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9" r:id="rId3"/>
    <p:sldId id="261" r:id="rId4"/>
    <p:sldId id="262" r:id="rId5"/>
    <p:sldId id="266" r:id="rId6"/>
    <p:sldId id="267" r:id="rId7"/>
    <p:sldId id="269" r:id="rId8"/>
    <p:sldId id="268" r:id="rId9"/>
    <p:sldId id="263" r:id="rId10"/>
    <p:sldId id="270" r:id="rId12"/>
    <p:sldId id="271" r:id="rId13"/>
    <p:sldId id="272" r:id="rId14"/>
    <p:sldId id="273" r:id="rId15"/>
    <p:sldId id="264" r:id="rId16"/>
    <p:sldId id="274" r:id="rId17"/>
    <p:sldId id="275" r:id="rId18"/>
    <p:sldId id="276" r:id="rId19"/>
    <p:sldId id="277" r:id="rId20"/>
    <p:sldId id="265" r:id="rId21"/>
    <p:sldId id="278" r:id="rId22"/>
    <p:sldId id="279" r:id="rId23"/>
    <p:sldId id="280" r:id="rId24"/>
    <p:sldId id="281" r:id="rId25"/>
    <p:sldId id="282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3F49"/>
    <a:srgbClr val="C03941"/>
    <a:srgbClr val="A43138"/>
    <a:srgbClr val="1F2842"/>
    <a:srgbClr val="C20316"/>
    <a:srgbClr val="C7020C"/>
    <a:srgbClr val="FAEED8"/>
    <a:srgbClr val="FFF9D2"/>
    <a:srgbClr val="E90000"/>
    <a:srgbClr val="9E21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31" autoAdjust="0"/>
    <p:restoredTop sz="90602" autoAdjust="0"/>
  </p:normalViewPr>
  <p:slideViewPr>
    <p:cSldViewPr snapToGrid="0">
      <p:cViewPr varScale="1">
        <p:scale>
          <a:sx n="57" d="100"/>
          <a:sy n="57" d="100"/>
        </p:scale>
        <p:origin x="-102" y="-16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8D69B-3909-4890-99B0-C56DDE438B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6E0B8-B3F7-41D7-8EDD-627AA22A4F0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C6E0B8-B3F7-41D7-8EDD-627AA22A4F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1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F28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3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4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tags" Target="../tags/tag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4.wdp"/><Relationship Id="rId1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9.wdp"/><Relationship Id="rId1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9.wdp"/><Relationship Id="rId1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059704" y="0"/>
            <a:ext cx="5132296" cy="68580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7059707" y="1510751"/>
            <a:ext cx="3234247" cy="2608779"/>
          </a:xfrm>
          <a:prstGeom prst="rect">
            <a:avLst/>
          </a:prstGeom>
          <a:solidFill>
            <a:schemeClr val="tx1">
              <a:lumMod val="95000"/>
              <a:lumOff val="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" y="2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6" name="组 15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6" name="矩形 5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1844844" y="4924099"/>
            <a:ext cx="3866147" cy="1157228"/>
          </a:xfrm>
          <a:prstGeom prst="rect">
            <a:avLst/>
          </a:prstGeom>
        </p:spPr>
        <p:txBody>
          <a:bodyPr wrap="square" lIns="48757" tIns="24378" rIns="48757" bIns="24378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Each day is a new beginning Seize new opportunities from now on Each day </a:t>
            </a:r>
            <a:r>
              <a:rPr lang="en-US" altLang="zh-CN" sz="1200" i="1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is </a:t>
            </a:r>
            <a:r>
              <a:rPr lang="en-US" altLang="zh-CN" sz="1200" i="1" smtClean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a </a:t>
            </a:r>
            <a:r>
              <a: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new beginning Seize new opportunities from now </a:t>
            </a:r>
            <a:r>
              <a:rPr lang="en-US" altLang="zh-CN" sz="1200" i="1" dirty="0" err="1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onEach</a:t>
            </a:r>
            <a:r>
              <a: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 day is a new beginning Seize new opportunities from now on</a:t>
            </a:r>
            <a:endParaRPr lang="en-US" altLang="zh-CN" sz="1200" i="1" dirty="0">
              <a:solidFill>
                <a:schemeClr val="bg1"/>
              </a:solidFill>
              <a:latin typeface="Avenir Light Oblique" charset="0"/>
              <a:ea typeface="Avenir Light Oblique" charset="0"/>
              <a:cs typeface="Avenir Light Oblique" charset="0"/>
              <a:sym typeface="Arial" panose="020B0604020202020204" pitchFamily="34" charset="0"/>
            </a:endParaRPr>
          </a:p>
        </p:txBody>
      </p:sp>
      <p:grpSp>
        <p:nvGrpSpPr>
          <p:cNvPr id="17" name="组 16"/>
          <p:cNvGrpSpPr/>
          <p:nvPr/>
        </p:nvGrpSpPr>
        <p:grpSpPr>
          <a:xfrm>
            <a:off x="1915924" y="4119530"/>
            <a:ext cx="6190531" cy="324137"/>
            <a:chOff x="1915923" y="4119526"/>
            <a:chExt cx="6190530" cy="324137"/>
          </a:xfrm>
        </p:grpSpPr>
        <p:sp>
          <p:nvSpPr>
            <p:cNvPr id="9" name="矩形 8"/>
            <p:cNvSpPr/>
            <p:nvPr/>
          </p:nvSpPr>
          <p:spPr>
            <a:xfrm>
              <a:off x="6012958" y="4119526"/>
              <a:ext cx="2093495" cy="324137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2459023" y="4119526"/>
              <a:ext cx="2093495" cy="324137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915923" y="4123263"/>
              <a:ext cx="320400" cy="320400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427747" y="2017061"/>
            <a:ext cx="7948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7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财务报表知识培训</a:t>
            </a:r>
            <a:endParaRPr kumimoji="1" lang="zh-CN" altLang="en-US" sz="7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676989" y="3300993"/>
            <a:ext cx="7948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 smtClean="0">
                <a:solidFill>
                  <a:schemeClr val="bg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</a:rPr>
              <a:t>资产负债表  </a:t>
            </a:r>
            <a:r>
              <a:rPr kumimoji="1" lang="en-US" altLang="zh-CN" dirty="0" smtClean="0">
                <a:solidFill>
                  <a:schemeClr val="bg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</a:rPr>
              <a:t>|</a:t>
            </a:r>
            <a:r>
              <a:rPr kumimoji="1" lang="zh-CN" altLang="en-US" dirty="0" smtClean="0">
                <a:solidFill>
                  <a:schemeClr val="bg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</a:rPr>
              <a:t>  利润表  </a:t>
            </a:r>
            <a:r>
              <a:rPr kumimoji="1" lang="en-US" altLang="zh-CN" dirty="0" smtClean="0">
                <a:solidFill>
                  <a:schemeClr val="bg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</a:rPr>
              <a:t>|</a:t>
            </a:r>
            <a:r>
              <a:rPr kumimoji="1" lang="zh-CN" altLang="en-US" dirty="0" smtClean="0">
                <a:solidFill>
                  <a:schemeClr val="bg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</a:rPr>
              <a:t>  现金流量表  </a:t>
            </a:r>
            <a:r>
              <a:rPr kumimoji="1" lang="en-US" altLang="zh-CN" dirty="0" smtClean="0">
                <a:solidFill>
                  <a:schemeClr val="bg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</a:rPr>
              <a:t>|</a:t>
            </a:r>
            <a:r>
              <a:rPr kumimoji="1" lang="zh-CN" altLang="en-US" dirty="0" smtClean="0">
                <a:solidFill>
                  <a:schemeClr val="bg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</a:rPr>
              <a:t>  财务状况</a:t>
            </a:r>
            <a:endParaRPr kumimoji="1" lang="zh-CN" altLang="en-US" dirty="0">
              <a:solidFill>
                <a:schemeClr val="bg1"/>
              </a:solidFill>
              <a:latin typeface="微软雅黑 Light" panose="020B0502040204020203" charset="-122"/>
              <a:ea typeface="微软雅黑 Light" panose="020B0502040204020203" charset="-122"/>
              <a:cs typeface="微软雅黑 Light" panose="020B0502040204020203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 animBg="1"/>
      <p:bldP spid="10" grpId="0"/>
      <p:bldP spid="13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2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4" name="矩形 3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0" name="组 9"/>
          <p:cNvGrpSpPr/>
          <p:nvPr/>
        </p:nvGrpSpPr>
        <p:grpSpPr>
          <a:xfrm>
            <a:off x="864971" y="641805"/>
            <a:ext cx="5452223" cy="916839"/>
            <a:chOff x="951308" y="2407389"/>
            <a:chExt cx="5452222" cy="916839"/>
          </a:xfrm>
        </p:grpSpPr>
        <p:sp>
          <p:nvSpPr>
            <p:cNvPr id="11" name="文本框 10"/>
            <p:cNvSpPr txBox="1">
              <a:spLocks noChangeArrowheads="1"/>
            </p:cNvSpPr>
            <p:nvPr/>
          </p:nvSpPr>
          <p:spPr bwMode="auto">
            <a:xfrm>
              <a:off x="951308" y="2540191"/>
              <a:ext cx="1476761" cy="6785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96774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810" i="1" kern="0" dirty="0" smtClean="0">
                  <a:solidFill>
                    <a:schemeClr val="bg1"/>
                  </a:solidFill>
                  <a:latin typeface="Avenir Book Oblique" charset="0"/>
                  <a:ea typeface="Avenir Book Oblique" charset="0"/>
                  <a:cs typeface="Avenir Book Oblique" charset="0"/>
                  <a:sym typeface="Arial" panose="020B0604020202020204" pitchFamily="34" charset="0"/>
                </a:rPr>
                <a:t>02</a:t>
              </a:r>
              <a:endParaRPr lang="zh-CN" altLang="en-US" sz="3810" i="1" kern="0" dirty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endParaRPr>
            </a:p>
          </p:txBody>
        </p:sp>
        <p:sp>
          <p:nvSpPr>
            <p:cNvPr id="12" name="文本框 11"/>
            <p:cNvSpPr txBox="1">
              <a:spLocks noChangeArrowheads="1"/>
            </p:cNvSpPr>
            <p:nvPr/>
          </p:nvSpPr>
          <p:spPr bwMode="auto">
            <a:xfrm>
              <a:off x="2293401" y="2407389"/>
              <a:ext cx="411012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怎么阅读利润表</a:t>
              </a:r>
              <a:endParaRPr lang="zh-CN" altLang="en-US" sz="2800" b="1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176353" y="2905664"/>
              <a:ext cx="2911337" cy="418564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6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6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59"/>
          <p:cNvGrpSpPr/>
          <p:nvPr/>
        </p:nvGrpSpPr>
        <p:grpSpPr>
          <a:xfrm>
            <a:off x="6372407" y="2346059"/>
            <a:ext cx="4765316" cy="1414743"/>
            <a:chOff x="6260647" y="2346055"/>
            <a:chExt cx="4765316" cy="1414743"/>
          </a:xfrm>
        </p:grpSpPr>
        <p:sp>
          <p:nvSpPr>
            <p:cNvPr id="15" name="圆角矩形 14"/>
            <p:cNvSpPr/>
            <p:nvPr/>
          </p:nvSpPr>
          <p:spPr>
            <a:xfrm>
              <a:off x="6260647" y="2346055"/>
              <a:ext cx="4765316" cy="1414743"/>
            </a:xfrm>
            <a:prstGeom prst="roundRect">
              <a:avLst>
                <a:gd name="adj" fmla="val 50000"/>
              </a:avLst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6" name="组合 46"/>
            <p:cNvGrpSpPr/>
            <p:nvPr/>
          </p:nvGrpSpPr>
          <p:grpSpPr>
            <a:xfrm>
              <a:off x="7993619" y="2582328"/>
              <a:ext cx="2770958" cy="957185"/>
              <a:chOff x="3624780" y="2412339"/>
              <a:chExt cx="2770958" cy="957185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3624780" y="2412339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标题文字添加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3624780" y="2750893"/>
                <a:ext cx="2770958" cy="618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</a:t>
                </a:r>
                <a:r>
                  <a:rPr lang="en-US" altLang="zh-CN" sz="100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presentation </a:t>
                </a:r>
                <a:r>
                  <a:rPr lang="en-US" altLang="zh-CN" sz="10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and make it </a:t>
                </a:r>
                <a:r>
                  <a:rPr lang="en-US" altLang="zh-CN" sz="100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0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to be used in a wider field</a:t>
                </a:r>
                <a:endPara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19" name="组合 61"/>
          <p:cNvGrpSpPr/>
          <p:nvPr/>
        </p:nvGrpSpPr>
        <p:grpSpPr>
          <a:xfrm>
            <a:off x="6372407" y="4071931"/>
            <a:ext cx="4765316" cy="1414743"/>
            <a:chOff x="6260647" y="4071927"/>
            <a:chExt cx="4765316" cy="1414743"/>
          </a:xfrm>
        </p:grpSpPr>
        <p:sp>
          <p:nvSpPr>
            <p:cNvPr id="20" name="圆角矩形 19"/>
            <p:cNvSpPr/>
            <p:nvPr/>
          </p:nvSpPr>
          <p:spPr>
            <a:xfrm>
              <a:off x="6260647" y="4071927"/>
              <a:ext cx="4765316" cy="1414743"/>
            </a:xfrm>
            <a:prstGeom prst="roundRect">
              <a:avLst>
                <a:gd name="adj" fmla="val 50000"/>
              </a:avLst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21" name="组合 49"/>
            <p:cNvGrpSpPr/>
            <p:nvPr/>
          </p:nvGrpSpPr>
          <p:grpSpPr>
            <a:xfrm>
              <a:off x="7993619" y="4300705"/>
              <a:ext cx="2770958" cy="957185"/>
              <a:chOff x="3624780" y="2412339"/>
              <a:chExt cx="2770958" cy="957185"/>
            </a:xfrm>
          </p:grpSpPr>
          <p:sp>
            <p:nvSpPr>
              <p:cNvPr id="22" name="文本框 21"/>
              <p:cNvSpPr txBox="1"/>
              <p:nvPr/>
            </p:nvSpPr>
            <p:spPr>
              <a:xfrm>
                <a:off x="3624780" y="2412339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标题文字添加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3624780" y="2750893"/>
                <a:ext cx="2770958" cy="618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</a:t>
                </a:r>
                <a:r>
                  <a:rPr lang="en-US" altLang="zh-CN" sz="100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presentation </a:t>
                </a:r>
                <a:r>
                  <a:rPr lang="en-US" altLang="zh-CN" sz="10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and make it </a:t>
                </a:r>
                <a:r>
                  <a:rPr lang="en-US" altLang="zh-CN" sz="100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0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to be used in a wider field</a:t>
                </a:r>
                <a:endPara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24" name="组合 58"/>
          <p:cNvGrpSpPr/>
          <p:nvPr/>
        </p:nvGrpSpPr>
        <p:grpSpPr>
          <a:xfrm>
            <a:off x="1277799" y="2346059"/>
            <a:ext cx="4765316" cy="1414743"/>
            <a:chOff x="1166037" y="2346055"/>
            <a:chExt cx="4765316" cy="1414743"/>
          </a:xfrm>
        </p:grpSpPr>
        <p:sp>
          <p:nvSpPr>
            <p:cNvPr id="25" name="圆角矩形 24"/>
            <p:cNvSpPr/>
            <p:nvPr/>
          </p:nvSpPr>
          <p:spPr>
            <a:xfrm>
              <a:off x="1166037" y="2346055"/>
              <a:ext cx="4765316" cy="1414743"/>
            </a:xfrm>
            <a:prstGeom prst="roundRect">
              <a:avLst>
                <a:gd name="adj" fmla="val 50000"/>
              </a:avLst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26" name="组合 52"/>
            <p:cNvGrpSpPr/>
            <p:nvPr/>
          </p:nvGrpSpPr>
          <p:grpSpPr>
            <a:xfrm>
              <a:off x="1447800" y="2582328"/>
              <a:ext cx="2770958" cy="957185"/>
              <a:chOff x="3624780" y="2412339"/>
              <a:chExt cx="2770958" cy="957185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4261957" y="2412339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r"/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标题文字添加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3624780" y="2750893"/>
                <a:ext cx="2770958" cy="618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</a:t>
                </a:r>
                <a:r>
                  <a:rPr lang="en-US" altLang="zh-CN" sz="100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presentation </a:t>
                </a:r>
                <a:r>
                  <a:rPr lang="en-US" altLang="zh-CN" sz="10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and make it </a:t>
                </a:r>
                <a:r>
                  <a:rPr lang="en-US" altLang="zh-CN" sz="100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0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to be used in a wider field</a:t>
                </a:r>
                <a:endPara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29" name="组合 60"/>
          <p:cNvGrpSpPr/>
          <p:nvPr/>
        </p:nvGrpSpPr>
        <p:grpSpPr>
          <a:xfrm>
            <a:off x="1277799" y="4071931"/>
            <a:ext cx="4765316" cy="1414743"/>
            <a:chOff x="1166037" y="4071927"/>
            <a:chExt cx="4765316" cy="1414743"/>
          </a:xfrm>
        </p:grpSpPr>
        <p:sp>
          <p:nvSpPr>
            <p:cNvPr id="30" name="圆角矩形 29"/>
            <p:cNvSpPr/>
            <p:nvPr/>
          </p:nvSpPr>
          <p:spPr>
            <a:xfrm>
              <a:off x="1166037" y="4071927"/>
              <a:ext cx="4765316" cy="1414743"/>
            </a:xfrm>
            <a:prstGeom prst="roundRect">
              <a:avLst>
                <a:gd name="adj" fmla="val 50000"/>
              </a:avLst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31" name="组合 55"/>
            <p:cNvGrpSpPr/>
            <p:nvPr/>
          </p:nvGrpSpPr>
          <p:grpSpPr>
            <a:xfrm>
              <a:off x="1447800" y="4300705"/>
              <a:ext cx="2770958" cy="957185"/>
              <a:chOff x="3624780" y="2412339"/>
              <a:chExt cx="2770958" cy="957185"/>
            </a:xfrm>
          </p:grpSpPr>
          <p:sp>
            <p:nvSpPr>
              <p:cNvPr id="32" name="文本框 31"/>
              <p:cNvSpPr txBox="1"/>
              <p:nvPr/>
            </p:nvSpPr>
            <p:spPr>
              <a:xfrm>
                <a:off x="4261957" y="2412339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r"/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标题文字添加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3624780" y="2750893"/>
                <a:ext cx="2770958" cy="618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</a:t>
                </a:r>
                <a:r>
                  <a:rPr lang="en-US" altLang="zh-CN" sz="100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presentation </a:t>
                </a:r>
                <a:r>
                  <a:rPr lang="en-US" altLang="zh-CN" sz="10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and make it </a:t>
                </a:r>
                <a:r>
                  <a:rPr lang="en-US" altLang="zh-CN" sz="100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0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to be used in a wider field</a:t>
                </a:r>
                <a:endPara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4520727" y="2238412"/>
            <a:ext cx="3374068" cy="3355902"/>
            <a:chOff x="4057669" y="2007363"/>
            <a:chExt cx="3949449" cy="3928186"/>
          </a:xfrm>
        </p:grpSpPr>
        <p:grpSp>
          <p:nvGrpSpPr>
            <p:cNvPr id="35" name="组合 23"/>
            <p:cNvGrpSpPr/>
            <p:nvPr/>
          </p:nvGrpSpPr>
          <p:grpSpPr>
            <a:xfrm>
              <a:off x="4057669" y="2007363"/>
              <a:ext cx="1908000" cy="1908000"/>
              <a:chOff x="4057669" y="2007363"/>
              <a:chExt cx="1908000" cy="1908000"/>
            </a:xfrm>
          </p:grpSpPr>
          <p:sp>
            <p:nvSpPr>
              <p:cNvPr id="45" name="ïṡlidé"/>
              <p:cNvSpPr/>
              <p:nvPr/>
            </p:nvSpPr>
            <p:spPr>
              <a:xfrm>
                <a:off x="4057669" y="2007363"/>
                <a:ext cx="1908000" cy="1908000"/>
              </a:xfrm>
              <a:prstGeom prst="ellipse">
                <a:avLst/>
              </a:prstGeom>
              <a:solidFill>
                <a:srgbClr val="C0394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1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ïŝ1ïḋé"/>
              <p:cNvSpPr/>
              <p:nvPr/>
            </p:nvSpPr>
            <p:spPr>
              <a:xfrm>
                <a:off x="4183669" y="2133363"/>
                <a:ext cx="1656000" cy="1656000"/>
              </a:xfrm>
              <a:prstGeom prst="ellipse">
                <a:avLst/>
              </a:prstGeom>
              <a:blipFill>
                <a:blip r:embed="rId1" cstate="screen"/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6" name="组合 24"/>
            <p:cNvGrpSpPr/>
            <p:nvPr/>
          </p:nvGrpSpPr>
          <p:grpSpPr>
            <a:xfrm>
              <a:off x="6099118" y="2007363"/>
              <a:ext cx="1908000" cy="1908000"/>
              <a:chOff x="4057669" y="2007363"/>
              <a:chExt cx="1908000" cy="1908000"/>
            </a:xfrm>
          </p:grpSpPr>
          <p:sp>
            <p:nvSpPr>
              <p:cNvPr id="43" name="ïṡlidé"/>
              <p:cNvSpPr/>
              <p:nvPr/>
            </p:nvSpPr>
            <p:spPr>
              <a:xfrm>
                <a:off x="4057669" y="2007363"/>
                <a:ext cx="1908000" cy="1908000"/>
              </a:xfrm>
              <a:prstGeom prst="ellipse">
                <a:avLst/>
              </a:prstGeom>
              <a:solidFill>
                <a:srgbClr val="C0394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1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ïŝ1ïḋé"/>
              <p:cNvSpPr/>
              <p:nvPr/>
            </p:nvSpPr>
            <p:spPr>
              <a:xfrm>
                <a:off x="4183669" y="2133363"/>
                <a:ext cx="1656000" cy="1656000"/>
              </a:xfrm>
              <a:prstGeom prst="ellipse">
                <a:avLst/>
              </a:prstGeom>
              <a:blipFill>
                <a:blip r:embed="rId2" cstate="screen"/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7" name="组合 27"/>
            <p:cNvGrpSpPr/>
            <p:nvPr/>
          </p:nvGrpSpPr>
          <p:grpSpPr>
            <a:xfrm>
              <a:off x="4057669" y="4027549"/>
              <a:ext cx="1908000" cy="1908000"/>
              <a:chOff x="4057669" y="2007363"/>
              <a:chExt cx="1908000" cy="1908000"/>
            </a:xfrm>
          </p:grpSpPr>
          <p:sp>
            <p:nvSpPr>
              <p:cNvPr id="41" name="ïṡlidé"/>
              <p:cNvSpPr/>
              <p:nvPr/>
            </p:nvSpPr>
            <p:spPr>
              <a:xfrm>
                <a:off x="4057669" y="2007363"/>
                <a:ext cx="1908000" cy="1908000"/>
              </a:xfrm>
              <a:prstGeom prst="ellipse">
                <a:avLst/>
              </a:prstGeom>
              <a:solidFill>
                <a:srgbClr val="C0394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1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ïŝ1ïḋé"/>
              <p:cNvSpPr/>
              <p:nvPr/>
            </p:nvSpPr>
            <p:spPr>
              <a:xfrm>
                <a:off x="4183669" y="2133363"/>
                <a:ext cx="1656000" cy="1656000"/>
              </a:xfrm>
              <a:prstGeom prst="ellipse">
                <a:avLst/>
              </a:prstGeom>
              <a:blipFill>
                <a:blip r:embed="rId3" cstate="screen"/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8" name="组合 30"/>
            <p:cNvGrpSpPr/>
            <p:nvPr/>
          </p:nvGrpSpPr>
          <p:grpSpPr>
            <a:xfrm>
              <a:off x="6099118" y="4027549"/>
              <a:ext cx="1908000" cy="1908000"/>
              <a:chOff x="4057669" y="2007363"/>
              <a:chExt cx="1908000" cy="1908000"/>
            </a:xfrm>
          </p:grpSpPr>
          <p:sp>
            <p:nvSpPr>
              <p:cNvPr id="39" name="ïṡlidé"/>
              <p:cNvSpPr/>
              <p:nvPr/>
            </p:nvSpPr>
            <p:spPr>
              <a:xfrm>
                <a:off x="4057669" y="2007363"/>
                <a:ext cx="1908000" cy="1908000"/>
              </a:xfrm>
              <a:prstGeom prst="ellipse">
                <a:avLst/>
              </a:prstGeom>
              <a:solidFill>
                <a:srgbClr val="C0394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1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ïŝ1ïḋé"/>
              <p:cNvSpPr/>
              <p:nvPr/>
            </p:nvSpPr>
            <p:spPr>
              <a:xfrm>
                <a:off x="4183669" y="2133363"/>
                <a:ext cx="1656000" cy="1656000"/>
              </a:xfrm>
              <a:prstGeom prst="ellipse">
                <a:avLst/>
              </a:prstGeom>
              <a:blipFill>
                <a:blip r:embed="rId4" cstate="screen"/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2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4" name="矩形 3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0" name="组 9"/>
          <p:cNvGrpSpPr/>
          <p:nvPr/>
        </p:nvGrpSpPr>
        <p:grpSpPr>
          <a:xfrm>
            <a:off x="864971" y="641805"/>
            <a:ext cx="5452223" cy="916839"/>
            <a:chOff x="951308" y="2407389"/>
            <a:chExt cx="5452222" cy="916839"/>
          </a:xfrm>
        </p:grpSpPr>
        <p:sp>
          <p:nvSpPr>
            <p:cNvPr id="11" name="文本框 10"/>
            <p:cNvSpPr txBox="1">
              <a:spLocks noChangeArrowheads="1"/>
            </p:cNvSpPr>
            <p:nvPr/>
          </p:nvSpPr>
          <p:spPr bwMode="auto">
            <a:xfrm>
              <a:off x="951308" y="2540191"/>
              <a:ext cx="1476761" cy="6785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96774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810" i="1" kern="0" dirty="0" smtClean="0">
                  <a:solidFill>
                    <a:schemeClr val="bg1"/>
                  </a:solidFill>
                  <a:latin typeface="Avenir Book Oblique" charset="0"/>
                  <a:ea typeface="Avenir Book Oblique" charset="0"/>
                  <a:cs typeface="Avenir Book Oblique" charset="0"/>
                  <a:sym typeface="Arial" panose="020B0604020202020204" pitchFamily="34" charset="0"/>
                </a:rPr>
                <a:t>02</a:t>
              </a:r>
              <a:endParaRPr lang="zh-CN" altLang="en-US" sz="3810" i="1" kern="0" dirty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endParaRPr>
            </a:p>
          </p:txBody>
        </p:sp>
        <p:sp>
          <p:nvSpPr>
            <p:cNvPr id="12" name="文本框 11"/>
            <p:cNvSpPr txBox="1">
              <a:spLocks noChangeArrowheads="1"/>
            </p:cNvSpPr>
            <p:nvPr/>
          </p:nvSpPr>
          <p:spPr bwMode="auto">
            <a:xfrm>
              <a:off x="2293401" y="2407389"/>
              <a:ext cx="411012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怎么阅读利润表</a:t>
              </a:r>
              <a:endParaRPr lang="zh-CN" altLang="en-US" sz="2800" b="1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176353" y="2905664"/>
              <a:ext cx="2911337" cy="418564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6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6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9cc0b18a-28b6-4346-ae70-60e85e45964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891895" y="3044571"/>
            <a:ext cx="9449935" cy="1796387"/>
            <a:chOff x="1392200" y="2852936"/>
            <a:chExt cx="9449934" cy="1796387"/>
          </a:xfrm>
          <a:solidFill>
            <a:srgbClr val="C03941"/>
          </a:solidFill>
        </p:grpSpPr>
        <p:cxnSp>
          <p:nvCxnSpPr>
            <p:cNvPr id="15" name="Straight Connector 2"/>
            <p:cNvCxnSpPr/>
            <p:nvPr/>
          </p:nvCxnSpPr>
          <p:spPr>
            <a:xfrm flipV="1">
              <a:off x="2226778" y="3743591"/>
              <a:ext cx="7744775" cy="0"/>
            </a:xfrm>
            <a:prstGeom prst="line">
              <a:avLst/>
            </a:prstGeom>
            <a:grpFill/>
            <a:ln w="190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îṩľîḑe"/>
            <p:cNvSpPr/>
            <p:nvPr/>
          </p:nvSpPr>
          <p:spPr>
            <a:xfrm flipV="1">
              <a:off x="6038201" y="3668981"/>
              <a:ext cx="157933" cy="157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</a:p>
          </p:txBody>
        </p:sp>
        <p:sp>
          <p:nvSpPr>
            <p:cNvPr id="17" name="íşlîḍè"/>
            <p:cNvSpPr/>
            <p:nvPr/>
          </p:nvSpPr>
          <p:spPr>
            <a:xfrm>
              <a:off x="5249905" y="2852936"/>
              <a:ext cx="1734524" cy="675868"/>
            </a:xfrm>
            <a:custGeom>
              <a:avLst/>
              <a:gdLst/>
              <a:ahLst/>
              <a:cxnLst/>
              <a:rect l="l" t="t" r="r" b="b"/>
              <a:pathLst>
                <a:path w="1296908" h="519689">
                  <a:moveTo>
                    <a:pt x="0" y="0"/>
                  </a:moveTo>
                  <a:lnTo>
                    <a:pt x="1296908" y="0"/>
                  </a:lnTo>
                  <a:lnTo>
                    <a:pt x="1296908" y="360208"/>
                  </a:lnTo>
                  <a:lnTo>
                    <a:pt x="740953" y="360208"/>
                  </a:lnTo>
                  <a:lnTo>
                    <a:pt x="648454" y="519689"/>
                  </a:lnTo>
                  <a:lnTo>
                    <a:pt x="555956" y="360208"/>
                  </a:lnTo>
                  <a:lnTo>
                    <a:pt x="0" y="360208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44000" anchor="t" anchorCtr="1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标题文本预设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18" name="ïṡ1iḍê"/>
            <p:cNvSpPr/>
            <p:nvPr/>
          </p:nvSpPr>
          <p:spPr>
            <a:xfrm flipV="1">
              <a:off x="7967054" y="3668981"/>
              <a:ext cx="157933" cy="157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</a:p>
          </p:txBody>
        </p:sp>
        <p:sp>
          <p:nvSpPr>
            <p:cNvPr id="19" name="íş1iḓè"/>
            <p:cNvSpPr/>
            <p:nvPr/>
          </p:nvSpPr>
          <p:spPr>
            <a:xfrm flipV="1">
              <a:off x="7178758" y="3973455"/>
              <a:ext cx="1734524" cy="675868"/>
            </a:xfrm>
            <a:custGeom>
              <a:avLst/>
              <a:gdLst/>
              <a:ahLst/>
              <a:cxnLst/>
              <a:rect l="l" t="t" r="r" b="b"/>
              <a:pathLst>
                <a:path w="1296908" h="519689">
                  <a:moveTo>
                    <a:pt x="0" y="0"/>
                  </a:moveTo>
                  <a:lnTo>
                    <a:pt x="1296908" y="0"/>
                  </a:lnTo>
                  <a:lnTo>
                    <a:pt x="1296908" y="360208"/>
                  </a:lnTo>
                  <a:lnTo>
                    <a:pt x="740953" y="360208"/>
                  </a:lnTo>
                  <a:lnTo>
                    <a:pt x="648454" y="519689"/>
                  </a:lnTo>
                  <a:lnTo>
                    <a:pt x="555956" y="360208"/>
                  </a:lnTo>
                  <a:lnTo>
                    <a:pt x="0" y="360208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</a:p>
          </p:txBody>
        </p:sp>
        <p:sp>
          <p:nvSpPr>
            <p:cNvPr id="20" name="ïşliďé"/>
            <p:cNvSpPr txBox="1"/>
            <p:nvPr/>
          </p:nvSpPr>
          <p:spPr bwMode="auto">
            <a:xfrm>
              <a:off x="7430467" y="4312919"/>
              <a:ext cx="1231106" cy="221599"/>
            </a:xfrm>
            <a:prstGeom prst="rect">
              <a:avLst/>
            </a:prstGeom>
            <a:grp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lnSpcReduction="10000"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标题文本预设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1" name="íṡḷiḓe"/>
            <p:cNvSpPr/>
            <p:nvPr/>
          </p:nvSpPr>
          <p:spPr>
            <a:xfrm flipV="1">
              <a:off x="2180496" y="3668981"/>
              <a:ext cx="157933" cy="157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</a:p>
          </p:txBody>
        </p:sp>
        <p:sp>
          <p:nvSpPr>
            <p:cNvPr id="22" name="i$ļíḍè"/>
            <p:cNvSpPr/>
            <p:nvPr/>
          </p:nvSpPr>
          <p:spPr>
            <a:xfrm>
              <a:off x="1392200" y="2852936"/>
              <a:ext cx="1734524" cy="675868"/>
            </a:xfrm>
            <a:custGeom>
              <a:avLst/>
              <a:gdLst/>
              <a:ahLst/>
              <a:cxnLst/>
              <a:rect l="l" t="t" r="r" b="b"/>
              <a:pathLst>
                <a:path w="1296908" h="519689">
                  <a:moveTo>
                    <a:pt x="0" y="0"/>
                  </a:moveTo>
                  <a:lnTo>
                    <a:pt x="1296908" y="0"/>
                  </a:lnTo>
                  <a:lnTo>
                    <a:pt x="1296908" y="360208"/>
                  </a:lnTo>
                  <a:lnTo>
                    <a:pt x="740953" y="360208"/>
                  </a:lnTo>
                  <a:lnTo>
                    <a:pt x="648454" y="519689"/>
                  </a:lnTo>
                  <a:lnTo>
                    <a:pt x="555956" y="360208"/>
                  </a:lnTo>
                  <a:lnTo>
                    <a:pt x="0" y="360208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44000" anchor="t" anchorCtr="1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标题文本预设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3" name="ïṧlïḓe"/>
            <p:cNvSpPr/>
            <p:nvPr/>
          </p:nvSpPr>
          <p:spPr>
            <a:xfrm flipV="1">
              <a:off x="4109348" y="3668981"/>
              <a:ext cx="157933" cy="157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</a:p>
          </p:txBody>
        </p:sp>
        <p:sp>
          <p:nvSpPr>
            <p:cNvPr id="24" name="ï$ľïďè"/>
            <p:cNvSpPr/>
            <p:nvPr/>
          </p:nvSpPr>
          <p:spPr>
            <a:xfrm flipV="1">
              <a:off x="3321052" y="3973455"/>
              <a:ext cx="1734524" cy="675868"/>
            </a:xfrm>
            <a:custGeom>
              <a:avLst/>
              <a:gdLst/>
              <a:ahLst/>
              <a:cxnLst/>
              <a:rect l="l" t="t" r="r" b="b"/>
              <a:pathLst>
                <a:path w="1296908" h="519689">
                  <a:moveTo>
                    <a:pt x="0" y="0"/>
                  </a:moveTo>
                  <a:lnTo>
                    <a:pt x="1296908" y="0"/>
                  </a:lnTo>
                  <a:lnTo>
                    <a:pt x="1296908" y="360208"/>
                  </a:lnTo>
                  <a:lnTo>
                    <a:pt x="740953" y="360208"/>
                  </a:lnTo>
                  <a:lnTo>
                    <a:pt x="648454" y="519689"/>
                  </a:lnTo>
                  <a:lnTo>
                    <a:pt x="555956" y="360208"/>
                  </a:lnTo>
                  <a:lnTo>
                    <a:pt x="0" y="360208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</a:p>
          </p:txBody>
        </p:sp>
        <p:sp>
          <p:nvSpPr>
            <p:cNvPr id="25" name="îṣlidé"/>
            <p:cNvSpPr txBox="1"/>
            <p:nvPr/>
          </p:nvSpPr>
          <p:spPr bwMode="auto">
            <a:xfrm>
              <a:off x="3572761" y="4312919"/>
              <a:ext cx="1231106" cy="221599"/>
            </a:xfrm>
            <a:prstGeom prst="rect">
              <a:avLst/>
            </a:prstGeom>
            <a:grp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lnSpcReduction="10000"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标题文本预设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6" name="i$1îḍê"/>
            <p:cNvSpPr/>
            <p:nvPr/>
          </p:nvSpPr>
          <p:spPr>
            <a:xfrm flipV="1">
              <a:off x="9895906" y="3668981"/>
              <a:ext cx="157933" cy="157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</a:p>
          </p:txBody>
        </p:sp>
        <p:sp>
          <p:nvSpPr>
            <p:cNvPr id="27" name="i$ľíḑe"/>
            <p:cNvSpPr/>
            <p:nvPr/>
          </p:nvSpPr>
          <p:spPr>
            <a:xfrm>
              <a:off x="9107610" y="2852936"/>
              <a:ext cx="1734524" cy="675868"/>
            </a:xfrm>
            <a:custGeom>
              <a:avLst/>
              <a:gdLst/>
              <a:ahLst/>
              <a:cxnLst/>
              <a:rect l="l" t="t" r="r" b="b"/>
              <a:pathLst>
                <a:path w="1296908" h="519689">
                  <a:moveTo>
                    <a:pt x="0" y="0"/>
                  </a:moveTo>
                  <a:lnTo>
                    <a:pt x="1296908" y="0"/>
                  </a:lnTo>
                  <a:lnTo>
                    <a:pt x="1296908" y="360208"/>
                  </a:lnTo>
                  <a:lnTo>
                    <a:pt x="740953" y="360208"/>
                  </a:lnTo>
                  <a:lnTo>
                    <a:pt x="648454" y="519689"/>
                  </a:lnTo>
                  <a:lnTo>
                    <a:pt x="555956" y="360208"/>
                  </a:lnTo>
                  <a:lnTo>
                    <a:pt x="0" y="360208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44000" anchor="t" anchorCtr="1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标题文本预设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9409658" y="5116466"/>
            <a:ext cx="2123183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  <a:endParaRPr lang="en-US" altLang="zh-CN" sz="10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575370" y="5116466"/>
            <a:ext cx="2123183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  <a:endParaRPr lang="en-US" altLang="zh-CN" sz="10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700886" y="5116466"/>
            <a:ext cx="2123183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  <a:endParaRPr lang="en-US" altLang="zh-CN" sz="10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484125" y="2056917"/>
            <a:ext cx="2123183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  <a:endParaRPr lang="en-US" altLang="zh-CN" sz="10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626419" y="2056917"/>
            <a:ext cx="2123183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  <a:endParaRPr lang="en-US" altLang="zh-CN" sz="10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8" grpId="0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495457a2-dd1d-4bd9-aba6-6d4b549889c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" y="2470958"/>
            <a:ext cx="12192000" cy="2093388"/>
            <a:chOff x="-8284" y="922961"/>
            <a:chExt cx="12211295" cy="2392224"/>
          </a:xfrm>
        </p:grpSpPr>
        <p:sp>
          <p:nvSpPr>
            <p:cNvPr id="15" name="ïṡļïḓè"/>
            <p:cNvSpPr/>
            <p:nvPr/>
          </p:nvSpPr>
          <p:spPr>
            <a:xfrm>
              <a:off x="2" y="922961"/>
              <a:ext cx="12203008" cy="2392224"/>
            </a:xfrm>
            <a:prstGeom prst="rect">
              <a:avLst/>
            </a:prstGeom>
            <a:blipFill>
              <a:blip r:embed="rId2" cstate="screen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6" name="íŝļiḍê"/>
            <p:cNvSpPr/>
            <p:nvPr/>
          </p:nvSpPr>
          <p:spPr>
            <a:xfrm>
              <a:off x="-8284" y="922961"/>
              <a:ext cx="12211295" cy="2386236"/>
            </a:xfrm>
            <a:prstGeom prst="rect">
              <a:avLst/>
            </a:prstGeom>
            <a:solidFill>
              <a:srgbClr val="D73F49">
                <a:alpha val="7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</p:grpSp>
      <p:sp>
        <p:nvSpPr>
          <p:cNvPr id="17" name="椭圆 16"/>
          <p:cNvSpPr/>
          <p:nvPr/>
        </p:nvSpPr>
        <p:spPr>
          <a:xfrm>
            <a:off x="1860551" y="3034896"/>
            <a:ext cx="1981200" cy="1981200"/>
          </a:xfrm>
          <a:prstGeom prst="ellipse">
            <a:avLst/>
          </a:prstGeom>
          <a:blipFill>
            <a:blip r:embed="rId3" cstate="screen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5105400" y="3034896"/>
            <a:ext cx="1981200" cy="1981200"/>
          </a:xfrm>
          <a:prstGeom prst="ellipse">
            <a:avLst/>
          </a:prstGeom>
          <a:blipFill>
            <a:blip r:embed="rId4" cstate="screen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8350249" y="3034896"/>
            <a:ext cx="1981200" cy="1981200"/>
          </a:xfrm>
          <a:prstGeom prst="ellipse">
            <a:avLst/>
          </a:prstGeom>
          <a:blipFill>
            <a:blip r:embed="rId5" cstate="screen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" y="2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4" name="矩形 3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0" name="组 9"/>
          <p:cNvGrpSpPr/>
          <p:nvPr/>
        </p:nvGrpSpPr>
        <p:grpSpPr>
          <a:xfrm>
            <a:off x="864971" y="641805"/>
            <a:ext cx="5452223" cy="916839"/>
            <a:chOff x="951308" y="2407389"/>
            <a:chExt cx="5452222" cy="916839"/>
          </a:xfrm>
        </p:grpSpPr>
        <p:sp>
          <p:nvSpPr>
            <p:cNvPr id="11" name="文本框 10"/>
            <p:cNvSpPr txBox="1">
              <a:spLocks noChangeArrowheads="1"/>
            </p:cNvSpPr>
            <p:nvPr/>
          </p:nvSpPr>
          <p:spPr bwMode="auto">
            <a:xfrm>
              <a:off x="951308" y="2540191"/>
              <a:ext cx="1476761" cy="6785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96774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810" i="1" kern="0" dirty="0" smtClean="0">
                  <a:solidFill>
                    <a:schemeClr val="bg1"/>
                  </a:solidFill>
                  <a:latin typeface="Avenir Book Oblique" charset="0"/>
                  <a:ea typeface="Avenir Book Oblique" charset="0"/>
                  <a:cs typeface="Avenir Book Oblique" charset="0"/>
                  <a:sym typeface="Arial" panose="020B0604020202020204" pitchFamily="34" charset="0"/>
                </a:rPr>
                <a:t>02</a:t>
              </a:r>
              <a:endParaRPr lang="zh-CN" altLang="en-US" sz="3810" i="1" kern="0" dirty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endParaRPr>
            </a:p>
          </p:txBody>
        </p:sp>
        <p:sp>
          <p:nvSpPr>
            <p:cNvPr id="12" name="文本框 11"/>
            <p:cNvSpPr txBox="1">
              <a:spLocks noChangeArrowheads="1"/>
            </p:cNvSpPr>
            <p:nvPr/>
          </p:nvSpPr>
          <p:spPr bwMode="auto">
            <a:xfrm>
              <a:off x="2293401" y="2407389"/>
              <a:ext cx="411012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怎么阅读利润表</a:t>
              </a:r>
              <a:endParaRPr lang="zh-CN" altLang="en-US" sz="2800" b="1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176353" y="2905664"/>
              <a:ext cx="2911337" cy="418564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6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6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663702" y="5298297"/>
            <a:ext cx="2374900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  <a:endParaRPr lang="en-US" altLang="zh-CN" sz="10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921251" y="5298297"/>
            <a:ext cx="2374900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  <a:endParaRPr lang="en-US" altLang="zh-CN" sz="10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153399" y="5298297"/>
            <a:ext cx="2374900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  <a:endParaRPr lang="en-US" altLang="zh-CN" sz="10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  <p:grpSp>
        <p:nvGrpSpPr>
          <p:cNvPr id="23" name="组合 31"/>
          <p:cNvGrpSpPr/>
          <p:nvPr/>
        </p:nvGrpSpPr>
        <p:grpSpPr>
          <a:xfrm>
            <a:off x="5985743" y="1349358"/>
            <a:ext cx="4729015" cy="781752"/>
            <a:chOff x="3624779" y="2412339"/>
            <a:chExt cx="4729015" cy="781752"/>
          </a:xfrm>
        </p:grpSpPr>
        <p:sp>
          <p:nvSpPr>
            <p:cNvPr id="24" name="文本框 23"/>
            <p:cNvSpPr txBox="1"/>
            <p:nvPr/>
          </p:nvSpPr>
          <p:spPr>
            <a:xfrm>
              <a:off x="362478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624779" y="2750893"/>
              <a:ext cx="4729015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" grpId="0" animBg="1"/>
      <p:bldP spid="20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059704" y="0"/>
            <a:ext cx="5132296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059707" y="1510751"/>
            <a:ext cx="3234247" cy="2608779"/>
          </a:xfrm>
          <a:prstGeom prst="rect">
            <a:avLst/>
          </a:prstGeom>
          <a:solidFill>
            <a:schemeClr val="tx1">
              <a:lumMod val="95000"/>
              <a:lumOff val="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" y="2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9" name="组 8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10" name="矩形 9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1844844" y="4924099"/>
            <a:ext cx="3866147" cy="1157228"/>
          </a:xfrm>
          <a:prstGeom prst="rect">
            <a:avLst/>
          </a:prstGeom>
        </p:spPr>
        <p:txBody>
          <a:bodyPr wrap="square" lIns="48757" tIns="24378" rIns="48757" bIns="24378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Each day is a new beginning Seize new opportunities from now on Each day </a:t>
            </a:r>
            <a:r>
              <a:rPr lang="en-US" altLang="zh-CN" sz="1200" i="1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is </a:t>
            </a:r>
            <a:r>
              <a:rPr lang="en-US" altLang="zh-CN" sz="1200" i="1" smtClean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a </a:t>
            </a:r>
            <a:r>
              <a: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new beginning Seize new opportunities from now </a:t>
            </a:r>
            <a:r>
              <a:rPr lang="en-US" altLang="zh-CN" sz="1200" i="1" dirty="0" err="1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onEach</a:t>
            </a:r>
            <a:r>
              <a: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 day is a new beginning Seize new opportunities from now on</a:t>
            </a:r>
            <a:endParaRPr lang="en-US" altLang="zh-CN" sz="1200" i="1" dirty="0">
              <a:solidFill>
                <a:schemeClr val="bg1"/>
              </a:solidFill>
              <a:latin typeface="Avenir Light Oblique" charset="0"/>
              <a:ea typeface="Avenir Light Oblique" charset="0"/>
              <a:cs typeface="Avenir Light Oblique" charset="0"/>
              <a:sym typeface="Arial" panose="020B0604020202020204" pitchFamily="34" charset="0"/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1915924" y="4119530"/>
            <a:ext cx="6190531" cy="324137"/>
            <a:chOff x="1915923" y="4119526"/>
            <a:chExt cx="6190530" cy="324137"/>
          </a:xfrm>
        </p:grpSpPr>
        <p:sp>
          <p:nvSpPr>
            <p:cNvPr id="14" name="矩形 13"/>
            <p:cNvSpPr/>
            <p:nvPr/>
          </p:nvSpPr>
          <p:spPr>
            <a:xfrm>
              <a:off x="6012958" y="4119526"/>
              <a:ext cx="2093495" cy="324137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2459023" y="4119526"/>
              <a:ext cx="2093495" cy="324137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915923" y="4123263"/>
              <a:ext cx="320400" cy="320400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1427748" y="2017061"/>
            <a:ext cx="85096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怎么阅读现金流量表</a:t>
            </a:r>
            <a:endParaRPr lang="en-US" altLang="zh-CN" sz="7200" b="1" dirty="0">
              <a:solidFill>
                <a:schemeClr val="bg1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676989" y="3300993"/>
            <a:ext cx="7948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Each day is a new beginning</a:t>
            </a:r>
            <a:endParaRPr lang="en-US" altLang="zh-CN" i="1" dirty="0">
              <a:solidFill>
                <a:schemeClr val="bg1"/>
              </a:solidFill>
              <a:latin typeface="Avenir Light Oblique" charset="0"/>
              <a:ea typeface="Avenir Light Oblique" charset="0"/>
              <a:cs typeface="Avenir Light Oblique" charset="0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7990331" y="3312794"/>
            <a:ext cx="2100447" cy="1264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defTabSz="9677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810" i="1" kern="0" dirty="0" smtClean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rPr>
              <a:t>PART.03</a:t>
            </a:r>
            <a:endParaRPr lang="zh-CN" altLang="en-US" sz="3810" i="1" kern="0" dirty="0">
              <a:solidFill>
                <a:schemeClr val="bg1"/>
              </a:solidFill>
              <a:latin typeface="Avenir Book Oblique" charset="0"/>
              <a:ea typeface="Avenir Book Oblique" charset="0"/>
              <a:cs typeface="Avenir Book Oblique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2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4" name="矩形 3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0" name="组 9"/>
          <p:cNvGrpSpPr/>
          <p:nvPr/>
        </p:nvGrpSpPr>
        <p:grpSpPr>
          <a:xfrm>
            <a:off x="864971" y="641805"/>
            <a:ext cx="5452223" cy="916839"/>
            <a:chOff x="951308" y="2407389"/>
            <a:chExt cx="5452222" cy="916839"/>
          </a:xfrm>
        </p:grpSpPr>
        <p:sp>
          <p:nvSpPr>
            <p:cNvPr id="11" name="文本框 10"/>
            <p:cNvSpPr txBox="1">
              <a:spLocks noChangeArrowheads="1"/>
            </p:cNvSpPr>
            <p:nvPr/>
          </p:nvSpPr>
          <p:spPr bwMode="auto">
            <a:xfrm>
              <a:off x="951308" y="2540191"/>
              <a:ext cx="1476761" cy="6785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96774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810" i="1" kern="0" dirty="0" smtClean="0">
                  <a:solidFill>
                    <a:schemeClr val="bg1"/>
                  </a:solidFill>
                  <a:latin typeface="Avenir Book Oblique" charset="0"/>
                  <a:ea typeface="Avenir Book Oblique" charset="0"/>
                  <a:cs typeface="Avenir Book Oblique" charset="0"/>
                  <a:sym typeface="Arial" panose="020B0604020202020204" pitchFamily="34" charset="0"/>
                </a:rPr>
                <a:t>03</a:t>
              </a:r>
              <a:endParaRPr lang="zh-CN" altLang="en-US" sz="3810" i="1" kern="0" dirty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endParaRPr>
            </a:p>
          </p:txBody>
        </p:sp>
        <p:sp>
          <p:nvSpPr>
            <p:cNvPr id="12" name="文本框 11"/>
            <p:cNvSpPr txBox="1">
              <a:spLocks noChangeArrowheads="1"/>
            </p:cNvSpPr>
            <p:nvPr/>
          </p:nvSpPr>
          <p:spPr bwMode="auto">
            <a:xfrm>
              <a:off x="2293401" y="2407389"/>
              <a:ext cx="411012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怎么阅读现金流量表</a:t>
              </a:r>
              <a:endParaRPr lang="en-US" altLang="zh-CN" sz="2800" b="1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176353" y="2905664"/>
              <a:ext cx="2911337" cy="418564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6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6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</p:grpSp>
      <p:sp>
        <p:nvSpPr>
          <p:cNvPr id="14" name="ïṥḻîḋé"/>
          <p:cNvSpPr/>
          <p:nvPr/>
        </p:nvSpPr>
        <p:spPr>
          <a:xfrm>
            <a:off x="1865240" y="5446469"/>
            <a:ext cx="2329397" cy="435251"/>
          </a:xfrm>
          <a:prstGeom prst="roundRect">
            <a:avLst>
              <a:gd name="adj" fmla="val 50000"/>
            </a:avLst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rtl="1">
              <a:lnSpc>
                <a:spcPct val="12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标题文本预设</a:t>
            </a:r>
            <a:endParaRPr lang="zh-CN" altLang="en-US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" name="işľíḋé"/>
          <p:cNvSpPr/>
          <p:nvPr/>
        </p:nvSpPr>
        <p:spPr>
          <a:xfrm>
            <a:off x="2363936" y="2515334"/>
            <a:ext cx="1332000" cy="1332000"/>
          </a:xfrm>
          <a:prstGeom prst="ellipse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>
              <a:solidFill>
                <a:schemeClr val="bg1"/>
              </a:solidFill>
            </a:endParaRPr>
          </a:p>
        </p:txBody>
      </p:sp>
      <p:sp>
        <p:nvSpPr>
          <p:cNvPr id="16" name="íŝḻîḑê"/>
          <p:cNvSpPr/>
          <p:nvPr/>
        </p:nvSpPr>
        <p:spPr>
          <a:xfrm>
            <a:off x="5393572" y="5446469"/>
            <a:ext cx="2329397" cy="435251"/>
          </a:xfrm>
          <a:prstGeom prst="roundRect">
            <a:avLst>
              <a:gd name="adj" fmla="val 50000"/>
            </a:avLst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rtl="1">
              <a:lnSpc>
                <a:spcPct val="12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标题文本预设</a:t>
            </a:r>
            <a:endParaRPr lang="zh-CN" altLang="en-US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iş1íḓè"/>
          <p:cNvSpPr/>
          <p:nvPr/>
        </p:nvSpPr>
        <p:spPr>
          <a:xfrm>
            <a:off x="8921904" y="5446469"/>
            <a:ext cx="2329397" cy="435251"/>
          </a:xfrm>
          <a:prstGeom prst="roundRect">
            <a:avLst>
              <a:gd name="adj" fmla="val 50000"/>
            </a:avLst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rtl="1">
              <a:lnSpc>
                <a:spcPct val="12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标题文本预设</a:t>
            </a:r>
            <a:endParaRPr lang="zh-CN" altLang="en-US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9" name="işľíḋé"/>
          <p:cNvSpPr/>
          <p:nvPr/>
        </p:nvSpPr>
        <p:spPr>
          <a:xfrm>
            <a:off x="5892268" y="2515334"/>
            <a:ext cx="1332000" cy="1332000"/>
          </a:xfrm>
          <a:prstGeom prst="ellipse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>
              <a:solidFill>
                <a:schemeClr val="bg1"/>
              </a:solidFill>
            </a:endParaRPr>
          </a:p>
        </p:txBody>
      </p:sp>
      <p:sp>
        <p:nvSpPr>
          <p:cNvPr id="20" name="işľíḋé"/>
          <p:cNvSpPr/>
          <p:nvPr/>
        </p:nvSpPr>
        <p:spPr>
          <a:xfrm>
            <a:off x="9420600" y="2515334"/>
            <a:ext cx="1332000" cy="1332000"/>
          </a:xfrm>
          <a:prstGeom prst="ellipse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963047" y="4249869"/>
            <a:ext cx="2133783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  <a:endParaRPr lang="en-US" altLang="zh-CN" sz="10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491379" y="4249869"/>
            <a:ext cx="2133783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  <a:endParaRPr lang="en-US" altLang="zh-CN" sz="10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019711" y="4249869"/>
            <a:ext cx="2133783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  <a:endParaRPr lang="en-US" altLang="zh-CN" sz="10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  <p:cxnSp>
        <p:nvCxnSpPr>
          <p:cNvPr id="26" name="直接连接符 66"/>
          <p:cNvCxnSpPr/>
          <p:nvPr/>
        </p:nvCxnSpPr>
        <p:spPr>
          <a:xfrm>
            <a:off x="4794103" y="2808245"/>
            <a:ext cx="0" cy="288325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67"/>
          <p:cNvCxnSpPr/>
          <p:nvPr/>
        </p:nvCxnSpPr>
        <p:spPr>
          <a:xfrm>
            <a:off x="8239251" y="2808245"/>
            <a:ext cx="0" cy="288325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işľíḋé"/>
          <p:cNvSpPr/>
          <p:nvPr/>
        </p:nvSpPr>
        <p:spPr>
          <a:xfrm>
            <a:off x="2733675" y="2908187"/>
            <a:ext cx="592527" cy="546294"/>
          </a:xfrm>
          <a:custGeom>
            <a:avLst/>
            <a:gdLst>
              <a:gd name="connsiteX0" fmla="*/ 469488 w 578320"/>
              <a:gd name="connsiteY0" fmla="*/ 312166 h 533197"/>
              <a:gd name="connsiteX1" fmla="*/ 523904 w 578320"/>
              <a:gd name="connsiteY1" fmla="*/ 363740 h 533197"/>
              <a:gd name="connsiteX2" fmla="*/ 523904 w 578320"/>
              <a:gd name="connsiteY2" fmla="*/ 376634 h 533197"/>
              <a:gd name="connsiteX3" fmla="*/ 527594 w 578320"/>
              <a:gd name="connsiteY3" fmla="*/ 391369 h 533197"/>
              <a:gd name="connsiteX4" fmla="*/ 512837 w 578320"/>
              <a:gd name="connsiteY4" fmla="*/ 411630 h 533197"/>
              <a:gd name="connsiteX5" fmla="*/ 498080 w 578320"/>
              <a:gd name="connsiteY5" fmla="*/ 440180 h 533197"/>
              <a:gd name="connsiteX6" fmla="*/ 529438 w 578320"/>
              <a:gd name="connsiteY6" fmla="*/ 475176 h 533197"/>
              <a:gd name="connsiteX7" fmla="*/ 578320 w 578320"/>
              <a:gd name="connsiteY7" fmla="*/ 518462 h 533197"/>
              <a:gd name="connsiteX8" fmla="*/ 485168 w 578320"/>
              <a:gd name="connsiteY8" fmla="*/ 533197 h 533197"/>
              <a:gd name="connsiteX9" fmla="*/ 477789 w 578320"/>
              <a:gd name="connsiteY9" fmla="*/ 486228 h 533197"/>
              <a:gd name="connsiteX10" fmla="*/ 481478 w 578320"/>
              <a:gd name="connsiteY10" fmla="*/ 479781 h 533197"/>
              <a:gd name="connsiteX11" fmla="*/ 480556 w 578320"/>
              <a:gd name="connsiteY11" fmla="*/ 477939 h 533197"/>
              <a:gd name="connsiteX12" fmla="*/ 471333 w 578320"/>
              <a:gd name="connsiteY12" fmla="*/ 466888 h 533197"/>
              <a:gd name="connsiteX13" fmla="*/ 467644 w 578320"/>
              <a:gd name="connsiteY13" fmla="*/ 466888 h 533197"/>
              <a:gd name="connsiteX14" fmla="*/ 458421 w 578320"/>
              <a:gd name="connsiteY14" fmla="*/ 477939 h 533197"/>
              <a:gd name="connsiteX15" fmla="*/ 458421 w 578320"/>
              <a:gd name="connsiteY15" fmla="*/ 479781 h 533197"/>
              <a:gd name="connsiteX16" fmla="*/ 462110 w 578320"/>
              <a:gd name="connsiteY16" fmla="*/ 486228 h 533197"/>
              <a:gd name="connsiteX17" fmla="*/ 454732 w 578320"/>
              <a:gd name="connsiteY17" fmla="*/ 533197 h 533197"/>
              <a:gd name="connsiteX18" fmla="*/ 361579 w 578320"/>
              <a:gd name="connsiteY18" fmla="*/ 518462 h 533197"/>
              <a:gd name="connsiteX19" fmla="*/ 409539 w 578320"/>
              <a:gd name="connsiteY19" fmla="*/ 475176 h 533197"/>
              <a:gd name="connsiteX20" fmla="*/ 440897 w 578320"/>
              <a:gd name="connsiteY20" fmla="*/ 440180 h 533197"/>
              <a:gd name="connsiteX21" fmla="*/ 427063 w 578320"/>
              <a:gd name="connsiteY21" fmla="*/ 411630 h 533197"/>
              <a:gd name="connsiteX22" fmla="*/ 411383 w 578320"/>
              <a:gd name="connsiteY22" fmla="*/ 391369 h 533197"/>
              <a:gd name="connsiteX23" fmla="*/ 415995 w 578320"/>
              <a:gd name="connsiteY23" fmla="*/ 376634 h 533197"/>
              <a:gd name="connsiteX24" fmla="*/ 415995 w 578320"/>
              <a:gd name="connsiteY24" fmla="*/ 363740 h 533197"/>
              <a:gd name="connsiteX25" fmla="*/ 469488 w 578320"/>
              <a:gd name="connsiteY25" fmla="*/ 312166 h 533197"/>
              <a:gd name="connsiteX26" fmla="*/ 107909 w 578320"/>
              <a:gd name="connsiteY26" fmla="*/ 312166 h 533197"/>
              <a:gd name="connsiteX27" fmla="*/ 162325 w 578320"/>
              <a:gd name="connsiteY27" fmla="*/ 363740 h 533197"/>
              <a:gd name="connsiteX28" fmla="*/ 162325 w 578320"/>
              <a:gd name="connsiteY28" fmla="*/ 376634 h 533197"/>
              <a:gd name="connsiteX29" fmla="*/ 166937 w 578320"/>
              <a:gd name="connsiteY29" fmla="*/ 391369 h 533197"/>
              <a:gd name="connsiteX30" fmla="*/ 151257 w 578320"/>
              <a:gd name="connsiteY30" fmla="*/ 411630 h 533197"/>
              <a:gd name="connsiteX31" fmla="*/ 137423 w 578320"/>
              <a:gd name="connsiteY31" fmla="*/ 440180 h 533197"/>
              <a:gd name="connsiteX32" fmla="*/ 167859 w 578320"/>
              <a:gd name="connsiteY32" fmla="*/ 475176 h 533197"/>
              <a:gd name="connsiteX33" fmla="*/ 216741 w 578320"/>
              <a:gd name="connsiteY33" fmla="*/ 518462 h 533197"/>
              <a:gd name="connsiteX34" fmla="*/ 123588 w 578320"/>
              <a:gd name="connsiteY34" fmla="*/ 533197 h 533197"/>
              <a:gd name="connsiteX35" fmla="*/ 116210 w 578320"/>
              <a:gd name="connsiteY35" fmla="*/ 486228 h 533197"/>
              <a:gd name="connsiteX36" fmla="*/ 119899 w 578320"/>
              <a:gd name="connsiteY36" fmla="*/ 479781 h 533197"/>
              <a:gd name="connsiteX37" fmla="*/ 119899 w 578320"/>
              <a:gd name="connsiteY37" fmla="*/ 477939 h 533197"/>
              <a:gd name="connsiteX38" fmla="*/ 109754 w 578320"/>
              <a:gd name="connsiteY38" fmla="*/ 466888 h 533197"/>
              <a:gd name="connsiteX39" fmla="*/ 106987 w 578320"/>
              <a:gd name="connsiteY39" fmla="*/ 466888 h 533197"/>
              <a:gd name="connsiteX40" fmla="*/ 96842 w 578320"/>
              <a:gd name="connsiteY40" fmla="*/ 477939 h 533197"/>
              <a:gd name="connsiteX41" fmla="*/ 96842 w 578320"/>
              <a:gd name="connsiteY41" fmla="*/ 479781 h 533197"/>
              <a:gd name="connsiteX42" fmla="*/ 100531 w 578320"/>
              <a:gd name="connsiteY42" fmla="*/ 486228 h 533197"/>
              <a:gd name="connsiteX43" fmla="*/ 93152 w 578320"/>
              <a:gd name="connsiteY43" fmla="*/ 533197 h 533197"/>
              <a:gd name="connsiteX44" fmla="*/ 0 w 578320"/>
              <a:gd name="connsiteY44" fmla="*/ 518462 h 533197"/>
              <a:gd name="connsiteX45" fmla="*/ 48882 w 578320"/>
              <a:gd name="connsiteY45" fmla="*/ 475176 h 533197"/>
              <a:gd name="connsiteX46" fmla="*/ 79318 w 578320"/>
              <a:gd name="connsiteY46" fmla="*/ 440180 h 533197"/>
              <a:gd name="connsiteX47" fmla="*/ 65483 w 578320"/>
              <a:gd name="connsiteY47" fmla="*/ 411630 h 533197"/>
              <a:gd name="connsiteX48" fmla="*/ 49804 w 578320"/>
              <a:gd name="connsiteY48" fmla="*/ 391369 h 533197"/>
              <a:gd name="connsiteX49" fmla="*/ 54416 w 578320"/>
              <a:gd name="connsiteY49" fmla="*/ 376634 h 533197"/>
              <a:gd name="connsiteX50" fmla="*/ 54416 w 578320"/>
              <a:gd name="connsiteY50" fmla="*/ 363740 h 533197"/>
              <a:gd name="connsiteX51" fmla="*/ 107909 w 578320"/>
              <a:gd name="connsiteY51" fmla="*/ 312166 h 533197"/>
              <a:gd name="connsiteX52" fmla="*/ 288717 w 578320"/>
              <a:gd name="connsiteY52" fmla="*/ 237601 h 533197"/>
              <a:gd name="connsiteX53" fmla="*/ 303485 w 578320"/>
              <a:gd name="connsiteY53" fmla="*/ 252338 h 533197"/>
              <a:gd name="connsiteX54" fmla="*/ 303485 w 578320"/>
              <a:gd name="connsiteY54" fmla="*/ 331547 h 533197"/>
              <a:gd name="connsiteX55" fmla="*/ 384708 w 578320"/>
              <a:gd name="connsiteY55" fmla="*/ 398782 h 533197"/>
              <a:gd name="connsiteX56" fmla="*/ 386554 w 578320"/>
              <a:gd name="connsiteY56" fmla="*/ 419045 h 533197"/>
              <a:gd name="connsiteX57" fmla="*/ 375478 w 578320"/>
              <a:gd name="connsiteY57" fmla="*/ 423650 h 533197"/>
              <a:gd name="connsiteX58" fmla="*/ 366248 w 578320"/>
              <a:gd name="connsiteY58" fmla="*/ 420887 h 533197"/>
              <a:gd name="connsiteX59" fmla="*/ 288717 w 578320"/>
              <a:gd name="connsiteY59" fmla="*/ 356415 h 533197"/>
              <a:gd name="connsiteX60" fmla="*/ 212108 w 578320"/>
              <a:gd name="connsiteY60" fmla="*/ 420887 h 533197"/>
              <a:gd name="connsiteX61" fmla="*/ 191802 w 578320"/>
              <a:gd name="connsiteY61" fmla="*/ 419045 h 533197"/>
              <a:gd name="connsiteX62" fmla="*/ 193648 w 578320"/>
              <a:gd name="connsiteY62" fmla="*/ 398782 h 533197"/>
              <a:gd name="connsiteX63" fmla="*/ 274872 w 578320"/>
              <a:gd name="connsiteY63" fmla="*/ 331547 h 533197"/>
              <a:gd name="connsiteX64" fmla="*/ 274872 w 578320"/>
              <a:gd name="connsiteY64" fmla="*/ 252338 h 533197"/>
              <a:gd name="connsiteX65" fmla="*/ 288717 w 578320"/>
              <a:gd name="connsiteY65" fmla="*/ 237601 h 533197"/>
              <a:gd name="connsiteX66" fmla="*/ 288699 w 578320"/>
              <a:gd name="connsiteY66" fmla="*/ 0 h 533197"/>
              <a:gd name="connsiteX67" fmla="*/ 343115 w 578320"/>
              <a:gd name="connsiteY67" fmla="*/ 50653 h 533197"/>
              <a:gd name="connsiteX68" fmla="*/ 343115 w 578320"/>
              <a:gd name="connsiteY68" fmla="*/ 63546 h 533197"/>
              <a:gd name="connsiteX69" fmla="*/ 346805 w 578320"/>
              <a:gd name="connsiteY69" fmla="*/ 78282 h 533197"/>
              <a:gd name="connsiteX70" fmla="*/ 332048 w 578320"/>
              <a:gd name="connsiteY70" fmla="*/ 98543 h 533197"/>
              <a:gd name="connsiteX71" fmla="*/ 318213 w 578320"/>
              <a:gd name="connsiteY71" fmla="*/ 127093 h 533197"/>
              <a:gd name="connsiteX72" fmla="*/ 348649 w 578320"/>
              <a:gd name="connsiteY72" fmla="*/ 163010 h 533197"/>
              <a:gd name="connsiteX73" fmla="*/ 397531 w 578320"/>
              <a:gd name="connsiteY73" fmla="*/ 206295 h 533197"/>
              <a:gd name="connsiteX74" fmla="*/ 304379 w 578320"/>
              <a:gd name="connsiteY74" fmla="*/ 220110 h 533197"/>
              <a:gd name="connsiteX75" fmla="*/ 297000 w 578320"/>
              <a:gd name="connsiteY75" fmla="*/ 173141 h 533197"/>
              <a:gd name="connsiteX76" fmla="*/ 300689 w 578320"/>
              <a:gd name="connsiteY76" fmla="*/ 167615 h 533197"/>
              <a:gd name="connsiteX77" fmla="*/ 300689 w 578320"/>
              <a:gd name="connsiteY77" fmla="*/ 164852 h 533197"/>
              <a:gd name="connsiteX78" fmla="*/ 290544 w 578320"/>
              <a:gd name="connsiteY78" fmla="*/ 154722 h 533197"/>
              <a:gd name="connsiteX79" fmla="*/ 287777 w 578320"/>
              <a:gd name="connsiteY79" fmla="*/ 154722 h 533197"/>
              <a:gd name="connsiteX80" fmla="*/ 277632 w 578320"/>
              <a:gd name="connsiteY80" fmla="*/ 164852 h 533197"/>
              <a:gd name="connsiteX81" fmla="*/ 277632 w 578320"/>
              <a:gd name="connsiteY81" fmla="*/ 167615 h 533197"/>
              <a:gd name="connsiteX82" fmla="*/ 281321 w 578320"/>
              <a:gd name="connsiteY82" fmla="*/ 173141 h 533197"/>
              <a:gd name="connsiteX83" fmla="*/ 273943 w 578320"/>
              <a:gd name="connsiteY83" fmla="*/ 221031 h 533197"/>
              <a:gd name="connsiteX84" fmla="*/ 180790 w 578320"/>
              <a:gd name="connsiteY84" fmla="*/ 206295 h 533197"/>
              <a:gd name="connsiteX85" fmla="*/ 228750 w 578320"/>
              <a:gd name="connsiteY85" fmla="*/ 163010 h 533197"/>
              <a:gd name="connsiteX86" fmla="*/ 260108 w 578320"/>
              <a:gd name="connsiteY86" fmla="*/ 127093 h 533197"/>
              <a:gd name="connsiteX87" fmla="*/ 246274 w 578320"/>
              <a:gd name="connsiteY87" fmla="*/ 98543 h 533197"/>
              <a:gd name="connsiteX88" fmla="*/ 230594 w 578320"/>
              <a:gd name="connsiteY88" fmla="*/ 78282 h 533197"/>
              <a:gd name="connsiteX89" fmla="*/ 235206 w 578320"/>
              <a:gd name="connsiteY89" fmla="*/ 63546 h 533197"/>
              <a:gd name="connsiteX90" fmla="*/ 235206 w 578320"/>
              <a:gd name="connsiteY90" fmla="*/ 50653 h 533197"/>
              <a:gd name="connsiteX91" fmla="*/ 288699 w 578320"/>
              <a:gd name="connsiteY91" fmla="*/ 0 h 53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578320" h="533197">
                <a:moveTo>
                  <a:pt x="469488" y="312166"/>
                </a:moveTo>
                <a:cubicBezTo>
                  <a:pt x="499002" y="312166"/>
                  <a:pt x="523904" y="335190"/>
                  <a:pt x="523904" y="363740"/>
                </a:cubicBezTo>
                <a:lnTo>
                  <a:pt x="523904" y="376634"/>
                </a:lnTo>
                <a:cubicBezTo>
                  <a:pt x="523904" y="376634"/>
                  <a:pt x="529438" y="381238"/>
                  <a:pt x="527594" y="391369"/>
                </a:cubicBezTo>
                <a:cubicBezTo>
                  <a:pt x="526671" y="404262"/>
                  <a:pt x="512837" y="411630"/>
                  <a:pt x="512837" y="411630"/>
                </a:cubicBezTo>
                <a:cubicBezTo>
                  <a:pt x="512837" y="411630"/>
                  <a:pt x="509147" y="430970"/>
                  <a:pt x="498080" y="440180"/>
                </a:cubicBezTo>
                <a:cubicBezTo>
                  <a:pt x="494391" y="467809"/>
                  <a:pt x="513759" y="470572"/>
                  <a:pt x="529438" y="475176"/>
                </a:cubicBezTo>
                <a:cubicBezTo>
                  <a:pt x="555263" y="483465"/>
                  <a:pt x="578320" y="485307"/>
                  <a:pt x="578320" y="518462"/>
                </a:cubicBezTo>
                <a:cubicBezTo>
                  <a:pt x="578320" y="525829"/>
                  <a:pt x="543273" y="532276"/>
                  <a:pt x="485168" y="533197"/>
                </a:cubicBezTo>
                <a:lnTo>
                  <a:pt x="477789" y="486228"/>
                </a:lnTo>
                <a:lnTo>
                  <a:pt x="481478" y="479781"/>
                </a:lnTo>
                <a:cubicBezTo>
                  <a:pt x="481478" y="478860"/>
                  <a:pt x="481478" y="477939"/>
                  <a:pt x="480556" y="477939"/>
                </a:cubicBezTo>
                <a:lnTo>
                  <a:pt x="471333" y="466888"/>
                </a:lnTo>
                <a:cubicBezTo>
                  <a:pt x="470411" y="465967"/>
                  <a:pt x="468566" y="465967"/>
                  <a:pt x="467644" y="466888"/>
                </a:cubicBezTo>
                <a:lnTo>
                  <a:pt x="458421" y="477939"/>
                </a:lnTo>
                <a:cubicBezTo>
                  <a:pt x="457499" y="477939"/>
                  <a:pt x="457499" y="478860"/>
                  <a:pt x="458421" y="479781"/>
                </a:cubicBezTo>
                <a:lnTo>
                  <a:pt x="462110" y="486228"/>
                </a:lnTo>
                <a:lnTo>
                  <a:pt x="454732" y="533197"/>
                </a:lnTo>
                <a:cubicBezTo>
                  <a:pt x="396627" y="532276"/>
                  <a:pt x="361579" y="525829"/>
                  <a:pt x="361579" y="518462"/>
                </a:cubicBezTo>
                <a:cubicBezTo>
                  <a:pt x="361579" y="485307"/>
                  <a:pt x="384637" y="483465"/>
                  <a:pt x="409539" y="475176"/>
                </a:cubicBezTo>
                <a:cubicBezTo>
                  <a:pt x="425218" y="470572"/>
                  <a:pt x="444586" y="466888"/>
                  <a:pt x="440897" y="440180"/>
                </a:cubicBezTo>
                <a:cubicBezTo>
                  <a:pt x="430752" y="430970"/>
                  <a:pt x="427063" y="411630"/>
                  <a:pt x="427063" y="411630"/>
                </a:cubicBezTo>
                <a:cubicBezTo>
                  <a:pt x="427063" y="411630"/>
                  <a:pt x="413228" y="404262"/>
                  <a:pt x="411383" y="391369"/>
                </a:cubicBezTo>
                <a:cubicBezTo>
                  <a:pt x="410461" y="381238"/>
                  <a:pt x="415995" y="376634"/>
                  <a:pt x="415995" y="376634"/>
                </a:cubicBezTo>
                <a:lnTo>
                  <a:pt x="415995" y="363740"/>
                </a:lnTo>
                <a:cubicBezTo>
                  <a:pt x="415995" y="335190"/>
                  <a:pt x="439975" y="312166"/>
                  <a:pt x="469488" y="312166"/>
                </a:cubicBezTo>
                <a:close/>
                <a:moveTo>
                  <a:pt x="107909" y="312166"/>
                </a:moveTo>
                <a:cubicBezTo>
                  <a:pt x="138345" y="312166"/>
                  <a:pt x="162325" y="335190"/>
                  <a:pt x="162325" y="363740"/>
                </a:cubicBezTo>
                <a:lnTo>
                  <a:pt x="162325" y="376634"/>
                </a:lnTo>
                <a:cubicBezTo>
                  <a:pt x="162325" y="376634"/>
                  <a:pt x="167859" y="381238"/>
                  <a:pt x="166937" y="391369"/>
                </a:cubicBezTo>
                <a:cubicBezTo>
                  <a:pt x="165092" y="404262"/>
                  <a:pt x="151257" y="411630"/>
                  <a:pt x="151257" y="411630"/>
                </a:cubicBezTo>
                <a:cubicBezTo>
                  <a:pt x="151257" y="411630"/>
                  <a:pt x="147568" y="430970"/>
                  <a:pt x="137423" y="440180"/>
                </a:cubicBezTo>
                <a:cubicBezTo>
                  <a:pt x="132811" y="467809"/>
                  <a:pt x="152180" y="470572"/>
                  <a:pt x="167859" y="475176"/>
                </a:cubicBezTo>
                <a:cubicBezTo>
                  <a:pt x="193684" y="483465"/>
                  <a:pt x="216741" y="485307"/>
                  <a:pt x="216741" y="518462"/>
                </a:cubicBezTo>
                <a:cubicBezTo>
                  <a:pt x="216741" y="525829"/>
                  <a:pt x="181693" y="532276"/>
                  <a:pt x="123588" y="533197"/>
                </a:cubicBezTo>
                <a:lnTo>
                  <a:pt x="116210" y="486228"/>
                </a:lnTo>
                <a:lnTo>
                  <a:pt x="119899" y="479781"/>
                </a:lnTo>
                <a:cubicBezTo>
                  <a:pt x="120821" y="478860"/>
                  <a:pt x="119899" y="477939"/>
                  <a:pt x="119899" y="477939"/>
                </a:cubicBezTo>
                <a:lnTo>
                  <a:pt x="109754" y="466888"/>
                </a:lnTo>
                <a:cubicBezTo>
                  <a:pt x="108832" y="465967"/>
                  <a:pt x="107909" y="465967"/>
                  <a:pt x="106987" y="466888"/>
                </a:cubicBezTo>
                <a:lnTo>
                  <a:pt x="96842" y="477939"/>
                </a:lnTo>
                <a:cubicBezTo>
                  <a:pt x="96842" y="477939"/>
                  <a:pt x="95919" y="478860"/>
                  <a:pt x="96842" y="479781"/>
                </a:cubicBezTo>
                <a:lnTo>
                  <a:pt x="100531" y="486228"/>
                </a:lnTo>
                <a:lnTo>
                  <a:pt x="93152" y="533197"/>
                </a:lnTo>
                <a:cubicBezTo>
                  <a:pt x="35047" y="532276"/>
                  <a:pt x="0" y="525829"/>
                  <a:pt x="0" y="518462"/>
                </a:cubicBezTo>
                <a:cubicBezTo>
                  <a:pt x="0" y="485307"/>
                  <a:pt x="23057" y="483465"/>
                  <a:pt x="48882" y="475176"/>
                </a:cubicBezTo>
                <a:cubicBezTo>
                  <a:pt x="64561" y="470572"/>
                  <a:pt x="83929" y="466888"/>
                  <a:pt x="79318" y="440180"/>
                </a:cubicBezTo>
                <a:cubicBezTo>
                  <a:pt x="69173" y="430970"/>
                  <a:pt x="65483" y="411630"/>
                  <a:pt x="65483" y="411630"/>
                </a:cubicBezTo>
                <a:cubicBezTo>
                  <a:pt x="65483" y="411630"/>
                  <a:pt x="51649" y="404262"/>
                  <a:pt x="49804" y="391369"/>
                </a:cubicBezTo>
                <a:cubicBezTo>
                  <a:pt x="48882" y="381238"/>
                  <a:pt x="54416" y="376634"/>
                  <a:pt x="54416" y="376634"/>
                </a:cubicBezTo>
                <a:lnTo>
                  <a:pt x="54416" y="363740"/>
                </a:lnTo>
                <a:cubicBezTo>
                  <a:pt x="54416" y="335190"/>
                  <a:pt x="78396" y="312166"/>
                  <a:pt x="107909" y="312166"/>
                </a:cubicBezTo>
                <a:close/>
                <a:moveTo>
                  <a:pt x="288717" y="237601"/>
                </a:moveTo>
                <a:cubicBezTo>
                  <a:pt x="297024" y="237601"/>
                  <a:pt x="303485" y="244048"/>
                  <a:pt x="303485" y="252338"/>
                </a:cubicBezTo>
                <a:lnTo>
                  <a:pt x="303485" y="331547"/>
                </a:lnTo>
                <a:lnTo>
                  <a:pt x="384708" y="398782"/>
                </a:lnTo>
                <a:cubicBezTo>
                  <a:pt x="390246" y="403387"/>
                  <a:pt x="391169" y="412598"/>
                  <a:pt x="386554" y="419045"/>
                </a:cubicBezTo>
                <a:cubicBezTo>
                  <a:pt x="383785" y="421808"/>
                  <a:pt x="379170" y="423650"/>
                  <a:pt x="375478" y="423650"/>
                </a:cubicBezTo>
                <a:cubicBezTo>
                  <a:pt x="371786" y="423650"/>
                  <a:pt x="369017" y="422729"/>
                  <a:pt x="366248" y="420887"/>
                </a:cubicBezTo>
                <a:lnTo>
                  <a:pt x="288717" y="356415"/>
                </a:lnTo>
                <a:lnTo>
                  <a:pt x="212108" y="420887"/>
                </a:lnTo>
                <a:cubicBezTo>
                  <a:pt x="205647" y="425492"/>
                  <a:pt x="196417" y="424571"/>
                  <a:pt x="191802" y="419045"/>
                </a:cubicBezTo>
                <a:cubicBezTo>
                  <a:pt x="186264" y="412598"/>
                  <a:pt x="187187" y="403387"/>
                  <a:pt x="193648" y="398782"/>
                </a:cubicBezTo>
                <a:lnTo>
                  <a:pt x="274872" y="331547"/>
                </a:lnTo>
                <a:lnTo>
                  <a:pt x="274872" y="252338"/>
                </a:lnTo>
                <a:cubicBezTo>
                  <a:pt x="274872" y="244048"/>
                  <a:pt x="281333" y="237601"/>
                  <a:pt x="288717" y="237601"/>
                </a:cubicBezTo>
                <a:close/>
                <a:moveTo>
                  <a:pt x="288699" y="0"/>
                </a:moveTo>
                <a:cubicBezTo>
                  <a:pt x="318213" y="0"/>
                  <a:pt x="343115" y="22103"/>
                  <a:pt x="343115" y="50653"/>
                </a:cubicBezTo>
                <a:lnTo>
                  <a:pt x="343115" y="63546"/>
                </a:lnTo>
                <a:cubicBezTo>
                  <a:pt x="343115" y="63546"/>
                  <a:pt x="348649" y="68151"/>
                  <a:pt x="346805" y="78282"/>
                </a:cubicBezTo>
                <a:cubicBezTo>
                  <a:pt x="345882" y="92096"/>
                  <a:pt x="332048" y="98543"/>
                  <a:pt x="332048" y="98543"/>
                </a:cubicBezTo>
                <a:cubicBezTo>
                  <a:pt x="332048" y="98543"/>
                  <a:pt x="328358" y="117883"/>
                  <a:pt x="318213" y="127093"/>
                </a:cubicBezTo>
                <a:cubicBezTo>
                  <a:pt x="313602" y="154722"/>
                  <a:pt x="332970" y="157484"/>
                  <a:pt x="348649" y="163010"/>
                </a:cubicBezTo>
                <a:cubicBezTo>
                  <a:pt x="374474" y="171299"/>
                  <a:pt x="397531" y="172220"/>
                  <a:pt x="397531" y="206295"/>
                </a:cubicBezTo>
                <a:cubicBezTo>
                  <a:pt x="397531" y="212742"/>
                  <a:pt x="362484" y="219189"/>
                  <a:pt x="304379" y="220110"/>
                </a:cubicBezTo>
                <a:lnTo>
                  <a:pt x="297000" y="173141"/>
                </a:lnTo>
                <a:lnTo>
                  <a:pt x="300689" y="167615"/>
                </a:lnTo>
                <a:cubicBezTo>
                  <a:pt x="300689" y="166694"/>
                  <a:pt x="300689" y="165773"/>
                  <a:pt x="300689" y="164852"/>
                </a:cubicBezTo>
                <a:lnTo>
                  <a:pt x="290544" y="154722"/>
                </a:lnTo>
                <a:cubicBezTo>
                  <a:pt x="289622" y="153801"/>
                  <a:pt x="287777" y="153801"/>
                  <a:pt x="287777" y="154722"/>
                </a:cubicBezTo>
                <a:lnTo>
                  <a:pt x="277632" y="164852"/>
                </a:lnTo>
                <a:cubicBezTo>
                  <a:pt x="276710" y="165773"/>
                  <a:pt x="276710" y="166694"/>
                  <a:pt x="277632" y="167615"/>
                </a:cubicBezTo>
                <a:lnTo>
                  <a:pt x="281321" y="173141"/>
                </a:lnTo>
                <a:lnTo>
                  <a:pt x="273943" y="221031"/>
                </a:lnTo>
                <a:cubicBezTo>
                  <a:pt x="215838" y="219189"/>
                  <a:pt x="180790" y="212742"/>
                  <a:pt x="180790" y="206295"/>
                </a:cubicBezTo>
                <a:cubicBezTo>
                  <a:pt x="180790" y="172220"/>
                  <a:pt x="203848" y="171299"/>
                  <a:pt x="228750" y="163010"/>
                </a:cubicBezTo>
                <a:cubicBezTo>
                  <a:pt x="244429" y="157484"/>
                  <a:pt x="264720" y="154722"/>
                  <a:pt x="260108" y="127093"/>
                </a:cubicBezTo>
                <a:cubicBezTo>
                  <a:pt x="249963" y="117883"/>
                  <a:pt x="246274" y="98543"/>
                  <a:pt x="246274" y="98543"/>
                </a:cubicBezTo>
                <a:cubicBezTo>
                  <a:pt x="246274" y="98543"/>
                  <a:pt x="232439" y="92096"/>
                  <a:pt x="230594" y="78282"/>
                </a:cubicBezTo>
                <a:cubicBezTo>
                  <a:pt x="229672" y="68151"/>
                  <a:pt x="235206" y="63546"/>
                  <a:pt x="235206" y="63546"/>
                </a:cubicBezTo>
                <a:lnTo>
                  <a:pt x="235206" y="50653"/>
                </a:lnTo>
                <a:cubicBezTo>
                  <a:pt x="235206" y="22103"/>
                  <a:pt x="259186" y="0"/>
                  <a:pt x="28869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solidFill>
                <a:schemeClr val="bg1"/>
              </a:solidFill>
            </a:endParaRPr>
          </a:p>
        </p:txBody>
      </p:sp>
      <p:sp>
        <p:nvSpPr>
          <p:cNvPr id="30" name="işľíḋé"/>
          <p:cNvSpPr/>
          <p:nvPr/>
        </p:nvSpPr>
        <p:spPr>
          <a:xfrm>
            <a:off x="6262007" y="2890848"/>
            <a:ext cx="592527" cy="580972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solidFill>
                <a:schemeClr val="bg1"/>
              </a:solidFill>
            </a:endParaRPr>
          </a:p>
        </p:txBody>
      </p:sp>
      <p:sp>
        <p:nvSpPr>
          <p:cNvPr id="31" name="işľíḋé"/>
          <p:cNvSpPr/>
          <p:nvPr/>
        </p:nvSpPr>
        <p:spPr>
          <a:xfrm>
            <a:off x="9790339" y="2996135"/>
            <a:ext cx="592527" cy="370398"/>
          </a:xfrm>
          <a:custGeom>
            <a:avLst/>
            <a:gdLst>
              <a:gd name="connsiteX0" fmla="*/ 218748 w 607427"/>
              <a:gd name="connsiteY0" fmla="*/ 211767 h 379713"/>
              <a:gd name="connsiteX1" fmla="*/ 303678 w 607427"/>
              <a:gd name="connsiteY1" fmla="*/ 286283 h 379713"/>
              <a:gd name="connsiteX2" fmla="*/ 388608 w 607427"/>
              <a:gd name="connsiteY2" fmla="*/ 211767 h 379713"/>
              <a:gd name="connsiteX3" fmla="*/ 580118 w 607427"/>
              <a:gd name="connsiteY3" fmla="*/ 379713 h 379713"/>
              <a:gd name="connsiteX4" fmla="*/ 27238 w 607427"/>
              <a:gd name="connsiteY4" fmla="*/ 379713 h 379713"/>
              <a:gd name="connsiteX5" fmla="*/ 607427 w 607427"/>
              <a:gd name="connsiteY5" fmla="*/ 19970 h 379713"/>
              <a:gd name="connsiteX6" fmla="*/ 607427 w 607427"/>
              <a:gd name="connsiteY6" fmla="*/ 359531 h 379713"/>
              <a:gd name="connsiteX7" fmla="*/ 413725 w 607427"/>
              <a:gd name="connsiteY7" fmla="*/ 189751 h 379713"/>
              <a:gd name="connsiteX8" fmla="*/ 0 w 607427"/>
              <a:gd name="connsiteY8" fmla="*/ 19970 h 379713"/>
              <a:gd name="connsiteX9" fmla="*/ 193561 w 607427"/>
              <a:gd name="connsiteY9" fmla="*/ 189751 h 379713"/>
              <a:gd name="connsiteX10" fmla="*/ 0 w 607427"/>
              <a:gd name="connsiteY10" fmla="*/ 359531 h 379713"/>
              <a:gd name="connsiteX11" fmla="*/ 27379 w 607427"/>
              <a:gd name="connsiteY11" fmla="*/ 0 h 379713"/>
              <a:gd name="connsiteX12" fmla="*/ 579906 w 607427"/>
              <a:gd name="connsiteY12" fmla="*/ 0 h 379713"/>
              <a:gd name="connsiteX13" fmla="*/ 303694 w 607427"/>
              <a:gd name="connsiteY13" fmla="*/ 242251 h 379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7427" h="379713">
                <a:moveTo>
                  <a:pt x="218748" y="211767"/>
                </a:moveTo>
                <a:lnTo>
                  <a:pt x="303678" y="286283"/>
                </a:lnTo>
                <a:lnTo>
                  <a:pt x="388608" y="211767"/>
                </a:lnTo>
                <a:lnTo>
                  <a:pt x="580118" y="379713"/>
                </a:lnTo>
                <a:lnTo>
                  <a:pt x="27238" y="379713"/>
                </a:lnTo>
                <a:close/>
                <a:moveTo>
                  <a:pt x="607427" y="19970"/>
                </a:moveTo>
                <a:lnTo>
                  <a:pt x="607427" y="359531"/>
                </a:lnTo>
                <a:lnTo>
                  <a:pt x="413725" y="189751"/>
                </a:lnTo>
                <a:close/>
                <a:moveTo>
                  <a:pt x="0" y="19970"/>
                </a:moveTo>
                <a:lnTo>
                  <a:pt x="193561" y="189751"/>
                </a:lnTo>
                <a:lnTo>
                  <a:pt x="0" y="359531"/>
                </a:lnTo>
                <a:close/>
                <a:moveTo>
                  <a:pt x="27379" y="0"/>
                </a:moveTo>
                <a:lnTo>
                  <a:pt x="579906" y="0"/>
                </a:lnTo>
                <a:lnTo>
                  <a:pt x="303694" y="2422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2" grpId="0"/>
      <p:bldP spid="23" grpId="0"/>
      <p:bldP spid="24" grpId="0"/>
      <p:bldP spid="29" grpId="0" animBg="1"/>
      <p:bldP spid="30" grpId="0" animBg="1"/>
      <p:bldP spid="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2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4" name="矩形 3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864971" y="641805"/>
            <a:ext cx="5452223" cy="916839"/>
            <a:chOff x="951308" y="2407389"/>
            <a:chExt cx="5452222" cy="916839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951308" y="2540191"/>
              <a:ext cx="1476761" cy="6785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96774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810" i="1" kern="0" smtClean="0">
                  <a:solidFill>
                    <a:schemeClr val="bg1"/>
                  </a:solidFill>
                  <a:latin typeface="Avenir Book Oblique" charset="0"/>
                  <a:ea typeface="Avenir Book Oblique" charset="0"/>
                  <a:cs typeface="Avenir Book Oblique" charset="0"/>
                  <a:sym typeface="Arial" panose="020B0604020202020204" pitchFamily="34" charset="0"/>
                </a:rPr>
                <a:t>03</a:t>
              </a:r>
              <a:endParaRPr lang="zh-CN" altLang="en-US" sz="3810" i="1" kern="0" dirty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2293401" y="2407389"/>
              <a:ext cx="411012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怎么阅读现金流量表</a:t>
              </a:r>
              <a:endParaRPr lang="en-US" altLang="zh-CN" sz="2800" b="1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176353" y="2905664"/>
              <a:ext cx="2911337" cy="418564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6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6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6730253" y="2620033"/>
            <a:ext cx="5461747" cy="3075297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014133" y="2761978"/>
            <a:ext cx="1444651" cy="732310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矩形 23"/>
          <p:cNvSpPr>
            <a:spLocks noChangeArrowheads="1"/>
          </p:cNvSpPr>
          <p:nvPr/>
        </p:nvSpPr>
        <p:spPr bwMode="auto">
          <a:xfrm>
            <a:off x="2241328" y="2905665"/>
            <a:ext cx="2696845" cy="11772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单击此处输入标题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The user can demonstrate on a projector or computer, or print the presentation </a:t>
            </a:r>
            <a:r>
              <a:rPr lang="en-US" altLang="zh-CN" sz="1100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and</a:t>
            </a:r>
            <a:endParaRPr lang="en-US" altLang="zh-CN" sz="11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632500" y="4697625"/>
            <a:ext cx="1444651" cy="732310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矩形 23"/>
          <p:cNvSpPr>
            <a:spLocks noChangeArrowheads="1"/>
          </p:cNvSpPr>
          <p:nvPr/>
        </p:nvSpPr>
        <p:spPr bwMode="auto">
          <a:xfrm>
            <a:off x="3859695" y="4841316"/>
            <a:ext cx="2696845" cy="11772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单击此处输入标题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The user can demonstrate on a projector or computer, or print the presentation </a:t>
            </a:r>
            <a:r>
              <a:rPr lang="en-US" altLang="zh-CN" sz="1100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and</a:t>
            </a:r>
            <a:endParaRPr lang="en-US" altLang="zh-CN" sz="11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grpSp>
        <p:nvGrpSpPr>
          <p:cNvPr id="20" name="组合 31"/>
          <p:cNvGrpSpPr/>
          <p:nvPr/>
        </p:nvGrpSpPr>
        <p:grpSpPr>
          <a:xfrm>
            <a:off x="6730255" y="1453123"/>
            <a:ext cx="4729015" cy="781752"/>
            <a:chOff x="3624779" y="2412339"/>
            <a:chExt cx="4729015" cy="781752"/>
          </a:xfrm>
        </p:grpSpPr>
        <p:sp>
          <p:nvSpPr>
            <p:cNvPr id="21" name="文本框 20"/>
            <p:cNvSpPr txBox="1"/>
            <p:nvPr/>
          </p:nvSpPr>
          <p:spPr>
            <a:xfrm>
              <a:off x="362478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624779" y="2750893"/>
              <a:ext cx="4729015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15" grpId="0"/>
      <p:bldP spid="16" grpId="0" animBg="1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2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4" name="矩形 3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864971" y="641805"/>
            <a:ext cx="5452223" cy="916839"/>
            <a:chOff x="951308" y="2407389"/>
            <a:chExt cx="5452222" cy="916839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951308" y="2540191"/>
              <a:ext cx="1476761" cy="6785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96774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810" i="1" kern="0" smtClean="0">
                  <a:solidFill>
                    <a:schemeClr val="bg1"/>
                  </a:solidFill>
                  <a:latin typeface="Avenir Book Oblique" charset="0"/>
                  <a:ea typeface="Avenir Book Oblique" charset="0"/>
                  <a:cs typeface="Avenir Book Oblique" charset="0"/>
                  <a:sym typeface="Arial" panose="020B0604020202020204" pitchFamily="34" charset="0"/>
                </a:rPr>
                <a:t>03</a:t>
              </a:r>
              <a:endParaRPr lang="zh-CN" altLang="en-US" sz="3810" i="1" kern="0" dirty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2293401" y="2407389"/>
              <a:ext cx="411012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怎么阅读现金流量表</a:t>
              </a:r>
              <a:endParaRPr lang="en-US" altLang="zh-CN" sz="2800" b="1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176353" y="2905664"/>
              <a:ext cx="2911337" cy="418564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6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6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îṧ1iḓè"/>
          <p:cNvGrpSpPr/>
          <p:nvPr/>
        </p:nvGrpSpPr>
        <p:grpSpPr>
          <a:xfrm>
            <a:off x="2017059" y="2412477"/>
            <a:ext cx="1026416" cy="2772924"/>
            <a:chOff x="5523779" y="1252823"/>
            <a:chExt cx="812800" cy="2195829"/>
          </a:xfrm>
          <a:effectLst/>
        </p:grpSpPr>
        <p:sp>
          <p:nvSpPr>
            <p:cNvPr id="11" name="ïṧliḋé"/>
            <p:cNvSpPr/>
            <p:nvPr/>
          </p:nvSpPr>
          <p:spPr bwMode="auto">
            <a:xfrm>
              <a:off x="5907954" y="1519839"/>
              <a:ext cx="428625" cy="1928813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270" y="0"/>
                </a:cxn>
                <a:cxn ang="0">
                  <a:pos x="270" y="1061"/>
                </a:cxn>
                <a:cxn ang="0">
                  <a:pos x="0" y="1215"/>
                </a:cxn>
                <a:cxn ang="0">
                  <a:pos x="0" y="1215"/>
                </a:cxn>
                <a:cxn ang="0">
                  <a:pos x="0" y="152"/>
                </a:cxn>
              </a:cxnLst>
              <a:rect l="0" t="0" r="r" b="b"/>
              <a:pathLst>
                <a:path w="270" h="1215">
                  <a:moveTo>
                    <a:pt x="0" y="152"/>
                  </a:moveTo>
                  <a:lnTo>
                    <a:pt x="270" y="0"/>
                  </a:lnTo>
                  <a:lnTo>
                    <a:pt x="270" y="1061"/>
                  </a:lnTo>
                  <a:lnTo>
                    <a:pt x="0" y="1215"/>
                  </a:lnTo>
                  <a:lnTo>
                    <a:pt x="0" y="1215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D73F49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2" name="iślïḓê"/>
            <p:cNvSpPr/>
            <p:nvPr/>
          </p:nvSpPr>
          <p:spPr bwMode="auto">
            <a:xfrm>
              <a:off x="5523779" y="1252823"/>
              <a:ext cx="812800" cy="514350"/>
            </a:xfrm>
            <a:custGeom>
              <a:avLst/>
              <a:gdLst/>
              <a:ahLst/>
              <a:cxnLst>
                <a:cxn ang="0">
                  <a:pos x="242" y="324"/>
                </a:cxn>
                <a:cxn ang="0">
                  <a:pos x="0" y="151"/>
                </a:cxn>
                <a:cxn ang="0">
                  <a:pos x="271" y="0"/>
                </a:cxn>
                <a:cxn ang="0">
                  <a:pos x="512" y="172"/>
                </a:cxn>
                <a:cxn ang="0">
                  <a:pos x="242" y="324"/>
                </a:cxn>
              </a:cxnLst>
              <a:rect l="0" t="0" r="r" b="b"/>
              <a:pathLst>
                <a:path w="512" h="324">
                  <a:moveTo>
                    <a:pt x="242" y="324"/>
                  </a:moveTo>
                  <a:lnTo>
                    <a:pt x="0" y="151"/>
                  </a:lnTo>
                  <a:lnTo>
                    <a:pt x="271" y="0"/>
                  </a:lnTo>
                  <a:lnTo>
                    <a:pt x="512" y="172"/>
                  </a:lnTo>
                  <a:lnTo>
                    <a:pt x="242" y="324"/>
                  </a:lnTo>
                  <a:close/>
                </a:path>
              </a:pathLst>
            </a:custGeom>
            <a:solidFill>
              <a:srgbClr val="A43138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3" name="îṡḻíḑé"/>
            <p:cNvSpPr/>
            <p:nvPr/>
          </p:nvSpPr>
          <p:spPr bwMode="auto">
            <a:xfrm>
              <a:off x="5523779" y="1486502"/>
              <a:ext cx="384175" cy="1962150"/>
            </a:xfrm>
            <a:custGeom>
              <a:avLst/>
              <a:gdLst/>
              <a:ahLst/>
              <a:cxnLst>
                <a:cxn ang="0">
                  <a:pos x="0" y="1062"/>
                </a:cxn>
                <a:cxn ang="0">
                  <a:pos x="0" y="0"/>
                </a:cxn>
                <a:cxn ang="0">
                  <a:pos x="242" y="173"/>
                </a:cxn>
                <a:cxn ang="0">
                  <a:pos x="242" y="1236"/>
                </a:cxn>
                <a:cxn ang="0">
                  <a:pos x="0" y="1062"/>
                </a:cxn>
              </a:cxnLst>
              <a:rect l="0" t="0" r="r" b="b"/>
              <a:pathLst>
                <a:path w="242" h="1236">
                  <a:moveTo>
                    <a:pt x="0" y="1062"/>
                  </a:moveTo>
                  <a:lnTo>
                    <a:pt x="0" y="0"/>
                  </a:lnTo>
                  <a:lnTo>
                    <a:pt x="242" y="173"/>
                  </a:lnTo>
                  <a:lnTo>
                    <a:pt x="242" y="1236"/>
                  </a:lnTo>
                  <a:lnTo>
                    <a:pt x="0" y="1062"/>
                  </a:lnTo>
                  <a:close/>
                </a:path>
              </a:pathLst>
            </a:custGeom>
            <a:solidFill>
              <a:srgbClr val="C0394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</p:grpSp>
      <p:grpSp>
        <p:nvGrpSpPr>
          <p:cNvPr id="14" name="íṩḷidé"/>
          <p:cNvGrpSpPr/>
          <p:nvPr/>
        </p:nvGrpSpPr>
        <p:grpSpPr>
          <a:xfrm>
            <a:off x="2598272" y="3308165"/>
            <a:ext cx="1024413" cy="2345186"/>
            <a:chOff x="6244792" y="1787281"/>
            <a:chExt cx="811213" cy="1857110"/>
          </a:xfrm>
          <a:effectLst/>
        </p:grpSpPr>
        <p:sp>
          <p:nvSpPr>
            <p:cNvPr id="15" name="iślïḋé"/>
            <p:cNvSpPr/>
            <p:nvPr/>
          </p:nvSpPr>
          <p:spPr bwMode="auto">
            <a:xfrm>
              <a:off x="6244792" y="1787281"/>
              <a:ext cx="811213" cy="517525"/>
            </a:xfrm>
            <a:custGeom>
              <a:avLst/>
              <a:gdLst/>
              <a:ahLst/>
              <a:cxnLst>
                <a:cxn ang="0">
                  <a:pos x="270" y="0"/>
                </a:cxn>
                <a:cxn ang="0">
                  <a:pos x="511" y="172"/>
                </a:cxn>
                <a:cxn ang="0">
                  <a:pos x="241" y="326"/>
                </a:cxn>
                <a:cxn ang="0">
                  <a:pos x="0" y="151"/>
                </a:cxn>
                <a:cxn ang="0">
                  <a:pos x="270" y="0"/>
                </a:cxn>
              </a:cxnLst>
              <a:rect l="0" t="0" r="r" b="b"/>
              <a:pathLst>
                <a:path w="511" h="326">
                  <a:moveTo>
                    <a:pt x="270" y="0"/>
                  </a:moveTo>
                  <a:lnTo>
                    <a:pt x="511" y="172"/>
                  </a:lnTo>
                  <a:lnTo>
                    <a:pt x="241" y="326"/>
                  </a:lnTo>
                  <a:lnTo>
                    <a:pt x="0" y="151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A43138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6" name="iśḷiḋe"/>
            <p:cNvSpPr/>
            <p:nvPr/>
          </p:nvSpPr>
          <p:spPr bwMode="auto">
            <a:xfrm>
              <a:off x="6627379" y="2055303"/>
              <a:ext cx="428625" cy="1589088"/>
            </a:xfrm>
            <a:custGeom>
              <a:avLst/>
              <a:gdLst/>
              <a:ahLst/>
              <a:cxnLst>
                <a:cxn ang="0">
                  <a:pos x="0" y="154"/>
                </a:cxn>
                <a:cxn ang="0">
                  <a:pos x="270" y="0"/>
                </a:cxn>
                <a:cxn ang="0">
                  <a:pos x="270" y="848"/>
                </a:cxn>
                <a:cxn ang="0">
                  <a:pos x="1" y="1001"/>
                </a:cxn>
                <a:cxn ang="0">
                  <a:pos x="0" y="1001"/>
                </a:cxn>
                <a:cxn ang="0">
                  <a:pos x="0" y="154"/>
                </a:cxn>
              </a:cxnLst>
              <a:rect l="0" t="0" r="r" b="b"/>
              <a:pathLst>
                <a:path w="270" h="1001">
                  <a:moveTo>
                    <a:pt x="0" y="154"/>
                  </a:moveTo>
                  <a:lnTo>
                    <a:pt x="270" y="0"/>
                  </a:lnTo>
                  <a:lnTo>
                    <a:pt x="270" y="848"/>
                  </a:lnTo>
                  <a:lnTo>
                    <a:pt x="1" y="1001"/>
                  </a:lnTo>
                  <a:lnTo>
                    <a:pt x="0" y="1001"/>
                  </a:lnTo>
                  <a:lnTo>
                    <a:pt x="0" y="154"/>
                  </a:lnTo>
                  <a:close/>
                </a:path>
              </a:pathLst>
            </a:custGeom>
            <a:solidFill>
              <a:srgbClr val="D73F49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7" name="iŝľïďê"/>
            <p:cNvSpPr/>
            <p:nvPr/>
          </p:nvSpPr>
          <p:spPr bwMode="auto">
            <a:xfrm>
              <a:off x="6244792" y="2021966"/>
              <a:ext cx="382588" cy="1622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1" y="175"/>
                </a:cxn>
                <a:cxn ang="0">
                  <a:pos x="241" y="1022"/>
                </a:cxn>
                <a:cxn ang="0">
                  <a:pos x="0" y="848"/>
                </a:cxn>
                <a:cxn ang="0">
                  <a:pos x="0" y="0"/>
                </a:cxn>
              </a:cxnLst>
              <a:rect l="0" t="0" r="r" b="b"/>
              <a:pathLst>
                <a:path w="241" h="1022">
                  <a:moveTo>
                    <a:pt x="0" y="0"/>
                  </a:moveTo>
                  <a:lnTo>
                    <a:pt x="241" y="175"/>
                  </a:lnTo>
                  <a:lnTo>
                    <a:pt x="241" y="1022"/>
                  </a:lnTo>
                  <a:lnTo>
                    <a:pt x="0" y="8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394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</p:grpSp>
      <p:grpSp>
        <p:nvGrpSpPr>
          <p:cNvPr id="18" name="îs1îdé"/>
          <p:cNvGrpSpPr/>
          <p:nvPr/>
        </p:nvGrpSpPr>
        <p:grpSpPr>
          <a:xfrm>
            <a:off x="3157215" y="4099775"/>
            <a:ext cx="1032032" cy="1954601"/>
            <a:chOff x="6688117" y="2431926"/>
            <a:chExt cx="817247" cy="1547813"/>
          </a:xfrm>
          <a:effectLst/>
        </p:grpSpPr>
        <p:sp>
          <p:nvSpPr>
            <p:cNvPr id="19" name="íśḻîdê"/>
            <p:cNvSpPr/>
            <p:nvPr/>
          </p:nvSpPr>
          <p:spPr bwMode="auto">
            <a:xfrm>
              <a:off x="6694151" y="2671639"/>
              <a:ext cx="382588" cy="1308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1" y="175"/>
                </a:cxn>
                <a:cxn ang="0">
                  <a:pos x="241" y="824"/>
                </a:cxn>
                <a:cxn ang="0">
                  <a:pos x="0" y="650"/>
                </a:cxn>
                <a:cxn ang="0">
                  <a:pos x="0" y="0"/>
                </a:cxn>
              </a:cxnLst>
              <a:rect l="0" t="0" r="r" b="b"/>
              <a:pathLst>
                <a:path w="241" h="824">
                  <a:moveTo>
                    <a:pt x="0" y="0"/>
                  </a:moveTo>
                  <a:lnTo>
                    <a:pt x="241" y="175"/>
                  </a:lnTo>
                  <a:lnTo>
                    <a:pt x="241" y="824"/>
                  </a:lnTo>
                  <a:lnTo>
                    <a:pt x="0" y="6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394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0" name="îṩḷïḋé"/>
            <p:cNvSpPr/>
            <p:nvPr/>
          </p:nvSpPr>
          <p:spPr bwMode="auto">
            <a:xfrm>
              <a:off x="6688117" y="2431926"/>
              <a:ext cx="811213" cy="517525"/>
            </a:xfrm>
            <a:custGeom>
              <a:avLst/>
              <a:gdLst/>
              <a:ahLst/>
              <a:cxnLst>
                <a:cxn ang="0">
                  <a:pos x="241" y="326"/>
                </a:cxn>
                <a:cxn ang="0">
                  <a:pos x="0" y="151"/>
                </a:cxn>
                <a:cxn ang="0">
                  <a:pos x="270" y="0"/>
                </a:cxn>
                <a:cxn ang="0">
                  <a:pos x="511" y="172"/>
                </a:cxn>
                <a:cxn ang="0">
                  <a:pos x="241" y="326"/>
                </a:cxn>
              </a:cxnLst>
              <a:rect l="0" t="0" r="r" b="b"/>
              <a:pathLst>
                <a:path w="511" h="326">
                  <a:moveTo>
                    <a:pt x="241" y="326"/>
                  </a:moveTo>
                  <a:lnTo>
                    <a:pt x="0" y="151"/>
                  </a:lnTo>
                  <a:lnTo>
                    <a:pt x="270" y="0"/>
                  </a:lnTo>
                  <a:lnTo>
                    <a:pt x="511" y="172"/>
                  </a:lnTo>
                  <a:lnTo>
                    <a:pt x="241" y="326"/>
                  </a:lnTo>
                  <a:close/>
                </a:path>
              </a:pathLst>
            </a:custGeom>
            <a:solidFill>
              <a:srgbClr val="A43138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1" name="î$lïde"/>
            <p:cNvSpPr/>
            <p:nvPr/>
          </p:nvSpPr>
          <p:spPr bwMode="auto">
            <a:xfrm>
              <a:off x="7076739" y="2704976"/>
              <a:ext cx="428625" cy="1274763"/>
            </a:xfrm>
            <a:custGeom>
              <a:avLst/>
              <a:gdLst/>
              <a:ahLst/>
              <a:cxnLst>
                <a:cxn ang="0">
                  <a:pos x="0" y="154"/>
                </a:cxn>
                <a:cxn ang="0">
                  <a:pos x="270" y="0"/>
                </a:cxn>
                <a:cxn ang="0">
                  <a:pos x="270" y="650"/>
                </a:cxn>
                <a:cxn ang="0">
                  <a:pos x="0" y="803"/>
                </a:cxn>
                <a:cxn ang="0">
                  <a:pos x="0" y="803"/>
                </a:cxn>
                <a:cxn ang="0">
                  <a:pos x="0" y="154"/>
                </a:cxn>
              </a:cxnLst>
              <a:rect l="0" t="0" r="r" b="b"/>
              <a:pathLst>
                <a:path w="270" h="803">
                  <a:moveTo>
                    <a:pt x="0" y="154"/>
                  </a:moveTo>
                  <a:lnTo>
                    <a:pt x="270" y="0"/>
                  </a:lnTo>
                  <a:lnTo>
                    <a:pt x="270" y="650"/>
                  </a:lnTo>
                  <a:lnTo>
                    <a:pt x="0" y="803"/>
                  </a:lnTo>
                  <a:lnTo>
                    <a:pt x="0" y="803"/>
                  </a:lnTo>
                  <a:lnTo>
                    <a:pt x="0" y="154"/>
                  </a:lnTo>
                  <a:close/>
                </a:path>
              </a:pathLst>
            </a:custGeom>
            <a:solidFill>
              <a:srgbClr val="D73F49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</p:grpSp>
      <p:grpSp>
        <p:nvGrpSpPr>
          <p:cNvPr id="22" name="išḻîḋé"/>
          <p:cNvGrpSpPr/>
          <p:nvPr/>
        </p:nvGrpSpPr>
        <p:grpSpPr>
          <a:xfrm>
            <a:off x="3752607" y="4999919"/>
            <a:ext cx="1024412" cy="1503939"/>
            <a:chOff x="7159600" y="3144733"/>
            <a:chExt cx="811213" cy="1190942"/>
          </a:xfrm>
          <a:effectLst/>
        </p:grpSpPr>
        <p:sp>
          <p:nvSpPr>
            <p:cNvPr id="23" name="íşļîḓê"/>
            <p:cNvSpPr/>
            <p:nvPr/>
          </p:nvSpPr>
          <p:spPr bwMode="auto">
            <a:xfrm>
              <a:off x="7159600" y="3376824"/>
              <a:ext cx="382588" cy="9572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1" y="174"/>
                </a:cxn>
                <a:cxn ang="0">
                  <a:pos x="241" y="603"/>
                </a:cxn>
                <a:cxn ang="0">
                  <a:pos x="0" y="430"/>
                </a:cxn>
                <a:cxn ang="0">
                  <a:pos x="0" y="0"/>
                </a:cxn>
              </a:cxnLst>
              <a:rect l="0" t="0" r="r" b="b"/>
              <a:pathLst>
                <a:path w="241" h="603">
                  <a:moveTo>
                    <a:pt x="0" y="0"/>
                  </a:moveTo>
                  <a:lnTo>
                    <a:pt x="241" y="174"/>
                  </a:lnTo>
                  <a:lnTo>
                    <a:pt x="241" y="603"/>
                  </a:lnTo>
                  <a:lnTo>
                    <a:pt x="0" y="4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394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4" name="ïş1iḑê"/>
            <p:cNvSpPr/>
            <p:nvPr/>
          </p:nvSpPr>
          <p:spPr bwMode="auto">
            <a:xfrm>
              <a:off x="7159600" y="3144733"/>
              <a:ext cx="811213" cy="514350"/>
            </a:xfrm>
            <a:custGeom>
              <a:avLst/>
              <a:gdLst/>
              <a:ahLst/>
              <a:cxnLst>
                <a:cxn ang="0">
                  <a:pos x="0" y="150"/>
                </a:cxn>
                <a:cxn ang="0">
                  <a:pos x="270" y="0"/>
                </a:cxn>
                <a:cxn ang="0">
                  <a:pos x="511" y="171"/>
                </a:cxn>
                <a:cxn ang="0">
                  <a:pos x="241" y="324"/>
                </a:cxn>
                <a:cxn ang="0">
                  <a:pos x="0" y="150"/>
                </a:cxn>
              </a:cxnLst>
              <a:rect l="0" t="0" r="r" b="b"/>
              <a:pathLst>
                <a:path w="511" h="324">
                  <a:moveTo>
                    <a:pt x="0" y="150"/>
                  </a:moveTo>
                  <a:lnTo>
                    <a:pt x="270" y="0"/>
                  </a:lnTo>
                  <a:lnTo>
                    <a:pt x="511" y="171"/>
                  </a:lnTo>
                  <a:lnTo>
                    <a:pt x="241" y="324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A43138">
                <a:alpha val="70000"/>
              </a:srgb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5" name="íṧľiďè"/>
            <p:cNvSpPr/>
            <p:nvPr/>
          </p:nvSpPr>
          <p:spPr bwMode="auto">
            <a:xfrm>
              <a:off x="7542188" y="3410162"/>
              <a:ext cx="428625" cy="925513"/>
            </a:xfrm>
            <a:custGeom>
              <a:avLst/>
              <a:gdLst/>
              <a:ahLst/>
              <a:cxnLst>
                <a:cxn ang="0">
                  <a:pos x="270" y="429"/>
                </a:cxn>
                <a:cxn ang="0">
                  <a:pos x="1" y="583"/>
                </a:cxn>
                <a:cxn ang="0">
                  <a:pos x="0" y="582"/>
                </a:cxn>
                <a:cxn ang="0">
                  <a:pos x="0" y="153"/>
                </a:cxn>
                <a:cxn ang="0">
                  <a:pos x="270" y="0"/>
                </a:cxn>
                <a:cxn ang="0">
                  <a:pos x="270" y="429"/>
                </a:cxn>
              </a:cxnLst>
              <a:rect l="0" t="0" r="r" b="b"/>
              <a:pathLst>
                <a:path w="270" h="583">
                  <a:moveTo>
                    <a:pt x="270" y="429"/>
                  </a:moveTo>
                  <a:lnTo>
                    <a:pt x="1" y="583"/>
                  </a:lnTo>
                  <a:lnTo>
                    <a:pt x="0" y="582"/>
                  </a:lnTo>
                  <a:lnTo>
                    <a:pt x="0" y="153"/>
                  </a:lnTo>
                  <a:lnTo>
                    <a:pt x="270" y="0"/>
                  </a:lnTo>
                  <a:lnTo>
                    <a:pt x="270" y="429"/>
                  </a:lnTo>
                  <a:close/>
                </a:path>
              </a:pathLst>
            </a:custGeom>
            <a:solidFill>
              <a:srgbClr val="D73F49">
                <a:alpha val="80000"/>
              </a:srgb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</p:grpSp>
      <p:sp>
        <p:nvSpPr>
          <p:cNvPr id="26" name="iŝľïḑe"/>
          <p:cNvSpPr/>
          <p:nvPr/>
        </p:nvSpPr>
        <p:spPr>
          <a:xfrm>
            <a:off x="2763399" y="2981590"/>
            <a:ext cx="653159" cy="653159"/>
          </a:xfrm>
          <a:prstGeom prst="ellipse">
            <a:avLst/>
          </a:prstGeom>
          <a:solidFill>
            <a:srgbClr val="C03941"/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</a:p>
        </p:txBody>
      </p:sp>
      <p:sp>
        <p:nvSpPr>
          <p:cNvPr id="27" name="îṡḻïḑè"/>
          <p:cNvSpPr/>
          <p:nvPr/>
        </p:nvSpPr>
        <p:spPr bwMode="auto">
          <a:xfrm>
            <a:off x="3002471" y="3130721"/>
            <a:ext cx="175012" cy="354888"/>
          </a:xfrm>
          <a:custGeom>
            <a:avLst/>
            <a:gdLst>
              <a:gd name="T0" fmla="*/ 9818418 w 21600"/>
              <a:gd name="T1" fmla="*/ 143204158 h 21600"/>
              <a:gd name="T2" fmla="*/ 9798114 w 21600"/>
              <a:gd name="T3" fmla="*/ 143031217 h 21600"/>
              <a:gd name="T4" fmla="*/ 16936514 w 21600"/>
              <a:gd name="T5" fmla="*/ 83559759 h 21600"/>
              <a:gd name="T6" fmla="*/ 6907075 w 21600"/>
              <a:gd name="T7" fmla="*/ 0 h 21600"/>
              <a:gd name="T8" fmla="*/ 6907075 w 21600"/>
              <a:gd name="T9" fmla="*/ 118942928 h 21600"/>
              <a:gd name="T10" fmla="*/ 1686544 w 21600"/>
              <a:gd name="T11" fmla="*/ 75433996 h 21600"/>
              <a:gd name="T12" fmla="*/ 0 w 21600"/>
              <a:gd name="T13" fmla="*/ 89486353 h 21600"/>
              <a:gd name="T14" fmla="*/ 6446838 w 21600"/>
              <a:gd name="T15" fmla="*/ 143204158 h 21600"/>
              <a:gd name="T16" fmla="*/ 0 w 21600"/>
              <a:gd name="T17" fmla="*/ 196921963 h 21600"/>
              <a:gd name="T18" fmla="*/ 1686544 w 21600"/>
              <a:gd name="T19" fmla="*/ 210974438 h 21600"/>
              <a:gd name="T20" fmla="*/ 6907075 w 21600"/>
              <a:gd name="T21" fmla="*/ 167464241 h 21600"/>
              <a:gd name="T22" fmla="*/ 6907075 w 21600"/>
              <a:gd name="T23" fmla="*/ 286355233 h 21600"/>
              <a:gd name="T24" fmla="*/ 16936514 w 21600"/>
              <a:gd name="T25" fmla="*/ 202768305 h 21600"/>
              <a:gd name="T26" fmla="*/ 9801982 w 21600"/>
              <a:gd name="T27" fmla="*/ 143336334 h 21600"/>
              <a:gd name="T28" fmla="*/ 9818418 w 21600"/>
              <a:gd name="T29" fmla="*/ 143204158 h 21600"/>
              <a:gd name="T30" fmla="*/ 9291511 w 21600"/>
              <a:gd name="T31" fmla="*/ 47951715 h 21600"/>
              <a:gd name="T32" fmla="*/ 13564907 w 21600"/>
              <a:gd name="T33" fmla="*/ 83559759 h 21600"/>
              <a:gd name="T34" fmla="*/ 9291511 w 21600"/>
              <a:gd name="T35" fmla="*/ 119168940 h 21600"/>
              <a:gd name="T36" fmla="*/ 9291511 w 21600"/>
              <a:gd name="T37" fmla="*/ 47951715 h 21600"/>
              <a:gd name="T38" fmla="*/ 9291511 w 21600"/>
              <a:gd name="T39" fmla="*/ 238377497 h 21600"/>
              <a:gd name="T40" fmla="*/ 9291511 w 21600"/>
              <a:gd name="T41" fmla="*/ 167160272 h 21600"/>
              <a:gd name="T42" fmla="*/ 13564907 w 21600"/>
              <a:gd name="T43" fmla="*/ 202768305 h 21600"/>
              <a:gd name="T44" fmla="*/ 9291511 w 21600"/>
              <a:gd name="T45" fmla="*/ 238377497 h 21600"/>
              <a:gd name="T46" fmla="*/ 9291511 w 21600"/>
              <a:gd name="T47" fmla="*/ 238377497 h 2160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1600" h="21600">
                <a:moveTo>
                  <a:pt x="12522" y="10802"/>
                </a:moveTo>
                <a:lnTo>
                  <a:pt x="12496" y="10789"/>
                </a:lnTo>
                <a:lnTo>
                  <a:pt x="21600" y="6303"/>
                </a:lnTo>
                <a:lnTo>
                  <a:pt x="8809" y="0"/>
                </a:lnTo>
                <a:lnTo>
                  <a:pt x="8809" y="8972"/>
                </a:lnTo>
                <a:lnTo>
                  <a:pt x="2151" y="5690"/>
                </a:lnTo>
                <a:lnTo>
                  <a:pt x="0" y="6750"/>
                </a:lnTo>
                <a:lnTo>
                  <a:pt x="8222" y="10802"/>
                </a:lnTo>
                <a:lnTo>
                  <a:pt x="0" y="14854"/>
                </a:lnTo>
                <a:lnTo>
                  <a:pt x="2151" y="15914"/>
                </a:lnTo>
                <a:lnTo>
                  <a:pt x="8809" y="12632"/>
                </a:lnTo>
                <a:lnTo>
                  <a:pt x="8809" y="21600"/>
                </a:lnTo>
                <a:lnTo>
                  <a:pt x="21600" y="15295"/>
                </a:lnTo>
                <a:lnTo>
                  <a:pt x="12501" y="10812"/>
                </a:lnTo>
                <a:lnTo>
                  <a:pt x="12522" y="10802"/>
                </a:lnTo>
                <a:close/>
                <a:moveTo>
                  <a:pt x="11850" y="3617"/>
                </a:moveTo>
                <a:lnTo>
                  <a:pt x="17300" y="6303"/>
                </a:lnTo>
                <a:lnTo>
                  <a:pt x="11850" y="8989"/>
                </a:lnTo>
                <a:lnTo>
                  <a:pt x="11850" y="3617"/>
                </a:lnTo>
                <a:close/>
                <a:moveTo>
                  <a:pt x="11850" y="17981"/>
                </a:moveTo>
                <a:lnTo>
                  <a:pt x="11850" y="12609"/>
                </a:lnTo>
                <a:lnTo>
                  <a:pt x="17300" y="15295"/>
                </a:lnTo>
                <a:lnTo>
                  <a:pt x="11850" y="17981"/>
                </a:lnTo>
                <a:close/>
                <a:moveTo>
                  <a:pt x="11850" y="17981"/>
                </a:move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</a:p>
        </p:txBody>
      </p:sp>
      <p:sp>
        <p:nvSpPr>
          <p:cNvPr id="28" name="iŝľïḋé"/>
          <p:cNvSpPr/>
          <p:nvPr/>
        </p:nvSpPr>
        <p:spPr>
          <a:xfrm>
            <a:off x="2194147" y="2112455"/>
            <a:ext cx="653159" cy="653159"/>
          </a:xfrm>
          <a:prstGeom prst="ellipse">
            <a:avLst/>
          </a:prstGeom>
          <a:solidFill>
            <a:srgbClr val="C03941"/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</a:p>
        </p:txBody>
      </p:sp>
      <p:grpSp>
        <p:nvGrpSpPr>
          <p:cNvPr id="29" name="íSḷïdê"/>
          <p:cNvGrpSpPr/>
          <p:nvPr/>
        </p:nvGrpSpPr>
        <p:grpSpPr bwMode="auto">
          <a:xfrm>
            <a:off x="2374079" y="2292386"/>
            <a:ext cx="293295" cy="293297"/>
            <a:chOff x="0" y="0"/>
            <a:chExt cx="577" cy="574"/>
          </a:xfrm>
          <a:solidFill>
            <a:schemeClr val="tx2"/>
          </a:solidFill>
        </p:grpSpPr>
        <p:sp>
          <p:nvSpPr>
            <p:cNvPr id="30" name="ïşḷïdé"/>
            <p:cNvSpPr/>
            <p:nvPr/>
          </p:nvSpPr>
          <p:spPr bwMode="auto">
            <a:xfrm>
              <a:off x="368" y="368"/>
              <a:ext cx="205" cy="20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1600" h="21600">
                  <a:moveTo>
                    <a:pt x="18447" y="8564"/>
                  </a:moveTo>
                  <a:lnTo>
                    <a:pt x="6893" y="0"/>
                  </a:lnTo>
                  <a:lnTo>
                    <a:pt x="0" y="6909"/>
                  </a:lnTo>
                  <a:lnTo>
                    <a:pt x="8514" y="18507"/>
                  </a:lnTo>
                  <a:cubicBezTo>
                    <a:pt x="10541" y="16972"/>
                    <a:pt x="14706" y="18290"/>
                    <a:pt x="18327" y="21600"/>
                  </a:cubicBezTo>
                  <a:lnTo>
                    <a:pt x="21600" y="18319"/>
                  </a:lnTo>
                  <a:cubicBezTo>
                    <a:pt x="18344" y="14739"/>
                    <a:pt x="17015" y="10625"/>
                    <a:pt x="18447" y="8564"/>
                  </a:cubicBezTo>
                  <a:close/>
                  <a:moveTo>
                    <a:pt x="14477" y="14461"/>
                  </a:moveTo>
                  <a:cubicBezTo>
                    <a:pt x="13723" y="15214"/>
                    <a:pt x="12501" y="15214"/>
                    <a:pt x="11748" y="14461"/>
                  </a:cubicBezTo>
                  <a:cubicBezTo>
                    <a:pt x="10995" y="13705"/>
                    <a:pt x="10995" y="12479"/>
                    <a:pt x="11749" y="11725"/>
                  </a:cubicBezTo>
                  <a:cubicBezTo>
                    <a:pt x="12502" y="10969"/>
                    <a:pt x="13724" y="10969"/>
                    <a:pt x="14477" y="11725"/>
                  </a:cubicBezTo>
                  <a:cubicBezTo>
                    <a:pt x="15230" y="12479"/>
                    <a:pt x="15230" y="13705"/>
                    <a:pt x="14477" y="14461"/>
                  </a:cubicBezTo>
                  <a:close/>
                  <a:moveTo>
                    <a:pt x="14477" y="14461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1" name="ïšľiḍè"/>
            <p:cNvSpPr/>
            <p:nvPr/>
          </p:nvSpPr>
          <p:spPr bwMode="auto">
            <a:xfrm>
              <a:off x="328" y="304"/>
              <a:ext cx="107" cy="13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600" h="21600">
                  <a:moveTo>
                    <a:pt x="14544" y="0"/>
                  </a:moveTo>
                  <a:lnTo>
                    <a:pt x="13967" y="562"/>
                  </a:lnTo>
                  <a:cubicBezTo>
                    <a:pt x="14018" y="3961"/>
                    <a:pt x="12593" y="7264"/>
                    <a:pt x="9866" y="9922"/>
                  </a:cubicBezTo>
                  <a:lnTo>
                    <a:pt x="24" y="19504"/>
                  </a:lnTo>
                  <a:cubicBezTo>
                    <a:pt x="18" y="19554"/>
                    <a:pt x="6" y="19602"/>
                    <a:pt x="0" y="19652"/>
                  </a:cubicBezTo>
                  <a:lnTo>
                    <a:pt x="2371" y="21600"/>
                  </a:lnTo>
                  <a:lnTo>
                    <a:pt x="21600" y="5798"/>
                  </a:lnTo>
                  <a:lnTo>
                    <a:pt x="14544" y="0"/>
                  </a:lnTo>
                  <a:close/>
                  <a:moveTo>
                    <a:pt x="14544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2" name="íslîḓe"/>
            <p:cNvSpPr/>
            <p:nvPr/>
          </p:nvSpPr>
          <p:spPr bwMode="auto">
            <a:xfrm>
              <a:off x="0" y="0"/>
              <a:ext cx="297" cy="289"/>
            </a:xfrm>
            <a:custGeom>
              <a:avLst/>
              <a:gdLst>
                <a:gd name="T0" fmla="*/ 0 w 21222"/>
                <a:gd name="T1" fmla="*/ 0 h 21211"/>
                <a:gd name="T2" fmla="*/ 0 w 21222"/>
                <a:gd name="T3" fmla="*/ 0 h 21211"/>
                <a:gd name="T4" fmla="*/ 0 w 21222"/>
                <a:gd name="T5" fmla="*/ 0 h 21211"/>
                <a:gd name="T6" fmla="*/ 0 w 21222"/>
                <a:gd name="T7" fmla="*/ 0 h 21211"/>
                <a:gd name="T8" fmla="*/ 0 w 21222"/>
                <a:gd name="T9" fmla="*/ 0 h 21211"/>
                <a:gd name="T10" fmla="*/ 0 w 21222"/>
                <a:gd name="T11" fmla="*/ 0 h 21211"/>
                <a:gd name="T12" fmla="*/ 0 w 21222"/>
                <a:gd name="T13" fmla="*/ 0 h 21211"/>
                <a:gd name="T14" fmla="*/ 0 w 21222"/>
                <a:gd name="T15" fmla="*/ 0 h 21211"/>
                <a:gd name="T16" fmla="*/ 0 w 21222"/>
                <a:gd name="T17" fmla="*/ 0 h 212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222" h="21211">
                  <a:moveTo>
                    <a:pt x="15153" y="21211"/>
                  </a:moveTo>
                  <a:lnTo>
                    <a:pt x="17409" y="18463"/>
                  </a:lnTo>
                  <a:cubicBezTo>
                    <a:pt x="18368" y="17292"/>
                    <a:pt x="19694" y="16530"/>
                    <a:pt x="21146" y="16293"/>
                  </a:cubicBezTo>
                  <a:lnTo>
                    <a:pt x="21222" y="16201"/>
                  </a:lnTo>
                  <a:lnTo>
                    <a:pt x="6603" y="1165"/>
                  </a:lnTo>
                  <a:cubicBezTo>
                    <a:pt x="5093" y="-389"/>
                    <a:pt x="2643" y="-389"/>
                    <a:pt x="1133" y="1165"/>
                  </a:cubicBezTo>
                  <a:cubicBezTo>
                    <a:pt x="-378" y="2718"/>
                    <a:pt x="-378" y="5237"/>
                    <a:pt x="1133" y="6791"/>
                  </a:cubicBezTo>
                  <a:lnTo>
                    <a:pt x="15153" y="21211"/>
                  </a:lnTo>
                  <a:close/>
                  <a:moveTo>
                    <a:pt x="15153" y="21211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3" name="ïṧḷïḓê"/>
            <p:cNvSpPr/>
            <p:nvPr/>
          </p:nvSpPr>
          <p:spPr bwMode="auto">
            <a:xfrm>
              <a:off x="0" y="328"/>
              <a:ext cx="298" cy="246"/>
            </a:xfrm>
            <a:custGeom>
              <a:avLst/>
              <a:gdLst>
                <a:gd name="T0" fmla="*/ 0 w 21116"/>
                <a:gd name="T1" fmla="*/ 0 h 21374"/>
                <a:gd name="T2" fmla="*/ 0 w 21116"/>
                <a:gd name="T3" fmla="*/ 0 h 21374"/>
                <a:gd name="T4" fmla="*/ 0 w 21116"/>
                <a:gd name="T5" fmla="*/ 0 h 21374"/>
                <a:gd name="T6" fmla="*/ 0 w 21116"/>
                <a:gd name="T7" fmla="*/ 0 h 21374"/>
                <a:gd name="T8" fmla="*/ 0 w 21116"/>
                <a:gd name="T9" fmla="*/ 0 h 21374"/>
                <a:gd name="T10" fmla="*/ 0 w 21116"/>
                <a:gd name="T11" fmla="*/ 0 h 21374"/>
                <a:gd name="T12" fmla="*/ 0 w 21116"/>
                <a:gd name="T13" fmla="*/ 0 h 21374"/>
                <a:gd name="T14" fmla="*/ 0 w 21116"/>
                <a:gd name="T15" fmla="*/ 0 h 21374"/>
                <a:gd name="T16" fmla="*/ 0 w 21116"/>
                <a:gd name="T17" fmla="*/ 0 h 213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116" h="21374">
                  <a:moveTo>
                    <a:pt x="17024" y="721"/>
                  </a:moveTo>
                  <a:cubicBezTo>
                    <a:pt x="16543" y="427"/>
                    <a:pt x="16052" y="191"/>
                    <a:pt x="15571" y="0"/>
                  </a:cubicBezTo>
                  <a:cubicBezTo>
                    <a:pt x="13915" y="235"/>
                    <a:pt x="7378" y="2037"/>
                    <a:pt x="6834" y="8291"/>
                  </a:cubicBezTo>
                  <a:cubicBezTo>
                    <a:pt x="6063" y="17146"/>
                    <a:pt x="1254" y="15657"/>
                    <a:pt x="153" y="15771"/>
                  </a:cubicBezTo>
                  <a:cubicBezTo>
                    <a:pt x="-484" y="15837"/>
                    <a:pt x="743" y="21126"/>
                    <a:pt x="6046" y="21364"/>
                  </a:cubicBezTo>
                  <a:cubicBezTo>
                    <a:pt x="11298" y="21600"/>
                    <a:pt x="20647" y="17485"/>
                    <a:pt x="21032" y="7006"/>
                  </a:cubicBezTo>
                  <a:lnTo>
                    <a:pt x="21116" y="6884"/>
                  </a:lnTo>
                  <a:cubicBezTo>
                    <a:pt x="20449" y="3612"/>
                    <a:pt x="18811" y="1844"/>
                    <a:pt x="17024" y="721"/>
                  </a:cubicBezTo>
                  <a:close/>
                  <a:moveTo>
                    <a:pt x="17024" y="721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4" name="ïšḷîďê"/>
            <p:cNvSpPr/>
            <p:nvPr/>
          </p:nvSpPr>
          <p:spPr bwMode="auto">
            <a:xfrm>
              <a:off x="240" y="0"/>
              <a:ext cx="337" cy="385"/>
            </a:xfrm>
            <a:custGeom>
              <a:avLst/>
              <a:gdLst>
                <a:gd name="T0" fmla="*/ 0 w 21345"/>
                <a:gd name="T1" fmla="*/ 0 h 21376"/>
                <a:gd name="T2" fmla="*/ 0 w 21345"/>
                <a:gd name="T3" fmla="*/ 0 h 21376"/>
                <a:gd name="T4" fmla="*/ 0 w 21345"/>
                <a:gd name="T5" fmla="*/ 0 h 21376"/>
                <a:gd name="T6" fmla="*/ 0 w 21345"/>
                <a:gd name="T7" fmla="*/ 0 h 21376"/>
                <a:gd name="T8" fmla="*/ 0 w 21345"/>
                <a:gd name="T9" fmla="*/ 0 h 21376"/>
                <a:gd name="T10" fmla="*/ 0 w 21345"/>
                <a:gd name="T11" fmla="*/ 0 h 21376"/>
                <a:gd name="T12" fmla="*/ 0 w 21345"/>
                <a:gd name="T13" fmla="*/ 0 h 21376"/>
                <a:gd name="T14" fmla="*/ 0 w 21345"/>
                <a:gd name="T15" fmla="*/ 0 h 21376"/>
                <a:gd name="T16" fmla="*/ 0 w 21345"/>
                <a:gd name="T17" fmla="*/ 0 h 21376"/>
                <a:gd name="T18" fmla="*/ 0 w 21345"/>
                <a:gd name="T19" fmla="*/ 0 h 21376"/>
                <a:gd name="T20" fmla="*/ 0 w 21345"/>
                <a:gd name="T21" fmla="*/ 0 h 21376"/>
                <a:gd name="T22" fmla="*/ 0 w 21345"/>
                <a:gd name="T23" fmla="*/ 0 h 2137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345" h="21376">
                  <a:moveTo>
                    <a:pt x="7963" y="16438"/>
                  </a:moveTo>
                  <a:lnTo>
                    <a:pt x="20844" y="3060"/>
                  </a:lnTo>
                  <a:cubicBezTo>
                    <a:pt x="21600" y="2274"/>
                    <a:pt x="21488" y="1102"/>
                    <a:pt x="20592" y="438"/>
                  </a:cubicBezTo>
                  <a:cubicBezTo>
                    <a:pt x="19696" y="-224"/>
                    <a:pt x="18359" y="-125"/>
                    <a:pt x="17602" y="661"/>
                  </a:cubicBezTo>
                  <a:lnTo>
                    <a:pt x="4720" y="14039"/>
                  </a:lnTo>
                  <a:cubicBezTo>
                    <a:pt x="3698" y="14005"/>
                    <a:pt x="2666" y="14368"/>
                    <a:pt x="1957" y="15106"/>
                  </a:cubicBezTo>
                  <a:lnTo>
                    <a:pt x="0" y="17139"/>
                  </a:lnTo>
                  <a:cubicBezTo>
                    <a:pt x="266" y="17232"/>
                    <a:pt x="533" y="17334"/>
                    <a:pt x="800" y="17450"/>
                  </a:cubicBezTo>
                  <a:cubicBezTo>
                    <a:pt x="2456" y="18154"/>
                    <a:pt x="4079" y="19406"/>
                    <a:pt x="4942" y="21376"/>
                  </a:cubicBezTo>
                  <a:lnTo>
                    <a:pt x="7225" y="19005"/>
                  </a:lnTo>
                  <a:cubicBezTo>
                    <a:pt x="7936" y="18266"/>
                    <a:pt x="8172" y="17316"/>
                    <a:pt x="7963" y="16438"/>
                  </a:cubicBezTo>
                  <a:close/>
                  <a:moveTo>
                    <a:pt x="7963" y="16438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</p:grpSp>
      <p:sp>
        <p:nvSpPr>
          <p:cNvPr id="35" name="îš1iḋè"/>
          <p:cNvSpPr/>
          <p:nvPr/>
        </p:nvSpPr>
        <p:spPr>
          <a:xfrm>
            <a:off x="3912779" y="4719861"/>
            <a:ext cx="653159" cy="653159"/>
          </a:xfrm>
          <a:prstGeom prst="ellipse">
            <a:avLst/>
          </a:prstGeom>
          <a:solidFill>
            <a:srgbClr val="C03941"/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</a:p>
        </p:txBody>
      </p:sp>
      <p:grpSp>
        <p:nvGrpSpPr>
          <p:cNvPr id="36" name="íṡ1ïḓe"/>
          <p:cNvGrpSpPr/>
          <p:nvPr/>
        </p:nvGrpSpPr>
        <p:grpSpPr bwMode="auto">
          <a:xfrm>
            <a:off x="4092708" y="4958046"/>
            <a:ext cx="293296" cy="176780"/>
            <a:chOff x="0" y="0"/>
            <a:chExt cx="576" cy="343"/>
          </a:xfrm>
          <a:solidFill>
            <a:schemeClr val="tx2"/>
          </a:solidFill>
        </p:grpSpPr>
        <p:sp>
          <p:nvSpPr>
            <p:cNvPr id="37" name="iṡḷïďé"/>
            <p:cNvSpPr/>
            <p:nvPr/>
          </p:nvSpPr>
          <p:spPr bwMode="auto">
            <a:xfrm>
              <a:off x="0" y="224"/>
              <a:ext cx="576" cy="11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600" h="21600">
                  <a:moveTo>
                    <a:pt x="6300" y="21600"/>
                  </a:moveTo>
                  <a:lnTo>
                    <a:pt x="21600" y="21600"/>
                  </a:lnTo>
                  <a:lnTo>
                    <a:pt x="18212" y="9983"/>
                  </a:lnTo>
                  <a:lnTo>
                    <a:pt x="6300" y="9983"/>
                  </a:lnTo>
                  <a:lnTo>
                    <a:pt x="5727" y="9983"/>
                  </a:lnTo>
                  <a:lnTo>
                    <a:pt x="5259" y="8380"/>
                  </a:lnTo>
                  <a:lnTo>
                    <a:pt x="2816" y="0"/>
                  </a:lnTo>
                  <a:lnTo>
                    <a:pt x="0" y="0"/>
                  </a:lnTo>
                  <a:lnTo>
                    <a:pt x="6300" y="21600"/>
                  </a:lnTo>
                  <a:close/>
                  <a:moveTo>
                    <a:pt x="6300" y="216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8" name="îṣ1îḑè"/>
            <p:cNvSpPr/>
            <p:nvPr/>
          </p:nvSpPr>
          <p:spPr bwMode="auto">
            <a:xfrm>
              <a:off x="0" y="112"/>
              <a:ext cx="576" cy="11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18212" y="9983"/>
                  </a:lnTo>
                  <a:lnTo>
                    <a:pt x="6300" y="9983"/>
                  </a:lnTo>
                  <a:lnTo>
                    <a:pt x="5727" y="9983"/>
                  </a:lnTo>
                  <a:lnTo>
                    <a:pt x="5260" y="8380"/>
                  </a:lnTo>
                  <a:lnTo>
                    <a:pt x="2816" y="0"/>
                  </a:lnTo>
                  <a:lnTo>
                    <a:pt x="0" y="0"/>
                  </a:lnTo>
                  <a:lnTo>
                    <a:pt x="6300" y="21600"/>
                  </a:lnTo>
                  <a:lnTo>
                    <a:pt x="21600" y="21600"/>
                  </a:lnTo>
                  <a:close/>
                  <a:moveTo>
                    <a:pt x="21600" y="216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9" name="iṣḻidè"/>
            <p:cNvSpPr/>
            <p:nvPr/>
          </p:nvSpPr>
          <p:spPr bwMode="auto">
            <a:xfrm>
              <a:off x="0" y="0"/>
              <a:ext cx="576" cy="11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15300" y="0"/>
                  </a:lnTo>
                  <a:lnTo>
                    <a:pt x="0" y="0"/>
                  </a:lnTo>
                  <a:lnTo>
                    <a:pt x="6300" y="21600"/>
                  </a:lnTo>
                  <a:lnTo>
                    <a:pt x="21600" y="21600"/>
                  </a:lnTo>
                  <a:close/>
                  <a:moveTo>
                    <a:pt x="21600" y="216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</p:grpSp>
      <p:sp>
        <p:nvSpPr>
          <p:cNvPr id="40" name="ísḻïḍè"/>
          <p:cNvSpPr/>
          <p:nvPr/>
        </p:nvSpPr>
        <p:spPr>
          <a:xfrm>
            <a:off x="3317579" y="3850722"/>
            <a:ext cx="653159" cy="653159"/>
          </a:xfrm>
          <a:prstGeom prst="ellipse">
            <a:avLst/>
          </a:prstGeom>
          <a:solidFill>
            <a:srgbClr val="C03941"/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</a:p>
        </p:txBody>
      </p:sp>
      <p:grpSp>
        <p:nvGrpSpPr>
          <p:cNvPr id="41" name="ïṣḻiḍè"/>
          <p:cNvGrpSpPr/>
          <p:nvPr/>
        </p:nvGrpSpPr>
        <p:grpSpPr bwMode="auto">
          <a:xfrm>
            <a:off x="3482846" y="4073443"/>
            <a:ext cx="322625" cy="207717"/>
            <a:chOff x="0" y="0"/>
            <a:chExt cx="575" cy="372"/>
          </a:xfrm>
          <a:solidFill>
            <a:schemeClr val="tx2"/>
          </a:solidFill>
        </p:grpSpPr>
        <p:sp>
          <p:nvSpPr>
            <p:cNvPr id="42" name="íšḻiḋe"/>
            <p:cNvSpPr/>
            <p:nvPr/>
          </p:nvSpPr>
          <p:spPr bwMode="auto">
            <a:xfrm>
              <a:off x="239" y="0"/>
              <a:ext cx="336" cy="2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9811" y="21600"/>
                  </a:lnTo>
                  <a:cubicBezTo>
                    <a:pt x="10581" y="19662"/>
                    <a:pt x="12280" y="18310"/>
                    <a:pt x="14253" y="18310"/>
                  </a:cubicBezTo>
                  <a:cubicBezTo>
                    <a:pt x="16225" y="18310"/>
                    <a:pt x="17924" y="19662"/>
                    <a:pt x="18694" y="21600"/>
                  </a:cubicBezTo>
                  <a:lnTo>
                    <a:pt x="21600" y="21600"/>
                  </a:lnTo>
                  <a:lnTo>
                    <a:pt x="21600" y="0"/>
                  </a:lnTo>
                  <a:lnTo>
                    <a:pt x="21599" y="0"/>
                  </a:lnTo>
                  <a:close/>
                  <a:moveTo>
                    <a:pt x="21599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3" name="ïśľiḍè"/>
            <p:cNvSpPr/>
            <p:nvPr/>
          </p:nvSpPr>
          <p:spPr bwMode="auto">
            <a:xfrm>
              <a:off x="0" y="80"/>
              <a:ext cx="203" cy="20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600" h="21600">
                  <a:moveTo>
                    <a:pt x="15116" y="17018"/>
                  </a:moveTo>
                  <a:cubicBezTo>
                    <a:pt x="17780" y="17018"/>
                    <a:pt x="20138" y="18290"/>
                    <a:pt x="21600" y="20237"/>
                  </a:cubicBezTo>
                  <a:lnTo>
                    <a:pt x="21600" y="0"/>
                  </a:lnTo>
                  <a:lnTo>
                    <a:pt x="8120" y="0"/>
                  </a:lnTo>
                  <a:lnTo>
                    <a:pt x="0" y="8727"/>
                  </a:lnTo>
                  <a:lnTo>
                    <a:pt x="0" y="21600"/>
                  </a:lnTo>
                  <a:lnTo>
                    <a:pt x="7810" y="21600"/>
                  </a:lnTo>
                  <a:cubicBezTo>
                    <a:pt x="9078" y="18901"/>
                    <a:pt x="11871" y="17018"/>
                    <a:pt x="15116" y="17018"/>
                  </a:cubicBezTo>
                  <a:close/>
                  <a:moveTo>
                    <a:pt x="4989" y="9545"/>
                  </a:moveTo>
                  <a:lnTo>
                    <a:pt x="9521" y="4309"/>
                  </a:lnTo>
                  <a:lnTo>
                    <a:pt x="16723" y="4309"/>
                  </a:lnTo>
                  <a:lnTo>
                    <a:pt x="16723" y="13692"/>
                  </a:lnTo>
                  <a:lnTo>
                    <a:pt x="4989" y="13692"/>
                  </a:lnTo>
                  <a:lnTo>
                    <a:pt x="4989" y="9545"/>
                  </a:lnTo>
                  <a:close/>
                  <a:moveTo>
                    <a:pt x="4989" y="9545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4" name="ïṩḷîḍè"/>
            <p:cNvSpPr/>
            <p:nvPr/>
          </p:nvSpPr>
          <p:spPr bwMode="auto">
            <a:xfrm>
              <a:off x="96" y="272"/>
              <a:ext cx="100" cy="100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5" name="iṡľîdè"/>
            <p:cNvSpPr/>
            <p:nvPr/>
          </p:nvSpPr>
          <p:spPr bwMode="auto">
            <a:xfrm>
              <a:off x="416" y="272"/>
              <a:ext cx="100" cy="100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</p:grpSp>
      <p:grpSp>
        <p:nvGrpSpPr>
          <p:cNvPr id="46" name="组合 100"/>
          <p:cNvGrpSpPr/>
          <p:nvPr/>
        </p:nvGrpSpPr>
        <p:grpSpPr>
          <a:xfrm>
            <a:off x="3164835" y="2749669"/>
            <a:ext cx="3709944" cy="2585434"/>
            <a:chOff x="3008356" y="2511438"/>
            <a:chExt cx="3709944" cy="2585434"/>
          </a:xfrm>
        </p:grpSpPr>
        <p:cxnSp>
          <p:nvCxnSpPr>
            <p:cNvPr id="47" name="直接连接符 83"/>
            <p:cNvCxnSpPr/>
            <p:nvPr/>
          </p:nvCxnSpPr>
          <p:spPr>
            <a:xfrm>
              <a:off x="3008356" y="2511438"/>
              <a:ext cx="370994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84"/>
            <p:cNvCxnSpPr/>
            <p:nvPr/>
          </p:nvCxnSpPr>
          <p:spPr>
            <a:xfrm>
              <a:off x="3596128" y="3396514"/>
              <a:ext cx="312217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85"/>
            <p:cNvCxnSpPr/>
            <p:nvPr/>
          </p:nvCxnSpPr>
          <p:spPr>
            <a:xfrm>
              <a:off x="4108334" y="4193923"/>
              <a:ext cx="2609966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86"/>
            <p:cNvCxnSpPr/>
            <p:nvPr/>
          </p:nvCxnSpPr>
          <p:spPr>
            <a:xfrm>
              <a:off x="4749800" y="5096872"/>
              <a:ext cx="19685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组合 31"/>
          <p:cNvGrpSpPr/>
          <p:nvPr/>
        </p:nvGrpSpPr>
        <p:grpSpPr>
          <a:xfrm>
            <a:off x="6996142" y="2342953"/>
            <a:ext cx="4729015" cy="781752"/>
            <a:chOff x="3624779" y="2412339"/>
            <a:chExt cx="4729015" cy="781752"/>
          </a:xfrm>
        </p:grpSpPr>
        <p:sp>
          <p:nvSpPr>
            <p:cNvPr id="52" name="文本框 51"/>
            <p:cNvSpPr txBox="1"/>
            <p:nvPr/>
          </p:nvSpPr>
          <p:spPr>
            <a:xfrm>
              <a:off x="362478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3624779" y="2750893"/>
              <a:ext cx="4729015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54" name="组合 31"/>
          <p:cNvGrpSpPr/>
          <p:nvPr/>
        </p:nvGrpSpPr>
        <p:grpSpPr>
          <a:xfrm>
            <a:off x="7004703" y="3318021"/>
            <a:ext cx="4729015" cy="781752"/>
            <a:chOff x="3624779" y="2412339"/>
            <a:chExt cx="4729015" cy="781752"/>
          </a:xfrm>
        </p:grpSpPr>
        <p:sp>
          <p:nvSpPr>
            <p:cNvPr id="55" name="文本框 54"/>
            <p:cNvSpPr txBox="1"/>
            <p:nvPr/>
          </p:nvSpPr>
          <p:spPr>
            <a:xfrm>
              <a:off x="362478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3624779" y="2750893"/>
              <a:ext cx="4729015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57" name="组合 31"/>
          <p:cNvGrpSpPr/>
          <p:nvPr/>
        </p:nvGrpSpPr>
        <p:grpSpPr>
          <a:xfrm>
            <a:off x="7004703" y="4176296"/>
            <a:ext cx="4729015" cy="781752"/>
            <a:chOff x="3624779" y="2412339"/>
            <a:chExt cx="4729015" cy="781752"/>
          </a:xfrm>
        </p:grpSpPr>
        <p:sp>
          <p:nvSpPr>
            <p:cNvPr id="58" name="文本框 57"/>
            <p:cNvSpPr txBox="1"/>
            <p:nvPr/>
          </p:nvSpPr>
          <p:spPr>
            <a:xfrm>
              <a:off x="362478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3624779" y="2750893"/>
              <a:ext cx="4729015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60" name="组合 31"/>
          <p:cNvGrpSpPr/>
          <p:nvPr/>
        </p:nvGrpSpPr>
        <p:grpSpPr>
          <a:xfrm>
            <a:off x="7013266" y="5151364"/>
            <a:ext cx="4729015" cy="781752"/>
            <a:chOff x="3624779" y="2412339"/>
            <a:chExt cx="4729015" cy="781752"/>
          </a:xfrm>
        </p:grpSpPr>
        <p:sp>
          <p:nvSpPr>
            <p:cNvPr id="61" name="文本框 60"/>
            <p:cNvSpPr txBox="1"/>
            <p:nvPr/>
          </p:nvSpPr>
          <p:spPr>
            <a:xfrm>
              <a:off x="362478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3624779" y="2750893"/>
              <a:ext cx="4729015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500"/>
                            </p:stCondLst>
                            <p:childTnLst>
                              <p:par>
                                <p:cTn id="9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7" grpId="0" animBg="1"/>
      <p:bldP spid="28" grpId="0" animBg="1"/>
      <p:bldP spid="35" grpId="0" animBg="1"/>
      <p:bldP spid="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2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4" name="矩形 3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864971" y="641805"/>
            <a:ext cx="5452223" cy="916839"/>
            <a:chOff x="951308" y="2407389"/>
            <a:chExt cx="5452222" cy="916839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951308" y="2540191"/>
              <a:ext cx="1476761" cy="6785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96774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810" i="1" kern="0" smtClean="0">
                  <a:solidFill>
                    <a:schemeClr val="bg1"/>
                  </a:solidFill>
                  <a:latin typeface="Avenir Book Oblique" charset="0"/>
                  <a:ea typeface="Avenir Book Oblique" charset="0"/>
                  <a:cs typeface="Avenir Book Oblique" charset="0"/>
                  <a:sym typeface="Arial" panose="020B0604020202020204" pitchFamily="34" charset="0"/>
                </a:rPr>
                <a:t>03</a:t>
              </a:r>
              <a:endParaRPr lang="zh-CN" altLang="en-US" sz="3810" i="1" kern="0" dirty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2293401" y="2407389"/>
              <a:ext cx="411012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怎么阅读现金流量表</a:t>
              </a:r>
              <a:endParaRPr lang="en-US" altLang="zh-CN" sz="2800" b="1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176353" y="2905664"/>
              <a:ext cx="2911337" cy="418564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6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6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Cy灬小柒033"/>
          <p:cNvGrpSpPr/>
          <p:nvPr/>
        </p:nvGrpSpPr>
        <p:grpSpPr>
          <a:xfrm>
            <a:off x="3523607" y="2010234"/>
            <a:ext cx="2236320" cy="3660759"/>
            <a:chOff x="2602032" y="1849812"/>
            <a:chExt cx="2236320" cy="3436903"/>
          </a:xfrm>
          <a:solidFill>
            <a:schemeClr val="bg1"/>
          </a:solidFill>
        </p:grpSpPr>
        <p:sp>
          <p:nvSpPr>
            <p:cNvPr id="41" name="Cy灬小柒035"/>
            <p:cNvSpPr/>
            <p:nvPr/>
          </p:nvSpPr>
          <p:spPr>
            <a:xfrm>
              <a:off x="2602032" y="1849812"/>
              <a:ext cx="2236320" cy="3326525"/>
            </a:xfrm>
            <a:prstGeom prst="roundRect">
              <a:avLst>
                <a:gd name="adj" fmla="val 1171"/>
              </a:avLst>
            </a:prstGeom>
            <a:solidFill>
              <a:srgbClr val="D73F49"/>
            </a:solidFill>
            <a:ln>
              <a:noFill/>
            </a:ln>
            <a:effectLst>
              <a:outerShdw blurRad="190500" dist="76200" dir="5400000" algn="t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>
                <a:defRPr/>
              </a:pPr>
              <a:endParaRPr lang="id-ID" sz="1865" dirty="0">
                <a:solidFill>
                  <a:prstClr val="white"/>
                </a:solidFill>
                <a:latin typeface="Century Gothic" panose="020B0502020202020204" pitchFamily="34" charset="0"/>
                <a:ea typeface="微软雅黑" panose="020B0503020204020204" charset="-122"/>
                <a:cs typeface="+mn-ea"/>
                <a:sym typeface="Century Gothic" panose="020B0502020202020204" pitchFamily="34" charset="0"/>
              </a:endParaRPr>
            </a:p>
          </p:txBody>
        </p:sp>
        <p:sp>
          <p:nvSpPr>
            <p:cNvPr id="42" name="Cy灬小柒034"/>
            <p:cNvSpPr/>
            <p:nvPr/>
          </p:nvSpPr>
          <p:spPr>
            <a:xfrm flipV="1">
              <a:off x="3634899" y="5176336"/>
              <a:ext cx="170587" cy="11037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>
                <a:defRPr/>
              </a:pPr>
              <a:endParaRPr lang="id-ID" sz="1865" dirty="0">
                <a:solidFill>
                  <a:prstClr val="white"/>
                </a:solidFill>
                <a:latin typeface="Century Gothic" panose="020B0502020202020204" pitchFamily="34" charset="0"/>
                <a:ea typeface="微软雅黑" panose="020B0503020204020204" charset="-122"/>
                <a:cs typeface="+mn-ea"/>
                <a:sym typeface="Century Gothic" panose="020B0502020202020204" pitchFamily="34" charset="0"/>
              </a:endParaRPr>
            </a:p>
          </p:txBody>
        </p:sp>
      </p:grpSp>
      <p:grpSp>
        <p:nvGrpSpPr>
          <p:cNvPr id="43" name="Cy灬小柒030"/>
          <p:cNvGrpSpPr/>
          <p:nvPr/>
        </p:nvGrpSpPr>
        <p:grpSpPr>
          <a:xfrm>
            <a:off x="6416213" y="2010229"/>
            <a:ext cx="2236320" cy="3660760"/>
            <a:chOff x="2602032" y="1849811"/>
            <a:chExt cx="2236320" cy="3436904"/>
          </a:xfrm>
          <a:solidFill>
            <a:schemeClr val="bg1"/>
          </a:solidFill>
        </p:grpSpPr>
        <p:sp>
          <p:nvSpPr>
            <p:cNvPr id="44" name="Cy灬小柒032"/>
            <p:cNvSpPr/>
            <p:nvPr/>
          </p:nvSpPr>
          <p:spPr>
            <a:xfrm>
              <a:off x="2602032" y="1849811"/>
              <a:ext cx="2236320" cy="3326525"/>
            </a:xfrm>
            <a:prstGeom prst="roundRect">
              <a:avLst>
                <a:gd name="adj" fmla="val 1171"/>
              </a:avLst>
            </a:prstGeom>
            <a:solidFill>
              <a:srgbClr val="D73F49"/>
            </a:solidFill>
            <a:ln>
              <a:noFill/>
            </a:ln>
            <a:effectLst>
              <a:outerShdw blurRad="190500" dist="76200" dir="5400000" algn="t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>
                <a:defRPr/>
              </a:pPr>
              <a:endParaRPr lang="id-ID" sz="1865" dirty="0">
                <a:solidFill>
                  <a:prstClr val="white"/>
                </a:solidFill>
                <a:latin typeface="Century Gothic" panose="020B0502020202020204" pitchFamily="34" charset="0"/>
                <a:ea typeface="微软雅黑" panose="020B0503020204020204" charset="-122"/>
                <a:cs typeface="+mn-ea"/>
                <a:sym typeface="Century Gothic" panose="020B0502020202020204" pitchFamily="34" charset="0"/>
              </a:endParaRPr>
            </a:p>
          </p:txBody>
        </p:sp>
        <p:sp>
          <p:nvSpPr>
            <p:cNvPr id="45" name="Cy灬小柒031"/>
            <p:cNvSpPr/>
            <p:nvPr/>
          </p:nvSpPr>
          <p:spPr>
            <a:xfrm flipV="1">
              <a:off x="3634899" y="5176336"/>
              <a:ext cx="170587" cy="11037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>
                <a:defRPr/>
              </a:pPr>
              <a:endParaRPr lang="id-ID" sz="1865" dirty="0">
                <a:solidFill>
                  <a:prstClr val="white"/>
                </a:solidFill>
                <a:latin typeface="Century Gothic" panose="020B0502020202020204" pitchFamily="34" charset="0"/>
                <a:ea typeface="微软雅黑" panose="020B0503020204020204" charset="-122"/>
                <a:cs typeface="+mn-ea"/>
                <a:sym typeface="Century Gothic" panose="020B0502020202020204" pitchFamily="34" charset="0"/>
              </a:endParaRPr>
            </a:p>
          </p:txBody>
        </p:sp>
      </p:grpSp>
      <p:grpSp>
        <p:nvGrpSpPr>
          <p:cNvPr id="46" name="Cy灬小柒027"/>
          <p:cNvGrpSpPr/>
          <p:nvPr/>
        </p:nvGrpSpPr>
        <p:grpSpPr>
          <a:xfrm>
            <a:off x="9331495" y="2010229"/>
            <a:ext cx="2236320" cy="3660760"/>
            <a:chOff x="2602032" y="1849811"/>
            <a:chExt cx="2236320" cy="3436904"/>
          </a:xfrm>
          <a:solidFill>
            <a:schemeClr val="bg1"/>
          </a:solidFill>
        </p:grpSpPr>
        <p:sp>
          <p:nvSpPr>
            <p:cNvPr id="47" name="Cy灬小柒029"/>
            <p:cNvSpPr/>
            <p:nvPr/>
          </p:nvSpPr>
          <p:spPr>
            <a:xfrm>
              <a:off x="2602032" y="1849811"/>
              <a:ext cx="2236320" cy="3326525"/>
            </a:xfrm>
            <a:prstGeom prst="roundRect">
              <a:avLst>
                <a:gd name="adj" fmla="val 1171"/>
              </a:avLst>
            </a:prstGeom>
            <a:solidFill>
              <a:srgbClr val="D73F49"/>
            </a:solidFill>
            <a:ln>
              <a:noFill/>
            </a:ln>
            <a:effectLst>
              <a:outerShdw blurRad="190500" dist="76200" dir="5400000" algn="t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>
                <a:defRPr/>
              </a:pPr>
              <a:endParaRPr lang="id-ID" sz="1865" dirty="0">
                <a:solidFill>
                  <a:prstClr val="white"/>
                </a:solidFill>
                <a:latin typeface="Century Gothic" panose="020B0502020202020204" pitchFamily="34" charset="0"/>
                <a:ea typeface="微软雅黑" panose="020B0503020204020204" charset="-122"/>
                <a:cs typeface="+mn-ea"/>
                <a:sym typeface="Century Gothic" panose="020B0502020202020204" pitchFamily="34" charset="0"/>
              </a:endParaRPr>
            </a:p>
          </p:txBody>
        </p:sp>
        <p:sp>
          <p:nvSpPr>
            <p:cNvPr id="48" name="Cy灬小柒028"/>
            <p:cNvSpPr/>
            <p:nvPr/>
          </p:nvSpPr>
          <p:spPr>
            <a:xfrm flipV="1">
              <a:off x="3634899" y="5176336"/>
              <a:ext cx="170587" cy="11037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>
                <a:defRPr/>
              </a:pPr>
              <a:endParaRPr lang="id-ID" sz="1865" dirty="0">
                <a:solidFill>
                  <a:prstClr val="white"/>
                </a:solidFill>
                <a:latin typeface="Century Gothic" panose="020B0502020202020204" pitchFamily="34" charset="0"/>
                <a:ea typeface="微软雅黑" panose="020B0503020204020204" charset="-122"/>
                <a:cs typeface="+mn-ea"/>
                <a:sym typeface="Century Gothic" panose="020B0502020202020204" pitchFamily="34" charset="0"/>
              </a:endParaRPr>
            </a:p>
          </p:txBody>
        </p:sp>
      </p:grpSp>
      <p:sp>
        <p:nvSpPr>
          <p:cNvPr id="49" name="Cy灬小柒025"/>
          <p:cNvSpPr/>
          <p:nvPr/>
        </p:nvSpPr>
        <p:spPr>
          <a:xfrm>
            <a:off x="6416213" y="2010230"/>
            <a:ext cx="2236320" cy="2510972"/>
          </a:xfrm>
          <a:prstGeom prst="round2SameRect">
            <a:avLst>
              <a:gd name="adj1" fmla="val 1547"/>
              <a:gd name="adj2" fmla="val 0"/>
            </a:avLst>
          </a:prstGeom>
          <a:solidFill>
            <a:schemeClr val="tx1">
              <a:lumMod val="75000"/>
              <a:lumOff val="2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400">
              <a:defRPr/>
            </a:pPr>
            <a:endParaRPr lang="id-ID" sz="1865" dirty="0">
              <a:solidFill>
                <a:prstClr val="white"/>
              </a:solidFill>
              <a:latin typeface="Century Gothic" panose="020B0502020202020204" pitchFamily="34" charset="0"/>
              <a:ea typeface="微软雅黑" panose="020B050302020402020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50" name="Cy灬小柒024"/>
          <p:cNvSpPr/>
          <p:nvPr/>
        </p:nvSpPr>
        <p:spPr>
          <a:xfrm>
            <a:off x="9331495" y="2010230"/>
            <a:ext cx="2236320" cy="2510972"/>
          </a:xfrm>
          <a:prstGeom prst="round2SameRect">
            <a:avLst>
              <a:gd name="adj1" fmla="val 1547"/>
              <a:gd name="adj2" fmla="val 0"/>
            </a:avLst>
          </a:prstGeom>
          <a:solidFill>
            <a:schemeClr val="tx1">
              <a:lumMod val="75000"/>
              <a:lumOff val="2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400">
              <a:defRPr/>
            </a:pPr>
            <a:endParaRPr lang="id-ID" sz="1865" dirty="0">
              <a:solidFill>
                <a:prstClr val="white"/>
              </a:solidFill>
              <a:latin typeface="Century Gothic" panose="020B0502020202020204" pitchFamily="34" charset="0"/>
              <a:ea typeface="微软雅黑" panose="020B0503020204020204" charset="-122"/>
              <a:cs typeface="+mn-ea"/>
              <a:sym typeface="Century Gothic" panose="020B0502020202020204" pitchFamily="34" charset="0"/>
            </a:endParaRPr>
          </a:p>
        </p:txBody>
      </p:sp>
      <p:cxnSp>
        <p:nvCxnSpPr>
          <p:cNvPr id="51" name="Cy灬小柒023"/>
          <p:cNvCxnSpPr/>
          <p:nvPr/>
        </p:nvCxnSpPr>
        <p:spPr>
          <a:xfrm>
            <a:off x="4593394" y="6055243"/>
            <a:ext cx="759860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y灬小柒022"/>
          <p:cNvSpPr/>
          <p:nvPr/>
        </p:nvSpPr>
        <p:spPr>
          <a:xfrm>
            <a:off x="4582715" y="5996193"/>
            <a:ext cx="118111" cy="118111"/>
          </a:xfrm>
          <a:prstGeom prst="ellipse">
            <a:avLst/>
          </a:prstGeom>
          <a:solidFill>
            <a:srgbClr val="E50528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400">
              <a:defRPr/>
            </a:pPr>
            <a:endParaRPr lang="id-ID" sz="1865" dirty="0">
              <a:solidFill>
                <a:prstClr val="white"/>
              </a:solidFill>
              <a:latin typeface="Century Gothic" panose="020B0502020202020204" pitchFamily="34" charset="0"/>
              <a:ea typeface="微软雅黑" panose="020B050302020402020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53" name="Cy灬小柒020"/>
          <p:cNvSpPr/>
          <p:nvPr/>
        </p:nvSpPr>
        <p:spPr>
          <a:xfrm>
            <a:off x="7475321" y="5996193"/>
            <a:ext cx="118111" cy="118111"/>
          </a:xfrm>
          <a:prstGeom prst="ellipse">
            <a:avLst/>
          </a:prstGeom>
          <a:solidFill>
            <a:srgbClr val="E50528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400">
              <a:defRPr/>
            </a:pPr>
            <a:endParaRPr lang="id-ID" sz="1865" dirty="0">
              <a:solidFill>
                <a:prstClr val="white"/>
              </a:solidFill>
              <a:latin typeface="Century Gothic" panose="020B0502020202020204" pitchFamily="34" charset="0"/>
              <a:ea typeface="微软雅黑" panose="020B050302020402020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54" name="Cy灬小柒019"/>
          <p:cNvSpPr/>
          <p:nvPr/>
        </p:nvSpPr>
        <p:spPr>
          <a:xfrm>
            <a:off x="10390602" y="5996193"/>
            <a:ext cx="118111" cy="118111"/>
          </a:xfrm>
          <a:prstGeom prst="ellipse">
            <a:avLst/>
          </a:prstGeom>
          <a:solidFill>
            <a:srgbClr val="E50528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400">
              <a:defRPr/>
            </a:pPr>
            <a:endParaRPr lang="id-ID" sz="1865" dirty="0">
              <a:solidFill>
                <a:prstClr val="white"/>
              </a:solidFill>
              <a:latin typeface="Century Gothic" panose="020B0502020202020204" pitchFamily="34" charset="0"/>
              <a:ea typeface="微软雅黑" panose="020B050302020402020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55" name="Cy灬小柒018"/>
          <p:cNvSpPr txBox="1"/>
          <p:nvPr/>
        </p:nvSpPr>
        <p:spPr>
          <a:xfrm flipH="1">
            <a:off x="3624289" y="4623770"/>
            <a:ext cx="1912579" cy="367359"/>
          </a:xfrm>
          <a:prstGeom prst="rect">
            <a:avLst/>
          </a:prstGeom>
          <a:noFill/>
        </p:spPr>
        <p:txBody>
          <a:bodyPr wrap="none" lIns="91440" tIns="45720" rIns="91440" bIns="45720" rtlCol="0">
            <a:no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标题文字添加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6" name="Cy灬小柒017"/>
          <p:cNvSpPr txBox="1"/>
          <p:nvPr/>
        </p:nvSpPr>
        <p:spPr>
          <a:xfrm flipH="1">
            <a:off x="3624288" y="4931952"/>
            <a:ext cx="1984016" cy="47833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</a:t>
            </a:r>
            <a:r>
              <a:rPr lang="en-US" altLang="zh-CN" sz="1100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compu</a:t>
            </a:r>
            <a:endParaRPr lang="en-US" altLang="zh-CN" sz="11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7" name="Cy灬小柒016"/>
          <p:cNvSpPr txBox="1"/>
          <p:nvPr/>
        </p:nvSpPr>
        <p:spPr>
          <a:xfrm>
            <a:off x="3607167" y="3731434"/>
            <a:ext cx="1682160" cy="66697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914400">
              <a:defRPr/>
            </a:pPr>
            <a:r>
              <a:rPr lang="en-US" sz="1865" dirty="0">
                <a:solidFill>
                  <a:prstClr val="white"/>
                </a:solidFill>
                <a:latin typeface="Century Gothic" panose="020B0502020202020204" pitchFamily="34" charset="0"/>
                <a:ea typeface="微软雅黑" panose="020B0503020204020204" charset="-122"/>
                <a:cs typeface="+mn-ea"/>
                <a:sym typeface="Century Gothic" panose="020B0502020202020204" pitchFamily="34" charset="0"/>
              </a:rPr>
              <a:t>Company History</a:t>
            </a:r>
            <a:endParaRPr lang="id-ID" sz="1865" dirty="0">
              <a:solidFill>
                <a:prstClr val="white"/>
              </a:solidFill>
              <a:latin typeface="Century Gothic" panose="020B0502020202020204" pitchFamily="34" charset="0"/>
              <a:ea typeface="微软雅黑" panose="020B050302020402020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58" name="Cy灬小柒015"/>
          <p:cNvSpPr txBox="1"/>
          <p:nvPr/>
        </p:nvSpPr>
        <p:spPr>
          <a:xfrm>
            <a:off x="3607167" y="3368604"/>
            <a:ext cx="1682160" cy="40011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914400">
              <a:defRPr/>
            </a:pPr>
            <a:r>
              <a:rPr lang="en-US" sz="2000" dirty="0">
                <a:solidFill>
                  <a:prstClr val="white"/>
                </a:solidFill>
                <a:latin typeface="Century Gothic" panose="020B0502020202020204" pitchFamily="34" charset="0"/>
                <a:ea typeface="微软雅黑" panose="020B0503020204020204" charset="-122"/>
                <a:cs typeface="+mn-ea"/>
                <a:sym typeface="Century Gothic" panose="020B0502020202020204" pitchFamily="34" charset="0"/>
              </a:rPr>
              <a:t>2007</a:t>
            </a:r>
            <a:endParaRPr lang="id-ID" sz="2000" dirty="0">
              <a:solidFill>
                <a:prstClr val="white"/>
              </a:solidFill>
              <a:latin typeface="Century Gothic" panose="020B0502020202020204" pitchFamily="34" charset="0"/>
              <a:ea typeface="微软雅黑" panose="020B050302020402020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59" name="Cy灬小柒014"/>
          <p:cNvSpPr txBox="1"/>
          <p:nvPr/>
        </p:nvSpPr>
        <p:spPr>
          <a:xfrm flipH="1">
            <a:off x="6529741" y="4623770"/>
            <a:ext cx="1912579" cy="367359"/>
          </a:xfrm>
          <a:prstGeom prst="rect">
            <a:avLst/>
          </a:prstGeom>
          <a:noFill/>
        </p:spPr>
        <p:txBody>
          <a:bodyPr wrap="none" lIns="91440" tIns="45720" rIns="91440" bIns="45720" rtlCol="0">
            <a:no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标题文字添加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0" name="Cy灬小柒013"/>
          <p:cNvSpPr txBox="1"/>
          <p:nvPr/>
        </p:nvSpPr>
        <p:spPr>
          <a:xfrm flipH="1">
            <a:off x="6529740" y="4931953"/>
            <a:ext cx="1984016" cy="46076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</a:t>
            </a:r>
            <a:r>
              <a:rPr lang="en-US" altLang="zh-CN" sz="105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compu</a:t>
            </a:r>
            <a:endParaRPr lang="en-US" altLang="zh-CN" sz="105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3" name="Cy灬小柒010"/>
          <p:cNvSpPr txBox="1"/>
          <p:nvPr/>
        </p:nvSpPr>
        <p:spPr>
          <a:xfrm flipH="1">
            <a:off x="9418513" y="4623770"/>
            <a:ext cx="1912579" cy="367359"/>
          </a:xfrm>
          <a:prstGeom prst="rect">
            <a:avLst/>
          </a:prstGeom>
          <a:noFill/>
        </p:spPr>
        <p:txBody>
          <a:bodyPr wrap="none" lIns="91440" tIns="45720" rIns="91440" bIns="45720" rtlCol="0">
            <a:no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标题文字添加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4" name="Cy灬小柒009"/>
          <p:cNvSpPr txBox="1"/>
          <p:nvPr/>
        </p:nvSpPr>
        <p:spPr>
          <a:xfrm flipH="1">
            <a:off x="9418513" y="4931953"/>
            <a:ext cx="1984016" cy="46076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</a:t>
            </a:r>
            <a:r>
              <a:rPr lang="en-US" altLang="zh-CN" sz="105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compu</a:t>
            </a:r>
            <a:endParaRPr lang="en-US" altLang="zh-CN" sz="105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67" name="图片占位符 4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6416213" y="1999619"/>
            <a:ext cx="2236320" cy="2565095"/>
          </a:xfrm>
          <a:custGeom>
            <a:avLst/>
            <a:gdLst>
              <a:gd name="connsiteX0" fmla="*/ 29341 w 2236320"/>
              <a:gd name="connsiteY0" fmla="*/ 0 h 2510971"/>
              <a:gd name="connsiteX1" fmla="*/ 2206979 w 2236320"/>
              <a:gd name="connsiteY1" fmla="*/ 0 h 2510971"/>
              <a:gd name="connsiteX2" fmla="*/ 2236320 w 2236320"/>
              <a:gd name="connsiteY2" fmla="*/ 29341 h 2510971"/>
              <a:gd name="connsiteX3" fmla="*/ 2236320 w 2236320"/>
              <a:gd name="connsiteY3" fmla="*/ 2510971 h 2510971"/>
              <a:gd name="connsiteX4" fmla="*/ 0 w 2236320"/>
              <a:gd name="connsiteY4" fmla="*/ 2510971 h 2510971"/>
              <a:gd name="connsiteX5" fmla="*/ 0 w 2236320"/>
              <a:gd name="connsiteY5" fmla="*/ 29341 h 2510971"/>
              <a:gd name="connsiteX6" fmla="*/ 29341 w 2236320"/>
              <a:gd name="connsiteY6" fmla="*/ 0 h 2510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6320" h="2510971">
                <a:moveTo>
                  <a:pt x="29341" y="0"/>
                </a:moveTo>
                <a:lnTo>
                  <a:pt x="2206979" y="0"/>
                </a:lnTo>
                <a:cubicBezTo>
                  <a:pt x="2223184" y="0"/>
                  <a:pt x="2236320" y="13136"/>
                  <a:pt x="2236320" y="29341"/>
                </a:cubicBezTo>
                <a:lnTo>
                  <a:pt x="2236320" y="2510971"/>
                </a:lnTo>
                <a:lnTo>
                  <a:pt x="0" y="2510971"/>
                </a:lnTo>
                <a:lnTo>
                  <a:pt x="0" y="29341"/>
                </a:lnTo>
                <a:cubicBezTo>
                  <a:pt x="0" y="13136"/>
                  <a:pt x="13136" y="0"/>
                  <a:pt x="29341" y="0"/>
                </a:cubicBezTo>
                <a:close/>
              </a:path>
            </a:pathLst>
          </a:custGeom>
        </p:spPr>
      </p:pic>
      <p:pic>
        <p:nvPicPr>
          <p:cNvPr id="68" name="图片占位符 48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9331495" y="2017062"/>
            <a:ext cx="2236320" cy="2511383"/>
          </a:xfrm>
          <a:custGeom>
            <a:avLst/>
            <a:gdLst>
              <a:gd name="connsiteX0" fmla="*/ 29341 w 2236320"/>
              <a:gd name="connsiteY0" fmla="*/ 0 h 2510971"/>
              <a:gd name="connsiteX1" fmla="*/ 2206979 w 2236320"/>
              <a:gd name="connsiteY1" fmla="*/ 0 h 2510971"/>
              <a:gd name="connsiteX2" fmla="*/ 2236320 w 2236320"/>
              <a:gd name="connsiteY2" fmla="*/ 29341 h 2510971"/>
              <a:gd name="connsiteX3" fmla="*/ 2236320 w 2236320"/>
              <a:gd name="connsiteY3" fmla="*/ 2510971 h 2510971"/>
              <a:gd name="connsiteX4" fmla="*/ 0 w 2236320"/>
              <a:gd name="connsiteY4" fmla="*/ 2510971 h 2510971"/>
              <a:gd name="connsiteX5" fmla="*/ 0 w 2236320"/>
              <a:gd name="connsiteY5" fmla="*/ 29341 h 2510971"/>
              <a:gd name="connsiteX6" fmla="*/ 29341 w 2236320"/>
              <a:gd name="connsiteY6" fmla="*/ 0 h 2510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6320" h="2510971">
                <a:moveTo>
                  <a:pt x="29341" y="0"/>
                </a:moveTo>
                <a:lnTo>
                  <a:pt x="2206979" y="0"/>
                </a:lnTo>
                <a:cubicBezTo>
                  <a:pt x="2223184" y="0"/>
                  <a:pt x="2236320" y="13136"/>
                  <a:pt x="2236320" y="29341"/>
                </a:cubicBezTo>
                <a:lnTo>
                  <a:pt x="2236320" y="2510971"/>
                </a:lnTo>
                <a:lnTo>
                  <a:pt x="0" y="2510971"/>
                </a:lnTo>
                <a:lnTo>
                  <a:pt x="0" y="29341"/>
                </a:lnTo>
                <a:cubicBezTo>
                  <a:pt x="0" y="13136"/>
                  <a:pt x="13136" y="0"/>
                  <a:pt x="29341" y="0"/>
                </a:cubicBezTo>
                <a:close/>
              </a:path>
            </a:pathLst>
          </a:custGeom>
        </p:spPr>
      </p:pic>
      <p:pic>
        <p:nvPicPr>
          <p:cNvPr id="69" name="图片占位符 51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3523607" y="1999619"/>
            <a:ext cx="2236320" cy="2528827"/>
          </a:xfrm>
          <a:custGeom>
            <a:avLst/>
            <a:gdLst>
              <a:gd name="connsiteX0" fmla="*/ 29341 w 2236320"/>
              <a:gd name="connsiteY0" fmla="*/ 0 h 2510971"/>
              <a:gd name="connsiteX1" fmla="*/ 2206979 w 2236320"/>
              <a:gd name="connsiteY1" fmla="*/ 0 h 2510971"/>
              <a:gd name="connsiteX2" fmla="*/ 2236320 w 2236320"/>
              <a:gd name="connsiteY2" fmla="*/ 29341 h 2510971"/>
              <a:gd name="connsiteX3" fmla="*/ 2236320 w 2236320"/>
              <a:gd name="connsiteY3" fmla="*/ 2510971 h 2510971"/>
              <a:gd name="connsiteX4" fmla="*/ 0 w 2236320"/>
              <a:gd name="connsiteY4" fmla="*/ 2510971 h 2510971"/>
              <a:gd name="connsiteX5" fmla="*/ 0 w 2236320"/>
              <a:gd name="connsiteY5" fmla="*/ 29341 h 2510971"/>
              <a:gd name="connsiteX6" fmla="*/ 29341 w 2236320"/>
              <a:gd name="connsiteY6" fmla="*/ 0 h 2510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6320" h="2510971">
                <a:moveTo>
                  <a:pt x="29341" y="0"/>
                </a:moveTo>
                <a:lnTo>
                  <a:pt x="2206979" y="0"/>
                </a:lnTo>
                <a:cubicBezTo>
                  <a:pt x="2223184" y="0"/>
                  <a:pt x="2236320" y="13136"/>
                  <a:pt x="2236320" y="29341"/>
                </a:cubicBezTo>
                <a:lnTo>
                  <a:pt x="2236320" y="2510971"/>
                </a:lnTo>
                <a:lnTo>
                  <a:pt x="0" y="2510971"/>
                </a:lnTo>
                <a:lnTo>
                  <a:pt x="0" y="29341"/>
                </a:lnTo>
                <a:cubicBezTo>
                  <a:pt x="0" y="13136"/>
                  <a:pt x="13136" y="0"/>
                  <a:pt x="29341" y="0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9" grpId="0" animBg="1"/>
      <p:bldP spid="50" grpId="0" animBg="1"/>
      <p:bldP spid="52" grpId="0" animBg="1"/>
      <p:bldP spid="53" grpId="0" animBg="1"/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3" grpId="0"/>
      <p:bldP spid="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059704" y="0"/>
            <a:ext cx="5132296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059707" y="1510751"/>
            <a:ext cx="3234247" cy="2608779"/>
          </a:xfrm>
          <a:prstGeom prst="rect">
            <a:avLst/>
          </a:prstGeom>
          <a:solidFill>
            <a:schemeClr val="tx1">
              <a:lumMod val="95000"/>
              <a:lumOff val="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" y="2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9" name="组 8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10" name="矩形 9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1844844" y="4924099"/>
            <a:ext cx="3866147" cy="1157228"/>
          </a:xfrm>
          <a:prstGeom prst="rect">
            <a:avLst/>
          </a:prstGeom>
        </p:spPr>
        <p:txBody>
          <a:bodyPr wrap="square" lIns="48757" tIns="24378" rIns="48757" bIns="24378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Each day is a new beginning Seize new opportunities from now on Each day </a:t>
            </a:r>
            <a:r>
              <a:rPr lang="en-US" altLang="zh-CN" sz="1200" i="1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is </a:t>
            </a:r>
            <a:r>
              <a:rPr lang="en-US" altLang="zh-CN" sz="1200" i="1" smtClean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a </a:t>
            </a:r>
            <a:r>
              <a: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new beginning Seize new opportunities from now </a:t>
            </a:r>
            <a:r>
              <a:rPr lang="en-US" altLang="zh-CN" sz="1200" i="1" dirty="0" err="1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onEach</a:t>
            </a:r>
            <a:r>
              <a: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 day is a new beginning Seize new opportunities from now on</a:t>
            </a:r>
            <a:endParaRPr lang="en-US" altLang="zh-CN" sz="1200" i="1" dirty="0">
              <a:solidFill>
                <a:schemeClr val="bg1"/>
              </a:solidFill>
              <a:latin typeface="Avenir Light Oblique" charset="0"/>
              <a:ea typeface="Avenir Light Oblique" charset="0"/>
              <a:cs typeface="Avenir Light Oblique" charset="0"/>
              <a:sym typeface="Arial" panose="020B0604020202020204" pitchFamily="34" charset="0"/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1915924" y="4119530"/>
            <a:ext cx="6190531" cy="324137"/>
            <a:chOff x="1915923" y="4119526"/>
            <a:chExt cx="6190530" cy="324137"/>
          </a:xfrm>
        </p:grpSpPr>
        <p:sp>
          <p:nvSpPr>
            <p:cNvPr id="14" name="矩形 13"/>
            <p:cNvSpPr/>
            <p:nvPr/>
          </p:nvSpPr>
          <p:spPr>
            <a:xfrm>
              <a:off x="6012958" y="4119526"/>
              <a:ext cx="2093495" cy="324137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2459023" y="4119526"/>
              <a:ext cx="2093495" cy="324137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915923" y="4123263"/>
              <a:ext cx="320400" cy="320400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1427748" y="2017059"/>
            <a:ext cx="95853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怎么评价企业财务状况</a:t>
            </a:r>
            <a:endParaRPr lang="en-US" altLang="zh-CN" sz="6600" b="1" dirty="0">
              <a:solidFill>
                <a:schemeClr val="bg1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676989" y="3300993"/>
            <a:ext cx="7948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Each day is a new beginning</a:t>
            </a:r>
            <a:endParaRPr lang="en-US" altLang="zh-CN" i="1" dirty="0">
              <a:solidFill>
                <a:schemeClr val="bg1"/>
              </a:solidFill>
              <a:latin typeface="Avenir Light Oblique" charset="0"/>
              <a:ea typeface="Avenir Light Oblique" charset="0"/>
              <a:cs typeface="Avenir Light Oblique" charset="0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7990331" y="3312794"/>
            <a:ext cx="2100447" cy="1264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defTabSz="9677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810" i="1" kern="0" dirty="0" smtClean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rPr>
              <a:t>PART.04</a:t>
            </a:r>
            <a:endParaRPr lang="zh-CN" altLang="en-US" sz="3810" i="1" kern="0" dirty="0">
              <a:solidFill>
                <a:schemeClr val="bg1"/>
              </a:solidFill>
              <a:latin typeface="Avenir Book Oblique" charset="0"/>
              <a:ea typeface="Avenir Book Oblique" charset="0"/>
              <a:cs typeface="Avenir Book Oblique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17058" y="2017059"/>
            <a:ext cx="10164915" cy="4840940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2017060" y="2017063"/>
            <a:ext cx="10174941" cy="4840941"/>
          </a:xfrm>
          <a:prstGeom prst="rect">
            <a:avLst/>
          </a:prstGeom>
          <a:gradFill flip="none" rotWithShape="1">
            <a:gsLst>
              <a:gs pos="25000">
                <a:srgbClr val="C03941"/>
              </a:gs>
              <a:gs pos="99000">
                <a:srgbClr val="D73F49">
                  <a:alpha val="18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" y="2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4" name="矩形 3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864971" y="641805"/>
            <a:ext cx="5452223" cy="916839"/>
            <a:chOff x="951308" y="2407389"/>
            <a:chExt cx="5452222" cy="916839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951308" y="2540191"/>
              <a:ext cx="1476761" cy="6785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96774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810" i="1" kern="0" dirty="0" smtClean="0">
                  <a:solidFill>
                    <a:schemeClr val="bg1"/>
                  </a:solidFill>
                  <a:latin typeface="Avenir Book Oblique" charset="0"/>
                  <a:ea typeface="Avenir Book Oblique" charset="0"/>
                  <a:cs typeface="Avenir Book Oblique" charset="0"/>
                  <a:sym typeface="Arial" panose="020B0604020202020204" pitchFamily="34" charset="0"/>
                </a:rPr>
                <a:t>04</a:t>
              </a:r>
              <a:endParaRPr lang="zh-CN" altLang="en-US" sz="3810" i="1" kern="0" dirty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2293401" y="2407389"/>
              <a:ext cx="411012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怎么评价企业财务状况</a:t>
              </a:r>
              <a:endParaRPr lang="en-US" altLang="zh-CN" sz="2800" b="1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176353" y="2905664"/>
              <a:ext cx="2911337" cy="418564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6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6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14"/>
          <p:cNvGrpSpPr/>
          <p:nvPr/>
        </p:nvGrpSpPr>
        <p:grpSpPr>
          <a:xfrm>
            <a:off x="2810435" y="2640844"/>
            <a:ext cx="2099128" cy="374157"/>
            <a:chOff x="4673997" y="1988840"/>
            <a:chExt cx="2100151" cy="374359"/>
          </a:xfrm>
          <a:solidFill>
            <a:srgbClr val="D73F49"/>
          </a:solidFill>
        </p:grpSpPr>
        <p:sp>
          <p:nvSpPr>
            <p:cNvPr id="11" name="Round Same Side Corner Rectangle 48"/>
            <p:cNvSpPr/>
            <p:nvPr/>
          </p:nvSpPr>
          <p:spPr>
            <a:xfrm rot="5400000">
              <a:off x="5549770" y="1138820"/>
              <a:ext cx="348606" cy="210015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1735" b="1"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12" name="Rectangle 49"/>
            <p:cNvSpPr/>
            <p:nvPr/>
          </p:nvSpPr>
          <p:spPr>
            <a:xfrm>
              <a:off x="4962921" y="1988840"/>
              <a:ext cx="1522312" cy="35920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735" b="1" dirty="0">
                  <a:solidFill>
                    <a:srgbClr val="D73F49"/>
                  </a:solidFill>
                  <a:latin typeface="Century Gothic" panose="020B0502020202020204" pitchFamily="34" charset="0"/>
                  <a:ea typeface="微软雅黑" panose="020B0503020204020204" charset="-122"/>
                  <a:cs typeface="Open Sans Light" panose="020B0306030504020204" pitchFamily="34" charset="0"/>
                  <a:sym typeface="Century Gothic" panose="020B0502020202020204" pitchFamily="34" charset="0"/>
                </a:rPr>
                <a:t>添加标题内容</a:t>
              </a:r>
              <a:endParaRPr lang="en-US" sz="1735" b="1" dirty="0">
                <a:solidFill>
                  <a:srgbClr val="D73F49"/>
                </a:solidFill>
                <a:latin typeface="Century Gothic" panose="020B0502020202020204" pitchFamily="34" charset="0"/>
                <a:ea typeface="微软雅黑" panose="020B0503020204020204" charset="-122"/>
                <a:cs typeface="Open Sans Light" panose="020B0306030504020204" pitchFamily="34" charset="0"/>
                <a:sym typeface="Century Gothic" panose="020B0502020202020204" pitchFamily="34" charset="0"/>
              </a:endParaRPr>
            </a:p>
          </p:txBody>
        </p:sp>
      </p:grpSp>
      <p:grpSp>
        <p:nvGrpSpPr>
          <p:cNvPr id="13" name="组合 19"/>
          <p:cNvGrpSpPr/>
          <p:nvPr/>
        </p:nvGrpSpPr>
        <p:grpSpPr>
          <a:xfrm>
            <a:off x="2810435" y="4028842"/>
            <a:ext cx="2099128" cy="374157"/>
            <a:chOff x="4673997" y="1988840"/>
            <a:chExt cx="2100151" cy="374359"/>
          </a:xfrm>
          <a:solidFill>
            <a:srgbClr val="D73F49"/>
          </a:solidFill>
        </p:grpSpPr>
        <p:sp>
          <p:nvSpPr>
            <p:cNvPr id="14" name="Round Same Side Corner Rectangle 48"/>
            <p:cNvSpPr/>
            <p:nvPr/>
          </p:nvSpPr>
          <p:spPr>
            <a:xfrm rot="5400000">
              <a:off x="5549770" y="1138820"/>
              <a:ext cx="348606" cy="210015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1735" b="1">
                <a:solidFill>
                  <a:srgbClr val="D73F49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15" name="Rectangle 49"/>
            <p:cNvSpPr/>
            <p:nvPr/>
          </p:nvSpPr>
          <p:spPr>
            <a:xfrm>
              <a:off x="4962921" y="1988840"/>
              <a:ext cx="1522312" cy="35920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735" b="1" dirty="0">
                  <a:solidFill>
                    <a:srgbClr val="D73F49"/>
                  </a:solidFill>
                  <a:latin typeface="Century Gothic" panose="020B0502020202020204" pitchFamily="34" charset="0"/>
                  <a:ea typeface="微软雅黑" panose="020B0503020204020204" charset="-122"/>
                  <a:cs typeface="Open Sans Light" panose="020B0306030504020204" pitchFamily="34" charset="0"/>
                  <a:sym typeface="Century Gothic" panose="020B0502020202020204" pitchFamily="34" charset="0"/>
                </a:rPr>
                <a:t>添加标题内容</a:t>
              </a:r>
              <a:endParaRPr lang="en-US" altLang="zh-CN" sz="1735" b="1" dirty="0">
                <a:solidFill>
                  <a:srgbClr val="D73F49"/>
                </a:solidFill>
                <a:latin typeface="Century Gothic" panose="020B0502020202020204" pitchFamily="34" charset="0"/>
                <a:ea typeface="微软雅黑" panose="020B0503020204020204" charset="-122"/>
                <a:cs typeface="Open Sans Light" panose="020B0306030504020204" pitchFamily="34" charset="0"/>
                <a:sym typeface="Century Gothic" panose="020B0502020202020204" pitchFamily="34" charset="0"/>
              </a:endParaRPr>
            </a:p>
          </p:txBody>
        </p:sp>
      </p:grpSp>
      <p:grpSp>
        <p:nvGrpSpPr>
          <p:cNvPr id="16" name="组合 23"/>
          <p:cNvGrpSpPr/>
          <p:nvPr/>
        </p:nvGrpSpPr>
        <p:grpSpPr>
          <a:xfrm>
            <a:off x="2810435" y="5430026"/>
            <a:ext cx="2099128" cy="374157"/>
            <a:chOff x="4673997" y="1988840"/>
            <a:chExt cx="2100151" cy="374359"/>
          </a:xfrm>
          <a:solidFill>
            <a:srgbClr val="D73F49"/>
          </a:solidFill>
        </p:grpSpPr>
        <p:sp>
          <p:nvSpPr>
            <p:cNvPr id="17" name="Round Same Side Corner Rectangle 48"/>
            <p:cNvSpPr/>
            <p:nvPr/>
          </p:nvSpPr>
          <p:spPr>
            <a:xfrm rot="5400000">
              <a:off x="5549770" y="1138820"/>
              <a:ext cx="348606" cy="210015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1735" b="1" dirty="0"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18" name="Rectangle 49"/>
            <p:cNvSpPr/>
            <p:nvPr/>
          </p:nvSpPr>
          <p:spPr>
            <a:xfrm>
              <a:off x="4962918" y="1988840"/>
              <a:ext cx="1522312" cy="35920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735" b="1" dirty="0">
                  <a:solidFill>
                    <a:srgbClr val="D73F49"/>
                  </a:solidFill>
                  <a:latin typeface="Century Gothic" panose="020B0502020202020204" pitchFamily="34" charset="0"/>
                  <a:ea typeface="微软雅黑" panose="020B0503020204020204" charset="-122"/>
                  <a:cs typeface="Open Sans Light" panose="020B0306030504020204" pitchFamily="34" charset="0"/>
                  <a:sym typeface="Century Gothic" panose="020B0502020202020204" pitchFamily="34" charset="0"/>
                </a:rPr>
                <a:t>添加标题内容</a:t>
              </a:r>
              <a:endParaRPr lang="en-US" altLang="zh-CN" sz="1735" b="1" dirty="0">
                <a:solidFill>
                  <a:srgbClr val="D73F49"/>
                </a:solidFill>
                <a:latin typeface="Century Gothic" panose="020B0502020202020204" pitchFamily="34" charset="0"/>
                <a:ea typeface="微软雅黑" panose="020B0503020204020204" charset="-122"/>
                <a:cs typeface="Open Sans Light" panose="020B0306030504020204" pitchFamily="34" charset="0"/>
                <a:sym typeface="Century Gothic" panose="020B0502020202020204" pitchFamily="34" charset="0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2810438" y="3161538"/>
            <a:ext cx="4729015" cy="4431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  <a:endParaRPr lang="en-US" altLang="zh-CN" sz="10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810438" y="4484323"/>
            <a:ext cx="4729015" cy="4431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  <a:endParaRPr lang="en-US" altLang="zh-CN" sz="10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810438" y="5910507"/>
            <a:ext cx="4729015" cy="4431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  <a:endParaRPr lang="en-US" altLang="zh-CN" sz="10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8108537" y="0"/>
            <a:ext cx="5132296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" y="2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4" name="矩形 3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8108540" y="4"/>
            <a:ext cx="3237235" cy="6857999"/>
          </a:xfrm>
          <a:prstGeom prst="rect">
            <a:avLst/>
          </a:prstGeom>
          <a:solidFill>
            <a:schemeClr val="tx1">
              <a:lumMod val="95000"/>
              <a:lumOff val="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-420931" y="658987"/>
            <a:ext cx="7948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7200" i="1" dirty="0">
                <a:solidFill>
                  <a:schemeClr val="bg1"/>
                </a:solidFill>
                <a:latin typeface="Avenir Oblique" charset="0"/>
                <a:ea typeface="Avenir Oblique" charset="0"/>
                <a:cs typeface="Avenir Oblique" charset="0"/>
              </a:rPr>
              <a:t>CONTENTS</a:t>
            </a:r>
            <a:endParaRPr kumimoji="1" lang="zh-CN" altLang="en-US" sz="7200" i="1" dirty="0">
              <a:solidFill>
                <a:schemeClr val="bg1"/>
              </a:solidFill>
              <a:latin typeface="Avenir Oblique" charset="0"/>
              <a:ea typeface="Avenir Oblique" charset="0"/>
              <a:cs typeface="Avenir Oblique" charset="0"/>
            </a:endParaRPr>
          </a:p>
        </p:txBody>
      </p:sp>
      <p:grpSp>
        <p:nvGrpSpPr>
          <p:cNvPr id="14" name="组 13"/>
          <p:cNvGrpSpPr/>
          <p:nvPr/>
        </p:nvGrpSpPr>
        <p:grpSpPr>
          <a:xfrm>
            <a:off x="951308" y="2658077"/>
            <a:ext cx="5075704" cy="941784"/>
            <a:chOff x="951308" y="2382444"/>
            <a:chExt cx="5075704" cy="941784"/>
          </a:xfrm>
        </p:grpSpPr>
        <p:sp>
          <p:nvSpPr>
            <p:cNvPr id="9" name="文本框 8"/>
            <p:cNvSpPr txBox="1">
              <a:spLocks noChangeArrowheads="1"/>
            </p:cNvSpPr>
            <p:nvPr/>
          </p:nvSpPr>
          <p:spPr bwMode="auto">
            <a:xfrm>
              <a:off x="951308" y="2540191"/>
              <a:ext cx="1476761" cy="6785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96774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810" i="1" kern="0" dirty="0">
                  <a:solidFill>
                    <a:schemeClr val="bg1"/>
                  </a:solidFill>
                  <a:latin typeface="Avenir Book Oblique" charset="0"/>
                  <a:ea typeface="Avenir Book Oblique" charset="0"/>
                  <a:cs typeface="Avenir Book Oblique" charset="0"/>
                  <a:sym typeface="Arial" panose="020B0604020202020204" pitchFamily="34" charset="0"/>
                </a:rPr>
                <a:t>01</a:t>
              </a:r>
              <a:endParaRPr lang="zh-CN" altLang="en-US" sz="3810" i="1" kern="0" dirty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endParaRPr>
            </a:p>
          </p:txBody>
        </p:sp>
        <p:sp>
          <p:nvSpPr>
            <p:cNvPr id="10" name="文本框 9"/>
            <p:cNvSpPr txBox="1">
              <a:spLocks noChangeArrowheads="1"/>
            </p:cNvSpPr>
            <p:nvPr/>
          </p:nvSpPr>
          <p:spPr bwMode="auto">
            <a:xfrm>
              <a:off x="1916883" y="2382444"/>
              <a:ext cx="411012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怎么阅读资产负债表</a:t>
              </a:r>
              <a:endParaRPr lang="zh-CN" altLang="en-US" sz="2800" b="1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176353" y="2905664"/>
              <a:ext cx="2911337" cy="418564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6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6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5774575" y="2684191"/>
            <a:ext cx="5421512" cy="941784"/>
            <a:chOff x="951308" y="2382444"/>
            <a:chExt cx="5421512" cy="941784"/>
          </a:xfrm>
        </p:grpSpPr>
        <p:sp>
          <p:nvSpPr>
            <p:cNvPr id="16" name="文本框 15"/>
            <p:cNvSpPr txBox="1">
              <a:spLocks noChangeArrowheads="1"/>
            </p:cNvSpPr>
            <p:nvPr/>
          </p:nvSpPr>
          <p:spPr bwMode="auto">
            <a:xfrm>
              <a:off x="951308" y="2540191"/>
              <a:ext cx="1476761" cy="6785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96774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810" i="1" kern="0" dirty="0" smtClean="0">
                  <a:solidFill>
                    <a:schemeClr val="bg1"/>
                  </a:solidFill>
                  <a:latin typeface="Avenir Book Oblique" charset="0"/>
                  <a:ea typeface="Avenir Book Oblique" charset="0"/>
                  <a:cs typeface="Avenir Book Oblique" charset="0"/>
                  <a:sym typeface="Arial" panose="020B0604020202020204" pitchFamily="34" charset="0"/>
                </a:rPr>
                <a:t>02</a:t>
              </a:r>
              <a:endParaRPr lang="zh-CN" altLang="en-US" sz="3810" i="1" kern="0" dirty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endParaRPr>
            </a:p>
          </p:txBody>
        </p:sp>
        <p:sp>
          <p:nvSpPr>
            <p:cNvPr id="17" name="文本框 16"/>
            <p:cNvSpPr txBox="1">
              <a:spLocks noChangeArrowheads="1"/>
            </p:cNvSpPr>
            <p:nvPr/>
          </p:nvSpPr>
          <p:spPr bwMode="auto">
            <a:xfrm>
              <a:off x="2262691" y="2382444"/>
              <a:ext cx="411012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怎么</a:t>
              </a:r>
              <a:r>
                <a:rPr lang="zh-CN" altLang="en-US" sz="2800" b="1" dirty="0" smtClean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阅读利润</a:t>
              </a:r>
              <a:r>
                <a:rPr lang="zh-CN" altLang="en-US" sz="2800" b="1" dirty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表</a:t>
              </a:r>
              <a:endParaRPr lang="zh-CN" altLang="en-US" sz="2800" b="1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176353" y="2905664"/>
              <a:ext cx="2911337" cy="418564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6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6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组 18"/>
          <p:cNvGrpSpPr/>
          <p:nvPr/>
        </p:nvGrpSpPr>
        <p:grpSpPr>
          <a:xfrm>
            <a:off x="1091443" y="4476968"/>
            <a:ext cx="5421512" cy="941784"/>
            <a:chOff x="951308" y="2382444"/>
            <a:chExt cx="5421512" cy="941784"/>
          </a:xfrm>
        </p:grpSpPr>
        <p:sp>
          <p:nvSpPr>
            <p:cNvPr id="20" name="文本框 19"/>
            <p:cNvSpPr txBox="1">
              <a:spLocks noChangeArrowheads="1"/>
            </p:cNvSpPr>
            <p:nvPr/>
          </p:nvSpPr>
          <p:spPr bwMode="auto">
            <a:xfrm>
              <a:off x="951308" y="2540191"/>
              <a:ext cx="1476761" cy="6785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96774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810" i="1" kern="0" dirty="0" smtClean="0">
                  <a:solidFill>
                    <a:schemeClr val="bg1"/>
                  </a:solidFill>
                  <a:latin typeface="Avenir Book Oblique" charset="0"/>
                  <a:ea typeface="Avenir Book Oblique" charset="0"/>
                  <a:cs typeface="Avenir Book Oblique" charset="0"/>
                  <a:sym typeface="Arial" panose="020B0604020202020204" pitchFamily="34" charset="0"/>
                </a:rPr>
                <a:t>03</a:t>
              </a:r>
              <a:endParaRPr lang="zh-CN" altLang="en-US" sz="3810" i="1" kern="0" dirty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endParaRPr>
            </a:p>
          </p:txBody>
        </p:sp>
        <p:sp>
          <p:nvSpPr>
            <p:cNvPr id="21" name="文本框 20"/>
            <p:cNvSpPr txBox="1">
              <a:spLocks noChangeArrowheads="1"/>
            </p:cNvSpPr>
            <p:nvPr/>
          </p:nvSpPr>
          <p:spPr bwMode="auto">
            <a:xfrm>
              <a:off x="2262691" y="2382444"/>
              <a:ext cx="411012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怎么阅读</a:t>
              </a:r>
              <a:r>
                <a:rPr lang="zh-CN" altLang="en-US" sz="2800" b="1" dirty="0" smtClean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现金流量表</a:t>
              </a:r>
              <a:endParaRPr lang="en-US" altLang="zh-CN" sz="2800" b="1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176353" y="2905664"/>
              <a:ext cx="2911337" cy="418564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6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6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5744532" y="4476968"/>
            <a:ext cx="5421512" cy="941784"/>
            <a:chOff x="951308" y="2382444"/>
            <a:chExt cx="5421512" cy="941784"/>
          </a:xfrm>
        </p:grpSpPr>
        <p:sp>
          <p:nvSpPr>
            <p:cNvPr id="24" name="文本框 23"/>
            <p:cNvSpPr txBox="1">
              <a:spLocks noChangeArrowheads="1"/>
            </p:cNvSpPr>
            <p:nvPr/>
          </p:nvSpPr>
          <p:spPr bwMode="auto">
            <a:xfrm>
              <a:off x="951308" y="2540191"/>
              <a:ext cx="1476761" cy="6785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96774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810" i="1" kern="0" dirty="0" smtClean="0">
                  <a:solidFill>
                    <a:schemeClr val="bg1"/>
                  </a:solidFill>
                  <a:latin typeface="Avenir Book Oblique" charset="0"/>
                  <a:ea typeface="Avenir Book Oblique" charset="0"/>
                  <a:cs typeface="Avenir Book Oblique" charset="0"/>
                  <a:sym typeface="Arial" panose="020B0604020202020204" pitchFamily="34" charset="0"/>
                </a:rPr>
                <a:t>04</a:t>
              </a:r>
              <a:endParaRPr lang="zh-CN" altLang="en-US" sz="3810" i="1" kern="0" dirty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endParaRPr>
            </a:p>
          </p:txBody>
        </p:sp>
        <p:sp>
          <p:nvSpPr>
            <p:cNvPr id="25" name="文本框 24"/>
            <p:cNvSpPr txBox="1">
              <a:spLocks noChangeArrowheads="1"/>
            </p:cNvSpPr>
            <p:nvPr/>
          </p:nvSpPr>
          <p:spPr bwMode="auto">
            <a:xfrm>
              <a:off x="2262691" y="2382444"/>
              <a:ext cx="411012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怎么评价企业财务状况</a:t>
              </a:r>
              <a:endParaRPr lang="en-US" altLang="zh-CN" sz="2800" b="1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176353" y="2905664"/>
              <a:ext cx="2911337" cy="418564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6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6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/>
      <p:bldP spid="8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2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4" name="矩形 3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864971" y="641805"/>
            <a:ext cx="5452223" cy="916839"/>
            <a:chOff x="951308" y="2407389"/>
            <a:chExt cx="5452222" cy="916839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951308" y="2540191"/>
              <a:ext cx="1476761" cy="6785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96774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810" i="1" kern="0" smtClean="0">
                  <a:solidFill>
                    <a:schemeClr val="bg1"/>
                  </a:solidFill>
                  <a:latin typeface="Avenir Book Oblique" charset="0"/>
                  <a:ea typeface="Avenir Book Oblique" charset="0"/>
                  <a:cs typeface="Avenir Book Oblique" charset="0"/>
                  <a:sym typeface="Arial" panose="020B0604020202020204" pitchFamily="34" charset="0"/>
                </a:rPr>
                <a:t>04</a:t>
              </a:r>
              <a:endParaRPr lang="zh-CN" altLang="en-US" sz="3810" i="1" kern="0" dirty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2293401" y="2407389"/>
              <a:ext cx="411012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怎么评价企业财务状况</a:t>
              </a:r>
              <a:endParaRPr lang="en-US" altLang="zh-CN" sz="2800" b="1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176353" y="2905664"/>
              <a:ext cx="2911337" cy="418564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6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6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组 15"/>
          <p:cNvGrpSpPr/>
          <p:nvPr/>
        </p:nvGrpSpPr>
        <p:grpSpPr>
          <a:xfrm>
            <a:off x="1896038" y="3225052"/>
            <a:ext cx="9197788" cy="1416424"/>
            <a:chOff x="1896035" y="2905664"/>
            <a:chExt cx="5204012" cy="1416424"/>
          </a:xfrm>
        </p:grpSpPr>
        <p:cxnSp>
          <p:nvCxnSpPr>
            <p:cNvPr id="12" name="直线连接符 11"/>
            <p:cNvCxnSpPr/>
            <p:nvPr/>
          </p:nvCxnSpPr>
          <p:spPr>
            <a:xfrm>
              <a:off x="1896035" y="2905664"/>
              <a:ext cx="5204012" cy="0"/>
            </a:xfrm>
            <a:prstGeom prst="line">
              <a:avLst/>
            </a:prstGeom>
            <a:ln>
              <a:solidFill>
                <a:srgbClr val="D73F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线连接符 12"/>
            <p:cNvCxnSpPr/>
            <p:nvPr/>
          </p:nvCxnSpPr>
          <p:spPr>
            <a:xfrm>
              <a:off x="1896035" y="4322088"/>
              <a:ext cx="5204012" cy="0"/>
            </a:xfrm>
            <a:prstGeom prst="line">
              <a:avLst/>
            </a:prstGeom>
            <a:ln>
              <a:solidFill>
                <a:srgbClr val="D73F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直线连接符 14"/>
          <p:cNvCxnSpPr/>
          <p:nvPr/>
        </p:nvCxnSpPr>
        <p:spPr>
          <a:xfrm>
            <a:off x="8491817" y="1828800"/>
            <a:ext cx="0" cy="4208929"/>
          </a:xfrm>
          <a:prstGeom prst="line">
            <a:avLst/>
          </a:prstGeom>
          <a:ln>
            <a:solidFill>
              <a:srgbClr val="D73F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31"/>
          <p:cNvGrpSpPr/>
          <p:nvPr/>
        </p:nvGrpSpPr>
        <p:grpSpPr>
          <a:xfrm>
            <a:off x="5275968" y="2017061"/>
            <a:ext cx="2941237" cy="957185"/>
            <a:chOff x="3624779" y="2412339"/>
            <a:chExt cx="3671508" cy="957185"/>
          </a:xfrm>
        </p:grpSpPr>
        <p:sp>
          <p:nvSpPr>
            <p:cNvPr id="18" name="文本框 17"/>
            <p:cNvSpPr txBox="1"/>
            <p:nvPr/>
          </p:nvSpPr>
          <p:spPr>
            <a:xfrm>
              <a:off x="3624781" y="2412339"/>
              <a:ext cx="21337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624779" y="2750893"/>
              <a:ext cx="3671508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0" name="组合 31"/>
          <p:cNvGrpSpPr/>
          <p:nvPr/>
        </p:nvGrpSpPr>
        <p:grpSpPr>
          <a:xfrm>
            <a:off x="5275967" y="3424520"/>
            <a:ext cx="2941237" cy="957185"/>
            <a:chOff x="3624779" y="2412339"/>
            <a:chExt cx="3671508" cy="957185"/>
          </a:xfrm>
        </p:grpSpPr>
        <p:sp>
          <p:nvSpPr>
            <p:cNvPr id="21" name="文本框 20"/>
            <p:cNvSpPr txBox="1"/>
            <p:nvPr/>
          </p:nvSpPr>
          <p:spPr>
            <a:xfrm>
              <a:off x="3624781" y="2412339"/>
              <a:ext cx="21337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624779" y="2750893"/>
              <a:ext cx="3671508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3" name="组合 31"/>
          <p:cNvGrpSpPr/>
          <p:nvPr/>
        </p:nvGrpSpPr>
        <p:grpSpPr>
          <a:xfrm>
            <a:off x="5275964" y="4919724"/>
            <a:ext cx="2941237" cy="957185"/>
            <a:chOff x="3624779" y="2412339"/>
            <a:chExt cx="3671508" cy="957185"/>
          </a:xfrm>
        </p:grpSpPr>
        <p:sp>
          <p:nvSpPr>
            <p:cNvPr id="24" name="文本框 23"/>
            <p:cNvSpPr txBox="1"/>
            <p:nvPr/>
          </p:nvSpPr>
          <p:spPr>
            <a:xfrm>
              <a:off x="3624781" y="2412339"/>
              <a:ext cx="21337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624779" y="2750893"/>
              <a:ext cx="3671508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766434" y="2111603"/>
            <a:ext cx="2133783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00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computer, or presentation and make it film to be used in a wider field</a:t>
            </a:r>
            <a:endParaRPr lang="en-US" altLang="zh-CN" sz="1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766434" y="3557888"/>
            <a:ext cx="2133783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00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computer, or presentation and make it film to be used in a wider field</a:t>
            </a:r>
            <a:endParaRPr lang="en-US" altLang="zh-CN" sz="1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766434" y="4995497"/>
            <a:ext cx="2133783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computer, or presentation and make it film to be used in a wider field</a:t>
            </a:r>
            <a:endParaRPr lang="en-US" altLang="zh-CN" sz="1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093631" y="4889663"/>
            <a:ext cx="899887" cy="899887"/>
          </a:xfrm>
          <a:prstGeom prst="ellipse">
            <a:avLst/>
          </a:prstGeom>
          <a:noFill/>
          <a:ln w="19050">
            <a:solidFill>
              <a:srgbClr val="D73F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90" dirty="0"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133358" y="3483321"/>
            <a:ext cx="899887" cy="899887"/>
          </a:xfrm>
          <a:prstGeom prst="ellipse">
            <a:avLst/>
          </a:prstGeom>
          <a:noFill/>
          <a:ln w="19050">
            <a:solidFill>
              <a:srgbClr val="D73F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90" dirty="0"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144214" y="2089657"/>
            <a:ext cx="899887" cy="899887"/>
          </a:xfrm>
          <a:prstGeom prst="ellipse">
            <a:avLst/>
          </a:prstGeom>
          <a:noFill/>
          <a:ln w="19050">
            <a:solidFill>
              <a:srgbClr val="D73F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90" dirty="0"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sp>
        <p:nvSpPr>
          <p:cNvPr id="32" name="椭圆 24"/>
          <p:cNvSpPr/>
          <p:nvPr/>
        </p:nvSpPr>
        <p:spPr>
          <a:xfrm>
            <a:off x="3311424" y="5107832"/>
            <a:ext cx="464299" cy="463540"/>
          </a:xfrm>
          <a:custGeom>
            <a:avLst/>
            <a:gdLst>
              <a:gd name="connsiteX0" fmla="*/ 140017 w 606581"/>
              <a:gd name="connsiteY0" fmla="*/ 411043 h 605592"/>
              <a:gd name="connsiteX1" fmla="*/ 178821 w 606581"/>
              <a:gd name="connsiteY1" fmla="*/ 427078 h 605592"/>
              <a:gd name="connsiteX2" fmla="*/ 178821 w 606581"/>
              <a:gd name="connsiteY2" fmla="*/ 504564 h 605592"/>
              <a:gd name="connsiteX3" fmla="*/ 93692 w 606581"/>
              <a:gd name="connsiteY3" fmla="*/ 589557 h 605592"/>
              <a:gd name="connsiteX4" fmla="*/ 54887 w 606581"/>
              <a:gd name="connsiteY4" fmla="*/ 605592 h 605592"/>
              <a:gd name="connsiteX5" fmla="*/ 16083 w 606581"/>
              <a:gd name="connsiteY5" fmla="*/ 589557 h 605592"/>
              <a:gd name="connsiteX6" fmla="*/ 16083 w 606581"/>
              <a:gd name="connsiteY6" fmla="*/ 511979 h 605592"/>
              <a:gd name="connsiteX7" fmla="*/ 101212 w 606581"/>
              <a:gd name="connsiteY7" fmla="*/ 427078 h 605592"/>
              <a:gd name="connsiteX8" fmla="*/ 140017 w 606581"/>
              <a:gd name="connsiteY8" fmla="*/ 411043 h 605592"/>
              <a:gd name="connsiteX9" fmla="*/ 382501 w 606581"/>
              <a:gd name="connsiteY9" fmla="*/ 49537 h 605592"/>
              <a:gd name="connsiteX10" fmla="*/ 557044 w 606581"/>
              <a:gd name="connsiteY10" fmla="*/ 223798 h 605592"/>
              <a:gd name="connsiteX11" fmla="*/ 382501 w 606581"/>
              <a:gd name="connsiteY11" fmla="*/ 398059 h 605592"/>
              <a:gd name="connsiteX12" fmla="*/ 207957 w 606581"/>
              <a:gd name="connsiteY12" fmla="*/ 223798 h 605592"/>
              <a:gd name="connsiteX13" fmla="*/ 382501 w 606581"/>
              <a:gd name="connsiteY13" fmla="*/ 49537 h 605592"/>
              <a:gd name="connsiteX14" fmla="*/ 382536 w 606581"/>
              <a:gd name="connsiteY14" fmla="*/ 24750 h 605592"/>
              <a:gd name="connsiteX15" fmla="*/ 304914 w 606581"/>
              <a:gd name="connsiteY15" fmla="*/ 40417 h 605592"/>
              <a:gd name="connsiteX16" fmla="*/ 241591 w 606581"/>
              <a:gd name="connsiteY16" fmla="*/ 83058 h 605592"/>
              <a:gd name="connsiteX17" fmla="*/ 198880 w 606581"/>
              <a:gd name="connsiteY17" fmla="*/ 146278 h 605592"/>
              <a:gd name="connsiteX18" fmla="*/ 183189 w 606581"/>
              <a:gd name="connsiteY18" fmla="*/ 223774 h 605592"/>
              <a:gd name="connsiteX19" fmla="*/ 198880 w 606581"/>
              <a:gd name="connsiteY19" fmla="*/ 301177 h 605592"/>
              <a:gd name="connsiteX20" fmla="*/ 241591 w 606581"/>
              <a:gd name="connsiteY20" fmla="*/ 364490 h 605592"/>
              <a:gd name="connsiteX21" fmla="*/ 304914 w 606581"/>
              <a:gd name="connsiteY21" fmla="*/ 407131 h 605592"/>
              <a:gd name="connsiteX22" fmla="*/ 382536 w 606581"/>
              <a:gd name="connsiteY22" fmla="*/ 422705 h 605592"/>
              <a:gd name="connsiteX23" fmla="*/ 460158 w 606581"/>
              <a:gd name="connsiteY23" fmla="*/ 407131 h 605592"/>
              <a:gd name="connsiteX24" fmla="*/ 523481 w 606581"/>
              <a:gd name="connsiteY24" fmla="*/ 364490 h 605592"/>
              <a:gd name="connsiteX25" fmla="*/ 566192 w 606581"/>
              <a:gd name="connsiteY25" fmla="*/ 301177 h 605592"/>
              <a:gd name="connsiteX26" fmla="*/ 581883 w 606581"/>
              <a:gd name="connsiteY26" fmla="*/ 223774 h 605592"/>
              <a:gd name="connsiteX27" fmla="*/ 566192 w 606581"/>
              <a:gd name="connsiteY27" fmla="*/ 146278 h 605592"/>
              <a:gd name="connsiteX28" fmla="*/ 523481 w 606581"/>
              <a:gd name="connsiteY28" fmla="*/ 83058 h 605592"/>
              <a:gd name="connsiteX29" fmla="*/ 460158 w 606581"/>
              <a:gd name="connsiteY29" fmla="*/ 40417 h 605592"/>
              <a:gd name="connsiteX30" fmla="*/ 382536 w 606581"/>
              <a:gd name="connsiteY30" fmla="*/ 24750 h 605592"/>
              <a:gd name="connsiteX31" fmla="*/ 382536 w 606581"/>
              <a:gd name="connsiteY31" fmla="*/ 0 h 605592"/>
              <a:gd name="connsiteX32" fmla="*/ 469721 w 606581"/>
              <a:gd name="connsiteY32" fmla="*/ 17613 h 605592"/>
              <a:gd name="connsiteX33" fmla="*/ 540937 w 606581"/>
              <a:gd name="connsiteY33" fmla="*/ 65538 h 605592"/>
              <a:gd name="connsiteX34" fmla="*/ 588940 w 606581"/>
              <a:gd name="connsiteY34" fmla="*/ 136637 h 605592"/>
              <a:gd name="connsiteX35" fmla="*/ 606581 w 606581"/>
              <a:gd name="connsiteY35" fmla="*/ 223774 h 605592"/>
              <a:gd name="connsiteX36" fmla="*/ 588940 w 606581"/>
              <a:gd name="connsiteY36" fmla="*/ 310818 h 605592"/>
              <a:gd name="connsiteX37" fmla="*/ 540937 w 606581"/>
              <a:gd name="connsiteY37" fmla="*/ 381917 h 605592"/>
              <a:gd name="connsiteX38" fmla="*/ 469721 w 606581"/>
              <a:gd name="connsiteY38" fmla="*/ 429842 h 605592"/>
              <a:gd name="connsiteX39" fmla="*/ 382536 w 606581"/>
              <a:gd name="connsiteY39" fmla="*/ 447455 h 605592"/>
              <a:gd name="connsiteX40" fmla="*/ 295258 w 606581"/>
              <a:gd name="connsiteY40" fmla="*/ 429842 h 605592"/>
              <a:gd name="connsiteX41" fmla="*/ 240105 w 606581"/>
              <a:gd name="connsiteY41" fmla="*/ 396471 h 605592"/>
              <a:gd name="connsiteX42" fmla="*/ 209558 w 606581"/>
              <a:gd name="connsiteY42" fmla="*/ 427061 h 605592"/>
              <a:gd name="connsiteX43" fmla="*/ 196373 w 606581"/>
              <a:gd name="connsiteY43" fmla="*/ 409541 h 605592"/>
              <a:gd name="connsiteX44" fmla="*/ 178918 w 606581"/>
              <a:gd name="connsiteY44" fmla="*/ 396378 h 605592"/>
              <a:gd name="connsiteX45" fmla="*/ 209465 w 606581"/>
              <a:gd name="connsiteY45" fmla="*/ 365880 h 605592"/>
              <a:gd name="connsiteX46" fmla="*/ 176040 w 606581"/>
              <a:gd name="connsiteY46" fmla="*/ 310818 h 605592"/>
              <a:gd name="connsiteX47" fmla="*/ 158491 w 606581"/>
              <a:gd name="connsiteY47" fmla="*/ 223774 h 605592"/>
              <a:gd name="connsiteX48" fmla="*/ 176040 w 606581"/>
              <a:gd name="connsiteY48" fmla="*/ 136637 h 605592"/>
              <a:gd name="connsiteX49" fmla="*/ 224043 w 606581"/>
              <a:gd name="connsiteY49" fmla="*/ 65538 h 605592"/>
              <a:gd name="connsiteX50" fmla="*/ 295258 w 606581"/>
              <a:gd name="connsiteY50" fmla="*/ 17613 h 605592"/>
              <a:gd name="connsiteX51" fmla="*/ 382536 w 606581"/>
              <a:gd name="connsiteY51" fmla="*/ 0 h 60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6581" h="605592">
                <a:moveTo>
                  <a:pt x="140017" y="411043"/>
                </a:moveTo>
                <a:cubicBezTo>
                  <a:pt x="154035" y="411043"/>
                  <a:pt x="168053" y="416326"/>
                  <a:pt x="178821" y="427078"/>
                </a:cubicBezTo>
                <a:cubicBezTo>
                  <a:pt x="200266" y="448488"/>
                  <a:pt x="200266" y="483153"/>
                  <a:pt x="178821" y="504564"/>
                </a:cubicBezTo>
                <a:lnTo>
                  <a:pt x="93692" y="589557"/>
                </a:lnTo>
                <a:cubicBezTo>
                  <a:pt x="83016" y="600216"/>
                  <a:pt x="68905" y="605592"/>
                  <a:pt x="54887" y="605592"/>
                </a:cubicBezTo>
                <a:cubicBezTo>
                  <a:pt x="40870" y="605592"/>
                  <a:pt x="26759" y="600216"/>
                  <a:pt x="16083" y="589557"/>
                </a:cubicBezTo>
                <a:cubicBezTo>
                  <a:pt x="-5362" y="568147"/>
                  <a:pt x="-5362" y="533389"/>
                  <a:pt x="16083" y="511979"/>
                </a:cubicBezTo>
                <a:lnTo>
                  <a:pt x="101212" y="427078"/>
                </a:lnTo>
                <a:cubicBezTo>
                  <a:pt x="111888" y="416326"/>
                  <a:pt x="125999" y="411043"/>
                  <a:pt x="140017" y="411043"/>
                </a:cubicBezTo>
                <a:close/>
                <a:moveTo>
                  <a:pt x="382501" y="49537"/>
                </a:moveTo>
                <a:cubicBezTo>
                  <a:pt x="478871" y="49537"/>
                  <a:pt x="557044" y="127491"/>
                  <a:pt x="557044" y="223798"/>
                </a:cubicBezTo>
                <a:cubicBezTo>
                  <a:pt x="557044" y="320012"/>
                  <a:pt x="478871" y="398059"/>
                  <a:pt x="382501" y="398059"/>
                </a:cubicBezTo>
                <a:cubicBezTo>
                  <a:pt x="286130" y="398059"/>
                  <a:pt x="207957" y="320012"/>
                  <a:pt x="207957" y="223798"/>
                </a:cubicBezTo>
                <a:cubicBezTo>
                  <a:pt x="207957" y="127491"/>
                  <a:pt x="286130" y="49537"/>
                  <a:pt x="382501" y="49537"/>
                </a:cubicBezTo>
                <a:close/>
                <a:moveTo>
                  <a:pt x="382536" y="24750"/>
                </a:moveTo>
                <a:cubicBezTo>
                  <a:pt x="355610" y="24750"/>
                  <a:pt x="329519" y="30034"/>
                  <a:pt x="304914" y="40417"/>
                </a:cubicBezTo>
                <a:cubicBezTo>
                  <a:pt x="281238" y="50428"/>
                  <a:pt x="259882" y="64796"/>
                  <a:pt x="241591" y="83058"/>
                </a:cubicBezTo>
                <a:cubicBezTo>
                  <a:pt x="223300" y="101319"/>
                  <a:pt x="208908" y="122547"/>
                  <a:pt x="198880" y="146278"/>
                </a:cubicBezTo>
                <a:cubicBezTo>
                  <a:pt x="188481" y="170843"/>
                  <a:pt x="183189" y="196891"/>
                  <a:pt x="183189" y="223774"/>
                </a:cubicBezTo>
                <a:cubicBezTo>
                  <a:pt x="183189" y="250564"/>
                  <a:pt x="188481" y="276705"/>
                  <a:pt x="198880" y="301177"/>
                </a:cubicBezTo>
                <a:cubicBezTo>
                  <a:pt x="208908" y="324908"/>
                  <a:pt x="223300" y="346228"/>
                  <a:pt x="241591" y="364490"/>
                </a:cubicBezTo>
                <a:cubicBezTo>
                  <a:pt x="259882" y="382752"/>
                  <a:pt x="281238" y="397027"/>
                  <a:pt x="304914" y="407131"/>
                </a:cubicBezTo>
                <a:cubicBezTo>
                  <a:pt x="329519" y="417513"/>
                  <a:pt x="355610" y="422705"/>
                  <a:pt x="382536" y="422705"/>
                </a:cubicBezTo>
                <a:cubicBezTo>
                  <a:pt x="409462" y="422705"/>
                  <a:pt x="435553" y="417513"/>
                  <a:pt x="460158" y="407131"/>
                </a:cubicBezTo>
                <a:cubicBezTo>
                  <a:pt x="483834" y="397027"/>
                  <a:pt x="505190" y="382752"/>
                  <a:pt x="523481" y="364490"/>
                </a:cubicBezTo>
                <a:cubicBezTo>
                  <a:pt x="541772" y="346228"/>
                  <a:pt x="556164" y="324908"/>
                  <a:pt x="566192" y="301177"/>
                </a:cubicBezTo>
                <a:cubicBezTo>
                  <a:pt x="576591" y="276705"/>
                  <a:pt x="581883" y="250564"/>
                  <a:pt x="581883" y="223774"/>
                </a:cubicBezTo>
                <a:cubicBezTo>
                  <a:pt x="581883" y="196891"/>
                  <a:pt x="576591" y="170843"/>
                  <a:pt x="566192" y="146278"/>
                </a:cubicBezTo>
                <a:cubicBezTo>
                  <a:pt x="556164" y="122547"/>
                  <a:pt x="541772" y="101319"/>
                  <a:pt x="523481" y="83058"/>
                </a:cubicBezTo>
                <a:cubicBezTo>
                  <a:pt x="505190" y="64796"/>
                  <a:pt x="483834" y="50428"/>
                  <a:pt x="460158" y="40417"/>
                </a:cubicBezTo>
                <a:cubicBezTo>
                  <a:pt x="435553" y="30034"/>
                  <a:pt x="409462" y="24750"/>
                  <a:pt x="382536" y="24750"/>
                </a:cubicBezTo>
                <a:close/>
                <a:moveTo>
                  <a:pt x="382536" y="0"/>
                </a:moveTo>
                <a:cubicBezTo>
                  <a:pt x="412712" y="0"/>
                  <a:pt x="442145" y="5933"/>
                  <a:pt x="469721" y="17613"/>
                </a:cubicBezTo>
                <a:cubicBezTo>
                  <a:pt x="496462" y="28922"/>
                  <a:pt x="520417" y="45051"/>
                  <a:pt x="540937" y="65538"/>
                </a:cubicBezTo>
                <a:cubicBezTo>
                  <a:pt x="561549" y="86117"/>
                  <a:pt x="577705" y="110033"/>
                  <a:pt x="588940" y="136637"/>
                </a:cubicBezTo>
                <a:cubicBezTo>
                  <a:pt x="600639" y="164262"/>
                  <a:pt x="606581" y="193554"/>
                  <a:pt x="606581" y="223774"/>
                </a:cubicBezTo>
                <a:cubicBezTo>
                  <a:pt x="606581" y="253901"/>
                  <a:pt x="600639" y="283194"/>
                  <a:pt x="588940" y="310818"/>
                </a:cubicBezTo>
                <a:cubicBezTo>
                  <a:pt x="577705" y="337515"/>
                  <a:pt x="561549" y="361431"/>
                  <a:pt x="540937" y="381917"/>
                </a:cubicBezTo>
                <a:cubicBezTo>
                  <a:pt x="520417" y="402496"/>
                  <a:pt x="496462" y="418626"/>
                  <a:pt x="469721" y="429842"/>
                </a:cubicBezTo>
                <a:cubicBezTo>
                  <a:pt x="442145" y="441522"/>
                  <a:pt x="412805" y="447455"/>
                  <a:pt x="382536" y="447455"/>
                </a:cubicBezTo>
                <a:cubicBezTo>
                  <a:pt x="352267" y="447455"/>
                  <a:pt x="322927" y="441522"/>
                  <a:pt x="295258" y="429842"/>
                </a:cubicBezTo>
                <a:cubicBezTo>
                  <a:pt x="275295" y="421407"/>
                  <a:pt x="256818" y="410190"/>
                  <a:pt x="240105" y="396471"/>
                </a:cubicBezTo>
                <a:lnTo>
                  <a:pt x="209558" y="427061"/>
                </a:lnTo>
                <a:cubicBezTo>
                  <a:pt x="206030" y="420758"/>
                  <a:pt x="201666" y="414918"/>
                  <a:pt x="196373" y="409541"/>
                </a:cubicBezTo>
                <a:cubicBezTo>
                  <a:pt x="191081" y="404350"/>
                  <a:pt x="185232" y="399901"/>
                  <a:pt x="178918" y="396378"/>
                </a:cubicBezTo>
                <a:lnTo>
                  <a:pt x="209465" y="365880"/>
                </a:lnTo>
                <a:cubicBezTo>
                  <a:pt x="195724" y="349287"/>
                  <a:pt x="184582" y="330840"/>
                  <a:pt x="176040" y="310818"/>
                </a:cubicBezTo>
                <a:cubicBezTo>
                  <a:pt x="164341" y="283194"/>
                  <a:pt x="158491" y="253901"/>
                  <a:pt x="158491" y="223774"/>
                </a:cubicBezTo>
                <a:cubicBezTo>
                  <a:pt x="158491" y="193554"/>
                  <a:pt x="164341" y="164262"/>
                  <a:pt x="176040" y="136637"/>
                </a:cubicBezTo>
                <a:cubicBezTo>
                  <a:pt x="187367" y="110033"/>
                  <a:pt x="203523" y="86117"/>
                  <a:pt x="224043" y="65538"/>
                </a:cubicBezTo>
                <a:cubicBezTo>
                  <a:pt x="244655" y="45051"/>
                  <a:pt x="268610" y="28922"/>
                  <a:pt x="295258" y="17613"/>
                </a:cubicBezTo>
                <a:cubicBezTo>
                  <a:pt x="322927" y="5933"/>
                  <a:pt x="352267" y="0"/>
                  <a:pt x="382536" y="0"/>
                </a:cubicBezTo>
                <a:close/>
              </a:path>
            </a:pathLst>
          </a:custGeom>
          <a:solidFill>
            <a:srgbClr val="D73F4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400" dirty="0"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sp>
        <p:nvSpPr>
          <p:cNvPr id="33" name="椭圆 25"/>
          <p:cNvSpPr/>
          <p:nvPr/>
        </p:nvSpPr>
        <p:spPr>
          <a:xfrm>
            <a:off x="3351149" y="3723921"/>
            <a:ext cx="464299" cy="418687"/>
          </a:xfrm>
          <a:custGeom>
            <a:avLst/>
            <a:gdLst>
              <a:gd name="connsiteX0" fmla="*/ 521432 w 608344"/>
              <a:gd name="connsiteY0" fmla="*/ 370453 h 548582"/>
              <a:gd name="connsiteX1" fmla="*/ 465737 w 608344"/>
              <a:gd name="connsiteY1" fmla="*/ 425787 h 548582"/>
              <a:gd name="connsiteX2" fmla="*/ 442491 w 608344"/>
              <a:gd name="connsiteY2" fmla="*/ 402479 h 548582"/>
              <a:gd name="connsiteX3" fmla="*/ 418201 w 608344"/>
              <a:gd name="connsiteY3" fmla="*/ 426545 h 548582"/>
              <a:gd name="connsiteX4" fmla="*/ 441447 w 608344"/>
              <a:gd name="connsiteY4" fmla="*/ 449948 h 548582"/>
              <a:gd name="connsiteX5" fmla="*/ 465642 w 608344"/>
              <a:gd name="connsiteY5" fmla="*/ 474204 h 548582"/>
              <a:gd name="connsiteX6" fmla="*/ 489932 w 608344"/>
              <a:gd name="connsiteY6" fmla="*/ 450043 h 548582"/>
              <a:gd name="connsiteX7" fmla="*/ 545532 w 608344"/>
              <a:gd name="connsiteY7" fmla="*/ 394709 h 548582"/>
              <a:gd name="connsiteX8" fmla="*/ 481962 w 608344"/>
              <a:gd name="connsiteY8" fmla="*/ 296170 h 548582"/>
              <a:gd name="connsiteX9" fmla="*/ 608344 w 608344"/>
              <a:gd name="connsiteY9" fmla="*/ 422376 h 548582"/>
              <a:gd name="connsiteX10" fmla="*/ 481962 w 608344"/>
              <a:gd name="connsiteY10" fmla="*/ 548582 h 548582"/>
              <a:gd name="connsiteX11" fmla="*/ 355579 w 608344"/>
              <a:gd name="connsiteY11" fmla="*/ 422376 h 548582"/>
              <a:gd name="connsiteX12" fmla="*/ 481962 w 608344"/>
              <a:gd name="connsiteY12" fmla="*/ 296170 h 548582"/>
              <a:gd name="connsiteX13" fmla="*/ 255835 w 608344"/>
              <a:gd name="connsiteY13" fmla="*/ 446 h 548582"/>
              <a:gd name="connsiteX14" fmla="*/ 317801 w 608344"/>
              <a:gd name="connsiteY14" fmla="*/ 13616 h 548582"/>
              <a:gd name="connsiteX15" fmla="*/ 348072 w 608344"/>
              <a:gd name="connsiteY15" fmla="*/ 41661 h 548582"/>
              <a:gd name="connsiteX16" fmla="*/ 381190 w 608344"/>
              <a:gd name="connsiteY16" fmla="*/ 146831 h 548582"/>
              <a:gd name="connsiteX17" fmla="*/ 378913 w 608344"/>
              <a:gd name="connsiteY17" fmla="*/ 156211 h 548582"/>
              <a:gd name="connsiteX18" fmla="*/ 387833 w 608344"/>
              <a:gd name="connsiteY18" fmla="*/ 200458 h 548582"/>
              <a:gd name="connsiteX19" fmla="*/ 366387 w 608344"/>
              <a:gd name="connsiteY19" fmla="*/ 237694 h 548582"/>
              <a:gd name="connsiteX20" fmla="*/ 351393 w 608344"/>
              <a:gd name="connsiteY20" fmla="*/ 278720 h 548582"/>
              <a:gd name="connsiteX21" fmla="*/ 351393 w 608344"/>
              <a:gd name="connsiteY21" fmla="*/ 322873 h 548582"/>
              <a:gd name="connsiteX22" fmla="*/ 317611 w 608344"/>
              <a:gd name="connsiteY22" fmla="*/ 422358 h 548582"/>
              <a:gd name="connsiteX23" fmla="*/ 376635 w 608344"/>
              <a:gd name="connsiteY23" fmla="*/ 548088 h 548582"/>
              <a:gd name="connsiteX24" fmla="*/ 26855 w 608344"/>
              <a:gd name="connsiteY24" fmla="*/ 548088 h 548582"/>
              <a:gd name="connsiteX25" fmla="*/ 0 w 608344"/>
              <a:gd name="connsiteY25" fmla="*/ 521274 h 548582"/>
              <a:gd name="connsiteX26" fmla="*/ 0 w 608344"/>
              <a:gd name="connsiteY26" fmla="*/ 473806 h 548582"/>
              <a:gd name="connsiteX27" fmla="*/ 19453 w 608344"/>
              <a:gd name="connsiteY27" fmla="*/ 432969 h 548582"/>
              <a:gd name="connsiteX28" fmla="*/ 173751 w 608344"/>
              <a:gd name="connsiteY28" fmla="*/ 334242 h 548582"/>
              <a:gd name="connsiteX29" fmla="*/ 176408 w 608344"/>
              <a:gd name="connsiteY29" fmla="*/ 329884 h 548582"/>
              <a:gd name="connsiteX30" fmla="*/ 176408 w 608344"/>
              <a:gd name="connsiteY30" fmla="*/ 278720 h 548582"/>
              <a:gd name="connsiteX31" fmla="*/ 161320 w 608344"/>
              <a:gd name="connsiteY31" fmla="*/ 237694 h 548582"/>
              <a:gd name="connsiteX32" fmla="*/ 139969 w 608344"/>
              <a:gd name="connsiteY32" fmla="*/ 200458 h 548582"/>
              <a:gd name="connsiteX33" fmla="*/ 148320 w 608344"/>
              <a:gd name="connsiteY33" fmla="*/ 156211 h 548582"/>
              <a:gd name="connsiteX34" fmla="*/ 146042 w 608344"/>
              <a:gd name="connsiteY34" fmla="*/ 146736 h 548582"/>
              <a:gd name="connsiteX35" fmla="*/ 145758 w 608344"/>
              <a:gd name="connsiteY35" fmla="*/ 95099 h 548582"/>
              <a:gd name="connsiteX36" fmla="*/ 176029 w 608344"/>
              <a:gd name="connsiteY36" fmla="*/ 42135 h 548582"/>
              <a:gd name="connsiteX37" fmla="*/ 203928 w 608344"/>
              <a:gd name="connsiteY37" fmla="*/ 19017 h 548582"/>
              <a:gd name="connsiteX38" fmla="*/ 231162 w 608344"/>
              <a:gd name="connsiteY38" fmla="*/ 5089 h 548582"/>
              <a:gd name="connsiteX39" fmla="*/ 255835 w 608344"/>
              <a:gd name="connsiteY39" fmla="*/ 446 h 54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08344" h="548582">
                <a:moveTo>
                  <a:pt x="521432" y="370453"/>
                </a:moveTo>
                <a:lnTo>
                  <a:pt x="465737" y="425787"/>
                </a:lnTo>
                <a:lnTo>
                  <a:pt x="442491" y="402479"/>
                </a:lnTo>
                <a:lnTo>
                  <a:pt x="418201" y="426545"/>
                </a:lnTo>
                <a:lnTo>
                  <a:pt x="441447" y="449948"/>
                </a:lnTo>
                <a:lnTo>
                  <a:pt x="465642" y="474204"/>
                </a:lnTo>
                <a:lnTo>
                  <a:pt x="489932" y="450043"/>
                </a:lnTo>
                <a:lnTo>
                  <a:pt x="545532" y="394709"/>
                </a:lnTo>
                <a:close/>
                <a:moveTo>
                  <a:pt x="481962" y="296170"/>
                </a:moveTo>
                <a:cubicBezTo>
                  <a:pt x="551795" y="296170"/>
                  <a:pt x="608344" y="352641"/>
                  <a:pt x="608344" y="422376"/>
                </a:cubicBezTo>
                <a:cubicBezTo>
                  <a:pt x="608344" y="492111"/>
                  <a:pt x="551795" y="548582"/>
                  <a:pt x="481962" y="548582"/>
                </a:cubicBezTo>
                <a:cubicBezTo>
                  <a:pt x="412129" y="548582"/>
                  <a:pt x="355579" y="492111"/>
                  <a:pt x="355579" y="422376"/>
                </a:cubicBezTo>
                <a:cubicBezTo>
                  <a:pt x="355579" y="352641"/>
                  <a:pt x="412129" y="296170"/>
                  <a:pt x="481962" y="296170"/>
                </a:cubicBezTo>
                <a:close/>
                <a:moveTo>
                  <a:pt x="255835" y="446"/>
                </a:moveTo>
                <a:cubicBezTo>
                  <a:pt x="282785" y="-1828"/>
                  <a:pt x="303187" y="4899"/>
                  <a:pt x="317801" y="13616"/>
                </a:cubicBezTo>
                <a:cubicBezTo>
                  <a:pt x="339721" y="25744"/>
                  <a:pt x="348072" y="41661"/>
                  <a:pt x="348072" y="41661"/>
                </a:cubicBezTo>
                <a:cubicBezTo>
                  <a:pt x="348072" y="41661"/>
                  <a:pt x="398176" y="45167"/>
                  <a:pt x="381190" y="146831"/>
                </a:cubicBezTo>
                <a:cubicBezTo>
                  <a:pt x="380621" y="149863"/>
                  <a:pt x="379862" y="153085"/>
                  <a:pt x="378913" y="156211"/>
                </a:cubicBezTo>
                <a:cubicBezTo>
                  <a:pt x="388592" y="156211"/>
                  <a:pt x="398271" y="163507"/>
                  <a:pt x="387833" y="200458"/>
                </a:cubicBezTo>
                <a:cubicBezTo>
                  <a:pt x="379672" y="229262"/>
                  <a:pt x="372080" y="237221"/>
                  <a:pt x="366387" y="237694"/>
                </a:cubicBezTo>
                <a:cubicBezTo>
                  <a:pt x="364394" y="250675"/>
                  <a:pt x="359175" y="265076"/>
                  <a:pt x="351393" y="278720"/>
                </a:cubicBezTo>
                <a:lnTo>
                  <a:pt x="351393" y="322873"/>
                </a:lnTo>
                <a:cubicBezTo>
                  <a:pt x="330232" y="350539"/>
                  <a:pt x="317611" y="385027"/>
                  <a:pt x="317611" y="422358"/>
                </a:cubicBezTo>
                <a:cubicBezTo>
                  <a:pt x="317611" y="472764"/>
                  <a:pt x="340480" y="518053"/>
                  <a:pt x="376635" y="548088"/>
                </a:cubicBezTo>
                <a:lnTo>
                  <a:pt x="26855" y="548088"/>
                </a:lnTo>
                <a:cubicBezTo>
                  <a:pt x="12052" y="548088"/>
                  <a:pt x="0" y="536055"/>
                  <a:pt x="0" y="521274"/>
                </a:cubicBezTo>
                <a:lnTo>
                  <a:pt x="0" y="473806"/>
                </a:lnTo>
                <a:cubicBezTo>
                  <a:pt x="0" y="457983"/>
                  <a:pt x="7212" y="443013"/>
                  <a:pt x="19453" y="432969"/>
                </a:cubicBezTo>
                <a:cubicBezTo>
                  <a:pt x="86638" y="377921"/>
                  <a:pt x="159043" y="341443"/>
                  <a:pt x="173751" y="334242"/>
                </a:cubicBezTo>
                <a:cubicBezTo>
                  <a:pt x="175365" y="333484"/>
                  <a:pt x="176408" y="331779"/>
                  <a:pt x="176408" y="329884"/>
                </a:cubicBezTo>
                <a:lnTo>
                  <a:pt x="176408" y="278720"/>
                </a:lnTo>
                <a:cubicBezTo>
                  <a:pt x="168437" y="265076"/>
                  <a:pt x="163313" y="250675"/>
                  <a:pt x="161320" y="237694"/>
                </a:cubicBezTo>
                <a:cubicBezTo>
                  <a:pt x="155627" y="237221"/>
                  <a:pt x="148035" y="229072"/>
                  <a:pt x="139969" y="200458"/>
                </a:cubicBezTo>
                <a:cubicBezTo>
                  <a:pt x="129531" y="164170"/>
                  <a:pt x="138925" y="156496"/>
                  <a:pt x="148320" y="156211"/>
                </a:cubicBezTo>
                <a:cubicBezTo>
                  <a:pt x="147371" y="153085"/>
                  <a:pt x="146612" y="149863"/>
                  <a:pt x="146042" y="146736"/>
                </a:cubicBezTo>
                <a:cubicBezTo>
                  <a:pt x="142436" y="128450"/>
                  <a:pt x="141487" y="111396"/>
                  <a:pt x="145758" y="95099"/>
                </a:cubicBezTo>
                <a:cubicBezTo>
                  <a:pt x="150787" y="73212"/>
                  <a:pt x="162744" y="55684"/>
                  <a:pt x="176029" y="42135"/>
                </a:cubicBezTo>
                <a:cubicBezTo>
                  <a:pt x="184379" y="33134"/>
                  <a:pt x="193869" y="25459"/>
                  <a:pt x="203928" y="19017"/>
                </a:cubicBezTo>
                <a:cubicBezTo>
                  <a:pt x="212183" y="13332"/>
                  <a:pt x="221293" y="8405"/>
                  <a:pt x="231162" y="5089"/>
                </a:cubicBezTo>
                <a:cubicBezTo>
                  <a:pt x="238849" y="2625"/>
                  <a:pt x="247105" y="825"/>
                  <a:pt x="255835" y="446"/>
                </a:cubicBezTo>
                <a:close/>
              </a:path>
            </a:pathLst>
          </a:custGeom>
          <a:solidFill>
            <a:srgbClr val="D73F4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400" dirty="0"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sp>
        <p:nvSpPr>
          <p:cNvPr id="34" name="椭圆 26"/>
          <p:cNvSpPr/>
          <p:nvPr/>
        </p:nvSpPr>
        <p:spPr>
          <a:xfrm>
            <a:off x="3397004" y="2307452"/>
            <a:ext cx="394301" cy="464297"/>
          </a:xfrm>
          <a:custGeom>
            <a:avLst/>
            <a:gdLst>
              <a:gd name="T0" fmla="*/ 4275 w 5265"/>
              <a:gd name="T1" fmla="*/ 4094 h 6209"/>
              <a:gd name="T2" fmla="*/ 4349 w 5265"/>
              <a:gd name="T3" fmla="*/ 3406 h 6209"/>
              <a:gd name="T4" fmla="*/ 2632 w 5265"/>
              <a:gd name="T5" fmla="*/ 0 h 6209"/>
              <a:gd name="T6" fmla="*/ 916 w 5265"/>
              <a:gd name="T7" fmla="*/ 3406 h 6209"/>
              <a:gd name="T8" fmla="*/ 990 w 5265"/>
              <a:gd name="T9" fmla="*/ 4094 h 6209"/>
              <a:gd name="T10" fmla="*/ 0 w 5265"/>
              <a:gd name="T11" fmla="*/ 5203 h 6209"/>
              <a:gd name="T12" fmla="*/ 414 w 5265"/>
              <a:gd name="T13" fmla="*/ 6166 h 6209"/>
              <a:gd name="T14" fmla="*/ 1145 w 5265"/>
              <a:gd name="T15" fmla="*/ 6166 h 6209"/>
              <a:gd name="T16" fmla="*/ 1145 w 5265"/>
              <a:gd name="T17" fmla="*/ 6150 h 6209"/>
              <a:gd name="T18" fmla="*/ 1384 w 5265"/>
              <a:gd name="T19" fmla="*/ 5169 h 6209"/>
              <a:gd name="T20" fmla="*/ 2072 w 5265"/>
              <a:gd name="T21" fmla="*/ 6209 h 6209"/>
              <a:gd name="T22" fmla="*/ 3193 w 5265"/>
              <a:gd name="T23" fmla="*/ 6209 h 6209"/>
              <a:gd name="T24" fmla="*/ 3881 w 5265"/>
              <a:gd name="T25" fmla="*/ 5169 h 6209"/>
              <a:gd name="T26" fmla="*/ 4120 w 5265"/>
              <a:gd name="T27" fmla="*/ 6150 h 6209"/>
              <a:gd name="T28" fmla="*/ 4119 w 5265"/>
              <a:gd name="T29" fmla="*/ 6166 h 6209"/>
              <a:gd name="T30" fmla="*/ 4851 w 5265"/>
              <a:gd name="T31" fmla="*/ 6166 h 6209"/>
              <a:gd name="T32" fmla="*/ 5265 w 5265"/>
              <a:gd name="T33" fmla="*/ 5203 h 6209"/>
              <a:gd name="T34" fmla="*/ 4275 w 5265"/>
              <a:gd name="T35" fmla="*/ 4094 h 6209"/>
              <a:gd name="T36" fmla="*/ 2632 w 5265"/>
              <a:gd name="T37" fmla="*/ 1651 h 6209"/>
              <a:gd name="T38" fmla="*/ 3282 w 5265"/>
              <a:gd name="T39" fmla="*/ 2300 h 6209"/>
              <a:gd name="T40" fmla="*/ 2632 w 5265"/>
              <a:gd name="T41" fmla="*/ 2950 h 6209"/>
              <a:gd name="T42" fmla="*/ 1983 w 5265"/>
              <a:gd name="T43" fmla="*/ 2300 h 6209"/>
              <a:gd name="T44" fmla="*/ 2632 w 5265"/>
              <a:gd name="T45" fmla="*/ 1651 h 6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265" h="6209">
                <a:moveTo>
                  <a:pt x="4275" y="4094"/>
                </a:moveTo>
                <a:cubicBezTo>
                  <a:pt x="4322" y="3872"/>
                  <a:pt x="4349" y="3641"/>
                  <a:pt x="4349" y="3406"/>
                </a:cubicBezTo>
                <a:cubicBezTo>
                  <a:pt x="4349" y="1525"/>
                  <a:pt x="2632" y="0"/>
                  <a:pt x="2632" y="0"/>
                </a:cubicBezTo>
                <a:cubicBezTo>
                  <a:pt x="2632" y="0"/>
                  <a:pt x="916" y="1525"/>
                  <a:pt x="916" y="3406"/>
                </a:cubicBezTo>
                <a:cubicBezTo>
                  <a:pt x="916" y="3641"/>
                  <a:pt x="943" y="3872"/>
                  <a:pt x="990" y="4094"/>
                </a:cubicBezTo>
                <a:cubicBezTo>
                  <a:pt x="541" y="4332"/>
                  <a:pt x="187" y="4725"/>
                  <a:pt x="0" y="5203"/>
                </a:cubicBezTo>
                <a:lnTo>
                  <a:pt x="414" y="6166"/>
                </a:lnTo>
                <a:lnTo>
                  <a:pt x="1145" y="6166"/>
                </a:lnTo>
                <a:cubicBezTo>
                  <a:pt x="1145" y="6161"/>
                  <a:pt x="1145" y="6155"/>
                  <a:pt x="1145" y="6150"/>
                </a:cubicBezTo>
                <a:cubicBezTo>
                  <a:pt x="1145" y="5796"/>
                  <a:pt x="1231" y="5463"/>
                  <a:pt x="1384" y="5169"/>
                </a:cubicBezTo>
                <a:cubicBezTo>
                  <a:pt x="1596" y="5581"/>
                  <a:pt x="1850" y="5936"/>
                  <a:pt x="2072" y="6209"/>
                </a:cubicBezTo>
                <a:lnTo>
                  <a:pt x="3193" y="6209"/>
                </a:lnTo>
                <a:cubicBezTo>
                  <a:pt x="3415" y="5936"/>
                  <a:pt x="3668" y="5581"/>
                  <a:pt x="3881" y="5169"/>
                </a:cubicBezTo>
                <a:cubicBezTo>
                  <a:pt x="4033" y="5463"/>
                  <a:pt x="4120" y="5796"/>
                  <a:pt x="4120" y="6150"/>
                </a:cubicBezTo>
                <a:cubicBezTo>
                  <a:pt x="4120" y="6155"/>
                  <a:pt x="4119" y="6161"/>
                  <a:pt x="4119" y="6166"/>
                </a:cubicBezTo>
                <a:lnTo>
                  <a:pt x="4851" y="6166"/>
                </a:lnTo>
                <a:lnTo>
                  <a:pt x="5265" y="5203"/>
                </a:lnTo>
                <a:cubicBezTo>
                  <a:pt x="5078" y="4725"/>
                  <a:pt x="4724" y="4332"/>
                  <a:pt x="4275" y="4094"/>
                </a:cubicBezTo>
                <a:close/>
                <a:moveTo>
                  <a:pt x="2632" y="1651"/>
                </a:moveTo>
                <a:cubicBezTo>
                  <a:pt x="2991" y="1651"/>
                  <a:pt x="3282" y="1942"/>
                  <a:pt x="3282" y="2300"/>
                </a:cubicBezTo>
                <a:cubicBezTo>
                  <a:pt x="3282" y="2659"/>
                  <a:pt x="2991" y="2950"/>
                  <a:pt x="2632" y="2950"/>
                </a:cubicBezTo>
                <a:cubicBezTo>
                  <a:pt x="2274" y="2950"/>
                  <a:pt x="1983" y="2659"/>
                  <a:pt x="1983" y="2300"/>
                </a:cubicBezTo>
                <a:cubicBezTo>
                  <a:pt x="1983" y="1942"/>
                  <a:pt x="2274" y="1651"/>
                  <a:pt x="2632" y="1651"/>
                </a:cubicBezTo>
                <a:close/>
              </a:path>
            </a:pathLst>
          </a:custGeom>
          <a:solidFill>
            <a:srgbClr val="D73F4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400" dirty="0"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cxnSp>
        <p:nvCxnSpPr>
          <p:cNvPr id="35" name="直线连接符 34"/>
          <p:cNvCxnSpPr/>
          <p:nvPr/>
        </p:nvCxnSpPr>
        <p:spPr>
          <a:xfrm>
            <a:off x="4649732" y="2017063"/>
            <a:ext cx="0" cy="4208929"/>
          </a:xfrm>
          <a:prstGeom prst="line">
            <a:avLst/>
          </a:prstGeom>
          <a:ln>
            <a:solidFill>
              <a:srgbClr val="D73F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/>
      <p:bldP spid="27" grpId="0"/>
      <p:bldP spid="28" grpId="0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2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4" name="矩形 3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864971" y="641805"/>
            <a:ext cx="5452223" cy="916839"/>
            <a:chOff x="951308" y="2407389"/>
            <a:chExt cx="5452222" cy="916839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951308" y="2540191"/>
              <a:ext cx="1476761" cy="6785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96774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810" i="1" kern="0" smtClean="0">
                  <a:solidFill>
                    <a:schemeClr val="bg1"/>
                  </a:solidFill>
                  <a:latin typeface="Avenir Book Oblique" charset="0"/>
                  <a:ea typeface="Avenir Book Oblique" charset="0"/>
                  <a:cs typeface="Avenir Book Oblique" charset="0"/>
                  <a:sym typeface="Arial" panose="020B0604020202020204" pitchFamily="34" charset="0"/>
                </a:rPr>
                <a:t>04</a:t>
              </a:r>
              <a:endParaRPr lang="zh-CN" altLang="en-US" sz="3810" i="1" kern="0" dirty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2293401" y="2407389"/>
              <a:ext cx="411012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怎么评价企业财务状况</a:t>
              </a:r>
              <a:endParaRPr lang="en-US" altLang="zh-CN" sz="2800" b="1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176353" y="2905664"/>
              <a:ext cx="2911337" cy="418564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6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6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6317192" y="0"/>
            <a:ext cx="5874808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013196" y="2017610"/>
            <a:ext cx="5059957" cy="4840390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2" name="组合 31"/>
          <p:cNvGrpSpPr/>
          <p:nvPr/>
        </p:nvGrpSpPr>
        <p:grpSpPr>
          <a:xfrm>
            <a:off x="2720975" y="2497012"/>
            <a:ext cx="2813364" cy="957185"/>
            <a:chOff x="3624780" y="2412339"/>
            <a:chExt cx="2813364" cy="957185"/>
          </a:xfrm>
        </p:grpSpPr>
        <p:sp>
          <p:nvSpPr>
            <p:cNvPr id="13" name="文本框 12"/>
            <p:cNvSpPr txBox="1"/>
            <p:nvPr/>
          </p:nvSpPr>
          <p:spPr>
            <a:xfrm>
              <a:off x="362478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n"/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624780" y="2750893"/>
              <a:ext cx="2813364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5" name="组合 31"/>
          <p:cNvGrpSpPr/>
          <p:nvPr/>
        </p:nvGrpSpPr>
        <p:grpSpPr>
          <a:xfrm>
            <a:off x="2720975" y="3828193"/>
            <a:ext cx="2813364" cy="957185"/>
            <a:chOff x="3624780" y="2412339"/>
            <a:chExt cx="2813364" cy="957185"/>
          </a:xfrm>
        </p:grpSpPr>
        <p:sp>
          <p:nvSpPr>
            <p:cNvPr id="16" name="文本框 15"/>
            <p:cNvSpPr txBox="1"/>
            <p:nvPr/>
          </p:nvSpPr>
          <p:spPr>
            <a:xfrm>
              <a:off x="362478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n"/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624780" y="2750893"/>
              <a:ext cx="2813364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8" name="组合 31"/>
          <p:cNvGrpSpPr/>
          <p:nvPr/>
        </p:nvGrpSpPr>
        <p:grpSpPr>
          <a:xfrm>
            <a:off x="2720975" y="5108720"/>
            <a:ext cx="2813364" cy="957185"/>
            <a:chOff x="3624780" y="2412339"/>
            <a:chExt cx="2813364" cy="957185"/>
          </a:xfrm>
        </p:grpSpPr>
        <p:sp>
          <p:nvSpPr>
            <p:cNvPr id="19" name="文本框 18"/>
            <p:cNvSpPr txBox="1"/>
            <p:nvPr/>
          </p:nvSpPr>
          <p:spPr>
            <a:xfrm>
              <a:off x="362478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n"/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624780" y="2750893"/>
              <a:ext cx="2813364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2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4" name="矩形 3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864971" y="641805"/>
            <a:ext cx="5452223" cy="916839"/>
            <a:chOff x="951308" y="2407389"/>
            <a:chExt cx="5452222" cy="916839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951308" y="2540191"/>
              <a:ext cx="1476761" cy="6785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96774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810" i="1" kern="0" smtClean="0">
                  <a:solidFill>
                    <a:schemeClr val="bg1"/>
                  </a:solidFill>
                  <a:latin typeface="Avenir Book Oblique" charset="0"/>
                  <a:ea typeface="Avenir Book Oblique" charset="0"/>
                  <a:cs typeface="Avenir Book Oblique" charset="0"/>
                  <a:sym typeface="Arial" panose="020B0604020202020204" pitchFamily="34" charset="0"/>
                </a:rPr>
                <a:t>04</a:t>
              </a:r>
              <a:endParaRPr lang="zh-CN" altLang="en-US" sz="3810" i="1" kern="0" dirty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2293401" y="2407389"/>
              <a:ext cx="411012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怎么评价企业财务状况</a:t>
              </a:r>
              <a:endParaRPr lang="en-US" altLang="zh-CN" sz="2800" b="1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176353" y="2905664"/>
              <a:ext cx="2911337" cy="418564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6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6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组 12"/>
          <p:cNvGrpSpPr/>
          <p:nvPr/>
        </p:nvGrpSpPr>
        <p:grpSpPr>
          <a:xfrm>
            <a:off x="2090015" y="2440444"/>
            <a:ext cx="697832" cy="697832"/>
            <a:chOff x="5534526" y="2905665"/>
            <a:chExt cx="697832" cy="697832"/>
          </a:xfrm>
        </p:grpSpPr>
        <p:sp>
          <p:nvSpPr>
            <p:cNvPr id="11" name="矩形 10"/>
            <p:cNvSpPr/>
            <p:nvPr/>
          </p:nvSpPr>
          <p:spPr>
            <a:xfrm>
              <a:off x="5534526" y="2905665"/>
              <a:ext cx="545432" cy="545432"/>
            </a:xfrm>
            <a:prstGeom prst="rect">
              <a:avLst/>
            </a:prstGeom>
            <a:noFill/>
            <a:ln>
              <a:solidFill>
                <a:srgbClr val="D73F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686926" y="3058065"/>
              <a:ext cx="545432" cy="545432"/>
            </a:xfrm>
            <a:prstGeom prst="rect">
              <a:avLst/>
            </a:prstGeom>
            <a:noFill/>
            <a:ln>
              <a:solidFill>
                <a:srgbClr val="D73F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4" name="组合 31"/>
          <p:cNvGrpSpPr/>
          <p:nvPr/>
        </p:nvGrpSpPr>
        <p:grpSpPr>
          <a:xfrm>
            <a:off x="3174452" y="2386969"/>
            <a:ext cx="2941237" cy="957185"/>
            <a:chOff x="3624779" y="2412339"/>
            <a:chExt cx="3671508" cy="957185"/>
          </a:xfrm>
        </p:grpSpPr>
        <p:sp>
          <p:nvSpPr>
            <p:cNvPr id="15" name="文本框 14"/>
            <p:cNvSpPr txBox="1"/>
            <p:nvPr/>
          </p:nvSpPr>
          <p:spPr>
            <a:xfrm>
              <a:off x="3624781" y="2412339"/>
              <a:ext cx="21337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624779" y="2750893"/>
              <a:ext cx="3671508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7" name="组 16"/>
          <p:cNvGrpSpPr/>
          <p:nvPr/>
        </p:nvGrpSpPr>
        <p:grpSpPr>
          <a:xfrm>
            <a:off x="7135257" y="4390724"/>
            <a:ext cx="697832" cy="697832"/>
            <a:chOff x="5534526" y="2905665"/>
            <a:chExt cx="697832" cy="697832"/>
          </a:xfrm>
        </p:grpSpPr>
        <p:sp>
          <p:nvSpPr>
            <p:cNvPr id="18" name="矩形 17"/>
            <p:cNvSpPr/>
            <p:nvPr/>
          </p:nvSpPr>
          <p:spPr>
            <a:xfrm>
              <a:off x="5534526" y="2905665"/>
              <a:ext cx="545432" cy="545432"/>
            </a:xfrm>
            <a:prstGeom prst="rect">
              <a:avLst/>
            </a:prstGeom>
            <a:noFill/>
            <a:ln>
              <a:solidFill>
                <a:srgbClr val="D73F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5686926" y="3058065"/>
              <a:ext cx="545432" cy="545432"/>
            </a:xfrm>
            <a:prstGeom prst="rect">
              <a:avLst/>
            </a:prstGeom>
            <a:noFill/>
            <a:ln>
              <a:solidFill>
                <a:srgbClr val="D73F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0" name="组合 31"/>
          <p:cNvGrpSpPr/>
          <p:nvPr/>
        </p:nvGrpSpPr>
        <p:grpSpPr>
          <a:xfrm>
            <a:off x="8219692" y="4337249"/>
            <a:ext cx="2941237" cy="957185"/>
            <a:chOff x="3624779" y="2412339"/>
            <a:chExt cx="3671508" cy="957185"/>
          </a:xfrm>
        </p:grpSpPr>
        <p:sp>
          <p:nvSpPr>
            <p:cNvPr id="21" name="文本框 20"/>
            <p:cNvSpPr txBox="1"/>
            <p:nvPr/>
          </p:nvSpPr>
          <p:spPr>
            <a:xfrm>
              <a:off x="3624781" y="2412339"/>
              <a:ext cx="21337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624779" y="2750893"/>
              <a:ext cx="3671508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2003161" y="3584630"/>
            <a:ext cx="4593091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596253" y="1584318"/>
            <a:ext cx="4593091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25" name="组 24"/>
          <p:cNvGrpSpPr/>
          <p:nvPr/>
        </p:nvGrpSpPr>
        <p:grpSpPr>
          <a:xfrm>
            <a:off x="2410515" y="4237870"/>
            <a:ext cx="697832" cy="697832"/>
            <a:chOff x="5534526" y="2905665"/>
            <a:chExt cx="697832" cy="697832"/>
          </a:xfrm>
        </p:grpSpPr>
        <p:sp>
          <p:nvSpPr>
            <p:cNvPr id="26" name="矩形 25"/>
            <p:cNvSpPr/>
            <p:nvPr/>
          </p:nvSpPr>
          <p:spPr>
            <a:xfrm>
              <a:off x="5534526" y="2905665"/>
              <a:ext cx="545432" cy="5454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5686926" y="3058065"/>
              <a:ext cx="545432" cy="5454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8" name="组合 31"/>
          <p:cNvGrpSpPr/>
          <p:nvPr/>
        </p:nvGrpSpPr>
        <p:grpSpPr>
          <a:xfrm>
            <a:off x="3494952" y="4184395"/>
            <a:ext cx="2941237" cy="957185"/>
            <a:chOff x="3624779" y="2412339"/>
            <a:chExt cx="3671508" cy="957185"/>
          </a:xfrm>
        </p:grpSpPr>
        <p:sp>
          <p:nvSpPr>
            <p:cNvPr id="29" name="文本框 28"/>
            <p:cNvSpPr txBox="1"/>
            <p:nvPr/>
          </p:nvSpPr>
          <p:spPr>
            <a:xfrm>
              <a:off x="3624781" y="2412339"/>
              <a:ext cx="21337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624779" y="2750893"/>
              <a:ext cx="3671508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6921855" y="2167728"/>
            <a:ext cx="697832" cy="697832"/>
            <a:chOff x="5534526" y="2905665"/>
            <a:chExt cx="697832" cy="697832"/>
          </a:xfrm>
        </p:grpSpPr>
        <p:sp>
          <p:nvSpPr>
            <p:cNvPr id="32" name="矩形 31"/>
            <p:cNvSpPr/>
            <p:nvPr/>
          </p:nvSpPr>
          <p:spPr>
            <a:xfrm>
              <a:off x="5534526" y="2905665"/>
              <a:ext cx="545432" cy="5454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5686926" y="3058065"/>
              <a:ext cx="545432" cy="5454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4" name="组合 31"/>
          <p:cNvGrpSpPr/>
          <p:nvPr/>
        </p:nvGrpSpPr>
        <p:grpSpPr>
          <a:xfrm>
            <a:off x="8006292" y="2114253"/>
            <a:ext cx="2941237" cy="957185"/>
            <a:chOff x="3624779" y="2412339"/>
            <a:chExt cx="3671508" cy="957185"/>
          </a:xfrm>
        </p:grpSpPr>
        <p:sp>
          <p:nvSpPr>
            <p:cNvPr id="35" name="文本框 34"/>
            <p:cNvSpPr txBox="1"/>
            <p:nvPr/>
          </p:nvSpPr>
          <p:spPr>
            <a:xfrm>
              <a:off x="3624781" y="2412339"/>
              <a:ext cx="21337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624779" y="2750893"/>
              <a:ext cx="3671508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059704" y="0"/>
            <a:ext cx="5132296" cy="6858000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>
            <a:off x="7059707" y="1510751"/>
            <a:ext cx="3234247" cy="2608779"/>
          </a:xfrm>
          <a:prstGeom prst="rect">
            <a:avLst/>
          </a:prstGeom>
          <a:solidFill>
            <a:schemeClr val="tx1">
              <a:lumMod val="95000"/>
              <a:lumOff val="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" y="2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5" name="组 34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36" name="矩形 35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38" name="矩形 37"/>
          <p:cNvSpPr/>
          <p:nvPr/>
        </p:nvSpPr>
        <p:spPr>
          <a:xfrm>
            <a:off x="1844844" y="4924099"/>
            <a:ext cx="3866147" cy="1157228"/>
          </a:xfrm>
          <a:prstGeom prst="rect">
            <a:avLst/>
          </a:prstGeom>
        </p:spPr>
        <p:txBody>
          <a:bodyPr wrap="square" lIns="48757" tIns="24378" rIns="48757" bIns="24378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Each day is a new beginning Seize new opportunities from now on Each day </a:t>
            </a:r>
            <a:r>
              <a:rPr lang="en-US" altLang="zh-CN" sz="1200" i="1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is </a:t>
            </a:r>
            <a:r>
              <a:rPr lang="en-US" altLang="zh-CN" sz="1200" i="1" smtClean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a </a:t>
            </a:r>
            <a:r>
              <a: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new beginning Seize new opportunities from now </a:t>
            </a:r>
            <a:r>
              <a:rPr lang="en-US" altLang="zh-CN" sz="1200" i="1" dirty="0" err="1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onEach</a:t>
            </a:r>
            <a:r>
              <a: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 day is a new beginning Seize new opportunities from now on</a:t>
            </a:r>
            <a:endParaRPr lang="en-US" altLang="zh-CN" sz="1200" i="1" dirty="0">
              <a:solidFill>
                <a:schemeClr val="bg1"/>
              </a:solidFill>
              <a:latin typeface="Avenir Light Oblique" charset="0"/>
              <a:ea typeface="Avenir Light Oblique" charset="0"/>
              <a:cs typeface="Avenir Light Oblique" charset="0"/>
              <a:sym typeface="Arial" panose="020B0604020202020204" pitchFamily="34" charset="0"/>
            </a:endParaRPr>
          </a:p>
        </p:txBody>
      </p:sp>
      <p:grpSp>
        <p:nvGrpSpPr>
          <p:cNvPr id="39" name="组 38"/>
          <p:cNvGrpSpPr/>
          <p:nvPr/>
        </p:nvGrpSpPr>
        <p:grpSpPr>
          <a:xfrm>
            <a:off x="1915924" y="4119530"/>
            <a:ext cx="6190531" cy="324137"/>
            <a:chOff x="1915923" y="4119526"/>
            <a:chExt cx="6190530" cy="324137"/>
          </a:xfrm>
        </p:grpSpPr>
        <p:sp>
          <p:nvSpPr>
            <p:cNvPr id="40" name="矩形 39"/>
            <p:cNvSpPr/>
            <p:nvPr/>
          </p:nvSpPr>
          <p:spPr>
            <a:xfrm>
              <a:off x="6012958" y="4119526"/>
              <a:ext cx="2093495" cy="324137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2459023" y="4119526"/>
              <a:ext cx="2093495" cy="324137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1915923" y="4123263"/>
              <a:ext cx="320400" cy="320400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1427747" y="2017061"/>
            <a:ext cx="7948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7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THANK  YOU</a:t>
            </a:r>
            <a:endParaRPr kumimoji="1" lang="zh-CN" altLang="en-US" sz="7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676989" y="3300993"/>
            <a:ext cx="7948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 smtClean="0">
                <a:solidFill>
                  <a:schemeClr val="bg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</a:rPr>
              <a:t>资产负债表  </a:t>
            </a:r>
            <a:r>
              <a:rPr kumimoji="1" lang="en-US" altLang="zh-CN" dirty="0" smtClean="0">
                <a:solidFill>
                  <a:schemeClr val="bg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</a:rPr>
              <a:t>|</a:t>
            </a:r>
            <a:r>
              <a:rPr kumimoji="1" lang="zh-CN" altLang="en-US" dirty="0" smtClean="0">
                <a:solidFill>
                  <a:schemeClr val="bg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</a:rPr>
              <a:t>  利润表  </a:t>
            </a:r>
            <a:r>
              <a:rPr kumimoji="1" lang="en-US" altLang="zh-CN" dirty="0" smtClean="0">
                <a:solidFill>
                  <a:schemeClr val="bg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</a:rPr>
              <a:t>|</a:t>
            </a:r>
            <a:r>
              <a:rPr kumimoji="1" lang="zh-CN" altLang="en-US" dirty="0" smtClean="0">
                <a:solidFill>
                  <a:schemeClr val="bg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</a:rPr>
              <a:t>  现金流量表  </a:t>
            </a:r>
            <a:r>
              <a:rPr kumimoji="1" lang="en-US" altLang="zh-CN" dirty="0" smtClean="0">
                <a:solidFill>
                  <a:schemeClr val="bg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</a:rPr>
              <a:t>|</a:t>
            </a:r>
            <a:r>
              <a:rPr kumimoji="1" lang="zh-CN" altLang="en-US" dirty="0" smtClean="0">
                <a:solidFill>
                  <a:schemeClr val="bg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</a:rPr>
              <a:t>  财务状况</a:t>
            </a:r>
            <a:endParaRPr kumimoji="1" lang="zh-CN" altLang="en-US" dirty="0">
              <a:solidFill>
                <a:schemeClr val="bg1"/>
              </a:solidFill>
              <a:latin typeface="微软雅黑 Light" panose="020B0502040204020203" charset="-122"/>
              <a:ea typeface="微软雅黑 Light" panose="020B0502040204020203" charset="-122"/>
              <a:cs typeface="微软雅黑 Light" panose="020B0502040204020203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8" grpId="0"/>
      <p:bldP spid="43" grpId="0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059704" y="0"/>
            <a:ext cx="5132296" cy="6858000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7059707" y="1510751"/>
            <a:ext cx="3234247" cy="2608779"/>
          </a:xfrm>
          <a:prstGeom prst="rect">
            <a:avLst/>
          </a:prstGeom>
          <a:solidFill>
            <a:schemeClr val="tx1">
              <a:lumMod val="95000"/>
              <a:lumOff val="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1" y="2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23" name="组 22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24" name="矩形 23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6" name="矩形 25"/>
          <p:cNvSpPr/>
          <p:nvPr/>
        </p:nvSpPr>
        <p:spPr>
          <a:xfrm>
            <a:off x="1844844" y="4924099"/>
            <a:ext cx="3866147" cy="1157228"/>
          </a:xfrm>
          <a:prstGeom prst="rect">
            <a:avLst/>
          </a:prstGeom>
        </p:spPr>
        <p:txBody>
          <a:bodyPr wrap="square" lIns="48757" tIns="24378" rIns="48757" bIns="24378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Each day is a new beginning Seize new opportunities from now on Each day </a:t>
            </a:r>
            <a:r>
              <a:rPr lang="en-US" altLang="zh-CN" sz="1200" i="1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is </a:t>
            </a:r>
            <a:r>
              <a:rPr lang="en-US" altLang="zh-CN" sz="1200" i="1" smtClean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a </a:t>
            </a:r>
            <a:r>
              <a: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new beginning Seize new opportunities from now </a:t>
            </a:r>
            <a:r>
              <a:rPr lang="en-US" altLang="zh-CN" sz="1200" i="1" dirty="0" err="1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onEach</a:t>
            </a:r>
            <a:r>
              <a: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 day is a new beginning Seize new opportunities from now on</a:t>
            </a:r>
            <a:endParaRPr lang="en-US" altLang="zh-CN" sz="1200" i="1" dirty="0">
              <a:solidFill>
                <a:schemeClr val="bg1"/>
              </a:solidFill>
              <a:latin typeface="Avenir Light Oblique" charset="0"/>
              <a:ea typeface="Avenir Light Oblique" charset="0"/>
              <a:cs typeface="Avenir Light Oblique" charset="0"/>
              <a:sym typeface="Arial" panose="020B0604020202020204" pitchFamily="34" charset="0"/>
            </a:endParaRPr>
          </a:p>
        </p:txBody>
      </p:sp>
      <p:grpSp>
        <p:nvGrpSpPr>
          <p:cNvPr id="27" name="组 26"/>
          <p:cNvGrpSpPr/>
          <p:nvPr/>
        </p:nvGrpSpPr>
        <p:grpSpPr>
          <a:xfrm>
            <a:off x="1915924" y="4119530"/>
            <a:ext cx="6190531" cy="324137"/>
            <a:chOff x="1915923" y="4119526"/>
            <a:chExt cx="6190530" cy="324137"/>
          </a:xfrm>
        </p:grpSpPr>
        <p:sp>
          <p:nvSpPr>
            <p:cNvPr id="28" name="矩形 27"/>
            <p:cNvSpPr/>
            <p:nvPr/>
          </p:nvSpPr>
          <p:spPr>
            <a:xfrm>
              <a:off x="6012958" y="4119526"/>
              <a:ext cx="2093495" cy="324137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459023" y="4119526"/>
              <a:ext cx="2093495" cy="324137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1915923" y="4123263"/>
              <a:ext cx="320400" cy="320400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427747" y="2017063"/>
            <a:ext cx="7948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7200" b="1" dirty="0">
                <a:solidFill>
                  <a:schemeClr val="bg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</a:rPr>
              <a:t>资产负债表</a:t>
            </a:r>
            <a:endParaRPr kumimoji="1" lang="zh-CN" altLang="en-US" sz="7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676989" y="3300993"/>
            <a:ext cx="7948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Each day is a new beginning</a:t>
            </a:r>
            <a:endParaRPr lang="en-US" altLang="zh-CN" i="1" dirty="0">
              <a:solidFill>
                <a:schemeClr val="bg1"/>
              </a:solidFill>
              <a:latin typeface="Avenir Light Oblique" charset="0"/>
              <a:ea typeface="Avenir Light Oblique" charset="0"/>
              <a:cs typeface="Avenir Light Oblique" charset="0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7990331" y="3312794"/>
            <a:ext cx="2100447" cy="1264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defTabSz="9677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810" i="1" kern="0" dirty="0" smtClean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rPr>
              <a:t>PART.01</a:t>
            </a:r>
            <a:endParaRPr lang="zh-CN" altLang="en-US" sz="3810" i="1" kern="0" dirty="0">
              <a:solidFill>
                <a:schemeClr val="bg1"/>
              </a:solidFill>
              <a:latin typeface="Avenir Book Oblique" charset="0"/>
              <a:ea typeface="Avenir Book Oblique" charset="0"/>
              <a:cs typeface="Avenir Book Oblique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6" grpId="0"/>
      <p:bldP spid="31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341732" y="3272589"/>
            <a:ext cx="9850269" cy="264694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" y="2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4" name="矩形 3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864971" y="604384"/>
            <a:ext cx="5075704" cy="941784"/>
            <a:chOff x="951308" y="2382444"/>
            <a:chExt cx="5075704" cy="941784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951308" y="2540191"/>
              <a:ext cx="1476761" cy="6785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96774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810" i="1" kern="0" dirty="0">
                  <a:solidFill>
                    <a:schemeClr val="bg1"/>
                  </a:solidFill>
                  <a:latin typeface="Avenir Book Oblique" charset="0"/>
                  <a:ea typeface="Avenir Book Oblique" charset="0"/>
                  <a:cs typeface="Avenir Book Oblique" charset="0"/>
                  <a:sym typeface="Arial" panose="020B0604020202020204" pitchFamily="34" charset="0"/>
                </a:rPr>
                <a:t>01</a:t>
              </a:r>
              <a:endParaRPr lang="zh-CN" altLang="en-US" sz="3810" i="1" kern="0" dirty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1916883" y="2382444"/>
              <a:ext cx="411012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怎么阅读资产负债表</a:t>
              </a:r>
              <a:endParaRPr lang="zh-CN" altLang="en-US" sz="2800" b="1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176353" y="2905664"/>
              <a:ext cx="2911337" cy="418564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6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6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6207877" y="2242013"/>
            <a:ext cx="3433427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6350"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The user can demonstrate on a projector or computer, or print the presentation and make it into a film to be used</a:t>
            </a:r>
            <a:endParaRPr lang="en-US" altLang="zh-CN" sz="12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341734" y="2225043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6350"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标题文字添加</a:t>
            </a:r>
            <a:endParaRPr lang="zh-CN" altLang="en-US" sz="4000" b="1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2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4" name="矩形 3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864971" y="604384"/>
            <a:ext cx="5075704" cy="941784"/>
            <a:chOff x="951308" y="2382444"/>
            <a:chExt cx="5075704" cy="941784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951308" y="2540191"/>
              <a:ext cx="1476761" cy="6785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96774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810" i="1" kern="0" dirty="0">
                  <a:solidFill>
                    <a:schemeClr val="bg1"/>
                  </a:solidFill>
                  <a:latin typeface="Avenir Book Oblique" charset="0"/>
                  <a:ea typeface="Avenir Book Oblique" charset="0"/>
                  <a:cs typeface="Avenir Book Oblique" charset="0"/>
                  <a:sym typeface="Arial" panose="020B0604020202020204" pitchFamily="34" charset="0"/>
                </a:rPr>
                <a:t>01</a:t>
              </a:r>
              <a:endParaRPr lang="zh-CN" altLang="en-US" sz="3810" i="1" kern="0" dirty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1916883" y="2382444"/>
              <a:ext cx="411012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怎么阅读资产负债表</a:t>
              </a:r>
              <a:endParaRPr lang="zh-CN" altLang="en-US" sz="2800" b="1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176353" y="2905664"/>
              <a:ext cx="2911337" cy="418564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6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6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603352" y="2540280"/>
            <a:ext cx="1444651" cy="732310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23"/>
          <p:cNvSpPr>
            <a:spLocks noChangeArrowheads="1"/>
          </p:cNvSpPr>
          <p:nvPr/>
        </p:nvSpPr>
        <p:spPr bwMode="auto">
          <a:xfrm>
            <a:off x="1830545" y="2683971"/>
            <a:ext cx="2696845" cy="11772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单击此处输入标题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The user can demonstrate on a projector or computer, or print the presentation </a:t>
            </a:r>
            <a:r>
              <a:rPr lang="en-US" altLang="zh-CN" sz="1100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and</a:t>
            </a:r>
            <a:endParaRPr lang="en-US" altLang="zh-CN" sz="11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624673" y="4577784"/>
            <a:ext cx="1444651" cy="732310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23"/>
          <p:cNvSpPr>
            <a:spLocks noChangeArrowheads="1"/>
          </p:cNvSpPr>
          <p:nvPr/>
        </p:nvSpPr>
        <p:spPr bwMode="auto">
          <a:xfrm>
            <a:off x="1851868" y="4721475"/>
            <a:ext cx="2696845" cy="11772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单击此处输入标题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The user can demonstrate on a projector or computer, or print the presentation </a:t>
            </a:r>
            <a:r>
              <a:rPr lang="en-US" altLang="zh-CN" sz="1100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and</a:t>
            </a:r>
            <a:endParaRPr lang="en-US" altLang="zh-CN" sz="11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001353" y="2540280"/>
            <a:ext cx="1444651" cy="732310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矩形 23"/>
          <p:cNvSpPr>
            <a:spLocks noChangeArrowheads="1"/>
          </p:cNvSpPr>
          <p:nvPr/>
        </p:nvSpPr>
        <p:spPr bwMode="auto">
          <a:xfrm>
            <a:off x="5228548" y="2683971"/>
            <a:ext cx="2696845" cy="11772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单击此处输入标题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The user can demonstrate on a projector or computer, or print the presentation </a:t>
            </a:r>
            <a:r>
              <a:rPr lang="en-US" altLang="zh-CN" sz="1100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and</a:t>
            </a:r>
            <a:endParaRPr lang="en-US" altLang="zh-CN" sz="11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22673" y="4577784"/>
            <a:ext cx="1444651" cy="732310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矩形 23"/>
          <p:cNvSpPr>
            <a:spLocks noChangeArrowheads="1"/>
          </p:cNvSpPr>
          <p:nvPr/>
        </p:nvSpPr>
        <p:spPr bwMode="auto">
          <a:xfrm>
            <a:off x="5249868" y="4721475"/>
            <a:ext cx="2696845" cy="11772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单击此处输入标题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The user can demonstrate on a projector or computer, or print the presentation </a:t>
            </a:r>
            <a:r>
              <a:rPr lang="en-US" altLang="zh-CN" sz="1100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and</a:t>
            </a:r>
            <a:endParaRPr lang="en-US" altLang="zh-CN" sz="11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626549" y="2539510"/>
            <a:ext cx="2683137" cy="2770584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矩形 23"/>
          <p:cNvSpPr>
            <a:spLocks noChangeArrowheads="1"/>
          </p:cNvSpPr>
          <p:nvPr/>
        </p:nvSpPr>
        <p:spPr bwMode="auto">
          <a:xfrm>
            <a:off x="8757512" y="3336179"/>
            <a:ext cx="2696845" cy="11772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单击此处输入标题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The user can demonstrate on a projector or computer, or print the presentation </a:t>
            </a:r>
            <a:r>
              <a:rPr lang="en-US" altLang="zh-CN" sz="1100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and</a:t>
            </a:r>
            <a:endParaRPr lang="en-US" altLang="zh-CN" sz="11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矩形 44"/>
          <p:cNvSpPr/>
          <p:nvPr/>
        </p:nvSpPr>
        <p:spPr>
          <a:xfrm>
            <a:off x="3707459" y="2017059"/>
            <a:ext cx="8484543" cy="2789114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707459" y="2023794"/>
            <a:ext cx="8484543" cy="2789114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-9946" y="6735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grpSp>
        <p:nvGrpSpPr>
          <p:cNvPr id="3" name="组 2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4" name="矩形 3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864971" y="604384"/>
            <a:ext cx="5075704" cy="941784"/>
            <a:chOff x="951308" y="2382444"/>
            <a:chExt cx="5075704" cy="941784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951308" y="2540191"/>
              <a:ext cx="1476761" cy="6785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96774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810" i="1" kern="0" dirty="0">
                  <a:solidFill>
                    <a:schemeClr val="bg1"/>
                  </a:solidFill>
                  <a:latin typeface="Avenir Book Oblique" charset="0"/>
                  <a:ea typeface="Avenir Book Oblique" charset="0"/>
                  <a:cs typeface="Avenir Book Oblique" charset="0"/>
                  <a:sym typeface="Arial" panose="020B0604020202020204" pitchFamily="34" charset="0"/>
                </a:rPr>
                <a:t>01</a:t>
              </a:r>
              <a:endParaRPr lang="zh-CN" altLang="en-US" sz="3810" i="1" kern="0" dirty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1916883" y="2382444"/>
              <a:ext cx="411012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怎么阅读资产负债表</a:t>
              </a:r>
              <a:endParaRPr lang="zh-CN" altLang="en-US" sz="2800" b="1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176353" y="2905664"/>
              <a:ext cx="2911337" cy="418564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6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6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</p:grpSp>
      <p:pic>
        <p:nvPicPr>
          <p:cNvPr id="43" name="图片 4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2017059" y="2017059"/>
            <a:ext cx="4734652" cy="2789114"/>
          </a:xfrm>
          <a:prstGeom prst="rect">
            <a:avLst/>
          </a:prstGeom>
        </p:spPr>
      </p:pic>
      <p:sp>
        <p:nvSpPr>
          <p:cNvPr id="44" name="矩形 23"/>
          <p:cNvSpPr>
            <a:spLocks noChangeArrowheads="1"/>
          </p:cNvSpPr>
          <p:nvPr/>
        </p:nvSpPr>
        <p:spPr bwMode="auto">
          <a:xfrm>
            <a:off x="2017060" y="5187497"/>
            <a:ext cx="4941571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单击此处输入标题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The user can demonstrate on a projector or computer, or print the presentation and make it into a film to be used</a:t>
            </a:r>
            <a:endParaRPr lang="en-US" altLang="zh-CN" sz="12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sp>
        <p:nvSpPr>
          <p:cNvPr id="47" name="矩形 23"/>
          <p:cNvSpPr>
            <a:spLocks noChangeArrowheads="1"/>
          </p:cNvSpPr>
          <p:nvPr/>
        </p:nvSpPr>
        <p:spPr bwMode="auto">
          <a:xfrm>
            <a:off x="7111849" y="2295755"/>
            <a:ext cx="4941571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单击此处输入标题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The user can demonstrate on a projector or computer, or print the presentation and make it into a film to be used</a:t>
            </a:r>
            <a:endParaRPr lang="en-US" altLang="zh-CN" sz="12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sp>
        <p:nvSpPr>
          <p:cNvPr id="48" name="矩形 23"/>
          <p:cNvSpPr>
            <a:spLocks noChangeArrowheads="1"/>
          </p:cNvSpPr>
          <p:nvPr/>
        </p:nvSpPr>
        <p:spPr bwMode="auto">
          <a:xfrm>
            <a:off x="7111849" y="3508486"/>
            <a:ext cx="4941571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单击此处输入标题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rPr>
              <a:t>The user can demonstrate on a projector or computer, or print the presentation and make it into a film to be used</a:t>
            </a:r>
            <a:endParaRPr lang="en-US" altLang="zh-CN" sz="12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354917" y="5652608"/>
            <a:ext cx="2017059" cy="347354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0810757" y="5652608"/>
            <a:ext cx="974569" cy="347354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2" grpId="0" animBg="1"/>
      <p:bldP spid="44" grpId="0"/>
      <p:bldP spid="47" grpId="0"/>
      <p:bldP spid="48" grpId="0"/>
      <p:bldP spid="49" grpId="0" animBg="1"/>
      <p:bldP spid="5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2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4" name="矩形 3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864971" y="604384"/>
            <a:ext cx="5075704" cy="941784"/>
            <a:chOff x="951308" y="2382444"/>
            <a:chExt cx="5075704" cy="941784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951308" y="2540191"/>
              <a:ext cx="1476761" cy="6785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96774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810" i="1" kern="0" dirty="0">
                  <a:solidFill>
                    <a:schemeClr val="bg1"/>
                  </a:solidFill>
                  <a:latin typeface="Avenir Book Oblique" charset="0"/>
                  <a:ea typeface="Avenir Book Oblique" charset="0"/>
                  <a:cs typeface="Avenir Book Oblique" charset="0"/>
                  <a:sym typeface="Arial" panose="020B0604020202020204" pitchFamily="34" charset="0"/>
                </a:rPr>
                <a:t>01</a:t>
              </a:r>
              <a:endParaRPr lang="zh-CN" altLang="en-US" sz="3810" i="1" kern="0" dirty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1916883" y="2382444"/>
              <a:ext cx="411012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怎么阅读资产负债表</a:t>
              </a:r>
              <a:endParaRPr lang="zh-CN" altLang="en-US" sz="2800" b="1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176353" y="2905664"/>
              <a:ext cx="2911337" cy="418564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6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6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12"/>
          <p:cNvGrpSpPr/>
          <p:nvPr/>
        </p:nvGrpSpPr>
        <p:grpSpPr>
          <a:xfrm flipH="1">
            <a:off x="1356666" y="2105401"/>
            <a:ext cx="10141051" cy="4004956"/>
            <a:chOff x="582776" y="1984410"/>
            <a:chExt cx="7476453" cy="2952639"/>
          </a:xfrm>
        </p:grpSpPr>
        <p:sp>
          <p:nvSpPr>
            <p:cNvPr id="11" name="Oval 34"/>
            <p:cNvSpPr/>
            <p:nvPr/>
          </p:nvSpPr>
          <p:spPr>
            <a:xfrm>
              <a:off x="5106590" y="1984410"/>
              <a:ext cx="2952639" cy="2952639"/>
            </a:xfrm>
            <a:prstGeom prst="ellipse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12" name="Rectangle 6"/>
            <p:cNvSpPr/>
            <p:nvPr/>
          </p:nvSpPr>
          <p:spPr>
            <a:xfrm>
              <a:off x="588663" y="2485461"/>
              <a:ext cx="4223344" cy="15788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13" name="Rectangle 7"/>
            <p:cNvSpPr/>
            <p:nvPr/>
          </p:nvSpPr>
          <p:spPr>
            <a:xfrm>
              <a:off x="588663" y="2485461"/>
              <a:ext cx="2897245" cy="15788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14" name="Freeform 8"/>
            <p:cNvSpPr>
              <a:spLocks noEditPoints="1"/>
            </p:cNvSpPr>
            <p:nvPr/>
          </p:nvSpPr>
          <p:spPr bwMode="auto">
            <a:xfrm>
              <a:off x="588663" y="2236621"/>
              <a:ext cx="186011" cy="181919"/>
            </a:xfrm>
            <a:custGeom>
              <a:avLst/>
              <a:gdLst>
                <a:gd name="T0" fmla="*/ 179 w 208"/>
                <a:gd name="T1" fmla="*/ 79 h 204"/>
                <a:gd name="T2" fmla="*/ 174 w 208"/>
                <a:gd name="T3" fmla="*/ 66 h 204"/>
                <a:gd name="T4" fmla="*/ 185 w 208"/>
                <a:gd name="T5" fmla="*/ 38 h 204"/>
                <a:gd name="T6" fmla="*/ 169 w 208"/>
                <a:gd name="T7" fmla="*/ 22 h 204"/>
                <a:gd name="T8" fmla="*/ 140 w 208"/>
                <a:gd name="T9" fmla="*/ 33 h 204"/>
                <a:gd name="T10" fmla="*/ 128 w 208"/>
                <a:gd name="T11" fmla="*/ 28 h 204"/>
                <a:gd name="T12" fmla="*/ 115 w 208"/>
                <a:gd name="T13" fmla="*/ 0 h 204"/>
                <a:gd name="T14" fmla="*/ 92 w 208"/>
                <a:gd name="T15" fmla="*/ 0 h 204"/>
                <a:gd name="T16" fmla="*/ 80 w 208"/>
                <a:gd name="T17" fmla="*/ 28 h 204"/>
                <a:gd name="T18" fmla="*/ 67 w 208"/>
                <a:gd name="T19" fmla="*/ 33 h 204"/>
                <a:gd name="T20" fmla="*/ 38 w 208"/>
                <a:gd name="T21" fmla="*/ 22 h 204"/>
                <a:gd name="T22" fmla="*/ 22 w 208"/>
                <a:gd name="T23" fmla="*/ 38 h 204"/>
                <a:gd name="T24" fmla="*/ 34 w 208"/>
                <a:gd name="T25" fmla="*/ 66 h 204"/>
                <a:gd name="T26" fmla="*/ 28 w 208"/>
                <a:gd name="T27" fmla="*/ 79 h 204"/>
                <a:gd name="T28" fmla="*/ 0 w 208"/>
                <a:gd name="T29" fmla="*/ 91 h 204"/>
                <a:gd name="T30" fmla="*/ 0 w 208"/>
                <a:gd name="T31" fmla="*/ 114 h 204"/>
                <a:gd name="T32" fmla="*/ 28 w 208"/>
                <a:gd name="T33" fmla="*/ 125 h 204"/>
                <a:gd name="T34" fmla="*/ 34 w 208"/>
                <a:gd name="T35" fmla="*/ 138 h 204"/>
                <a:gd name="T36" fmla="*/ 22 w 208"/>
                <a:gd name="T37" fmla="*/ 167 h 204"/>
                <a:gd name="T38" fmla="*/ 39 w 208"/>
                <a:gd name="T39" fmla="*/ 182 h 204"/>
                <a:gd name="T40" fmla="*/ 67 w 208"/>
                <a:gd name="T41" fmla="*/ 171 h 204"/>
                <a:gd name="T42" fmla="*/ 80 w 208"/>
                <a:gd name="T43" fmla="*/ 176 h 204"/>
                <a:gd name="T44" fmla="*/ 93 w 208"/>
                <a:gd name="T45" fmla="*/ 204 h 204"/>
                <a:gd name="T46" fmla="*/ 116 w 208"/>
                <a:gd name="T47" fmla="*/ 204 h 204"/>
                <a:gd name="T48" fmla="*/ 128 w 208"/>
                <a:gd name="T49" fmla="*/ 176 h 204"/>
                <a:gd name="T50" fmla="*/ 141 w 208"/>
                <a:gd name="T51" fmla="*/ 171 h 204"/>
                <a:gd name="T52" fmla="*/ 170 w 208"/>
                <a:gd name="T53" fmla="*/ 182 h 204"/>
                <a:gd name="T54" fmla="*/ 186 w 208"/>
                <a:gd name="T55" fmla="*/ 166 h 204"/>
                <a:gd name="T56" fmla="*/ 174 w 208"/>
                <a:gd name="T57" fmla="*/ 138 h 204"/>
                <a:gd name="T58" fmla="*/ 179 w 208"/>
                <a:gd name="T59" fmla="*/ 125 h 204"/>
                <a:gd name="T60" fmla="*/ 208 w 208"/>
                <a:gd name="T61" fmla="*/ 113 h 204"/>
                <a:gd name="T62" fmla="*/ 208 w 208"/>
                <a:gd name="T63" fmla="*/ 90 h 204"/>
                <a:gd name="T64" fmla="*/ 179 w 208"/>
                <a:gd name="T65" fmla="*/ 79 h 204"/>
                <a:gd name="T66" fmla="*/ 137 w 208"/>
                <a:gd name="T67" fmla="*/ 102 h 204"/>
                <a:gd name="T68" fmla="*/ 104 w 208"/>
                <a:gd name="T69" fmla="*/ 135 h 204"/>
                <a:gd name="T70" fmla="*/ 70 w 208"/>
                <a:gd name="T71" fmla="*/ 102 h 204"/>
                <a:gd name="T72" fmla="*/ 104 w 208"/>
                <a:gd name="T73" fmla="*/ 69 h 204"/>
                <a:gd name="T74" fmla="*/ 137 w 208"/>
                <a:gd name="T75" fmla="*/ 10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8" h="204">
                  <a:moveTo>
                    <a:pt x="179" y="79"/>
                  </a:moveTo>
                  <a:cubicBezTo>
                    <a:pt x="174" y="66"/>
                    <a:pt x="174" y="66"/>
                    <a:pt x="174" y="66"/>
                  </a:cubicBezTo>
                  <a:cubicBezTo>
                    <a:pt x="174" y="66"/>
                    <a:pt x="186" y="39"/>
                    <a:pt x="185" y="38"/>
                  </a:cubicBezTo>
                  <a:cubicBezTo>
                    <a:pt x="169" y="22"/>
                    <a:pt x="169" y="22"/>
                    <a:pt x="169" y="22"/>
                  </a:cubicBezTo>
                  <a:cubicBezTo>
                    <a:pt x="168" y="21"/>
                    <a:pt x="140" y="33"/>
                    <a:pt x="140" y="33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8" y="28"/>
                    <a:pt x="116" y="0"/>
                    <a:pt x="115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0" y="0"/>
                    <a:pt x="80" y="28"/>
                    <a:pt x="80" y="2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33"/>
                    <a:pt x="39" y="21"/>
                    <a:pt x="38" y="22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9"/>
                    <a:pt x="34" y="66"/>
                    <a:pt x="34" y="66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9"/>
                    <a:pt x="0" y="90"/>
                    <a:pt x="0" y="91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5"/>
                    <a:pt x="28" y="125"/>
                    <a:pt x="28" y="125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8"/>
                    <a:pt x="21" y="166"/>
                    <a:pt x="22" y="167"/>
                  </a:cubicBezTo>
                  <a:cubicBezTo>
                    <a:pt x="39" y="182"/>
                    <a:pt x="39" y="182"/>
                    <a:pt x="39" y="182"/>
                  </a:cubicBezTo>
                  <a:cubicBezTo>
                    <a:pt x="40" y="183"/>
                    <a:pt x="67" y="171"/>
                    <a:pt x="67" y="171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76"/>
                    <a:pt x="91" y="204"/>
                    <a:pt x="9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17" y="204"/>
                    <a:pt x="128" y="176"/>
                    <a:pt x="128" y="176"/>
                  </a:cubicBezTo>
                  <a:cubicBezTo>
                    <a:pt x="141" y="171"/>
                    <a:pt x="141" y="171"/>
                    <a:pt x="141" y="171"/>
                  </a:cubicBezTo>
                  <a:cubicBezTo>
                    <a:pt x="141" y="171"/>
                    <a:pt x="169" y="183"/>
                    <a:pt x="170" y="182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87" y="165"/>
                    <a:pt x="174" y="138"/>
                    <a:pt x="174" y="138"/>
                  </a:cubicBezTo>
                  <a:cubicBezTo>
                    <a:pt x="179" y="125"/>
                    <a:pt x="179" y="125"/>
                    <a:pt x="179" y="125"/>
                  </a:cubicBezTo>
                  <a:cubicBezTo>
                    <a:pt x="179" y="125"/>
                    <a:pt x="208" y="114"/>
                    <a:pt x="208" y="113"/>
                  </a:cubicBezTo>
                  <a:cubicBezTo>
                    <a:pt x="208" y="90"/>
                    <a:pt x="208" y="90"/>
                    <a:pt x="208" y="90"/>
                  </a:cubicBezTo>
                  <a:cubicBezTo>
                    <a:pt x="208" y="89"/>
                    <a:pt x="179" y="79"/>
                    <a:pt x="179" y="79"/>
                  </a:cubicBezTo>
                  <a:moveTo>
                    <a:pt x="137" y="102"/>
                  </a:moveTo>
                  <a:cubicBezTo>
                    <a:pt x="137" y="120"/>
                    <a:pt x="122" y="135"/>
                    <a:pt x="104" y="135"/>
                  </a:cubicBezTo>
                  <a:cubicBezTo>
                    <a:pt x="85" y="135"/>
                    <a:pt x="70" y="120"/>
                    <a:pt x="70" y="102"/>
                  </a:cubicBezTo>
                  <a:cubicBezTo>
                    <a:pt x="70" y="84"/>
                    <a:pt x="85" y="69"/>
                    <a:pt x="104" y="69"/>
                  </a:cubicBezTo>
                  <a:cubicBezTo>
                    <a:pt x="122" y="69"/>
                    <a:pt x="137" y="84"/>
                    <a:pt x="137" y="102"/>
                  </a:cubicBezTo>
                </a:path>
              </a:pathLst>
            </a:custGeom>
            <a:solidFill>
              <a:srgbClr val="C03941"/>
            </a:solidFill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280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15" name="TextBox 10"/>
            <p:cNvSpPr txBox="1"/>
            <p:nvPr/>
          </p:nvSpPr>
          <p:spPr>
            <a:xfrm>
              <a:off x="783252" y="2215392"/>
              <a:ext cx="1043773" cy="249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charset="-122"/>
                  <a:sym typeface="Century Gothic" panose="020B0502020202020204" pitchFamily="34" charset="0"/>
                </a:rPr>
                <a:t>加入标题描述</a:t>
              </a:r>
              <a:endParaRPr lang="id-ID" sz="1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16" name="TextBox 34"/>
            <p:cNvSpPr txBox="1"/>
            <p:nvPr/>
          </p:nvSpPr>
          <p:spPr>
            <a:xfrm>
              <a:off x="4496707" y="2215392"/>
              <a:ext cx="398506" cy="2269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id-ID" sz="14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charset="-122"/>
                  <a:sym typeface="Century Gothic" panose="020B0502020202020204" pitchFamily="34" charset="0"/>
                </a:rPr>
                <a:t>70%</a:t>
              </a:r>
              <a:endParaRPr lang="id-ID" sz="1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17" name="Rectangle 11"/>
            <p:cNvSpPr/>
            <p:nvPr/>
          </p:nvSpPr>
          <p:spPr>
            <a:xfrm>
              <a:off x="588663" y="3145692"/>
              <a:ext cx="4223344" cy="15788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18" name="Rectangle 12"/>
            <p:cNvSpPr/>
            <p:nvPr/>
          </p:nvSpPr>
          <p:spPr>
            <a:xfrm>
              <a:off x="588663" y="3144193"/>
              <a:ext cx="4002419" cy="159380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19" name="TextBox 38"/>
            <p:cNvSpPr txBox="1"/>
            <p:nvPr/>
          </p:nvSpPr>
          <p:spPr>
            <a:xfrm>
              <a:off x="783252" y="2875622"/>
              <a:ext cx="1043773" cy="249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/>
              <a:r>
                <a:rPr lang="zh-CN" altLang="en-US" sz="1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charset="-122"/>
                  <a:sym typeface="Century Gothic" panose="020B0502020202020204" pitchFamily="34" charset="0"/>
                </a:rPr>
                <a:t>加入标题描述</a:t>
              </a:r>
              <a:endParaRPr lang="id-ID" altLang="zh-CN" sz="1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20" name="TextBox 39"/>
            <p:cNvSpPr txBox="1"/>
            <p:nvPr/>
          </p:nvSpPr>
          <p:spPr>
            <a:xfrm>
              <a:off x="4496707" y="2875622"/>
              <a:ext cx="398506" cy="2269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id-ID" sz="14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charset="-122"/>
                  <a:sym typeface="Century Gothic" panose="020B0502020202020204" pitchFamily="34" charset="0"/>
                </a:rPr>
                <a:t>92%</a:t>
              </a:r>
              <a:endParaRPr lang="id-ID" sz="1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21" name="Rectangle 15"/>
            <p:cNvSpPr/>
            <p:nvPr/>
          </p:nvSpPr>
          <p:spPr>
            <a:xfrm>
              <a:off x="588663" y="3805923"/>
              <a:ext cx="4223344" cy="15788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22" name="Rectangle 16"/>
            <p:cNvSpPr/>
            <p:nvPr/>
          </p:nvSpPr>
          <p:spPr>
            <a:xfrm>
              <a:off x="588661" y="3804424"/>
              <a:ext cx="3567800" cy="159380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23" name="TextBox 43"/>
            <p:cNvSpPr txBox="1"/>
            <p:nvPr/>
          </p:nvSpPr>
          <p:spPr>
            <a:xfrm>
              <a:off x="783252" y="3535852"/>
              <a:ext cx="1043773" cy="249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/>
              <a:r>
                <a:rPr lang="zh-CN" altLang="en-US" sz="1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charset="-122"/>
                  <a:sym typeface="Century Gothic" panose="020B0502020202020204" pitchFamily="34" charset="0"/>
                </a:rPr>
                <a:t>加入标题描述</a:t>
              </a:r>
              <a:endParaRPr lang="id-ID" altLang="zh-CN" sz="1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24" name="TextBox 44"/>
            <p:cNvSpPr txBox="1"/>
            <p:nvPr/>
          </p:nvSpPr>
          <p:spPr>
            <a:xfrm>
              <a:off x="4496707" y="3535852"/>
              <a:ext cx="398506" cy="2269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id-ID" sz="14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charset="-122"/>
                  <a:sym typeface="Century Gothic" panose="020B0502020202020204" pitchFamily="34" charset="0"/>
                </a:rPr>
                <a:t>87%</a:t>
              </a:r>
              <a:endParaRPr lang="id-ID" sz="1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25" name="Rectangle 19"/>
            <p:cNvSpPr/>
            <p:nvPr/>
          </p:nvSpPr>
          <p:spPr>
            <a:xfrm>
              <a:off x="588663" y="4466151"/>
              <a:ext cx="4223344" cy="15788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26" name="Rectangle 20"/>
            <p:cNvSpPr/>
            <p:nvPr/>
          </p:nvSpPr>
          <p:spPr>
            <a:xfrm>
              <a:off x="588663" y="4464655"/>
              <a:ext cx="2186776" cy="159380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27" name="TextBox 48"/>
            <p:cNvSpPr txBox="1"/>
            <p:nvPr/>
          </p:nvSpPr>
          <p:spPr>
            <a:xfrm>
              <a:off x="783252" y="4196082"/>
              <a:ext cx="1043773" cy="249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/>
              <a:r>
                <a:rPr lang="zh-CN" altLang="en-US" sz="1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charset="-122"/>
                  <a:sym typeface="Century Gothic" panose="020B0502020202020204" pitchFamily="34" charset="0"/>
                </a:rPr>
                <a:t>加入标题描述</a:t>
              </a:r>
              <a:endParaRPr lang="id-ID" altLang="zh-CN" sz="1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28" name="TextBox 49"/>
            <p:cNvSpPr txBox="1"/>
            <p:nvPr/>
          </p:nvSpPr>
          <p:spPr>
            <a:xfrm>
              <a:off x="4496707" y="4196082"/>
              <a:ext cx="398506" cy="2269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id-ID" sz="14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charset="-122"/>
                  <a:sym typeface="Century Gothic" panose="020B0502020202020204" pitchFamily="34" charset="0"/>
                </a:rPr>
                <a:t>52%</a:t>
              </a:r>
              <a:endParaRPr lang="id-ID" sz="1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grpSp>
          <p:nvGrpSpPr>
            <p:cNvPr id="29" name="Group 23"/>
            <p:cNvGrpSpPr/>
            <p:nvPr/>
          </p:nvGrpSpPr>
          <p:grpSpPr>
            <a:xfrm>
              <a:off x="616465" y="2879838"/>
              <a:ext cx="130405" cy="199020"/>
              <a:chOff x="6553" y="1835403"/>
              <a:chExt cx="576263" cy="879476"/>
            </a:xfrm>
            <a:solidFill>
              <a:schemeClr val="bg1">
                <a:lumMod val="50000"/>
              </a:schemeClr>
            </a:solidFill>
          </p:grpSpPr>
          <p:sp>
            <p:nvSpPr>
              <p:cNvPr id="35" name="Freeform 30"/>
              <p:cNvSpPr/>
              <p:nvPr/>
            </p:nvSpPr>
            <p:spPr bwMode="auto">
              <a:xfrm>
                <a:off x="63703" y="1835403"/>
                <a:ext cx="442913" cy="150813"/>
              </a:xfrm>
              <a:custGeom>
                <a:avLst/>
                <a:gdLst>
                  <a:gd name="T0" fmla="*/ 231 w 279"/>
                  <a:gd name="T1" fmla="*/ 95 h 95"/>
                  <a:gd name="T2" fmla="*/ 58 w 279"/>
                  <a:gd name="T3" fmla="*/ 95 h 95"/>
                  <a:gd name="T4" fmla="*/ 0 w 279"/>
                  <a:gd name="T5" fmla="*/ 0 h 95"/>
                  <a:gd name="T6" fmla="*/ 279 w 279"/>
                  <a:gd name="T7" fmla="*/ 0 h 95"/>
                  <a:gd name="T8" fmla="*/ 231 w 279"/>
                  <a:gd name="T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95">
                    <a:moveTo>
                      <a:pt x="231" y="95"/>
                    </a:moveTo>
                    <a:lnTo>
                      <a:pt x="58" y="95"/>
                    </a:lnTo>
                    <a:lnTo>
                      <a:pt x="0" y="0"/>
                    </a:lnTo>
                    <a:lnTo>
                      <a:pt x="279" y="0"/>
                    </a:lnTo>
                    <a:lnTo>
                      <a:pt x="231" y="95"/>
                    </a:lnTo>
                    <a:close/>
                  </a:path>
                </a:pathLst>
              </a:custGeom>
              <a:solidFill>
                <a:srgbClr val="C03941"/>
              </a:solidFill>
              <a:ln w="12700" cap="rnd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28" tIns="45714" rIns="91428" bIns="45714" numCol="1" anchor="t" anchorCtr="0" compatLnSpc="1"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charset="-122"/>
                  <a:sym typeface="Century Gothic" panose="020B0502020202020204" pitchFamily="34" charset="0"/>
                </a:endParaRPr>
              </a:p>
            </p:txBody>
          </p:sp>
          <p:sp>
            <p:nvSpPr>
              <p:cNvPr id="36" name="Freeform 31"/>
              <p:cNvSpPr/>
              <p:nvPr/>
            </p:nvSpPr>
            <p:spPr bwMode="auto">
              <a:xfrm>
                <a:off x="6553" y="1986216"/>
                <a:ext cx="576263" cy="728663"/>
              </a:xfrm>
              <a:custGeom>
                <a:avLst/>
                <a:gdLst>
                  <a:gd name="T0" fmla="*/ 219 w 363"/>
                  <a:gd name="T1" fmla="*/ 459 h 459"/>
                  <a:gd name="T2" fmla="*/ 142 w 363"/>
                  <a:gd name="T3" fmla="*/ 459 h 459"/>
                  <a:gd name="T4" fmla="*/ 0 w 363"/>
                  <a:gd name="T5" fmla="*/ 158 h 459"/>
                  <a:gd name="T6" fmla="*/ 94 w 363"/>
                  <a:gd name="T7" fmla="*/ 0 h 459"/>
                  <a:gd name="T8" fmla="*/ 267 w 363"/>
                  <a:gd name="T9" fmla="*/ 0 h 459"/>
                  <a:gd name="T10" fmla="*/ 363 w 363"/>
                  <a:gd name="T11" fmla="*/ 158 h 459"/>
                  <a:gd name="T12" fmla="*/ 219 w 363"/>
                  <a:gd name="T13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459">
                    <a:moveTo>
                      <a:pt x="219" y="459"/>
                    </a:moveTo>
                    <a:lnTo>
                      <a:pt x="142" y="459"/>
                    </a:lnTo>
                    <a:lnTo>
                      <a:pt x="0" y="158"/>
                    </a:lnTo>
                    <a:lnTo>
                      <a:pt x="94" y="0"/>
                    </a:lnTo>
                    <a:lnTo>
                      <a:pt x="267" y="0"/>
                    </a:lnTo>
                    <a:lnTo>
                      <a:pt x="363" y="158"/>
                    </a:lnTo>
                    <a:lnTo>
                      <a:pt x="219" y="459"/>
                    </a:lnTo>
                    <a:close/>
                  </a:path>
                </a:pathLst>
              </a:custGeom>
              <a:solidFill>
                <a:srgbClr val="C03941"/>
              </a:solidFill>
              <a:ln w="12700" cap="rnd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28" tIns="45714" rIns="91428" bIns="45714" numCol="1" anchor="t" anchorCtr="0" compatLnSpc="1"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charset="-122"/>
                  <a:sym typeface="Century Gothic" panose="020B0502020202020204" pitchFamily="34" charset="0"/>
                </a:endParaRPr>
              </a:p>
            </p:txBody>
          </p:sp>
          <p:sp>
            <p:nvSpPr>
              <p:cNvPr id="37" name="Line 52"/>
              <p:cNvSpPr>
                <a:spLocks noChangeShapeType="1"/>
              </p:cNvSpPr>
              <p:nvPr/>
            </p:nvSpPr>
            <p:spPr bwMode="auto">
              <a:xfrm>
                <a:off x="292303" y="2291016"/>
                <a:ext cx="0" cy="423863"/>
              </a:xfrm>
              <a:prstGeom prst="line">
                <a:avLst/>
              </a:prstGeom>
              <a:solidFill>
                <a:srgbClr val="C03941"/>
              </a:solidFill>
              <a:ln w="12700" cap="rnd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28" tIns="45714" rIns="91428" bIns="45714" numCol="1" anchor="t" anchorCtr="0" compatLnSpc="1"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charset="-122"/>
                  <a:sym typeface="Century Gothic" panose="020B0502020202020204" pitchFamily="34" charset="0"/>
                </a:endParaRPr>
              </a:p>
            </p:txBody>
          </p:sp>
          <p:sp>
            <p:nvSpPr>
              <p:cNvPr id="38" name="Oval 33"/>
              <p:cNvSpPr>
                <a:spLocks noChangeArrowheads="1"/>
              </p:cNvSpPr>
              <p:nvPr/>
            </p:nvSpPr>
            <p:spPr bwMode="auto">
              <a:xfrm>
                <a:off x="216103" y="2138616"/>
                <a:ext cx="152400" cy="152400"/>
              </a:xfrm>
              <a:prstGeom prst="ellipse">
                <a:avLst/>
              </a:prstGeom>
              <a:solidFill>
                <a:srgbClr val="C03941"/>
              </a:solidFill>
              <a:ln w="12700" cap="rnd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28" tIns="45714" rIns="91428" bIns="45714" numCol="1" anchor="t" anchorCtr="0" compatLnSpc="1"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charset="-122"/>
                  <a:sym typeface="Century Gothic" panose="020B0502020202020204" pitchFamily="34" charset="0"/>
                </a:endParaRPr>
              </a:p>
            </p:txBody>
          </p:sp>
        </p:grpSp>
        <p:grpSp>
          <p:nvGrpSpPr>
            <p:cNvPr id="30" name="Group 24"/>
            <p:cNvGrpSpPr/>
            <p:nvPr/>
          </p:nvGrpSpPr>
          <p:grpSpPr>
            <a:xfrm>
              <a:off x="582776" y="3539436"/>
              <a:ext cx="189785" cy="184900"/>
              <a:chOff x="-58217" y="2261763"/>
              <a:chExt cx="801688" cy="781051"/>
            </a:xfrm>
            <a:solidFill>
              <a:schemeClr val="bg1">
                <a:lumMod val="50000"/>
              </a:schemeClr>
            </a:solidFill>
          </p:grpSpPr>
          <p:sp>
            <p:nvSpPr>
              <p:cNvPr id="33" name="Freeform 28"/>
              <p:cNvSpPr/>
              <p:nvPr/>
            </p:nvSpPr>
            <p:spPr bwMode="auto">
              <a:xfrm>
                <a:off x="-58217" y="2323676"/>
                <a:ext cx="719138" cy="719138"/>
              </a:xfrm>
              <a:custGeom>
                <a:avLst/>
                <a:gdLst>
                  <a:gd name="T0" fmla="*/ 94 w 189"/>
                  <a:gd name="T1" fmla="*/ 95 h 189"/>
                  <a:gd name="T2" fmla="*/ 189 w 189"/>
                  <a:gd name="T3" fmla="*/ 95 h 189"/>
                  <a:gd name="T4" fmla="*/ 94 w 189"/>
                  <a:gd name="T5" fmla="*/ 189 h 189"/>
                  <a:gd name="T6" fmla="*/ 0 w 189"/>
                  <a:gd name="T7" fmla="*/ 95 h 189"/>
                  <a:gd name="T8" fmla="*/ 94 w 189"/>
                  <a:gd name="T9" fmla="*/ 0 h 189"/>
                  <a:gd name="T10" fmla="*/ 94 w 189"/>
                  <a:gd name="T11" fmla="*/ 9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189">
                    <a:moveTo>
                      <a:pt x="94" y="95"/>
                    </a:moveTo>
                    <a:cubicBezTo>
                      <a:pt x="189" y="95"/>
                      <a:pt x="189" y="95"/>
                      <a:pt x="189" y="95"/>
                    </a:cubicBezTo>
                    <a:cubicBezTo>
                      <a:pt x="189" y="147"/>
                      <a:pt x="147" y="189"/>
                      <a:pt x="94" y="189"/>
                    </a:cubicBezTo>
                    <a:cubicBezTo>
                      <a:pt x="42" y="189"/>
                      <a:pt x="0" y="147"/>
                      <a:pt x="0" y="95"/>
                    </a:cubicBezTo>
                    <a:cubicBezTo>
                      <a:pt x="0" y="42"/>
                      <a:pt x="42" y="0"/>
                      <a:pt x="94" y="0"/>
                    </a:cubicBezTo>
                    <a:lnTo>
                      <a:pt x="94" y="95"/>
                    </a:lnTo>
                    <a:close/>
                  </a:path>
                </a:pathLst>
              </a:custGeom>
              <a:solidFill>
                <a:srgbClr val="C039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8" tIns="45714" rIns="91428" bIns="45714" numCol="1" anchor="t" anchorCtr="0" compatLnSpc="1"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charset="-122"/>
                  <a:sym typeface="Century Gothic" panose="020B0502020202020204" pitchFamily="34" charset="0"/>
                </a:endParaRPr>
              </a:p>
            </p:txBody>
          </p:sp>
          <p:sp>
            <p:nvSpPr>
              <p:cNvPr id="34" name="Freeform 29"/>
              <p:cNvSpPr/>
              <p:nvPr/>
            </p:nvSpPr>
            <p:spPr bwMode="auto">
              <a:xfrm>
                <a:off x="383108" y="2261763"/>
                <a:ext cx="360363" cy="361950"/>
              </a:xfrm>
              <a:custGeom>
                <a:avLst/>
                <a:gdLst>
                  <a:gd name="T0" fmla="*/ 0 w 95"/>
                  <a:gd name="T1" fmla="*/ 95 h 95"/>
                  <a:gd name="T2" fmla="*/ 95 w 95"/>
                  <a:gd name="T3" fmla="*/ 95 h 95"/>
                  <a:gd name="T4" fmla="*/ 0 w 95"/>
                  <a:gd name="T5" fmla="*/ 0 h 95"/>
                  <a:gd name="T6" fmla="*/ 0 w 95"/>
                  <a:gd name="T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95">
                    <a:moveTo>
                      <a:pt x="0" y="95"/>
                    </a:moveTo>
                    <a:cubicBezTo>
                      <a:pt x="95" y="95"/>
                      <a:pt x="95" y="95"/>
                      <a:pt x="95" y="95"/>
                    </a:cubicBezTo>
                    <a:cubicBezTo>
                      <a:pt x="95" y="42"/>
                      <a:pt x="52" y="0"/>
                      <a:pt x="0" y="0"/>
                    </a:cubicBez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C039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8" tIns="45714" rIns="91428" bIns="45714" numCol="1" anchor="t" anchorCtr="0" compatLnSpc="1"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charset="-122"/>
                  <a:sym typeface="Century Gothic" panose="020B0502020202020204" pitchFamily="34" charset="0"/>
                </a:endParaRPr>
              </a:p>
            </p:txBody>
          </p:sp>
        </p:grpSp>
        <p:sp>
          <p:nvSpPr>
            <p:cNvPr id="31" name="Freeform 25"/>
            <p:cNvSpPr>
              <a:spLocks noEditPoints="1"/>
            </p:cNvSpPr>
            <p:nvPr/>
          </p:nvSpPr>
          <p:spPr bwMode="auto">
            <a:xfrm>
              <a:off x="602614" y="4249207"/>
              <a:ext cx="169274" cy="147665"/>
            </a:xfrm>
            <a:custGeom>
              <a:avLst/>
              <a:gdLst>
                <a:gd name="T0" fmla="*/ 36 w 216"/>
                <a:gd name="T1" fmla="*/ 19 h 188"/>
                <a:gd name="T2" fmla="*/ 10 w 216"/>
                <a:gd name="T3" fmla="*/ 3 h 188"/>
                <a:gd name="T4" fmla="*/ 0 w 216"/>
                <a:gd name="T5" fmla="*/ 8 h 188"/>
                <a:gd name="T6" fmla="*/ 0 w 216"/>
                <a:gd name="T7" fmla="*/ 42 h 188"/>
                <a:gd name="T8" fmla="*/ 10 w 216"/>
                <a:gd name="T9" fmla="*/ 48 h 188"/>
                <a:gd name="T10" fmla="*/ 36 w 216"/>
                <a:gd name="T11" fmla="*/ 31 h 188"/>
                <a:gd name="T12" fmla="*/ 36 w 216"/>
                <a:gd name="T13" fmla="*/ 19 h 188"/>
                <a:gd name="T14" fmla="*/ 205 w 216"/>
                <a:gd name="T15" fmla="*/ 8 h 188"/>
                <a:gd name="T16" fmla="*/ 68 w 216"/>
                <a:gd name="T17" fmla="*/ 8 h 188"/>
                <a:gd name="T18" fmla="*/ 57 w 216"/>
                <a:gd name="T19" fmla="*/ 20 h 188"/>
                <a:gd name="T20" fmla="*/ 57 w 216"/>
                <a:gd name="T21" fmla="*/ 31 h 188"/>
                <a:gd name="T22" fmla="*/ 68 w 216"/>
                <a:gd name="T23" fmla="*/ 42 h 188"/>
                <a:gd name="T24" fmla="*/ 205 w 216"/>
                <a:gd name="T25" fmla="*/ 42 h 188"/>
                <a:gd name="T26" fmla="*/ 216 w 216"/>
                <a:gd name="T27" fmla="*/ 31 h 188"/>
                <a:gd name="T28" fmla="*/ 216 w 216"/>
                <a:gd name="T29" fmla="*/ 20 h 188"/>
                <a:gd name="T30" fmla="*/ 205 w 216"/>
                <a:gd name="T31" fmla="*/ 8 h 188"/>
                <a:gd name="T32" fmla="*/ 10 w 216"/>
                <a:gd name="T33" fmla="*/ 116 h 188"/>
                <a:gd name="T34" fmla="*/ 36 w 216"/>
                <a:gd name="T35" fmla="*/ 100 h 188"/>
                <a:gd name="T36" fmla="*/ 35 w 216"/>
                <a:gd name="T37" fmla="*/ 89 h 188"/>
                <a:gd name="T38" fmla="*/ 10 w 216"/>
                <a:gd name="T39" fmla="*/ 76 h 188"/>
                <a:gd name="T40" fmla="*/ 0 w 216"/>
                <a:gd name="T41" fmla="*/ 82 h 188"/>
                <a:gd name="T42" fmla="*/ 0 w 216"/>
                <a:gd name="T43" fmla="*/ 111 h 188"/>
                <a:gd name="T44" fmla="*/ 10 w 216"/>
                <a:gd name="T45" fmla="*/ 116 h 188"/>
                <a:gd name="T46" fmla="*/ 205 w 216"/>
                <a:gd name="T47" fmla="*/ 77 h 188"/>
                <a:gd name="T48" fmla="*/ 68 w 216"/>
                <a:gd name="T49" fmla="*/ 77 h 188"/>
                <a:gd name="T50" fmla="*/ 57 w 216"/>
                <a:gd name="T51" fmla="*/ 88 h 188"/>
                <a:gd name="T52" fmla="*/ 57 w 216"/>
                <a:gd name="T53" fmla="*/ 99 h 188"/>
                <a:gd name="T54" fmla="*/ 68 w 216"/>
                <a:gd name="T55" fmla="*/ 111 h 188"/>
                <a:gd name="T56" fmla="*/ 205 w 216"/>
                <a:gd name="T57" fmla="*/ 111 h 188"/>
                <a:gd name="T58" fmla="*/ 216 w 216"/>
                <a:gd name="T59" fmla="*/ 99 h 188"/>
                <a:gd name="T60" fmla="*/ 216 w 216"/>
                <a:gd name="T61" fmla="*/ 88 h 188"/>
                <a:gd name="T62" fmla="*/ 205 w 216"/>
                <a:gd name="T63" fmla="*/ 77 h 188"/>
                <a:gd name="T64" fmla="*/ 36 w 216"/>
                <a:gd name="T65" fmla="*/ 156 h 188"/>
                <a:gd name="T66" fmla="*/ 10 w 216"/>
                <a:gd name="T67" fmla="*/ 139 h 188"/>
                <a:gd name="T68" fmla="*/ 0 w 216"/>
                <a:gd name="T69" fmla="*/ 145 h 188"/>
                <a:gd name="T70" fmla="*/ 0 w 216"/>
                <a:gd name="T71" fmla="*/ 179 h 188"/>
                <a:gd name="T72" fmla="*/ 10 w 216"/>
                <a:gd name="T73" fmla="*/ 184 h 188"/>
                <a:gd name="T74" fmla="*/ 36 w 216"/>
                <a:gd name="T75" fmla="*/ 168 h 188"/>
                <a:gd name="T76" fmla="*/ 36 w 216"/>
                <a:gd name="T77" fmla="*/ 156 h 188"/>
                <a:gd name="T78" fmla="*/ 205 w 216"/>
                <a:gd name="T79" fmla="*/ 145 h 188"/>
                <a:gd name="T80" fmla="*/ 68 w 216"/>
                <a:gd name="T81" fmla="*/ 145 h 188"/>
                <a:gd name="T82" fmla="*/ 57 w 216"/>
                <a:gd name="T83" fmla="*/ 156 h 188"/>
                <a:gd name="T84" fmla="*/ 57 w 216"/>
                <a:gd name="T85" fmla="*/ 167 h 188"/>
                <a:gd name="T86" fmla="*/ 68 w 216"/>
                <a:gd name="T87" fmla="*/ 179 h 188"/>
                <a:gd name="T88" fmla="*/ 205 w 216"/>
                <a:gd name="T89" fmla="*/ 179 h 188"/>
                <a:gd name="T90" fmla="*/ 216 w 216"/>
                <a:gd name="T91" fmla="*/ 167 h 188"/>
                <a:gd name="T92" fmla="*/ 216 w 216"/>
                <a:gd name="T93" fmla="*/ 156 h 188"/>
                <a:gd name="T94" fmla="*/ 205 w 216"/>
                <a:gd name="T95" fmla="*/ 14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6" h="188">
                  <a:moveTo>
                    <a:pt x="36" y="19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4" y="0"/>
                    <a:pt x="0" y="2"/>
                    <a:pt x="0" y="8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9"/>
                    <a:pt x="4" y="51"/>
                    <a:pt x="10" y="48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41" y="28"/>
                    <a:pt x="41" y="23"/>
                    <a:pt x="36" y="19"/>
                  </a:cubicBezTo>
                  <a:moveTo>
                    <a:pt x="205" y="8"/>
                  </a:moveTo>
                  <a:cubicBezTo>
                    <a:pt x="68" y="8"/>
                    <a:pt x="68" y="8"/>
                    <a:pt x="68" y="8"/>
                  </a:cubicBezTo>
                  <a:cubicBezTo>
                    <a:pt x="62" y="8"/>
                    <a:pt x="57" y="13"/>
                    <a:pt x="57" y="20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7"/>
                    <a:pt x="62" y="42"/>
                    <a:pt x="68" y="42"/>
                  </a:cubicBezTo>
                  <a:cubicBezTo>
                    <a:pt x="205" y="42"/>
                    <a:pt x="205" y="42"/>
                    <a:pt x="205" y="42"/>
                  </a:cubicBezTo>
                  <a:cubicBezTo>
                    <a:pt x="211" y="42"/>
                    <a:pt x="216" y="37"/>
                    <a:pt x="216" y="31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6" y="13"/>
                    <a:pt x="211" y="8"/>
                    <a:pt x="205" y="8"/>
                  </a:cubicBezTo>
                  <a:moveTo>
                    <a:pt x="10" y="116"/>
                  </a:moveTo>
                  <a:cubicBezTo>
                    <a:pt x="36" y="100"/>
                    <a:pt x="36" y="100"/>
                    <a:pt x="36" y="100"/>
                  </a:cubicBezTo>
                  <a:cubicBezTo>
                    <a:pt x="41" y="96"/>
                    <a:pt x="41" y="91"/>
                    <a:pt x="35" y="89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5" y="73"/>
                    <a:pt x="0" y="76"/>
                    <a:pt x="0" y="82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7"/>
                    <a:pt x="4" y="119"/>
                    <a:pt x="10" y="116"/>
                  </a:cubicBezTo>
                  <a:moveTo>
                    <a:pt x="205" y="77"/>
                  </a:moveTo>
                  <a:cubicBezTo>
                    <a:pt x="68" y="77"/>
                    <a:pt x="68" y="77"/>
                    <a:pt x="68" y="77"/>
                  </a:cubicBezTo>
                  <a:cubicBezTo>
                    <a:pt x="62" y="77"/>
                    <a:pt x="57" y="82"/>
                    <a:pt x="57" y="88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106"/>
                    <a:pt x="62" y="111"/>
                    <a:pt x="68" y="111"/>
                  </a:cubicBezTo>
                  <a:cubicBezTo>
                    <a:pt x="205" y="111"/>
                    <a:pt x="205" y="111"/>
                    <a:pt x="205" y="111"/>
                  </a:cubicBezTo>
                  <a:cubicBezTo>
                    <a:pt x="211" y="111"/>
                    <a:pt x="216" y="106"/>
                    <a:pt x="216" y="99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16" y="82"/>
                    <a:pt x="211" y="77"/>
                    <a:pt x="205" y="77"/>
                  </a:cubicBezTo>
                  <a:moveTo>
                    <a:pt x="36" y="156"/>
                  </a:moveTo>
                  <a:cubicBezTo>
                    <a:pt x="10" y="139"/>
                    <a:pt x="10" y="139"/>
                    <a:pt x="10" y="139"/>
                  </a:cubicBezTo>
                  <a:cubicBezTo>
                    <a:pt x="4" y="136"/>
                    <a:pt x="0" y="138"/>
                    <a:pt x="0" y="145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85"/>
                    <a:pt x="4" y="188"/>
                    <a:pt x="10" y="184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41" y="165"/>
                    <a:pt x="41" y="159"/>
                    <a:pt x="36" y="156"/>
                  </a:cubicBezTo>
                  <a:moveTo>
                    <a:pt x="205" y="145"/>
                  </a:moveTo>
                  <a:cubicBezTo>
                    <a:pt x="68" y="145"/>
                    <a:pt x="68" y="145"/>
                    <a:pt x="68" y="145"/>
                  </a:cubicBezTo>
                  <a:cubicBezTo>
                    <a:pt x="62" y="145"/>
                    <a:pt x="57" y="150"/>
                    <a:pt x="57" y="156"/>
                  </a:cubicBezTo>
                  <a:cubicBezTo>
                    <a:pt x="57" y="167"/>
                    <a:pt x="57" y="167"/>
                    <a:pt x="57" y="167"/>
                  </a:cubicBezTo>
                  <a:cubicBezTo>
                    <a:pt x="57" y="174"/>
                    <a:pt x="62" y="179"/>
                    <a:pt x="68" y="179"/>
                  </a:cubicBezTo>
                  <a:cubicBezTo>
                    <a:pt x="205" y="179"/>
                    <a:pt x="205" y="179"/>
                    <a:pt x="205" y="179"/>
                  </a:cubicBezTo>
                  <a:cubicBezTo>
                    <a:pt x="211" y="179"/>
                    <a:pt x="216" y="174"/>
                    <a:pt x="216" y="167"/>
                  </a:cubicBezTo>
                  <a:cubicBezTo>
                    <a:pt x="216" y="156"/>
                    <a:pt x="216" y="156"/>
                    <a:pt x="216" y="156"/>
                  </a:cubicBezTo>
                  <a:cubicBezTo>
                    <a:pt x="216" y="150"/>
                    <a:pt x="211" y="145"/>
                    <a:pt x="205" y="145"/>
                  </a:cubicBezTo>
                </a:path>
              </a:pathLst>
            </a:custGeom>
            <a:solidFill>
              <a:srgbClr val="C03941"/>
            </a:solidFill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280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873089" y="2884283"/>
            <a:ext cx="2877185" cy="1105506"/>
            <a:chOff x="1744835" y="1844993"/>
            <a:chExt cx="2347927" cy="902241"/>
          </a:xfrm>
        </p:grpSpPr>
        <p:sp>
          <p:nvSpPr>
            <p:cNvPr id="40" name="TextBox 32"/>
            <p:cNvSpPr txBox="1"/>
            <p:nvPr/>
          </p:nvSpPr>
          <p:spPr>
            <a:xfrm>
              <a:off x="1866610" y="1844993"/>
              <a:ext cx="2104377" cy="250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charset="-122"/>
                  <a:sym typeface="Century Gothic" panose="020B0502020202020204" pitchFamily="34" charset="0"/>
                </a:rPr>
                <a:t>单击此处输入标题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41" name="TextBox 33"/>
            <p:cNvSpPr txBox="1"/>
            <p:nvPr/>
          </p:nvSpPr>
          <p:spPr>
            <a:xfrm>
              <a:off x="1744835" y="2106707"/>
              <a:ext cx="2347927" cy="640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B9BD5">
                    <a:lumMod val="75000"/>
                  </a:srgbClr>
                </a:buClr>
                <a:buSzPct val="145000"/>
                <a:buFont typeface="Arial" panose="020B0604020202020204"/>
                <a:buNone/>
                <a:defRPr/>
              </a:pP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charset="-122"/>
                  <a:sym typeface="Century Gothic" panose="020B0502020202020204" pitchFamily="34" charset="0"/>
                </a:rPr>
                <a:t>I love you more than I've ever loved any woman. And I've waited longer for you than I've waited for any woman.</a:t>
              </a:r>
              <a:endParaRPr kumimoji="0" lang="zh-CN" altLang="en-US" sz="995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</p:grpSp>
      <p:grpSp>
        <p:nvGrpSpPr>
          <p:cNvPr id="42" name="组合 38"/>
          <p:cNvGrpSpPr/>
          <p:nvPr/>
        </p:nvGrpSpPr>
        <p:grpSpPr>
          <a:xfrm>
            <a:off x="1880666" y="4308821"/>
            <a:ext cx="2877185" cy="1105506"/>
            <a:chOff x="1744835" y="1844993"/>
            <a:chExt cx="2347927" cy="902241"/>
          </a:xfrm>
        </p:grpSpPr>
        <p:sp>
          <p:nvSpPr>
            <p:cNvPr id="43" name="TextBox 32"/>
            <p:cNvSpPr txBox="1"/>
            <p:nvPr/>
          </p:nvSpPr>
          <p:spPr>
            <a:xfrm>
              <a:off x="1866610" y="1844993"/>
              <a:ext cx="2104377" cy="250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charset="-122"/>
                  <a:sym typeface="Century Gothic" panose="020B0502020202020204" pitchFamily="34" charset="0"/>
                </a:rPr>
                <a:t>单击此处输入标题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44" name="TextBox 33"/>
            <p:cNvSpPr txBox="1"/>
            <p:nvPr/>
          </p:nvSpPr>
          <p:spPr>
            <a:xfrm>
              <a:off x="1744835" y="2106707"/>
              <a:ext cx="2347927" cy="640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B9BD5">
                    <a:lumMod val="75000"/>
                  </a:srgbClr>
                </a:buClr>
                <a:buSzPct val="145000"/>
                <a:buFont typeface="Arial" panose="020B0604020202020204"/>
                <a:buNone/>
                <a:defRPr/>
              </a:pP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charset="-122"/>
                  <a:sym typeface="Century Gothic" panose="020B0502020202020204" pitchFamily="34" charset="0"/>
                </a:rPr>
                <a:t>I love you more than I've ever loved any woman. And I've waited longer for you than I've waited for any woman.</a:t>
              </a:r>
              <a:endParaRPr kumimoji="0" lang="zh-CN" altLang="en-US" sz="995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059704" y="0"/>
            <a:ext cx="5132296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059707" y="1510751"/>
            <a:ext cx="3234247" cy="2608779"/>
          </a:xfrm>
          <a:prstGeom prst="rect">
            <a:avLst/>
          </a:prstGeom>
          <a:solidFill>
            <a:schemeClr val="tx1">
              <a:lumMod val="95000"/>
              <a:lumOff val="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" y="2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9" name="组 8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10" name="矩形 9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1844844" y="4924099"/>
            <a:ext cx="3866147" cy="1157228"/>
          </a:xfrm>
          <a:prstGeom prst="rect">
            <a:avLst/>
          </a:prstGeom>
        </p:spPr>
        <p:txBody>
          <a:bodyPr wrap="square" lIns="48757" tIns="24378" rIns="48757" bIns="24378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Each day is a new beginning Seize new opportunities from now on Each day </a:t>
            </a:r>
            <a:r>
              <a:rPr lang="en-US" altLang="zh-CN" sz="1200" i="1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is </a:t>
            </a:r>
            <a:r>
              <a:rPr lang="en-US" altLang="zh-CN" sz="1200" i="1" smtClean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a </a:t>
            </a:r>
            <a:r>
              <a: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new beginning Seize new opportunities from now </a:t>
            </a:r>
            <a:r>
              <a:rPr lang="en-US" altLang="zh-CN" sz="1200" i="1" dirty="0" err="1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onEach</a:t>
            </a:r>
            <a:r>
              <a: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 day is a new beginning Seize new opportunities from now on</a:t>
            </a:r>
            <a:endParaRPr lang="en-US" altLang="zh-CN" sz="1200" i="1" dirty="0">
              <a:solidFill>
                <a:schemeClr val="bg1"/>
              </a:solidFill>
              <a:latin typeface="Avenir Light Oblique" charset="0"/>
              <a:ea typeface="Avenir Light Oblique" charset="0"/>
              <a:cs typeface="Avenir Light Oblique" charset="0"/>
              <a:sym typeface="Arial" panose="020B0604020202020204" pitchFamily="34" charset="0"/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1915924" y="4119530"/>
            <a:ext cx="6190531" cy="324137"/>
            <a:chOff x="1915923" y="4119526"/>
            <a:chExt cx="6190530" cy="324137"/>
          </a:xfrm>
        </p:grpSpPr>
        <p:sp>
          <p:nvSpPr>
            <p:cNvPr id="14" name="矩形 13"/>
            <p:cNvSpPr/>
            <p:nvPr/>
          </p:nvSpPr>
          <p:spPr>
            <a:xfrm>
              <a:off x="6012958" y="4119526"/>
              <a:ext cx="2093495" cy="324137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2459023" y="4119526"/>
              <a:ext cx="2093495" cy="324137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915923" y="4123263"/>
              <a:ext cx="320400" cy="320400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1427747" y="2017061"/>
            <a:ext cx="7948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rPr>
              <a:t>怎么阅读利润表</a:t>
            </a:r>
            <a:endParaRPr lang="zh-CN" altLang="en-US" sz="7200" b="1" dirty="0">
              <a:solidFill>
                <a:schemeClr val="bg1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676989" y="3300993"/>
            <a:ext cx="7948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rPr>
              <a:t>Each day is a new beginning</a:t>
            </a:r>
            <a:endParaRPr lang="en-US" altLang="zh-CN" i="1" dirty="0">
              <a:solidFill>
                <a:schemeClr val="bg1"/>
              </a:solidFill>
              <a:latin typeface="Avenir Light Oblique" charset="0"/>
              <a:ea typeface="Avenir Light Oblique" charset="0"/>
              <a:cs typeface="Avenir Light Oblique" charset="0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7990331" y="3312794"/>
            <a:ext cx="2100447" cy="1264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defTabSz="9677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810" i="1" kern="0" smtClean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rPr>
              <a:t>PART.02</a:t>
            </a:r>
            <a:endParaRPr lang="zh-CN" altLang="en-US" sz="3810" i="1" kern="0" dirty="0">
              <a:solidFill>
                <a:schemeClr val="bg1"/>
              </a:solidFill>
              <a:latin typeface="Avenir Book Oblique" charset="0"/>
              <a:ea typeface="Avenir Book Oblique" charset="0"/>
              <a:cs typeface="Avenir Book Oblique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2"/>
            <a:ext cx="2017059" cy="2017059"/>
          </a:xfrm>
          <a:prstGeom prst="rect">
            <a:avLst/>
          </a:prstGeom>
          <a:solidFill>
            <a:srgbClr val="C03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672353" y="2905665"/>
            <a:ext cx="385233" cy="2789664"/>
            <a:chOff x="672353" y="2905663"/>
            <a:chExt cx="385233" cy="2789664"/>
          </a:xfrm>
        </p:grpSpPr>
        <p:sp>
          <p:nvSpPr>
            <p:cNvPr id="4" name="矩形 3"/>
            <p:cNvSpPr/>
            <p:nvPr/>
          </p:nvSpPr>
          <p:spPr>
            <a:xfrm rot="5400000">
              <a:off x="-366746" y="3944762"/>
              <a:ext cx="2404429" cy="326231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2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2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72354" y="5310095"/>
              <a:ext cx="385232" cy="385232"/>
            </a:xfrm>
            <a:prstGeom prst="rect">
              <a:avLst/>
            </a:prstGeom>
            <a:solidFill>
              <a:srgbClr val="C0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864971" y="641805"/>
            <a:ext cx="5452223" cy="916839"/>
            <a:chOff x="951308" y="2407389"/>
            <a:chExt cx="5452222" cy="916839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951308" y="2540191"/>
              <a:ext cx="1476761" cy="6785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96774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810" i="1" kern="0" dirty="0" smtClean="0">
                  <a:solidFill>
                    <a:schemeClr val="bg1"/>
                  </a:solidFill>
                  <a:latin typeface="Avenir Book Oblique" charset="0"/>
                  <a:ea typeface="Avenir Book Oblique" charset="0"/>
                  <a:cs typeface="Avenir Book Oblique" charset="0"/>
                  <a:sym typeface="Arial" panose="020B0604020202020204" pitchFamily="34" charset="0"/>
                </a:rPr>
                <a:t>02</a:t>
              </a:r>
              <a:endParaRPr lang="zh-CN" altLang="en-US" sz="3810" i="1" kern="0" dirty="0">
                <a:solidFill>
                  <a:schemeClr val="bg1"/>
                </a:solidFill>
                <a:latin typeface="Avenir Book Oblique" charset="0"/>
                <a:ea typeface="Avenir Book Oblique" charset="0"/>
                <a:cs typeface="Avenir Book Oblique" charset="0"/>
                <a:sym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2293401" y="2407389"/>
              <a:ext cx="411012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ea typeface="微软雅黑" panose="020B0503020204020204" charset="-122"/>
                  <a:sym typeface="Arial" panose="020B0604020202020204" pitchFamily="34" charset="0"/>
                </a:rPr>
                <a:t>怎么阅读利润表</a:t>
              </a:r>
              <a:endParaRPr lang="zh-CN" altLang="en-US" sz="2800" b="1" dirty="0">
                <a:solidFill>
                  <a:schemeClr val="bg1"/>
                </a:solidFill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176353" y="2905664"/>
              <a:ext cx="2911337" cy="418564"/>
            </a:xfrm>
            <a:prstGeom prst="rect">
              <a:avLst/>
            </a:prstGeom>
          </p:spPr>
          <p:txBody>
            <a:bodyPr wrap="square" lIns="48757" tIns="24378" rIns="48757" bIns="2437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i="1" dirty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Each day is a new </a:t>
              </a:r>
              <a:r>
                <a:rPr lang="en-US" altLang="zh-CN" sz="1600" i="1" dirty="0" smtClean="0">
                  <a:solidFill>
                    <a:schemeClr val="bg1"/>
                  </a:solidFill>
                  <a:latin typeface="Avenir Light Oblique" charset="0"/>
                  <a:ea typeface="Avenir Light Oblique" charset="0"/>
                  <a:cs typeface="Avenir Light Oblique" charset="0"/>
                  <a:sym typeface="Arial" panose="020B0604020202020204" pitchFamily="34" charset="0"/>
                </a:rPr>
                <a:t>beginning</a:t>
              </a:r>
              <a:endParaRPr lang="en-US" altLang="zh-CN" sz="1600" i="1" dirty="0">
                <a:solidFill>
                  <a:schemeClr val="bg1"/>
                </a:solidFill>
                <a:latin typeface="Avenir Light Oblique" charset="0"/>
                <a:ea typeface="Avenir Light Oblique" charset="0"/>
                <a:cs typeface="Avenir Light Oblique" charset="0"/>
                <a:sym typeface="Arial" panose="020B0604020202020204" pitchFamily="34" charset="0"/>
              </a:endParaRPr>
            </a:p>
          </p:txBody>
        </p:sp>
      </p:grpSp>
      <p:sp>
        <p:nvSpPr>
          <p:cNvPr id="10" name="îs1ïḋè"/>
          <p:cNvSpPr/>
          <p:nvPr/>
        </p:nvSpPr>
        <p:spPr bwMode="auto">
          <a:xfrm flipH="1">
            <a:off x="1431864" y="2138916"/>
            <a:ext cx="1162171" cy="2139822"/>
          </a:xfrm>
          <a:custGeom>
            <a:avLst/>
            <a:gdLst>
              <a:gd name="T0" fmla="*/ 1163638 w 21600"/>
              <a:gd name="T1" fmla="*/ 1812925 h 21600"/>
              <a:gd name="T2" fmla="*/ 1163638 w 21600"/>
              <a:gd name="T3" fmla="*/ 1812925 h 21600"/>
              <a:gd name="T4" fmla="*/ 1163638 w 21600"/>
              <a:gd name="T5" fmla="*/ 1812925 h 21600"/>
              <a:gd name="T6" fmla="*/ 1163638 w 21600"/>
              <a:gd name="T7" fmla="*/ 18129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0173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1426"/>
                </a:lnTo>
                <a:cubicBezTo>
                  <a:pt x="0" y="1426"/>
                  <a:pt x="0" y="20173"/>
                  <a:pt x="0" y="20173"/>
                </a:cubicBezTo>
                <a:close/>
              </a:path>
            </a:pathLst>
          </a:custGeom>
          <a:solidFill>
            <a:srgbClr val="C0394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2400">
              <a:latin typeface="Century Gothic" panose="020B0502020202020204" pitchFamily="34" charset="0"/>
            </a:endParaRPr>
          </a:p>
        </p:txBody>
      </p:sp>
      <p:sp>
        <p:nvSpPr>
          <p:cNvPr id="11" name="iS1ïḋé"/>
          <p:cNvSpPr/>
          <p:nvPr/>
        </p:nvSpPr>
        <p:spPr bwMode="auto">
          <a:xfrm>
            <a:off x="1733900" y="2830332"/>
            <a:ext cx="558888" cy="7569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/>
          </a:bodyPr>
          <a:lstStyle/>
          <a:p>
            <a:pPr algn="ctr" defTabSz="309245">
              <a:defRPr/>
            </a:pPr>
            <a:r>
              <a:rPr lang="en-US" sz="3600" b="1" dirty="0">
                <a:solidFill>
                  <a:srgbClr val="FFFFFF"/>
                </a:solidFill>
                <a:latin typeface="Century Gothic" panose="020B0502020202020204" pitchFamily="34" charset="0"/>
              </a:rPr>
              <a:t>01</a:t>
            </a:r>
            <a:endParaRPr lang="en-US" sz="3600" b="1" dirty="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2" name="组合 31"/>
          <p:cNvGrpSpPr/>
          <p:nvPr/>
        </p:nvGrpSpPr>
        <p:grpSpPr>
          <a:xfrm>
            <a:off x="2855446" y="2730234"/>
            <a:ext cx="2813364" cy="957185"/>
            <a:chOff x="3624780" y="2412339"/>
            <a:chExt cx="2813364" cy="957185"/>
          </a:xfrm>
        </p:grpSpPr>
        <p:sp>
          <p:nvSpPr>
            <p:cNvPr id="13" name="文本框 12"/>
            <p:cNvSpPr txBox="1"/>
            <p:nvPr/>
          </p:nvSpPr>
          <p:spPr>
            <a:xfrm>
              <a:off x="362478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624780" y="2750893"/>
              <a:ext cx="2813364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15" name="îs1ïḋè"/>
          <p:cNvSpPr/>
          <p:nvPr/>
        </p:nvSpPr>
        <p:spPr bwMode="auto">
          <a:xfrm flipH="1">
            <a:off x="4893609" y="4146826"/>
            <a:ext cx="1162171" cy="2139822"/>
          </a:xfrm>
          <a:custGeom>
            <a:avLst/>
            <a:gdLst>
              <a:gd name="T0" fmla="*/ 1163638 w 21600"/>
              <a:gd name="T1" fmla="*/ 1812925 h 21600"/>
              <a:gd name="T2" fmla="*/ 1163638 w 21600"/>
              <a:gd name="T3" fmla="*/ 1812925 h 21600"/>
              <a:gd name="T4" fmla="*/ 1163638 w 21600"/>
              <a:gd name="T5" fmla="*/ 1812925 h 21600"/>
              <a:gd name="T6" fmla="*/ 1163638 w 21600"/>
              <a:gd name="T7" fmla="*/ 18129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0173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1426"/>
                </a:lnTo>
                <a:cubicBezTo>
                  <a:pt x="0" y="1426"/>
                  <a:pt x="0" y="20173"/>
                  <a:pt x="0" y="20173"/>
                </a:cubicBezTo>
                <a:close/>
              </a:path>
            </a:pathLst>
          </a:custGeom>
          <a:solidFill>
            <a:srgbClr val="C0394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2400">
              <a:latin typeface="Century Gothic" panose="020B0502020202020204" pitchFamily="34" charset="0"/>
            </a:endParaRPr>
          </a:p>
        </p:txBody>
      </p:sp>
      <p:sp>
        <p:nvSpPr>
          <p:cNvPr id="16" name="iS1ïḋé"/>
          <p:cNvSpPr/>
          <p:nvPr/>
        </p:nvSpPr>
        <p:spPr bwMode="auto">
          <a:xfrm>
            <a:off x="5195647" y="4838242"/>
            <a:ext cx="558888" cy="7569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/>
          </a:bodyPr>
          <a:lstStyle/>
          <a:p>
            <a:pPr algn="ctr" defTabSz="309245">
              <a:defRPr/>
            </a:pPr>
            <a:r>
              <a:rPr lang="en-US" altLang="zh-CN" sz="3600" b="1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02</a:t>
            </a:r>
            <a:endParaRPr lang="en-US" sz="3600" b="1" dirty="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7" name="组合 31"/>
          <p:cNvGrpSpPr/>
          <p:nvPr/>
        </p:nvGrpSpPr>
        <p:grpSpPr>
          <a:xfrm>
            <a:off x="6317194" y="4738144"/>
            <a:ext cx="2813364" cy="957185"/>
            <a:chOff x="3624780" y="2412339"/>
            <a:chExt cx="2813364" cy="957185"/>
          </a:xfrm>
        </p:grpSpPr>
        <p:sp>
          <p:nvSpPr>
            <p:cNvPr id="18" name="文本框 17"/>
            <p:cNvSpPr txBox="1"/>
            <p:nvPr/>
          </p:nvSpPr>
          <p:spPr>
            <a:xfrm>
              <a:off x="362478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624780" y="2750893"/>
              <a:ext cx="2813364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24" name="îs1ïḋè"/>
          <p:cNvSpPr/>
          <p:nvPr/>
        </p:nvSpPr>
        <p:spPr bwMode="auto">
          <a:xfrm flipH="1">
            <a:off x="7706973" y="1459632"/>
            <a:ext cx="1162171" cy="2139822"/>
          </a:xfrm>
          <a:custGeom>
            <a:avLst/>
            <a:gdLst>
              <a:gd name="T0" fmla="*/ 1163638 w 21600"/>
              <a:gd name="T1" fmla="*/ 1812925 h 21600"/>
              <a:gd name="T2" fmla="*/ 1163638 w 21600"/>
              <a:gd name="T3" fmla="*/ 1812925 h 21600"/>
              <a:gd name="T4" fmla="*/ 1163638 w 21600"/>
              <a:gd name="T5" fmla="*/ 1812925 h 21600"/>
              <a:gd name="T6" fmla="*/ 1163638 w 21600"/>
              <a:gd name="T7" fmla="*/ 18129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0173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1426"/>
                </a:lnTo>
                <a:cubicBezTo>
                  <a:pt x="0" y="1426"/>
                  <a:pt x="0" y="20173"/>
                  <a:pt x="0" y="20173"/>
                </a:cubicBezTo>
                <a:close/>
              </a:path>
            </a:pathLst>
          </a:custGeom>
          <a:solidFill>
            <a:srgbClr val="C0394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2400">
              <a:latin typeface="Century Gothic" panose="020B0502020202020204" pitchFamily="34" charset="0"/>
            </a:endParaRPr>
          </a:p>
        </p:txBody>
      </p:sp>
      <p:sp>
        <p:nvSpPr>
          <p:cNvPr id="25" name="iS1ïḋé"/>
          <p:cNvSpPr/>
          <p:nvPr/>
        </p:nvSpPr>
        <p:spPr bwMode="auto">
          <a:xfrm>
            <a:off x="8009011" y="2151048"/>
            <a:ext cx="558888" cy="7569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/>
          </a:bodyPr>
          <a:lstStyle/>
          <a:p>
            <a:pPr algn="ctr" defTabSz="309245">
              <a:defRPr/>
            </a:pPr>
            <a:r>
              <a:rPr lang="en-US" altLang="zh-CN" sz="3600" b="1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03</a:t>
            </a:r>
            <a:endParaRPr lang="en-US" sz="3600" b="1" dirty="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6" name="组合 31"/>
          <p:cNvGrpSpPr/>
          <p:nvPr/>
        </p:nvGrpSpPr>
        <p:grpSpPr>
          <a:xfrm>
            <a:off x="9130558" y="2050950"/>
            <a:ext cx="2813364" cy="957185"/>
            <a:chOff x="3624780" y="2412339"/>
            <a:chExt cx="2813364" cy="957185"/>
          </a:xfrm>
        </p:grpSpPr>
        <p:sp>
          <p:nvSpPr>
            <p:cNvPr id="27" name="文本框 26"/>
            <p:cNvSpPr txBox="1"/>
            <p:nvPr/>
          </p:nvSpPr>
          <p:spPr>
            <a:xfrm>
              <a:off x="362478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624780" y="2750893"/>
              <a:ext cx="2813364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  <a:endPara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/>
      <p:bldP spid="15" grpId="0" animBg="1"/>
      <p:bldP spid="16" grpId="0"/>
      <p:bldP spid="24" grpId="0" animBg="1"/>
      <p:bldP spid="25" grpId="0"/>
    </p:bldLst>
  </p:timing>
</p:sld>
</file>

<file path=ppt/tags/tag1.xml><?xml version="1.0" encoding="utf-8"?>
<p:tagLst xmlns:p="http://schemas.openxmlformats.org/presentationml/2006/main">
  <p:tag name="ISLIDE.DIAGRAM" val="9cc0b18a-28b6-4346-ae70-60e85e459647"/>
</p:tagLst>
</file>

<file path=ppt/tags/tag2.xml><?xml version="1.0" encoding="utf-8"?>
<p:tagLst xmlns:p="http://schemas.openxmlformats.org/presentationml/2006/main">
  <p:tag name="ISLIDE.DIAGRAM" val="495457a2-dd1d-4bd9-aba6-6d4b549889c8"/>
</p:tagLst>
</file>

<file path=ppt/theme/theme1.xml><?xml version="1.0" encoding="utf-8"?>
<a:theme xmlns:a="http://schemas.openxmlformats.org/drawingml/2006/main" name="office主题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9068</Words>
  <Application>WPS 演示</Application>
  <PresentationFormat>自定义</PresentationFormat>
  <Paragraphs>440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3" baseType="lpstr">
      <vt:lpstr>Arial</vt:lpstr>
      <vt:lpstr>宋体</vt:lpstr>
      <vt:lpstr>Wingdings</vt:lpstr>
      <vt:lpstr>Avenir Light Oblique</vt:lpstr>
      <vt:lpstr>Menk Amglang Tig</vt:lpstr>
      <vt:lpstr>微软雅黑</vt:lpstr>
      <vt:lpstr>微软雅黑 Light</vt:lpstr>
      <vt:lpstr>Avenir Oblique</vt:lpstr>
      <vt:lpstr>Avenir Book Oblique</vt:lpstr>
      <vt:lpstr>Century Gothic</vt:lpstr>
      <vt:lpstr>Arial</vt:lpstr>
      <vt:lpstr>Calibri</vt:lpstr>
      <vt:lpstr>Arial Unicode MS</vt:lpstr>
      <vt:lpstr>Open Sans Light</vt:lpstr>
      <vt:lpstr>汉仪中圆简</vt:lpstr>
      <vt:lpstr>Bebas Neue</vt:lpstr>
      <vt:lpstr>等线</vt:lpstr>
      <vt:lpstr>等线 Light</vt:lpstr>
      <vt:lpstr>Calibri Light</vt:lpstr>
      <vt:lpstr>office主题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财务报告</dc:title>
  <dc:creator>第一PPT</dc:creator>
  <cp:keywords>www.1ppt.com</cp:keywords>
  <dc:description>www.1ppt.com</dc:description>
  <cp:lastModifiedBy>铭</cp:lastModifiedBy>
  <cp:revision>167</cp:revision>
  <dcterms:created xsi:type="dcterms:W3CDTF">2017-08-18T03:02:00Z</dcterms:created>
  <dcterms:modified xsi:type="dcterms:W3CDTF">2022-03-08T01:30:29Z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36DB5A4A95AE4A1B81ED15FF1D91074C</vt:lpwstr>
  </property>
</Properties>
</file>