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60" r:id="rId3"/>
  </p:sldMasterIdLst>
  <p:notesMasterIdLst>
    <p:notesMasterId r:id="rId5"/>
  </p:notesMasterIdLst>
  <p:sldIdLst>
    <p:sldId id="428" r:id="rId4"/>
    <p:sldId id="762" r:id="rId6"/>
    <p:sldId id="763" r:id="rId7"/>
    <p:sldId id="806" r:id="rId8"/>
    <p:sldId id="807" r:id="rId9"/>
    <p:sldId id="808" r:id="rId10"/>
    <p:sldId id="809" r:id="rId11"/>
    <p:sldId id="764" r:id="rId12"/>
    <p:sldId id="810" r:id="rId13"/>
    <p:sldId id="811" r:id="rId14"/>
    <p:sldId id="812" r:id="rId15"/>
    <p:sldId id="813" r:id="rId16"/>
    <p:sldId id="814" r:id="rId17"/>
    <p:sldId id="815" r:id="rId18"/>
    <p:sldId id="765" r:id="rId19"/>
    <p:sldId id="816" r:id="rId20"/>
    <p:sldId id="817" r:id="rId21"/>
    <p:sldId id="818" r:id="rId22"/>
    <p:sldId id="819" r:id="rId23"/>
    <p:sldId id="766" r:id="rId24"/>
    <p:sldId id="820" r:id="rId25"/>
    <p:sldId id="821" r:id="rId26"/>
    <p:sldId id="822" r:id="rId27"/>
    <p:sldId id="823" r:id="rId28"/>
  </p:sldIdLst>
  <p:sldSz cx="9144000" cy="5143500" type="screen16x9"/>
  <p:notesSz cx="6858000" cy="9144000"/>
  <p:custDataLst>
    <p:tags r:id="rId3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F1E8"/>
    <a:srgbClr val="451C02"/>
    <a:srgbClr val="FDAE24"/>
    <a:srgbClr val="50DDFB"/>
    <a:srgbClr val="C00000"/>
    <a:srgbClr val="FFEC5A"/>
    <a:srgbClr val="F4E096"/>
    <a:srgbClr val="FCD35E"/>
    <a:srgbClr val="FFEC5B"/>
    <a:srgbClr val="F4F1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6314" autoAdjust="0"/>
  </p:normalViewPr>
  <p:slideViewPr>
    <p:cSldViewPr>
      <p:cViewPr>
        <p:scale>
          <a:sx n="100" d="100"/>
          <a:sy n="100" d="100"/>
        </p:scale>
        <p:origin x="-1944" y="-846"/>
      </p:cViewPr>
      <p:guideLst>
        <p:guide orient="horz" pos="1643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522"/>
    </p:cViewPr>
  </p:sorterViewPr>
  <p:notesViewPr>
    <p:cSldViewPr>
      <p:cViewPr varScale="1">
        <p:scale>
          <a:sx n="88" d="100"/>
          <a:sy n="88" d="100"/>
        </p:scale>
        <p:origin x="277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2" Type="http://schemas.openxmlformats.org/officeDocument/2006/relationships/tags" Target="tags/tag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DD754-F49E-4351-AAFE-19D83F43501C}" type="datetimeFigureOut">
              <a:rPr lang="en-US" smtClean="0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6036-E835-44CB-A25A-34C755DFD5D4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>
                <a:solidFill>
                  <a:prstClr val="black"/>
                </a:solidFill>
              </a:rPr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"/>
            <a:ext cx="9144000" cy="514214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B1B6A-AEF1-4ACD-BD61-958570690F5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B991-6BD3-42F2-8A94-1903E9425430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28575" y="5025070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行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业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http://www.1ppt.com/hangye/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B1B6A-AEF1-4ACD-BD61-958570690F5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B991-6BD3-42F2-8A94-1903E9425430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"/>
            <a:ext cx="9144000" cy="514214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304800" y="20955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  <a:ea typeface="字体视界-一风尚黑体" panose="02000500000000000000" pitchFamily="2" charset="-122"/>
              </a:rPr>
              <a:t>点击添加内容</a:t>
            </a:r>
            <a:endParaRPr lang="zh-CN" altLang="en-US" sz="1800" dirty="0">
              <a:solidFill>
                <a:schemeClr val="accent1">
                  <a:lumMod val="50000"/>
                </a:schemeClr>
              </a:solidFill>
              <a:ea typeface="字体视界-一风尚黑体" panose="02000500000000000000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"/>
            <a:ext cx="9144000" cy="5142147"/>
          </a:xfrm>
          <a:prstGeom prst="rect">
            <a:avLst/>
          </a:prstGeom>
        </p:spPr>
      </p:pic>
      <p:sp>
        <p:nvSpPr>
          <p:cNvPr id="5" name="文本框 4"/>
          <p:cNvSpPr txBox="1"/>
          <p:nvPr userDrawn="1"/>
        </p:nvSpPr>
        <p:spPr>
          <a:xfrm>
            <a:off x="640976" y="239669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accent1">
                    <a:lumMod val="50000"/>
                  </a:schemeClr>
                </a:solidFill>
                <a:ea typeface="字体视界-一风尚黑体" panose="02000500000000000000" pitchFamily="2" charset="-122"/>
              </a:rPr>
              <a:t>点击添加内容</a:t>
            </a:r>
            <a:endParaRPr lang="zh-CN" altLang="en-US" sz="1600" dirty="0">
              <a:solidFill>
                <a:schemeClr val="accent1">
                  <a:lumMod val="50000"/>
                </a:schemeClr>
              </a:solidFill>
              <a:ea typeface="字体视界-一风尚黑体" panose="02000500000000000000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892" y="133350"/>
            <a:ext cx="435908" cy="43590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152400" y="20955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  <a:ea typeface="字体视界-一风尚黑体" panose="02000500000000000000" pitchFamily="2" charset="-122"/>
              </a:rPr>
              <a:t>点击添加内容</a:t>
            </a:r>
            <a:endParaRPr lang="zh-CN" altLang="en-US" sz="1800" dirty="0">
              <a:solidFill>
                <a:schemeClr val="accent1">
                  <a:lumMod val="50000"/>
                </a:schemeClr>
              </a:solidFill>
              <a:ea typeface="字体视界-一风尚黑体" panose="02000500000000000000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"/>
            <a:ext cx="9144000" cy="5142147"/>
          </a:xfrm>
          <a:prstGeom prst="rect">
            <a:avLst/>
          </a:prstGeom>
        </p:spPr>
      </p:pic>
      <p:sp>
        <p:nvSpPr>
          <p:cNvPr id="5" name="文本框 4"/>
          <p:cNvSpPr txBox="1"/>
          <p:nvPr userDrawn="1"/>
        </p:nvSpPr>
        <p:spPr>
          <a:xfrm>
            <a:off x="640976" y="239669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accent1">
                    <a:lumMod val="50000"/>
                  </a:schemeClr>
                </a:solidFill>
                <a:ea typeface="字体视界-一风尚黑体" panose="02000500000000000000" pitchFamily="2" charset="-122"/>
              </a:rPr>
              <a:t>点击添加内容</a:t>
            </a:r>
            <a:endParaRPr lang="zh-CN" altLang="en-US" sz="1600" dirty="0">
              <a:solidFill>
                <a:schemeClr val="accent1">
                  <a:lumMod val="50000"/>
                </a:schemeClr>
              </a:solidFill>
              <a:ea typeface="字体视界-一风尚黑体" panose="02000500000000000000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892" y="133350"/>
            <a:ext cx="435908" cy="43590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228600" y="20955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  <a:ea typeface="字体视界-一风尚黑体" panose="02000500000000000000" pitchFamily="2" charset="-122"/>
              </a:rPr>
              <a:t>点击添加内容</a:t>
            </a:r>
            <a:endParaRPr lang="zh-CN" altLang="en-US" sz="1800" dirty="0">
              <a:solidFill>
                <a:schemeClr val="accent1">
                  <a:lumMod val="50000"/>
                </a:schemeClr>
              </a:solidFill>
              <a:ea typeface="字体视界-一风尚黑体" panose="02000500000000000000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"/>
            <a:ext cx="9144000" cy="5142147"/>
          </a:xfrm>
          <a:prstGeom prst="rect">
            <a:avLst/>
          </a:prstGeom>
        </p:spPr>
      </p:pic>
      <p:sp>
        <p:nvSpPr>
          <p:cNvPr id="5" name="文本框 4"/>
          <p:cNvSpPr txBox="1"/>
          <p:nvPr userDrawn="1"/>
        </p:nvSpPr>
        <p:spPr>
          <a:xfrm>
            <a:off x="640976" y="239669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accent1">
                    <a:lumMod val="50000"/>
                  </a:schemeClr>
                </a:solidFill>
                <a:ea typeface="字体视界-一风尚黑体" panose="02000500000000000000" pitchFamily="2" charset="-122"/>
              </a:rPr>
              <a:t>点击添加内容</a:t>
            </a:r>
            <a:endParaRPr lang="zh-CN" altLang="en-US" sz="1600" dirty="0">
              <a:solidFill>
                <a:schemeClr val="accent1">
                  <a:lumMod val="50000"/>
                </a:schemeClr>
              </a:solidFill>
              <a:ea typeface="字体视界-一风尚黑体" panose="02000500000000000000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892" y="133350"/>
            <a:ext cx="435908" cy="43590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304800" y="20955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  <a:ea typeface="字体视界-一风尚黑体" panose="02000500000000000000" pitchFamily="2" charset="-122"/>
              </a:rPr>
              <a:t>点击添加内容</a:t>
            </a:r>
            <a:endParaRPr lang="zh-CN" altLang="en-US" sz="1800" dirty="0">
              <a:solidFill>
                <a:schemeClr val="accent1">
                  <a:lumMod val="50000"/>
                </a:schemeClr>
              </a:solidFill>
              <a:ea typeface="字体视界-一风尚黑体" panose="02000500000000000000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"/>
            <a:ext cx="9144000" cy="5142147"/>
          </a:xfrm>
          <a:prstGeom prst="rect">
            <a:avLst/>
          </a:prstGeom>
        </p:spPr>
      </p:pic>
      <p:sp>
        <p:nvSpPr>
          <p:cNvPr id="5" name="文本框 4"/>
          <p:cNvSpPr txBox="1"/>
          <p:nvPr userDrawn="1"/>
        </p:nvSpPr>
        <p:spPr>
          <a:xfrm>
            <a:off x="640976" y="239669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accent1">
                    <a:lumMod val="50000"/>
                  </a:schemeClr>
                </a:solidFill>
                <a:ea typeface="字体视界-一风尚黑体" panose="02000500000000000000" pitchFamily="2" charset="-122"/>
              </a:rPr>
              <a:t>点击添加内容</a:t>
            </a:r>
            <a:endParaRPr lang="zh-CN" altLang="en-US" sz="1600" dirty="0">
              <a:solidFill>
                <a:schemeClr val="accent1">
                  <a:lumMod val="50000"/>
                </a:schemeClr>
              </a:solidFill>
              <a:ea typeface="字体视界-一风尚黑体" panose="02000500000000000000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892" y="133350"/>
            <a:ext cx="435908" cy="43590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B1B6A-AEF1-4ACD-BD61-958570690F5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B991-6BD3-42F2-8A94-1903E9425430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B1B6A-AEF1-4ACD-BD61-958570690F5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B991-6BD3-42F2-8A94-1903E9425430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字体视界-一风尚黑体" panose="02000500000000000000" pitchFamily="2" charset="-122"/>
              </a:defRPr>
            </a:lvl1pPr>
          </a:lstStyle>
          <a:p>
            <a:fld id="{0CEB1B6A-AEF1-4ACD-BD61-958570690F5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字体视界-一风尚黑体" panose="02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字体视界-一风尚黑体" panose="02000500000000000000" pitchFamily="2" charset="-122"/>
              </a:defRPr>
            </a:lvl1pPr>
          </a:lstStyle>
          <a:p>
            <a:fld id="{BB6CB991-6BD3-42F2-8A94-1903E9425430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字体视界-一风尚黑体" panose="02000500000000000000" pitchFamily="2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字体视界-一风尚黑体" panose="02000500000000000000" pitchFamily="2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字体视界-一风尚黑体" panose="02000500000000000000" pitchFamily="2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字体视界-一风尚黑体" panose="02000500000000000000" pitchFamily="2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字体视界-一风尚黑体" panose="02000500000000000000" pitchFamily="2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字体视界-一风尚黑体" panose="02000500000000000000" pitchFamily="2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468729"/>
            <a:ext cx="2976985" cy="4008021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122577" y="2449929"/>
            <a:ext cx="461665" cy="1752600"/>
          </a:xfrm>
          <a:prstGeom prst="rect">
            <a:avLst/>
          </a:prstGeom>
          <a:noFill/>
          <a:ln>
            <a:noFill/>
          </a:ln>
        </p:spPr>
        <p:txBody>
          <a:bodyPr vert="eaVert" wrap="square">
            <a:spAutoFit/>
          </a:bodyPr>
          <a:lstStyle/>
          <a:p>
            <a:r>
              <a:rPr lang="zh-CN" altLang="en-US" dirty="0">
                <a:solidFill>
                  <a:srgbClr val="451C02"/>
                </a:solidFill>
                <a:cs typeface="+mn-ea"/>
                <a:sym typeface="+mn-lt"/>
              </a:rPr>
              <a:t>清新</a:t>
            </a:r>
            <a:r>
              <a:rPr lang="zh-CN" altLang="en-US" dirty="0" smtClean="0">
                <a:solidFill>
                  <a:srgbClr val="451C02"/>
                </a:solidFill>
                <a:cs typeface="+mn-ea"/>
                <a:sym typeface="+mn-lt"/>
              </a:rPr>
              <a:t>读</a:t>
            </a:r>
            <a:r>
              <a:rPr lang="zh-CN" altLang="en-US" dirty="0">
                <a:solidFill>
                  <a:srgbClr val="451C02"/>
                </a:solidFill>
                <a:cs typeface="+mn-ea"/>
                <a:sym typeface="+mn-lt"/>
              </a:rPr>
              <a:t>书分享会</a:t>
            </a:r>
            <a:endParaRPr lang="zh-CN" altLang="en-US" dirty="0">
              <a:solidFill>
                <a:srgbClr val="451C02"/>
              </a:solidFill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2184" y="0"/>
            <a:ext cx="2691816" cy="27241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iṡlidé"/>
          <p:cNvSpPr txBox="1"/>
          <p:nvPr/>
        </p:nvSpPr>
        <p:spPr bwMode="auto">
          <a:xfrm flipH="1">
            <a:off x="1502744" y="406284"/>
            <a:ext cx="2308552" cy="838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b" anchorCtr="0">
            <a:normAutofit fontScale="92500" lnSpcReduction="20000"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en-US" altLang="zh-CN" sz="22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01</a:t>
            </a:r>
            <a:endParaRPr lang="en-US" altLang="zh-CN" sz="22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zh-CN" alt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准备一个笔记本</a:t>
            </a:r>
            <a:endParaRPr lang="zh-CN" altLang="en-US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0" name="îṩḻidè"/>
          <p:cNvSpPr txBox="1"/>
          <p:nvPr/>
        </p:nvSpPr>
        <p:spPr bwMode="auto">
          <a:xfrm flipH="1">
            <a:off x="2743200" y="1123950"/>
            <a:ext cx="2308552" cy="901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b" anchorCtr="0">
            <a:normAutofit fontScale="92500" lnSpcReduction="10000"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en-US" altLang="zh-CN" sz="20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02</a:t>
            </a:r>
            <a:endParaRPr lang="en-US" altLang="zh-CN" sz="20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zh-CN" alt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精彩语段</a:t>
            </a:r>
            <a:endParaRPr lang="zh-CN" altLang="en-US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1" name="íṩľide"/>
          <p:cNvSpPr txBox="1"/>
          <p:nvPr/>
        </p:nvSpPr>
        <p:spPr bwMode="auto">
          <a:xfrm flipH="1">
            <a:off x="1502744" y="3661945"/>
            <a:ext cx="2308552" cy="901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b" anchorCtr="0">
            <a:normAutofit fontScale="92500" lnSpcReduction="10000"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en-US" altLang="zh-CN" sz="20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04</a:t>
            </a:r>
            <a:endParaRPr lang="en-US" altLang="zh-CN" sz="20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zh-CN" alt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成语、格言</a:t>
            </a:r>
            <a:endParaRPr lang="zh-CN" altLang="en-US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2" name="iŝľîďé"/>
          <p:cNvSpPr txBox="1"/>
          <p:nvPr/>
        </p:nvSpPr>
        <p:spPr bwMode="auto">
          <a:xfrm flipH="1">
            <a:off x="2742915" y="2760245"/>
            <a:ext cx="2308552" cy="90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b" anchorCtr="0">
            <a:normAutofit fontScale="92500" lnSpcReduction="10000"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en-US" altLang="zh-CN" sz="20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03</a:t>
            </a:r>
            <a:endParaRPr lang="en-US" altLang="zh-CN" sz="20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zh-CN" alt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优美语句</a:t>
            </a:r>
            <a:endParaRPr lang="zh-CN" altLang="en-US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165" y="1574254"/>
            <a:ext cx="2160000" cy="2160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7210" y="631190"/>
            <a:ext cx="4692650" cy="46926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4062730" y="1400810"/>
            <a:ext cx="4213860" cy="19380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要把摘记在笔记本里的内容搬进头脑这个“贮存库”里，这就必须经常翻阅笔记本，熟读所记内容直到背诵，这样日积月累头脑里的东西越来越多，到了写作的时候，要什么有什么，信手拈来，自然就得心应手了。</a:t>
            </a:r>
            <a:endParaRPr lang="zh-CN" altLang="en-US" sz="1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9735" y="68454"/>
            <a:ext cx="5012690" cy="5006592"/>
          </a:xfrm>
          <a:prstGeom prst="rect">
            <a:avLst/>
          </a:prstGeom>
        </p:spPr>
      </p:pic>
      <p:pic>
        <p:nvPicPr>
          <p:cNvPr id="3" name="图片 2" descr="5d09874facceb156090555198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5820" y="3050540"/>
            <a:ext cx="3019425" cy="3019425"/>
          </a:xfrm>
          <a:prstGeom prst="rect">
            <a:avLst/>
          </a:prstGeom>
        </p:spPr>
      </p:pic>
      <p:pic>
        <p:nvPicPr>
          <p:cNvPr id="4" name="图片 3" descr="5d09874facceb156090555198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2345" y="3293110"/>
            <a:ext cx="2668905" cy="26689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íŝ1iḑè"/>
          <p:cNvSpPr/>
          <p:nvPr/>
        </p:nvSpPr>
        <p:spPr bwMode="auto">
          <a:xfrm>
            <a:off x="4425260" y="1782893"/>
            <a:ext cx="3523335" cy="1318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indent="-1714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讲故事比赛</a:t>
            </a:r>
            <a:endParaRPr lang="zh-CN" altLang="en-US" sz="1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  <a:p>
            <a:pPr marL="171450" indent="-1714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书报信息交流会</a:t>
            </a:r>
            <a:endParaRPr lang="zh-CN" altLang="en-US" sz="1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  <a:p>
            <a:pPr marL="171450" indent="-1714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办墙报比赛</a:t>
            </a:r>
            <a:endParaRPr lang="zh-CN" altLang="en-US" sz="1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8" name="ïS1îďè"/>
          <p:cNvSpPr txBox="1"/>
          <p:nvPr/>
        </p:nvSpPr>
        <p:spPr bwMode="auto">
          <a:xfrm>
            <a:off x="4163640" y="1311593"/>
            <a:ext cx="3523335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l">
              <a:spcBef>
                <a:spcPct val="0"/>
              </a:spcBef>
            </a:pPr>
            <a:r>
              <a:rPr lang="en-US" altLang="zh-CN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 1.</a:t>
            </a:r>
            <a:r>
              <a:rPr lang="zh-CN" alt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积极参与有关活动</a:t>
            </a:r>
            <a:endParaRPr lang="zh-CN" altLang="en-US" sz="18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9" name="íṩlíḍé"/>
          <p:cNvSpPr/>
          <p:nvPr/>
        </p:nvSpPr>
        <p:spPr bwMode="auto">
          <a:xfrm>
            <a:off x="5307119" y="3514661"/>
            <a:ext cx="3523335" cy="1318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indent="-1714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讲故事</a:t>
            </a:r>
            <a:endParaRPr lang="en-US" altLang="zh-CN" sz="1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  <a:p>
            <a:pPr marL="171450" indent="-1714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讲时事新闻</a:t>
            </a:r>
            <a:endParaRPr lang="en-US" altLang="zh-CN" sz="1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  <a:p>
            <a:pPr marL="171450" indent="-1714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讲早间笑话</a:t>
            </a:r>
            <a:endParaRPr lang="zh-CN" altLang="en-US" sz="1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0" name="îşļíḍè"/>
          <p:cNvSpPr txBox="1"/>
          <p:nvPr/>
        </p:nvSpPr>
        <p:spPr bwMode="auto">
          <a:xfrm>
            <a:off x="5307119" y="3101781"/>
            <a:ext cx="3523335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zh-CN" sz="20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</a:t>
            </a:r>
            <a:r>
              <a:rPr lang="en-US" altLang="zh-CN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 2.</a:t>
            </a:r>
            <a:r>
              <a:rPr lang="zh-CN" alt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坚持天天讲，人人讲</a:t>
            </a:r>
            <a:endParaRPr lang="zh-CN" altLang="en-US" sz="18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047600" y="459244"/>
            <a:ext cx="2893741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algn="just"/>
            <a:r>
              <a:rPr lang="zh-CN" altLang="en-US" sz="2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讲：增强记忆效果 </a:t>
            </a:r>
            <a:endParaRPr lang="zh-CN" altLang="en-US" sz="28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3390" y="817880"/>
            <a:ext cx="5427345" cy="54273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852491" y="180902"/>
            <a:ext cx="2893741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algn="just"/>
            <a:r>
              <a:rPr lang="zh-CN" altLang="en-US" sz="2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讲：增强记忆效果 </a:t>
            </a:r>
            <a:endParaRPr lang="zh-CN" altLang="en-US" sz="28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30" name="íşlíďé"/>
          <p:cNvGrpSpPr/>
          <p:nvPr/>
        </p:nvGrpSpPr>
        <p:grpSpPr>
          <a:xfrm>
            <a:off x="1410457" y="704122"/>
            <a:ext cx="4808860" cy="1096857"/>
            <a:chOff x="660206" y="2084388"/>
            <a:chExt cx="4808860" cy="1096857"/>
          </a:xfrm>
        </p:grpSpPr>
        <p:sp>
          <p:nvSpPr>
            <p:cNvPr id="31" name="iśľïḋê"/>
            <p:cNvSpPr/>
            <p:nvPr/>
          </p:nvSpPr>
          <p:spPr bwMode="auto">
            <a:xfrm>
              <a:off x="664844" y="2485334"/>
              <a:ext cx="4804222" cy="6959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 algn="just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000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cs typeface="+mn-ea"/>
                  <a:sym typeface="+mn-lt"/>
                </a:rPr>
                <a:t>即根据自己在课内外学习或写作上的某种需要，有选择地阅读有关书报的有关篇章或有关部分，以便学以致用。</a:t>
              </a:r>
              <a:endParaRPr lang="zh-CN" altLang="en-US" sz="1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32" name="íṩḷiḑê"/>
            <p:cNvSpPr txBox="1"/>
            <p:nvPr/>
          </p:nvSpPr>
          <p:spPr bwMode="auto">
            <a:xfrm>
              <a:off x="660206" y="2084388"/>
              <a:ext cx="3735938" cy="416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>
              <a:normAutofit/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just">
                <a:spcBef>
                  <a:spcPct val="0"/>
                </a:spcBef>
              </a:pPr>
              <a:r>
                <a:rPr lang="zh-CN" altLang="en-US" sz="1600" b="1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cs typeface="+mn-ea"/>
                  <a:sym typeface="+mn-lt"/>
                </a:rPr>
                <a:t>选读法</a:t>
              </a:r>
              <a:endParaRPr lang="zh-CN" altLang="en-US" sz="16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33" name="íŝlîḓê"/>
          <p:cNvGrpSpPr/>
          <p:nvPr/>
        </p:nvGrpSpPr>
        <p:grpSpPr>
          <a:xfrm>
            <a:off x="1410650" y="1950204"/>
            <a:ext cx="4804222" cy="1045322"/>
            <a:chOff x="673100" y="2082297"/>
            <a:chExt cx="4804222" cy="1045322"/>
          </a:xfrm>
        </p:grpSpPr>
        <p:sp>
          <p:nvSpPr>
            <p:cNvPr id="34" name="îşḷiḑé"/>
            <p:cNvSpPr/>
            <p:nvPr/>
          </p:nvSpPr>
          <p:spPr bwMode="auto">
            <a:xfrm>
              <a:off x="673100" y="2499178"/>
              <a:ext cx="4804222" cy="628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 algn="just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000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cs typeface="+mn-ea"/>
                  <a:sym typeface="+mn-lt"/>
                </a:rPr>
                <a:t>即对所读的书报，不是逐字逐句地读下去，而是快速地观其概貌。 </a:t>
              </a:r>
              <a:endParaRPr lang="zh-CN" altLang="en-US" sz="1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35" name="ïṣḷidé"/>
            <p:cNvSpPr txBox="1"/>
            <p:nvPr/>
          </p:nvSpPr>
          <p:spPr bwMode="auto">
            <a:xfrm>
              <a:off x="673100" y="2082297"/>
              <a:ext cx="3735938" cy="416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>
              <a:normAutofit/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just">
                <a:spcBef>
                  <a:spcPct val="0"/>
                </a:spcBef>
              </a:pPr>
              <a:r>
                <a:rPr lang="zh-CN" altLang="en-US" sz="1600" b="1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cs typeface="+mn-ea"/>
                  <a:sym typeface="+mn-lt"/>
                </a:rPr>
                <a:t>粗读法</a:t>
              </a:r>
              <a:endParaRPr lang="zh-CN" altLang="en-US" sz="16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36" name="ïṩ1ïḍè"/>
          <p:cNvGrpSpPr/>
          <p:nvPr/>
        </p:nvGrpSpPr>
        <p:grpSpPr>
          <a:xfrm>
            <a:off x="1410365" y="2926541"/>
            <a:ext cx="3743976" cy="1045322"/>
            <a:chOff x="673100" y="2082297"/>
            <a:chExt cx="3743976" cy="1045322"/>
          </a:xfrm>
        </p:grpSpPr>
        <p:sp>
          <p:nvSpPr>
            <p:cNvPr id="37" name="iṧ1îḓè"/>
            <p:cNvSpPr/>
            <p:nvPr/>
          </p:nvSpPr>
          <p:spPr bwMode="auto">
            <a:xfrm>
              <a:off x="673100" y="2499178"/>
              <a:ext cx="3743976" cy="628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000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cs typeface="+mn-ea"/>
                  <a:sym typeface="+mn-lt"/>
                </a:rPr>
                <a:t>即用抄文章有关内容或重要词句的方法去读。 </a:t>
              </a:r>
              <a:endParaRPr lang="zh-CN" altLang="en-US" sz="1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38" name="iš1íḋe"/>
            <p:cNvSpPr txBox="1"/>
            <p:nvPr/>
          </p:nvSpPr>
          <p:spPr bwMode="auto">
            <a:xfrm>
              <a:off x="673100" y="2082297"/>
              <a:ext cx="3735938" cy="416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>
              <a:normAutofit/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zh-CN" altLang="en-US" sz="1600" b="1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cs typeface="+mn-ea"/>
                  <a:sym typeface="+mn-lt"/>
                </a:rPr>
                <a:t>摘读法</a:t>
              </a:r>
              <a:endParaRPr lang="zh-CN" altLang="en-US" sz="16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39" name="iś1íḑé"/>
          <p:cNvGrpSpPr/>
          <p:nvPr/>
        </p:nvGrpSpPr>
        <p:grpSpPr>
          <a:xfrm>
            <a:off x="1402628" y="3919068"/>
            <a:ext cx="3743976" cy="1045322"/>
            <a:chOff x="673100" y="2082297"/>
            <a:chExt cx="3743976" cy="1045322"/>
          </a:xfrm>
        </p:grpSpPr>
        <p:sp>
          <p:nvSpPr>
            <p:cNvPr id="40" name="íSḷïḓé"/>
            <p:cNvSpPr/>
            <p:nvPr/>
          </p:nvSpPr>
          <p:spPr bwMode="auto">
            <a:xfrm>
              <a:off x="673100" y="2499178"/>
              <a:ext cx="3743976" cy="628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000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cs typeface="+mn-ea"/>
                  <a:sym typeface="+mn-lt"/>
                </a:rPr>
                <a:t>即对书报上的某些重点文章，集中精力，精细地读。</a:t>
              </a:r>
              <a:endParaRPr lang="zh-CN" altLang="en-US" sz="1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41" name="i$liḍè"/>
            <p:cNvSpPr txBox="1"/>
            <p:nvPr/>
          </p:nvSpPr>
          <p:spPr bwMode="auto">
            <a:xfrm>
              <a:off x="673100" y="2082297"/>
              <a:ext cx="3735938" cy="416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>
              <a:normAutofit/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zh-CN" altLang="en-US" sz="1600" b="1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cs typeface="+mn-ea"/>
                  <a:sym typeface="+mn-lt"/>
                </a:rPr>
                <a:t>精读法</a:t>
              </a:r>
              <a:endParaRPr lang="zh-CN" altLang="en-US" sz="16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4450" y="1220979"/>
            <a:ext cx="3835400" cy="3829302"/>
          </a:xfrm>
          <a:prstGeom prst="rect">
            <a:avLst/>
          </a:prstGeom>
        </p:spPr>
      </p:pic>
      <p:pic>
        <p:nvPicPr>
          <p:cNvPr id="4" name="图片 3" descr="5cf71ec120e4215596991377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992" y="1081240"/>
            <a:ext cx="720000" cy="720000"/>
          </a:xfrm>
          <a:prstGeom prst="rect">
            <a:avLst/>
          </a:prstGeom>
        </p:spPr>
      </p:pic>
      <p:pic>
        <p:nvPicPr>
          <p:cNvPr id="5" name="图片 4" descr="5cf71ec120e4215596991377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992" y="2367115"/>
            <a:ext cx="720000" cy="720000"/>
          </a:xfrm>
          <a:prstGeom prst="rect">
            <a:avLst/>
          </a:prstGeom>
        </p:spPr>
      </p:pic>
      <p:pic>
        <p:nvPicPr>
          <p:cNvPr id="6" name="图片 5" descr="5cf71ec120e4215596991377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512" y="3479635"/>
            <a:ext cx="720000" cy="72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73066" y="180902"/>
            <a:ext cx="2893741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algn="just"/>
            <a:r>
              <a:rPr lang="zh-CN" altLang="en-US" sz="2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讲：增强记忆效果 </a:t>
            </a:r>
            <a:endParaRPr lang="zh-CN" altLang="en-US" sz="28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3" name="íşlíďé"/>
          <p:cNvGrpSpPr/>
          <p:nvPr/>
        </p:nvGrpSpPr>
        <p:grpSpPr>
          <a:xfrm>
            <a:off x="1776784" y="952502"/>
            <a:ext cx="4104607" cy="1096857"/>
            <a:chOff x="660206" y="2084388"/>
            <a:chExt cx="4104607" cy="1096857"/>
          </a:xfrm>
        </p:grpSpPr>
        <p:sp>
          <p:nvSpPr>
            <p:cNvPr id="4" name="iśľïḋê"/>
            <p:cNvSpPr/>
            <p:nvPr/>
          </p:nvSpPr>
          <p:spPr bwMode="auto">
            <a:xfrm>
              <a:off x="664844" y="2485334"/>
              <a:ext cx="4099969" cy="6959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 algn="just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200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cs typeface="+mn-ea"/>
                  <a:sym typeface="+mn-lt"/>
                </a:rPr>
                <a:t>即根据自己在课内外学习或写作上的某种需要，有选择地阅读有关书报的有关篇章或有关部分，以便学以致用。</a:t>
              </a:r>
              <a:endParaRPr lang="zh-CN" altLang="en-US" sz="12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5" name="íṩḷiḑê"/>
            <p:cNvSpPr txBox="1"/>
            <p:nvPr/>
          </p:nvSpPr>
          <p:spPr bwMode="auto">
            <a:xfrm>
              <a:off x="660206" y="2084388"/>
              <a:ext cx="3735938" cy="416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>
              <a:normAutofit/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just">
                <a:spcBef>
                  <a:spcPct val="0"/>
                </a:spcBef>
              </a:pPr>
              <a:r>
                <a:rPr lang="zh-CN" altLang="en-US" b="1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cs typeface="+mn-ea"/>
                  <a:sym typeface="+mn-lt"/>
                </a:rPr>
                <a:t>选读法</a:t>
              </a:r>
              <a:endParaRPr lang="zh-CN" alt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6" name="íŝlîḓê"/>
          <p:cNvGrpSpPr/>
          <p:nvPr/>
        </p:nvGrpSpPr>
        <p:grpSpPr>
          <a:xfrm>
            <a:off x="2342139" y="2049219"/>
            <a:ext cx="4099969" cy="1045322"/>
            <a:chOff x="673100" y="2082297"/>
            <a:chExt cx="4099969" cy="1045322"/>
          </a:xfrm>
        </p:grpSpPr>
        <p:sp>
          <p:nvSpPr>
            <p:cNvPr id="7" name="îşḷiḑé"/>
            <p:cNvSpPr/>
            <p:nvPr/>
          </p:nvSpPr>
          <p:spPr bwMode="auto">
            <a:xfrm>
              <a:off x="673100" y="2499178"/>
              <a:ext cx="4099969" cy="628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 lnSpcReduction="10000"/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 algn="just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200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cs typeface="+mn-ea"/>
                  <a:sym typeface="+mn-lt"/>
                </a:rPr>
                <a:t>即对所读的书报，不是逐字逐句地读下去，而是快速地观其概貌。 </a:t>
              </a:r>
              <a:endParaRPr lang="zh-CN" altLang="en-US" sz="12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8" name="ïṣḷidé"/>
            <p:cNvSpPr txBox="1"/>
            <p:nvPr/>
          </p:nvSpPr>
          <p:spPr bwMode="auto">
            <a:xfrm>
              <a:off x="673100" y="2082297"/>
              <a:ext cx="3735938" cy="416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>
              <a:normAutofit/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just">
                <a:spcBef>
                  <a:spcPct val="0"/>
                </a:spcBef>
              </a:pPr>
              <a:r>
                <a:rPr lang="zh-CN" altLang="en-US" b="1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cs typeface="+mn-ea"/>
                  <a:sym typeface="+mn-lt"/>
                </a:rPr>
                <a:t>粗读法</a:t>
              </a:r>
              <a:endParaRPr lang="zh-CN" alt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9" name="ïṩ1ïḍè"/>
          <p:cNvGrpSpPr/>
          <p:nvPr/>
        </p:nvGrpSpPr>
        <p:grpSpPr>
          <a:xfrm>
            <a:off x="3202552" y="3016241"/>
            <a:ext cx="3743976" cy="1045322"/>
            <a:chOff x="673100" y="2082297"/>
            <a:chExt cx="3743976" cy="1045322"/>
          </a:xfrm>
        </p:grpSpPr>
        <p:sp>
          <p:nvSpPr>
            <p:cNvPr id="10" name="iṧ1îḓè"/>
            <p:cNvSpPr/>
            <p:nvPr/>
          </p:nvSpPr>
          <p:spPr bwMode="auto">
            <a:xfrm>
              <a:off x="673100" y="2499178"/>
              <a:ext cx="3743976" cy="628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200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cs typeface="+mn-ea"/>
                  <a:sym typeface="+mn-lt"/>
                </a:rPr>
                <a:t>即用抄文章有关内容或重要词句的方法去读。 </a:t>
              </a:r>
              <a:endParaRPr lang="zh-CN" altLang="en-US" sz="12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1" name="iš1íḋe"/>
            <p:cNvSpPr txBox="1"/>
            <p:nvPr/>
          </p:nvSpPr>
          <p:spPr bwMode="auto">
            <a:xfrm>
              <a:off x="673100" y="2082297"/>
              <a:ext cx="3735938" cy="416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>
              <a:normAutofit/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zh-CN" altLang="en-US" b="1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cs typeface="+mn-ea"/>
                  <a:sym typeface="+mn-lt"/>
                </a:rPr>
                <a:t>摘读法</a:t>
              </a:r>
              <a:endParaRPr lang="zh-CN" alt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12" name="iś1íḑé"/>
          <p:cNvGrpSpPr/>
          <p:nvPr/>
        </p:nvGrpSpPr>
        <p:grpSpPr>
          <a:xfrm>
            <a:off x="4437225" y="3922338"/>
            <a:ext cx="3743976" cy="1045322"/>
            <a:chOff x="673100" y="2082297"/>
            <a:chExt cx="3743976" cy="1045322"/>
          </a:xfrm>
        </p:grpSpPr>
        <p:sp>
          <p:nvSpPr>
            <p:cNvPr id="13" name="íSḷïḓé"/>
            <p:cNvSpPr/>
            <p:nvPr/>
          </p:nvSpPr>
          <p:spPr bwMode="auto">
            <a:xfrm>
              <a:off x="673100" y="2499178"/>
              <a:ext cx="3743976" cy="628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200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cs typeface="+mn-ea"/>
                  <a:sym typeface="+mn-lt"/>
                </a:rPr>
                <a:t>即对书报上的某些重点文章，集中精力，精细地读。</a:t>
              </a:r>
              <a:endParaRPr lang="zh-CN" altLang="en-US" sz="12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4" name="i$liḍè"/>
            <p:cNvSpPr txBox="1"/>
            <p:nvPr/>
          </p:nvSpPr>
          <p:spPr bwMode="auto">
            <a:xfrm>
              <a:off x="673100" y="2082297"/>
              <a:ext cx="3735938" cy="416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>
              <a:normAutofit/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zh-CN" altLang="en-US" b="1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cs typeface="+mn-ea"/>
                  <a:sym typeface="+mn-lt"/>
                </a:rPr>
                <a:t>精读法</a:t>
              </a:r>
              <a:endParaRPr lang="zh-CN" alt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50" y="2950574"/>
            <a:ext cx="1896745" cy="1884586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2360" y="388706"/>
            <a:ext cx="3024420" cy="21585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2184" y="0"/>
            <a:ext cx="2691816" cy="2724150"/>
          </a:xfrm>
          <a:prstGeom prst="rect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2209800" y="1885950"/>
            <a:ext cx="1106197" cy="1153332"/>
            <a:chOff x="5037559" y="2424498"/>
            <a:chExt cx="2079817" cy="2168438"/>
          </a:xfrm>
        </p:grpSpPr>
        <p:sp>
          <p:nvSpPr>
            <p:cNvPr id="26" name="流程图: 决策 25"/>
            <p:cNvSpPr/>
            <p:nvPr/>
          </p:nvSpPr>
          <p:spPr>
            <a:xfrm rot="16200000">
              <a:off x="4993249" y="2468808"/>
              <a:ext cx="2168438" cy="2079817"/>
            </a:xfrm>
            <a:prstGeom prst="flowChartDecision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cs typeface="+mn-ea"/>
                <a:sym typeface="+mn-lt"/>
              </a:endParaRPr>
            </a:p>
          </p:txBody>
        </p:sp>
        <p:sp>
          <p:nvSpPr>
            <p:cNvPr id="27" name="TextBox 18"/>
            <p:cNvSpPr txBox="1"/>
            <p:nvPr/>
          </p:nvSpPr>
          <p:spPr>
            <a:xfrm>
              <a:off x="5617623" y="2781384"/>
              <a:ext cx="968061" cy="1446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>
                  <a:solidFill>
                    <a:schemeClr val="accent1"/>
                  </a:solidFill>
                  <a:cs typeface="+mn-ea"/>
                  <a:sym typeface="+mn-lt"/>
                </a:rPr>
                <a:t>3</a:t>
              </a:r>
              <a:endParaRPr lang="zh-CN" altLang="en-US" sz="44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8" name="文本框 19"/>
          <p:cNvSpPr>
            <a:spLocks noChangeArrowheads="1"/>
          </p:cNvSpPr>
          <p:nvPr/>
        </p:nvSpPr>
        <p:spPr bwMode="auto">
          <a:xfrm>
            <a:off x="3414514" y="2065466"/>
            <a:ext cx="2976442" cy="482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1428" tIns="25714" rIns="51428" bIns="25714">
            <a:spAutoFit/>
          </a:bodyPr>
          <a:lstStyle/>
          <a:p>
            <a:pPr algn="l"/>
            <a:r>
              <a:rPr lang="zh-CN" altLang="en-US" sz="2800" dirty="0">
                <a:solidFill>
                  <a:schemeClr val="accent1"/>
                </a:solidFill>
                <a:cs typeface="+mn-ea"/>
                <a:sym typeface="+mn-lt"/>
              </a:rPr>
              <a:t>怎么做好读书笔记</a:t>
            </a:r>
            <a:endParaRPr lang="zh-CN" altLang="en-US" sz="28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9" name="文本框 20"/>
          <p:cNvSpPr>
            <a:spLocks noChangeArrowheads="1"/>
          </p:cNvSpPr>
          <p:nvPr/>
        </p:nvSpPr>
        <p:spPr bwMode="auto">
          <a:xfrm>
            <a:off x="3407268" y="2559685"/>
            <a:ext cx="3006218" cy="328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28" tIns="25714" rIns="51428" bIns="25714">
            <a:spAutoFit/>
          </a:bodyPr>
          <a:lstStyle/>
          <a:p>
            <a:r>
              <a:rPr lang="zh-CN" altLang="en-US" sz="900" dirty="0">
                <a:solidFill>
                  <a:schemeClr val="accent1"/>
                </a:solidFill>
                <a:cs typeface="+mn-ea"/>
                <a:sym typeface="+mn-lt"/>
              </a:rPr>
              <a:t>点击添加文字内容点击添加文字内容点击添加文字内容点</a:t>
            </a:r>
            <a:endParaRPr lang="en-US" altLang="zh-CN" sz="900" dirty="0">
              <a:solidFill>
                <a:schemeClr val="accent1"/>
              </a:solidFill>
              <a:cs typeface="+mn-ea"/>
              <a:sym typeface="+mn-lt"/>
            </a:endParaRPr>
          </a:p>
          <a:p>
            <a:r>
              <a:rPr lang="zh-CN" altLang="en-US" sz="900" dirty="0">
                <a:solidFill>
                  <a:schemeClr val="accent1"/>
                </a:solidFill>
                <a:cs typeface="+mn-ea"/>
                <a:sym typeface="+mn-lt"/>
              </a:rPr>
              <a:t>击添加文字内容点击添加文字内容</a:t>
            </a:r>
            <a:endParaRPr lang="en-US" altLang="zh-CN" sz="9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80597" y="1318482"/>
            <a:ext cx="5500987" cy="304609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marL="285750" indent="-285750" algn="just">
              <a:lnSpc>
                <a:spcPct val="150000"/>
              </a:lnSpc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 用白卡片最好</a:t>
            </a:r>
            <a:r>
              <a:rPr lang="en-US" altLang="zh-CN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(</a:t>
            </a: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可根据文字量的多少，自由调整行数</a:t>
            </a:r>
            <a:r>
              <a:rPr lang="en-US" altLang="zh-CN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)</a:t>
            </a: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，卡片规格</a:t>
            </a:r>
            <a:r>
              <a:rPr lang="en-US" altLang="zh-CN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13</a:t>
            </a: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厘米</a:t>
            </a:r>
            <a:r>
              <a:rPr lang="en-US" altLang="zh-CN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×8.5</a:t>
            </a: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厘米。</a:t>
            </a:r>
            <a:endParaRPr lang="en-US" altLang="zh-CN" sz="1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  <a:p>
            <a:pPr marL="285750" indent="-285750" algn="just">
              <a:lnSpc>
                <a:spcPct val="150000"/>
              </a:lnSpc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en-US" altLang="zh-CN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 </a:t>
            </a: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一张卡片记一个内容，标明醒目的标题。</a:t>
            </a:r>
            <a:endParaRPr lang="en-US" altLang="zh-CN" sz="1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  <a:p>
            <a:pPr marL="285750" indent="-285750" algn="just">
              <a:lnSpc>
                <a:spcPct val="150000"/>
              </a:lnSpc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en-US" altLang="zh-CN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 </a:t>
            </a: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 写卡片的体例要一致。如题目、内容、出处，要按照自己规定的格式写，不得随意更。</a:t>
            </a:r>
            <a:endParaRPr lang="en-US" altLang="zh-CN" sz="1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  <a:p>
            <a:pPr marL="285750" indent="-285750" algn="just">
              <a:lnSpc>
                <a:spcPct val="150000"/>
              </a:lnSpc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en-US" altLang="zh-CN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 </a:t>
            </a: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字迹要清楚，不可马虎。“一字不清，误事千载。”写毕，须仔细校对，避免差错。</a:t>
            </a:r>
            <a:endParaRPr lang="en-US" altLang="zh-CN" sz="1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  <a:p>
            <a:pPr marL="285750" indent="-285750" algn="just">
              <a:lnSpc>
                <a:spcPct val="150000"/>
              </a:lnSpc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en-US" altLang="zh-CN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 </a:t>
            </a: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卡片使用后，及时归回到所属的类、目、子目序列中。</a:t>
            </a:r>
            <a:endParaRPr lang="zh-CN" altLang="en-US" sz="1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468" y="1033145"/>
            <a:ext cx="2628899" cy="372681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8710" y="836539"/>
            <a:ext cx="682625" cy="48084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5445" y="425065"/>
            <a:ext cx="968375" cy="68212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5445" y="4271260"/>
            <a:ext cx="968375" cy="68212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590" y="4466410"/>
            <a:ext cx="413385" cy="29118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5430" y="2962095"/>
            <a:ext cx="413385" cy="29118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: 圆角 42"/>
          <p:cNvSpPr/>
          <p:nvPr/>
        </p:nvSpPr>
        <p:spPr>
          <a:xfrm>
            <a:off x="881998" y="2447656"/>
            <a:ext cx="2275430" cy="57486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</a:bodyPr>
          <a:lstStyle/>
          <a:p>
            <a:pPr marL="342900" indent="-342900">
              <a:buFont typeface="Wingdings" panose="05000000000000000000" charset="0"/>
              <a:buChar char="u"/>
            </a:pPr>
            <a:r>
              <a:rPr lang="zh-CN" altLang="en-US" sz="2400" b="1" spc="6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感想型</a:t>
            </a:r>
            <a:endParaRPr lang="zh-CN" altLang="en-US" sz="2400" b="1" spc="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45" name="矩形: 圆角 44"/>
          <p:cNvSpPr/>
          <p:nvPr/>
        </p:nvSpPr>
        <p:spPr>
          <a:xfrm>
            <a:off x="2934430" y="2908666"/>
            <a:ext cx="2275430" cy="57486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</a:bodyPr>
          <a:lstStyle/>
          <a:p>
            <a:pPr marL="342900" indent="-342900">
              <a:buFont typeface="Wingdings" panose="05000000000000000000" charset="0"/>
              <a:buChar char="u"/>
            </a:pPr>
            <a:r>
              <a:rPr lang="zh-CN" altLang="en-US" sz="2400" b="1" spc="6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想像型</a:t>
            </a:r>
            <a:endParaRPr lang="zh-CN" altLang="en-US" sz="2400" b="1" spc="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46" name="矩形: 圆角 45"/>
          <p:cNvSpPr/>
          <p:nvPr/>
        </p:nvSpPr>
        <p:spPr>
          <a:xfrm>
            <a:off x="2799810" y="2164818"/>
            <a:ext cx="2275430" cy="57486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</a:bodyPr>
          <a:lstStyle/>
          <a:p>
            <a:pPr marL="342900" indent="-342900">
              <a:buFont typeface="Wingdings" panose="05000000000000000000" charset="0"/>
              <a:buChar char="u"/>
            </a:pPr>
            <a:r>
              <a:rPr lang="zh-CN" altLang="en-US" sz="2400" b="1" spc="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归纳型</a:t>
            </a:r>
            <a:endParaRPr lang="zh-CN" altLang="en-US" sz="2400" b="1" spc="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47" name="矩形: 圆角 46"/>
          <p:cNvSpPr/>
          <p:nvPr/>
        </p:nvSpPr>
        <p:spPr>
          <a:xfrm>
            <a:off x="881701" y="3272784"/>
            <a:ext cx="2275430" cy="57486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</a:bodyPr>
          <a:lstStyle/>
          <a:p>
            <a:pPr marL="342900" indent="-342900">
              <a:buFont typeface="Wingdings" panose="05000000000000000000" charset="0"/>
              <a:buChar char="u"/>
            </a:pPr>
            <a:r>
              <a:rPr lang="zh-CN" altLang="en-US" sz="2400" b="1" spc="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评价型</a:t>
            </a:r>
            <a:endParaRPr lang="zh-CN" altLang="en-US" sz="2400" b="1" spc="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" name="矩形: 圆角 43"/>
          <p:cNvSpPr/>
          <p:nvPr/>
        </p:nvSpPr>
        <p:spPr>
          <a:xfrm>
            <a:off x="2799698" y="3653258"/>
            <a:ext cx="2275430" cy="57486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</a:bodyPr>
          <a:lstStyle/>
          <a:p>
            <a:pPr marL="342900" indent="-342900">
              <a:buFont typeface="Wingdings" panose="05000000000000000000" charset="0"/>
              <a:buChar char="u"/>
            </a:pPr>
            <a:r>
              <a:rPr lang="zh-CN" altLang="en-US" sz="2400" b="1" spc="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摘抄型</a:t>
            </a:r>
            <a:endParaRPr lang="zh-CN" altLang="en-US" sz="2400" b="1" spc="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25245" y="1169035"/>
            <a:ext cx="230124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spc="-2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读书笔记类型</a:t>
            </a:r>
            <a:endParaRPr lang="zh-CN" altLang="en-US" sz="2800" spc="-2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2760" y="218312"/>
            <a:ext cx="5040000" cy="50339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bldLvl="0" animBg="1"/>
      <p:bldP spid="45" grpId="0" bldLvl="0" animBg="1"/>
      <p:bldP spid="46" grpId="0" bldLvl="0" animBg="1"/>
      <p:bldP spid="47" grpId="0" bldLvl="0" animBg="1"/>
      <p:bldP spid="3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îṣḻíďe"/>
          <p:cNvSpPr/>
          <p:nvPr/>
        </p:nvSpPr>
        <p:spPr bwMode="auto">
          <a:xfrm>
            <a:off x="3439832" y="1393052"/>
            <a:ext cx="4763312" cy="1024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摘抄文章中的格言警句、美词    佳句、内容要点</a:t>
            </a:r>
            <a:r>
              <a:rPr lang="en-US" altLang="zh-CN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,</a:t>
            </a: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或把文章中精彩的片段</a:t>
            </a:r>
            <a:r>
              <a:rPr lang="en-US" altLang="zh-CN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,</a:t>
            </a: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好的开头、结尾</a:t>
            </a:r>
            <a:r>
              <a:rPr lang="en-US" altLang="zh-CN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,</a:t>
            </a: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原文照录。</a:t>
            </a:r>
            <a:endParaRPr lang="en-US" altLang="zh-CN" sz="1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1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29" name="íSḻïḍè"/>
          <p:cNvGrpSpPr/>
          <p:nvPr/>
        </p:nvGrpSpPr>
        <p:grpSpPr>
          <a:xfrm>
            <a:off x="3763511" y="2793653"/>
            <a:ext cx="5033508" cy="1726094"/>
            <a:chOff x="-617084" y="1677070"/>
            <a:chExt cx="6445582" cy="1726094"/>
          </a:xfrm>
        </p:grpSpPr>
        <p:sp>
          <p:nvSpPr>
            <p:cNvPr id="30" name="îšľíḑe"/>
            <p:cNvSpPr txBox="1"/>
            <p:nvPr/>
          </p:nvSpPr>
          <p:spPr bwMode="auto">
            <a:xfrm>
              <a:off x="1002514" y="1677070"/>
              <a:ext cx="4825984" cy="44180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>
              <a:normAutofit lnSpcReduction="10000"/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zh-CN" altLang="en-US" sz="2400" b="1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cs typeface="+mn-ea"/>
                  <a:sym typeface="+mn-lt"/>
                </a:rPr>
                <a:t> 感想型</a:t>
              </a:r>
              <a:endParaRPr lang="zh-CN" altLang="en-US" sz="2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31" name="íṣḷïdê"/>
            <p:cNvSpPr/>
            <p:nvPr/>
          </p:nvSpPr>
          <p:spPr bwMode="auto">
            <a:xfrm>
              <a:off x="-617084" y="2217248"/>
              <a:ext cx="6046235" cy="1185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600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cs typeface="+mn-ea"/>
                  <a:sym typeface="+mn-lt"/>
                </a:rPr>
                <a:t>再读完一本读物后，结合现实和个人经历写出对有关问题的认识及感想和体会，提高分析事物的能力。</a:t>
              </a:r>
              <a:endPara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32" name="ïṩļiḋè"/>
          <p:cNvSpPr txBox="1"/>
          <p:nvPr/>
        </p:nvSpPr>
        <p:spPr bwMode="auto">
          <a:xfrm>
            <a:off x="5028565" y="617855"/>
            <a:ext cx="1576705" cy="64960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>
            <a:normAutofit fontScale="97500"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spcBef>
                <a:spcPct val="0"/>
              </a:spcBef>
            </a:pPr>
            <a:r>
              <a:rPr lang="zh-CN" altLang="en-US" sz="2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 摘抄型</a:t>
            </a:r>
            <a:endParaRPr lang="zh-CN" altLang="en-US" sz="24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" y="1090165"/>
            <a:ext cx="3600000" cy="359390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ï$ľïḓe"/>
          <p:cNvGrpSpPr/>
          <p:nvPr/>
        </p:nvGrpSpPr>
        <p:grpSpPr>
          <a:xfrm>
            <a:off x="2725420" y="899795"/>
            <a:ext cx="2464435" cy="1422400"/>
            <a:chOff x="-316650" y="1697386"/>
            <a:chExt cx="4466351" cy="1466175"/>
          </a:xfrm>
        </p:grpSpPr>
        <p:sp>
          <p:nvSpPr>
            <p:cNvPr id="5" name="ïṩļiḋè"/>
            <p:cNvSpPr txBox="1"/>
            <p:nvPr/>
          </p:nvSpPr>
          <p:spPr bwMode="auto">
            <a:xfrm>
              <a:off x="-316650" y="1697386"/>
              <a:ext cx="4466351" cy="44180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>
              <a:noAutofit/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zh-CN" altLang="en-US" sz="2400" b="1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cs typeface="+mn-ea"/>
                  <a:sym typeface="+mn-lt"/>
                </a:rPr>
                <a:t> 归纳型</a:t>
              </a:r>
              <a:endParaRPr lang="zh-CN" altLang="en-US" sz="2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6" name="îṣḻíďe"/>
            <p:cNvSpPr/>
            <p:nvPr/>
          </p:nvSpPr>
          <p:spPr bwMode="auto">
            <a:xfrm>
              <a:off x="-316650" y="2139192"/>
              <a:ext cx="4442023" cy="1024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 fontScale="80000" lnSpcReduction="10000"/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 algn="ct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cs typeface="+mn-ea"/>
                  <a:sym typeface="+mn-lt"/>
                </a:rPr>
                <a:t>归纳出文章的主要内容或各段</a:t>
              </a:r>
              <a:r>
                <a:rPr lang="en-US" altLang="zh-CN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cs typeface="+mn-ea"/>
                  <a:sym typeface="+mn-lt"/>
                </a:rPr>
                <a:t>(</a:t>
              </a:r>
              <a:r>
                <a:rPr lang="zh-CN" altLang="en-US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cs typeface="+mn-ea"/>
                  <a:sym typeface="+mn-lt"/>
                </a:rPr>
                <a:t>各部分</a:t>
              </a:r>
              <a:r>
                <a:rPr lang="en-US" altLang="zh-CN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cs typeface="+mn-ea"/>
                  <a:sym typeface="+mn-lt"/>
                </a:rPr>
                <a:t>)</a:t>
              </a:r>
              <a:r>
                <a:rPr lang="zh-CN" altLang="en-US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cs typeface="+mn-ea"/>
                  <a:sym typeface="+mn-lt"/>
                </a:rPr>
                <a:t>的小标题。</a:t>
              </a:r>
              <a:endParaRPr lang="zh-CN" altLang="en-US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7" name="íSḻïḍè"/>
          <p:cNvGrpSpPr/>
          <p:nvPr/>
        </p:nvGrpSpPr>
        <p:grpSpPr>
          <a:xfrm>
            <a:off x="4491355" y="2858135"/>
            <a:ext cx="2769918" cy="1523366"/>
            <a:chOff x="256582" y="3112600"/>
            <a:chExt cx="4825984" cy="1747163"/>
          </a:xfrm>
        </p:grpSpPr>
        <p:sp>
          <p:nvSpPr>
            <p:cNvPr id="8" name="îšľíḑe"/>
            <p:cNvSpPr txBox="1"/>
            <p:nvPr/>
          </p:nvSpPr>
          <p:spPr bwMode="auto">
            <a:xfrm>
              <a:off x="256582" y="3112600"/>
              <a:ext cx="4825984" cy="44180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>
              <a:noAutofit/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zh-CN" altLang="en-US" sz="2400" b="1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cs typeface="+mn-ea"/>
                  <a:sym typeface="+mn-lt"/>
                </a:rPr>
                <a:t> 想象型</a:t>
              </a:r>
              <a:endParaRPr lang="zh-CN" altLang="en-US" sz="2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9" name="íṣḷïdê"/>
            <p:cNvSpPr/>
            <p:nvPr/>
          </p:nvSpPr>
          <p:spPr bwMode="auto">
            <a:xfrm>
              <a:off x="256582" y="3554671"/>
              <a:ext cx="4727435" cy="13050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 fontScale="87500" lnSpcReduction="10000"/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 algn="ct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cs typeface="+mn-ea"/>
                  <a:sym typeface="+mn-lt"/>
                </a:rPr>
                <a:t>主要是续编故事，改写故事，发展联想和想象能力，从而培养创新思维。</a:t>
              </a:r>
              <a:endParaRPr lang="zh-CN" altLang="en-US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10" name="ísḷiḍè"/>
          <p:cNvGrpSpPr/>
          <p:nvPr/>
        </p:nvGrpSpPr>
        <p:grpSpPr>
          <a:xfrm>
            <a:off x="5963920" y="899795"/>
            <a:ext cx="2520950" cy="1426210"/>
            <a:chOff x="1612144" y="4398547"/>
            <a:chExt cx="5614297" cy="1425933"/>
          </a:xfrm>
        </p:grpSpPr>
        <p:sp>
          <p:nvSpPr>
            <p:cNvPr id="11" name="ís1îḓê"/>
            <p:cNvSpPr txBox="1"/>
            <p:nvPr/>
          </p:nvSpPr>
          <p:spPr bwMode="auto">
            <a:xfrm>
              <a:off x="1612144" y="4398547"/>
              <a:ext cx="4825984" cy="44180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>
              <a:noAutofit/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zh-CN" altLang="en-US" sz="2400" b="1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cs typeface="+mn-ea"/>
                  <a:sym typeface="+mn-lt"/>
                </a:rPr>
                <a:t> 评价型</a:t>
              </a:r>
              <a:endParaRPr lang="zh-CN" altLang="en-US" sz="2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2" name="ïṡḷíḋè"/>
            <p:cNvSpPr/>
            <p:nvPr/>
          </p:nvSpPr>
          <p:spPr bwMode="auto">
            <a:xfrm>
              <a:off x="1612144" y="4840353"/>
              <a:ext cx="5614297" cy="9841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 fontScale="80000" lnSpcReduction="10000"/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 algn="ct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cs typeface="+mn-ea"/>
                  <a:sym typeface="+mn-lt"/>
                </a:rPr>
                <a:t>即评价书中人物</a:t>
              </a:r>
              <a:r>
                <a:rPr lang="en-US" altLang="zh-CN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cs typeface="+mn-ea"/>
                  <a:sym typeface="+mn-lt"/>
                </a:rPr>
                <a:t>,</a:t>
              </a:r>
              <a:r>
                <a:rPr lang="zh-CN" altLang="en-US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cs typeface="+mn-ea"/>
                  <a:sym typeface="+mn-lt"/>
                </a:rPr>
                <a:t>或真或伪</a:t>
              </a:r>
              <a:r>
                <a:rPr lang="en-US" altLang="zh-CN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cs typeface="+mn-ea"/>
                  <a:sym typeface="+mn-lt"/>
                </a:rPr>
                <a:t>,</a:t>
              </a:r>
              <a:r>
                <a:rPr lang="zh-CN" altLang="en-US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cs typeface="+mn-ea"/>
                  <a:sym typeface="+mn-lt"/>
                </a:rPr>
                <a:t>或善或恶</a:t>
              </a:r>
              <a:r>
                <a:rPr lang="en-US" altLang="zh-CN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cs typeface="+mn-ea"/>
                  <a:sym typeface="+mn-lt"/>
                </a:rPr>
                <a:t>;</a:t>
              </a:r>
              <a:r>
                <a:rPr lang="zh-CN" altLang="en-US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cs typeface="+mn-ea"/>
                  <a:sym typeface="+mn-lt"/>
                </a:rPr>
                <a:t>或美或丑等等。 </a:t>
              </a:r>
              <a:endParaRPr lang="zh-CN" altLang="en-US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0737" y="3794125"/>
            <a:ext cx="1525422" cy="10800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885" y="1680793"/>
            <a:ext cx="5098257" cy="359375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2184" y="0"/>
            <a:ext cx="2691816" cy="272415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2801967" y="1708082"/>
            <a:ext cx="424709" cy="2057400"/>
            <a:chOff x="2928286" y="1619250"/>
            <a:chExt cx="424709" cy="2057400"/>
          </a:xfrm>
        </p:grpSpPr>
        <p:sp>
          <p:nvSpPr>
            <p:cNvPr id="9" name="圆角矩形 8"/>
            <p:cNvSpPr/>
            <p:nvPr/>
          </p:nvSpPr>
          <p:spPr>
            <a:xfrm rot="16200000">
              <a:off x="2188142" y="2555308"/>
              <a:ext cx="1905000" cy="337683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10" name="TextBox 5"/>
            <p:cNvSpPr txBox="1"/>
            <p:nvPr/>
          </p:nvSpPr>
          <p:spPr>
            <a:xfrm>
              <a:off x="2959064" y="2124611"/>
              <a:ext cx="369332" cy="1195199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spAutoFit/>
            </a:bodyPr>
            <a:lstStyle/>
            <a:p>
              <a:pPr algn="l"/>
              <a:r>
                <a:rPr lang="zh-CN" altLang="en-US" sz="1200" dirty="0">
                  <a:solidFill>
                    <a:schemeClr val="accent1"/>
                  </a:solidFill>
                  <a:cs typeface="+mn-ea"/>
                  <a:sym typeface="+mn-lt"/>
                </a:rPr>
                <a:t>为什么要课外阅读</a:t>
              </a:r>
              <a:endParaRPr lang="zh-CN" altLang="en-US" sz="12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12" name="平行四边形 11"/>
            <p:cNvSpPr/>
            <p:nvPr/>
          </p:nvSpPr>
          <p:spPr>
            <a:xfrm>
              <a:off x="2928286" y="1619250"/>
              <a:ext cx="424709" cy="466342"/>
            </a:xfrm>
            <a:prstGeom prst="parallelogram">
              <a:avLst>
                <a:gd name="adj" fmla="val 0"/>
              </a:avLst>
            </a:prstGeom>
            <a:solidFill>
              <a:srgbClr val="F5F1E8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>
                  <a:rot lat="0" lon="0" rev="0"/>
                </a:camera>
                <a:lightRig rig="threePt" dir="t"/>
              </a:scene3d>
            </a:bodyPr>
            <a:lstStyle/>
            <a:p>
              <a:pPr algn="ctr"/>
              <a:r>
                <a:rPr lang="en-US" altLang="zh-CN" b="1" dirty="0">
                  <a:solidFill>
                    <a:schemeClr val="accent1"/>
                  </a:solidFill>
                  <a:cs typeface="+mn-ea"/>
                  <a:sym typeface="+mn-lt"/>
                </a:rPr>
                <a:t>1</a:t>
              </a:r>
              <a:endParaRPr lang="zh-CN" altLang="en-US" sz="16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3" name="TextBox 19"/>
          <p:cNvSpPr>
            <a:spLocks noChangeArrowheads="1"/>
          </p:cNvSpPr>
          <p:nvPr/>
        </p:nvSpPr>
        <p:spPr bwMode="auto">
          <a:xfrm>
            <a:off x="1535388" y="1581150"/>
            <a:ext cx="100540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accent1"/>
                </a:solidFill>
                <a:cs typeface="+mn-ea"/>
                <a:sym typeface="+mn-lt"/>
              </a:rPr>
              <a:t>目录</a:t>
            </a:r>
            <a:endParaRPr lang="zh-CN" altLang="en-US" sz="16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4" name="TextBox 53"/>
          <p:cNvSpPr>
            <a:spLocks noChangeArrowheads="1"/>
          </p:cNvSpPr>
          <p:nvPr/>
        </p:nvSpPr>
        <p:spPr bwMode="auto">
          <a:xfrm>
            <a:off x="1524000" y="2060839"/>
            <a:ext cx="1016791" cy="180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1100" dirty="0">
                <a:solidFill>
                  <a:schemeClr val="accent1"/>
                </a:solidFill>
                <a:cs typeface="+mn-ea"/>
                <a:sym typeface="+mn-lt"/>
              </a:rPr>
              <a:t>CONTENTS</a:t>
            </a:r>
            <a:endParaRPr lang="en-US" altLang="zh-CN" sz="11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3632467" y="1708082"/>
            <a:ext cx="424709" cy="2057400"/>
            <a:chOff x="2928286" y="1619250"/>
            <a:chExt cx="424709" cy="2057400"/>
          </a:xfrm>
        </p:grpSpPr>
        <p:sp>
          <p:nvSpPr>
            <p:cNvPr id="36" name="圆角矩形 35"/>
            <p:cNvSpPr/>
            <p:nvPr/>
          </p:nvSpPr>
          <p:spPr>
            <a:xfrm rot="16200000">
              <a:off x="2188142" y="2555308"/>
              <a:ext cx="1905000" cy="337683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37" name="TextBox 5"/>
            <p:cNvSpPr txBox="1"/>
            <p:nvPr/>
          </p:nvSpPr>
          <p:spPr>
            <a:xfrm>
              <a:off x="2959064" y="2124611"/>
              <a:ext cx="369332" cy="1195199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spAutoFit/>
            </a:bodyPr>
            <a:lstStyle/>
            <a:p>
              <a:pPr algn="l"/>
              <a:r>
                <a:rPr lang="zh-CN" altLang="en-US" sz="1200" dirty="0">
                  <a:solidFill>
                    <a:schemeClr val="accent1"/>
                  </a:solidFill>
                  <a:cs typeface="+mn-ea"/>
                  <a:sym typeface="+mn-lt"/>
                </a:rPr>
                <a:t>应该怎样读课外书</a:t>
              </a:r>
              <a:endParaRPr lang="zh-CN" altLang="en-US" sz="12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38" name="平行四边形 37"/>
            <p:cNvSpPr/>
            <p:nvPr/>
          </p:nvSpPr>
          <p:spPr>
            <a:xfrm>
              <a:off x="2928286" y="1619250"/>
              <a:ext cx="424709" cy="466342"/>
            </a:xfrm>
            <a:prstGeom prst="parallelogram">
              <a:avLst>
                <a:gd name="adj" fmla="val 0"/>
              </a:avLst>
            </a:prstGeom>
            <a:solidFill>
              <a:srgbClr val="F5F1E8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>
                  <a:rot lat="0" lon="0" rev="0"/>
                </a:camera>
                <a:lightRig rig="threePt" dir="t"/>
              </a:scene3d>
            </a:bodyPr>
            <a:lstStyle/>
            <a:p>
              <a:pPr algn="ctr"/>
              <a:r>
                <a:rPr lang="en-US" altLang="zh-CN" b="1" dirty="0">
                  <a:solidFill>
                    <a:schemeClr val="accent1"/>
                  </a:solidFill>
                  <a:cs typeface="+mn-ea"/>
                  <a:sym typeface="+mn-lt"/>
                </a:rPr>
                <a:t>2</a:t>
              </a:r>
              <a:endParaRPr lang="zh-CN" altLang="en-US" sz="16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462967" y="1708082"/>
            <a:ext cx="424709" cy="2057400"/>
            <a:chOff x="2928286" y="1619250"/>
            <a:chExt cx="424709" cy="2057400"/>
          </a:xfrm>
        </p:grpSpPr>
        <p:sp>
          <p:nvSpPr>
            <p:cNvPr id="40" name="圆角矩形 39"/>
            <p:cNvSpPr/>
            <p:nvPr/>
          </p:nvSpPr>
          <p:spPr>
            <a:xfrm rot="16200000">
              <a:off x="2188142" y="2555308"/>
              <a:ext cx="1905000" cy="337683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41" name="TextBox 5"/>
            <p:cNvSpPr txBox="1"/>
            <p:nvPr/>
          </p:nvSpPr>
          <p:spPr>
            <a:xfrm>
              <a:off x="2959064" y="2124611"/>
              <a:ext cx="369332" cy="1195199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spAutoFit/>
            </a:bodyPr>
            <a:lstStyle/>
            <a:p>
              <a:pPr algn="l"/>
              <a:r>
                <a:rPr lang="zh-CN" altLang="en-US" sz="1200" dirty="0">
                  <a:solidFill>
                    <a:schemeClr val="accent1"/>
                  </a:solidFill>
                  <a:cs typeface="+mn-ea"/>
                  <a:sym typeface="+mn-lt"/>
                </a:rPr>
                <a:t>怎么做好读书笔记</a:t>
              </a:r>
              <a:endParaRPr lang="zh-CN" altLang="en-US" sz="12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42" name="平行四边形 41"/>
            <p:cNvSpPr/>
            <p:nvPr/>
          </p:nvSpPr>
          <p:spPr>
            <a:xfrm>
              <a:off x="2928286" y="1619250"/>
              <a:ext cx="424709" cy="466342"/>
            </a:xfrm>
            <a:prstGeom prst="parallelogram">
              <a:avLst>
                <a:gd name="adj" fmla="val 0"/>
              </a:avLst>
            </a:prstGeom>
            <a:solidFill>
              <a:srgbClr val="F5F1E8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>
                  <a:rot lat="0" lon="0" rev="0"/>
                </a:camera>
                <a:lightRig rig="threePt" dir="t"/>
              </a:scene3d>
            </a:bodyPr>
            <a:lstStyle/>
            <a:p>
              <a:pPr algn="ctr"/>
              <a:r>
                <a:rPr lang="en-US" altLang="zh-CN" b="1" dirty="0">
                  <a:solidFill>
                    <a:schemeClr val="accent1"/>
                  </a:solidFill>
                  <a:cs typeface="+mn-ea"/>
                  <a:sym typeface="+mn-lt"/>
                </a:rPr>
                <a:t>3</a:t>
              </a:r>
              <a:endParaRPr lang="zh-CN" altLang="en-US" sz="16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293467" y="1708082"/>
            <a:ext cx="424709" cy="2057400"/>
            <a:chOff x="2928286" y="1619250"/>
            <a:chExt cx="424709" cy="2057400"/>
          </a:xfrm>
        </p:grpSpPr>
        <p:sp>
          <p:nvSpPr>
            <p:cNvPr id="44" name="圆角矩形 43"/>
            <p:cNvSpPr/>
            <p:nvPr/>
          </p:nvSpPr>
          <p:spPr>
            <a:xfrm rot="16200000">
              <a:off x="2188142" y="2555308"/>
              <a:ext cx="1905000" cy="337683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45" name="TextBox 5"/>
            <p:cNvSpPr txBox="1"/>
            <p:nvPr/>
          </p:nvSpPr>
          <p:spPr>
            <a:xfrm>
              <a:off x="2959064" y="2124611"/>
              <a:ext cx="369332" cy="1195199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spAutoFit/>
            </a:bodyPr>
            <a:lstStyle/>
            <a:p>
              <a:pPr algn="l"/>
              <a:r>
                <a:rPr lang="zh-CN" altLang="en-US" sz="1200" dirty="0">
                  <a:solidFill>
                    <a:schemeClr val="accent1"/>
                  </a:solidFill>
                  <a:cs typeface="+mn-ea"/>
                  <a:sym typeface="+mn-lt"/>
                </a:rPr>
                <a:t>课外阅读推荐书目</a:t>
              </a:r>
              <a:endParaRPr lang="zh-CN" altLang="en-US" sz="12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46" name="平行四边形 45"/>
            <p:cNvSpPr/>
            <p:nvPr/>
          </p:nvSpPr>
          <p:spPr>
            <a:xfrm>
              <a:off x="2928286" y="1619250"/>
              <a:ext cx="424709" cy="466342"/>
            </a:xfrm>
            <a:prstGeom prst="parallelogram">
              <a:avLst>
                <a:gd name="adj" fmla="val 0"/>
              </a:avLst>
            </a:prstGeom>
            <a:solidFill>
              <a:srgbClr val="F5F1E8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>
                  <a:rot lat="0" lon="0" rev="0"/>
                </a:camera>
                <a:lightRig rig="threePt" dir="t"/>
              </a:scene3d>
            </a:bodyPr>
            <a:lstStyle/>
            <a:p>
              <a:pPr algn="ctr"/>
              <a:r>
                <a:rPr lang="en-US" altLang="zh-CN" b="1" dirty="0">
                  <a:solidFill>
                    <a:schemeClr val="accent1"/>
                  </a:solidFill>
                  <a:cs typeface="+mn-ea"/>
                  <a:sym typeface="+mn-lt"/>
                </a:rPr>
                <a:t>4</a:t>
              </a:r>
              <a:endParaRPr lang="zh-CN" altLang="en-US" sz="16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2184" y="0"/>
            <a:ext cx="2691816" cy="2724150"/>
          </a:xfrm>
          <a:prstGeom prst="rect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2209800" y="1885950"/>
            <a:ext cx="1106197" cy="1153332"/>
            <a:chOff x="5037559" y="2424498"/>
            <a:chExt cx="2079817" cy="2168438"/>
          </a:xfrm>
        </p:grpSpPr>
        <p:sp>
          <p:nvSpPr>
            <p:cNvPr id="26" name="流程图: 决策 25"/>
            <p:cNvSpPr/>
            <p:nvPr/>
          </p:nvSpPr>
          <p:spPr>
            <a:xfrm rot="16200000">
              <a:off x="4993249" y="2468808"/>
              <a:ext cx="2168438" cy="2079817"/>
            </a:xfrm>
            <a:prstGeom prst="flowChartDecision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cs typeface="+mn-ea"/>
                <a:sym typeface="+mn-lt"/>
              </a:endParaRPr>
            </a:p>
          </p:txBody>
        </p:sp>
        <p:sp>
          <p:nvSpPr>
            <p:cNvPr id="27" name="TextBox 18"/>
            <p:cNvSpPr txBox="1"/>
            <p:nvPr/>
          </p:nvSpPr>
          <p:spPr>
            <a:xfrm>
              <a:off x="5617623" y="2781384"/>
              <a:ext cx="968061" cy="1446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>
                  <a:solidFill>
                    <a:schemeClr val="accent1"/>
                  </a:solidFill>
                  <a:cs typeface="+mn-ea"/>
                  <a:sym typeface="+mn-lt"/>
                </a:rPr>
                <a:t>4</a:t>
              </a:r>
              <a:endParaRPr lang="zh-CN" altLang="en-US" sz="44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8" name="文本框 19"/>
          <p:cNvSpPr>
            <a:spLocks noChangeArrowheads="1"/>
          </p:cNvSpPr>
          <p:nvPr/>
        </p:nvSpPr>
        <p:spPr bwMode="auto">
          <a:xfrm>
            <a:off x="3414514" y="2065466"/>
            <a:ext cx="2976442" cy="482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1428" tIns="25714" rIns="51428" bIns="25714">
            <a:spAutoFit/>
          </a:bodyPr>
          <a:lstStyle/>
          <a:p>
            <a:pPr algn="l"/>
            <a:r>
              <a:rPr lang="zh-CN" altLang="en-US" sz="2800" dirty="0">
                <a:solidFill>
                  <a:schemeClr val="accent1"/>
                </a:solidFill>
                <a:cs typeface="+mn-ea"/>
                <a:sym typeface="+mn-lt"/>
              </a:rPr>
              <a:t>课外阅读推荐书目</a:t>
            </a:r>
            <a:endParaRPr lang="zh-CN" altLang="en-US" sz="28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9" name="文本框 20"/>
          <p:cNvSpPr>
            <a:spLocks noChangeArrowheads="1"/>
          </p:cNvSpPr>
          <p:nvPr/>
        </p:nvSpPr>
        <p:spPr bwMode="auto">
          <a:xfrm>
            <a:off x="3412265" y="2546796"/>
            <a:ext cx="3006218" cy="328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28" tIns="25714" rIns="51428" bIns="25714">
            <a:spAutoFit/>
          </a:bodyPr>
          <a:lstStyle/>
          <a:p>
            <a:r>
              <a:rPr lang="zh-CN" altLang="en-US" sz="900" dirty="0">
                <a:solidFill>
                  <a:schemeClr val="accent1"/>
                </a:solidFill>
                <a:cs typeface="+mn-ea"/>
                <a:sym typeface="+mn-lt"/>
              </a:rPr>
              <a:t>点击添加文字内容点击添加文字内容点击添加文字内容点</a:t>
            </a:r>
            <a:endParaRPr lang="en-US" altLang="zh-CN" sz="900" dirty="0">
              <a:solidFill>
                <a:schemeClr val="accent1"/>
              </a:solidFill>
              <a:cs typeface="+mn-ea"/>
              <a:sym typeface="+mn-lt"/>
            </a:endParaRPr>
          </a:p>
          <a:p>
            <a:r>
              <a:rPr lang="zh-CN" altLang="en-US" sz="900" dirty="0">
                <a:solidFill>
                  <a:schemeClr val="accent1"/>
                </a:solidFill>
                <a:cs typeface="+mn-ea"/>
                <a:sym typeface="+mn-lt"/>
              </a:rPr>
              <a:t>击添加文字内容点击添加文字内容</a:t>
            </a:r>
            <a:endParaRPr lang="en-US" altLang="zh-CN" sz="9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19800" y="5025070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行</a:t>
            </a:r>
            <a:r>
              <a:rPr lang="zh-CN" altLang="en-US" sz="100" dirty="0" smtClean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业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模板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http://www.1ppt.com/hangye/</a:t>
            </a:r>
            <a:endParaRPr lang="en-US" altLang="zh-CN" sz="100" dirty="0" smtClean="0">
              <a:solidFill>
                <a:schemeClr val="bg1">
                  <a:lumMod val="95000"/>
                </a:schemeClr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šḻíḍè"/>
          <p:cNvSpPr txBox="1"/>
          <p:nvPr/>
        </p:nvSpPr>
        <p:spPr>
          <a:xfrm>
            <a:off x="820975" y="976734"/>
            <a:ext cx="2400540" cy="400173"/>
          </a:xfrm>
          <a:prstGeom prst="rect">
            <a:avLst/>
          </a:prstGeom>
          <a:noFill/>
        </p:spPr>
        <p:txBody>
          <a:bodyPr wrap="none" anchor="b" anchorCtr="0">
            <a:norm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《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西游记</a:t>
            </a:r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》——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吴承恩</a:t>
            </a:r>
            <a:endParaRPr lang="zh-CN" altLang="en-US" sz="14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" name="iṩļïḍè"/>
          <p:cNvSpPr txBox="1"/>
          <p:nvPr/>
        </p:nvSpPr>
        <p:spPr>
          <a:xfrm>
            <a:off x="820974" y="2366054"/>
            <a:ext cx="2400540" cy="400173"/>
          </a:xfrm>
          <a:prstGeom prst="rect">
            <a:avLst/>
          </a:prstGeom>
          <a:noFill/>
        </p:spPr>
        <p:txBody>
          <a:bodyPr wrap="none" anchor="b" anchorCtr="0">
            <a:norm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《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水浒传</a:t>
            </a:r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》——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施耐庵</a:t>
            </a:r>
            <a:endParaRPr lang="zh-CN" altLang="en-US" sz="14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4" name="ïṣḷiḓe"/>
          <p:cNvSpPr txBox="1"/>
          <p:nvPr/>
        </p:nvSpPr>
        <p:spPr>
          <a:xfrm>
            <a:off x="820974" y="3783729"/>
            <a:ext cx="2400540" cy="400173"/>
          </a:xfrm>
          <a:prstGeom prst="rect">
            <a:avLst/>
          </a:prstGeom>
          <a:noFill/>
        </p:spPr>
        <p:txBody>
          <a:bodyPr wrap="none" anchor="b" anchorCtr="0">
            <a:norm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《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朝花夕拾</a:t>
            </a:r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》——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鲁迅</a:t>
            </a:r>
            <a:endParaRPr lang="zh-CN" altLang="en-US" sz="14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5" name="iṡľiḓe"/>
          <p:cNvSpPr txBox="1"/>
          <p:nvPr/>
        </p:nvSpPr>
        <p:spPr>
          <a:xfrm>
            <a:off x="5900331" y="812269"/>
            <a:ext cx="2400540" cy="400173"/>
          </a:xfrm>
          <a:prstGeom prst="rect">
            <a:avLst/>
          </a:prstGeom>
          <a:noFill/>
        </p:spPr>
        <p:txBody>
          <a:bodyPr wrap="none" anchor="b" anchorCtr="0">
            <a:norm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《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繁星</a:t>
            </a:r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·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春水</a:t>
            </a:r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》——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冰心</a:t>
            </a:r>
            <a:endParaRPr lang="zh-CN" altLang="en-US" sz="14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6" name="îsľiḋê"/>
          <p:cNvSpPr txBox="1"/>
          <p:nvPr/>
        </p:nvSpPr>
        <p:spPr>
          <a:xfrm>
            <a:off x="5900331" y="2201589"/>
            <a:ext cx="2400540" cy="400173"/>
          </a:xfrm>
          <a:prstGeom prst="rect">
            <a:avLst/>
          </a:prstGeom>
          <a:noFill/>
        </p:spPr>
        <p:txBody>
          <a:bodyPr wrap="none" anchor="b" anchorCtr="0">
            <a:norm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《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鲁滨孙漂流记</a:t>
            </a:r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》</a:t>
            </a:r>
            <a:endParaRPr lang="en-US" altLang="zh-CN" sz="14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7" name="îṡḷïdé"/>
          <p:cNvSpPr txBox="1"/>
          <p:nvPr/>
        </p:nvSpPr>
        <p:spPr>
          <a:xfrm>
            <a:off x="5900331" y="3619264"/>
            <a:ext cx="2400540" cy="400173"/>
          </a:xfrm>
          <a:prstGeom prst="rect">
            <a:avLst/>
          </a:prstGeom>
          <a:noFill/>
        </p:spPr>
        <p:txBody>
          <a:bodyPr wrap="none" anchor="b" anchorCtr="0">
            <a:norm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《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钢铁是怎样炼成的</a:t>
            </a:r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》</a:t>
            </a:r>
            <a:endParaRPr lang="en-US" altLang="zh-CN" sz="14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8" name="išḻíḍè"/>
          <p:cNvSpPr txBox="1"/>
          <p:nvPr/>
        </p:nvSpPr>
        <p:spPr>
          <a:xfrm>
            <a:off x="823242" y="1403479"/>
            <a:ext cx="2400540" cy="400173"/>
          </a:xfrm>
          <a:prstGeom prst="rect">
            <a:avLst/>
          </a:prstGeom>
          <a:noFill/>
        </p:spPr>
        <p:txBody>
          <a:bodyPr wrap="none" anchor="b" anchorCtr="0">
            <a:norm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《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童年</a:t>
            </a:r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》——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高尔基</a:t>
            </a:r>
            <a:endParaRPr lang="zh-CN" altLang="en-US" sz="14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9" name="iṩļïḍè"/>
          <p:cNvSpPr txBox="1"/>
          <p:nvPr/>
        </p:nvSpPr>
        <p:spPr>
          <a:xfrm>
            <a:off x="823241" y="2792799"/>
            <a:ext cx="2400540" cy="400173"/>
          </a:xfrm>
          <a:prstGeom prst="rect">
            <a:avLst/>
          </a:prstGeom>
          <a:noFill/>
        </p:spPr>
        <p:txBody>
          <a:bodyPr wrap="none" anchor="b" anchorCtr="0">
            <a:norm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《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名人传</a:t>
            </a:r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》——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罗曼罗兰</a:t>
            </a:r>
            <a:endParaRPr lang="zh-CN" altLang="en-US" sz="14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0" name="ïṣḷiḓe"/>
          <p:cNvSpPr txBox="1"/>
          <p:nvPr/>
        </p:nvSpPr>
        <p:spPr>
          <a:xfrm>
            <a:off x="823241" y="4210474"/>
            <a:ext cx="2400540" cy="400173"/>
          </a:xfrm>
          <a:prstGeom prst="rect">
            <a:avLst/>
          </a:prstGeom>
          <a:noFill/>
        </p:spPr>
        <p:txBody>
          <a:bodyPr wrap="none" anchor="b" anchorCtr="0">
            <a:norm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《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骆驼祥子</a:t>
            </a:r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》——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老舍</a:t>
            </a:r>
            <a:endParaRPr lang="zh-CN" altLang="en-US" sz="14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1" name="iṡľiḓe"/>
          <p:cNvSpPr txBox="1"/>
          <p:nvPr/>
        </p:nvSpPr>
        <p:spPr>
          <a:xfrm>
            <a:off x="5914903" y="1254185"/>
            <a:ext cx="2400540" cy="400173"/>
          </a:xfrm>
          <a:prstGeom prst="rect">
            <a:avLst/>
          </a:prstGeom>
          <a:noFill/>
        </p:spPr>
        <p:txBody>
          <a:bodyPr wrap="none" anchor="b" anchorCtr="0">
            <a:norm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《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红楼梦</a:t>
            </a:r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》——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曹雪芹</a:t>
            </a:r>
            <a:endParaRPr lang="zh-CN" altLang="en-US" sz="14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2" name="îsľiḋê"/>
          <p:cNvSpPr txBox="1"/>
          <p:nvPr/>
        </p:nvSpPr>
        <p:spPr>
          <a:xfrm>
            <a:off x="5914903" y="2643505"/>
            <a:ext cx="2400540" cy="400173"/>
          </a:xfrm>
          <a:prstGeom prst="rect">
            <a:avLst/>
          </a:prstGeom>
          <a:noFill/>
        </p:spPr>
        <p:txBody>
          <a:bodyPr wrap="none" anchor="b" anchorCtr="0">
            <a:norm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《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格列佛游记</a:t>
            </a:r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》</a:t>
            </a:r>
            <a:endParaRPr lang="en-US" altLang="zh-CN" sz="14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3" name="îṡḷïdé"/>
          <p:cNvSpPr txBox="1"/>
          <p:nvPr/>
        </p:nvSpPr>
        <p:spPr>
          <a:xfrm>
            <a:off x="5914903" y="4061180"/>
            <a:ext cx="2400540" cy="400173"/>
          </a:xfrm>
          <a:prstGeom prst="rect">
            <a:avLst/>
          </a:prstGeom>
          <a:noFill/>
        </p:spPr>
        <p:txBody>
          <a:bodyPr wrap="none" anchor="b" anchorCtr="0">
            <a:norm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《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三国演义</a:t>
            </a:r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》——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罗贯中</a:t>
            </a:r>
            <a:endParaRPr lang="zh-CN" altLang="en-US" sz="14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72040" y="158677"/>
            <a:ext cx="1217000" cy="40011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algn="just"/>
            <a:r>
              <a:rPr lang="zh-CN" altLang="en-US" sz="20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名著推介</a:t>
            </a:r>
            <a:endParaRPr lang="zh-CN" altLang="en-US" sz="20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735" y="560577"/>
            <a:ext cx="4802505" cy="47964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ïŝḻiḋê"/>
          <p:cNvSpPr txBox="1"/>
          <p:nvPr/>
        </p:nvSpPr>
        <p:spPr bwMode="auto">
          <a:xfrm>
            <a:off x="794832" y="601449"/>
            <a:ext cx="2628375" cy="1295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norm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40000"/>
              </a:lnSpc>
              <a:spcBef>
                <a:spcPct val="0"/>
              </a:spcBef>
              <a:defRPr/>
            </a:pPr>
            <a:r>
              <a:rPr lang="zh-CN" altLang="en-US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书籍</a:t>
            </a:r>
            <a:r>
              <a:rPr lang="en-US" altLang="zh-CN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—</a:t>
            </a:r>
            <a:r>
              <a:rPr lang="zh-CN" altLang="en-US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通过心灵观察世界的窗口。住宅里没有书</a:t>
            </a:r>
            <a:r>
              <a:rPr lang="en-US" altLang="zh-CN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犹如房间里没有窗户。</a:t>
            </a:r>
            <a:endParaRPr lang="en-US" altLang="zh-CN" sz="14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  <a:p>
            <a:pPr lvl="0" algn="r">
              <a:lnSpc>
                <a:spcPct val="140000"/>
              </a:lnSpc>
              <a:spcBef>
                <a:spcPct val="0"/>
              </a:spcBef>
              <a:defRPr/>
            </a:pPr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---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威尔逊 </a:t>
            </a:r>
            <a:endParaRPr lang="zh-CN" altLang="en-US" sz="14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21" name="ïŝḻiḋê"/>
          <p:cNvSpPr txBox="1"/>
          <p:nvPr/>
        </p:nvSpPr>
        <p:spPr bwMode="auto">
          <a:xfrm>
            <a:off x="807391" y="2346867"/>
            <a:ext cx="2628375" cy="1216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norm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40000"/>
              </a:lnSpc>
              <a:spcBef>
                <a:spcPct val="0"/>
              </a:spcBef>
              <a:defRPr/>
            </a:pPr>
            <a:r>
              <a:rPr lang="zh-CN" altLang="en-US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书籍是朋友</a:t>
            </a:r>
            <a:r>
              <a:rPr lang="en-US" altLang="zh-CN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虽然没有热情</a:t>
            </a:r>
            <a:r>
              <a:rPr lang="en-US" altLang="zh-CN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但是非常忠实。</a:t>
            </a:r>
            <a:endParaRPr lang="en-US" altLang="zh-CN" sz="14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  <a:p>
            <a:pPr lvl="0" algn="r">
              <a:lnSpc>
                <a:spcPct val="140000"/>
              </a:lnSpc>
              <a:spcBef>
                <a:spcPct val="0"/>
              </a:spcBef>
              <a:defRPr/>
            </a:pPr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---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雨果</a:t>
            </a:r>
            <a:endParaRPr lang="zh-CN" altLang="en-US" sz="14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22" name="ïŝḻiḋê"/>
          <p:cNvSpPr txBox="1"/>
          <p:nvPr/>
        </p:nvSpPr>
        <p:spPr bwMode="auto">
          <a:xfrm>
            <a:off x="791438" y="3831964"/>
            <a:ext cx="2628375" cy="1079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norm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40000"/>
              </a:lnSpc>
              <a:spcBef>
                <a:spcPct val="0"/>
              </a:spcBef>
              <a:defRPr/>
            </a:pPr>
            <a:r>
              <a:rPr lang="zh-CN" altLang="en-US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书籍是全世界的营养品</a:t>
            </a:r>
            <a:r>
              <a:rPr lang="en-US" altLang="zh-CN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.</a:t>
            </a:r>
            <a:r>
              <a:rPr lang="zh-CN" altLang="en-US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生活里没有书籍</a:t>
            </a:r>
            <a:r>
              <a:rPr lang="en-US" altLang="zh-CN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,</a:t>
            </a:r>
            <a:r>
              <a:rPr lang="zh-CN" altLang="en-US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就好像没有阳光。</a:t>
            </a:r>
            <a:endParaRPr lang="en-US" altLang="zh-CN" sz="14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  <a:p>
            <a:pPr lvl="0" algn="r">
              <a:lnSpc>
                <a:spcPct val="140000"/>
              </a:lnSpc>
              <a:spcBef>
                <a:spcPct val="0"/>
              </a:spcBef>
              <a:defRPr/>
            </a:pPr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---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莎士比亚</a:t>
            </a:r>
            <a:endParaRPr lang="zh-CN" altLang="en-US" sz="14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23" name="ïŝḻiḋê"/>
          <p:cNvSpPr txBox="1"/>
          <p:nvPr/>
        </p:nvSpPr>
        <p:spPr bwMode="auto">
          <a:xfrm>
            <a:off x="5414711" y="601449"/>
            <a:ext cx="2628375" cy="964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normAutofit lnSpcReduction="10000"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40000"/>
              </a:lnSpc>
              <a:spcBef>
                <a:spcPct val="0"/>
              </a:spcBef>
              <a:defRPr/>
            </a:pPr>
            <a:r>
              <a:rPr lang="zh-CN" altLang="en-US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书合理安排时间，就等于节约时间。</a:t>
            </a:r>
            <a:endParaRPr lang="en-US" altLang="zh-CN" sz="14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  <a:p>
            <a:pPr lvl="0" algn="r">
              <a:lnSpc>
                <a:spcPct val="140000"/>
              </a:lnSpc>
              <a:spcBef>
                <a:spcPct val="0"/>
              </a:spcBef>
              <a:defRPr/>
            </a:pPr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---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鲁迅</a:t>
            </a:r>
            <a:endParaRPr lang="zh-CN" altLang="en-US" sz="14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24" name="ïŝḻiḋê"/>
          <p:cNvSpPr txBox="1"/>
          <p:nvPr/>
        </p:nvSpPr>
        <p:spPr bwMode="auto">
          <a:xfrm>
            <a:off x="5427270" y="2346867"/>
            <a:ext cx="2628375" cy="107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normAutofit fontScale="92500" lnSpcReduction="20000"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40000"/>
              </a:lnSpc>
              <a:spcBef>
                <a:spcPct val="0"/>
              </a:spcBef>
              <a:defRPr/>
            </a:pPr>
            <a:r>
              <a:rPr lang="zh-CN" altLang="en-US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读书好似爬山，爬得越高，望得越远；读书好似耕耘，汗水流得多，收获更丰满。</a:t>
            </a:r>
            <a:endParaRPr lang="en-US" altLang="zh-CN" sz="14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  <a:p>
            <a:pPr lvl="0" algn="r">
              <a:lnSpc>
                <a:spcPct val="140000"/>
              </a:lnSpc>
              <a:spcBef>
                <a:spcPct val="0"/>
              </a:spcBef>
              <a:defRPr/>
            </a:pPr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---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臧克家</a:t>
            </a:r>
            <a:endParaRPr lang="zh-CN" altLang="en-US" sz="14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25" name="ïŝḻiḋê"/>
          <p:cNvSpPr txBox="1"/>
          <p:nvPr/>
        </p:nvSpPr>
        <p:spPr bwMode="auto">
          <a:xfrm>
            <a:off x="5410336" y="3947550"/>
            <a:ext cx="2628375" cy="964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normAutofit fontScale="92500" lnSpcReduction="20000"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40000"/>
              </a:lnSpc>
              <a:spcBef>
                <a:spcPct val="0"/>
              </a:spcBef>
              <a:defRPr/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我读书奉行九个字，就是“读书好，好读书，读好书”。</a:t>
            </a:r>
            <a:endParaRPr lang="en-US" altLang="zh-CN" sz="1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  <a:p>
            <a:pPr lvl="0" algn="r">
              <a:lnSpc>
                <a:spcPct val="140000"/>
              </a:lnSpc>
              <a:spcBef>
                <a:spcPct val="0"/>
              </a:spcBef>
              <a:defRPr/>
            </a:pPr>
            <a:r>
              <a:rPr lang="en-US" altLang="zh-CN" sz="16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---</a:t>
            </a:r>
            <a:r>
              <a:rPr lang="zh-CN" altLang="en-US" sz="16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冰心</a:t>
            </a:r>
            <a:endParaRPr lang="zh-CN" altLang="en-US" sz="16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935" y="1168400"/>
            <a:ext cx="1440000" cy="1440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090" y="906780"/>
            <a:ext cx="1440000" cy="1440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090" y="2784475"/>
            <a:ext cx="1440000" cy="1440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3695" y="2679700"/>
            <a:ext cx="1440000" cy="144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" grpId="0"/>
      <p:bldP spid="221" grpId="0"/>
      <p:bldP spid="222" grpId="0"/>
      <p:bldP spid="223" grpId="0"/>
      <p:bldP spid="224" grpId="0"/>
      <p:bldP spid="22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89305" y="1144905"/>
            <a:ext cx="3572510" cy="378460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阅读，终生的承诺</a:t>
            </a:r>
            <a:endParaRPr lang="zh-CN" altLang="en-US" sz="1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世界上最动人的皱眉</a:t>
            </a:r>
            <a:r>
              <a:rPr lang="en-US" altLang="zh-CN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,</a:t>
            </a:r>
            <a:endParaRPr lang="en-US" altLang="zh-CN" sz="1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是在读书时那苦思的刹那；</a:t>
            </a:r>
            <a:endParaRPr lang="zh-CN" altLang="en-US" sz="1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世界上最自然的一刻</a:t>
            </a:r>
            <a:r>
              <a:rPr lang="en-US" altLang="zh-CN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,</a:t>
            </a:r>
            <a:endParaRPr lang="en-US" altLang="zh-CN" sz="1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是在读书时那会心的微笑。</a:t>
            </a:r>
            <a:endParaRPr lang="zh-CN" altLang="en-US" sz="1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自己再累也要读书；</a:t>
            </a:r>
            <a:endParaRPr lang="zh-CN" altLang="en-US" sz="1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工作再忙也要谈书；</a:t>
            </a:r>
            <a:endParaRPr lang="zh-CN" altLang="en-US" sz="1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收入再少也要买书；</a:t>
            </a:r>
            <a:endParaRPr lang="zh-CN" altLang="en-US" sz="1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住处再挤也要藏书；</a:t>
            </a:r>
            <a:endParaRPr lang="zh-CN" altLang="en-US" sz="1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交情再浅也要送书。</a:t>
            </a:r>
            <a:endParaRPr lang="zh-CN" altLang="en-US" sz="1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3951592" y="181017"/>
            <a:ext cx="2936215" cy="267652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最庸俗的人是不读书的人；</a:t>
            </a:r>
            <a:endParaRPr lang="zh-CN" altLang="en-US" sz="1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最吝啬的人是不买书的人；</a:t>
            </a:r>
            <a:endParaRPr lang="zh-CN" altLang="en-US" sz="1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最可怜的人是与书无缘的人。</a:t>
            </a:r>
            <a:endParaRPr lang="zh-CN" altLang="en-US" sz="1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同学们，</a:t>
            </a:r>
            <a:endParaRPr lang="en-US" altLang="zh-CN" sz="1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让我们与书为伴，</a:t>
            </a:r>
            <a:endParaRPr lang="zh-CN" altLang="en-US" sz="1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让阅读</a:t>
            </a:r>
            <a:endParaRPr lang="en-US" altLang="zh-CN" sz="1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成为我们终生的承诺！</a:t>
            </a:r>
            <a:endParaRPr lang="zh-CN" altLang="en-US" sz="1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100" y="116205"/>
            <a:ext cx="1441450" cy="14414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4800" y="1922650"/>
            <a:ext cx="3600000" cy="359390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5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5" accel="10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25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" accel="10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25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" accel="10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25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" accel="10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25" decel="100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" accel="10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25" decel="100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" accel="10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25" decel="100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" accel="10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25" decel="100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" accel="10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25" decel="100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" accel="10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25" decel="100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" accel="10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0"/>
                            </p:stCondLst>
                            <p:childTnLst>
                              <p:par>
                                <p:cTn id="7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5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25" decel="1000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" accel="10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500"/>
                            </p:stCondLst>
                            <p:childTnLst>
                              <p:par>
                                <p:cTn id="8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25" decel="100000" fill="hold"/>
                                        <p:tgtEl>
                                          <p:spTgt spid="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" accel="10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25" decel="100000" fill="hold"/>
                                        <p:tgtEl>
                                          <p:spTgt spid="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5" accel="10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6500"/>
                            </p:stCondLst>
                            <p:childTnLst>
                              <p:par>
                                <p:cTn id="9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25" decel="100000" fill="hold"/>
                                        <p:tgtEl>
                                          <p:spTgt spid="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" accel="10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000"/>
                            </p:stCondLst>
                            <p:childTnLst>
                              <p:par>
                                <p:cTn id="10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25" decel="100000" fill="hold"/>
                                        <p:tgtEl>
                                          <p:spTgt spid="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5" accel="10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500"/>
                            </p:stCondLst>
                            <p:childTnLst>
                              <p:par>
                                <p:cTn id="11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25" decel="100000" fill="hold"/>
                                        <p:tgtEl>
                                          <p:spTgt spid="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5" accel="10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1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25" decel="100000" fill="hold"/>
                                        <p:tgtEl>
                                          <p:spTgt spid="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" accel="10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6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468729"/>
            <a:ext cx="2976985" cy="4008021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122577" y="2449929"/>
            <a:ext cx="461665" cy="1752600"/>
          </a:xfrm>
          <a:prstGeom prst="rect">
            <a:avLst/>
          </a:prstGeom>
          <a:noFill/>
          <a:ln>
            <a:noFill/>
          </a:ln>
        </p:spPr>
        <p:txBody>
          <a:bodyPr vert="eaVert" wrap="square">
            <a:spAutoFit/>
          </a:bodyPr>
          <a:lstStyle/>
          <a:p>
            <a:r>
              <a:rPr lang="zh-CN" altLang="en-US" dirty="0">
                <a:solidFill>
                  <a:srgbClr val="451C02"/>
                </a:solidFill>
                <a:cs typeface="+mn-ea"/>
                <a:sym typeface="+mn-lt"/>
              </a:rPr>
              <a:t>清新</a:t>
            </a:r>
            <a:r>
              <a:rPr lang="zh-CN" altLang="en-US" dirty="0" smtClean="0">
                <a:solidFill>
                  <a:srgbClr val="451C02"/>
                </a:solidFill>
                <a:cs typeface="+mn-ea"/>
                <a:sym typeface="+mn-lt"/>
              </a:rPr>
              <a:t>读</a:t>
            </a:r>
            <a:r>
              <a:rPr lang="zh-CN" altLang="en-US" dirty="0">
                <a:solidFill>
                  <a:srgbClr val="451C02"/>
                </a:solidFill>
                <a:cs typeface="+mn-ea"/>
                <a:sym typeface="+mn-lt"/>
              </a:rPr>
              <a:t>书分享会</a:t>
            </a:r>
            <a:endParaRPr lang="zh-CN" altLang="en-US" dirty="0">
              <a:solidFill>
                <a:srgbClr val="451C02"/>
              </a:solidFill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2184" y="0"/>
            <a:ext cx="2691816" cy="27241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2184" y="0"/>
            <a:ext cx="2691816" cy="2724150"/>
          </a:xfrm>
          <a:prstGeom prst="rect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2209800" y="1885950"/>
            <a:ext cx="1106197" cy="1153332"/>
            <a:chOff x="5037559" y="2424498"/>
            <a:chExt cx="2079817" cy="2168438"/>
          </a:xfrm>
        </p:grpSpPr>
        <p:sp>
          <p:nvSpPr>
            <p:cNvPr id="26" name="流程图: 决策 25"/>
            <p:cNvSpPr/>
            <p:nvPr/>
          </p:nvSpPr>
          <p:spPr>
            <a:xfrm rot="16200000">
              <a:off x="4993249" y="2468808"/>
              <a:ext cx="2168438" cy="2079817"/>
            </a:xfrm>
            <a:prstGeom prst="flowChartDecision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cs typeface="+mn-ea"/>
                <a:sym typeface="+mn-lt"/>
              </a:endParaRPr>
            </a:p>
          </p:txBody>
        </p:sp>
        <p:sp>
          <p:nvSpPr>
            <p:cNvPr id="27" name="TextBox 18"/>
            <p:cNvSpPr txBox="1"/>
            <p:nvPr/>
          </p:nvSpPr>
          <p:spPr>
            <a:xfrm>
              <a:off x="5617623" y="2781384"/>
              <a:ext cx="968061" cy="1446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>
                  <a:solidFill>
                    <a:schemeClr val="accent1"/>
                  </a:solidFill>
                  <a:cs typeface="+mn-ea"/>
                  <a:sym typeface="+mn-lt"/>
                </a:rPr>
                <a:t>1</a:t>
              </a:r>
              <a:endParaRPr lang="zh-CN" altLang="en-US" sz="44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8" name="文本框 19"/>
          <p:cNvSpPr>
            <a:spLocks noChangeArrowheads="1"/>
          </p:cNvSpPr>
          <p:nvPr/>
        </p:nvSpPr>
        <p:spPr bwMode="auto">
          <a:xfrm>
            <a:off x="3414514" y="2065466"/>
            <a:ext cx="2976442" cy="482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1428" tIns="25714" rIns="51428" bIns="25714">
            <a:spAutoFit/>
          </a:bodyPr>
          <a:lstStyle/>
          <a:p>
            <a:pPr algn="l"/>
            <a:r>
              <a:rPr lang="zh-CN" altLang="en-US" sz="2800" dirty="0">
                <a:solidFill>
                  <a:schemeClr val="accent1"/>
                </a:solidFill>
                <a:cs typeface="+mn-ea"/>
                <a:sym typeface="+mn-lt"/>
              </a:rPr>
              <a:t>为什么要课外阅读</a:t>
            </a:r>
            <a:endParaRPr lang="zh-CN" altLang="en-US" sz="28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9" name="文本框 20"/>
          <p:cNvSpPr>
            <a:spLocks noChangeArrowheads="1"/>
          </p:cNvSpPr>
          <p:nvPr/>
        </p:nvSpPr>
        <p:spPr bwMode="auto">
          <a:xfrm>
            <a:off x="3432252" y="2582740"/>
            <a:ext cx="3006218" cy="328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28" tIns="25714" rIns="51428" bIns="25714">
            <a:spAutoFit/>
          </a:bodyPr>
          <a:lstStyle/>
          <a:p>
            <a:r>
              <a:rPr lang="zh-CN" altLang="en-US" sz="900" dirty="0">
                <a:solidFill>
                  <a:schemeClr val="accent1"/>
                </a:solidFill>
                <a:cs typeface="+mn-ea"/>
                <a:sym typeface="+mn-lt"/>
              </a:rPr>
              <a:t>点击添加文字内容点击添加文字内容点击添加文字内容点</a:t>
            </a:r>
            <a:endParaRPr lang="en-US" altLang="zh-CN" sz="900" dirty="0">
              <a:solidFill>
                <a:schemeClr val="accent1"/>
              </a:solidFill>
              <a:cs typeface="+mn-ea"/>
              <a:sym typeface="+mn-lt"/>
            </a:endParaRPr>
          </a:p>
          <a:p>
            <a:r>
              <a:rPr lang="zh-CN" altLang="en-US" sz="900" dirty="0">
                <a:solidFill>
                  <a:schemeClr val="accent1"/>
                </a:solidFill>
                <a:cs typeface="+mn-ea"/>
                <a:sym typeface="+mn-lt"/>
              </a:rPr>
              <a:t>击添加文字内容点击添加文字内容</a:t>
            </a:r>
            <a:endParaRPr lang="en-US" altLang="zh-CN" sz="9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îs1ïdê"/>
          <p:cNvSpPr txBox="1"/>
          <p:nvPr/>
        </p:nvSpPr>
        <p:spPr bwMode="auto">
          <a:xfrm>
            <a:off x="4227271" y="895350"/>
            <a:ext cx="838293" cy="2542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91440" tIns="45720" rIns="91440" bIns="45720" anchor="b" anchorCtr="0">
            <a:normAutofit fontScale="92500"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作为基础教育中的基础学科，语文在学生整个学习和社会生活中有十分重要作用。</a:t>
            </a:r>
            <a:endParaRPr lang="zh-CN" altLang="en-US" sz="12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4" name="ïşḻíḋè"/>
          <p:cNvSpPr txBox="1"/>
          <p:nvPr/>
        </p:nvSpPr>
        <p:spPr bwMode="auto">
          <a:xfrm>
            <a:off x="5486400" y="895350"/>
            <a:ext cx="1498999" cy="2417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91440" tIns="45720" rIns="91440" bIns="45720" anchor="b" anchorCtr="0">
            <a:norm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抓好语文中的阅读训练，不仅可以培养学生良好的阅读习惯，扩大视野，拓展学生的思维能力，提高学生的写作能力，为学好其他学科打下坚实基础；</a:t>
            </a:r>
            <a:endParaRPr lang="zh-CN" altLang="en-US" sz="12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3" name="ïŝ1îdé"/>
          <p:cNvSpPr txBox="1"/>
          <p:nvPr/>
        </p:nvSpPr>
        <p:spPr bwMode="auto">
          <a:xfrm>
            <a:off x="7372158" y="942990"/>
            <a:ext cx="1514681" cy="2362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91440" tIns="45720" rIns="91440" bIns="45720" anchor="b" anchorCtr="0">
            <a:norm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还可以让学生在学习语文的同时，通过阅读优秀作品，感悟生活，体会到人间的真、善、美，从而培养正确的人生观、世界观。 </a:t>
            </a:r>
            <a:endParaRPr lang="zh-CN" altLang="en-US" sz="12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337975" y="3437542"/>
            <a:ext cx="742579" cy="550247"/>
          </a:xfrm>
          <a:prstGeom prst="diamon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en-US" altLang="zh-CN" sz="12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01</a:t>
            </a:r>
            <a:endParaRPr lang="en-US" altLang="zh-CN" sz="12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924357" y="3446497"/>
            <a:ext cx="742581" cy="550247"/>
          </a:xfrm>
          <a:prstGeom prst="diamon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en-US" altLang="zh-CN" sz="12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0</a:t>
            </a:r>
            <a:r>
              <a:rPr lang="en-US" sz="12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2</a:t>
            </a:r>
            <a:endParaRPr lang="en-US" sz="12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625944" y="3428485"/>
            <a:ext cx="742581" cy="550247"/>
          </a:xfrm>
          <a:prstGeom prst="diamon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en-US" altLang="zh-CN" sz="12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0</a:t>
            </a:r>
            <a:r>
              <a:rPr lang="en-US" sz="12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3</a:t>
            </a:r>
            <a:endParaRPr lang="en-US" sz="12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746609"/>
            <a:ext cx="5474970" cy="386110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文本"/>
          <p:cNvSpPr txBox="1"/>
          <p:nvPr/>
        </p:nvSpPr>
        <p:spPr>
          <a:xfrm>
            <a:off x="542000" y="1093967"/>
            <a:ext cx="5376894" cy="3284220"/>
          </a:xfrm>
          <a:prstGeom prst="rect">
            <a:avLst/>
          </a:prstGeom>
          <a:noFill/>
          <a:ln w="12700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lIns="180000" rIns="90000" rtlCol="0" anchor="ctr">
            <a:sp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indent="467995">
              <a:lnSpc>
                <a:spcPct val="150000"/>
              </a:lnSpc>
              <a:spcAft>
                <a:spcPts val="1500"/>
              </a:spcAft>
              <a:defRPr sz="1700" spc="15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defRPr>
            </a:lvl1pPr>
          </a:lstStyle>
          <a:p>
            <a:pPr algn="just"/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lt"/>
                <a:cs typeface="+mn-ea"/>
                <a:sym typeface="+mn-lt"/>
              </a:rPr>
              <a:t>学生读课外书籍要养成习惯。</a:t>
            </a:r>
            <a:r>
              <a:rPr lang="zh-CN" altLang="en-US" sz="16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lt"/>
                <a:cs typeface="+mn-ea"/>
                <a:sym typeface="+mn-lt"/>
              </a:rPr>
              <a:t>先</a:t>
            </a: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lt"/>
                <a:cs typeface="+mn-ea"/>
                <a:sym typeface="+mn-lt"/>
              </a:rPr>
              <a:t>看序文或作者、编者的前言，知道全书的概况，是好习惯。把书估计一下，预定若干日读完，而且如果能按期看完，是好习惯 。</a:t>
            </a:r>
            <a:r>
              <a:rPr lang="zh-CN" altLang="en-US" sz="16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lt"/>
                <a:cs typeface="+mn-ea"/>
                <a:sym typeface="+mn-lt"/>
              </a:rPr>
              <a:t>有</a:t>
            </a: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lt"/>
                <a:cs typeface="+mn-ea"/>
                <a:sym typeface="+mn-lt"/>
              </a:rPr>
              <a:t>不了解处，不怕查工具书，不怕请教老师或者朋友，是好习惯。</a:t>
            </a:r>
            <a:r>
              <a:rPr lang="zh-CN" altLang="en-US" sz="16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lt"/>
                <a:cs typeface="+mn-ea"/>
                <a:sym typeface="+mn-lt"/>
              </a:rPr>
              <a:t>自</a:t>
            </a: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lt"/>
                <a:cs typeface="+mn-ea"/>
                <a:sym typeface="+mn-lt"/>
              </a:rPr>
              <a:t>己有所得，随手写简要的笔记是好习惯。其实说不好的习惯，半途而废，以及眼睛在书上，脑子开小差，都非常不好。</a:t>
            </a:r>
            <a:endParaRPr lang="zh-CN" altLang="en-US" sz="1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+mn-lt"/>
              <a:cs typeface="+mn-ea"/>
              <a:sym typeface="+mn-lt"/>
            </a:endParaRPr>
          </a:p>
          <a:p>
            <a:pPr algn="r"/>
            <a:r>
              <a:rPr lang="en-US" altLang="zh-CN" sz="1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lt"/>
                <a:cs typeface="+mn-ea"/>
                <a:sym typeface="+mn-lt"/>
              </a:rPr>
              <a:t>——</a:t>
            </a:r>
            <a:r>
              <a:rPr lang="zh-CN" altLang="en-US" sz="1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lt"/>
                <a:cs typeface="+mn-ea"/>
                <a:sym typeface="+mn-lt"/>
              </a:rPr>
              <a:t>叶圣陶 </a:t>
            </a:r>
            <a:endParaRPr lang="zh-CN" altLang="en-US" sz="18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+mn-lt"/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470" y="1373505"/>
            <a:ext cx="2880000" cy="288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4604331" y="1474059"/>
            <a:ext cx="3720969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lvl="0"/>
            <a:r>
              <a:rPr lang="zh-CN" altLang="en-US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即根据自己在课内外学习或写作上的某种需要，有选择地阅读有关书报的有关篇章或有关部分，以便学以致用。</a:t>
            </a:r>
            <a:endParaRPr lang="zh-CN" altLang="en-US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610562" y="3620347"/>
            <a:ext cx="3720968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lvl="0"/>
            <a:r>
              <a:rPr lang="zh-CN" altLang="en-US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即对所读的书报，不是逐字逐句地读下去，而是快速地观其概貌。 </a:t>
            </a:r>
            <a:endParaRPr lang="zh-CN" altLang="en-US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604596" y="874533"/>
            <a:ext cx="1748588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2000" b="1" spc="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选读法</a:t>
            </a:r>
            <a:endParaRPr lang="zh-CN" altLang="en-US" sz="2000" b="1" spc="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604596" y="3076807"/>
            <a:ext cx="1748588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2000" b="1" spc="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粗读法</a:t>
            </a:r>
            <a:endParaRPr lang="zh-CN" altLang="en-US" sz="2000" b="1" spc="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3210" y="523733"/>
            <a:ext cx="1080000" cy="107393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7985" y="2753218"/>
            <a:ext cx="1080000" cy="107393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25" y="520700"/>
            <a:ext cx="4480560" cy="44805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 bldLvl="0" animBg="1"/>
      <p:bldP spid="32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1089463" y="1572456"/>
            <a:ext cx="3720969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lvl="0"/>
            <a:r>
              <a:rPr lang="zh-CN" altLang="en-US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即对书报上的某些重点文章，集中精力，精细地读。</a:t>
            </a:r>
            <a:endParaRPr lang="zh-CN" altLang="en-US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95694" y="3718744"/>
            <a:ext cx="3720968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lvl="0"/>
            <a:r>
              <a:rPr lang="zh-CN" altLang="en-US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即用抄文章有关内容或重要词句的方法去读。 </a:t>
            </a:r>
            <a:endParaRPr lang="zh-CN" altLang="en-US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381193" y="993250"/>
            <a:ext cx="1748588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2000" b="1" spc="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精读法</a:t>
            </a:r>
            <a:endParaRPr lang="zh-CN" altLang="en-US" sz="2000" b="1" spc="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2082868" y="3195524"/>
            <a:ext cx="1748588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2000" b="1" spc="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摘读法</a:t>
            </a:r>
            <a:endParaRPr lang="zh-CN" altLang="en-US" sz="2000" b="1" spc="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2715" y="1148715"/>
            <a:ext cx="3498850" cy="34988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2215" y="709535"/>
            <a:ext cx="1349375" cy="94820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840" y="2848215"/>
            <a:ext cx="1349375" cy="94820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 bldLvl="0" animBg="1"/>
      <p:bldP spid="32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2184" y="0"/>
            <a:ext cx="2691816" cy="2724150"/>
          </a:xfrm>
          <a:prstGeom prst="rect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2209800" y="1885950"/>
            <a:ext cx="1106197" cy="1153332"/>
            <a:chOff x="5037559" y="2424498"/>
            <a:chExt cx="2079817" cy="2168438"/>
          </a:xfrm>
        </p:grpSpPr>
        <p:sp>
          <p:nvSpPr>
            <p:cNvPr id="26" name="流程图: 决策 25"/>
            <p:cNvSpPr/>
            <p:nvPr/>
          </p:nvSpPr>
          <p:spPr>
            <a:xfrm rot="16200000">
              <a:off x="4993249" y="2468808"/>
              <a:ext cx="2168438" cy="2079817"/>
            </a:xfrm>
            <a:prstGeom prst="flowChartDecision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cs typeface="+mn-ea"/>
                <a:sym typeface="+mn-lt"/>
              </a:endParaRPr>
            </a:p>
          </p:txBody>
        </p:sp>
        <p:sp>
          <p:nvSpPr>
            <p:cNvPr id="27" name="TextBox 18"/>
            <p:cNvSpPr txBox="1"/>
            <p:nvPr/>
          </p:nvSpPr>
          <p:spPr>
            <a:xfrm>
              <a:off x="5617623" y="2781384"/>
              <a:ext cx="968061" cy="1446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>
                  <a:solidFill>
                    <a:schemeClr val="accent1"/>
                  </a:solidFill>
                  <a:cs typeface="+mn-ea"/>
                  <a:sym typeface="+mn-lt"/>
                </a:rPr>
                <a:t>2</a:t>
              </a:r>
              <a:endParaRPr lang="zh-CN" altLang="en-US" sz="44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8" name="文本框 19"/>
          <p:cNvSpPr>
            <a:spLocks noChangeArrowheads="1"/>
          </p:cNvSpPr>
          <p:nvPr/>
        </p:nvSpPr>
        <p:spPr bwMode="auto">
          <a:xfrm>
            <a:off x="3414514" y="2065466"/>
            <a:ext cx="2976442" cy="482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1428" tIns="25714" rIns="51428" bIns="25714">
            <a:spAutoFit/>
          </a:bodyPr>
          <a:lstStyle/>
          <a:p>
            <a:pPr algn="l"/>
            <a:r>
              <a:rPr lang="zh-CN" altLang="en-US" sz="2800" dirty="0">
                <a:solidFill>
                  <a:schemeClr val="accent1"/>
                </a:solidFill>
                <a:cs typeface="+mn-ea"/>
                <a:sym typeface="+mn-lt"/>
              </a:rPr>
              <a:t>应该怎样读课外书</a:t>
            </a:r>
            <a:endParaRPr lang="zh-CN" altLang="en-US" sz="28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9" name="文本框 20"/>
          <p:cNvSpPr>
            <a:spLocks noChangeArrowheads="1"/>
          </p:cNvSpPr>
          <p:nvPr/>
        </p:nvSpPr>
        <p:spPr bwMode="auto">
          <a:xfrm>
            <a:off x="3399666" y="2590235"/>
            <a:ext cx="3006218" cy="328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28" tIns="25714" rIns="51428" bIns="25714">
            <a:spAutoFit/>
          </a:bodyPr>
          <a:lstStyle/>
          <a:p>
            <a:r>
              <a:rPr lang="zh-CN" altLang="en-US" sz="900" dirty="0">
                <a:solidFill>
                  <a:schemeClr val="accent1"/>
                </a:solidFill>
                <a:cs typeface="+mn-ea"/>
                <a:sym typeface="+mn-lt"/>
              </a:rPr>
              <a:t>点击添加文字内容点击添加文字内容点击添加文字内容点</a:t>
            </a:r>
            <a:endParaRPr lang="en-US" altLang="zh-CN" sz="900" dirty="0">
              <a:solidFill>
                <a:schemeClr val="accent1"/>
              </a:solidFill>
              <a:cs typeface="+mn-ea"/>
              <a:sym typeface="+mn-lt"/>
            </a:endParaRPr>
          </a:p>
          <a:p>
            <a:r>
              <a:rPr lang="zh-CN" altLang="en-US" sz="900" dirty="0">
                <a:solidFill>
                  <a:schemeClr val="accent1"/>
                </a:solidFill>
                <a:cs typeface="+mn-ea"/>
                <a:sym typeface="+mn-lt"/>
              </a:rPr>
              <a:t>击添加文字内容点击添加文字内容</a:t>
            </a:r>
            <a:endParaRPr lang="en-US" altLang="zh-CN" sz="9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486632" y="527500"/>
            <a:ext cx="2308645" cy="40011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algn="just"/>
            <a:r>
              <a:rPr lang="zh-CN" altLang="en-US" sz="20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标：圈圈点点明重点</a:t>
            </a:r>
            <a:endParaRPr lang="zh-CN" altLang="en-US" sz="20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2688898" y="926020"/>
            <a:ext cx="6192520" cy="170688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读书时可以根据不同的要求在自己的书上做上种种不同的符号。如有疑问的地方用“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？</a:t>
            </a:r>
            <a:r>
              <a:rPr lang="zh-CN" altLang="en-US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”，精彩的地方用“</a:t>
            </a:r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____</a:t>
            </a:r>
            <a:r>
              <a:rPr lang="en-US" altLang="zh-CN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”</a:t>
            </a:r>
            <a:r>
              <a:rPr lang="zh-CN" altLang="en-US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。同时也要在阅读时明确不同体裁的读物有不同的要求。</a:t>
            </a:r>
            <a:endParaRPr lang="en-US" altLang="zh-CN" sz="14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此外，对各类文章中精彩的重点段，还要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会理解、会背诵、会仿写</a:t>
            </a:r>
            <a:r>
              <a:rPr lang="zh-CN" altLang="en-US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。这样既能提高理解能力，又为写作打下了基础。</a:t>
            </a:r>
            <a:endParaRPr lang="zh-CN" altLang="en-US" sz="14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105801" y="2922460"/>
            <a:ext cx="1005403" cy="553998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algn="just"/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童话寓言</a:t>
            </a:r>
            <a:endParaRPr lang="zh-CN" altLang="en-US" sz="1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  <a:p>
            <a:pPr algn="just"/>
            <a:r>
              <a:rPr lang="zh-CN" altLang="en-US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重在明理</a:t>
            </a:r>
            <a:endParaRPr lang="zh-CN" altLang="en-US" sz="14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105801" y="3766018"/>
            <a:ext cx="1380490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algn="just"/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历史故事</a:t>
            </a:r>
            <a:endParaRPr lang="zh-CN" altLang="en-US" sz="1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  <a:p>
            <a:pPr algn="just"/>
            <a:r>
              <a:rPr lang="zh-CN" altLang="en-US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重在懂得故事梗概</a:t>
            </a:r>
            <a:endParaRPr lang="zh-CN" altLang="en-US" sz="14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0" name="îṡlíḑé"/>
          <p:cNvSpPr/>
          <p:nvPr/>
        </p:nvSpPr>
        <p:spPr>
          <a:xfrm>
            <a:off x="3171671" y="3866881"/>
            <a:ext cx="504056" cy="504056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>
            <a:norm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en-US" altLang="zh-CN" sz="1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02</a:t>
            </a:r>
            <a:endParaRPr lang="en-US" altLang="zh-CN" sz="10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41" name="iš1íḍê"/>
          <p:cNvSpPr/>
          <p:nvPr/>
        </p:nvSpPr>
        <p:spPr>
          <a:xfrm>
            <a:off x="5820853" y="2832307"/>
            <a:ext cx="504056" cy="504056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>
            <a:norm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en-US" altLang="zh-CN" sz="1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03</a:t>
            </a:r>
            <a:endParaRPr lang="en-US" altLang="zh-CN" sz="10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42" name="iṥlïḍe"/>
          <p:cNvSpPr/>
          <p:nvPr/>
        </p:nvSpPr>
        <p:spPr>
          <a:xfrm>
            <a:off x="5812802" y="3907032"/>
            <a:ext cx="504056" cy="504056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>
            <a:norm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en-US" altLang="zh-CN" sz="1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04</a:t>
            </a:r>
            <a:endParaRPr lang="en-US" altLang="zh-CN" sz="10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813223" y="2832290"/>
            <a:ext cx="1736090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algn="just"/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诗词歌赋</a:t>
            </a:r>
            <a:endParaRPr lang="zh-CN" altLang="en-US" sz="1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  <a:p>
            <a:pPr algn="just"/>
            <a:r>
              <a:rPr lang="zh-CN" altLang="en-US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重在通过朗读体会情意</a:t>
            </a:r>
            <a:endParaRPr lang="zh-CN" altLang="en-US" sz="14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6813223" y="3785550"/>
            <a:ext cx="1847850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algn="just"/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科普读物</a:t>
            </a:r>
            <a:endParaRPr lang="zh-CN" altLang="en-US" sz="1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  <a:p>
            <a:pPr algn="just"/>
            <a:r>
              <a:rPr lang="zh-CN" altLang="en-US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应明白书中的科学道理</a:t>
            </a:r>
            <a:endParaRPr lang="zh-CN" altLang="en-US" sz="14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" name="ïšľïḍe"/>
          <p:cNvSpPr/>
          <p:nvPr/>
        </p:nvSpPr>
        <p:spPr>
          <a:xfrm>
            <a:off x="3218026" y="2944478"/>
            <a:ext cx="504056" cy="504056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>
            <a:norm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en-US" altLang="zh-CN" sz="1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01</a:t>
            </a:r>
            <a:endParaRPr lang="en-US" altLang="zh-CN" sz="10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0" y="1124387"/>
            <a:ext cx="5040700" cy="359614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000"/>
                            </p:stCondLst>
                            <p:childTnLst>
                              <p:par>
                                <p:cTn id="4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5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000"/>
                            </p:stCondLst>
                            <p:childTnLst>
                              <p:par>
                                <p:cTn id="5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8" grpId="0" build="p"/>
      <p:bldP spid="9" grpId="0"/>
      <p:bldP spid="44" grpId="0"/>
      <p:bldP spid="30" grpId="0" bldLvl="0" animBg="1"/>
      <p:bldP spid="41" grpId="0" bldLvl="0" animBg="1"/>
      <p:bldP spid="42" grpId="0" bldLvl="0" animBg="1"/>
      <p:bldP spid="43" grpId="0"/>
      <p:bldP spid="47" grpId="0"/>
      <p:bldP spid="2" grpId="0" bldLvl="0" animBg="1"/>
    </p:bldLst>
  </p:timing>
</p:sld>
</file>

<file path=ppt/tags/tag1.xml><?xml version="1.0" encoding="utf-8"?>
<p:tagLst xmlns:p="http://schemas.openxmlformats.org/presentationml/2006/main">
  <p:tag name="ISPRING_ULTRA_SCORM_COURSE_ID" val="82ADB108-2F67-4B4E-A97E-19ABB6FAC58E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Cuo0gOaiROYgQAAAURAAAdAAAAdW5pdmVyc2FsL2NvbW1vbl9tZXNzYWdlcy5sbmetWG1v2zYQ/l6g/4EQUGADtrQd0KIYEge0xNhEZMmV6DjZMAiMxNhEKDHVi9vs037Nfth+yY6UncR9gaQkgG2YlO+54909d0cfHn/JFdqIspK6OHLeHrxxkChSnclideQs2MmvHxxU1bzIuNKFOHIK7aDj0csXh4oXq4avBHx/+QKhw1xUFSyrkVndr5HMjpz5OHHD2RwHF4kfTsJkTCfOyNX5DS9uka9X+qff3n/48vbd+58PX2/l+sDEM+z7+0DIIr170wMoYFHoJ4BG/CQg58wZmc9hcuGC+TQgzmj7ZZj0PCJnzsh8dsotoogELIl96pGExkkQMusLnzDiOaML3aA13whUa7SR4jOq1wLiWMtSoErJzD5INWwUjehS5oUzTIMkIjGLqMtoGDijWJfl7S8Wljf1WpegrkKZrPilEpnVCRljn9+UogLVvIaMQvCq1xJ+qXMui4NO1RFe0mCSsDD044QE3m7HGZEiQ17JjZqBKBGOSQQAJa9E+QjZxGaZFUdYqWEIUzqZ+vBmxoSpXK0VvOuhdswJxGAuii4pyBESQXbF8TKMPOM0UIU4uuFV9VmX2V5+PAxUFzAN3BBS0GUPwJnB2AFDjCXUjbIUad0FNiNxjCckGYfnkMjAu3CIRHgKdDsdInFBYqAIibtkAnxGJ9gkvKHYLv93/Eq5SWd1i3iagpxx30bqpoId41JggWVadTBMTUw+LiBsFPs/oHGLCt61q5XcCLCjzETZqQgqi0s8k0UfF/SP5ARTn3gJpJUXLhNmS57RmPNbVOga8WzDi1SgS5HyBnL9Fp5lMrPPTJyt/k+N/BvxeltVXm0LUuCR81dD7dmrYd8xq6nAproW+U3dpdo4bGv+Y6wwOf1DE/oc/XH6Y5cEOKLh80Smknmj2qr75PjcWTY0Rp1GPNFT/aP13JbEbW0dUyhYY6n7SxDopqZ/QANU/aVocAKK5m2JhhpOi6sBOoNwCxBo9FiMM3DVngln4MIB8ksyjimD2WgpLitZd44dlo1tgL4f2hTmPCVqcU/GS3GlYcJRgm/a6QO6kI10Z0AfDDd7rYJR5oPJAQCu2uQBSCVzsD/rgbmYkZ0H2gK/d5KlblRmyavktS3y4NsmF9+OTVelzu2u4tUuedsmc/wUK9rDRa3S+YD2f8e/3vF5QL/HRykmOHKniYsDl5hB33BV9RQCChhX+CxOfDw24sCFnNfpGprplW6KrCdQO6t75AQD2PbMseBluv7vn397YnxlSbuLtru/DwIBYpsqSO7A/gx0Laq/ukAYHu/L2UUfqe3dZifX86rDKGThs9wheNtacp3D1kG3XkjybdAwY9idzoAHsU173ZQwug1BmOHoFGqZncKd0YyX11AImdZqEIp1tUnAepj2++tlUytZiCGyT2sl5sCMzhPsefauDeRTMr1ue2YGN4p0e+lWcOnuC+ZOcQB19is8kcl6IKBtTbsqBERv1/c033zbqe5Wlf3D4vD1g/8v/gdQSwMEFAACAAgAkK6jSAh+CyMpAwAAhgwAACcAAAB1bml2ZXJzYWwvZmxhc2hfcHVibGlzaGluZ19zZXR0aW5ncy54bWzVV91u2jAUvucpLE+9LGk7unYooaoKaNVaQIVt7VVlYkOsOnYW21B6tafZg+1JdhwDBbXr0h+kTQgRn5/v/J+Y8Og2FWjCcs2VjPBudQcjJmNFuRxH+MugvX2IkTZEUiKUZBGWCqOjRiXM7FBwnfSZMSCqEcBIXc9MhBNjsnoQTKfTKtdZ7rhKWAP4uhqrNMhyppk0LA8yQWbwY2YZ03iOUAIAvqmSc7VGpYJQ6JHOFbWCIU7Bc8ldUES0BdEJDrzYkMQ341xZSU+UUDnKx8MIvzs8dp+FjIdq8pRJlxPdAKIjmzqhlDsviOjzO4YSxscJuHtQw2jKqUkivFdzKCAdPEQpsH3oxKGcKMiBNHP4lBlCiSH+6O0Zdmv0guBJdCZJyuMBcJCLP8LNwfWnq17r4uy08/l60O2eDU573olCJ1jHCYN1QyE4pGwes6WdkBhD4gT8Bp0REZqFwSppITZScs05d0ZDJSD3hRa0UTpktENStlKN/g2XbZDcxWgEgYhZhI9zTgRG3BDB46WytkNtuCmq3l6VRIAF7cnQeR/fm/fZiROSa7bq1oKjXc7jxjdlBUUzZZHgNwwZhSB+m8JTwtBqcdAoV2lBhfYxSAsOFiecTRk9KnI6B/yToSswkVrQhF7NBDPewnfL79CQjVQOuIxMoLOBzrXHrz4LOCNa34OShY9b/bPTZuv6tNNsXW65AAmdEBk/ExwKztLMbASfzJBUZqEH6YiJ1awoCuW04JWJrfryMmieWuHL/NbFWIHeYEk2Y+U5hfmrB6XNJmRSDKIbrgIaRpBDSTwmMGJYF1xaVhYwJhIpKWaIxLDWtBvrCVdWA8UPsIfWL/fQ6yMui9MYVhtYzCnLS0Hu7O69r+1/ODj8WK8Gv3783H5Sab7we4I4c37jnzy58pdr/+E2DAO3pR9f2ia3/+bO7l20vpbJa6d1OShV0la/FFy3jFT3cxmpC/+S6a28YEq5AEtp7IcM1pLgKTeMvmWLvaBNXvVu9z22mTbZYMyvGY3/JmR/Wl4T1+6FYfDoxdVxUi55ColwK3F5223s13bgpvkoq1IBtPX/Do3Kb1BLAwQUAAIACACQrqNItfwJZLoCAABVCgAAIQAAAHVuaXZlcnNhbC9mbGFzaF9za2luX3NldHRpbmdzLnhtbJVWbW/iMAz+fr8Ccd/p7pWd1CExxkmTdrfpNu172po2Ik2qJGXHv784TdYEKPSwJhH7eWzHsc1StaV88WEySXPBhHwGrSkvFWq8bkKLm2nWai34LBdcA9czLmRN2HTx8af9pIlFXmKJHcixnA3JoQ8zt58xFBfj2xxliJCLuiF8/yBKMctIvi2laHlxMbVq34BklG8N8urHfLUeDMCo0vca6iin9TXKOEojQSnAlL6vUS6yGMmA+UhX9jOS04c6f/sD2o4qqi1t+QlliNaQEuIiXy9RhvHceI9fZY5ynqDhrzbQL59RBqGM7EHGzu++ogwyRNM2/9MjjRQlFjTmnH/Edw4TpDDjh1ldoVwk4IUw0MVXcOWxd70LQO5rOPcpjqsU7AnrerAQ8NEzBgstW0gTf+psqhJvj6028wGLDWHKAEJVD3oyST+RVnk3sa7H/YE3yovQl9P0kFfB2hpWXcKBu1jf41erW7srQqfvuiBDCTunDFLslT3yt6nrETJQ9shnRgt45Gx/nMGhqSP5R74l7jnP199YgRNzLJzVn7wVIz3g6KogVafwmFoUsFCYzgutAd8tTayuSyk5yinlZEdLoqngvxCX7e1lVJocGFyvne6sVFPN4FTD2RzNmg7LZc9xPzpr3JDdz0J/ue480WaL30yJ1iSvavOzpKYTxzNjYgozTU4zcE8aOMh7vhEBx8YeItVEbkG+CMHGhuFCgxrrXnTDNQRPk6AGaXK6yqlzcqr8vK0zkGvzahSUr3Ks7IAVLStm/vQrhTcoDhgD1o6qK+OPE/rel4HCNQEQmVe+a7tDZ6lbpimDHfjhDxT2ykN3S5Xp0qGGW+oH2Oiw5ZxmVE+6XdH3SrxDAv0J/KtJK3J8YBnR9ppkyt4smny/hvtcosXs1xk2X7jJ7Nn1UuTY2I8raJT47+Q/UEsDBBQAAgAIAJCuo0gqlg9n/gIAAJcLAAAmAAAAdW5pdmVyc2FsL2h0bWxfcHVibGlzaGluZ19zZXR0aW5ncy54bWzNlm9PGjEYwN/zKZouvpRT56YjdxgjGIlOiLBNX5lyLVxjr721PfB8tU+zD7ZPsqdXQIiOnUaWhRDo0z6/51/7tOHRfSrQhGnDlYzwbn0HIyZjRbkcR/jL4HT7ECNjiaREKMkiLBVGR81amOVDwU3SZ9bCUoMAI00jsxFOrM0aQTCdTuvcZNrNKpFb4Jt6rNIg08wwaZkOMkEK+LFFxgyeESoA4JsqOVNr1moIhZ70WdFcMMQpeC65C4qIM5sKHPhVQxLfjbXKJT1RQmmkx8MIvzs8dp/5Gk9q8ZRJlxLTBKET2wahlDsniOjzB4YSxscJeHuwj9GUU5tEeG/fUWB18JRSsn3kxFFOFKRA2hk+ZZZQYokfenuW3VszF3gRLSRJeTyAGeTCj3BrcHt202tfXXQuz28H3e7FoNPzTpQ6wSonDFYNheCQynXMFnZCYi2JE/AbdEZEGBYGy6L5spGSK865MRoqAakvtTAagaeiiPCx5kRgxC0RPF7MWqLHzJ5yATE43d36SFr8CPTxxgnRhi0bms8Yl8W4+U3lgqJC5UjwO4asQhBRnsK/hKHldKORVmkpFcRYZASnDE04mzJ6VGZpBvyToRswkeagCZsvE8x6C99z/oCGbKQ0cBmZwFYFOTeeX38ROCPGPELJ3Met/kWn1b7tXLba11suQEInRMYvhEMJWZrZjfBJgaSycz1IR0xyw8qiUE7LuSqx1V9fBsPTXPgyv3UxltAbLMlmrLykMH/1oLLZhEzKg+gOV4mGI8ihJJ4JEzEcdy5zVhUYE4mUFAUiMTQq4471hKvcgMQfYI82r/fQ6yMuy9EYbg6wqCnTlZA7u3vv9z98PDj81KgHv3783F6rNGvhPUGcOd/DT9Y28UUjf9oNw8D1zufbsNX5v+rCvav21yqZumxfDyoVqd2vhOtWWdU9r7Lqyl8bvaUro5IL0GbG/thAoxE85ZbRt9w0ryj8+vvXb4s3KvwGo1i7ff/fIPxo8dxaeV+FwbMPwBrIVx/TzdpvUEsDBBQAAgAIAJCuo0hocVKRmgEAAB8GAAAfAAAAdW5pdmVyc2FsL2h0bWxfc2tpbl9zZXR0aW5ncy5qc42UTW/CMAyG7/wKlF0nxD5hu6HBpEkcJo3btEMoplSkSZWkHR3iv68OX03qjsUX8vLkdewq3na61WIR6z53t+6327/7e6cBalbncO3rokVPUWdGJAuYJSmIRAILkOJ49CTvzgRlzKQznZcfaGtqfkzhP0suTB3PCAtNaIY6XBDgN6FtqMM/J7FTq2tfU63R89xaJXuRkhak7UmlU+4YdvXqVr3EAFYF6AvokkfgmQ7caiPPjg8DjDoXqTTjspyqWPXmPFrHWuVy0ZZ/VWagq0++3gP9p8HLxLMTibFvFtIw8WSI0U5mGoyBQ97HCQYJCz4HUfPtu/UH6hk3CwroIjGJPdKjG4w6nfEYGl0ajjB8TFZejW4OMJqchY3dE3e3GB4heAm6YTW+x/BAleXZPz5gplWMHWmgzZ6fUKH4IpHxIXUfg+Twsmjb1r1zoe76Y+Y9IRU8oRX1/NK22RGChgCtN5aOeU2Qd0rZCUqURA5FaNS0Kug5YsM5gvvPLuPW8miVVuOhGo5VG7heg54pJarbf126Z5irs/sFUEsDBBQAAgAIAJCuo0g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JCuo0izv7NQbQAAAHIAAAAcAAAAdW5pdmVyc2FsL2xvY2FsX3NldHRpbmdzLnhtbA3MPQ6DMAxA4Z1TWJ7K0L+NgcDGWFUqPYAVLITk2CixqnJ7sr3h0+vHfxL4cS6bacDn7YHAGm3ZdA34nadrh1CcdCEx5YBqCOPQ9GKR5MPuFRbYhQ7OM6cazi9KVb4zF1Ynr2e4RNuPFu9DcwJ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kK6jSIyYS/o+CAAAjyAAACkAAAB1bml2ZXJzYWwvc2tpbl9jdXN0b21pemF0aW9uX3NldHRpbmdzLnhtbLVa627iShL+v0/RYnWks9IqXMwtK4aVL01iDTEc7CQzu1qhBneCFdvNsRtmOOLHPs0+2D7JVrftYBMgdmYWT6JxddVX1XXrCxnEL16ob2LOAu8Pwj0W2pRzL3yOh39CaLBkPoumEY0pj+sHyqMXuuybGT4xQQNqzEnoksjVxWg8bKCR/KB+T+0bfXhra+0W6rVxC/eRgTs6jF0rxrWiw5jRauqD+hFEghvRJQ35adRBvTD6VsAMYxpxM3Tp96FS5M4PFWdwExHXA7542G2LZ59p3Rtt8aB2s9Pr4H1LVRSli/SO0TQa+17vuqc2EW60Ow1lr/VbSktBzU6ned3dN3utjgJvo+suoLTxdRe1e+12y9i3cAukkapqRkvf95TrZlMFbbh/re9HI63XaKBms6m0jX2nq4y0BgJuBTBUpS8cqBiKpnT3qqY2+woa6SNt1N5jA3f1Duq3cLfR2Lc1TWk0Ds49zC7vrgO19HQyd74DeDIEJ0dFbtVPJNdguYkiYHZosPYJpygkAf1UkzkZcpmx6NclW+/+UksTVCZzxp7ZVaQmRCALsOEJrEFdjmRs0q58YeTpyHM/1RYbzll4tWQhB6irkEUB8WvDPye5k86sjCTb0qiK3BNZ0oO6nvyUFUt1QT7Dc0loyYI1CXdj9syuFmT58hyxTeiWMnO1W9PI98IX4G5c93R8UZHvxdzkNCjYh/viKS+2hnjGVJjXxeIpJemTBfUzjQ35qSB3UPm+R45Et17scSmqNsVzSXRNnmkxAH1VPJdlQtBSjFpPPO8LcfqdA7siyr91kd0nOxoVlSTt8qIUW2/WVfNpHbFn4eyi3PuBfpXzGXSf8FlY2BBPKSExQaGwVJRSt8n5G0eM6etxLxkEoAWCm28uKUlCTrW5PrmbqtbX+XhyM5lr5k1tqCdViURZ/trq9r83O13oXKlcSST7Th2Pi1hIgnUa5bAsZzYZzwEQj+cW/uLUhuJ3ZdHJvTM2LVwbpv+pDDCd4YfaUPwuI3o/m2HLmdtj08Bz055bE0f6ZYwdbNSGX9kGrciWIs7Q1qPfEF9RBO3ZiyiKfc+VA6Jle+GGltBnTO5U05rPsO3MTN0xJ1ZtaLMo2v1VIpMNX0HyrEiMXC8mC5+6Ui2kiBxf51co+MdXHnCygHjhVRntM/XRtG7mzmQytufYMjJKbYhDFxkREZqqA81UG88AIyKwjn9MfC6zTyIg1fcrg9yaN7dj+HGEIbfe88qHH/4Ba6YYQjKlYQlBSBw8g6yz7cfJzBA+BIWIoDWJ428scgtJkw9dCWzT0ieQmrqTw3cETIYNgffCJaQOXfISeHfYttUbPNcmXyDHoTYnFYUmn6EkP1cU+optqCFslxCz1AfzRhUVIcowK5CsBpdE5Lu/Q2S5BDnhza3HNjFQhIehTGQ1xleVNdn4t3sIpKmOz1R7AgzOlm/P3paCKZELy1wJXdCGdGyI7Prt3vzHfKSaY2zMId2MyePckV1SKA3IDoWMI+JuSbikaEGXZAOVsIMx13PlmIi8NOH3jfcHIjztP7+krcsy8JdfPmBSoeGdsAz2y6AMtilr/p524bZ0Bh80ROT6WSvKOODDJtg6ttSZOfk5IYq9YOMnXfpnBOrVuKrBeteOH/dX+bD9H4yxkxasmdDRNI9VEsKwEoslBxZPv5KgaY1AXXpYhIYvTqiVAKxJimEx9AMwD+C5giEP4NFqEI9Ys00HNluPdCFOHyWEZa0mUTsdb3FG9Ckc0F9LdUGfGOyXfEq2yUYG1i4Z/jJRzm2VCkuLYzpjMNwCzOckqQDV9wJxhioHe3+HM1ckq0FhPo9s47uyun3vRa4I4OdNQN/uw54iFkiqT+Isr5NF6e8/aEgyxVmid1ptA/FaoKVjlavPH4qYjdWZfjvXVUvH4kQh6tkvLwfVIXwyduz5WNUEApRJQPhyBavwkzjnlcdKTgQGHqmAl07epiRarv777/+UhzmyJ6GilPq3qjhQ/KJr4le8f1qM0/hfJXAcVSuKypeSgumBKhMtf75yTEjQn3JkIcmyFLBAXHGVUg0lkIZRdRxVv72DKrFlUbBNBHvBiiB36uwzND65168N70j0Ao3TYcyvCiQ9L3KTV7bhcMTdcN8LaUXxH16JxOQdczpXDUOe/aFGfW/5kiy/Lhxg0ms+5LPnKnj6rWpBdz6CpK7Hq2PKxS3rWtASkvdDQ9ieXOteCYcLFZ9AD+eF+5mQR8yfiputt1e5wCAu4iCNhzwSR/rsLc8Rr9i3NHbDJ+LHwJYnHbNOwYap2CymkEXaMfdM1I6bx00px4wPzId1QU+mk4Mu0o+ldF2TN795Ba+0N5bDMSsdypl+IB7zW/Q7f8OfIx7z22JNmcC57q1Nx0N50ew6TiNRnl4mdsBDQ9mlUp7srcgjLBiLa9k4N5GUUOQMmEuHcm10vICm5SxoeYPrZywehK/blzshs9jJacfia4fCwCF965fzd8A97tPzyS3nASWYd7V8P1UBKc+pEki+Pjh2RkJFfLemn2pwECHLlej0cQ2lGJ9qwp3JNzTn5NZZPxPtLCcprbksGsh+Ltt5JZWh6OLVVLGk2C8LDepv/DSoX4rQIIU9H8BwEyxohCEHPOhyaYSKxDz7KrsKe5A70iO5M6N5AL4C7BDOSFkl5AiFxJLbqqxakpf8OOwtuefTLc1aVY6Qc87l+Q9iqI7Lya3yMX3i+fROKZWrIO11h1ws9sAc/ayUPJHllRyNVCw6ThaxnP2JbpUtPgcbTyxHWZsW6Z7v0IwfRb1+QhXwnvP+oJ5fZqFHvfmW9ZgGooB39m8O/gdQSwMEFAACAAgAkK6jSCqKN+aHEQAA8GEAABcAAAB1bml2ZXJzYWwvdW5pdmVyc2FsLnBuZ+3d+VeS2f8AcEszJ2eizcwsbZq0xQXUGjMXWmzSkXKd1FLR1GwzNTMUWVKnsUUldcpdmlzaJW3S3MAlJdSgCZXSlAqFEJUQkR0+9J2az4x+5g/4nvNwDni49znPva/73NUf3lzyOrDvm0WrF2lpaX3j7ubqo6WlA9PS0o7T09WkqHZb7tP8mRfvs2+3VhV1DVfzRSdq1/5dWlrVOH1F2ALN969i3QLjtbQWt396zyPH3I7Q0gq74O66yy8xZGIIfuVBpJIsUOajtJzPH9AGteV+tHya9SNk04+uznrL59ssmXgGKf/ouv5F2jL9+Xt0Lnl5KrRTkJWBFJlobZNiSH7uQT2fdujRUcI2JuOX/fUcWml9FaOnNIlP6yE+LlBIpume9vxm8TC7BDFcL5Gyi2Jk3K9XhZ6fp/v3j7c/rF6lLDvkti2bizvMgrpI3qYZS7uuuNw01P4a0qL194/7Nl7REYoneuamWEV1wM2Vtv/MhrTsTNbucxsjP6BB1U3KsPt3YCb7MiNmlXcjPeWEWd0Y72xQIk4fQZss+Gf2+ZRI7b4fTyuVfKwhDFY1p7rnU8Df+FnUV1ha5ZlFjWTMzv8QuRPivcTAVXd2Rr7REliTd2LZnPvNay1n/PwsogdtN0tz1fghxHvpT3Nv9RBCuZezjNMzt+yWNte9fkuNZpfR0lbuv9R355D97Batn6e/3MB7b8ScOunnNm3ZHEfNmG0P0bWE+bkaZM++XpOMNLBZ0AsgAASAABAAAkAACAABIAAEgAAQAAJAAAgAASAABIAAEAACQAAIAAEgAASAABAAAkAACAABIAAEgAAQAAJAAAgAASAABIAAEAACQAAIAAEgAASAABAAAkAACAABIAAEgAAQAAJAAAgAASAABIAAEAACQAAIAAEgAASAABAA4v8RIkXaNvKI5jIo+R/RAs+nqO1ju8MS0+bG0dM9bb8uP+BVwCqb2WEBW3rOh77PbDNeMCeioJ750YNHD85OhcT+e/v+W/I12ObIOXV9dh5MmWc+v2zn3RezylirKTr1Umib1uwq+QucYS7SkdznHuDm35OmKBvtcU5Tz9gpC0221+NFZ/q6/cFRzU1rx/IY3qP/LNDaHqJEzayA5gXLbfs4jSJhHUkZPe0Q06wSbWVxGSrMLUkiWVUMDclHSd6lF5mqJeSNhm7WjU3IJN7oTFa7qck/YynCtflE+SRFVaH+dtdNF84DRjTlnDO1Hu1CYgedgFSzRfAdeGk7K3TqTTyt5CdLo/TDYARy+0kT9QXDkFe9tG04ebupKlZIdeSjJuLgaFHfczBGcOUKnuYiH7/LecwWC7d3Y5c0CTqN4SVKPlYtH6RikGBRYiP10eSpN0yoWkobNAE3M4J/qHovDkAGmqCn/3geSeD8VlqFLDi6t3Zc/sJROE3N//L0c1JkHtO+ykWXtnmHcuNKk9gFHTQzXtz1Ulq9S9PkzN30ZXEQB8bqn8Din0jVjI3ViKEERsfG7pOl4mbxsPwx+d4rH1IIvphBi8EIiwzVjWxpUnG7WuveI4KXT5SqmY/mv1cz6g9KViG8QY3yyUZEZxWyAVmMHEA2xYFHb65/qgcWqfMmTxVlC2rWTiUHzdT08g4R9gS6XG8OB9PvP1uMPRxQw333V4Wpr3cqR4dYOCgmPLz14hoPxNkqm4iJ7mAE6hoz57vF5ifhL3xRTWZOlHbe8h7ZyBMVYj/kTiSl1jP/pDdEuSHhvlZOXgdrUpzO0PuWpTgR7J1drkrW+UXw8HJ4gr+IaVDfWZL51taE4JTR4b3gIvf9iDFT0tn/wbb0XF42GotDru28ya3JqwjhvJMGtI7suH6cfCg7ST7An+iud7D/3K+2m2mLmq08BfG99zAF16mKu1iSLwqTwPDgPJx5l0opZX6VhOK2DbR442NppJHwQbPA/CCmqSWrO6hS7BX2myrZpGbLhgzRvguEpXu3pMLwmMTbXjbwKxlmf1TZU4N/mFE6j4ktbnmAuy9u8QAzBxBbBk34n2oSkL12akfyAC/58Ll+auGXDm7nxRx8vwJaDe3s/n26NjaDKewt5QzwOTVnD4piWyNoobaLEdGQO6RWPBZ7RbqgbyM3vOMhe8qJGoaFnGpsXApjC0JXw2oXXK9Pj8aRVmw4Z2QEphNJ5IG8SO6o49PBhOblziOR07+nNzs7QDnkz2Ph1rEbRCeWOZaZIyW/9kDEBpvmMbnMW8StUVzLfqcgSH1laM1Esm+G/t2rPiBDjyoxqMBX37wxQ8+cp349tY0/7UQVEUscYjjPP98Q8bJlv8r81uDNpy8DmdyrcSUkrJJO8eBUT8e2jqxOdUdvplbx432qy4mGXYUxeg1nC0xKlWF+8IN2mX50fpgPyUXJwFUy2yOQVJGZHx0rPYYC5coeC5RenSz4jDPM2u7MB371TGQ1hKJITI4P+WsaPG6cOPGYMYDanBUja1CCA+FYpSjtJmWtvnnRa9zx4w3jYekr7oQ37TksNHPIU8Y/EF1KWpArIIz0qk/Lb6XjBDUIbGkC1cCmU1xWgHH368hpyFt06LsTmedtlZUE+q07HLvM9QY7Kj3tQJvoQritbduBqWQYicsrzBvtTaWYqj6mP8C29MnTg/kLG4pmZPiZhdGTZOXnKRetm6UkbDWZSuLa4M9RXtlg+b6o4XTVycJUSop+ruznxAbXV7pnGXmHMsAdd9I9sdbOpAr7+SC4OusJtYE4UoHJ2mlLJazvSAyw2tdJ8NQUe3EzS1CJsH//g/P93V2R6vnPX+ad6uu+rjJhFRH7u5vZkfWWA2tObEniBPJ7hzHyiSunGya4OrkiIqjZ3pN///NC9jbomzVTnnoM+JvnWNWYP0k2Fk6XPUmSfTSEo+KEvb6e0RiVEM+cEfBqOb6kGYWQBkddaJWohbgkXlJf+xg2F1fGi8ubtEBjRBKRZk7Yjh4Q2PbzvEkhBHoVo84khOMPwpeGK5HOTJlItiaUQecnr2SNOo/IC/TMF+rmml01mQQZ6bocVmYRhwUYGfcWPLOH3f1IFtP6dPDXus1/BdK11YxVi5mvtFnH2XABRJXsmibLT2Dg7Jko4T1mMoPVC1/cz9/mMlmivpLDJ6lVHblZq7KbrD1ijCnCQjx561u/p7dNWYxOeOLp5BKe1A9211S0A8eoe++uXMWpFnqpxeeDecLHBBqRSXOFLIWttBh5aVySLtc+SWmJ5D+zTiZvyn/4OKK73Sjs8/p3J6VuGMm7EWCrSj2NWgY9uITuOb4PUoBZBo9jaSY+otVZGP7oILkdq+TBwSbYhuHbHF/olsL7mfPo5MPI5FecpCwcgycy9iRZ5AfNKMj0Xl7wHxE6ZUmrVnMcm9PQIZNS+q+ZFcICaJCmPke2brbF8UHVe1IpAb/2qBGDwojMbX+F/a1LuSfxj6u9kFUtu43bVbcgVyaCqgS4ugfW1zXXB8NYbh25Mm/4+xrPDQFTJJqwWLWAc9FVrpMrayY7ZO3tqh19Vp3q/jpgh2mr67pL2eW3nTB8aHntECm07Wex/l9jLGHVq416Pfijlk5jy8Uyh91uVusrW8tduKZMRLhqe/idmuj9zpk64ddsiWqK3iIhmB4oR1qVCAY4dnAkg3cIfLikVaKyEDVYod2pKDPb9d7OE2erbZXKLAPYmPhT4Rv0zDUrN/R7kmIUDN4Jw/YT+tpfts9IVFc/nNgJCSPdQxPs5X9WJ4iQgk5tqQ2tsTqbEROww+U30+oyk7rdu9HqHG5eXgaccAyidAjGZbzwUTsS19wiRkQyGeGUQRcawjKykxdM4FRdoCgSHjBOypIPkFZEMfLe6JnDMazOzW1JrQOih2jrRKfny0oFHy9/e0GkkvOZTjOvwos2lia+r8WDoIqP7EamcrKDpbeRIV8cO7EW2URvMGwd+X2yfTBd/mWHVHTibfY+k9eO32fgAjn6uVLSQTt1TvFSEDsulOtxZkxchLHrFYxuF2LdzaVrErkhuZxtzril9p3iYCO4jx0839JZfdkqPNhWrbJiHccZwLo6X0oD8i0tYS6yD2XPxSS1cv/e7NQGHofuCUULtoueiLZyW5NRWLcE21g3SAGxzITeGUwj0AuQwc2gsC9bKeLpt9f8Q+pzQs+8tl8zpJlSO/Ne9qivFW9jPjnb4PdaFLnF49sjE26hE8LXM2YOopP0C89qwZT6cSmj5qhr+fFNher4HvIi88jv0EWC/fCoeRX9G0AukrcV1RGrvcfieMdfpoklqvO8iNAJR7Y3h9x2SpV1CCI4R+dOdPK6HP9cJeRGiZrdH+iyuUf31WD1j1TJqnP3rc9peoXTzYxId2cVqqJmhvWBt8hcJM/ALk48DCnAuh9QIhZky8YyZDUVAmevMWkGI1kFnr/2u/xfL6GHS3Vy3SFJrEx7a2Ivu0azkUgfiqc5F2meEaKIpJyIwZS+NlKw7Un1kpcWUAR+V3PaIKeke/p4DmJatPiMYnn4YGnVsM3h/HFxa/tv4g/cks8V/bo4LcVTs2U98lU26usd6DeyDeqaWG9TUwarR21WtEiLZdzaLxxcCeok7MeSLn/FYnDUT0/LdlgOecoUnTwbKE72snjpnrG4sXeNIcwdBNmVP5CSabxX1S1jWpQs0o2FAmXuYyVY6Uce4Z6qdQ6CFGiG5NEqkbMH27vcWuyJldE7aDK1MB06/WJPEV4xsvEIpaAjZ+mTpzmjob/THPPQaZR82UQheJG5i5djb9mtqIufu17M2wd1wwOO+ePLDQ6MHr9+Ct/VnVQCJvMIJKK/5Z1HTeGaXRHo2IQTV7MNbpREZVfuKl/0CuXgQ/oeXVwoRskHmSthOrnGjX6BSHLj9EceMhmOdHBSsLGxI1lDNp8b52ttcPO0T+OxmhF1g4s19BqTU88pHXS8rmf+iA8/w28WY6Kda3jdp9gWuTFo3mHNmWB9/riksoshWhzPBemBxPNWfNmSv+hu0Uyaw1sKLaXEKly35zvxHaxBFBPcYcQ5FmYr1fGEcKXOASh3KlfTS4j80DzV+Y8fQ0zX1ceIv2w9TDGSd7uYtAgmzoPfS7cqIPmCGSUSNBMtHkrrN1tp/oj0DfNTj9Y0rkWuVGwjMHPgrD2kk8tamLuHyO0fQFSJki2V8969czl25MtgkRnd5odVz4R3xWObzJgclewBWgpPnnhsIX3T0haxbP8YfuHwzH44HCMdJdx0V6qjmdOPVUlhmi6d9Mvy1hFJaznxXOyEYx3alP+C4Bkka+9ol6NjR6lDDn/W2Z7ckoByauCTq/2lZz2OEqbEO/o4Cdfwhk81z0dVKVm1kMSOwasVHCgcBbo8jTdQURHER1IRAWuVX/xODJF2w1Vnwkn8Zz9duGGqeLtwIeN1uOe3vIlGDK4Cuk7zvFAvWNZDZp9buVx3zEI7S1DPvuNEk5Wu9YjywcVvAfNtQrIaWBV2biYmC3PjreJPWtBxmOmy5+0gaNOOwl5WP31D+mRcczxfs1f85eMqrFufsOkywXM8cWNIFP/KlyUoNyVcbTZsM3/nlBMDRU2uwtMIDunhCrMTa2DUpYFnYj8Fy68k5lE+9WmPMsp/p6yS4T8Sg5WtXX8/KHKO3VDdnAginXhfc+zhTPxwvAKFibZ06ITf7GwtH96UJbLvOLl4PboYrZqpn++GhubKfH6WMaV5HxTjUdBGiW0WMj/gPehyvCKtrbvH6r/HPn9tzrR0vJCGpdOSGkmqS/LmVPcp42IhizjVZVG0zxR91lf95uN0lPKQ83gx3B7cCF03+8j/KnonpEBJb3uYmN4654Cr6eFHNrfPSbbTZNgvilkx5ywOAZmrZQzSmsv2X+vO/fEAj/8L1i9nqs+tG970b8H6RR2G8O1L/se9W1rydO9eezOg4Kdfu8RX8Rx32s25IsowsxwTpJlzBJo+ts/dZ/mcf3DceJBy4jsW2b+1HPNOs+Dw2UIaNCYZ8mNhYdfs3yeAavftvnsJhlWYFhB7mn9T60K1NC/3vQdcq3aHpv4HUEsDBBQAAgAIAJCuo0iV7pF+SwAAAGsAAAAbAAAAdW5pdmVyc2FsL3VuaXZlcnNhbC5wbmcueG1ss7GvyM1RKEstKs7Mz7NVMtQzULK34+WyKShKLctMLVeoAIoBBSFASaESyDVCcMszU0oygEIG5mYIwYzUzPSMElslCwNzuKA+0EwAUEsBAgAAFAACAAgAkK6jSA5qJE5iBAAABREAAB0AAAAAAAAAAQAAAAAAAAAAAHVuaXZlcnNhbC9jb21tb25fbWVzc2FnZXMubG5nUEsBAgAAFAACAAgAkK6jSAh+CyMpAwAAhgwAACcAAAAAAAAAAQAAAAAAnQQAAHVuaXZlcnNhbC9mbGFzaF9wdWJsaXNoaW5nX3NldHRpbmdzLnhtbFBLAQIAABQAAgAIAJCuo0i1/AlkugIAAFUKAAAhAAAAAAAAAAEAAAAAAAsIAAB1bml2ZXJzYWwvZmxhc2hfc2tpbl9zZXR0aW5ncy54bWxQSwECAAAUAAIACACQrqNIKpYPZ/4CAACXCwAAJgAAAAAAAAABAAAAAAAECwAAdW5pdmVyc2FsL2h0bWxfcHVibGlzaGluZ19zZXR0aW5ncy54bWxQSwECAAAUAAIACACQrqNIaHFSkZoBAAAfBgAAHwAAAAAAAAABAAAAAABGDgAAdW5pdmVyc2FsL2h0bWxfc2tpbl9zZXR0aW5ncy5qc1BLAQIAABQAAgAIAJCuo0g9PC/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/o+CAAAjyAAACkAAAAAAAAAAQAAAAAA6hQAAHVuaXZlcnNhbC9za2luX2N1c3RvbWl6YXRpb25fc2V0dGluZ3MueG1sUEsBAgAAFAACAAgAkK6jSCqKN+aHEQAA8GEAABcAAAAAAAAAAAAAAAAAbx0AAHVuaXZlcnNhbC91bml2ZXJzYWwucG5nUEsBAgAAFAACAAgAkK6jSJXukX5LAAAAawAAABsAAAAAAAAAAQAAAAAAKy8AAHVuaXZlcnNhbC91bml2ZXJzYWwucG5nLnhtbFBLBQYAAAAACwALAEkDAACvLwAAAAA="/>
  <p:tag name="ISPRING_PRESENTATION_TITLE" val="1"/>
  <p:tag name="ISPRING_SCORM_RATE_QUIZZES" val="0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OUTPUT_FOLDER" val="F:\我图VIP设计PPT上传\10月份上传文件\298"/>
  <p:tag name="ISPRING_FIRST_PUBLISH" val="1"/>
</p:tagLst>
</file>

<file path=ppt/theme/theme1.xml><?xml version="1.0" encoding="utf-8"?>
<a:theme xmlns:a="http://schemas.openxmlformats.org/drawingml/2006/main" name="读书分享会">
  <a:themeElements>
    <a:clrScheme name="自定义 1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663D4E"/>
      </a:accent1>
      <a:accent2>
        <a:srgbClr val="FFBD52"/>
      </a:accent2>
      <a:accent3>
        <a:srgbClr val="663D4E"/>
      </a:accent3>
      <a:accent4>
        <a:srgbClr val="FFBD52"/>
      </a:accent4>
      <a:accent5>
        <a:srgbClr val="663D4E"/>
      </a:accent5>
      <a:accent6>
        <a:srgbClr val="FFBD52"/>
      </a:accent6>
      <a:hlink>
        <a:srgbClr val="663D4E"/>
      </a:hlink>
      <a:folHlink>
        <a:srgbClr val="FFBD52"/>
      </a:folHlink>
    </a:clrScheme>
    <a:fontScheme name="tp0bynwb">
      <a:majorFont>
        <a:latin typeface="微软雅黑"/>
        <a:ea typeface="义启小魏楷"/>
        <a:cs typeface=""/>
      </a:majorFont>
      <a:minorFont>
        <a:latin typeface="微软雅黑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2271</Words>
  <Application>WPS 演示</Application>
  <PresentationFormat>全屏显示(16:9)</PresentationFormat>
  <Paragraphs>276</Paragraphs>
  <Slides>24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7" baseType="lpstr">
      <vt:lpstr>Arial</vt:lpstr>
      <vt:lpstr>宋体</vt:lpstr>
      <vt:lpstr>Wingdings</vt:lpstr>
      <vt:lpstr>字体视界-一风尚黑体</vt:lpstr>
      <vt:lpstr>黑体</vt:lpstr>
      <vt:lpstr>微软雅黑</vt:lpstr>
      <vt:lpstr>义启小魏楷</vt:lpstr>
      <vt:lpstr>Arial Unicode MS</vt:lpstr>
      <vt:lpstr>Calibri</vt:lpstr>
      <vt:lpstr>Wingdings</vt:lpstr>
      <vt:lpstr>Arial</vt:lpstr>
      <vt:lpstr>读书分享会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读书分享会</dc:title>
  <dc:creator>第一PPT</dc:creator>
  <cp:keywords>www.1ppt.com</cp:keywords>
  <dc:description>www.1ppt.com</dc:description>
  <cp:lastModifiedBy>铭</cp:lastModifiedBy>
  <cp:revision>3</cp:revision>
  <dcterms:created xsi:type="dcterms:W3CDTF">2019-05-13T21:35:00Z</dcterms:created>
  <dcterms:modified xsi:type="dcterms:W3CDTF">2022-01-11T08:52:53Z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ICV">
    <vt:lpwstr>2C2006C8A5BD446CB1DA5313C6592AF2</vt:lpwstr>
  </property>
</Properties>
</file>