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9" r:id="rId3"/>
    <p:sldId id="260" r:id="rId5"/>
    <p:sldId id="261" r:id="rId6"/>
    <p:sldId id="266" r:id="rId7"/>
    <p:sldId id="267" r:id="rId8"/>
    <p:sldId id="268" r:id="rId9"/>
    <p:sldId id="269" r:id="rId10"/>
    <p:sldId id="270" r:id="rId11"/>
    <p:sldId id="262" r:id="rId12"/>
    <p:sldId id="271" r:id="rId13"/>
    <p:sldId id="272" r:id="rId14"/>
    <p:sldId id="273" r:id="rId15"/>
    <p:sldId id="274" r:id="rId16"/>
    <p:sldId id="275" r:id="rId17"/>
    <p:sldId id="263" r:id="rId18"/>
    <p:sldId id="276" r:id="rId19"/>
    <p:sldId id="277" r:id="rId20"/>
    <p:sldId id="278" r:id="rId21"/>
    <p:sldId id="279" r:id="rId22"/>
    <p:sldId id="280" r:id="rId23"/>
    <p:sldId id="264" r:id="rId24"/>
    <p:sldId id="281" r:id="rId25"/>
    <p:sldId id="282" r:id="rId26"/>
    <p:sldId id="283" r:id="rId27"/>
    <p:sldId id="265" r:id="rId28"/>
  </p:sldIdLst>
  <p:sldSz cx="12192000" cy="6858000"/>
  <p:notesSz cx="6858000" cy="9144000"/>
  <p:custDataLst>
    <p:tags r:id="rId3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9F48"/>
    <a:srgbClr val="89A255"/>
    <a:srgbClr val="0D0F06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751" autoAdjust="0"/>
  </p:normalViewPr>
  <p:slideViewPr>
    <p:cSldViewPr snapToGrid="0">
      <p:cViewPr>
        <p:scale>
          <a:sx n="66" d="100"/>
          <a:sy n="66" d="100"/>
        </p:scale>
        <p:origin x="1770" y="11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D455F-D1CC-4863-983A-926D2BF393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E5A95-4244-4504-80E6-A1F430086F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openxmlformats.org/officeDocument/2006/relationships/image" Target="../media/image9.png"/><Relationship Id="rId2" Type="http://schemas.openxmlformats.org/officeDocument/2006/relationships/image" Target="../media/image18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19.jpe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7.png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9.png"/><Relationship Id="rId2" Type="http://schemas.openxmlformats.org/officeDocument/2006/relationships/image" Target="../media/image19.jpeg"/><Relationship Id="rId1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3.png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24.png"/><Relationship Id="rId3" Type="http://schemas.openxmlformats.org/officeDocument/2006/relationships/image" Target="../media/image19.jpeg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0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26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5.png"/><Relationship Id="rId3" Type="http://schemas.openxmlformats.org/officeDocument/2006/relationships/image" Target="../media/image19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7.png"/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8.png"/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5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jpeg"/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3477" y="945221"/>
            <a:ext cx="8283570" cy="4085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4087" b="14719"/>
          <a:stretch>
            <a:fillRect/>
          </a:stretch>
        </p:blipFill>
        <p:spPr>
          <a:xfrm>
            <a:off x="6252239" y="4396763"/>
            <a:ext cx="6128948" cy="24612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4087" b="14719"/>
          <a:stretch>
            <a:fillRect/>
          </a:stretch>
        </p:blipFill>
        <p:spPr>
          <a:xfrm>
            <a:off x="-421089" y="-20475"/>
            <a:ext cx="7344406" cy="233522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218901" y="3331455"/>
            <a:ext cx="816772" cy="1078140"/>
            <a:chOff x="8908327" y="3736427"/>
            <a:chExt cx="816772" cy="107814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530" t="13378" r="25789" b="18002"/>
            <a:stretch>
              <a:fillRect/>
            </a:stretch>
          </p:blipFill>
          <p:spPr>
            <a:xfrm>
              <a:off x="8908327" y="3736427"/>
              <a:ext cx="816772" cy="1078140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9085880" y="3852870"/>
              <a:ext cx="461665" cy="96169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Adobe 楷体 Std R" panose="02020400000000000000" pitchFamily="18" charset="-122"/>
                  <a:ea typeface="Adobe 楷体 Std R" panose="02020400000000000000" pitchFamily="18" charset="-122"/>
                </a:rPr>
                <a:t>端午节</a:t>
              </a:r>
              <a:endParaRPr lang="zh-CN" altLang="en-US" dirty="0">
                <a:solidFill>
                  <a:schemeClr val="bg1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685758" y="2198144"/>
            <a:ext cx="3407637" cy="439723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480224" y="5089808"/>
            <a:ext cx="1560121" cy="156511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21315544" flipH="1">
            <a:off x="506465" y="2799829"/>
            <a:ext cx="1059862" cy="106325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013558" y="4506041"/>
            <a:ext cx="3953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pc="600" dirty="0">
                <a:solidFill>
                  <a:srgbClr val="0D0F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pc="600" dirty="0">
                <a:solidFill>
                  <a:srgbClr val="0D0F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端午节文化介绍</a:t>
            </a:r>
            <a:r>
              <a:rPr lang="en-US" altLang="zh-CN" spc="600" dirty="0">
                <a:solidFill>
                  <a:srgbClr val="0D0F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pc="600" dirty="0">
                <a:solidFill>
                  <a:srgbClr val="0D0F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pc="600" dirty="0">
                <a:solidFill>
                  <a:srgbClr val="0D0F0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endParaRPr lang="zh-CN" altLang="en-US" spc="600" dirty="0">
              <a:solidFill>
                <a:srgbClr val="0D0F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1042438"/>
            <a:ext cx="2006601" cy="60963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580103"/>
            <a:ext cx="1710813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8167195" y="4585063"/>
            <a:ext cx="4024805" cy="227293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507253" y="2261653"/>
            <a:ext cx="6659942" cy="3958923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2533710" y="1366575"/>
            <a:ext cx="4607028" cy="4744173"/>
            <a:chOff x="4996428" y="796144"/>
            <a:chExt cx="4097330" cy="4360011"/>
          </a:xfrm>
        </p:grpSpPr>
        <p:pic>
          <p:nvPicPr>
            <p:cNvPr id="9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 flipH="1">
              <a:off x="6428417" y="2490814"/>
              <a:ext cx="1233352" cy="4097330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5090659" y="796144"/>
              <a:ext cx="3932761" cy="31266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6549" y="875393"/>
            <a:ext cx="3524910" cy="173831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866887" y="2455948"/>
            <a:ext cx="3886119" cy="175432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2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2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  <a:endParaRPr lang="zh-CN" altLang="en-US" sz="12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99538"/>
            <a:ext cx="12192000" cy="3264076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066500" y="1092523"/>
            <a:ext cx="6474841" cy="4744171"/>
            <a:chOff x="1066501" y="1092523"/>
            <a:chExt cx="4421988" cy="4744171"/>
          </a:xfrm>
        </p:grpSpPr>
        <p:pic>
          <p:nvPicPr>
            <p:cNvPr id="5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2606483" y="2954689"/>
              <a:ext cx="1342023" cy="4421988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1066502" y="1092523"/>
              <a:ext cx="4421987" cy="3402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452" y="3195483"/>
            <a:ext cx="3971807" cy="266111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792451" y="3195483"/>
            <a:ext cx="3971807" cy="2641213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 flipH="1">
            <a:off x="8107342" y="4531635"/>
            <a:ext cx="1342023" cy="3971807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792496" y="546989"/>
            <a:ext cx="391886" cy="391886"/>
            <a:chOff x="5627077" y="1021583"/>
            <a:chExt cx="391886" cy="391886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 rot="16200000" flipV="1">
            <a:off x="4269634" y="1943260"/>
            <a:ext cx="391886" cy="391886"/>
            <a:chOff x="5627077" y="1021583"/>
            <a:chExt cx="391886" cy="391886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1988439" y="742931"/>
            <a:ext cx="112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endParaRPr lang="zh-CN" altLang="en-US" sz="72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315569" y="1199373"/>
            <a:ext cx="112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午</a:t>
            </a:r>
            <a:endParaRPr lang="zh-CN" altLang="en-US" sz="72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92496" y="2752531"/>
            <a:ext cx="4798142" cy="10781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  <a:endParaRPr lang="zh-CN" altLang="en-US" sz="11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>
            <a:off x="1181081" y="2824714"/>
            <a:ext cx="2006601" cy="60963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34628" y="2753267"/>
            <a:ext cx="9257372" cy="3264076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934629" y="1908600"/>
            <a:ext cx="6474841" cy="4744171"/>
            <a:chOff x="1066501" y="1092523"/>
            <a:chExt cx="4421988" cy="4744171"/>
          </a:xfrm>
        </p:grpSpPr>
        <p:pic>
          <p:nvPicPr>
            <p:cNvPr id="4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2606483" y="2954689"/>
              <a:ext cx="1342023" cy="442198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066502" y="1092523"/>
              <a:ext cx="4421987" cy="3402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2097" y="3765754"/>
            <a:ext cx="3277187" cy="301545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3081725" y="-4192771"/>
            <a:ext cx="1710813" cy="1009635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581747" y="2447788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56807" y="2447787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42725" y="2447786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1884" y="2753267"/>
            <a:ext cx="10078064" cy="3264076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838632" y="1740310"/>
            <a:ext cx="8534399" cy="4912461"/>
            <a:chOff x="1066501" y="1092523"/>
            <a:chExt cx="4421988" cy="4744171"/>
          </a:xfrm>
        </p:grpSpPr>
        <p:pic>
          <p:nvPicPr>
            <p:cNvPr id="4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2606483" y="2954689"/>
              <a:ext cx="1342023" cy="442198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066502" y="1092523"/>
              <a:ext cx="4421987" cy="3402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21964" y="2089990"/>
            <a:ext cx="3407637" cy="43972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063528" y="2303942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44017" y="2303940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24506" y="2303940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256914" y="4077363"/>
            <a:ext cx="2773920" cy="24566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01213" y="1936956"/>
            <a:ext cx="10009239" cy="4930876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577695" y="2874213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58184" y="2874211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38673" y="2874211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773852" y="2874211"/>
            <a:ext cx="313487" cy="40799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334832" y="2872442"/>
            <a:ext cx="313487" cy="40799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554341" y="2877358"/>
            <a:ext cx="313487" cy="40799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577696" y="5327230"/>
            <a:ext cx="5070624" cy="85408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970" y="1262611"/>
            <a:ext cx="3971807" cy="266111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49320" y="1262611"/>
            <a:ext cx="3989457" cy="2660875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 flipH="1">
            <a:off x="1999512" y="2608594"/>
            <a:ext cx="1342023" cy="397180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969686" y="4338758"/>
            <a:ext cx="391886" cy="391886"/>
            <a:chOff x="5627077" y="1021583"/>
            <a:chExt cx="391886" cy="391886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 rot="16200000" flipV="1">
            <a:off x="4446824" y="5735029"/>
            <a:ext cx="391886" cy="391886"/>
            <a:chOff x="5627077" y="1021583"/>
            <a:chExt cx="391886" cy="39188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2165629" y="4534700"/>
            <a:ext cx="112039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endParaRPr lang="zh-CN" altLang="en-US" sz="7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92759" y="4991142"/>
            <a:ext cx="1120391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午</a:t>
            </a:r>
            <a:endParaRPr lang="zh-CN" altLang="en-US" sz="7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9" grpId="0"/>
      <p:bldP spid="11" grpId="0" animBg="1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81548" y="1779638"/>
            <a:ext cx="10028905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>
            <a:off x="5489520" y="498325"/>
            <a:ext cx="1212960" cy="1002890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9967836" y="2494886"/>
            <a:ext cx="990962" cy="160760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88447" y="2881303"/>
            <a:ext cx="5574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端午节的美食</a:t>
            </a:r>
            <a:endParaRPr lang="zh-CN" altLang="en-US" sz="540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203597" y="2016375"/>
            <a:ext cx="3179526" cy="410288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40311" y="1356850"/>
            <a:ext cx="1455175" cy="5626942"/>
            <a:chOff x="1740311" y="1356850"/>
            <a:chExt cx="1455175" cy="5626942"/>
          </a:xfrm>
        </p:grpSpPr>
        <p:sp>
          <p:nvSpPr>
            <p:cNvPr id="2" name="矩形 1"/>
            <p:cNvSpPr/>
            <p:nvPr/>
          </p:nvSpPr>
          <p:spPr>
            <a:xfrm>
              <a:off x="1740311" y="1356850"/>
              <a:ext cx="1445340" cy="4237313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1773084" y="5561390"/>
              <a:ext cx="1389629" cy="1455175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4065640" y="1356850"/>
            <a:ext cx="1455175" cy="5626942"/>
            <a:chOff x="1740311" y="1356850"/>
            <a:chExt cx="1455175" cy="5626942"/>
          </a:xfrm>
        </p:grpSpPr>
        <p:sp>
          <p:nvSpPr>
            <p:cNvPr id="6" name="矩形 5"/>
            <p:cNvSpPr/>
            <p:nvPr/>
          </p:nvSpPr>
          <p:spPr>
            <a:xfrm>
              <a:off x="1740311" y="1356850"/>
              <a:ext cx="1445340" cy="4237313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1773084" y="5561390"/>
              <a:ext cx="1389629" cy="1455175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6390969" y="1356850"/>
            <a:ext cx="1455175" cy="5626942"/>
            <a:chOff x="1740311" y="1356850"/>
            <a:chExt cx="1455175" cy="5626942"/>
          </a:xfrm>
        </p:grpSpPr>
        <p:sp>
          <p:nvSpPr>
            <p:cNvPr id="9" name="矩形 8"/>
            <p:cNvSpPr/>
            <p:nvPr/>
          </p:nvSpPr>
          <p:spPr>
            <a:xfrm>
              <a:off x="1740311" y="1356850"/>
              <a:ext cx="1445340" cy="4237313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1773084" y="5561390"/>
              <a:ext cx="1389629" cy="1455175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8716297" y="1356850"/>
            <a:ext cx="1455175" cy="5626942"/>
            <a:chOff x="1740311" y="1356850"/>
            <a:chExt cx="1455175" cy="5626942"/>
          </a:xfrm>
        </p:grpSpPr>
        <p:sp>
          <p:nvSpPr>
            <p:cNvPr id="12" name="矩形 11"/>
            <p:cNvSpPr/>
            <p:nvPr/>
          </p:nvSpPr>
          <p:spPr>
            <a:xfrm>
              <a:off x="1740311" y="1356850"/>
              <a:ext cx="1445340" cy="4237313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1773084" y="5561390"/>
              <a:ext cx="1389629" cy="1455175"/>
            </a:xfrm>
            <a:prstGeom prst="rect">
              <a:avLst/>
            </a:prstGeom>
          </p:spPr>
        </p:pic>
      </p:grpSp>
      <p:sp>
        <p:nvSpPr>
          <p:cNvPr id="14" name="矩形 13"/>
          <p:cNvSpPr/>
          <p:nvPr/>
        </p:nvSpPr>
        <p:spPr>
          <a:xfrm>
            <a:off x="2079069" y="1684510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4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272784" y="1684509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4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98113" y="1684509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4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923441" y="1684509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4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>
            <a:off x="1181081" y="2824714"/>
            <a:ext cx="2006601" cy="609634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811475" y="5056690"/>
            <a:ext cx="1784710" cy="15805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81548" y="1779638"/>
            <a:ext cx="10028905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 flipH="1">
            <a:off x="5489520" y="498325"/>
            <a:ext cx="1212960" cy="100289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15265" y="1568980"/>
            <a:ext cx="2894618" cy="376726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7839336" y="2250808"/>
            <a:ext cx="391886" cy="391886"/>
            <a:chOff x="5627077" y="1021583"/>
            <a:chExt cx="391886" cy="391886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 rot="16200000" flipV="1">
            <a:off x="10316474" y="3647079"/>
            <a:ext cx="391886" cy="391886"/>
            <a:chOff x="5627077" y="1021583"/>
            <a:chExt cx="391886" cy="391886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/>
          <p:cNvSpPr txBox="1"/>
          <p:nvPr/>
        </p:nvSpPr>
        <p:spPr>
          <a:xfrm>
            <a:off x="8035279" y="2446750"/>
            <a:ext cx="112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endParaRPr lang="zh-CN" altLang="en-US" sz="72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62409" y="2903192"/>
            <a:ext cx="112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午</a:t>
            </a:r>
            <a:endParaRPr lang="zh-CN" altLang="en-US" sz="72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77527" y="2250810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58016" y="2250808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869684" y="1105235"/>
            <a:ext cx="1560121" cy="156511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1315544" flipH="1">
            <a:off x="8533807" y="4140185"/>
            <a:ext cx="1059862" cy="106325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>
            <a:off x="1181081" y="2824714"/>
            <a:ext cx="2006601" cy="60963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40310" y="0"/>
            <a:ext cx="3588774" cy="6867832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81548" y="1779638"/>
            <a:ext cx="10028905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 flipH="1">
            <a:off x="5489520" y="498325"/>
            <a:ext cx="1212960" cy="100289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>
            <a:off x="1181081" y="2824714"/>
            <a:ext cx="2006601" cy="609634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15567" y="2894858"/>
            <a:ext cx="4798142" cy="10781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  <a:endParaRPr lang="zh-CN" altLang="en-US" sz="11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25863" y="2057723"/>
            <a:ext cx="4003221" cy="3989116"/>
            <a:chOff x="651263" y="1254258"/>
            <a:chExt cx="4003221" cy="398911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970" y="1262611"/>
              <a:ext cx="3971807" cy="2661111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682677" y="1254258"/>
              <a:ext cx="3971807" cy="2669464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1966155" y="2586459"/>
              <a:ext cx="1342023" cy="3971807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9685555" y="3765755"/>
            <a:ext cx="1424896" cy="114054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262414" y="551328"/>
            <a:ext cx="2773920" cy="24566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40310" y="0"/>
            <a:ext cx="2831690" cy="6867832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081547" y="2192594"/>
            <a:ext cx="5830530" cy="3766460"/>
            <a:chOff x="1081547" y="2192594"/>
            <a:chExt cx="5830530" cy="3766460"/>
          </a:xfrm>
        </p:grpSpPr>
        <p:sp>
          <p:nvSpPr>
            <p:cNvPr id="4" name="矩形 3"/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6808838" y="3677264"/>
            <a:ext cx="4269887" cy="2758301"/>
            <a:chOff x="1081547" y="2192594"/>
            <a:chExt cx="5830530" cy="3766460"/>
          </a:xfrm>
        </p:grpSpPr>
        <p:sp>
          <p:nvSpPr>
            <p:cNvPr id="8" name="矩形 7"/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9967" y="578887"/>
            <a:ext cx="5963820" cy="294106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617129" y="3010388"/>
            <a:ext cx="4798142" cy="10781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  <a:endParaRPr lang="zh-CN" altLang="en-US" sz="11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75918" y="4088504"/>
            <a:ext cx="3416320" cy="127897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80104" y="1018710"/>
            <a:ext cx="3525525" cy="187784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384322" y="0"/>
            <a:ext cx="7423355" cy="6858000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472167"/>
            <a:ext cx="2006601" cy="6096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1145677"/>
            <a:ext cx="2006601" cy="609634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189704" y="1809135"/>
            <a:ext cx="9812594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>
            <a:off x="5410861" y="908989"/>
            <a:ext cx="1212960" cy="926657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704123" y="2079623"/>
            <a:ext cx="1200329" cy="2559091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6600" b="1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93528" y="3631158"/>
            <a:ext cx="1416294" cy="125428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282173" y="2385264"/>
            <a:ext cx="1061884" cy="2025446"/>
          </a:xfrm>
          <a:prstGeom prst="rect">
            <a:avLst/>
          </a:prstGeom>
          <a:noFill/>
          <a:ln w="3175">
            <a:solidFill>
              <a:srgbClr val="409F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276735" y="2385264"/>
            <a:ext cx="1061884" cy="2025446"/>
          </a:xfrm>
          <a:prstGeom prst="rect">
            <a:avLst/>
          </a:prstGeom>
          <a:noFill/>
          <a:ln w="3175">
            <a:solidFill>
              <a:srgbClr val="409F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953429" y="2385264"/>
            <a:ext cx="1061884" cy="2025446"/>
          </a:xfrm>
          <a:prstGeom prst="rect">
            <a:avLst/>
          </a:prstGeom>
          <a:noFill/>
          <a:ln w="3175">
            <a:solidFill>
              <a:srgbClr val="409F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625962" y="2385264"/>
            <a:ext cx="1061884" cy="2025446"/>
          </a:xfrm>
          <a:prstGeom prst="rect">
            <a:avLst/>
          </a:prstGeom>
          <a:noFill/>
          <a:ln w="3175">
            <a:solidFill>
              <a:srgbClr val="409F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839510" y="2587634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24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464513" y="2602852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端午节的由来</a:t>
            </a:r>
            <a:endParaRPr lang="zh-CN" altLang="en-US" sz="1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417411" y="2602852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24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042414" y="2618070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端午节的传说</a:t>
            </a:r>
            <a:endParaRPr lang="zh-CN" altLang="en-US" sz="1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136683" y="2612597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24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761686" y="2627815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端午节的美食</a:t>
            </a:r>
            <a:endParaRPr lang="zh-CN" altLang="en-US" sz="1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792266" y="2622429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24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417269" y="2637647"/>
            <a:ext cx="469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端午节的诗歌</a:t>
            </a:r>
            <a:endParaRPr lang="zh-CN" altLang="en-US" sz="1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1" grpId="0"/>
      <p:bldP spid="16" grpId="0" animBg="1"/>
      <p:bldP spid="17" grpId="0" animBg="1"/>
      <p:bldP spid="18" grpId="0" animBg="1"/>
      <p:bldP spid="19" grpId="0" animBg="1"/>
      <p:bldP spid="20" grpId="0"/>
      <p:bldP spid="22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64542" y="0"/>
            <a:ext cx="3932903" cy="4925961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710813" y="1877961"/>
            <a:ext cx="5830530" cy="3766460"/>
            <a:chOff x="1081547" y="2192594"/>
            <a:chExt cx="5830530" cy="3766460"/>
          </a:xfrm>
        </p:grpSpPr>
        <p:sp>
          <p:nvSpPr>
            <p:cNvPr id="6" name="矩形 5"/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7322727" y="2072734"/>
            <a:ext cx="4465329" cy="410871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174414" y="2665128"/>
            <a:ext cx="4798142" cy="10781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  <a:endParaRPr lang="zh-CN" altLang="en-US" sz="11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104420" y="1100015"/>
            <a:ext cx="1560121" cy="156511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1315544" flipH="1">
            <a:off x="4898711" y="5381308"/>
            <a:ext cx="1059862" cy="10632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81548" y="1779638"/>
            <a:ext cx="10028905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>
            <a:off x="5489520" y="498325"/>
            <a:ext cx="1212960" cy="1002890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9967836" y="2494886"/>
            <a:ext cx="990962" cy="160760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88447" y="2881303"/>
            <a:ext cx="5574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spc="60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端午节的诗歌</a:t>
            </a:r>
            <a:endParaRPr lang="zh-CN" altLang="en-US" sz="540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203597" y="2016375"/>
            <a:ext cx="3179526" cy="410288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1407" y="0"/>
            <a:ext cx="2831690" cy="4886632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358169" y="1396181"/>
            <a:ext cx="5830530" cy="3766460"/>
            <a:chOff x="1081547" y="2192594"/>
            <a:chExt cx="5830530" cy="3766460"/>
          </a:xfrm>
        </p:grpSpPr>
        <p:sp>
          <p:nvSpPr>
            <p:cNvPr id="6" name="矩形 5"/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919726" y="3617919"/>
            <a:ext cx="5830530" cy="3766460"/>
            <a:chOff x="1081547" y="2192594"/>
            <a:chExt cx="5830530" cy="3766460"/>
          </a:xfrm>
        </p:grpSpPr>
        <p:sp>
          <p:nvSpPr>
            <p:cNvPr id="9" name="矩形 8"/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sp>
        <p:nvSpPr>
          <p:cNvPr id="13" name="矩形 12"/>
          <p:cNvSpPr/>
          <p:nvPr/>
        </p:nvSpPr>
        <p:spPr>
          <a:xfrm>
            <a:off x="5968181" y="2109402"/>
            <a:ext cx="4798142" cy="10781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  <a:endParaRPr lang="zh-CN" altLang="en-US" sz="11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088365" y="4440012"/>
            <a:ext cx="3416320" cy="127897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833379" y="1396181"/>
            <a:ext cx="4003221" cy="3989116"/>
            <a:chOff x="651263" y="1254258"/>
            <a:chExt cx="4003221" cy="398911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970" y="1262611"/>
              <a:ext cx="3971807" cy="2661111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682677" y="1254258"/>
              <a:ext cx="3971807" cy="2669464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 flipH="1">
              <a:off x="1966155" y="2586459"/>
              <a:ext cx="1342023" cy="3971807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64824" y="4845899"/>
            <a:ext cx="3525525" cy="18778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99536" y="2320414"/>
            <a:ext cx="7531510" cy="2467896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>
            <a:off x="1181081" y="2824714"/>
            <a:ext cx="2006601" cy="609634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412249" y="1103124"/>
            <a:ext cx="5830530" cy="3766460"/>
            <a:chOff x="1081547" y="2192594"/>
            <a:chExt cx="5830530" cy="3766460"/>
          </a:xfrm>
        </p:grpSpPr>
        <p:sp>
          <p:nvSpPr>
            <p:cNvPr id="6" name="矩形 5"/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2231173" y="3237579"/>
            <a:ext cx="4230205" cy="3850124"/>
            <a:chOff x="6891199" y="2064775"/>
            <a:chExt cx="4230205" cy="385012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91199" y="2064775"/>
              <a:ext cx="4230204" cy="2643877"/>
            </a:xfrm>
            <a:prstGeom prst="rect">
              <a:avLst/>
            </a:prstGeom>
          </p:spPr>
        </p:pic>
        <p:pic>
          <p:nvPicPr>
            <p:cNvPr id="10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 flipH="1">
              <a:off x="8399821" y="3193317"/>
              <a:ext cx="1212960" cy="4230204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6891200" y="2064775"/>
              <a:ext cx="4230204" cy="2637164"/>
            </a:xfrm>
            <a:prstGeom prst="rect">
              <a:avLst/>
            </a:prstGeom>
            <a:solidFill>
              <a:srgbClr val="409F48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6066503" y="1876586"/>
            <a:ext cx="4798142" cy="107811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1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1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  <a:endParaRPr lang="zh-CN" altLang="en-US" sz="11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12248" y="4228522"/>
            <a:ext cx="6661764" cy="200723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2001946" y="-2576794"/>
            <a:ext cx="171081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337187"/>
            <a:ext cx="8731046" cy="4581832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6361470" y="2152559"/>
            <a:ext cx="5830530" cy="3766460"/>
            <a:chOff x="1081547" y="2192594"/>
            <a:chExt cx="5830530" cy="3766460"/>
          </a:xfrm>
        </p:grpSpPr>
        <p:sp>
          <p:nvSpPr>
            <p:cNvPr id="4" name="矩形 3"/>
            <p:cNvSpPr/>
            <p:nvPr/>
          </p:nvSpPr>
          <p:spPr>
            <a:xfrm>
              <a:off x="1081548" y="2192594"/>
              <a:ext cx="5830529" cy="27137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3470433" y="2517411"/>
              <a:ext cx="1052757" cy="5830529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 flipH="1">
            <a:off x="7365444" y="-2586626"/>
            <a:ext cx="1710813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5400000">
            <a:off x="1181081" y="2824714"/>
            <a:ext cx="2006601" cy="609634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61470" y="2038880"/>
            <a:ext cx="5963820" cy="294106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36849" y="2149359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4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81292" y="2149359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4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11768" y="2149359"/>
            <a:ext cx="1031051" cy="33889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4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6092" y="219830"/>
            <a:ext cx="2035200" cy="1802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4087" b="14719"/>
          <a:stretch>
            <a:fillRect/>
          </a:stretch>
        </p:blipFill>
        <p:spPr>
          <a:xfrm>
            <a:off x="6252239" y="4396763"/>
            <a:ext cx="6128948" cy="24612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4087" b="14719"/>
          <a:stretch>
            <a:fillRect/>
          </a:stretch>
        </p:blipFill>
        <p:spPr>
          <a:xfrm>
            <a:off x="-486405" y="-85791"/>
            <a:ext cx="7344406" cy="233522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218901" y="3331455"/>
            <a:ext cx="816772" cy="1078140"/>
            <a:chOff x="8908327" y="3736427"/>
            <a:chExt cx="816772" cy="107814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530" t="13378" r="25789" b="18002"/>
            <a:stretch>
              <a:fillRect/>
            </a:stretch>
          </p:blipFill>
          <p:spPr>
            <a:xfrm>
              <a:off x="8908327" y="3736427"/>
              <a:ext cx="816772" cy="1078140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9085880" y="3852870"/>
              <a:ext cx="461665" cy="96169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Adobe 楷体 Std R" panose="02020400000000000000" pitchFamily="18" charset="-122"/>
                  <a:ea typeface="Adobe 楷体 Std R" panose="02020400000000000000" pitchFamily="18" charset="-122"/>
                </a:rPr>
                <a:t>端午节</a:t>
              </a:r>
              <a:endParaRPr lang="zh-CN" altLang="en-US" dirty="0">
                <a:solidFill>
                  <a:schemeClr val="bg1"/>
                </a:solidFill>
                <a:latin typeface="Adobe 楷体 Std R" panose="02020400000000000000" pitchFamily="18" charset="-122"/>
                <a:ea typeface="Adobe 楷体 Std R" panose="02020400000000000000" pitchFamily="18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685758" y="2198144"/>
            <a:ext cx="3407637" cy="439723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480224" y="5089808"/>
            <a:ext cx="1560121" cy="156511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1315544" flipH="1">
            <a:off x="506465" y="2799829"/>
            <a:ext cx="1059862" cy="106325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58083" y="2757848"/>
            <a:ext cx="45961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zh-CN" altLang="en-US" sz="800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81548" y="1779638"/>
            <a:ext cx="10028905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>
            <a:off x="5489520" y="498325"/>
            <a:ext cx="1212960" cy="1002890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9967836" y="2494886"/>
            <a:ext cx="990962" cy="160760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88447" y="2881303"/>
            <a:ext cx="5574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端午节的由来</a:t>
            </a:r>
            <a:endParaRPr lang="zh-CN" altLang="en-US" sz="540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203597" y="2016375"/>
            <a:ext cx="3179526" cy="410288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229033" y="1671483"/>
            <a:ext cx="9812594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 flipH="1">
            <a:off x="5450190" y="771337"/>
            <a:ext cx="1212960" cy="92665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1042438"/>
            <a:ext cx="2006601" cy="60963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580103"/>
            <a:ext cx="1710813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55406" y="4335286"/>
            <a:ext cx="7232919" cy="21793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63329" y="2382111"/>
            <a:ext cx="9379974" cy="170540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  <a:endParaRPr lang="zh-CN" altLang="en-US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16938" y="885043"/>
            <a:ext cx="3236784" cy="662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端午节节日介绍</a:t>
            </a:r>
            <a:endParaRPr lang="en-US" altLang="zh-CN" sz="240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1042438"/>
            <a:ext cx="2006601" cy="609634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580103"/>
            <a:ext cx="1710813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811966" y="1645463"/>
            <a:ext cx="8376733" cy="4727280"/>
            <a:chOff x="2733718" y="1170039"/>
            <a:chExt cx="8376733" cy="4727280"/>
          </a:xfrm>
        </p:grpSpPr>
        <p:sp>
          <p:nvSpPr>
            <p:cNvPr id="8" name="矩形 7"/>
            <p:cNvSpPr/>
            <p:nvPr/>
          </p:nvSpPr>
          <p:spPr>
            <a:xfrm>
              <a:off x="2762044" y="1170039"/>
              <a:ext cx="8259917" cy="3514320"/>
            </a:xfrm>
            <a:prstGeom prst="rect">
              <a:avLst/>
            </a:prstGeom>
            <a:solidFill>
              <a:srgbClr val="409F48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3561588" y="1380558"/>
              <a:ext cx="1215717" cy="324000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端午节</a:t>
              </a:r>
              <a:endPara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ts val="600"/>
                </a:spcBef>
              </a:pPr>
              <a:r>
                <a:rPr lang="zh-CN" altLang="en-US" sz="12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端字有初始的意思，因此端五就是初五。而按照历法五月正是午月，因此端五也就渐渐演变成了端午。</a:t>
              </a:r>
              <a:endPara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5434826" y="1380558"/>
              <a:ext cx="1215717" cy="324000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端阳节</a:t>
              </a:r>
              <a:endPara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ts val="600"/>
                </a:spcBef>
              </a:pPr>
              <a:r>
                <a:rPr lang="zh-CN" altLang="en-US" sz="12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据记载，因仲夏登高，顺阳在上，五月正是仲夏，它的第一个午日正是登高顺阳天气好的日子。</a:t>
              </a:r>
              <a:endPara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7541131" y="1380558"/>
              <a:ext cx="1215717" cy="324000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龙舟节</a:t>
              </a:r>
              <a:endPara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ts val="600"/>
                </a:spcBef>
              </a:pPr>
              <a:r>
                <a:rPr lang="zh-CN" altLang="en-US" sz="12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赛龙舟是端午节的一项重要活动，在中国南方十分流行。它最早当是古越有可能始于原始社会末期。</a:t>
              </a:r>
              <a:endPara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9612188" y="1380558"/>
              <a:ext cx="1031051" cy="324000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b="1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解粽节</a:t>
              </a:r>
              <a:endPara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spcBef>
                  <a:spcPts val="600"/>
                </a:spcBef>
              </a:pPr>
              <a:r>
                <a:rPr lang="zh-CN" altLang="en-US" sz="1200" spc="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古人端午吃粽时，有比较各人解下粽叶的长度，长者为胜的游戏，故又有“解粽节”之称。</a:t>
              </a:r>
              <a:endPara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9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 flipH="1">
              <a:off x="6315605" y="1102472"/>
              <a:ext cx="1212960" cy="8376733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27249" y="4195384"/>
            <a:ext cx="657521" cy="85574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70139" y="4195384"/>
            <a:ext cx="637033" cy="82908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3341" y="4208716"/>
            <a:ext cx="637033" cy="82908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120696" y="4195384"/>
            <a:ext cx="637033" cy="82908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204891" y="409653"/>
            <a:ext cx="1560121" cy="156511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21315544" flipH="1">
            <a:off x="869014" y="3444603"/>
            <a:ext cx="1059862" cy="10632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1042438"/>
            <a:ext cx="2006601" cy="60963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580103"/>
            <a:ext cx="1710813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41809" y="1851583"/>
            <a:ext cx="5988256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>
            <a:off x="3457200" y="2757203"/>
            <a:ext cx="1212960" cy="565503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315" y="1184786"/>
            <a:ext cx="3524910" cy="173831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891199" y="2165546"/>
            <a:ext cx="4230205" cy="3850124"/>
            <a:chOff x="6891199" y="2064775"/>
            <a:chExt cx="4230205" cy="385012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91199" y="2064775"/>
              <a:ext cx="4230204" cy="2643877"/>
            </a:xfrm>
            <a:prstGeom prst="rect">
              <a:avLst/>
            </a:prstGeom>
          </p:spPr>
        </p:pic>
        <p:pic>
          <p:nvPicPr>
            <p:cNvPr id="11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 flipH="1">
              <a:off x="8399821" y="3193317"/>
              <a:ext cx="1212960" cy="4230204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6891200" y="2064775"/>
              <a:ext cx="4230204" cy="2637164"/>
            </a:xfrm>
            <a:prstGeom prst="rect">
              <a:avLst/>
            </a:prstGeom>
            <a:solidFill>
              <a:srgbClr val="409F48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1710813" y="2708337"/>
            <a:ext cx="4798142" cy="144469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为每年农历五月初五。据</a:t>
            </a:r>
            <a:r>
              <a:rPr lang="en-US" altLang="zh-CN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荆楚岁时记</a:t>
            </a:r>
            <a:r>
              <a:rPr lang="en-US" altLang="zh-CN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记载，因仲夏登高，顺阳在上，五月是仲夏，它的第一个午日正是登高顺阳好天气之日，故五月初五亦称为“端阳节”。此外端午节还称“午日节、五月节、龙舟节、浴兰节、诗人节”等。</a:t>
            </a:r>
            <a:r>
              <a:rPr lang="zh-CN" altLang="en-US" sz="12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en-US" altLang="zh-CN" sz="1200" baseline="300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[1]</a:t>
            </a:r>
            <a:r>
              <a:rPr lang="zh-CN" altLang="en-US" sz="1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  端午节是流行于中国以及汉字文化圈诸国的传统文化节日。</a:t>
            </a:r>
            <a:endParaRPr lang="zh-CN" altLang="en-US" sz="12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25677" y="1497979"/>
            <a:ext cx="9379975" cy="3958923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86170" y="1497979"/>
            <a:ext cx="7079636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 flipH="1">
            <a:off x="3719508" y="1691300"/>
            <a:ext cx="1212960" cy="707963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13239" y="5231118"/>
            <a:ext cx="3524910" cy="173831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25677" y="1950223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端字有初始的意思，因此端五就是初五。而按照历法五月正是午月，因此端五也就渐渐演变成了端午。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98915" y="1950223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端阳节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据记载，因仲夏登高，顺阳在上，五月正是仲夏，它的第一个午日正是登高顺阳天气好的日子。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10261" y="1950223"/>
            <a:ext cx="1238801" cy="23237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100" b="1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</a:t>
            </a:r>
            <a:endParaRPr lang="zh-CN" altLang="en-US" sz="1100" b="1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05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端字有初始的意思，因此端五就是初五。而按照历法五月正是午月，因此端五也就渐渐演变成了端午。</a:t>
            </a:r>
            <a:endParaRPr lang="zh-CN" altLang="en-US" sz="105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5312777"/>
            <a:ext cx="1939332" cy="155231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643755" y="2518660"/>
            <a:ext cx="2773920" cy="245662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-2275" y="111430"/>
            <a:ext cx="171081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2088" y="1497979"/>
            <a:ext cx="7164475" cy="3958923"/>
          </a:xfrm>
          <a:prstGeom prst="rect">
            <a:avLst/>
          </a:prstGeom>
          <a:solidFill>
            <a:srgbClr val="409F48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996428" y="743579"/>
            <a:ext cx="4097331" cy="4412576"/>
            <a:chOff x="5338071" y="1286190"/>
            <a:chExt cx="4097331" cy="4412576"/>
          </a:xfrm>
        </p:grpSpPr>
        <p:sp>
          <p:nvSpPr>
            <p:cNvPr id="3" name="矩形 2"/>
            <p:cNvSpPr/>
            <p:nvPr/>
          </p:nvSpPr>
          <p:spPr>
            <a:xfrm>
              <a:off x="5338073" y="1286190"/>
              <a:ext cx="4097329" cy="3179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5400000" flipH="1">
              <a:off x="6770060" y="3033425"/>
              <a:ext cx="1233352" cy="4097330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5627077" y="1021583"/>
            <a:ext cx="391886" cy="391886"/>
            <a:chOff x="5627077" y="1021583"/>
            <a:chExt cx="391886" cy="391886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 rot="16200000" flipV="1">
            <a:off x="8321710" y="3085554"/>
            <a:ext cx="391886" cy="391886"/>
            <a:chOff x="5627077" y="1021583"/>
            <a:chExt cx="391886" cy="391886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627077" y="1135464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16200000" flipV="1">
              <a:off x="5431134" y="1217526"/>
              <a:ext cx="391886" cy="0"/>
            </a:xfrm>
            <a:prstGeom prst="line">
              <a:avLst/>
            </a:prstGeom>
            <a:ln w="76200">
              <a:solidFill>
                <a:srgbClr val="409F4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5823020" y="1303125"/>
            <a:ext cx="112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endParaRPr lang="zh-CN" altLang="en-US" sz="72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305040" y="2131098"/>
            <a:ext cx="1120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午</a:t>
            </a:r>
            <a:endParaRPr lang="zh-CN" altLang="en-US" sz="72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03441" y="4440247"/>
            <a:ext cx="7232919" cy="2179324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3273844" y="2216902"/>
            <a:ext cx="1215717" cy="324000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</a:t>
            </a:r>
            <a:endParaRPr lang="zh-CN" altLang="en-US" sz="14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2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端字有初始的意思，因此端五就是初五。而按照历法五月正是午月，因此端五也就渐渐演变成了端午。</a:t>
            </a:r>
            <a:endParaRPr lang="zh-CN" altLang="en-US" sz="12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1042438"/>
            <a:ext cx="2006601" cy="609634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580103"/>
            <a:ext cx="171081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0185399" y="462335"/>
            <a:ext cx="2006601" cy="60963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81548" y="1779638"/>
            <a:ext cx="10028905" cy="31266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H="1">
            <a:off x="5489520" y="498325"/>
            <a:ext cx="1212960" cy="1002890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9967836" y="2494886"/>
            <a:ext cx="990962" cy="160760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888447" y="2881303"/>
            <a:ext cx="5574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spc="600" dirty="0">
                <a:solidFill>
                  <a:srgbClr val="409F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端午节的传说</a:t>
            </a:r>
            <a:endParaRPr lang="zh-CN" altLang="en-US" sz="5400" spc="600" dirty="0">
              <a:solidFill>
                <a:srgbClr val="409F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203597" y="2016375"/>
            <a:ext cx="3179526" cy="410288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>
            <a:off x="0" y="0"/>
            <a:ext cx="1710813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主题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2730</Words>
  <Application>WPS 演示</Application>
  <PresentationFormat>宽屏</PresentationFormat>
  <Paragraphs>158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Adobe 楷体 Std R</vt:lpstr>
      <vt:lpstr>楷体_GB2312</vt:lpstr>
      <vt:lpstr>微软雅黑</vt:lpstr>
      <vt:lpstr>Arial Unicode MS</vt:lpstr>
      <vt:lpstr>等线</vt:lpstr>
      <vt:lpstr>Calibri</vt:lpstr>
      <vt:lpstr>等线 Light</vt:lpstr>
      <vt:lpstr>Calibri Light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端午节</dc:title>
  <dc:creator>user</dc:creator>
  <cp:keywords>user</cp:keywords>
  <dc:description>user</dc:description>
  <cp:lastModifiedBy>铭</cp:lastModifiedBy>
  <cp:revision>121</cp:revision>
  <dcterms:created xsi:type="dcterms:W3CDTF">2017-08-18T03:02:00Z</dcterms:created>
  <dcterms:modified xsi:type="dcterms:W3CDTF">2022-01-28T07:52:28Z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A128969EAF914A92976BC39E5B06435B</vt:lpwstr>
  </property>
</Properties>
</file>