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5"/>
  </p:notesMasterIdLst>
  <p:sldIdLst>
    <p:sldId id="295" r:id="rId4"/>
    <p:sldId id="292" r:id="rId6"/>
    <p:sldId id="260" r:id="rId7"/>
    <p:sldId id="261" r:id="rId8"/>
    <p:sldId id="262" r:id="rId9"/>
    <p:sldId id="265" r:id="rId10"/>
    <p:sldId id="267" r:id="rId11"/>
    <p:sldId id="302" r:id="rId12"/>
    <p:sldId id="269" r:id="rId13"/>
    <p:sldId id="270" r:id="rId14"/>
    <p:sldId id="271" r:id="rId15"/>
    <p:sldId id="272" r:id="rId16"/>
    <p:sldId id="303" r:id="rId17"/>
    <p:sldId id="274" r:id="rId18"/>
    <p:sldId id="275" r:id="rId19"/>
    <p:sldId id="304" r:id="rId20"/>
    <p:sldId id="264" r:id="rId21"/>
    <p:sldId id="277" r:id="rId22"/>
    <p:sldId id="285" r:id="rId23"/>
    <p:sldId id="305" r:id="rId24"/>
    <p:sldId id="287" r:id="rId25"/>
    <p:sldId id="288" r:id="rId26"/>
    <p:sldId id="289" r:id="rId27"/>
    <p:sldId id="301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A67A"/>
    <a:srgbClr val="EDC361"/>
    <a:srgbClr val="E6E6E6"/>
    <a:srgbClr val="120043"/>
    <a:srgbClr val="43BBED"/>
    <a:srgbClr val="E53026"/>
    <a:srgbClr val="B9121F"/>
    <a:srgbClr val="FDF300"/>
    <a:srgbClr val="F39601"/>
    <a:srgbClr val="C94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2412" y="-1260"/>
      </p:cViewPr>
      <p:guideLst>
        <p:guide orient="horz" pos="1525"/>
        <p:guide orient="horz" pos="3612"/>
        <p:guide orient="horz" pos="3861"/>
        <p:guide pos="3863"/>
        <p:guide pos="1436"/>
        <p:guide pos="62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DBADF-E952-4648-99E6-2AB8772CC7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6E6B7-2897-42A1-9BE2-31B8C6C98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image" Target="../media/image1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image" Target="../media/image9.png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16E3F8-DB68-4139-91C6-D02B814702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EE2C62-D18C-4321-9BAB-92C80839E2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605892" y="2595733"/>
            <a:ext cx="7558006" cy="19840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3299" y="4122655"/>
            <a:ext cx="3817529" cy="26995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5419557" y="599573"/>
            <a:ext cx="1061453" cy="10614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289178"/>
            <a:ext cx="1057730" cy="1132114"/>
          </a:xfrm>
          <a:prstGeom prst="rect">
            <a:avLst/>
          </a:prstGeom>
        </p:spPr>
      </p:pic>
      <p:sp>
        <p:nvSpPr>
          <p:cNvPr id="14" name="矩形: 折角 13"/>
          <p:cNvSpPr/>
          <p:nvPr userDrawn="1"/>
        </p:nvSpPr>
        <p:spPr>
          <a:xfrm flipH="1">
            <a:off x="301172" y="459920"/>
            <a:ext cx="11589656" cy="6255659"/>
          </a:xfrm>
          <a:prstGeom prst="foldedCorner">
            <a:avLst>
              <a:gd name="adj" fmla="val 24360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-636746" y="-15437"/>
            <a:ext cx="3388951" cy="25417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flipH="1">
            <a:off x="9930478" y="-20738"/>
            <a:ext cx="2261521" cy="33922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8" cstate="screen"/>
          <a:srcRect l="-9148"/>
          <a:stretch>
            <a:fillRect/>
          </a:stretch>
        </p:blipFill>
        <p:spPr>
          <a:xfrm>
            <a:off x="11067143" y="2362199"/>
            <a:ext cx="1124857" cy="11321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7303482" y="5760740"/>
            <a:ext cx="1061453" cy="1061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7854634" y="468820"/>
            <a:ext cx="1061453" cy="106145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3386737" y="476763"/>
            <a:ext cx="1061453" cy="10614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5289178"/>
            <a:ext cx="1057730" cy="1132114"/>
          </a:xfrm>
          <a:prstGeom prst="rect">
            <a:avLst/>
          </a:prstGeom>
        </p:spPr>
      </p:pic>
      <p:sp>
        <p:nvSpPr>
          <p:cNvPr id="14" name="矩形: 折角 13"/>
          <p:cNvSpPr/>
          <p:nvPr userDrawn="1"/>
        </p:nvSpPr>
        <p:spPr>
          <a:xfrm flipH="1">
            <a:off x="301172" y="301170"/>
            <a:ext cx="11589656" cy="6255659"/>
          </a:xfrm>
          <a:prstGeom prst="foldedCorner">
            <a:avLst>
              <a:gd name="adj" fmla="val 20770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4" cstate="screen"/>
          <a:srcRect l="-9148"/>
          <a:stretch>
            <a:fillRect/>
          </a:stretch>
        </p:blipFill>
        <p:spPr>
          <a:xfrm>
            <a:off x="11067143" y="2362199"/>
            <a:ext cx="1124857" cy="113211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2605892" y="2595733"/>
            <a:ext cx="7558006" cy="198403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-636746" y="-15437"/>
            <a:ext cx="3388951" cy="254171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flipH="1">
            <a:off x="9930478" y="-20738"/>
            <a:ext cx="2261521" cy="33922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1464921" y="5359839"/>
            <a:ext cx="1061453" cy="106145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9733164" y="5275693"/>
            <a:ext cx="1061453" cy="106145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0263890" y="5555342"/>
            <a:ext cx="1061453" cy="1061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5289178"/>
            <a:ext cx="1057730" cy="1132114"/>
          </a:xfrm>
          <a:prstGeom prst="rect">
            <a:avLst/>
          </a:prstGeom>
        </p:spPr>
      </p:pic>
      <p:sp>
        <p:nvSpPr>
          <p:cNvPr id="14" name="矩形: 折角 13"/>
          <p:cNvSpPr/>
          <p:nvPr userDrawn="1"/>
        </p:nvSpPr>
        <p:spPr>
          <a:xfrm flipH="1">
            <a:off x="301172" y="301170"/>
            <a:ext cx="11589656" cy="6255659"/>
          </a:xfrm>
          <a:prstGeom prst="foldedCorner">
            <a:avLst>
              <a:gd name="adj" fmla="val 20001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screen"/>
          <a:srcRect l="-9148"/>
          <a:stretch>
            <a:fillRect/>
          </a:stretch>
        </p:blipFill>
        <p:spPr>
          <a:xfrm>
            <a:off x="11067143" y="2362199"/>
            <a:ext cx="1124857" cy="113211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4" cstate="screen"/>
          <a:srcRect l="-4756"/>
          <a:stretch>
            <a:fillRect/>
          </a:stretch>
        </p:blipFill>
        <p:spPr>
          <a:xfrm>
            <a:off x="1924697" y="2548015"/>
            <a:ext cx="1285033" cy="7009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-636746" y="-15437"/>
            <a:ext cx="3388951" cy="25417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 flipH="1">
            <a:off x="9930478" y="-20738"/>
            <a:ext cx="2261521" cy="33922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>
            <a:off x="2605892" y="2595733"/>
            <a:ext cx="7558006" cy="19840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 flipH="1">
            <a:off x="1464921" y="5359839"/>
            <a:ext cx="1061453" cy="10614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 flipH="1">
            <a:off x="9733164" y="5275693"/>
            <a:ext cx="1061453" cy="106145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10263890" y="5555342"/>
            <a:ext cx="1061453" cy="1061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5289178"/>
            <a:ext cx="1057730" cy="1132114"/>
          </a:xfrm>
          <a:prstGeom prst="rect">
            <a:avLst/>
          </a:prstGeom>
        </p:spPr>
      </p:pic>
      <p:sp>
        <p:nvSpPr>
          <p:cNvPr id="14" name="矩形: 折角 13"/>
          <p:cNvSpPr/>
          <p:nvPr userDrawn="1"/>
        </p:nvSpPr>
        <p:spPr>
          <a:xfrm flipH="1">
            <a:off x="301172" y="301170"/>
            <a:ext cx="11589656" cy="6255659"/>
          </a:xfrm>
          <a:prstGeom prst="foldedCorner">
            <a:avLst>
              <a:gd name="adj" fmla="val 21283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screen"/>
          <a:srcRect l="-9148"/>
          <a:stretch>
            <a:fillRect/>
          </a:stretch>
        </p:blipFill>
        <p:spPr>
          <a:xfrm>
            <a:off x="11067143" y="2362199"/>
            <a:ext cx="1124857" cy="113211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4" cstate="screen"/>
          <a:srcRect l="-4756"/>
          <a:stretch>
            <a:fillRect/>
          </a:stretch>
        </p:blipFill>
        <p:spPr>
          <a:xfrm>
            <a:off x="1924697" y="2548015"/>
            <a:ext cx="1285033" cy="7009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2605892" y="2595733"/>
            <a:ext cx="7558006" cy="1984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-636746" y="-15437"/>
            <a:ext cx="3388951" cy="25417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flipH="1">
            <a:off x="9653719" y="-15437"/>
            <a:ext cx="2538281" cy="18180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 flipH="1">
            <a:off x="1464921" y="5359839"/>
            <a:ext cx="1061453" cy="10614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 flipH="1">
            <a:off x="9733164" y="5275693"/>
            <a:ext cx="1061453" cy="10614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10263890" y="5555342"/>
            <a:ext cx="1061453" cy="1061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187624" y="688146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BB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openxmlformats.org/officeDocument/2006/relationships/hyperlink" Target="http://www.1ppt.com/hangye/" TargetMode="Externa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578609" y="2774913"/>
            <a:ext cx="4799802" cy="20338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39366" y="1974743"/>
            <a:ext cx="69685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中国美食文化介绍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83658" y="3775262"/>
            <a:ext cx="1653270" cy="165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60964" y="78119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中国饮食地方菜系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7076897" y="2269200"/>
            <a:ext cx="1783193" cy="45440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四大菜系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7076897" y="3288504"/>
            <a:ext cx="1783193" cy="45440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八大菜系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7076897" y="4506324"/>
            <a:ext cx="1783193" cy="45440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十大菜系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6896" y="2734783"/>
            <a:ext cx="375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cs typeface="+mn-ea"/>
                <a:sym typeface="+mn-lt"/>
              </a:rPr>
              <a:t>鲁菜、川菜、苏菜和粤菜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76897" y="3760131"/>
            <a:ext cx="3808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鲁菜、川菜、苏菜、粤菜、闽菜、浙菜、湘菜、徽菜 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76897" y="4960731"/>
            <a:ext cx="3768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cs typeface="+mn-ea"/>
                <a:sym typeface="+mn-lt"/>
              </a:rPr>
              <a:t>鲁菜、川菜、苏菜、粤菜、 闽菜、浙菜、湘菜、徽菜、楚菜、京菜 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35319" y="1338506"/>
            <a:ext cx="4897194" cy="48971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00288" y="707602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中国饮食地方菜系介绍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23864" y="3216910"/>
            <a:ext cx="3592783" cy="2781659"/>
          </a:xfrm>
          <a:prstGeom prst="ellipse">
            <a:avLst/>
          </a:prstGeom>
          <a:noFill/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842770" y="1678422"/>
            <a:ext cx="2872385" cy="2642933"/>
          </a:xfrm>
          <a:prstGeom prst="round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7477" y="3857750"/>
            <a:ext cx="34655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600" dirty="0">
                <a:cs typeface="+mn-ea"/>
                <a:sym typeface="+mn-lt"/>
              </a:rPr>
              <a:t>川菜</a:t>
            </a:r>
            <a:endParaRPr lang="zh-CN" altLang="en-US" sz="2000" b="1" spc="6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以成都、重庆、川南三个地方菜为代表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“尚滋味”、“好辛香”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“七滋”：甜、酸、麻、辣、苦、香、咸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“八味”：鱼香、酸辣、椒麻、怪味、麻辣、红油、姜汁、家常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856229" y="3216910"/>
            <a:ext cx="3592782" cy="2781659"/>
          </a:xfrm>
          <a:prstGeom prst="ellipse">
            <a:avLst/>
          </a:prstGeom>
          <a:noFill/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275137" y="1694088"/>
            <a:ext cx="2872385" cy="2781659"/>
          </a:xfrm>
          <a:prstGeom prst="round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47693" y="3857750"/>
            <a:ext cx="34015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600" dirty="0">
                <a:cs typeface="+mn-ea"/>
                <a:sym typeface="+mn-lt"/>
              </a:rPr>
              <a:t>粤菜</a:t>
            </a:r>
            <a:endParaRPr lang="zh-CN" altLang="en-US" sz="2000" b="1" spc="6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由广州菜、潮州菜、东江菜等组成，而一广州菜为代表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“五滋”：香、松、软、肥、浓 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“六味”：酸、甜、苦、辣、咸、鲜 </a:t>
            </a:r>
            <a:endParaRPr lang="zh-CN" altLang="en-US" sz="1400" dirty="0"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cs typeface="+mn-ea"/>
                <a:sym typeface="+mn-lt"/>
              </a:rPr>
              <a:t>选料杂奇，蛇、龟、蚌、麻雀、猫等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1" grpId="0" animBg="1"/>
      <p:bldP spid="9" grpId="0"/>
      <p:bldP spid="13" grpId="0" animBg="1"/>
      <p:bldP spid="14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00288" y="835262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中国饮食地方菜系介绍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3274060" y="2443797"/>
            <a:ext cx="6674803" cy="1472481"/>
          </a:xfrm>
          <a:prstGeom prst="roundRect">
            <a:avLst/>
          </a:prstGeom>
          <a:noFill/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2339340" y="2436403"/>
            <a:ext cx="1452880" cy="1316756"/>
          </a:xfrm>
          <a:prstGeom prst="round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2279651" y="4288646"/>
            <a:ext cx="6674804" cy="1472482"/>
          </a:xfrm>
          <a:prstGeom prst="roundRect">
            <a:avLst/>
          </a:prstGeom>
          <a:noFill/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8197396" y="4288646"/>
            <a:ext cx="1751467" cy="1638307"/>
          </a:xfrm>
          <a:prstGeom prst="round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4440" y="2481912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en-US" sz="2000" b="1" dirty="0">
                <a:cs typeface="+mn-ea"/>
                <a:sym typeface="+mn-lt"/>
              </a:rPr>
              <a:t>闽菜</a:t>
            </a:r>
            <a:endParaRPr lang="zh-CN" altLang="en-US" sz="2000" b="1" dirty="0">
              <a:cs typeface="+mn-ea"/>
              <a:sym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发源于福州，以福州闽菜为代表。闽菜又称福建菜，是我国八大菜系之一。 </a:t>
            </a:r>
            <a:endParaRPr lang="zh-CN" altLang="en-US" sz="1600" dirty="0">
              <a:cs typeface="+mn-ea"/>
              <a:sym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闽菜形成三大特色，一长于红糟调味，二长于制汤，三长于使用糖醋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59058" y="4294050"/>
            <a:ext cx="6096000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皖菜</a:t>
            </a:r>
            <a:endParaRPr lang="zh-CN" altLang="en-US" sz="2000" b="1" dirty="0">
              <a:cs typeface="+mn-ea"/>
              <a:sym typeface="+mn-lt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sz="1400" dirty="0">
                <a:cs typeface="+mn-ea"/>
                <a:sym typeface="+mn-lt"/>
              </a:rPr>
              <a:t>鲁菜讲究调味纯正，口味偏于咸鲜，具有鲜、嫩、香、脆的特色。十分讲究清汤和奶汤的调制，清汤色清而鲜，奶汤色白而醇。 </a:t>
            </a:r>
            <a:endParaRPr lang="zh-CN" altLang="en-US" sz="1400" dirty="0">
              <a:cs typeface="+mn-ea"/>
              <a:sym typeface="+mn-lt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sz="1400" dirty="0">
                <a:cs typeface="+mn-ea"/>
                <a:sym typeface="+mn-lt"/>
              </a:rPr>
              <a:t>鲁菜常用的烹调技法有</a:t>
            </a:r>
            <a:r>
              <a:rPr lang="en-US" altLang="zh-CN" sz="1400" dirty="0">
                <a:cs typeface="+mn-ea"/>
                <a:sym typeface="+mn-lt"/>
              </a:rPr>
              <a:t>30</a:t>
            </a:r>
            <a:r>
              <a:rPr lang="zh-CN" altLang="en-US" sz="1400" dirty="0">
                <a:cs typeface="+mn-ea"/>
                <a:sym typeface="+mn-lt"/>
              </a:rPr>
              <a:t>种以上，尤以爆、扒技法独特而专长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r>
              <a:rPr lang="zh-CN" altLang="en-US" sz="1400" dirty="0">
                <a:cs typeface="+mn-ea"/>
                <a:sym typeface="+mn-lt"/>
              </a:rPr>
              <a:t>爆法讲究急火快炒。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9" grpId="0" animBg="1"/>
      <p:bldP spid="11" grpId="0" animBg="1"/>
      <p:bldP spid="13" grpId="0" animBg="1"/>
      <p:bldP spid="14" grpId="0" build="p"/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520058" y="2105561"/>
            <a:ext cx="3575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第叁章</a:t>
            </a:r>
            <a:endParaRPr lang="zh-CN" altLang="en-US" sz="80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971492" y="3889085"/>
            <a:ext cx="46730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食物相克与相宜</a:t>
            </a:r>
            <a:endParaRPr lang="zh-CN" altLang="en-US" sz="44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603" y="1459832"/>
            <a:ext cx="6747711" cy="53981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41302" y="827415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当肉遇上水果时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73" y="2227684"/>
            <a:ext cx="5854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羊肉忌西瓜，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同食则中毒。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鹅肉忌鸭梨，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同食生热病。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田螺忌甜瓜，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同食则腹痛。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西瓜忌油果子，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同食则发呕吐酸。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苋菜忌鸭梨，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同食则呕吐。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芋头忌香蕉，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同食则胃痛。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218773" y="2638277"/>
            <a:ext cx="1730090" cy="2595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874" y="2517190"/>
            <a:ext cx="4266176" cy="29517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00288" y="79534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与牛奶相克相宜的食物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88799" y="2165860"/>
            <a:ext cx="38163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牛奶</a:t>
            </a:r>
            <a:r>
              <a:rPr lang="en-US" altLang="zh-CN" dirty="0">
                <a:cs typeface="+mn-ea"/>
                <a:sym typeface="+mn-lt"/>
              </a:rPr>
              <a:t>+</a:t>
            </a:r>
            <a:r>
              <a:rPr lang="zh-CN" altLang="en-US" dirty="0">
                <a:cs typeface="+mn-ea"/>
                <a:sym typeface="+mn-lt"/>
              </a:rPr>
              <a:t>蜂蜜 </a:t>
            </a:r>
            <a:endParaRPr lang="en-US" altLang="zh-CN" dirty="0"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清凉消火、生津润喉。 </a:t>
            </a:r>
            <a:endParaRPr lang="en-US" altLang="zh-CN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牛奶</a:t>
            </a:r>
            <a:r>
              <a:rPr lang="en-US" altLang="zh-CN" dirty="0">
                <a:cs typeface="+mn-ea"/>
                <a:sym typeface="+mn-lt"/>
              </a:rPr>
              <a:t>+</a:t>
            </a:r>
            <a:r>
              <a:rPr lang="zh-CN" altLang="en-US" dirty="0">
                <a:cs typeface="+mn-ea"/>
                <a:sym typeface="+mn-lt"/>
              </a:rPr>
              <a:t>草莓 </a:t>
            </a:r>
            <a:endParaRPr lang="en-US" altLang="zh-CN" dirty="0"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清凉解渴，增加营养、养心安神。</a:t>
            </a:r>
            <a:endParaRPr lang="en-US" altLang="zh-CN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牛奶</a:t>
            </a:r>
            <a:r>
              <a:rPr lang="en-US" altLang="zh-CN" dirty="0">
                <a:cs typeface="+mn-ea"/>
                <a:sym typeface="+mn-lt"/>
              </a:rPr>
              <a:t>+</a:t>
            </a:r>
            <a:r>
              <a:rPr lang="zh-CN" altLang="en-US" dirty="0">
                <a:cs typeface="+mn-ea"/>
                <a:sym typeface="+mn-lt"/>
              </a:rPr>
              <a:t>苹果 </a:t>
            </a:r>
            <a:endParaRPr lang="en-US" altLang="zh-CN" dirty="0"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清热解渴，生津除热，抗癌防癌。</a:t>
            </a:r>
            <a:endParaRPr lang="en-US" altLang="zh-CN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牛奶</a:t>
            </a:r>
            <a:r>
              <a:rPr lang="en-US" altLang="zh-CN" dirty="0">
                <a:cs typeface="+mn-ea"/>
                <a:sym typeface="+mn-lt"/>
              </a:rPr>
              <a:t>+</a:t>
            </a:r>
            <a:r>
              <a:rPr lang="zh-CN" altLang="en-US" dirty="0">
                <a:cs typeface="+mn-ea"/>
                <a:sym typeface="+mn-lt"/>
              </a:rPr>
              <a:t>红茶 </a:t>
            </a:r>
            <a:endParaRPr lang="en-US" altLang="zh-CN" dirty="0"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俗称奶茶。对酒精和麻醉药物中毒者，它也能发挥解毒作用。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03187" y="2581359"/>
            <a:ext cx="187160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cs typeface="+mn-ea"/>
                <a:sym typeface="+mn-lt"/>
              </a:rPr>
              <a:t>牛奶与巧克力同食可以造成头发干枯，腹泻，出现缺钙和生长发育缓慢的问题。</a:t>
            </a:r>
            <a:endParaRPr lang="zh-CN" altLang="en-US" dirty="0">
              <a:cs typeface="+mn-ea"/>
              <a:sym typeface="+mn-lt"/>
            </a:endParaRPr>
          </a:p>
          <a:p>
            <a:pPr algn="just"/>
            <a:r>
              <a:rPr lang="zh-CN" altLang="en-US" dirty="0">
                <a:cs typeface="+mn-ea"/>
                <a:sym typeface="+mn-lt"/>
              </a:rPr>
              <a:t>牛奶与果汁等酸性饮料同食均会降低牛奶的</a:t>
            </a:r>
            <a:r>
              <a:rPr lang="en-US" altLang="zh-CN" dirty="0" err="1">
                <a:cs typeface="+mn-ea"/>
                <a:sym typeface="+mn-lt"/>
              </a:rPr>
              <a:t>ph</a:t>
            </a:r>
            <a:r>
              <a:rPr lang="zh-CN" altLang="en-US" dirty="0">
                <a:cs typeface="+mn-ea"/>
                <a:sym typeface="+mn-lt"/>
              </a:rPr>
              <a:t>值，不利于消化吸收。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200288" y="1463182"/>
            <a:ext cx="2388511" cy="4237598"/>
          </a:xfrm>
          <a:prstGeom prst="round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520058" y="2105561"/>
            <a:ext cx="3575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第肆章</a:t>
            </a:r>
            <a:endParaRPr lang="zh-CN" altLang="en-US" sz="80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650892" y="3889085"/>
            <a:ext cx="53142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中国饮食习俗特点</a:t>
            </a:r>
            <a:endParaRPr lang="zh-CN" altLang="en-US" sz="44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603" y="1459832"/>
            <a:ext cx="6747711" cy="53981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60964" y="816446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中国古代饮食方式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6935" y="2903902"/>
            <a:ext cx="746292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聚餐制的起源很早，从许多地下文化遗存的发掘中可见，古代炊间和聚食的地方是统一的，炊间在住宅的中央，上有天窗，下游篝火，在火上做炊，就食者围火聚食。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聚食制的长期流传，是中国重视血缘关系和家族家庭观念在饮食方式上的反映。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556000" y="2306414"/>
            <a:ext cx="1853202" cy="390656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聚餐制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11026419" y="816446"/>
            <a:ext cx="534536" cy="5768974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中国人的饮食习俗的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一大特点是使用筷子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843034" y="1348455"/>
            <a:ext cx="2030207" cy="5168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10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48298" y="738297"/>
            <a:ext cx="3940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中国饮食习俗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饮 茶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3468" y="2829034"/>
            <a:ext cx="62261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中国是茶叶的故乡，中国也是世界上发明酿造技术最早的国家之一。 </a:t>
            </a:r>
            <a:endParaRPr lang="zh-CN" altLang="en-US" sz="2400" dirty="0">
              <a:cs typeface="+mn-ea"/>
              <a:sym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汉族对茶的配制是多种多样的：有太湖的熏豆茶、苏州的香味茶、湖南的姜盐茶、成都的盖碗茶、台湾的冻顶茶、杭州的龙井茶、福建的乌龙茶等等。 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0" y="2829034"/>
            <a:ext cx="4145317" cy="29399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197705" y="712897"/>
            <a:ext cx="3833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中国饮食习俗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饮酒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256418" y="1985147"/>
            <a:ext cx="1684292" cy="50067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“满月酒”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79649" y="2578715"/>
            <a:ext cx="7669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中华各民族普遍的风俗之一，生了孩子，满月时，摆上几桌酒席，邀请亲朋好友共贺，亲朋好友一般都要带有礼物，也有的送上红包。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256418" y="3130876"/>
            <a:ext cx="1684292" cy="50067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“寄名酒”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9649" y="3724444"/>
            <a:ext cx="7669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cs typeface="+mn-ea"/>
                <a:sym typeface="+mn-lt"/>
              </a:rPr>
              <a:t>旧时孩子出生后，就要把他送到附近的寺庙里，作寄名和尚或道士，大户人家则要举行隆重的寄名仪式，拜见法师之后，回到家中，就要大办酒席，祭祀神祖，并邀请亲朋好友。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253854" y="4279285"/>
            <a:ext cx="1684292" cy="50067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“寿酒”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77085" y="4872853"/>
            <a:ext cx="76692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cs typeface="+mn-ea"/>
                <a:sym typeface="+mn-lt"/>
              </a:rPr>
              <a:t>中国人有给老人祝寿的习俗，一般在</a:t>
            </a:r>
            <a:r>
              <a:rPr lang="en-US" altLang="zh-CN" sz="1400" dirty="0">
                <a:cs typeface="+mn-ea"/>
                <a:sym typeface="+mn-lt"/>
              </a:rPr>
              <a:t>50</a:t>
            </a:r>
            <a:r>
              <a:rPr lang="zh-CN" altLang="en-US" sz="1400" dirty="0">
                <a:cs typeface="+mn-ea"/>
                <a:sym typeface="+mn-lt"/>
              </a:rPr>
              <a:t>、</a:t>
            </a:r>
            <a:r>
              <a:rPr lang="en-US" altLang="zh-CN" sz="1400" dirty="0">
                <a:cs typeface="+mn-ea"/>
                <a:sym typeface="+mn-lt"/>
              </a:rPr>
              <a:t>60</a:t>
            </a:r>
            <a:r>
              <a:rPr lang="zh-CN" altLang="en-US" sz="1400" dirty="0">
                <a:cs typeface="+mn-ea"/>
                <a:sym typeface="+mn-lt"/>
              </a:rPr>
              <a:t>、</a:t>
            </a:r>
            <a:r>
              <a:rPr lang="en-US" altLang="zh-CN" sz="1400" dirty="0">
                <a:cs typeface="+mn-ea"/>
                <a:sym typeface="+mn-lt"/>
              </a:rPr>
              <a:t>70</a:t>
            </a:r>
            <a:r>
              <a:rPr lang="zh-CN" altLang="en-US" sz="1400" dirty="0">
                <a:cs typeface="+mn-ea"/>
                <a:sym typeface="+mn-lt"/>
              </a:rPr>
              <a:t>岁等生日，称为大寿，一般由儿女或者孙子，孙女出面举办，邀请亲朋好友参加酒宴。 </a:t>
            </a:r>
            <a:r>
              <a:rPr lang="zh-CN" altLang="en-US" sz="1600" dirty="0">
                <a:cs typeface="+mn-ea"/>
                <a:sym typeface="+mn-lt"/>
              </a:rPr>
              <a:t>　 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4737100" y="1164979"/>
            <a:ext cx="271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前言导读</a:t>
            </a:r>
            <a:endParaRPr lang="zh-CN" altLang="en-US" sz="36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4299" y="2469093"/>
            <a:ext cx="545657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我国幅员辽阔，民族众多，不同的历史渊源、人文地理环境，形成了东西迥异、南北殊同的饮食文化现象。</a:t>
            </a:r>
            <a:endParaRPr lang="en-US" altLang="zh-CN" sz="20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单看风情各异的怪吃怪俗，就够您品味一番了。俗话说“百里不同风，千里不同俗”。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4906" y="1575139"/>
            <a:ext cx="4253994" cy="42539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520058" y="2105561"/>
            <a:ext cx="3575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第伍章</a:t>
            </a:r>
            <a:endParaRPr lang="zh-CN" altLang="en-US" sz="80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292093" y="3889085"/>
            <a:ext cx="40318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中国饮食礼仪</a:t>
            </a:r>
            <a:endParaRPr lang="zh-CN" altLang="en-US" sz="44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603" y="1459832"/>
            <a:ext cx="6747711" cy="53981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59589" y="80263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宴饮之礼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4549" y="2119849"/>
            <a:ext cx="496236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古代的食礼是按阶层划分：宫廷，官府，行帮，民间等。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现代食礼则简化为：主人（东道），客人了。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作为客人，赴宴讲究仪容，根据关系亲疏决定是否携带小礼品或好酒。赴宴时守约；抵达后，先根据认识与否，自报家门，或由东道进行引见介绍，听从东道安排。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十字形 9"/>
          <p:cNvSpPr/>
          <p:nvPr/>
        </p:nvSpPr>
        <p:spPr>
          <a:xfrm>
            <a:off x="6931483" y="1914106"/>
            <a:ext cx="4331368" cy="3436187"/>
          </a:xfrm>
          <a:prstGeom prst="plus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29527" y="807412"/>
            <a:ext cx="3169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宴饮之礼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---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排座次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17246" y="2060516"/>
            <a:ext cx="78305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总的来讲，座次“尚左尊东”“面朝大门为尊”　家宴首席为辈分最高的长者，末席为最低者；家庭宴请，首席为地位最尊的客人，客主人则居末席。首席未落座，都不能落座，首席未动手，都不能动手，巡酒时自首席按顺序一路敬下，再饮。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 更讲究的，如果来报有人来，无论尊卑地位，全席之人应出迎。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297906" y="3818188"/>
            <a:ext cx="7669213" cy="2075280"/>
          </a:xfrm>
          <a:prstGeom prst="round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31735" y="822523"/>
            <a:ext cx="3528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宴饮之礼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---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程序标准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4070" y="4310112"/>
            <a:ext cx="37061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cs typeface="+mn-ea"/>
                <a:sym typeface="+mn-lt"/>
              </a:rPr>
              <a:t>作为汉族传统的古代宴饮礼仪，一般的程序是，主人折柬相邀，到期迎客于门外；客至，至致问候，延入客厅小坐，敬以茶点；导客入席，以左为上，是为首席。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7582" y="2192774"/>
            <a:ext cx="38163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现代的标准规程是：斟酒由宾客右侧进行，先主宾，后主人；先女宾，后男宾。酒斟八分，不得过满。上菜先冷后热，热菜应从主宾对面席位的左侧上。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箭头: 五边形 10"/>
          <p:cNvSpPr/>
          <p:nvPr/>
        </p:nvSpPr>
        <p:spPr>
          <a:xfrm>
            <a:off x="2338269" y="1707094"/>
            <a:ext cx="3706150" cy="2241667"/>
          </a:xfrm>
          <a:prstGeom prst="homePlat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箭头: 五边形 11"/>
          <p:cNvSpPr/>
          <p:nvPr/>
        </p:nvSpPr>
        <p:spPr>
          <a:xfrm flipH="1">
            <a:off x="6132513" y="3948761"/>
            <a:ext cx="3706150" cy="2314589"/>
          </a:xfrm>
          <a:prstGeom prst="homePlat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03691" y="5669010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cs typeface="+mn-ea"/>
                <a:sym typeface="+mn-lt"/>
                <a:hlinkClick r:id="rId3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cs typeface="+mn-ea"/>
                <a:sym typeface="+mn-lt"/>
                <a:hlinkClick r:id="rId3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cs typeface="+mn-ea"/>
                <a:sym typeface="+mn-lt"/>
                <a:hlinkClick r:id="rId3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cs typeface="+mn-ea"/>
                <a:sym typeface="+mn-lt"/>
                <a:hlinkClick r:id="rId3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cs typeface="+mn-ea"/>
                <a:sym typeface="+mn-lt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578609" y="2774913"/>
            <a:ext cx="4799802" cy="20338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39366" y="1974743"/>
            <a:ext cx="69685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75000"/>
                    <a:lumOff val="25000"/>
                  </a:schemeClr>
                </a:soli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中国美食文化介绍</a:t>
            </a:r>
            <a:endParaRPr lang="zh-CN" altLang="en-US" dirty="0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83658" y="3775262"/>
            <a:ext cx="1653270" cy="165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 rot="16200000">
            <a:off x="5486182" y="-493835"/>
            <a:ext cx="1292662" cy="27902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</a:t>
            </a:r>
            <a:r>
              <a:rPr lang="zh-CN" altLang="en-US" sz="66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66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09011" y="1677551"/>
            <a:ext cx="919340" cy="4705373"/>
            <a:chOff x="7529300" y="1501088"/>
            <a:chExt cx="919340" cy="4705373"/>
          </a:xfrm>
        </p:grpSpPr>
        <p:grpSp>
          <p:nvGrpSpPr>
            <p:cNvPr id="58" name="组合 57"/>
            <p:cNvGrpSpPr/>
            <p:nvPr/>
          </p:nvGrpSpPr>
          <p:grpSpPr>
            <a:xfrm>
              <a:off x="7529300" y="1575267"/>
              <a:ext cx="919340" cy="4413355"/>
              <a:chOff x="1864184" y="1516219"/>
              <a:chExt cx="919340" cy="441335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1864184" y="2705099"/>
                <a:ext cx="919340" cy="2825087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1864184" y="2234153"/>
                <a:ext cx="919340" cy="470947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1864184" y="1516219"/>
                <a:ext cx="919340" cy="717934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1864184" y="5530187"/>
                <a:ext cx="919340" cy="399387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7667834" y="2146919"/>
              <a:ext cx="615553" cy="40595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中国饮食起源及特色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619638" y="1501088"/>
              <a:ext cx="738664" cy="8408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壹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03477" y="1677551"/>
            <a:ext cx="919340" cy="4667839"/>
            <a:chOff x="6223766" y="1501088"/>
            <a:chExt cx="919340" cy="4667839"/>
          </a:xfrm>
        </p:grpSpPr>
        <p:grpSp>
          <p:nvGrpSpPr>
            <p:cNvPr id="63" name="组合 62"/>
            <p:cNvGrpSpPr/>
            <p:nvPr/>
          </p:nvGrpSpPr>
          <p:grpSpPr>
            <a:xfrm>
              <a:off x="6223766" y="1575267"/>
              <a:ext cx="919340" cy="4413355"/>
              <a:chOff x="1864184" y="1516219"/>
              <a:chExt cx="919340" cy="4413355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1864184" y="2705099"/>
                <a:ext cx="919340" cy="2825087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1864184" y="2234153"/>
                <a:ext cx="919340" cy="470947"/>
              </a:xfrm>
              <a:prstGeom prst="rect">
                <a:avLst/>
              </a:pr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1864184" y="1516219"/>
                <a:ext cx="919340" cy="717934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1864184" y="5530187"/>
                <a:ext cx="919340" cy="399387"/>
              </a:xfrm>
              <a:prstGeom prst="rect">
                <a:avLst/>
              </a:prstGeom>
            </p:spPr>
          </p:pic>
        </p:grpSp>
        <p:sp>
          <p:nvSpPr>
            <p:cNvPr id="22" name="文本框 21"/>
            <p:cNvSpPr txBox="1"/>
            <p:nvPr/>
          </p:nvSpPr>
          <p:spPr>
            <a:xfrm>
              <a:off x="6348711" y="2109385"/>
              <a:ext cx="615553" cy="40595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中国地方菜系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314104" y="1501088"/>
              <a:ext cx="738664" cy="8408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71534" y="1677551"/>
            <a:ext cx="919340" cy="4575484"/>
            <a:chOff x="4791823" y="1501088"/>
            <a:chExt cx="919340" cy="4575484"/>
          </a:xfrm>
        </p:grpSpPr>
        <p:grpSp>
          <p:nvGrpSpPr>
            <p:cNvPr id="68" name="组合 67"/>
            <p:cNvGrpSpPr/>
            <p:nvPr/>
          </p:nvGrpSpPr>
          <p:grpSpPr>
            <a:xfrm>
              <a:off x="4791823" y="1575267"/>
              <a:ext cx="919340" cy="4413355"/>
              <a:chOff x="1864184" y="1516219"/>
              <a:chExt cx="919340" cy="4413355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1864184" y="2705099"/>
                <a:ext cx="919340" cy="2825087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1864184" y="2234153"/>
                <a:ext cx="919340" cy="470947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1864184" y="1516219"/>
                <a:ext cx="919340" cy="717934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1864184" y="5530187"/>
                <a:ext cx="919340" cy="399387"/>
              </a:xfrm>
              <a:prstGeom prst="rect">
                <a:avLst/>
              </a:prstGeom>
            </p:spPr>
          </p:pic>
        </p:grpSp>
        <p:sp>
          <p:nvSpPr>
            <p:cNvPr id="26" name="文本框 25"/>
            <p:cNvSpPr txBox="1"/>
            <p:nvPr/>
          </p:nvSpPr>
          <p:spPr>
            <a:xfrm>
              <a:off x="4915994" y="2201740"/>
              <a:ext cx="615553" cy="3874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食物相克与相宜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885685" y="1501088"/>
              <a:ext cx="738664" cy="8408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叁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37374" y="1666573"/>
            <a:ext cx="919340" cy="4730752"/>
            <a:chOff x="3357663" y="1490110"/>
            <a:chExt cx="919340" cy="4730752"/>
          </a:xfrm>
        </p:grpSpPr>
        <p:grpSp>
          <p:nvGrpSpPr>
            <p:cNvPr id="73" name="组合 72"/>
            <p:cNvGrpSpPr/>
            <p:nvPr/>
          </p:nvGrpSpPr>
          <p:grpSpPr>
            <a:xfrm>
              <a:off x="3357663" y="1562567"/>
              <a:ext cx="919340" cy="4413355"/>
              <a:chOff x="1864184" y="1516219"/>
              <a:chExt cx="919340" cy="4413355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1864184" y="2705099"/>
                <a:ext cx="919340" cy="2825087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1864184" y="2234153"/>
                <a:ext cx="919340" cy="470947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1864184" y="1516219"/>
                <a:ext cx="919340" cy="717934"/>
              </a:xfrm>
              <a:prstGeom prst="rect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1864184" y="5530187"/>
                <a:ext cx="919340" cy="399387"/>
              </a:xfrm>
              <a:prstGeom prst="rect">
                <a:avLst/>
              </a:prstGeom>
            </p:spPr>
          </p:pic>
        </p:grpSp>
        <p:sp>
          <p:nvSpPr>
            <p:cNvPr id="30" name="文本框 29"/>
            <p:cNvSpPr txBox="1"/>
            <p:nvPr/>
          </p:nvSpPr>
          <p:spPr>
            <a:xfrm>
              <a:off x="3484453" y="2161320"/>
              <a:ext cx="615553" cy="40595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中国饮食习俗特点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439187" y="1490110"/>
              <a:ext cx="738664" cy="8408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肆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55224" y="1666573"/>
            <a:ext cx="919340" cy="4498512"/>
            <a:chOff x="1875513" y="1490110"/>
            <a:chExt cx="919340" cy="4498512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5513" y="1575267"/>
              <a:ext cx="919340" cy="4413355"/>
              <a:chOff x="1864184" y="1516219"/>
              <a:chExt cx="919340" cy="4413355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1864184" y="2705099"/>
                <a:ext cx="919340" cy="2825087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1864184" y="2234153"/>
                <a:ext cx="919340" cy="470947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1864184" y="1516219"/>
                <a:ext cx="919340" cy="717934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1864184" y="5530187"/>
                <a:ext cx="919340" cy="399387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2027406" y="2869733"/>
              <a:ext cx="615553" cy="24482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中国饮食礼仪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977274" y="1490110"/>
              <a:ext cx="738664" cy="8408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伍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520058" y="2105561"/>
            <a:ext cx="3575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第壹章</a:t>
            </a:r>
            <a:endParaRPr lang="zh-CN" altLang="en-US" sz="80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30291" y="3889085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中国饮食起源及特色</a:t>
            </a:r>
            <a:endParaRPr lang="zh-CN" altLang="en-US" sz="44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603" y="1459832"/>
            <a:ext cx="6747711" cy="53981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695464" y="2022945"/>
            <a:ext cx="221825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中国人的传统饮食习俗是以植物性食料为主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88051" y="2010245"/>
            <a:ext cx="221825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主食是五谷，辅食是蔬菜，外加少量肉类作物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81104" y="2010245"/>
            <a:ext cx="226905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黄帝内经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 五谷为养，五果为助，五畜为益，五菜为充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231096" y="3552273"/>
            <a:ext cx="1969067" cy="19690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92480" y="3632200"/>
            <a:ext cx="1969067" cy="19690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695464" y="3346227"/>
            <a:ext cx="2486630" cy="248663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4219728" y="766285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中国传统饮食基本类型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60964" y="792370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五谷五果五畜五菜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23045" y="2376741"/>
            <a:ext cx="3645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是指稻、麦、黍、稷、菽五种粮食作物。黍指玉米，也包括黄米，稷指粟（高粱），菽指豆类。我们可以把这类食物统称为五谷杂粮。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3659645" y="1855851"/>
            <a:ext cx="1193800" cy="4572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“五谷”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43236" y="2399790"/>
            <a:ext cx="3645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为葵甘、韭酸、藿咸、薤苦、葱辛，并非是特指，而是泛指各种蔬菜。 菜蔬种类多，根、茎、叶、花、瓜、果均可食用。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7446123" y="1919541"/>
            <a:ext cx="1193800" cy="4572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“五菜”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3045" y="4397032"/>
            <a:ext cx="36451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为牛甘、犬酸、猪咸、羊苦、鸡辛，也就是我们现在所说的牛、狗、猪、羊、鸡，即各种肉类。 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3659645" y="3876142"/>
            <a:ext cx="1193800" cy="4572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“五畜”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43236" y="4409587"/>
            <a:ext cx="36451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为枣甘、李酸、栗咸、杏苦、桃辛，也就是我们现在所说的大枣、李子、栗子、杏、桃，泛指各种水果。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7446123" y="3929338"/>
            <a:ext cx="1193800" cy="4572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“五果”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0231" y="2344121"/>
            <a:ext cx="2067223" cy="2042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10894" y="802239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中国饮食史上的四大发明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6514694" y="1815236"/>
            <a:ext cx="1853202" cy="3906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豆酱及酱油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4694" y="2217787"/>
            <a:ext cx="3745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中国是世界上第一个用酶酸大豆的方法生产富含氨基酸的美味食物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6514694" y="3191567"/>
            <a:ext cx="1853202" cy="3906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豆浆及豆汁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14694" y="3599141"/>
            <a:ext cx="3745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中国是世界上第一个制作出营养丰富的大豆饮品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533068" y="4572921"/>
            <a:ext cx="1853202" cy="3906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豆芽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33068" y="4967795"/>
            <a:ext cx="3745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中国是世界上第一个生产富含维生素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C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的蔬菜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3142495" y="5168117"/>
            <a:ext cx="1853202" cy="3906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豆腐及腐皮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87011" y="5614126"/>
            <a:ext cx="3745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中国是世界上第一个用凝固豆汁的方法生产酪状食品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91540" y="1545755"/>
            <a:ext cx="3848371" cy="3417822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9050">
            <a:solidFill>
              <a:srgbClr val="120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520058" y="2105561"/>
            <a:ext cx="3575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第贰章</a:t>
            </a:r>
            <a:endParaRPr lang="zh-CN" altLang="en-US" sz="80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650892" y="3889085"/>
            <a:ext cx="53142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中国饮食地方菜系</a:t>
            </a:r>
            <a:endParaRPr lang="zh-CN" altLang="en-US" sz="44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603" y="1459832"/>
            <a:ext cx="6747711" cy="53981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4622" y="792874"/>
            <a:ext cx="4185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影响地方饮食习俗形成的因素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111528" y="2312199"/>
            <a:ext cx="3961611" cy="45583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“南人食米北食面”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111527" y="2958530"/>
            <a:ext cx="3961611" cy="45583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“北咸、西酸、南辣、东甜”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11527" y="4211434"/>
            <a:ext cx="402098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自然环境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食物资源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地域民俗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各地气候差异形成不同口味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11527" y="3844067"/>
            <a:ext cx="3797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2000" b="1" dirty="0">
                <a:cs typeface="+mn-ea"/>
                <a:sym typeface="+mn-lt"/>
              </a:rPr>
              <a:t>影响地方饮食习俗形成的因素：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625389" y="1587500"/>
            <a:ext cx="5270500" cy="5270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ISPRING_PRESENTATION_TITLE" val="中国风中国美食文化介绍PPT模版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mbgmmv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 w="19050">
          <a:solidFill>
            <a:srgbClr val="120043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mbgmmv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2295</Words>
  <Application>WPS 演示</Application>
  <PresentationFormat>自定义</PresentationFormat>
  <Paragraphs>226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义启小魏楷</vt:lpstr>
      <vt:lpstr>楷体_GB2312</vt:lpstr>
      <vt:lpstr>Arial Unicode MS</vt:lpstr>
      <vt:lpstr>等线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中国风中国美食文化介绍PPT模版</dc:title>
  <dc:creator>第一PPT</dc:creator>
  <cp:keywords>www.1ppt.com</cp:keywords>
  <dc:description>www.1ppt.com</dc:description>
  <cp:lastModifiedBy>铭</cp:lastModifiedBy>
  <cp:revision>23</cp:revision>
  <dcterms:created xsi:type="dcterms:W3CDTF">2019-03-28T05:06:00Z</dcterms:created>
  <dcterms:modified xsi:type="dcterms:W3CDTF">2022-01-20T01:30:03Z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95C2205643494D15B005DE1D3E94410B</vt:lpwstr>
  </property>
  <property fmtid="{D5CDD505-2E9C-101B-9397-08002B2CF9AE}" pid="3" name="KSOProductBuildVer">
    <vt:lpwstr>2052-11.1.0.11194</vt:lpwstr>
  </property>
</Properties>
</file>