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5" r:id="rId3"/>
  </p:sldMasterIdLst>
  <p:notesMasterIdLst>
    <p:notesMasterId r:id="rId5"/>
  </p:notesMasterIdLst>
  <p:handoutMasterIdLst>
    <p:handoutMasterId r:id="rId27"/>
  </p:handoutMasterIdLst>
  <p:sldIdLst>
    <p:sldId id="256" r:id="rId4"/>
    <p:sldId id="307" r:id="rId6"/>
    <p:sldId id="318" r:id="rId7"/>
    <p:sldId id="289" r:id="rId8"/>
    <p:sldId id="290" r:id="rId9"/>
    <p:sldId id="291" r:id="rId10"/>
    <p:sldId id="319" r:id="rId11"/>
    <p:sldId id="292" r:id="rId12"/>
    <p:sldId id="293" r:id="rId13"/>
    <p:sldId id="294" r:id="rId14"/>
    <p:sldId id="295" r:id="rId15"/>
    <p:sldId id="320" r:id="rId16"/>
    <p:sldId id="296" r:id="rId17"/>
    <p:sldId id="297" r:id="rId18"/>
    <p:sldId id="298" r:id="rId19"/>
    <p:sldId id="321" r:id="rId20"/>
    <p:sldId id="299" r:id="rId21"/>
    <p:sldId id="302" r:id="rId22"/>
    <p:sldId id="300" r:id="rId23"/>
    <p:sldId id="301" r:id="rId24"/>
    <p:sldId id="303" r:id="rId25"/>
    <p:sldId id="313" r:id="rId26"/>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E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75" d="100"/>
          <a:sy n="75" d="100"/>
        </p:scale>
        <p:origin x="-1914" y="-804"/>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1" Type="http://schemas.openxmlformats.org/officeDocument/2006/relationships/tags" Target="tags/tag1.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52E890-D384-4A57-A9EF-A2F5501C0DF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36D5F5-B57C-47D3-8FFD-FD30D9DCF79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36D5F5-B57C-47D3-8FFD-FD30D9DCF79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453E4EA-176A-4C44-872D-A28EB190C8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ACE207-C079-40C0-963C-72DBC8A3088B}" type="slidenum">
              <a:rPr lang="zh-CN" altLang="en-US" smtClean="0"/>
            </a:fld>
            <a:endParaRPr lang="zh-CN" altLang="en-US"/>
          </a:p>
        </p:txBody>
      </p:sp>
    </p:spTree>
  </p:cSld>
  <p:clrMapOvr>
    <a:masterClrMapping/>
  </p:clrMapOvr>
  <p:transition spd="slow" advTm="3000">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2453E4EA-176A-4C44-872D-A28EB190C83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ACE207-C079-40C0-963C-72DBC8A3088B}" type="slidenum">
              <a:rPr lang="zh-CN" altLang="en-US" smtClean="0"/>
            </a:fld>
            <a:endParaRPr lang="zh-CN" altLang="en-US"/>
          </a:p>
        </p:txBody>
      </p:sp>
    </p:spTree>
  </p:cSld>
  <p:clrMapOvr>
    <a:masterClrMapping/>
  </p:clrMapOvr>
  <p:transition spd="slow" advTm="300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pic>
        <p:nvPicPr>
          <p:cNvPr id="11" name="图片 10"/>
          <p:cNvPicPr>
            <a:picLocks noChangeAspect="1"/>
          </p:cNvPicPr>
          <p:nvPr userDrawn="1"/>
        </p:nvPicPr>
        <p:blipFill rotWithShape="1">
          <a:blip r:embed="rId2" cstate="screen"/>
          <a:srcRect/>
          <a:stretch>
            <a:fillRect/>
          </a:stretch>
        </p:blipFill>
        <p:spPr>
          <a:xfrm>
            <a:off x="0" y="3832"/>
            <a:ext cx="12192000" cy="6858001"/>
          </a:xfrm>
          <a:prstGeom prst="rect">
            <a:avLst/>
          </a:prstGeom>
        </p:spPr>
      </p:pic>
      <p:grpSp>
        <p:nvGrpSpPr>
          <p:cNvPr id="6" name="组合 5"/>
          <p:cNvGrpSpPr/>
          <p:nvPr userDrawn="1"/>
        </p:nvGrpSpPr>
        <p:grpSpPr>
          <a:xfrm>
            <a:off x="0" y="691650"/>
            <a:ext cx="12192000" cy="5406708"/>
            <a:chOff x="0" y="691650"/>
            <a:chExt cx="12192000" cy="5406708"/>
          </a:xfrm>
        </p:grpSpPr>
        <p:sp>
          <p:nvSpPr>
            <p:cNvPr id="16" name="矩形 15"/>
            <p:cNvSpPr/>
            <p:nvPr userDrawn="1"/>
          </p:nvSpPr>
          <p:spPr>
            <a:xfrm>
              <a:off x="0" y="986589"/>
              <a:ext cx="12192000" cy="4860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userDrawn="1"/>
          </p:nvPicPr>
          <p:blipFill>
            <a:blip r:embed="rId3"/>
            <a:stretch>
              <a:fillRect/>
            </a:stretch>
          </p:blipFill>
          <p:spPr>
            <a:xfrm>
              <a:off x="0" y="691650"/>
              <a:ext cx="12192000" cy="502023"/>
            </a:xfrm>
            <a:prstGeom prst="rect">
              <a:avLst/>
            </a:prstGeom>
          </p:spPr>
        </p:pic>
        <p:pic>
          <p:nvPicPr>
            <p:cNvPr id="12" name="图片 11"/>
            <p:cNvPicPr>
              <a:picLocks noChangeAspect="1"/>
            </p:cNvPicPr>
            <p:nvPr userDrawn="1"/>
          </p:nvPicPr>
          <p:blipFill>
            <a:blip r:embed="rId3"/>
            <a:stretch>
              <a:fillRect/>
            </a:stretch>
          </p:blipFill>
          <p:spPr>
            <a:xfrm flipV="1">
              <a:off x="0" y="5596335"/>
              <a:ext cx="12192000" cy="502023"/>
            </a:xfrm>
            <a:prstGeom prst="rect">
              <a:avLst/>
            </a:prstGeom>
          </p:spPr>
        </p:pic>
      </p:grpSp>
      <p:sp>
        <p:nvSpPr>
          <p:cNvPr id="10" name="文本框 9"/>
          <p:cNvSpPr txBox="1"/>
          <p:nvPr userDrawn="1"/>
        </p:nvSpPr>
        <p:spPr>
          <a:xfrm>
            <a:off x="5105986" y="1273508"/>
            <a:ext cx="1980029"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tx1"/>
                </a:solidFill>
                <a:latin typeface="字魂36号-正文宋楷" panose="00000500000000000000" pitchFamily="2" charset="-122"/>
                <a:ea typeface="字魂36号-正文宋楷" panose="00000500000000000000" pitchFamily="2" charset="-122"/>
                <a:cs typeface="华文行楷" panose="02010800040101010101" charset="-122"/>
                <a:sym typeface="字魂36号-正文宋楷" panose="00000500000000000000" pitchFamily="2" charset="-122"/>
              </a:rPr>
              <a:t>立春的由来</a:t>
            </a:r>
            <a:endParaRPr lang="zh-CN" altLang="en-US" sz="2800" dirty="0">
              <a:solidFill>
                <a:schemeClr val="tx1"/>
              </a:solidFill>
              <a:latin typeface="字魂36号-正文宋楷" panose="00000500000000000000" pitchFamily="2" charset="-122"/>
              <a:ea typeface="字魂36号-正文宋楷" panose="00000500000000000000" pitchFamily="2" charset="-122"/>
              <a:cs typeface="华文行楷" panose="02010800040101010101" charset="-122"/>
              <a:sym typeface="字魂36号-正文宋楷" panose="00000500000000000000" pitchFamily="2" charset="-122"/>
            </a:endParaRPr>
          </a:p>
        </p:txBody>
      </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0"/>
                                        </p:tgtEl>
                                        <p:attrNameLst>
                                          <p:attrName>ppt_y</p:attrName>
                                        </p:attrNameLst>
                                      </p:cBhvr>
                                      <p:tavLst>
                                        <p:tav tm="0">
                                          <p:val>
                                            <p:strVal val="#ppt_y"/>
                                          </p:val>
                                        </p:tav>
                                        <p:tav tm="100000">
                                          <p:val>
                                            <p:strVal val="#ppt_y"/>
                                          </p:val>
                                        </p:tav>
                                      </p:tavLst>
                                    </p:anim>
                                    <p:anim calcmode="lin" valueType="num">
                                      <p:cBhvr>
                                        <p:cTn id="1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pic>
        <p:nvPicPr>
          <p:cNvPr id="11" name="图片 10"/>
          <p:cNvPicPr>
            <a:picLocks noChangeAspect="1"/>
          </p:cNvPicPr>
          <p:nvPr userDrawn="1"/>
        </p:nvPicPr>
        <p:blipFill rotWithShape="1">
          <a:blip r:embed="rId2" cstate="screen"/>
          <a:srcRect/>
          <a:stretch>
            <a:fillRect/>
          </a:stretch>
        </p:blipFill>
        <p:spPr>
          <a:xfrm>
            <a:off x="0" y="-1"/>
            <a:ext cx="12192000" cy="6858001"/>
          </a:xfrm>
          <a:prstGeom prst="rect">
            <a:avLst/>
          </a:prstGeom>
        </p:spPr>
      </p:pic>
      <p:grpSp>
        <p:nvGrpSpPr>
          <p:cNvPr id="2" name="组合 1"/>
          <p:cNvGrpSpPr/>
          <p:nvPr userDrawn="1"/>
        </p:nvGrpSpPr>
        <p:grpSpPr>
          <a:xfrm>
            <a:off x="0" y="691650"/>
            <a:ext cx="12192000" cy="5406708"/>
            <a:chOff x="0" y="691650"/>
            <a:chExt cx="12192000" cy="5406708"/>
          </a:xfrm>
        </p:grpSpPr>
        <p:sp>
          <p:nvSpPr>
            <p:cNvPr id="12" name="矩形 11"/>
            <p:cNvSpPr/>
            <p:nvPr userDrawn="1"/>
          </p:nvSpPr>
          <p:spPr>
            <a:xfrm>
              <a:off x="0" y="986589"/>
              <a:ext cx="12192000" cy="4860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userDrawn="1"/>
          </p:nvPicPr>
          <p:blipFill>
            <a:blip r:embed="rId3"/>
            <a:stretch>
              <a:fillRect/>
            </a:stretch>
          </p:blipFill>
          <p:spPr>
            <a:xfrm>
              <a:off x="0" y="691650"/>
              <a:ext cx="12192000" cy="502023"/>
            </a:xfrm>
            <a:prstGeom prst="rect">
              <a:avLst/>
            </a:prstGeom>
          </p:spPr>
        </p:pic>
        <p:pic>
          <p:nvPicPr>
            <p:cNvPr id="8" name="图片 7"/>
            <p:cNvPicPr>
              <a:picLocks noChangeAspect="1"/>
            </p:cNvPicPr>
            <p:nvPr userDrawn="1"/>
          </p:nvPicPr>
          <p:blipFill>
            <a:blip r:embed="rId3"/>
            <a:stretch>
              <a:fillRect/>
            </a:stretch>
          </p:blipFill>
          <p:spPr>
            <a:xfrm flipV="1">
              <a:off x="0" y="5596335"/>
              <a:ext cx="12192000" cy="502023"/>
            </a:xfrm>
            <a:prstGeom prst="rect">
              <a:avLst/>
            </a:prstGeom>
          </p:spPr>
        </p:pic>
      </p:grpSp>
      <p:sp>
        <p:nvSpPr>
          <p:cNvPr id="14" name="文本框 13"/>
          <p:cNvSpPr txBox="1"/>
          <p:nvPr userDrawn="1"/>
        </p:nvSpPr>
        <p:spPr>
          <a:xfrm>
            <a:off x="5105986" y="1273508"/>
            <a:ext cx="1980029"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tx1"/>
                </a:solidFill>
                <a:latin typeface="字魂36号-正文宋楷" panose="00000500000000000000" pitchFamily="2" charset="-122"/>
                <a:ea typeface="字魂36号-正文宋楷" panose="00000500000000000000" pitchFamily="2" charset="-122"/>
                <a:cs typeface="华文行楷" panose="02010800040101010101" charset="-122"/>
                <a:sym typeface="字魂36号-正文宋楷" panose="00000500000000000000" pitchFamily="2" charset="-122"/>
              </a:rPr>
              <a:t>立春</a:t>
            </a:r>
            <a:r>
              <a:rPr lang="zh-CN" altLang="en-US" sz="2800" dirty="0" smtClean="0">
                <a:solidFill>
                  <a:schemeClr val="tx1"/>
                </a:solidFill>
                <a:latin typeface="字魂36号-正文宋楷" panose="00000500000000000000" pitchFamily="2" charset="-122"/>
                <a:ea typeface="字魂36号-正文宋楷" panose="00000500000000000000" pitchFamily="2" charset="-122"/>
                <a:cs typeface="华文行楷" panose="02010800040101010101" charset="-122"/>
                <a:sym typeface="字魂36号-正文宋楷" panose="00000500000000000000" pitchFamily="2" charset="-122"/>
              </a:rPr>
              <a:t>的习俗</a:t>
            </a:r>
            <a:endParaRPr lang="zh-CN" altLang="en-US" sz="2800" dirty="0">
              <a:solidFill>
                <a:schemeClr val="tx1"/>
              </a:solidFill>
              <a:latin typeface="字魂36号-正文宋楷" panose="00000500000000000000" pitchFamily="2" charset="-122"/>
              <a:ea typeface="字魂36号-正文宋楷" panose="00000500000000000000" pitchFamily="2" charset="-122"/>
              <a:cs typeface="华文行楷" panose="02010800040101010101" charset="-122"/>
              <a:sym typeface="字魂36号-正文宋楷" panose="00000500000000000000" pitchFamily="2" charset="-122"/>
            </a:endParaRPr>
          </a:p>
        </p:txBody>
      </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4"/>
                                        </p:tgtEl>
                                        <p:attrNameLst>
                                          <p:attrName>ppt_y</p:attrName>
                                        </p:attrNameLst>
                                      </p:cBhvr>
                                      <p:tavLst>
                                        <p:tav tm="0">
                                          <p:val>
                                            <p:strVal val="#ppt_y"/>
                                          </p:val>
                                        </p:tav>
                                        <p:tav tm="100000">
                                          <p:val>
                                            <p:strVal val="#ppt_y"/>
                                          </p:val>
                                        </p:tav>
                                      </p:tavLst>
                                    </p:anim>
                                    <p:anim calcmode="lin" valueType="num">
                                      <p:cBhvr>
                                        <p:cTn id="13"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标题和竖排文字">
    <p:spTree>
      <p:nvGrpSpPr>
        <p:cNvPr id="1" name=""/>
        <p:cNvGrpSpPr/>
        <p:nvPr/>
      </p:nvGrpSpPr>
      <p:grpSpPr>
        <a:xfrm>
          <a:off x="0" y="0"/>
          <a:ext cx="0" cy="0"/>
          <a:chOff x="0" y="0"/>
          <a:chExt cx="0" cy="0"/>
        </a:xfrm>
      </p:grpSpPr>
      <p:pic>
        <p:nvPicPr>
          <p:cNvPr id="20" name="图片 19"/>
          <p:cNvPicPr>
            <a:picLocks noChangeAspect="1"/>
          </p:cNvPicPr>
          <p:nvPr userDrawn="1"/>
        </p:nvPicPr>
        <p:blipFill rotWithShape="1">
          <a:blip r:embed="rId2" cstate="screen"/>
          <a:srcRect/>
          <a:stretch>
            <a:fillRect/>
          </a:stretch>
        </p:blipFill>
        <p:spPr>
          <a:xfrm>
            <a:off x="0" y="-1"/>
            <a:ext cx="12192000" cy="6858001"/>
          </a:xfrm>
          <a:prstGeom prst="rect">
            <a:avLst/>
          </a:prstGeom>
        </p:spPr>
      </p:pic>
      <p:grpSp>
        <p:nvGrpSpPr>
          <p:cNvPr id="2" name="组合 1"/>
          <p:cNvGrpSpPr/>
          <p:nvPr userDrawn="1"/>
        </p:nvGrpSpPr>
        <p:grpSpPr>
          <a:xfrm>
            <a:off x="0" y="691650"/>
            <a:ext cx="12192000" cy="5406708"/>
            <a:chOff x="0" y="691650"/>
            <a:chExt cx="12192000" cy="5406708"/>
          </a:xfrm>
        </p:grpSpPr>
        <p:sp>
          <p:nvSpPr>
            <p:cNvPr id="21" name="矩形 20"/>
            <p:cNvSpPr/>
            <p:nvPr userDrawn="1"/>
          </p:nvSpPr>
          <p:spPr>
            <a:xfrm>
              <a:off x="0" y="986589"/>
              <a:ext cx="12192000" cy="4860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userDrawn="1"/>
          </p:nvPicPr>
          <p:blipFill>
            <a:blip r:embed="rId3"/>
            <a:stretch>
              <a:fillRect/>
            </a:stretch>
          </p:blipFill>
          <p:spPr>
            <a:xfrm>
              <a:off x="0" y="691650"/>
              <a:ext cx="12192000" cy="502023"/>
            </a:xfrm>
            <a:prstGeom prst="rect">
              <a:avLst/>
            </a:prstGeom>
          </p:spPr>
        </p:pic>
        <p:pic>
          <p:nvPicPr>
            <p:cNvPr id="8" name="图片 7"/>
            <p:cNvPicPr>
              <a:picLocks noChangeAspect="1"/>
            </p:cNvPicPr>
            <p:nvPr userDrawn="1"/>
          </p:nvPicPr>
          <p:blipFill>
            <a:blip r:embed="rId3"/>
            <a:stretch>
              <a:fillRect/>
            </a:stretch>
          </p:blipFill>
          <p:spPr>
            <a:xfrm flipV="1">
              <a:off x="0" y="5596335"/>
              <a:ext cx="12192000" cy="502023"/>
            </a:xfrm>
            <a:prstGeom prst="rect">
              <a:avLst/>
            </a:prstGeom>
          </p:spPr>
        </p:pic>
      </p:grpSp>
      <p:sp>
        <p:nvSpPr>
          <p:cNvPr id="23" name="文本框 22"/>
          <p:cNvSpPr txBox="1"/>
          <p:nvPr userDrawn="1"/>
        </p:nvSpPr>
        <p:spPr>
          <a:xfrm>
            <a:off x="5105986" y="1273508"/>
            <a:ext cx="1980029"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tx1"/>
                </a:solidFill>
                <a:latin typeface="字魂36号-正文宋楷" panose="00000500000000000000" pitchFamily="2" charset="-122"/>
                <a:ea typeface="字魂36号-正文宋楷" panose="00000500000000000000" pitchFamily="2" charset="-122"/>
                <a:cs typeface="华文行楷" panose="02010800040101010101" charset="-122"/>
                <a:sym typeface="字魂36号-正文宋楷" panose="00000500000000000000" pitchFamily="2" charset="-122"/>
              </a:rPr>
              <a:t>立春</a:t>
            </a:r>
            <a:r>
              <a:rPr lang="zh-CN" altLang="en-US" sz="2800" dirty="0" smtClean="0">
                <a:solidFill>
                  <a:schemeClr val="tx1"/>
                </a:solidFill>
                <a:latin typeface="字魂36号-正文宋楷" panose="00000500000000000000" pitchFamily="2" charset="-122"/>
                <a:ea typeface="字魂36号-正文宋楷" panose="00000500000000000000" pitchFamily="2" charset="-122"/>
                <a:cs typeface="华文行楷" panose="02010800040101010101" charset="-122"/>
                <a:sym typeface="字魂36号-正文宋楷" panose="00000500000000000000" pitchFamily="2" charset="-122"/>
              </a:rPr>
              <a:t>的三候</a:t>
            </a:r>
            <a:endParaRPr lang="zh-CN" altLang="en-US" sz="2800" dirty="0">
              <a:solidFill>
                <a:schemeClr val="tx1"/>
              </a:solidFill>
              <a:latin typeface="字魂36号-正文宋楷" panose="00000500000000000000" pitchFamily="2" charset="-122"/>
              <a:ea typeface="字魂36号-正文宋楷" panose="00000500000000000000" pitchFamily="2" charset="-122"/>
              <a:cs typeface="华文行楷" panose="02010800040101010101" charset="-122"/>
              <a:sym typeface="字魂36号-正文宋楷" panose="00000500000000000000" pitchFamily="2" charset="-122"/>
            </a:endParaRPr>
          </a:p>
        </p:txBody>
      </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pic>
        <p:nvPicPr>
          <p:cNvPr id="20" name="图片 19"/>
          <p:cNvPicPr>
            <a:picLocks noChangeAspect="1"/>
          </p:cNvPicPr>
          <p:nvPr userDrawn="1"/>
        </p:nvPicPr>
        <p:blipFill rotWithShape="1">
          <a:blip r:embed="rId2" cstate="screen"/>
          <a:srcRect/>
          <a:stretch>
            <a:fillRect/>
          </a:stretch>
        </p:blipFill>
        <p:spPr>
          <a:xfrm>
            <a:off x="0" y="-1"/>
            <a:ext cx="12192000" cy="6858001"/>
          </a:xfrm>
          <a:prstGeom prst="rect">
            <a:avLst/>
          </a:prstGeom>
        </p:spPr>
      </p:pic>
      <p:grpSp>
        <p:nvGrpSpPr>
          <p:cNvPr id="2" name="组合 1"/>
          <p:cNvGrpSpPr/>
          <p:nvPr userDrawn="1"/>
        </p:nvGrpSpPr>
        <p:grpSpPr>
          <a:xfrm>
            <a:off x="0" y="691650"/>
            <a:ext cx="12192000" cy="5406708"/>
            <a:chOff x="0" y="691650"/>
            <a:chExt cx="12192000" cy="5406708"/>
          </a:xfrm>
        </p:grpSpPr>
        <p:sp>
          <p:nvSpPr>
            <p:cNvPr id="21" name="矩形 20"/>
            <p:cNvSpPr/>
            <p:nvPr userDrawn="1"/>
          </p:nvSpPr>
          <p:spPr>
            <a:xfrm>
              <a:off x="0" y="986589"/>
              <a:ext cx="12192000" cy="4860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userDrawn="1"/>
          </p:nvPicPr>
          <p:blipFill>
            <a:blip r:embed="rId3"/>
            <a:stretch>
              <a:fillRect/>
            </a:stretch>
          </p:blipFill>
          <p:spPr>
            <a:xfrm>
              <a:off x="0" y="691650"/>
              <a:ext cx="12192000" cy="502023"/>
            </a:xfrm>
            <a:prstGeom prst="rect">
              <a:avLst/>
            </a:prstGeom>
          </p:spPr>
        </p:pic>
        <p:pic>
          <p:nvPicPr>
            <p:cNvPr id="8" name="图片 7"/>
            <p:cNvPicPr>
              <a:picLocks noChangeAspect="1"/>
            </p:cNvPicPr>
            <p:nvPr userDrawn="1"/>
          </p:nvPicPr>
          <p:blipFill>
            <a:blip r:embed="rId3"/>
            <a:stretch>
              <a:fillRect/>
            </a:stretch>
          </p:blipFill>
          <p:spPr>
            <a:xfrm flipV="1">
              <a:off x="0" y="5596335"/>
              <a:ext cx="12192000" cy="502023"/>
            </a:xfrm>
            <a:prstGeom prst="rect">
              <a:avLst/>
            </a:prstGeom>
          </p:spPr>
        </p:pic>
      </p:grpSp>
      <p:sp>
        <p:nvSpPr>
          <p:cNvPr id="23" name="文本框 22"/>
          <p:cNvSpPr txBox="1"/>
          <p:nvPr userDrawn="1"/>
        </p:nvSpPr>
        <p:spPr>
          <a:xfrm>
            <a:off x="5105986" y="1273508"/>
            <a:ext cx="1980029" cy="523220"/>
          </a:xfrm>
          <a:prstGeom prst="rect">
            <a:avLst/>
          </a:prstGeom>
          <a:noFill/>
        </p:spPr>
        <p:txBody>
          <a:bodyPr wrap="none" rtlCol="0">
            <a:spAutoFit/>
            <a:scene3d>
              <a:camera prst="orthographicFront"/>
              <a:lightRig rig="threePt" dir="t"/>
            </a:scene3d>
            <a:sp3d contourW="12700"/>
          </a:bodyPr>
          <a:lstStyle/>
          <a:p>
            <a:r>
              <a:rPr lang="zh-CN" altLang="en-US" sz="2800" dirty="0">
                <a:solidFill>
                  <a:schemeClr val="tx1"/>
                </a:solidFill>
                <a:latin typeface="字魂36号-正文宋楷" panose="00000500000000000000" pitchFamily="2" charset="-122"/>
                <a:ea typeface="字魂36号-正文宋楷" panose="00000500000000000000" pitchFamily="2" charset="-122"/>
                <a:cs typeface="华文行楷" panose="02010800040101010101" charset="-122"/>
                <a:sym typeface="字魂36号-正文宋楷" panose="00000500000000000000" pitchFamily="2" charset="-122"/>
              </a:rPr>
              <a:t>立春</a:t>
            </a:r>
            <a:r>
              <a:rPr lang="zh-CN" altLang="en-US" sz="2800" dirty="0" smtClean="0">
                <a:solidFill>
                  <a:schemeClr val="tx1"/>
                </a:solidFill>
                <a:latin typeface="字魂36号-正文宋楷" panose="00000500000000000000" pitchFamily="2" charset="-122"/>
                <a:ea typeface="字魂36号-正文宋楷" panose="00000500000000000000" pitchFamily="2" charset="-122"/>
                <a:cs typeface="华文行楷" panose="02010800040101010101" charset="-122"/>
                <a:sym typeface="字魂36号-正文宋楷" panose="00000500000000000000" pitchFamily="2" charset="-122"/>
              </a:rPr>
              <a:t>的诗词</a:t>
            </a:r>
            <a:endParaRPr lang="zh-CN" altLang="en-US" sz="2800" dirty="0">
              <a:solidFill>
                <a:schemeClr val="tx1"/>
              </a:solidFill>
              <a:latin typeface="字魂36号-正文宋楷" panose="00000500000000000000" pitchFamily="2" charset="-122"/>
              <a:ea typeface="字魂36号-正文宋楷" panose="00000500000000000000" pitchFamily="2" charset="-122"/>
              <a:cs typeface="华文行楷" panose="02010800040101010101" charset="-122"/>
              <a:sym typeface="字魂36号-正文宋楷" panose="00000500000000000000" pitchFamily="2" charset="-122"/>
            </a:endParaRPr>
          </a:p>
        </p:txBody>
      </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竖排标题与文本">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screen"/>
          <a:srcRect/>
          <a:stretch>
            <a:fillRect/>
          </a:stretch>
        </p:blipFill>
        <p:spPr>
          <a:xfrm>
            <a:off x="0" y="-1"/>
            <a:ext cx="12192000" cy="6858001"/>
          </a:xfrm>
          <a:prstGeom prst="rect">
            <a:avLst/>
          </a:prstGeom>
        </p:spPr>
      </p:pic>
      <p:grpSp>
        <p:nvGrpSpPr>
          <p:cNvPr id="8" name="组合 7"/>
          <p:cNvGrpSpPr/>
          <p:nvPr userDrawn="1"/>
        </p:nvGrpSpPr>
        <p:grpSpPr>
          <a:xfrm>
            <a:off x="2743275" y="40521"/>
            <a:ext cx="6804000" cy="6804000"/>
            <a:chOff x="3054203" y="113644"/>
            <a:chExt cx="6300000" cy="6300000"/>
          </a:xfrm>
          <a:effectLst>
            <a:outerShdw blurRad="63500" sx="102000" sy="102000" algn="ctr" rotWithShape="0">
              <a:prstClr val="black">
                <a:alpha val="40000"/>
              </a:prstClr>
            </a:outerShdw>
          </a:effectLst>
        </p:grpSpPr>
        <p:sp>
          <p:nvSpPr>
            <p:cNvPr id="9" name="椭圆 8"/>
            <p:cNvSpPr/>
            <p:nvPr/>
          </p:nvSpPr>
          <p:spPr>
            <a:xfrm>
              <a:off x="3054203" y="113644"/>
              <a:ext cx="6300000" cy="630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234556" y="295072"/>
              <a:ext cx="5940000" cy="5940000"/>
            </a:xfrm>
            <a:prstGeom prst="ellipse">
              <a:avLst/>
            </a:prstGeom>
            <a:solidFill>
              <a:schemeClr val="bg1"/>
            </a:solid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userDrawn="1"/>
        </p:nvGrpSpPr>
        <p:grpSpPr>
          <a:xfrm>
            <a:off x="9794041" y="2193322"/>
            <a:ext cx="662583" cy="1567661"/>
            <a:chOff x="9794041" y="2193322"/>
            <a:chExt cx="662583" cy="1567661"/>
          </a:xfrm>
        </p:grpSpPr>
        <p:pic>
          <p:nvPicPr>
            <p:cNvPr id="16" name="图片 15"/>
            <p:cNvPicPr>
              <a:picLocks noChangeAspect="1"/>
            </p:cNvPicPr>
            <p:nvPr userDrawn="1"/>
          </p:nvPicPr>
          <p:blipFill>
            <a:blip r:embed="rId3" cstate="screen"/>
            <a:stretch>
              <a:fillRect/>
            </a:stretch>
          </p:blipFill>
          <p:spPr>
            <a:xfrm>
              <a:off x="9794041" y="2193322"/>
              <a:ext cx="453068" cy="527801"/>
            </a:xfrm>
            <a:prstGeom prst="rect">
              <a:avLst/>
            </a:prstGeom>
          </p:spPr>
        </p:pic>
        <p:pic>
          <p:nvPicPr>
            <p:cNvPr id="17" name="图片 16"/>
            <p:cNvPicPr>
              <a:picLocks noChangeAspect="1"/>
            </p:cNvPicPr>
            <p:nvPr userDrawn="1"/>
          </p:nvPicPr>
          <p:blipFill>
            <a:blip r:embed="rId4" cstate="screen"/>
            <a:stretch>
              <a:fillRect/>
            </a:stretch>
          </p:blipFill>
          <p:spPr>
            <a:xfrm>
              <a:off x="9794041" y="3080106"/>
              <a:ext cx="226534" cy="263901"/>
            </a:xfrm>
            <a:prstGeom prst="rect">
              <a:avLst/>
            </a:prstGeom>
          </p:spPr>
        </p:pic>
        <p:pic>
          <p:nvPicPr>
            <p:cNvPr id="18" name="图片 17"/>
            <p:cNvPicPr>
              <a:picLocks noChangeAspect="1"/>
            </p:cNvPicPr>
            <p:nvPr userDrawn="1"/>
          </p:nvPicPr>
          <p:blipFill>
            <a:blip r:embed="rId5" cstate="screen"/>
            <a:stretch>
              <a:fillRect/>
            </a:stretch>
          </p:blipFill>
          <p:spPr>
            <a:xfrm>
              <a:off x="10285045" y="3561102"/>
              <a:ext cx="171579" cy="199881"/>
            </a:xfrm>
            <a:prstGeom prst="rect">
              <a:avLst/>
            </a:prstGeom>
          </p:spPr>
        </p:pic>
      </p:grpSp>
      <p:grpSp>
        <p:nvGrpSpPr>
          <p:cNvPr id="23" name="组合 22"/>
          <p:cNvGrpSpPr/>
          <p:nvPr userDrawn="1"/>
        </p:nvGrpSpPr>
        <p:grpSpPr>
          <a:xfrm>
            <a:off x="-3610545" y="-490394"/>
            <a:ext cx="19283936" cy="3989682"/>
            <a:chOff x="-3610545" y="-490394"/>
            <a:chExt cx="19283936" cy="3989682"/>
          </a:xfrm>
        </p:grpSpPr>
        <p:pic>
          <p:nvPicPr>
            <p:cNvPr id="19" name="图片 18"/>
            <p:cNvPicPr>
              <a:picLocks noChangeAspect="1"/>
            </p:cNvPicPr>
            <p:nvPr userDrawn="1"/>
          </p:nvPicPr>
          <p:blipFill rotWithShape="1">
            <a:blip r:embed="rId6" cstate="screen"/>
            <a:srcRect/>
            <a:stretch>
              <a:fillRect/>
            </a:stretch>
          </p:blipFill>
          <p:spPr>
            <a:xfrm>
              <a:off x="-3610545" y="-221657"/>
              <a:ext cx="7489934" cy="3301764"/>
            </a:xfrm>
            <a:prstGeom prst="rect">
              <a:avLst/>
            </a:prstGeom>
          </p:spPr>
        </p:pic>
        <p:pic>
          <p:nvPicPr>
            <p:cNvPr id="20" name="图片 19"/>
            <p:cNvPicPr>
              <a:picLocks noChangeAspect="1"/>
            </p:cNvPicPr>
            <p:nvPr userDrawn="1"/>
          </p:nvPicPr>
          <p:blipFill>
            <a:blip r:embed="rId7" cstate="screen"/>
            <a:stretch>
              <a:fillRect/>
            </a:stretch>
          </p:blipFill>
          <p:spPr>
            <a:xfrm>
              <a:off x="8710609" y="-490394"/>
              <a:ext cx="6962782" cy="3989682"/>
            </a:xfrm>
            <a:prstGeom prst="rect">
              <a:avLst/>
            </a:prstGeom>
          </p:spPr>
        </p:pic>
      </p:grpSp>
      <p:grpSp>
        <p:nvGrpSpPr>
          <p:cNvPr id="24" name="组合 23"/>
          <p:cNvGrpSpPr/>
          <p:nvPr userDrawn="1"/>
        </p:nvGrpSpPr>
        <p:grpSpPr>
          <a:xfrm>
            <a:off x="-2902651" y="4761306"/>
            <a:ext cx="18437785" cy="2293345"/>
            <a:chOff x="-2902651" y="4761306"/>
            <a:chExt cx="18437785" cy="2293345"/>
          </a:xfrm>
        </p:grpSpPr>
        <p:pic>
          <p:nvPicPr>
            <p:cNvPr id="21" name="图片 20"/>
            <p:cNvPicPr>
              <a:picLocks noChangeAspect="1"/>
            </p:cNvPicPr>
            <p:nvPr userDrawn="1"/>
          </p:nvPicPr>
          <p:blipFill>
            <a:blip r:embed="rId8" cstate="screen"/>
            <a:stretch>
              <a:fillRect/>
            </a:stretch>
          </p:blipFill>
          <p:spPr>
            <a:xfrm>
              <a:off x="9460988" y="4761306"/>
              <a:ext cx="6074146" cy="2293345"/>
            </a:xfrm>
            <a:prstGeom prst="rect">
              <a:avLst/>
            </a:prstGeom>
          </p:spPr>
        </p:pic>
        <p:pic>
          <p:nvPicPr>
            <p:cNvPr id="22" name="图片 21"/>
            <p:cNvPicPr>
              <a:picLocks noChangeAspect="1"/>
            </p:cNvPicPr>
            <p:nvPr userDrawn="1"/>
          </p:nvPicPr>
          <p:blipFill>
            <a:blip r:embed="rId8" cstate="screen"/>
            <a:stretch>
              <a:fillRect/>
            </a:stretch>
          </p:blipFill>
          <p:spPr>
            <a:xfrm flipH="1">
              <a:off x="-2902651" y="4761306"/>
              <a:ext cx="6074146" cy="2293345"/>
            </a:xfrm>
            <a:prstGeom prst="rect">
              <a:avLst/>
            </a:prstGeom>
          </p:spPr>
        </p:pic>
      </p:grpSp>
    </p:spTree>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randombar(horizontal)">
                                      <p:cBhvr>
                                        <p:cTn id="13" dur="500"/>
                                        <p:tgtEl>
                                          <p:spTgt spid="25"/>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6" presetClass="entr" presetSubtype="1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circle(in)">
                                      <p:cBhvr>
                                        <p:cTn id="2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p:transition spd="slow" advTm="3000">
    <p:wip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2453E4EA-176A-4C44-872D-A28EB190C8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ACE207-C079-40C0-963C-72DBC8A3088B}" type="slidenum">
              <a:rPr lang="zh-CN" altLang="en-US" smtClean="0"/>
            </a:fld>
            <a:endParaRPr lang="zh-CN" altLang="en-US"/>
          </a:p>
        </p:txBody>
      </p:sp>
    </p:spTree>
  </p:cSld>
  <p:clrMapOvr>
    <a:masterClrMapping/>
  </p:clrMapOvr>
  <p:transition spd="slow" advTm="300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2453E4EA-176A-4C44-872D-A28EB190C8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ACE207-C079-40C0-963C-72DBC8A3088B}" type="slidenum">
              <a:rPr lang="zh-CN" altLang="en-US" smtClean="0"/>
            </a:fld>
            <a:endParaRPr lang="zh-CN" altLang="en-US"/>
          </a:p>
        </p:txBody>
      </p:sp>
    </p:spTree>
  </p:cSld>
  <p:clrMapOvr>
    <a:masterClrMapping/>
  </p:clrMapOvr>
  <p:transition spd="slow" advTm="300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2453E4EA-176A-4C44-872D-A28EB190C83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ACE207-C079-40C0-963C-72DBC8A3088B}" type="slidenum">
              <a:rPr lang="zh-CN" altLang="en-US" smtClean="0"/>
            </a:fld>
            <a:endParaRPr lang="zh-CN" altLang="en-US"/>
          </a:p>
        </p:txBody>
      </p:sp>
    </p:spTree>
  </p:cSld>
  <p:clrMapOvr>
    <a:masterClrMapping/>
  </p:clrMapOvr>
  <p:transition spd="slow" advTm="3000">
    <p:wip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2453E4EA-176A-4C44-872D-A28EB190C83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1ACE207-C079-40C0-963C-72DBC8A3088B}" type="slidenum">
              <a:rPr lang="zh-CN" altLang="en-US" smtClean="0"/>
            </a:fld>
            <a:endParaRPr lang="zh-CN" altLang="en-US"/>
          </a:p>
        </p:txBody>
      </p:sp>
    </p:spTree>
  </p:cSld>
  <p:clrMapOvr>
    <a:masterClrMapping/>
  </p:clrMapOvr>
  <p:transition spd="slow" advTm="300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2453E4EA-176A-4C44-872D-A28EB190C83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1ACE207-C079-40C0-963C-72DBC8A3088B}" type="slidenum">
              <a:rPr lang="zh-CN" altLang="en-US" smtClean="0"/>
            </a:fld>
            <a:endParaRPr lang="zh-CN" altLang="en-US"/>
          </a:p>
        </p:txBody>
      </p:sp>
      <p:sp>
        <p:nvSpPr>
          <p:cNvPr id="11" name="TextBox 10"/>
          <p:cNvSpPr txBox="1"/>
          <p:nvPr userDrawn="1"/>
        </p:nvSpPr>
        <p:spPr>
          <a:xfrm>
            <a:off x="1187624" y="6739570"/>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节</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日</a:t>
            </a: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http://www.1ppt.com/jieri/</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transition spd="slow" advTm="300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453E4EA-176A-4C44-872D-A28EB190C83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1ACE207-C079-40C0-963C-72DBC8A3088B}" type="slidenum">
              <a:rPr lang="zh-CN" altLang="en-US" smtClean="0"/>
            </a:fld>
            <a:endParaRPr lang="zh-CN" altLang="en-US"/>
          </a:p>
        </p:txBody>
      </p:sp>
    </p:spTree>
  </p:cSld>
  <p:clrMapOvr>
    <a:masterClrMapping/>
  </p:clrMapOvr>
  <p:transition spd="slow" advTm="300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453E4EA-176A-4C44-872D-A28EB190C83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1ACE207-C079-40C0-963C-72DBC8A3088B}" type="slidenum">
              <a:rPr lang="zh-CN" altLang="en-US" smtClean="0"/>
            </a:fld>
            <a:endParaRPr lang="zh-CN" altLang="en-US"/>
          </a:p>
        </p:txBody>
      </p:sp>
    </p:spTree>
  </p:cSld>
  <p:clrMapOvr>
    <a:masterClrMapping/>
  </p:clrMapOvr>
  <p:transition spd="slow" advTm="300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2453E4EA-176A-4C44-872D-A28EB190C83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ACE207-C079-40C0-963C-72DBC8A3088B}" type="slidenum">
              <a:rPr lang="zh-CN" altLang="en-US" smtClean="0"/>
            </a:fld>
            <a:endParaRPr lang="zh-CN" altLang="en-US"/>
          </a:p>
        </p:txBody>
      </p:sp>
    </p:spTree>
  </p:cSld>
  <p:clrMapOvr>
    <a:masterClrMapping/>
  </p:clrMapOvr>
  <p:transition spd="slow" advTm="3000">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53E4EA-176A-4C44-872D-A28EB190C838}"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ACE207-C079-40C0-963C-72DBC8A3088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slow" advTm="3000">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image" Target="../media/image15.png"/><Relationship Id="rId7" Type="http://schemas.openxmlformats.org/officeDocument/2006/relationships/image" Target="../media/image14.png"/><Relationship Id="rId6" Type="http://schemas.microsoft.com/office/2007/relationships/hdphoto" Target="../media/image13.wdp"/><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6" Type="http://schemas.openxmlformats.org/officeDocument/2006/relationships/notesSlide" Target="../notesSlides/notesSlide1.xml"/><Relationship Id="rId15" Type="http://schemas.openxmlformats.org/officeDocument/2006/relationships/slideLayout" Target="../slideLayouts/slideLayout1.xml"/><Relationship Id="rId14" Type="http://schemas.openxmlformats.org/officeDocument/2006/relationships/image" Target="../media/image8.png"/><Relationship Id="rId13" Type="http://schemas.openxmlformats.org/officeDocument/2006/relationships/image" Target="../media/image7.png"/><Relationship Id="rId12" Type="http://schemas.openxmlformats.org/officeDocument/2006/relationships/image" Target="../media/image16.png"/><Relationship Id="rId11" Type="http://schemas.openxmlformats.org/officeDocument/2006/relationships/image" Target="../media/image5.png"/><Relationship Id="rId10" Type="http://schemas.openxmlformats.org/officeDocument/2006/relationships/image" Target="../media/image4.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image" Target="../media/image24.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5.xml"/><Relationship Id="rId2" Type="http://schemas.openxmlformats.org/officeDocument/2006/relationships/image" Target="../media/image18.png"/><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image" Target="../media/image27.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5.xml"/><Relationship Id="rId2" Type="http://schemas.openxmlformats.org/officeDocument/2006/relationships/image" Target="../media/image29.png"/><Relationship Id="rId1"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4.xml"/><Relationship Id="rId1"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image" Target="../media/image32.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5.xml"/><Relationship Id="rId2" Type="http://schemas.openxmlformats.org/officeDocument/2006/relationships/image" Target="../media/image18.png"/><Relationship Id="rId1" Type="http://schemas.openxmlformats.org/officeDocument/2006/relationships/image" Target="../media/image17.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4.xml"/><Relationship Id="rId1"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4.xml"/><Relationship Id="rId1" Type="http://schemas.openxmlformats.org/officeDocument/2006/relationships/image" Target="../media/image34.png"/></Relationships>
</file>

<file path=ppt/slides/_rels/slide22.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image" Target="../media/image15.png"/><Relationship Id="rId7" Type="http://schemas.openxmlformats.org/officeDocument/2006/relationships/image" Target="../media/image14.png"/><Relationship Id="rId6" Type="http://schemas.microsoft.com/office/2007/relationships/hdphoto" Target="../media/image13.wdp"/><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6" Type="http://schemas.openxmlformats.org/officeDocument/2006/relationships/notesSlide" Target="../notesSlides/notesSlide22.xml"/><Relationship Id="rId15" Type="http://schemas.openxmlformats.org/officeDocument/2006/relationships/slideLayout" Target="../slideLayouts/slideLayout16.xml"/><Relationship Id="rId14" Type="http://schemas.openxmlformats.org/officeDocument/2006/relationships/image" Target="../media/image8.png"/><Relationship Id="rId13" Type="http://schemas.openxmlformats.org/officeDocument/2006/relationships/image" Target="../media/image7.png"/><Relationship Id="rId12" Type="http://schemas.openxmlformats.org/officeDocument/2006/relationships/image" Target="../media/image16.png"/><Relationship Id="rId11" Type="http://schemas.openxmlformats.org/officeDocument/2006/relationships/image" Target="../media/image5.png"/><Relationship Id="rId10" Type="http://schemas.openxmlformats.org/officeDocument/2006/relationships/image" Target="../media/image4.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5.xml"/><Relationship Id="rId2" Type="http://schemas.openxmlformats.org/officeDocument/2006/relationships/image" Target="../media/image18.png"/><Relationship Id="rId1" Type="http://schemas.openxmlformats.org/officeDocument/2006/relationships/image" Target="../media/image1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1.xml"/><Relationship Id="rId1"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1.xml"/><Relationship Id="rId1" Type="http://schemas.openxmlformats.org/officeDocument/2006/relationships/image" Target="../media/image20.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5.xml"/><Relationship Id="rId2" Type="http://schemas.openxmlformats.org/officeDocument/2006/relationships/image" Target="../media/image18.png"/><Relationship Id="rId1"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screen"/>
          <a:srcRect/>
          <a:stretch>
            <a:fillRect/>
          </a:stretch>
        </p:blipFill>
        <p:spPr>
          <a:xfrm>
            <a:off x="0" y="3832"/>
            <a:ext cx="12192000" cy="6858001"/>
          </a:xfrm>
          <a:prstGeom prst="rect">
            <a:avLst/>
          </a:prstGeom>
        </p:spPr>
      </p:pic>
      <p:grpSp>
        <p:nvGrpSpPr>
          <p:cNvPr id="12" name="组合 11"/>
          <p:cNvGrpSpPr/>
          <p:nvPr/>
        </p:nvGrpSpPr>
        <p:grpSpPr>
          <a:xfrm>
            <a:off x="2865521" y="26560"/>
            <a:ext cx="6804000" cy="6804000"/>
            <a:chOff x="3054203" y="113644"/>
            <a:chExt cx="6300000" cy="6300000"/>
          </a:xfrm>
          <a:effectLst>
            <a:outerShdw blurRad="63500" sx="102000" sy="102000" algn="ctr" rotWithShape="0">
              <a:prstClr val="black">
                <a:alpha val="40000"/>
              </a:prstClr>
            </a:outerShdw>
          </a:effectLst>
        </p:grpSpPr>
        <p:sp>
          <p:nvSpPr>
            <p:cNvPr id="11" name="椭圆 10"/>
            <p:cNvSpPr/>
            <p:nvPr/>
          </p:nvSpPr>
          <p:spPr>
            <a:xfrm>
              <a:off x="3054203" y="113644"/>
              <a:ext cx="6300000" cy="630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3221117" y="295072"/>
              <a:ext cx="5940000" cy="5940000"/>
            </a:xfrm>
            <a:prstGeom prst="ellipse">
              <a:avLst/>
            </a:prstGeom>
            <a:solidFill>
              <a:schemeClr val="bg1"/>
            </a:solid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46" name="图片 45"/>
          <p:cNvPicPr>
            <a:picLocks noChangeAspect="1"/>
          </p:cNvPicPr>
          <p:nvPr/>
        </p:nvPicPr>
        <p:blipFill rotWithShape="1">
          <a:blip r:embed="rId2" cstate="screen"/>
          <a:srcRect l="35227" t="14462" r="35674" b="17183"/>
          <a:stretch>
            <a:fillRect/>
          </a:stretch>
        </p:blipFill>
        <p:spPr>
          <a:xfrm>
            <a:off x="4683888" y="838747"/>
            <a:ext cx="2824223" cy="4687748"/>
          </a:xfrm>
          <a:prstGeom prst="rect">
            <a:avLst/>
          </a:prstGeom>
        </p:spPr>
      </p:pic>
      <p:pic>
        <p:nvPicPr>
          <p:cNvPr id="48" name="图片 47"/>
          <p:cNvPicPr>
            <a:picLocks noChangeAspect="1"/>
          </p:cNvPicPr>
          <p:nvPr/>
        </p:nvPicPr>
        <p:blipFill rotWithShape="1">
          <a:blip r:embed="rId3" cstate="screen"/>
          <a:srcRect r="-29861"/>
          <a:stretch>
            <a:fillRect/>
          </a:stretch>
        </p:blipFill>
        <p:spPr>
          <a:xfrm>
            <a:off x="3673267" y="3638784"/>
            <a:ext cx="1341162" cy="1425482"/>
          </a:xfrm>
          <a:prstGeom prst="rect">
            <a:avLst/>
          </a:prstGeom>
        </p:spPr>
      </p:pic>
      <p:pic>
        <p:nvPicPr>
          <p:cNvPr id="50" name="图片 49"/>
          <p:cNvPicPr>
            <a:picLocks noChangeAspect="1"/>
          </p:cNvPicPr>
          <p:nvPr/>
        </p:nvPicPr>
        <p:blipFill rotWithShape="1">
          <a:blip r:embed="rId4" cstate="screen"/>
          <a:srcRect r="-29861"/>
          <a:stretch>
            <a:fillRect/>
          </a:stretch>
        </p:blipFill>
        <p:spPr>
          <a:xfrm flipH="1">
            <a:off x="7294582" y="1504447"/>
            <a:ext cx="789876" cy="839536"/>
          </a:xfrm>
          <a:prstGeom prst="rect">
            <a:avLst/>
          </a:prstGeom>
        </p:spPr>
      </p:pic>
      <p:sp>
        <p:nvSpPr>
          <p:cNvPr id="49" name="TextBox 48"/>
          <p:cNvSpPr txBox="1"/>
          <p:nvPr/>
        </p:nvSpPr>
        <p:spPr>
          <a:xfrm>
            <a:off x="5001523" y="3031976"/>
            <a:ext cx="2611797" cy="400110"/>
          </a:xfrm>
          <a:prstGeom prst="rect">
            <a:avLst/>
          </a:prstGeom>
          <a:noFill/>
        </p:spPr>
        <p:txBody>
          <a:bodyPr wrap="square" rtlCol="0">
            <a:spAutoFit/>
          </a:bodyPr>
          <a:lstStyle/>
          <a:p>
            <a:r>
              <a:rPr lang="zh-CN" altLang="en-US" sz="2000" dirty="0">
                <a:cs typeface="+mn-ea"/>
                <a:sym typeface="+mn-lt"/>
              </a:rPr>
              <a:t>中</a:t>
            </a:r>
            <a:r>
              <a:rPr lang="zh-CN" altLang="en-US" sz="2000" dirty="0" smtClean="0">
                <a:cs typeface="+mn-ea"/>
                <a:sym typeface="+mn-lt"/>
              </a:rPr>
              <a:t>国传统二十四节气</a:t>
            </a:r>
            <a:endParaRPr lang="zh-CN" altLang="en-US" sz="2000" dirty="0">
              <a:cs typeface="+mn-ea"/>
              <a:sym typeface="+mn-lt"/>
            </a:endParaRPr>
          </a:p>
        </p:txBody>
      </p:sp>
      <p:grpSp>
        <p:nvGrpSpPr>
          <p:cNvPr id="71" name="组合 70"/>
          <p:cNvGrpSpPr/>
          <p:nvPr/>
        </p:nvGrpSpPr>
        <p:grpSpPr>
          <a:xfrm>
            <a:off x="6913456" y="3301662"/>
            <a:ext cx="1560578" cy="1559054"/>
            <a:chOff x="6913456" y="3301662"/>
            <a:chExt cx="1560578" cy="1559054"/>
          </a:xfrm>
        </p:grpSpPr>
        <p:pic>
          <p:nvPicPr>
            <p:cNvPr id="51" name="图片 50"/>
            <p:cNvPicPr>
              <a:picLocks noChangeAspect="1"/>
            </p:cNvPicPr>
            <p:nvPr/>
          </p:nvPicPr>
          <p:blipFill>
            <a:blip r:embed="rId5" cstate="screen">
              <a:duotone>
                <a:schemeClr val="accent6">
                  <a:shade val="45000"/>
                  <a:satMod val="135000"/>
                </a:schemeClr>
                <a:prstClr val="white"/>
              </a:duotone>
              <a:extLst>
                <a:ext uri="{BEBA8EAE-BF5A-486C-A8C5-ECC9F3942E4B}">
                  <a14:imgProps xmlns:a14="http://schemas.microsoft.com/office/drawing/2010/main">
                    <a14:imgLayer r:embed="rId6">
                      <a14:imgEffect>
                        <a14:colorTemperature colorTemp="11200"/>
                      </a14:imgEffect>
                      <a14:imgEffect>
                        <a14:saturation sat="400000"/>
                      </a14:imgEffect>
                      <a14:imgEffect>
                        <a14:sharpenSoften amount="50000"/>
                      </a14:imgEffect>
                    </a14:imgLayer>
                  </a14:imgProps>
                </a:ext>
              </a:extLst>
            </a:blip>
            <a:stretch>
              <a:fillRect/>
            </a:stretch>
          </p:blipFill>
          <p:spPr>
            <a:xfrm>
              <a:off x="6913456" y="3301662"/>
              <a:ext cx="1560578" cy="1559054"/>
            </a:xfrm>
            <a:prstGeom prst="rect">
              <a:avLst/>
            </a:prstGeom>
          </p:spPr>
        </p:pic>
        <p:sp>
          <p:nvSpPr>
            <p:cNvPr id="52" name="TextBox 51"/>
            <p:cNvSpPr txBox="1"/>
            <p:nvPr/>
          </p:nvSpPr>
          <p:spPr>
            <a:xfrm>
              <a:off x="7448620" y="3580728"/>
              <a:ext cx="461665" cy="1020302"/>
            </a:xfrm>
            <a:prstGeom prst="rect">
              <a:avLst/>
            </a:prstGeom>
            <a:noFill/>
          </p:spPr>
          <p:txBody>
            <a:bodyPr vert="eaVert" wrap="square" rtlCol="0">
              <a:spAutoFit/>
            </a:bodyPr>
            <a:lstStyle/>
            <a:p>
              <a:r>
                <a:rPr lang="zh-CN" altLang="en-US" b="1" dirty="0">
                  <a:solidFill>
                    <a:schemeClr val="bg1"/>
                  </a:solidFill>
                  <a:cs typeface="+mn-ea"/>
                  <a:sym typeface="+mn-lt"/>
                </a:rPr>
                <a:t>传</a:t>
              </a:r>
              <a:r>
                <a:rPr lang="zh-CN" altLang="en-US" b="1" dirty="0" smtClean="0">
                  <a:solidFill>
                    <a:schemeClr val="bg1"/>
                  </a:solidFill>
                  <a:cs typeface="+mn-ea"/>
                  <a:sym typeface="+mn-lt"/>
                </a:rPr>
                <a:t>统节气</a:t>
              </a:r>
              <a:endParaRPr lang="zh-CN" altLang="en-US" b="1" dirty="0">
                <a:solidFill>
                  <a:schemeClr val="bg1"/>
                </a:solidFill>
                <a:cs typeface="+mn-ea"/>
                <a:sym typeface="+mn-lt"/>
              </a:endParaRPr>
            </a:p>
          </p:txBody>
        </p:sp>
      </p:grpSp>
      <p:grpSp>
        <p:nvGrpSpPr>
          <p:cNvPr id="70" name="组合 69"/>
          <p:cNvGrpSpPr/>
          <p:nvPr/>
        </p:nvGrpSpPr>
        <p:grpSpPr>
          <a:xfrm>
            <a:off x="3493305" y="1924215"/>
            <a:ext cx="4517346" cy="3983764"/>
            <a:chOff x="3493305" y="1924215"/>
            <a:chExt cx="4517346" cy="3983764"/>
          </a:xfrm>
        </p:grpSpPr>
        <p:pic>
          <p:nvPicPr>
            <p:cNvPr id="53" name="图片 52"/>
            <p:cNvPicPr>
              <a:picLocks noChangeAspect="1"/>
            </p:cNvPicPr>
            <p:nvPr/>
          </p:nvPicPr>
          <p:blipFill>
            <a:blip r:embed="rId7" cstate="screen">
              <a:duotone>
                <a:prstClr val="black"/>
                <a:schemeClr val="accent6">
                  <a:tint val="45000"/>
                  <a:satMod val="400000"/>
                </a:schemeClr>
              </a:duotone>
            </a:blip>
            <a:stretch>
              <a:fillRect/>
            </a:stretch>
          </p:blipFill>
          <p:spPr>
            <a:xfrm>
              <a:off x="3493305" y="1924215"/>
              <a:ext cx="1759141" cy="508739"/>
            </a:xfrm>
            <a:prstGeom prst="rect">
              <a:avLst/>
            </a:prstGeom>
          </p:spPr>
        </p:pic>
        <p:pic>
          <p:nvPicPr>
            <p:cNvPr id="55" name="图片 54"/>
            <p:cNvPicPr>
              <a:picLocks noChangeAspect="1"/>
            </p:cNvPicPr>
            <p:nvPr/>
          </p:nvPicPr>
          <p:blipFill>
            <a:blip r:embed="rId7" cstate="screen">
              <a:duotone>
                <a:prstClr val="black"/>
                <a:schemeClr val="accent6">
                  <a:tint val="45000"/>
                  <a:satMod val="400000"/>
                </a:schemeClr>
              </a:duotone>
            </a:blip>
            <a:stretch>
              <a:fillRect/>
            </a:stretch>
          </p:blipFill>
          <p:spPr>
            <a:xfrm>
              <a:off x="5902615" y="5399240"/>
              <a:ext cx="1759141" cy="508739"/>
            </a:xfrm>
            <a:prstGeom prst="rect">
              <a:avLst/>
            </a:prstGeom>
          </p:spPr>
        </p:pic>
        <p:pic>
          <p:nvPicPr>
            <p:cNvPr id="56" name="图片 55"/>
            <p:cNvPicPr>
              <a:picLocks noChangeAspect="1"/>
            </p:cNvPicPr>
            <p:nvPr/>
          </p:nvPicPr>
          <p:blipFill>
            <a:blip r:embed="rId8" cstate="screen">
              <a:duotone>
                <a:prstClr val="black"/>
                <a:schemeClr val="accent6">
                  <a:tint val="45000"/>
                  <a:satMod val="400000"/>
                </a:schemeClr>
              </a:duotone>
            </a:blip>
            <a:stretch>
              <a:fillRect/>
            </a:stretch>
          </p:blipFill>
          <p:spPr>
            <a:xfrm flipV="1">
              <a:off x="7147504" y="2861984"/>
              <a:ext cx="863147" cy="575606"/>
            </a:xfrm>
            <a:prstGeom prst="rect">
              <a:avLst/>
            </a:prstGeom>
          </p:spPr>
        </p:pic>
      </p:grpSp>
      <p:grpSp>
        <p:nvGrpSpPr>
          <p:cNvPr id="69" name="组合 68"/>
          <p:cNvGrpSpPr/>
          <p:nvPr/>
        </p:nvGrpSpPr>
        <p:grpSpPr>
          <a:xfrm>
            <a:off x="9794041" y="2193322"/>
            <a:ext cx="662583" cy="1567661"/>
            <a:chOff x="9794041" y="2193322"/>
            <a:chExt cx="662583" cy="1567661"/>
          </a:xfrm>
        </p:grpSpPr>
        <p:pic>
          <p:nvPicPr>
            <p:cNvPr id="61" name="图片 60"/>
            <p:cNvPicPr>
              <a:picLocks noChangeAspect="1"/>
            </p:cNvPicPr>
            <p:nvPr/>
          </p:nvPicPr>
          <p:blipFill>
            <a:blip r:embed="rId9" cstate="screen"/>
            <a:stretch>
              <a:fillRect/>
            </a:stretch>
          </p:blipFill>
          <p:spPr>
            <a:xfrm>
              <a:off x="9794041" y="2193322"/>
              <a:ext cx="453068" cy="527801"/>
            </a:xfrm>
            <a:prstGeom prst="rect">
              <a:avLst/>
            </a:prstGeom>
          </p:spPr>
        </p:pic>
        <p:pic>
          <p:nvPicPr>
            <p:cNvPr id="62" name="图片 61"/>
            <p:cNvPicPr>
              <a:picLocks noChangeAspect="1"/>
            </p:cNvPicPr>
            <p:nvPr/>
          </p:nvPicPr>
          <p:blipFill>
            <a:blip r:embed="rId10" cstate="screen"/>
            <a:stretch>
              <a:fillRect/>
            </a:stretch>
          </p:blipFill>
          <p:spPr>
            <a:xfrm>
              <a:off x="9794041" y="3080106"/>
              <a:ext cx="226534" cy="263901"/>
            </a:xfrm>
            <a:prstGeom prst="rect">
              <a:avLst/>
            </a:prstGeom>
          </p:spPr>
        </p:pic>
        <p:pic>
          <p:nvPicPr>
            <p:cNvPr id="63" name="图片 62"/>
            <p:cNvPicPr>
              <a:picLocks noChangeAspect="1"/>
            </p:cNvPicPr>
            <p:nvPr/>
          </p:nvPicPr>
          <p:blipFill>
            <a:blip r:embed="rId11" cstate="screen"/>
            <a:stretch>
              <a:fillRect/>
            </a:stretch>
          </p:blipFill>
          <p:spPr>
            <a:xfrm>
              <a:off x="10285045" y="3561102"/>
              <a:ext cx="171579" cy="199881"/>
            </a:xfrm>
            <a:prstGeom prst="rect">
              <a:avLst/>
            </a:prstGeom>
          </p:spPr>
        </p:pic>
      </p:grpSp>
      <p:grpSp>
        <p:nvGrpSpPr>
          <p:cNvPr id="66" name="组合 65"/>
          <p:cNvGrpSpPr/>
          <p:nvPr/>
        </p:nvGrpSpPr>
        <p:grpSpPr>
          <a:xfrm>
            <a:off x="-3610545" y="-490394"/>
            <a:ext cx="19283936" cy="4560477"/>
            <a:chOff x="-3610545" y="-490394"/>
            <a:chExt cx="19283936" cy="4560477"/>
          </a:xfrm>
        </p:grpSpPr>
        <p:pic>
          <p:nvPicPr>
            <p:cNvPr id="54" name="图片 53"/>
            <p:cNvPicPr>
              <a:picLocks noChangeAspect="1"/>
            </p:cNvPicPr>
            <p:nvPr/>
          </p:nvPicPr>
          <p:blipFill>
            <a:blip r:embed="rId12" cstate="screen"/>
            <a:stretch>
              <a:fillRect/>
            </a:stretch>
          </p:blipFill>
          <p:spPr>
            <a:xfrm>
              <a:off x="-3610545" y="-221658"/>
              <a:ext cx="7489934" cy="4291741"/>
            </a:xfrm>
            <a:prstGeom prst="rect">
              <a:avLst/>
            </a:prstGeom>
          </p:spPr>
        </p:pic>
        <p:pic>
          <p:nvPicPr>
            <p:cNvPr id="65" name="图片 64"/>
            <p:cNvPicPr>
              <a:picLocks noChangeAspect="1"/>
            </p:cNvPicPr>
            <p:nvPr/>
          </p:nvPicPr>
          <p:blipFill>
            <a:blip r:embed="rId13" cstate="screen"/>
            <a:stretch>
              <a:fillRect/>
            </a:stretch>
          </p:blipFill>
          <p:spPr>
            <a:xfrm>
              <a:off x="8710609" y="-490394"/>
              <a:ext cx="6962782" cy="3989682"/>
            </a:xfrm>
            <a:prstGeom prst="rect">
              <a:avLst/>
            </a:prstGeom>
          </p:spPr>
        </p:pic>
      </p:grpSp>
      <p:grpSp>
        <p:nvGrpSpPr>
          <p:cNvPr id="68" name="组合 67"/>
          <p:cNvGrpSpPr/>
          <p:nvPr/>
        </p:nvGrpSpPr>
        <p:grpSpPr>
          <a:xfrm>
            <a:off x="-2902651" y="4761306"/>
            <a:ext cx="18437785" cy="2293345"/>
            <a:chOff x="-2902651" y="4761306"/>
            <a:chExt cx="18437785" cy="2293345"/>
          </a:xfrm>
        </p:grpSpPr>
        <p:pic>
          <p:nvPicPr>
            <p:cNvPr id="64" name="图片 63"/>
            <p:cNvPicPr>
              <a:picLocks noChangeAspect="1"/>
            </p:cNvPicPr>
            <p:nvPr/>
          </p:nvPicPr>
          <p:blipFill>
            <a:blip r:embed="rId14" cstate="screen"/>
            <a:stretch>
              <a:fillRect/>
            </a:stretch>
          </p:blipFill>
          <p:spPr>
            <a:xfrm>
              <a:off x="9460988" y="4761306"/>
              <a:ext cx="6074146" cy="2293345"/>
            </a:xfrm>
            <a:prstGeom prst="rect">
              <a:avLst/>
            </a:prstGeom>
          </p:spPr>
        </p:pic>
        <p:pic>
          <p:nvPicPr>
            <p:cNvPr id="67" name="图片 66"/>
            <p:cNvPicPr>
              <a:picLocks noChangeAspect="1"/>
            </p:cNvPicPr>
            <p:nvPr/>
          </p:nvPicPr>
          <p:blipFill>
            <a:blip r:embed="rId14" cstate="screen"/>
            <a:stretch>
              <a:fillRect/>
            </a:stretch>
          </p:blipFill>
          <p:spPr>
            <a:xfrm flipH="1">
              <a:off x="-2902651" y="4761306"/>
              <a:ext cx="6074146" cy="2293345"/>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p14:dur="1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2000"/>
                                        <p:tgtEl>
                                          <p:spTgt spid="12"/>
                                        </p:tgtEl>
                                      </p:cBhvr>
                                    </p:animEffect>
                                  </p:childTnLst>
                                </p:cTn>
                              </p:par>
                            </p:childTnLst>
                          </p:cTn>
                        </p:par>
                        <p:par>
                          <p:cTn id="8" fill="hold">
                            <p:stCondLst>
                              <p:cond delay="2000"/>
                            </p:stCondLst>
                            <p:childTnLst>
                              <p:par>
                                <p:cTn id="9" presetID="47" presetClass="entr" presetSubtype="0"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1000"/>
                                        <p:tgtEl>
                                          <p:spTgt spid="66"/>
                                        </p:tgtEl>
                                      </p:cBhvr>
                                    </p:animEffect>
                                    <p:anim calcmode="lin" valueType="num">
                                      <p:cBhvr>
                                        <p:cTn id="12" dur="1000" fill="hold"/>
                                        <p:tgtEl>
                                          <p:spTgt spid="66"/>
                                        </p:tgtEl>
                                        <p:attrNameLst>
                                          <p:attrName>ppt_x</p:attrName>
                                        </p:attrNameLst>
                                      </p:cBhvr>
                                      <p:tavLst>
                                        <p:tav tm="0">
                                          <p:val>
                                            <p:strVal val="#ppt_x"/>
                                          </p:val>
                                        </p:tav>
                                        <p:tav tm="100000">
                                          <p:val>
                                            <p:strVal val="#ppt_x"/>
                                          </p:val>
                                        </p:tav>
                                      </p:tavLst>
                                    </p:anim>
                                    <p:anim calcmode="lin" valueType="num">
                                      <p:cBhvr>
                                        <p:cTn id="13" dur="1000" fill="hold"/>
                                        <p:tgtEl>
                                          <p:spTgt spid="66"/>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1000"/>
                                        <p:tgtEl>
                                          <p:spTgt spid="69"/>
                                        </p:tgtEl>
                                      </p:cBhvr>
                                    </p:animEffect>
                                    <p:anim calcmode="lin" valueType="num">
                                      <p:cBhvr>
                                        <p:cTn id="18" dur="1000" fill="hold"/>
                                        <p:tgtEl>
                                          <p:spTgt spid="69"/>
                                        </p:tgtEl>
                                        <p:attrNameLst>
                                          <p:attrName>ppt_x</p:attrName>
                                        </p:attrNameLst>
                                      </p:cBhvr>
                                      <p:tavLst>
                                        <p:tav tm="0">
                                          <p:val>
                                            <p:strVal val="#ppt_x"/>
                                          </p:val>
                                        </p:tav>
                                        <p:tav tm="100000">
                                          <p:val>
                                            <p:strVal val="#ppt_x"/>
                                          </p:val>
                                        </p:tav>
                                      </p:tavLst>
                                    </p:anim>
                                    <p:anim calcmode="lin" valueType="num">
                                      <p:cBhvr>
                                        <p:cTn id="19" dur="1000" fill="hold"/>
                                        <p:tgtEl>
                                          <p:spTgt spid="69"/>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42" presetClass="entr" presetSubtype="0" fill="hold"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fade">
                                      <p:cBhvr>
                                        <p:cTn id="23" dur="1000"/>
                                        <p:tgtEl>
                                          <p:spTgt spid="68"/>
                                        </p:tgtEl>
                                      </p:cBhvr>
                                    </p:animEffect>
                                    <p:anim calcmode="lin" valueType="num">
                                      <p:cBhvr>
                                        <p:cTn id="24" dur="1000" fill="hold"/>
                                        <p:tgtEl>
                                          <p:spTgt spid="68"/>
                                        </p:tgtEl>
                                        <p:attrNameLst>
                                          <p:attrName>ppt_x</p:attrName>
                                        </p:attrNameLst>
                                      </p:cBhvr>
                                      <p:tavLst>
                                        <p:tav tm="0">
                                          <p:val>
                                            <p:strVal val="#ppt_x"/>
                                          </p:val>
                                        </p:tav>
                                        <p:tav tm="100000">
                                          <p:val>
                                            <p:strVal val="#ppt_x"/>
                                          </p:val>
                                        </p:tav>
                                      </p:tavLst>
                                    </p:anim>
                                    <p:anim calcmode="lin" valueType="num">
                                      <p:cBhvr>
                                        <p:cTn id="25" dur="1000" fill="hold"/>
                                        <p:tgtEl>
                                          <p:spTgt spid="68"/>
                                        </p:tgtEl>
                                        <p:attrNameLst>
                                          <p:attrName>ppt_y</p:attrName>
                                        </p:attrNameLst>
                                      </p:cBhvr>
                                      <p:tavLst>
                                        <p:tav tm="0">
                                          <p:val>
                                            <p:strVal val="#ppt_y+.1"/>
                                          </p:val>
                                        </p:tav>
                                        <p:tav tm="100000">
                                          <p:val>
                                            <p:strVal val="#ppt_y"/>
                                          </p:val>
                                        </p:tav>
                                      </p:tavLst>
                                    </p:anim>
                                  </p:childTnLst>
                                </p:cTn>
                              </p:par>
                            </p:childTnLst>
                          </p:cTn>
                        </p:par>
                        <p:par>
                          <p:cTn id="26" fill="hold">
                            <p:stCondLst>
                              <p:cond delay="5000"/>
                            </p:stCondLst>
                            <p:childTnLst>
                              <p:par>
                                <p:cTn id="27" presetID="31" presetClass="entr" presetSubtype="0"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p:cTn id="29" dur="1000" fill="hold"/>
                                        <p:tgtEl>
                                          <p:spTgt spid="46"/>
                                        </p:tgtEl>
                                        <p:attrNameLst>
                                          <p:attrName>ppt_w</p:attrName>
                                        </p:attrNameLst>
                                      </p:cBhvr>
                                      <p:tavLst>
                                        <p:tav tm="0">
                                          <p:val>
                                            <p:fltVal val="0"/>
                                          </p:val>
                                        </p:tav>
                                        <p:tav tm="100000">
                                          <p:val>
                                            <p:strVal val="#ppt_w"/>
                                          </p:val>
                                        </p:tav>
                                      </p:tavLst>
                                    </p:anim>
                                    <p:anim calcmode="lin" valueType="num">
                                      <p:cBhvr>
                                        <p:cTn id="30" dur="1000" fill="hold"/>
                                        <p:tgtEl>
                                          <p:spTgt spid="46"/>
                                        </p:tgtEl>
                                        <p:attrNameLst>
                                          <p:attrName>ppt_h</p:attrName>
                                        </p:attrNameLst>
                                      </p:cBhvr>
                                      <p:tavLst>
                                        <p:tav tm="0">
                                          <p:val>
                                            <p:fltVal val="0"/>
                                          </p:val>
                                        </p:tav>
                                        <p:tav tm="100000">
                                          <p:val>
                                            <p:strVal val="#ppt_h"/>
                                          </p:val>
                                        </p:tav>
                                      </p:tavLst>
                                    </p:anim>
                                    <p:anim calcmode="lin" valueType="num">
                                      <p:cBhvr>
                                        <p:cTn id="31" dur="1000" fill="hold"/>
                                        <p:tgtEl>
                                          <p:spTgt spid="46"/>
                                        </p:tgtEl>
                                        <p:attrNameLst>
                                          <p:attrName>style.rotation</p:attrName>
                                        </p:attrNameLst>
                                      </p:cBhvr>
                                      <p:tavLst>
                                        <p:tav tm="0">
                                          <p:val>
                                            <p:fltVal val="90"/>
                                          </p:val>
                                        </p:tav>
                                        <p:tav tm="100000">
                                          <p:val>
                                            <p:fltVal val="0"/>
                                          </p:val>
                                        </p:tav>
                                      </p:tavLst>
                                    </p:anim>
                                    <p:animEffect transition="in" filter="fade">
                                      <p:cBhvr>
                                        <p:cTn id="32" dur="1000"/>
                                        <p:tgtEl>
                                          <p:spTgt spid="46"/>
                                        </p:tgtEl>
                                      </p:cBhvr>
                                    </p:animEffect>
                                  </p:childTnLst>
                                </p:cTn>
                              </p:par>
                            </p:childTnLst>
                          </p:cTn>
                        </p:par>
                        <p:par>
                          <p:cTn id="33" fill="hold">
                            <p:stCondLst>
                              <p:cond delay="6000"/>
                            </p:stCondLst>
                            <p:childTnLst>
                              <p:par>
                                <p:cTn id="34" presetID="14" presetClass="entr" presetSubtype="10" fill="hold" grpId="0" nodeType="after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randombar(horizontal)">
                                      <p:cBhvr>
                                        <p:cTn id="36" dur="500"/>
                                        <p:tgtEl>
                                          <p:spTgt spid="49"/>
                                        </p:tgtEl>
                                      </p:cBhvr>
                                    </p:animEffect>
                                  </p:childTnLst>
                                </p:cTn>
                              </p:par>
                            </p:childTnLst>
                          </p:cTn>
                        </p:par>
                        <p:par>
                          <p:cTn id="37" fill="hold">
                            <p:stCondLst>
                              <p:cond delay="6500"/>
                            </p:stCondLst>
                            <p:childTnLst>
                              <p:par>
                                <p:cTn id="38" presetID="42" presetClass="entr" presetSubtype="0"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1000"/>
                                        <p:tgtEl>
                                          <p:spTgt spid="70"/>
                                        </p:tgtEl>
                                      </p:cBhvr>
                                    </p:animEffect>
                                    <p:anim calcmode="lin" valueType="num">
                                      <p:cBhvr>
                                        <p:cTn id="41" dur="1000" fill="hold"/>
                                        <p:tgtEl>
                                          <p:spTgt spid="70"/>
                                        </p:tgtEl>
                                        <p:attrNameLst>
                                          <p:attrName>ppt_x</p:attrName>
                                        </p:attrNameLst>
                                      </p:cBhvr>
                                      <p:tavLst>
                                        <p:tav tm="0">
                                          <p:val>
                                            <p:strVal val="#ppt_x"/>
                                          </p:val>
                                        </p:tav>
                                        <p:tav tm="100000">
                                          <p:val>
                                            <p:strVal val="#ppt_x"/>
                                          </p:val>
                                        </p:tav>
                                      </p:tavLst>
                                    </p:anim>
                                    <p:anim calcmode="lin" valueType="num">
                                      <p:cBhvr>
                                        <p:cTn id="42" dur="1000" fill="hold"/>
                                        <p:tgtEl>
                                          <p:spTgt spid="70"/>
                                        </p:tgtEl>
                                        <p:attrNameLst>
                                          <p:attrName>ppt_y</p:attrName>
                                        </p:attrNameLst>
                                      </p:cBhvr>
                                      <p:tavLst>
                                        <p:tav tm="0">
                                          <p:val>
                                            <p:strVal val="#ppt_y+.1"/>
                                          </p:val>
                                        </p:tav>
                                        <p:tav tm="100000">
                                          <p:val>
                                            <p:strVal val="#ppt_y"/>
                                          </p:val>
                                        </p:tav>
                                      </p:tavLst>
                                    </p:anim>
                                  </p:childTnLst>
                                </p:cTn>
                              </p:par>
                            </p:childTnLst>
                          </p:cTn>
                        </p:par>
                        <p:par>
                          <p:cTn id="43" fill="hold">
                            <p:stCondLst>
                              <p:cond delay="7500"/>
                            </p:stCondLst>
                            <p:childTnLst>
                              <p:par>
                                <p:cTn id="44" presetID="2" presetClass="entr" presetSubtype="4" fill="hold" nodeType="after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500" fill="hold"/>
                                        <p:tgtEl>
                                          <p:spTgt spid="71"/>
                                        </p:tgtEl>
                                        <p:attrNameLst>
                                          <p:attrName>ppt_x</p:attrName>
                                        </p:attrNameLst>
                                      </p:cBhvr>
                                      <p:tavLst>
                                        <p:tav tm="0">
                                          <p:val>
                                            <p:strVal val="#ppt_x"/>
                                          </p:val>
                                        </p:tav>
                                        <p:tav tm="100000">
                                          <p:val>
                                            <p:strVal val="#ppt_x"/>
                                          </p:val>
                                        </p:tav>
                                      </p:tavLst>
                                    </p:anim>
                                    <p:anim calcmode="lin" valueType="num">
                                      <p:cBhvr additive="base">
                                        <p:cTn id="47" dur="500" fill="hold"/>
                                        <p:tgtEl>
                                          <p:spTgt spid="71"/>
                                        </p:tgtEl>
                                        <p:attrNameLst>
                                          <p:attrName>ppt_y</p:attrName>
                                        </p:attrNameLst>
                                      </p:cBhvr>
                                      <p:tavLst>
                                        <p:tav tm="0">
                                          <p:val>
                                            <p:strVal val="1+#ppt_h/2"/>
                                          </p:val>
                                        </p:tav>
                                        <p:tav tm="100000">
                                          <p:val>
                                            <p:strVal val="#ppt_y"/>
                                          </p:val>
                                        </p:tav>
                                      </p:tavLst>
                                    </p:anim>
                                  </p:childTnLst>
                                </p:cTn>
                              </p:par>
                            </p:childTnLst>
                          </p:cTn>
                        </p:par>
                        <p:par>
                          <p:cTn id="48" fill="hold">
                            <p:stCondLst>
                              <p:cond delay="8000"/>
                            </p:stCondLst>
                            <p:childTnLst>
                              <p:par>
                                <p:cTn id="49" presetID="10" presetClass="entr" presetSubtype="0" fill="hold" nodeType="after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fade">
                                      <p:cBhvr>
                                        <p:cTn id="51" dur="500"/>
                                        <p:tgtEl>
                                          <p:spTgt spid="48"/>
                                        </p:tgtEl>
                                      </p:cBhvr>
                                    </p:animEffect>
                                  </p:childTnLst>
                                </p:cTn>
                              </p:par>
                            </p:childTnLst>
                          </p:cTn>
                        </p:par>
                        <p:par>
                          <p:cTn id="52" fill="hold">
                            <p:stCondLst>
                              <p:cond delay="8500"/>
                            </p:stCondLst>
                            <p:childTnLst>
                              <p:par>
                                <p:cTn id="53" presetID="10" presetClass="entr" presetSubtype="0" fill="hold" nodeType="after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61817" y="2121368"/>
            <a:ext cx="9382392" cy="3000821"/>
          </a:xfrm>
          <a:prstGeom prst="rect">
            <a:avLst/>
          </a:prstGeom>
          <a:noFill/>
        </p:spPr>
        <p:txBody>
          <a:bodyPr wrap="square" rtlCol="0" anchor="t">
            <a:spAutoFit/>
          </a:bodyPr>
          <a:lstStyle/>
          <a:p>
            <a:pPr>
              <a:lnSpc>
                <a:spcPct val="150000"/>
              </a:lnSpc>
            </a:pPr>
            <a:r>
              <a:rPr lang="zh-CN" altLang="en-US" dirty="0">
                <a:cs typeface="+mn-ea"/>
                <a:sym typeface="+mn-lt"/>
              </a:rPr>
              <a:t>三、赶春牛：打牛前一天，先把土牛放在东郊,称为立牛旁边放携带农具鞭牛的假人为耕夫然后农民向其拜击鼓打牛之后人们把土牛的土块带回自家牲圈，象征收成好促进牛的繁殖。</a:t>
            </a:r>
            <a:endParaRPr lang="zh-CN" altLang="en-US" dirty="0">
              <a:cs typeface="+mn-ea"/>
              <a:sym typeface="+mn-lt"/>
            </a:endParaRPr>
          </a:p>
          <a:p>
            <a:pPr>
              <a:lnSpc>
                <a:spcPct val="150000"/>
              </a:lnSpc>
            </a:pPr>
            <a:r>
              <a:rPr lang="zh-CN" altLang="en-US" dirty="0">
                <a:cs typeface="+mn-ea"/>
                <a:sym typeface="+mn-lt"/>
              </a:rPr>
              <a:t>附录：春牛：《事物纪原》：“周公始制立春土牛，盖出土牛以示农耕早晚。”后世历代封建统治者这一天都要举行鞭春之礼，引春牛而击之曰打春意在鼓励农耕，发展生产。</a:t>
            </a:r>
            <a:endParaRPr lang="zh-CN" altLang="en-US" dirty="0">
              <a:cs typeface="+mn-ea"/>
              <a:sym typeface="+mn-lt"/>
            </a:endParaRPr>
          </a:p>
          <a:p>
            <a:pPr>
              <a:lnSpc>
                <a:spcPct val="150000"/>
              </a:lnSpc>
            </a:pPr>
            <a:r>
              <a:rPr lang="zh-CN" altLang="en-US" dirty="0">
                <a:cs typeface="+mn-ea"/>
                <a:sym typeface="+mn-lt"/>
              </a:rPr>
              <a:t>古代有这样一个传说：立春快到来的时候，县官会带着本地的知名人士去土地里挖一个坑，然后把羽毛、鸡毛等轻物质放在坑里，等到了某个时辰，坑里的羽毛和鸡毛会从坑里飘上来，这个时刻就是立春时辰，开始放鞭炮庆祝，预祝明年风调雨顺、五谷丰登。</a:t>
            </a:r>
            <a:endParaRPr lang="zh-CN" altLang="en-US" dirty="0">
              <a:cs typeface="+mn-ea"/>
              <a:sym typeface="+mn-lt"/>
            </a:endParaRPr>
          </a:p>
        </p:txBody>
      </p:sp>
      <p:pic>
        <p:nvPicPr>
          <p:cNvPr id="3" name="图片 2"/>
          <p:cNvPicPr>
            <a:picLocks noChangeAspect="1"/>
          </p:cNvPicPr>
          <p:nvPr/>
        </p:nvPicPr>
        <p:blipFill>
          <a:blip r:embed="rId1"/>
          <a:stretch>
            <a:fillRect/>
          </a:stretch>
        </p:blipFill>
        <p:spPr>
          <a:xfrm rot="16200000">
            <a:off x="-1853410" y="1932804"/>
            <a:ext cx="5685537" cy="2687142"/>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3000">
        <p15:prstTrans prst="prestige"/>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heel(1)">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77127" y="2447273"/>
            <a:ext cx="6657173" cy="2585323"/>
          </a:xfrm>
          <a:prstGeom prst="rect">
            <a:avLst/>
          </a:prstGeom>
          <a:noFill/>
        </p:spPr>
        <p:txBody>
          <a:bodyPr wrap="square" rtlCol="0" anchor="t">
            <a:spAutoFit/>
          </a:bodyPr>
          <a:lstStyle/>
          <a:p>
            <a:pPr>
              <a:lnSpc>
                <a:spcPct val="150000"/>
              </a:lnSpc>
            </a:pPr>
            <a:r>
              <a:rPr lang="zh-CN" altLang="en-US" dirty="0">
                <a:cs typeface="+mn-ea"/>
                <a:sym typeface="+mn-lt"/>
              </a:rPr>
              <a:t>四、游春（探春、游行）：县里活动之后，民间也不甘示弱，他们纷纷装扮起来，开始游行。队伍先是报春人打扮成公鸡的样子走在最前面，之后一群人抬着巨大春牛形象，之后的人打扮成牧童牵牛的、打扮成大头娃娃送春桃的、打扮成燕子的应有尽有。另外还有的意义就是：这次游春之后就是可以开始踏青的信号，一直到端午之间都是游春的好时候（立春那日游春叫探春）。</a:t>
            </a:r>
            <a:endParaRPr lang="zh-CN" altLang="en-US" dirty="0">
              <a:cs typeface="+mn-ea"/>
              <a:sym typeface="+mn-lt"/>
            </a:endParaRPr>
          </a:p>
        </p:txBody>
      </p:sp>
      <p:pic>
        <p:nvPicPr>
          <p:cNvPr id="3" name="图片 2"/>
          <p:cNvPicPr>
            <a:picLocks noChangeAspect="1"/>
          </p:cNvPicPr>
          <p:nvPr/>
        </p:nvPicPr>
        <p:blipFill>
          <a:blip r:embed="rId1" cstate="screen"/>
          <a:stretch>
            <a:fillRect/>
          </a:stretch>
        </p:blipFill>
        <p:spPr>
          <a:xfrm>
            <a:off x="5937196" y="948215"/>
            <a:ext cx="6254804" cy="5316584"/>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3000">
        <p15:prstTrans prst="pageCurlDouble"/>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8" presetClass="entr" presetSubtype="12"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strips(downLeft)">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4184947" y="3424461"/>
            <a:ext cx="3822106" cy="1504537"/>
            <a:chOff x="1656310" y="4999587"/>
            <a:chExt cx="3263375" cy="1504537"/>
          </a:xfrm>
        </p:grpSpPr>
        <p:sp>
          <p:nvSpPr>
            <p:cNvPr id="13" name="文本框 12"/>
            <p:cNvSpPr txBox="1"/>
            <p:nvPr/>
          </p:nvSpPr>
          <p:spPr>
            <a:xfrm>
              <a:off x="1777174" y="4999587"/>
              <a:ext cx="3021645" cy="707886"/>
            </a:xfrm>
            <a:prstGeom prst="rect">
              <a:avLst/>
            </a:prstGeom>
            <a:noFill/>
          </p:spPr>
          <p:txBody>
            <a:bodyPr vert="horz" wrap="square" rtlCol="0">
              <a:spAutoFit/>
            </a:bodyPr>
            <a:lstStyle/>
            <a:p>
              <a:pPr lvl="0" algn="ctr">
                <a:defRPr/>
              </a:pPr>
              <a:r>
                <a:rPr lang="zh-CN" altLang="en-US" sz="4000" dirty="0">
                  <a:cs typeface="+mn-ea"/>
                  <a:sym typeface="+mn-lt"/>
                </a:rPr>
                <a:t>立春的三侯</a:t>
              </a:r>
              <a:endParaRPr lang="en-US" altLang="zh-CN" sz="4000" spc="300" dirty="0">
                <a:cs typeface="+mn-ea"/>
                <a:sym typeface="+mn-lt"/>
              </a:endParaRPr>
            </a:p>
          </p:txBody>
        </p:sp>
        <p:sp>
          <p:nvSpPr>
            <p:cNvPr id="14" name="文本框 13"/>
            <p:cNvSpPr txBox="1"/>
            <p:nvPr/>
          </p:nvSpPr>
          <p:spPr>
            <a:xfrm>
              <a:off x="1656310" y="5650557"/>
              <a:ext cx="3263375" cy="853567"/>
            </a:xfrm>
            <a:prstGeom prst="rect">
              <a:avLst/>
            </a:prstGeom>
            <a:noFill/>
          </p:spPr>
          <p:txBody>
            <a:bodyPr vert="horz" wrap="square" rtlCol="0">
              <a:spAutoFit/>
            </a:bodyPr>
            <a:lstStyle>
              <a:defPPr>
                <a:defRPr lang="zh-CN"/>
              </a:defPPr>
              <a:lvl1pPr>
                <a:lnSpc>
                  <a:spcPct val="130000"/>
                </a:lnSpc>
                <a:defRPr sz="1200" spc="600">
                  <a:solidFill>
                    <a:srgbClr val="EAE8E0"/>
                  </a:solidFill>
                  <a:latin typeface="方正小标宋简体" panose="03000509000000000000" pitchFamily="65" charset="-122"/>
                  <a:ea typeface="方正小标宋简体" panose="03000509000000000000" pitchFamily="65" charset="-122"/>
                </a:defRPr>
              </a:lvl1p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zh-CN" altLang="en-US" sz="2000" i="0" u="none" strike="noStrike" kern="1200" cap="none" spc="600" normalizeH="0" baseline="0" noProof="0" dirty="0">
                  <a:ln>
                    <a:noFill/>
                  </a:ln>
                  <a:solidFill>
                    <a:schemeClr val="tx1"/>
                  </a:solidFill>
                  <a:effectLst/>
                  <a:uLnTx/>
                  <a:uFillTx/>
                  <a:latin typeface="+mn-lt"/>
                  <a:ea typeface="+mn-ea"/>
                  <a:cs typeface="+mn-ea"/>
                  <a:sym typeface="+mn-lt"/>
                </a:rPr>
                <a:t>请在此处添加具体内容，文字尽量言简意赅</a:t>
              </a:r>
              <a:endParaRPr kumimoji="0" lang="zh-CN" altLang="en-US" sz="2000" i="0" u="none" strike="noStrike" kern="1200" cap="none" spc="600" normalizeH="0" baseline="0" noProof="0" dirty="0">
                <a:ln>
                  <a:noFill/>
                </a:ln>
                <a:solidFill>
                  <a:schemeClr val="tx1"/>
                </a:solidFill>
                <a:effectLst/>
                <a:uLnTx/>
                <a:uFillTx/>
                <a:latin typeface="+mn-lt"/>
                <a:ea typeface="+mn-ea"/>
                <a:cs typeface="+mn-ea"/>
                <a:sym typeface="+mn-lt"/>
              </a:endParaRPr>
            </a:p>
          </p:txBody>
        </p:sp>
      </p:grpSp>
      <p:grpSp>
        <p:nvGrpSpPr>
          <p:cNvPr id="2" name="组合 1"/>
          <p:cNvGrpSpPr/>
          <p:nvPr/>
        </p:nvGrpSpPr>
        <p:grpSpPr>
          <a:xfrm>
            <a:off x="3824282" y="951350"/>
            <a:ext cx="4543436" cy="2024074"/>
            <a:chOff x="3824282" y="951350"/>
            <a:chExt cx="4543436" cy="2024074"/>
          </a:xfrm>
        </p:grpSpPr>
        <p:sp>
          <p:nvSpPr>
            <p:cNvPr id="21" name="文本框 20"/>
            <p:cNvSpPr txBox="1"/>
            <p:nvPr/>
          </p:nvSpPr>
          <p:spPr>
            <a:xfrm>
              <a:off x="5010296" y="1897903"/>
              <a:ext cx="2171407" cy="707886"/>
            </a:xfrm>
            <a:prstGeom prst="rect">
              <a:avLst/>
            </a:prstGeom>
            <a:noFill/>
          </p:spPr>
          <p:txBody>
            <a:bodyPr wrap="square" rtlCol="0">
              <a:spAutoFit/>
              <a:scene3d>
                <a:camera prst="orthographicFront"/>
                <a:lightRig rig="threePt" dir="t"/>
              </a:scene3d>
              <a:sp3d contourW="12700"/>
            </a:bodyPr>
            <a:lstStyle/>
            <a:p>
              <a:pPr algn="dist"/>
              <a:r>
                <a:rPr lang="zh-CN" altLang="en-US" sz="4000" b="1" dirty="0">
                  <a:solidFill>
                    <a:schemeClr val="tx1"/>
                  </a:solidFill>
                  <a:cs typeface="+mn-ea"/>
                  <a:sym typeface="+mn-lt"/>
                </a:rPr>
                <a:t>第三章</a:t>
              </a:r>
              <a:endParaRPr lang="zh-CN" altLang="en-US" sz="4000" b="1" dirty="0">
                <a:solidFill>
                  <a:schemeClr val="tx1"/>
                </a:solidFill>
                <a:cs typeface="+mn-ea"/>
                <a:sym typeface="+mn-lt"/>
              </a:endParaRPr>
            </a:p>
          </p:txBody>
        </p:sp>
        <p:pic>
          <p:nvPicPr>
            <p:cNvPr id="10" name="图片 9"/>
            <p:cNvPicPr>
              <a:picLocks noChangeAspect="1"/>
            </p:cNvPicPr>
            <p:nvPr/>
          </p:nvPicPr>
          <p:blipFill>
            <a:blip r:embed="rId1" cstate="screen"/>
            <a:stretch>
              <a:fillRect/>
            </a:stretch>
          </p:blipFill>
          <p:spPr>
            <a:xfrm>
              <a:off x="3824282" y="951350"/>
              <a:ext cx="4543436" cy="1364198"/>
            </a:xfrm>
            <a:prstGeom prst="rect">
              <a:avLst/>
            </a:prstGeom>
          </p:spPr>
        </p:pic>
        <p:pic>
          <p:nvPicPr>
            <p:cNvPr id="11" name="图片 10"/>
            <p:cNvPicPr>
              <a:picLocks noChangeAspect="1"/>
            </p:cNvPicPr>
            <p:nvPr/>
          </p:nvPicPr>
          <p:blipFill rotWithShape="1">
            <a:blip r:embed="rId2" cstate="screen"/>
            <a:srcRect/>
            <a:stretch>
              <a:fillRect/>
            </a:stretch>
          </p:blipFill>
          <p:spPr>
            <a:xfrm flipV="1">
              <a:off x="4818744" y="2622679"/>
              <a:ext cx="2540000" cy="352745"/>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73610" y="2150821"/>
            <a:ext cx="6536890" cy="2951898"/>
          </a:xfrm>
          <a:prstGeom prst="rect">
            <a:avLst/>
          </a:prstGeom>
          <a:noFill/>
        </p:spPr>
        <p:txBody>
          <a:bodyPr wrap="square" rtlCol="0" anchor="t">
            <a:spAutoFit/>
          </a:bodyPr>
          <a:lstStyle/>
          <a:p>
            <a:pPr>
              <a:lnSpc>
                <a:spcPct val="150000"/>
              </a:lnSpc>
            </a:pPr>
            <a:r>
              <a:rPr lang="zh-CN" altLang="en-US" dirty="0">
                <a:cs typeface="+mn-ea"/>
                <a:sym typeface="+mn-lt"/>
              </a:rPr>
              <a:t>东风解冻</a:t>
            </a:r>
            <a:endParaRPr lang="en-US" altLang="zh-CN" dirty="0">
              <a:cs typeface="+mn-ea"/>
              <a:sym typeface="+mn-lt"/>
            </a:endParaRPr>
          </a:p>
          <a:p>
            <a:pPr>
              <a:lnSpc>
                <a:spcPct val="150000"/>
              </a:lnSpc>
            </a:pPr>
            <a:r>
              <a:rPr lang="zh-CN" altLang="en-US" dirty="0">
                <a:cs typeface="+mn-ea"/>
                <a:sym typeface="+mn-lt"/>
              </a:rPr>
              <a:t>冻结于冬，遇春风而解散；不曰春而曰东者，《吕氏春秋》曰：东方属木，木，火母也。然气温，故解冻。在《吕氏春秋》“十二月纪”中，出现了立春、春分、立夏、夏至、立秋、秋分、立冬、冬至等八个节气名称。这八个节气，是二十四个节气中最重要的节气。标示出季节的转换，清楚地划分出一年的四季。</a:t>
            </a:r>
            <a:endParaRPr lang="zh-CN" altLang="en-US" dirty="0">
              <a:cs typeface="+mn-ea"/>
              <a:sym typeface="+mn-lt"/>
            </a:endParaRPr>
          </a:p>
        </p:txBody>
      </p:sp>
      <p:pic>
        <p:nvPicPr>
          <p:cNvPr id="2" name="图片 1"/>
          <p:cNvPicPr/>
          <p:nvPr/>
        </p:nvPicPr>
        <p:blipFill>
          <a:blip r:embed="rId1" cstate="screen"/>
          <a:stretch>
            <a:fillRect/>
          </a:stretch>
        </p:blipFill>
        <p:spPr>
          <a:xfrm>
            <a:off x="8331200" y="1911642"/>
            <a:ext cx="3240000" cy="3240000"/>
          </a:xfrm>
          <a:prstGeom prst="ellipse">
            <a:avLst/>
          </a:prstGeom>
          <a:ln>
            <a:solidFill>
              <a:schemeClr val="accent6">
                <a:lumMod val="75000"/>
              </a:schemeClr>
            </a:solid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3000">
        <p15:prstTrans prst="pageCurlDouble"/>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223980" y="2669207"/>
            <a:ext cx="5988784" cy="2585323"/>
          </a:xfrm>
          <a:prstGeom prst="rect">
            <a:avLst/>
          </a:prstGeom>
          <a:noFill/>
        </p:spPr>
        <p:txBody>
          <a:bodyPr wrap="square" rtlCol="0" anchor="t">
            <a:spAutoFit/>
          </a:bodyPr>
          <a:lstStyle/>
          <a:p>
            <a:pPr>
              <a:lnSpc>
                <a:spcPct val="150000"/>
              </a:lnSpc>
            </a:pPr>
            <a:r>
              <a:rPr lang="zh-CN" altLang="en-US" dirty="0">
                <a:cs typeface="+mn-ea"/>
                <a:sym typeface="+mn-lt"/>
              </a:rPr>
              <a:t>蛰虫始振。蛰，藏也；振，动也。密藏之虫，因气至，而皆苏动之矣。鲍氏曰：动而未出，至二月，乃大惊而走也。</a:t>
            </a:r>
            <a:endParaRPr lang="zh-CN" altLang="en-US" dirty="0">
              <a:cs typeface="+mn-ea"/>
              <a:sym typeface="+mn-lt"/>
            </a:endParaRPr>
          </a:p>
          <a:p>
            <a:pPr>
              <a:lnSpc>
                <a:spcPct val="150000"/>
              </a:lnSpc>
            </a:pPr>
            <a:r>
              <a:rPr lang="zh-CN" altLang="en-US" dirty="0">
                <a:cs typeface="+mn-ea"/>
                <a:sym typeface="+mn-lt"/>
              </a:rPr>
              <a:t>立春五日后，蛰居的虫类慢慢在洞中苏醒，再过五日，河里的冰开始溶化，鱼开始到水面上游动，此时水面上还有没完全溶解的碎冰片，如同被鱼负着一般浮在水面。</a:t>
            </a:r>
            <a:endParaRPr lang="zh-CN" altLang="en-US" dirty="0">
              <a:cs typeface="+mn-ea"/>
              <a:sym typeface="+mn-lt"/>
            </a:endParaRPr>
          </a:p>
        </p:txBody>
      </p:sp>
      <p:pic>
        <p:nvPicPr>
          <p:cNvPr id="2" name="图片 1"/>
          <p:cNvPicPr/>
          <p:nvPr/>
        </p:nvPicPr>
        <p:blipFill>
          <a:blip r:embed="rId1" cstate="screen"/>
          <a:stretch>
            <a:fillRect/>
          </a:stretch>
        </p:blipFill>
        <p:spPr>
          <a:xfrm>
            <a:off x="851949" y="1896290"/>
            <a:ext cx="3420000" cy="3420000"/>
          </a:xfrm>
          <a:prstGeom prst="ellipse">
            <a:avLst/>
          </a:prstGeom>
        </p:spPr>
      </p:pic>
    </p:spTree>
  </p:cSld>
  <p:clrMapOvr>
    <a:masterClrMapping/>
  </p:clrMapOvr>
  <mc:AlternateContent xmlns:mc="http://schemas.openxmlformats.org/markup-compatibility/2006">
    <mc:Choice xmlns:p14="http://schemas.microsoft.com/office/powerpoint/2010/main" Requires="p14">
      <p:transition spd="slow" p14:dur="1250" advTm="3000">
        <p14:switch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 presetClass="entr" presetSubtype="1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heckerboard(across)">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71462" y="2549625"/>
            <a:ext cx="5795010" cy="1338828"/>
          </a:xfrm>
          <a:prstGeom prst="rect">
            <a:avLst/>
          </a:prstGeom>
          <a:noFill/>
        </p:spPr>
        <p:txBody>
          <a:bodyPr wrap="square" rtlCol="0" anchor="t">
            <a:spAutoFit/>
          </a:bodyPr>
          <a:lstStyle/>
          <a:p>
            <a:pPr>
              <a:lnSpc>
                <a:spcPct val="150000"/>
              </a:lnSpc>
            </a:pPr>
            <a:r>
              <a:rPr lang="zh-CN" altLang="en-US" dirty="0">
                <a:cs typeface="+mn-ea"/>
                <a:sym typeface="+mn-lt"/>
              </a:rPr>
              <a:t>鱼陟负冰：河里的冰开始溶化，鱼开始到水面上游动，此时水面上还有没完全溶解的碎冰片，如同被鱼负着一般浮在水面。</a:t>
            </a:r>
            <a:endParaRPr lang="zh-CN" altLang="en-US" dirty="0">
              <a:cs typeface="+mn-ea"/>
              <a:sym typeface="+mn-lt"/>
            </a:endParaRPr>
          </a:p>
        </p:txBody>
      </p:sp>
      <p:sp>
        <p:nvSpPr>
          <p:cNvPr id="4" name="文本框 3"/>
          <p:cNvSpPr txBox="1"/>
          <p:nvPr/>
        </p:nvSpPr>
        <p:spPr>
          <a:xfrm>
            <a:off x="1471462" y="4013935"/>
            <a:ext cx="5674894" cy="874407"/>
          </a:xfrm>
          <a:prstGeom prst="rect">
            <a:avLst/>
          </a:prstGeom>
          <a:noFill/>
        </p:spPr>
        <p:txBody>
          <a:bodyPr wrap="square" rtlCol="0" anchor="t">
            <a:spAutoFit/>
          </a:bodyPr>
          <a:lstStyle/>
          <a:p>
            <a:pPr>
              <a:lnSpc>
                <a:spcPct val="150000"/>
              </a:lnSpc>
            </a:pPr>
            <a:r>
              <a:rPr lang="zh-CN" altLang="en-US" dirty="0">
                <a:cs typeface="+mn-ea"/>
                <a:sym typeface="+mn-lt"/>
              </a:rPr>
              <a:t>鱼陟负冰。陟，升也。鱼当盛寒伏水底而遂暖，至正月阳气至，则上游而近冰，故曰负。</a:t>
            </a:r>
            <a:endParaRPr lang="zh-CN" altLang="en-US" dirty="0">
              <a:cs typeface="+mn-ea"/>
              <a:sym typeface="+mn-lt"/>
            </a:endParaRPr>
          </a:p>
        </p:txBody>
      </p:sp>
      <p:pic>
        <p:nvPicPr>
          <p:cNvPr id="3" name="图片 2"/>
          <p:cNvPicPr>
            <a:picLocks noChangeAspect="1"/>
          </p:cNvPicPr>
          <p:nvPr/>
        </p:nvPicPr>
        <p:blipFill>
          <a:blip r:embed="rId1" cstate="screen"/>
          <a:stretch>
            <a:fillRect/>
          </a:stretch>
        </p:blipFill>
        <p:spPr>
          <a:xfrm>
            <a:off x="7427212" y="1465943"/>
            <a:ext cx="4583612" cy="4506686"/>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3000">
        <p15:prstTrans prst="prestige"/>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8" presetClass="entr" presetSubtype="12"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strips(downLeft)">
                                      <p:cBhvr>
                                        <p:cTn id="13" dur="500"/>
                                        <p:tgtEl>
                                          <p:spTgt spid="2"/>
                                        </p:tgtEl>
                                      </p:cBhvr>
                                    </p:animEffect>
                                  </p:childTnLst>
                                </p:cTn>
                              </p:par>
                            </p:childTnLst>
                          </p:cTn>
                        </p:par>
                        <p:par>
                          <p:cTn id="14" fill="hold">
                            <p:stCondLst>
                              <p:cond delay="1500"/>
                            </p:stCondLst>
                            <p:childTnLst>
                              <p:par>
                                <p:cTn id="15" presetID="1"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905250" y="1053447"/>
            <a:ext cx="4381500" cy="2108200"/>
            <a:chOff x="3905249" y="-88900"/>
            <a:chExt cx="4381500" cy="2108200"/>
          </a:xfrm>
        </p:grpSpPr>
        <p:sp>
          <p:nvSpPr>
            <p:cNvPr id="21" name="文本框 20"/>
            <p:cNvSpPr txBox="1"/>
            <p:nvPr/>
          </p:nvSpPr>
          <p:spPr>
            <a:xfrm>
              <a:off x="5010295" y="868044"/>
              <a:ext cx="2171407" cy="707886"/>
            </a:xfrm>
            <a:prstGeom prst="rect">
              <a:avLst/>
            </a:prstGeom>
            <a:noFill/>
          </p:spPr>
          <p:txBody>
            <a:bodyPr wrap="square" rtlCol="0">
              <a:spAutoFit/>
              <a:scene3d>
                <a:camera prst="orthographicFront"/>
                <a:lightRig rig="threePt" dir="t"/>
              </a:scene3d>
              <a:sp3d contourW="12700"/>
            </a:bodyPr>
            <a:lstStyle/>
            <a:p>
              <a:pPr algn="dist"/>
              <a:r>
                <a:rPr lang="zh-CN" altLang="en-US" sz="4000" b="1" dirty="0" smtClean="0">
                  <a:solidFill>
                    <a:schemeClr val="tx1"/>
                  </a:solidFill>
                  <a:cs typeface="+mn-ea"/>
                  <a:sym typeface="+mn-lt"/>
                </a:rPr>
                <a:t>第四章</a:t>
              </a:r>
              <a:endParaRPr lang="zh-CN" altLang="en-US" sz="4000" b="1" dirty="0">
                <a:solidFill>
                  <a:schemeClr val="tx1"/>
                </a:solidFill>
                <a:cs typeface="+mn-ea"/>
                <a:sym typeface="+mn-lt"/>
              </a:endParaRPr>
            </a:p>
          </p:txBody>
        </p:sp>
        <p:pic>
          <p:nvPicPr>
            <p:cNvPr id="22" name="图片 21"/>
            <p:cNvPicPr>
              <a:picLocks noChangeAspect="1"/>
            </p:cNvPicPr>
            <p:nvPr userDrawn="1"/>
          </p:nvPicPr>
          <p:blipFill rotWithShape="1">
            <a:blip r:embed="rId1" cstate="screen"/>
            <a:srcRect/>
            <a:stretch>
              <a:fillRect/>
            </a:stretch>
          </p:blipFill>
          <p:spPr>
            <a:xfrm>
              <a:off x="3905249" y="-88900"/>
              <a:ext cx="4381500" cy="1041158"/>
            </a:xfrm>
            <a:prstGeom prst="rect">
              <a:avLst/>
            </a:prstGeom>
          </p:spPr>
        </p:pic>
        <p:pic>
          <p:nvPicPr>
            <p:cNvPr id="23" name="图片 22"/>
            <p:cNvPicPr>
              <a:picLocks noChangeAspect="1"/>
            </p:cNvPicPr>
            <p:nvPr userDrawn="1"/>
          </p:nvPicPr>
          <p:blipFill rotWithShape="1">
            <a:blip r:embed="rId2" cstate="screen"/>
            <a:srcRect/>
            <a:stretch>
              <a:fillRect/>
            </a:stretch>
          </p:blipFill>
          <p:spPr>
            <a:xfrm>
              <a:off x="3905249" y="1384300"/>
              <a:ext cx="4381500" cy="635000"/>
            </a:xfrm>
            <a:prstGeom prst="rect">
              <a:avLst/>
            </a:prstGeom>
          </p:spPr>
        </p:pic>
      </p:grpSp>
      <p:grpSp>
        <p:nvGrpSpPr>
          <p:cNvPr id="12" name="组合 11"/>
          <p:cNvGrpSpPr/>
          <p:nvPr/>
        </p:nvGrpSpPr>
        <p:grpSpPr>
          <a:xfrm>
            <a:off x="4184947" y="3536949"/>
            <a:ext cx="3822106" cy="1504537"/>
            <a:chOff x="1656310" y="4999587"/>
            <a:chExt cx="3263375" cy="1504537"/>
          </a:xfrm>
        </p:grpSpPr>
        <p:sp>
          <p:nvSpPr>
            <p:cNvPr id="13" name="文本框 12"/>
            <p:cNvSpPr txBox="1"/>
            <p:nvPr/>
          </p:nvSpPr>
          <p:spPr>
            <a:xfrm>
              <a:off x="1777174" y="4999587"/>
              <a:ext cx="3021645" cy="707886"/>
            </a:xfrm>
            <a:prstGeom prst="rect">
              <a:avLst/>
            </a:prstGeom>
            <a:noFill/>
          </p:spPr>
          <p:txBody>
            <a:bodyPr vert="horz" wrap="square" rtlCol="0">
              <a:spAutoFit/>
            </a:bodyPr>
            <a:lstStyle/>
            <a:p>
              <a:pPr lvl="0" algn="ctr">
                <a:defRPr/>
              </a:pPr>
              <a:r>
                <a:rPr lang="zh-CN" altLang="en-US" sz="4000" dirty="0">
                  <a:cs typeface="+mn-ea"/>
                  <a:sym typeface="+mn-lt"/>
                </a:rPr>
                <a:t>立春的诗词</a:t>
              </a:r>
              <a:endParaRPr lang="en-US" altLang="zh-CN" sz="4000" spc="300" dirty="0">
                <a:cs typeface="+mn-ea"/>
                <a:sym typeface="+mn-lt"/>
              </a:endParaRPr>
            </a:p>
          </p:txBody>
        </p:sp>
        <p:sp>
          <p:nvSpPr>
            <p:cNvPr id="14" name="文本框 13"/>
            <p:cNvSpPr txBox="1"/>
            <p:nvPr/>
          </p:nvSpPr>
          <p:spPr>
            <a:xfrm>
              <a:off x="1656310" y="5650557"/>
              <a:ext cx="3263375" cy="853567"/>
            </a:xfrm>
            <a:prstGeom prst="rect">
              <a:avLst/>
            </a:prstGeom>
            <a:noFill/>
          </p:spPr>
          <p:txBody>
            <a:bodyPr vert="horz" wrap="square" rtlCol="0">
              <a:spAutoFit/>
            </a:bodyPr>
            <a:lstStyle>
              <a:defPPr>
                <a:defRPr lang="zh-CN"/>
              </a:defPPr>
              <a:lvl1pPr>
                <a:lnSpc>
                  <a:spcPct val="130000"/>
                </a:lnSpc>
                <a:defRPr sz="1200" spc="600">
                  <a:solidFill>
                    <a:srgbClr val="EAE8E0"/>
                  </a:solidFill>
                  <a:latin typeface="方正小标宋简体" panose="03000509000000000000" pitchFamily="65" charset="-122"/>
                  <a:ea typeface="方正小标宋简体" panose="03000509000000000000" pitchFamily="65" charset="-122"/>
                </a:defRPr>
              </a:lvl1p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zh-CN" altLang="en-US" sz="2000" i="0" u="none" strike="noStrike" kern="1200" cap="none" spc="600" normalizeH="0" baseline="0" noProof="0" dirty="0">
                  <a:ln>
                    <a:noFill/>
                  </a:ln>
                  <a:solidFill>
                    <a:schemeClr val="tx1"/>
                  </a:solidFill>
                  <a:effectLst/>
                  <a:uLnTx/>
                  <a:uFillTx/>
                  <a:latin typeface="+mn-lt"/>
                  <a:ea typeface="+mn-ea"/>
                  <a:cs typeface="+mn-ea"/>
                  <a:sym typeface="+mn-lt"/>
                </a:rPr>
                <a:t>请在此处添加具体内容，文字尽量言简意赅</a:t>
              </a:r>
              <a:endParaRPr kumimoji="0" lang="zh-CN" altLang="en-US" sz="2000" i="0" u="none" strike="noStrike" kern="1200" cap="none" spc="600" normalizeH="0" baseline="0" noProof="0" dirty="0">
                <a:ln>
                  <a:noFill/>
                </a:ln>
                <a:solidFill>
                  <a:schemeClr val="tx1"/>
                </a:solidFill>
                <a:effectLst/>
                <a:uLnTx/>
                <a:uFillTx/>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86903" y="1632317"/>
            <a:ext cx="8699734" cy="3924151"/>
          </a:xfrm>
          <a:prstGeom prst="rect">
            <a:avLst/>
          </a:prstGeom>
          <a:noFill/>
        </p:spPr>
        <p:txBody>
          <a:bodyPr wrap="square" rtlCol="0" anchor="t">
            <a:spAutoFit/>
          </a:bodyPr>
          <a:lstStyle/>
          <a:p>
            <a:pPr>
              <a:lnSpc>
                <a:spcPct val="150000"/>
              </a:lnSpc>
            </a:pPr>
            <a:r>
              <a:rPr lang="en-US" altLang="zh-CN" sz="2000" dirty="0">
                <a:cs typeface="+mn-ea"/>
                <a:sym typeface="+mn-lt"/>
              </a:rPr>
              <a:t>    </a:t>
            </a:r>
            <a:r>
              <a:rPr lang="zh-CN" altLang="en-US" sz="2000" dirty="0">
                <a:cs typeface="+mn-ea"/>
                <a:sym typeface="+mn-lt"/>
              </a:rPr>
              <a:t>《汉宫春.立春》</a:t>
            </a:r>
            <a:endParaRPr lang="en-US" altLang="zh-CN" sz="2000" dirty="0">
              <a:cs typeface="+mn-ea"/>
              <a:sym typeface="+mn-lt"/>
            </a:endParaRPr>
          </a:p>
          <a:p>
            <a:pPr>
              <a:lnSpc>
                <a:spcPct val="150000"/>
              </a:lnSpc>
            </a:pPr>
            <a:r>
              <a:rPr lang="zh-CN" altLang="en-US" sz="2000" dirty="0">
                <a:cs typeface="+mn-ea"/>
                <a:sym typeface="+mn-lt"/>
              </a:rPr>
              <a:t>    相城寒雨客 乙未马年腊月二十六湾沚古鸠地</a:t>
            </a:r>
            <a:endParaRPr lang="zh-CN" altLang="en-US" dirty="0">
              <a:cs typeface="+mn-ea"/>
              <a:sym typeface="+mn-lt"/>
            </a:endParaRPr>
          </a:p>
          <a:p>
            <a:pPr>
              <a:lnSpc>
                <a:spcPct val="150000"/>
              </a:lnSpc>
            </a:pPr>
            <a:r>
              <a:rPr lang="zh-CN" altLang="en-US" dirty="0">
                <a:cs typeface="+mn-ea"/>
                <a:sym typeface="+mn-lt"/>
              </a:rPr>
              <a:t>    春已归来，望丽人发髻，悠悠浮云，何来风雨，莫非残雪已尽。</a:t>
            </a:r>
            <a:endParaRPr lang="zh-CN" altLang="en-US" dirty="0">
              <a:cs typeface="+mn-ea"/>
              <a:sym typeface="+mn-lt"/>
            </a:endParaRPr>
          </a:p>
          <a:p>
            <a:pPr>
              <a:lnSpc>
                <a:spcPct val="150000"/>
              </a:lnSpc>
            </a:pPr>
            <a:r>
              <a:rPr lang="zh-CN" altLang="en-US" dirty="0">
                <a:cs typeface="+mn-ea"/>
                <a:sym typeface="+mn-lt"/>
              </a:rPr>
              <a:t>　　年奉节春花，昨梦龙凤到我家。</a:t>
            </a:r>
            <a:endParaRPr lang="zh-CN" altLang="en-US" dirty="0">
              <a:cs typeface="+mn-ea"/>
              <a:sym typeface="+mn-lt"/>
            </a:endParaRPr>
          </a:p>
          <a:p>
            <a:pPr>
              <a:lnSpc>
                <a:spcPct val="150000"/>
              </a:lnSpc>
            </a:pPr>
            <a:r>
              <a:rPr lang="zh-CN" altLang="en-US" dirty="0">
                <a:cs typeface="+mn-ea"/>
                <a:sym typeface="+mn-lt"/>
              </a:rPr>
              <a:t>　　瑕有心魔不畏惧，已见黄牙破尖。</a:t>
            </a:r>
            <a:endParaRPr lang="zh-CN" altLang="en-US" dirty="0">
              <a:cs typeface="+mn-ea"/>
              <a:sym typeface="+mn-lt"/>
            </a:endParaRPr>
          </a:p>
          <a:p>
            <a:pPr>
              <a:lnSpc>
                <a:spcPct val="150000"/>
              </a:lnSpc>
            </a:pPr>
            <a:r>
              <a:rPr lang="zh-CN" altLang="en-US" dirty="0">
                <a:cs typeface="+mn-ea"/>
                <a:sym typeface="+mn-lt"/>
              </a:rPr>
              <a:t>　　可喜熙风立门，要扶人沁柳，忙实无暇。</a:t>
            </a:r>
            <a:endParaRPr lang="zh-CN" altLang="en-US" dirty="0">
              <a:cs typeface="+mn-ea"/>
              <a:sym typeface="+mn-lt"/>
            </a:endParaRPr>
          </a:p>
          <a:p>
            <a:pPr>
              <a:lnSpc>
                <a:spcPct val="150000"/>
              </a:lnSpc>
            </a:pPr>
            <a:r>
              <a:rPr lang="zh-CN" altLang="en-US" dirty="0">
                <a:cs typeface="+mn-ea"/>
                <a:sym typeface="+mn-lt"/>
              </a:rPr>
              <a:t>　　打花却去繁径，集的百笑。</a:t>
            </a:r>
            <a:endParaRPr lang="zh-CN" altLang="en-US" dirty="0">
              <a:cs typeface="+mn-ea"/>
              <a:sym typeface="+mn-lt"/>
            </a:endParaRPr>
          </a:p>
          <a:p>
            <a:pPr>
              <a:lnSpc>
                <a:spcPct val="150000"/>
              </a:lnSpc>
            </a:pPr>
            <a:r>
              <a:rPr lang="zh-CN" altLang="en-US" dirty="0">
                <a:cs typeface="+mn-ea"/>
                <a:sym typeface="+mn-lt"/>
              </a:rPr>
              <a:t>　　满身腊装，问谁家去了新愿？</a:t>
            </a:r>
            <a:endParaRPr lang="zh-CN" altLang="en-US" dirty="0">
              <a:cs typeface="+mn-ea"/>
              <a:sym typeface="+mn-lt"/>
            </a:endParaRPr>
          </a:p>
          <a:p>
            <a:pPr>
              <a:lnSpc>
                <a:spcPct val="150000"/>
              </a:lnSpc>
            </a:pPr>
            <a:r>
              <a:rPr lang="zh-CN" altLang="en-US" dirty="0">
                <a:cs typeface="+mn-ea"/>
                <a:sym typeface="+mn-lt"/>
              </a:rPr>
              <a:t>　　最爱花开枝盏，悦在黄腾乙未。</a:t>
            </a:r>
            <a:endParaRPr lang="zh-CN" altLang="en-US" dirty="0">
              <a:cs typeface="+mn-ea"/>
              <a:sym typeface="+mn-lt"/>
            </a:endParaRPr>
          </a:p>
        </p:txBody>
      </p:sp>
      <p:pic>
        <p:nvPicPr>
          <p:cNvPr id="3" name="图片 2"/>
          <p:cNvPicPr>
            <a:picLocks noChangeAspect="1"/>
          </p:cNvPicPr>
          <p:nvPr/>
        </p:nvPicPr>
        <p:blipFill>
          <a:blip r:embed="rId1" cstate="screen"/>
          <a:stretch>
            <a:fillRect/>
          </a:stretch>
        </p:blipFill>
        <p:spPr>
          <a:xfrm>
            <a:off x="8089529" y="846328"/>
            <a:ext cx="3521900" cy="471014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3000">
        <p15:prstTrans prst="airplane"/>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94112" y="2786080"/>
            <a:ext cx="4849495" cy="1800493"/>
          </a:xfrm>
          <a:prstGeom prst="rect">
            <a:avLst/>
          </a:prstGeom>
          <a:noFill/>
        </p:spPr>
        <p:txBody>
          <a:bodyPr wrap="square" rtlCol="0" anchor="t">
            <a:spAutoFit/>
          </a:bodyPr>
          <a:lstStyle/>
          <a:p>
            <a:pPr algn="ctr">
              <a:lnSpc>
                <a:spcPct val="150000"/>
              </a:lnSpc>
            </a:pPr>
            <a:r>
              <a:rPr lang="zh-CN" altLang="en-US" sz="2000" dirty="0">
                <a:cs typeface="+mn-ea"/>
                <a:sym typeface="+mn-lt"/>
              </a:rPr>
              <a:t>《咏柳》（唐代）贺知章</a:t>
            </a:r>
            <a:endParaRPr lang="zh-CN" altLang="en-US" dirty="0">
              <a:cs typeface="+mn-ea"/>
              <a:sym typeface="+mn-lt"/>
            </a:endParaRPr>
          </a:p>
          <a:p>
            <a:pPr algn="ctr">
              <a:lnSpc>
                <a:spcPct val="150000"/>
              </a:lnSpc>
            </a:pPr>
            <a:endParaRPr lang="zh-CN" altLang="en-US" dirty="0">
              <a:cs typeface="+mn-ea"/>
              <a:sym typeface="+mn-lt"/>
            </a:endParaRPr>
          </a:p>
          <a:p>
            <a:pPr algn="ctr">
              <a:lnSpc>
                <a:spcPct val="150000"/>
              </a:lnSpc>
            </a:pPr>
            <a:r>
              <a:rPr lang="zh-CN" altLang="en-US" dirty="0">
                <a:cs typeface="+mn-ea"/>
                <a:sym typeface="+mn-lt"/>
              </a:rPr>
              <a:t>　　碧玉妆成一树高，万条垂下绿丝绦。</a:t>
            </a:r>
            <a:endParaRPr lang="zh-CN" altLang="en-US" dirty="0">
              <a:cs typeface="+mn-ea"/>
              <a:sym typeface="+mn-lt"/>
            </a:endParaRPr>
          </a:p>
          <a:p>
            <a:pPr algn="ctr">
              <a:lnSpc>
                <a:spcPct val="150000"/>
              </a:lnSpc>
            </a:pPr>
            <a:r>
              <a:rPr lang="zh-CN" altLang="en-US" dirty="0">
                <a:cs typeface="+mn-ea"/>
                <a:sym typeface="+mn-lt"/>
              </a:rPr>
              <a:t>　　不知细叶谁裁出，二月春风似剪刀。</a:t>
            </a:r>
            <a:endParaRPr lang="zh-CN" altLang="en-US" dirty="0">
              <a:cs typeface="+mn-ea"/>
              <a:sym typeface="+mn-lt"/>
            </a:endParaRPr>
          </a:p>
        </p:txBody>
      </p:sp>
      <p:pic>
        <p:nvPicPr>
          <p:cNvPr id="3" name="图片 2"/>
          <p:cNvPicPr>
            <a:picLocks noChangeAspect="1"/>
          </p:cNvPicPr>
          <p:nvPr/>
        </p:nvPicPr>
        <p:blipFill rotWithShape="1">
          <a:blip r:embed="rId1" cstate="screen"/>
          <a:srcRect/>
          <a:stretch>
            <a:fillRect/>
          </a:stretch>
        </p:blipFill>
        <p:spPr>
          <a:xfrm>
            <a:off x="6502398" y="986669"/>
            <a:ext cx="4876857" cy="4060783"/>
          </a:xfrm>
          <a:prstGeom prst="rect">
            <a:avLst/>
          </a:prstGeom>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3000">
        <p15:prstTrans prst="crush"/>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24528" y="2630877"/>
            <a:ext cx="4756150" cy="1993944"/>
          </a:xfrm>
          <a:prstGeom prst="rect">
            <a:avLst/>
          </a:prstGeom>
          <a:noFill/>
        </p:spPr>
        <p:txBody>
          <a:bodyPr wrap="square" rtlCol="0" anchor="t">
            <a:spAutoFit/>
          </a:bodyPr>
          <a:lstStyle/>
          <a:p>
            <a:pPr algn="ctr">
              <a:lnSpc>
                <a:spcPct val="150000"/>
              </a:lnSpc>
            </a:pPr>
            <a:r>
              <a:rPr lang="zh-CN" altLang="en-US" sz="2000" dirty="0">
                <a:cs typeface="+mn-ea"/>
                <a:sym typeface="+mn-lt"/>
              </a:rPr>
              <a:t>《立春》·左河水</a:t>
            </a:r>
            <a:endParaRPr lang="zh-CN" altLang="en-US" dirty="0">
              <a:cs typeface="+mn-ea"/>
              <a:sym typeface="+mn-lt"/>
            </a:endParaRPr>
          </a:p>
          <a:p>
            <a:pPr algn="ctr">
              <a:lnSpc>
                <a:spcPct val="150000"/>
              </a:lnSpc>
            </a:pPr>
            <a:endParaRPr lang="zh-CN" altLang="en-US" dirty="0">
              <a:cs typeface="+mn-ea"/>
              <a:sym typeface="+mn-lt"/>
            </a:endParaRPr>
          </a:p>
          <a:p>
            <a:pPr algn="ctr">
              <a:lnSpc>
                <a:spcPct val="200000"/>
              </a:lnSpc>
            </a:pPr>
            <a:r>
              <a:rPr lang="zh-CN" altLang="en-US" dirty="0">
                <a:cs typeface="+mn-ea"/>
                <a:sym typeface="+mn-lt"/>
              </a:rPr>
              <a:t>　　东风带雨逐西风，大地阳和暖气生。</a:t>
            </a:r>
            <a:endParaRPr lang="zh-CN" altLang="en-US" dirty="0">
              <a:cs typeface="+mn-ea"/>
              <a:sym typeface="+mn-lt"/>
            </a:endParaRPr>
          </a:p>
          <a:p>
            <a:pPr algn="ctr">
              <a:lnSpc>
                <a:spcPct val="200000"/>
              </a:lnSpc>
            </a:pPr>
            <a:r>
              <a:rPr lang="zh-CN" altLang="en-US" dirty="0">
                <a:cs typeface="+mn-ea"/>
                <a:sym typeface="+mn-lt"/>
              </a:rPr>
              <a:t>　　万物苏萌山水醒，农家岁首又谋耕。</a:t>
            </a:r>
            <a:endParaRPr lang="zh-CN" altLang="en-US" dirty="0">
              <a:cs typeface="+mn-ea"/>
              <a:sym typeface="+mn-lt"/>
            </a:endParaRPr>
          </a:p>
        </p:txBody>
      </p:sp>
      <p:pic>
        <p:nvPicPr>
          <p:cNvPr id="3" name="图片 2"/>
          <p:cNvPicPr>
            <a:picLocks noChangeAspect="1"/>
          </p:cNvPicPr>
          <p:nvPr/>
        </p:nvPicPr>
        <p:blipFill>
          <a:blip r:embed="rId1" cstate="screen"/>
          <a:stretch>
            <a:fillRect/>
          </a:stretch>
        </p:blipFill>
        <p:spPr>
          <a:xfrm>
            <a:off x="199571" y="1193800"/>
            <a:ext cx="4735286" cy="473528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Tm="3000">
        <p14:flip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202835" y="3429000"/>
            <a:ext cx="2382383" cy="523220"/>
          </a:xfrm>
          <a:prstGeom prst="rect">
            <a:avLst/>
          </a:prstGeom>
          <a:noFill/>
        </p:spPr>
        <p:txBody>
          <a:bodyPr wrap="none" rtlCol="0">
            <a:spAutoFit/>
            <a:scene3d>
              <a:camera prst="orthographicFront"/>
              <a:lightRig rig="threePt" dir="t"/>
            </a:scene3d>
            <a:sp3d contourW="12700"/>
          </a:bodyPr>
          <a:lstStyle/>
          <a:p>
            <a:r>
              <a:rPr lang="en-US" altLang="zh-CN" sz="2800" dirty="0">
                <a:solidFill>
                  <a:schemeClr val="tx1"/>
                </a:solidFill>
                <a:cs typeface="+mn-ea"/>
                <a:sym typeface="+mn-lt"/>
              </a:rPr>
              <a:t> 1.</a:t>
            </a:r>
            <a:r>
              <a:rPr lang="zh-CN" altLang="en-US" sz="2800" dirty="0">
                <a:solidFill>
                  <a:schemeClr val="tx1"/>
                </a:solidFill>
                <a:cs typeface="+mn-ea"/>
                <a:sym typeface="+mn-lt"/>
              </a:rPr>
              <a:t>立春的由来</a:t>
            </a:r>
            <a:endParaRPr lang="zh-CN" altLang="en-US" sz="2800" dirty="0">
              <a:solidFill>
                <a:schemeClr val="tx1"/>
              </a:solidFill>
              <a:cs typeface="+mn-ea"/>
              <a:sym typeface="+mn-lt"/>
            </a:endParaRPr>
          </a:p>
        </p:txBody>
      </p:sp>
      <p:sp>
        <p:nvSpPr>
          <p:cNvPr id="9" name="文本框 8"/>
          <p:cNvSpPr txBox="1"/>
          <p:nvPr/>
        </p:nvSpPr>
        <p:spPr>
          <a:xfrm>
            <a:off x="3370331" y="4407814"/>
            <a:ext cx="2276585" cy="523220"/>
          </a:xfrm>
          <a:prstGeom prst="rect">
            <a:avLst/>
          </a:prstGeom>
          <a:noFill/>
        </p:spPr>
        <p:txBody>
          <a:bodyPr wrap="none" rtlCol="0">
            <a:spAutoFit/>
            <a:scene3d>
              <a:camera prst="orthographicFront"/>
              <a:lightRig rig="threePt" dir="t"/>
            </a:scene3d>
            <a:sp3d contourW="12700"/>
          </a:bodyPr>
          <a:lstStyle/>
          <a:p>
            <a:r>
              <a:rPr lang="en-US" altLang="zh-CN" sz="2800" dirty="0">
                <a:solidFill>
                  <a:schemeClr val="tx1"/>
                </a:solidFill>
                <a:cs typeface="+mn-ea"/>
                <a:sym typeface="+mn-lt"/>
              </a:rPr>
              <a:t>2.</a:t>
            </a:r>
            <a:r>
              <a:rPr lang="zh-CN" altLang="en-US" sz="2800" dirty="0">
                <a:solidFill>
                  <a:schemeClr val="tx1"/>
                </a:solidFill>
                <a:cs typeface="+mn-ea"/>
                <a:sym typeface="+mn-lt"/>
              </a:rPr>
              <a:t>立春的习俗</a:t>
            </a:r>
            <a:endParaRPr lang="zh-CN" altLang="en-US" sz="2800" dirty="0">
              <a:solidFill>
                <a:schemeClr val="tx1"/>
              </a:solidFill>
              <a:cs typeface="+mn-ea"/>
              <a:sym typeface="+mn-lt"/>
            </a:endParaRPr>
          </a:p>
        </p:txBody>
      </p:sp>
      <p:sp>
        <p:nvSpPr>
          <p:cNvPr id="17" name="文本框 16"/>
          <p:cNvSpPr txBox="1"/>
          <p:nvPr/>
        </p:nvSpPr>
        <p:spPr>
          <a:xfrm>
            <a:off x="6653342" y="3429000"/>
            <a:ext cx="2276585" cy="523220"/>
          </a:xfrm>
          <a:prstGeom prst="rect">
            <a:avLst/>
          </a:prstGeom>
          <a:noFill/>
        </p:spPr>
        <p:txBody>
          <a:bodyPr wrap="none" rtlCol="0">
            <a:spAutoFit/>
            <a:scene3d>
              <a:camera prst="orthographicFront"/>
              <a:lightRig rig="threePt" dir="t"/>
            </a:scene3d>
            <a:sp3d contourW="12700"/>
          </a:bodyPr>
          <a:lstStyle/>
          <a:p>
            <a:r>
              <a:rPr lang="en-US" altLang="zh-CN" sz="2800" dirty="0">
                <a:cs typeface="+mn-ea"/>
                <a:sym typeface="+mn-lt"/>
              </a:rPr>
              <a:t>3.</a:t>
            </a:r>
            <a:r>
              <a:rPr lang="zh-CN" altLang="en-US" sz="2800" dirty="0">
                <a:cs typeface="+mn-ea"/>
                <a:sym typeface="+mn-lt"/>
              </a:rPr>
              <a:t>立春的三侯</a:t>
            </a:r>
            <a:endParaRPr lang="zh-CN" altLang="en-US" sz="2800" dirty="0">
              <a:cs typeface="+mn-ea"/>
              <a:sym typeface="+mn-lt"/>
            </a:endParaRPr>
          </a:p>
        </p:txBody>
      </p:sp>
      <p:sp>
        <p:nvSpPr>
          <p:cNvPr id="19" name="文本框 18"/>
          <p:cNvSpPr txBox="1"/>
          <p:nvPr/>
        </p:nvSpPr>
        <p:spPr>
          <a:xfrm>
            <a:off x="6653342" y="4407814"/>
            <a:ext cx="2276585" cy="523220"/>
          </a:xfrm>
          <a:prstGeom prst="rect">
            <a:avLst/>
          </a:prstGeom>
          <a:noFill/>
        </p:spPr>
        <p:txBody>
          <a:bodyPr wrap="none" rtlCol="0">
            <a:spAutoFit/>
            <a:scene3d>
              <a:camera prst="orthographicFront"/>
              <a:lightRig rig="threePt" dir="t"/>
            </a:scene3d>
            <a:sp3d contourW="12700"/>
          </a:bodyPr>
          <a:lstStyle/>
          <a:p>
            <a:r>
              <a:rPr lang="en-US" altLang="zh-CN" sz="2800" dirty="0">
                <a:cs typeface="+mn-ea"/>
                <a:sym typeface="+mn-lt"/>
              </a:rPr>
              <a:t>4.</a:t>
            </a:r>
            <a:r>
              <a:rPr lang="zh-CN" altLang="en-US" sz="2800" dirty="0">
                <a:cs typeface="+mn-ea"/>
                <a:sym typeface="+mn-lt"/>
              </a:rPr>
              <a:t>立春的诗词</a:t>
            </a:r>
            <a:endParaRPr lang="zh-CN" altLang="en-US" sz="2800" dirty="0">
              <a:cs typeface="+mn-ea"/>
              <a:sym typeface="+mn-lt"/>
            </a:endParaRPr>
          </a:p>
        </p:txBody>
      </p:sp>
      <p:grpSp>
        <p:nvGrpSpPr>
          <p:cNvPr id="4" name="组合 3"/>
          <p:cNvGrpSpPr/>
          <p:nvPr/>
        </p:nvGrpSpPr>
        <p:grpSpPr>
          <a:xfrm>
            <a:off x="3824282" y="762668"/>
            <a:ext cx="4543436" cy="2024074"/>
            <a:chOff x="3824282" y="762668"/>
            <a:chExt cx="4543436" cy="2024074"/>
          </a:xfrm>
        </p:grpSpPr>
        <p:sp>
          <p:nvSpPr>
            <p:cNvPr id="21" name="文本框 20"/>
            <p:cNvSpPr txBox="1"/>
            <p:nvPr/>
          </p:nvSpPr>
          <p:spPr>
            <a:xfrm>
              <a:off x="5283493" y="1726113"/>
              <a:ext cx="1625014" cy="707886"/>
            </a:xfrm>
            <a:prstGeom prst="rect">
              <a:avLst/>
            </a:prstGeom>
            <a:noFill/>
          </p:spPr>
          <p:txBody>
            <a:bodyPr wrap="square" rtlCol="0">
              <a:spAutoFit/>
              <a:scene3d>
                <a:camera prst="orthographicFront"/>
                <a:lightRig rig="threePt" dir="t"/>
              </a:scene3d>
              <a:sp3d contourW="12700"/>
            </a:bodyPr>
            <a:lstStyle/>
            <a:p>
              <a:pPr algn="dist"/>
              <a:r>
                <a:rPr lang="zh-CN" altLang="en-US" sz="4000" b="1" dirty="0">
                  <a:solidFill>
                    <a:schemeClr val="tx1"/>
                  </a:solidFill>
                  <a:cs typeface="+mn-ea"/>
                  <a:sym typeface="+mn-lt"/>
                </a:rPr>
                <a:t>目录</a:t>
              </a:r>
              <a:endParaRPr lang="zh-CN" altLang="en-US" sz="4000" b="1" dirty="0">
                <a:solidFill>
                  <a:schemeClr val="tx1"/>
                </a:solidFill>
                <a:cs typeface="+mn-ea"/>
                <a:sym typeface="+mn-lt"/>
              </a:endParaRPr>
            </a:p>
          </p:txBody>
        </p:sp>
        <p:pic>
          <p:nvPicPr>
            <p:cNvPr id="2" name="图片 1"/>
            <p:cNvPicPr>
              <a:picLocks noChangeAspect="1"/>
            </p:cNvPicPr>
            <p:nvPr/>
          </p:nvPicPr>
          <p:blipFill>
            <a:blip r:embed="rId1" cstate="screen"/>
            <a:stretch>
              <a:fillRect/>
            </a:stretch>
          </p:blipFill>
          <p:spPr>
            <a:xfrm>
              <a:off x="3824282" y="762668"/>
              <a:ext cx="4543436" cy="1364198"/>
            </a:xfrm>
            <a:prstGeom prst="rect">
              <a:avLst/>
            </a:prstGeom>
          </p:spPr>
        </p:pic>
        <p:pic>
          <p:nvPicPr>
            <p:cNvPr id="3" name="图片 2"/>
            <p:cNvPicPr>
              <a:picLocks noChangeAspect="1"/>
            </p:cNvPicPr>
            <p:nvPr/>
          </p:nvPicPr>
          <p:blipFill rotWithShape="1">
            <a:blip r:embed="rId2" cstate="screen"/>
            <a:srcRect/>
            <a:stretch>
              <a:fillRect/>
            </a:stretch>
          </p:blipFill>
          <p:spPr>
            <a:xfrm flipV="1">
              <a:off x="4818744" y="2433997"/>
              <a:ext cx="2540000" cy="352745"/>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7"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96792" y="2241984"/>
            <a:ext cx="5542280" cy="2631490"/>
          </a:xfrm>
          <a:prstGeom prst="rect">
            <a:avLst/>
          </a:prstGeom>
          <a:noFill/>
        </p:spPr>
        <p:txBody>
          <a:bodyPr wrap="square" rtlCol="0" anchor="t">
            <a:spAutoFit/>
          </a:bodyPr>
          <a:lstStyle/>
          <a:p>
            <a:pPr algn="ctr">
              <a:lnSpc>
                <a:spcPct val="150000"/>
              </a:lnSpc>
            </a:pPr>
            <a:r>
              <a:rPr lang="zh-CN" altLang="en-US" sz="2000" dirty="0">
                <a:cs typeface="+mn-ea"/>
                <a:sym typeface="+mn-lt"/>
              </a:rPr>
              <a:t>《题望苑驿》 （唐代）温庭筠</a:t>
            </a:r>
            <a:endParaRPr lang="zh-CN" altLang="en-US" dirty="0">
              <a:cs typeface="+mn-ea"/>
              <a:sym typeface="+mn-lt"/>
            </a:endParaRPr>
          </a:p>
          <a:p>
            <a:pPr algn="ctr">
              <a:lnSpc>
                <a:spcPct val="150000"/>
              </a:lnSpc>
            </a:pPr>
            <a:endParaRPr lang="zh-CN" altLang="en-US" dirty="0">
              <a:cs typeface="+mn-ea"/>
              <a:sym typeface="+mn-lt"/>
            </a:endParaRPr>
          </a:p>
          <a:p>
            <a:pPr algn="ctr">
              <a:lnSpc>
                <a:spcPct val="150000"/>
              </a:lnSpc>
            </a:pPr>
            <a:r>
              <a:rPr lang="zh-CN" altLang="en-US" dirty="0">
                <a:cs typeface="+mn-ea"/>
                <a:sym typeface="+mn-lt"/>
              </a:rPr>
              <a:t>　　弱柳千条杏一枝，半含春雨半垂丝。</a:t>
            </a:r>
            <a:endParaRPr lang="zh-CN" altLang="en-US" dirty="0">
              <a:cs typeface="+mn-ea"/>
              <a:sym typeface="+mn-lt"/>
            </a:endParaRPr>
          </a:p>
          <a:p>
            <a:pPr algn="ctr">
              <a:lnSpc>
                <a:spcPct val="150000"/>
              </a:lnSpc>
            </a:pPr>
            <a:r>
              <a:rPr lang="zh-CN" altLang="en-US" dirty="0">
                <a:cs typeface="+mn-ea"/>
                <a:sym typeface="+mn-lt"/>
              </a:rPr>
              <a:t>　　景阳寒井人难到，长乐晨钟鸟自知。</a:t>
            </a:r>
            <a:endParaRPr lang="zh-CN" altLang="en-US" dirty="0">
              <a:cs typeface="+mn-ea"/>
              <a:sym typeface="+mn-lt"/>
            </a:endParaRPr>
          </a:p>
          <a:p>
            <a:pPr algn="ctr">
              <a:lnSpc>
                <a:spcPct val="150000"/>
              </a:lnSpc>
            </a:pPr>
            <a:r>
              <a:rPr lang="zh-CN" altLang="en-US" dirty="0">
                <a:cs typeface="+mn-ea"/>
                <a:sym typeface="+mn-lt"/>
              </a:rPr>
              <a:t>　　花影至今通博望，树名从此号相思。</a:t>
            </a:r>
            <a:endParaRPr lang="zh-CN" altLang="en-US" dirty="0">
              <a:cs typeface="+mn-ea"/>
              <a:sym typeface="+mn-lt"/>
            </a:endParaRPr>
          </a:p>
          <a:p>
            <a:pPr algn="ctr">
              <a:lnSpc>
                <a:spcPct val="150000"/>
              </a:lnSpc>
            </a:pPr>
            <a:r>
              <a:rPr lang="zh-CN" altLang="en-US" dirty="0">
                <a:cs typeface="+mn-ea"/>
                <a:sym typeface="+mn-lt"/>
              </a:rPr>
              <a:t>　　分明十二楼前月，不向西陵照盛姬。</a:t>
            </a:r>
            <a:endParaRPr lang="zh-CN" altLang="en-US" dirty="0">
              <a:cs typeface="+mn-ea"/>
              <a:sym typeface="+mn-lt"/>
            </a:endParaRPr>
          </a:p>
        </p:txBody>
      </p:sp>
      <p:pic>
        <p:nvPicPr>
          <p:cNvPr id="3" name="图片 2"/>
          <p:cNvPicPr>
            <a:picLocks noChangeAspect="1"/>
          </p:cNvPicPr>
          <p:nvPr/>
        </p:nvPicPr>
        <p:blipFill>
          <a:blip r:embed="rId1" cstate="print"/>
          <a:stretch>
            <a:fillRect/>
          </a:stretch>
        </p:blipFill>
        <p:spPr>
          <a:xfrm>
            <a:off x="7416796" y="1607007"/>
            <a:ext cx="3048003" cy="3901444"/>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3000">
        <p15:prstTrans prst="prestige"/>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209375" y="2561230"/>
            <a:ext cx="6211570" cy="1800493"/>
          </a:xfrm>
          <a:prstGeom prst="rect">
            <a:avLst/>
          </a:prstGeom>
          <a:noFill/>
        </p:spPr>
        <p:txBody>
          <a:bodyPr wrap="square" rtlCol="0" anchor="t">
            <a:spAutoFit/>
          </a:bodyPr>
          <a:lstStyle/>
          <a:p>
            <a:pPr algn="ctr">
              <a:lnSpc>
                <a:spcPct val="150000"/>
              </a:lnSpc>
            </a:pPr>
            <a:r>
              <a:rPr lang="zh-CN" altLang="en-US" sz="2000" dirty="0">
                <a:cs typeface="+mn-ea"/>
                <a:sym typeface="+mn-lt"/>
              </a:rPr>
              <a:t>《立春》长卿</a:t>
            </a:r>
            <a:endParaRPr lang="zh-CN" altLang="en-US" dirty="0">
              <a:cs typeface="+mn-ea"/>
              <a:sym typeface="+mn-lt"/>
            </a:endParaRPr>
          </a:p>
          <a:p>
            <a:pPr algn="ctr">
              <a:lnSpc>
                <a:spcPct val="150000"/>
              </a:lnSpc>
            </a:pPr>
            <a:endParaRPr lang="zh-CN" altLang="en-US" dirty="0">
              <a:cs typeface="+mn-ea"/>
              <a:sym typeface="+mn-lt"/>
            </a:endParaRPr>
          </a:p>
          <a:p>
            <a:pPr algn="ctr">
              <a:lnSpc>
                <a:spcPct val="150000"/>
              </a:lnSpc>
            </a:pPr>
            <a:r>
              <a:rPr lang="zh-CN" altLang="en-US" dirty="0">
                <a:cs typeface="+mn-ea"/>
                <a:sym typeface="+mn-lt"/>
              </a:rPr>
              <a:t>　　谁家二月煮新丝，一江黄鲫应不识。</a:t>
            </a:r>
            <a:endParaRPr lang="zh-CN" altLang="en-US" dirty="0">
              <a:cs typeface="+mn-ea"/>
              <a:sym typeface="+mn-lt"/>
            </a:endParaRPr>
          </a:p>
          <a:p>
            <a:pPr algn="ctr">
              <a:lnSpc>
                <a:spcPct val="150000"/>
              </a:lnSpc>
            </a:pPr>
            <a:r>
              <a:rPr lang="zh-CN" altLang="en-US" dirty="0">
                <a:cs typeface="+mn-ea"/>
                <a:sym typeface="+mn-lt"/>
              </a:rPr>
              <a:t>　　明日倘或桃李晓，莫问老梅知不知。</a:t>
            </a:r>
            <a:endParaRPr lang="zh-CN" altLang="en-US" dirty="0">
              <a:cs typeface="+mn-ea"/>
              <a:sym typeface="+mn-lt"/>
            </a:endParaRPr>
          </a:p>
        </p:txBody>
      </p:sp>
      <p:pic>
        <p:nvPicPr>
          <p:cNvPr id="3" name="图片 2"/>
          <p:cNvPicPr>
            <a:picLocks noChangeAspect="1"/>
          </p:cNvPicPr>
          <p:nvPr/>
        </p:nvPicPr>
        <p:blipFill>
          <a:blip r:embed="rId1" cstate="screen"/>
          <a:stretch>
            <a:fillRect/>
          </a:stretch>
        </p:blipFill>
        <p:spPr>
          <a:xfrm>
            <a:off x="-1" y="2162628"/>
            <a:ext cx="5400121" cy="394062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1" cstate="screen"/>
          <a:srcRect/>
          <a:stretch>
            <a:fillRect/>
          </a:stretch>
        </p:blipFill>
        <p:spPr>
          <a:xfrm>
            <a:off x="0" y="3832"/>
            <a:ext cx="12192000" cy="6858001"/>
          </a:xfrm>
          <a:prstGeom prst="rect">
            <a:avLst/>
          </a:prstGeom>
        </p:spPr>
      </p:pic>
      <p:grpSp>
        <p:nvGrpSpPr>
          <p:cNvPr id="15" name="组合 14"/>
          <p:cNvGrpSpPr/>
          <p:nvPr/>
        </p:nvGrpSpPr>
        <p:grpSpPr>
          <a:xfrm>
            <a:off x="2865521" y="26560"/>
            <a:ext cx="6804000" cy="6804000"/>
            <a:chOff x="3054203" y="113644"/>
            <a:chExt cx="6300000" cy="6300000"/>
          </a:xfrm>
          <a:effectLst>
            <a:outerShdw blurRad="63500" sx="102000" sy="102000" algn="ctr" rotWithShape="0">
              <a:prstClr val="black">
                <a:alpha val="40000"/>
              </a:prstClr>
            </a:outerShdw>
          </a:effectLst>
        </p:grpSpPr>
        <p:sp>
          <p:nvSpPr>
            <p:cNvPr id="16" name="椭圆 15"/>
            <p:cNvSpPr/>
            <p:nvPr/>
          </p:nvSpPr>
          <p:spPr>
            <a:xfrm>
              <a:off x="3054203" y="113644"/>
              <a:ext cx="6300000" cy="630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3221117" y="295072"/>
              <a:ext cx="5940000" cy="5940000"/>
            </a:xfrm>
            <a:prstGeom prst="ellipse">
              <a:avLst/>
            </a:prstGeom>
            <a:solidFill>
              <a:schemeClr val="bg1"/>
            </a:solidFill>
            <a:ln w="762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19" name="图片 18"/>
          <p:cNvPicPr>
            <a:picLocks noChangeAspect="1"/>
          </p:cNvPicPr>
          <p:nvPr/>
        </p:nvPicPr>
        <p:blipFill rotWithShape="1">
          <a:blip r:embed="rId2" cstate="screen"/>
          <a:srcRect l="35227" t="14462" r="35674" b="17183"/>
          <a:stretch>
            <a:fillRect/>
          </a:stretch>
        </p:blipFill>
        <p:spPr>
          <a:xfrm>
            <a:off x="4683888" y="838747"/>
            <a:ext cx="2824223" cy="4687748"/>
          </a:xfrm>
          <a:prstGeom prst="rect">
            <a:avLst/>
          </a:prstGeom>
        </p:spPr>
      </p:pic>
      <p:pic>
        <p:nvPicPr>
          <p:cNvPr id="20" name="图片 19"/>
          <p:cNvPicPr>
            <a:picLocks noChangeAspect="1"/>
          </p:cNvPicPr>
          <p:nvPr/>
        </p:nvPicPr>
        <p:blipFill rotWithShape="1">
          <a:blip r:embed="rId3" cstate="screen"/>
          <a:srcRect r="-29861"/>
          <a:stretch>
            <a:fillRect/>
          </a:stretch>
        </p:blipFill>
        <p:spPr>
          <a:xfrm>
            <a:off x="3673267" y="3638784"/>
            <a:ext cx="1341162" cy="1425482"/>
          </a:xfrm>
          <a:prstGeom prst="rect">
            <a:avLst/>
          </a:prstGeom>
        </p:spPr>
      </p:pic>
      <p:pic>
        <p:nvPicPr>
          <p:cNvPr id="21" name="图片 20"/>
          <p:cNvPicPr>
            <a:picLocks noChangeAspect="1"/>
          </p:cNvPicPr>
          <p:nvPr/>
        </p:nvPicPr>
        <p:blipFill rotWithShape="1">
          <a:blip r:embed="rId4" cstate="screen"/>
          <a:srcRect r="-29861"/>
          <a:stretch>
            <a:fillRect/>
          </a:stretch>
        </p:blipFill>
        <p:spPr>
          <a:xfrm flipH="1">
            <a:off x="7294582" y="1504447"/>
            <a:ext cx="789876" cy="839536"/>
          </a:xfrm>
          <a:prstGeom prst="rect">
            <a:avLst/>
          </a:prstGeom>
        </p:spPr>
      </p:pic>
      <p:sp>
        <p:nvSpPr>
          <p:cNvPr id="22" name="TextBox 21"/>
          <p:cNvSpPr txBox="1"/>
          <p:nvPr/>
        </p:nvSpPr>
        <p:spPr>
          <a:xfrm>
            <a:off x="5001523" y="3031976"/>
            <a:ext cx="2611797" cy="400110"/>
          </a:xfrm>
          <a:prstGeom prst="rect">
            <a:avLst/>
          </a:prstGeom>
          <a:noFill/>
        </p:spPr>
        <p:txBody>
          <a:bodyPr wrap="square" rtlCol="0">
            <a:spAutoFit/>
          </a:bodyPr>
          <a:lstStyle/>
          <a:p>
            <a:r>
              <a:rPr lang="zh-CN" altLang="en-US" sz="2000" dirty="0">
                <a:cs typeface="+mn-ea"/>
                <a:sym typeface="+mn-lt"/>
              </a:rPr>
              <a:t>中</a:t>
            </a:r>
            <a:r>
              <a:rPr lang="zh-CN" altLang="en-US" sz="2000" dirty="0" smtClean="0">
                <a:cs typeface="+mn-ea"/>
                <a:sym typeface="+mn-lt"/>
              </a:rPr>
              <a:t>国传统二十四节气</a:t>
            </a:r>
            <a:endParaRPr lang="zh-CN" altLang="en-US" sz="2000" dirty="0">
              <a:cs typeface="+mn-ea"/>
              <a:sym typeface="+mn-lt"/>
            </a:endParaRPr>
          </a:p>
        </p:txBody>
      </p:sp>
      <p:grpSp>
        <p:nvGrpSpPr>
          <p:cNvPr id="23" name="组合 22"/>
          <p:cNvGrpSpPr/>
          <p:nvPr/>
        </p:nvGrpSpPr>
        <p:grpSpPr>
          <a:xfrm>
            <a:off x="6913456" y="3301662"/>
            <a:ext cx="1560578" cy="1559054"/>
            <a:chOff x="6913456" y="3301662"/>
            <a:chExt cx="1560578" cy="1559054"/>
          </a:xfrm>
        </p:grpSpPr>
        <p:pic>
          <p:nvPicPr>
            <p:cNvPr id="24" name="图片 23"/>
            <p:cNvPicPr>
              <a:picLocks noChangeAspect="1"/>
            </p:cNvPicPr>
            <p:nvPr/>
          </p:nvPicPr>
          <p:blipFill>
            <a:blip r:embed="rId5" cstate="screen">
              <a:duotone>
                <a:schemeClr val="accent6">
                  <a:shade val="45000"/>
                  <a:satMod val="135000"/>
                </a:schemeClr>
                <a:prstClr val="white"/>
              </a:duotone>
              <a:extLst>
                <a:ext uri="{BEBA8EAE-BF5A-486C-A8C5-ECC9F3942E4B}">
                  <a14:imgProps xmlns:a14="http://schemas.microsoft.com/office/drawing/2010/main">
                    <a14:imgLayer r:embed="rId6">
                      <a14:imgEffect>
                        <a14:colorTemperature colorTemp="11200"/>
                      </a14:imgEffect>
                      <a14:imgEffect>
                        <a14:saturation sat="400000"/>
                      </a14:imgEffect>
                      <a14:imgEffect>
                        <a14:sharpenSoften amount="50000"/>
                      </a14:imgEffect>
                    </a14:imgLayer>
                  </a14:imgProps>
                </a:ext>
              </a:extLst>
            </a:blip>
            <a:stretch>
              <a:fillRect/>
            </a:stretch>
          </p:blipFill>
          <p:spPr>
            <a:xfrm>
              <a:off x="6913456" y="3301662"/>
              <a:ext cx="1560578" cy="1559054"/>
            </a:xfrm>
            <a:prstGeom prst="rect">
              <a:avLst/>
            </a:prstGeom>
          </p:spPr>
        </p:pic>
        <p:sp>
          <p:nvSpPr>
            <p:cNvPr id="25" name="TextBox 24"/>
            <p:cNvSpPr txBox="1"/>
            <p:nvPr/>
          </p:nvSpPr>
          <p:spPr>
            <a:xfrm>
              <a:off x="7448620" y="3580728"/>
              <a:ext cx="461665" cy="1020302"/>
            </a:xfrm>
            <a:prstGeom prst="rect">
              <a:avLst/>
            </a:prstGeom>
            <a:noFill/>
          </p:spPr>
          <p:txBody>
            <a:bodyPr vert="eaVert" wrap="square" rtlCol="0">
              <a:spAutoFit/>
            </a:bodyPr>
            <a:lstStyle/>
            <a:p>
              <a:r>
                <a:rPr lang="zh-CN" altLang="en-US" b="1" dirty="0">
                  <a:solidFill>
                    <a:schemeClr val="bg1"/>
                  </a:solidFill>
                  <a:cs typeface="+mn-ea"/>
                  <a:sym typeface="+mn-lt"/>
                </a:rPr>
                <a:t>传</a:t>
              </a:r>
              <a:r>
                <a:rPr lang="zh-CN" altLang="en-US" b="1" dirty="0" smtClean="0">
                  <a:solidFill>
                    <a:schemeClr val="bg1"/>
                  </a:solidFill>
                  <a:cs typeface="+mn-ea"/>
                  <a:sym typeface="+mn-lt"/>
                </a:rPr>
                <a:t>统节气</a:t>
              </a:r>
              <a:endParaRPr lang="zh-CN" altLang="en-US" b="1" dirty="0">
                <a:solidFill>
                  <a:schemeClr val="bg1"/>
                </a:solidFill>
                <a:cs typeface="+mn-ea"/>
                <a:sym typeface="+mn-lt"/>
              </a:endParaRPr>
            </a:p>
          </p:txBody>
        </p:sp>
      </p:grpSp>
      <p:grpSp>
        <p:nvGrpSpPr>
          <p:cNvPr id="26" name="组合 25"/>
          <p:cNvGrpSpPr/>
          <p:nvPr/>
        </p:nvGrpSpPr>
        <p:grpSpPr>
          <a:xfrm>
            <a:off x="3493305" y="1924215"/>
            <a:ext cx="4517346" cy="3983764"/>
            <a:chOff x="3493305" y="1924215"/>
            <a:chExt cx="4517346" cy="3983764"/>
          </a:xfrm>
        </p:grpSpPr>
        <p:pic>
          <p:nvPicPr>
            <p:cNvPr id="27" name="图片 26"/>
            <p:cNvPicPr>
              <a:picLocks noChangeAspect="1"/>
            </p:cNvPicPr>
            <p:nvPr/>
          </p:nvPicPr>
          <p:blipFill>
            <a:blip r:embed="rId7" cstate="screen">
              <a:duotone>
                <a:prstClr val="black"/>
                <a:schemeClr val="accent6">
                  <a:tint val="45000"/>
                  <a:satMod val="400000"/>
                </a:schemeClr>
              </a:duotone>
            </a:blip>
            <a:stretch>
              <a:fillRect/>
            </a:stretch>
          </p:blipFill>
          <p:spPr>
            <a:xfrm>
              <a:off x="3493305" y="1924215"/>
              <a:ext cx="1759141" cy="508739"/>
            </a:xfrm>
            <a:prstGeom prst="rect">
              <a:avLst/>
            </a:prstGeom>
          </p:spPr>
        </p:pic>
        <p:pic>
          <p:nvPicPr>
            <p:cNvPr id="28" name="图片 27"/>
            <p:cNvPicPr>
              <a:picLocks noChangeAspect="1"/>
            </p:cNvPicPr>
            <p:nvPr/>
          </p:nvPicPr>
          <p:blipFill>
            <a:blip r:embed="rId7" cstate="screen">
              <a:duotone>
                <a:prstClr val="black"/>
                <a:schemeClr val="accent6">
                  <a:tint val="45000"/>
                  <a:satMod val="400000"/>
                </a:schemeClr>
              </a:duotone>
            </a:blip>
            <a:stretch>
              <a:fillRect/>
            </a:stretch>
          </p:blipFill>
          <p:spPr>
            <a:xfrm>
              <a:off x="5902615" y="5399240"/>
              <a:ext cx="1759141" cy="508739"/>
            </a:xfrm>
            <a:prstGeom prst="rect">
              <a:avLst/>
            </a:prstGeom>
          </p:spPr>
        </p:pic>
        <p:pic>
          <p:nvPicPr>
            <p:cNvPr id="29" name="图片 28"/>
            <p:cNvPicPr>
              <a:picLocks noChangeAspect="1"/>
            </p:cNvPicPr>
            <p:nvPr/>
          </p:nvPicPr>
          <p:blipFill>
            <a:blip r:embed="rId8" cstate="screen">
              <a:duotone>
                <a:prstClr val="black"/>
                <a:schemeClr val="accent6">
                  <a:tint val="45000"/>
                  <a:satMod val="400000"/>
                </a:schemeClr>
              </a:duotone>
            </a:blip>
            <a:stretch>
              <a:fillRect/>
            </a:stretch>
          </p:blipFill>
          <p:spPr>
            <a:xfrm flipV="1">
              <a:off x="7147504" y="2861984"/>
              <a:ext cx="863147" cy="575606"/>
            </a:xfrm>
            <a:prstGeom prst="rect">
              <a:avLst/>
            </a:prstGeom>
          </p:spPr>
        </p:pic>
      </p:grpSp>
      <p:grpSp>
        <p:nvGrpSpPr>
          <p:cNvPr id="30" name="组合 29"/>
          <p:cNvGrpSpPr/>
          <p:nvPr/>
        </p:nvGrpSpPr>
        <p:grpSpPr>
          <a:xfrm>
            <a:off x="9794041" y="2193322"/>
            <a:ext cx="662583" cy="1567661"/>
            <a:chOff x="9794041" y="2193322"/>
            <a:chExt cx="662583" cy="1567661"/>
          </a:xfrm>
        </p:grpSpPr>
        <p:pic>
          <p:nvPicPr>
            <p:cNvPr id="31" name="图片 30"/>
            <p:cNvPicPr>
              <a:picLocks noChangeAspect="1"/>
            </p:cNvPicPr>
            <p:nvPr/>
          </p:nvPicPr>
          <p:blipFill>
            <a:blip r:embed="rId9" cstate="screen"/>
            <a:stretch>
              <a:fillRect/>
            </a:stretch>
          </p:blipFill>
          <p:spPr>
            <a:xfrm>
              <a:off x="9794041" y="2193322"/>
              <a:ext cx="453068" cy="527801"/>
            </a:xfrm>
            <a:prstGeom prst="rect">
              <a:avLst/>
            </a:prstGeom>
          </p:spPr>
        </p:pic>
        <p:pic>
          <p:nvPicPr>
            <p:cNvPr id="32" name="图片 31"/>
            <p:cNvPicPr>
              <a:picLocks noChangeAspect="1"/>
            </p:cNvPicPr>
            <p:nvPr/>
          </p:nvPicPr>
          <p:blipFill>
            <a:blip r:embed="rId10" cstate="screen"/>
            <a:stretch>
              <a:fillRect/>
            </a:stretch>
          </p:blipFill>
          <p:spPr>
            <a:xfrm>
              <a:off x="9794041" y="3080106"/>
              <a:ext cx="226534" cy="263901"/>
            </a:xfrm>
            <a:prstGeom prst="rect">
              <a:avLst/>
            </a:prstGeom>
          </p:spPr>
        </p:pic>
        <p:pic>
          <p:nvPicPr>
            <p:cNvPr id="33" name="图片 32"/>
            <p:cNvPicPr>
              <a:picLocks noChangeAspect="1"/>
            </p:cNvPicPr>
            <p:nvPr/>
          </p:nvPicPr>
          <p:blipFill>
            <a:blip r:embed="rId11" cstate="screen"/>
            <a:stretch>
              <a:fillRect/>
            </a:stretch>
          </p:blipFill>
          <p:spPr>
            <a:xfrm>
              <a:off x="10285045" y="3561102"/>
              <a:ext cx="171579" cy="199881"/>
            </a:xfrm>
            <a:prstGeom prst="rect">
              <a:avLst/>
            </a:prstGeom>
          </p:spPr>
        </p:pic>
      </p:grpSp>
      <p:grpSp>
        <p:nvGrpSpPr>
          <p:cNvPr id="34" name="组合 33"/>
          <p:cNvGrpSpPr/>
          <p:nvPr/>
        </p:nvGrpSpPr>
        <p:grpSpPr>
          <a:xfrm>
            <a:off x="-3610545" y="-490394"/>
            <a:ext cx="19283936" cy="4560477"/>
            <a:chOff x="-3610545" y="-490394"/>
            <a:chExt cx="19283936" cy="4560477"/>
          </a:xfrm>
        </p:grpSpPr>
        <p:pic>
          <p:nvPicPr>
            <p:cNvPr id="35" name="图片 34"/>
            <p:cNvPicPr>
              <a:picLocks noChangeAspect="1"/>
            </p:cNvPicPr>
            <p:nvPr/>
          </p:nvPicPr>
          <p:blipFill>
            <a:blip r:embed="rId12" cstate="screen"/>
            <a:stretch>
              <a:fillRect/>
            </a:stretch>
          </p:blipFill>
          <p:spPr>
            <a:xfrm>
              <a:off x="-3610545" y="-221658"/>
              <a:ext cx="7489934" cy="4291741"/>
            </a:xfrm>
            <a:prstGeom prst="rect">
              <a:avLst/>
            </a:prstGeom>
          </p:spPr>
        </p:pic>
        <p:pic>
          <p:nvPicPr>
            <p:cNvPr id="36" name="图片 35"/>
            <p:cNvPicPr>
              <a:picLocks noChangeAspect="1"/>
            </p:cNvPicPr>
            <p:nvPr/>
          </p:nvPicPr>
          <p:blipFill>
            <a:blip r:embed="rId13" cstate="screen"/>
            <a:stretch>
              <a:fillRect/>
            </a:stretch>
          </p:blipFill>
          <p:spPr>
            <a:xfrm>
              <a:off x="8710609" y="-490394"/>
              <a:ext cx="6962782" cy="3989682"/>
            </a:xfrm>
            <a:prstGeom prst="rect">
              <a:avLst/>
            </a:prstGeom>
          </p:spPr>
        </p:pic>
      </p:grpSp>
      <p:grpSp>
        <p:nvGrpSpPr>
          <p:cNvPr id="37" name="组合 36"/>
          <p:cNvGrpSpPr/>
          <p:nvPr/>
        </p:nvGrpSpPr>
        <p:grpSpPr>
          <a:xfrm>
            <a:off x="-2902651" y="4761306"/>
            <a:ext cx="18437785" cy="2293345"/>
            <a:chOff x="-2902651" y="4761306"/>
            <a:chExt cx="18437785" cy="2293345"/>
          </a:xfrm>
        </p:grpSpPr>
        <p:pic>
          <p:nvPicPr>
            <p:cNvPr id="38" name="图片 37"/>
            <p:cNvPicPr>
              <a:picLocks noChangeAspect="1"/>
            </p:cNvPicPr>
            <p:nvPr/>
          </p:nvPicPr>
          <p:blipFill>
            <a:blip r:embed="rId14" cstate="screen"/>
            <a:stretch>
              <a:fillRect/>
            </a:stretch>
          </p:blipFill>
          <p:spPr>
            <a:xfrm>
              <a:off x="9460988" y="4761306"/>
              <a:ext cx="6074146" cy="2293345"/>
            </a:xfrm>
            <a:prstGeom prst="rect">
              <a:avLst/>
            </a:prstGeom>
          </p:spPr>
        </p:pic>
        <p:pic>
          <p:nvPicPr>
            <p:cNvPr id="39" name="图片 38"/>
            <p:cNvPicPr>
              <a:picLocks noChangeAspect="1"/>
            </p:cNvPicPr>
            <p:nvPr/>
          </p:nvPicPr>
          <p:blipFill>
            <a:blip r:embed="rId14" cstate="screen"/>
            <a:stretch>
              <a:fillRect/>
            </a:stretch>
          </p:blipFill>
          <p:spPr>
            <a:xfrm flipH="1">
              <a:off x="-2902651" y="4761306"/>
              <a:ext cx="6074146" cy="2293345"/>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600" advTm="3000">
        <p:blinds dir="vert"/>
      </p:transition>
    </mc:Choice>
    <mc:Fallback>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2000"/>
                                        <p:tgtEl>
                                          <p:spTgt spid="15"/>
                                        </p:tgtEl>
                                      </p:cBhvr>
                                    </p:animEffect>
                                  </p:childTnLst>
                                </p:cTn>
                              </p:par>
                            </p:childTnLst>
                          </p:cTn>
                        </p:par>
                        <p:par>
                          <p:cTn id="8" fill="hold">
                            <p:stCondLst>
                              <p:cond delay="2000"/>
                            </p:stCondLst>
                            <p:childTnLst>
                              <p:par>
                                <p:cTn id="9" presetID="47"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anim calcmode="lin" valueType="num">
                                      <p:cBhvr>
                                        <p:cTn id="12" dur="1000" fill="hold"/>
                                        <p:tgtEl>
                                          <p:spTgt spid="34"/>
                                        </p:tgtEl>
                                        <p:attrNameLst>
                                          <p:attrName>ppt_x</p:attrName>
                                        </p:attrNameLst>
                                      </p:cBhvr>
                                      <p:tavLst>
                                        <p:tav tm="0">
                                          <p:val>
                                            <p:strVal val="#ppt_x"/>
                                          </p:val>
                                        </p:tav>
                                        <p:tav tm="100000">
                                          <p:val>
                                            <p:strVal val="#ppt_x"/>
                                          </p:val>
                                        </p:tav>
                                      </p:tavLst>
                                    </p:anim>
                                    <p:anim calcmode="lin" valueType="num">
                                      <p:cBhvr>
                                        <p:cTn id="13" dur="1000" fill="hold"/>
                                        <p:tgtEl>
                                          <p:spTgt spid="34"/>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42" presetClass="entr" presetSubtype="0"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1000"/>
                                        <p:tgtEl>
                                          <p:spTgt spid="37"/>
                                        </p:tgtEl>
                                      </p:cBhvr>
                                    </p:animEffect>
                                    <p:anim calcmode="lin" valueType="num">
                                      <p:cBhvr>
                                        <p:cTn id="24" dur="1000" fill="hold"/>
                                        <p:tgtEl>
                                          <p:spTgt spid="37"/>
                                        </p:tgtEl>
                                        <p:attrNameLst>
                                          <p:attrName>ppt_x</p:attrName>
                                        </p:attrNameLst>
                                      </p:cBhvr>
                                      <p:tavLst>
                                        <p:tav tm="0">
                                          <p:val>
                                            <p:strVal val="#ppt_x"/>
                                          </p:val>
                                        </p:tav>
                                        <p:tav tm="100000">
                                          <p:val>
                                            <p:strVal val="#ppt_x"/>
                                          </p:val>
                                        </p:tav>
                                      </p:tavLst>
                                    </p:anim>
                                    <p:anim calcmode="lin" valueType="num">
                                      <p:cBhvr>
                                        <p:cTn id="25" dur="1000" fill="hold"/>
                                        <p:tgtEl>
                                          <p:spTgt spid="37"/>
                                        </p:tgtEl>
                                        <p:attrNameLst>
                                          <p:attrName>ppt_y</p:attrName>
                                        </p:attrNameLst>
                                      </p:cBhvr>
                                      <p:tavLst>
                                        <p:tav tm="0">
                                          <p:val>
                                            <p:strVal val="#ppt_y+.1"/>
                                          </p:val>
                                        </p:tav>
                                        <p:tav tm="100000">
                                          <p:val>
                                            <p:strVal val="#ppt_y"/>
                                          </p:val>
                                        </p:tav>
                                      </p:tavLst>
                                    </p:anim>
                                  </p:childTnLst>
                                </p:cTn>
                              </p:par>
                            </p:childTnLst>
                          </p:cTn>
                        </p:par>
                        <p:par>
                          <p:cTn id="26" fill="hold">
                            <p:stCondLst>
                              <p:cond delay="5000"/>
                            </p:stCondLst>
                            <p:childTnLst>
                              <p:par>
                                <p:cTn id="27" presetID="31" presetClass="entr" presetSubtype="0"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1000" fill="hold"/>
                                        <p:tgtEl>
                                          <p:spTgt spid="19"/>
                                        </p:tgtEl>
                                        <p:attrNameLst>
                                          <p:attrName>ppt_w</p:attrName>
                                        </p:attrNameLst>
                                      </p:cBhvr>
                                      <p:tavLst>
                                        <p:tav tm="0">
                                          <p:val>
                                            <p:fltVal val="0"/>
                                          </p:val>
                                        </p:tav>
                                        <p:tav tm="100000">
                                          <p:val>
                                            <p:strVal val="#ppt_w"/>
                                          </p:val>
                                        </p:tav>
                                      </p:tavLst>
                                    </p:anim>
                                    <p:anim calcmode="lin" valueType="num">
                                      <p:cBhvr>
                                        <p:cTn id="30" dur="1000" fill="hold"/>
                                        <p:tgtEl>
                                          <p:spTgt spid="19"/>
                                        </p:tgtEl>
                                        <p:attrNameLst>
                                          <p:attrName>ppt_h</p:attrName>
                                        </p:attrNameLst>
                                      </p:cBhvr>
                                      <p:tavLst>
                                        <p:tav tm="0">
                                          <p:val>
                                            <p:fltVal val="0"/>
                                          </p:val>
                                        </p:tav>
                                        <p:tav tm="100000">
                                          <p:val>
                                            <p:strVal val="#ppt_h"/>
                                          </p:val>
                                        </p:tav>
                                      </p:tavLst>
                                    </p:anim>
                                    <p:anim calcmode="lin" valueType="num">
                                      <p:cBhvr>
                                        <p:cTn id="31" dur="1000" fill="hold"/>
                                        <p:tgtEl>
                                          <p:spTgt spid="19"/>
                                        </p:tgtEl>
                                        <p:attrNameLst>
                                          <p:attrName>style.rotation</p:attrName>
                                        </p:attrNameLst>
                                      </p:cBhvr>
                                      <p:tavLst>
                                        <p:tav tm="0">
                                          <p:val>
                                            <p:fltVal val="90"/>
                                          </p:val>
                                        </p:tav>
                                        <p:tav tm="100000">
                                          <p:val>
                                            <p:fltVal val="0"/>
                                          </p:val>
                                        </p:tav>
                                      </p:tavLst>
                                    </p:anim>
                                    <p:animEffect transition="in" filter="fade">
                                      <p:cBhvr>
                                        <p:cTn id="32" dur="1000"/>
                                        <p:tgtEl>
                                          <p:spTgt spid="19"/>
                                        </p:tgtEl>
                                      </p:cBhvr>
                                    </p:animEffect>
                                  </p:childTnLst>
                                </p:cTn>
                              </p:par>
                            </p:childTnLst>
                          </p:cTn>
                        </p:par>
                        <p:par>
                          <p:cTn id="33" fill="hold">
                            <p:stCondLst>
                              <p:cond delay="6000"/>
                            </p:stCondLst>
                            <p:childTnLst>
                              <p:par>
                                <p:cTn id="34" presetID="14" presetClass="entr" presetSubtype="1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randombar(horizontal)">
                                      <p:cBhvr>
                                        <p:cTn id="36" dur="500"/>
                                        <p:tgtEl>
                                          <p:spTgt spid="22"/>
                                        </p:tgtEl>
                                      </p:cBhvr>
                                    </p:animEffect>
                                  </p:childTnLst>
                                </p:cTn>
                              </p:par>
                            </p:childTnLst>
                          </p:cTn>
                        </p:par>
                        <p:par>
                          <p:cTn id="37" fill="hold">
                            <p:stCondLst>
                              <p:cond delay="6500"/>
                            </p:stCondLst>
                            <p:childTnLst>
                              <p:par>
                                <p:cTn id="38" presetID="42" presetClass="entr" presetSubtype="0" fill="hold"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1000"/>
                                        <p:tgtEl>
                                          <p:spTgt spid="26"/>
                                        </p:tgtEl>
                                      </p:cBhvr>
                                    </p:animEffect>
                                    <p:anim calcmode="lin" valueType="num">
                                      <p:cBhvr>
                                        <p:cTn id="41" dur="1000" fill="hold"/>
                                        <p:tgtEl>
                                          <p:spTgt spid="26"/>
                                        </p:tgtEl>
                                        <p:attrNameLst>
                                          <p:attrName>ppt_x</p:attrName>
                                        </p:attrNameLst>
                                      </p:cBhvr>
                                      <p:tavLst>
                                        <p:tav tm="0">
                                          <p:val>
                                            <p:strVal val="#ppt_x"/>
                                          </p:val>
                                        </p:tav>
                                        <p:tav tm="100000">
                                          <p:val>
                                            <p:strVal val="#ppt_x"/>
                                          </p:val>
                                        </p:tav>
                                      </p:tavLst>
                                    </p:anim>
                                    <p:anim calcmode="lin" valueType="num">
                                      <p:cBhvr>
                                        <p:cTn id="42" dur="1000" fill="hold"/>
                                        <p:tgtEl>
                                          <p:spTgt spid="26"/>
                                        </p:tgtEl>
                                        <p:attrNameLst>
                                          <p:attrName>ppt_y</p:attrName>
                                        </p:attrNameLst>
                                      </p:cBhvr>
                                      <p:tavLst>
                                        <p:tav tm="0">
                                          <p:val>
                                            <p:strVal val="#ppt_y+.1"/>
                                          </p:val>
                                        </p:tav>
                                        <p:tav tm="100000">
                                          <p:val>
                                            <p:strVal val="#ppt_y"/>
                                          </p:val>
                                        </p:tav>
                                      </p:tavLst>
                                    </p:anim>
                                  </p:childTnLst>
                                </p:cTn>
                              </p:par>
                            </p:childTnLst>
                          </p:cTn>
                        </p:par>
                        <p:par>
                          <p:cTn id="43" fill="hold">
                            <p:stCondLst>
                              <p:cond delay="7500"/>
                            </p:stCondLst>
                            <p:childTnLst>
                              <p:par>
                                <p:cTn id="44" presetID="2" presetClass="entr" presetSubtype="4"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500" fill="hold"/>
                                        <p:tgtEl>
                                          <p:spTgt spid="23"/>
                                        </p:tgtEl>
                                        <p:attrNameLst>
                                          <p:attrName>ppt_x</p:attrName>
                                        </p:attrNameLst>
                                      </p:cBhvr>
                                      <p:tavLst>
                                        <p:tav tm="0">
                                          <p:val>
                                            <p:strVal val="#ppt_x"/>
                                          </p:val>
                                        </p:tav>
                                        <p:tav tm="100000">
                                          <p:val>
                                            <p:strVal val="#ppt_x"/>
                                          </p:val>
                                        </p:tav>
                                      </p:tavLst>
                                    </p:anim>
                                    <p:anim calcmode="lin" valueType="num">
                                      <p:cBhvr additive="base">
                                        <p:cTn id="47" dur="500" fill="hold"/>
                                        <p:tgtEl>
                                          <p:spTgt spid="23"/>
                                        </p:tgtEl>
                                        <p:attrNameLst>
                                          <p:attrName>ppt_y</p:attrName>
                                        </p:attrNameLst>
                                      </p:cBhvr>
                                      <p:tavLst>
                                        <p:tav tm="0">
                                          <p:val>
                                            <p:strVal val="1+#ppt_h/2"/>
                                          </p:val>
                                        </p:tav>
                                        <p:tav tm="100000">
                                          <p:val>
                                            <p:strVal val="#ppt_y"/>
                                          </p:val>
                                        </p:tav>
                                      </p:tavLst>
                                    </p:anim>
                                  </p:childTnLst>
                                </p:cTn>
                              </p:par>
                            </p:childTnLst>
                          </p:cTn>
                        </p:par>
                        <p:par>
                          <p:cTn id="48" fill="hold">
                            <p:stCondLst>
                              <p:cond delay="8000"/>
                            </p:stCondLst>
                            <p:childTnLst>
                              <p:par>
                                <p:cTn id="49" presetID="10" presetClass="entr" presetSubtype="0" fill="hold"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par>
                          <p:cTn id="52" fill="hold">
                            <p:stCondLst>
                              <p:cond delay="8500"/>
                            </p:stCondLst>
                            <p:childTnLst>
                              <p:par>
                                <p:cTn id="53" presetID="10" presetClass="entr" presetSubtype="0"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4184947" y="3555087"/>
            <a:ext cx="3822106" cy="1504537"/>
            <a:chOff x="1656310" y="4999587"/>
            <a:chExt cx="3263375" cy="1504537"/>
          </a:xfrm>
        </p:grpSpPr>
        <p:sp>
          <p:nvSpPr>
            <p:cNvPr id="13" name="文本框 12"/>
            <p:cNvSpPr txBox="1"/>
            <p:nvPr/>
          </p:nvSpPr>
          <p:spPr>
            <a:xfrm>
              <a:off x="1777174" y="4999587"/>
              <a:ext cx="3021645" cy="707886"/>
            </a:xfrm>
            <a:prstGeom prst="rect">
              <a:avLst/>
            </a:prstGeom>
            <a:noFill/>
          </p:spPr>
          <p:txBody>
            <a:bodyPr vert="horz" wrap="square" rtlCol="0">
              <a:spAutoFit/>
            </a:bodyPr>
            <a:lstStyle/>
            <a:p>
              <a:pPr lvl="0" algn="ctr">
                <a:defRPr/>
              </a:pPr>
              <a:r>
                <a:rPr lang="zh-CN" altLang="en-US" sz="4000" dirty="0">
                  <a:cs typeface="+mn-ea"/>
                  <a:sym typeface="+mn-lt"/>
                </a:rPr>
                <a:t>立春的由来</a:t>
              </a:r>
              <a:endParaRPr kumimoji="0" lang="en-US" altLang="zh-CN" sz="4000" i="0" u="none" strike="noStrike" kern="1200" cap="none" spc="300" normalizeH="0" baseline="0" noProof="0" dirty="0">
                <a:ln>
                  <a:noFill/>
                </a:ln>
                <a:effectLst/>
                <a:uLnTx/>
                <a:uFillTx/>
                <a:cs typeface="+mn-ea"/>
                <a:sym typeface="+mn-lt"/>
              </a:endParaRPr>
            </a:p>
          </p:txBody>
        </p:sp>
        <p:sp>
          <p:nvSpPr>
            <p:cNvPr id="14" name="文本框 13"/>
            <p:cNvSpPr txBox="1"/>
            <p:nvPr/>
          </p:nvSpPr>
          <p:spPr>
            <a:xfrm>
              <a:off x="1656310" y="5650557"/>
              <a:ext cx="3263375" cy="853567"/>
            </a:xfrm>
            <a:prstGeom prst="rect">
              <a:avLst/>
            </a:prstGeom>
            <a:noFill/>
          </p:spPr>
          <p:txBody>
            <a:bodyPr vert="horz" wrap="square" rtlCol="0">
              <a:spAutoFit/>
            </a:bodyPr>
            <a:lstStyle>
              <a:defPPr>
                <a:defRPr lang="zh-CN"/>
              </a:defPPr>
              <a:lvl1pPr>
                <a:lnSpc>
                  <a:spcPct val="130000"/>
                </a:lnSpc>
                <a:defRPr sz="1200" spc="600">
                  <a:solidFill>
                    <a:srgbClr val="EAE8E0"/>
                  </a:solidFill>
                  <a:latin typeface="方正小标宋简体" panose="03000509000000000000" pitchFamily="65" charset="-122"/>
                  <a:ea typeface="方正小标宋简体" panose="03000509000000000000" pitchFamily="65" charset="-122"/>
                </a:defRPr>
              </a:lvl1p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zh-CN" altLang="en-US" sz="2000" i="0" u="none" strike="noStrike" kern="1200" cap="none" spc="600" normalizeH="0" baseline="0" noProof="0" dirty="0">
                  <a:ln>
                    <a:noFill/>
                  </a:ln>
                  <a:solidFill>
                    <a:schemeClr val="tx1"/>
                  </a:solidFill>
                  <a:effectLst/>
                  <a:uLnTx/>
                  <a:uFillTx/>
                  <a:latin typeface="+mn-lt"/>
                  <a:ea typeface="+mn-ea"/>
                  <a:cs typeface="+mn-ea"/>
                  <a:sym typeface="+mn-lt"/>
                </a:rPr>
                <a:t>请在此处添加具体内容，文字尽量言简意赅</a:t>
              </a:r>
              <a:endParaRPr kumimoji="0" lang="zh-CN" altLang="en-US" sz="2000" i="0" u="none" strike="noStrike" kern="1200" cap="none" spc="600" normalizeH="0" baseline="0" noProof="0" dirty="0">
                <a:ln>
                  <a:noFill/>
                </a:ln>
                <a:solidFill>
                  <a:schemeClr val="tx1"/>
                </a:solidFill>
                <a:effectLst/>
                <a:uLnTx/>
                <a:uFillTx/>
                <a:latin typeface="+mn-lt"/>
                <a:ea typeface="+mn-ea"/>
                <a:cs typeface="+mn-ea"/>
                <a:sym typeface="+mn-lt"/>
              </a:endParaRPr>
            </a:p>
          </p:txBody>
        </p:sp>
      </p:grpSp>
      <p:grpSp>
        <p:nvGrpSpPr>
          <p:cNvPr id="2" name="组合 1"/>
          <p:cNvGrpSpPr/>
          <p:nvPr/>
        </p:nvGrpSpPr>
        <p:grpSpPr>
          <a:xfrm>
            <a:off x="3824282" y="1081976"/>
            <a:ext cx="4543436" cy="2024074"/>
            <a:chOff x="3824282" y="1081976"/>
            <a:chExt cx="4543436" cy="2024074"/>
          </a:xfrm>
        </p:grpSpPr>
        <p:sp>
          <p:nvSpPr>
            <p:cNvPr id="21" name="文本框 20"/>
            <p:cNvSpPr txBox="1"/>
            <p:nvPr/>
          </p:nvSpPr>
          <p:spPr>
            <a:xfrm>
              <a:off x="5010296" y="2028529"/>
              <a:ext cx="2171407" cy="707886"/>
            </a:xfrm>
            <a:prstGeom prst="rect">
              <a:avLst/>
            </a:prstGeom>
            <a:noFill/>
          </p:spPr>
          <p:txBody>
            <a:bodyPr wrap="square" rtlCol="0">
              <a:spAutoFit/>
              <a:scene3d>
                <a:camera prst="orthographicFront"/>
                <a:lightRig rig="threePt" dir="t"/>
              </a:scene3d>
              <a:sp3d contourW="12700"/>
            </a:bodyPr>
            <a:lstStyle/>
            <a:p>
              <a:pPr algn="dist"/>
              <a:r>
                <a:rPr lang="zh-CN" altLang="en-US" sz="4000" b="1" dirty="0">
                  <a:solidFill>
                    <a:schemeClr val="tx1"/>
                  </a:solidFill>
                  <a:cs typeface="+mn-ea"/>
                  <a:sym typeface="+mn-lt"/>
                </a:rPr>
                <a:t>第一章</a:t>
              </a:r>
              <a:endParaRPr lang="zh-CN" altLang="en-US" sz="4000" b="1" dirty="0">
                <a:solidFill>
                  <a:schemeClr val="tx1"/>
                </a:solidFill>
                <a:cs typeface="+mn-ea"/>
                <a:sym typeface="+mn-lt"/>
              </a:endParaRPr>
            </a:p>
          </p:txBody>
        </p:sp>
        <p:pic>
          <p:nvPicPr>
            <p:cNvPr id="10" name="图片 9"/>
            <p:cNvPicPr>
              <a:picLocks noChangeAspect="1"/>
            </p:cNvPicPr>
            <p:nvPr/>
          </p:nvPicPr>
          <p:blipFill>
            <a:blip r:embed="rId1" cstate="screen"/>
            <a:stretch>
              <a:fillRect/>
            </a:stretch>
          </p:blipFill>
          <p:spPr>
            <a:xfrm>
              <a:off x="3824282" y="1081976"/>
              <a:ext cx="4543436" cy="1364198"/>
            </a:xfrm>
            <a:prstGeom prst="rect">
              <a:avLst/>
            </a:prstGeom>
          </p:spPr>
        </p:pic>
        <p:pic>
          <p:nvPicPr>
            <p:cNvPr id="11" name="图片 10"/>
            <p:cNvPicPr>
              <a:picLocks noChangeAspect="1"/>
            </p:cNvPicPr>
            <p:nvPr/>
          </p:nvPicPr>
          <p:blipFill rotWithShape="1">
            <a:blip r:embed="rId2" cstate="screen"/>
            <a:srcRect/>
            <a:stretch>
              <a:fillRect/>
            </a:stretch>
          </p:blipFill>
          <p:spPr>
            <a:xfrm flipV="1">
              <a:off x="4818744" y="2753305"/>
              <a:ext cx="2540000" cy="352745"/>
            </a:xfrm>
            <a:prstGeom prst="rect">
              <a:avLst/>
            </a:prstGeom>
          </p:spPr>
        </p:pic>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3000">
        <p15:prstTrans prst="fallOve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18403" y="1959221"/>
            <a:ext cx="10755194" cy="3136564"/>
          </a:xfrm>
          <a:prstGeom prst="rect">
            <a:avLst/>
          </a:prstGeom>
          <a:noFill/>
        </p:spPr>
        <p:txBody>
          <a:bodyPr wrap="square" rtlCol="0" anchor="t">
            <a:spAutoFit/>
          </a:bodyPr>
          <a:lstStyle/>
          <a:p>
            <a:pPr>
              <a:lnSpc>
                <a:spcPct val="150000"/>
              </a:lnSpc>
            </a:pPr>
            <a:r>
              <a:rPr lang="en-US" altLang="zh-CN" dirty="0">
                <a:cs typeface="+mn-ea"/>
                <a:sym typeface="+mn-lt"/>
              </a:rPr>
              <a:t>   </a:t>
            </a:r>
            <a:r>
              <a:rPr lang="en-US" altLang="zh-CN" sz="4400" dirty="0">
                <a:cs typeface="+mn-ea"/>
                <a:sym typeface="+mn-lt"/>
              </a:rPr>
              <a:t>   </a:t>
            </a:r>
            <a:r>
              <a:rPr lang="zh-CN" altLang="en-US" sz="4400" dirty="0">
                <a:cs typeface="+mn-ea"/>
                <a:sym typeface="+mn-lt"/>
              </a:rPr>
              <a:t>立春</a:t>
            </a:r>
            <a:r>
              <a:rPr lang="zh-CN" altLang="en-US" dirty="0">
                <a:cs typeface="+mn-ea"/>
                <a:sym typeface="+mn-lt"/>
              </a:rPr>
              <a:t>，是干支历二十四节气中的第一个节气，又名岁首、立春节、正月节。干支纪年法，以立春为岁首，交节日为月首。“立春”是依据黄道推算出来的，当北斗七星的斗柄指向寅时为立春节点，即太阳到达黄经315°时。立，是“开始”之意；春，代表着温暖、生长。立春作为二十四节气之一，与立夏、立秋、立冬一样，反映着一年四季的更替，此外还意味着新的一个轮回已开启，新的一年之始。古人对岁首很重视，立春要祭春神、祭太岁，敬天法祖，由此便产生了辞旧布新、迎春祈福等一系列祭祝祈年文化活动。</a:t>
            </a:r>
            <a:endParaRPr lang="zh-CN" altLang="en-US" dirty="0">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3000">
        <p15:prstTrans prst="airplane"/>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68467" y="1980624"/>
            <a:ext cx="8677133" cy="3508653"/>
          </a:xfrm>
          <a:prstGeom prst="rect">
            <a:avLst/>
          </a:prstGeom>
          <a:noFill/>
        </p:spPr>
        <p:txBody>
          <a:bodyPr wrap="square" rtlCol="0" anchor="t">
            <a:spAutoFit/>
          </a:bodyPr>
          <a:lstStyle/>
          <a:p>
            <a:pPr>
              <a:lnSpc>
                <a:spcPct val="150000"/>
              </a:lnSpc>
            </a:pPr>
            <a:r>
              <a:rPr lang="zh-CN" altLang="en-US" sz="4000" dirty="0">
                <a:cs typeface="+mn-ea"/>
                <a:sym typeface="+mn-lt"/>
              </a:rPr>
              <a:t>《月令七十二候集解》</a:t>
            </a:r>
            <a:r>
              <a:rPr lang="zh-CN" altLang="en-US" dirty="0">
                <a:cs typeface="+mn-ea"/>
                <a:sym typeface="+mn-lt"/>
              </a:rPr>
              <a:t>：“立春，正月节；立，建始也；五行之气往者过来者续于此；而春木之气始至，故谓之立也；立夏、秋、冬同。”中国幅员辽阔，各地气候相差悬殊，“立”的具体气候意义并不适用于全国各地，所对应的地域只是我国华南地区，分界线在广西桂林到江西赣州一线。立春时（日平均气温连续5天达10摄氏度以上算入春），那一线以南地区，已有春的气息了；但我国93%的陆地面积上都还是冬，到黑龙江，往往是在谷雨立夏时才入春。“立”对于很多地区来讲只是一种参考意义。</a:t>
            </a:r>
            <a:endParaRPr lang="zh-CN" altLang="en-US" dirty="0">
              <a:cs typeface="+mn-ea"/>
              <a:sym typeface="+mn-lt"/>
            </a:endParaRPr>
          </a:p>
        </p:txBody>
      </p:sp>
      <p:pic>
        <p:nvPicPr>
          <p:cNvPr id="4" name="图片 3"/>
          <p:cNvPicPr>
            <a:picLocks noChangeAspect="1"/>
          </p:cNvPicPr>
          <p:nvPr/>
        </p:nvPicPr>
        <p:blipFill>
          <a:blip r:embed="rId1" cstate="screen"/>
          <a:stretch>
            <a:fillRect/>
          </a:stretch>
        </p:blipFill>
        <p:spPr>
          <a:xfrm>
            <a:off x="9160566" y="2457199"/>
            <a:ext cx="3031434" cy="2788212"/>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3000">
        <p15:prstTrans prst="crush"/>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981700" y="2547680"/>
            <a:ext cx="4994175" cy="2169825"/>
          </a:xfrm>
          <a:prstGeom prst="rect">
            <a:avLst/>
          </a:prstGeom>
          <a:noFill/>
        </p:spPr>
        <p:txBody>
          <a:bodyPr wrap="square" rtlCol="0" anchor="t">
            <a:spAutoFit/>
          </a:bodyPr>
          <a:lstStyle/>
          <a:p>
            <a:pPr>
              <a:lnSpc>
                <a:spcPct val="150000"/>
              </a:lnSpc>
            </a:pPr>
            <a:r>
              <a:rPr lang="zh-CN" altLang="en-US" dirty="0">
                <a:cs typeface="+mn-ea"/>
                <a:sym typeface="+mn-lt"/>
              </a:rPr>
              <a:t>从立春当日到立夏，期间的三个月时间，便是美好的春天。在人们的概念里，立春是一个充满希望的节气，鸟语花香，耕耘播种。诗云：“东风带雨逐西风，大地阳和暖气生。万物苏萌山水醒，农家岁首又谋耕。”.</a:t>
            </a:r>
            <a:endParaRPr lang="zh-CN" altLang="en-US" dirty="0">
              <a:cs typeface="+mn-ea"/>
              <a:sym typeface="+mn-lt"/>
            </a:endParaRPr>
          </a:p>
        </p:txBody>
      </p:sp>
      <p:pic>
        <p:nvPicPr>
          <p:cNvPr id="3" name="图片 2"/>
          <p:cNvPicPr>
            <a:picLocks noChangeAspect="1"/>
          </p:cNvPicPr>
          <p:nvPr/>
        </p:nvPicPr>
        <p:blipFill>
          <a:blip r:embed="rId1"/>
          <a:stretch>
            <a:fillRect/>
          </a:stretch>
        </p:blipFill>
        <p:spPr>
          <a:xfrm>
            <a:off x="257629" y="743744"/>
            <a:ext cx="5297488" cy="5297488"/>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3000">
        <p15:prstTrans prst="prestige"/>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4184947" y="3714741"/>
            <a:ext cx="3822106" cy="1504537"/>
            <a:chOff x="1656310" y="4999587"/>
            <a:chExt cx="3263375" cy="1504537"/>
          </a:xfrm>
        </p:grpSpPr>
        <p:sp>
          <p:nvSpPr>
            <p:cNvPr id="13" name="文本框 12"/>
            <p:cNvSpPr txBox="1"/>
            <p:nvPr/>
          </p:nvSpPr>
          <p:spPr>
            <a:xfrm>
              <a:off x="1777174" y="4999587"/>
              <a:ext cx="3021645" cy="707886"/>
            </a:xfrm>
            <a:prstGeom prst="rect">
              <a:avLst/>
            </a:prstGeom>
            <a:noFill/>
          </p:spPr>
          <p:txBody>
            <a:bodyPr vert="horz" wrap="square" rtlCol="0">
              <a:spAutoFit/>
            </a:bodyPr>
            <a:lstStyle/>
            <a:p>
              <a:pPr lvl="0" algn="ctr">
                <a:defRPr/>
              </a:pPr>
              <a:r>
                <a:rPr lang="zh-CN" altLang="en-US" sz="4000" dirty="0">
                  <a:cs typeface="+mn-ea"/>
                  <a:sym typeface="+mn-lt"/>
                </a:rPr>
                <a:t>立春的习俗</a:t>
              </a:r>
              <a:endParaRPr lang="en-US" altLang="zh-CN" sz="4000" spc="300" dirty="0">
                <a:cs typeface="+mn-ea"/>
                <a:sym typeface="+mn-lt"/>
              </a:endParaRPr>
            </a:p>
          </p:txBody>
        </p:sp>
        <p:sp>
          <p:nvSpPr>
            <p:cNvPr id="14" name="文本框 13"/>
            <p:cNvSpPr txBox="1"/>
            <p:nvPr/>
          </p:nvSpPr>
          <p:spPr>
            <a:xfrm>
              <a:off x="1656310" y="5650557"/>
              <a:ext cx="3263375" cy="853567"/>
            </a:xfrm>
            <a:prstGeom prst="rect">
              <a:avLst/>
            </a:prstGeom>
            <a:noFill/>
          </p:spPr>
          <p:txBody>
            <a:bodyPr vert="horz" wrap="square" rtlCol="0">
              <a:spAutoFit/>
            </a:bodyPr>
            <a:lstStyle>
              <a:defPPr>
                <a:defRPr lang="zh-CN"/>
              </a:defPPr>
              <a:lvl1pPr>
                <a:lnSpc>
                  <a:spcPct val="130000"/>
                </a:lnSpc>
                <a:defRPr sz="1200" spc="600">
                  <a:solidFill>
                    <a:srgbClr val="EAE8E0"/>
                  </a:solidFill>
                  <a:latin typeface="方正小标宋简体" panose="03000509000000000000" pitchFamily="65" charset="-122"/>
                  <a:ea typeface="方正小标宋简体" panose="03000509000000000000" pitchFamily="65" charset="-122"/>
                </a:defRPr>
              </a:lvl1p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zh-CN" altLang="en-US" sz="2000" i="0" u="none" strike="noStrike" kern="1200" cap="none" spc="600" normalizeH="0" baseline="0" noProof="0" dirty="0">
                  <a:ln>
                    <a:noFill/>
                  </a:ln>
                  <a:solidFill>
                    <a:schemeClr val="tx1"/>
                  </a:solidFill>
                  <a:effectLst/>
                  <a:uLnTx/>
                  <a:uFillTx/>
                  <a:latin typeface="+mn-lt"/>
                  <a:ea typeface="+mn-ea"/>
                  <a:cs typeface="+mn-ea"/>
                  <a:sym typeface="+mn-lt"/>
                </a:rPr>
                <a:t>请在此处添加具体内容，文字尽量言简意赅</a:t>
              </a:r>
              <a:endParaRPr kumimoji="0" lang="zh-CN" altLang="en-US" sz="2000" i="0" u="none" strike="noStrike" kern="1200" cap="none" spc="600" normalizeH="0" baseline="0" noProof="0" dirty="0">
                <a:ln>
                  <a:noFill/>
                </a:ln>
                <a:solidFill>
                  <a:schemeClr val="tx1"/>
                </a:solidFill>
                <a:effectLst/>
                <a:uLnTx/>
                <a:uFillTx/>
                <a:latin typeface="+mn-lt"/>
                <a:ea typeface="+mn-ea"/>
                <a:cs typeface="+mn-ea"/>
                <a:sym typeface="+mn-lt"/>
              </a:endParaRPr>
            </a:p>
          </p:txBody>
        </p:sp>
      </p:grpSp>
      <p:grpSp>
        <p:nvGrpSpPr>
          <p:cNvPr id="2" name="组合 1"/>
          <p:cNvGrpSpPr/>
          <p:nvPr/>
        </p:nvGrpSpPr>
        <p:grpSpPr>
          <a:xfrm>
            <a:off x="3824282" y="1241630"/>
            <a:ext cx="4543436" cy="2024074"/>
            <a:chOff x="3824282" y="1241630"/>
            <a:chExt cx="4543436" cy="2024074"/>
          </a:xfrm>
        </p:grpSpPr>
        <p:sp>
          <p:nvSpPr>
            <p:cNvPr id="21" name="文本框 20"/>
            <p:cNvSpPr txBox="1"/>
            <p:nvPr/>
          </p:nvSpPr>
          <p:spPr>
            <a:xfrm>
              <a:off x="5010296" y="2188183"/>
              <a:ext cx="2171407" cy="707886"/>
            </a:xfrm>
            <a:prstGeom prst="rect">
              <a:avLst/>
            </a:prstGeom>
            <a:noFill/>
          </p:spPr>
          <p:txBody>
            <a:bodyPr wrap="square" rtlCol="0">
              <a:spAutoFit/>
              <a:scene3d>
                <a:camera prst="orthographicFront"/>
                <a:lightRig rig="threePt" dir="t"/>
              </a:scene3d>
              <a:sp3d contourW="12700"/>
            </a:bodyPr>
            <a:lstStyle/>
            <a:p>
              <a:pPr algn="dist"/>
              <a:r>
                <a:rPr lang="zh-CN" altLang="en-US" sz="4000" b="1" dirty="0">
                  <a:solidFill>
                    <a:schemeClr val="tx1"/>
                  </a:solidFill>
                  <a:cs typeface="+mn-ea"/>
                  <a:sym typeface="+mn-lt"/>
                </a:rPr>
                <a:t>第二章</a:t>
              </a:r>
              <a:endParaRPr lang="zh-CN" altLang="en-US" sz="4000" b="1" dirty="0">
                <a:solidFill>
                  <a:schemeClr val="tx1"/>
                </a:solidFill>
                <a:cs typeface="+mn-ea"/>
                <a:sym typeface="+mn-lt"/>
              </a:endParaRPr>
            </a:p>
          </p:txBody>
        </p:sp>
        <p:pic>
          <p:nvPicPr>
            <p:cNvPr id="10" name="图片 9"/>
            <p:cNvPicPr>
              <a:picLocks noChangeAspect="1"/>
            </p:cNvPicPr>
            <p:nvPr/>
          </p:nvPicPr>
          <p:blipFill>
            <a:blip r:embed="rId1" cstate="screen"/>
            <a:stretch>
              <a:fillRect/>
            </a:stretch>
          </p:blipFill>
          <p:spPr>
            <a:xfrm>
              <a:off x="3824282" y="1241630"/>
              <a:ext cx="4543436" cy="1364198"/>
            </a:xfrm>
            <a:prstGeom prst="rect">
              <a:avLst/>
            </a:prstGeom>
          </p:spPr>
        </p:pic>
        <p:pic>
          <p:nvPicPr>
            <p:cNvPr id="11" name="图片 10"/>
            <p:cNvPicPr>
              <a:picLocks noChangeAspect="1"/>
            </p:cNvPicPr>
            <p:nvPr/>
          </p:nvPicPr>
          <p:blipFill rotWithShape="1">
            <a:blip r:embed="rId2" cstate="screen"/>
            <a:srcRect/>
            <a:stretch>
              <a:fillRect/>
            </a:stretch>
          </p:blipFill>
          <p:spPr>
            <a:xfrm flipV="1">
              <a:off x="4818744" y="2912959"/>
              <a:ext cx="2540000" cy="352745"/>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90601" y="2011814"/>
            <a:ext cx="7797800" cy="3416320"/>
          </a:xfrm>
          <a:prstGeom prst="rect">
            <a:avLst/>
          </a:prstGeom>
          <a:noFill/>
        </p:spPr>
        <p:txBody>
          <a:bodyPr wrap="square" rtlCol="0" anchor="t">
            <a:spAutoFit/>
          </a:bodyPr>
          <a:lstStyle/>
          <a:p>
            <a:pPr>
              <a:lnSpc>
                <a:spcPct val="150000"/>
              </a:lnSpc>
            </a:pPr>
            <a:r>
              <a:rPr lang="zh-CN" altLang="en-US" dirty="0">
                <a:cs typeface="+mn-ea"/>
                <a:sym typeface="+mn-lt"/>
              </a:rPr>
              <a:t>一、县里派报春送春牛帖子和立春帖子：旧俗立春前一日，有两名艺人顶冠饰带，称春吏。沿街高喊：“春来了”，俗称“报春”。无论士、农、工、商，见春官都要作揖礼谒。一个人站在田间敲锣打鼓（找小男孩穿青衣戴青帽），唱着迎春的赞词，到每家去报春，挨家挨户送上一张春牛图或迎春帖子（或众农家敲锣打鼓将小孩拜请回家叫迎春民间摆上果品春盘在案等待春的到来）。在这红纸印的春牛图上，印有一年二十四个节气和人，牵着牛耕地，人们称其为“春帖子”。这送春牛图，其意在催促提醒人们要抓紧时间务农，莫误春光。</a:t>
            </a:r>
            <a:endParaRPr lang="zh-CN" altLang="en-US" dirty="0">
              <a:cs typeface="+mn-ea"/>
              <a:sym typeface="+mn-lt"/>
            </a:endParaRPr>
          </a:p>
        </p:txBody>
      </p:sp>
      <p:pic>
        <p:nvPicPr>
          <p:cNvPr id="3" name="图片 2"/>
          <p:cNvPicPr>
            <a:picLocks noChangeAspect="1"/>
          </p:cNvPicPr>
          <p:nvPr/>
        </p:nvPicPr>
        <p:blipFill rotWithShape="1">
          <a:blip r:embed="rId1" cstate="screen"/>
          <a:srcRect/>
          <a:stretch>
            <a:fillRect/>
          </a:stretch>
        </p:blipFill>
        <p:spPr>
          <a:xfrm>
            <a:off x="8863316" y="2011814"/>
            <a:ext cx="3328684" cy="3351367"/>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3000">
        <p15:prstTrans prst="origami"/>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8"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amond(in)">
                                      <p:cBhvr>
                                        <p:cTn id="1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85240" y="2690495"/>
            <a:ext cx="5003800" cy="2169825"/>
          </a:xfrm>
          <a:prstGeom prst="rect">
            <a:avLst/>
          </a:prstGeom>
          <a:noFill/>
        </p:spPr>
        <p:txBody>
          <a:bodyPr wrap="square" rtlCol="0" anchor="t">
            <a:spAutoFit/>
          </a:bodyPr>
          <a:lstStyle/>
          <a:p>
            <a:pPr>
              <a:lnSpc>
                <a:spcPct val="150000"/>
              </a:lnSpc>
            </a:pPr>
            <a:r>
              <a:rPr lang="zh-CN" altLang="en-US" dirty="0">
                <a:cs typeface="+mn-ea"/>
                <a:sym typeface="+mn-lt"/>
              </a:rPr>
              <a:t>二、迎句芒神并撒豆消灾：打牛仪式有县政府举办“立春前有司迎句芒神于东郊里市各扮故事表演曰庆丰年民之男女携儿女看春侯土牛过各以豆麻撒之谓散痘消诊立春日祀芒神（传统管农事的地神也称春天之神）鞭土牛毕...”</a:t>
            </a:r>
            <a:endParaRPr lang="zh-CN" altLang="en-US" dirty="0">
              <a:cs typeface="+mn-ea"/>
              <a:sym typeface="+mn-lt"/>
            </a:endParaRPr>
          </a:p>
        </p:txBody>
      </p:sp>
      <p:pic>
        <p:nvPicPr>
          <p:cNvPr id="3" name="图片 2"/>
          <p:cNvPicPr>
            <a:picLocks noChangeAspect="1"/>
          </p:cNvPicPr>
          <p:nvPr/>
        </p:nvPicPr>
        <p:blipFill>
          <a:blip r:embed="rId1" cstate="screen"/>
          <a:stretch>
            <a:fillRect/>
          </a:stretch>
        </p:blipFill>
        <p:spPr>
          <a:xfrm>
            <a:off x="7590965" y="1755122"/>
            <a:ext cx="3657605" cy="3657605"/>
          </a:xfrm>
          <a:prstGeom prst="rect">
            <a:avLst/>
          </a:prstGeom>
          <a:effectLst>
            <a:outerShdw blurRad="50800" dist="38100" dir="2700000" algn="tl" rotWithShape="0">
              <a:prstClr val="black">
                <a:alpha val="40000"/>
              </a:prstClr>
            </a:outerShdw>
          </a:effectLst>
        </p:spPr>
      </p:pic>
      <p:sp>
        <p:nvSpPr>
          <p:cNvPr id="5" name="TextBox 4"/>
          <p:cNvSpPr txBox="1"/>
          <p:nvPr/>
        </p:nvSpPr>
        <p:spPr>
          <a:xfrm>
            <a:off x="467545" y="6382259"/>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BAE0C0"/>
                </a:solidFill>
                <a:effectLst/>
                <a:uLnTx/>
                <a:uFillTx/>
              </a:rPr>
              <a:t>节日</a:t>
            </a:r>
            <a:r>
              <a:rPr kumimoji="0" lang="en-US" altLang="zh-CN" sz="100" b="0" i="0" u="none" strike="noStrike" kern="0" cap="none" spc="0" normalizeH="0" baseline="0" noProof="0" dirty="0" smtClean="0">
                <a:ln>
                  <a:noFill/>
                </a:ln>
                <a:solidFill>
                  <a:srgbClr val="BAE0C0"/>
                </a:solidFill>
                <a:effectLst/>
                <a:uLnTx/>
                <a:uFillTx/>
              </a:rPr>
              <a:t>PPT</a:t>
            </a:r>
            <a:r>
              <a:rPr kumimoji="0" lang="zh-CN" altLang="en-US" sz="100" b="0" i="0" u="none" strike="noStrike" kern="0" cap="none" spc="0" normalizeH="0" baseline="0" noProof="0" dirty="0" smtClean="0">
                <a:ln>
                  <a:noFill/>
                </a:ln>
                <a:solidFill>
                  <a:srgbClr val="BAE0C0"/>
                </a:solidFill>
                <a:effectLst/>
                <a:uLnTx/>
                <a:uFillTx/>
              </a:rPr>
              <a:t>模板 </a:t>
            </a:r>
            <a:r>
              <a:rPr kumimoji="0" lang="en-US" altLang="zh-CN" sz="100" b="0" i="0" u="none" strike="noStrike" kern="0" cap="none" spc="0" normalizeH="0" baseline="0" noProof="0" dirty="0" smtClean="0">
                <a:ln>
                  <a:noFill/>
                </a:ln>
                <a:solidFill>
                  <a:srgbClr val="BAE0C0"/>
                </a:solidFill>
                <a:effectLst/>
                <a:uLnTx/>
                <a:uFillTx/>
              </a:rPr>
              <a:t>http://www.1ppt.com/jieri/</a:t>
            </a:r>
            <a:endParaRPr kumimoji="0" lang="en-US" altLang="zh-CN" sz="100" b="0" i="0" u="none" strike="noStrike" kern="0" cap="none" spc="0" normalizeH="0" baseline="0" noProof="0" dirty="0" smtClean="0">
              <a:ln>
                <a:noFill/>
              </a:ln>
              <a:solidFill>
                <a:srgbClr val="BAE0C0"/>
              </a:solidFill>
              <a:effectLst/>
              <a:uLnTx/>
              <a:uFillTx/>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3000">
        <p15:prstTrans prst="crush"/>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heel(1)">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p="http://schemas.openxmlformats.org/presentationml/2006/main">
  <p:tag name="ISPRING_PRESENTATION_TITLE" val="1"/>
</p:tagLst>
</file>

<file path=ppt/theme/theme1.xml><?xml version="1.0" encoding="utf-8"?>
<a:theme xmlns:a="http://schemas.openxmlformats.org/drawingml/2006/main" name="office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2n2ydit">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2278</Words>
  <Application>WPS 演示</Application>
  <PresentationFormat>自定义</PresentationFormat>
  <Paragraphs>102</Paragraphs>
  <Slides>22</Slides>
  <Notes>22</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22</vt:i4>
      </vt:variant>
    </vt:vector>
  </HeadingPairs>
  <TitlesOfParts>
    <vt:vector size="35" baseType="lpstr">
      <vt:lpstr>Arial</vt:lpstr>
      <vt:lpstr>宋体</vt:lpstr>
      <vt:lpstr>Wingdings</vt:lpstr>
      <vt:lpstr>微软雅黑</vt:lpstr>
      <vt:lpstr>字魂36号-正文宋楷</vt:lpstr>
      <vt:lpstr>华文行楷</vt:lpstr>
      <vt:lpstr>方正小标宋简体</vt:lpstr>
      <vt:lpstr>Arial Unicode MS</vt:lpstr>
      <vt:lpstr>等线</vt:lpstr>
      <vt:lpstr>Arial</vt:lpstr>
      <vt:lpstr>Calibri</vt:lpstr>
      <vt:lpstr>office主题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立春</dc:title>
  <dc:creator>第一PPT</dc:creator>
  <cp:keywords>www.1ppt.com</cp:keywords>
  <dc:description>www.1ppt.com</dc:description>
  <cp:lastModifiedBy>123</cp:lastModifiedBy>
  <cp:revision>47</cp:revision>
  <dcterms:created xsi:type="dcterms:W3CDTF">2019-12-16T10:42:00Z</dcterms:created>
  <dcterms:modified xsi:type="dcterms:W3CDTF">2022-02-07T03:44:52Z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