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1"/>
  </p:notesMasterIdLst>
  <p:sldIdLst>
    <p:sldId id="257" r:id="rId4"/>
    <p:sldId id="256" r:id="rId5"/>
    <p:sldId id="259" r:id="rId6"/>
    <p:sldId id="269" r:id="rId7"/>
    <p:sldId id="258" r:id="rId8"/>
    <p:sldId id="270" r:id="rId9"/>
    <p:sldId id="9572" r:id="rId10"/>
    <p:sldId id="260" r:id="rId11"/>
    <p:sldId id="271" r:id="rId12"/>
    <p:sldId id="261" r:id="rId13"/>
    <p:sldId id="272" r:id="rId14"/>
    <p:sldId id="266" r:id="rId15"/>
    <p:sldId id="9583" r:id="rId16"/>
    <p:sldId id="9582" r:id="rId17"/>
    <p:sldId id="262" r:id="rId18"/>
    <p:sldId id="267" r:id="rId19"/>
    <p:sldId id="26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58" d="100"/>
          <a:sy n="58" d="100"/>
        </p:scale>
        <p:origin x="-102" y="-1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0D20D-C618-4B16-BA83-26AAFDA640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449E2-853B-40F1-84FE-C34E1C84B0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50604" y="6782456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039DE9-0946-4D64-AF44-24F38B7310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326228-ADE2-4C05-91F7-139D291D8A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7.png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tags" Target="../tags/tag3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image" Target="../media/image5.png"/><Relationship Id="rId3" Type="http://schemas.openxmlformats.org/officeDocument/2006/relationships/image" Target="../media/image8.png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17.xml"/><Relationship Id="rId20" Type="http://schemas.openxmlformats.org/officeDocument/2006/relationships/tags" Target="../tags/tag16.xml"/><Relationship Id="rId2" Type="http://schemas.openxmlformats.org/officeDocument/2006/relationships/image" Target="../media/image2.png"/><Relationship Id="rId19" Type="http://schemas.openxmlformats.org/officeDocument/2006/relationships/tags" Target="../tags/tag15.xml"/><Relationship Id="rId18" Type="http://schemas.openxmlformats.org/officeDocument/2006/relationships/tags" Target="../tags/tag14.xml"/><Relationship Id="rId17" Type="http://schemas.openxmlformats.org/officeDocument/2006/relationships/tags" Target="../tags/tag13.xml"/><Relationship Id="rId16" Type="http://schemas.openxmlformats.org/officeDocument/2006/relationships/tags" Target="../tags/tag12.xml"/><Relationship Id="rId15" Type="http://schemas.openxmlformats.org/officeDocument/2006/relationships/tags" Target="../tags/tag11.xml"/><Relationship Id="rId14" Type="http://schemas.openxmlformats.org/officeDocument/2006/relationships/tags" Target="../tags/tag10.xml"/><Relationship Id="rId13" Type="http://schemas.openxmlformats.org/officeDocument/2006/relationships/tags" Target="../tags/tag9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22" y="3681290"/>
            <a:ext cx="3570416" cy="31767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626" y="13692"/>
            <a:ext cx="3212165" cy="30382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008" y="5027994"/>
            <a:ext cx="13137008" cy="1841405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3137236" y="4093032"/>
            <a:ext cx="6565392" cy="461665"/>
            <a:chOff x="3137236" y="4093032"/>
            <a:chExt cx="6565392" cy="461665"/>
          </a:xfrm>
        </p:grpSpPr>
        <p:sp>
          <p:nvSpPr>
            <p:cNvPr id="22" name="文本框 21"/>
            <p:cNvSpPr txBox="1"/>
            <p:nvPr/>
          </p:nvSpPr>
          <p:spPr>
            <a:xfrm>
              <a:off x="3137236" y="4093032"/>
              <a:ext cx="656539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24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—</a:t>
              </a:r>
              <a:r>
                <a:rPr lang="zh-CN" altLang="en-US" sz="24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呵护身体健康注意身体护理宣传教育</a:t>
              </a:r>
              <a:r>
                <a:rPr lang="en-US" altLang="zh-CN" sz="24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—</a:t>
              </a:r>
              <a:endParaRPr lang="zh-CN" altLang="en-US" sz="2400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626" y="4118990"/>
              <a:ext cx="428454" cy="41060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88300" y="4118990"/>
              <a:ext cx="428454" cy="410602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2809929" y="1783612"/>
            <a:ext cx="7103558" cy="2082028"/>
            <a:chOff x="2792185" y="1833811"/>
            <a:chExt cx="7103558" cy="208202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92185" y="1833811"/>
              <a:ext cx="7103558" cy="1757148"/>
              <a:chOff x="2792185" y="1833811"/>
              <a:chExt cx="7103558" cy="1757148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06357" y="1833811"/>
                <a:ext cx="428454" cy="410602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2792185" y="2144409"/>
                <a:ext cx="7103558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spcBef>
                    <a:spcPct val="20000"/>
                  </a:spcBef>
                </a:pPr>
                <a:r>
                  <a:rPr lang="zh-CN" altLang="en-US" sz="8800" b="1" dirty="0">
                    <a:gradFill>
                      <a:gsLst>
                        <a:gs pos="0">
                          <a:srgbClr val="008C8F"/>
                        </a:gs>
                        <a:gs pos="100000">
                          <a:srgbClr val="08B1B3"/>
                        </a:gs>
                      </a:gsLst>
                      <a:lin ang="5400000" scaled="1"/>
                    </a:gradFill>
                    <a:cs typeface="+mn-ea"/>
                    <a:sym typeface="+mn-lt"/>
                  </a:rPr>
                  <a:t>护理安全教育</a:t>
                </a:r>
                <a:endParaRPr lang="zh-CN" altLang="en-US" sz="8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>
              <a:off x="3326173" y="3867098"/>
              <a:ext cx="6187518" cy="48741"/>
            </a:xfrm>
            <a:prstGeom prst="line">
              <a:avLst/>
            </a:prstGeom>
            <a:ln w="28575">
              <a:solidFill>
                <a:srgbClr val="0397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3137236" y="4764976"/>
            <a:ext cx="6565392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XXX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     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汇报时间：</a:t>
            </a:r>
            <a:r>
              <a:rPr lang="en-US" altLang="zh-CN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20XX</a:t>
            </a:r>
            <a:endParaRPr lang="zh-CN" altLang="en-US" b="1" dirty="0">
              <a:gradFill>
                <a:gsLst>
                  <a:gs pos="0">
                    <a:srgbClr val="008C8F"/>
                  </a:gs>
                  <a:gs pos="100000">
                    <a:srgbClr val="08B1B3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cs typeface="+mn-ea"/>
                <a:sym typeface="+mn-lt"/>
              </a:rPr>
              <a:t>护理安全隐患</a:t>
            </a:r>
            <a:endParaRPr lang="zh-CN" altLang="en-US" sz="6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cs typeface="+mn-ea"/>
                <a:sym typeface="+mn-lt"/>
              </a:rPr>
              <a:t>04</a:t>
            </a:r>
            <a:endParaRPr kumimoji="1" lang="zh-CN" altLang="en-US" sz="9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护理安全隐患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325387" y="2230698"/>
            <a:ext cx="0" cy="2162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080766" y="2230698"/>
            <a:ext cx="0" cy="2162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1 Rectángulo"/>
          <p:cNvSpPr/>
          <p:nvPr/>
        </p:nvSpPr>
        <p:spPr>
          <a:xfrm>
            <a:off x="729403" y="2230701"/>
            <a:ext cx="2293768" cy="787703"/>
          </a:xfrm>
          <a:prstGeom prst="rect">
            <a:avLst/>
          </a:prstGeom>
          <a:solidFill>
            <a:srgbClr val="03979A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86677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  <a:latin typeface="+mn-lt"/>
                <a:cs typeface="+mn-ea"/>
                <a:sym typeface="+mn-lt"/>
              </a:rPr>
              <a:t>人员素质隐患</a:t>
            </a:r>
            <a:endParaRPr lang="zh-CN" altLang="en-US" b="1" dirty="0">
              <a:solidFill>
                <a:prstClr val="white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11" name="组合 20"/>
          <p:cNvGrpSpPr/>
          <p:nvPr/>
        </p:nvGrpSpPr>
        <p:grpSpPr>
          <a:xfrm>
            <a:off x="729402" y="3020240"/>
            <a:ext cx="2293760" cy="3035019"/>
            <a:chOff x="122813" y="2548492"/>
            <a:chExt cx="2742578" cy="3035547"/>
          </a:xfrm>
        </p:grpSpPr>
        <p:sp>
          <p:nvSpPr>
            <p:cNvPr id="13" name="矩形 12"/>
            <p:cNvSpPr/>
            <p:nvPr/>
          </p:nvSpPr>
          <p:spPr>
            <a:xfrm>
              <a:off x="503238" y="2548492"/>
              <a:ext cx="220877" cy="30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2813" y="2905917"/>
              <a:ext cx="2742578" cy="26781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离岗   脱班   玩忽职守  不负责任 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lvl="0"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8667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离岗   脱班   玩忽职守  不负责任 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lvl="0"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42 Rectángulo"/>
          <p:cNvSpPr/>
          <p:nvPr/>
        </p:nvSpPr>
        <p:spPr>
          <a:xfrm>
            <a:off x="3571704" y="2230702"/>
            <a:ext cx="2165270" cy="787703"/>
          </a:xfrm>
          <a:prstGeom prst="rect">
            <a:avLst/>
          </a:prstGeom>
          <a:solidFill>
            <a:srgbClr val="03979A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/>
          <a:p>
            <a:pPr lvl="0" algn="ctr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  <a:cs typeface="+mn-ea"/>
                <a:sym typeface="+mn-lt"/>
              </a:rPr>
              <a:t>人员素质隐患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" name="组合 24"/>
          <p:cNvGrpSpPr/>
          <p:nvPr/>
        </p:nvGrpSpPr>
        <p:grpSpPr>
          <a:xfrm>
            <a:off x="3515159" y="3020237"/>
            <a:ext cx="2280686" cy="3017952"/>
            <a:chOff x="403608" y="2548491"/>
            <a:chExt cx="2726946" cy="3018480"/>
          </a:xfrm>
        </p:grpSpPr>
        <p:sp>
          <p:nvSpPr>
            <p:cNvPr id="17" name="矩形 16"/>
            <p:cNvSpPr/>
            <p:nvPr/>
          </p:nvSpPr>
          <p:spPr>
            <a:xfrm>
              <a:off x="471218" y="2548491"/>
              <a:ext cx="220877" cy="3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03608" y="2888847"/>
              <a:ext cx="2726946" cy="2678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b="1" dirty="0">
                  <a:solidFill>
                    <a:srgbClr val="14948E"/>
                  </a:solidFill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defTabSz="8667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4948E"/>
                  </a:solidFill>
                  <a:effectLst/>
                  <a:uLnTx/>
                  <a:uFillTx/>
                  <a:cs typeface="+mn-ea"/>
                  <a:sym typeface="+mn-lt"/>
                </a:rPr>
                <a:t>劳动纪律松散</a:t>
              </a:r>
              <a:r>
                <a:rPr lang="zh-CN" altLang="en-US" sz="1400" dirty="0">
                  <a:solidFill>
                    <a:srgbClr val="14948E"/>
                  </a:solidFill>
                  <a:cs typeface="+mn-ea"/>
                  <a:sym typeface="+mn-lt"/>
                </a:rPr>
                <a:t>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离岗   脱班   玩忽职守  不负责任 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lvl="0"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lvl="0" defTabSz="866775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rgbClr val="14948E"/>
                  </a:solidFill>
                  <a:cs typeface="+mn-ea"/>
                  <a:sym typeface="+mn-lt"/>
                </a:rPr>
                <a:t>服务意识欠缺   </a:t>
              </a:r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不重视病人的主诉，服务态度差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3073" y="1304925"/>
            <a:ext cx="5430009" cy="54300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护理安全隐患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6" name="PA-文本框 1"/>
          <p:cNvSpPr txBox="1"/>
          <p:nvPr>
            <p:custDataLst>
              <p:tags r:id="rId4"/>
            </p:custDataLst>
          </p:nvPr>
        </p:nvSpPr>
        <p:spPr>
          <a:xfrm>
            <a:off x="816544" y="2095525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新药品种多，护士对药物的作用、副作用不明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PA-文本框 1"/>
          <p:cNvSpPr txBox="1"/>
          <p:nvPr>
            <p:custDataLst>
              <p:tags r:id="rId5"/>
            </p:custDataLst>
          </p:nvPr>
        </p:nvSpPr>
        <p:spPr>
          <a:xfrm>
            <a:off x="816545" y="4079134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对新的医疗产品认识不够，使用错误或考虑不周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PA-文本框 1"/>
          <p:cNvSpPr txBox="1"/>
          <p:nvPr>
            <p:custDataLst>
              <p:tags r:id="rId6"/>
            </p:custDataLst>
          </p:nvPr>
        </p:nvSpPr>
        <p:spPr>
          <a:xfrm>
            <a:off x="816544" y="2807668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病情观察不细致、不周到、不及时，记录不详细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PA-文本框 1"/>
          <p:cNvSpPr txBox="1"/>
          <p:nvPr>
            <p:custDataLst>
              <p:tags r:id="rId7"/>
            </p:custDataLst>
          </p:nvPr>
        </p:nvSpPr>
        <p:spPr>
          <a:xfrm>
            <a:off x="816545" y="4791277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专业理论知识缺乏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PA-文本框 1"/>
          <p:cNvSpPr txBox="1"/>
          <p:nvPr>
            <p:custDataLst>
              <p:tags r:id="rId8"/>
            </p:custDataLst>
          </p:nvPr>
        </p:nvSpPr>
        <p:spPr>
          <a:xfrm>
            <a:off x="816542" y="3532231"/>
            <a:ext cx="5868736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对急救设备不会使用，使抢救不得力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PA-文本框 1"/>
          <p:cNvSpPr txBox="1"/>
          <p:nvPr>
            <p:custDataLst>
              <p:tags r:id="rId9"/>
            </p:custDataLst>
          </p:nvPr>
        </p:nvSpPr>
        <p:spPr>
          <a:xfrm>
            <a:off x="816542" y="5515840"/>
            <a:ext cx="6743085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defTabSz="8667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algn="l" defTabSz="86677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技术操作水平低，经验不足，操作准确性、及时性下降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PA-组合 7"/>
          <p:cNvGrpSpPr/>
          <p:nvPr>
            <p:custDataLst>
              <p:tags r:id="rId10"/>
            </p:custDataLst>
          </p:nvPr>
        </p:nvGrpSpPr>
        <p:grpSpPr>
          <a:xfrm>
            <a:off x="972371" y="1574593"/>
            <a:ext cx="4260029" cy="476621"/>
            <a:chOff x="6723" y="4700"/>
            <a:chExt cx="13526" cy="1991"/>
          </a:xfrm>
          <a:solidFill>
            <a:srgbClr val="03979A"/>
          </a:solidFill>
        </p:grpSpPr>
        <p:sp>
          <p:nvSpPr>
            <p:cNvPr id="16" name="PA-圆角矩形 2"/>
            <p:cNvSpPr/>
            <p:nvPr>
              <p:custDataLst>
                <p:tags r:id="rId11"/>
              </p:custDataLst>
            </p:nvPr>
          </p:nvSpPr>
          <p:spPr>
            <a:xfrm>
              <a:off x="6723" y="4700"/>
              <a:ext cx="13526" cy="19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953" tIns="34477" rIns="68953" bIns="34477" rtlCol="0" anchor="ctr"/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PA-MH_Entry_1"/>
            <p:cNvSpPr/>
            <p:nvPr>
              <p:custDataLst>
                <p:tags r:id="rId12"/>
              </p:custDataLst>
            </p:nvPr>
          </p:nvSpPr>
          <p:spPr>
            <a:xfrm>
              <a:off x="9171" y="5052"/>
              <a:ext cx="8811" cy="1286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-1" fmla="*/ 0 w 2520280"/>
                <a:gd name="connsiteY0-2" fmla="*/ 1584176 h 1872208"/>
                <a:gd name="connsiteX1-3" fmla="*/ 2520280 w 2520280"/>
                <a:gd name="connsiteY1-4" fmla="*/ 1584176 h 1872208"/>
                <a:gd name="connsiteX2-5" fmla="*/ 2520280 w 2520280"/>
                <a:gd name="connsiteY2-6" fmla="*/ 1872208 h 1872208"/>
                <a:gd name="connsiteX3-7" fmla="*/ 0 w 2520280"/>
                <a:gd name="connsiteY3-8" fmla="*/ 1872208 h 1872208"/>
                <a:gd name="connsiteX4-9" fmla="*/ 0 w 2520280"/>
                <a:gd name="connsiteY4-10" fmla="*/ 1584176 h 1872208"/>
                <a:gd name="connsiteX5-11" fmla="*/ 0 w 2520280"/>
                <a:gd name="connsiteY5-12" fmla="*/ 0 h 1872208"/>
                <a:gd name="connsiteX6-13" fmla="*/ 2520280 w 2520280"/>
                <a:gd name="connsiteY6-14" fmla="*/ 0 h 1872208"/>
                <a:gd name="connsiteX7-15" fmla="*/ 0 w 2520280"/>
                <a:gd name="connsiteY7-16" fmla="*/ 0 h 1872208"/>
                <a:gd name="connsiteX0-17" fmla="*/ 0 w 2520280"/>
                <a:gd name="connsiteY0-18" fmla="*/ 1872208 h 1872208"/>
                <a:gd name="connsiteX1-19" fmla="*/ 2520280 w 2520280"/>
                <a:gd name="connsiteY1-20" fmla="*/ 1584176 h 1872208"/>
                <a:gd name="connsiteX2-21" fmla="*/ 2520280 w 2520280"/>
                <a:gd name="connsiteY2-22" fmla="*/ 1872208 h 1872208"/>
                <a:gd name="connsiteX3-23" fmla="*/ 0 w 2520280"/>
                <a:gd name="connsiteY3-24" fmla="*/ 1872208 h 1872208"/>
                <a:gd name="connsiteX4-25" fmla="*/ 0 w 2520280"/>
                <a:gd name="connsiteY4-26" fmla="*/ 0 h 1872208"/>
                <a:gd name="connsiteX5-27" fmla="*/ 2520280 w 2520280"/>
                <a:gd name="connsiteY5-28" fmla="*/ 0 h 1872208"/>
                <a:gd name="connsiteX6-29" fmla="*/ 0 w 2520280"/>
                <a:gd name="connsiteY6-30" fmla="*/ 0 h 1872208"/>
                <a:gd name="connsiteX0-31" fmla="*/ 0 w 2520280"/>
                <a:gd name="connsiteY0-32" fmla="*/ 1872208 h 1872208"/>
                <a:gd name="connsiteX1-33" fmla="*/ 2520280 w 2520280"/>
                <a:gd name="connsiteY1-34" fmla="*/ 1872208 h 1872208"/>
                <a:gd name="connsiteX2-35" fmla="*/ 0 w 2520280"/>
                <a:gd name="connsiteY2-36" fmla="*/ 1872208 h 1872208"/>
                <a:gd name="connsiteX3-37" fmla="*/ 0 w 2520280"/>
                <a:gd name="connsiteY3-38" fmla="*/ 0 h 1872208"/>
                <a:gd name="connsiteX4-39" fmla="*/ 2520280 w 2520280"/>
                <a:gd name="connsiteY4-40" fmla="*/ 0 h 1872208"/>
                <a:gd name="connsiteX5-41" fmla="*/ 0 w 2520280"/>
                <a:gd name="connsiteY5-42" fmla="*/ 0 h 1872208"/>
                <a:gd name="connsiteX0-43" fmla="*/ 0 w 2520280"/>
                <a:gd name="connsiteY0-44" fmla="*/ 1872208 h 1872208"/>
                <a:gd name="connsiteX1-45" fmla="*/ 2520280 w 2520280"/>
                <a:gd name="connsiteY1-46" fmla="*/ 1872208 h 1872208"/>
                <a:gd name="connsiteX2-47" fmla="*/ 0 w 2520280"/>
                <a:gd name="connsiteY2-48" fmla="*/ 1872208 h 1872208"/>
                <a:gd name="connsiteX3-49" fmla="*/ 0 w 2520280"/>
                <a:gd name="connsiteY3-50" fmla="*/ 0 h 1872208"/>
                <a:gd name="connsiteX4-51" fmla="*/ 34255 w 2520280"/>
                <a:gd name="connsiteY4-52" fmla="*/ 0 h 1872208"/>
                <a:gd name="connsiteX5-53" fmla="*/ 0 w 2520280"/>
                <a:gd name="connsiteY5-54" fmla="*/ 0 h 1872208"/>
                <a:gd name="connsiteX0-55" fmla="*/ 0 w 2520280"/>
                <a:gd name="connsiteY0-56" fmla="*/ 1872208 h 1872208"/>
                <a:gd name="connsiteX1-57" fmla="*/ 2520280 w 2520280"/>
                <a:gd name="connsiteY1-58" fmla="*/ 1872208 h 1872208"/>
                <a:gd name="connsiteX2-59" fmla="*/ 0 w 2520280"/>
                <a:gd name="connsiteY2-60" fmla="*/ 1872208 h 1872208"/>
                <a:gd name="connsiteX3-61" fmla="*/ 0 w 2520280"/>
                <a:gd name="connsiteY3-62" fmla="*/ 0 h 1872208"/>
                <a:gd name="connsiteX4-63" fmla="*/ 917 w 2520280"/>
                <a:gd name="connsiteY4-64" fmla="*/ 6036 h 1872208"/>
                <a:gd name="connsiteX5-65" fmla="*/ 0 w 2520280"/>
                <a:gd name="connsiteY5-66" fmla="*/ 0 h 1872208"/>
                <a:gd name="connsiteX0-67" fmla="*/ 0 w 2520280"/>
                <a:gd name="connsiteY0-68" fmla="*/ 1890314 h 1890314"/>
                <a:gd name="connsiteX1-69" fmla="*/ 2520280 w 2520280"/>
                <a:gd name="connsiteY1-70" fmla="*/ 1890314 h 1890314"/>
                <a:gd name="connsiteX2-71" fmla="*/ 0 w 2520280"/>
                <a:gd name="connsiteY2-72" fmla="*/ 1890314 h 1890314"/>
                <a:gd name="connsiteX3-73" fmla="*/ 0 w 2520280"/>
                <a:gd name="connsiteY3-74" fmla="*/ 18106 h 1890314"/>
                <a:gd name="connsiteX4-75" fmla="*/ 53304 w 2520280"/>
                <a:gd name="connsiteY4-76" fmla="*/ 0 h 1890314"/>
                <a:gd name="connsiteX5-77" fmla="*/ 0 w 2520280"/>
                <a:gd name="connsiteY5-78" fmla="*/ 18106 h 1890314"/>
                <a:gd name="connsiteX0-79" fmla="*/ 0 w 2520280"/>
                <a:gd name="connsiteY0-80" fmla="*/ 1872208 h 1872208"/>
                <a:gd name="connsiteX1-81" fmla="*/ 2520280 w 2520280"/>
                <a:gd name="connsiteY1-82" fmla="*/ 1872208 h 1872208"/>
                <a:gd name="connsiteX2-83" fmla="*/ 0 w 2520280"/>
                <a:gd name="connsiteY2-84" fmla="*/ 1872208 h 1872208"/>
                <a:gd name="connsiteX3-85" fmla="*/ 0 w 2520280"/>
                <a:gd name="connsiteY3-86" fmla="*/ 0 h 1872208"/>
                <a:gd name="connsiteX4-87" fmla="*/ 916 w 2520280"/>
                <a:gd name="connsiteY4-88" fmla="*/ 0 h 1872208"/>
                <a:gd name="connsiteX5-89" fmla="*/ 0 w 2520280"/>
                <a:gd name="connsiteY5-90" fmla="*/ 0 h 18722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spAutoFit/>
            </a:bodyPr>
            <a:lstStyle/>
            <a:p>
              <a:pPr marL="0" marR="0" lvl="0" indent="0" algn="ctr" defTabSz="8667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技 术 隐 患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904" y="999721"/>
            <a:ext cx="5489174" cy="54891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护理安全隐患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618056" y="1910488"/>
            <a:ext cx="5559424" cy="3744669"/>
            <a:chOff x="5321936" y="2320851"/>
            <a:chExt cx="10135557" cy="1872208"/>
          </a:xfrm>
        </p:grpSpPr>
        <p:sp>
          <p:nvSpPr>
            <p:cNvPr id="8" name="TextBox 24"/>
            <p:cNvSpPr txBox="1"/>
            <p:nvPr/>
          </p:nvSpPr>
          <p:spPr>
            <a:xfrm>
              <a:off x="5877991" y="2863608"/>
              <a:ext cx="9547592" cy="1000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43370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cs typeface="+mn-ea"/>
                  <a:sym typeface="+mn-lt"/>
                </a:rPr>
                <a:t>1</a:t>
              </a:r>
              <a:r>
                <a:rPr lang="zh-CN" altLang="en-US" sz="2000" dirty="0">
                  <a:cs typeface="+mn-ea"/>
                  <a:sym typeface="+mn-lt"/>
                </a:rPr>
                <a:t>）思想不重视，教育不落实</a:t>
              </a:r>
              <a:r>
                <a:rPr lang="en-US" altLang="zh-CN" sz="2000" dirty="0">
                  <a:cs typeface="+mn-ea"/>
                  <a:sym typeface="+mn-lt"/>
                </a:rPr>
                <a:t>.</a:t>
              </a:r>
              <a:endParaRPr lang="en-US" altLang="zh-CN" sz="2000" dirty="0">
                <a:cs typeface="+mn-ea"/>
                <a:sym typeface="+mn-lt"/>
              </a:endParaRPr>
            </a:p>
            <a:p>
              <a:pPr lvl="0" defTabSz="43370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cs typeface="+mn-ea"/>
                  <a:sym typeface="+mn-lt"/>
                </a:rPr>
                <a:t>2</a:t>
              </a:r>
              <a:r>
                <a:rPr lang="zh-CN" altLang="en-US" sz="2000" dirty="0">
                  <a:cs typeface="+mn-ea"/>
                  <a:sym typeface="+mn-lt"/>
                </a:rPr>
                <a:t>）制度不健全、措施不得力、监控不严格</a:t>
              </a:r>
              <a:endParaRPr lang="zh-CN" altLang="en-US" sz="2000" dirty="0">
                <a:cs typeface="+mn-ea"/>
                <a:sym typeface="+mn-lt"/>
              </a:endParaRPr>
            </a:p>
            <a:p>
              <a:pPr lvl="0" defTabSz="43370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cs typeface="+mn-ea"/>
                  <a:sym typeface="+mn-lt"/>
                </a:rPr>
                <a:t>3</a:t>
              </a:r>
              <a:r>
                <a:rPr lang="zh-CN" altLang="en-US" sz="2000" dirty="0">
                  <a:cs typeface="+mn-ea"/>
                  <a:sym typeface="+mn-lt"/>
                </a:rPr>
                <a:t>）培训不重视、业务技术差</a:t>
              </a:r>
              <a:endParaRPr lang="zh-CN" altLang="en-US" sz="2000" dirty="0">
                <a:cs typeface="+mn-ea"/>
                <a:sym typeface="+mn-lt"/>
              </a:endParaRPr>
            </a:p>
            <a:p>
              <a:pPr lvl="0" defTabSz="43370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lang="zh-CN" altLang="en-US" sz="2000" dirty="0">
                  <a:cs typeface="+mn-ea"/>
                  <a:sym typeface="+mn-lt"/>
                </a:rPr>
                <a:t>（</a:t>
              </a:r>
              <a:r>
                <a:rPr lang="en-US" altLang="zh-CN" sz="2000" dirty="0">
                  <a:cs typeface="+mn-ea"/>
                  <a:sym typeface="+mn-lt"/>
                </a:rPr>
                <a:t>4</a:t>
              </a:r>
              <a:r>
                <a:rPr lang="zh-CN" altLang="en-US" sz="2000" dirty="0">
                  <a:cs typeface="+mn-ea"/>
                  <a:sym typeface="+mn-lt"/>
                </a:rPr>
                <a:t>）护理管理人员缺乏预见性</a:t>
              </a:r>
              <a:endParaRPr lang="zh-CN" altLang="en-US" sz="2000" dirty="0">
                <a:cs typeface="+mn-ea"/>
                <a:sym typeface="+mn-lt"/>
              </a:endParaRPr>
            </a:p>
            <a:p>
              <a:pPr marL="0" marR="0" lvl="0" indent="0" algn="l" defTabSz="433705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sz="4800">
                  <a:latin typeface="Helvetica" panose="020B0604020202030204"/>
                  <a:ea typeface="Helvetica" panose="020B0604020202030204"/>
                  <a:cs typeface="Helvetica" panose="020B0604020202030204"/>
                  <a:sym typeface="Helvetica" panose="020B0604020202030204"/>
                </a:defRPr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（</a:t>
              </a:r>
              <a:r>
                <a:rPr kumimoji="0" lang="en-US" altLang="zh-CN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5</a:t>
              </a: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）护理人员严重不足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394961" y="2320851"/>
              <a:ext cx="9998712" cy="1872208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321936" y="2551659"/>
              <a:ext cx="140655" cy="143755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316838" y="2551659"/>
              <a:ext cx="140655" cy="143755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80" y="1011039"/>
            <a:ext cx="5015548" cy="501554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316733" y="2182699"/>
            <a:ext cx="6167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667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8C8F"/>
                </a:solidFill>
                <a:effectLst/>
                <a:uLnTx/>
                <a:uFillTx/>
                <a:cs typeface="+mn-ea"/>
                <a:sym typeface="+mn-lt"/>
              </a:rPr>
              <a:t>管理隐患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8C8F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护理安全隐患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45047" y="3055048"/>
            <a:ext cx="4819650" cy="2308324"/>
            <a:chOff x="584881" y="2105025"/>
            <a:chExt cx="4819650" cy="2308324"/>
          </a:xfrm>
        </p:grpSpPr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832531" y="2105025"/>
              <a:ext cx="4572000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医院的基础设施、病区物品配备和放置 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(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门窗、地面、设施、开水）</a:t>
              </a:r>
              <a:endPara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环境污染所致的隐性不安全因素</a:t>
              </a:r>
              <a:endPara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社会环境 患者隐患。</a:t>
              </a:r>
              <a:endPara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不要紧张，保持心情放松，遵医嘱科学安排睡眠和运动，注意加强营养。</a:t>
              </a:r>
              <a:endPara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0" name="燕尾形 3"/>
            <p:cNvSpPr/>
            <p:nvPr/>
          </p:nvSpPr>
          <p:spPr>
            <a:xfrm>
              <a:off x="584881" y="2224088"/>
              <a:ext cx="247650" cy="249237"/>
            </a:xfrm>
            <a:prstGeom prst="chevron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192697" y="2472297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03979A"/>
                </a:solidFill>
                <a:cs typeface="+mn-ea"/>
                <a:sym typeface="+mn-lt"/>
              </a:rPr>
              <a:t>环境隐患</a:t>
            </a:r>
            <a:endParaRPr lang="zh-CN" altLang="en-US" sz="2800" b="1" kern="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680" y="983379"/>
            <a:ext cx="5150953" cy="5150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cs typeface="+mn-ea"/>
                <a:sym typeface="+mn-lt"/>
              </a:rPr>
              <a:t>护理安全防范</a:t>
            </a:r>
            <a:endParaRPr lang="zh-CN" altLang="en-US" sz="6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cs typeface="+mn-ea"/>
                <a:sym typeface="+mn-lt"/>
              </a:rPr>
              <a:t>05</a:t>
            </a:r>
            <a:endParaRPr kumimoji="1" lang="zh-CN" altLang="en-US" sz="9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护理安全防范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31584" y="2464041"/>
            <a:ext cx="4653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最为重要的还是护理人员严格遵守相关法律、法规、规章、护理规范、常规是防范护理缺陷的最根本保证。</a:t>
            </a:r>
            <a:r>
              <a:rPr lang="zh-CN" altLang="en-US" sz="1600" b="1" dirty="0">
                <a:solidFill>
                  <a:srgbClr val="008C8F"/>
                </a:solidFill>
                <a:cs typeface="+mn-ea"/>
                <a:sym typeface="+mn-lt"/>
              </a:rPr>
              <a:t>不断强化医疗法律意识  做到知法  懂法  守法  依法执业 </a:t>
            </a:r>
            <a:endParaRPr lang="zh-CN" altLang="en-US" sz="1600" b="1" dirty="0">
              <a:solidFill>
                <a:srgbClr val="008C8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8538" y="4211560"/>
            <a:ext cx="5544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法律、法规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医疗事故处理条例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》《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护士条例</a:t>
            </a: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遵守法律法规制度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规章、制度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压疮诊疗规范；紧急情况下的人力资源调配预案；护理不良事件上报制度；护理风险评估制度；核心制度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231584" y="3955953"/>
            <a:ext cx="5108575" cy="1905"/>
          </a:xfrm>
          <a:prstGeom prst="line">
            <a:avLst/>
          </a:prstGeom>
          <a:ln>
            <a:solidFill>
              <a:srgbClr val="096D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192697" y="1908451"/>
            <a:ext cx="243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护理安全防范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120" y="1684987"/>
            <a:ext cx="5446976" cy="54469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22" y="3681290"/>
            <a:ext cx="3570416" cy="31767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626" y="13692"/>
            <a:ext cx="3212165" cy="30382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008" y="5027994"/>
            <a:ext cx="13137008" cy="1841405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3137535" y="4093210"/>
            <a:ext cx="6722745" cy="521970"/>
            <a:chOff x="3137236" y="4093032"/>
            <a:chExt cx="6722875" cy="521807"/>
          </a:xfrm>
        </p:grpSpPr>
        <p:sp>
          <p:nvSpPr>
            <p:cNvPr id="22" name="文本框 21"/>
            <p:cNvSpPr txBox="1"/>
            <p:nvPr/>
          </p:nvSpPr>
          <p:spPr>
            <a:xfrm>
              <a:off x="3137236" y="4093032"/>
              <a:ext cx="6722875" cy="5218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—</a:t>
              </a:r>
              <a:r>
                <a:rPr lang="zh-CN" altLang="en-US" sz="24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呵护身体健康注意身体护理宣传教育</a:t>
              </a:r>
              <a:r>
                <a:rPr lang="en-US" altLang="zh-CN" sz="2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—</a:t>
              </a:r>
              <a:endParaRPr lang="zh-CN" altLang="en-US" sz="2800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1216" y="4127242"/>
              <a:ext cx="428454" cy="41060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480045" y="4127242"/>
              <a:ext cx="428454" cy="410602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2809929" y="1783612"/>
            <a:ext cx="7103558" cy="2082028"/>
            <a:chOff x="2792185" y="1833811"/>
            <a:chExt cx="7103558" cy="208202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92185" y="1833811"/>
              <a:ext cx="7103558" cy="1871451"/>
              <a:chOff x="2792185" y="1833811"/>
              <a:chExt cx="7103558" cy="1871451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06357" y="1833811"/>
                <a:ext cx="428454" cy="410602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2792185" y="2258712"/>
                <a:ext cx="7103558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spcBef>
                    <a:spcPct val="20000"/>
                  </a:spcBef>
                </a:pPr>
                <a:r>
                  <a:rPr lang="zh-CN" altLang="en-US" sz="8800" b="1" dirty="0">
                    <a:gradFill>
                      <a:gsLst>
                        <a:gs pos="0">
                          <a:srgbClr val="008C8F"/>
                        </a:gs>
                        <a:gs pos="100000">
                          <a:srgbClr val="08B1B3"/>
                        </a:gs>
                      </a:gsLst>
                      <a:lin ang="5400000" scaled="1"/>
                    </a:gradFill>
                    <a:cs typeface="+mn-ea"/>
                    <a:sym typeface="+mn-lt"/>
                  </a:rPr>
                  <a:t>护理安全教育</a:t>
                </a:r>
                <a:endParaRPr lang="zh-CN" altLang="en-US" sz="8800" b="1" dirty="0">
                  <a:gradFill>
                    <a:gsLst>
                      <a:gs pos="0">
                        <a:srgbClr val="008C8F"/>
                      </a:gs>
                      <a:gs pos="100000">
                        <a:srgbClr val="08B1B3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>
              <a:off x="3326173" y="3867098"/>
              <a:ext cx="6187518" cy="48741"/>
            </a:xfrm>
            <a:prstGeom prst="line">
              <a:avLst/>
            </a:prstGeom>
            <a:ln w="28575">
              <a:solidFill>
                <a:srgbClr val="0397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3137236" y="4764976"/>
            <a:ext cx="6565392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XXX</a:t>
            </a:r>
            <a:r>
              <a:rPr lang="zh-CN" altLang="en-US" b="1" dirty="0" smtClean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     </a:t>
            </a:r>
            <a:r>
              <a:rPr lang="zh-CN" altLang="en-US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汇报时间：</a:t>
            </a:r>
            <a:r>
              <a:rPr lang="en-US" altLang="zh-CN" b="1" dirty="0">
                <a:gradFill>
                  <a:gsLst>
                    <a:gs pos="0">
                      <a:srgbClr val="008C8F"/>
                    </a:gs>
                    <a:gs pos="100000">
                      <a:srgbClr val="08B1B3"/>
                    </a:gs>
                  </a:gsLst>
                  <a:lin ang="5400000" scaled="1"/>
                </a:gradFill>
                <a:cs typeface="+mn-ea"/>
                <a:sym typeface="+mn-lt"/>
              </a:rPr>
              <a:t>20XX</a:t>
            </a:r>
            <a:endParaRPr lang="zh-CN" altLang="en-US" b="1" dirty="0">
              <a:gradFill>
                <a:gsLst>
                  <a:gs pos="0">
                    <a:srgbClr val="008C8F"/>
                  </a:gs>
                  <a:gs pos="100000">
                    <a:srgbClr val="08B1B3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"/>
    </mc:Choice>
    <mc:Fallback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88317" y="3021206"/>
            <a:ext cx="4603683" cy="39448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grpSp>
        <p:nvGrpSpPr>
          <p:cNvPr id="49" name="组合 48"/>
          <p:cNvGrpSpPr/>
          <p:nvPr/>
        </p:nvGrpSpPr>
        <p:grpSpPr>
          <a:xfrm>
            <a:off x="3720876" y="1717722"/>
            <a:ext cx="4042007" cy="3750042"/>
            <a:chOff x="6348073" y="1616195"/>
            <a:chExt cx="4453309" cy="4131637"/>
          </a:xfrm>
          <a:solidFill>
            <a:srgbClr val="0070C0"/>
          </a:solidFill>
        </p:grpSpPr>
        <p:sp>
          <p:nvSpPr>
            <p:cNvPr id="50" name="Freeform 10"/>
            <p:cNvSpPr/>
            <p:nvPr/>
          </p:nvSpPr>
          <p:spPr bwMode="auto">
            <a:xfrm>
              <a:off x="6348073" y="1616195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1" name="Freeform 10"/>
            <p:cNvSpPr/>
            <p:nvPr/>
          </p:nvSpPr>
          <p:spPr bwMode="auto">
            <a:xfrm>
              <a:off x="6348073" y="2483158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</a:ln>
          </p:spPr>
          <p:txBody>
            <a:bodyPr lIns="68562" tIns="34281" rIns="68562" bIns="34281"/>
            <a:lstStyle/>
            <a:p>
              <a:endPara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2" name="Freeform 10"/>
            <p:cNvSpPr/>
            <p:nvPr/>
          </p:nvSpPr>
          <p:spPr bwMode="auto">
            <a:xfrm>
              <a:off x="6358561" y="3374970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</a:ln>
          </p:spPr>
          <p:txBody>
            <a:bodyPr lIns="68562" tIns="34281" rIns="68562" bIns="34281"/>
            <a:lstStyle/>
            <a:p>
              <a:endPara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6358560" y="4301149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4" name="TextBox 105"/>
            <p:cNvSpPr txBox="1">
              <a:spLocks noChangeArrowheads="1"/>
            </p:cNvSpPr>
            <p:nvPr/>
          </p:nvSpPr>
          <p:spPr bwMode="auto">
            <a:xfrm>
              <a:off x="7405970" y="1661397"/>
              <a:ext cx="3331567" cy="5510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医疗护理安全现状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TextBox 108"/>
            <p:cNvSpPr txBox="1">
              <a:spLocks noChangeArrowheads="1"/>
            </p:cNvSpPr>
            <p:nvPr/>
          </p:nvSpPr>
          <p:spPr bwMode="auto">
            <a:xfrm>
              <a:off x="7405970" y="2530724"/>
              <a:ext cx="3331567" cy="5510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护理安全的重要性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TextBox 115"/>
            <p:cNvSpPr txBox="1">
              <a:spLocks noChangeArrowheads="1"/>
            </p:cNvSpPr>
            <p:nvPr/>
          </p:nvSpPr>
          <p:spPr bwMode="auto">
            <a:xfrm>
              <a:off x="7405970" y="3403717"/>
              <a:ext cx="2536814" cy="5510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护理安全概述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117"/>
            <p:cNvSpPr txBox="1">
              <a:spLocks noChangeArrowheads="1"/>
            </p:cNvSpPr>
            <p:nvPr/>
          </p:nvSpPr>
          <p:spPr bwMode="auto">
            <a:xfrm>
              <a:off x="7405970" y="4379348"/>
              <a:ext cx="2536814" cy="5510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护理安全隐患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10"/>
            <p:cNvSpPr/>
            <p:nvPr/>
          </p:nvSpPr>
          <p:spPr bwMode="auto">
            <a:xfrm>
              <a:off x="6368342" y="5132868"/>
              <a:ext cx="4433040" cy="614964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solidFill>
              <a:srgbClr val="03979A"/>
            </a:solidFill>
            <a:ln w="10" cap="flat" cmpd="sng">
              <a:noFill/>
              <a:round/>
            </a:ln>
          </p:spPr>
          <p:txBody>
            <a:bodyPr lIns="68562" tIns="34281" rIns="68562" bIns="34281"/>
            <a:lstStyle/>
            <a:p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9" name="TextBox 117"/>
            <p:cNvSpPr txBox="1">
              <a:spLocks noChangeArrowheads="1"/>
            </p:cNvSpPr>
            <p:nvPr/>
          </p:nvSpPr>
          <p:spPr bwMode="auto">
            <a:xfrm>
              <a:off x="7405970" y="5157135"/>
              <a:ext cx="2536814" cy="5510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护理安全防范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252851" y="2110547"/>
            <a:ext cx="775246" cy="775246"/>
            <a:chOff x="5295989" y="1005884"/>
            <a:chExt cx="847734" cy="847734"/>
          </a:xfrm>
          <a:solidFill>
            <a:srgbClr val="03979A"/>
          </a:solidFill>
        </p:grpSpPr>
        <p:sp>
          <p:nvSpPr>
            <p:cNvPr id="59" name="矩形: 圆角 58"/>
            <p:cNvSpPr/>
            <p:nvPr/>
          </p:nvSpPr>
          <p:spPr>
            <a:xfrm rot="18900000">
              <a:off x="5295989" y="1005884"/>
              <a:ext cx="847734" cy="847734"/>
            </a:xfrm>
            <a:prstGeom prst="roundRect">
              <a:avLst/>
            </a:prstGeom>
            <a:no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5453808" y="1161354"/>
              <a:ext cx="532096" cy="541778"/>
              <a:chOff x="4331361" y="154218"/>
              <a:chExt cx="1437242" cy="1437237"/>
            </a:xfrm>
            <a:grpFill/>
          </p:grpSpPr>
          <p:sp>
            <p:nvSpPr>
              <p:cNvPr id="61" name="矩形 60"/>
              <p:cNvSpPr/>
              <p:nvPr/>
            </p:nvSpPr>
            <p:spPr>
              <a:xfrm>
                <a:off x="4331361" y="653261"/>
                <a:ext cx="1437242" cy="43915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 rot="16200000">
                <a:off x="4331363" y="655526"/>
                <a:ext cx="1437237" cy="4346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2164018" y="2501214"/>
            <a:ext cx="779389" cy="3323987"/>
            <a:chOff x="5566773" y="182784"/>
            <a:chExt cx="2329889" cy="3323987"/>
          </a:xfrm>
        </p:grpSpPr>
        <p:sp>
          <p:nvSpPr>
            <p:cNvPr id="64" name="MH_Others_1"/>
            <p:cNvSpPr txBox="1"/>
            <p:nvPr>
              <p:custDataLst>
                <p:tags r:id="rId5"/>
              </p:custDataLst>
            </p:nvPr>
          </p:nvSpPr>
          <p:spPr>
            <a:xfrm>
              <a:off x="6202174" y="182784"/>
              <a:ext cx="1691567" cy="332398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rgbClr val="03979A"/>
                  </a:solidFill>
                  <a:cs typeface="+mn-ea"/>
                  <a:sym typeface="+mn-lt"/>
                </a:rPr>
                <a:t>目 录</a:t>
              </a:r>
              <a:endParaRPr lang="zh-CN" altLang="en-US" sz="7200" b="1" dirty="0">
                <a:solidFill>
                  <a:srgbClr val="03979A"/>
                </a:solidFill>
                <a:cs typeface="+mn-ea"/>
                <a:sym typeface="+mn-lt"/>
              </a:endParaRPr>
            </a:p>
          </p:txBody>
        </p:sp>
        <p:sp>
          <p:nvSpPr>
            <p:cNvPr id="65" name="MH_Others_2"/>
            <p:cNvSpPr txBox="1"/>
            <p:nvPr>
              <p:custDataLst>
                <p:tags r:id="rId6"/>
              </p:custDataLst>
            </p:nvPr>
          </p:nvSpPr>
          <p:spPr>
            <a:xfrm>
              <a:off x="5566773" y="2089740"/>
              <a:ext cx="2329889" cy="246221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endParaRPr lang="zh-CN" altLang="en-US" sz="1600" b="1" dirty="0">
                <a:solidFill>
                  <a:srgbClr val="0397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6" name="PA-组合 15"/>
          <p:cNvGrpSpPr/>
          <p:nvPr>
            <p:custDataLst>
              <p:tags r:id="rId7"/>
            </p:custDataLst>
          </p:nvPr>
        </p:nvGrpSpPr>
        <p:grpSpPr>
          <a:xfrm>
            <a:off x="4004347" y="1785048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67" name="PA-Flowchart: Connector 29"/>
            <p:cNvSpPr/>
            <p:nvPr>
              <p:custDataLst>
                <p:tags r:id="rId8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8" name="PA-doctor_195938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9" name="PA-组合 15"/>
          <p:cNvGrpSpPr/>
          <p:nvPr>
            <p:custDataLst>
              <p:tags r:id="rId10"/>
            </p:custDataLst>
          </p:nvPr>
        </p:nvGrpSpPr>
        <p:grpSpPr>
          <a:xfrm>
            <a:off x="4012929" y="2577800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0" name="PA-Flowchart: Connector 29"/>
            <p:cNvSpPr/>
            <p:nvPr>
              <p:custDataLst>
                <p:tags r:id="rId11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1" name="PA-doctor_195938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2" name="PA-组合 15"/>
          <p:cNvGrpSpPr/>
          <p:nvPr>
            <p:custDataLst>
              <p:tags r:id="rId13"/>
            </p:custDataLst>
          </p:nvPr>
        </p:nvGrpSpPr>
        <p:grpSpPr>
          <a:xfrm>
            <a:off x="4004347" y="3378191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3" name="PA-Flowchart: Connector 29"/>
            <p:cNvSpPr/>
            <p:nvPr>
              <p:custDataLst>
                <p:tags r:id="rId14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4" name="PA-doctor_195938"/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5" name="PA-组合 15"/>
          <p:cNvGrpSpPr/>
          <p:nvPr>
            <p:custDataLst>
              <p:tags r:id="rId16"/>
            </p:custDataLst>
          </p:nvPr>
        </p:nvGrpSpPr>
        <p:grpSpPr>
          <a:xfrm>
            <a:off x="4004347" y="4220078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76" name="PA-Flowchart: Connector 29"/>
            <p:cNvSpPr/>
            <p:nvPr>
              <p:custDataLst>
                <p:tags r:id="rId17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7" name="PA-doctor_195938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80" name="PA-组合 15"/>
          <p:cNvGrpSpPr/>
          <p:nvPr>
            <p:custDataLst>
              <p:tags r:id="rId19"/>
            </p:custDataLst>
          </p:nvPr>
        </p:nvGrpSpPr>
        <p:grpSpPr>
          <a:xfrm>
            <a:off x="4014172" y="5018392"/>
            <a:ext cx="423513" cy="423513"/>
            <a:chOff x="11231028" y="6013155"/>
            <a:chExt cx="586997" cy="586997"/>
          </a:xfrm>
          <a:solidFill>
            <a:schemeClr val="bg1"/>
          </a:solidFill>
        </p:grpSpPr>
        <p:sp>
          <p:nvSpPr>
            <p:cNvPr id="81" name="PA-Flowchart: Connector 29"/>
            <p:cNvSpPr/>
            <p:nvPr>
              <p:custDataLst>
                <p:tags r:id="rId20"/>
              </p:custDataLst>
            </p:nvPr>
          </p:nvSpPr>
          <p:spPr>
            <a:xfrm rot="10800000">
              <a:off x="11231028" y="6013155"/>
              <a:ext cx="586997" cy="586997"/>
            </a:xfrm>
            <a:prstGeom prst="flowChartConnector">
              <a:avLst/>
            </a:prstGeom>
            <a:grpFill/>
            <a:ln>
              <a:solidFill>
                <a:srgbClr val="039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2" name="PA-doctor_195938"/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auto">
            <a:xfrm>
              <a:off x="11349740" y="6132131"/>
              <a:ext cx="349573" cy="349045"/>
            </a:xfrm>
            <a:custGeom>
              <a:avLst/>
              <a:gdLst>
                <a:gd name="T0" fmla="*/ 6485 w 6827"/>
                <a:gd name="T1" fmla="*/ 2048 h 6827"/>
                <a:gd name="T2" fmla="*/ 4779 w 6827"/>
                <a:gd name="T3" fmla="*/ 2048 h 6827"/>
                <a:gd name="T4" fmla="*/ 4779 w 6827"/>
                <a:gd name="T5" fmla="*/ 341 h 6827"/>
                <a:gd name="T6" fmla="*/ 4437 w 6827"/>
                <a:gd name="T7" fmla="*/ 0 h 6827"/>
                <a:gd name="T8" fmla="*/ 2389 w 6827"/>
                <a:gd name="T9" fmla="*/ 0 h 6827"/>
                <a:gd name="T10" fmla="*/ 2048 w 6827"/>
                <a:gd name="T11" fmla="*/ 341 h 6827"/>
                <a:gd name="T12" fmla="*/ 2048 w 6827"/>
                <a:gd name="T13" fmla="*/ 2048 h 6827"/>
                <a:gd name="T14" fmla="*/ 341 w 6827"/>
                <a:gd name="T15" fmla="*/ 2048 h 6827"/>
                <a:gd name="T16" fmla="*/ 0 w 6827"/>
                <a:gd name="T17" fmla="*/ 2389 h 6827"/>
                <a:gd name="T18" fmla="*/ 0 w 6827"/>
                <a:gd name="T19" fmla="*/ 4437 h 6827"/>
                <a:gd name="T20" fmla="*/ 341 w 6827"/>
                <a:gd name="T21" fmla="*/ 4779 h 6827"/>
                <a:gd name="T22" fmla="*/ 2048 w 6827"/>
                <a:gd name="T23" fmla="*/ 4779 h 6827"/>
                <a:gd name="T24" fmla="*/ 2048 w 6827"/>
                <a:gd name="T25" fmla="*/ 6485 h 6827"/>
                <a:gd name="T26" fmla="*/ 2389 w 6827"/>
                <a:gd name="T27" fmla="*/ 6827 h 6827"/>
                <a:gd name="T28" fmla="*/ 4437 w 6827"/>
                <a:gd name="T29" fmla="*/ 6827 h 6827"/>
                <a:gd name="T30" fmla="*/ 4779 w 6827"/>
                <a:gd name="T31" fmla="*/ 6485 h 6827"/>
                <a:gd name="T32" fmla="*/ 4779 w 6827"/>
                <a:gd name="T33" fmla="*/ 4779 h 6827"/>
                <a:gd name="T34" fmla="*/ 6485 w 6827"/>
                <a:gd name="T35" fmla="*/ 4779 h 6827"/>
                <a:gd name="T36" fmla="*/ 6827 w 6827"/>
                <a:gd name="T37" fmla="*/ 4437 h 6827"/>
                <a:gd name="T38" fmla="*/ 6827 w 6827"/>
                <a:gd name="T39" fmla="*/ 2389 h 6827"/>
                <a:gd name="T40" fmla="*/ 6485 w 6827"/>
                <a:gd name="T41" fmla="*/ 2048 h 6827"/>
                <a:gd name="T42" fmla="*/ 6485 w 6827"/>
                <a:gd name="T43" fmla="*/ 4437 h 6827"/>
                <a:gd name="T44" fmla="*/ 4437 w 6827"/>
                <a:gd name="T45" fmla="*/ 4437 h 6827"/>
                <a:gd name="T46" fmla="*/ 4437 w 6827"/>
                <a:gd name="T47" fmla="*/ 6485 h 6827"/>
                <a:gd name="T48" fmla="*/ 2389 w 6827"/>
                <a:gd name="T49" fmla="*/ 6485 h 6827"/>
                <a:gd name="T50" fmla="*/ 2389 w 6827"/>
                <a:gd name="T51" fmla="*/ 4437 h 6827"/>
                <a:gd name="T52" fmla="*/ 341 w 6827"/>
                <a:gd name="T53" fmla="*/ 4437 h 6827"/>
                <a:gd name="T54" fmla="*/ 341 w 6827"/>
                <a:gd name="T55" fmla="*/ 2389 h 6827"/>
                <a:gd name="T56" fmla="*/ 2389 w 6827"/>
                <a:gd name="T57" fmla="*/ 2389 h 6827"/>
                <a:gd name="T58" fmla="*/ 2389 w 6827"/>
                <a:gd name="T59" fmla="*/ 341 h 6827"/>
                <a:gd name="T60" fmla="*/ 4437 w 6827"/>
                <a:gd name="T61" fmla="*/ 341 h 6827"/>
                <a:gd name="T62" fmla="*/ 4437 w 6827"/>
                <a:gd name="T63" fmla="*/ 2389 h 6827"/>
                <a:gd name="T64" fmla="*/ 6485 w 6827"/>
                <a:gd name="T65" fmla="*/ 2389 h 6827"/>
                <a:gd name="T66" fmla="*/ 6485 w 6827"/>
                <a:gd name="T67" fmla="*/ 4437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27" h="6827">
                  <a:moveTo>
                    <a:pt x="6485" y="2048"/>
                  </a:moveTo>
                  <a:lnTo>
                    <a:pt x="4779" y="2048"/>
                  </a:lnTo>
                  <a:lnTo>
                    <a:pt x="4779" y="341"/>
                  </a:lnTo>
                  <a:cubicBezTo>
                    <a:pt x="4779" y="153"/>
                    <a:pt x="4626" y="0"/>
                    <a:pt x="4437" y="0"/>
                  </a:cubicBezTo>
                  <a:lnTo>
                    <a:pt x="2389" y="0"/>
                  </a:lnTo>
                  <a:cubicBezTo>
                    <a:pt x="2201" y="0"/>
                    <a:pt x="2048" y="153"/>
                    <a:pt x="2048" y="341"/>
                  </a:cubicBezTo>
                  <a:lnTo>
                    <a:pt x="2048" y="2048"/>
                  </a:lnTo>
                  <a:lnTo>
                    <a:pt x="341" y="2048"/>
                  </a:lnTo>
                  <a:cubicBezTo>
                    <a:pt x="153" y="2048"/>
                    <a:pt x="0" y="2201"/>
                    <a:pt x="0" y="2389"/>
                  </a:cubicBezTo>
                  <a:lnTo>
                    <a:pt x="0" y="4437"/>
                  </a:lnTo>
                  <a:cubicBezTo>
                    <a:pt x="0" y="4626"/>
                    <a:pt x="153" y="4779"/>
                    <a:pt x="341" y="4779"/>
                  </a:cubicBezTo>
                  <a:lnTo>
                    <a:pt x="2048" y="4779"/>
                  </a:lnTo>
                  <a:lnTo>
                    <a:pt x="2048" y="6485"/>
                  </a:lnTo>
                  <a:cubicBezTo>
                    <a:pt x="2048" y="6674"/>
                    <a:pt x="2201" y="6827"/>
                    <a:pt x="2389" y="6827"/>
                  </a:cubicBezTo>
                  <a:lnTo>
                    <a:pt x="4437" y="6827"/>
                  </a:lnTo>
                  <a:cubicBezTo>
                    <a:pt x="4626" y="6827"/>
                    <a:pt x="4779" y="6674"/>
                    <a:pt x="4779" y="6485"/>
                  </a:cubicBezTo>
                  <a:lnTo>
                    <a:pt x="4779" y="4779"/>
                  </a:lnTo>
                  <a:lnTo>
                    <a:pt x="6485" y="4779"/>
                  </a:lnTo>
                  <a:cubicBezTo>
                    <a:pt x="6674" y="4779"/>
                    <a:pt x="6827" y="4626"/>
                    <a:pt x="6827" y="4437"/>
                  </a:cubicBezTo>
                  <a:lnTo>
                    <a:pt x="6827" y="2389"/>
                  </a:lnTo>
                  <a:cubicBezTo>
                    <a:pt x="6827" y="2201"/>
                    <a:pt x="6674" y="2048"/>
                    <a:pt x="6485" y="2048"/>
                  </a:cubicBezTo>
                  <a:close/>
                  <a:moveTo>
                    <a:pt x="6485" y="4437"/>
                  </a:moveTo>
                  <a:lnTo>
                    <a:pt x="4437" y="4437"/>
                  </a:lnTo>
                  <a:lnTo>
                    <a:pt x="4437" y="6485"/>
                  </a:lnTo>
                  <a:lnTo>
                    <a:pt x="2389" y="6485"/>
                  </a:lnTo>
                  <a:lnTo>
                    <a:pt x="2389" y="4437"/>
                  </a:lnTo>
                  <a:lnTo>
                    <a:pt x="341" y="4437"/>
                  </a:lnTo>
                  <a:lnTo>
                    <a:pt x="341" y="2389"/>
                  </a:lnTo>
                  <a:lnTo>
                    <a:pt x="2389" y="2389"/>
                  </a:lnTo>
                  <a:lnTo>
                    <a:pt x="2389" y="341"/>
                  </a:lnTo>
                  <a:lnTo>
                    <a:pt x="4437" y="341"/>
                  </a:lnTo>
                  <a:lnTo>
                    <a:pt x="4437" y="2389"/>
                  </a:lnTo>
                  <a:lnTo>
                    <a:pt x="6485" y="2389"/>
                  </a:lnTo>
                  <a:lnTo>
                    <a:pt x="6485" y="4437"/>
                  </a:lnTo>
                  <a:close/>
                </a:path>
              </a:pathLst>
            </a:custGeom>
            <a:grpFill/>
            <a:ln>
              <a:solidFill>
                <a:srgbClr val="03979A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432588" y="2616802"/>
            <a:ext cx="59236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cs typeface="+mn-ea"/>
                <a:sym typeface="+mn-lt"/>
              </a:rPr>
              <a:t>医疗护理安全现状</a:t>
            </a:r>
            <a:endParaRPr lang="zh-CN" altLang="en-US" sz="6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cs typeface="+mn-ea"/>
                <a:sym typeface="+mn-lt"/>
              </a:rPr>
              <a:t>01</a:t>
            </a:r>
            <a:endParaRPr kumimoji="1" lang="zh-CN" altLang="en-US" sz="9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医疗护理安全现状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1745" y="1387142"/>
            <a:ext cx="5334000" cy="526035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09418" y="2438400"/>
            <a:ext cx="3262544" cy="2554545"/>
            <a:chOff x="1121046" y="2438400"/>
            <a:chExt cx="3262544" cy="2554545"/>
          </a:xfrm>
        </p:grpSpPr>
        <p:sp>
          <p:nvSpPr>
            <p:cNvPr id="9" name="矩形 8"/>
            <p:cNvSpPr/>
            <p:nvPr/>
          </p:nvSpPr>
          <p:spPr>
            <a:xfrm>
              <a:off x="1121046" y="2438400"/>
              <a:ext cx="3262544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l" defTabSz="913765" rtl="0" eaLnBrk="1" fontAlgn="base" latinLnBrk="0" hangingPunct="1"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( WH0) 2 0 0 7 年关于患者安全的报道 ：在发达国家每10名患者中即有1名患者在接受治疗时受到伤害，而发展中国家患者住院感染的发生率比发达国家要高出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cs typeface="+mn-ea"/>
                  <a:sym typeface="+mn-lt"/>
                </a:rPr>
                <a:t>20倍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algn="l" defTabSz="913765" rtl="0" eaLnBrk="1" fontAlgn="base" latinLnBrk="0" hangingPunct="1"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美国每年死于医疗事故患者有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cs typeface="+mn-ea"/>
                  <a:sym typeface="+mn-lt"/>
                </a:rPr>
                <a:t>44000人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R="0" lvl="0" algn="l" defTabSz="913765" rtl="0" eaLnBrk="1" fontAlgn="base" latinLnBrk="0" hangingPunct="1"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英国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cs typeface="+mn-ea"/>
                  <a:sym typeface="+mn-lt"/>
                </a:rPr>
                <a:t>10％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的住院患者出现医疗差错，每天有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cs typeface="+mn-ea"/>
                  <a:sym typeface="+mn-lt"/>
                </a:rPr>
                <a:t>100名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患者死亡，有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3979A"/>
                  </a:solidFill>
                  <a:effectLst/>
                  <a:uLnTx/>
                  <a:uFillTx/>
                  <a:cs typeface="+mn-ea"/>
                  <a:sym typeface="+mn-lt"/>
                </a:rPr>
                <a:t>1000人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留下了长期或严重的损害。 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Rectangle 12"/>
            <p:cNvSpPr/>
            <p:nvPr/>
          </p:nvSpPr>
          <p:spPr>
            <a:xfrm>
              <a:off x="2156866" y="2615893"/>
              <a:ext cx="1282401" cy="29751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3867" tIns="33867" rIns="33867" bIns="33867" anchor="ctr">
              <a:noAutofit/>
            </a:bodyPr>
            <a:lstStyle/>
            <a:p>
              <a:pPr algn="ctr"/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13133" y="2438400"/>
            <a:ext cx="3069449" cy="2062103"/>
            <a:chOff x="7721325" y="2438400"/>
            <a:chExt cx="3345222" cy="2062103"/>
          </a:xfrm>
        </p:grpSpPr>
        <p:sp>
          <p:nvSpPr>
            <p:cNvPr id="14" name="矩形 13"/>
            <p:cNvSpPr/>
            <p:nvPr/>
          </p:nvSpPr>
          <p:spPr>
            <a:xfrm>
              <a:off x="7721325" y="2438400"/>
              <a:ext cx="334522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形式严峻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年以来医疗纠纷呈显著的上升趋势。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护理安全现状卫生部信访办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2006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年受理投诉排前五位的医疗方面占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项，其中一半是投诉医疗纠纷的（</a:t>
              </a:r>
              <a:r>
                <a:rPr lang="en-US" altLang="zh-CN" sz="1600" b="1" dirty="0">
                  <a:solidFill>
                    <a:srgbClr val="008C8F"/>
                  </a:solidFill>
                  <a:cs typeface="+mn-ea"/>
                  <a:sym typeface="+mn-lt"/>
                </a:rPr>
                <a:t>49.47%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defTabSz="457200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调查结果</a:t>
              </a:r>
              <a:r>
                <a:rPr lang="en-US" altLang="zh-CN" sz="1600" b="1" dirty="0">
                  <a:solidFill>
                    <a:srgbClr val="008C8F"/>
                  </a:solidFill>
                  <a:cs typeface="+mn-ea"/>
                  <a:sym typeface="+mn-lt"/>
                </a:rPr>
                <a:t>326</a:t>
              </a:r>
              <a:r>
                <a:rPr lang="zh-CN" altLang="en-US" sz="1600" b="1" dirty="0">
                  <a:solidFill>
                    <a:srgbClr val="008C8F"/>
                  </a:solidFill>
                  <a:cs typeface="+mn-ea"/>
                  <a:sym typeface="+mn-lt"/>
                </a:rPr>
                <a:t>家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医院都发生过医疗纠纷（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98%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2"/>
            <p:cNvSpPr/>
            <p:nvPr/>
          </p:nvSpPr>
          <p:spPr>
            <a:xfrm>
              <a:off x="8752735" y="2615893"/>
              <a:ext cx="1282401" cy="29751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3867" tIns="33867" rIns="33867" bIns="33867" anchor="ctr">
              <a:noAutofit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sz="2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432588" y="2616802"/>
            <a:ext cx="59236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cs typeface="+mn-ea"/>
                <a:sym typeface="+mn-lt"/>
              </a:rPr>
              <a:t>护理安全的重要性</a:t>
            </a:r>
            <a:endParaRPr lang="zh-CN" altLang="en-US" sz="6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cs typeface="+mn-ea"/>
                <a:sym typeface="+mn-lt"/>
              </a:rPr>
              <a:t>02</a:t>
            </a:r>
            <a:endParaRPr kumimoji="1" lang="zh-CN" altLang="en-US" sz="9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护理安全的重要性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cxnSp>
        <p:nvCxnSpPr>
          <p:cNvPr id="18" name="连接符: 肘形 17"/>
          <p:cNvCxnSpPr/>
          <p:nvPr/>
        </p:nvCxnSpPr>
        <p:spPr>
          <a:xfrm>
            <a:off x="3376743" y="2619034"/>
            <a:ext cx="1673487" cy="1577713"/>
          </a:xfrm>
          <a:prstGeom prst="bentConnector3">
            <a:avLst/>
          </a:prstGeom>
          <a:ln w="28575">
            <a:solidFill>
              <a:srgbClr val="0397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连接符: 肘形 18"/>
          <p:cNvCxnSpPr/>
          <p:nvPr/>
        </p:nvCxnSpPr>
        <p:spPr>
          <a:xfrm flipH="1">
            <a:off x="6944720" y="2592897"/>
            <a:ext cx="1673487" cy="1577713"/>
          </a:xfrm>
          <a:prstGeom prst="bentConnector3">
            <a:avLst/>
          </a:prstGeom>
          <a:ln w="28575">
            <a:solidFill>
              <a:srgbClr val="0397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3487" y="1782291"/>
            <a:ext cx="3765025" cy="376502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656668" y="2162294"/>
            <a:ext cx="2999181" cy="3342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3370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cs typeface="+mn-ea"/>
                <a:sym typeface="+mn-lt"/>
              </a:rPr>
              <a:t>护理安全是护理管理的重点，是护理质量的重要标志之一，其重要性主要体现在以下三个方面：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护理安全直接关系护理效果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lvl="0" indent="-285750" defTabSz="43370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护理安全直接影响医院的社会效益与经济效益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lvl="0" indent="-285750" defTabSz="43370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 sz="4800">
                <a:latin typeface="Helvetica" panose="020B0604020202030204"/>
                <a:ea typeface="Helvetica" panose="020B0604020202030204"/>
                <a:cs typeface="Helvetica" panose="020B0604020202030204"/>
                <a:sym typeface="Helvetica" panose="020B0604020202030204"/>
              </a:defRPr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护理安全是衡量医院护理管理水平的重要标志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83517" y="1883891"/>
            <a:ext cx="26659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0">
              <a:defRPr/>
            </a:pPr>
            <a:r>
              <a:rPr lang="zh-CN" altLang="en-US" sz="1600" b="1" dirty="0">
                <a:cs typeface="+mn-ea"/>
                <a:sym typeface="+mn-lt"/>
              </a:rPr>
              <a:t>（一）</a:t>
            </a:r>
            <a:endParaRPr lang="en-US" altLang="zh-CN" sz="1600" b="1" dirty="0">
              <a:cs typeface="+mn-ea"/>
              <a:sym typeface="+mn-lt"/>
            </a:endParaRPr>
          </a:p>
          <a:p>
            <a:pPr lvl="0" defTabSz="0">
              <a:defRPr/>
            </a:pPr>
            <a:r>
              <a:rPr lang="zh-CN" altLang="en-US" sz="1600" b="1" dirty="0">
                <a:cs typeface="+mn-ea"/>
                <a:sym typeface="+mn-lt"/>
              </a:rPr>
              <a:t>护理安全直接关系护理效果</a:t>
            </a:r>
            <a:endParaRPr lang="zh-CN" altLang="en-US" sz="1600" b="1" dirty="0">
              <a:cs typeface="+mn-ea"/>
              <a:sym typeface="+mn-lt"/>
            </a:endParaRPr>
          </a:p>
          <a:p>
            <a:pPr lvl="0" defTabSz="457200">
              <a:defRPr/>
            </a:pPr>
            <a:r>
              <a:rPr lang="zh-CN" altLang="en-US" sz="1600" dirty="0">
                <a:cs typeface="+mn-ea"/>
                <a:sym typeface="+mn-lt"/>
              </a:rPr>
              <a:t>护理工作存在许多不安全因素，这些不安全因素直接影响护理效果。安全、有效的护理可促使患者疾病痊愈或好转，而护理不安全因素则使患者的疾病向坏的方向转化，如疾病恶化，甚至造成患者功能障碍或死亡。由此可见，护理安全与护理效果存在因果关系，护理安全产生高质量的护理效果，护理效果体现护理安全水平。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213485" y="5547314"/>
            <a:ext cx="4018951" cy="0"/>
          </a:xfrm>
          <a:prstGeom prst="line">
            <a:avLst/>
          </a:prstGeom>
          <a:ln w="38100">
            <a:solidFill>
              <a:srgbClr val="03979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护理安全的重要性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0036" y="2562314"/>
            <a:ext cx="3352515" cy="3068954"/>
            <a:chOff x="5965437" y="1949553"/>
            <a:chExt cx="3819099" cy="3068954"/>
          </a:xfrm>
        </p:grpSpPr>
        <p:sp>
          <p:nvSpPr>
            <p:cNvPr id="8" name="文本框 7"/>
            <p:cNvSpPr txBox="1"/>
            <p:nvPr/>
          </p:nvSpPr>
          <p:spPr>
            <a:xfrm>
              <a:off x="5965437" y="2340851"/>
              <a:ext cx="3819099" cy="26776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lvl="0" algn="l" defTabSz="913765" rtl="0" eaLnBrk="1" fontAlgn="base" latinLnBrk="0" hangingPunct="1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护理不安全带来的后果，如护理差错或事故，不仅损坏医院在患者和公众心目中的形象，給医院的信誉造成负面影响，而且增加医疗费用的支出及物资消耗，使医疗成本上升，增加患者经济负担和医院额外开支。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424138" y="1949553"/>
              <a:ext cx="2714262" cy="461665"/>
            </a:xfrm>
            <a:prstGeom prst="rect">
              <a:avLst/>
            </a:prstGeom>
            <a:solidFill>
              <a:srgbClr val="03979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护理安全重要性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941" y="416205"/>
            <a:ext cx="6025587" cy="602558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184738" y="2491947"/>
            <a:ext cx="3352515" cy="3043334"/>
            <a:chOff x="5924148" y="1953905"/>
            <a:chExt cx="3819099" cy="3043334"/>
          </a:xfrm>
        </p:grpSpPr>
        <p:sp>
          <p:nvSpPr>
            <p:cNvPr id="14" name="文本框 13"/>
            <p:cNvSpPr txBox="1"/>
            <p:nvPr/>
          </p:nvSpPr>
          <p:spPr>
            <a:xfrm>
              <a:off x="5924148" y="2369404"/>
              <a:ext cx="3819099" cy="26278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lvl="0" algn="l" defTabSz="913765" rtl="0" eaLnBrk="1" fontAlgn="base" latinLnBrk="0" hangingPunct="1">
                <a:lnSpc>
                  <a:spcPct val="130000"/>
                </a:lnSpc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护理安全可以综合地反映出护理人员的工作态度、技术水平以及护理管理水平。因此护理安全是护理管理的一项重要工作。护理安全管理措施不落实，护理不安全因素得不到有效控制，就会给病人造成不应有的痛苦，所以护理安全是衡量医院管理水平的重要标志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91707" y="1953905"/>
              <a:ext cx="2992839" cy="461665"/>
            </a:xfrm>
            <a:prstGeom prst="rect">
              <a:avLst/>
            </a:prstGeom>
            <a:solidFill>
              <a:srgbClr val="03979A"/>
            </a:solidFill>
            <a:ln>
              <a:solidFill>
                <a:srgbClr val="03979A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护理安全重要性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6" y="1091354"/>
            <a:ext cx="9609075" cy="47970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" y="664077"/>
            <a:ext cx="1447473" cy="14447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425571" y="3339548"/>
            <a:ext cx="3518452" cy="3518452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432588" y="2616802"/>
            <a:ext cx="5572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zh-CN" altLang="en-US" sz="6600" b="1" dirty="0">
                <a:solidFill>
                  <a:srgbClr val="03979A"/>
                </a:solidFill>
                <a:cs typeface="+mn-ea"/>
                <a:sym typeface="+mn-lt"/>
              </a:rPr>
              <a:t>护理安全概述</a:t>
            </a:r>
            <a:endParaRPr lang="zh-CN" altLang="en-US" sz="6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58009" y="3925557"/>
            <a:ext cx="66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03979A"/>
                </a:solidFill>
                <a:cs typeface="+mn-ea"/>
                <a:sym typeface="+mn-lt"/>
              </a:rPr>
              <a:t>BASIC INFORMATION</a:t>
            </a:r>
            <a:endParaRPr lang="zh-CN" altLang="en-US" sz="3600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1607" y="2355897"/>
            <a:ext cx="1991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rgbClr val="03979A"/>
                </a:solidFill>
                <a:cs typeface="+mn-ea"/>
                <a:sym typeface="+mn-lt"/>
              </a:rPr>
              <a:t>03</a:t>
            </a:r>
            <a:endParaRPr kumimoji="1" lang="zh-CN" altLang="en-US" sz="96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448" y="0"/>
            <a:ext cx="3038277" cy="3038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0" y="228600"/>
            <a:ext cx="11735298" cy="64007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7" y="405659"/>
            <a:ext cx="787590" cy="7861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697" y="61404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rgbClr val="03979A"/>
                </a:solidFill>
                <a:cs typeface="+mn-ea"/>
                <a:sym typeface="+mn-lt"/>
              </a:rPr>
              <a:t>护理安全概述</a:t>
            </a:r>
            <a:endParaRPr lang="zh-CN" altLang="en-US" sz="1800" b="1" dirty="0">
              <a:solidFill>
                <a:srgbClr val="03979A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3869" y="2599750"/>
            <a:ext cx="5011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是指患者在接受护理过程中，不发生法律和规章制度允许范围以外的心理、机体结构或功能上的损害、障碍、缺陷或死亡 。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 defTabSz="8667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是指在护理工作中，不在计划中、未预计到或通常不希望发生的事件，常称为护理差错和护理事故。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3869" y="1858705"/>
            <a:ext cx="4940888" cy="523220"/>
          </a:xfrm>
          <a:prstGeom prst="rect">
            <a:avLst/>
          </a:prstGeom>
          <a:solidFill>
            <a:srgbClr val="03979A"/>
          </a:solidFill>
          <a:ln>
            <a:solidFill>
              <a:srgbClr val="03979A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护理安全概述什么是护理安全？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1307" y="1627792"/>
            <a:ext cx="4179220" cy="438818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98902" y="4667280"/>
            <a:ext cx="10393544" cy="1477328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cs typeface="+mn-ea"/>
                <a:sym typeface="+mn-lt"/>
              </a:rPr>
              <a:t>引发护理不良事件四个基本要素：</a:t>
            </a:r>
            <a:endParaRPr lang="en-US" altLang="zh-CN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，责任心不强</a:t>
            </a:r>
            <a:endParaRPr lang="en-US" altLang="zh-CN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，违反操作规程</a:t>
            </a:r>
            <a:endParaRPr lang="en-US" altLang="zh-CN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，不遵守规章制度</a:t>
            </a:r>
            <a:endParaRPr lang="en-US" altLang="zh-CN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，技术水平低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11" grpId="0" animBg="1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PA" val="v5.1.1"/>
</p:tagLst>
</file>

<file path=ppt/tags/tag11.xml><?xml version="1.0" encoding="utf-8"?>
<p:tagLst xmlns:p="http://schemas.openxmlformats.org/presentationml/2006/main">
  <p:tag name="PA" val="v5.1.1"/>
</p:tagLst>
</file>

<file path=ppt/tags/tag12.xml><?xml version="1.0" encoding="utf-8"?>
<p:tagLst xmlns:p="http://schemas.openxmlformats.org/presentationml/2006/main">
  <p:tag name="PA" val="v5.1.1"/>
  <p:tag name="RESOURCELIBID_ANIM" val="512"/>
</p:tagLst>
</file>

<file path=ppt/tags/tag13.xml><?xml version="1.0" encoding="utf-8"?>
<p:tagLst xmlns:p="http://schemas.openxmlformats.org/presentationml/2006/main">
  <p:tag name="PA" val="v5.1.1"/>
</p:tagLst>
</file>

<file path=ppt/tags/tag14.xml><?xml version="1.0" encoding="utf-8"?>
<p:tagLst xmlns:p="http://schemas.openxmlformats.org/presentationml/2006/main">
  <p:tag name="PA" val="v5.1.1"/>
</p:tagLst>
</file>

<file path=ppt/tags/tag15.xml><?xml version="1.0" encoding="utf-8"?>
<p:tagLst xmlns:p="http://schemas.openxmlformats.org/presentationml/2006/main">
  <p:tag name="PA" val="v5.1.1"/>
  <p:tag name="RESOURCELIBID_ANIM" val="512"/>
</p:tagLst>
</file>

<file path=ppt/tags/tag16.xml><?xml version="1.0" encoding="utf-8"?>
<p:tagLst xmlns:p="http://schemas.openxmlformats.org/presentationml/2006/main">
  <p:tag name="PA" val="v5.1.1"/>
</p:tagLst>
</file>

<file path=ppt/tags/tag17.xml><?xml version="1.0" encoding="utf-8"?>
<p:tagLst xmlns:p="http://schemas.openxmlformats.org/presentationml/2006/main">
  <p:tag name="PA" val="v5.1.1"/>
</p:tagLst>
</file>

<file path=ppt/tags/tag18.xml><?xml version="1.0" encoding="utf-8"?>
<p:tagLst xmlns:p="http://schemas.openxmlformats.org/presentationml/2006/main">
  <p:tag name="PA" val="v5.2.7"/>
  <p:tag name="RESOURCELIBID_ANIM" val="445"/>
</p:tagLst>
</file>

<file path=ppt/tags/tag19.xml><?xml version="1.0" encoding="utf-8"?>
<p:tagLst xmlns:p="http://schemas.openxmlformats.org/presentationml/2006/main">
  <p:tag name="PA" val="v5.2.7"/>
  <p:tag name="RESOURCELIBID_ANIM" val="445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p="http://schemas.openxmlformats.org/presentationml/2006/main">
  <p:tag name="PA" val="v5.2.7"/>
  <p:tag name="RESOURCELIBID_ANIM" val="445"/>
</p:tagLst>
</file>

<file path=ppt/tags/tag21.xml><?xml version="1.0" encoding="utf-8"?>
<p:tagLst xmlns:p="http://schemas.openxmlformats.org/presentationml/2006/main">
  <p:tag name="PA" val="v5.2.7"/>
  <p:tag name="RESOURCELIBID_ANIM" val="445"/>
</p:tagLst>
</file>

<file path=ppt/tags/tag22.xml><?xml version="1.0" encoding="utf-8"?>
<p:tagLst xmlns:p="http://schemas.openxmlformats.org/presentationml/2006/main">
  <p:tag name="PA" val="v5.2.7"/>
  <p:tag name="RESOURCELIBID_ANIM" val="445"/>
</p:tagLst>
</file>

<file path=ppt/tags/tag23.xml><?xml version="1.0" encoding="utf-8"?>
<p:tagLst xmlns:p="http://schemas.openxmlformats.org/presentationml/2006/main">
  <p:tag name="PA" val="v5.2.7"/>
  <p:tag name="RESOURCELIBID_ANIM" val="445"/>
</p:tagLst>
</file>

<file path=ppt/tags/tag24.xml><?xml version="1.0" encoding="utf-8"?>
<p:tagLst xmlns:p="http://schemas.openxmlformats.org/presentationml/2006/main">
  <p:tag name="PA" val="v5.2.7"/>
  <p:tag name="RESOURCELIBID_ANIM" val="438"/>
</p:tagLst>
</file>

<file path=ppt/tags/tag25.xml><?xml version="1.0" encoding="utf-8"?>
<p:tagLst xmlns:p="http://schemas.openxmlformats.org/presentationml/2006/main">
  <p:tag name="PA" val="v5.2.7"/>
</p:tagLst>
</file>

<file path=ppt/tags/tag2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5.2.7"/>
</p:tagLst>
</file>

<file path=ppt/tags/tag3.xml><?xml version="1.0" encoding="utf-8"?>
<p:tagLst xmlns:p="http://schemas.openxmlformats.org/presentationml/2006/main">
  <p:tag name="PA" val="v5.1.1"/>
  <p:tag name="RESOURCELIBID_ANIM" val="512"/>
</p:tagLst>
</file>

<file path=ppt/tags/tag4.xml><?xml version="1.0" encoding="utf-8"?>
<p:tagLst xmlns:p="http://schemas.openxmlformats.org/presentationml/2006/main">
  <p:tag name="PA" val="v5.1.1"/>
</p:tagLst>
</file>

<file path=ppt/tags/tag5.xml><?xml version="1.0" encoding="utf-8"?>
<p:tagLst xmlns:p="http://schemas.openxmlformats.org/presentationml/2006/main">
  <p:tag name="PA" val="v5.1.1"/>
</p:tagLst>
</file>

<file path=ppt/tags/tag6.xml><?xml version="1.0" encoding="utf-8"?>
<p:tagLst xmlns:p="http://schemas.openxmlformats.org/presentationml/2006/main">
  <p:tag name="PA" val="v5.1.1"/>
  <p:tag name="RESOURCELIBID_ANIM" val="512"/>
</p:tagLst>
</file>

<file path=ppt/tags/tag7.xml><?xml version="1.0" encoding="utf-8"?>
<p:tagLst xmlns:p="http://schemas.openxmlformats.org/presentationml/2006/main">
  <p:tag name="PA" val="v5.1.1"/>
</p:tagLst>
</file>

<file path=ppt/tags/tag8.xml><?xml version="1.0" encoding="utf-8"?>
<p:tagLst xmlns:p="http://schemas.openxmlformats.org/presentationml/2006/main">
  <p:tag name="PA" val="v5.1.1"/>
</p:tagLst>
</file>

<file path=ppt/tags/tag9.xml><?xml version="1.0" encoding="utf-8"?>
<p:tagLst xmlns:p="http://schemas.openxmlformats.org/presentationml/2006/main">
  <p:tag name="PA" val="v5.1.1"/>
  <p:tag name="RESOURCELIBID_ANIM" val="512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3kziym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1872</Words>
  <Application>WPS 演示</Application>
  <PresentationFormat>自定义</PresentationFormat>
  <Paragraphs>159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Helvetica</vt:lpstr>
      <vt:lpstr>微软雅黑</vt:lpstr>
      <vt:lpstr>Calibri</vt:lpstr>
      <vt:lpstr>Arial</vt:lpstr>
      <vt:lpstr>Arial Unicode MS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护理安全教育培训PPT</dc:title>
  <dc:creator>第一PPT</dc:creator>
  <cp:keywords>www.1ppt.com</cp:keywords>
  <dc:description>www.1ppt.com</dc:description>
  <cp:lastModifiedBy>铭</cp:lastModifiedBy>
  <cp:revision>10</cp:revision>
  <dcterms:created xsi:type="dcterms:W3CDTF">2020-11-07T17:05:00Z</dcterms:created>
  <dcterms:modified xsi:type="dcterms:W3CDTF">2022-01-19T01:53:57Z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16143911EED44324B9EB1195956F8BDC</vt:lpwstr>
  </property>
  <property fmtid="{D5CDD505-2E9C-101B-9397-08002B2CF9AE}" pid="3" name="KSOProductBuildVer">
    <vt:lpwstr>2052-11.1.0.11194</vt:lpwstr>
  </property>
</Properties>
</file>