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96" r:id="rId7"/>
    <p:sldId id="263" r:id="rId8"/>
    <p:sldId id="259" r:id="rId9"/>
    <p:sldId id="298" r:id="rId10"/>
    <p:sldId id="297" r:id="rId11"/>
    <p:sldId id="299" r:id="rId12"/>
    <p:sldId id="300" r:id="rId13"/>
    <p:sldId id="301" r:id="rId14"/>
    <p:sldId id="302" r:id="rId15"/>
    <p:sldId id="305" r:id="rId16"/>
    <p:sldId id="306" r:id="rId17"/>
    <p:sldId id="303" r:id="rId18"/>
    <p:sldId id="307" r:id="rId19"/>
    <p:sldId id="304" r:id="rId20"/>
    <p:sldId id="310" r:id="rId21"/>
    <p:sldId id="312" r:id="rId22"/>
    <p:sldId id="311" r:id="rId23"/>
    <p:sldId id="313" r:id="rId24"/>
    <p:sldId id="315" r:id="rId25"/>
    <p:sldId id="316" r:id="rId26"/>
    <p:sldId id="317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CFEA"/>
    <a:srgbClr val="84AEF1"/>
    <a:srgbClr val="FFC52F"/>
    <a:srgbClr val="FF8203"/>
    <a:srgbClr val="FF7B65"/>
    <a:srgbClr val="00B9F1"/>
    <a:srgbClr val="DBF0F9"/>
    <a:srgbClr val="9AD6ED"/>
    <a:srgbClr val="E2F3FA"/>
    <a:srgbClr val="B0E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04" autoAdjust="0"/>
    <p:restoredTop sz="96314" autoAdjust="0"/>
  </p:normalViewPr>
  <p:slideViewPr>
    <p:cSldViewPr snapToGrid="0" showGuides="1">
      <p:cViewPr>
        <p:scale>
          <a:sx n="75" d="100"/>
          <a:sy n="75" d="100"/>
        </p:scale>
        <p:origin x="-1944" y="-84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C52F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8ACFEA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0"/>
          <c:dPt>
            <c:idx val="0"/>
            <c:bubble3D val="0"/>
            <c:spPr>
              <a:noFill/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FF8203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22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3DEDE-07B8-4FAC-9522-042787A7AC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771304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0" y="-293511"/>
            <a:ext cx="12895093" cy="8048541"/>
            <a:chOff x="0" y="-221063"/>
            <a:chExt cx="12895093" cy="7946844"/>
          </a:xfrm>
        </p:grpSpPr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6000">
        <p15:prstTrans prst="curtains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33.png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20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9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48.png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Relationship Id="rId3" Type="http://schemas.openxmlformats.org/officeDocument/2006/relationships/image" Target="../media/image8.png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9.png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51.png"/><Relationship Id="rId3" Type="http://schemas.openxmlformats.org/officeDocument/2006/relationships/image" Target="../media/image49.png"/><Relationship Id="rId2" Type="http://schemas.openxmlformats.org/officeDocument/2006/relationships/image" Target="../media/image50.png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2.xml"/><Relationship Id="rId8" Type="http://schemas.openxmlformats.org/officeDocument/2006/relationships/slideLayout" Target="../slideLayouts/slideLayout8.xml"/><Relationship Id="rId7" Type="http://schemas.openxmlformats.org/officeDocument/2006/relationships/image" Target="../media/image48.png"/><Relationship Id="rId6" Type="http://schemas.openxmlformats.org/officeDocument/2006/relationships/image" Target="../media/image54.png"/><Relationship Id="rId5" Type="http://schemas.openxmlformats.org/officeDocument/2006/relationships/image" Target="../media/image47.png"/><Relationship Id="rId4" Type="http://schemas.openxmlformats.org/officeDocument/2006/relationships/image" Target="../media/image53.png"/><Relationship Id="rId3" Type="http://schemas.openxmlformats.org/officeDocument/2006/relationships/image" Target="../media/image46.png"/><Relationship Id="rId2" Type="http://schemas.openxmlformats.org/officeDocument/2006/relationships/image" Target="../media/image52.png"/><Relationship Id="rId1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1" Type="http://schemas.openxmlformats.org/officeDocument/2006/relationships/notesSlide" Target="../notesSlides/notesSlide23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8.png"/><Relationship Id="rId4" Type="http://schemas.openxmlformats.org/officeDocument/2006/relationships/image" Target="../media/image14.pn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7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8.xml"/><Relationship Id="rId5" Type="http://schemas.microsoft.com/office/2007/relationships/hdphoto" Target="../media/image24.wdp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1063"/>
            <a:ext cx="12895093" cy="7946844"/>
            <a:chOff x="0" y="-221063"/>
            <a:chExt cx="12895093" cy="7946844"/>
          </a:xfrm>
        </p:grpSpPr>
        <p:sp>
          <p:nvSpPr>
            <p:cNvPr id="17" name="矩形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2516470" y="548138"/>
            <a:ext cx="7443321" cy="4759928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22" y="3769651"/>
            <a:ext cx="1343455" cy="13434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228" y="544720"/>
            <a:ext cx="1112666" cy="111266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63" y="407859"/>
            <a:ext cx="2981702" cy="4020157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3373263" y="1735797"/>
            <a:ext cx="53901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8ACFEA"/>
                </a:solidFill>
                <a:cs typeface="+mn-ea"/>
                <a:sym typeface="+mn-lt"/>
              </a:rPr>
              <a:t>可爱卡通小学家长会</a:t>
            </a:r>
            <a:endParaRPr lang="en-US" altLang="zh-CN" sz="6600" dirty="0">
              <a:solidFill>
                <a:srgbClr val="8ACFEA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913428" y="618813"/>
            <a:ext cx="1633494" cy="1044603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56567" y="4011732"/>
            <a:ext cx="2373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某某</a:t>
            </a:r>
            <a:r>
              <a:rPr lang="zh-CN" altLang="en-US" dirty="0" smtClean="0">
                <a:cs typeface="+mn-ea"/>
                <a:sym typeface="+mn-lt"/>
              </a:rPr>
              <a:t>小学三年级一班</a:t>
            </a:r>
            <a:endParaRPr lang="en-US" altLang="zh-CN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00954">
            <a:off x="10507206" y="920160"/>
            <a:ext cx="482031" cy="445033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598641" y="3543055"/>
            <a:ext cx="1891025" cy="1209291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38" y="2488701"/>
            <a:ext cx="2551261" cy="55822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586166" y="597391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338" y="2512229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959" y="457112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070975" y="2451284"/>
            <a:ext cx="39862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FC52F"/>
                </a:solidFill>
                <a:cs typeface="+mn-ea"/>
                <a:sym typeface="+mn-lt"/>
              </a:rPr>
              <a:t>存在问题及策略</a:t>
            </a:r>
            <a:endParaRPr lang="en-US" altLang="zh-CN" sz="6600" dirty="0">
              <a:solidFill>
                <a:srgbClr val="FFC52F"/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441514" y="1588899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cs typeface="+mn-ea"/>
                <a:sym typeface="+mn-lt"/>
              </a:rPr>
              <a:t>三</a:t>
            </a:r>
            <a:r>
              <a:rPr lang="zh-CN" altLang="en-US" sz="5400" dirty="0" smtClean="0">
                <a:solidFill>
                  <a:srgbClr val="8ACFEA"/>
                </a:solidFill>
                <a:cs typeface="+mn-ea"/>
                <a:sym typeface="+mn-lt"/>
              </a:rPr>
              <a:t>部分</a:t>
            </a:r>
            <a:endParaRPr lang="en-US" altLang="zh-CN" sz="5400" dirty="0">
              <a:solidFill>
                <a:srgbClr val="8ACFE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圆角矩形 46"/>
          <p:cNvSpPr/>
          <p:nvPr/>
        </p:nvSpPr>
        <p:spPr>
          <a:xfrm>
            <a:off x="1070238" y="1622534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541232" y="1622533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8092450" y="1649111"/>
            <a:ext cx="3111479" cy="3976231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19591" y="430118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存在的问题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48933" y="25684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1617506" y="3593604"/>
            <a:ext cx="2111023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孩子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发言时，随声附和的人比较多，独立思考习惯仍未养成；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217083" y="3637182"/>
            <a:ext cx="2071019" cy="785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计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做的经常会出错，如加号看成减号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815936" y="3550637"/>
            <a:ext cx="19687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在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书本到处计算）或是打草稿马虎潦草，东倒西歪；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83004" y="3150527"/>
            <a:ext cx="19800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缺乏独立思考：</a:t>
            </a:r>
            <a:endParaRPr lang="zh-CN" altLang="en-US" sz="2000" b="1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60300" y="1704458"/>
            <a:ext cx="1942151" cy="1281506"/>
            <a:chOff x="1443866" y="1189407"/>
            <a:chExt cx="1942151" cy="1281506"/>
          </a:xfrm>
        </p:grpSpPr>
        <p:grpSp>
          <p:nvGrpSpPr>
            <p:cNvPr id="38" name="组合 37"/>
            <p:cNvGrpSpPr/>
            <p:nvPr/>
          </p:nvGrpSpPr>
          <p:grpSpPr>
            <a:xfrm>
              <a:off x="2112960" y="1481413"/>
              <a:ext cx="1273057" cy="814107"/>
              <a:chOff x="2516470" y="548138"/>
              <a:chExt cx="7443321" cy="4759928"/>
            </a:xfrm>
          </p:grpSpPr>
          <p:sp>
            <p:nvSpPr>
              <p:cNvPr id="39" name="云形 38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8ACFEA"/>
                    </a:solidFill>
                    <a:cs typeface="+mn-ea"/>
                    <a:sym typeface="+mn-lt"/>
                  </a:rPr>
                  <a:t>01</a:t>
                </a:r>
                <a:endParaRPr lang="zh-CN" altLang="en-US" sz="2800" b="1" dirty="0">
                  <a:solidFill>
                    <a:srgbClr val="8ACFEA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云形 39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8ACFEA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866" y="1189407"/>
              <a:ext cx="1281506" cy="1281506"/>
            </a:xfrm>
            <a:prstGeom prst="rect">
              <a:avLst/>
            </a:prstGeom>
          </p:spPr>
        </p:pic>
      </p:grpSp>
      <p:sp>
        <p:nvSpPr>
          <p:cNvPr id="3" name="矩形 2"/>
          <p:cNvSpPr/>
          <p:nvPr/>
        </p:nvSpPr>
        <p:spPr>
          <a:xfrm>
            <a:off x="5065617" y="3150527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计算能力不过关；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0124" y="3007447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cs typeface="+mn-ea"/>
                <a:sym typeface="+mn-lt"/>
              </a:rPr>
              <a:t>不</a:t>
            </a:r>
            <a:r>
              <a:rPr lang="zh-CN" altLang="en-US" sz="2000" b="1" dirty="0" smtClean="0">
                <a:cs typeface="+mn-ea"/>
                <a:sym typeface="+mn-lt"/>
              </a:rPr>
              <a:t>打草稿</a:t>
            </a:r>
            <a:endParaRPr lang="zh-CN" altLang="en-US" sz="2000" b="1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457800" y="1876705"/>
            <a:ext cx="1609854" cy="953696"/>
            <a:chOff x="4088596" y="1295597"/>
            <a:chExt cx="1609854" cy="953696"/>
          </a:xfrm>
        </p:grpSpPr>
        <p:grpSp>
          <p:nvGrpSpPr>
            <p:cNvPr id="41" name="组合 40"/>
            <p:cNvGrpSpPr/>
            <p:nvPr/>
          </p:nvGrpSpPr>
          <p:grpSpPr>
            <a:xfrm>
              <a:off x="4425393" y="1435186"/>
              <a:ext cx="1273057" cy="814107"/>
              <a:chOff x="2516470" y="548138"/>
              <a:chExt cx="7443321" cy="4759928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FF8203"/>
                    </a:solidFill>
                    <a:cs typeface="+mn-ea"/>
                    <a:sym typeface="+mn-lt"/>
                  </a:rPr>
                  <a:t>  02</a:t>
                </a:r>
                <a:endParaRPr lang="zh-CN" altLang="en-US" sz="2800" b="1" dirty="0">
                  <a:solidFill>
                    <a:srgbClr val="FF8203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FF8203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8596" y="1295597"/>
              <a:ext cx="755884" cy="898998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8917994" y="1806743"/>
            <a:ext cx="1574847" cy="1003828"/>
            <a:chOff x="7691343" y="1312244"/>
            <a:chExt cx="1574847" cy="1003828"/>
          </a:xfrm>
        </p:grpSpPr>
        <p:grpSp>
          <p:nvGrpSpPr>
            <p:cNvPr id="44" name="组合 43"/>
            <p:cNvGrpSpPr/>
            <p:nvPr/>
          </p:nvGrpSpPr>
          <p:grpSpPr>
            <a:xfrm>
              <a:off x="7993133" y="1501965"/>
              <a:ext cx="1273057" cy="814107"/>
              <a:chOff x="2516470" y="548138"/>
              <a:chExt cx="7443321" cy="4759928"/>
            </a:xfrm>
          </p:grpSpPr>
          <p:sp>
            <p:nvSpPr>
              <p:cNvPr id="45" name="云形 44"/>
              <p:cNvSpPr/>
              <p:nvPr/>
            </p:nvSpPr>
            <p:spPr>
              <a:xfrm>
                <a:off x="2516470" y="548138"/>
                <a:ext cx="7443321" cy="4759928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b="1" dirty="0" smtClean="0">
                    <a:solidFill>
                      <a:srgbClr val="FFC52F"/>
                    </a:solidFill>
                    <a:cs typeface="+mn-ea"/>
                    <a:sym typeface="+mn-lt"/>
                  </a:rPr>
                  <a:t>03</a:t>
                </a:r>
                <a:endParaRPr lang="zh-CN" altLang="en-US" sz="2800" b="1" dirty="0">
                  <a:solidFill>
                    <a:srgbClr val="FFC52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云形 45"/>
              <p:cNvSpPr/>
              <p:nvPr/>
            </p:nvSpPr>
            <p:spPr>
              <a:xfrm>
                <a:off x="2922743" y="818421"/>
                <a:ext cx="6658840" cy="4258256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srgbClr val="FFC52F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1343" y="1312244"/>
              <a:ext cx="742551" cy="86631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9" grpId="0" animBg="1"/>
      <p:bldP spid="51" grpId="0" animBg="1"/>
      <p:bldP spid="22" grpId="0"/>
      <p:bldP spid="32" grpId="0"/>
      <p:bldP spid="35" grpId="0"/>
      <p:bldP spid="36" grpId="0"/>
      <p:bldP spid="2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901231" y="385551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存在的问题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30573" y="212276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959143" y="1541057"/>
            <a:ext cx="3419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2000" b="1" dirty="0">
                <a:cs typeface="+mn-ea"/>
                <a:sym typeface="+mn-lt"/>
              </a:rPr>
              <a:t>4</a:t>
            </a:r>
            <a:r>
              <a:rPr lang="zh-CN" altLang="en-US" sz="2000" b="1" dirty="0">
                <a:cs typeface="+mn-ea"/>
                <a:sym typeface="+mn-lt"/>
              </a:rPr>
              <a:t>、 作业的</a:t>
            </a:r>
            <a:r>
              <a:rPr lang="zh-CN" altLang="en-US" sz="2000" b="1" dirty="0" smtClean="0">
                <a:cs typeface="+mn-ea"/>
                <a:sym typeface="+mn-lt"/>
              </a:rPr>
              <a:t>完成情况（</a:t>
            </a:r>
            <a:r>
              <a:rPr lang="zh-CN" altLang="en-US" sz="2000" b="1" dirty="0">
                <a:cs typeface="+mn-ea"/>
                <a:sym typeface="+mn-lt"/>
              </a:rPr>
              <a:t>个别学生字迹潦草，不工整）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847453" y="2641472"/>
            <a:ext cx="332136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漏做、少做数学作业。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785787" y="3393983"/>
            <a:ext cx="5240655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作业不够用心，不够投入 ，乱填答案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47453" y="4315771"/>
            <a:ext cx="3411855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依赖性很强 ，不独立。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98519" y="5074326"/>
            <a:ext cx="2802319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错题不及时订正。 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48" y="2385088"/>
            <a:ext cx="4127745" cy="3191880"/>
          </a:xfrm>
          <a:prstGeom prst="cloud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73" y="516189"/>
            <a:ext cx="2966672" cy="3353630"/>
          </a:xfrm>
          <a:prstGeom prst="rect">
            <a:avLst/>
          </a:prstGeom>
          <a:noFill/>
        </p:spPr>
      </p:pic>
      <p:grpSp>
        <p:nvGrpSpPr>
          <p:cNvPr id="44" name="组合 43"/>
          <p:cNvGrpSpPr/>
          <p:nvPr/>
        </p:nvGrpSpPr>
        <p:grpSpPr>
          <a:xfrm>
            <a:off x="5966451" y="5017696"/>
            <a:ext cx="873694" cy="636504"/>
            <a:chOff x="8725271" y="2191426"/>
            <a:chExt cx="2249940" cy="1639127"/>
          </a:xfrm>
        </p:grpSpPr>
        <p:sp>
          <p:nvSpPr>
            <p:cNvPr id="45" name="云形 44"/>
            <p:cNvSpPr/>
            <p:nvPr/>
          </p:nvSpPr>
          <p:spPr>
            <a:xfrm>
              <a:off x="8725271" y="2191426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8677" y="2337259"/>
              <a:ext cx="1244836" cy="1136135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5927950" y="3316481"/>
            <a:ext cx="873694" cy="636504"/>
            <a:chOff x="3240023" y="2208279"/>
            <a:chExt cx="2249940" cy="1639127"/>
          </a:xfrm>
        </p:grpSpPr>
        <p:sp>
          <p:nvSpPr>
            <p:cNvPr id="48" name="云形 47"/>
            <p:cNvSpPr/>
            <p:nvPr/>
          </p:nvSpPr>
          <p:spPr>
            <a:xfrm>
              <a:off x="3240023" y="2208279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40" y="2326444"/>
              <a:ext cx="1124890" cy="1282284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5912093" y="2483761"/>
            <a:ext cx="873694" cy="636504"/>
            <a:chOff x="703406" y="2142481"/>
            <a:chExt cx="2249940" cy="1639127"/>
          </a:xfrm>
        </p:grpSpPr>
        <p:sp>
          <p:nvSpPr>
            <p:cNvPr id="51" name="云形 50"/>
            <p:cNvSpPr/>
            <p:nvPr/>
          </p:nvSpPr>
          <p:spPr>
            <a:xfrm>
              <a:off x="703406" y="2142481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677" y="2235826"/>
              <a:ext cx="1392906" cy="1392906"/>
            </a:xfrm>
            <a:prstGeom prst="rect">
              <a:avLst/>
            </a:prstGeom>
          </p:spPr>
        </p:pic>
      </p:grpSp>
      <p:grpSp>
        <p:nvGrpSpPr>
          <p:cNvPr id="53" name="组合 52"/>
          <p:cNvGrpSpPr/>
          <p:nvPr/>
        </p:nvGrpSpPr>
        <p:grpSpPr>
          <a:xfrm>
            <a:off x="5959143" y="4226703"/>
            <a:ext cx="873694" cy="636504"/>
            <a:chOff x="5886505" y="2191427"/>
            <a:chExt cx="2249940" cy="1639127"/>
          </a:xfrm>
        </p:grpSpPr>
        <p:sp>
          <p:nvSpPr>
            <p:cNvPr id="54" name="云形 53"/>
            <p:cNvSpPr/>
            <p:nvPr/>
          </p:nvSpPr>
          <p:spPr>
            <a:xfrm>
              <a:off x="5886505" y="2191427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0098" y="2420796"/>
              <a:ext cx="1180390" cy="118039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" grpId="0"/>
      <p:bldP spid="40" grpId="0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498263" y="584038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341" y="2504042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56" y="443759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888713" y="2453837"/>
            <a:ext cx="44540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rgbClr val="FFC52F"/>
                </a:solidFill>
                <a:cs typeface="+mn-ea"/>
                <a:sym typeface="+mn-lt"/>
              </a:rPr>
              <a:t>需要家长配合的事情</a:t>
            </a:r>
            <a:endParaRPr lang="en-US" altLang="zh-CN" sz="6000" dirty="0">
              <a:solidFill>
                <a:srgbClr val="FFC52F"/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446677" y="1580712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cs typeface="+mn-ea"/>
                <a:sym typeface="+mn-lt"/>
              </a:rPr>
              <a:t>四</a:t>
            </a:r>
            <a:r>
              <a:rPr lang="zh-CN" altLang="en-US" sz="5400" dirty="0" smtClean="0">
                <a:solidFill>
                  <a:srgbClr val="8ACFEA"/>
                </a:solidFill>
                <a:cs typeface="+mn-ea"/>
                <a:sym typeface="+mn-lt"/>
              </a:rPr>
              <a:t>部分</a:t>
            </a:r>
            <a:endParaRPr lang="en-US" altLang="zh-CN" sz="5400" dirty="0">
              <a:solidFill>
                <a:srgbClr val="8ACFE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300" y="1476688"/>
            <a:ext cx="2459211" cy="2353671"/>
          </a:xfrm>
          <a:prstGeom prst="ellipse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7131" y="1494935"/>
            <a:ext cx="2234963" cy="2238256"/>
          </a:xfrm>
          <a:prstGeom prst="ellipse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692" y="1494935"/>
            <a:ext cx="2509517" cy="2353671"/>
          </a:xfrm>
          <a:prstGeom prst="ellipse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882321" y="491405"/>
            <a:ext cx="4031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需要家长配合的事情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11663" y="31813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481697" y="4130006"/>
            <a:ext cx="2416415" cy="13197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  <a:cs typeface="+mn-ea"/>
                <a:sym typeface="+mn-lt"/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孩子学习的促进者，重视学习习惯的培养 （有不带齐学习用具现象）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181390" y="4336019"/>
            <a:ext cx="1993862" cy="8888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  <a:cs typeface="+mn-ea"/>
                <a:sym typeface="+mn-lt"/>
              </a:rPr>
              <a:t>正确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对待孩子的作业（有不完成作业现象）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465780" y="4130006"/>
            <a:ext cx="2206314" cy="8888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 smtClean="0">
                <a:solidFill>
                  <a:prstClr val="black"/>
                </a:solidFill>
                <a:cs typeface="+mn-ea"/>
                <a:sym typeface="+mn-lt"/>
              </a:rPr>
              <a:t>重视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孩子计算能力的培养（有使用计算器的现象） 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57" name="波形 56"/>
          <p:cNvSpPr/>
          <p:nvPr/>
        </p:nvSpPr>
        <p:spPr>
          <a:xfrm>
            <a:off x="1400261" y="3336375"/>
            <a:ext cx="2509517" cy="793631"/>
          </a:xfrm>
          <a:prstGeom prst="wave">
            <a:avLst/>
          </a:prstGeom>
          <a:solidFill>
            <a:srgbClr val="FFC52F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>
                <a:cs typeface="+mn-ea"/>
                <a:sym typeface="+mn-lt"/>
              </a:rPr>
              <a:t>第一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58" name="波形 57"/>
          <p:cNvSpPr/>
          <p:nvPr/>
        </p:nvSpPr>
        <p:spPr>
          <a:xfrm>
            <a:off x="8299853" y="3167334"/>
            <a:ext cx="2509517" cy="79363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>
                <a:cs typeface="+mn-ea"/>
                <a:sym typeface="+mn-lt"/>
              </a:rPr>
              <a:t>第三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59" name="波形 58"/>
          <p:cNvSpPr/>
          <p:nvPr/>
        </p:nvSpPr>
        <p:spPr>
          <a:xfrm>
            <a:off x="4962692" y="3259430"/>
            <a:ext cx="2509517" cy="793631"/>
          </a:xfrm>
          <a:prstGeom prst="wave">
            <a:avLst/>
          </a:prstGeom>
          <a:solidFill>
            <a:srgbClr val="84AEF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 smtClean="0">
                <a:cs typeface="+mn-ea"/>
                <a:sym typeface="+mn-lt"/>
              </a:rPr>
              <a:t>第二</a:t>
            </a:r>
            <a:endParaRPr lang="zh-CN" altLang="en-US" sz="20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0" grpId="0"/>
      <p:bldP spid="52" grpId="0"/>
      <p:bldP spid="53" grpId="0"/>
      <p:bldP spid="57" grpId="0" animBg="1"/>
      <p:bldP spid="58" grpId="0" animBg="1"/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2184439" y="1546759"/>
            <a:ext cx="2729973" cy="1745790"/>
            <a:chOff x="8985779" y="3960837"/>
            <a:chExt cx="2199915" cy="1406823"/>
          </a:xfrm>
        </p:grpSpPr>
        <p:sp>
          <p:nvSpPr>
            <p:cNvPr id="43" name="云形 42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074428" y="3794267"/>
            <a:ext cx="2729973" cy="1745790"/>
            <a:chOff x="8985779" y="3960837"/>
            <a:chExt cx="2199915" cy="1406823"/>
          </a:xfrm>
        </p:grpSpPr>
        <p:sp>
          <p:nvSpPr>
            <p:cNvPr id="46" name="云形 4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云形 4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46900" y="1638936"/>
            <a:ext cx="2729973" cy="1745790"/>
            <a:chOff x="8985779" y="3960837"/>
            <a:chExt cx="2199915" cy="1406823"/>
          </a:xfrm>
        </p:grpSpPr>
        <p:sp>
          <p:nvSpPr>
            <p:cNvPr id="49" name="云形 48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云形 49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516235" y="4004994"/>
            <a:ext cx="2729973" cy="1745790"/>
            <a:chOff x="8985779" y="3960837"/>
            <a:chExt cx="2199915" cy="1406823"/>
          </a:xfrm>
        </p:grpSpPr>
        <p:sp>
          <p:nvSpPr>
            <p:cNvPr id="52" name="云形 51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云形 52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856426" y="2008826"/>
            <a:ext cx="2729973" cy="1745790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云形 55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71325" y="3658104"/>
            <a:ext cx="2729973" cy="1745790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云形 4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六角星 32"/>
          <p:cNvSpPr/>
          <p:nvPr/>
        </p:nvSpPr>
        <p:spPr>
          <a:xfrm>
            <a:off x="955769" y="3441671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07713" y="438685"/>
            <a:ext cx="5623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帮助孩子养成良好的学习习惯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37055" y="26541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357986" y="4290171"/>
            <a:ext cx="1265660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孩子按时完成作业。</a:t>
            </a: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28517" y="2173137"/>
            <a:ext cx="1688818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孩子专心完成作业</a:t>
            </a: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。 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19371" y="4400481"/>
            <a:ext cx="1587686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孩子认真书写作业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04474" y="2180878"/>
            <a:ext cx="1763122" cy="5355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检查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孩子每天的</a:t>
            </a: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家庭作业</a:t>
            </a:r>
            <a:r>
              <a:rPr lang="en-US" altLang="zh-CN" sz="1600" b="1" dirty="0" smtClean="0">
                <a:solidFill>
                  <a:prstClr val="black"/>
                </a:solidFill>
                <a:cs typeface="+mn-ea"/>
                <a:sym typeface="+mn-lt"/>
              </a:rPr>
              <a:t>,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并签字</a:t>
            </a: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198445" y="4514302"/>
            <a:ext cx="1522171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监督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孩子把学习用具整备好装书包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505829" y="2438590"/>
            <a:ext cx="1487716" cy="7571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  <a:spcBef>
                <a:spcPts val="1200"/>
              </a:spcBef>
              <a:buClr>
                <a:srgbClr val="D34817">
                  <a:lumMod val="75000"/>
                </a:srgbClr>
              </a:buClr>
              <a:buSzPct val="85000"/>
            </a:pPr>
            <a:r>
              <a:rPr lang="zh-CN" altLang="en-US" sz="1600" b="1" dirty="0" smtClean="0">
                <a:solidFill>
                  <a:prstClr val="black"/>
                </a:solidFill>
                <a:cs typeface="+mn-ea"/>
                <a:sym typeface="+mn-lt"/>
              </a:rPr>
              <a:t>注重</a:t>
            </a:r>
            <a:r>
              <a:rPr lang="zh-CN" altLang="en-US" sz="1600" b="1" dirty="0">
                <a:solidFill>
                  <a:prstClr val="black"/>
                </a:solidFill>
                <a:cs typeface="+mn-ea"/>
                <a:sym typeface="+mn-lt"/>
              </a:rPr>
              <a:t>孩子学习过程，正视孩子考试成绩。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六角星 33"/>
          <p:cNvSpPr/>
          <p:nvPr/>
        </p:nvSpPr>
        <p:spPr>
          <a:xfrm>
            <a:off x="2145815" y="130405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3980404" y="389684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六角星 35"/>
          <p:cNvSpPr/>
          <p:nvPr/>
        </p:nvSpPr>
        <p:spPr>
          <a:xfrm>
            <a:off x="5699442" y="160083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8203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六角星 36"/>
          <p:cNvSpPr/>
          <p:nvPr/>
        </p:nvSpPr>
        <p:spPr>
          <a:xfrm>
            <a:off x="7429501" y="4162014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六角星 37"/>
          <p:cNvSpPr/>
          <p:nvPr/>
        </p:nvSpPr>
        <p:spPr>
          <a:xfrm>
            <a:off x="8759737" y="210692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06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09006" y="6739570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rgbClr val="8ACFEA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8ACFEA"/>
                </a:solidFill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solidFill>
                  <a:srgbClr val="8ACFEA"/>
                </a:solidFill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srgbClr val="8ACFEA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2" grpId="0"/>
      <p:bldP spid="15" grpId="0"/>
      <p:bldP spid="16" grpId="0"/>
      <p:bldP spid="17" grpId="0"/>
      <p:bldP spid="18" grpId="0"/>
      <p:bldP spid="31" grpId="0"/>
      <p:bldP spid="32" grpId="0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2376171" y="1008440"/>
            <a:ext cx="7088120" cy="5143769"/>
            <a:chOff x="8985779" y="3960837"/>
            <a:chExt cx="2199915" cy="1406823"/>
          </a:xfrm>
        </p:grpSpPr>
        <p:sp>
          <p:nvSpPr>
            <p:cNvPr id="36" name="云形 3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云形 36"/>
            <p:cNvSpPr/>
            <p:nvPr/>
          </p:nvSpPr>
          <p:spPr>
            <a:xfrm>
              <a:off x="9115440" y="4043754"/>
              <a:ext cx="1940592" cy="1240988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045445" y="402188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帮助孩子养成良好的学习习惯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74787" y="22891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706058" y="2718955"/>
            <a:ext cx="438318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时常</a:t>
            </a:r>
            <a:r>
              <a:rPr lang="zh-CN" altLang="en-US" sz="1400" dirty="0">
                <a:cs typeface="+mn-ea"/>
                <a:sym typeface="+mn-lt"/>
              </a:rPr>
              <a:t>有家长反映，有些孩子在坐下开始做作业时，常表现出不能立刻进入全神贯注学习状态的特征：或东找西找学习用品；或东翻翻语文，西翻翻数学；或一会儿喝点水，一会儿吃点东西，一会儿瞄瞄电视，一会儿听听大人们闲聊，一会儿又插话</a:t>
            </a:r>
            <a:r>
              <a:rPr lang="en-US" altLang="zh-CN" sz="1400" dirty="0">
                <a:cs typeface="+mn-ea"/>
                <a:sym typeface="+mn-lt"/>
              </a:rPr>
              <a:t>……</a:t>
            </a:r>
            <a:r>
              <a:rPr lang="zh-CN" altLang="en-US" sz="1400" dirty="0">
                <a:cs typeface="+mn-ea"/>
                <a:sym typeface="+mn-lt"/>
              </a:rPr>
              <a:t>时间就在不知不觉中过去了。</a:t>
            </a:r>
            <a:r>
              <a:rPr lang="zh-CN" altLang="en-US" sz="1400" b="1" dirty="0">
                <a:cs typeface="+mn-ea"/>
                <a:sym typeface="+mn-lt"/>
              </a:rPr>
              <a:t>那么怎样才能做到迅速开始做作业呢？</a:t>
            </a:r>
            <a:endParaRPr lang="zh-CN" altLang="en-US" sz="1400" b="1" dirty="0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68998" y="2063751"/>
            <a:ext cx="1475084" cy="49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cs typeface="+mn-ea"/>
                <a:sym typeface="+mn-lt"/>
              </a:rPr>
              <a:t>迅速开始：</a:t>
            </a:r>
            <a:endParaRPr lang="en-US" altLang="zh-CN" sz="2000" b="1" dirty="0">
              <a:cs typeface="+mn-ea"/>
              <a:sym typeface="+mn-lt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81" y="2017068"/>
            <a:ext cx="603417" cy="603417"/>
          </a:xfrm>
          <a:prstGeom prst="rect">
            <a:avLst/>
          </a:prstGeom>
        </p:spPr>
      </p:pic>
      <p:sp>
        <p:nvSpPr>
          <p:cNvPr id="41" name="波形 40"/>
          <p:cNvSpPr/>
          <p:nvPr/>
        </p:nvSpPr>
        <p:spPr>
          <a:xfrm>
            <a:off x="6909077" y="1471307"/>
            <a:ext cx="3224782" cy="79363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>
                <a:cs typeface="+mn-ea"/>
                <a:sym typeface="+mn-lt"/>
              </a:rPr>
              <a:t>首先是抓紧时间不拖沓</a:t>
            </a:r>
            <a:endParaRPr lang="en-US" altLang="zh-CN" b="1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32" y="3128126"/>
            <a:ext cx="2818006" cy="230161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" grpId="0"/>
      <p:bldP spid="4" grpId="0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>
            <a:spLocks noChangeAspect="1" noChangeArrowheads="1"/>
          </p:cNvSpPr>
          <p:nvPr/>
        </p:nvSpPr>
        <p:spPr bwMode="auto">
          <a:xfrm>
            <a:off x="1818291" y="4086933"/>
            <a:ext cx="1489353" cy="1351514"/>
          </a:xfrm>
          <a:prstGeom prst="ellipse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cs typeface="+mn-ea"/>
              <a:sym typeface="+mn-lt"/>
            </a:endParaRPr>
          </a:p>
        </p:txBody>
      </p:sp>
      <p:sp>
        <p:nvSpPr>
          <p:cNvPr id="39" name="椭圆 38"/>
          <p:cNvSpPr>
            <a:spLocks noChangeAspect="1" noChangeArrowheads="1"/>
          </p:cNvSpPr>
          <p:nvPr/>
        </p:nvSpPr>
        <p:spPr bwMode="auto">
          <a:xfrm>
            <a:off x="6042038" y="3788356"/>
            <a:ext cx="1488424" cy="1350249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cs typeface="+mn-ea"/>
              <a:sym typeface="+mn-lt"/>
            </a:endParaRPr>
          </a:p>
        </p:txBody>
      </p:sp>
      <p:sp>
        <p:nvSpPr>
          <p:cNvPr id="37" name="椭圆 36"/>
          <p:cNvSpPr>
            <a:spLocks noChangeAspect="1" noChangeArrowheads="1"/>
          </p:cNvSpPr>
          <p:nvPr/>
        </p:nvSpPr>
        <p:spPr bwMode="auto">
          <a:xfrm>
            <a:off x="9797215" y="4023980"/>
            <a:ext cx="1489353" cy="1351514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wrap="square" lIns="121880" tIns="60940" rIns="121880" bIns="60940" numCol="1" anchor="ctr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8565" fontAlgn="base">
              <a:spcBef>
                <a:spcPct val="0"/>
              </a:spcBef>
              <a:spcAft>
                <a:spcPct val="0"/>
              </a:spcAft>
            </a:pPr>
            <a:endParaRPr lang="zh-CN" altLang="zh-CN" sz="2400">
              <a:cs typeface="+mn-ea"/>
              <a:sym typeface="+mn-lt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4593816" y="1440063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8345812" y="1733574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778321" y="1813883"/>
            <a:ext cx="3267000" cy="2101775"/>
          </a:xfrm>
          <a:prstGeom prst="wedgeRoundRectCallout">
            <a:avLst/>
          </a:prstGeom>
          <a:solidFill>
            <a:schemeClr val="bg1"/>
          </a:solidFill>
          <a:ln w="28575">
            <a:solidFill>
              <a:srgbClr val="8ACFEA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52303" y="476755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帮助孩子养成良好的学习习惯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81645" y="303480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048356" y="2034487"/>
            <a:ext cx="2726929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 smtClean="0">
                <a:cs typeface="+mn-ea"/>
                <a:sym typeface="+mn-lt"/>
              </a:rPr>
              <a:t>给</a:t>
            </a:r>
            <a:r>
              <a:rPr lang="zh-CN" altLang="en-US" sz="1400" b="1" dirty="0">
                <a:cs typeface="+mn-ea"/>
                <a:sym typeface="+mn-lt"/>
              </a:rPr>
              <a:t>孩子一个固定的学习的地方，一坐下来，就可以做作业了</a:t>
            </a:r>
            <a:r>
              <a:rPr lang="zh-CN" altLang="en-US" sz="1400" dirty="0">
                <a:cs typeface="+mn-ea"/>
                <a:sym typeface="+mn-lt"/>
              </a:rPr>
              <a:t>。而其他事情，如看闲书、喝茶、聊天、吃点心什么的都必须到别的地方去。长此以往，就给自己一个定势，一坐到熟悉的桌前，就能集中精力投入学习。</a:t>
            </a:r>
            <a:endParaRPr lang="en-US" altLang="zh-CN" sz="1400" dirty="0">
              <a:cs typeface="+mn-ea"/>
              <a:sym typeface="+mn-lt"/>
            </a:endParaRPr>
          </a:p>
          <a:p>
            <a:br>
              <a:rPr lang="zh-CN" altLang="en-US" sz="1400" dirty="0">
                <a:cs typeface="+mn-ea"/>
                <a:sym typeface="+mn-lt"/>
              </a:rPr>
            </a:b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4467860" y="5499460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cs typeface="+mn-ea"/>
                <a:sym typeface="+mn-lt"/>
              </a:rPr>
              <a:t>让孩子迅速安静做作业的办法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7983" y="1847750"/>
            <a:ext cx="287866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cs typeface="+mn-ea"/>
                <a:sym typeface="+mn-lt"/>
              </a:rPr>
              <a:t>必须</a:t>
            </a:r>
            <a:r>
              <a:rPr lang="zh-CN" altLang="en-US" sz="1400" b="1" dirty="0">
                <a:cs typeface="+mn-ea"/>
                <a:sym typeface="+mn-lt"/>
              </a:rPr>
              <a:t>在规定的时间内做作业，时间一到，马上就做到桌前去。</a:t>
            </a:r>
            <a:r>
              <a:rPr lang="zh-CN" altLang="en-US" sz="1400" dirty="0">
                <a:cs typeface="+mn-ea"/>
                <a:sym typeface="+mn-lt"/>
              </a:rPr>
              <a:t>渐渐地，大脑就会形成条件反射，一到时间，和学习有关的思维都被调动起来，做作业的效率也就高了。</a:t>
            </a:r>
            <a:endParaRPr lang="en-US" altLang="zh-CN" sz="1400" dirty="0">
              <a:cs typeface="+mn-ea"/>
              <a:sym typeface="+mn-lt"/>
            </a:endParaRPr>
          </a:p>
          <a:p>
            <a:br>
              <a:rPr lang="zh-CN" altLang="en-US" sz="1400" b="1" dirty="0">
                <a:cs typeface="+mn-ea"/>
                <a:sym typeface="+mn-lt"/>
              </a:rPr>
            </a:b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720601" y="2199685"/>
            <a:ext cx="251742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 smtClean="0">
                <a:cs typeface="+mn-ea"/>
                <a:sym typeface="+mn-lt"/>
              </a:rPr>
              <a:t>专门</a:t>
            </a:r>
            <a:r>
              <a:rPr lang="zh-CN" altLang="en-US" sz="1400" b="1" dirty="0">
                <a:cs typeface="+mn-ea"/>
                <a:sym typeface="+mn-lt"/>
              </a:rPr>
              <a:t>用来学习的地方，学习用品要备齐。学习</a:t>
            </a:r>
            <a:r>
              <a:rPr lang="zh-CN" altLang="en-US" sz="1400" dirty="0">
                <a:cs typeface="+mn-ea"/>
                <a:sym typeface="+mn-lt"/>
              </a:rPr>
              <a:t>用品要井然有序地摆放在固定的地方，这样就可以节省许多找东西的时间和精力。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31" name="六角星 30"/>
          <p:cNvSpPr/>
          <p:nvPr/>
        </p:nvSpPr>
        <p:spPr>
          <a:xfrm>
            <a:off x="1089314" y="417998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六角星 31"/>
          <p:cNvSpPr/>
          <p:nvPr/>
        </p:nvSpPr>
        <p:spPr>
          <a:xfrm>
            <a:off x="5254960" y="400595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六角星 32"/>
          <p:cNvSpPr/>
          <p:nvPr/>
        </p:nvSpPr>
        <p:spPr>
          <a:xfrm>
            <a:off x="8963118" y="430146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9" grpId="0" animBg="1"/>
      <p:bldP spid="37" grpId="0" animBg="1"/>
      <p:bldP spid="17" grpId="0" animBg="1"/>
      <p:bldP spid="18" grpId="0" animBg="1"/>
      <p:bldP spid="16" grpId="0" animBg="1"/>
      <p:bldP spid="22" grpId="0"/>
      <p:bldP spid="14" grpId="0"/>
      <p:bldP spid="15" grpId="0"/>
      <p:bldP spid="2" grpId="0"/>
      <p:bldP spid="3" grpId="0"/>
      <p:bldP spid="31" grpId="0" animBg="1"/>
      <p:bldP spid="32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351649" y="1172929"/>
            <a:ext cx="7088120" cy="5143769"/>
            <a:chOff x="8985779" y="3960837"/>
            <a:chExt cx="2199915" cy="1406823"/>
          </a:xfrm>
        </p:grpSpPr>
        <p:sp>
          <p:nvSpPr>
            <p:cNvPr id="16" name="云形 15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云形 16"/>
            <p:cNvSpPr/>
            <p:nvPr/>
          </p:nvSpPr>
          <p:spPr>
            <a:xfrm>
              <a:off x="9115440" y="4043754"/>
              <a:ext cx="1940592" cy="1240988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8" name="波形 17"/>
          <p:cNvSpPr/>
          <p:nvPr/>
        </p:nvSpPr>
        <p:spPr>
          <a:xfrm>
            <a:off x="1724931" y="2063751"/>
            <a:ext cx="3224782" cy="793631"/>
          </a:xfrm>
          <a:prstGeom prst="wave">
            <a:avLst/>
          </a:prstGeom>
          <a:solidFill>
            <a:srgbClr val="84AEF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b="1" dirty="0">
                <a:cs typeface="+mn-ea"/>
                <a:sym typeface="+mn-lt"/>
              </a:rPr>
              <a:t>首先是抓紧时间不拖沓</a:t>
            </a:r>
            <a:endParaRPr lang="en-US" altLang="zh-CN" b="1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04774" y="470597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帮助孩子养成良好的学习习惯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34116" y="297322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560042" y="3013288"/>
            <a:ext cx="4671330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可以</a:t>
            </a:r>
            <a:r>
              <a:rPr lang="zh-CN" altLang="en-US" sz="1400" dirty="0">
                <a:cs typeface="+mn-ea"/>
                <a:sym typeface="+mn-lt"/>
              </a:rPr>
              <a:t>试试给孩子严格规定做作业的时间（当然要视作业的量来定时间）。</a:t>
            </a:r>
            <a:endParaRPr lang="en-US" altLang="zh-CN" sz="14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cs typeface="+mn-ea"/>
                <a:sym typeface="+mn-lt"/>
              </a:rPr>
              <a:t>结束作业的时间一到，就一定要收起本子。刚开始执行时，可能会有一些困难，平时做作业拖沓的同学甚至会出现作业少做的现象，但只要坚持不懈，做作业的速度就会提高。（保证孩子的睡眠时间）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341354" y="2202991"/>
            <a:ext cx="1475084" cy="49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cs typeface="+mn-ea"/>
                <a:sym typeface="+mn-lt"/>
              </a:rPr>
              <a:t>按时结束：</a:t>
            </a:r>
            <a:endParaRPr lang="en-US" altLang="zh-CN" sz="2000" b="1" dirty="0">
              <a:cs typeface="+mn-ea"/>
              <a:sym typeface="+mn-lt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899" y="2063751"/>
            <a:ext cx="636594" cy="72566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5" b="8048"/>
          <a:stretch>
            <a:fillRect/>
          </a:stretch>
        </p:blipFill>
        <p:spPr>
          <a:xfrm>
            <a:off x="7976958" y="1256515"/>
            <a:ext cx="2507851" cy="240007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14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圆角矩形 40"/>
          <p:cNvSpPr/>
          <p:nvPr/>
        </p:nvSpPr>
        <p:spPr>
          <a:xfrm>
            <a:off x="4703100" y="2889956"/>
            <a:ext cx="2737770" cy="2984876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7580980" y="2889956"/>
            <a:ext cx="2737770" cy="2956379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871261" y="3071654"/>
            <a:ext cx="2737770" cy="280317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84AEF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000" b="1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067731" y="1685995"/>
            <a:ext cx="2975963" cy="1966372"/>
            <a:chOff x="6633984" y="1583531"/>
            <a:chExt cx="2437862" cy="1966372"/>
          </a:xfrm>
        </p:grpSpPr>
        <p:sp>
          <p:nvSpPr>
            <p:cNvPr id="38" name="波形 37"/>
            <p:cNvSpPr/>
            <p:nvPr/>
          </p:nvSpPr>
          <p:spPr>
            <a:xfrm>
              <a:off x="6633984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FFC5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08782" y="1936509"/>
              <a:ext cx="1888265" cy="1260416"/>
            </a:xfrm>
            <a:prstGeom prst="wave">
              <a:avLst/>
            </a:prstGeom>
            <a:ln w="28575">
              <a:noFill/>
            </a:ln>
          </p:spPr>
        </p:pic>
      </p:grpSp>
      <p:grpSp>
        <p:nvGrpSpPr>
          <p:cNvPr id="32" name="组合 31"/>
          <p:cNvGrpSpPr/>
          <p:nvPr/>
        </p:nvGrpSpPr>
        <p:grpSpPr>
          <a:xfrm>
            <a:off x="1816496" y="1685995"/>
            <a:ext cx="2975963" cy="1966372"/>
            <a:chOff x="1098970" y="1583531"/>
            <a:chExt cx="2437862" cy="1966372"/>
          </a:xfrm>
        </p:grpSpPr>
        <p:sp>
          <p:nvSpPr>
            <p:cNvPr id="36" name="波形 35"/>
            <p:cNvSpPr/>
            <p:nvPr/>
          </p:nvSpPr>
          <p:spPr>
            <a:xfrm>
              <a:off x="1098970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84AE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3120" y="1931991"/>
              <a:ext cx="1910998" cy="1275591"/>
            </a:xfrm>
            <a:prstGeom prst="wave">
              <a:avLst/>
            </a:prstGeom>
            <a:ln w="28575">
              <a:noFill/>
            </a:ln>
          </p:spPr>
        </p:pic>
      </p:grpSp>
      <p:sp>
        <p:nvSpPr>
          <p:cNvPr id="22" name="文本框 21"/>
          <p:cNvSpPr txBox="1"/>
          <p:nvPr/>
        </p:nvSpPr>
        <p:spPr>
          <a:xfrm>
            <a:off x="1658262" y="385682"/>
            <a:ext cx="5578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帮助孩子养成良好的学习习惯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487604" y="212407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4463837" y="1178418"/>
            <a:ext cx="356108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b="1" dirty="0">
                <a:solidFill>
                  <a:prstClr val="black"/>
                </a:solidFill>
                <a:cs typeface="+mn-ea"/>
                <a:sym typeface="+mn-lt"/>
              </a:rPr>
              <a:t>其次监督孩子专心完成作业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82420" y="3276937"/>
            <a:ext cx="2006812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b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</a:br>
            <a:r>
              <a:rPr lang="zh-CN" altLang="en-US" sz="1400" dirty="0" smtClean="0">
                <a:solidFill>
                  <a:prstClr val="black"/>
                </a:solidFill>
                <a:cs typeface="+mn-ea"/>
                <a:sym typeface="+mn-lt"/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作业时一定要排除外界物质诱惑，使内心安静下来。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99432" y="3753784"/>
            <a:ext cx="2169012" cy="16004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 smtClean="0">
                <a:solidFill>
                  <a:prstClr val="black"/>
                </a:solidFill>
                <a:cs typeface="+mn-ea"/>
                <a:sym typeface="+mn-lt"/>
              </a:rPr>
              <a:t>做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作业时要尽量避免电视电话的干扰。若来了客人，又无法避开的，宁可先放下作业等客人走了再做，或对客人说明原因，请求谅解。一边聊天一边做，得不偿失。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024917" y="3799241"/>
            <a:ext cx="2293219" cy="16004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 smtClean="0">
                <a:solidFill>
                  <a:prstClr val="black"/>
                </a:solidFill>
                <a:cs typeface="+mn-ea"/>
                <a:sym typeface="+mn-lt"/>
              </a:rPr>
              <a:t>提醒</a:t>
            </a:r>
            <a:r>
              <a:rPr lang="zh-CN" altLang="en-US" sz="1400" dirty="0">
                <a:solidFill>
                  <a:prstClr val="black"/>
                </a:solidFill>
                <a:cs typeface="+mn-ea"/>
                <a:sym typeface="+mn-lt"/>
              </a:rPr>
              <a:t>各位家长，不要在儿童做作业的时候批评、教育孩子，这样一来教育无效，二来作业效率低下，长此以往，还会导致作业与烦人的数落联系在一起，从而讨厌做作业。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584003" y="1685995"/>
            <a:ext cx="2975963" cy="1966372"/>
            <a:chOff x="3866477" y="1583531"/>
            <a:chExt cx="2437862" cy="1966372"/>
          </a:xfrm>
        </p:grpSpPr>
        <p:sp>
          <p:nvSpPr>
            <p:cNvPr id="34" name="波形 33"/>
            <p:cNvSpPr/>
            <p:nvPr/>
          </p:nvSpPr>
          <p:spPr>
            <a:xfrm>
              <a:off x="3866477" y="1583531"/>
              <a:ext cx="2437862" cy="1966372"/>
            </a:xfrm>
            <a:prstGeom prst="wave">
              <a:avLst>
                <a:gd name="adj1" fmla="val 10349"/>
                <a:gd name="adj2" fmla="val 0"/>
              </a:avLst>
            </a:prstGeom>
            <a:solidFill>
              <a:srgbClr val="8ACF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5834" y="1939847"/>
              <a:ext cx="1959148" cy="1307731"/>
            </a:xfrm>
            <a:prstGeom prst="wave">
              <a:avLst/>
            </a:prstGeom>
            <a:ln w="28575">
              <a:noFill/>
            </a:ln>
          </p:spPr>
        </p:pic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010" y="2976666"/>
            <a:ext cx="543277" cy="619292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442" y="2963030"/>
            <a:ext cx="672718" cy="672718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9877" y="3036830"/>
            <a:ext cx="570081" cy="5700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0" grpId="0" animBg="1"/>
      <p:bldP spid="22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0" y="-33866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>
            <a:off x="1163504" y="3693057"/>
            <a:ext cx="1895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考试情况 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537406" y="2532755"/>
            <a:ext cx="22757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三年级数学学习特点</a:t>
            </a:r>
            <a:endParaRPr lang="en-US" altLang="zh-CN" sz="2800" dirty="0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92854" y="3708181"/>
            <a:ext cx="25235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cs typeface="+mn-ea"/>
                <a:sym typeface="+mn-lt"/>
              </a:rPr>
              <a:t>存在问题及应对策略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696714" y="2552128"/>
            <a:ext cx="28695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输入标题</a:t>
            </a:r>
            <a:r>
              <a:rPr lang="zh-CN" altLang="en-US" sz="2800" dirty="0">
                <a:cs typeface="+mn-ea"/>
                <a:sym typeface="+mn-lt"/>
              </a:rPr>
              <a:t>需要家长配合的事情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095695" y="1076048"/>
            <a:ext cx="1887422" cy="1375025"/>
            <a:chOff x="8725271" y="2191426"/>
            <a:chExt cx="2249940" cy="1639127"/>
          </a:xfrm>
        </p:grpSpPr>
        <p:sp>
          <p:nvSpPr>
            <p:cNvPr id="48" name="云形 47"/>
            <p:cNvSpPr/>
            <p:nvPr/>
          </p:nvSpPr>
          <p:spPr>
            <a:xfrm>
              <a:off x="8725271" y="2191426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8677" y="2337259"/>
              <a:ext cx="1244836" cy="1136135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3668763" y="976922"/>
            <a:ext cx="1887422" cy="1375025"/>
            <a:chOff x="3240023" y="2208279"/>
            <a:chExt cx="2249940" cy="1639127"/>
          </a:xfrm>
        </p:grpSpPr>
        <p:sp>
          <p:nvSpPr>
            <p:cNvPr id="45" name="云形 44"/>
            <p:cNvSpPr/>
            <p:nvPr/>
          </p:nvSpPr>
          <p:spPr>
            <a:xfrm>
              <a:off x="3240023" y="2208279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5840" y="2326444"/>
              <a:ext cx="1124890" cy="128228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133599" y="2205375"/>
            <a:ext cx="1887422" cy="1375025"/>
            <a:chOff x="703406" y="2142481"/>
            <a:chExt cx="2249940" cy="1639127"/>
          </a:xfrm>
        </p:grpSpPr>
        <p:sp>
          <p:nvSpPr>
            <p:cNvPr id="35" name="云形 34"/>
            <p:cNvSpPr/>
            <p:nvPr/>
          </p:nvSpPr>
          <p:spPr>
            <a:xfrm>
              <a:off x="703406" y="2142481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677" y="2235826"/>
              <a:ext cx="1392906" cy="1392906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6316698" y="2254321"/>
            <a:ext cx="1887422" cy="1375025"/>
            <a:chOff x="5886505" y="2191427"/>
            <a:chExt cx="2249940" cy="1639127"/>
          </a:xfrm>
        </p:grpSpPr>
        <p:sp>
          <p:nvSpPr>
            <p:cNvPr id="47" name="云形 46"/>
            <p:cNvSpPr/>
            <p:nvPr/>
          </p:nvSpPr>
          <p:spPr>
            <a:xfrm>
              <a:off x="5886505" y="2191427"/>
              <a:ext cx="2249940" cy="1639127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cs typeface="+mn-ea"/>
                <a:sym typeface="+mn-lt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0098" y="2420796"/>
              <a:ext cx="1180390" cy="1180390"/>
            </a:xfrm>
            <a:prstGeom prst="rect">
              <a:avLst/>
            </a:prstGeom>
          </p:spPr>
        </p:pic>
      </p:grpSp>
      <p:grpSp>
        <p:nvGrpSpPr>
          <p:cNvPr id="41" name="组合 40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sp>
        <p:nvSpPr>
          <p:cNvPr id="11" name="文本框 10"/>
          <p:cNvSpPr txBox="1"/>
          <p:nvPr/>
        </p:nvSpPr>
        <p:spPr>
          <a:xfrm>
            <a:off x="611587" y="368863"/>
            <a:ext cx="1556382" cy="7694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2" grpId="0"/>
      <p:bldP spid="25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693333" y="336738"/>
            <a:ext cx="6707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观注孩子学习过程，正视孩子成绩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22675" y="16346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14" name="Picture 4" descr="图片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300" y="2160704"/>
            <a:ext cx="2780126" cy="2225754"/>
          </a:xfrm>
          <a:prstGeom prst="round2DiagRect">
            <a:avLst>
              <a:gd name="adj1" fmla="val 25531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17054" y="4617926"/>
            <a:ext cx="1988901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dirty="0">
                <a:cs typeface="+mn-ea"/>
                <a:sym typeface="+mn-lt"/>
              </a:rPr>
              <a:t>细长的葫芦藤上长满了绿叶，开出了几朵雪白的小花。花谢以后，藤上 挂了几个小葫芦。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6" name="Picture 4" descr="图片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545" y="2107093"/>
            <a:ext cx="2889277" cy="2225754"/>
          </a:xfrm>
          <a:prstGeom prst="round2DiagRect">
            <a:avLst>
              <a:gd name="adj1" fmla="val 26098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/>
          <p:cNvSpPr/>
          <p:nvPr/>
        </p:nvSpPr>
        <p:spPr>
          <a:xfrm>
            <a:off x="5408920" y="4645598"/>
            <a:ext cx="195323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cs typeface="+mn-ea"/>
                <a:sym typeface="+mn-lt"/>
              </a:rPr>
              <a:t>多么可爱的小葫芦哇</a:t>
            </a:r>
            <a:r>
              <a:rPr lang="en-US" altLang="zh-CN" sz="1400" dirty="0">
                <a:cs typeface="+mn-ea"/>
                <a:sym typeface="+mn-lt"/>
              </a:rPr>
              <a:t>!  </a:t>
            </a:r>
            <a:r>
              <a:rPr lang="zh-CN" altLang="en-US" sz="1400" dirty="0">
                <a:cs typeface="+mn-ea"/>
                <a:sym typeface="+mn-lt"/>
              </a:rPr>
              <a:t>那个人每天都要去看几次。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8" name="Picture 4" descr="图片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7163" y="2089697"/>
            <a:ext cx="2859643" cy="2260546"/>
          </a:xfrm>
          <a:prstGeom prst="round2DiagRect">
            <a:avLst>
              <a:gd name="adj1" fmla="val 28489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矩形 30"/>
          <p:cNvSpPr/>
          <p:nvPr/>
        </p:nvSpPr>
        <p:spPr>
          <a:xfrm>
            <a:off x="8687540" y="4546927"/>
            <a:ext cx="2107507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cs typeface="+mn-ea"/>
                <a:sym typeface="+mn-lt"/>
              </a:rPr>
              <a:t>他盯着小葫芦自言自语地说</a:t>
            </a:r>
            <a:r>
              <a:rPr lang="en-US" altLang="zh-CN" sz="1400" dirty="0">
                <a:cs typeface="+mn-ea"/>
                <a:sym typeface="+mn-lt"/>
              </a:rPr>
              <a:t>: “</a:t>
            </a:r>
            <a:r>
              <a:rPr lang="zh-CN" altLang="en-US" sz="1400" dirty="0">
                <a:cs typeface="+mn-ea"/>
                <a:sym typeface="+mn-lt"/>
              </a:rPr>
              <a:t>我的小葫芦，快长啊，快长啊</a:t>
            </a:r>
            <a:r>
              <a:rPr lang="en-US" altLang="zh-CN" sz="1400" dirty="0">
                <a:cs typeface="+mn-ea"/>
                <a:sym typeface="+mn-lt"/>
              </a:rPr>
              <a:t>!   </a:t>
            </a:r>
            <a:r>
              <a:rPr lang="zh-CN" altLang="en-US" sz="1400" dirty="0">
                <a:cs typeface="+mn-ea"/>
                <a:sym typeface="+mn-lt"/>
              </a:rPr>
              <a:t>长得赛过大南瓜才好呢</a:t>
            </a:r>
            <a:r>
              <a:rPr lang="en-US" altLang="zh-CN" sz="1400" dirty="0">
                <a:cs typeface="+mn-ea"/>
                <a:sym typeface="+mn-lt"/>
              </a:rPr>
              <a:t>!”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32" name="文本框 4"/>
          <p:cNvSpPr txBox="1"/>
          <p:nvPr/>
        </p:nvSpPr>
        <p:spPr>
          <a:xfrm>
            <a:off x="2229435" y="1351814"/>
            <a:ext cx="803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cs typeface="+mn-ea"/>
                <a:sym typeface="+mn-lt"/>
              </a:rPr>
              <a:t>有个农夫在自己的院子里种了两株葫芦，在他的悉心照顾下，葫芦长的很好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4" name="六角星 33"/>
          <p:cNvSpPr/>
          <p:nvPr/>
        </p:nvSpPr>
        <p:spPr>
          <a:xfrm>
            <a:off x="1237035" y="4645598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4529979" y="4658147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六角星 35"/>
          <p:cNvSpPr/>
          <p:nvPr/>
        </p:nvSpPr>
        <p:spPr>
          <a:xfrm>
            <a:off x="7918004" y="461792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/>
      <p:bldP spid="17" grpId="0"/>
      <p:bldP spid="31" grpId="0"/>
      <p:bldP spid="32" grpId="0"/>
      <p:bldP spid="34" grpId="0" animBg="1"/>
      <p:bldP spid="35" grpId="0" animBg="1"/>
      <p:bldP spid="3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693333" y="289103"/>
            <a:ext cx="6911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观注孩子学习过程，正视孩子成绩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15576" y="199954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文本框 1"/>
          <p:cNvSpPr txBox="1"/>
          <p:nvPr/>
        </p:nvSpPr>
        <p:spPr>
          <a:xfrm>
            <a:off x="2773175" y="4946401"/>
            <a:ext cx="70967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1" dirty="0">
                <a:cs typeface="+mn-ea"/>
                <a:sym typeface="+mn-lt"/>
              </a:rPr>
              <a:t>孩子们的学习坏习惯就是叶子上的虫子，而果子就是孩子的成绩。不好好除虫，结不出好的葫芦。只关注葫芦，就会什么也得不到。理性对待孩子的成绩，只要坏习惯纠正了，成绩好是迟早的事情。</a:t>
            </a:r>
            <a:endParaRPr lang="zh-CN" altLang="en-US" sz="1600" b="1" dirty="0">
              <a:cs typeface="+mn-ea"/>
              <a:sym typeface="+mn-lt"/>
            </a:endParaRPr>
          </a:p>
        </p:txBody>
      </p:sp>
      <p:pic>
        <p:nvPicPr>
          <p:cNvPr id="15" name="Picture 6" descr="图片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661" y="1516789"/>
            <a:ext cx="2872630" cy="203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图片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602" y="1516789"/>
            <a:ext cx="2969599" cy="20475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图片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512" y="1468313"/>
            <a:ext cx="2850080" cy="20304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620651" y="3833213"/>
            <a:ext cx="236939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400" dirty="0">
                <a:cs typeface="+mn-ea"/>
                <a:sym typeface="+mn-lt"/>
              </a:rPr>
              <a:t>没几天，叶子上有了几条虫子，邻居劝他除掉虫子，他说：“我只要葫芦，不要叶子，它想吃叶子就吃吧”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48317" y="4101491"/>
            <a:ext cx="2733078" cy="30777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cs typeface="+mn-ea"/>
                <a:sym typeface="+mn-lt"/>
              </a:rPr>
              <a:t>他一直都没有管叶子上的虫子。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732060" y="3878016"/>
            <a:ext cx="2275722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cs typeface="+mn-ea"/>
                <a:sym typeface="+mn-lt"/>
              </a:rPr>
              <a:t>没过几天，叶子上的蚜虫更多了。小葫芦慢慢地变黄了，一个一个都落了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33" name="六角星 32"/>
          <p:cNvSpPr/>
          <p:nvPr/>
        </p:nvSpPr>
        <p:spPr>
          <a:xfrm>
            <a:off x="904016" y="3936502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4AEF1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六角星 33"/>
          <p:cNvSpPr/>
          <p:nvPr/>
        </p:nvSpPr>
        <p:spPr>
          <a:xfrm>
            <a:off x="4494176" y="3908490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FFC52F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六角星 34"/>
          <p:cNvSpPr/>
          <p:nvPr/>
        </p:nvSpPr>
        <p:spPr>
          <a:xfrm>
            <a:off x="7952271" y="3878096"/>
            <a:ext cx="652233" cy="693781"/>
          </a:xfrm>
          <a:prstGeom prst="star6">
            <a:avLst>
              <a:gd name="adj" fmla="val 39979"/>
              <a:gd name="hf" fmla="val 115470"/>
            </a:avLst>
          </a:prstGeom>
          <a:solidFill>
            <a:srgbClr val="8ACFEA"/>
          </a:solidFill>
          <a:ln w="285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cs typeface="+mn-ea"/>
                <a:sym typeface="+mn-lt"/>
              </a:rPr>
              <a:t>06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4" grpId="0"/>
      <p:bldP spid="18" grpId="0"/>
      <p:bldP spid="31" grpId="0"/>
      <p:bldP spid="32" grpId="0"/>
      <p:bldP spid="33" grpId="0" animBg="1"/>
      <p:bldP spid="34" grpId="0" animBg="1"/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1806860" y="490078"/>
            <a:ext cx="6831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不让孩子在学习上犯“低级错误”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36202" y="31680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20" name="云形 1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云形 2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52601" y="1929102"/>
            <a:ext cx="1903380" cy="3191224"/>
            <a:chOff x="5311712" y="1452276"/>
            <a:chExt cx="1903380" cy="3191224"/>
          </a:xfrm>
        </p:grpSpPr>
        <p:grpSp>
          <p:nvGrpSpPr>
            <p:cNvPr id="12" name="组合 11"/>
            <p:cNvGrpSpPr/>
            <p:nvPr/>
          </p:nvGrpSpPr>
          <p:grpSpPr>
            <a:xfrm>
              <a:off x="5311712" y="1452276"/>
              <a:ext cx="1903380" cy="2959327"/>
              <a:chOff x="5760932" y="2132588"/>
              <a:chExt cx="1903380" cy="2959327"/>
            </a:xfrm>
          </p:grpSpPr>
          <p:sp>
            <p:nvSpPr>
              <p:cNvPr id="33" name="流程图: 离页连接符 1"/>
              <p:cNvSpPr/>
              <p:nvPr/>
            </p:nvSpPr>
            <p:spPr>
              <a:xfrm>
                <a:off x="5760932" y="3450142"/>
                <a:ext cx="1903380" cy="16417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-1" fmla="*/ 173 w 10173"/>
                  <a:gd name="connsiteY0-2" fmla="*/ 0 h 10000"/>
                  <a:gd name="connsiteX1-3" fmla="*/ 10173 w 10173"/>
                  <a:gd name="connsiteY1-4" fmla="*/ 0 h 10000"/>
                  <a:gd name="connsiteX2-5" fmla="*/ 10173 w 10173"/>
                  <a:gd name="connsiteY2-6" fmla="*/ 8000 h 10000"/>
                  <a:gd name="connsiteX3-7" fmla="*/ 5173 w 10173"/>
                  <a:gd name="connsiteY3-8" fmla="*/ 10000 h 10000"/>
                  <a:gd name="connsiteX4-9" fmla="*/ 173 w 10173"/>
                  <a:gd name="connsiteY4-10" fmla="*/ 8000 h 10000"/>
                  <a:gd name="connsiteX5-11" fmla="*/ 173 w 10173"/>
                  <a:gd name="connsiteY5-12" fmla="*/ 0 h 10000"/>
                  <a:gd name="connsiteX0-13" fmla="*/ 173 w 10173"/>
                  <a:gd name="connsiteY0-14" fmla="*/ 325 h 10325"/>
                  <a:gd name="connsiteX1-15" fmla="*/ 10173 w 10173"/>
                  <a:gd name="connsiteY1-16" fmla="*/ 325 h 10325"/>
                  <a:gd name="connsiteX2-17" fmla="*/ 10173 w 10173"/>
                  <a:gd name="connsiteY2-18" fmla="*/ 8325 h 10325"/>
                  <a:gd name="connsiteX3-19" fmla="*/ 5173 w 10173"/>
                  <a:gd name="connsiteY3-20" fmla="*/ 10325 h 10325"/>
                  <a:gd name="connsiteX4-21" fmla="*/ 173 w 10173"/>
                  <a:gd name="connsiteY4-22" fmla="*/ 8325 h 10325"/>
                  <a:gd name="connsiteX5-23" fmla="*/ 173 w 10173"/>
                  <a:gd name="connsiteY5-24" fmla="*/ 325 h 10325"/>
                  <a:gd name="connsiteX0-25" fmla="*/ 173 w 10380"/>
                  <a:gd name="connsiteY0-26" fmla="*/ 325 h 10325"/>
                  <a:gd name="connsiteX1-27" fmla="*/ 10173 w 10380"/>
                  <a:gd name="connsiteY1-28" fmla="*/ 325 h 10325"/>
                  <a:gd name="connsiteX2-29" fmla="*/ 10173 w 10380"/>
                  <a:gd name="connsiteY2-30" fmla="*/ 8325 h 10325"/>
                  <a:gd name="connsiteX3-31" fmla="*/ 5173 w 10380"/>
                  <a:gd name="connsiteY3-32" fmla="*/ 10325 h 10325"/>
                  <a:gd name="connsiteX4-33" fmla="*/ 173 w 10380"/>
                  <a:gd name="connsiteY4-34" fmla="*/ 8325 h 10325"/>
                  <a:gd name="connsiteX5-35" fmla="*/ 173 w 10380"/>
                  <a:gd name="connsiteY5-36" fmla="*/ 325 h 10325"/>
                  <a:gd name="connsiteX0-37" fmla="*/ 173 w 10380"/>
                  <a:gd name="connsiteY0-38" fmla="*/ 441 h 10441"/>
                  <a:gd name="connsiteX1-39" fmla="*/ 10173 w 10380"/>
                  <a:gd name="connsiteY1-40" fmla="*/ 441 h 10441"/>
                  <a:gd name="connsiteX2-41" fmla="*/ 10173 w 10380"/>
                  <a:gd name="connsiteY2-42" fmla="*/ 8441 h 10441"/>
                  <a:gd name="connsiteX3-43" fmla="*/ 5173 w 10380"/>
                  <a:gd name="connsiteY3-44" fmla="*/ 10441 h 10441"/>
                  <a:gd name="connsiteX4-45" fmla="*/ 173 w 10380"/>
                  <a:gd name="connsiteY4-46" fmla="*/ 8441 h 10441"/>
                  <a:gd name="connsiteX5-47" fmla="*/ 173 w 10380"/>
                  <a:gd name="connsiteY5-48" fmla="*/ 441 h 10441"/>
                  <a:gd name="connsiteX0-49" fmla="*/ 173 w 10380"/>
                  <a:gd name="connsiteY0-50" fmla="*/ 441 h 10441"/>
                  <a:gd name="connsiteX1-51" fmla="*/ 10173 w 10380"/>
                  <a:gd name="connsiteY1-52" fmla="*/ 441 h 10441"/>
                  <a:gd name="connsiteX2-53" fmla="*/ 10173 w 10380"/>
                  <a:gd name="connsiteY2-54" fmla="*/ 8441 h 10441"/>
                  <a:gd name="connsiteX3-55" fmla="*/ 5173 w 10380"/>
                  <a:gd name="connsiteY3-56" fmla="*/ 10441 h 10441"/>
                  <a:gd name="connsiteX4-57" fmla="*/ 173 w 10380"/>
                  <a:gd name="connsiteY4-58" fmla="*/ 8441 h 10441"/>
                  <a:gd name="connsiteX5-59" fmla="*/ 173 w 10380"/>
                  <a:gd name="connsiteY5-60" fmla="*/ 441 h 10441"/>
                  <a:gd name="connsiteX0-61" fmla="*/ 173 w 10380"/>
                  <a:gd name="connsiteY0-62" fmla="*/ 441 h 10441"/>
                  <a:gd name="connsiteX1-63" fmla="*/ 10173 w 10380"/>
                  <a:gd name="connsiteY1-64" fmla="*/ 441 h 10441"/>
                  <a:gd name="connsiteX2-65" fmla="*/ 10173 w 10380"/>
                  <a:gd name="connsiteY2-66" fmla="*/ 8441 h 10441"/>
                  <a:gd name="connsiteX3-67" fmla="*/ 5173 w 10380"/>
                  <a:gd name="connsiteY3-68" fmla="*/ 10441 h 10441"/>
                  <a:gd name="connsiteX4-69" fmla="*/ 173 w 10380"/>
                  <a:gd name="connsiteY4-70" fmla="*/ 8441 h 10441"/>
                  <a:gd name="connsiteX5-71" fmla="*/ 173 w 10380"/>
                  <a:gd name="connsiteY5-72" fmla="*/ 441 h 1044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0380" h="10441">
                    <a:moveTo>
                      <a:pt x="173" y="441"/>
                    </a:moveTo>
                    <a:cubicBezTo>
                      <a:pt x="3506" y="-291"/>
                      <a:pt x="6918" y="14"/>
                      <a:pt x="10173" y="441"/>
                    </a:cubicBezTo>
                    <a:cubicBezTo>
                      <a:pt x="10640" y="3413"/>
                      <a:pt x="10173" y="5774"/>
                      <a:pt x="10173" y="8441"/>
                    </a:cubicBezTo>
                    <a:cubicBezTo>
                      <a:pt x="8506" y="9657"/>
                      <a:pt x="6840" y="9774"/>
                      <a:pt x="5173" y="10441"/>
                    </a:cubicBezTo>
                    <a:cubicBezTo>
                      <a:pt x="3506" y="9774"/>
                      <a:pt x="1918" y="9657"/>
                      <a:pt x="173" y="8441"/>
                    </a:cubicBezTo>
                    <a:cubicBezTo>
                      <a:pt x="173" y="5774"/>
                      <a:pt x="-217" y="3474"/>
                      <a:pt x="173" y="441"/>
                    </a:cubicBezTo>
                    <a:close/>
                  </a:path>
                </a:pathLst>
              </a:custGeom>
              <a:solidFill>
                <a:srgbClr val="84AEF1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42093" y="2132588"/>
                <a:ext cx="1421616" cy="1572218"/>
              </a:xfrm>
              <a:prstGeom prst="rect">
                <a:avLst/>
              </a:prstGeom>
            </p:spPr>
          </p:pic>
        </p:grpSp>
        <p:sp>
          <p:nvSpPr>
            <p:cNvPr id="8" name="矩形 7"/>
            <p:cNvSpPr/>
            <p:nvPr/>
          </p:nvSpPr>
          <p:spPr>
            <a:xfrm>
              <a:off x="5552232" y="3404189"/>
              <a:ext cx="1515012" cy="2948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草稿</a:t>
              </a: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不能太草 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7175" y="4024208"/>
              <a:ext cx="543277" cy="61929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2195645" y="1863274"/>
            <a:ext cx="1903380" cy="3247173"/>
            <a:chOff x="1693333" y="1514084"/>
            <a:chExt cx="1903380" cy="3247173"/>
          </a:xfrm>
        </p:grpSpPr>
        <p:sp>
          <p:nvSpPr>
            <p:cNvPr id="32" name="流程图: 离页连接符 1"/>
            <p:cNvSpPr/>
            <p:nvPr/>
          </p:nvSpPr>
          <p:spPr>
            <a:xfrm>
              <a:off x="1693333" y="2878858"/>
              <a:ext cx="1903380" cy="1641773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10000 w 10000"/>
                <a:gd name="connsiteY2" fmla="*/ 8000 h 10000"/>
                <a:gd name="connsiteX3" fmla="*/ 5000 w 10000"/>
                <a:gd name="connsiteY3" fmla="*/ 10000 h 10000"/>
                <a:gd name="connsiteX4" fmla="*/ 0 w 10000"/>
                <a:gd name="connsiteY4" fmla="*/ 8000 h 10000"/>
                <a:gd name="connsiteX5" fmla="*/ 0 w 10000"/>
                <a:gd name="connsiteY5" fmla="*/ 0 h 10000"/>
                <a:gd name="connsiteX0-1" fmla="*/ 173 w 10173"/>
                <a:gd name="connsiteY0-2" fmla="*/ 0 h 10000"/>
                <a:gd name="connsiteX1-3" fmla="*/ 10173 w 10173"/>
                <a:gd name="connsiteY1-4" fmla="*/ 0 h 10000"/>
                <a:gd name="connsiteX2-5" fmla="*/ 10173 w 10173"/>
                <a:gd name="connsiteY2-6" fmla="*/ 8000 h 10000"/>
                <a:gd name="connsiteX3-7" fmla="*/ 5173 w 10173"/>
                <a:gd name="connsiteY3-8" fmla="*/ 10000 h 10000"/>
                <a:gd name="connsiteX4-9" fmla="*/ 173 w 10173"/>
                <a:gd name="connsiteY4-10" fmla="*/ 8000 h 10000"/>
                <a:gd name="connsiteX5-11" fmla="*/ 173 w 10173"/>
                <a:gd name="connsiteY5-12" fmla="*/ 0 h 10000"/>
                <a:gd name="connsiteX0-13" fmla="*/ 173 w 10173"/>
                <a:gd name="connsiteY0-14" fmla="*/ 325 h 10325"/>
                <a:gd name="connsiteX1-15" fmla="*/ 10173 w 10173"/>
                <a:gd name="connsiteY1-16" fmla="*/ 325 h 10325"/>
                <a:gd name="connsiteX2-17" fmla="*/ 10173 w 10173"/>
                <a:gd name="connsiteY2-18" fmla="*/ 8325 h 10325"/>
                <a:gd name="connsiteX3-19" fmla="*/ 5173 w 10173"/>
                <a:gd name="connsiteY3-20" fmla="*/ 10325 h 10325"/>
                <a:gd name="connsiteX4-21" fmla="*/ 173 w 10173"/>
                <a:gd name="connsiteY4-22" fmla="*/ 8325 h 10325"/>
                <a:gd name="connsiteX5-23" fmla="*/ 173 w 10173"/>
                <a:gd name="connsiteY5-24" fmla="*/ 325 h 10325"/>
                <a:gd name="connsiteX0-25" fmla="*/ 173 w 10380"/>
                <a:gd name="connsiteY0-26" fmla="*/ 325 h 10325"/>
                <a:gd name="connsiteX1-27" fmla="*/ 10173 w 10380"/>
                <a:gd name="connsiteY1-28" fmla="*/ 325 h 10325"/>
                <a:gd name="connsiteX2-29" fmla="*/ 10173 w 10380"/>
                <a:gd name="connsiteY2-30" fmla="*/ 8325 h 10325"/>
                <a:gd name="connsiteX3-31" fmla="*/ 5173 w 10380"/>
                <a:gd name="connsiteY3-32" fmla="*/ 10325 h 10325"/>
                <a:gd name="connsiteX4-33" fmla="*/ 173 w 10380"/>
                <a:gd name="connsiteY4-34" fmla="*/ 8325 h 10325"/>
                <a:gd name="connsiteX5-35" fmla="*/ 173 w 10380"/>
                <a:gd name="connsiteY5-36" fmla="*/ 325 h 10325"/>
                <a:gd name="connsiteX0-37" fmla="*/ 173 w 10380"/>
                <a:gd name="connsiteY0-38" fmla="*/ 441 h 10441"/>
                <a:gd name="connsiteX1-39" fmla="*/ 10173 w 10380"/>
                <a:gd name="connsiteY1-40" fmla="*/ 441 h 10441"/>
                <a:gd name="connsiteX2-41" fmla="*/ 10173 w 10380"/>
                <a:gd name="connsiteY2-42" fmla="*/ 8441 h 10441"/>
                <a:gd name="connsiteX3-43" fmla="*/ 5173 w 10380"/>
                <a:gd name="connsiteY3-44" fmla="*/ 10441 h 10441"/>
                <a:gd name="connsiteX4-45" fmla="*/ 173 w 10380"/>
                <a:gd name="connsiteY4-46" fmla="*/ 8441 h 10441"/>
                <a:gd name="connsiteX5-47" fmla="*/ 173 w 10380"/>
                <a:gd name="connsiteY5-48" fmla="*/ 441 h 10441"/>
                <a:gd name="connsiteX0-49" fmla="*/ 173 w 10380"/>
                <a:gd name="connsiteY0-50" fmla="*/ 441 h 10441"/>
                <a:gd name="connsiteX1-51" fmla="*/ 10173 w 10380"/>
                <a:gd name="connsiteY1-52" fmla="*/ 441 h 10441"/>
                <a:gd name="connsiteX2-53" fmla="*/ 10173 w 10380"/>
                <a:gd name="connsiteY2-54" fmla="*/ 8441 h 10441"/>
                <a:gd name="connsiteX3-55" fmla="*/ 5173 w 10380"/>
                <a:gd name="connsiteY3-56" fmla="*/ 10441 h 10441"/>
                <a:gd name="connsiteX4-57" fmla="*/ 173 w 10380"/>
                <a:gd name="connsiteY4-58" fmla="*/ 8441 h 10441"/>
                <a:gd name="connsiteX5-59" fmla="*/ 173 w 10380"/>
                <a:gd name="connsiteY5-60" fmla="*/ 441 h 10441"/>
                <a:gd name="connsiteX0-61" fmla="*/ 173 w 10380"/>
                <a:gd name="connsiteY0-62" fmla="*/ 441 h 10441"/>
                <a:gd name="connsiteX1-63" fmla="*/ 10173 w 10380"/>
                <a:gd name="connsiteY1-64" fmla="*/ 441 h 10441"/>
                <a:gd name="connsiteX2-65" fmla="*/ 10173 w 10380"/>
                <a:gd name="connsiteY2-66" fmla="*/ 8441 h 10441"/>
                <a:gd name="connsiteX3-67" fmla="*/ 5173 w 10380"/>
                <a:gd name="connsiteY3-68" fmla="*/ 10441 h 10441"/>
                <a:gd name="connsiteX4-69" fmla="*/ 173 w 10380"/>
                <a:gd name="connsiteY4-70" fmla="*/ 8441 h 10441"/>
                <a:gd name="connsiteX5-71" fmla="*/ 173 w 10380"/>
                <a:gd name="connsiteY5-72" fmla="*/ 441 h 1044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0380" h="10441">
                  <a:moveTo>
                    <a:pt x="173" y="441"/>
                  </a:moveTo>
                  <a:cubicBezTo>
                    <a:pt x="3506" y="-291"/>
                    <a:pt x="6918" y="14"/>
                    <a:pt x="10173" y="441"/>
                  </a:cubicBezTo>
                  <a:cubicBezTo>
                    <a:pt x="10640" y="3413"/>
                    <a:pt x="10173" y="5774"/>
                    <a:pt x="10173" y="8441"/>
                  </a:cubicBezTo>
                  <a:cubicBezTo>
                    <a:pt x="8506" y="9657"/>
                    <a:pt x="6840" y="9774"/>
                    <a:pt x="5173" y="10441"/>
                  </a:cubicBezTo>
                  <a:cubicBezTo>
                    <a:pt x="3506" y="9774"/>
                    <a:pt x="1918" y="9657"/>
                    <a:pt x="173" y="8441"/>
                  </a:cubicBezTo>
                  <a:cubicBezTo>
                    <a:pt x="173" y="5774"/>
                    <a:pt x="-217" y="3474"/>
                    <a:pt x="173" y="441"/>
                  </a:cubicBezTo>
                  <a:close/>
                </a:path>
              </a:pathLst>
            </a:custGeom>
            <a:solidFill>
              <a:srgbClr val="8ACFEA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0183" y="1514084"/>
              <a:ext cx="1177888" cy="1655726"/>
            </a:xfrm>
            <a:prstGeom prst="rect">
              <a:avLst/>
            </a:prstGeom>
          </p:spPr>
        </p:pic>
        <p:sp>
          <p:nvSpPr>
            <p:cNvPr id="14" name="Rectangle 4"/>
            <p:cNvSpPr txBox="1">
              <a:spLocks noRot="1" noChangeArrowheads="1"/>
            </p:cNvSpPr>
            <p:nvPr/>
          </p:nvSpPr>
          <p:spPr>
            <a:xfrm>
              <a:off x="2189842" y="3460761"/>
              <a:ext cx="1246028" cy="387152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7500"/>
            </a:bodyPr>
            <a:lstStyle>
              <a:lvl1pPr marL="182880" indent="-18288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280160" indent="-18288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600200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899920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20027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499995" indent="-228600" algn="l" defTabSz="914400" rtl="0" eaLnBrk="1" latinLnBrk="0" hangingPunct="1">
                <a:lnSpc>
                  <a:spcPct val="90000"/>
                </a:lnSpc>
                <a:spcBef>
                  <a:spcPts val="400"/>
                </a:spcBef>
                <a:spcAft>
                  <a:spcPts val="200"/>
                </a:spcAft>
                <a:buClr>
                  <a:schemeClr val="accent1">
                    <a:lumMod val="75000"/>
                  </a:schemeClr>
                </a:buClr>
                <a:buSzPct val="85000"/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80000"/>
                </a:lnSpc>
                <a:buNone/>
              </a:pPr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错</a:t>
              </a: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题集。 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2444" y="4088539"/>
              <a:ext cx="672718" cy="67271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8109557" y="1847033"/>
            <a:ext cx="1903380" cy="3263414"/>
            <a:chOff x="9090934" y="1161484"/>
            <a:chExt cx="1903380" cy="3263414"/>
          </a:xfrm>
        </p:grpSpPr>
        <p:grpSp>
          <p:nvGrpSpPr>
            <p:cNvPr id="11" name="组合 10"/>
            <p:cNvGrpSpPr/>
            <p:nvPr/>
          </p:nvGrpSpPr>
          <p:grpSpPr>
            <a:xfrm>
              <a:off x="9090934" y="1161484"/>
              <a:ext cx="1903380" cy="2973535"/>
              <a:chOff x="9540154" y="1841796"/>
              <a:chExt cx="1903380" cy="2973535"/>
            </a:xfrm>
          </p:grpSpPr>
          <p:sp>
            <p:nvSpPr>
              <p:cNvPr id="34" name="流程图: 离页连接符 1"/>
              <p:cNvSpPr/>
              <p:nvPr/>
            </p:nvSpPr>
            <p:spPr>
              <a:xfrm>
                <a:off x="9540154" y="3173558"/>
                <a:ext cx="1903380" cy="16417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10000 w 10000"/>
                  <a:gd name="connsiteY2" fmla="*/ 8000 h 10000"/>
                  <a:gd name="connsiteX3" fmla="*/ 5000 w 10000"/>
                  <a:gd name="connsiteY3" fmla="*/ 10000 h 10000"/>
                  <a:gd name="connsiteX4" fmla="*/ 0 w 10000"/>
                  <a:gd name="connsiteY4" fmla="*/ 8000 h 10000"/>
                  <a:gd name="connsiteX5" fmla="*/ 0 w 10000"/>
                  <a:gd name="connsiteY5" fmla="*/ 0 h 10000"/>
                  <a:gd name="connsiteX0-1" fmla="*/ 173 w 10173"/>
                  <a:gd name="connsiteY0-2" fmla="*/ 0 h 10000"/>
                  <a:gd name="connsiteX1-3" fmla="*/ 10173 w 10173"/>
                  <a:gd name="connsiteY1-4" fmla="*/ 0 h 10000"/>
                  <a:gd name="connsiteX2-5" fmla="*/ 10173 w 10173"/>
                  <a:gd name="connsiteY2-6" fmla="*/ 8000 h 10000"/>
                  <a:gd name="connsiteX3-7" fmla="*/ 5173 w 10173"/>
                  <a:gd name="connsiteY3-8" fmla="*/ 10000 h 10000"/>
                  <a:gd name="connsiteX4-9" fmla="*/ 173 w 10173"/>
                  <a:gd name="connsiteY4-10" fmla="*/ 8000 h 10000"/>
                  <a:gd name="connsiteX5-11" fmla="*/ 173 w 10173"/>
                  <a:gd name="connsiteY5-12" fmla="*/ 0 h 10000"/>
                  <a:gd name="connsiteX0-13" fmla="*/ 173 w 10173"/>
                  <a:gd name="connsiteY0-14" fmla="*/ 325 h 10325"/>
                  <a:gd name="connsiteX1-15" fmla="*/ 10173 w 10173"/>
                  <a:gd name="connsiteY1-16" fmla="*/ 325 h 10325"/>
                  <a:gd name="connsiteX2-17" fmla="*/ 10173 w 10173"/>
                  <a:gd name="connsiteY2-18" fmla="*/ 8325 h 10325"/>
                  <a:gd name="connsiteX3-19" fmla="*/ 5173 w 10173"/>
                  <a:gd name="connsiteY3-20" fmla="*/ 10325 h 10325"/>
                  <a:gd name="connsiteX4-21" fmla="*/ 173 w 10173"/>
                  <a:gd name="connsiteY4-22" fmla="*/ 8325 h 10325"/>
                  <a:gd name="connsiteX5-23" fmla="*/ 173 w 10173"/>
                  <a:gd name="connsiteY5-24" fmla="*/ 325 h 10325"/>
                  <a:gd name="connsiteX0-25" fmla="*/ 173 w 10380"/>
                  <a:gd name="connsiteY0-26" fmla="*/ 325 h 10325"/>
                  <a:gd name="connsiteX1-27" fmla="*/ 10173 w 10380"/>
                  <a:gd name="connsiteY1-28" fmla="*/ 325 h 10325"/>
                  <a:gd name="connsiteX2-29" fmla="*/ 10173 w 10380"/>
                  <a:gd name="connsiteY2-30" fmla="*/ 8325 h 10325"/>
                  <a:gd name="connsiteX3-31" fmla="*/ 5173 w 10380"/>
                  <a:gd name="connsiteY3-32" fmla="*/ 10325 h 10325"/>
                  <a:gd name="connsiteX4-33" fmla="*/ 173 w 10380"/>
                  <a:gd name="connsiteY4-34" fmla="*/ 8325 h 10325"/>
                  <a:gd name="connsiteX5-35" fmla="*/ 173 w 10380"/>
                  <a:gd name="connsiteY5-36" fmla="*/ 325 h 10325"/>
                  <a:gd name="connsiteX0-37" fmla="*/ 173 w 10380"/>
                  <a:gd name="connsiteY0-38" fmla="*/ 441 h 10441"/>
                  <a:gd name="connsiteX1-39" fmla="*/ 10173 w 10380"/>
                  <a:gd name="connsiteY1-40" fmla="*/ 441 h 10441"/>
                  <a:gd name="connsiteX2-41" fmla="*/ 10173 w 10380"/>
                  <a:gd name="connsiteY2-42" fmla="*/ 8441 h 10441"/>
                  <a:gd name="connsiteX3-43" fmla="*/ 5173 w 10380"/>
                  <a:gd name="connsiteY3-44" fmla="*/ 10441 h 10441"/>
                  <a:gd name="connsiteX4-45" fmla="*/ 173 w 10380"/>
                  <a:gd name="connsiteY4-46" fmla="*/ 8441 h 10441"/>
                  <a:gd name="connsiteX5-47" fmla="*/ 173 w 10380"/>
                  <a:gd name="connsiteY5-48" fmla="*/ 441 h 10441"/>
                  <a:gd name="connsiteX0-49" fmla="*/ 173 w 10380"/>
                  <a:gd name="connsiteY0-50" fmla="*/ 441 h 10441"/>
                  <a:gd name="connsiteX1-51" fmla="*/ 10173 w 10380"/>
                  <a:gd name="connsiteY1-52" fmla="*/ 441 h 10441"/>
                  <a:gd name="connsiteX2-53" fmla="*/ 10173 w 10380"/>
                  <a:gd name="connsiteY2-54" fmla="*/ 8441 h 10441"/>
                  <a:gd name="connsiteX3-55" fmla="*/ 5173 w 10380"/>
                  <a:gd name="connsiteY3-56" fmla="*/ 10441 h 10441"/>
                  <a:gd name="connsiteX4-57" fmla="*/ 173 w 10380"/>
                  <a:gd name="connsiteY4-58" fmla="*/ 8441 h 10441"/>
                  <a:gd name="connsiteX5-59" fmla="*/ 173 w 10380"/>
                  <a:gd name="connsiteY5-60" fmla="*/ 441 h 10441"/>
                  <a:gd name="connsiteX0-61" fmla="*/ 173 w 10380"/>
                  <a:gd name="connsiteY0-62" fmla="*/ 441 h 10441"/>
                  <a:gd name="connsiteX1-63" fmla="*/ 10173 w 10380"/>
                  <a:gd name="connsiteY1-64" fmla="*/ 441 h 10441"/>
                  <a:gd name="connsiteX2-65" fmla="*/ 10173 w 10380"/>
                  <a:gd name="connsiteY2-66" fmla="*/ 8441 h 10441"/>
                  <a:gd name="connsiteX3-67" fmla="*/ 5173 w 10380"/>
                  <a:gd name="connsiteY3-68" fmla="*/ 10441 h 10441"/>
                  <a:gd name="connsiteX4-69" fmla="*/ 173 w 10380"/>
                  <a:gd name="connsiteY4-70" fmla="*/ 8441 h 10441"/>
                  <a:gd name="connsiteX5-71" fmla="*/ 173 w 10380"/>
                  <a:gd name="connsiteY5-72" fmla="*/ 441 h 1044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0380" h="10441">
                    <a:moveTo>
                      <a:pt x="173" y="441"/>
                    </a:moveTo>
                    <a:cubicBezTo>
                      <a:pt x="3506" y="-291"/>
                      <a:pt x="6918" y="14"/>
                      <a:pt x="10173" y="441"/>
                    </a:cubicBezTo>
                    <a:cubicBezTo>
                      <a:pt x="10640" y="3413"/>
                      <a:pt x="10173" y="5774"/>
                      <a:pt x="10173" y="8441"/>
                    </a:cubicBezTo>
                    <a:cubicBezTo>
                      <a:pt x="8506" y="9657"/>
                      <a:pt x="6840" y="9774"/>
                      <a:pt x="5173" y="10441"/>
                    </a:cubicBezTo>
                    <a:cubicBezTo>
                      <a:pt x="3506" y="9774"/>
                      <a:pt x="1918" y="9657"/>
                      <a:pt x="173" y="8441"/>
                    </a:cubicBezTo>
                    <a:cubicBezTo>
                      <a:pt x="173" y="5774"/>
                      <a:pt x="-217" y="3474"/>
                      <a:pt x="173" y="441"/>
                    </a:cubicBezTo>
                    <a:close/>
                  </a:path>
                </a:pathLst>
              </a:custGeom>
              <a:solidFill>
                <a:srgbClr val="FFC52F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504934">
                <a:off x="9874700" y="1841796"/>
                <a:ext cx="1159548" cy="1682083"/>
              </a:xfrm>
              <a:prstGeom prst="rect">
                <a:avLst/>
              </a:prstGeom>
            </p:spPr>
          </p:pic>
        </p:grpSp>
        <p:sp>
          <p:nvSpPr>
            <p:cNvPr id="9" name="矩形 8"/>
            <p:cNvSpPr/>
            <p:nvPr/>
          </p:nvSpPr>
          <p:spPr>
            <a:xfrm>
              <a:off x="9631435" y="3256745"/>
              <a:ext cx="1210588" cy="2948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zh-CN" altLang="en-US" sz="1600" b="1" dirty="0" smtClean="0">
                  <a:solidFill>
                    <a:schemeClr val="bg1"/>
                  </a:solidFill>
                  <a:cs typeface="+mn-ea"/>
                  <a:sym typeface="+mn-lt"/>
                </a:rPr>
                <a:t>学会</a:t>
              </a: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自查。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75746" y="3854817"/>
              <a:ext cx="570081" cy="570081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1063"/>
            <a:ext cx="12895093" cy="7946844"/>
            <a:chOff x="0" y="-221063"/>
            <a:chExt cx="12895093" cy="7946844"/>
          </a:xfrm>
        </p:grpSpPr>
        <p:sp>
          <p:nvSpPr>
            <p:cNvPr id="17" name="矩形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2516470" y="548138"/>
            <a:ext cx="7443321" cy="4759928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1522" y="3769651"/>
            <a:ext cx="1343455" cy="13434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228" y="544720"/>
            <a:ext cx="1112666" cy="111266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63" y="407859"/>
            <a:ext cx="2981702" cy="4020157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4293660" y="1658510"/>
            <a:ext cx="40082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8ACFEA"/>
                </a:solidFill>
                <a:cs typeface="+mn-ea"/>
                <a:sym typeface="+mn-lt"/>
              </a:rPr>
              <a:t>感谢您的参加！</a:t>
            </a:r>
            <a:endParaRPr lang="en-US" altLang="zh-CN" sz="7200" dirty="0">
              <a:solidFill>
                <a:srgbClr val="8ACFEA"/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913428" y="618813"/>
            <a:ext cx="1633494" cy="1044603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4956567" y="4011732"/>
            <a:ext cx="2373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cs typeface="+mn-ea"/>
                <a:sym typeface="+mn-lt"/>
              </a:rPr>
              <a:t>XX</a:t>
            </a:r>
            <a:r>
              <a:rPr lang="zh-CN" altLang="en-US" dirty="0" smtClean="0">
                <a:cs typeface="+mn-ea"/>
                <a:sym typeface="+mn-lt"/>
              </a:rPr>
              <a:t>小学三年级</a:t>
            </a:r>
            <a:r>
              <a:rPr lang="en-US" altLang="zh-CN" dirty="0" smtClean="0">
                <a:cs typeface="+mn-ea"/>
                <a:sym typeface="+mn-lt"/>
              </a:rPr>
              <a:t>5</a:t>
            </a:r>
            <a:r>
              <a:rPr lang="zh-CN" altLang="en-US" dirty="0" smtClean="0">
                <a:cs typeface="+mn-ea"/>
                <a:sym typeface="+mn-lt"/>
              </a:rPr>
              <a:t>班</a:t>
            </a:r>
            <a:endParaRPr lang="en-US" altLang="zh-CN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00954">
            <a:off x="10507206" y="920160"/>
            <a:ext cx="482031" cy="445033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598641" y="3543055"/>
            <a:ext cx="1891025" cy="1209291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538" y="2488701"/>
            <a:ext cx="2551261" cy="55822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416550" y="617774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429" y="2104125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343" y="477495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3177187" y="2928405"/>
            <a:ext cx="5390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FFC52F"/>
                </a:solidFill>
                <a:cs typeface="+mn-ea"/>
                <a:sym typeface="+mn-lt"/>
              </a:rPr>
              <a:t>考试情况</a:t>
            </a:r>
            <a:endParaRPr lang="en-US" altLang="zh-CN" sz="7200" dirty="0">
              <a:solidFill>
                <a:srgbClr val="FFC52F"/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199401" y="1880083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cs typeface="+mn-ea"/>
                <a:sym typeface="+mn-lt"/>
              </a:rPr>
              <a:t>第一部分</a:t>
            </a:r>
            <a:endParaRPr lang="en-US" altLang="zh-CN" sz="5400" dirty="0">
              <a:solidFill>
                <a:srgbClr val="8ACFE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/>
        </p:nvSpPr>
        <p:spPr>
          <a:xfrm>
            <a:off x="11282492" y="5790558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b="1" kern="1200">
                <a:solidFill>
                  <a:srgbClr val="FFFFFF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481812-CA6E-4CF7-A597-B03BE0D22F0C}" type="slidenum">
              <a:rPr lang="en-GB" smtClean="0">
                <a:latin typeface="+mn-lt"/>
                <a:cs typeface="+mn-ea"/>
                <a:sym typeface="+mn-lt"/>
              </a:rPr>
            </a:fld>
            <a:endParaRPr lang="en-GB">
              <a:latin typeface="+mn-lt"/>
              <a:cs typeface="+mn-ea"/>
              <a:sym typeface="+mn-lt"/>
            </a:endParaRPr>
          </a:p>
        </p:txBody>
      </p:sp>
      <p:sp>
        <p:nvSpPr>
          <p:cNvPr id="4" name="波形 3"/>
          <p:cNvSpPr/>
          <p:nvPr/>
        </p:nvSpPr>
        <p:spPr>
          <a:xfrm>
            <a:off x="1465097" y="3757351"/>
            <a:ext cx="2439525" cy="784141"/>
          </a:xfrm>
          <a:prstGeom prst="wave">
            <a:avLst/>
          </a:prstGeom>
          <a:solidFill>
            <a:srgbClr val="FFC52F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64933" y="1596582"/>
            <a:ext cx="2838233" cy="2014549"/>
            <a:chOff x="408100" y="2837794"/>
            <a:chExt cx="4083270" cy="2898264"/>
          </a:xfrm>
          <a:effectLst/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5" name="图表 34"/>
            <p:cNvGraphicFramePr/>
            <p:nvPr/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</p:grpSp>
      <p:grpSp>
        <p:nvGrpSpPr>
          <p:cNvPr id="15" name="组合 14"/>
          <p:cNvGrpSpPr/>
          <p:nvPr/>
        </p:nvGrpSpPr>
        <p:grpSpPr>
          <a:xfrm>
            <a:off x="4730052" y="1708964"/>
            <a:ext cx="2838233" cy="2014549"/>
            <a:chOff x="408100" y="2837794"/>
            <a:chExt cx="4083270" cy="289826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3" name="图表 32"/>
            <p:cNvGraphicFramePr/>
            <p:nvPr/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16" name="组合 15"/>
          <p:cNvGrpSpPr/>
          <p:nvPr/>
        </p:nvGrpSpPr>
        <p:grpSpPr>
          <a:xfrm>
            <a:off x="8048919" y="1708964"/>
            <a:ext cx="2838233" cy="2014549"/>
            <a:chOff x="408100" y="2837794"/>
            <a:chExt cx="4083270" cy="2898264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603" y="2837794"/>
              <a:ext cx="2898264" cy="2898264"/>
            </a:xfrm>
            <a:prstGeom prst="rect">
              <a:avLst/>
            </a:prstGeom>
            <a:effectLst>
              <a:outerShdw blurRad="279400" dist="228600" dir="2700000" sx="101000" sy="101000" algn="tl" rotWithShape="0">
                <a:prstClr val="black">
                  <a:alpha val="23000"/>
                </a:prstClr>
              </a:outerShdw>
            </a:effectLst>
          </p:spPr>
        </p:pic>
        <p:graphicFrame>
          <p:nvGraphicFramePr>
            <p:cNvPr id="31" name="图表 30"/>
            <p:cNvGraphicFramePr/>
            <p:nvPr/>
          </p:nvGraphicFramePr>
          <p:xfrm>
            <a:off x="408100" y="2925836"/>
            <a:ext cx="4083270" cy="27221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17" name="文本框 63"/>
          <p:cNvSpPr txBox="1"/>
          <p:nvPr/>
        </p:nvSpPr>
        <p:spPr>
          <a:xfrm>
            <a:off x="2345719" y="2611175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FFC52F"/>
                </a:solidFill>
                <a:cs typeface="+mn-ea"/>
                <a:sym typeface="+mn-lt"/>
              </a:rPr>
              <a:t>20%</a:t>
            </a:r>
            <a:endParaRPr lang="zh-CN" altLang="en-US" sz="2400" b="1" dirty="0">
              <a:solidFill>
                <a:srgbClr val="FFC52F"/>
              </a:solidFill>
              <a:cs typeface="+mn-ea"/>
              <a:sym typeface="+mn-lt"/>
            </a:endParaRPr>
          </a:p>
        </p:txBody>
      </p:sp>
      <p:sp>
        <p:nvSpPr>
          <p:cNvPr id="18" name="文本框 64"/>
          <p:cNvSpPr txBox="1"/>
          <p:nvPr/>
        </p:nvSpPr>
        <p:spPr>
          <a:xfrm>
            <a:off x="6330774" y="2254573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8ACFEA"/>
                </a:solidFill>
                <a:cs typeface="+mn-ea"/>
                <a:sym typeface="+mn-lt"/>
              </a:rPr>
              <a:t>70%</a:t>
            </a:r>
            <a:endParaRPr lang="zh-CN" altLang="en-US" sz="2400" b="1" dirty="0">
              <a:solidFill>
                <a:srgbClr val="8ACFEA"/>
              </a:solidFill>
              <a:cs typeface="+mn-ea"/>
              <a:sym typeface="+mn-lt"/>
            </a:endParaRPr>
          </a:p>
        </p:txBody>
      </p:sp>
      <p:sp>
        <p:nvSpPr>
          <p:cNvPr id="19" name="文本框 65"/>
          <p:cNvSpPr txBox="1"/>
          <p:nvPr/>
        </p:nvSpPr>
        <p:spPr>
          <a:xfrm>
            <a:off x="9126077" y="2746655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>
                <a:solidFill>
                  <a:srgbClr val="FF8203"/>
                </a:solidFill>
                <a:cs typeface="+mn-ea"/>
                <a:sym typeface="+mn-lt"/>
              </a:rPr>
              <a:t>10%</a:t>
            </a:r>
            <a:endParaRPr lang="zh-CN" altLang="en-US" sz="2400" b="1" dirty="0">
              <a:solidFill>
                <a:srgbClr val="FF8203"/>
              </a:solidFill>
              <a:cs typeface="+mn-ea"/>
              <a:sym typeface="+mn-lt"/>
            </a:endParaRPr>
          </a:p>
        </p:txBody>
      </p:sp>
      <p:sp>
        <p:nvSpPr>
          <p:cNvPr id="41" name="波形 40"/>
          <p:cNvSpPr/>
          <p:nvPr/>
        </p:nvSpPr>
        <p:spPr>
          <a:xfrm>
            <a:off x="4840685" y="3806135"/>
            <a:ext cx="2439525" cy="784141"/>
          </a:xfrm>
          <a:prstGeom prst="wave">
            <a:avLst/>
          </a:prstGeom>
          <a:solidFill>
            <a:srgbClr val="8ACFEA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波形 41"/>
          <p:cNvSpPr/>
          <p:nvPr/>
        </p:nvSpPr>
        <p:spPr>
          <a:xfrm>
            <a:off x="8262932" y="3814483"/>
            <a:ext cx="2439525" cy="784141"/>
          </a:xfrm>
          <a:prstGeom prst="wave">
            <a:avLst/>
          </a:prstGeom>
          <a:solidFill>
            <a:srgbClr val="FF8203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Rectangle 15"/>
          <p:cNvSpPr/>
          <p:nvPr/>
        </p:nvSpPr>
        <p:spPr>
          <a:xfrm>
            <a:off x="1278786" y="3867493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cs typeface="+mn-ea"/>
                <a:sym typeface="+mn-lt"/>
              </a:rPr>
              <a:t>优秀</a:t>
            </a:r>
            <a:endParaRPr lang="en-GB" sz="2000" b="1" dirty="0">
              <a:cs typeface="+mn-ea"/>
              <a:sym typeface="+mn-lt"/>
            </a:endParaRPr>
          </a:p>
        </p:txBody>
      </p:sp>
      <p:sp>
        <p:nvSpPr>
          <p:cNvPr id="27" name="Rectangle 16"/>
          <p:cNvSpPr/>
          <p:nvPr/>
        </p:nvSpPr>
        <p:spPr>
          <a:xfrm>
            <a:off x="4667270" y="3908058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cs typeface="+mn-ea"/>
                <a:sym typeface="+mn-lt"/>
              </a:rPr>
              <a:t>良好</a:t>
            </a:r>
            <a:endParaRPr lang="en-GB" sz="2000" b="1" dirty="0">
              <a:cs typeface="+mn-ea"/>
              <a:sym typeface="+mn-lt"/>
            </a:endParaRPr>
          </a:p>
        </p:txBody>
      </p:sp>
      <p:sp>
        <p:nvSpPr>
          <p:cNvPr id="28" name="Rectangle 17"/>
          <p:cNvSpPr/>
          <p:nvPr/>
        </p:nvSpPr>
        <p:spPr>
          <a:xfrm>
            <a:off x="8216273" y="3979015"/>
            <a:ext cx="2734614" cy="5500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b="1" dirty="0">
                <a:cs typeface="+mn-ea"/>
                <a:sym typeface="+mn-lt"/>
              </a:rPr>
              <a:t>及格</a:t>
            </a:r>
            <a:endParaRPr lang="en-GB" sz="2000" b="1" dirty="0">
              <a:cs typeface="+mn-ea"/>
              <a:sym typeface="+mn-lt"/>
            </a:endParaRPr>
          </a:p>
        </p:txBody>
      </p:sp>
      <p:sp>
        <p:nvSpPr>
          <p:cNvPr id="29" name="Rectangle 18"/>
          <p:cNvSpPr/>
          <p:nvPr/>
        </p:nvSpPr>
        <p:spPr>
          <a:xfrm>
            <a:off x="1838132" y="4942827"/>
            <a:ext cx="91127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dirty="0">
                <a:cs typeface="+mn-ea"/>
                <a:sym typeface="+mn-lt"/>
              </a:rPr>
              <a:t>全班</a:t>
            </a:r>
            <a:r>
              <a:rPr lang="en-US" altLang="zh-CN" dirty="0">
                <a:cs typeface="+mn-ea"/>
                <a:sym typeface="+mn-lt"/>
              </a:rPr>
              <a:t>50</a:t>
            </a:r>
            <a:r>
              <a:rPr lang="zh-CN" altLang="en-US" dirty="0">
                <a:cs typeface="+mn-ea"/>
                <a:sym typeface="+mn-lt"/>
              </a:rPr>
              <a:t>人，最高分</a:t>
            </a:r>
            <a:r>
              <a:rPr lang="en-US" altLang="zh-CN" dirty="0">
                <a:cs typeface="+mn-ea"/>
                <a:sym typeface="+mn-lt"/>
              </a:rPr>
              <a:t>100</a:t>
            </a:r>
            <a:r>
              <a:rPr lang="zh-CN" altLang="en-US" dirty="0">
                <a:cs typeface="+mn-ea"/>
                <a:sym typeface="+mn-lt"/>
              </a:rPr>
              <a:t>分，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人。最低分</a:t>
            </a:r>
            <a:r>
              <a:rPr lang="en-US" altLang="zh-CN" dirty="0">
                <a:cs typeface="+mn-ea"/>
                <a:sym typeface="+mn-lt"/>
              </a:rPr>
              <a:t>60</a:t>
            </a:r>
            <a:r>
              <a:rPr lang="zh-CN" altLang="en-US" dirty="0">
                <a:cs typeface="+mn-ea"/>
                <a:sym typeface="+mn-lt"/>
              </a:rPr>
              <a:t>分，</a:t>
            </a:r>
            <a:r>
              <a:rPr lang="en-US" altLang="zh-CN" dirty="0">
                <a:cs typeface="+mn-ea"/>
                <a:sym typeface="+mn-lt"/>
              </a:rPr>
              <a:t> 60-69</a:t>
            </a:r>
            <a:r>
              <a:rPr lang="zh-CN" altLang="en-US" dirty="0">
                <a:cs typeface="+mn-ea"/>
                <a:sym typeface="+mn-lt"/>
              </a:rPr>
              <a:t>分人数是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个，</a:t>
            </a:r>
            <a:r>
              <a:rPr lang="en-US" altLang="zh-CN" dirty="0">
                <a:cs typeface="+mn-ea"/>
                <a:sym typeface="+mn-lt"/>
              </a:rPr>
              <a:t>70-79</a:t>
            </a:r>
            <a:r>
              <a:rPr lang="zh-CN" altLang="en-US" dirty="0">
                <a:cs typeface="+mn-ea"/>
                <a:sym typeface="+mn-lt"/>
              </a:rPr>
              <a:t>分人数：</a:t>
            </a:r>
            <a:r>
              <a:rPr lang="en-US" altLang="zh-CN" dirty="0">
                <a:cs typeface="+mn-ea"/>
                <a:sym typeface="+mn-lt"/>
              </a:rPr>
              <a:t>15,80-89</a:t>
            </a:r>
            <a:r>
              <a:rPr lang="zh-CN" altLang="en-US" dirty="0">
                <a:cs typeface="+mn-ea"/>
                <a:sym typeface="+mn-lt"/>
              </a:rPr>
              <a:t>分人数是</a:t>
            </a:r>
            <a:r>
              <a:rPr lang="en-US" altLang="zh-CN" dirty="0">
                <a:cs typeface="+mn-ea"/>
                <a:sym typeface="+mn-lt"/>
              </a:rPr>
              <a:t>20</a:t>
            </a:r>
            <a:r>
              <a:rPr lang="zh-CN" altLang="en-US" dirty="0">
                <a:cs typeface="+mn-ea"/>
                <a:sym typeface="+mn-lt"/>
              </a:rPr>
              <a:t>人，</a:t>
            </a:r>
            <a:r>
              <a:rPr lang="en-US" altLang="zh-CN" dirty="0">
                <a:cs typeface="+mn-ea"/>
                <a:sym typeface="+mn-lt"/>
              </a:rPr>
              <a:t>90-100</a:t>
            </a:r>
            <a:r>
              <a:rPr lang="zh-CN" altLang="en-US" dirty="0">
                <a:cs typeface="+mn-ea"/>
                <a:sym typeface="+mn-lt"/>
              </a:rPr>
              <a:t>分是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人。</a:t>
            </a:r>
            <a:r>
              <a:rPr lang="en-GB" dirty="0">
                <a:cs typeface="+mn-ea"/>
                <a:sym typeface="+mn-lt"/>
              </a:rPr>
              <a:t> </a:t>
            </a:r>
            <a:endParaRPr lang="en-GB" dirty="0"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019591" y="473516"/>
            <a:ext cx="1895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考试情况 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49" name="组合 48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51" name="云形 50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2" name="云形 51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848933" y="300241"/>
            <a:ext cx="1144670" cy="732005"/>
            <a:chOff x="1281153" y="5632171"/>
            <a:chExt cx="1466266" cy="937662"/>
          </a:xfrm>
        </p:grpSpPr>
        <p:sp>
          <p:nvSpPr>
            <p:cNvPr id="56" name="云形 55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57" name="云形 56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83" y="3320934"/>
            <a:ext cx="813325" cy="1096586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492" y="3390664"/>
            <a:ext cx="813325" cy="1096586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589" y="3372565"/>
            <a:ext cx="813325" cy="1096586"/>
          </a:xfrm>
          <a:prstGeom prst="rect">
            <a:avLst/>
          </a:prstGeom>
        </p:spPr>
      </p:pic>
      <p:grpSp>
        <p:nvGrpSpPr>
          <p:cNvPr id="61" name="组合 60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62" name="云形 6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云形 6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  <p:bldP spid="41" grpId="0" animBg="1"/>
      <p:bldP spid="42" grpId="0" animBg="1"/>
      <p:bldP spid="26" grpId="0"/>
      <p:bldP spid="27" grpId="0"/>
      <p:bldP spid="28" grpId="0"/>
      <p:bldP spid="29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14723" y="1849253"/>
            <a:ext cx="3531055" cy="3531055"/>
            <a:chOff x="4314723" y="1849253"/>
            <a:chExt cx="3531055" cy="3531055"/>
          </a:xfrm>
        </p:grpSpPr>
        <p:sp>
          <p:nvSpPr>
            <p:cNvPr id="3" name="椭圆 2"/>
            <p:cNvSpPr/>
            <p:nvPr/>
          </p:nvSpPr>
          <p:spPr>
            <a:xfrm>
              <a:off x="4314723" y="1849253"/>
              <a:ext cx="3531055" cy="3531055"/>
            </a:xfrm>
            <a:prstGeom prst="ellipse">
              <a:avLst/>
            </a:prstGeom>
            <a:noFill/>
            <a:ln>
              <a:solidFill>
                <a:srgbClr val="00B9F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8709" y="2097214"/>
              <a:ext cx="2975974" cy="2975974"/>
            </a:xfrm>
            <a:prstGeom prst="rect">
              <a:avLst/>
            </a:prstGeom>
          </p:spPr>
        </p:pic>
      </p:grpSp>
      <p:sp>
        <p:nvSpPr>
          <p:cNvPr id="22" name="文本框 21"/>
          <p:cNvSpPr txBox="1"/>
          <p:nvPr/>
        </p:nvSpPr>
        <p:spPr>
          <a:xfrm>
            <a:off x="1896450" y="516747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考试存在的问题 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25792" y="343472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936695" y="2067747"/>
            <a:ext cx="1144670" cy="732005"/>
            <a:chOff x="1281153" y="5632171"/>
            <a:chExt cx="1466266" cy="937662"/>
          </a:xfrm>
        </p:grpSpPr>
        <p:sp>
          <p:nvSpPr>
            <p:cNvPr id="57" name="云形 56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FFC52F"/>
                  </a:solidFill>
                  <a:cs typeface="+mn-ea"/>
                  <a:sym typeface="+mn-lt"/>
                </a:rPr>
                <a:t>01</a:t>
              </a:r>
              <a:endParaRPr lang="zh-CN" altLang="en-US" sz="2400" b="1" dirty="0">
                <a:solidFill>
                  <a:srgbClr val="FFC52F"/>
                </a:solidFill>
                <a:cs typeface="+mn-ea"/>
                <a:sym typeface="+mn-lt"/>
              </a:endParaRPr>
            </a:p>
          </p:txBody>
        </p:sp>
        <p:sp>
          <p:nvSpPr>
            <p:cNvPr id="58" name="云形 57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FFC52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989560" y="4269698"/>
            <a:ext cx="1144670" cy="732005"/>
            <a:chOff x="1281153" y="5632171"/>
            <a:chExt cx="1466266" cy="937662"/>
          </a:xfrm>
        </p:grpSpPr>
        <p:sp>
          <p:nvSpPr>
            <p:cNvPr id="60" name="云形 59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61" name="云形 60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565561" y="1550018"/>
            <a:ext cx="1144670" cy="732005"/>
            <a:chOff x="1281153" y="5632171"/>
            <a:chExt cx="1466266" cy="937662"/>
          </a:xfrm>
        </p:grpSpPr>
        <p:sp>
          <p:nvSpPr>
            <p:cNvPr id="63" name="云形 62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05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64" name="云形 63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431560" y="3198836"/>
            <a:ext cx="1144670" cy="732005"/>
            <a:chOff x="1281153" y="5632171"/>
            <a:chExt cx="1466266" cy="937662"/>
          </a:xfrm>
        </p:grpSpPr>
        <p:sp>
          <p:nvSpPr>
            <p:cNvPr id="66" name="云形 65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24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云形 66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accent5">
                    <a:lumMod val="60000"/>
                    <a:lumOff val="4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1931387" y="2141361"/>
            <a:ext cx="181750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cs typeface="+mn-ea"/>
                <a:sym typeface="+mn-lt"/>
              </a:rPr>
              <a:t>基础知识不牢固，不能灵活应用。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2335624" y="4513488"/>
            <a:ext cx="1439074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cs typeface="+mn-ea"/>
                <a:sym typeface="+mn-lt"/>
              </a:rPr>
              <a:t>计算题不细心，漏算，错算。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669557" y="5571877"/>
            <a:ext cx="194143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cs typeface="+mn-ea"/>
                <a:sym typeface="+mn-lt"/>
              </a:rPr>
              <a:t>应用题不认真读题，盲目列式计算。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806928" y="3121430"/>
            <a:ext cx="1988120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cs typeface="+mn-ea"/>
                <a:sym typeface="+mn-lt"/>
              </a:rPr>
              <a:t>算完不认真检查，自己觉得答得很好。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845990" y="1608264"/>
            <a:ext cx="3153156" cy="33855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书写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还有待于提高。</a:t>
            </a: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644875" y="4707185"/>
            <a:ext cx="1144670" cy="732005"/>
            <a:chOff x="1281153" y="5632171"/>
            <a:chExt cx="1466266" cy="937662"/>
          </a:xfrm>
        </p:grpSpPr>
        <p:sp>
          <p:nvSpPr>
            <p:cNvPr id="74" name="云形 73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FF7B65"/>
                  </a:solidFill>
                  <a:cs typeface="+mn-ea"/>
                  <a:sym typeface="+mn-lt"/>
                </a:rPr>
                <a:t>03</a:t>
              </a:r>
              <a:endParaRPr lang="zh-CN" altLang="en-US" sz="2400" b="1" dirty="0">
                <a:solidFill>
                  <a:srgbClr val="FF7B65"/>
                </a:solidFill>
                <a:cs typeface="+mn-ea"/>
                <a:sym typeface="+mn-lt"/>
              </a:endParaRPr>
            </a:p>
          </p:txBody>
        </p:sp>
        <p:sp>
          <p:nvSpPr>
            <p:cNvPr id="75" name="云形 74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FF7B65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8" grpId="0"/>
      <p:bldP spid="69" grpId="0"/>
      <p:bldP spid="70" grpId="0"/>
      <p:bldP spid="71" grpId="0"/>
      <p:bldP spid="7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0" y="-191814"/>
            <a:ext cx="12895093" cy="7946844"/>
            <a:chOff x="0" y="-221063"/>
            <a:chExt cx="12895093" cy="7946844"/>
          </a:xfrm>
        </p:grpSpPr>
        <p:sp>
          <p:nvSpPr>
            <p:cNvPr id="35" name="矩形 3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0" y="5207212"/>
            <a:ext cx="12523845" cy="1647370"/>
            <a:chOff x="0" y="5207212"/>
            <a:chExt cx="12523845" cy="164737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42" name="组合 41"/>
          <p:cNvGrpSpPr/>
          <p:nvPr/>
        </p:nvGrpSpPr>
        <p:grpSpPr>
          <a:xfrm>
            <a:off x="2538810" y="549920"/>
            <a:ext cx="7443321" cy="4759928"/>
            <a:chOff x="2516470" y="548138"/>
            <a:chExt cx="7443321" cy="4759928"/>
          </a:xfrm>
        </p:grpSpPr>
        <p:sp>
          <p:nvSpPr>
            <p:cNvPr id="43" name="云形 42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296" y="2352976"/>
            <a:ext cx="1112666" cy="1112666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03" y="409641"/>
            <a:ext cx="2981702" cy="4020157"/>
          </a:xfrm>
          <a:prstGeom prst="rect">
            <a:avLst/>
          </a:prstGeom>
        </p:spPr>
      </p:pic>
      <p:sp>
        <p:nvSpPr>
          <p:cNvPr id="52" name="文本框 51"/>
          <p:cNvSpPr txBox="1"/>
          <p:nvPr/>
        </p:nvSpPr>
        <p:spPr>
          <a:xfrm>
            <a:off x="4023619" y="2403813"/>
            <a:ext cx="39862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rgbClr val="FFC52F"/>
                </a:solidFill>
                <a:cs typeface="+mn-ea"/>
                <a:sym typeface="+mn-lt"/>
              </a:rPr>
              <a:t>三年级数学特点</a:t>
            </a:r>
            <a:endParaRPr lang="en-US" altLang="zh-CN" sz="6600" dirty="0">
              <a:solidFill>
                <a:srgbClr val="FFC52F"/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0015028" y="1176315"/>
            <a:ext cx="1633494" cy="1044603"/>
            <a:chOff x="8985779" y="3960837"/>
            <a:chExt cx="2199915" cy="1406823"/>
          </a:xfrm>
        </p:grpSpPr>
        <p:sp>
          <p:nvSpPr>
            <p:cNvPr id="55" name="云形 54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云形 56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00241" y="4100557"/>
            <a:ext cx="1891025" cy="1209291"/>
            <a:chOff x="392658" y="3679279"/>
            <a:chExt cx="1466266" cy="937662"/>
          </a:xfrm>
        </p:grpSpPr>
        <p:grpSp>
          <p:nvGrpSpPr>
            <p:cNvPr id="61" name="组合 60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63" name="云形 62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4" name="云形 63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9086116" y="4735242"/>
            <a:ext cx="1133322" cy="724748"/>
            <a:chOff x="8985779" y="3960837"/>
            <a:chExt cx="2199915" cy="1406823"/>
          </a:xfrm>
        </p:grpSpPr>
        <p:sp>
          <p:nvSpPr>
            <p:cNvPr id="70" name="云形 6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云形 70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3394158" y="1541428"/>
            <a:ext cx="53901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8ACFEA"/>
                </a:solidFill>
                <a:cs typeface="+mn-ea"/>
                <a:sym typeface="+mn-lt"/>
              </a:rPr>
              <a:t>第</a:t>
            </a:r>
            <a:r>
              <a:rPr lang="zh-CN" altLang="en-US" sz="5400" dirty="0">
                <a:solidFill>
                  <a:srgbClr val="8ACFEA"/>
                </a:solidFill>
                <a:cs typeface="+mn-ea"/>
                <a:sym typeface="+mn-lt"/>
              </a:rPr>
              <a:t>二</a:t>
            </a:r>
            <a:r>
              <a:rPr lang="zh-CN" altLang="en-US" sz="5400" dirty="0" smtClean="0">
                <a:solidFill>
                  <a:srgbClr val="8ACFEA"/>
                </a:solidFill>
                <a:cs typeface="+mn-ea"/>
                <a:sym typeface="+mn-lt"/>
              </a:rPr>
              <a:t>部分</a:t>
            </a:r>
            <a:endParaRPr lang="en-US" altLang="zh-CN" sz="5400" dirty="0">
              <a:solidFill>
                <a:srgbClr val="8ACFE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812384" y="1028944"/>
            <a:ext cx="7885603" cy="5042763"/>
            <a:chOff x="2516470" y="548138"/>
            <a:chExt cx="7443321" cy="4759928"/>
          </a:xfrm>
        </p:grpSpPr>
        <p:sp>
          <p:nvSpPr>
            <p:cNvPr id="40" name="云形 39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云形 40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892473" y="470214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教学是什么？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21815" y="296939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3206943" y="3183120"/>
            <a:ext cx="3640428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zh-CN" sz="1200" dirty="0">
              <a:cs typeface="+mn-ea"/>
              <a:sym typeface="+mn-lt"/>
            </a:endParaRPr>
          </a:p>
          <a:p>
            <a:r>
              <a:rPr lang="zh-CN" altLang="en-US" sz="1200" dirty="0">
                <a:cs typeface="+mn-ea"/>
                <a:sym typeface="+mn-lt"/>
              </a:rPr>
              <a:t>我曾经看过一个资料：前苏联也做过这样的调研，他们的学生回答中有学生说数学是帝国主义课程。</a:t>
            </a:r>
            <a:endParaRPr lang="en-US" altLang="zh-CN" sz="1200" dirty="0">
              <a:cs typeface="+mn-ea"/>
              <a:sym typeface="+mn-lt"/>
            </a:endParaRPr>
          </a:p>
          <a:p>
            <a:endParaRPr lang="en-US" altLang="zh-CN" sz="1200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075" y="1095989"/>
            <a:ext cx="5045617" cy="504561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34247" y="2085782"/>
            <a:ext cx="45116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cs typeface="+mn-ea"/>
                <a:sym typeface="+mn-lt"/>
              </a:rPr>
              <a:t>网上有一位数学老师说：今天我问学生：数学是什么？只有一位学生举手回答。为什么学了六年数学，却不知数学是什么？他们不敢说，拿不准。那我们给学生头脑中流下了什么数学痕迹呢？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88448" y="4019413"/>
            <a:ext cx="3640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一位母亲说，数学是头痛，小学我看到应用题，立马头发胀。现在拿起女儿的数学书还心有余悸。好在初中学了解方程，才让我的数学恐惧症消失了。 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8" name="七角星 7"/>
          <p:cNvSpPr/>
          <p:nvPr/>
        </p:nvSpPr>
        <p:spPr>
          <a:xfrm>
            <a:off x="2398159" y="3332402"/>
            <a:ext cx="652497" cy="588243"/>
          </a:xfrm>
          <a:prstGeom prst="star7">
            <a:avLst/>
          </a:prstGeom>
          <a:solidFill>
            <a:srgbClr val="8ACF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cs typeface="+mn-ea"/>
                <a:sym typeface="+mn-lt"/>
              </a:rPr>
              <a:t>1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45" name="七角星 44"/>
          <p:cNvSpPr/>
          <p:nvPr/>
        </p:nvSpPr>
        <p:spPr>
          <a:xfrm>
            <a:off x="2398159" y="4077501"/>
            <a:ext cx="652497" cy="588243"/>
          </a:xfrm>
          <a:prstGeom prst="star7">
            <a:avLst/>
          </a:prstGeom>
          <a:solidFill>
            <a:srgbClr val="FFC52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cs typeface="+mn-ea"/>
                <a:sym typeface="+mn-lt"/>
              </a:rPr>
              <a:t>2</a:t>
            </a:r>
            <a:endParaRPr lang="zh-CN" altLang="en-US" sz="2000" b="1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7" grpId="0"/>
      <p:bldP spid="4" grpId="0"/>
      <p:bldP spid="7" grpId="0"/>
      <p:bldP spid="8" grpId="0" animBg="1"/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220" y="612661"/>
            <a:ext cx="6695295" cy="534803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22692" y="480138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教学是什么？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752034" y="306863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6208889" y="2861653"/>
            <a:ext cx="30572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1" dirty="0">
                <a:solidFill>
                  <a:srgbClr val="8ACFEA"/>
                </a:solidFill>
                <a:cs typeface="+mn-ea"/>
                <a:sym typeface="+mn-lt"/>
              </a:rPr>
              <a:t>知识内容：广泛</a:t>
            </a:r>
            <a:endParaRPr lang="en-US" altLang="zh-CN" sz="3200" b="1" dirty="0">
              <a:solidFill>
                <a:srgbClr val="8ACFEA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29956" y="3674953"/>
            <a:ext cx="4331199" cy="88883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对孩子提出更高的要求，基础知识必须扎扎实实的</a:t>
            </a:r>
            <a:endParaRPr lang="zh-CN" altLang="en-US" sz="1400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掌握，还要拓展孩子的思维，从不同角度去考虑问题。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693333" y="1465421"/>
            <a:ext cx="2138245" cy="2209532"/>
            <a:chOff x="1563778" y="1783910"/>
            <a:chExt cx="2138245" cy="2209532"/>
          </a:xfrm>
        </p:grpSpPr>
        <p:sp>
          <p:nvSpPr>
            <p:cNvPr id="44" name="椭圆 43"/>
            <p:cNvSpPr>
              <a:spLocks noChangeAspect="1" noChangeArrowheads="1"/>
            </p:cNvSpPr>
            <p:nvPr/>
          </p:nvSpPr>
          <p:spPr bwMode="auto">
            <a:xfrm>
              <a:off x="1563778" y="1783910"/>
              <a:ext cx="2138245" cy="1964667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0" tIns="60940" rIns="121880" bIns="6094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46" name="波形 45"/>
            <p:cNvSpPr/>
            <p:nvPr/>
          </p:nvSpPr>
          <p:spPr>
            <a:xfrm>
              <a:off x="1594708" y="3275731"/>
              <a:ext cx="2018752" cy="717711"/>
            </a:xfrm>
            <a:prstGeom prst="wave">
              <a:avLst/>
            </a:prstGeom>
            <a:solidFill>
              <a:srgbClr val="FFC52F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 smtClean="0">
                  <a:cs typeface="+mn-ea"/>
                  <a:sym typeface="+mn-lt"/>
                </a:rPr>
                <a:t>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693333" y="3824329"/>
            <a:ext cx="2032056" cy="2104252"/>
            <a:chOff x="1635352" y="3993442"/>
            <a:chExt cx="2032056" cy="2104252"/>
          </a:xfrm>
        </p:grpSpPr>
        <p:sp>
          <p:nvSpPr>
            <p:cNvPr id="42" name="椭圆 41"/>
            <p:cNvSpPr>
              <a:spLocks noChangeAspect="1" noChangeArrowheads="1"/>
            </p:cNvSpPr>
            <p:nvPr/>
          </p:nvSpPr>
          <p:spPr bwMode="auto">
            <a:xfrm>
              <a:off x="1635352" y="3993442"/>
              <a:ext cx="2032056" cy="1843990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880" tIns="60940" rIns="121880" bIns="60940" numCol="1" anchor="ctr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218565" fontAlgn="base">
                <a:spcBef>
                  <a:spcPct val="0"/>
                </a:spcBef>
                <a:spcAft>
                  <a:spcPct val="0"/>
                </a:spcAft>
              </a:pPr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43" name="波形 42"/>
            <p:cNvSpPr/>
            <p:nvPr/>
          </p:nvSpPr>
          <p:spPr>
            <a:xfrm>
              <a:off x="1648656" y="5379983"/>
              <a:ext cx="2018752" cy="717711"/>
            </a:xfrm>
            <a:prstGeom prst="wave">
              <a:avLst/>
            </a:prstGeom>
            <a:solidFill>
              <a:srgbClr val="8ACFEA"/>
            </a:solidFill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000" b="1" dirty="0" smtClean="0">
                  <a:cs typeface="+mn-ea"/>
                  <a:sym typeface="+mn-lt"/>
                </a:rPr>
                <a:t>标题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440" y="866823"/>
            <a:ext cx="7266272" cy="457810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981080" y="414051"/>
            <a:ext cx="3184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教学是什么？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491844" y="5660115"/>
            <a:ext cx="1430728" cy="914936"/>
            <a:chOff x="392658" y="3679279"/>
            <a:chExt cx="1466266" cy="937662"/>
          </a:xfrm>
        </p:grpSpPr>
        <p:grpSp>
          <p:nvGrpSpPr>
            <p:cNvPr id="24" name="组合 23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26" name="云形 25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云形 26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80129">
              <a:off x="717070" y="4035686"/>
              <a:ext cx="810723" cy="274088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810422" y="240776"/>
            <a:ext cx="1144670" cy="732005"/>
            <a:chOff x="1281153" y="5632171"/>
            <a:chExt cx="1466266" cy="937662"/>
          </a:xfrm>
        </p:grpSpPr>
        <p:sp>
          <p:nvSpPr>
            <p:cNvPr id="29" name="云形 28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rgbClr val="00B9F1"/>
                  </a:solidFill>
                  <a:cs typeface="+mn-ea"/>
                  <a:sym typeface="+mn-lt"/>
                </a:rPr>
                <a:t>02</a:t>
              </a:r>
              <a:endParaRPr lang="zh-CN" altLang="en-US" sz="2400" b="1" dirty="0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  <p:sp>
          <p:nvSpPr>
            <p:cNvPr id="30" name="云形 29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rgbClr val="00B9F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423" y="840778"/>
            <a:ext cx="6096012" cy="6096012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848933" y="5831865"/>
            <a:ext cx="844400" cy="539985"/>
            <a:chOff x="1281153" y="5632171"/>
            <a:chExt cx="1466266" cy="937662"/>
          </a:xfrm>
        </p:grpSpPr>
        <p:sp>
          <p:nvSpPr>
            <p:cNvPr id="52" name="云形 51"/>
            <p:cNvSpPr/>
            <p:nvPr/>
          </p:nvSpPr>
          <p:spPr>
            <a:xfrm>
              <a:off x="1281153" y="5632171"/>
              <a:ext cx="1466266" cy="937662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云形 52"/>
            <p:cNvSpPr/>
            <p:nvPr/>
          </p:nvSpPr>
          <p:spPr>
            <a:xfrm>
              <a:off x="1414367" y="5706781"/>
              <a:ext cx="1199837" cy="767283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5165995" y="2694210"/>
            <a:ext cx="29546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rgbClr val="8ACFEA"/>
                </a:solidFill>
                <a:cs typeface="+mn-ea"/>
                <a:sym typeface="+mn-lt"/>
              </a:rPr>
              <a:t>学习方法：理解记忆</a:t>
            </a:r>
            <a:endParaRPr lang="en-US" altLang="zh-CN" sz="2400" b="1" dirty="0">
              <a:solidFill>
                <a:srgbClr val="8ACFEA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754509" y="3288619"/>
            <a:ext cx="4011377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cs typeface="+mn-ea"/>
                <a:sym typeface="+mn-lt"/>
              </a:rPr>
              <a:t>不再是低年级的以机械记忆为主，要向理解记忆转型。更多的以锻炼空间思维、抽象思维以及概括能力、想象能力等。</a:t>
            </a:r>
            <a:endParaRPr lang="zh-CN" altLang="en-US" sz="1600" dirty="0">
              <a:cs typeface="+mn-ea"/>
              <a:sym typeface="+mn-lt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649" y="3626924"/>
            <a:ext cx="2282296" cy="2069592"/>
          </a:xfrm>
          <a:prstGeom prst="ellipse">
            <a:avLst/>
          </a:prstGeom>
          <a:ln w="38100">
            <a:solidFill>
              <a:schemeClr val="bg1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6000" advTm="8000">
        <p15:prstTrans prst="curtains"/>
      </p:transition>
    </mc:Choice>
    <mc:Fallback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3" grpId="0"/>
      <p:bldP spid="34" grpId="0"/>
    </p:bldLst>
  </p:timing>
</p:sld>
</file>

<file path=ppt/tags/tag1.xml><?xml version="1.0" encoding="utf-8"?>
<p:tagLst xmlns:p="http://schemas.openxmlformats.org/presentationml/2006/main">
  <p:tag name="ISPRING_PRESENTATION_TITLE" val="儿童教育PPT"/>
</p:tagLst>
</file>

<file path=ppt/theme/theme1.xml><?xml version="1.0" encoding="utf-8"?>
<a:theme xmlns:a="http://schemas.openxmlformats.org/drawingml/2006/main" name="家长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ggrrd4l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2235</Words>
  <Application>WPS 演示</Application>
  <PresentationFormat>自定义</PresentationFormat>
  <Paragraphs>295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方正汉真广标简体</vt:lpstr>
      <vt:lpstr>方正卡通简体</vt:lpstr>
      <vt:lpstr>Arial Unicode MS</vt:lpstr>
      <vt:lpstr>等线</vt:lpstr>
      <vt:lpstr>Arial</vt:lpstr>
      <vt:lpstr>Calibri</vt:lpstr>
      <vt:lpstr>家长会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小学家长会</dc:title>
  <dc:creator>第一PPT</dc:creator>
  <cp:keywords>www.1ppt.com</cp:keywords>
  <dc:description>www.1ppt.com</dc:description>
  <cp:lastModifiedBy>铭</cp:lastModifiedBy>
  <cp:revision>80</cp:revision>
  <dcterms:created xsi:type="dcterms:W3CDTF">2018-10-13T08:45:00Z</dcterms:created>
  <dcterms:modified xsi:type="dcterms:W3CDTF">2022-02-17T03:08:35Z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6F8F996896684EC485BE5D17D041F8EB</vt:lpwstr>
  </property>
  <property fmtid="{D5CDD505-2E9C-101B-9397-08002B2CF9AE}" pid="3" name="KSOProductBuildVer">
    <vt:lpwstr>2052-11.1.0.11045</vt:lpwstr>
  </property>
</Properties>
</file>