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7" r:id="rId3"/>
    <p:sldId id="278" r:id="rId4"/>
    <p:sldId id="279" r:id="rId5"/>
    <p:sldId id="261" r:id="rId6"/>
    <p:sldId id="271" r:id="rId8"/>
    <p:sldId id="280" r:id="rId9"/>
    <p:sldId id="265" r:id="rId10"/>
    <p:sldId id="267" r:id="rId11"/>
    <p:sldId id="281" r:id="rId12"/>
    <p:sldId id="266" r:id="rId13"/>
    <p:sldId id="268" r:id="rId14"/>
    <p:sldId id="282" r:id="rId15"/>
    <p:sldId id="274" r:id="rId16"/>
    <p:sldId id="269" r:id="rId17"/>
    <p:sldId id="28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我是bob亲" initials="我是bob亲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A23B"/>
    <a:srgbClr val="8CA899"/>
    <a:srgbClr val="769785"/>
    <a:srgbClr val="FBDD74"/>
    <a:srgbClr val="A9BEAA"/>
    <a:srgbClr val="F48B1D"/>
    <a:srgbClr val="F9AB27"/>
    <a:srgbClr val="739582"/>
    <a:srgbClr val="F9B04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272F565A-5974-4581-A8B6-4E28F01D26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</a:lstStyle>
          <a:p>
            <a:fld id="{EC9B0903-1EF8-41DD-BF8D-93E90CA7A16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9B0903-1EF8-41DD-BF8D-93E90CA7A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6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7.xml"/><Relationship Id="rId5" Type="http://schemas.microsoft.com/office/2007/relationships/hdphoto" Target="../media/image46.wdp"/><Relationship Id="rId4" Type="http://schemas.openxmlformats.org/officeDocument/2006/relationships/image" Target="../media/image45.png"/><Relationship Id="rId3" Type="http://schemas.openxmlformats.org/officeDocument/2006/relationships/image" Target="../media/image44.emf"/><Relationship Id="rId2" Type="http://schemas.microsoft.com/office/2007/relationships/hdphoto" Target="../media/image43.wdp"/><Relationship Id="rId1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9" Type="http://schemas.microsoft.com/office/2007/relationships/hdphoto" Target="../media/image54.wdp"/><Relationship Id="rId8" Type="http://schemas.openxmlformats.org/officeDocument/2006/relationships/image" Target="../media/image53.png"/><Relationship Id="rId7" Type="http://schemas.microsoft.com/office/2007/relationships/hdphoto" Target="../media/image52.wdp"/><Relationship Id="rId6" Type="http://schemas.openxmlformats.org/officeDocument/2006/relationships/image" Target="../media/image51.png"/><Relationship Id="rId5" Type="http://schemas.openxmlformats.org/officeDocument/2006/relationships/image" Target="../media/image11.emf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7" Type="http://schemas.openxmlformats.org/officeDocument/2006/relationships/notesSlide" Target="../notesSlides/notesSlide7.xml"/><Relationship Id="rId16" Type="http://schemas.openxmlformats.org/officeDocument/2006/relationships/slideLayout" Target="../slideLayouts/slideLayout1.xml"/><Relationship Id="rId15" Type="http://schemas.openxmlformats.org/officeDocument/2006/relationships/themeOverride" Target="../theme/themeOverride8.xml"/><Relationship Id="rId14" Type="http://schemas.openxmlformats.org/officeDocument/2006/relationships/tags" Target="../tags/tag4.xml"/><Relationship Id="rId13" Type="http://schemas.microsoft.com/office/2007/relationships/hdphoto" Target="../media/image58.wdp"/><Relationship Id="rId12" Type="http://schemas.openxmlformats.org/officeDocument/2006/relationships/image" Target="../media/image57.png"/><Relationship Id="rId11" Type="http://schemas.microsoft.com/office/2007/relationships/hdphoto" Target="../media/image56.wdp"/><Relationship Id="rId10" Type="http://schemas.openxmlformats.org/officeDocument/2006/relationships/image" Target="../media/image55.png"/><Relationship Id="rId1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9.xml"/><Relationship Id="rId4" Type="http://schemas.openxmlformats.org/officeDocument/2006/relationships/image" Target="../media/image44.emf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2.xml"/><Relationship Id="rId8" Type="http://schemas.openxmlformats.org/officeDocument/2006/relationships/tags" Target="../tags/tag1.xml"/><Relationship Id="rId7" Type="http://schemas.microsoft.com/office/2007/relationships/hdphoto" Target="../media/image15.wdp"/><Relationship Id="rId6" Type="http://schemas.openxmlformats.org/officeDocument/2006/relationships/image" Target="../media/image14.png"/><Relationship Id="rId5" Type="http://schemas.microsoft.com/office/2007/relationships/hdphoto" Target="../media/image13.wdp"/><Relationship Id="rId4" Type="http://schemas.openxmlformats.org/officeDocument/2006/relationships/image" Target="../media/image12.png"/><Relationship Id="rId3" Type="http://schemas.openxmlformats.org/officeDocument/2006/relationships/image" Target="../media/image11.emf"/><Relationship Id="rId2" Type="http://schemas.microsoft.com/office/2007/relationships/hdphoto" Target="../media/image10.wdp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microsoft.com/office/2007/relationships/hdphoto" Target="../media/image23.wdp"/><Relationship Id="rId7" Type="http://schemas.openxmlformats.org/officeDocument/2006/relationships/image" Target="../media/image22.png"/><Relationship Id="rId6" Type="http://schemas.microsoft.com/office/2007/relationships/hdphoto" Target="../media/image21.wdp"/><Relationship Id="rId5" Type="http://schemas.openxmlformats.org/officeDocument/2006/relationships/image" Target="../media/image20.png"/><Relationship Id="rId4" Type="http://schemas.openxmlformats.org/officeDocument/2006/relationships/image" Target="../media/image19.emf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1.xml"/><Relationship Id="rId12" Type="http://schemas.openxmlformats.org/officeDocument/2006/relationships/themeOverride" Target="../theme/themeOverride3.xml"/><Relationship Id="rId11" Type="http://schemas.openxmlformats.org/officeDocument/2006/relationships/tags" Target="../tags/tag2.xml"/><Relationship Id="rId10" Type="http://schemas.microsoft.com/office/2007/relationships/hdphoto" Target="../media/image25.wdp"/><Relationship Id="rId1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9" Type="http://schemas.microsoft.com/office/2007/relationships/hdphoto" Target="../media/image33.wdp"/><Relationship Id="rId8" Type="http://schemas.openxmlformats.org/officeDocument/2006/relationships/image" Target="../media/image32.png"/><Relationship Id="rId7" Type="http://schemas.microsoft.com/office/2007/relationships/hdphoto" Target="../media/image31.wdp"/><Relationship Id="rId6" Type="http://schemas.openxmlformats.org/officeDocument/2006/relationships/image" Target="../media/image30.png"/><Relationship Id="rId5" Type="http://schemas.microsoft.com/office/2007/relationships/hdphoto" Target="../media/image29.wdp"/><Relationship Id="rId4" Type="http://schemas.openxmlformats.org/officeDocument/2006/relationships/image" Target="../media/image28.png"/><Relationship Id="rId3" Type="http://schemas.openxmlformats.org/officeDocument/2006/relationships/image" Target="../media/image16.emf"/><Relationship Id="rId2" Type="http://schemas.microsoft.com/office/2007/relationships/hdphoto" Target="../media/image27.wdp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1.xml"/><Relationship Id="rId11" Type="http://schemas.openxmlformats.org/officeDocument/2006/relationships/themeOverride" Target="../theme/themeOverride4.xml"/><Relationship Id="rId10" Type="http://schemas.openxmlformats.org/officeDocument/2006/relationships/tags" Target="../tags/tag3.xml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5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704851" y="3317875"/>
            <a:ext cx="393699" cy="3936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5876926" y="0"/>
            <a:ext cx="6454774" cy="576282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778690" y="3313793"/>
            <a:ext cx="2847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简约水彩风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8689" y="3898568"/>
            <a:ext cx="6522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纪念画册相册</a:t>
            </a:r>
            <a:r>
              <a:rPr lang="en-US" altLang="zh-CN" sz="4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模板</a:t>
            </a:r>
            <a:endParaRPr lang="zh-CN" altLang="en-US" sz="44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Rectangle 6"/>
          <p:cNvSpPr/>
          <p:nvPr/>
        </p:nvSpPr>
        <p:spPr>
          <a:xfrm>
            <a:off x="778688" y="4668009"/>
            <a:ext cx="7079437" cy="564391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en-GB" sz="1000" i="1" spc="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Create Simple &amp; Creative Slide Presentation With Us. Don't let your ego get too close to your position so that if your position gets shot down, your ego doesn't go with it.</a:t>
            </a:r>
            <a:r>
              <a:rPr lang="en-GB" altLang="zh-CN" sz="1000" b="0" i="1" spc="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 Don't let your ego get too close </a:t>
            </a:r>
            <a:endParaRPr lang="en-GB" sz="1000" i="1" spc="5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394575" y="4322762"/>
            <a:ext cx="196850" cy="19685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869950" y="5456464"/>
            <a:ext cx="1118870" cy="0"/>
          </a:xfrm>
          <a:prstGeom prst="line">
            <a:avLst/>
          </a:prstGeom>
          <a:ln w="6350" cap="flat"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609600" y="2822822"/>
            <a:ext cx="70262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0" lang="en-US" altLang="zh-CN" sz="4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  <a:cs typeface="+mn-cs"/>
              </a:rPr>
              <a:t>Contracted watercolor wind</a:t>
            </a:r>
            <a:endParaRPr kumimoji="0" lang="en-US" altLang="zh-CN" sz="4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>
                      <a:alpha val="20000"/>
                    </a:schemeClr>
                  </a:gs>
                  <a:gs pos="65000">
                    <a:schemeClr val="accent2">
                      <a:alpha val="20000"/>
                    </a:schemeClr>
                  </a:gs>
                </a:gsLst>
                <a:lin ang="2700000" scaled="0"/>
              </a:gradFill>
              <a:effectLst/>
              <a:uLnTx/>
              <a:uFillTx/>
              <a:latin typeface="Edwardian Script ITC" panose="030303020407070D0804" pitchFamily="66" charset="0"/>
              <a:ea typeface="思源宋体 CN Light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96046" y="859972"/>
            <a:ext cx="1799908" cy="59980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9" name="TextBox 3"/>
          <p:cNvSpPr txBox="1"/>
          <p:nvPr/>
        </p:nvSpPr>
        <p:spPr>
          <a:xfrm>
            <a:off x="595671" y="1865797"/>
            <a:ext cx="3847489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Phenomenon whereby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somenew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and somehow valuable is for he created item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mantangible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</a:t>
            </a: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the created item may be intangible such</a:t>
            </a:r>
            <a:endParaRPr lang="en-US" sz="1050" i="1">
              <a:solidFill>
                <a:schemeClr val="tx1">
                  <a:lumMod val="50000"/>
                  <a:lumOff val="50000"/>
                  <a:alpha val="60000"/>
                </a:schemeClr>
              </a:solidFill>
              <a:latin typeface="+mn-ea"/>
              <a:cs typeface="Source Sans Pro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22718" y="1344236"/>
            <a:ext cx="29465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65000">
                      <a:schemeClr val="accent2">
                        <a:lumMod val="75000"/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defRPr>
            </a:lvl1pPr>
          </a:lstStyle>
          <a:p>
            <a:r>
              <a:rPr lang="zh-CN" altLang="en-US">
                <a:gradFill>
                  <a:gsLst>
                    <a:gs pos="19000">
                      <a:schemeClr val="accent1"/>
                    </a:gs>
                    <a:gs pos="80000">
                      <a:schemeClr val="accent2">
                        <a:lumMod val="75000"/>
                      </a:schemeClr>
                    </a:gs>
                    <a:gs pos="76000">
                      <a:srgbClr val="FFFFFF"/>
                    </a:gs>
                    <a:gs pos="25000">
                      <a:schemeClr val="bg1"/>
                    </a:gs>
                  </a:gsLst>
                  <a:lin ang="2700000" scaled="0"/>
                </a:gradFill>
              </a:rPr>
              <a:t>Thousands of miles of smoke </a:t>
            </a:r>
            <a:endParaRPr lang="zh-CN" altLang="en-US">
              <a:gradFill>
                <a:gsLst>
                  <a:gs pos="19000">
                    <a:schemeClr val="accent1"/>
                  </a:gs>
                  <a:gs pos="80000">
                    <a:schemeClr val="accent2">
                      <a:lumMod val="75000"/>
                    </a:schemeClr>
                  </a:gs>
                  <a:gs pos="76000">
                    <a:srgbClr val="FFFFFF"/>
                  </a:gs>
                  <a:gs pos="25000">
                    <a:schemeClr val="bg1"/>
                  </a:gs>
                </a:gsLst>
                <a:lin ang="2700000" scaled="0"/>
              </a:gradFill>
            </a:endParaRPr>
          </a:p>
        </p:txBody>
      </p:sp>
      <p:sp>
        <p:nvSpPr>
          <p:cNvPr id="25" name="TextBox 3"/>
          <p:cNvSpPr txBox="1"/>
          <p:nvPr/>
        </p:nvSpPr>
        <p:spPr>
          <a:xfrm>
            <a:off x="7870336" y="3949708"/>
            <a:ext cx="3847489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Phenomenon whereby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somenew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and somehow valuable is for he created item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mantangible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</a:t>
            </a: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the created item may be intangible such</a:t>
            </a:r>
            <a:endParaRPr lang="en-US" sz="1050" i="1">
              <a:solidFill>
                <a:schemeClr val="tx1">
                  <a:lumMod val="50000"/>
                  <a:lumOff val="50000"/>
                  <a:alpha val="60000"/>
                </a:schemeClr>
              </a:solidFill>
              <a:latin typeface="+mn-ea"/>
              <a:cs typeface="Source Sans Pro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/>
          <a:srcRect t="24907" r="63342" b="6759"/>
          <a:stretch>
            <a:fillRect/>
          </a:stretch>
        </p:blipFill>
        <p:spPr>
          <a:xfrm rot="20999479">
            <a:off x="4953000" y="3533776"/>
            <a:ext cx="2885594" cy="3333749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628792" y="1469347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82973" y="1459389"/>
            <a:ext cx="2995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执牵起你温柔的手心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896656" y="3508275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848303" y="3514725"/>
            <a:ext cx="3891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依偎着你宽厚的肩膀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5325" y="3768213"/>
            <a:ext cx="1637242" cy="167005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565399" y="3768213"/>
            <a:ext cx="1637242" cy="16700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996237" y="840299"/>
            <a:ext cx="1628775" cy="163988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867900" y="840299"/>
            <a:ext cx="1628775" cy="1639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36271" y="512763"/>
            <a:ext cx="1799908" cy="63452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51835" y="1429961"/>
            <a:ext cx="15687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bg1">
                    <a:alpha val="57000"/>
                  </a:schemeClr>
                </a:solidFill>
                <a:latin typeface="Edwardian Script ITC" panose="030303020407070D0804" pitchFamily="66" charset="0"/>
              </a:rPr>
              <a:t>Thousands of miles of smoke, </a:t>
            </a:r>
            <a:endParaRPr lang="zh-CN" altLang="en-US" sz="2400">
              <a:solidFill>
                <a:schemeClr val="bg1">
                  <a:alpha val="57000"/>
                </a:schemeClr>
              </a:solidFill>
              <a:latin typeface="Edwardian Script ITC" panose="030303020407070D0804" pitchFamily="66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326" y="5423285"/>
            <a:ext cx="8387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65000">
                      <a:schemeClr val="accent2">
                        <a:lumMod val="75000"/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defRPr>
            </a:lvl1pPr>
          </a:lstStyle>
          <a:p>
            <a:r>
              <a:rPr lang="zh-CN" altLang="en-US"/>
              <a:t>Thousands of miles of smoke, language pavilion</a:t>
            </a:r>
            <a:r>
              <a:rPr lang="en-US" altLang="zh-CN"/>
              <a:t>begonias outside the curtain</a:t>
            </a:r>
            <a:endParaRPr lang="zh-CN" altLang="en-US"/>
          </a:p>
        </p:txBody>
      </p:sp>
      <p:sp>
        <p:nvSpPr>
          <p:cNvPr id="13" name="TextBox 3"/>
          <p:cNvSpPr txBox="1"/>
          <p:nvPr/>
        </p:nvSpPr>
        <p:spPr>
          <a:xfrm>
            <a:off x="695325" y="4380967"/>
            <a:ext cx="2603835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 Phenomenon whereby somenew and </a:t>
            </a:r>
            <a:endParaRPr lang="en-US" sz="1050" i="1">
              <a:solidFill>
                <a:schemeClr val="tx1">
                  <a:lumMod val="50000"/>
                  <a:lumOff val="50000"/>
                  <a:alpha val="60000"/>
                </a:schemeClr>
              </a:solidFill>
              <a:latin typeface="+mn-ea"/>
              <a:cs typeface="Source Sans Pro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995113" y="4001843"/>
            <a:ext cx="189158" cy="1891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22733" y="3986521"/>
            <a:ext cx="1522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化蝶比翼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"/>
                    </a14:imgEffect>
                    <a14:imgEffect>
                      <a14:saturation sat="9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456038" y="1291771"/>
            <a:ext cx="5540478" cy="37030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9200" y="2891456"/>
            <a:ext cx="3128620" cy="405544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000"/>
                    </a14:imgEffect>
                    <a14:imgEffect>
                      <a14:saturation sat="9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820993" y="1905000"/>
            <a:ext cx="2417507" cy="16309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-82550" y="549275"/>
            <a:ext cx="1235710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</a:defRPr>
            </a:lvl1pPr>
          </a:lstStyle>
          <a:p>
            <a:r>
              <a:rPr lang="en-US" altLang="zh-CN" sz="3600"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65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rPr>
              <a:t>begonias outside the curtain, the mandarin ducks in the golden</a:t>
            </a:r>
            <a:endParaRPr lang="en-US" altLang="zh-CN" sz="3600">
              <a:gradFill>
                <a:gsLst>
                  <a:gs pos="0">
                    <a:schemeClr val="accent1">
                      <a:alpha val="30000"/>
                    </a:schemeClr>
                  </a:gs>
                  <a:gs pos="65000">
                    <a:schemeClr val="accent2">
                      <a:alpha val="30000"/>
                    </a:schemeClr>
                  </a:gs>
                </a:gsLst>
                <a:lin ang="2700000" scaled="0"/>
              </a:gra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/>
          <a:srcRect b="-33943"/>
          <a:stretch>
            <a:fillRect/>
          </a:stretch>
        </p:blipFill>
        <p:spPr>
          <a:xfrm>
            <a:off x="0" y="4940300"/>
            <a:ext cx="6053772" cy="322580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 rot="16200000">
            <a:off x="4246336" y="-2446111"/>
            <a:ext cx="3699329" cy="10801351"/>
          </a:xfrm>
          <a:prstGeom prst="rect">
            <a:avLst/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2">
                    <a:lumMod val="75000"/>
                  </a:schemeClr>
                </a:gs>
              </a:gsLst>
              <a:lin ang="2700000" scaled="0"/>
              <a:tileRect/>
            </a:gradFill>
          </a:ln>
          <a:effectLst>
            <a:outerShdw blurRad="190500" algn="ctr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2187" y="2999759"/>
            <a:ext cx="6914173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400" i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begonias outside the curtain, the mandarin ducks in the golden</a:t>
            </a:r>
            <a:endParaRPr lang="en-US" altLang="zh-CN" sz="1400" i="1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0" y="3676651"/>
            <a:ext cx="12192000" cy="3181349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545511" y="2359935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98014" y="2302237"/>
            <a:ext cx="6995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04/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后来茶烟尚绿</a:t>
            </a:r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人影茫茫</a:t>
            </a:r>
            <a:endParaRPr lang="zh-CN" altLang="en-US" sz="440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/>
        </p:nvSpPr>
        <p:spPr>
          <a:xfrm>
            <a:off x="7571582" y="0"/>
            <a:ext cx="4620419" cy="6858000"/>
          </a:xfrm>
          <a:custGeom>
            <a:avLst/>
            <a:gdLst>
              <a:gd name="connsiteX0" fmla="*/ 2339264 w 4620419"/>
              <a:gd name="connsiteY0" fmla="*/ 0 h 6858000"/>
              <a:gd name="connsiteX1" fmla="*/ 4620419 w 4620419"/>
              <a:gd name="connsiteY1" fmla="*/ 0 h 6858000"/>
              <a:gd name="connsiteX2" fmla="*/ 4620419 w 4620419"/>
              <a:gd name="connsiteY2" fmla="*/ 6858000 h 6858000"/>
              <a:gd name="connsiteX3" fmla="*/ 2339264 w 4620419"/>
              <a:gd name="connsiteY3" fmla="*/ 6858000 h 6858000"/>
              <a:gd name="connsiteX4" fmla="*/ 2249410 w 4620419"/>
              <a:gd name="connsiteY4" fmla="*/ 6822572 h 6858000"/>
              <a:gd name="connsiteX5" fmla="*/ 0 w 4620419"/>
              <a:gd name="connsiteY5" fmla="*/ 3429000 h 6858000"/>
              <a:gd name="connsiteX6" fmla="*/ 2249410 w 4620419"/>
              <a:gd name="connsiteY6" fmla="*/ 354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20419" h="6858000">
                <a:moveTo>
                  <a:pt x="2339264" y="0"/>
                </a:moveTo>
                <a:lnTo>
                  <a:pt x="4620419" y="0"/>
                </a:lnTo>
                <a:lnTo>
                  <a:pt x="4620419" y="6858000"/>
                </a:lnTo>
                <a:lnTo>
                  <a:pt x="2339264" y="6858000"/>
                </a:lnTo>
                <a:lnTo>
                  <a:pt x="2249410" y="6822572"/>
                </a:lnTo>
                <a:cubicBezTo>
                  <a:pt x="927526" y="6263462"/>
                  <a:pt x="0" y="4954549"/>
                  <a:pt x="0" y="3429000"/>
                </a:cubicBezTo>
                <a:cubicBezTo>
                  <a:pt x="0" y="1903451"/>
                  <a:pt x="927526" y="594538"/>
                  <a:pt x="2249410" y="35428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DAA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695325" y="555625"/>
            <a:ext cx="2181225" cy="127871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3051175" y="2016940"/>
            <a:ext cx="4575175" cy="26821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3051175" y="555625"/>
            <a:ext cx="2181225" cy="127871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695324" y="2008594"/>
            <a:ext cx="2181225" cy="2682137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91126" y="465837"/>
            <a:ext cx="63055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65000">
                      <a:schemeClr val="accent2">
                        <a:lumMod val="75000"/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defRPr>
            </a:lvl1pPr>
          </a:lstStyle>
          <a:p>
            <a:r>
              <a:rPr lang="zh-CN" altLang="en-US"/>
              <a:t>Thousands of miles of smoke, language pavilion</a:t>
            </a:r>
            <a:endParaRPr lang="zh-CN" altLang="en-US"/>
          </a:p>
        </p:txBody>
      </p:sp>
      <p:sp>
        <p:nvSpPr>
          <p:cNvPr id="30" name="TextBox 3"/>
          <p:cNvSpPr txBox="1"/>
          <p:nvPr/>
        </p:nvSpPr>
        <p:spPr>
          <a:xfrm>
            <a:off x="593090" y="5692270"/>
            <a:ext cx="7169785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Phenomenon whereby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somenew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and somehow able is for he created item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mantangible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</a:t>
            </a: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the created item may be intangible such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something new and somehow valuable is form Phenomenon whereby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somenew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and somehow valuable is for he created</a:t>
            </a:r>
            <a:endParaRPr lang="en-US" sz="1050" i="1">
              <a:solidFill>
                <a:schemeClr val="tx1">
                  <a:lumMod val="50000"/>
                  <a:lumOff val="50000"/>
                  <a:alpha val="60000"/>
                </a:schemeClr>
              </a:solidFill>
              <a:latin typeface="+mn-ea"/>
              <a:cs typeface="Source Sans Pro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/>
          <a:srcRect t="24907" r="63342" b="6759"/>
          <a:stretch>
            <a:fillRect/>
          </a:stretch>
        </p:blipFill>
        <p:spPr>
          <a:xfrm rot="600521" flipH="1">
            <a:off x="7965795" y="2203399"/>
            <a:ext cx="4028540" cy="4654202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628792" y="5256487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5786" y="5285862"/>
            <a:ext cx="4019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后来茶烟尚绿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人影茫茫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3000"/>
                    </a14:imgEffect>
                    <a14:imgEffect>
                      <a14:saturation sat="9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047999" y="2006600"/>
            <a:ext cx="4581525" cy="2679701"/>
          </a:xfrm>
          <a:custGeom>
            <a:avLst/>
            <a:gdLst>
              <a:gd name="connsiteX0" fmla="*/ 0 w 4581525"/>
              <a:gd name="connsiteY0" fmla="*/ 0 h 2679701"/>
              <a:gd name="connsiteX1" fmla="*/ 4581525 w 4581525"/>
              <a:gd name="connsiteY1" fmla="*/ 0 h 2679701"/>
              <a:gd name="connsiteX2" fmla="*/ 4581525 w 4581525"/>
              <a:gd name="connsiteY2" fmla="*/ 2679701 h 2679701"/>
              <a:gd name="connsiteX3" fmla="*/ 0 w 4581525"/>
              <a:gd name="connsiteY3" fmla="*/ 2679701 h 2679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1525" h="2679701">
                <a:moveTo>
                  <a:pt x="0" y="0"/>
                </a:moveTo>
                <a:lnTo>
                  <a:pt x="4581525" y="0"/>
                </a:lnTo>
                <a:lnTo>
                  <a:pt x="4581525" y="2679701"/>
                </a:lnTo>
                <a:lnTo>
                  <a:pt x="0" y="2679701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3000"/>
                    </a14:imgEffect>
                    <a14:imgEffect>
                      <a14:saturation sat="9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95325" y="2006600"/>
            <a:ext cx="2183606" cy="2679701"/>
          </a:xfrm>
          <a:custGeom>
            <a:avLst/>
            <a:gdLst>
              <a:gd name="connsiteX0" fmla="*/ 0 w 2183606"/>
              <a:gd name="connsiteY0" fmla="*/ 0 h 2679701"/>
              <a:gd name="connsiteX1" fmla="*/ 2183606 w 2183606"/>
              <a:gd name="connsiteY1" fmla="*/ 0 h 2679701"/>
              <a:gd name="connsiteX2" fmla="*/ 2183606 w 2183606"/>
              <a:gd name="connsiteY2" fmla="*/ 2679701 h 2679701"/>
              <a:gd name="connsiteX3" fmla="*/ 0 w 2183606"/>
              <a:gd name="connsiteY3" fmla="*/ 2679701 h 2679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606" h="2679701">
                <a:moveTo>
                  <a:pt x="0" y="0"/>
                </a:moveTo>
                <a:lnTo>
                  <a:pt x="2183606" y="0"/>
                </a:lnTo>
                <a:lnTo>
                  <a:pt x="2183606" y="2679701"/>
                </a:lnTo>
                <a:lnTo>
                  <a:pt x="0" y="2679701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3000"/>
                    </a14:imgEffect>
                    <a14:imgEffect>
                      <a14:saturation sat="9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051175" y="558801"/>
            <a:ext cx="2183606" cy="1277142"/>
          </a:xfrm>
          <a:custGeom>
            <a:avLst/>
            <a:gdLst>
              <a:gd name="connsiteX0" fmla="*/ 0 w 2183606"/>
              <a:gd name="connsiteY0" fmla="*/ 0 h 1277142"/>
              <a:gd name="connsiteX1" fmla="*/ 2183606 w 2183606"/>
              <a:gd name="connsiteY1" fmla="*/ 0 h 1277142"/>
              <a:gd name="connsiteX2" fmla="*/ 2183606 w 2183606"/>
              <a:gd name="connsiteY2" fmla="*/ 1277142 h 1277142"/>
              <a:gd name="connsiteX3" fmla="*/ 0 w 2183606"/>
              <a:gd name="connsiteY3" fmla="*/ 1277142 h 1277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606" h="1277142">
                <a:moveTo>
                  <a:pt x="0" y="0"/>
                </a:moveTo>
                <a:lnTo>
                  <a:pt x="2183606" y="0"/>
                </a:lnTo>
                <a:lnTo>
                  <a:pt x="2183606" y="1277142"/>
                </a:lnTo>
                <a:lnTo>
                  <a:pt x="0" y="1277142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3000"/>
                    </a14:imgEffect>
                    <a14:imgEffect>
                      <a14:saturation sat="9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95325" y="558801"/>
            <a:ext cx="2183606" cy="1277142"/>
          </a:xfrm>
          <a:custGeom>
            <a:avLst/>
            <a:gdLst>
              <a:gd name="connsiteX0" fmla="*/ 0 w 2183606"/>
              <a:gd name="connsiteY0" fmla="*/ 0 h 1277142"/>
              <a:gd name="connsiteX1" fmla="*/ 2183606 w 2183606"/>
              <a:gd name="connsiteY1" fmla="*/ 0 h 1277142"/>
              <a:gd name="connsiteX2" fmla="*/ 2183606 w 2183606"/>
              <a:gd name="connsiteY2" fmla="*/ 1277142 h 1277142"/>
              <a:gd name="connsiteX3" fmla="*/ 0 w 2183606"/>
              <a:gd name="connsiteY3" fmla="*/ 1277142 h 1277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606" h="1277142">
                <a:moveTo>
                  <a:pt x="0" y="0"/>
                </a:moveTo>
                <a:lnTo>
                  <a:pt x="2183606" y="0"/>
                </a:lnTo>
                <a:lnTo>
                  <a:pt x="2183606" y="1277142"/>
                </a:lnTo>
                <a:lnTo>
                  <a:pt x="0" y="1277142"/>
                </a:lnTo>
                <a:close/>
              </a:path>
            </a:pathLst>
          </a:custGeom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2754670"/>
            <a:ext cx="12192000" cy="4103330"/>
          </a:xfrm>
          <a:prstGeom prst="rect">
            <a:avLst/>
          </a:prstGeom>
          <a:solidFill>
            <a:schemeClr val="accent1"/>
          </a:solidFill>
          <a:ln>
            <a:solidFill>
              <a:srgbClr val="DAA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4245" y="433387"/>
            <a:ext cx="20728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400">
                <a:gradFill>
                  <a:gsLst>
                    <a:gs pos="0">
                      <a:schemeClr val="accent1">
                        <a:alpha val="40000"/>
                      </a:schemeClr>
                    </a:gs>
                    <a:gs pos="100000">
                      <a:schemeClr val="accent2"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defRPr>
            </a:lvl1pPr>
          </a:lstStyle>
          <a:p>
            <a:pPr algn="l"/>
            <a:r>
              <a:rPr lang="zh-CN" altLang="en-US"/>
              <a:t>Thousands of miles of smoke, language pavilion</a:t>
            </a:r>
            <a:endParaRPr lang="zh-CN" altLang="en-US"/>
          </a:p>
        </p:txBody>
      </p:sp>
      <p:sp>
        <p:nvSpPr>
          <p:cNvPr id="18" name="TextBox 3"/>
          <p:cNvSpPr txBox="1"/>
          <p:nvPr/>
        </p:nvSpPr>
        <p:spPr>
          <a:xfrm>
            <a:off x="3829050" y="5657345"/>
            <a:ext cx="7746999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Phenomenon whereby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somenew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and somehow able is for he created item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mantangible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</a:t>
            </a:r>
            <a:r>
              <a:rPr lang="en-US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the created item may be intangible such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something new and somehow valuable is form Phenomenon whereby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somenew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and somehow valuable is for he created item 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mantangible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  <a:alpha val="60000"/>
                  </a:schemeClr>
                </a:solidFill>
                <a:latin typeface="+mn-ea"/>
                <a:cs typeface="Source Sans Pro" charset="0"/>
              </a:rPr>
              <a:t> the creat</a:t>
            </a:r>
            <a:endParaRPr lang="en-US" sz="1050" i="1">
              <a:solidFill>
                <a:schemeClr val="tx1">
                  <a:lumMod val="50000"/>
                  <a:lumOff val="50000"/>
                  <a:alpha val="60000"/>
                </a:schemeClr>
              </a:solidFill>
              <a:latin typeface="+mn-ea"/>
              <a:cs typeface="Source Sans Pro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286892" y="5241247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85076" y="5250937"/>
            <a:ext cx="4019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后来茶烟尚绿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人影茫茫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117965" y="549275"/>
            <a:ext cx="2378709" cy="3927475"/>
          </a:xfrm>
          <a:custGeom>
            <a:avLst/>
            <a:gdLst>
              <a:gd name="connsiteX0" fmla="*/ 0 w 2378709"/>
              <a:gd name="connsiteY0" fmla="*/ 0 h 3927475"/>
              <a:gd name="connsiteX1" fmla="*/ 2378709 w 2378709"/>
              <a:gd name="connsiteY1" fmla="*/ 0 h 3927475"/>
              <a:gd name="connsiteX2" fmla="*/ 2378709 w 2378709"/>
              <a:gd name="connsiteY2" fmla="*/ 3927475 h 3927475"/>
              <a:gd name="connsiteX3" fmla="*/ 0 w 2378709"/>
              <a:gd name="connsiteY3" fmla="*/ 3927475 h 392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8709" h="3927475">
                <a:moveTo>
                  <a:pt x="0" y="0"/>
                </a:moveTo>
                <a:lnTo>
                  <a:pt x="2378709" y="0"/>
                </a:lnTo>
                <a:lnTo>
                  <a:pt x="2378709" y="3927475"/>
                </a:lnTo>
                <a:lnTo>
                  <a:pt x="0" y="3927475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528752" y="549275"/>
            <a:ext cx="2378710" cy="3927475"/>
          </a:xfrm>
          <a:custGeom>
            <a:avLst/>
            <a:gdLst>
              <a:gd name="connsiteX0" fmla="*/ 0 w 2378710"/>
              <a:gd name="connsiteY0" fmla="*/ 0 h 3927475"/>
              <a:gd name="connsiteX1" fmla="*/ 2378710 w 2378710"/>
              <a:gd name="connsiteY1" fmla="*/ 0 h 3927475"/>
              <a:gd name="connsiteX2" fmla="*/ 2378710 w 2378710"/>
              <a:gd name="connsiteY2" fmla="*/ 3927475 h 3927475"/>
              <a:gd name="connsiteX3" fmla="*/ 0 w 2378710"/>
              <a:gd name="connsiteY3" fmla="*/ 3927475 h 392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8710" h="3927475">
                <a:moveTo>
                  <a:pt x="0" y="0"/>
                </a:moveTo>
                <a:lnTo>
                  <a:pt x="2378710" y="0"/>
                </a:lnTo>
                <a:lnTo>
                  <a:pt x="2378710" y="3927475"/>
                </a:lnTo>
                <a:lnTo>
                  <a:pt x="0" y="3927475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951337" y="549275"/>
            <a:ext cx="2366913" cy="3927475"/>
          </a:xfrm>
          <a:custGeom>
            <a:avLst/>
            <a:gdLst>
              <a:gd name="connsiteX0" fmla="*/ 0 w 2366913"/>
              <a:gd name="connsiteY0" fmla="*/ 0 h 3927475"/>
              <a:gd name="connsiteX1" fmla="*/ 2366913 w 2366913"/>
              <a:gd name="connsiteY1" fmla="*/ 0 h 3927475"/>
              <a:gd name="connsiteX2" fmla="*/ 2366913 w 2366913"/>
              <a:gd name="connsiteY2" fmla="*/ 3927475 h 3927475"/>
              <a:gd name="connsiteX3" fmla="*/ 0 w 2366913"/>
              <a:gd name="connsiteY3" fmla="*/ 3927475 h 392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6913" h="3927475">
                <a:moveTo>
                  <a:pt x="0" y="0"/>
                </a:moveTo>
                <a:lnTo>
                  <a:pt x="2366913" y="0"/>
                </a:lnTo>
                <a:lnTo>
                  <a:pt x="2366913" y="3927475"/>
                </a:lnTo>
                <a:lnTo>
                  <a:pt x="0" y="3927475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414" y="2152650"/>
            <a:ext cx="3730073" cy="48350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704851" y="3267075"/>
            <a:ext cx="393699" cy="3936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5876926" y="0"/>
            <a:ext cx="6454774" cy="576282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778690" y="3262993"/>
            <a:ext cx="2847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又见水彩风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8689" y="3847768"/>
            <a:ext cx="6522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纪念画册相册放映结束</a:t>
            </a:r>
            <a:endParaRPr lang="zh-CN" altLang="en-US" sz="44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Rectangle 6"/>
          <p:cNvSpPr/>
          <p:nvPr/>
        </p:nvSpPr>
        <p:spPr>
          <a:xfrm>
            <a:off x="778688" y="4617209"/>
            <a:ext cx="7079437" cy="564391"/>
          </a:xfrm>
          <a:prstGeom prst="rect">
            <a:avLst/>
          </a:prstGeom>
          <a:noFill/>
        </p:spPr>
        <p:txBody>
          <a:bodyPr anchor="t"/>
          <a:lstStyle/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en-GB" sz="1000" i="1" spc="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Create Simple &amp; Creative Slide Presentation With Us. Don't let your ego get too close to your position so that if your position gets shot down, your ego doesn't go with it.</a:t>
            </a:r>
            <a:r>
              <a:rPr lang="en-GB" altLang="zh-CN" sz="1000" b="0" i="1" spc="5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 Don't let your ego get too close </a:t>
            </a:r>
            <a:endParaRPr lang="en-GB" sz="1000" i="1" spc="5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394575" y="4271962"/>
            <a:ext cx="196850" cy="196850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869950" y="5405664"/>
            <a:ext cx="1118870" cy="0"/>
          </a:xfrm>
          <a:prstGeom prst="line">
            <a:avLst/>
          </a:prstGeom>
          <a:ln w="6350" cap="flat">
            <a:gradFill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609600" y="2772022"/>
            <a:ext cx="70262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0" lang="en-US" altLang="zh-CN" sz="4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  <a:cs typeface="+mn-cs"/>
              </a:rPr>
              <a:t>Contracted watercolor wind</a:t>
            </a:r>
            <a:endParaRPr kumimoji="0" lang="en-US" altLang="zh-CN" sz="4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chemeClr val="accent1">
                      <a:alpha val="20000"/>
                    </a:schemeClr>
                  </a:gs>
                  <a:gs pos="65000">
                    <a:schemeClr val="accent2">
                      <a:alpha val="20000"/>
                    </a:schemeClr>
                  </a:gs>
                </a:gsLst>
                <a:lin ang="2700000" scaled="0"/>
              </a:gradFill>
              <a:effectLst/>
              <a:uLnTx/>
              <a:uFillTx/>
              <a:latin typeface="Edwardian Script ITC" panose="030303020407070D0804" pitchFamily="66" charset="0"/>
              <a:ea typeface="思源宋体 CN Light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 rot="5400000">
            <a:off x="8548685" y="3027471"/>
            <a:ext cx="7061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</a:defRPr>
            </a:lvl1pPr>
          </a:lstStyle>
          <a:p>
            <a:r>
              <a:rPr lang="en-US" altLang="zh-CN"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65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rPr>
              <a:t>Contracted watercolor wind</a:t>
            </a:r>
            <a:endParaRPr lang="en-US" altLang="zh-CN">
              <a:gradFill>
                <a:gsLst>
                  <a:gs pos="0">
                    <a:schemeClr val="accent1">
                      <a:alpha val="30000"/>
                    </a:schemeClr>
                  </a:gs>
                  <a:gs pos="65000">
                    <a:schemeClr val="accent2">
                      <a:alpha val="30000"/>
                    </a:schemeClr>
                  </a:gs>
                </a:gsLst>
                <a:lin ang="2700000" scaled="0"/>
              </a:gra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1647" y="195580"/>
            <a:ext cx="2115857" cy="6466840"/>
          </a:xfrm>
          <a:prstGeom prst="rect">
            <a:avLst/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2">
                    <a:lumMod val="75000"/>
                  </a:schemeClr>
                </a:gs>
              </a:gsLst>
              <a:lin ang="2700000" scaled="0"/>
              <a:tileRect/>
            </a:gradFill>
          </a:ln>
          <a:effectLst>
            <a:outerShdw blurRad="190500" algn="ctr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16133" y="890875"/>
            <a:ext cx="4073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01/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你说帘外海棠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锦屏鸳鸯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5090" y="1297305"/>
            <a:ext cx="4265930" cy="245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00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begonias outside the curtain, the mandarin ducks in the golden</a:t>
            </a:r>
            <a:endParaRPr lang="en-US" altLang="zh-CN" sz="1000" i="1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16133" y="2315035"/>
            <a:ext cx="4073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02/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后来庭院春深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咫尺画堂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35090" y="2720975"/>
            <a:ext cx="4345305" cy="245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00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begonias outside the curtain, the mandarin ducks in the golden</a:t>
            </a:r>
            <a:endParaRPr lang="en-US" altLang="zh-CN" sz="1000" i="1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16133" y="3761045"/>
            <a:ext cx="4073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03/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你说笛声如诉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费尽思量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35090" y="4166870"/>
            <a:ext cx="4345305" cy="245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00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begonias outside the curtain, the mandarin ducks in the golden</a:t>
            </a:r>
            <a:endParaRPr lang="en-US" altLang="zh-CN" sz="1000" i="1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16133" y="5213192"/>
            <a:ext cx="4073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04/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后来茶烟尚绿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人影茫茫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35090" y="5619115"/>
            <a:ext cx="4265295" cy="245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00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begonias outside the curtain, the mandarin ducks in the golden</a:t>
            </a:r>
            <a:endParaRPr lang="en-US" altLang="zh-CN" sz="1000" i="1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707811" y="5434563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707811" y="3986353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07811" y="2538144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707811" y="1089935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880360" y="856459"/>
            <a:ext cx="345156" cy="3451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64814" y="831315"/>
            <a:ext cx="7895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gradFill flip="none" rotWithShape="1">
                  <a:gsLst>
                    <a:gs pos="46000">
                      <a:srgbClr val="E388CC"/>
                    </a:gs>
                    <a:gs pos="54000">
                      <a:srgbClr val="76BDE0"/>
                    </a:gs>
                  </a:gsLst>
                  <a:lin ang="0" scaled="1"/>
                  <a:tileRect/>
                </a:gradFill>
                <a:latin typeface="思源宋体 CN" panose="02020700000000000000" pitchFamily="18" charset="-122"/>
                <a:ea typeface="思源宋体 CN" panose="02020700000000000000" pitchFamily="18" charset="-122"/>
              </a:defRPr>
            </a:lvl1pPr>
          </a:lstStyle>
          <a:p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目录</a:t>
            </a:r>
            <a:endParaRPr lang="zh-CN" altLang="en-US" sz="48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2576" y="2816225"/>
            <a:ext cx="553998" cy="26549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田氏宋体旧字形" panose="02020300000000000000" pitchFamily="18" charset="-122"/>
              </a:rPr>
              <a:t>Contents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田氏宋体旧字形" panose="02020300000000000000" pitchFamily="18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0093546">
            <a:off x="5644581" y="888540"/>
            <a:ext cx="634168" cy="64899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0093546">
            <a:off x="5644582" y="2328721"/>
            <a:ext cx="634168" cy="64899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0093546">
            <a:off x="5644583" y="3797303"/>
            <a:ext cx="634168" cy="64899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0093546">
            <a:off x="5644585" y="5191992"/>
            <a:ext cx="634168" cy="64899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/>
          <a:srcRect l="3953" t="43056" r="5373" b="5070"/>
          <a:stretch>
            <a:fillRect/>
          </a:stretch>
        </p:blipFill>
        <p:spPr>
          <a:xfrm rot="5400000">
            <a:off x="-2120148" y="2120147"/>
            <a:ext cx="6858002" cy="26177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-82550" y="549275"/>
            <a:ext cx="1235710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</a:defRPr>
            </a:lvl1pPr>
          </a:lstStyle>
          <a:p>
            <a:r>
              <a:rPr lang="en-US" altLang="zh-CN" sz="3600"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65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rPr>
              <a:t>begonias outside the curtain, the mandarin ducks in the golden</a:t>
            </a:r>
            <a:endParaRPr lang="en-US" altLang="zh-CN" sz="3600">
              <a:gradFill>
                <a:gsLst>
                  <a:gs pos="0">
                    <a:schemeClr val="accent1">
                      <a:alpha val="30000"/>
                    </a:schemeClr>
                  </a:gs>
                  <a:gs pos="65000">
                    <a:schemeClr val="accent2">
                      <a:alpha val="30000"/>
                    </a:schemeClr>
                  </a:gs>
                </a:gsLst>
                <a:lin ang="2700000" scaled="0"/>
              </a:gra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/>
          <a:srcRect b="-33943"/>
          <a:stretch>
            <a:fillRect/>
          </a:stretch>
        </p:blipFill>
        <p:spPr>
          <a:xfrm>
            <a:off x="0" y="4940300"/>
            <a:ext cx="6053772" cy="322580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 rot="16200000">
            <a:off x="4246336" y="-2446111"/>
            <a:ext cx="3699329" cy="10801351"/>
          </a:xfrm>
          <a:prstGeom prst="rect">
            <a:avLst/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2">
                    <a:lumMod val="75000"/>
                  </a:schemeClr>
                </a:gs>
              </a:gsLst>
              <a:lin ang="2700000" scaled="0"/>
              <a:tileRect/>
            </a:gradFill>
          </a:ln>
          <a:effectLst>
            <a:outerShdw blurRad="190500" algn="ctr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2187" y="2999759"/>
            <a:ext cx="6914173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400" i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begonias outside the curtain, the mandarin ducks in the golden</a:t>
            </a:r>
            <a:endParaRPr lang="en-US" altLang="zh-CN" sz="1400" i="1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0" y="3676651"/>
            <a:ext cx="12192000" cy="3181349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545511" y="2359935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98014" y="2302237"/>
            <a:ext cx="6995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01/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你说帘外海棠</a:t>
            </a:r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锦屏鸳鸯</a:t>
            </a:r>
            <a:endParaRPr lang="en-US" altLang="zh-CN" sz="440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/>
          <p:cNvSpPr/>
          <p:nvPr/>
        </p:nvSpPr>
        <p:spPr>
          <a:xfrm>
            <a:off x="11007888" y="1"/>
            <a:ext cx="1206161" cy="1118464"/>
          </a:xfrm>
          <a:custGeom>
            <a:avLst/>
            <a:gdLst>
              <a:gd name="connsiteX0" fmla="*/ 0 w 1206161"/>
              <a:gd name="connsiteY0" fmla="*/ 0 h 1118464"/>
              <a:gd name="connsiteX1" fmla="*/ 1206161 w 1206161"/>
              <a:gd name="connsiteY1" fmla="*/ 0 h 1118464"/>
              <a:gd name="connsiteX2" fmla="*/ 1206161 w 1206161"/>
              <a:gd name="connsiteY2" fmla="*/ 1118464 h 1118464"/>
              <a:gd name="connsiteX3" fmla="*/ 1113226 w 1206161"/>
              <a:gd name="connsiteY3" fmla="*/ 1071578 h 1118464"/>
              <a:gd name="connsiteX4" fmla="*/ 82045 w 1206161"/>
              <a:gd name="connsiteY4" fmla="*/ 135049 h 1118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161" h="1118464">
                <a:moveTo>
                  <a:pt x="0" y="0"/>
                </a:moveTo>
                <a:lnTo>
                  <a:pt x="1206161" y="0"/>
                </a:lnTo>
                <a:lnTo>
                  <a:pt x="1206161" y="1118464"/>
                </a:lnTo>
                <a:lnTo>
                  <a:pt x="1113226" y="1071578"/>
                </a:lnTo>
                <a:cubicBezTo>
                  <a:pt x="698792" y="846445"/>
                  <a:pt x="344855" y="524059"/>
                  <a:pt x="82045" y="1350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0" name="任意多边形: 形状 29"/>
          <p:cNvSpPr/>
          <p:nvPr/>
        </p:nvSpPr>
        <p:spPr>
          <a:xfrm>
            <a:off x="-34747" y="3695701"/>
            <a:ext cx="3394946" cy="3181643"/>
          </a:xfrm>
          <a:custGeom>
            <a:avLst/>
            <a:gdLst>
              <a:gd name="connsiteX0" fmla="*/ 1135517 w 3394946"/>
              <a:gd name="connsiteY0" fmla="*/ 0 h 3181643"/>
              <a:gd name="connsiteX1" fmla="*/ 3394946 w 3394946"/>
              <a:gd name="connsiteY1" fmla="*/ 2259421 h 3181643"/>
              <a:gd name="connsiteX2" fmla="*/ 3217389 w 3394946"/>
              <a:gd name="connsiteY2" fmla="*/ 3138890 h 3181643"/>
              <a:gd name="connsiteX3" fmla="*/ 3196794 w 3394946"/>
              <a:gd name="connsiteY3" fmla="*/ 3181643 h 3181643"/>
              <a:gd name="connsiteX4" fmla="*/ 0 w 3394946"/>
              <a:gd name="connsiteY4" fmla="*/ 3181643 h 3181643"/>
              <a:gd name="connsiteX5" fmla="*/ 0 w 3394946"/>
              <a:gd name="connsiteY5" fmla="*/ 308263 h 3181643"/>
              <a:gd name="connsiteX6" fmla="*/ 58539 w 3394946"/>
              <a:gd name="connsiteY6" fmla="*/ 272700 h 3181643"/>
              <a:gd name="connsiteX7" fmla="*/ 1135517 w 3394946"/>
              <a:gd name="connsiteY7" fmla="*/ 0 h 3181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94946" h="3181643">
                <a:moveTo>
                  <a:pt x="1135517" y="0"/>
                </a:moveTo>
                <a:cubicBezTo>
                  <a:pt x="2383365" y="0"/>
                  <a:pt x="3394946" y="1011577"/>
                  <a:pt x="3394946" y="2259421"/>
                </a:cubicBezTo>
                <a:cubicBezTo>
                  <a:pt x="3394946" y="2571382"/>
                  <a:pt x="3331722" y="2868577"/>
                  <a:pt x="3217389" y="3138890"/>
                </a:cubicBezTo>
                <a:lnTo>
                  <a:pt x="3196794" y="3181643"/>
                </a:lnTo>
                <a:lnTo>
                  <a:pt x="0" y="3181643"/>
                </a:lnTo>
                <a:lnTo>
                  <a:pt x="0" y="308263"/>
                </a:lnTo>
                <a:lnTo>
                  <a:pt x="58539" y="272700"/>
                </a:lnTo>
                <a:cubicBezTo>
                  <a:pt x="378685" y="98787"/>
                  <a:pt x="745565" y="0"/>
                  <a:pt x="113551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7" name="TextBox 3"/>
          <p:cNvSpPr txBox="1"/>
          <p:nvPr/>
        </p:nvSpPr>
        <p:spPr>
          <a:xfrm>
            <a:off x="2368934" y="5884403"/>
            <a:ext cx="4197491" cy="492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Phenomenon whereby something new and somehow the created item may be intangible such as an idea or a physical</a:t>
            </a:r>
            <a:endParaRPr lang="en-US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09875" y="3947770"/>
            <a:ext cx="37692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65000">
                      <a:schemeClr val="accent2">
                        <a:lumMod val="75000"/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rPr>
              <a:t>Thousands of miles of smoke, language pavilion</a:t>
            </a:r>
            <a:endParaRPr lang="zh-CN" altLang="en-US" sz="2000">
              <a:gradFill>
                <a:gsLst>
                  <a:gs pos="0">
                    <a:schemeClr val="accent1">
                      <a:alpha val="50000"/>
                    </a:schemeClr>
                  </a:gs>
                  <a:gs pos="65000">
                    <a:schemeClr val="accent2">
                      <a:lumMod val="75000"/>
                      <a:alpha val="40000"/>
                    </a:schemeClr>
                  </a:gs>
                </a:gsLst>
                <a:lin ang="2700000" scaled="0"/>
              </a:gradFill>
              <a:latin typeface="Edwardian Script ITC" panose="030303020407070D0804" pitchFamily="66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86126" y="5469847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198673" y="5459333"/>
            <a:ext cx="3451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你说帘外海棠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锦屏鸳鸯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9000"/>
                    </a14:imgEffect>
                    <a14:imgEffect>
                      <a14:saturation sat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95325" y="549274"/>
            <a:ext cx="5867400" cy="33464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/>
          <a:srcRect t="24907" r="63342" b="6759"/>
          <a:stretch>
            <a:fillRect/>
          </a:stretch>
        </p:blipFill>
        <p:spPr>
          <a:xfrm>
            <a:off x="0" y="3648075"/>
            <a:ext cx="2885594" cy="333374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6000"/>
                    </a14:imgEffect>
                    <a14:imgEffect>
                      <a14:saturation sat="9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724650" y="4052888"/>
            <a:ext cx="4772025" cy="225583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"/>
                    </a14:imgEffect>
                    <a14:imgEffect>
                      <a14:saturation sat="10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734175" y="549275"/>
            <a:ext cx="4762500" cy="333692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/>
          <p:cNvSpPr/>
          <p:nvPr/>
        </p:nvSpPr>
        <p:spPr>
          <a:xfrm>
            <a:off x="-22561" y="4953241"/>
            <a:ext cx="2339197" cy="1904760"/>
          </a:xfrm>
          <a:custGeom>
            <a:avLst/>
            <a:gdLst>
              <a:gd name="connsiteX0" fmla="*/ 515821 w 2339197"/>
              <a:gd name="connsiteY0" fmla="*/ 0 h 1904760"/>
              <a:gd name="connsiteX1" fmla="*/ 2339197 w 2339197"/>
              <a:gd name="connsiteY1" fmla="*/ 1823369 h 1904760"/>
              <a:gd name="connsiteX2" fmla="*/ 2335087 w 2339197"/>
              <a:gd name="connsiteY2" fmla="*/ 1904760 h 1904760"/>
              <a:gd name="connsiteX3" fmla="*/ 0 w 2339197"/>
              <a:gd name="connsiteY3" fmla="*/ 1904760 h 1904760"/>
              <a:gd name="connsiteX4" fmla="*/ 0 w 2339197"/>
              <a:gd name="connsiteY4" fmla="*/ 75188 h 1904760"/>
              <a:gd name="connsiteX5" fmla="*/ 148347 w 2339197"/>
              <a:gd name="connsiteY5" fmla="*/ 37045 h 1904760"/>
              <a:gd name="connsiteX6" fmla="*/ 515821 w 2339197"/>
              <a:gd name="connsiteY6" fmla="*/ 0 h 190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9197" h="1904760">
                <a:moveTo>
                  <a:pt x="515821" y="0"/>
                </a:moveTo>
                <a:cubicBezTo>
                  <a:pt x="1522844" y="0"/>
                  <a:pt x="2339197" y="816350"/>
                  <a:pt x="2339197" y="1823369"/>
                </a:cubicBezTo>
                <a:lnTo>
                  <a:pt x="2335087" y="1904760"/>
                </a:lnTo>
                <a:lnTo>
                  <a:pt x="0" y="1904760"/>
                </a:lnTo>
                <a:lnTo>
                  <a:pt x="0" y="75188"/>
                </a:lnTo>
                <a:lnTo>
                  <a:pt x="148347" y="37045"/>
                </a:lnTo>
                <a:cubicBezTo>
                  <a:pt x="267045" y="12756"/>
                  <a:pt x="389943" y="0"/>
                  <a:pt x="5158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8" name="任意多边形: 形状 37"/>
          <p:cNvSpPr/>
          <p:nvPr/>
        </p:nvSpPr>
        <p:spPr>
          <a:xfrm>
            <a:off x="10337801" y="-58693"/>
            <a:ext cx="1876761" cy="2605621"/>
          </a:xfrm>
          <a:custGeom>
            <a:avLst/>
            <a:gdLst>
              <a:gd name="connsiteX0" fmla="*/ 101110 w 1876761"/>
              <a:gd name="connsiteY0" fmla="*/ 0 h 2605621"/>
              <a:gd name="connsiteX1" fmla="*/ 1876761 w 1876761"/>
              <a:gd name="connsiteY1" fmla="*/ 0 h 2605621"/>
              <a:gd name="connsiteX2" fmla="*/ 1876761 w 1876761"/>
              <a:gd name="connsiteY2" fmla="*/ 2605621 h 2605621"/>
              <a:gd name="connsiteX3" fmla="*/ 1786306 w 1876761"/>
              <a:gd name="connsiteY3" fmla="*/ 2601053 h 2605621"/>
              <a:gd name="connsiteX4" fmla="*/ 0 w 1876761"/>
              <a:gd name="connsiteY4" fmla="*/ 621587 h 2605621"/>
              <a:gd name="connsiteX5" fmla="*/ 78870 w 1876761"/>
              <a:gd name="connsiteY5" fmla="*/ 65083 h 2605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6761" h="2605621">
                <a:moveTo>
                  <a:pt x="101110" y="0"/>
                </a:moveTo>
                <a:lnTo>
                  <a:pt x="1876761" y="0"/>
                </a:lnTo>
                <a:lnTo>
                  <a:pt x="1876761" y="2605621"/>
                </a:lnTo>
                <a:lnTo>
                  <a:pt x="1786306" y="2601053"/>
                </a:lnTo>
                <a:cubicBezTo>
                  <a:pt x="782965" y="2499159"/>
                  <a:pt x="0" y="1651809"/>
                  <a:pt x="0" y="621587"/>
                </a:cubicBezTo>
                <a:cubicBezTo>
                  <a:pt x="0" y="428421"/>
                  <a:pt x="27526" y="241683"/>
                  <a:pt x="78870" y="6508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7900036" y="2149635"/>
            <a:ext cx="3076575" cy="511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whereby something new and is </a:t>
            </a:r>
            <a:endParaRPr lang="en-US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  <a:p>
            <a:pPr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created item may be intangible</a:t>
            </a:r>
            <a:endParaRPr lang="en-US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</p:txBody>
      </p:sp>
      <p:sp>
        <p:nvSpPr>
          <p:cNvPr id="18" name="TextBox 3"/>
          <p:cNvSpPr txBox="1"/>
          <p:nvPr/>
        </p:nvSpPr>
        <p:spPr>
          <a:xfrm>
            <a:off x="1330958" y="4459442"/>
            <a:ext cx="2322465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 whereby something </a:t>
            </a:r>
            <a:endParaRPr lang="en-US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  <a:p>
            <a:pPr algn="r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 and some valuable is </a:t>
            </a:r>
            <a:r>
              <a:rPr lang="en-US" sz="1050" i="1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form</a:t>
            </a:r>
            <a:r>
              <a:rPr lang="en-US" altLang="zh-CN" sz="1050" i="1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wherby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 something </a:t>
            </a:r>
            <a:endParaRPr lang="en-US" altLang="zh-CN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  <a:p>
            <a:pPr algn="r">
              <a:lnSpc>
                <a:spcPct val="130000"/>
              </a:lnSpc>
            </a:pPr>
            <a:endParaRPr lang="en-US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80506" y="5704671"/>
            <a:ext cx="57018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65000">
                      <a:schemeClr val="accent2">
                        <a:lumMod val="75000"/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defRPr>
            </a:lvl1pPr>
          </a:lstStyle>
          <a:p>
            <a:r>
              <a:rPr lang="zh-CN" altLang="en-US"/>
              <a:t>Thousands of miles of smoke, language pavilion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869713" y="-151802"/>
            <a:ext cx="2380343" cy="2099179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2331244" y="4046870"/>
            <a:ext cx="216410" cy="2164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68956" y="4018910"/>
            <a:ext cx="1522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化蝶比翼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941469" y="1756108"/>
            <a:ext cx="216410" cy="2164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72636" y="1733173"/>
            <a:ext cx="1432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不问姻缘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  <a14:imgEffect>
                      <a14:saturation sat="9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95324" y="835602"/>
            <a:ext cx="5197475" cy="30898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35400"/>
            <a:ext cx="1868962" cy="3022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9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981699" y="2663826"/>
            <a:ext cx="5514975" cy="16891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000"/>
                    </a14:imgEffect>
                    <a14:imgEffect>
                      <a14:saturation sat="9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986463" y="835819"/>
            <a:ext cx="1826417" cy="173910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1000"/>
                    </a14:imgEffect>
                    <a14:imgEffect>
                      <a14:saturation sat="9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758406" y="4043073"/>
            <a:ext cx="2131219" cy="1964027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-82550" y="549275"/>
            <a:ext cx="1235710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</a:defRPr>
            </a:lvl1pPr>
          </a:lstStyle>
          <a:p>
            <a:r>
              <a:rPr lang="en-US" altLang="zh-CN" sz="3600"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65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rPr>
              <a:t>begonias outside the curtain, the mandarin ducks in the golden</a:t>
            </a:r>
            <a:endParaRPr lang="en-US" altLang="zh-CN" sz="3600">
              <a:gradFill>
                <a:gsLst>
                  <a:gs pos="0">
                    <a:schemeClr val="accent1">
                      <a:alpha val="30000"/>
                    </a:schemeClr>
                  </a:gs>
                  <a:gs pos="65000">
                    <a:schemeClr val="accent2">
                      <a:alpha val="30000"/>
                    </a:schemeClr>
                  </a:gs>
                </a:gsLst>
                <a:lin ang="2700000" scaled="0"/>
              </a:gra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/>
          <a:srcRect b="-33943"/>
          <a:stretch>
            <a:fillRect/>
          </a:stretch>
        </p:blipFill>
        <p:spPr>
          <a:xfrm>
            <a:off x="0" y="4940300"/>
            <a:ext cx="6053772" cy="322580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 rot="16200000">
            <a:off x="4246336" y="-2446111"/>
            <a:ext cx="3699329" cy="10801351"/>
          </a:xfrm>
          <a:prstGeom prst="rect">
            <a:avLst/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2">
                    <a:lumMod val="75000"/>
                  </a:schemeClr>
                </a:gs>
              </a:gsLst>
              <a:lin ang="2700000" scaled="0"/>
              <a:tileRect/>
            </a:gradFill>
          </a:ln>
          <a:effectLst>
            <a:outerShdw blurRad="190500" algn="ctr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2187" y="2999759"/>
            <a:ext cx="6914173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400" i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begonias outside the curtain, the mandarin ducks in the golden</a:t>
            </a:r>
            <a:endParaRPr lang="en-US" altLang="zh-CN" sz="1400" i="1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0" y="3676651"/>
            <a:ext cx="12192000" cy="3181349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545511" y="2359935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98014" y="2302237"/>
            <a:ext cx="6995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02/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后来庭院春深</a:t>
            </a:r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咫尺画堂</a:t>
            </a:r>
            <a:endParaRPr lang="zh-CN" altLang="en-US" sz="440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2" name="任意多边形: 形状 6031"/>
          <p:cNvSpPr/>
          <p:nvPr/>
        </p:nvSpPr>
        <p:spPr>
          <a:xfrm>
            <a:off x="-21813" y="0"/>
            <a:ext cx="1422066" cy="1485298"/>
          </a:xfrm>
          <a:custGeom>
            <a:avLst/>
            <a:gdLst>
              <a:gd name="connsiteX0" fmla="*/ 0 w 1422066"/>
              <a:gd name="connsiteY0" fmla="*/ 0 h 1485298"/>
              <a:gd name="connsiteX1" fmla="*/ 1422066 w 1422066"/>
              <a:gd name="connsiteY1" fmla="*/ 0 h 1485298"/>
              <a:gd name="connsiteX2" fmla="*/ 1410965 w 1422066"/>
              <a:gd name="connsiteY2" fmla="*/ 43173 h 1485298"/>
              <a:gd name="connsiteX3" fmla="*/ 5372 w 1422066"/>
              <a:gd name="connsiteY3" fmla="*/ 1483719 h 1485298"/>
              <a:gd name="connsiteX4" fmla="*/ 0 w 1422066"/>
              <a:gd name="connsiteY4" fmla="*/ 1485298 h 1485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2066" h="1485298">
                <a:moveTo>
                  <a:pt x="0" y="0"/>
                </a:moveTo>
                <a:lnTo>
                  <a:pt x="1422066" y="0"/>
                </a:lnTo>
                <a:lnTo>
                  <a:pt x="1410965" y="43173"/>
                </a:lnTo>
                <a:cubicBezTo>
                  <a:pt x="1200544" y="719698"/>
                  <a:pt x="674658" y="1257234"/>
                  <a:pt x="5372" y="1483719"/>
                </a:cubicBezTo>
                <a:lnTo>
                  <a:pt x="0" y="14852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6036" name="任意多边形: 形状 6035"/>
          <p:cNvSpPr/>
          <p:nvPr/>
        </p:nvSpPr>
        <p:spPr>
          <a:xfrm>
            <a:off x="9720138" y="3574759"/>
            <a:ext cx="2484857" cy="3283244"/>
          </a:xfrm>
          <a:custGeom>
            <a:avLst/>
            <a:gdLst>
              <a:gd name="connsiteX0" fmla="*/ 2161910 w 2484857"/>
              <a:gd name="connsiteY0" fmla="*/ 0 h 3283244"/>
              <a:gd name="connsiteX1" fmla="*/ 2382953 w 2484857"/>
              <a:gd name="connsiteY1" fmla="*/ 11162 h 3283244"/>
              <a:gd name="connsiteX2" fmla="*/ 2484857 w 2484857"/>
              <a:gd name="connsiteY2" fmla="*/ 26714 h 3283244"/>
              <a:gd name="connsiteX3" fmla="*/ 2484857 w 2484857"/>
              <a:gd name="connsiteY3" fmla="*/ 3283244 h 3283244"/>
              <a:gd name="connsiteX4" fmla="*/ 316125 w 2484857"/>
              <a:gd name="connsiteY4" fmla="*/ 3283244 h 3283244"/>
              <a:gd name="connsiteX5" fmla="*/ 260931 w 2484857"/>
              <a:gd name="connsiteY5" fmla="*/ 3192392 h 3283244"/>
              <a:gd name="connsiteX6" fmla="*/ 0 w 2484857"/>
              <a:gd name="connsiteY6" fmla="*/ 2161901 h 3283244"/>
              <a:gd name="connsiteX7" fmla="*/ 2161910 w 2484857"/>
              <a:gd name="connsiteY7" fmla="*/ 0 h 3283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84857" h="3283244">
                <a:moveTo>
                  <a:pt x="2161910" y="0"/>
                </a:moveTo>
                <a:cubicBezTo>
                  <a:pt x="2236534" y="0"/>
                  <a:pt x="2310276" y="3781"/>
                  <a:pt x="2382953" y="11162"/>
                </a:cubicBezTo>
                <a:lnTo>
                  <a:pt x="2484857" y="26714"/>
                </a:lnTo>
                <a:lnTo>
                  <a:pt x="2484857" y="3283244"/>
                </a:lnTo>
                <a:lnTo>
                  <a:pt x="316125" y="3283244"/>
                </a:lnTo>
                <a:lnTo>
                  <a:pt x="260931" y="3192392"/>
                </a:lnTo>
                <a:cubicBezTo>
                  <a:pt x="94523" y="2886065"/>
                  <a:pt x="0" y="2535022"/>
                  <a:pt x="0" y="2161901"/>
                </a:cubicBezTo>
                <a:cubicBezTo>
                  <a:pt x="0" y="967916"/>
                  <a:pt x="967920" y="0"/>
                  <a:pt x="21619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6027" name="矩形 6026"/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5672" y="5788322"/>
            <a:ext cx="6051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2000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65000">
                      <a:schemeClr val="accent2">
                        <a:lumMod val="75000"/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defRPr>
            </a:lvl1pPr>
          </a:lstStyle>
          <a:p>
            <a:r>
              <a:rPr lang="zh-CN" altLang="en-US"/>
              <a:t>Thousands of miles of smoke, language pavilion</a:t>
            </a:r>
            <a:endParaRPr lang="zh-CN" altLang="en-US"/>
          </a:p>
        </p:txBody>
      </p:sp>
      <p:sp>
        <p:nvSpPr>
          <p:cNvPr id="6017" name="TextBox 3"/>
          <p:cNvSpPr txBox="1"/>
          <p:nvPr/>
        </p:nvSpPr>
        <p:spPr>
          <a:xfrm>
            <a:off x="6572533" y="5101665"/>
            <a:ext cx="2620952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</a:t>
            </a:r>
            <a:endParaRPr lang="en-US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  <a:p>
            <a:pPr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the created item may be intangible</a:t>
            </a:r>
            <a:endParaRPr lang="en-US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10351" y="4669747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016" name="矩形 6015"/>
          <p:cNvSpPr/>
          <p:nvPr/>
        </p:nvSpPr>
        <p:spPr>
          <a:xfrm>
            <a:off x="6572533" y="4685529"/>
            <a:ext cx="2520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凝眸处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,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千里烟波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5000"/>
                    </a14:imgEffect>
                    <a14:imgEffect>
                      <a14:saturation sat="9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95325" y="549275"/>
            <a:ext cx="10801350" cy="30886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74412" y="3467100"/>
            <a:ext cx="3355443" cy="295910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5000"/>
                    </a14:imgEffect>
                    <a14:imgEffect>
                      <a14:saturation sat="9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95325" y="3892551"/>
            <a:ext cx="1781176" cy="18415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5000"/>
                    </a14:imgEffect>
                    <a14:imgEffect>
                      <a14:saturation sat="9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679700" y="3892551"/>
            <a:ext cx="1781176" cy="18415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5000"/>
                    </a14:imgEffect>
                    <a14:imgEffect>
                      <a14:saturation sat="9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664075" y="3892551"/>
            <a:ext cx="1781176" cy="184150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/>
          <p:cNvSpPr/>
          <p:nvPr/>
        </p:nvSpPr>
        <p:spPr>
          <a:xfrm>
            <a:off x="1" y="5345371"/>
            <a:ext cx="1388819" cy="1532543"/>
          </a:xfrm>
          <a:custGeom>
            <a:avLst/>
            <a:gdLst>
              <a:gd name="connsiteX0" fmla="*/ 0 w 1388819"/>
              <a:gd name="connsiteY0" fmla="*/ 0 h 1532543"/>
              <a:gd name="connsiteX1" fmla="*/ 47865 w 1388819"/>
              <a:gd name="connsiteY1" fmla="*/ 23057 h 1532543"/>
              <a:gd name="connsiteX2" fmla="*/ 1353831 w 1388819"/>
              <a:gd name="connsiteY2" fmla="*/ 1444592 h 1532543"/>
              <a:gd name="connsiteX3" fmla="*/ 1388819 w 1388819"/>
              <a:gd name="connsiteY3" fmla="*/ 1532543 h 1532543"/>
              <a:gd name="connsiteX4" fmla="*/ 0 w 1388819"/>
              <a:gd name="connsiteY4" fmla="*/ 1532543 h 153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819" h="1532543">
                <a:moveTo>
                  <a:pt x="0" y="0"/>
                </a:moveTo>
                <a:lnTo>
                  <a:pt x="47865" y="23057"/>
                </a:lnTo>
                <a:cubicBezTo>
                  <a:pt x="626208" y="337231"/>
                  <a:pt x="1088467" y="838013"/>
                  <a:pt x="1353831" y="1444592"/>
                </a:cubicBezTo>
                <a:lnTo>
                  <a:pt x="1388819" y="1532543"/>
                </a:lnTo>
                <a:lnTo>
                  <a:pt x="0" y="15325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45" name="任意多边形: 形状 44"/>
          <p:cNvSpPr/>
          <p:nvPr/>
        </p:nvSpPr>
        <p:spPr>
          <a:xfrm>
            <a:off x="9297317" y="-48203"/>
            <a:ext cx="2925372" cy="2738061"/>
          </a:xfrm>
          <a:custGeom>
            <a:avLst/>
            <a:gdLst>
              <a:gd name="connsiteX0" fmla="*/ 54124 w 2925372"/>
              <a:gd name="connsiteY0" fmla="*/ 0 h 2738061"/>
              <a:gd name="connsiteX1" fmla="*/ 2925372 w 2925372"/>
              <a:gd name="connsiteY1" fmla="*/ 0 h 2738061"/>
              <a:gd name="connsiteX2" fmla="*/ 2925372 w 2925372"/>
              <a:gd name="connsiteY2" fmla="*/ 2635332 h 2738061"/>
              <a:gd name="connsiteX3" fmla="*/ 2921279 w 2925372"/>
              <a:gd name="connsiteY3" fmla="*/ 2636830 h 2738061"/>
              <a:gd name="connsiteX4" fmla="*/ 2251694 w 2925372"/>
              <a:gd name="connsiteY4" fmla="*/ 2738061 h 2738061"/>
              <a:gd name="connsiteX5" fmla="*/ 0 w 2925372"/>
              <a:gd name="connsiteY5" fmla="*/ 486374 h 2738061"/>
              <a:gd name="connsiteX6" fmla="*/ 45747 w 2925372"/>
              <a:gd name="connsiteY6" fmla="*/ 32581 h 273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5372" h="2738061">
                <a:moveTo>
                  <a:pt x="54124" y="0"/>
                </a:moveTo>
                <a:lnTo>
                  <a:pt x="2925372" y="0"/>
                </a:lnTo>
                <a:lnTo>
                  <a:pt x="2925372" y="2635332"/>
                </a:lnTo>
                <a:lnTo>
                  <a:pt x="2921279" y="2636830"/>
                </a:lnTo>
                <a:cubicBezTo>
                  <a:pt x="2709757" y="2702620"/>
                  <a:pt x="2484865" y="2738061"/>
                  <a:pt x="2251694" y="2738061"/>
                </a:cubicBezTo>
                <a:cubicBezTo>
                  <a:pt x="1008118" y="2738061"/>
                  <a:pt x="0" y="1729946"/>
                  <a:pt x="0" y="486374"/>
                </a:cubicBezTo>
                <a:cubicBezTo>
                  <a:pt x="0" y="330928"/>
                  <a:pt x="15752" y="179160"/>
                  <a:pt x="45747" y="325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2875" y="139093"/>
            <a:ext cx="11906250" cy="6579814"/>
          </a:xfrm>
          <a:prstGeom prst="rect">
            <a:avLst/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28" name="TextBox 3"/>
          <p:cNvSpPr txBox="1"/>
          <p:nvPr/>
        </p:nvSpPr>
        <p:spPr>
          <a:xfrm>
            <a:off x="7145462" y="4212208"/>
            <a:ext cx="3720334" cy="2172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Phenomenon whereby something new and somehow valuable is formed the created item may be intangible such as an idea or a physical object such as an invention, a literary work or a painting scholarly interest in</a:t>
            </a:r>
            <a:r>
              <a:rPr lang="en-US" altLang="zh-CN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 formed</a:t>
            </a:r>
            <a:endParaRPr lang="en-US" altLang="zh-CN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  <a:p>
            <a:pPr algn="just">
              <a:lnSpc>
                <a:spcPct val="130000"/>
              </a:lnSpc>
            </a:pPr>
            <a:endParaRPr lang="en-US" altLang="zh-CN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the created item may be intangible such as an idea or a</a:t>
            </a:r>
            <a:endParaRPr lang="en-US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  <a:p>
            <a:pPr algn="just">
              <a:lnSpc>
                <a:spcPct val="130000"/>
              </a:lnSpc>
            </a:pPr>
            <a:r>
              <a:rPr lang="en-US" sz="1050" i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Source Sans Pro" charset="0"/>
              </a:rPr>
              <a:t>Scientific research into creativity over the course of the last decade, however, we seem to have reached a general agreement that creativity</a:t>
            </a:r>
            <a:endParaRPr lang="en-US" sz="1050" i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Source Sans Pro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60702" y="3662595"/>
            <a:ext cx="162613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rgbClr val="0F0002"/>
                </a:solidFill>
                <a:latin typeface="和田研細丸ゴシック2004絵文字P" panose="020F0600000000060000" pitchFamily="34" charset="2"/>
                <a:ea typeface="和田研細丸ゴシック2004絵文字P" panose="020F0600000000060000" pitchFamily="34" charset="2"/>
              </a:defRPr>
            </a:lvl1pPr>
          </a:lstStyle>
          <a:p>
            <a:pPr algn="l"/>
            <a:r>
              <a:rPr lang="ja-JP" altLang="en-US" sz="2400">
                <a:latin typeface="+mn-ea"/>
                <a:ea typeface="+mn-ea"/>
              </a:rPr>
              <a:t>咫尺画堂</a:t>
            </a:r>
            <a:endParaRPr lang="zh-CN" altLang="en-US" sz="2400">
              <a:latin typeface="+mn-ea"/>
              <a:ea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17889" y="4717082"/>
            <a:ext cx="20728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>
                <a:gradFill>
                  <a:gsLst>
                    <a:gs pos="0">
                      <a:schemeClr val="accent1">
                        <a:alpha val="40000"/>
                      </a:schemeClr>
                    </a:gs>
                    <a:gs pos="100000">
                      <a:schemeClr val="accent2">
                        <a:alpha val="40000"/>
                      </a:schemeClr>
                    </a:gs>
                  </a:gsLst>
                  <a:lin ang="2700000" scaled="0"/>
                </a:gradFill>
                <a:latin typeface="Edwardian Script ITC" panose="030303020407070D0804" pitchFamily="66" charset="0"/>
              </a:rPr>
              <a:t>Thousands of miles of smoke, language pavilion</a:t>
            </a:r>
            <a:endParaRPr lang="zh-CN" altLang="en-US" sz="2400">
              <a:gradFill>
                <a:gsLst>
                  <a:gs pos="0">
                    <a:schemeClr val="accent1">
                      <a:alpha val="40000"/>
                    </a:schemeClr>
                  </a:gs>
                  <a:gs pos="100000">
                    <a:schemeClr val="accent2">
                      <a:alpha val="40000"/>
                    </a:schemeClr>
                  </a:gs>
                </a:gsLst>
                <a:lin ang="2700000" scaled="0"/>
              </a:gradFill>
              <a:latin typeface="Edwardian Script ITC" panose="030303020407070D0804" pitchFamily="66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9024937" y="142876"/>
            <a:ext cx="3086100" cy="275527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17" name="椭圆 16"/>
          <p:cNvSpPr/>
          <p:nvPr/>
        </p:nvSpPr>
        <p:spPr>
          <a:xfrm>
            <a:off x="7172326" y="3136222"/>
            <a:ext cx="266415" cy="266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60703" y="3139375"/>
            <a:ext cx="271284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>
                <a:solidFill>
                  <a:srgbClr val="0F0002"/>
                </a:solidFill>
                <a:latin typeface="+mn-ea"/>
              </a:rPr>
              <a:t>后来庭院春深</a:t>
            </a:r>
            <a:r>
              <a:rPr lang="en-US" altLang="zh-CN" sz="2400">
                <a:solidFill>
                  <a:srgbClr val="0F0002"/>
                </a:solidFill>
                <a:latin typeface="+mn-ea"/>
              </a:rPr>
              <a:t>,</a:t>
            </a:r>
            <a:endParaRPr lang="zh-CN" altLang="en-US" sz="2400">
              <a:solidFill>
                <a:srgbClr val="0F0002"/>
              </a:solidFill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5325" y="549275"/>
            <a:ext cx="5962848" cy="237172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070810" y="3086100"/>
            <a:ext cx="1415340" cy="154622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3638550" y="3087329"/>
            <a:ext cx="3016250" cy="3221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-82550" y="549275"/>
            <a:ext cx="1235710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>
                        <a:alpha val="20000"/>
                      </a:schemeClr>
                    </a:gs>
                    <a:gs pos="65000">
                      <a:schemeClr val="accent2">
                        <a:alpha val="2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Edwardian Script ITC" panose="030303020407070D0804" pitchFamily="66" charset="0"/>
                <a:ea typeface="思源宋体 CN Light"/>
              </a:defRPr>
            </a:lvl1pPr>
          </a:lstStyle>
          <a:p>
            <a:r>
              <a:rPr lang="en-US" altLang="zh-CN" sz="3600"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65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rPr>
              <a:t>begonias outside the curtain, the mandarin ducks in the golden</a:t>
            </a:r>
            <a:endParaRPr lang="en-US" altLang="zh-CN" sz="3600">
              <a:gradFill>
                <a:gsLst>
                  <a:gs pos="0">
                    <a:schemeClr val="accent1">
                      <a:alpha val="30000"/>
                    </a:schemeClr>
                  </a:gs>
                  <a:gs pos="65000">
                    <a:schemeClr val="accent2">
                      <a:alpha val="30000"/>
                    </a:schemeClr>
                  </a:gs>
                </a:gsLst>
                <a:lin ang="2700000" scaled="0"/>
              </a:gra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/>
          <a:srcRect b="-33943"/>
          <a:stretch>
            <a:fillRect/>
          </a:stretch>
        </p:blipFill>
        <p:spPr>
          <a:xfrm>
            <a:off x="0" y="4940300"/>
            <a:ext cx="6053772" cy="3225800"/>
          </a:xfrm>
          <a:custGeom>
            <a:avLst/>
            <a:gdLst>
              <a:gd name="connsiteX0" fmla="*/ 0 w 7549196"/>
              <a:gd name="connsiteY0" fmla="*/ 0 h 6220020"/>
              <a:gd name="connsiteX1" fmla="*/ 7549196 w 7549196"/>
              <a:gd name="connsiteY1" fmla="*/ 0 h 6220020"/>
              <a:gd name="connsiteX2" fmla="*/ 7549196 w 7549196"/>
              <a:gd name="connsiteY2" fmla="*/ 6220020 h 6220020"/>
              <a:gd name="connsiteX3" fmla="*/ 3943349 w 7549196"/>
              <a:gd name="connsiteY3" fmla="*/ 6220020 h 6220020"/>
              <a:gd name="connsiteX4" fmla="*/ 3943349 w 7549196"/>
              <a:gd name="connsiteY4" fmla="*/ 4457700 h 6220020"/>
              <a:gd name="connsiteX5" fmla="*/ 0 w 7549196"/>
              <a:gd name="connsiteY5" fmla="*/ 4457700 h 62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49196" h="6220020">
                <a:moveTo>
                  <a:pt x="0" y="0"/>
                </a:moveTo>
                <a:lnTo>
                  <a:pt x="7549196" y="0"/>
                </a:lnTo>
                <a:lnTo>
                  <a:pt x="7549196" y="6220020"/>
                </a:lnTo>
                <a:lnTo>
                  <a:pt x="3943349" y="6220020"/>
                </a:lnTo>
                <a:lnTo>
                  <a:pt x="3943349" y="4457700"/>
                </a:lnTo>
                <a:lnTo>
                  <a:pt x="0" y="445770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 rot="16200000">
            <a:off x="4246336" y="-2446111"/>
            <a:ext cx="3699329" cy="10801351"/>
          </a:xfrm>
          <a:prstGeom prst="rect">
            <a:avLst/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1"/>
                </a:gs>
                <a:gs pos="65000">
                  <a:schemeClr val="accent2">
                    <a:lumMod val="75000"/>
                  </a:schemeClr>
                </a:gs>
              </a:gsLst>
              <a:lin ang="2700000" scaled="0"/>
              <a:tileRect/>
            </a:gradFill>
          </a:ln>
          <a:effectLst>
            <a:outerShdw blurRad="190500" algn="ctr" rotWithShape="0">
              <a:schemeClr val="accent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 Light" panose="020203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2187" y="2999759"/>
            <a:ext cx="6914173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en-US" altLang="zh-CN" sz="1400" i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begonias outside the curtain, the mandarin ducks in the golden</a:t>
            </a:r>
            <a:endParaRPr lang="en-US" altLang="zh-CN" sz="1400" i="1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0" y="3676651"/>
            <a:ext cx="12192000" cy="3181349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545511" y="2359935"/>
            <a:ext cx="387905" cy="3879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98014" y="2302237"/>
            <a:ext cx="6995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03/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你说笛声如诉</a:t>
            </a:r>
            <a:r>
              <a:rPr lang="en-US" altLang="zh-CN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费尽思量</a:t>
            </a:r>
            <a:endParaRPr lang="zh-CN" altLang="en-US" sz="440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ISLIDE.PICTURE" val="#129098;#200040;#130368;"/>
</p:tagLst>
</file>

<file path=ppt/tags/tag2.xml><?xml version="1.0" encoding="utf-8"?>
<p:tagLst xmlns:p="http://schemas.openxmlformats.org/presentationml/2006/main">
  <p:tag name="ISLIDE.PICTURE" val="#125637;#207616;#200309;#127671;"/>
</p:tagLst>
</file>

<file path=ppt/tags/tag3.xml><?xml version="1.0" encoding="utf-8"?>
<p:tagLst xmlns:p="http://schemas.openxmlformats.org/presentationml/2006/main">
  <p:tag name="ISLIDE.PICTURE" val="#122372;#199380;#128568;#316383;"/>
</p:tagLst>
</file>

<file path=ppt/tags/tag4.xml><?xml version="1.0" encoding="utf-8"?>
<p:tagLst xmlns:p="http://schemas.openxmlformats.org/presentationml/2006/main">
  <p:tag name="ISLIDE.PICTURE" val="#122889;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8A23B"/>
      </a:accent1>
      <a:accent2>
        <a:srgbClr val="8CA899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思源宋体 CN Light"/>
        <a:cs typeface=""/>
      </a:majorFont>
      <a:minorFont>
        <a:latin typeface="等线"/>
        <a:ea typeface="思源宋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1050" i="1">
            <a:solidFill>
              <a:schemeClr val="tx1">
                <a:lumMod val="50000"/>
                <a:lumOff val="50000"/>
                <a:alpha val="60000"/>
              </a:schemeClr>
            </a:solidFill>
            <a:latin typeface="+mn-ea"/>
            <a:cs typeface="Source Sans Pro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8A23B"/>
    </a:accent1>
    <a:accent2>
      <a:srgbClr val="8CA899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3678</Words>
  <Application>WPS 演示</Application>
  <PresentationFormat>宽屏</PresentationFormat>
  <Paragraphs>129</Paragraphs>
  <Slides>15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Arial</vt:lpstr>
      <vt:lpstr>宋体</vt:lpstr>
      <vt:lpstr>Wingdings</vt:lpstr>
      <vt:lpstr>Source Sans Pro</vt:lpstr>
      <vt:lpstr>思源宋体 CN Light</vt:lpstr>
      <vt:lpstr>Edwardian Script ITC</vt:lpstr>
      <vt:lpstr>Mongolian Baiti</vt:lpstr>
      <vt:lpstr>思源宋体 CN Light</vt:lpstr>
      <vt:lpstr>思源宋体 CN</vt:lpstr>
      <vt:lpstr>田氏宋体旧字形</vt:lpstr>
      <vt:lpstr>和田研細丸ゴシック2004絵文字P</vt:lpstr>
      <vt:lpstr>Radikal</vt:lpstr>
      <vt:lpstr>微软雅黑</vt:lpstr>
      <vt:lpstr>阿里巴巴普惠体 B</vt:lpstr>
      <vt:lpstr>OPPOSans B</vt:lpstr>
      <vt:lpstr>汉仪雅酷黑 45W</vt:lpstr>
      <vt:lpstr>Arial Unicode MS</vt:lpstr>
      <vt:lpstr>等线</vt:lpstr>
      <vt:lpstr>Menk Amglang Tig</vt:lpstr>
      <vt:lpstr>等线 Light</vt:lpstr>
      <vt:lpstr>黑体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简约水彩风旅游纪念画册相册ppt模板</dc:title>
  <dc:creator>我是bob亲</dc:creator>
  <cp:keywords>P界达人</cp:keywords>
  <dc:description>www.51pptmoban.com</dc:description>
  <cp:lastModifiedBy>铭</cp:lastModifiedBy>
  <cp:revision>146</cp:revision>
  <dcterms:created xsi:type="dcterms:W3CDTF">2021-01-17T14:42:00Z</dcterms:created>
  <dcterms:modified xsi:type="dcterms:W3CDTF">2022-01-26T02:22:13Z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F036135C043847AE8FD438612867F178</vt:lpwstr>
  </property>
  <property fmtid="{D5CDD505-2E9C-101B-9397-08002B2CF9AE}" pid="3" name="KSOProductBuildVer">
    <vt:lpwstr>2052-11.1.0.11194</vt:lpwstr>
  </property>
</Properties>
</file>