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3"/>
  </p:sldMasterIdLst>
  <p:notesMasterIdLst>
    <p:notesMasterId r:id="rId34"/>
  </p:notesMasterIdLst>
  <p:sldIdLst>
    <p:sldId id="294" r:id="rId4"/>
    <p:sldId id="258" r:id="rId5"/>
    <p:sldId id="314" r:id="rId6"/>
    <p:sldId id="259" r:id="rId7"/>
    <p:sldId id="315" r:id="rId8"/>
    <p:sldId id="316" r:id="rId9"/>
    <p:sldId id="261" r:id="rId10"/>
    <p:sldId id="317" r:id="rId11"/>
    <p:sldId id="262" r:id="rId12"/>
    <p:sldId id="318" r:id="rId13"/>
    <p:sldId id="263" r:id="rId14"/>
    <p:sldId id="319" r:id="rId15"/>
    <p:sldId id="320" r:id="rId16"/>
    <p:sldId id="321" r:id="rId17"/>
    <p:sldId id="324" r:id="rId18"/>
    <p:sldId id="322" r:id="rId19"/>
    <p:sldId id="267" r:id="rId20"/>
    <p:sldId id="323" r:id="rId21"/>
    <p:sldId id="269" r:id="rId22"/>
    <p:sldId id="325" r:id="rId23"/>
    <p:sldId id="326" r:id="rId24"/>
    <p:sldId id="327" r:id="rId25"/>
    <p:sldId id="271" r:id="rId26"/>
    <p:sldId id="272" r:id="rId27"/>
    <p:sldId id="328" r:id="rId28"/>
    <p:sldId id="273" r:id="rId29"/>
    <p:sldId id="329" r:id="rId30"/>
    <p:sldId id="289" r:id="rId31"/>
    <p:sldId id="330" r:id="rId32"/>
    <p:sldId id="274" r:id="rId33"/>
    <p:sldId id="307" r:id="rId35"/>
    <p:sldId id="308" r:id="rId36"/>
    <p:sldId id="275" r:id="rId37"/>
    <p:sldId id="331" r:id="rId38"/>
    <p:sldId id="276" r:id="rId39"/>
    <p:sldId id="310" r:id="rId40"/>
    <p:sldId id="277" r:id="rId41"/>
    <p:sldId id="332" r:id="rId42"/>
    <p:sldId id="299" r:id="rId43"/>
    <p:sldId id="298" r:id="rId44"/>
    <p:sldId id="333" r:id="rId4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263"/>
    <a:srgbClr val="2D2E32"/>
    <a:srgbClr val="C79D6F"/>
    <a:srgbClr val="FCFC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3" autoAdjust="0"/>
    <p:restoredTop sz="94660"/>
  </p:normalViewPr>
  <p:slideViewPr>
    <p:cSldViewPr snapToGrid="0">
      <p:cViewPr>
        <p:scale>
          <a:sx n="66" d="100"/>
          <a:sy n="66" d="100"/>
        </p:scale>
        <p:origin x="-2310" y="-114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8" Type="http://schemas.openxmlformats.org/officeDocument/2006/relationships/tableStyles" Target="tableStyles.xml"/><Relationship Id="rId47" Type="http://schemas.openxmlformats.org/officeDocument/2006/relationships/viewProps" Target="viewProps.xml"/><Relationship Id="rId46" Type="http://schemas.openxmlformats.org/officeDocument/2006/relationships/presProps" Target="presProps.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notesMaster" Target="notesMasters/notesMaster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A7C528-29CE-4F29-BD3D-693423FE315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5C610D-F7B7-4B02-A5C2-06D901A92CF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B8062194-047B-423D-AFBD-BC1A8811C5E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61519E4-E9D2-4706-B5D8-0614EBB5DE75}"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B8062194-047B-423D-AFBD-BC1A8811C5E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61519E4-E9D2-4706-B5D8-0614EBB5DE75}"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B8062194-047B-423D-AFBD-BC1A8811C5E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61519E4-E9D2-4706-B5D8-0614EBB5DE75}"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B8062194-047B-423D-AFBD-BC1A8811C5E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61519E4-E9D2-4706-B5D8-0614EBB5DE75}"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F0021D31-7EE1-47D1-80E2-DC44BC3FACBC}"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0CEABBF-2AFC-4C1C-8492-ECD663A0B6A2}"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0021D31-7EE1-47D1-80E2-DC44BC3FACBC}"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0CEABBF-2AFC-4C1C-8492-ECD663A0B6A2}"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B8062194-047B-423D-AFBD-BC1A8811C5E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61519E4-E9D2-4706-B5D8-0614EBB5DE75}"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B8062194-047B-423D-AFBD-BC1A8811C5E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61519E4-E9D2-4706-B5D8-0614EBB5DE75}"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B8062194-047B-423D-AFBD-BC1A8811C5E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61519E4-E9D2-4706-B5D8-0614EBB5DE75}"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B8062194-047B-423D-AFBD-BC1A8811C5E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61519E4-E9D2-4706-B5D8-0614EBB5DE75}"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B8062194-047B-423D-AFBD-BC1A8811C5E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61519E4-E9D2-4706-B5D8-0614EBB5DE75}" type="slidenum">
              <a:rPr lang="zh-CN" altLang="en-US" smtClean="0"/>
            </a:fld>
            <a:endParaRPr lang="zh-CN" altLang="en-US"/>
          </a:p>
        </p:txBody>
      </p:sp>
      <p:sp>
        <p:nvSpPr>
          <p:cNvPr id="11" name="TextBox 10"/>
          <p:cNvSpPr txBox="1"/>
          <p:nvPr userDrawn="1"/>
        </p:nvSpPr>
        <p:spPr>
          <a:xfrm>
            <a:off x="1907704" y="6739570"/>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B8062194-047B-423D-AFBD-BC1A8811C5E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61519E4-E9D2-4706-B5D8-0614EBB5DE75}"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B8062194-047B-423D-AFBD-BC1A8811C5E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61519E4-E9D2-4706-B5D8-0614EBB5DE75}"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062194-047B-423D-AFBD-BC1A8811C5E3}"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1519E4-E9D2-4706-B5D8-0614EBB5DE75}"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7.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8.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9.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10.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1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image" Target="../media/image12.png"/><Relationship Id="rId1" Type="http://schemas.openxmlformats.org/officeDocument/2006/relationships/tags" Target="../tags/tag4.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13.png"/><Relationship Id="rId1" Type="http://schemas.openxmlformats.org/officeDocument/2006/relationships/tags" Target="../tags/tag5.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4.xml"/><Relationship Id="rId1"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4.xml"/><Relationship Id="rId1" Type="http://schemas.openxmlformats.org/officeDocument/2006/relationships/image" Target="../media/image15.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9" Type="http://schemas.openxmlformats.org/officeDocument/2006/relationships/tags" Target="../tags/tag14.xml"/><Relationship Id="rId8" Type="http://schemas.openxmlformats.org/officeDocument/2006/relationships/tags" Target="../tags/tag13.xml"/><Relationship Id="rId7" Type="http://schemas.openxmlformats.org/officeDocument/2006/relationships/tags" Target="../tags/tag12.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4" Type="http://schemas.openxmlformats.org/officeDocument/2006/relationships/notesSlide" Target="../notesSlides/notesSlide4.xml"/><Relationship Id="rId13" Type="http://schemas.openxmlformats.org/officeDocument/2006/relationships/slideLayout" Target="../slideLayouts/slideLayout14.xml"/><Relationship Id="rId12" Type="http://schemas.openxmlformats.org/officeDocument/2006/relationships/tags" Target="../tags/tag17.xml"/><Relationship Id="rId11" Type="http://schemas.openxmlformats.org/officeDocument/2006/relationships/tags" Target="../tags/tag16.xml"/><Relationship Id="rId10" Type="http://schemas.openxmlformats.org/officeDocument/2006/relationships/tags" Target="../tags/tag15.xml"/><Relationship Id="rId1" Type="http://schemas.openxmlformats.org/officeDocument/2006/relationships/tags" Target="../tags/tag6.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35.xml.rels><?xml version="1.0" encoding="UTF-8" standalone="yes"?>
<Relationships xmlns="http://schemas.openxmlformats.org/package/2006/relationships"><Relationship Id="rId8" Type="http://schemas.openxmlformats.org/officeDocument/2006/relationships/notesSlide" Target="../notesSlides/notesSlide5.xml"/><Relationship Id="rId7" Type="http://schemas.openxmlformats.org/officeDocument/2006/relationships/slideLayout" Target="../slideLayouts/slideLayout1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tags" Target="../tags/tag2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1" cstate="screen"/>
          <a:stretch>
            <a:fillRect/>
          </a:stretch>
        </p:blipFill>
        <p:spPr>
          <a:xfrm>
            <a:off x="3400980" y="-1"/>
            <a:ext cx="8791020" cy="6857995"/>
          </a:xfrm>
          <a:prstGeom prst="rect">
            <a:avLst/>
          </a:prstGeom>
        </p:spPr>
      </p:pic>
      <p:sp>
        <p:nvSpPr>
          <p:cNvPr id="35" name="任意多边形 9"/>
          <p:cNvSpPr/>
          <p:nvPr/>
        </p:nvSpPr>
        <p:spPr>
          <a:xfrm>
            <a:off x="-33" y="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p:cNvSpPr/>
          <p:nvPr/>
        </p:nvSpPr>
        <p:spPr>
          <a:xfrm flipV="1">
            <a:off x="-17145" y="-2222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p:cNvSpPr/>
          <p:nvPr/>
        </p:nvSpPr>
        <p:spPr>
          <a:xfrm>
            <a:off x="6574790" y="-133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p:cNvSpPr/>
          <p:nvPr/>
        </p:nvSpPr>
        <p:spPr>
          <a:xfrm>
            <a:off x="8540115" y="1047115"/>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p:cNvSpPr/>
          <p:nvPr/>
        </p:nvSpPr>
        <p:spPr>
          <a:xfrm>
            <a:off x="191135" y="1769110"/>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p:cNvSpPr/>
          <p:nvPr/>
        </p:nvSpPr>
        <p:spPr>
          <a:xfrm>
            <a:off x="8014970" y="1769110"/>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4659756" y="2750441"/>
            <a:ext cx="5121" cy="12833"/>
            <a:chOff x="3861296" y="3026891"/>
            <a:chExt cx="5121" cy="12833"/>
          </a:xfrm>
        </p:grpSpPr>
        <p:sp>
          <p:nvSpPr>
            <p:cNvPr id="9" name="任意多边形: 形状 8"/>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4" name="矩形 23"/>
          <p:cNvSpPr/>
          <p:nvPr/>
        </p:nvSpPr>
        <p:spPr>
          <a:xfrm>
            <a:off x="1657831" y="4994249"/>
            <a:ext cx="2261025" cy="338555"/>
          </a:xfrm>
          <a:prstGeom prst="rect">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cs typeface="+mn-ea"/>
                <a:sym typeface="+mn-lt"/>
              </a:rPr>
              <a:t>培训人</a:t>
            </a:r>
            <a:r>
              <a:rPr lang="zh-CN" altLang="en-US" dirty="0" smtClean="0">
                <a:solidFill>
                  <a:schemeClr val="bg1"/>
                </a:solidFill>
                <a:cs typeface="+mn-ea"/>
                <a:sym typeface="+mn-lt"/>
              </a:rPr>
              <a:t>：</a:t>
            </a:r>
            <a:r>
              <a:rPr lang="en-US" altLang="zh-CN" dirty="0" smtClean="0">
                <a:solidFill>
                  <a:schemeClr val="bg1"/>
                </a:solidFill>
                <a:cs typeface="+mn-ea"/>
                <a:sym typeface="+mn-lt"/>
              </a:rPr>
              <a:t>XXX</a:t>
            </a:r>
            <a:endParaRPr lang="en-US" altLang="zh-CN" dirty="0" smtClean="0">
              <a:solidFill>
                <a:schemeClr val="bg1"/>
              </a:solidFill>
              <a:cs typeface="+mn-ea"/>
              <a:sym typeface="+mn-lt"/>
            </a:endParaRPr>
          </a:p>
        </p:txBody>
      </p:sp>
      <p:sp>
        <p:nvSpPr>
          <p:cNvPr id="25" name="文本框 24"/>
          <p:cNvSpPr txBox="1"/>
          <p:nvPr/>
        </p:nvSpPr>
        <p:spPr>
          <a:xfrm>
            <a:off x="1024026" y="2156504"/>
            <a:ext cx="6724919" cy="1400383"/>
          </a:xfrm>
          <a:prstGeom prst="rect">
            <a:avLst/>
          </a:prstGeom>
          <a:noFill/>
        </p:spPr>
        <p:txBody>
          <a:bodyPr wrap="none" rtlCol="0">
            <a:spAutoFit/>
          </a:bodyPr>
          <a:lstStyle/>
          <a:p>
            <a:pPr lvl="0" algn="ctr">
              <a:defRPr/>
            </a:pPr>
            <a:r>
              <a:rPr lang="zh-CN" altLang="en-US" sz="8500" b="1" kern="0" dirty="0">
                <a:solidFill>
                  <a:srgbClr val="002263"/>
                </a:solidFill>
                <a:cs typeface="+mn-ea"/>
                <a:sym typeface="+mn-lt"/>
              </a:rPr>
              <a:t>人事管理制度</a:t>
            </a:r>
            <a:endParaRPr kumimoji="0" lang="zh-CN" altLang="en-US" sz="8500" b="1" u="none" strike="noStrike" kern="0" cap="none" spc="0" normalizeH="0" baseline="0" noProof="0" dirty="0">
              <a:ln>
                <a:noFill/>
              </a:ln>
              <a:solidFill>
                <a:srgbClr val="002263"/>
              </a:solidFill>
              <a:effectLst/>
              <a:uLnTx/>
              <a:uFillTx/>
              <a:cs typeface="+mn-ea"/>
              <a:sym typeface="+mn-lt"/>
            </a:endParaRPr>
          </a:p>
        </p:txBody>
      </p:sp>
      <p:sp>
        <p:nvSpPr>
          <p:cNvPr id="26" name="TextBox 11"/>
          <p:cNvSpPr txBox="1"/>
          <p:nvPr/>
        </p:nvSpPr>
        <p:spPr>
          <a:xfrm>
            <a:off x="1209100" y="3479819"/>
            <a:ext cx="6398592" cy="492443"/>
          </a:xfrm>
          <a:prstGeom prst="rect">
            <a:avLst/>
          </a:prstGeom>
          <a:noFill/>
        </p:spPr>
        <p:txBody>
          <a:bodyPr wrap="square" lIns="0" tIns="0" rIns="0" bIns="0" rtlCol="0">
            <a:spAutoFit/>
            <a:scene3d>
              <a:camera prst="orthographicFront"/>
              <a:lightRig rig="threePt" dir="t"/>
            </a:scene3d>
            <a:sp3d contourW="12700"/>
          </a:bodyPr>
          <a:lstStyle/>
          <a:p>
            <a:pPr algn="ctr"/>
            <a:r>
              <a:rPr lang="en-US" altLang="zh-CN" sz="3200" dirty="0">
                <a:solidFill>
                  <a:schemeClr val="tx1">
                    <a:lumMod val="85000"/>
                    <a:lumOff val="15000"/>
                  </a:schemeClr>
                </a:solidFill>
                <a:cs typeface="+mn-ea"/>
                <a:sym typeface="+mn-lt"/>
              </a:rPr>
              <a:t>Personnel management system</a:t>
            </a:r>
            <a:endParaRPr lang="zh-CN" altLang="en-US" sz="3200" dirty="0">
              <a:solidFill>
                <a:schemeClr val="tx1">
                  <a:lumMod val="85000"/>
                  <a:lumOff val="15000"/>
                </a:schemeClr>
              </a:solidFill>
              <a:cs typeface="+mn-ea"/>
              <a:sym typeface="+mn-lt"/>
            </a:endParaRPr>
          </a:p>
        </p:txBody>
      </p:sp>
      <p:grpSp>
        <p:nvGrpSpPr>
          <p:cNvPr id="13" name="组合 12"/>
          <p:cNvGrpSpPr/>
          <p:nvPr/>
        </p:nvGrpSpPr>
        <p:grpSpPr>
          <a:xfrm>
            <a:off x="1524073" y="4142717"/>
            <a:ext cx="5724824" cy="468284"/>
            <a:chOff x="1433088" y="4467794"/>
            <a:chExt cx="5724824" cy="468284"/>
          </a:xfrm>
        </p:grpSpPr>
        <p:sp>
          <p:nvSpPr>
            <p:cNvPr id="27" name="文本框 26"/>
            <p:cNvSpPr txBox="1"/>
            <p:nvPr/>
          </p:nvSpPr>
          <p:spPr>
            <a:xfrm>
              <a:off x="1567589" y="4542969"/>
              <a:ext cx="5254436" cy="338554"/>
            </a:xfrm>
            <a:prstGeom prst="rect">
              <a:avLst/>
            </a:prstGeom>
            <a:noFill/>
          </p:spPr>
          <p:txBody>
            <a:bodyPr wrap="square" rtlCol="0">
              <a:spAutoFit/>
            </a:bodyPr>
            <a:lstStyle/>
            <a:p>
              <a:pPr algn="dist"/>
              <a:r>
                <a:rPr kumimoji="1" lang="zh-CN" altLang="en-US" sz="1600" dirty="0">
                  <a:solidFill>
                    <a:schemeClr val="tx1">
                      <a:lumMod val="85000"/>
                      <a:lumOff val="15000"/>
                    </a:schemeClr>
                  </a:solidFill>
                  <a:cs typeface="+mn-ea"/>
                  <a:sym typeface="+mn-lt"/>
                </a:rPr>
                <a:t>人事制度 </a:t>
              </a:r>
              <a:r>
                <a:rPr kumimoji="1" lang="en-US" altLang="zh-CN" sz="1600" dirty="0">
                  <a:solidFill>
                    <a:schemeClr val="tx1">
                      <a:lumMod val="85000"/>
                      <a:lumOff val="15000"/>
                    </a:schemeClr>
                  </a:solidFill>
                  <a:cs typeface="+mn-ea"/>
                  <a:sym typeface="+mn-lt"/>
                </a:rPr>
                <a:t>/</a:t>
              </a:r>
              <a:r>
                <a:rPr kumimoji="1" lang="zh-CN" altLang="en-US" sz="1600" dirty="0">
                  <a:solidFill>
                    <a:schemeClr val="tx1">
                      <a:lumMod val="85000"/>
                      <a:lumOff val="15000"/>
                    </a:schemeClr>
                  </a:solidFill>
                  <a:cs typeface="+mn-ea"/>
                  <a:sym typeface="+mn-lt"/>
                </a:rPr>
                <a:t> 企业培训 </a:t>
              </a:r>
              <a:r>
                <a:rPr kumimoji="1" lang="en-US" altLang="zh-CN" sz="1600" dirty="0">
                  <a:solidFill>
                    <a:schemeClr val="tx1">
                      <a:lumMod val="85000"/>
                      <a:lumOff val="15000"/>
                    </a:schemeClr>
                  </a:solidFill>
                  <a:cs typeface="+mn-ea"/>
                  <a:sym typeface="+mn-lt"/>
                </a:rPr>
                <a:t>/</a:t>
              </a:r>
              <a:r>
                <a:rPr kumimoji="1" lang="zh-CN" altLang="en-US" sz="1600" dirty="0">
                  <a:solidFill>
                    <a:schemeClr val="tx1">
                      <a:lumMod val="85000"/>
                      <a:lumOff val="15000"/>
                    </a:schemeClr>
                  </a:solidFill>
                  <a:cs typeface="+mn-ea"/>
                  <a:sym typeface="+mn-lt"/>
                </a:rPr>
                <a:t> 员工守则 </a:t>
              </a:r>
              <a:r>
                <a:rPr kumimoji="1" lang="en-US" altLang="zh-CN" sz="1600" dirty="0">
                  <a:solidFill>
                    <a:schemeClr val="tx1">
                      <a:lumMod val="85000"/>
                      <a:lumOff val="15000"/>
                    </a:schemeClr>
                  </a:solidFill>
                  <a:cs typeface="+mn-ea"/>
                  <a:sym typeface="+mn-lt"/>
                </a:rPr>
                <a:t>/</a:t>
              </a:r>
              <a:r>
                <a:rPr kumimoji="1" lang="zh-CN" altLang="en-US" sz="1600" dirty="0">
                  <a:solidFill>
                    <a:schemeClr val="tx1">
                      <a:lumMod val="85000"/>
                      <a:lumOff val="15000"/>
                    </a:schemeClr>
                  </a:solidFill>
                  <a:cs typeface="+mn-ea"/>
                  <a:sym typeface="+mn-lt"/>
                </a:rPr>
                <a:t> 员工培训</a:t>
              </a:r>
              <a:endParaRPr kumimoji="1" lang="zh-CN" altLang="en-US" sz="1600" dirty="0">
                <a:solidFill>
                  <a:schemeClr val="tx1">
                    <a:lumMod val="85000"/>
                    <a:lumOff val="15000"/>
                  </a:schemeClr>
                </a:solidFill>
                <a:cs typeface="+mn-ea"/>
                <a:sym typeface="+mn-lt"/>
              </a:endParaRPr>
            </a:p>
          </p:txBody>
        </p:sp>
        <p:grpSp>
          <p:nvGrpSpPr>
            <p:cNvPr id="11" name="组合 10"/>
            <p:cNvGrpSpPr/>
            <p:nvPr/>
          </p:nvGrpSpPr>
          <p:grpSpPr>
            <a:xfrm>
              <a:off x="1433088" y="4467794"/>
              <a:ext cx="5724824" cy="468284"/>
              <a:chOff x="1433088" y="4467794"/>
              <a:chExt cx="5724824" cy="468284"/>
            </a:xfrm>
          </p:grpSpPr>
          <p:cxnSp>
            <p:nvCxnSpPr>
              <p:cNvPr id="23" name="直接连接符 22"/>
              <p:cNvCxnSpPr/>
              <p:nvPr/>
            </p:nvCxnSpPr>
            <p:spPr>
              <a:xfrm>
                <a:off x="1463691" y="4467794"/>
                <a:ext cx="5694221"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1433088" y="4936078"/>
                <a:ext cx="5694221"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sp>
        <p:nvSpPr>
          <p:cNvPr id="38" name="文本框 37"/>
          <p:cNvSpPr txBox="1"/>
          <p:nvPr/>
        </p:nvSpPr>
        <p:spPr>
          <a:xfrm>
            <a:off x="1627115" y="1244490"/>
            <a:ext cx="3153800" cy="830997"/>
          </a:xfrm>
          <a:prstGeom prst="rect">
            <a:avLst/>
          </a:prstGeom>
          <a:noFill/>
        </p:spPr>
        <p:txBody>
          <a:bodyPr wrap="square" rtlCol="0">
            <a:spAutoFit/>
          </a:bodyPr>
          <a:lstStyle/>
          <a:p>
            <a:r>
              <a:rPr lang="en-US" altLang="zh-CN" sz="4800" b="1" dirty="0" smtClean="0">
                <a:solidFill>
                  <a:srgbClr val="002263"/>
                </a:solidFill>
                <a:cs typeface="+mn-ea"/>
                <a:sym typeface="+mn-lt"/>
              </a:rPr>
              <a:t>20XX</a:t>
            </a:r>
            <a:r>
              <a:rPr lang="zh-CN" altLang="en-US" sz="4800" b="1" dirty="0" smtClean="0">
                <a:solidFill>
                  <a:srgbClr val="002263"/>
                </a:solidFill>
                <a:cs typeface="+mn-ea"/>
                <a:sym typeface="+mn-lt"/>
              </a:rPr>
              <a:t>年</a:t>
            </a:r>
            <a:endParaRPr lang="zh-CN" altLang="en-US" sz="4800" b="1" dirty="0">
              <a:solidFill>
                <a:srgbClr val="002263"/>
              </a:solidFill>
              <a:cs typeface="+mn-ea"/>
              <a:sym typeface="+mn-l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down)">
                                      <p:cBhvr>
                                        <p:cTn id="15" dur="500"/>
                                        <p:tgtEl>
                                          <p:spTgt spid="29"/>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down)">
                                      <p:cBhvr>
                                        <p:cTn id="18" dur="500"/>
                                        <p:tgtEl>
                                          <p:spTgt spid="3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up)">
                                      <p:cBhvr>
                                        <p:cTn id="23" dur="500"/>
                                        <p:tgtEl>
                                          <p:spTgt spid="33"/>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down)">
                                      <p:cBhvr>
                                        <p:cTn id="26" dur="500"/>
                                        <p:tgtEl>
                                          <p:spTgt spid="32"/>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up)">
                                      <p:cBhvr>
                                        <p:cTn id="29" dur="500"/>
                                        <p:tgtEl>
                                          <p:spTgt spid="3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iterate type="lt">
                                    <p:tmPct val="10000"/>
                                  </p:iterate>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1000"/>
                                        <p:tgtEl>
                                          <p:spTgt spid="26"/>
                                        </p:tgtEl>
                                      </p:cBhvr>
                                    </p:animEffect>
                                    <p:anim calcmode="lin" valueType="num">
                                      <p:cBhvr>
                                        <p:cTn id="46" dur="1000" fill="hold"/>
                                        <p:tgtEl>
                                          <p:spTgt spid="26"/>
                                        </p:tgtEl>
                                        <p:attrNameLst>
                                          <p:attrName>ppt_x</p:attrName>
                                        </p:attrNameLst>
                                      </p:cBhvr>
                                      <p:tavLst>
                                        <p:tav tm="0">
                                          <p:val>
                                            <p:strVal val="#ppt_x"/>
                                          </p:val>
                                        </p:tav>
                                        <p:tav tm="100000">
                                          <p:val>
                                            <p:strVal val="#ppt_x"/>
                                          </p:val>
                                        </p:tav>
                                      </p:tavLst>
                                    </p:anim>
                                    <p:anim calcmode="lin" valueType="num">
                                      <p:cBhvr>
                                        <p:cTn id="47"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4" grpId="0" animBg="1"/>
      <p:bldP spid="25" grpId="0"/>
      <p:bldP spid="26" grpId="0"/>
      <p:bldP spid="38"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1" name="图片 30"/>
          <p:cNvPicPr>
            <a:picLocks noChangeAspect="1"/>
          </p:cNvPicPr>
          <p:nvPr/>
        </p:nvPicPr>
        <p:blipFill>
          <a:blip r:embed="rId1" cstate="screen"/>
          <a:stretch>
            <a:fillRect/>
          </a:stretch>
        </p:blipFill>
        <p:spPr>
          <a:xfrm>
            <a:off x="-41950" y="-3340"/>
            <a:ext cx="8791020" cy="6857995"/>
          </a:xfrm>
          <a:prstGeom prst="rect">
            <a:avLst/>
          </a:prstGeom>
        </p:spPr>
      </p:pic>
      <p:sp>
        <p:nvSpPr>
          <p:cNvPr id="35" name="任意多边形 9"/>
          <p:cNvSpPr/>
          <p:nvPr/>
        </p:nvSpPr>
        <p:spPr>
          <a:xfrm flipH="1" flipV="1">
            <a:off x="1815127" y="-4716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p:cNvSpPr/>
          <p:nvPr/>
        </p:nvSpPr>
        <p:spPr>
          <a:xfrm flipH="1">
            <a:off x="10356215" y="306387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p:cNvSpPr/>
          <p:nvPr/>
        </p:nvSpPr>
        <p:spPr>
          <a:xfrm flipH="1" flipV="1">
            <a:off x="1776730" y="-6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p:cNvSpPr/>
          <p:nvPr/>
        </p:nvSpPr>
        <p:spPr>
          <a:xfrm flipH="1" flipV="1">
            <a:off x="2755265" y="4502150"/>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p:cNvSpPr/>
          <p:nvPr/>
        </p:nvSpPr>
        <p:spPr>
          <a:xfrm flipH="1" flipV="1">
            <a:off x="11271885" y="3780155"/>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p:cNvSpPr/>
          <p:nvPr/>
        </p:nvSpPr>
        <p:spPr>
          <a:xfrm flipH="1" flipV="1">
            <a:off x="3448050" y="3780155"/>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4659756" y="2750441"/>
            <a:ext cx="5121" cy="12833"/>
            <a:chOff x="3861296" y="3026891"/>
            <a:chExt cx="5121" cy="12833"/>
          </a:xfrm>
        </p:grpSpPr>
        <p:sp>
          <p:nvSpPr>
            <p:cNvPr id="9" name="任意多边形: 形状 8"/>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5" name="文本框 24"/>
          <p:cNvSpPr txBox="1"/>
          <p:nvPr/>
        </p:nvSpPr>
        <p:spPr>
          <a:xfrm>
            <a:off x="5132685" y="2764087"/>
            <a:ext cx="4801314" cy="1200329"/>
          </a:xfrm>
          <a:prstGeom prst="rect">
            <a:avLst/>
          </a:prstGeom>
          <a:noFill/>
        </p:spPr>
        <p:txBody>
          <a:bodyPr wrap="none" rtlCol="0">
            <a:spAutoFit/>
          </a:bodyPr>
          <a:lstStyle/>
          <a:p>
            <a:pPr lvl="0" algn="ctr">
              <a:defRPr/>
            </a:pPr>
            <a:r>
              <a:rPr lang="zh-CN" altLang="en-US" sz="7200" b="1" kern="0" dirty="0">
                <a:solidFill>
                  <a:srgbClr val="002263"/>
                </a:solidFill>
                <a:cs typeface="+mn-ea"/>
                <a:sym typeface="+mn-lt"/>
              </a:rPr>
              <a:t>职员的选聘</a:t>
            </a:r>
            <a:endParaRPr lang="zh-CN" altLang="en-US" sz="7200" b="1" kern="0" dirty="0">
              <a:solidFill>
                <a:srgbClr val="002263"/>
              </a:solidFill>
              <a:cs typeface="+mn-ea"/>
              <a:sym typeface="+mn-lt"/>
            </a:endParaRPr>
          </a:p>
        </p:txBody>
      </p:sp>
      <p:sp>
        <p:nvSpPr>
          <p:cNvPr id="26" name="TextBox 11"/>
          <p:cNvSpPr txBox="1"/>
          <p:nvPr/>
        </p:nvSpPr>
        <p:spPr>
          <a:xfrm>
            <a:off x="4401940" y="4066421"/>
            <a:ext cx="6506845" cy="430887"/>
          </a:xfrm>
          <a:prstGeom prst="rect">
            <a:avLst/>
          </a:prstGeom>
          <a:noFill/>
        </p:spPr>
        <p:txBody>
          <a:bodyPr wrap="square" lIns="0" tIns="0" rIns="0" bIns="0" rtlCol="0">
            <a:spAutoFit/>
            <a:scene3d>
              <a:camera prst="orthographicFront"/>
              <a:lightRig rig="threePt" dir="t"/>
            </a:scene3d>
            <a:sp3d contourW="12700"/>
          </a:bodyPr>
          <a:lstStyle/>
          <a:p>
            <a:pPr algn="ctr"/>
            <a:r>
              <a:rPr lang="en-US" altLang="zh-CN" sz="2800" dirty="0">
                <a:solidFill>
                  <a:schemeClr val="tx1">
                    <a:lumMod val="85000"/>
                    <a:lumOff val="15000"/>
                  </a:schemeClr>
                </a:solidFill>
                <a:cs typeface="+mn-ea"/>
                <a:sym typeface="+mn-lt"/>
              </a:rPr>
              <a:t>Staff selection</a:t>
            </a:r>
            <a:endParaRPr lang="en-US" altLang="zh-CN" sz="2800" dirty="0">
              <a:solidFill>
                <a:schemeClr val="tx1">
                  <a:lumMod val="85000"/>
                  <a:lumOff val="15000"/>
                </a:schemeClr>
              </a:solidFill>
              <a:cs typeface="+mn-ea"/>
              <a:sym typeface="+mn-lt"/>
            </a:endParaRPr>
          </a:p>
        </p:txBody>
      </p:sp>
      <p:sp>
        <p:nvSpPr>
          <p:cNvPr id="24" name="矩形 23"/>
          <p:cNvSpPr/>
          <p:nvPr/>
        </p:nvSpPr>
        <p:spPr>
          <a:xfrm>
            <a:off x="6567772" y="1867235"/>
            <a:ext cx="1903956" cy="686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02263"/>
                </a:solidFill>
                <a:cs typeface="+mn-ea"/>
                <a:sym typeface="+mn-lt"/>
              </a:rPr>
              <a:t>第四 章</a:t>
            </a:r>
            <a:endParaRPr lang="zh-CN" altLang="en-US" sz="3200" b="1" dirty="0">
              <a:solidFill>
                <a:srgbClr val="002263"/>
              </a:solidFill>
              <a:cs typeface="+mn-ea"/>
              <a:sym typeface="+mn-lt"/>
            </a:endParaRPr>
          </a:p>
        </p:txBody>
      </p:sp>
      <p:grpSp>
        <p:nvGrpSpPr>
          <p:cNvPr id="39" name="组合 38"/>
          <p:cNvGrpSpPr/>
          <p:nvPr/>
        </p:nvGrpSpPr>
        <p:grpSpPr>
          <a:xfrm>
            <a:off x="5618174" y="5043298"/>
            <a:ext cx="3672647" cy="556721"/>
            <a:chOff x="2924961" y="1867298"/>
            <a:chExt cx="3672647" cy="556721"/>
          </a:xfrm>
        </p:grpSpPr>
        <p:sp>
          <p:nvSpPr>
            <p:cNvPr id="40" name="平行四边形 39"/>
            <p:cNvSpPr/>
            <p:nvPr/>
          </p:nvSpPr>
          <p:spPr>
            <a:xfrm>
              <a:off x="2924961" y="1867298"/>
              <a:ext cx="3672647" cy="556721"/>
            </a:xfrm>
            <a:prstGeom prst="parallelogram">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p:cNvSpPr txBox="1"/>
            <p:nvPr/>
          </p:nvSpPr>
          <p:spPr>
            <a:xfrm flipH="1">
              <a:off x="3467601" y="1969303"/>
              <a:ext cx="2207342" cy="369332"/>
            </a:xfrm>
            <a:prstGeom prst="rect">
              <a:avLst/>
            </a:prstGeom>
            <a:noFill/>
          </p:spPr>
          <p:txBody>
            <a:bodyPr wrap="square" rtlCol="0">
              <a:spAutoFit/>
            </a:bodyPr>
            <a:lstStyle/>
            <a:p>
              <a:endParaRPr lang="zh-CN" altLang="en-US" dirty="0">
                <a:solidFill>
                  <a:schemeClr val="bg1"/>
                </a:solidFill>
                <a:cs typeface="+mn-ea"/>
                <a:sym typeface="+mn-lt"/>
              </a:endParaRPr>
            </a:p>
          </p:txBody>
        </p:sp>
        <p:sp>
          <p:nvSpPr>
            <p:cNvPr id="43" name="文本框 42"/>
            <p:cNvSpPr txBox="1"/>
            <p:nvPr/>
          </p:nvSpPr>
          <p:spPr>
            <a:xfrm flipH="1">
              <a:off x="3955541" y="2000458"/>
              <a:ext cx="1990278" cy="369332"/>
            </a:xfrm>
            <a:prstGeom prst="rect">
              <a:avLst/>
            </a:prstGeom>
            <a:noFill/>
          </p:spPr>
          <p:txBody>
            <a:bodyPr wrap="square" rtlCol="0">
              <a:spAutoFit/>
            </a:bodyPr>
            <a:lstStyle/>
            <a:p>
              <a:r>
                <a:rPr lang="zh-CN" altLang="en-US" dirty="0">
                  <a:solidFill>
                    <a:schemeClr val="bg1"/>
                  </a:solidFill>
                  <a:cs typeface="+mn-ea"/>
                  <a:sym typeface="+mn-lt"/>
                </a:rPr>
                <a:t>人事管理制度</a:t>
              </a:r>
              <a:endParaRPr lang="zh-CN" altLang="en-US" dirty="0">
                <a:solidFill>
                  <a:schemeClr val="bg1"/>
                </a:solidFill>
                <a:cs typeface="+mn-ea"/>
                <a:sym typeface="+mn-lt"/>
              </a:endParaRPr>
            </a:p>
          </p:txBody>
        </p:sp>
      </p:grpSp>
      <p:cxnSp>
        <p:nvCxnSpPr>
          <p:cNvPr id="46" name="直接连接符 45"/>
          <p:cNvCxnSpPr/>
          <p:nvPr/>
        </p:nvCxnSpPr>
        <p:spPr>
          <a:xfrm>
            <a:off x="5774931" y="2549603"/>
            <a:ext cx="376086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up)">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arn(inVertical)">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2" presetClass="entr" presetSubtype="4"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7" presetClass="entr" presetSubtype="1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1000" fill="hold"/>
                                        <p:tgtEl>
                                          <p:spTgt spid="39"/>
                                        </p:tgtEl>
                                        <p:attrNameLst>
                                          <p:attrName>ppt_w</p:attrName>
                                        </p:attrNameLst>
                                      </p:cBhvr>
                                      <p:tavLst>
                                        <p:tav tm="0">
                                          <p:val>
                                            <p:fltVal val="0"/>
                                          </p:val>
                                        </p:tav>
                                        <p:tav tm="100000">
                                          <p:val>
                                            <p:strVal val="#ppt_w"/>
                                          </p:val>
                                        </p:tav>
                                      </p:tavLst>
                                    </p:anim>
                                    <p:anim calcmode="lin" valueType="num">
                                      <p:cBhvr>
                                        <p:cTn id="55" dur="1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5" grpId="0"/>
      <p:bldP spid="26"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1"/>
          <p:cNvSpPr txBox="1"/>
          <p:nvPr/>
        </p:nvSpPr>
        <p:spPr>
          <a:xfrm>
            <a:off x="1983003" y="2498325"/>
            <a:ext cx="9262383" cy="458908"/>
          </a:xfrm>
          <a:prstGeom prst="rect">
            <a:avLst/>
          </a:prstGeom>
          <a:noFill/>
        </p:spPr>
        <p:txBody>
          <a:bodyPr wrap="square" rtlCol="0">
            <a:spAutoFit/>
          </a:bodyPr>
          <a:lstStyle/>
          <a:p>
            <a:pPr>
              <a:lnSpc>
                <a:spcPct val="150000"/>
              </a:lnSpc>
            </a:pPr>
            <a:r>
              <a:rPr lang="zh-CN" altLang="en-US" dirty="0">
                <a:solidFill>
                  <a:schemeClr val="bg2">
                    <a:lumMod val="25000"/>
                  </a:schemeClr>
                </a:solidFill>
                <a:cs typeface="+mn-ea"/>
                <a:sym typeface="+mn-lt"/>
              </a:rPr>
              <a:t>各部门根据工作业务发展需要，经总经理核定的编制内增加人员，应按以下程序进行：</a:t>
            </a:r>
            <a:endParaRPr lang="zh-CN" altLang="en-US" dirty="0">
              <a:solidFill>
                <a:schemeClr val="bg2">
                  <a:lumMod val="25000"/>
                </a:schemeClr>
              </a:solidFill>
              <a:cs typeface="+mn-ea"/>
              <a:sym typeface="+mn-lt"/>
            </a:endParaRPr>
          </a:p>
        </p:txBody>
      </p:sp>
      <p:grpSp>
        <p:nvGrpSpPr>
          <p:cNvPr id="14" name="组合 13"/>
          <p:cNvGrpSpPr/>
          <p:nvPr/>
        </p:nvGrpSpPr>
        <p:grpSpPr>
          <a:xfrm>
            <a:off x="1227099" y="463031"/>
            <a:ext cx="2969120" cy="461665"/>
            <a:chOff x="1615406" y="477018"/>
            <a:chExt cx="2969120" cy="461665"/>
          </a:xfrm>
        </p:grpSpPr>
        <p:sp>
          <p:nvSpPr>
            <p:cNvPr id="15" name="文本框 14"/>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第四章</a:t>
              </a:r>
              <a:endParaRPr lang="zh-CN" altLang="zh-CN" sz="1600" dirty="0">
                <a:solidFill>
                  <a:schemeClr val="bg2">
                    <a:lumMod val="25000"/>
                  </a:schemeClr>
                </a:solidFill>
                <a:cs typeface="+mn-ea"/>
                <a:sym typeface="+mn-lt"/>
              </a:endParaRPr>
            </a:p>
          </p:txBody>
        </p:sp>
        <p:sp>
          <p:nvSpPr>
            <p:cNvPr id="16" name="文本框 15"/>
            <p:cNvSpPr txBox="1"/>
            <p:nvPr/>
          </p:nvSpPr>
          <p:spPr>
            <a:xfrm>
              <a:off x="2371310" y="477018"/>
              <a:ext cx="2213216"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职员选聘</a:t>
              </a:r>
              <a:endParaRPr lang="zh-CN" altLang="zh-CN" sz="2400" b="1" dirty="0">
                <a:solidFill>
                  <a:schemeClr val="bg2">
                    <a:lumMod val="25000"/>
                  </a:schemeClr>
                </a:solidFill>
                <a:cs typeface="+mn-ea"/>
                <a:sym typeface="+mn-lt"/>
              </a:endParaRPr>
            </a:p>
          </p:txBody>
        </p:sp>
      </p:grpSp>
      <p:grpSp>
        <p:nvGrpSpPr>
          <p:cNvPr id="17" name="组合 16"/>
          <p:cNvGrpSpPr/>
          <p:nvPr/>
        </p:nvGrpSpPr>
        <p:grpSpPr>
          <a:xfrm>
            <a:off x="-676027" y="587602"/>
            <a:ext cx="1779590" cy="324568"/>
            <a:chOff x="10447421" y="344366"/>
            <a:chExt cx="1779590" cy="324568"/>
          </a:xfrm>
        </p:grpSpPr>
        <p:sp>
          <p:nvSpPr>
            <p:cNvPr id="18" name="平行四边形 17"/>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平行四边形 18"/>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2" name="矩形: 圆角 21"/>
          <p:cNvSpPr/>
          <p:nvPr/>
        </p:nvSpPr>
        <p:spPr>
          <a:xfrm>
            <a:off x="1715963" y="1750926"/>
            <a:ext cx="1774327" cy="476655"/>
          </a:xfrm>
          <a:prstGeom prst="roundRect">
            <a:avLst>
              <a:gd name="adj" fmla="val 0"/>
            </a:avLst>
          </a:prstGeom>
          <a:solidFill>
            <a:srgbClr val="002263"/>
          </a:solidFill>
          <a:ln>
            <a:noFill/>
          </a:ln>
          <a:effectLst>
            <a:outerShdw blurRad="762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第九条</a:t>
            </a:r>
            <a:endParaRPr lang="zh-CN" altLang="en-US" sz="2000" b="1" dirty="0">
              <a:solidFill>
                <a:schemeClr val="bg1"/>
              </a:solidFill>
              <a:cs typeface="+mn-ea"/>
              <a:sym typeface="+mn-lt"/>
            </a:endParaRPr>
          </a:p>
        </p:txBody>
      </p:sp>
      <p:grpSp>
        <p:nvGrpSpPr>
          <p:cNvPr id="6" name="组合 5"/>
          <p:cNvGrpSpPr/>
          <p:nvPr/>
        </p:nvGrpSpPr>
        <p:grpSpPr>
          <a:xfrm>
            <a:off x="2392086" y="3628112"/>
            <a:ext cx="5572853" cy="342988"/>
            <a:chOff x="2056175" y="3289558"/>
            <a:chExt cx="5572853" cy="342988"/>
          </a:xfrm>
        </p:grpSpPr>
        <p:sp>
          <p:nvSpPr>
            <p:cNvPr id="13" name="文本框 27"/>
            <p:cNvSpPr txBox="1"/>
            <p:nvPr/>
          </p:nvSpPr>
          <p:spPr>
            <a:xfrm>
              <a:off x="2745598" y="3309381"/>
              <a:ext cx="4883430" cy="323165"/>
            </a:xfrm>
            <a:prstGeom prst="rect">
              <a:avLst/>
            </a:prstGeom>
            <a:noFill/>
          </p:spPr>
          <p:txBody>
            <a:bodyPr vert="horz" wrap="square" rtlCol="0">
              <a:spAutoFit/>
            </a:bodyPr>
            <a:lstStyle/>
            <a:p>
              <a:r>
                <a:rPr lang="zh-CN" altLang="en-US" sz="1500" dirty="0">
                  <a:solidFill>
                    <a:schemeClr val="bg2">
                      <a:lumMod val="25000"/>
                    </a:schemeClr>
                  </a:solidFill>
                  <a:cs typeface="+mn-ea"/>
                  <a:sym typeface="+mn-lt"/>
                </a:rPr>
                <a:t>从公司其他部门吸收适合该岗位需要的</a:t>
              </a:r>
              <a:r>
                <a:rPr lang="zh-CN" altLang="en-US" sz="1500" b="1" dirty="0">
                  <a:solidFill>
                    <a:schemeClr val="bg2">
                      <a:lumMod val="25000"/>
                    </a:schemeClr>
                  </a:solidFill>
                  <a:cs typeface="+mn-ea"/>
                  <a:sym typeface="+mn-lt"/>
                </a:rPr>
                <a:t>人才</a:t>
              </a:r>
              <a:r>
                <a:rPr lang="zh-CN" altLang="en-US" sz="1500" dirty="0">
                  <a:solidFill>
                    <a:schemeClr val="bg2">
                      <a:lumMod val="25000"/>
                    </a:schemeClr>
                  </a:solidFill>
                  <a:cs typeface="+mn-ea"/>
                  <a:sym typeface="+mn-lt"/>
                </a:rPr>
                <a:t>。</a:t>
              </a:r>
              <a:endParaRPr lang="zh-CN" altLang="en-US" sz="1500" dirty="0">
                <a:solidFill>
                  <a:schemeClr val="bg2">
                    <a:lumMod val="25000"/>
                  </a:schemeClr>
                </a:solidFill>
                <a:cs typeface="+mn-ea"/>
                <a:sym typeface="+mn-lt"/>
              </a:endParaRPr>
            </a:p>
          </p:txBody>
        </p:sp>
        <p:sp>
          <p:nvSpPr>
            <p:cNvPr id="23" name="圆角矩形 27"/>
            <p:cNvSpPr/>
            <p:nvPr/>
          </p:nvSpPr>
          <p:spPr>
            <a:xfrm>
              <a:off x="2056175" y="3289558"/>
              <a:ext cx="665507" cy="27709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cs typeface="+mn-ea"/>
                  <a:sym typeface="+mn-lt"/>
                </a:rPr>
                <a:t>01</a:t>
              </a:r>
              <a:endParaRPr lang="zh-CN" altLang="en-US" sz="1200" dirty="0">
                <a:cs typeface="+mn-ea"/>
                <a:sym typeface="+mn-lt"/>
              </a:endParaRPr>
            </a:p>
          </p:txBody>
        </p:sp>
      </p:grpSp>
      <p:grpSp>
        <p:nvGrpSpPr>
          <p:cNvPr id="7" name="组合 6"/>
          <p:cNvGrpSpPr/>
          <p:nvPr/>
        </p:nvGrpSpPr>
        <p:grpSpPr>
          <a:xfrm>
            <a:off x="2392086" y="4241844"/>
            <a:ext cx="5262793" cy="330475"/>
            <a:chOff x="2056175" y="3903290"/>
            <a:chExt cx="5262793" cy="330475"/>
          </a:xfrm>
        </p:grpSpPr>
        <p:sp>
          <p:nvSpPr>
            <p:cNvPr id="11" name="文本框 25"/>
            <p:cNvSpPr txBox="1"/>
            <p:nvPr/>
          </p:nvSpPr>
          <p:spPr>
            <a:xfrm>
              <a:off x="2745598" y="3903290"/>
              <a:ext cx="4573370" cy="330475"/>
            </a:xfrm>
            <a:prstGeom prst="rect">
              <a:avLst/>
            </a:prstGeom>
            <a:noFill/>
          </p:spPr>
          <p:txBody>
            <a:bodyPr vert="horz" wrap="square" rtlCol="0">
              <a:spAutoFit/>
            </a:bodyPr>
            <a:lstStyle/>
            <a:p>
              <a:pPr>
                <a:lnSpc>
                  <a:spcPts val="2000"/>
                </a:lnSpc>
              </a:pPr>
              <a:r>
                <a:rPr lang="zh-CN" altLang="en-US" sz="1500" dirty="0">
                  <a:solidFill>
                    <a:schemeClr val="bg2">
                      <a:lumMod val="25000"/>
                    </a:schemeClr>
                  </a:solidFill>
                  <a:cs typeface="+mn-ea"/>
                  <a:sym typeface="+mn-lt"/>
                </a:rPr>
                <a:t>进行内部调整，</a:t>
              </a:r>
              <a:r>
                <a:rPr lang="zh-CN" altLang="en-US" sz="1500" b="1" dirty="0">
                  <a:solidFill>
                    <a:schemeClr val="bg2">
                      <a:lumMod val="25000"/>
                    </a:schemeClr>
                  </a:solidFill>
                  <a:cs typeface="+mn-ea"/>
                  <a:sym typeface="+mn-lt"/>
                </a:rPr>
                <a:t>最大</a:t>
              </a:r>
              <a:r>
                <a:rPr lang="zh-CN" altLang="en-US" sz="1500" dirty="0">
                  <a:solidFill>
                    <a:schemeClr val="bg2">
                      <a:lumMod val="25000"/>
                    </a:schemeClr>
                  </a:solidFill>
                  <a:cs typeface="+mn-ea"/>
                  <a:sym typeface="+mn-lt"/>
                </a:rPr>
                <a:t>限度的发挥现有人员的</a:t>
              </a:r>
              <a:r>
                <a:rPr lang="zh-CN" altLang="en-US" sz="1500" b="1" dirty="0">
                  <a:solidFill>
                    <a:schemeClr val="bg2">
                      <a:lumMod val="25000"/>
                    </a:schemeClr>
                  </a:solidFill>
                  <a:cs typeface="+mn-ea"/>
                  <a:sym typeface="+mn-lt"/>
                </a:rPr>
                <a:t>潜力</a:t>
              </a:r>
              <a:r>
                <a:rPr lang="zh-CN" altLang="en-US" sz="1500" dirty="0">
                  <a:solidFill>
                    <a:schemeClr val="bg2">
                      <a:lumMod val="25000"/>
                    </a:schemeClr>
                  </a:solidFill>
                  <a:cs typeface="+mn-ea"/>
                  <a:sym typeface="+mn-lt"/>
                </a:rPr>
                <a:t>。</a:t>
              </a:r>
              <a:endParaRPr lang="zh-CN" altLang="en-US" sz="1500" dirty="0">
                <a:solidFill>
                  <a:schemeClr val="bg2">
                    <a:lumMod val="25000"/>
                  </a:schemeClr>
                </a:solidFill>
                <a:cs typeface="+mn-ea"/>
                <a:sym typeface="+mn-lt"/>
              </a:endParaRPr>
            </a:p>
          </p:txBody>
        </p:sp>
        <p:sp>
          <p:nvSpPr>
            <p:cNvPr id="24" name="圆角矩形 22"/>
            <p:cNvSpPr/>
            <p:nvPr/>
          </p:nvSpPr>
          <p:spPr>
            <a:xfrm>
              <a:off x="2056175" y="3929983"/>
              <a:ext cx="665507" cy="27709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a:cs typeface="+mn-ea"/>
                  <a:sym typeface="+mn-lt"/>
                </a:rPr>
                <a:t>02</a:t>
              </a:r>
              <a:endParaRPr lang="zh-CN" altLang="en-US" sz="1200">
                <a:cs typeface="+mn-ea"/>
                <a:sym typeface="+mn-lt"/>
              </a:endParaRPr>
            </a:p>
          </p:txBody>
        </p:sp>
      </p:grpSp>
      <p:grpSp>
        <p:nvGrpSpPr>
          <p:cNvPr id="8" name="组合 7"/>
          <p:cNvGrpSpPr/>
          <p:nvPr/>
        </p:nvGrpSpPr>
        <p:grpSpPr>
          <a:xfrm>
            <a:off x="2392086" y="4908962"/>
            <a:ext cx="9670387" cy="323165"/>
            <a:chOff x="2056175" y="4570408"/>
            <a:chExt cx="9670387" cy="323165"/>
          </a:xfrm>
        </p:grpSpPr>
        <p:sp>
          <p:nvSpPr>
            <p:cNvPr id="12" name="文本框 26"/>
            <p:cNvSpPr txBox="1"/>
            <p:nvPr/>
          </p:nvSpPr>
          <p:spPr>
            <a:xfrm>
              <a:off x="2745598" y="4570408"/>
              <a:ext cx="8980964" cy="323165"/>
            </a:xfrm>
            <a:prstGeom prst="rect">
              <a:avLst/>
            </a:prstGeom>
            <a:noFill/>
          </p:spPr>
          <p:txBody>
            <a:bodyPr vert="horz" wrap="square" rtlCol="0">
              <a:spAutoFit/>
            </a:bodyPr>
            <a:lstStyle/>
            <a:p>
              <a:r>
                <a:rPr lang="zh-CN" altLang="en-US" sz="1500" dirty="0">
                  <a:solidFill>
                    <a:schemeClr val="bg2">
                      <a:lumMod val="25000"/>
                    </a:schemeClr>
                  </a:solidFill>
                  <a:cs typeface="+mn-ea"/>
                  <a:sym typeface="+mn-lt"/>
                </a:rPr>
                <a:t>到行政人事部领取</a:t>
              </a:r>
              <a:r>
                <a:rPr lang="en-US" altLang="zh-CN" sz="1500" dirty="0">
                  <a:solidFill>
                    <a:schemeClr val="bg2">
                      <a:lumMod val="25000"/>
                    </a:schemeClr>
                  </a:solidFill>
                  <a:cs typeface="+mn-ea"/>
                  <a:sym typeface="+mn-lt"/>
                </a:rPr>
                <a:t>《</a:t>
              </a:r>
              <a:r>
                <a:rPr lang="zh-CN" altLang="en-US" sz="1500" dirty="0">
                  <a:solidFill>
                    <a:schemeClr val="bg2">
                      <a:lumMod val="25000"/>
                    </a:schemeClr>
                  </a:solidFill>
                  <a:cs typeface="+mn-ea"/>
                  <a:sym typeface="+mn-lt"/>
                </a:rPr>
                <a:t>人员增补申请表</a:t>
              </a:r>
              <a:r>
                <a:rPr lang="en-US" altLang="zh-CN" sz="1500" dirty="0">
                  <a:solidFill>
                    <a:schemeClr val="bg2">
                      <a:lumMod val="25000"/>
                    </a:schemeClr>
                  </a:solidFill>
                  <a:cs typeface="+mn-ea"/>
                  <a:sym typeface="+mn-lt"/>
                </a:rPr>
                <a:t>》</a:t>
              </a:r>
              <a:r>
                <a:rPr lang="zh-CN" altLang="en-US" sz="1500" dirty="0">
                  <a:solidFill>
                    <a:schemeClr val="bg2">
                      <a:lumMod val="25000"/>
                    </a:schemeClr>
                  </a:solidFill>
                  <a:cs typeface="+mn-ea"/>
                  <a:sym typeface="+mn-lt"/>
                </a:rPr>
                <a:t>，报部门经理、行政人事部经理、副总经理审批。</a:t>
              </a:r>
              <a:endParaRPr lang="zh-CN" altLang="en-US" sz="1500" dirty="0">
                <a:solidFill>
                  <a:schemeClr val="bg2">
                    <a:lumMod val="25000"/>
                  </a:schemeClr>
                </a:solidFill>
                <a:cs typeface="+mn-ea"/>
                <a:sym typeface="+mn-lt"/>
              </a:endParaRPr>
            </a:p>
          </p:txBody>
        </p:sp>
        <p:sp>
          <p:nvSpPr>
            <p:cNvPr id="25" name="圆角矩形 22"/>
            <p:cNvSpPr/>
            <p:nvPr/>
          </p:nvSpPr>
          <p:spPr>
            <a:xfrm>
              <a:off x="2056175" y="4570408"/>
              <a:ext cx="665507" cy="27709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cs typeface="+mn-ea"/>
                  <a:sym typeface="+mn-lt"/>
                </a:rPr>
                <a:t>03</a:t>
              </a:r>
              <a:endParaRPr lang="zh-CN" altLang="en-US" sz="1200" dirty="0">
                <a:cs typeface="+mn-ea"/>
                <a:sym typeface="+mn-lt"/>
              </a:endParaRPr>
            </a:p>
          </p:txBody>
        </p:sp>
      </p:grpSp>
      <p:sp>
        <p:nvSpPr>
          <p:cNvPr id="28" name="矩形 27"/>
          <p:cNvSpPr/>
          <p:nvPr/>
        </p:nvSpPr>
        <p:spPr>
          <a:xfrm>
            <a:off x="1715857" y="3270322"/>
            <a:ext cx="9432107" cy="2282175"/>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additive="base">
                                        <p:cTn id="24" dur="500" fill="hold"/>
                                        <p:tgtEl>
                                          <p:spTgt spid="33"/>
                                        </p:tgtEl>
                                        <p:attrNameLst>
                                          <p:attrName>ppt_x</p:attrName>
                                        </p:attrNameLst>
                                      </p:cBhvr>
                                      <p:tavLst>
                                        <p:tav tm="0">
                                          <p:val>
                                            <p:strVal val="#ppt_x"/>
                                          </p:val>
                                        </p:tav>
                                        <p:tav tm="100000">
                                          <p:val>
                                            <p:strVal val="#ppt_x"/>
                                          </p:val>
                                        </p:tav>
                                      </p:tavLst>
                                    </p:anim>
                                    <p:anim calcmode="lin" valueType="num">
                                      <p:cBhvr additive="base">
                                        <p:cTn id="25"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grpId="0" nodeType="click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barn(inVertical)">
                                      <p:cBhvr>
                                        <p:cTn id="30" dur="500"/>
                                        <p:tgtEl>
                                          <p:spTgt spid="28"/>
                                        </p:tgtEl>
                                      </p:cBhvr>
                                    </p:animEffect>
                                  </p:childTnLst>
                                </p:cTn>
                              </p:par>
                              <p:par>
                                <p:cTn id="31" presetID="42" presetClass="entr" presetSubtype="0" fill="hold" nodeType="with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1000"/>
                                        <p:tgtEl>
                                          <p:spTgt spid="6"/>
                                        </p:tgtEl>
                                      </p:cBhvr>
                                    </p:animEffect>
                                    <p:anim calcmode="lin" valueType="num">
                                      <p:cBhvr>
                                        <p:cTn id="34" dur="1000" fill="hold"/>
                                        <p:tgtEl>
                                          <p:spTgt spid="6"/>
                                        </p:tgtEl>
                                        <p:attrNameLst>
                                          <p:attrName>ppt_x</p:attrName>
                                        </p:attrNameLst>
                                      </p:cBhvr>
                                      <p:tavLst>
                                        <p:tav tm="0">
                                          <p:val>
                                            <p:strVal val="#ppt_x"/>
                                          </p:val>
                                        </p:tav>
                                        <p:tav tm="100000">
                                          <p:val>
                                            <p:strVal val="#ppt_x"/>
                                          </p:val>
                                        </p:tav>
                                      </p:tavLst>
                                    </p:anim>
                                    <p:anim calcmode="lin" valueType="num">
                                      <p:cBhvr>
                                        <p:cTn id="35" dur="1000" fill="hold"/>
                                        <p:tgtEl>
                                          <p:spTgt spid="6"/>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1000"/>
                                        <p:tgtEl>
                                          <p:spTgt spid="8"/>
                                        </p:tgtEl>
                                      </p:cBhvr>
                                    </p:animEffect>
                                    <p:anim calcmode="lin" valueType="num">
                                      <p:cBhvr>
                                        <p:cTn id="44" dur="1000" fill="hold"/>
                                        <p:tgtEl>
                                          <p:spTgt spid="8"/>
                                        </p:tgtEl>
                                        <p:attrNameLst>
                                          <p:attrName>ppt_x</p:attrName>
                                        </p:attrNameLst>
                                      </p:cBhvr>
                                      <p:tavLst>
                                        <p:tav tm="0">
                                          <p:val>
                                            <p:strVal val="#ppt_x"/>
                                          </p:val>
                                        </p:tav>
                                        <p:tav tm="100000">
                                          <p:val>
                                            <p:strVal val="#ppt_x"/>
                                          </p:val>
                                        </p:tav>
                                      </p:tavLst>
                                    </p:anim>
                                    <p:anim calcmode="lin" valueType="num">
                                      <p:cBhvr>
                                        <p:cTn id="4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22" grpId="0" animBg="1"/>
      <p:bldP spid="2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1"/>
          <p:cNvSpPr txBox="1"/>
          <p:nvPr/>
        </p:nvSpPr>
        <p:spPr>
          <a:xfrm>
            <a:off x="1900287" y="1757411"/>
            <a:ext cx="9262383" cy="458908"/>
          </a:xfrm>
          <a:prstGeom prst="rect">
            <a:avLst/>
          </a:prstGeom>
          <a:noFill/>
        </p:spPr>
        <p:txBody>
          <a:bodyPr wrap="square" rtlCol="0">
            <a:spAutoFit/>
          </a:bodyPr>
          <a:lstStyle/>
          <a:p>
            <a:pPr>
              <a:lnSpc>
                <a:spcPct val="150000"/>
              </a:lnSpc>
            </a:pPr>
            <a:r>
              <a:rPr lang="zh-CN" altLang="en-US" dirty="0">
                <a:solidFill>
                  <a:schemeClr val="bg2">
                    <a:lumMod val="25000"/>
                  </a:schemeClr>
                </a:solidFill>
                <a:cs typeface="+mn-ea"/>
                <a:sym typeface="+mn-lt"/>
              </a:rPr>
              <a:t>各部门编制满后如需要增加岗位和人员，填好</a:t>
            </a:r>
            <a:r>
              <a:rPr lang="en-US" altLang="zh-CN" dirty="0">
                <a:solidFill>
                  <a:schemeClr val="bg2">
                    <a:lumMod val="25000"/>
                  </a:schemeClr>
                </a:solidFill>
                <a:cs typeface="+mn-ea"/>
                <a:sym typeface="+mn-lt"/>
              </a:rPr>
              <a:t>《</a:t>
            </a:r>
            <a:r>
              <a:rPr lang="zh-CN" altLang="en-US" dirty="0">
                <a:solidFill>
                  <a:schemeClr val="bg2">
                    <a:lumMod val="25000"/>
                  </a:schemeClr>
                </a:solidFill>
                <a:cs typeface="+mn-ea"/>
                <a:sym typeface="+mn-lt"/>
              </a:rPr>
              <a:t>人员增补申请表</a:t>
            </a:r>
            <a:r>
              <a:rPr lang="en-US" altLang="zh-CN" dirty="0">
                <a:solidFill>
                  <a:schemeClr val="bg2">
                    <a:lumMod val="25000"/>
                  </a:schemeClr>
                </a:solidFill>
                <a:cs typeface="+mn-ea"/>
                <a:sym typeface="+mn-lt"/>
              </a:rPr>
              <a:t>》</a:t>
            </a:r>
            <a:r>
              <a:rPr lang="zh-CN" altLang="en-US" dirty="0">
                <a:solidFill>
                  <a:schemeClr val="bg2">
                    <a:lumMod val="25000"/>
                  </a:schemeClr>
                </a:solidFill>
                <a:cs typeface="+mn-ea"/>
                <a:sym typeface="+mn-lt"/>
              </a:rPr>
              <a:t>报总经理审批。</a:t>
            </a:r>
            <a:endParaRPr lang="zh-CN" altLang="en-US" dirty="0">
              <a:solidFill>
                <a:schemeClr val="bg2">
                  <a:lumMod val="25000"/>
                </a:schemeClr>
              </a:solidFill>
              <a:cs typeface="+mn-ea"/>
              <a:sym typeface="+mn-lt"/>
            </a:endParaRPr>
          </a:p>
        </p:txBody>
      </p:sp>
      <p:grpSp>
        <p:nvGrpSpPr>
          <p:cNvPr id="14" name="组合 13"/>
          <p:cNvGrpSpPr/>
          <p:nvPr/>
        </p:nvGrpSpPr>
        <p:grpSpPr>
          <a:xfrm>
            <a:off x="1227099" y="463031"/>
            <a:ext cx="2969120" cy="461665"/>
            <a:chOff x="1615406" y="477018"/>
            <a:chExt cx="2969120" cy="461665"/>
          </a:xfrm>
        </p:grpSpPr>
        <p:sp>
          <p:nvSpPr>
            <p:cNvPr id="15" name="文本框 14"/>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第四章</a:t>
              </a:r>
              <a:endParaRPr lang="zh-CN" altLang="zh-CN" sz="1600" dirty="0">
                <a:solidFill>
                  <a:schemeClr val="bg2">
                    <a:lumMod val="25000"/>
                  </a:schemeClr>
                </a:solidFill>
                <a:cs typeface="+mn-ea"/>
                <a:sym typeface="+mn-lt"/>
              </a:endParaRPr>
            </a:p>
          </p:txBody>
        </p:sp>
        <p:sp>
          <p:nvSpPr>
            <p:cNvPr id="16" name="文本框 15"/>
            <p:cNvSpPr txBox="1"/>
            <p:nvPr/>
          </p:nvSpPr>
          <p:spPr>
            <a:xfrm>
              <a:off x="2371310" y="477018"/>
              <a:ext cx="2213216"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职员选聘</a:t>
              </a:r>
              <a:endParaRPr lang="zh-CN" altLang="zh-CN" sz="2400" b="1" dirty="0">
                <a:solidFill>
                  <a:schemeClr val="bg2">
                    <a:lumMod val="25000"/>
                  </a:schemeClr>
                </a:solidFill>
                <a:cs typeface="+mn-ea"/>
                <a:sym typeface="+mn-lt"/>
              </a:endParaRPr>
            </a:p>
          </p:txBody>
        </p:sp>
      </p:grpSp>
      <p:grpSp>
        <p:nvGrpSpPr>
          <p:cNvPr id="17" name="组合 16"/>
          <p:cNvGrpSpPr/>
          <p:nvPr/>
        </p:nvGrpSpPr>
        <p:grpSpPr>
          <a:xfrm>
            <a:off x="-676027" y="587602"/>
            <a:ext cx="1779590" cy="324568"/>
            <a:chOff x="10447421" y="344366"/>
            <a:chExt cx="1779590" cy="324568"/>
          </a:xfrm>
        </p:grpSpPr>
        <p:sp>
          <p:nvSpPr>
            <p:cNvPr id="18" name="平行四边形 17"/>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平行四边形 18"/>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 name="组合 1"/>
          <p:cNvGrpSpPr/>
          <p:nvPr/>
        </p:nvGrpSpPr>
        <p:grpSpPr>
          <a:xfrm>
            <a:off x="1377655" y="1218422"/>
            <a:ext cx="9432106" cy="1060359"/>
            <a:chOff x="1379947" y="1218422"/>
            <a:chExt cx="9432106" cy="1060359"/>
          </a:xfrm>
        </p:grpSpPr>
        <p:sp>
          <p:nvSpPr>
            <p:cNvPr id="29" name="矩形 28"/>
            <p:cNvSpPr/>
            <p:nvPr/>
          </p:nvSpPr>
          <p:spPr>
            <a:xfrm>
              <a:off x="1379947" y="1421974"/>
              <a:ext cx="9432106" cy="856807"/>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2" name="矩形: 圆角 21"/>
            <p:cNvSpPr/>
            <p:nvPr/>
          </p:nvSpPr>
          <p:spPr>
            <a:xfrm>
              <a:off x="1730669" y="1218422"/>
              <a:ext cx="1774327" cy="476655"/>
            </a:xfrm>
            <a:prstGeom prst="roundRect">
              <a:avLst>
                <a:gd name="adj" fmla="val 0"/>
              </a:avLst>
            </a:prstGeom>
            <a:solidFill>
              <a:srgbClr val="002263"/>
            </a:solidFill>
            <a:ln>
              <a:noFill/>
            </a:ln>
            <a:effectLst>
              <a:outerShdw blurRad="762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第十条 </a:t>
              </a:r>
              <a:endParaRPr lang="zh-CN" altLang="en-US" sz="2000" b="1" dirty="0">
                <a:solidFill>
                  <a:schemeClr val="bg1"/>
                </a:solidFill>
                <a:cs typeface="+mn-ea"/>
                <a:sym typeface="+mn-lt"/>
              </a:endParaRPr>
            </a:p>
          </p:txBody>
        </p:sp>
      </p:grpSp>
      <p:sp>
        <p:nvSpPr>
          <p:cNvPr id="20" name="TextBox 1"/>
          <p:cNvSpPr txBox="1"/>
          <p:nvPr/>
        </p:nvSpPr>
        <p:spPr>
          <a:xfrm>
            <a:off x="1900286" y="2997736"/>
            <a:ext cx="9262383" cy="369332"/>
          </a:xfrm>
          <a:prstGeom prst="rect">
            <a:avLst/>
          </a:prstGeom>
          <a:noFill/>
        </p:spPr>
        <p:txBody>
          <a:bodyPr wrap="square" rtlCol="0">
            <a:spAutoFit/>
          </a:bodyPr>
          <a:lstStyle/>
          <a:p>
            <a:r>
              <a:rPr lang="zh-CN" altLang="en-US" dirty="0">
                <a:solidFill>
                  <a:schemeClr val="bg2">
                    <a:lumMod val="25000"/>
                  </a:schemeClr>
                </a:solidFill>
                <a:cs typeface="+mn-ea"/>
                <a:sym typeface="+mn-lt"/>
              </a:rPr>
              <a:t>上述人员的申请获得批准后，由行政部招聘所需人员。</a:t>
            </a:r>
            <a:endParaRPr lang="zh-CN" altLang="en-US" dirty="0">
              <a:solidFill>
                <a:schemeClr val="bg2">
                  <a:lumMod val="25000"/>
                </a:schemeClr>
              </a:solidFill>
              <a:cs typeface="+mn-ea"/>
              <a:sym typeface="+mn-lt"/>
            </a:endParaRPr>
          </a:p>
        </p:txBody>
      </p:sp>
      <p:grpSp>
        <p:nvGrpSpPr>
          <p:cNvPr id="3" name="组合 2"/>
          <p:cNvGrpSpPr/>
          <p:nvPr/>
        </p:nvGrpSpPr>
        <p:grpSpPr>
          <a:xfrm>
            <a:off x="1377655" y="2465626"/>
            <a:ext cx="9432106" cy="1107757"/>
            <a:chOff x="1379947" y="2396574"/>
            <a:chExt cx="9432106" cy="1107757"/>
          </a:xfrm>
        </p:grpSpPr>
        <p:sp>
          <p:nvSpPr>
            <p:cNvPr id="30" name="矩形 29"/>
            <p:cNvSpPr/>
            <p:nvPr/>
          </p:nvSpPr>
          <p:spPr>
            <a:xfrm>
              <a:off x="1379947" y="2647524"/>
              <a:ext cx="9432106" cy="856807"/>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1" name="矩形: 圆角 20"/>
            <p:cNvSpPr/>
            <p:nvPr/>
          </p:nvSpPr>
          <p:spPr>
            <a:xfrm>
              <a:off x="1730669" y="2396574"/>
              <a:ext cx="1774327" cy="476655"/>
            </a:xfrm>
            <a:prstGeom prst="roundRect">
              <a:avLst>
                <a:gd name="adj" fmla="val 0"/>
              </a:avLst>
            </a:prstGeom>
            <a:solidFill>
              <a:srgbClr val="002263"/>
            </a:solidFill>
            <a:ln>
              <a:noFill/>
            </a:ln>
            <a:effectLst>
              <a:outerShdw blurRad="762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第十一条 </a:t>
              </a:r>
              <a:endParaRPr lang="zh-CN" altLang="en-US" sz="2000" b="1" dirty="0">
                <a:solidFill>
                  <a:schemeClr val="bg1"/>
                </a:solidFill>
                <a:cs typeface="+mn-ea"/>
                <a:sym typeface="+mn-lt"/>
              </a:endParaRPr>
            </a:p>
          </p:txBody>
        </p:sp>
      </p:grpSp>
      <p:sp>
        <p:nvSpPr>
          <p:cNvPr id="26" name="TextBox 1"/>
          <p:cNvSpPr txBox="1"/>
          <p:nvPr/>
        </p:nvSpPr>
        <p:spPr>
          <a:xfrm>
            <a:off x="2234239" y="4481075"/>
            <a:ext cx="6922287" cy="369332"/>
          </a:xfrm>
          <a:prstGeom prst="rect">
            <a:avLst/>
          </a:prstGeom>
          <a:noFill/>
        </p:spPr>
        <p:txBody>
          <a:bodyPr wrap="square" rtlCol="0">
            <a:spAutoFit/>
          </a:bodyPr>
          <a:lstStyle/>
          <a:p>
            <a:r>
              <a:rPr lang="zh-CN" altLang="en-US" dirty="0">
                <a:solidFill>
                  <a:schemeClr val="bg2">
                    <a:lumMod val="25000"/>
                  </a:schemeClr>
                </a:solidFill>
                <a:cs typeface="+mn-ea"/>
                <a:sym typeface="+mn-lt"/>
              </a:rPr>
              <a:t>求职人员应聘本公司，应按以下程序进行：</a:t>
            </a:r>
            <a:endParaRPr lang="zh-CN" altLang="en-US" dirty="0">
              <a:solidFill>
                <a:schemeClr val="bg2">
                  <a:lumMod val="25000"/>
                </a:schemeClr>
              </a:solidFill>
              <a:cs typeface="+mn-ea"/>
              <a:sym typeface="+mn-lt"/>
            </a:endParaRPr>
          </a:p>
        </p:txBody>
      </p:sp>
      <p:grpSp>
        <p:nvGrpSpPr>
          <p:cNvPr id="4" name="组合 3"/>
          <p:cNvGrpSpPr/>
          <p:nvPr/>
        </p:nvGrpSpPr>
        <p:grpSpPr>
          <a:xfrm>
            <a:off x="1377655" y="3760227"/>
            <a:ext cx="9432106" cy="2634742"/>
            <a:chOff x="1379947" y="3588101"/>
            <a:chExt cx="9432106" cy="2634742"/>
          </a:xfrm>
        </p:grpSpPr>
        <p:sp>
          <p:nvSpPr>
            <p:cNvPr id="31" name="矩形 30"/>
            <p:cNvSpPr/>
            <p:nvPr/>
          </p:nvSpPr>
          <p:spPr>
            <a:xfrm>
              <a:off x="1379947" y="3873074"/>
              <a:ext cx="9432106" cy="2349769"/>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7" name="矩形: 圆角 26"/>
            <p:cNvSpPr/>
            <p:nvPr/>
          </p:nvSpPr>
          <p:spPr>
            <a:xfrm>
              <a:off x="1730669" y="3588101"/>
              <a:ext cx="1774327" cy="476655"/>
            </a:xfrm>
            <a:prstGeom prst="roundRect">
              <a:avLst>
                <a:gd name="adj" fmla="val 0"/>
              </a:avLst>
            </a:prstGeom>
            <a:solidFill>
              <a:srgbClr val="002263"/>
            </a:solidFill>
            <a:ln>
              <a:noFill/>
            </a:ln>
            <a:effectLst>
              <a:outerShdw blurRad="762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第十二 条 </a:t>
              </a:r>
              <a:endParaRPr lang="zh-CN" altLang="en-US" sz="2000" b="1" dirty="0">
                <a:solidFill>
                  <a:schemeClr val="bg1"/>
                </a:solidFill>
                <a:cs typeface="+mn-ea"/>
                <a:sym typeface="+mn-lt"/>
              </a:endParaRPr>
            </a:p>
          </p:txBody>
        </p:sp>
      </p:grpSp>
      <p:grpSp>
        <p:nvGrpSpPr>
          <p:cNvPr id="32" name="组合 31"/>
          <p:cNvGrpSpPr/>
          <p:nvPr/>
        </p:nvGrpSpPr>
        <p:grpSpPr>
          <a:xfrm>
            <a:off x="2234239" y="4932722"/>
            <a:ext cx="7590399" cy="744050"/>
            <a:chOff x="3109979" y="3873427"/>
            <a:chExt cx="16927109" cy="1659279"/>
          </a:xfrm>
        </p:grpSpPr>
        <p:sp>
          <p:nvSpPr>
            <p:cNvPr id="34" name="MH_Other_2"/>
            <p:cNvSpPr>
              <a:spLocks noChangeArrowheads="1"/>
            </p:cNvSpPr>
            <p:nvPr>
              <p:custDataLst>
                <p:tags r:id="rId1"/>
              </p:custDataLst>
            </p:nvPr>
          </p:nvSpPr>
          <p:spPr bwMode="auto">
            <a:xfrm rot="5400000">
              <a:off x="3109979" y="4256656"/>
              <a:ext cx="303350" cy="303350"/>
            </a:xfrm>
            <a:prstGeom prst="ellipse">
              <a:avLst/>
            </a:prstGeom>
            <a:solidFill>
              <a:srgbClr val="002263"/>
            </a:solidFill>
            <a:ln>
              <a:solidFill>
                <a:schemeClr val="bg1">
                  <a:lumMod val="95000"/>
                </a:schemeClr>
              </a:solidFill>
            </a:ln>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endParaRPr lang="zh-CN" altLang="en-US" sz="2400" dirty="0">
                <a:solidFill>
                  <a:srgbClr val="FFFFFF"/>
                </a:solidFill>
                <a:latin typeface="+mn-lt"/>
                <a:ea typeface="+mn-ea"/>
                <a:cs typeface="+mn-ea"/>
                <a:sym typeface="+mn-lt"/>
              </a:endParaRPr>
            </a:p>
          </p:txBody>
        </p:sp>
        <p:sp>
          <p:nvSpPr>
            <p:cNvPr id="35" name="TextBox 44"/>
            <p:cNvSpPr txBox="1"/>
            <p:nvPr/>
          </p:nvSpPr>
          <p:spPr>
            <a:xfrm>
              <a:off x="3398757" y="3873427"/>
              <a:ext cx="16638331" cy="1659279"/>
            </a:xfrm>
            <a:prstGeom prst="rect">
              <a:avLst/>
            </a:prstGeom>
            <a:noFill/>
          </p:spPr>
          <p:txBody>
            <a:bodyPr wrap="square" rtlCol="0">
              <a:spAutoFit/>
            </a:bodyPr>
            <a:lstStyle/>
            <a:p>
              <a:pPr>
                <a:lnSpc>
                  <a:spcPct val="150000"/>
                </a:lnSpc>
              </a:pPr>
              <a:r>
                <a:rPr lang="en-US" altLang="zh-CN" sz="1500" dirty="0">
                  <a:solidFill>
                    <a:schemeClr val="bg2">
                      <a:lumMod val="25000"/>
                    </a:schemeClr>
                  </a:solidFill>
                  <a:cs typeface="+mn-ea"/>
                  <a:sym typeface="+mn-lt"/>
                </a:rPr>
                <a:t> 1</a:t>
              </a:r>
              <a:r>
                <a:rPr lang="zh-CN" altLang="en-US" sz="1500" dirty="0">
                  <a:solidFill>
                    <a:schemeClr val="bg2">
                      <a:lumMod val="25000"/>
                    </a:schemeClr>
                  </a:solidFill>
                  <a:cs typeface="+mn-ea"/>
                  <a:sym typeface="+mn-lt"/>
                </a:rPr>
                <a:t>、所有求职、所有求职人员应先认真填写</a:t>
              </a:r>
              <a:r>
                <a:rPr lang="en-US" altLang="zh-CN" sz="1500" dirty="0">
                  <a:solidFill>
                    <a:schemeClr val="bg2">
                      <a:lumMod val="25000"/>
                    </a:schemeClr>
                  </a:solidFill>
                  <a:cs typeface="+mn-ea"/>
                  <a:sym typeface="+mn-lt"/>
                </a:rPr>
                <a:t>《</a:t>
              </a:r>
              <a:r>
                <a:rPr lang="zh-CN" altLang="en-US" sz="1500" dirty="0">
                  <a:solidFill>
                    <a:schemeClr val="bg2">
                      <a:lumMod val="25000"/>
                    </a:schemeClr>
                  </a:solidFill>
                  <a:cs typeface="+mn-ea"/>
                  <a:sym typeface="+mn-lt"/>
                </a:rPr>
                <a:t>应聘登记表</a:t>
              </a:r>
              <a:r>
                <a:rPr lang="en-US" altLang="zh-CN" sz="1500" dirty="0">
                  <a:solidFill>
                    <a:schemeClr val="bg2">
                      <a:lumMod val="25000"/>
                    </a:schemeClr>
                  </a:solidFill>
                  <a:cs typeface="+mn-ea"/>
                  <a:sym typeface="+mn-lt"/>
                </a:rPr>
                <a:t>》</a:t>
              </a:r>
              <a:r>
                <a:rPr lang="zh-CN" altLang="en-US" sz="1500" dirty="0">
                  <a:solidFill>
                    <a:schemeClr val="bg2">
                      <a:lumMod val="25000"/>
                    </a:schemeClr>
                  </a:solidFill>
                  <a:cs typeface="+mn-ea"/>
                  <a:sym typeface="+mn-lt"/>
                </a:rPr>
                <a:t>管和用人部门经理进行初试。</a:t>
              </a:r>
              <a:endParaRPr lang="zh-CN" altLang="en-US" sz="1500" dirty="0">
                <a:solidFill>
                  <a:schemeClr val="bg2">
                    <a:lumMod val="25000"/>
                  </a:schemeClr>
                </a:solidFill>
                <a:cs typeface="+mn-ea"/>
                <a:sym typeface="+mn-lt"/>
              </a:endParaRPr>
            </a:p>
          </p:txBody>
        </p:sp>
      </p:grpSp>
      <p:grpSp>
        <p:nvGrpSpPr>
          <p:cNvPr id="36" name="组合 35"/>
          <p:cNvGrpSpPr/>
          <p:nvPr/>
        </p:nvGrpSpPr>
        <p:grpSpPr>
          <a:xfrm>
            <a:off x="2234239" y="5240674"/>
            <a:ext cx="8216702" cy="397801"/>
            <a:chOff x="3109979" y="4537709"/>
            <a:chExt cx="18323806" cy="887122"/>
          </a:xfrm>
        </p:grpSpPr>
        <p:sp>
          <p:nvSpPr>
            <p:cNvPr id="37" name="MH_Other_2"/>
            <p:cNvSpPr>
              <a:spLocks noChangeArrowheads="1"/>
            </p:cNvSpPr>
            <p:nvPr>
              <p:custDataLst>
                <p:tags r:id="rId2"/>
              </p:custDataLst>
            </p:nvPr>
          </p:nvSpPr>
          <p:spPr bwMode="auto">
            <a:xfrm rot="5400000">
              <a:off x="3109979" y="4938198"/>
              <a:ext cx="303350" cy="303350"/>
            </a:xfrm>
            <a:prstGeom prst="ellipse">
              <a:avLst/>
            </a:prstGeom>
            <a:solidFill>
              <a:srgbClr val="002263"/>
            </a:solidFill>
            <a:ln>
              <a:solidFill>
                <a:schemeClr val="bg1">
                  <a:lumMod val="95000"/>
                </a:schemeClr>
              </a:solidFill>
            </a:ln>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endParaRPr lang="zh-CN" altLang="en-US" sz="2400" dirty="0">
                <a:solidFill>
                  <a:srgbClr val="FFFFFF"/>
                </a:solidFill>
                <a:latin typeface="+mn-lt"/>
                <a:ea typeface="+mn-ea"/>
                <a:cs typeface="+mn-ea"/>
                <a:sym typeface="+mn-lt"/>
              </a:endParaRPr>
            </a:p>
          </p:txBody>
        </p:sp>
        <p:sp>
          <p:nvSpPr>
            <p:cNvPr id="38" name="TextBox 44"/>
            <p:cNvSpPr txBox="1"/>
            <p:nvPr/>
          </p:nvSpPr>
          <p:spPr>
            <a:xfrm>
              <a:off x="3398759" y="4537709"/>
              <a:ext cx="18035026" cy="887122"/>
            </a:xfrm>
            <a:prstGeom prst="rect">
              <a:avLst/>
            </a:prstGeom>
            <a:noFill/>
          </p:spPr>
          <p:txBody>
            <a:bodyPr wrap="square" rtlCol="0">
              <a:spAutoFit/>
            </a:bodyPr>
            <a:lstStyle/>
            <a:p>
              <a:pPr>
                <a:lnSpc>
                  <a:spcPct val="150000"/>
                </a:lnSpc>
              </a:pPr>
              <a:r>
                <a:rPr lang="en-US" altLang="zh-CN" sz="1500" dirty="0">
                  <a:solidFill>
                    <a:schemeClr val="bg2">
                      <a:lumMod val="25000"/>
                    </a:schemeClr>
                  </a:solidFill>
                  <a:cs typeface="+mn-ea"/>
                  <a:sym typeface="+mn-lt"/>
                </a:rPr>
                <a:t> 2</a:t>
              </a:r>
              <a:r>
                <a:rPr lang="zh-CN" altLang="en-US" sz="1500" dirty="0">
                  <a:solidFill>
                    <a:schemeClr val="bg2">
                      <a:lumMod val="25000"/>
                    </a:schemeClr>
                  </a:solidFill>
                  <a:cs typeface="+mn-ea"/>
                  <a:sym typeface="+mn-lt"/>
                </a:rPr>
                <a:t>，由人事主管安排与分管副总经理复试，招聘部门经理（含）以上人员最后还需总经理复试。</a:t>
              </a:r>
              <a:endParaRPr lang="zh-CN" altLang="en-US" sz="1500" dirty="0">
                <a:solidFill>
                  <a:schemeClr val="bg2">
                    <a:lumMod val="25000"/>
                  </a:schemeClr>
                </a:solidFill>
                <a:cs typeface="+mn-ea"/>
                <a:sym typeface="+mn-lt"/>
              </a:endParaRPr>
            </a:p>
          </p:txBody>
        </p:sp>
      </p:grpSp>
      <p:grpSp>
        <p:nvGrpSpPr>
          <p:cNvPr id="39" name="组合 38"/>
          <p:cNvGrpSpPr/>
          <p:nvPr/>
        </p:nvGrpSpPr>
        <p:grpSpPr>
          <a:xfrm>
            <a:off x="2234239" y="5548627"/>
            <a:ext cx="4170794" cy="397801"/>
            <a:chOff x="3109979" y="5221946"/>
            <a:chExt cx="9301156" cy="887121"/>
          </a:xfrm>
        </p:grpSpPr>
        <p:sp>
          <p:nvSpPr>
            <p:cNvPr id="40" name="MH_Other_2"/>
            <p:cNvSpPr>
              <a:spLocks noChangeArrowheads="1"/>
            </p:cNvSpPr>
            <p:nvPr>
              <p:custDataLst>
                <p:tags r:id="rId3"/>
              </p:custDataLst>
            </p:nvPr>
          </p:nvSpPr>
          <p:spPr bwMode="auto">
            <a:xfrm rot="5400000">
              <a:off x="3109979" y="5631348"/>
              <a:ext cx="303350" cy="303350"/>
            </a:xfrm>
            <a:prstGeom prst="ellipse">
              <a:avLst/>
            </a:prstGeom>
            <a:solidFill>
              <a:srgbClr val="002263"/>
            </a:solidFill>
            <a:ln>
              <a:solidFill>
                <a:schemeClr val="bg1">
                  <a:lumMod val="95000"/>
                </a:schemeClr>
              </a:solidFill>
            </a:ln>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endParaRPr lang="zh-CN" altLang="en-US" sz="2400" dirty="0">
                <a:solidFill>
                  <a:srgbClr val="FFFFFF"/>
                </a:solidFill>
                <a:latin typeface="+mn-lt"/>
                <a:ea typeface="+mn-ea"/>
                <a:cs typeface="+mn-ea"/>
                <a:sym typeface="+mn-lt"/>
              </a:endParaRPr>
            </a:p>
          </p:txBody>
        </p:sp>
        <p:sp>
          <p:nvSpPr>
            <p:cNvPr id="41" name="TextBox 44"/>
            <p:cNvSpPr txBox="1"/>
            <p:nvPr/>
          </p:nvSpPr>
          <p:spPr>
            <a:xfrm>
              <a:off x="3398757" y="5221946"/>
              <a:ext cx="9012378" cy="887121"/>
            </a:xfrm>
            <a:prstGeom prst="rect">
              <a:avLst/>
            </a:prstGeom>
            <a:noFill/>
          </p:spPr>
          <p:txBody>
            <a:bodyPr wrap="square" rtlCol="0">
              <a:spAutoFit/>
            </a:bodyPr>
            <a:lstStyle/>
            <a:p>
              <a:pPr>
                <a:lnSpc>
                  <a:spcPct val="150000"/>
                </a:lnSpc>
              </a:pPr>
              <a:r>
                <a:rPr lang="en-US" altLang="zh-CN" sz="1500" dirty="0">
                  <a:solidFill>
                    <a:schemeClr val="bg2">
                      <a:lumMod val="25000"/>
                    </a:schemeClr>
                  </a:solidFill>
                  <a:cs typeface="+mn-ea"/>
                  <a:sym typeface="+mn-lt"/>
                </a:rPr>
                <a:t> 3</a:t>
              </a:r>
              <a:r>
                <a:rPr lang="zh-CN" altLang="en-US" sz="1500" dirty="0">
                  <a:solidFill>
                    <a:schemeClr val="bg2">
                      <a:lumMod val="25000"/>
                    </a:schemeClr>
                  </a:solidFill>
                  <a:cs typeface="+mn-ea"/>
                  <a:sym typeface="+mn-lt"/>
                </a:rPr>
                <a:t>，由人事主管通知应聘者报到入职时间。</a:t>
              </a:r>
              <a:endParaRPr lang="zh-CN" altLang="en-US" sz="1500" dirty="0">
                <a:solidFill>
                  <a:schemeClr val="bg2">
                    <a:lumMod val="25000"/>
                  </a:schemeClr>
                </a:solidFill>
                <a:cs typeface="+mn-ea"/>
                <a:sym typeface="+mn-lt"/>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500" fill="hold"/>
                                        <p:tgtEl>
                                          <p:spTgt spid="33"/>
                                        </p:tgtEl>
                                        <p:attrNameLst>
                                          <p:attrName>ppt_x</p:attrName>
                                        </p:attrNameLst>
                                      </p:cBhvr>
                                      <p:tavLst>
                                        <p:tav tm="0">
                                          <p:val>
                                            <p:strVal val="#ppt_x"/>
                                          </p:val>
                                        </p:tav>
                                        <p:tav tm="100000">
                                          <p:val>
                                            <p:strVal val="#ppt_x"/>
                                          </p:val>
                                        </p:tav>
                                      </p:tavLst>
                                    </p:anim>
                                    <p:anim calcmode="lin" valueType="num">
                                      <p:cBhvr additive="base">
                                        <p:cTn id="37"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500" fill="hold"/>
                                        <p:tgtEl>
                                          <p:spTgt spid="20"/>
                                        </p:tgtEl>
                                        <p:attrNameLst>
                                          <p:attrName>ppt_x</p:attrName>
                                        </p:attrNameLst>
                                      </p:cBhvr>
                                      <p:tavLst>
                                        <p:tav tm="0">
                                          <p:val>
                                            <p:strVal val="#ppt_x"/>
                                          </p:val>
                                        </p:tav>
                                        <p:tav tm="100000">
                                          <p:val>
                                            <p:strVal val="#ppt_x"/>
                                          </p:val>
                                        </p:tav>
                                      </p:tavLst>
                                    </p:anim>
                                    <p:anim calcmode="lin" valueType="num">
                                      <p:cBhvr additive="base">
                                        <p:cTn id="43"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fill="hold"/>
                                        <p:tgtEl>
                                          <p:spTgt spid="26"/>
                                        </p:tgtEl>
                                        <p:attrNameLst>
                                          <p:attrName>ppt_x</p:attrName>
                                        </p:attrNameLst>
                                      </p:cBhvr>
                                      <p:tavLst>
                                        <p:tav tm="0">
                                          <p:val>
                                            <p:strVal val="#ppt_x"/>
                                          </p:val>
                                        </p:tav>
                                        <p:tav tm="100000">
                                          <p:val>
                                            <p:strVal val="#ppt_x"/>
                                          </p:val>
                                        </p:tav>
                                      </p:tavLst>
                                    </p:anim>
                                    <p:anim calcmode="lin" valueType="num">
                                      <p:cBhvr additive="base">
                                        <p:cTn id="49" dur="500" fill="hold"/>
                                        <p:tgtEl>
                                          <p:spTgt spid="26"/>
                                        </p:tgtEl>
                                        <p:attrNameLst>
                                          <p:attrName>ppt_y</p:attrName>
                                        </p:attrNameLst>
                                      </p:cBhvr>
                                      <p:tavLst>
                                        <p:tav tm="0">
                                          <p:val>
                                            <p:strVal val="1+#ppt_h/2"/>
                                          </p:val>
                                        </p:tav>
                                        <p:tav tm="100000">
                                          <p:val>
                                            <p:strVal val="#ppt_y"/>
                                          </p:val>
                                        </p:tav>
                                      </p:tavLst>
                                    </p:anim>
                                  </p:childTnLst>
                                </p:cTn>
                              </p:par>
                            </p:childTnLst>
                          </p:cTn>
                        </p:par>
                        <p:par>
                          <p:cTn id="50" fill="hold">
                            <p:stCondLst>
                              <p:cond delay="500"/>
                            </p:stCondLst>
                            <p:childTnLst>
                              <p:par>
                                <p:cTn id="51" presetID="10" presetClass="entr" presetSubtype="0" fill="hold"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childTnLst>
                          </p:cTn>
                        </p:par>
                        <p:par>
                          <p:cTn id="54" fill="hold">
                            <p:stCondLst>
                              <p:cond delay="1000"/>
                            </p:stCondLst>
                            <p:childTnLst>
                              <p:par>
                                <p:cTn id="55" presetID="10" presetClass="entr" presetSubtype="0" fill="hold" nodeType="after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childTnLst>
                          </p:cTn>
                        </p:par>
                        <p:par>
                          <p:cTn id="58" fill="hold">
                            <p:stCondLst>
                              <p:cond delay="1500"/>
                            </p:stCondLst>
                            <p:childTnLst>
                              <p:par>
                                <p:cTn id="59" presetID="10" presetClass="entr" presetSubtype="0" fill="hold" nodeType="afterEffect">
                                  <p:stCondLst>
                                    <p:cond delay="0"/>
                                  </p:stCondLst>
                                  <p:childTnLst>
                                    <p:set>
                                      <p:cBhvr>
                                        <p:cTn id="60" dur="1" fill="hold">
                                          <p:stCondLst>
                                            <p:cond delay="0"/>
                                          </p:stCondLst>
                                        </p:cTn>
                                        <p:tgtEl>
                                          <p:spTgt spid="39"/>
                                        </p:tgtEl>
                                        <p:attrNameLst>
                                          <p:attrName>style.visibility</p:attrName>
                                        </p:attrNameLst>
                                      </p:cBhvr>
                                      <p:to>
                                        <p:strVal val="visible"/>
                                      </p:to>
                                    </p:set>
                                    <p:animEffect transition="in" filter="fade">
                                      <p:cBhvr>
                                        <p:cTn id="6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20" grpId="0"/>
      <p:bldP spid="2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1" name="图片 30"/>
          <p:cNvPicPr>
            <a:picLocks noChangeAspect="1"/>
          </p:cNvPicPr>
          <p:nvPr/>
        </p:nvPicPr>
        <p:blipFill>
          <a:blip r:embed="rId1" cstate="screen"/>
          <a:stretch>
            <a:fillRect/>
          </a:stretch>
        </p:blipFill>
        <p:spPr>
          <a:xfrm>
            <a:off x="-41950" y="-3340"/>
            <a:ext cx="8791020" cy="6857995"/>
          </a:xfrm>
          <a:prstGeom prst="rect">
            <a:avLst/>
          </a:prstGeom>
        </p:spPr>
      </p:pic>
      <p:sp>
        <p:nvSpPr>
          <p:cNvPr id="35" name="任意多边形 9"/>
          <p:cNvSpPr/>
          <p:nvPr/>
        </p:nvSpPr>
        <p:spPr>
          <a:xfrm flipH="1" flipV="1">
            <a:off x="1815127" y="-4716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p:cNvSpPr/>
          <p:nvPr/>
        </p:nvSpPr>
        <p:spPr>
          <a:xfrm flipH="1">
            <a:off x="10356215" y="306387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p:cNvSpPr/>
          <p:nvPr/>
        </p:nvSpPr>
        <p:spPr>
          <a:xfrm flipH="1" flipV="1">
            <a:off x="1776730" y="-6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p:cNvSpPr/>
          <p:nvPr/>
        </p:nvSpPr>
        <p:spPr>
          <a:xfrm flipH="1" flipV="1">
            <a:off x="2755265" y="4502150"/>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p:cNvSpPr/>
          <p:nvPr/>
        </p:nvSpPr>
        <p:spPr>
          <a:xfrm flipH="1" flipV="1">
            <a:off x="11271885" y="3780155"/>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p:cNvSpPr/>
          <p:nvPr/>
        </p:nvSpPr>
        <p:spPr>
          <a:xfrm flipH="1" flipV="1">
            <a:off x="3448050" y="3780155"/>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4659756" y="2750441"/>
            <a:ext cx="5121" cy="12833"/>
            <a:chOff x="3861296" y="3026891"/>
            <a:chExt cx="5121" cy="12833"/>
          </a:xfrm>
        </p:grpSpPr>
        <p:sp>
          <p:nvSpPr>
            <p:cNvPr id="9" name="任意多边形: 形状 8"/>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5" name="文本框 24"/>
          <p:cNvSpPr txBox="1"/>
          <p:nvPr/>
        </p:nvSpPr>
        <p:spPr>
          <a:xfrm>
            <a:off x="5594349" y="2764087"/>
            <a:ext cx="3877985" cy="1200329"/>
          </a:xfrm>
          <a:prstGeom prst="rect">
            <a:avLst/>
          </a:prstGeom>
          <a:noFill/>
        </p:spPr>
        <p:txBody>
          <a:bodyPr wrap="none" rtlCol="0">
            <a:spAutoFit/>
          </a:bodyPr>
          <a:lstStyle/>
          <a:p>
            <a:pPr lvl="0" algn="ctr">
              <a:defRPr/>
            </a:pPr>
            <a:r>
              <a:rPr lang="zh-CN" altLang="en-US" sz="7200" b="1" kern="0" dirty="0">
                <a:solidFill>
                  <a:srgbClr val="002263"/>
                </a:solidFill>
                <a:cs typeface="+mn-ea"/>
                <a:sym typeface="+mn-lt"/>
              </a:rPr>
              <a:t>职员报到</a:t>
            </a:r>
            <a:endParaRPr lang="zh-CN" altLang="en-US" sz="7200" b="1" kern="0" dirty="0">
              <a:solidFill>
                <a:srgbClr val="002263"/>
              </a:solidFill>
              <a:cs typeface="+mn-ea"/>
              <a:sym typeface="+mn-lt"/>
            </a:endParaRPr>
          </a:p>
        </p:txBody>
      </p:sp>
      <p:sp>
        <p:nvSpPr>
          <p:cNvPr id="26" name="TextBox 11"/>
          <p:cNvSpPr txBox="1"/>
          <p:nvPr/>
        </p:nvSpPr>
        <p:spPr>
          <a:xfrm>
            <a:off x="4401940" y="4066421"/>
            <a:ext cx="6506845" cy="570221"/>
          </a:xfrm>
          <a:prstGeom prst="rect">
            <a:avLst/>
          </a:prstGeom>
          <a:noFill/>
        </p:spPr>
        <p:txBody>
          <a:bodyPr wrap="square" lIns="0" tIns="0" rIns="0" bIns="0" rtlCol="0">
            <a:spAutoFit/>
            <a:scene3d>
              <a:camera prst="orthographicFront"/>
              <a:lightRig rig="threePt" dir="t"/>
            </a:scene3d>
            <a:sp3d contourW="12700"/>
          </a:bodyPr>
          <a:lstStyle/>
          <a:p>
            <a:pPr algn="ctr">
              <a:lnSpc>
                <a:spcPct val="150000"/>
              </a:lnSpc>
            </a:pPr>
            <a:r>
              <a:rPr lang="en-US" altLang="zh-CN" sz="2800" dirty="0">
                <a:solidFill>
                  <a:schemeClr val="bg2">
                    <a:lumMod val="25000"/>
                  </a:schemeClr>
                </a:solidFill>
                <a:cs typeface="+mn-ea"/>
                <a:sym typeface="+mn-lt"/>
              </a:rPr>
              <a:t>Staff check in</a:t>
            </a:r>
            <a:endParaRPr lang="en-US" altLang="zh-CN" sz="2800" dirty="0">
              <a:solidFill>
                <a:schemeClr val="bg2">
                  <a:lumMod val="25000"/>
                </a:schemeClr>
              </a:solidFill>
              <a:cs typeface="+mn-ea"/>
              <a:sym typeface="+mn-lt"/>
            </a:endParaRPr>
          </a:p>
        </p:txBody>
      </p:sp>
      <p:sp>
        <p:nvSpPr>
          <p:cNvPr id="24" name="矩形 23"/>
          <p:cNvSpPr/>
          <p:nvPr/>
        </p:nvSpPr>
        <p:spPr>
          <a:xfrm>
            <a:off x="6567772" y="1867235"/>
            <a:ext cx="1903956" cy="686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02263"/>
                </a:solidFill>
                <a:cs typeface="+mn-ea"/>
                <a:sym typeface="+mn-lt"/>
              </a:rPr>
              <a:t>第五章</a:t>
            </a:r>
            <a:endParaRPr lang="zh-CN" altLang="en-US" sz="3200" b="1" dirty="0">
              <a:solidFill>
                <a:srgbClr val="002263"/>
              </a:solidFill>
              <a:cs typeface="+mn-ea"/>
              <a:sym typeface="+mn-lt"/>
            </a:endParaRPr>
          </a:p>
        </p:txBody>
      </p:sp>
      <p:grpSp>
        <p:nvGrpSpPr>
          <p:cNvPr id="39" name="组合 38"/>
          <p:cNvGrpSpPr/>
          <p:nvPr/>
        </p:nvGrpSpPr>
        <p:grpSpPr>
          <a:xfrm>
            <a:off x="5618174" y="5043298"/>
            <a:ext cx="3672647" cy="556721"/>
            <a:chOff x="2924961" y="1867298"/>
            <a:chExt cx="3672647" cy="556721"/>
          </a:xfrm>
        </p:grpSpPr>
        <p:sp>
          <p:nvSpPr>
            <p:cNvPr id="40" name="平行四边形 39"/>
            <p:cNvSpPr/>
            <p:nvPr/>
          </p:nvSpPr>
          <p:spPr>
            <a:xfrm>
              <a:off x="2924961" y="1867298"/>
              <a:ext cx="3672647" cy="556721"/>
            </a:xfrm>
            <a:prstGeom prst="parallelogram">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p:cNvSpPr txBox="1"/>
            <p:nvPr/>
          </p:nvSpPr>
          <p:spPr>
            <a:xfrm flipH="1">
              <a:off x="3467601" y="1969303"/>
              <a:ext cx="2207342" cy="369332"/>
            </a:xfrm>
            <a:prstGeom prst="rect">
              <a:avLst/>
            </a:prstGeom>
            <a:noFill/>
          </p:spPr>
          <p:txBody>
            <a:bodyPr wrap="square" rtlCol="0">
              <a:spAutoFit/>
            </a:bodyPr>
            <a:lstStyle/>
            <a:p>
              <a:endParaRPr lang="zh-CN" altLang="en-US" dirty="0">
                <a:solidFill>
                  <a:schemeClr val="bg1"/>
                </a:solidFill>
                <a:cs typeface="+mn-ea"/>
                <a:sym typeface="+mn-lt"/>
              </a:endParaRPr>
            </a:p>
          </p:txBody>
        </p:sp>
        <p:sp>
          <p:nvSpPr>
            <p:cNvPr id="43" name="文本框 42"/>
            <p:cNvSpPr txBox="1"/>
            <p:nvPr/>
          </p:nvSpPr>
          <p:spPr>
            <a:xfrm flipH="1">
              <a:off x="3955541" y="2000458"/>
              <a:ext cx="1990278" cy="369332"/>
            </a:xfrm>
            <a:prstGeom prst="rect">
              <a:avLst/>
            </a:prstGeom>
            <a:noFill/>
          </p:spPr>
          <p:txBody>
            <a:bodyPr wrap="square" rtlCol="0">
              <a:spAutoFit/>
            </a:bodyPr>
            <a:lstStyle/>
            <a:p>
              <a:r>
                <a:rPr lang="zh-CN" altLang="en-US" dirty="0">
                  <a:solidFill>
                    <a:schemeClr val="bg1"/>
                  </a:solidFill>
                  <a:cs typeface="+mn-ea"/>
                  <a:sym typeface="+mn-lt"/>
                </a:rPr>
                <a:t>人事管理制度</a:t>
              </a:r>
              <a:endParaRPr lang="zh-CN" altLang="en-US" dirty="0">
                <a:solidFill>
                  <a:schemeClr val="bg1"/>
                </a:solidFill>
                <a:cs typeface="+mn-ea"/>
                <a:sym typeface="+mn-lt"/>
              </a:endParaRPr>
            </a:p>
          </p:txBody>
        </p:sp>
      </p:grpSp>
      <p:cxnSp>
        <p:nvCxnSpPr>
          <p:cNvPr id="46" name="直接连接符 45"/>
          <p:cNvCxnSpPr/>
          <p:nvPr/>
        </p:nvCxnSpPr>
        <p:spPr>
          <a:xfrm>
            <a:off x="5774931" y="2549603"/>
            <a:ext cx="376086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up)">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arn(inVertical)">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2" presetClass="entr" presetSubtype="4"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7" presetClass="entr" presetSubtype="1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1000" fill="hold"/>
                                        <p:tgtEl>
                                          <p:spTgt spid="39"/>
                                        </p:tgtEl>
                                        <p:attrNameLst>
                                          <p:attrName>ppt_w</p:attrName>
                                        </p:attrNameLst>
                                      </p:cBhvr>
                                      <p:tavLst>
                                        <p:tav tm="0">
                                          <p:val>
                                            <p:fltVal val="0"/>
                                          </p:val>
                                        </p:tav>
                                        <p:tav tm="100000">
                                          <p:val>
                                            <p:strVal val="#ppt_w"/>
                                          </p:val>
                                        </p:tav>
                                      </p:tavLst>
                                    </p:anim>
                                    <p:anim calcmode="lin" valueType="num">
                                      <p:cBhvr>
                                        <p:cTn id="55" dur="1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5" grpId="0"/>
      <p:bldP spid="26" grpId="0"/>
      <p:bldP spid="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7099" y="463031"/>
            <a:ext cx="2969120" cy="461665"/>
            <a:chOff x="1615406" y="477018"/>
            <a:chExt cx="2969120" cy="461665"/>
          </a:xfrm>
        </p:grpSpPr>
        <p:sp>
          <p:nvSpPr>
            <p:cNvPr id="15" name="文本框 14"/>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第五章</a:t>
              </a:r>
              <a:endParaRPr lang="zh-CN" altLang="zh-CN" sz="1600" dirty="0">
                <a:solidFill>
                  <a:schemeClr val="bg2">
                    <a:lumMod val="25000"/>
                  </a:schemeClr>
                </a:solidFill>
                <a:cs typeface="+mn-ea"/>
                <a:sym typeface="+mn-lt"/>
              </a:endParaRPr>
            </a:p>
          </p:txBody>
        </p:sp>
        <p:sp>
          <p:nvSpPr>
            <p:cNvPr id="16" name="文本框 15"/>
            <p:cNvSpPr txBox="1"/>
            <p:nvPr/>
          </p:nvSpPr>
          <p:spPr>
            <a:xfrm>
              <a:off x="2371310" y="477018"/>
              <a:ext cx="2213216"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职员报道</a:t>
              </a:r>
              <a:endParaRPr lang="zh-CN" altLang="zh-CN" sz="2400" b="1" dirty="0">
                <a:solidFill>
                  <a:schemeClr val="bg2">
                    <a:lumMod val="25000"/>
                  </a:schemeClr>
                </a:solidFill>
                <a:cs typeface="+mn-ea"/>
                <a:sym typeface="+mn-lt"/>
              </a:endParaRPr>
            </a:p>
          </p:txBody>
        </p:sp>
      </p:grpSp>
      <p:grpSp>
        <p:nvGrpSpPr>
          <p:cNvPr id="17" name="组合 16"/>
          <p:cNvGrpSpPr/>
          <p:nvPr/>
        </p:nvGrpSpPr>
        <p:grpSpPr>
          <a:xfrm>
            <a:off x="-676027" y="587602"/>
            <a:ext cx="1779590" cy="324568"/>
            <a:chOff x="10447421" y="344366"/>
            <a:chExt cx="1779590" cy="324568"/>
          </a:xfrm>
        </p:grpSpPr>
        <p:sp>
          <p:nvSpPr>
            <p:cNvPr id="18" name="平行四边形 17"/>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平行四边形 18"/>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2" name="矩形 41"/>
          <p:cNvSpPr/>
          <p:nvPr/>
        </p:nvSpPr>
        <p:spPr>
          <a:xfrm>
            <a:off x="2069782" y="2894185"/>
            <a:ext cx="4205758" cy="923330"/>
          </a:xfrm>
          <a:prstGeom prst="rect">
            <a:avLst/>
          </a:prstGeom>
        </p:spPr>
        <p:txBody>
          <a:bodyPr wrap="square">
            <a:spAutoFit/>
          </a:bodyPr>
          <a:lstStyle/>
          <a:p>
            <a:r>
              <a:rPr lang="zh-CN" altLang="en-US" dirty="0">
                <a:solidFill>
                  <a:schemeClr val="bg2">
                    <a:lumMod val="25000"/>
                  </a:schemeClr>
                </a:solidFill>
                <a:cs typeface="+mn-ea"/>
                <a:sym typeface="+mn-lt"/>
              </a:rPr>
              <a:t>所有招聘录用的新职员正式上班当日先向行政人事部报到，报到日期即起薪日。报道当天所有新职员须携带：</a:t>
            </a:r>
            <a:endParaRPr lang="zh-CN" altLang="en-US" dirty="0">
              <a:solidFill>
                <a:schemeClr val="bg2">
                  <a:lumMod val="25000"/>
                </a:schemeClr>
              </a:solidFill>
              <a:cs typeface="+mn-ea"/>
              <a:sym typeface="+mn-lt"/>
            </a:endParaRPr>
          </a:p>
        </p:txBody>
      </p:sp>
      <p:sp>
        <p:nvSpPr>
          <p:cNvPr id="43" name="矩形 42"/>
          <p:cNvSpPr/>
          <p:nvPr/>
        </p:nvSpPr>
        <p:spPr>
          <a:xfrm>
            <a:off x="2351975" y="4055454"/>
            <a:ext cx="4454660" cy="1569660"/>
          </a:xfrm>
          <a:prstGeom prst="rect">
            <a:avLst/>
          </a:prstGeom>
        </p:spPr>
        <p:txBody>
          <a:bodyPr wrap="square">
            <a:spAutoFit/>
          </a:bodyPr>
          <a:lstStyle/>
          <a:p>
            <a:pPr marL="285750" indent="-285750">
              <a:buFont typeface="Wingdings" panose="05000000000000000000" pitchFamily="2" charset="2"/>
              <a:buChar char="u"/>
            </a:pPr>
            <a:r>
              <a:rPr lang="en-US" altLang="zh-CN" sz="1600" dirty="0">
                <a:solidFill>
                  <a:schemeClr val="bg2">
                    <a:lumMod val="25000"/>
                  </a:schemeClr>
                </a:solidFill>
                <a:cs typeface="+mn-ea"/>
                <a:sym typeface="+mn-lt"/>
              </a:rPr>
              <a:t>1</a:t>
            </a:r>
            <a:r>
              <a:rPr lang="zh-CN" altLang="en-US" sz="1600" dirty="0">
                <a:solidFill>
                  <a:schemeClr val="bg2">
                    <a:lumMod val="25000"/>
                  </a:schemeClr>
                </a:solidFill>
                <a:cs typeface="+mn-ea"/>
                <a:sym typeface="+mn-lt"/>
              </a:rPr>
              <a:t>、两张一寸免冠照片；</a:t>
            </a:r>
            <a:endParaRPr lang="zh-CN" altLang="en-US" sz="1600" dirty="0">
              <a:solidFill>
                <a:schemeClr val="bg2">
                  <a:lumMod val="25000"/>
                </a:schemeClr>
              </a:solidFill>
              <a:cs typeface="+mn-ea"/>
              <a:sym typeface="+mn-lt"/>
            </a:endParaRPr>
          </a:p>
          <a:p>
            <a:pPr marL="285750" indent="-285750">
              <a:buFont typeface="Wingdings" panose="05000000000000000000" pitchFamily="2" charset="2"/>
              <a:buChar char="u"/>
            </a:pPr>
            <a:r>
              <a:rPr lang="en-US" altLang="zh-CN" sz="1600" dirty="0">
                <a:solidFill>
                  <a:schemeClr val="bg2">
                    <a:lumMod val="25000"/>
                  </a:schemeClr>
                </a:solidFill>
                <a:cs typeface="+mn-ea"/>
                <a:sym typeface="+mn-lt"/>
              </a:rPr>
              <a:t>2</a:t>
            </a:r>
            <a:r>
              <a:rPr lang="zh-CN" altLang="en-US" sz="1600" dirty="0">
                <a:solidFill>
                  <a:schemeClr val="bg2">
                    <a:lumMod val="25000"/>
                  </a:schemeClr>
                </a:solidFill>
                <a:cs typeface="+mn-ea"/>
                <a:sym typeface="+mn-lt"/>
              </a:rPr>
              <a:t>、身份证、户口薄、原件和复印件；</a:t>
            </a:r>
            <a:endParaRPr lang="zh-CN" altLang="en-US" sz="1600" dirty="0">
              <a:solidFill>
                <a:schemeClr val="bg2">
                  <a:lumMod val="25000"/>
                </a:schemeClr>
              </a:solidFill>
              <a:cs typeface="+mn-ea"/>
              <a:sym typeface="+mn-lt"/>
            </a:endParaRPr>
          </a:p>
          <a:p>
            <a:pPr marL="285750" indent="-285750">
              <a:buFont typeface="Wingdings" panose="05000000000000000000" pitchFamily="2" charset="2"/>
              <a:buChar char="u"/>
            </a:pPr>
            <a:r>
              <a:rPr lang="en-US" altLang="zh-CN" sz="1600" dirty="0">
                <a:solidFill>
                  <a:schemeClr val="bg2">
                    <a:lumMod val="25000"/>
                  </a:schemeClr>
                </a:solidFill>
                <a:cs typeface="+mn-ea"/>
                <a:sym typeface="+mn-lt"/>
              </a:rPr>
              <a:t>3</a:t>
            </a:r>
            <a:r>
              <a:rPr lang="zh-CN" altLang="en-US" sz="1600" dirty="0">
                <a:solidFill>
                  <a:schemeClr val="bg2">
                    <a:lumMod val="25000"/>
                  </a:schemeClr>
                </a:solidFill>
                <a:cs typeface="+mn-ea"/>
                <a:sym typeface="+mn-lt"/>
              </a:rPr>
              <a:t>、学历证明原件和复印件；</a:t>
            </a:r>
            <a:endParaRPr lang="zh-CN" altLang="en-US" sz="1600" dirty="0">
              <a:solidFill>
                <a:schemeClr val="bg2">
                  <a:lumMod val="25000"/>
                </a:schemeClr>
              </a:solidFill>
              <a:cs typeface="+mn-ea"/>
              <a:sym typeface="+mn-lt"/>
            </a:endParaRPr>
          </a:p>
          <a:p>
            <a:pPr marL="285750" indent="-285750">
              <a:buFont typeface="Wingdings" panose="05000000000000000000" pitchFamily="2" charset="2"/>
              <a:buChar char="u"/>
            </a:pPr>
            <a:r>
              <a:rPr lang="en-US" altLang="zh-CN" sz="1600" dirty="0">
                <a:solidFill>
                  <a:schemeClr val="bg2">
                    <a:lumMod val="25000"/>
                  </a:schemeClr>
                </a:solidFill>
                <a:cs typeface="+mn-ea"/>
                <a:sym typeface="+mn-lt"/>
              </a:rPr>
              <a:t>4</a:t>
            </a:r>
            <a:r>
              <a:rPr lang="zh-CN" altLang="en-US" sz="1600" dirty="0">
                <a:solidFill>
                  <a:schemeClr val="bg2">
                    <a:lumMod val="25000"/>
                  </a:schemeClr>
                </a:solidFill>
                <a:cs typeface="+mn-ea"/>
                <a:sym typeface="+mn-lt"/>
              </a:rPr>
              <a:t>、职称证明原件和复印件；</a:t>
            </a:r>
            <a:endParaRPr lang="zh-CN" altLang="en-US" sz="1600" dirty="0">
              <a:solidFill>
                <a:schemeClr val="bg2">
                  <a:lumMod val="25000"/>
                </a:schemeClr>
              </a:solidFill>
              <a:cs typeface="+mn-ea"/>
              <a:sym typeface="+mn-lt"/>
            </a:endParaRPr>
          </a:p>
          <a:p>
            <a:pPr marL="285750" indent="-285750">
              <a:buFont typeface="Wingdings" panose="05000000000000000000" pitchFamily="2" charset="2"/>
              <a:buChar char="u"/>
            </a:pPr>
            <a:r>
              <a:rPr lang="en-US" altLang="zh-CN" sz="1600" dirty="0">
                <a:solidFill>
                  <a:schemeClr val="bg2">
                    <a:lumMod val="25000"/>
                  </a:schemeClr>
                </a:solidFill>
                <a:cs typeface="+mn-ea"/>
                <a:sym typeface="+mn-lt"/>
              </a:rPr>
              <a:t>5</a:t>
            </a:r>
            <a:r>
              <a:rPr lang="zh-CN" altLang="en-US" sz="1600" dirty="0">
                <a:solidFill>
                  <a:schemeClr val="bg2">
                    <a:lumMod val="25000"/>
                  </a:schemeClr>
                </a:solidFill>
                <a:cs typeface="+mn-ea"/>
                <a:sym typeface="+mn-lt"/>
              </a:rPr>
              <a:t>、医院体检表（必要时提供）；</a:t>
            </a:r>
            <a:endParaRPr lang="zh-CN" altLang="en-US" sz="1600" dirty="0">
              <a:solidFill>
                <a:schemeClr val="bg2">
                  <a:lumMod val="25000"/>
                </a:schemeClr>
              </a:solidFill>
              <a:cs typeface="+mn-ea"/>
              <a:sym typeface="+mn-lt"/>
            </a:endParaRPr>
          </a:p>
          <a:p>
            <a:pPr marL="285750" indent="-285750">
              <a:buFont typeface="Wingdings" panose="05000000000000000000" pitchFamily="2" charset="2"/>
              <a:buChar char="u"/>
            </a:pPr>
            <a:r>
              <a:rPr lang="en-US" altLang="zh-CN" sz="1600" dirty="0">
                <a:solidFill>
                  <a:schemeClr val="bg2">
                    <a:lumMod val="25000"/>
                  </a:schemeClr>
                </a:solidFill>
                <a:cs typeface="+mn-ea"/>
                <a:sym typeface="+mn-lt"/>
              </a:rPr>
              <a:t>6</a:t>
            </a:r>
            <a:r>
              <a:rPr lang="zh-CN" altLang="en-US" sz="1600" dirty="0">
                <a:solidFill>
                  <a:schemeClr val="bg2">
                    <a:lumMod val="25000"/>
                  </a:schemeClr>
                </a:solidFill>
                <a:cs typeface="+mn-ea"/>
                <a:sym typeface="+mn-lt"/>
              </a:rPr>
              <a:t>、上一个单位的解除劳动合同通知。</a:t>
            </a:r>
            <a:endParaRPr lang="zh-CN" altLang="en-US" sz="1600" dirty="0">
              <a:solidFill>
                <a:schemeClr val="bg2">
                  <a:lumMod val="25000"/>
                </a:schemeClr>
              </a:solidFill>
              <a:cs typeface="+mn-ea"/>
              <a:sym typeface="+mn-lt"/>
            </a:endParaRPr>
          </a:p>
        </p:txBody>
      </p:sp>
      <p:grpSp>
        <p:nvGrpSpPr>
          <p:cNvPr id="44" name="组合 43"/>
          <p:cNvGrpSpPr/>
          <p:nvPr/>
        </p:nvGrpSpPr>
        <p:grpSpPr>
          <a:xfrm>
            <a:off x="1379946" y="1665255"/>
            <a:ext cx="9943583" cy="4459972"/>
            <a:chOff x="1379946" y="3873074"/>
            <a:chExt cx="9693061" cy="4459972"/>
          </a:xfrm>
        </p:grpSpPr>
        <p:sp>
          <p:nvSpPr>
            <p:cNvPr id="45" name="矩形 44"/>
            <p:cNvSpPr/>
            <p:nvPr/>
          </p:nvSpPr>
          <p:spPr>
            <a:xfrm>
              <a:off x="1379946" y="3873074"/>
              <a:ext cx="9693061" cy="4459972"/>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6" name="矩形: 圆角 45"/>
            <p:cNvSpPr/>
            <p:nvPr/>
          </p:nvSpPr>
          <p:spPr>
            <a:xfrm>
              <a:off x="1983003" y="4304778"/>
              <a:ext cx="1774327" cy="476655"/>
            </a:xfrm>
            <a:prstGeom prst="roundRect">
              <a:avLst>
                <a:gd name="adj" fmla="val 0"/>
              </a:avLst>
            </a:prstGeom>
            <a:solidFill>
              <a:srgbClr val="002263"/>
            </a:solidFill>
            <a:ln>
              <a:noFill/>
            </a:ln>
            <a:effectLst>
              <a:outerShdw blurRad="762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第十三 条 </a:t>
              </a:r>
              <a:endParaRPr lang="zh-CN" altLang="en-US" sz="2000" b="1" dirty="0">
                <a:solidFill>
                  <a:schemeClr val="bg1"/>
                </a:solidFill>
                <a:cs typeface="+mn-ea"/>
                <a:sym typeface="+mn-lt"/>
              </a:endParaRPr>
            </a:p>
          </p:txBody>
        </p:sp>
      </p:grpSp>
      <p:pic>
        <p:nvPicPr>
          <p:cNvPr id="6" name="图片 5"/>
          <p:cNvPicPr>
            <a:picLocks noChangeAspect="1"/>
          </p:cNvPicPr>
          <p:nvPr/>
        </p:nvPicPr>
        <p:blipFill>
          <a:blip r:embed="rId1"/>
          <a:stretch>
            <a:fillRect/>
          </a:stretch>
        </p:blipFill>
        <p:spPr>
          <a:xfrm>
            <a:off x="6806635" y="2802546"/>
            <a:ext cx="3714750" cy="2476500"/>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wipe(down)">
                                      <p:cBhvr>
                                        <p:cTn id="19" dur="500"/>
                                        <p:tgtEl>
                                          <p:spTgt spid="44"/>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1000"/>
                                        <p:tgtEl>
                                          <p:spTgt spid="42"/>
                                        </p:tgtEl>
                                      </p:cBhvr>
                                    </p:animEffect>
                                    <p:anim calcmode="lin" valueType="num">
                                      <p:cBhvr>
                                        <p:cTn id="25" dur="1000" fill="hold"/>
                                        <p:tgtEl>
                                          <p:spTgt spid="42"/>
                                        </p:tgtEl>
                                        <p:attrNameLst>
                                          <p:attrName>ppt_x</p:attrName>
                                        </p:attrNameLst>
                                      </p:cBhvr>
                                      <p:tavLst>
                                        <p:tav tm="0">
                                          <p:val>
                                            <p:strVal val="#ppt_x"/>
                                          </p:val>
                                        </p:tav>
                                        <p:tav tm="100000">
                                          <p:val>
                                            <p:strVal val="#ppt_x"/>
                                          </p:val>
                                        </p:tav>
                                      </p:tavLst>
                                    </p:anim>
                                    <p:anim calcmode="lin" valueType="num">
                                      <p:cBhvr>
                                        <p:cTn id="26"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wipe(up)">
                                      <p:cBhvr>
                                        <p:cTn id="31" dur="500"/>
                                        <p:tgtEl>
                                          <p:spTgt spid="43"/>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down)">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227099" y="463031"/>
            <a:ext cx="2969120" cy="461665"/>
            <a:chOff x="1615406" y="477018"/>
            <a:chExt cx="2969120" cy="461665"/>
          </a:xfrm>
        </p:grpSpPr>
        <p:sp>
          <p:nvSpPr>
            <p:cNvPr id="19" name="文本框 18"/>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第五章</a:t>
              </a:r>
              <a:endParaRPr lang="zh-CN" altLang="zh-CN" sz="1600" dirty="0">
                <a:solidFill>
                  <a:schemeClr val="bg2">
                    <a:lumMod val="25000"/>
                  </a:schemeClr>
                </a:solidFill>
                <a:cs typeface="+mn-ea"/>
                <a:sym typeface="+mn-lt"/>
              </a:endParaRPr>
            </a:p>
          </p:txBody>
        </p:sp>
        <p:sp>
          <p:nvSpPr>
            <p:cNvPr id="20" name="文本框 19"/>
            <p:cNvSpPr txBox="1"/>
            <p:nvPr/>
          </p:nvSpPr>
          <p:spPr>
            <a:xfrm>
              <a:off x="2371310" y="477018"/>
              <a:ext cx="2213216"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职员报道</a:t>
              </a:r>
              <a:endParaRPr lang="zh-CN" altLang="zh-CN" sz="2400" b="1" dirty="0">
                <a:solidFill>
                  <a:schemeClr val="bg2">
                    <a:lumMod val="25000"/>
                  </a:schemeClr>
                </a:solidFill>
                <a:cs typeface="+mn-ea"/>
                <a:sym typeface="+mn-lt"/>
              </a:endParaRPr>
            </a:p>
          </p:txBody>
        </p:sp>
      </p:grpSp>
      <p:grpSp>
        <p:nvGrpSpPr>
          <p:cNvPr id="21" name="组合 20"/>
          <p:cNvGrpSpPr/>
          <p:nvPr/>
        </p:nvGrpSpPr>
        <p:grpSpPr>
          <a:xfrm>
            <a:off x="-676027" y="587602"/>
            <a:ext cx="1779590" cy="324568"/>
            <a:chOff x="10447421" y="344366"/>
            <a:chExt cx="1779590" cy="324568"/>
          </a:xfrm>
        </p:grpSpPr>
        <p:sp>
          <p:nvSpPr>
            <p:cNvPr id="22" name="平行四边形 21"/>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平行四边形 22"/>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7" name="组合 6"/>
          <p:cNvGrpSpPr/>
          <p:nvPr/>
        </p:nvGrpSpPr>
        <p:grpSpPr>
          <a:xfrm>
            <a:off x="563563" y="1999284"/>
            <a:ext cx="3487737" cy="3863680"/>
            <a:chOff x="334962" y="2137070"/>
            <a:chExt cx="3487737" cy="3863680"/>
          </a:xfrm>
        </p:grpSpPr>
        <p:grpSp>
          <p:nvGrpSpPr>
            <p:cNvPr id="24" name="组合 23"/>
            <p:cNvGrpSpPr/>
            <p:nvPr/>
          </p:nvGrpSpPr>
          <p:grpSpPr>
            <a:xfrm>
              <a:off x="334962" y="2137070"/>
              <a:ext cx="3487737" cy="3863680"/>
              <a:chOff x="334962" y="2270420"/>
              <a:chExt cx="3487737" cy="3863680"/>
            </a:xfrm>
          </p:grpSpPr>
          <p:sp>
            <p:nvSpPr>
              <p:cNvPr id="25" name="矩形 24"/>
              <p:cNvSpPr/>
              <p:nvPr/>
            </p:nvSpPr>
            <p:spPr>
              <a:xfrm>
                <a:off x="334962" y="2270420"/>
                <a:ext cx="3487737" cy="3863680"/>
              </a:xfrm>
              <a:prstGeom prst="rect">
                <a:avLst/>
              </a:prstGeom>
              <a:blipFill dpi="0" rotWithShape="1">
                <a:blip r:embed="rId1"/>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p:cNvSpPr/>
              <p:nvPr/>
            </p:nvSpPr>
            <p:spPr>
              <a:xfrm>
                <a:off x="563563" y="2486987"/>
                <a:ext cx="2994817" cy="3408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42" name="TextBox 1"/>
            <p:cNvSpPr txBox="1"/>
            <p:nvPr/>
          </p:nvSpPr>
          <p:spPr>
            <a:xfrm>
              <a:off x="987369" y="3429000"/>
              <a:ext cx="2331281" cy="1815882"/>
            </a:xfrm>
            <a:prstGeom prst="rect">
              <a:avLst/>
            </a:prstGeom>
            <a:noFill/>
          </p:spPr>
          <p:txBody>
            <a:bodyPr wrap="square" rtlCol="0">
              <a:spAutoFit/>
            </a:bodyPr>
            <a:lstStyle/>
            <a:p>
              <a:r>
                <a:rPr lang="zh-CN" altLang="en-US" sz="1600" dirty="0">
                  <a:solidFill>
                    <a:schemeClr val="bg2">
                      <a:lumMod val="25000"/>
                    </a:schemeClr>
                  </a:solidFill>
                  <a:cs typeface="+mn-ea"/>
                  <a:sym typeface="+mn-lt"/>
                </a:rPr>
                <a:t>本公司的特殊岗位员工需办理担保手续，并经行政人事部审核后方可报到；担保人须是具有正式职业、有固定住房、成都户口；配偶或直系亲属不能做担保人。</a:t>
              </a:r>
              <a:endParaRPr lang="zh-CN" altLang="en-US" sz="1600" dirty="0">
                <a:solidFill>
                  <a:schemeClr val="bg2">
                    <a:lumMod val="25000"/>
                  </a:schemeClr>
                </a:solidFill>
                <a:cs typeface="+mn-ea"/>
                <a:sym typeface="+mn-lt"/>
              </a:endParaRPr>
            </a:p>
          </p:txBody>
        </p:sp>
        <p:sp>
          <p:nvSpPr>
            <p:cNvPr id="43" name="矩形 42"/>
            <p:cNvSpPr/>
            <p:nvPr/>
          </p:nvSpPr>
          <p:spPr>
            <a:xfrm>
              <a:off x="1377709" y="2911909"/>
              <a:ext cx="1210588" cy="400110"/>
            </a:xfrm>
            <a:prstGeom prst="rect">
              <a:avLst/>
            </a:prstGeom>
          </p:spPr>
          <p:txBody>
            <a:bodyPr wrap="none">
              <a:spAutoFit/>
            </a:bodyPr>
            <a:lstStyle/>
            <a:p>
              <a:r>
                <a:rPr lang="zh-CN" altLang="en-US" sz="2000" b="1" dirty="0">
                  <a:solidFill>
                    <a:srgbClr val="002263"/>
                  </a:solidFill>
                  <a:cs typeface="+mn-ea"/>
                  <a:sym typeface="+mn-lt"/>
                </a:rPr>
                <a:t>第十四条</a:t>
              </a:r>
              <a:endParaRPr lang="en-US" altLang="zh-CN" sz="2000" b="1" dirty="0">
                <a:solidFill>
                  <a:srgbClr val="002263"/>
                </a:solidFill>
                <a:cs typeface="+mn-ea"/>
                <a:sym typeface="+mn-lt"/>
              </a:endParaRPr>
            </a:p>
          </p:txBody>
        </p:sp>
      </p:grpSp>
      <p:grpSp>
        <p:nvGrpSpPr>
          <p:cNvPr id="5" name="组合 4"/>
          <p:cNvGrpSpPr/>
          <p:nvPr/>
        </p:nvGrpSpPr>
        <p:grpSpPr>
          <a:xfrm>
            <a:off x="4323194" y="1999284"/>
            <a:ext cx="3487737" cy="3863680"/>
            <a:chOff x="4352131" y="2137070"/>
            <a:chExt cx="3487737" cy="3863680"/>
          </a:xfrm>
        </p:grpSpPr>
        <p:grpSp>
          <p:nvGrpSpPr>
            <p:cNvPr id="36" name="组合 35"/>
            <p:cNvGrpSpPr/>
            <p:nvPr/>
          </p:nvGrpSpPr>
          <p:grpSpPr>
            <a:xfrm>
              <a:off x="4352131" y="2137070"/>
              <a:ext cx="3487737" cy="3863680"/>
              <a:chOff x="334962" y="2270420"/>
              <a:chExt cx="3487737" cy="3863680"/>
            </a:xfrm>
          </p:grpSpPr>
          <p:sp>
            <p:nvSpPr>
              <p:cNvPr id="37" name="矩形 36"/>
              <p:cNvSpPr/>
              <p:nvPr/>
            </p:nvSpPr>
            <p:spPr>
              <a:xfrm>
                <a:off x="334962" y="2270420"/>
                <a:ext cx="3487737" cy="3863680"/>
              </a:xfrm>
              <a:prstGeom prst="rect">
                <a:avLst/>
              </a:prstGeom>
              <a:blipFill dpi="0" rotWithShape="1">
                <a:blip r:embed="rId2"/>
                <a:srcRect/>
                <a:tile tx="0" ty="0" sx="100000" sy="100000" flip="none" algn="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504727" y="2486987"/>
                <a:ext cx="3144033" cy="3408336"/>
              </a:xfrm>
              <a:prstGeom prst="rect">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4" name="TextBox 1"/>
            <p:cNvSpPr txBox="1"/>
            <p:nvPr/>
          </p:nvSpPr>
          <p:spPr>
            <a:xfrm>
              <a:off x="5010978" y="2831844"/>
              <a:ext cx="2309225" cy="2677656"/>
            </a:xfrm>
            <a:prstGeom prst="rect">
              <a:avLst/>
            </a:prstGeom>
            <a:noFill/>
          </p:spPr>
          <p:txBody>
            <a:bodyPr wrap="square" rtlCol="0">
              <a:spAutoFit/>
            </a:bodyPr>
            <a:lstStyle/>
            <a:p>
              <a:pPr algn="ctr"/>
              <a:r>
                <a:rPr lang="zh-CN" altLang="en-US" sz="2000" b="1" dirty="0">
                  <a:solidFill>
                    <a:schemeClr val="bg1"/>
                  </a:solidFill>
                  <a:cs typeface="+mn-ea"/>
                  <a:sym typeface="+mn-lt"/>
                </a:rPr>
                <a:t> 第十五条 </a:t>
              </a:r>
              <a:endParaRPr lang="en-US" altLang="zh-CN" sz="2000" b="1" dirty="0">
                <a:solidFill>
                  <a:schemeClr val="bg1"/>
                </a:solidFill>
                <a:cs typeface="+mn-ea"/>
                <a:sym typeface="+mn-lt"/>
              </a:endParaRPr>
            </a:p>
            <a:p>
              <a:pPr algn="ctr"/>
              <a:endParaRPr lang="en-US" altLang="zh-CN" sz="2000" b="1" dirty="0">
                <a:solidFill>
                  <a:schemeClr val="bg1"/>
                </a:solidFill>
                <a:cs typeface="+mn-ea"/>
                <a:sym typeface="+mn-lt"/>
              </a:endParaRPr>
            </a:p>
            <a:p>
              <a:pPr algn="ctr"/>
              <a:r>
                <a:rPr lang="zh-CN" altLang="en-US" sz="1600" dirty="0">
                  <a:solidFill>
                    <a:schemeClr val="bg1"/>
                  </a:solidFill>
                  <a:cs typeface="+mn-ea"/>
                  <a:sym typeface="+mn-lt"/>
                </a:rPr>
                <a:t>如果是外地职员入职后须办理</a:t>
              </a:r>
              <a:r>
                <a:rPr lang="en-US" altLang="zh-CN" sz="1600" dirty="0">
                  <a:solidFill>
                    <a:schemeClr val="bg1"/>
                  </a:solidFill>
                  <a:cs typeface="+mn-ea"/>
                  <a:sym typeface="+mn-lt"/>
                </a:rPr>
                <a:t>》</a:t>
              </a:r>
              <a:r>
                <a:rPr lang="zh-CN" altLang="en-US" sz="1600" dirty="0">
                  <a:solidFill>
                    <a:schemeClr val="bg1"/>
                  </a:solidFill>
                  <a:cs typeface="+mn-ea"/>
                  <a:sym typeface="+mn-lt"/>
                </a:rPr>
                <a:t>或</a:t>
              </a:r>
              <a:r>
                <a:rPr lang="en-US" altLang="zh-CN" sz="1600" dirty="0">
                  <a:solidFill>
                    <a:schemeClr val="bg1"/>
                  </a:solidFill>
                  <a:cs typeface="+mn-ea"/>
                  <a:sym typeface="+mn-lt"/>
                </a:rPr>
                <a:t>《《</a:t>
              </a:r>
              <a:r>
                <a:rPr lang="zh-CN" altLang="en-US" sz="1600" dirty="0">
                  <a:solidFill>
                    <a:schemeClr val="bg1"/>
                  </a:solidFill>
                  <a:cs typeface="+mn-ea"/>
                  <a:sym typeface="+mn-lt"/>
                </a:rPr>
                <a:t>暂住证</a:t>
              </a:r>
              <a:r>
                <a:rPr lang="en-US" altLang="zh-CN" sz="1600" dirty="0">
                  <a:solidFill>
                    <a:schemeClr val="bg1"/>
                  </a:solidFill>
                  <a:cs typeface="+mn-ea"/>
                  <a:sym typeface="+mn-lt"/>
                </a:rPr>
                <a:t>》</a:t>
              </a:r>
              <a:r>
                <a:rPr lang="zh-CN" altLang="en-US" sz="1600" dirty="0">
                  <a:solidFill>
                    <a:schemeClr val="bg1"/>
                  </a:solidFill>
                  <a:cs typeface="+mn-ea"/>
                  <a:sym typeface="+mn-lt"/>
                </a:rPr>
                <a:t>或</a:t>
              </a:r>
              <a:r>
                <a:rPr lang="en-US" altLang="zh-CN" sz="1600" dirty="0">
                  <a:solidFill>
                    <a:schemeClr val="bg1"/>
                  </a:solidFill>
                  <a:cs typeface="+mn-ea"/>
                  <a:sym typeface="+mn-lt"/>
                </a:rPr>
                <a:t>《</a:t>
              </a:r>
              <a:r>
                <a:rPr lang="zh-CN" altLang="en-US" sz="1600" dirty="0">
                  <a:solidFill>
                    <a:schemeClr val="bg1"/>
                  </a:solidFill>
                  <a:cs typeface="+mn-ea"/>
                  <a:sym typeface="+mn-lt"/>
                </a:rPr>
                <a:t>居住证</a:t>
              </a:r>
              <a:r>
                <a:rPr lang="en-US" altLang="zh-CN" sz="1600" dirty="0">
                  <a:solidFill>
                    <a:schemeClr val="bg1"/>
                  </a:solidFill>
                  <a:cs typeface="+mn-ea"/>
                  <a:sym typeface="+mn-lt"/>
                </a:rPr>
                <a:t>》</a:t>
              </a:r>
              <a:r>
                <a:rPr lang="zh-CN" altLang="en-US" sz="1600" dirty="0">
                  <a:solidFill>
                    <a:schemeClr val="bg1"/>
                  </a:solidFill>
                  <a:cs typeface="+mn-ea"/>
                  <a:sym typeface="+mn-lt"/>
                </a:rPr>
                <a:t>，</a:t>
              </a:r>
              <a:r>
                <a:rPr lang="en-US" altLang="zh-CN" sz="1600" dirty="0">
                  <a:solidFill>
                    <a:schemeClr val="bg1"/>
                  </a:solidFill>
                  <a:cs typeface="+mn-ea"/>
                  <a:sym typeface="+mn-lt"/>
                </a:rPr>
                <a:t>《</a:t>
              </a:r>
              <a:r>
                <a:rPr lang="zh-CN" altLang="en-US" sz="1600" dirty="0">
                  <a:solidFill>
                    <a:schemeClr val="bg1"/>
                  </a:solidFill>
                  <a:cs typeface="+mn-ea"/>
                  <a:sym typeface="+mn-lt"/>
                </a:rPr>
                <a:t>暂住证</a:t>
              </a:r>
              <a:r>
                <a:rPr lang="en-US" altLang="zh-CN" sz="1600" dirty="0">
                  <a:solidFill>
                    <a:schemeClr val="bg1"/>
                  </a:solidFill>
                  <a:cs typeface="+mn-ea"/>
                  <a:sym typeface="+mn-lt"/>
                </a:rPr>
                <a:t>》</a:t>
              </a:r>
              <a:r>
                <a:rPr lang="zh-CN" altLang="en-US" sz="1600" dirty="0">
                  <a:solidFill>
                    <a:schemeClr val="bg1"/>
                  </a:solidFill>
                  <a:cs typeface="+mn-ea"/>
                  <a:sym typeface="+mn-lt"/>
                </a:rPr>
                <a:t>、</a:t>
              </a:r>
              <a:r>
                <a:rPr lang="en-US" altLang="zh-CN" sz="1600" dirty="0">
                  <a:solidFill>
                    <a:schemeClr val="bg1"/>
                  </a:solidFill>
                  <a:cs typeface="+mn-ea"/>
                  <a:sym typeface="+mn-lt"/>
                </a:rPr>
                <a:t>《</a:t>
              </a:r>
              <a:r>
                <a:rPr lang="zh-CN" altLang="en-US" sz="1600" dirty="0">
                  <a:solidFill>
                    <a:schemeClr val="bg1"/>
                  </a:solidFill>
                  <a:cs typeface="+mn-ea"/>
                  <a:sym typeface="+mn-lt"/>
                </a:rPr>
                <a:t>居住证</a:t>
              </a:r>
              <a:r>
                <a:rPr lang="en-US" altLang="zh-CN" sz="1600" dirty="0">
                  <a:solidFill>
                    <a:schemeClr val="bg1"/>
                  </a:solidFill>
                  <a:cs typeface="+mn-ea"/>
                  <a:sym typeface="+mn-lt"/>
                </a:rPr>
                <a:t>》</a:t>
              </a:r>
              <a:r>
                <a:rPr lang="zh-CN" altLang="en-US" sz="1600" dirty="0">
                  <a:solidFill>
                    <a:schemeClr val="bg1"/>
                  </a:solidFill>
                  <a:cs typeface="+mn-ea"/>
                  <a:sym typeface="+mn-lt"/>
                </a:rPr>
                <a:t>、</a:t>
              </a:r>
              <a:r>
                <a:rPr lang="en-US" altLang="zh-CN" sz="1600" dirty="0">
                  <a:solidFill>
                    <a:schemeClr val="bg1"/>
                  </a:solidFill>
                  <a:cs typeface="+mn-ea"/>
                  <a:sym typeface="+mn-lt"/>
                </a:rPr>
                <a:t>《</a:t>
              </a:r>
              <a:r>
                <a:rPr lang="zh-CN" altLang="en-US" sz="1600" dirty="0">
                  <a:solidFill>
                    <a:schemeClr val="bg1"/>
                  </a:solidFill>
                  <a:cs typeface="+mn-ea"/>
                  <a:sym typeface="+mn-lt"/>
                </a:rPr>
                <a:t>毕业证书</a:t>
              </a:r>
              <a:r>
                <a:rPr lang="en-US" altLang="zh-CN" sz="1600" dirty="0">
                  <a:solidFill>
                    <a:schemeClr val="bg1"/>
                  </a:solidFill>
                  <a:cs typeface="+mn-ea"/>
                  <a:sym typeface="+mn-lt"/>
                </a:rPr>
                <a:t>》</a:t>
              </a:r>
              <a:r>
                <a:rPr lang="zh-CN" altLang="en-US" sz="1600" dirty="0">
                  <a:solidFill>
                    <a:schemeClr val="bg1"/>
                  </a:solidFill>
                  <a:cs typeface="+mn-ea"/>
                  <a:sym typeface="+mn-lt"/>
                </a:rPr>
                <a:t>人事部存档，否则视为拒聘，员工离职时交还本人；</a:t>
              </a:r>
              <a:endParaRPr lang="zh-CN" altLang="en-US" sz="1600" dirty="0">
                <a:solidFill>
                  <a:schemeClr val="bg1"/>
                </a:solidFill>
                <a:cs typeface="+mn-ea"/>
                <a:sym typeface="+mn-lt"/>
              </a:endParaRPr>
            </a:p>
          </p:txBody>
        </p:sp>
      </p:grpSp>
      <p:grpSp>
        <p:nvGrpSpPr>
          <p:cNvPr id="2" name="组合 1"/>
          <p:cNvGrpSpPr/>
          <p:nvPr/>
        </p:nvGrpSpPr>
        <p:grpSpPr>
          <a:xfrm>
            <a:off x="8082826" y="1999284"/>
            <a:ext cx="3487737" cy="3863680"/>
            <a:chOff x="8369301" y="2137070"/>
            <a:chExt cx="3487737" cy="3863680"/>
          </a:xfrm>
        </p:grpSpPr>
        <p:grpSp>
          <p:nvGrpSpPr>
            <p:cNvPr id="30" name="组合 29"/>
            <p:cNvGrpSpPr/>
            <p:nvPr/>
          </p:nvGrpSpPr>
          <p:grpSpPr>
            <a:xfrm>
              <a:off x="8369301" y="2137070"/>
              <a:ext cx="3487737" cy="3863680"/>
              <a:chOff x="334962" y="2270420"/>
              <a:chExt cx="3487737" cy="3863680"/>
            </a:xfrm>
          </p:grpSpPr>
          <p:sp>
            <p:nvSpPr>
              <p:cNvPr id="31" name="矩形 30"/>
              <p:cNvSpPr/>
              <p:nvPr/>
            </p:nvSpPr>
            <p:spPr>
              <a:xfrm>
                <a:off x="334962" y="2270420"/>
                <a:ext cx="3487737" cy="3863680"/>
              </a:xfrm>
              <a:prstGeom prst="rect">
                <a:avLst/>
              </a:prstGeom>
              <a:blipFill dpi="0" rotWithShape="1">
                <a:blip r:embed="rId3"/>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p:cNvSpPr/>
              <p:nvPr/>
            </p:nvSpPr>
            <p:spPr>
              <a:xfrm>
                <a:off x="545990" y="2486987"/>
                <a:ext cx="3048108" cy="3408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5" name="TextBox 1"/>
            <p:cNvSpPr txBox="1"/>
            <p:nvPr/>
          </p:nvSpPr>
          <p:spPr>
            <a:xfrm>
              <a:off x="8846041" y="2684239"/>
              <a:ext cx="2677904" cy="2400657"/>
            </a:xfrm>
            <a:prstGeom prst="rect">
              <a:avLst/>
            </a:prstGeom>
            <a:noFill/>
          </p:spPr>
          <p:txBody>
            <a:bodyPr wrap="square" rtlCol="0">
              <a:spAutoFit/>
            </a:bodyPr>
            <a:lstStyle/>
            <a:p>
              <a:pPr algn="ctr">
                <a:lnSpc>
                  <a:spcPct val="150000"/>
                </a:lnSpc>
              </a:pPr>
              <a:r>
                <a:rPr lang="zh-CN" altLang="en-US" sz="2000" b="1" dirty="0">
                  <a:solidFill>
                    <a:srgbClr val="002263"/>
                  </a:solidFill>
                  <a:cs typeface="+mn-ea"/>
                  <a:sym typeface="+mn-lt"/>
                </a:rPr>
                <a:t> 第十六条 </a:t>
              </a:r>
              <a:endParaRPr lang="en-US" altLang="zh-CN" sz="2000" b="1" dirty="0">
                <a:solidFill>
                  <a:srgbClr val="002263"/>
                </a:solidFill>
                <a:cs typeface="+mn-ea"/>
                <a:sym typeface="+mn-lt"/>
              </a:endParaRPr>
            </a:p>
            <a:p>
              <a:pPr>
                <a:lnSpc>
                  <a:spcPct val="150000"/>
                </a:lnSpc>
              </a:pPr>
              <a:r>
                <a:rPr lang="zh-CN" altLang="en-US" sz="1600" dirty="0">
                  <a:solidFill>
                    <a:srgbClr val="E7E6E6">
                      <a:lumMod val="25000"/>
                    </a:srgbClr>
                  </a:solidFill>
                  <a:cs typeface="+mn-ea"/>
                  <a:sym typeface="+mn-lt"/>
                </a:rPr>
                <a:t>报到当日，行政人事部应向新职员介绍公司的基本情况以及公司的有关管理制度，并签订</a:t>
              </a:r>
              <a:r>
                <a:rPr lang="zh-CN" altLang="en-US" sz="1600" dirty="0">
                  <a:solidFill>
                    <a:schemeClr val="bg2">
                      <a:lumMod val="25000"/>
                    </a:schemeClr>
                  </a:solidFill>
                  <a:cs typeface="+mn-ea"/>
                  <a:sym typeface="+mn-lt"/>
                </a:rPr>
                <a:t>议</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和</a:t>
              </a:r>
              <a:r>
                <a:rPr lang="en-US" altLang="zh-CN" sz="1600" dirty="0">
                  <a:solidFill>
                    <a:srgbClr val="E7E6E6">
                      <a:lumMod val="25000"/>
                    </a:srgbClr>
                  </a:solidFill>
                  <a:cs typeface="+mn-ea"/>
                  <a:sym typeface="+mn-lt"/>
                </a:rPr>
                <a:t>《</a:t>
              </a:r>
              <a:r>
                <a:rPr lang="zh-CN" altLang="en-US" sz="1600" dirty="0">
                  <a:solidFill>
                    <a:srgbClr val="E7E6E6">
                      <a:lumMod val="25000"/>
                    </a:srgbClr>
                  </a:solidFill>
                  <a:cs typeface="+mn-ea"/>
                  <a:sym typeface="+mn-lt"/>
                </a:rPr>
                <a:t>试用协议</a:t>
              </a:r>
              <a:r>
                <a:rPr lang="en-US" altLang="zh-CN" sz="1600" dirty="0">
                  <a:solidFill>
                    <a:srgbClr val="E7E6E6">
                      <a:lumMod val="25000"/>
                    </a:srgbClr>
                  </a:solidFill>
                  <a:cs typeface="+mn-ea"/>
                  <a:sym typeface="+mn-lt"/>
                </a:rPr>
                <a:t>》</a:t>
              </a:r>
              <a:r>
                <a:rPr lang="zh-CN" altLang="en-US" sz="1600" dirty="0">
                  <a:solidFill>
                    <a:srgbClr val="E7E6E6">
                      <a:lumMod val="25000"/>
                    </a:srgbClr>
                  </a:solidFill>
                  <a:cs typeface="+mn-ea"/>
                  <a:sym typeface="+mn-lt"/>
                </a:rPr>
                <a:t>和填写</a:t>
              </a:r>
              <a:r>
                <a:rPr lang="en-US" altLang="zh-CN" sz="1600" dirty="0">
                  <a:solidFill>
                    <a:srgbClr val="E7E6E6">
                      <a:lumMod val="25000"/>
                    </a:srgbClr>
                  </a:solidFill>
                  <a:cs typeface="+mn-ea"/>
                  <a:sym typeface="+mn-lt"/>
                </a:rPr>
                <a:t>《</a:t>
              </a:r>
              <a:r>
                <a:rPr lang="zh-CN" altLang="en-US" sz="1600" dirty="0">
                  <a:solidFill>
                    <a:schemeClr val="bg2">
                      <a:lumMod val="25000"/>
                    </a:schemeClr>
                  </a:solidFill>
                  <a:cs typeface="+mn-ea"/>
                  <a:sym typeface="+mn-lt"/>
                </a:rPr>
                <a:t>工档案）</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a:t>
              </a:r>
              <a:endParaRPr lang="zh-CN" altLang="en-US" sz="1600" dirty="0">
                <a:solidFill>
                  <a:schemeClr val="bg2">
                    <a:lumMod val="25000"/>
                  </a:schemeClr>
                </a:solidFill>
                <a:cs typeface="+mn-ea"/>
                <a:sym typeface="+mn-lt"/>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42" presetClass="entr" presetSubtype="0"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1000"/>
                                        <p:tgtEl>
                                          <p:spTgt spid="2"/>
                                        </p:tgtEl>
                                      </p:cBhvr>
                                    </p:animEffect>
                                    <p:anim calcmode="lin" valueType="num">
                                      <p:cBhvr>
                                        <p:cTn id="31" dur="1000" fill="hold"/>
                                        <p:tgtEl>
                                          <p:spTgt spid="2"/>
                                        </p:tgtEl>
                                        <p:attrNameLst>
                                          <p:attrName>ppt_x</p:attrName>
                                        </p:attrNameLst>
                                      </p:cBhvr>
                                      <p:tavLst>
                                        <p:tav tm="0">
                                          <p:val>
                                            <p:strVal val="#ppt_x"/>
                                          </p:val>
                                        </p:tav>
                                        <p:tav tm="100000">
                                          <p:val>
                                            <p:strVal val="#ppt_x"/>
                                          </p:val>
                                        </p:tav>
                                      </p:tavLst>
                                    </p:anim>
                                    <p:anim calcmode="lin" valueType="num">
                                      <p:cBhvr>
                                        <p:cTn id="3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1" name="图片 30"/>
          <p:cNvPicPr>
            <a:picLocks noChangeAspect="1"/>
          </p:cNvPicPr>
          <p:nvPr/>
        </p:nvPicPr>
        <p:blipFill>
          <a:blip r:embed="rId1" cstate="screen"/>
          <a:stretch>
            <a:fillRect/>
          </a:stretch>
        </p:blipFill>
        <p:spPr>
          <a:xfrm>
            <a:off x="-41950" y="-3340"/>
            <a:ext cx="8791020" cy="6857995"/>
          </a:xfrm>
          <a:prstGeom prst="rect">
            <a:avLst/>
          </a:prstGeom>
        </p:spPr>
      </p:pic>
      <p:sp>
        <p:nvSpPr>
          <p:cNvPr id="35" name="任意多边形 9"/>
          <p:cNvSpPr/>
          <p:nvPr/>
        </p:nvSpPr>
        <p:spPr>
          <a:xfrm flipH="1" flipV="1">
            <a:off x="1815127" y="-4716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p:cNvSpPr/>
          <p:nvPr/>
        </p:nvSpPr>
        <p:spPr>
          <a:xfrm flipH="1">
            <a:off x="10356215" y="306387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p:cNvSpPr/>
          <p:nvPr/>
        </p:nvSpPr>
        <p:spPr>
          <a:xfrm flipH="1" flipV="1">
            <a:off x="1776730" y="-6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p:cNvSpPr/>
          <p:nvPr/>
        </p:nvSpPr>
        <p:spPr>
          <a:xfrm flipH="1" flipV="1">
            <a:off x="2755265" y="4502150"/>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p:cNvSpPr/>
          <p:nvPr/>
        </p:nvSpPr>
        <p:spPr>
          <a:xfrm flipH="1" flipV="1">
            <a:off x="11271885" y="3780155"/>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p:cNvSpPr/>
          <p:nvPr/>
        </p:nvSpPr>
        <p:spPr>
          <a:xfrm flipH="1" flipV="1">
            <a:off x="3448050" y="3780155"/>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4659756" y="2750441"/>
            <a:ext cx="5121" cy="12833"/>
            <a:chOff x="3861296" y="3026891"/>
            <a:chExt cx="5121" cy="12833"/>
          </a:xfrm>
        </p:grpSpPr>
        <p:sp>
          <p:nvSpPr>
            <p:cNvPr id="9" name="任意多边形: 形状 8"/>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5" name="文本框 24"/>
          <p:cNvSpPr txBox="1"/>
          <p:nvPr/>
        </p:nvSpPr>
        <p:spPr>
          <a:xfrm>
            <a:off x="5594349" y="2764087"/>
            <a:ext cx="3877985" cy="1200329"/>
          </a:xfrm>
          <a:prstGeom prst="rect">
            <a:avLst/>
          </a:prstGeom>
          <a:noFill/>
        </p:spPr>
        <p:txBody>
          <a:bodyPr wrap="none" rtlCol="0">
            <a:spAutoFit/>
          </a:bodyPr>
          <a:lstStyle/>
          <a:p>
            <a:pPr lvl="0" algn="ctr">
              <a:defRPr/>
            </a:pPr>
            <a:r>
              <a:rPr lang="zh-CN" altLang="en-US" sz="7200" b="1" kern="0" dirty="0">
                <a:solidFill>
                  <a:srgbClr val="002263"/>
                </a:solidFill>
                <a:cs typeface="+mn-ea"/>
                <a:sym typeface="+mn-lt"/>
              </a:rPr>
              <a:t>职员试用</a:t>
            </a:r>
            <a:endParaRPr lang="zh-CN" altLang="en-US" sz="7200" b="1" kern="0" dirty="0">
              <a:solidFill>
                <a:srgbClr val="002263"/>
              </a:solidFill>
              <a:cs typeface="+mn-ea"/>
              <a:sym typeface="+mn-lt"/>
            </a:endParaRPr>
          </a:p>
        </p:txBody>
      </p:sp>
      <p:sp>
        <p:nvSpPr>
          <p:cNvPr id="26" name="TextBox 11"/>
          <p:cNvSpPr txBox="1"/>
          <p:nvPr/>
        </p:nvSpPr>
        <p:spPr>
          <a:xfrm>
            <a:off x="4401940" y="4066421"/>
            <a:ext cx="6506845" cy="570221"/>
          </a:xfrm>
          <a:prstGeom prst="rect">
            <a:avLst/>
          </a:prstGeom>
          <a:noFill/>
        </p:spPr>
        <p:txBody>
          <a:bodyPr wrap="square" lIns="0" tIns="0" rIns="0" bIns="0" rtlCol="0">
            <a:spAutoFit/>
            <a:scene3d>
              <a:camera prst="orthographicFront"/>
              <a:lightRig rig="threePt" dir="t"/>
            </a:scene3d>
            <a:sp3d contourW="12700"/>
          </a:bodyPr>
          <a:lstStyle/>
          <a:p>
            <a:pPr algn="ctr">
              <a:lnSpc>
                <a:spcPct val="150000"/>
              </a:lnSpc>
            </a:pPr>
            <a:r>
              <a:rPr lang="en-US" altLang="zh-CN" sz="2800" dirty="0">
                <a:solidFill>
                  <a:schemeClr val="bg2">
                    <a:lumMod val="25000"/>
                  </a:schemeClr>
                </a:solidFill>
                <a:cs typeface="+mn-ea"/>
                <a:sym typeface="+mn-lt"/>
              </a:rPr>
              <a:t>Staff probation</a:t>
            </a:r>
            <a:endParaRPr lang="en-US" altLang="zh-CN" sz="2800" dirty="0">
              <a:solidFill>
                <a:schemeClr val="bg2">
                  <a:lumMod val="25000"/>
                </a:schemeClr>
              </a:solidFill>
              <a:cs typeface="+mn-ea"/>
              <a:sym typeface="+mn-lt"/>
            </a:endParaRPr>
          </a:p>
        </p:txBody>
      </p:sp>
      <p:sp>
        <p:nvSpPr>
          <p:cNvPr id="24" name="矩形 23"/>
          <p:cNvSpPr/>
          <p:nvPr/>
        </p:nvSpPr>
        <p:spPr>
          <a:xfrm>
            <a:off x="6567772" y="1867235"/>
            <a:ext cx="1903956" cy="686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02263"/>
                </a:solidFill>
                <a:cs typeface="+mn-ea"/>
                <a:sym typeface="+mn-lt"/>
              </a:rPr>
              <a:t>第六章</a:t>
            </a:r>
            <a:endParaRPr lang="zh-CN" altLang="en-US" sz="3200" b="1" dirty="0">
              <a:solidFill>
                <a:srgbClr val="002263"/>
              </a:solidFill>
              <a:cs typeface="+mn-ea"/>
              <a:sym typeface="+mn-lt"/>
            </a:endParaRPr>
          </a:p>
        </p:txBody>
      </p:sp>
      <p:grpSp>
        <p:nvGrpSpPr>
          <p:cNvPr id="39" name="组合 38"/>
          <p:cNvGrpSpPr/>
          <p:nvPr/>
        </p:nvGrpSpPr>
        <p:grpSpPr>
          <a:xfrm>
            <a:off x="5618174" y="5043298"/>
            <a:ext cx="3672647" cy="556721"/>
            <a:chOff x="2924961" y="1867298"/>
            <a:chExt cx="3672647" cy="556721"/>
          </a:xfrm>
        </p:grpSpPr>
        <p:sp>
          <p:nvSpPr>
            <p:cNvPr id="40" name="平行四边形 39"/>
            <p:cNvSpPr/>
            <p:nvPr/>
          </p:nvSpPr>
          <p:spPr>
            <a:xfrm>
              <a:off x="2924961" y="1867298"/>
              <a:ext cx="3672647" cy="556721"/>
            </a:xfrm>
            <a:prstGeom prst="parallelogram">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p:cNvSpPr txBox="1"/>
            <p:nvPr/>
          </p:nvSpPr>
          <p:spPr>
            <a:xfrm flipH="1">
              <a:off x="3467601" y="1969303"/>
              <a:ext cx="2207342" cy="369332"/>
            </a:xfrm>
            <a:prstGeom prst="rect">
              <a:avLst/>
            </a:prstGeom>
            <a:noFill/>
          </p:spPr>
          <p:txBody>
            <a:bodyPr wrap="square" rtlCol="0">
              <a:spAutoFit/>
            </a:bodyPr>
            <a:lstStyle/>
            <a:p>
              <a:endParaRPr lang="zh-CN" altLang="en-US" dirty="0">
                <a:solidFill>
                  <a:schemeClr val="bg1"/>
                </a:solidFill>
                <a:cs typeface="+mn-ea"/>
                <a:sym typeface="+mn-lt"/>
              </a:endParaRPr>
            </a:p>
          </p:txBody>
        </p:sp>
        <p:sp>
          <p:nvSpPr>
            <p:cNvPr id="43" name="文本框 42"/>
            <p:cNvSpPr txBox="1"/>
            <p:nvPr/>
          </p:nvSpPr>
          <p:spPr>
            <a:xfrm flipH="1">
              <a:off x="3955541" y="2000458"/>
              <a:ext cx="1990278" cy="369332"/>
            </a:xfrm>
            <a:prstGeom prst="rect">
              <a:avLst/>
            </a:prstGeom>
            <a:noFill/>
          </p:spPr>
          <p:txBody>
            <a:bodyPr wrap="square" rtlCol="0">
              <a:spAutoFit/>
            </a:bodyPr>
            <a:lstStyle/>
            <a:p>
              <a:r>
                <a:rPr lang="zh-CN" altLang="en-US" dirty="0">
                  <a:solidFill>
                    <a:schemeClr val="bg1"/>
                  </a:solidFill>
                  <a:cs typeface="+mn-ea"/>
                  <a:sym typeface="+mn-lt"/>
                </a:rPr>
                <a:t>人事管理制度</a:t>
              </a:r>
              <a:endParaRPr lang="zh-CN" altLang="en-US" dirty="0">
                <a:solidFill>
                  <a:schemeClr val="bg1"/>
                </a:solidFill>
                <a:cs typeface="+mn-ea"/>
                <a:sym typeface="+mn-lt"/>
              </a:endParaRPr>
            </a:p>
          </p:txBody>
        </p:sp>
      </p:grpSp>
      <p:cxnSp>
        <p:nvCxnSpPr>
          <p:cNvPr id="46" name="直接连接符 45"/>
          <p:cNvCxnSpPr/>
          <p:nvPr/>
        </p:nvCxnSpPr>
        <p:spPr>
          <a:xfrm>
            <a:off x="5774931" y="2549603"/>
            <a:ext cx="376086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up)">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arn(inVertical)">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2" presetClass="entr" presetSubtype="4"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7" presetClass="entr" presetSubtype="1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1000" fill="hold"/>
                                        <p:tgtEl>
                                          <p:spTgt spid="39"/>
                                        </p:tgtEl>
                                        <p:attrNameLst>
                                          <p:attrName>ppt_w</p:attrName>
                                        </p:attrNameLst>
                                      </p:cBhvr>
                                      <p:tavLst>
                                        <p:tav tm="0">
                                          <p:val>
                                            <p:fltVal val="0"/>
                                          </p:val>
                                        </p:tav>
                                        <p:tav tm="100000">
                                          <p:val>
                                            <p:strVal val="#ppt_w"/>
                                          </p:val>
                                        </p:tav>
                                      </p:tavLst>
                                    </p:anim>
                                    <p:anim calcmode="lin" valueType="num">
                                      <p:cBhvr>
                                        <p:cTn id="55" dur="1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5" grpId="0"/>
      <p:bldP spid="26"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24488" y="2978558"/>
            <a:ext cx="5060022" cy="1054135"/>
            <a:chOff x="1862632" y="2909025"/>
            <a:chExt cx="5721524" cy="1191943"/>
          </a:xfrm>
        </p:grpSpPr>
        <p:sp>
          <p:nvSpPr>
            <p:cNvPr id="16" name="矩形 15"/>
            <p:cNvSpPr/>
            <p:nvPr/>
          </p:nvSpPr>
          <p:spPr>
            <a:xfrm>
              <a:off x="2717300" y="2909025"/>
              <a:ext cx="4866856" cy="1191943"/>
            </a:xfrm>
            <a:prstGeom prst="rect">
              <a:avLst/>
            </a:prstGeom>
            <a:solidFill>
              <a:schemeClr val="bg1">
                <a:lumMod val="95000"/>
              </a:schemeClr>
            </a:solidFill>
          </p:spPr>
          <p:txBody>
            <a:bodyPr wrap="square">
              <a:spAutoFit/>
            </a:bodyPr>
            <a:lstStyle/>
            <a:p>
              <a:pPr algn="just">
                <a:lnSpc>
                  <a:spcPts val="2500"/>
                </a:lnSpc>
                <a:defRPr/>
              </a:pPr>
              <a:r>
                <a:rPr lang="zh-CN" altLang="en-US" sz="1600" dirty="0">
                  <a:solidFill>
                    <a:srgbClr val="E7E6E6">
                      <a:lumMod val="25000"/>
                    </a:srgbClr>
                  </a:solidFill>
                  <a:cs typeface="+mn-ea"/>
                  <a:sym typeface="+mn-lt"/>
                </a:rPr>
                <a:t>新员工试聘期间按公司</a:t>
              </a:r>
              <a:r>
                <a:rPr lang="en-US" altLang="zh-CN" sz="1600" dirty="0">
                  <a:solidFill>
                    <a:srgbClr val="E7E6E6">
                      <a:lumMod val="25000"/>
                    </a:srgbClr>
                  </a:solidFill>
                  <a:cs typeface="+mn-ea"/>
                  <a:sym typeface="+mn-lt"/>
                </a:rPr>
                <a:t>《</a:t>
              </a:r>
              <a:r>
                <a:rPr lang="zh-CN" altLang="en-US" sz="1600" dirty="0">
                  <a:solidFill>
                    <a:srgbClr val="E7E6E6">
                      <a:lumMod val="25000"/>
                    </a:srgbClr>
                  </a:solidFill>
                  <a:cs typeface="+mn-ea"/>
                  <a:sym typeface="+mn-lt"/>
                </a:rPr>
                <a:t>考勤管理制度</a:t>
              </a:r>
              <a:r>
                <a:rPr lang="en-US" altLang="zh-CN" sz="1600" dirty="0">
                  <a:solidFill>
                    <a:srgbClr val="E7E6E6">
                      <a:lumMod val="25000"/>
                    </a:srgbClr>
                  </a:solidFill>
                  <a:cs typeface="+mn-ea"/>
                  <a:sym typeface="+mn-lt"/>
                </a:rPr>
                <a:t>》</a:t>
              </a:r>
              <a:r>
                <a:rPr lang="zh-CN" altLang="en-US" sz="1600" dirty="0">
                  <a:solidFill>
                    <a:schemeClr val="bg2">
                      <a:lumMod val="25000"/>
                    </a:schemeClr>
                  </a:solidFill>
                  <a:cs typeface="+mn-ea"/>
                  <a:sym typeface="+mn-lt"/>
                </a:rPr>
                <a:t>事假和病假，但试聘期按请假天数顺延。试用期上班不足五天的职员要求辞职，不计发工资。</a:t>
              </a:r>
              <a:endParaRPr lang="zh-CN" altLang="en-US" sz="1600" dirty="0">
                <a:solidFill>
                  <a:schemeClr val="bg2">
                    <a:lumMod val="25000"/>
                  </a:schemeClr>
                </a:solidFill>
                <a:cs typeface="+mn-ea"/>
                <a:sym typeface="+mn-lt"/>
              </a:endParaRPr>
            </a:p>
          </p:txBody>
        </p:sp>
        <p:sp>
          <p:nvSpPr>
            <p:cNvPr id="4" name="菱形 3"/>
            <p:cNvSpPr/>
            <p:nvPr/>
          </p:nvSpPr>
          <p:spPr>
            <a:xfrm>
              <a:off x="1862632" y="3049001"/>
              <a:ext cx="713983" cy="713983"/>
            </a:xfrm>
            <a:prstGeom prst="diamond">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cs typeface="+mn-ea"/>
                  <a:sym typeface="+mn-lt"/>
                </a:rPr>
                <a:t>1</a:t>
              </a:r>
              <a:endParaRPr lang="zh-CN" altLang="en-US" b="1" dirty="0">
                <a:cs typeface="+mn-ea"/>
                <a:sym typeface="+mn-lt"/>
              </a:endParaRPr>
            </a:p>
          </p:txBody>
        </p:sp>
      </p:grpSp>
      <p:grpSp>
        <p:nvGrpSpPr>
          <p:cNvPr id="6" name="组合 5"/>
          <p:cNvGrpSpPr/>
          <p:nvPr/>
        </p:nvGrpSpPr>
        <p:grpSpPr>
          <a:xfrm>
            <a:off x="1524488" y="4461209"/>
            <a:ext cx="4980865" cy="702244"/>
            <a:chOff x="2279361" y="3878927"/>
            <a:chExt cx="5632019" cy="794049"/>
          </a:xfrm>
        </p:grpSpPr>
        <p:sp>
          <p:nvSpPr>
            <p:cNvPr id="17" name="矩形 16"/>
            <p:cNvSpPr/>
            <p:nvPr/>
          </p:nvSpPr>
          <p:spPr>
            <a:xfrm>
              <a:off x="3223535" y="3878927"/>
              <a:ext cx="4687845" cy="794049"/>
            </a:xfrm>
            <a:prstGeom prst="rect">
              <a:avLst/>
            </a:prstGeom>
            <a:solidFill>
              <a:schemeClr val="bg1">
                <a:lumMod val="95000"/>
              </a:schemeClr>
            </a:solidFill>
          </p:spPr>
          <p:txBody>
            <a:bodyPr wrap="square">
              <a:spAutoFit/>
            </a:bodyPr>
            <a:lstStyle/>
            <a:p>
              <a:pPr algn="just">
                <a:lnSpc>
                  <a:spcPts val="2500"/>
                </a:lnSpc>
                <a:defRPr/>
              </a:pPr>
              <a:r>
                <a:rPr lang="zh-CN" altLang="en-US" sz="1600" dirty="0">
                  <a:solidFill>
                    <a:schemeClr val="bg2">
                      <a:lumMod val="25000"/>
                    </a:schemeClr>
                  </a:solidFill>
                  <a:cs typeface="+mn-ea"/>
                  <a:sym typeface="+mn-lt"/>
                </a:rPr>
                <a:t>在试用期间旷工一次或迟到早退累计三次（含三次）以上，即随时解聘。</a:t>
              </a:r>
              <a:endParaRPr lang="zh-CN" altLang="en-US" sz="1600" dirty="0">
                <a:solidFill>
                  <a:schemeClr val="bg2">
                    <a:lumMod val="25000"/>
                  </a:schemeClr>
                </a:solidFill>
                <a:cs typeface="+mn-ea"/>
                <a:sym typeface="+mn-lt"/>
              </a:endParaRPr>
            </a:p>
          </p:txBody>
        </p:sp>
        <p:sp>
          <p:nvSpPr>
            <p:cNvPr id="18" name="菱形 17"/>
            <p:cNvSpPr/>
            <p:nvPr/>
          </p:nvSpPr>
          <p:spPr>
            <a:xfrm>
              <a:off x="2279361" y="3919033"/>
              <a:ext cx="713983" cy="713983"/>
            </a:xfrm>
            <a:prstGeom prst="diamond">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cs typeface="+mn-ea"/>
                  <a:sym typeface="+mn-lt"/>
                </a:rPr>
                <a:t>2</a:t>
              </a:r>
              <a:endParaRPr lang="zh-CN" altLang="en-US" b="1" dirty="0">
                <a:cs typeface="+mn-ea"/>
                <a:sym typeface="+mn-lt"/>
              </a:endParaRPr>
            </a:p>
          </p:txBody>
        </p:sp>
      </p:grpSp>
      <p:grpSp>
        <p:nvGrpSpPr>
          <p:cNvPr id="13" name="组合 12"/>
          <p:cNvGrpSpPr/>
          <p:nvPr/>
        </p:nvGrpSpPr>
        <p:grpSpPr>
          <a:xfrm>
            <a:off x="1227099" y="463031"/>
            <a:ext cx="2969120" cy="461665"/>
            <a:chOff x="1615406" y="477018"/>
            <a:chExt cx="2969120" cy="461665"/>
          </a:xfrm>
        </p:grpSpPr>
        <p:sp>
          <p:nvSpPr>
            <p:cNvPr id="14" name="文本框 13"/>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第六章</a:t>
              </a:r>
              <a:endParaRPr lang="zh-CN" altLang="zh-CN" sz="1600" dirty="0">
                <a:solidFill>
                  <a:schemeClr val="bg2">
                    <a:lumMod val="25000"/>
                  </a:schemeClr>
                </a:solidFill>
                <a:cs typeface="+mn-ea"/>
                <a:sym typeface="+mn-lt"/>
              </a:endParaRPr>
            </a:p>
          </p:txBody>
        </p:sp>
        <p:sp>
          <p:nvSpPr>
            <p:cNvPr id="15" name="文本框 14"/>
            <p:cNvSpPr txBox="1"/>
            <p:nvPr/>
          </p:nvSpPr>
          <p:spPr>
            <a:xfrm>
              <a:off x="2371310" y="477018"/>
              <a:ext cx="2213216"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职员试用</a:t>
              </a:r>
              <a:endParaRPr lang="zh-CN" altLang="zh-CN" sz="2400" b="1" dirty="0">
                <a:solidFill>
                  <a:schemeClr val="bg2">
                    <a:lumMod val="25000"/>
                  </a:schemeClr>
                </a:solidFill>
                <a:cs typeface="+mn-ea"/>
                <a:sym typeface="+mn-lt"/>
              </a:endParaRPr>
            </a:p>
          </p:txBody>
        </p:sp>
      </p:grpSp>
      <p:grpSp>
        <p:nvGrpSpPr>
          <p:cNvPr id="19" name="组合 18"/>
          <p:cNvGrpSpPr/>
          <p:nvPr/>
        </p:nvGrpSpPr>
        <p:grpSpPr>
          <a:xfrm>
            <a:off x="-676027" y="587602"/>
            <a:ext cx="1779590" cy="324568"/>
            <a:chOff x="10447421" y="344366"/>
            <a:chExt cx="1779590" cy="324568"/>
          </a:xfrm>
        </p:grpSpPr>
        <p:sp>
          <p:nvSpPr>
            <p:cNvPr id="20" name="平行四边形 19"/>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平行四边形 20"/>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1352360" y="1800872"/>
            <a:ext cx="5390869" cy="884118"/>
            <a:chOff x="563563" y="2792900"/>
            <a:chExt cx="5390869" cy="1829204"/>
          </a:xfrm>
        </p:grpSpPr>
        <p:sp>
          <p:nvSpPr>
            <p:cNvPr id="27" name="矩形 26"/>
            <p:cNvSpPr/>
            <p:nvPr/>
          </p:nvSpPr>
          <p:spPr>
            <a:xfrm>
              <a:off x="563563" y="2792900"/>
              <a:ext cx="5390869" cy="1829204"/>
            </a:xfrm>
            <a:prstGeom prst="rect">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9" name="文本框 11"/>
            <p:cNvSpPr txBox="1"/>
            <p:nvPr/>
          </p:nvSpPr>
          <p:spPr>
            <a:xfrm>
              <a:off x="1808579" y="2963163"/>
              <a:ext cx="2689568" cy="1464587"/>
            </a:xfrm>
            <a:prstGeom prst="rect">
              <a:avLst/>
            </a:prstGeom>
            <a:noFill/>
          </p:spPr>
          <p:txBody>
            <a:bodyPr wrap="square" rtlCol="0">
              <a:spAutoFit/>
            </a:bodyPr>
            <a:lstStyle/>
            <a:p>
              <a:pPr algn="ctr">
                <a:defRPr/>
              </a:pPr>
              <a:r>
                <a:rPr lang="zh-CN" altLang="en-US" sz="2000" b="1" dirty="0">
                  <a:solidFill>
                    <a:schemeClr val="bg1"/>
                  </a:solidFill>
                  <a:cs typeface="+mn-ea"/>
                  <a:sym typeface="+mn-lt"/>
                </a:rPr>
                <a:t>第十七条 新职员一般有</a:t>
              </a:r>
              <a:r>
                <a:rPr lang="en-US" altLang="zh-CN" sz="2000" b="1" dirty="0">
                  <a:solidFill>
                    <a:schemeClr val="bg1"/>
                  </a:solidFill>
                  <a:cs typeface="+mn-ea"/>
                  <a:sym typeface="+mn-lt"/>
                </a:rPr>
                <a:t>2-3</a:t>
              </a:r>
              <a:r>
                <a:rPr lang="zh-CN" altLang="en-US" sz="2000" b="1" dirty="0">
                  <a:solidFill>
                    <a:schemeClr val="bg1"/>
                  </a:solidFill>
                  <a:cs typeface="+mn-ea"/>
                  <a:sym typeface="+mn-lt"/>
                </a:rPr>
                <a:t>个月的试用期</a:t>
              </a:r>
              <a:endParaRPr lang="zh-CN" altLang="en-US" sz="2000" b="1" dirty="0">
                <a:solidFill>
                  <a:schemeClr val="bg1"/>
                </a:solidFill>
                <a:cs typeface="+mn-ea"/>
                <a:sym typeface="+mn-lt"/>
              </a:endParaRPr>
            </a:p>
          </p:txBody>
        </p:sp>
      </p:grpSp>
      <p:sp>
        <p:nvSpPr>
          <p:cNvPr id="32" name="矩形 31"/>
          <p:cNvSpPr/>
          <p:nvPr/>
        </p:nvSpPr>
        <p:spPr>
          <a:xfrm>
            <a:off x="7368810" y="1735098"/>
            <a:ext cx="3378522" cy="3991863"/>
          </a:xfrm>
          <a:prstGeom prst="rect">
            <a:avLst/>
          </a:prstGeom>
          <a:blipFill dpi="0" rotWithShape="1">
            <a:blip r:embed="rId1"/>
            <a:srcRect/>
            <a:tile tx="0" ty="0" sx="100000" sy="100000" flip="none" algn="b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arn(inVertical)">
                                      <p:cBhvr>
                                        <p:cTn id="19" dur="500"/>
                                        <p:tgtEl>
                                          <p:spTgt spid="11"/>
                                        </p:tgtEl>
                                      </p:cBhvr>
                                    </p:animEffect>
                                  </p:childTnLst>
                                </p:cTn>
                              </p:par>
                            </p:childTnLst>
                          </p:cTn>
                        </p:par>
                        <p:par>
                          <p:cTn id="20" fill="hold">
                            <p:stCondLst>
                              <p:cond delay="500"/>
                            </p:stCondLst>
                            <p:childTnLst>
                              <p:par>
                                <p:cTn id="21" presetID="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2" presetClass="entr" presetSubtype="4"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ppt_x"/>
                                          </p:val>
                                        </p:tav>
                                        <p:tav tm="100000">
                                          <p:val>
                                            <p:strVal val="#ppt_x"/>
                                          </p:val>
                                        </p:tav>
                                      </p:tavLst>
                                    </p:anim>
                                    <p:anim calcmode="lin" valueType="num">
                                      <p:cBhvr additive="base">
                                        <p:cTn id="2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wipe(down)">
                                      <p:cBhvr>
                                        <p:cTn id="34"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1068552" y="1853852"/>
            <a:ext cx="2703483" cy="3983278"/>
          </a:xfrm>
          <a:prstGeom prst="rect">
            <a:avLst/>
          </a:prstGeom>
          <a:blipFill dpi="0" rotWithShape="1">
            <a:blip r:embed="rId1"/>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p:cNvSpPr/>
          <p:nvPr/>
        </p:nvSpPr>
        <p:spPr>
          <a:xfrm>
            <a:off x="814192" y="1590805"/>
            <a:ext cx="10031309" cy="4484318"/>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13" name="组合 12"/>
          <p:cNvGrpSpPr/>
          <p:nvPr/>
        </p:nvGrpSpPr>
        <p:grpSpPr>
          <a:xfrm>
            <a:off x="1227099" y="463031"/>
            <a:ext cx="2969120" cy="461665"/>
            <a:chOff x="1615406" y="477018"/>
            <a:chExt cx="2969120" cy="461665"/>
          </a:xfrm>
        </p:grpSpPr>
        <p:sp>
          <p:nvSpPr>
            <p:cNvPr id="14" name="文本框 13"/>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第六章</a:t>
              </a:r>
              <a:endParaRPr lang="zh-CN" altLang="zh-CN" sz="1600" dirty="0">
                <a:solidFill>
                  <a:schemeClr val="bg2">
                    <a:lumMod val="25000"/>
                  </a:schemeClr>
                </a:solidFill>
                <a:cs typeface="+mn-ea"/>
                <a:sym typeface="+mn-lt"/>
              </a:endParaRPr>
            </a:p>
          </p:txBody>
        </p:sp>
        <p:sp>
          <p:nvSpPr>
            <p:cNvPr id="15" name="文本框 14"/>
            <p:cNvSpPr txBox="1"/>
            <p:nvPr/>
          </p:nvSpPr>
          <p:spPr>
            <a:xfrm>
              <a:off x="2371310" y="477018"/>
              <a:ext cx="2213216"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职员试用</a:t>
              </a:r>
              <a:endParaRPr lang="zh-CN" altLang="zh-CN" sz="2400" b="1" dirty="0">
                <a:solidFill>
                  <a:schemeClr val="bg2">
                    <a:lumMod val="25000"/>
                  </a:schemeClr>
                </a:solidFill>
                <a:cs typeface="+mn-ea"/>
                <a:sym typeface="+mn-lt"/>
              </a:endParaRPr>
            </a:p>
          </p:txBody>
        </p:sp>
      </p:grpSp>
      <p:grpSp>
        <p:nvGrpSpPr>
          <p:cNvPr id="19" name="组合 18"/>
          <p:cNvGrpSpPr/>
          <p:nvPr/>
        </p:nvGrpSpPr>
        <p:grpSpPr>
          <a:xfrm>
            <a:off x="-676027" y="587602"/>
            <a:ext cx="1779590" cy="324568"/>
            <a:chOff x="10447421" y="344366"/>
            <a:chExt cx="1779590" cy="324568"/>
          </a:xfrm>
        </p:grpSpPr>
        <p:sp>
          <p:nvSpPr>
            <p:cNvPr id="20" name="平行四边形 19"/>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平行四边形 20"/>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2" name="矩形: 圆角 21"/>
          <p:cNvSpPr/>
          <p:nvPr/>
        </p:nvSpPr>
        <p:spPr>
          <a:xfrm>
            <a:off x="4275815" y="2073809"/>
            <a:ext cx="1820185" cy="476655"/>
          </a:xfrm>
          <a:prstGeom prst="roundRect">
            <a:avLst>
              <a:gd name="adj" fmla="val 0"/>
            </a:avLst>
          </a:prstGeom>
          <a:solidFill>
            <a:srgbClr val="002263"/>
          </a:solidFill>
          <a:ln>
            <a:noFill/>
          </a:ln>
          <a:effectLst>
            <a:outerShdw blurRad="762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第十八条 </a:t>
            </a:r>
            <a:endParaRPr lang="zh-CN" altLang="en-US" sz="2000" b="1" dirty="0">
              <a:solidFill>
                <a:schemeClr val="bg1"/>
              </a:solidFill>
              <a:cs typeface="+mn-ea"/>
              <a:sym typeface="+mn-lt"/>
            </a:endParaRPr>
          </a:p>
        </p:txBody>
      </p:sp>
      <p:sp>
        <p:nvSpPr>
          <p:cNvPr id="23" name="矩形 22"/>
          <p:cNvSpPr/>
          <p:nvPr/>
        </p:nvSpPr>
        <p:spPr>
          <a:xfrm>
            <a:off x="4425693" y="2889782"/>
            <a:ext cx="5599135" cy="1200329"/>
          </a:xfrm>
          <a:prstGeom prst="rect">
            <a:avLst/>
          </a:prstGeom>
          <a:noFill/>
        </p:spPr>
        <p:txBody>
          <a:bodyPr wrap="square">
            <a:spAutoFit/>
          </a:bodyPr>
          <a:lstStyle/>
          <a:p>
            <a:pPr algn="just">
              <a:lnSpc>
                <a:spcPct val="150000"/>
              </a:lnSpc>
              <a:defRPr/>
            </a:pPr>
            <a:r>
              <a:rPr lang="en-US" altLang="zh-CN" sz="1600" dirty="0">
                <a:solidFill>
                  <a:schemeClr val="bg2">
                    <a:lumMod val="25000"/>
                  </a:schemeClr>
                </a:solidFill>
                <a:cs typeface="+mn-ea"/>
                <a:sym typeface="+mn-lt"/>
              </a:rPr>
              <a:t>1</a:t>
            </a:r>
            <a:r>
              <a:rPr lang="zh-CN" altLang="en-US" sz="1600" dirty="0">
                <a:solidFill>
                  <a:schemeClr val="bg2">
                    <a:lumMod val="25000"/>
                  </a:schemeClr>
                </a:solidFill>
                <a:cs typeface="+mn-ea"/>
                <a:sym typeface="+mn-lt"/>
              </a:rPr>
              <a:t>、新职员在试用期满前三天，应提交试用期工作总结，行政人事部将</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员工转正定级及工资审批表</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发给试用的新员工，新职员根据自身情况，实事求是填写表中的内容。</a:t>
            </a:r>
            <a:endParaRPr lang="zh-CN" altLang="en-US" sz="1600" dirty="0">
              <a:solidFill>
                <a:schemeClr val="bg2">
                  <a:lumMod val="25000"/>
                </a:schemeClr>
              </a:solidFill>
              <a:cs typeface="+mn-ea"/>
              <a:sym typeface="+mn-lt"/>
            </a:endParaRPr>
          </a:p>
        </p:txBody>
      </p:sp>
      <p:sp>
        <p:nvSpPr>
          <p:cNvPr id="24" name="矩形 23"/>
          <p:cNvSpPr/>
          <p:nvPr/>
        </p:nvSpPr>
        <p:spPr>
          <a:xfrm>
            <a:off x="4425693" y="4274383"/>
            <a:ext cx="5766149" cy="1374735"/>
          </a:xfrm>
          <a:prstGeom prst="rect">
            <a:avLst/>
          </a:prstGeom>
          <a:noFill/>
        </p:spPr>
        <p:txBody>
          <a:bodyPr wrap="square">
            <a:spAutoFit/>
          </a:bodyPr>
          <a:lstStyle/>
          <a:p>
            <a:pPr algn="just">
              <a:lnSpc>
                <a:spcPts val="2500"/>
              </a:lnSpc>
              <a:defRPr/>
            </a:pPr>
            <a:r>
              <a:rPr lang="en-US" altLang="zh-CN" sz="1600" dirty="0">
                <a:solidFill>
                  <a:schemeClr val="bg2">
                    <a:lumMod val="25000"/>
                  </a:schemeClr>
                </a:solidFill>
                <a:cs typeface="+mn-ea"/>
                <a:sym typeface="+mn-lt"/>
              </a:rPr>
              <a:t>2</a:t>
            </a:r>
            <a:r>
              <a:rPr lang="zh-CN" altLang="en-US" sz="1600" dirty="0">
                <a:solidFill>
                  <a:schemeClr val="bg2">
                    <a:lumMod val="25000"/>
                  </a:schemeClr>
                </a:solidFill>
                <a:cs typeface="+mn-ea"/>
                <a:sym typeface="+mn-lt"/>
              </a:rPr>
              <a:t>、用人部门根据考核结果，在新职员试用期满之后一周内，做出同意转正、延长试用或不拟录用的决定提前结束试用期，主管、部门经理、行政人事部经理、分管副总经理分别在上述审批表上签署意见。</a:t>
            </a:r>
            <a:endParaRPr lang="zh-CN" altLang="en-US" sz="1600" dirty="0">
              <a:solidFill>
                <a:schemeClr val="bg2">
                  <a:lumMod val="25000"/>
                </a:schemeClr>
              </a:solidFill>
              <a:cs typeface="+mn-ea"/>
              <a:sym typeface="+mn-l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barn(inVertical)">
                                      <p:cBhvr>
                                        <p:cTn id="19" dur="500"/>
                                        <p:tgtEl>
                                          <p:spTgt spid="2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down)">
                                      <p:cBhvr>
                                        <p:cTn id="24" dur="500"/>
                                        <p:tgtEl>
                                          <p:spTgt spid="26"/>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1000"/>
                                        <p:tgtEl>
                                          <p:spTgt spid="22"/>
                                        </p:tgtEl>
                                      </p:cBhvr>
                                    </p:animEffect>
                                    <p:anim calcmode="lin" valueType="num">
                                      <p:cBhvr>
                                        <p:cTn id="30" dur="1000" fill="hold"/>
                                        <p:tgtEl>
                                          <p:spTgt spid="22"/>
                                        </p:tgtEl>
                                        <p:attrNameLst>
                                          <p:attrName>ppt_x</p:attrName>
                                        </p:attrNameLst>
                                      </p:cBhvr>
                                      <p:tavLst>
                                        <p:tav tm="0">
                                          <p:val>
                                            <p:strVal val="#ppt_x"/>
                                          </p:val>
                                        </p:tav>
                                        <p:tav tm="100000">
                                          <p:val>
                                            <p:strVal val="#ppt_x"/>
                                          </p:val>
                                        </p:tav>
                                      </p:tavLst>
                                    </p:anim>
                                    <p:anim calcmode="lin" valueType="num">
                                      <p:cBhvr>
                                        <p:cTn id="31" dur="1000" fill="hold"/>
                                        <p:tgtEl>
                                          <p:spTgt spid="2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1000"/>
                                        <p:tgtEl>
                                          <p:spTgt spid="23"/>
                                        </p:tgtEl>
                                      </p:cBhvr>
                                    </p:animEffect>
                                    <p:anim calcmode="lin" valueType="num">
                                      <p:cBhvr>
                                        <p:cTn id="35" dur="1000" fill="hold"/>
                                        <p:tgtEl>
                                          <p:spTgt spid="23"/>
                                        </p:tgtEl>
                                        <p:attrNameLst>
                                          <p:attrName>ppt_x</p:attrName>
                                        </p:attrNameLst>
                                      </p:cBhvr>
                                      <p:tavLst>
                                        <p:tav tm="0">
                                          <p:val>
                                            <p:strVal val="#ppt_x"/>
                                          </p:val>
                                        </p:tav>
                                        <p:tav tm="100000">
                                          <p:val>
                                            <p:strVal val="#ppt_x"/>
                                          </p:val>
                                        </p:tav>
                                      </p:tavLst>
                                    </p:anim>
                                    <p:anim calcmode="lin" valueType="num">
                                      <p:cBhvr>
                                        <p:cTn id="36" dur="1000" fill="hold"/>
                                        <p:tgtEl>
                                          <p:spTgt spid="23"/>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1000"/>
                                        <p:tgtEl>
                                          <p:spTgt spid="24"/>
                                        </p:tgtEl>
                                      </p:cBhvr>
                                    </p:animEffect>
                                    <p:anim calcmode="lin" valueType="num">
                                      <p:cBhvr>
                                        <p:cTn id="40" dur="1000" fill="hold"/>
                                        <p:tgtEl>
                                          <p:spTgt spid="24"/>
                                        </p:tgtEl>
                                        <p:attrNameLst>
                                          <p:attrName>ppt_x</p:attrName>
                                        </p:attrNameLst>
                                      </p:cBhvr>
                                      <p:tavLst>
                                        <p:tav tm="0">
                                          <p:val>
                                            <p:strVal val="#ppt_x"/>
                                          </p:val>
                                        </p:tav>
                                        <p:tav tm="100000">
                                          <p:val>
                                            <p:strVal val="#ppt_x"/>
                                          </p:val>
                                        </p:tav>
                                      </p:tavLst>
                                    </p:anim>
                                    <p:anim calcmode="lin" valueType="num">
                                      <p:cBhvr>
                                        <p:cTn id="4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5" grpId="0" animBg="1"/>
      <p:bldP spid="22" grpId="0" animBg="1"/>
      <p:bldP spid="23" grpId="0"/>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290167" y="1541897"/>
            <a:ext cx="4549654" cy="4748555"/>
            <a:chOff x="1290167" y="1541897"/>
            <a:chExt cx="4549654" cy="4748555"/>
          </a:xfrm>
        </p:grpSpPr>
        <p:pic>
          <p:nvPicPr>
            <p:cNvPr id="13" name="图片 12"/>
            <p:cNvPicPr>
              <a:picLocks noChangeAspect="1"/>
            </p:cNvPicPr>
            <p:nvPr/>
          </p:nvPicPr>
          <p:blipFill>
            <a:blip r:embed="rId1"/>
            <a:stretch>
              <a:fillRect/>
            </a:stretch>
          </p:blipFill>
          <p:spPr>
            <a:xfrm>
              <a:off x="1290167" y="1541897"/>
              <a:ext cx="4394037" cy="4532531"/>
            </a:xfrm>
            <a:prstGeom prst="rect">
              <a:avLst/>
            </a:prstGeom>
            <a:ln>
              <a:solidFill>
                <a:schemeClr val="bg1">
                  <a:lumMod val="95000"/>
                </a:schemeClr>
              </a:solidFill>
            </a:ln>
          </p:spPr>
        </p:pic>
        <p:sp>
          <p:nvSpPr>
            <p:cNvPr id="14" name="矩形 13"/>
            <p:cNvSpPr/>
            <p:nvPr/>
          </p:nvSpPr>
          <p:spPr bwMode="auto">
            <a:xfrm>
              <a:off x="1445784" y="1757921"/>
              <a:ext cx="4394037" cy="4532531"/>
            </a:xfrm>
            <a:prstGeom prst="rect">
              <a:avLst/>
            </a:prstGeom>
            <a:noFill/>
            <a:ln w="9525" cap="flat" cmpd="sng" algn="ctr">
              <a:solidFill>
                <a:srgbClr val="002263"/>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cs typeface="+mn-ea"/>
                <a:sym typeface="+mn-lt"/>
              </a:endParaRPr>
            </a:p>
          </p:txBody>
        </p:sp>
      </p:grpSp>
      <p:sp>
        <p:nvSpPr>
          <p:cNvPr id="10" name="文本框 17"/>
          <p:cNvSpPr txBox="1"/>
          <p:nvPr/>
        </p:nvSpPr>
        <p:spPr>
          <a:xfrm>
            <a:off x="6229886" y="1660944"/>
            <a:ext cx="2112664" cy="400110"/>
          </a:xfrm>
          <a:prstGeom prst="rect">
            <a:avLst/>
          </a:prstGeom>
          <a:solidFill>
            <a:srgbClr val="002263"/>
          </a:solidFill>
        </p:spPr>
        <p:txBody>
          <a:bodyPr wrap="square" rtlCol="0">
            <a:spAutoFit/>
          </a:bodyPr>
          <a:lstStyle/>
          <a:p>
            <a:pPr algn="ctr">
              <a:defRPr/>
            </a:pPr>
            <a:r>
              <a:rPr lang="zh-CN" altLang="en-US" sz="2000" b="1" dirty="0">
                <a:solidFill>
                  <a:schemeClr val="bg1"/>
                </a:solidFill>
                <a:cs typeface="+mn-ea"/>
                <a:sym typeface="+mn-lt"/>
              </a:rPr>
              <a:t>第十九条 转正</a:t>
            </a:r>
            <a:endParaRPr lang="zh-CN" altLang="en-US" sz="2000" b="1" dirty="0">
              <a:solidFill>
                <a:schemeClr val="bg1"/>
              </a:solidFill>
              <a:cs typeface="+mn-ea"/>
              <a:sym typeface="+mn-lt"/>
            </a:endParaRPr>
          </a:p>
        </p:txBody>
      </p:sp>
      <p:grpSp>
        <p:nvGrpSpPr>
          <p:cNvPr id="3" name="组合 2"/>
          <p:cNvGrpSpPr/>
          <p:nvPr/>
        </p:nvGrpSpPr>
        <p:grpSpPr>
          <a:xfrm>
            <a:off x="6095998" y="4433082"/>
            <a:ext cx="5357319" cy="1636469"/>
            <a:chOff x="6474827" y="2884490"/>
            <a:chExt cx="4436190" cy="2801125"/>
          </a:xfrm>
        </p:grpSpPr>
        <p:sp>
          <p:nvSpPr>
            <p:cNvPr id="11" name="平行四边形 10"/>
            <p:cNvSpPr/>
            <p:nvPr/>
          </p:nvSpPr>
          <p:spPr>
            <a:xfrm>
              <a:off x="6474827" y="2884490"/>
              <a:ext cx="4436190" cy="2801125"/>
            </a:xfrm>
            <a:prstGeom prst="parallelogram">
              <a:avLst>
                <a:gd name="adj" fmla="val 0"/>
              </a:avLst>
            </a:prstGeom>
            <a:solidFill>
              <a:schemeClr val="bg1">
                <a:lumMod val="95000"/>
                <a:alpha val="67000"/>
              </a:schemeClr>
            </a:solidFill>
            <a:ln w="19050">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just"/>
              <a:endParaRPr lang="zh-CN" altLang="en-US" sz="1600">
                <a:solidFill>
                  <a:schemeClr val="bg2">
                    <a:lumMod val="25000"/>
                  </a:schemeClr>
                </a:solidFill>
                <a:cs typeface="+mn-ea"/>
                <a:sym typeface="+mn-lt"/>
              </a:endParaRPr>
            </a:p>
          </p:txBody>
        </p:sp>
        <p:sp>
          <p:nvSpPr>
            <p:cNvPr id="2" name="矩形 1"/>
            <p:cNvSpPr/>
            <p:nvPr/>
          </p:nvSpPr>
          <p:spPr>
            <a:xfrm>
              <a:off x="6901169" y="3294049"/>
              <a:ext cx="3716423" cy="1843862"/>
            </a:xfrm>
            <a:prstGeom prst="rect">
              <a:avLst/>
            </a:prstGeom>
          </p:spPr>
          <p:txBody>
            <a:bodyPr wrap="square">
              <a:spAutoFit/>
            </a:bodyPr>
            <a:lstStyle/>
            <a:p>
              <a:r>
                <a:rPr lang="en-US" altLang="zh-CN" sz="1600" dirty="0">
                  <a:solidFill>
                    <a:schemeClr val="bg2">
                      <a:lumMod val="25000"/>
                    </a:schemeClr>
                  </a:solidFill>
                  <a:cs typeface="+mn-ea"/>
                  <a:sym typeface="+mn-lt"/>
                </a:rPr>
                <a:t> 2</a:t>
              </a:r>
              <a:r>
                <a:rPr lang="zh-CN" altLang="en-US" sz="1600" dirty="0">
                  <a:solidFill>
                    <a:schemeClr val="bg2">
                      <a:lumMod val="25000"/>
                    </a:schemeClr>
                  </a:solidFill>
                  <a:cs typeface="+mn-ea"/>
                  <a:sym typeface="+mn-lt"/>
                </a:rPr>
                <a:t>、在试用期内，对明显不适合某岗位或不适合录用的职员，试用部门可以提前向行政人事部提交员工考核情况，经部门经理和行政人事部经理批准后，安排在其他岗位试用或提前辞退。</a:t>
              </a:r>
              <a:endParaRPr lang="zh-CN" altLang="en-US" sz="1600" dirty="0">
                <a:solidFill>
                  <a:schemeClr val="bg2">
                    <a:lumMod val="25000"/>
                  </a:schemeClr>
                </a:solidFill>
                <a:cs typeface="+mn-ea"/>
                <a:sym typeface="+mn-lt"/>
              </a:endParaRPr>
            </a:p>
          </p:txBody>
        </p:sp>
      </p:grpSp>
      <p:grpSp>
        <p:nvGrpSpPr>
          <p:cNvPr id="4" name="组合 3"/>
          <p:cNvGrpSpPr/>
          <p:nvPr/>
        </p:nvGrpSpPr>
        <p:grpSpPr>
          <a:xfrm>
            <a:off x="6095998" y="2180690"/>
            <a:ext cx="5357319" cy="2132756"/>
            <a:chOff x="1168017" y="2884490"/>
            <a:chExt cx="5357319" cy="2801125"/>
          </a:xfrm>
        </p:grpSpPr>
        <p:sp>
          <p:nvSpPr>
            <p:cNvPr id="41" name="平行四边形 40"/>
            <p:cNvSpPr/>
            <p:nvPr/>
          </p:nvSpPr>
          <p:spPr>
            <a:xfrm>
              <a:off x="1168017" y="2884490"/>
              <a:ext cx="5357319" cy="2801125"/>
            </a:xfrm>
            <a:prstGeom prst="parallelogram">
              <a:avLst>
                <a:gd name="adj" fmla="val 0"/>
              </a:avLst>
            </a:prstGeom>
            <a:solidFill>
              <a:schemeClr val="bg1">
                <a:lumMod val="95000"/>
                <a:alpha val="67000"/>
              </a:schemeClr>
            </a:solidFill>
            <a:ln w="19050">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just"/>
              <a:endParaRPr lang="zh-CN" altLang="en-US" sz="1600" dirty="0">
                <a:solidFill>
                  <a:schemeClr val="bg2">
                    <a:lumMod val="25000"/>
                  </a:schemeClr>
                </a:solidFill>
                <a:cs typeface="+mn-ea"/>
                <a:sym typeface="+mn-lt"/>
              </a:endParaRPr>
            </a:p>
          </p:txBody>
        </p:sp>
        <p:sp>
          <p:nvSpPr>
            <p:cNvPr id="12" name="矩形 11"/>
            <p:cNvSpPr/>
            <p:nvPr/>
          </p:nvSpPr>
          <p:spPr>
            <a:xfrm>
              <a:off x="1522367" y="3173560"/>
              <a:ext cx="4648618" cy="2061564"/>
            </a:xfrm>
            <a:prstGeom prst="rect">
              <a:avLst/>
            </a:prstGeom>
            <a:noFill/>
          </p:spPr>
          <p:txBody>
            <a:bodyPr wrap="square">
              <a:spAutoFit/>
            </a:bodyPr>
            <a:lstStyle/>
            <a:p>
              <a:pPr algn="just">
                <a:defRPr/>
              </a:pPr>
              <a:r>
                <a:rPr lang="en-US" altLang="zh-CN" sz="1600" dirty="0">
                  <a:solidFill>
                    <a:schemeClr val="bg2">
                      <a:lumMod val="25000"/>
                    </a:schemeClr>
                  </a:solidFill>
                  <a:cs typeface="+mn-ea"/>
                  <a:sym typeface="+mn-lt"/>
                </a:rPr>
                <a:t>    1</a:t>
              </a:r>
              <a:r>
                <a:rPr lang="zh-CN" altLang="en-US" sz="1600" dirty="0">
                  <a:solidFill>
                    <a:schemeClr val="bg2">
                      <a:lumMod val="25000"/>
                    </a:schemeClr>
                  </a:solidFill>
                  <a:cs typeface="+mn-ea"/>
                  <a:sym typeface="+mn-lt"/>
                </a:rPr>
                <a:t>、在试用期间，对业务素质、技能、工作适应能力及工作成效特别出色的新职员，试用部门主管可以提前结束试用期，由新职员本人提出书面申请报请行政人事部经理、部门经理和分管副总经理批准。</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员工转正定级及工资审批表</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由行政人事部存档，复印一份交财务部备案。</a:t>
              </a:r>
              <a:endParaRPr lang="zh-CN" altLang="en-US" sz="1600" dirty="0">
                <a:solidFill>
                  <a:schemeClr val="bg2">
                    <a:lumMod val="25000"/>
                  </a:schemeClr>
                </a:solidFill>
                <a:cs typeface="+mn-ea"/>
                <a:sym typeface="+mn-lt"/>
              </a:endParaRPr>
            </a:p>
          </p:txBody>
        </p:sp>
      </p:grpSp>
      <p:grpSp>
        <p:nvGrpSpPr>
          <p:cNvPr id="15" name="组合 14"/>
          <p:cNvGrpSpPr/>
          <p:nvPr/>
        </p:nvGrpSpPr>
        <p:grpSpPr>
          <a:xfrm>
            <a:off x="1227099" y="463031"/>
            <a:ext cx="2969120" cy="461665"/>
            <a:chOff x="1615406" y="477018"/>
            <a:chExt cx="2969120" cy="461665"/>
          </a:xfrm>
        </p:grpSpPr>
        <p:sp>
          <p:nvSpPr>
            <p:cNvPr id="16" name="文本框 15"/>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第六章</a:t>
              </a:r>
              <a:endParaRPr lang="zh-CN" altLang="zh-CN" sz="1600" dirty="0">
                <a:solidFill>
                  <a:schemeClr val="bg2">
                    <a:lumMod val="25000"/>
                  </a:schemeClr>
                </a:solidFill>
                <a:cs typeface="+mn-ea"/>
                <a:sym typeface="+mn-lt"/>
              </a:endParaRPr>
            </a:p>
          </p:txBody>
        </p:sp>
        <p:sp>
          <p:nvSpPr>
            <p:cNvPr id="17" name="文本框 16"/>
            <p:cNvSpPr txBox="1"/>
            <p:nvPr/>
          </p:nvSpPr>
          <p:spPr>
            <a:xfrm>
              <a:off x="2371310" y="477018"/>
              <a:ext cx="2213216"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职员试用</a:t>
              </a:r>
              <a:endParaRPr lang="zh-CN" altLang="zh-CN" sz="2400" b="1" dirty="0">
                <a:solidFill>
                  <a:schemeClr val="bg2">
                    <a:lumMod val="25000"/>
                  </a:schemeClr>
                </a:solidFill>
                <a:cs typeface="+mn-ea"/>
                <a:sym typeface="+mn-lt"/>
              </a:endParaRPr>
            </a:p>
          </p:txBody>
        </p:sp>
      </p:grpSp>
      <p:grpSp>
        <p:nvGrpSpPr>
          <p:cNvPr id="18" name="组合 17"/>
          <p:cNvGrpSpPr/>
          <p:nvPr/>
        </p:nvGrpSpPr>
        <p:grpSpPr>
          <a:xfrm>
            <a:off x="-676027" y="587602"/>
            <a:ext cx="1779590" cy="324568"/>
            <a:chOff x="10447421" y="344366"/>
            <a:chExt cx="1779590" cy="324568"/>
          </a:xfrm>
        </p:grpSpPr>
        <p:sp>
          <p:nvSpPr>
            <p:cNvPr id="19" name="平行四边形 18"/>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平行四边形 19"/>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ppt_x"/>
                                          </p:val>
                                        </p:tav>
                                        <p:tav tm="100000">
                                          <p:val>
                                            <p:strVal val="#ppt_x"/>
                                          </p:val>
                                        </p:tav>
                                      </p:tavLst>
                                    </p:anim>
                                    <p:anim calcmode="lin" valueType="num">
                                      <p:cBhvr additive="base">
                                        <p:cTn id="3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500" fill="hold"/>
                                        <p:tgtEl>
                                          <p:spTgt spid="3"/>
                                        </p:tgtEl>
                                        <p:attrNameLst>
                                          <p:attrName>ppt_x</p:attrName>
                                        </p:attrNameLst>
                                      </p:cBhvr>
                                      <p:tavLst>
                                        <p:tav tm="0">
                                          <p:val>
                                            <p:strVal val="#ppt_x"/>
                                          </p:val>
                                        </p:tav>
                                        <p:tav tm="100000">
                                          <p:val>
                                            <p:strVal val="#ppt_x"/>
                                          </p:val>
                                        </p:tav>
                                      </p:tavLst>
                                    </p:anim>
                                    <p:anim calcmode="lin" valueType="num">
                                      <p:cBhvr additive="base">
                                        <p:cTn id="3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grpSp>
        <p:nvGrpSpPr>
          <p:cNvPr id="106" name="组合 105"/>
          <p:cNvGrpSpPr/>
          <p:nvPr/>
        </p:nvGrpSpPr>
        <p:grpSpPr>
          <a:xfrm>
            <a:off x="723142" y="484667"/>
            <a:ext cx="2016285" cy="958584"/>
            <a:chOff x="2003590" y="773048"/>
            <a:chExt cx="2016285" cy="958584"/>
          </a:xfrm>
        </p:grpSpPr>
        <p:sp>
          <p:nvSpPr>
            <p:cNvPr id="107" name="文本框 106"/>
            <p:cNvSpPr txBox="1"/>
            <p:nvPr/>
          </p:nvSpPr>
          <p:spPr>
            <a:xfrm>
              <a:off x="2073049" y="773048"/>
              <a:ext cx="1946826" cy="646331"/>
            </a:xfrm>
            <a:prstGeom prst="rect">
              <a:avLst/>
            </a:prstGeom>
            <a:noFill/>
          </p:spPr>
          <p:txBody>
            <a:bodyPr wrap="square" rtlCol="0">
              <a:spAutoFit/>
            </a:bodyPr>
            <a:lstStyle/>
            <a:p>
              <a:r>
                <a:rPr kumimoji="1" lang="zh-CN" altLang="en-US" sz="3600" b="1" dirty="0">
                  <a:solidFill>
                    <a:srgbClr val="002263"/>
                  </a:solidFill>
                  <a:cs typeface="+mn-ea"/>
                  <a:sym typeface="+mn-lt"/>
                </a:rPr>
                <a:t>目录</a:t>
              </a:r>
              <a:endParaRPr kumimoji="1" lang="zh-CN" altLang="en-US" sz="6000" b="1" dirty="0">
                <a:solidFill>
                  <a:srgbClr val="002263"/>
                </a:solidFill>
                <a:cs typeface="+mn-ea"/>
                <a:sym typeface="+mn-lt"/>
              </a:endParaRPr>
            </a:p>
          </p:txBody>
        </p:sp>
        <p:sp>
          <p:nvSpPr>
            <p:cNvPr id="108" name="文本框 107"/>
            <p:cNvSpPr txBox="1"/>
            <p:nvPr/>
          </p:nvSpPr>
          <p:spPr>
            <a:xfrm>
              <a:off x="2003590" y="1362300"/>
              <a:ext cx="1476879" cy="369332"/>
            </a:xfrm>
            <a:prstGeom prst="rect">
              <a:avLst/>
            </a:prstGeom>
            <a:noFill/>
          </p:spPr>
          <p:txBody>
            <a:bodyPr wrap="none" rtlCol="0">
              <a:spAutoFit/>
            </a:bodyPr>
            <a:lstStyle/>
            <a:p>
              <a:pPr algn="ctr"/>
              <a:r>
                <a:rPr kumimoji="1" lang="en-US" altLang="zh-CN" b="1" dirty="0">
                  <a:solidFill>
                    <a:schemeClr val="bg2">
                      <a:lumMod val="25000"/>
                    </a:schemeClr>
                  </a:solidFill>
                  <a:cs typeface="+mn-ea"/>
                  <a:sym typeface="+mn-lt"/>
                </a:rPr>
                <a:t>CONTENTS</a:t>
              </a:r>
              <a:endParaRPr kumimoji="1" lang="zh-CN" altLang="en-US" b="1" dirty="0">
                <a:solidFill>
                  <a:schemeClr val="bg2">
                    <a:lumMod val="25000"/>
                  </a:schemeClr>
                </a:solidFill>
                <a:cs typeface="+mn-ea"/>
                <a:sym typeface="+mn-lt"/>
              </a:endParaRPr>
            </a:p>
          </p:txBody>
        </p:sp>
      </p:grpSp>
      <p:sp>
        <p:nvSpPr>
          <p:cNvPr id="48" name="平行四边形 47"/>
          <p:cNvSpPr/>
          <p:nvPr/>
        </p:nvSpPr>
        <p:spPr>
          <a:xfrm>
            <a:off x="-42782" y="573504"/>
            <a:ext cx="745490" cy="708025"/>
          </a:xfrm>
          <a:prstGeom prst="parallelogram">
            <a:avLst>
              <a:gd name="adj" fmla="val 0"/>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49" name="平行四边形 48"/>
          <p:cNvSpPr/>
          <p:nvPr/>
        </p:nvSpPr>
        <p:spPr>
          <a:xfrm>
            <a:off x="10586085" y="4280535"/>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平行四边形 49"/>
          <p:cNvSpPr/>
          <p:nvPr/>
        </p:nvSpPr>
        <p:spPr>
          <a:xfrm>
            <a:off x="10060940" y="5002530"/>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6" name="图片 55"/>
          <p:cNvPicPr>
            <a:picLocks noChangeAspect="1"/>
          </p:cNvPicPr>
          <p:nvPr/>
        </p:nvPicPr>
        <p:blipFill rotWithShape="1">
          <a:blip r:embed="rId1" cstate="screen"/>
          <a:srcRect/>
          <a:stretch>
            <a:fillRect/>
          </a:stretch>
        </p:blipFill>
        <p:spPr>
          <a:xfrm>
            <a:off x="2430507" y="573504"/>
            <a:ext cx="9035053" cy="819637"/>
          </a:xfrm>
          <a:prstGeom prst="rect">
            <a:avLst/>
          </a:prstGeom>
        </p:spPr>
      </p:pic>
      <p:sp>
        <p:nvSpPr>
          <p:cNvPr id="57" name="平行四边形 56"/>
          <p:cNvSpPr/>
          <p:nvPr/>
        </p:nvSpPr>
        <p:spPr>
          <a:xfrm>
            <a:off x="11465560" y="573504"/>
            <a:ext cx="726440" cy="819637"/>
          </a:xfrm>
          <a:prstGeom prst="parallelogram">
            <a:avLst>
              <a:gd name="adj" fmla="val 0"/>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grpSp>
        <p:nvGrpSpPr>
          <p:cNvPr id="14" name="组合 13"/>
          <p:cNvGrpSpPr/>
          <p:nvPr/>
        </p:nvGrpSpPr>
        <p:grpSpPr>
          <a:xfrm>
            <a:off x="2171584" y="2164570"/>
            <a:ext cx="2668640" cy="369332"/>
            <a:chOff x="3503168" y="1883968"/>
            <a:chExt cx="2668640" cy="369332"/>
          </a:xfrm>
        </p:grpSpPr>
        <p:sp>
          <p:nvSpPr>
            <p:cNvPr id="12" name="TextBox 1"/>
            <p:cNvSpPr txBox="1"/>
            <p:nvPr/>
          </p:nvSpPr>
          <p:spPr>
            <a:xfrm>
              <a:off x="3503168" y="1883968"/>
              <a:ext cx="1736152" cy="369332"/>
            </a:xfrm>
            <a:prstGeom prst="rect">
              <a:avLst/>
            </a:prstGeom>
            <a:noFill/>
          </p:spPr>
          <p:txBody>
            <a:bodyPr wrap="square" rtlCol="0">
              <a:spAutoFit/>
            </a:bodyPr>
            <a:lstStyle/>
            <a:p>
              <a:r>
                <a:rPr lang="zh-CN" altLang="en-US" b="1" dirty="0">
                  <a:solidFill>
                    <a:schemeClr val="bg2">
                      <a:lumMod val="10000"/>
                    </a:schemeClr>
                  </a:solidFill>
                  <a:cs typeface="+mn-ea"/>
                  <a:sym typeface="+mn-lt"/>
                </a:rPr>
                <a:t>第一章</a:t>
              </a:r>
              <a:r>
                <a:rPr lang="en-US" altLang="zh-CN" b="1" dirty="0">
                  <a:solidFill>
                    <a:schemeClr val="bg2">
                      <a:lumMod val="10000"/>
                    </a:schemeClr>
                  </a:solidFill>
                  <a:cs typeface="+mn-ea"/>
                  <a:sym typeface="+mn-lt"/>
                </a:rPr>
                <a:t>      </a:t>
              </a:r>
              <a:r>
                <a:rPr lang="zh-CN" altLang="zh-CN" b="1" dirty="0">
                  <a:solidFill>
                    <a:schemeClr val="bg2">
                      <a:lumMod val="10000"/>
                    </a:schemeClr>
                  </a:solidFill>
                  <a:cs typeface="+mn-ea"/>
                  <a:sym typeface="+mn-lt"/>
                </a:rPr>
                <a:t>总则</a:t>
              </a:r>
              <a:endParaRPr lang="zh-CN" altLang="en-US" b="1" dirty="0">
                <a:solidFill>
                  <a:schemeClr val="bg2">
                    <a:lumMod val="10000"/>
                  </a:schemeClr>
                </a:solidFill>
                <a:cs typeface="+mn-ea"/>
                <a:sym typeface="+mn-lt"/>
              </a:endParaRPr>
            </a:p>
          </p:txBody>
        </p:sp>
        <p:cxnSp>
          <p:nvCxnSpPr>
            <p:cNvPr id="3" name="直接连接符 2"/>
            <p:cNvCxnSpPr/>
            <p:nvPr/>
          </p:nvCxnSpPr>
          <p:spPr>
            <a:xfrm>
              <a:off x="3503168" y="2253300"/>
              <a:ext cx="2668640"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5" name="组合 14"/>
          <p:cNvGrpSpPr/>
          <p:nvPr/>
        </p:nvGrpSpPr>
        <p:grpSpPr>
          <a:xfrm>
            <a:off x="2171584" y="2856431"/>
            <a:ext cx="2668640" cy="369332"/>
            <a:chOff x="3503168" y="2575829"/>
            <a:chExt cx="2668640" cy="369332"/>
          </a:xfrm>
        </p:grpSpPr>
        <p:sp>
          <p:nvSpPr>
            <p:cNvPr id="26" name="TextBox 1"/>
            <p:cNvSpPr txBox="1"/>
            <p:nvPr/>
          </p:nvSpPr>
          <p:spPr>
            <a:xfrm>
              <a:off x="3503168" y="2575829"/>
              <a:ext cx="2668640" cy="369332"/>
            </a:xfrm>
            <a:prstGeom prst="rect">
              <a:avLst/>
            </a:prstGeom>
            <a:noFill/>
          </p:spPr>
          <p:txBody>
            <a:bodyPr wrap="square" rtlCol="0">
              <a:spAutoFit/>
            </a:bodyPr>
            <a:lstStyle>
              <a:defPPr>
                <a:defRPr lang="zh-CN"/>
              </a:defPPr>
              <a:lvl1pPr>
                <a:defRPr b="1">
                  <a:solidFill>
                    <a:schemeClr val="bg2">
                      <a:lumMod val="10000"/>
                    </a:schemeClr>
                  </a:solidFill>
                  <a:latin typeface="思源黑体" panose="020B0500000000000000" pitchFamily="34" charset="-122"/>
                  <a:ea typeface="思源黑体" panose="020B0500000000000000" pitchFamily="34" charset="-122"/>
                </a:defRPr>
              </a:lvl1pPr>
            </a:lstStyle>
            <a:p>
              <a:r>
                <a:rPr lang="zh-CN" altLang="en-US" dirty="0">
                  <a:latin typeface="+mn-lt"/>
                  <a:ea typeface="+mn-ea"/>
                  <a:cs typeface="+mn-ea"/>
                  <a:sym typeface="+mn-lt"/>
                </a:rPr>
                <a:t>第二</a:t>
              </a:r>
              <a:r>
                <a:rPr lang="en-US" altLang="zh-CN" dirty="0">
                  <a:latin typeface="+mn-lt"/>
                  <a:ea typeface="+mn-ea"/>
                  <a:cs typeface="+mn-ea"/>
                  <a:sym typeface="+mn-lt"/>
                </a:rPr>
                <a:t> </a:t>
              </a:r>
              <a:r>
                <a:rPr lang="zh-CN" altLang="en-US" dirty="0">
                  <a:latin typeface="+mn-lt"/>
                  <a:ea typeface="+mn-ea"/>
                  <a:cs typeface="+mn-ea"/>
                  <a:sym typeface="+mn-lt"/>
                </a:rPr>
                <a:t>章   </a:t>
              </a:r>
              <a:r>
                <a:rPr lang="zh-CN" altLang="zh-CN" dirty="0">
                  <a:latin typeface="+mn-lt"/>
                  <a:ea typeface="+mn-ea"/>
                  <a:cs typeface="+mn-ea"/>
                  <a:sym typeface="+mn-lt"/>
                </a:rPr>
                <a:t>人事管理权限</a:t>
              </a:r>
              <a:endParaRPr lang="zh-CN" altLang="en-US" dirty="0">
                <a:latin typeface="+mn-lt"/>
                <a:ea typeface="+mn-ea"/>
                <a:cs typeface="+mn-ea"/>
                <a:sym typeface="+mn-lt"/>
              </a:endParaRPr>
            </a:p>
          </p:txBody>
        </p:sp>
        <p:cxnSp>
          <p:nvCxnSpPr>
            <p:cNvPr id="60" name="直接连接符 59"/>
            <p:cNvCxnSpPr/>
            <p:nvPr/>
          </p:nvCxnSpPr>
          <p:spPr>
            <a:xfrm>
              <a:off x="3503168" y="2933029"/>
              <a:ext cx="2668640"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2171584" y="3548292"/>
            <a:ext cx="2668640" cy="369332"/>
            <a:chOff x="3503168" y="3267690"/>
            <a:chExt cx="2668640" cy="369332"/>
          </a:xfrm>
        </p:grpSpPr>
        <p:sp>
          <p:nvSpPr>
            <p:cNvPr id="124" name="TextBox 1"/>
            <p:cNvSpPr txBox="1"/>
            <p:nvPr/>
          </p:nvSpPr>
          <p:spPr>
            <a:xfrm>
              <a:off x="3503168" y="3267690"/>
              <a:ext cx="2315072" cy="369332"/>
            </a:xfrm>
            <a:prstGeom prst="rect">
              <a:avLst/>
            </a:prstGeom>
            <a:noFill/>
          </p:spPr>
          <p:txBody>
            <a:bodyPr wrap="square" rtlCol="0">
              <a:spAutoFit/>
            </a:bodyPr>
            <a:lstStyle/>
            <a:p>
              <a:r>
                <a:rPr lang="zh-CN" altLang="en-US" b="1" dirty="0">
                  <a:solidFill>
                    <a:schemeClr val="bg2">
                      <a:lumMod val="10000"/>
                    </a:schemeClr>
                  </a:solidFill>
                  <a:cs typeface="+mn-ea"/>
                  <a:sym typeface="+mn-lt"/>
                </a:rPr>
                <a:t>第三 章    人员需求</a:t>
              </a:r>
              <a:endParaRPr lang="zh-CN" altLang="en-US" b="1" dirty="0">
                <a:solidFill>
                  <a:schemeClr val="bg2">
                    <a:lumMod val="10000"/>
                  </a:schemeClr>
                </a:solidFill>
                <a:cs typeface="+mn-ea"/>
                <a:sym typeface="+mn-lt"/>
              </a:endParaRPr>
            </a:p>
          </p:txBody>
        </p:sp>
        <p:cxnSp>
          <p:nvCxnSpPr>
            <p:cNvPr id="61" name="直接连接符 60"/>
            <p:cNvCxnSpPr/>
            <p:nvPr/>
          </p:nvCxnSpPr>
          <p:spPr>
            <a:xfrm>
              <a:off x="3503168" y="3637022"/>
              <a:ext cx="2668640"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7" name="组合 16"/>
          <p:cNvGrpSpPr/>
          <p:nvPr/>
        </p:nvGrpSpPr>
        <p:grpSpPr>
          <a:xfrm>
            <a:off x="2171584" y="4240153"/>
            <a:ext cx="2668640" cy="369332"/>
            <a:chOff x="3503168" y="3959551"/>
            <a:chExt cx="2668640" cy="369332"/>
          </a:xfrm>
        </p:grpSpPr>
        <p:sp>
          <p:nvSpPr>
            <p:cNvPr id="127" name="TextBox 1"/>
            <p:cNvSpPr txBox="1"/>
            <p:nvPr/>
          </p:nvSpPr>
          <p:spPr>
            <a:xfrm>
              <a:off x="3503168" y="3959551"/>
              <a:ext cx="2522336" cy="369332"/>
            </a:xfrm>
            <a:prstGeom prst="rect">
              <a:avLst/>
            </a:prstGeom>
            <a:noFill/>
          </p:spPr>
          <p:txBody>
            <a:bodyPr wrap="square" rtlCol="0">
              <a:spAutoFit/>
            </a:bodyPr>
            <a:lstStyle/>
            <a:p>
              <a:r>
                <a:rPr lang="zh-CN" altLang="en-US" b="1" dirty="0">
                  <a:solidFill>
                    <a:schemeClr val="bg2">
                      <a:lumMod val="10000"/>
                    </a:schemeClr>
                  </a:solidFill>
                  <a:cs typeface="+mn-ea"/>
                  <a:sym typeface="+mn-lt"/>
                </a:rPr>
                <a:t>第四章     职员的选聘</a:t>
              </a:r>
              <a:endParaRPr lang="zh-CN" altLang="en-US" b="1" dirty="0">
                <a:solidFill>
                  <a:schemeClr val="bg2">
                    <a:lumMod val="10000"/>
                  </a:schemeClr>
                </a:solidFill>
                <a:cs typeface="+mn-ea"/>
                <a:sym typeface="+mn-lt"/>
              </a:endParaRPr>
            </a:p>
          </p:txBody>
        </p:sp>
        <p:cxnSp>
          <p:nvCxnSpPr>
            <p:cNvPr id="62" name="直接连接符 61"/>
            <p:cNvCxnSpPr/>
            <p:nvPr/>
          </p:nvCxnSpPr>
          <p:spPr>
            <a:xfrm>
              <a:off x="3503168" y="4328883"/>
              <a:ext cx="2668640"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a:off x="2171584" y="4932014"/>
            <a:ext cx="2668640" cy="373350"/>
            <a:chOff x="3503168" y="4651412"/>
            <a:chExt cx="2668640" cy="373350"/>
          </a:xfrm>
        </p:grpSpPr>
        <p:sp>
          <p:nvSpPr>
            <p:cNvPr id="130" name="TextBox 1"/>
            <p:cNvSpPr txBox="1"/>
            <p:nvPr/>
          </p:nvSpPr>
          <p:spPr>
            <a:xfrm>
              <a:off x="3503168" y="4651412"/>
              <a:ext cx="2315072" cy="369332"/>
            </a:xfrm>
            <a:prstGeom prst="rect">
              <a:avLst/>
            </a:prstGeom>
            <a:noFill/>
          </p:spPr>
          <p:txBody>
            <a:bodyPr wrap="square" rtlCol="0">
              <a:spAutoFit/>
            </a:bodyPr>
            <a:lstStyle/>
            <a:p>
              <a:r>
                <a:rPr lang="zh-CN" altLang="en-US" b="1" dirty="0">
                  <a:solidFill>
                    <a:schemeClr val="bg2">
                      <a:lumMod val="10000"/>
                    </a:schemeClr>
                  </a:solidFill>
                  <a:cs typeface="+mn-ea"/>
                  <a:sym typeface="+mn-lt"/>
                </a:rPr>
                <a:t>第五章    职员报到</a:t>
              </a:r>
              <a:endParaRPr lang="zh-CN" altLang="en-US" b="1" dirty="0">
                <a:solidFill>
                  <a:schemeClr val="bg2">
                    <a:lumMod val="10000"/>
                  </a:schemeClr>
                </a:solidFill>
                <a:cs typeface="+mn-ea"/>
                <a:sym typeface="+mn-lt"/>
              </a:endParaRPr>
            </a:p>
          </p:txBody>
        </p:sp>
        <p:cxnSp>
          <p:nvCxnSpPr>
            <p:cNvPr id="63" name="直接连接符 62"/>
            <p:cNvCxnSpPr/>
            <p:nvPr/>
          </p:nvCxnSpPr>
          <p:spPr>
            <a:xfrm>
              <a:off x="3503168" y="5024762"/>
              <a:ext cx="2668640"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106850" y="5623874"/>
            <a:ext cx="2733374" cy="369332"/>
            <a:chOff x="3438434" y="5343272"/>
            <a:chExt cx="2733374" cy="369332"/>
          </a:xfrm>
        </p:grpSpPr>
        <p:sp>
          <p:nvSpPr>
            <p:cNvPr id="133" name="TextBox 1"/>
            <p:cNvSpPr txBox="1"/>
            <p:nvPr/>
          </p:nvSpPr>
          <p:spPr>
            <a:xfrm>
              <a:off x="3438434" y="5343272"/>
              <a:ext cx="2379805" cy="369332"/>
            </a:xfrm>
            <a:prstGeom prst="rect">
              <a:avLst/>
            </a:prstGeom>
            <a:noFill/>
          </p:spPr>
          <p:txBody>
            <a:bodyPr wrap="square" rtlCol="0">
              <a:spAutoFit/>
            </a:bodyPr>
            <a:lstStyle/>
            <a:p>
              <a:pPr algn="ctr"/>
              <a:r>
                <a:rPr lang="zh-CN" altLang="en-US" b="1" dirty="0">
                  <a:solidFill>
                    <a:schemeClr val="bg2">
                      <a:lumMod val="10000"/>
                    </a:schemeClr>
                  </a:solidFill>
                  <a:cs typeface="+mn-ea"/>
                  <a:sym typeface="+mn-lt"/>
                </a:rPr>
                <a:t>第六章     职员试用</a:t>
              </a:r>
              <a:endParaRPr lang="zh-CN" altLang="en-US" b="1" dirty="0">
                <a:solidFill>
                  <a:schemeClr val="bg2">
                    <a:lumMod val="10000"/>
                  </a:schemeClr>
                </a:solidFill>
                <a:cs typeface="+mn-ea"/>
                <a:sym typeface="+mn-lt"/>
              </a:endParaRPr>
            </a:p>
          </p:txBody>
        </p:sp>
        <p:cxnSp>
          <p:nvCxnSpPr>
            <p:cNvPr id="64" name="直接连接符 63"/>
            <p:cNvCxnSpPr/>
            <p:nvPr/>
          </p:nvCxnSpPr>
          <p:spPr>
            <a:xfrm>
              <a:off x="3503168" y="5699590"/>
              <a:ext cx="2668640"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5607291" y="5610860"/>
            <a:ext cx="4453649" cy="369332"/>
            <a:chOff x="6000974" y="5330258"/>
            <a:chExt cx="4453649" cy="369332"/>
          </a:xfrm>
        </p:grpSpPr>
        <p:sp>
          <p:nvSpPr>
            <p:cNvPr id="154" name="TextBox 1"/>
            <p:cNvSpPr txBox="1"/>
            <p:nvPr/>
          </p:nvSpPr>
          <p:spPr>
            <a:xfrm>
              <a:off x="6000974" y="5330258"/>
              <a:ext cx="2985166" cy="369332"/>
            </a:xfrm>
            <a:prstGeom prst="rect">
              <a:avLst/>
            </a:prstGeom>
            <a:noFill/>
          </p:spPr>
          <p:txBody>
            <a:bodyPr wrap="square" rtlCol="0">
              <a:spAutoFit/>
            </a:bodyPr>
            <a:lstStyle/>
            <a:p>
              <a:r>
                <a:rPr lang="zh-CN" altLang="en-US" b="1" dirty="0">
                  <a:solidFill>
                    <a:schemeClr val="bg2">
                      <a:lumMod val="10000"/>
                    </a:schemeClr>
                  </a:solidFill>
                  <a:cs typeface="+mn-ea"/>
                  <a:sym typeface="+mn-lt"/>
                </a:rPr>
                <a:t>第十二章   章离职与解聘</a:t>
              </a:r>
              <a:endParaRPr lang="zh-CN" altLang="en-US" b="1" dirty="0">
                <a:solidFill>
                  <a:schemeClr val="bg2">
                    <a:lumMod val="10000"/>
                  </a:schemeClr>
                </a:solidFill>
                <a:cs typeface="+mn-ea"/>
                <a:sym typeface="+mn-lt"/>
              </a:endParaRPr>
            </a:p>
          </p:txBody>
        </p:sp>
        <p:cxnSp>
          <p:nvCxnSpPr>
            <p:cNvPr id="65" name="直接连接符 64"/>
            <p:cNvCxnSpPr/>
            <p:nvPr/>
          </p:nvCxnSpPr>
          <p:spPr>
            <a:xfrm>
              <a:off x="6000974" y="5699590"/>
              <a:ext cx="4453649"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5607291" y="4918113"/>
            <a:ext cx="4453649" cy="386358"/>
            <a:chOff x="6000974" y="4637511"/>
            <a:chExt cx="4453649" cy="386358"/>
          </a:xfrm>
        </p:grpSpPr>
        <p:sp>
          <p:nvSpPr>
            <p:cNvPr id="151" name="TextBox 1"/>
            <p:cNvSpPr txBox="1"/>
            <p:nvPr/>
          </p:nvSpPr>
          <p:spPr>
            <a:xfrm>
              <a:off x="6000974" y="4637511"/>
              <a:ext cx="2029097" cy="369332"/>
            </a:xfrm>
            <a:prstGeom prst="rect">
              <a:avLst/>
            </a:prstGeom>
            <a:noFill/>
          </p:spPr>
          <p:txBody>
            <a:bodyPr wrap="square" rtlCol="0">
              <a:spAutoFit/>
            </a:bodyPr>
            <a:lstStyle/>
            <a:p>
              <a:r>
                <a:rPr lang="zh-CN" altLang="en-US" b="1" dirty="0">
                  <a:solidFill>
                    <a:schemeClr val="bg2">
                      <a:lumMod val="10000"/>
                    </a:schemeClr>
                  </a:solidFill>
                  <a:cs typeface="+mn-ea"/>
                  <a:sym typeface="+mn-lt"/>
                </a:rPr>
                <a:t>第十一章  奖惩</a:t>
              </a:r>
              <a:endParaRPr lang="zh-CN" altLang="en-US" b="1" dirty="0">
                <a:solidFill>
                  <a:schemeClr val="bg2">
                    <a:lumMod val="10000"/>
                  </a:schemeClr>
                </a:solidFill>
                <a:cs typeface="+mn-ea"/>
                <a:sym typeface="+mn-lt"/>
              </a:endParaRPr>
            </a:p>
          </p:txBody>
        </p:sp>
        <p:cxnSp>
          <p:nvCxnSpPr>
            <p:cNvPr id="67" name="直接连接符 66"/>
            <p:cNvCxnSpPr/>
            <p:nvPr/>
          </p:nvCxnSpPr>
          <p:spPr>
            <a:xfrm>
              <a:off x="6000974" y="5023869"/>
              <a:ext cx="4453649"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5607291" y="4225367"/>
            <a:ext cx="4453649" cy="384118"/>
            <a:chOff x="6000974" y="3944765"/>
            <a:chExt cx="4453649" cy="384118"/>
          </a:xfrm>
        </p:grpSpPr>
        <p:sp>
          <p:nvSpPr>
            <p:cNvPr id="148" name="TextBox 1"/>
            <p:cNvSpPr txBox="1"/>
            <p:nvPr/>
          </p:nvSpPr>
          <p:spPr>
            <a:xfrm>
              <a:off x="6000974" y="3944765"/>
              <a:ext cx="2401621" cy="369332"/>
            </a:xfrm>
            <a:prstGeom prst="rect">
              <a:avLst/>
            </a:prstGeom>
            <a:noFill/>
          </p:spPr>
          <p:txBody>
            <a:bodyPr wrap="square" rtlCol="0">
              <a:spAutoFit/>
            </a:bodyPr>
            <a:lstStyle/>
            <a:p>
              <a:r>
                <a:rPr lang="zh-CN" altLang="en-US" b="1" dirty="0">
                  <a:solidFill>
                    <a:schemeClr val="bg2">
                      <a:lumMod val="10000"/>
                    </a:schemeClr>
                  </a:solidFill>
                  <a:cs typeface="+mn-ea"/>
                  <a:sym typeface="+mn-lt"/>
                </a:rPr>
                <a:t>第十章     薪酬与考核</a:t>
              </a:r>
              <a:endParaRPr lang="zh-CN" altLang="en-US" b="1" dirty="0">
                <a:solidFill>
                  <a:schemeClr val="bg2">
                    <a:lumMod val="10000"/>
                  </a:schemeClr>
                </a:solidFill>
                <a:cs typeface="+mn-ea"/>
                <a:sym typeface="+mn-lt"/>
              </a:endParaRPr>
            </a:p>
          </p:txBody>
        </p:sp>
        <p:cxnSp>
          <p:nvCxnSpPr>
            <p:cNvPr id="68" name="直接连接符 67"/>
            <p:cNvCxnSpPr/>
            <p:nvPr/>
          </p:nvCxnSpPr>
          <p:spPr>
            <a:xfrm>
              <a:off x="6000974" y="4328883"/>
              <a:ext cx="4453649"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5508369" y="3543592"/>
            <a:ext cx="4552571" cy="374032"/>
            <a:chOff x="5902052" y="3262990"/>
            <a:chExt cx="4552571" cy="374032"/>
          </a:xfrm>
        </p:grpSpPr>
        <p:sp>
          <p:nvSpPr>
            <p:cNvPr id="145" name="TextBox 1"/>
            <p:cNvSpPr txBox="1"/>
            <p:nvPr/>
          </p:nvSpPr>
          <p:spPr>
            <a:xfrm>
              <a:off x="5902052" y="3262990"/>
              <a:ext cx="4256037" cy="369332"/>
            </a:xfrm>
            <a:prstGeom prst="rect">
              <a:avLst/>
            </a:prstGeom>
            <a:noFill/>
          </p:spPr>
          <p:txBody>
            <a:bodyPr wrap="square" rtlCol="0">
              <a:spAutoFit/>
            </a:bodyPr>
            <a:lstStyle/>
            <a:p>
              <a:pPr algn="ctr"/>
              <a:r>
                <a:rPr lang="zh-CN" altLang="en-US" b="1" dirty="0">
                  <a:solidFill>
                    <a:schemeClr val="bg2">
                      <a:lumMod val="10000"/>
                    </a:schemeClr>
                  </a:solidFill>
                  <a:cs typeface="+mn-ea"/>
                  <a:sym typeface="+mn-lt"/>
                </a:rPr>
                <a:t>第九章     员工的考勤、休假、请假制度</a:t>
              </a:r>
              <a:endParaRPr lang="zh-CN" altLang="en-US" b="1" dirty="0">
                <a:solidFill>
                  <a:schemeClr val="bg2">
                    <a:lumMod val="10000"/>
                  </a:schemeClr>
                </a:solidFill>
                <a:cs typeface="+mn-ea"/>
                <a:sym typeface="+mn-lt"/>
              </a:endParaRPr>
            </a:p>
          </p:txBody>
        </p:sp>
        <p:cxnSp>
          <p:nvCxnSpPr>
            <p:cNvPr id="69" name="直接连接符 68"/>
            <p:cNvCxnSpPr/>
            <p:nvPr/>
          </p:nvCxnSpPr>
          <p:spPr>
            <a:xfrm>
              <a:off x="6000974" y="3637022"/>
              <a:ext cx="4453649"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5333572" y="2875492"/>
            <a:ext cx="4846748" cy="369332"/>
            <a:chOff x="5727255" y="2594890"/>
            <a:chExt cx="4846748" cy="369332"/>
          </a:xfrm>
        </p:grpSpPr>
        <p:sp>
          <p:nvSpPr>
            <p:cNvPr id="139" name="TextBox 1"/>
            <p:cNvSpPr txBox="1"/>
            <p:nvPr/>
          </p:nvSpPr>
          <p:spPr>
            <a:xfrm>
              <a:off x="5727255" y="2594890"/>
              <a:ext cx="2500543" cy="369332"/>
            </a:xfrm>
            <a:prstGeom prst="rect">
              <a:avLst/>
            </a:prstGeom>
            <a:noFill/>
          </p:spPr>
          <p:txBody>
            <a:bodyPr wrap="square" rtlCol="0">
              <a:spAutoFit/>
            </a:bodyPr>
            <a:lstStyle/>
            <a:p>
              <a:pPr algn="ctr"/>
              <a:r>
                <a:rPr lang="zh-CN" altLang="en-US" b="1" dirty="0">
                  <a:solidFill>
                    <a:schemeClr val="bg2">
                      <a:lumMod val="10000"/>
                    </a:schemeClr>
                  </a:solidFill>
                  <a:cs typeface="+mn-ea"/>
                  <a:sym typeface="+mn-lt"/>
                </a:rPr>
                <a:t>第八章      职员培训</a:t>
              </a:r>
              <a:endParaRPr lang="zh-CN" altLang="en-US" b="1" dirty="0">
                <a:solidFill>
                  <a:schemeClr val="bg2">
                    <a:lumMod val="10000"/>
                  </a:schemeClr>
                </a:solidFill>
                <a:cs typeface="+mn-ea"/>
                <a:sym typeface="+mn-lt"/>
              </a:endParaRPr>
            </a:p>
          </p:txBody>
        </p:sp>
        <p:cxnSp>
          <p:nvCxnSpPr>
            <p:cNvPr id="70" name="直接连接符 69"/>
            <p:cNvCxnSpPr/>
            <p:nvPr/>
          </p:nvCxnSpPr>
          <p:spPr>
            <a:xfrm>
              <a:off x="6000974" y="2945161"/>
              <a:ext cx="4573029"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5470431" y="2126039"/>
            <a:ext cx="4709889" cy="412116"/>
            <a:chOff x="5864114" y="1845437"/>
            <a:chExt cx="4709889" cy="412116"/>
          </a:xfrm>
        </p:grpSpPr>
        <p:sp>
          <p:nvSpPr>
            <p:cNvPr id="136" name="TextBox 1"/>
            <p:cNvSpPr txBox="1"/>
            <p:nvPr/>
          </p:nvSpPr>
          <p:spPr>
            <a:xfrm>
              <a:off x="5864114" y="1845437"/>
              <a:ext cx="2226824" cy="369332"/>
            </a:xfrm>
            <a:prstGeom prst="rect">
              <a:avLst/>
            </a:prstGeom>
            <a:noFill/>
          </p:spPr>
          <p:txBody>
            <a:bodyPr wrap="square" rtlCol="0">
              <a:spAutoFit/>
            </a:bodyPr>
            <a:lstStyle/>
            <a:p>
              <a:pPr algn="ctr"/>
              <a:r>
                <a:rPr lang="zh-CN" altLang="en-US" b="1" dirty="0">
                  <a:solidFill>
                    <a:schemeClr val="bg2">
                      <a:lumMod val="10000"/>
                    </a:schemeClr>
                  </a:solidFill>
                  <a:cs typeface="+mn-ea"/>
                  <a:sym typeface="+mn-lt"/>
                </a:rPr>
                <a:t>第七章    职员录用</a:t>
              </a:r>
              <a:endParaRPr lang="zh-CN" altLang="en-US" b="1" dirty="0">
                <a:solidFill>
                  <a:schemeClr val="bg2">
                    <a:lumMod val="10000"/>
                  </a:schemeClr>
                </a:solidFill>
                <a:cs typeface="+mn-ea"/>
                <a:sym typeface="+mn-lt"/>
              </a:endParaRPr>
            </a:p>
          </p:txBody>
        </p:sp>
        <p:cxnSp>
          <p:nvCxnSpPr>
            <p:cNvPr id="71" name="直接连接符 70"/>
            <p:cNvCxnSpPr/>
            <p:nvPr/>
          </p:nvCxnSpPr>
          <p:spPr>
            <a:xfrm flipV="1">
              <a:off x="6000974" y="2235859"/>
              <a:ext cx="4573029" cy="21694"/>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fade">
                                      <p:cBhvr>
                                        <p:cTn id="7" dur="500"/>
                                        <p:tgtEl>
                                          <p:spTgt spid="10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additive="base">
                                        <p:cTn id="12" dur="500" fill="hold"/>
                                        <p:tgtEl>
                                          <p:spTgt spid="48"/>
                                        </p:tgtEl>
                                        <p:attrNameLst>
                                          <p:attrName>ppt_x</p:attrName>
                                        </p:attrNameLst>
                                      </p:cBhvr>
                                      <p:tavLst>
                                        <p:tav tm="0">
                                          <p:val>
                                            <p:strVal val="0-#ppt_w/2"/>
                                          </p:val>
                                        </p:tav>
                                        <p:tav tm="100000">
                                          <p:val>
                                            <p:strVal val="#ppt_x"/>
                                          </p:val>
                                        </p:tav>
                                      </p:tavLst>
                                    </p:anim>
                                    <p:anim calcmode="lin" valueType="num">
                                      <p:cBhvr additive="base">
                                        <p:cTn id="13" dur="500" fill="hold"/>
                                        <p:tgtEl>
                                          <p:spTgt spid="48"/>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56"/>
                                        </p:tgtEl>
                                        <p:attrNameLst>
                                          <p:attrName>style.visibility</p:attrName>
                                        </p:attrNameLst>
                                      </p:cBhvr>
                                      <p:to>
                                        <p:strVal val="visible"/>
                                      </p:to>
                                    </p:set>
                                    <p:animEffect transition="in" filter="wipe(down)">
                                      <p:cBhvr>
                                        <p:cTn id="18" dur="500"/>
                                        <p:tgtEl>
                                          <p:spTgt spid="56"/>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additive="base">
                                        <p:cTn id="23" dur="500" fill="hold"/>
                                        <p:tgtEl>
                                          <p:spTgt spid="57"/>
                                        </p:tgtEl>
                                        <p:attrNameLst>
                                          <p:attrName>ppt_x</p:attrName>
                                        </p:attrNameLst>
                                      </p:cBhvr>
                                      <p:tavLst>
                                        <p:tav tm="0">
                                          <p:val>
                                            <p:strVal val="0-#ppt_w/2"/>
                                          </p:val>
                                        </p:tav>
                                        <p:tav tm="100000">
                                          <p:val>
                                            <p:strVal val="#ppt_x"/>
                                          </p:val>
                                        </p:tav>
                                      </p:tavLst>
                                    </p:anim>
                                    <p:anim calcmode="lin" valueType="num">
                                      <p:cBhvr additive="base">
                                        <p:cTn id="24" dur="500" fill="hold"/>
                                        <p:tgtEl>
                                          <p:spTgt spid="57"/>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55" presetClass="entr" presetSubtype="0"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1000" fill="hold"/>
                                        <p:tgtEl>
                                          <p:spTgt spid="14"/>
                                        </p:tgtEl>
                                        <p:attrNameLst>
                                          <p:attrName>ppt_w</p:attrName>
                                        </p:attrNameLst>
                                      </p:cBhvr>
                                      <p:tavLst>
                                        <p:tav tm="0">
                                          <p:val>
                                            <p:strVal val="#ppt_w*0.70"/>
                                          </p:val>
                                        </p:tav>
                                        <p:tav tm="100000">
                                          <p:val>
                                            <p:strVal val="#ppt_w"/>
                                          </p:val>
                                        </p:tav>
                                      </p:tavLst>
                                    </p:anim>
                                    <p:anim calcmode="lin" valueType="num">
                                      <p:cBhvr>
                                        <p:cTn id="29" dur="1000" fill="hold"/>
                                        <p:tgtEl>
                                          <p:spTgt spid="14"/>
                                        </p:tgtEl>
                                        <p:attrNameLst>
                                          <p:attrName>ppt_h</p:attrName>
                                        </p:attrNameLst>
                                      </p:cBhvr>
                                      <p:tavLst>
                                        <p:tav tm="0">
                                          <p:val>
                                            <p:strVal val="#ppt_h"/>
                                          </p:val>
                                        </p:tav>
                                        <p:tav tm="100000">
                                          <p:val>
                                            <p:strVal val="#ppt_h"/>
                                          </p:val>
                                        </p:tav>
                                      </p:tavLst>
                                    </p:anim>
                                    <p:animEffect transition="in" filter="fade">
                                      <p:cBhvr>
                                        <p:cTn id="30" dur="1000"/>
                                        <p:tgtEl>
                                          <p:spTgt spid="14"/>
                                        </p:tgtEl>
                                      </p:cBhvr>
                                    </p:animEffect>
                                  </p:childTnLst>
                                </p:cTn>
                              </p:par>
                            </p:childTnLst>
                          </p:cTn>
                        </p:par>
                        <p:par>
                          <p:cTn id="31" fill="hold">
                            <p:stCondLst>
                              <p:cond delay="1500"/>
                            </p:stCondLst>
                            <p:childTnLst>
                              <p:par>
                                <p:cTn id="32" presetID="55" presetClass="entr" presetSubtype="0"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1000" fill="hold"/>
                                        <p:tgtEl>
                                          <p:spTgt spid="15"/>
                                        </p:tgtEl>
                                        <p:attrNameLst>
                                          <p:attrName>ppt_w</p:attrName>
                                        </p:attrNameLst>
                                      </p:cBhvr>
                                      <p:tavLst>
                                        <p:tav tm="0">
                                          <p:val>
                                            <p:strVal val="#ppt_w*0.70"/>
                                          </p:val>
                                        </p:tav>
                                        <p:tav tm="100000">
                                          <p:val>
                                            <p:strVal val="#ppt_w"/>
                                          </p:val>
                                        </p:tav>
                                      </p:tavLst>
                                    </p:anim>
                                    <p:anim calcmode="lin" valueType="num">
                                      <p:cBhvr>
                                        <p:cTn id="35" dur="1000" fill="hold"/>
                                        <p:tgtEl>
                                          <p:spTgt spid="15"/>
                                        </p:tgtEl>
                                        <p:attrNameLst>
                                          <p:attrName>ppt_h</p:attrName>
                                        </p:attrNameLst>
                                      </p:cBhvr>
                                      <p:tavLst>
                                        <p:tav tm="0">
                                          <p:val>
                                            <p:strVal val="#ppt_h"/>
                                          </p:val>
                                        </p:tav>
                                        <p:tav tm="100000">
                                          <p:val>
                                            <p:strVal val="#ppt_h"/>
                                          </p:val>
                                        </p:tav>
                                      </p:tavLst>
                                    </p:anim>
                                    <p:animEffect transition="in" filter="fade">
                                      <p:cBhvr>
                                        <p:cTn id="36" dur="1000"/>
                                        <p:tgtEl>
                                          <p:spTgt spid="15"/>
                                        </p:tgtEl>
                                      </p:cBhvr>
                                    </p:animEffect>
                                  </p:childTnLst>
                                </p:cTn>
                              </p:par>
                            </p:childTnLst>
                          </p:cTn>
                        </p:par>
                        <p:par>
                          <p:cTn id="37" fill="hold">
                            <p:stCondLst>
                              <p:cond delay="2500"/>
                            </p:stCondLst>
                            <p:childTnLst>
                              <p:par>
                                <p:cTn id="38" presetID="55" presetClass="entr" presetSubtype="0"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1000" fill="hold"/>
                                        <p:tgtEl>
                                          <p:spTgt spid="16"/>
                                        </p:tgtEl>
                                        <p:attrNameLst>
                                          <p:attrName>ppt_w</p:attrName>
                                        </p:attrNameLst>
                                      </p:cBhvr>
                                      <p:tavLst>
                                        <p:tav tm="0">
                                          <p:val>
                                            <p:strVal val="#ppt_w*0.70"/>
                                          </p:val>
                                        </p:tav>
                                        <p:tav tm="100000">
                                          <p:val>
                                            <p:strVal val="#ppt_w"/>
                                          </p:val>
                                        </p:tav>
                                      </p:tavLst>
                                    </p:anim>
                                    <p:anim calcmode="lin" valueType="num">
                                      <p:cBhvr>
                                        <p:cTn id="41" dur="1000" fill="hold"/>
                                        <p:tgtEl>
                                          <p:spTgt spid="16"/>
                                        </p:tgtEl>
                                        <p:attrNameLst>
                                          <p:attrName>ppt_h</p:attrName>
                                        </p:attrNameLst>
                                      </p:cBhvr>
                                      <p:tavLst>
                                        <p:tav tm="0">
                                          <p:val>
                                            <p:strVal val="#ppt_h"/>
                                          </p:val>
                                        </p:tav>
                                        <p:tav tm="100000">
                                          <p:val>
                                            <p:strVal val="#ppt_h"/>
                                          </p:val>
                                        </p:tav>
                                      </p:tavLst>
                                    </p:anim>
                                    <p:animEffect transition="in" filter="fade">
                                      <p:cBhvr>
                                        <p:cTn id="42" dur="1000"/>
                                        <p:tgtEl>
                                          <p:spTgt spid="16"/>
                                        </p:tgtEl>
                                      </p:cBhvr>
                                    </p:animEffect>
                                  </p:childTnLst>
                                </p:cTn>
                              </p:par>
                            </p:childTnLst>
                          </p:cTn>
                        </p:par>
                        <p:par>
                          <p:cTn id="43" fill="hold">
                            <p:stCondLst>
                              <p:cond delay="3500"/>
                            </p:stCondLst>
                            <p:childTnLst>
                              <p:par>
                                <p:cTn id="44" presetID="55" presetClass="entr" presetSubtype="0" fill="hold" nodeType="after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p:cTn id="46" dur="1000" fill="hold"/>
                                        <p:tgtEl>
                                          <p:spTgt spid="17"/>
                                        </p:tgtEl>
                                        <p:attrNameLst>
                                          <p:attrName>ppt_w</p:attrName>
                                        </p:attrNameLst>
                                      </p:cBhvr>
                                      <p:tavLst>
                                        <p:tav tm="0">
                                          <p:val>
                                            <p:strVal val="#ppt_w*0.70"/>
                                          </p:val>
                                        </p:tav>
                                        <p:tav tm="100000">
                                          <p:val>
                                            <p:strVal val="#ppt_w"/>
                                          </p:val>
                                        </p:tav>
                                      </p:tavLst>
                                    </p:anim>
                                    <p:anim calcmode="lin" valueType="num">
                                      <p:cBhvr>
                                        <p:cTn id="47" dur="1000" fill="hold"/>
                                        <p:tgtEl>
                                          <p:spTgt spid="17"/>
                                        </p:tgtEl>
                                        <p:attrNameLst>
                                          <p:attrName>ppt_h</p:attrName>
                                        </p:attrNameLst>
                                      </p:cBhvr>
                                      <p:tavLst>
                                        <p:tav tm="0">
                                          <p:val>
                                            <p:strVal val="#ppt_h"/>
                                          </p:val>
                                        </p:tav>
                                        <p:tav tm="100000">
                                          <p:val>
                                            <p:strVal val="#ppt_h"/>
                                          </p:val>
                                        </p:tav>
                                      </p:tavLst>
                                    </p:anim>
                                    <p:animEffect transition="in" filter="fade">
                                      <p:cBhvr>
                                        <p:cTn id="48" dur="1000"/>
                                        <p:tgtEl>
                                          <p:spTgt spid="17"/>
                                        </p:tgtEl>
                                      </p:cBhvr>
                                    </p:animEffect>
                                  </p:childTnLst>
                                </p:cTn>
                              </p:par>
                            </p:childTnLst>
                          </p:cTn>
                        </p:par>
                        <p:par>
                          <p:cTn id="49" fill="hold">
                            <p:stCondLst>
                              <p:cond delay="4500"/>
                            </p:stCondLst>
                            <p:childTnLst>
                              <p:par>
                                <p:cTn id="50" presetID="55" presetClass="entr" presetSubtype="0"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p:cTn id="52" dur="1000" fill="hold"/>
                                        <p:tgtEl>
                                          <p:spTgt spid="18"/>
                                        </p:tgtEl>
                                        <p:attrNameLst>
                                          <p:attrName>ppt_w</p:attrName>
                                        </p:attrNameLst>
                                      </p:cBhvr>
                                      <p:tavLst>
                                        <p:tav tm="0">
                                          <p:val>
                                            <p:strVal val="#ppt_w*0.70"/>
                                          </p:val>
                                        </p:tav>
                                        <p:tav tm="100000">
                                          <p:val>
                                            <p:strVal val="#ppt_w"/>
                                          </p:val>
                                        </p:tav>
                                      </p:tavLst>
                                    </p:anim>
                                    <p:anim calcmode="lin" valueType="num">
                                      <p:cBhvr>
                                        <p:cTn id="53" dur="1000" fill="hold"/>
                                        <p:tgtEl>
                                          <p:spTgt spid="18"/>
                                        </p:tgtEl>
                                        <p:attrNameLst>
                                          <p:attrName>ppt_h</p:attrName>
                                        </p:attrNameLst>
                                      </p:cBhvr>
                                      <p:tavLst>
                                        <p:tav tm="0">
                                          <p:val>
                                            <p:strVal val="#ppt_h"/>
                                          </p:val>
                                        </p:tav>
                                        <p:tav tm="100000">
                                          <p:val>
                                            <p:strVal val="#ppt_h"/>
                                          </p:val>
                                        </p:tav>
                                      </p:tavLst>
                                    </p:anim>
                                    <p:animEffect transition="in" filter="fade">
                                      <p:cBhvr>
                                        <p:cTn id="54" dur="1000"/>
                                        <p:tgtEl>
                                          <p:spTgt spid="18"/>
                                        </p:tgtEl>
                                      </p:cBhvr>
                                    </p:animEffect>
                                  </p:childTnLst>
                                </p:cTn>
                              </p:par>
                            </p:childTnLst>
                          </p:cTn>
                        </p:par>
                        <p:par>
                          <p:cTn id="55" fill="hold">
                            <p:stCondLst>
                              <p:cond delay="5500"/>
                            </p:stCondLst>
                            <p:childTnLst>
                              <p:par>
                                <p:cTn id="56" presetID="55" presetClass="entr" presetSubtype="0" fill="hold" nodeType="after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p:cTn id="58" dur="1000" fill="hold"/>
                                        <p:tgtEl>
                                          <p:spTgt spid="19"/>
                                        </p:tgtEl>
                                        <p:attrNameLst>
                                          <p:attrName>ppt_w</p:attrName>
                                        </p:attrNameLst>
                                      </p:cBhvr>
                                      <p:tavLst>
                                        <p:tav tm="0">
                                          <p:val>
                                            <p:strVal val="#ppt_w*0.70"/>
                                          </p:val>
                                        </p:tav>
                                        <p:tav tm="100000">
                                          <p:val>
                                            <p:strVal val="#ppt_w"/>
                                          </p:val>
                                        </p:tav>
                                      </p:tavLst>
                                    </p:anim>
                                    <p:anim calcmode="lin" valueType="num">
                                      <p:cBhvr>
                                        <p:cTn id="59" dur="1000" fill="hold"/>
                                        <p:tgtEl>
                                          <p:spTgt spid="19"/>
                                        </p:tgtEl>
                                        <p:attrNameLst>
                                          <p:attrName>ppt_h</p:attrName>
                                        </p:attrNameLst>
                                      </p:cBhvr>
                                      <p:tavLst>
                                        <p:tav tm="0">
                                          <p:val>
                                            <p:strVal val="#ppt_h"/>
                                          </p:val>
                                        </p:tav>
                                        <p:tav tm="100000">
                                          <p:val>
                                            <p:strVal val="#ppt_h"/>
                                          </p:val>
                                        </p:tav>
                                      </p:tavLst>
                                    </p:anim>
                                    <p:animEffect transition="in" filter="fade">
                                      <p:cBhvr>
                                        <p:cTn id="60" dur="1000"/>
                                        <p:tgtEl>
                                          <p:spTgt spid="19"/>
                                        </p:tgtEl>
                                      </p:cBhvr>
                                    </p:animEffect>
                                  </p:childTnLst>
                                </p:cTn>
                              </p:par>
                            </p:childTnLst>
                          </p:cTn>
                        </p:par>
                        <p:par>
                          <p:cTn id="61" fill="hold">
                            <p:stCondLst>
                              <p:cond delay="6500"/>
                            </p:stCondLst>
                            <p:childTnLst>
                              <p:par>
                                <p:cTn id="62" presetID="55" presetClass="entr" presetSubtype="0" fill="hold" nodeType="afterEffect">
                                  <p:stCondLst>
                                    <p:cond delay="0"/>
                                  </p:stCondLst>
                                  <p:childTnLst>
                                    <p:set>
                                      <p:cBhvr>
                                        <p:cTn id="63" dur="1" fill="hold">
                                          <p:stCondLst>
                                            <p:cond delay="0"/>
                                          </p:stCondLst>
                                        </p:cTn>
                                        <p:tgtEl>
                                          <p:spTgt spid="5"/>
                                        </p:tgtEl>
                                        <p:attrNameLst>
                                          <p:attrName>style.visibility</p:attrName>
                                        </p:attrNameLst>
                                      </p:cBhvr>
                                      <p:to>
                                        <p:strVal val="visible"/>
                                      </p:to>
                                    </p:set>
                                    <p:anim calcmode="lin" valueType="num">
                                      <p:cBhvr>
                                        <p:cTn id="64" dur="1000" fill="hold"/>
                                        <p:tgtEl>
                                          <p:spTgt spid="5"/>
                                        </p:tgtEl>
                                        <p:attrNameLst>
                                          <p:attrName>ppt_w</p:attrName>
                                        </p:attrNameLst>
                                      </p:cBhvr>
                                      <p:tavLst>
                                        <p:tav tm="0">
                                          <p:val>
                                            <p:strVal val="#ppt_w*0.70"/>
                                          </p:val>
                                        </p:tav>
                                        <p:tav tm="100000">
                                          <p:val>
                                            <p:strVal val="#ppt_w"/>
                                          </p:val>
                                        </p:tav>
                                      </p:tavLst>
                                    </p:anim>
                                    <p:anim calcmode="lin" valueType="num">
                                      <p:cBhvr>
                                        <p:cTn id="65" dur="1000" fill="hold"/>
                                        <p:tgtEl>
                                          <p:spTgt spid="5"/>
                                        </p:tgtEl>
                                        <p:attrNameLst>
                                          <p:attrName>ppt_h</p:attrName>
                                        </p:attrNameLst>
                                      </p:cBhvr>
                                      <p:tavLst>
                                        <p:tav tm="0">
                                          <p:val>
                                            <p:strVal val="#ppt_h"/>
                                          </p:val>
                                        </p:tav>
                                        <p:tav tm="100000">
                                          <p:val>
                                            <p:strVal val="#ppt_h"/>
                                          </p:val>
                                        </p:tav>
                                      </p:tavLst>
                                    </p:anim>
                                    <p:animEffect transition="in" filter="fade">
                                      <p:cBhvr>
                                        <p:cTn id="66" dur="1000"/>
                                        <p:tgtEl>
                                          <p:spTgt spid="5"/>
                                        </p:tgtEl>
                                      </p:cBhvr>
                                    </p:animEffect>
                                  </p:childTnLst>
                                </p:cTn>
                              </p:par>
                            </p:childTnLst>
                          </p:cTn>
                        </p:par>
                        <p:par>
                          <p:cTn id="67" fill="hold">
                            <p:stCondLst>
                              <p:cond delay="7500"/>
                            </p:stCondLst>
                            <p:childTnLst>
                              <p:par>
                                <p:cTn id="68" presetID="55" presetClass="entr" presetSubtype="0" fill="hold" nodeType="afterEffect">
                                  <p:stCondLst>
                                    <p:cond delay="0"/>
                                  </p:stCondLst>
                                  <p:childTnLst>
                                    <p:set>
                                      <p:cBhvr>
                                        <p:cTn id="69" dur="1" fill="hold">
                                          <p:stCondLst>
                                            <p:cond delay="0"/>
                                          </p:stCondLst>
                                        </p:cTn>
                                        <p:tgtEl>
                                          <p:spTgt spid="6"/>
                                        </p:tgtEl>
                                        <p:attrNameLst>
                                          <p:attrName>style.visibility</p:attrName>
                                        </p:attrNameLst>
                                      </p:cBhvr>
                                      <p:to>
                                        <p:strVal val="visible"/>
                                      </p:to>
                                    </p:set>
                                    <p:anim calcmode="lin" valueType="num">
                                      <p:cBhvr>
                                        <p:cTn id="70" dur="1000" fill="hold"/>
                                        <p:tgtEl>
                                          <p:spTgt spid="6"/>
                                        </p:tgtEl>
                                        <p:attrNameLst>
                                          <p:attrName>ppt_w</p:attrName>
                                        </p:attrNameLst>
                                      </p:cBhvr>
                                      <p:tavLst>
                                        <p:tav tm="0">
                                          <p:val>
                                            <p:strVal val="#ppt_w*0.70"/>
                                          </p:val>
                                        </p:tav>
                                        <p:tav tm="100000">
                                          <p:val>
                                            <p:strVal val="#ppt_w"/>
                                          </p:val>
                                        </p:tav>
                                      </p:tavLst>
                                    </p:anim>
                                    <p:anim calcmode="lin" valueType="num">
                                      <p:cBhvr>
                                        <p:cTn id="71" dur="1000" fill="hold"/>
                                        <p:tgtEl>
                                          <p:spTgt spid="6"/>
                                        </p:tgtEl>
                                        <p:attrNameLst>
                                          <p:attrName>ppt_h</p:attrName>
                                        </p:attrNameLst>
                                      </p:cBhvr>
                                      <p:tavLst>
                                        <p:tav tm="0">
                                          <p:val>
                                            <p:strVal val="#ppt_h"/>
                                          </p:val>
                                        </p:tav>
                                        <p:tav tm="100000">
                                          <p:val>
                                            <p:strVal val="#ppt_h"/>
                                          </p:val>
                                        </p:tav>
                                      </p:tavLst>
                                    </p:anim>
                                    <p:animEffect transition="in" filter="fade">
                                      <p:cBhvr>
                                        <p:cTn id="72" dur="1000"/>
                                        <p:tgtEl>
                                          <p:spTgt spid="6"/>
                                        </p:tgtEl>
                                      </p:cBhvr>
                                    </p:animEffect>
                                  </p:childTnLst>
                                </p:cTn>
                              </p:par>
                            </p:childTnLst>
                          </p:cTn>
                        </p:par>
                        <p:par>
                          <p:cTn id="73" fill="hold">
                            <p:stCondLst>
                              <p:cond delay="8500"/>
                            </p:stCondLst>
                            <p:childTnLst>
                              <p:par>
                                <p:cTn id="74" presetID="55" presetClass="entr" presetSubtype="0" fill="hold" nodeType="afterEffect">
                                  <p:stCondLst>
                                    <p:cond delay="0"/>
                                  </p:stCondLst>
                                  <p:childTnLst>
                                    <p:set>
                                      <p:cBhvr>
                                        <p:cTn id="75" dur="1" fill="hold">
                                          <p:stCondLst>
                                            <p:cond delay="0"/>
                                          </p:stCondLst>
                                        </p:cTn>
                                        <p:tgtEl>
                                          <p:spTgt spid="7"/>
                                        </p:tgtEl>
                                        <p:attrNameLst>
                                          <p:attrName>style.visibility</p:attrName>
                                        </p:attrNameLst>
                                      </p:cBhvr>
                                      <p:to>
                                        <p:strVal val="visible"/>
                                      </p:to>
                                    </p:set>
                                    <p:anim calcmode="lin" valueType="num">
                                      <p:cBhvr>
                                        <p:cTn id="76" dur="1000" fill="hold"/>
                                        <p:tgtEl>
                                          <p:spTgt spid="7"/>
                                        </p:tgtEl>
                                        <p:attrNameLst>
                                          <p:attrName>ppt_w</p:attrName>
                                        </p:attrNameLst>
                                      </p:cBhvr>
                                      <p:tavLst>
                                        <p:tav tm="0">
                                          <p:val>
                                            <p:strVal val="#ppt_w*0.70"/>
                                          </p:val>
                                        </p:tav>
                                        <p:tav tm="100000">
                                          <p:val>
                                            <p:strVal val="#ppt_w"/>
                                          </p:val>
                                        </p:tav>
                                      </p:tavLst>
                                    </p:anim>
                                    <p:anim calcmode="lin" valueType="num">
                                      <p:cBhvr>
                                        <p:cTn id="77" dur="1000" fill="hold"/>
                                        <p:tgtEl>
                                          <p:spTgt spid="7"/>
                                        </p:tgtEl>
                                        <p:attrNameLst>
                                          <p:attrName>ppt_h</p:attrName>
                                        </p:attrNameLst>
                                      </p:cBhvr>
                                      <p:tavLst>
                                        <p:tav tm="0">
                                          <p:val>
                                            <p:strVal val="#ppt_h"/>
                                          </p:val>
                                        </p:tav>
                                        <p:tav tm="100000">
                                          <p:val>
                                            <p:strVal val="#ppt_h"/>
                                          </p:val>
                                        </p:tav>
                                      </p:tavLst>
                                    </p:anim>
                                    <p:animEffect transition="in" filter="fade">
                                      <p:cBhvr>
                                        <p:cTn id="78" dur="1000"/>
                                        <p:tgtEl>
                                          <p:spTgt spid="7"/>
                                        </p:tgtEl>
                                      </p:cBhvr>
                                    </p:animEffect>
                                  </p:childTnLst>
                                </p:cTn>
                              </p:par>
                            </p:childTnLst>
                          </p:cTn>
                        </p:par>
                        <p:par>
                          <p:cTn id="79" fill="hold">
                            <p:stCondLst>
                              <p:cond delay="9500"/>
                            </p:stCondLst>
                            <p:childTnLst>
                              <p:par>
                                <p:cTn id="80" presetID="55" presetClass="entr" presetSubtype="0" fill="hold" nodeType="afterEffect">
                                  <p:stCondLst>
                                    <p:cond delay="0"/>
                                  </p:stCondLst>
                                  <p:childTnLst>
                                    <p:set>
                                      <p:cBhvr>
                                        <p:cTn id="81" dur="1" fill="hold">
                                          <p:stCondLst>
                                            <p:cond delay="0"/>
                                          </p:stCondLst>
                                        </p:cTn>
                                        <p:tgtEl>
                                          <p:spTgt spid="9"/>
                                        </p:tgtEl>
                                        <p:attrNameLst>
                                          <p:attrName>style.visibility</p:attrName>
                                        </p:attrNameLst>
                                      </p:cBhvr>
                                      <p:to>
                                        <p:strVal val="visible"/>
                                      </p:to>
                                    </p:set>
                                    <p:anim calcmode="lin" valueType="num">
                                      <p:cBhvr>
                                        <p:cTn id="82" dur="1000" fill="hold"/>
                                        <p:tgtEl>
                                          <p:spTgt spid="9"/>
                                        </p:tgtEl>
                                        <p:attrNameLst>
                                          <p:attrName>ppt_w</p:attrName>
                                        </p:attrNameLst>
                                      </p:cBhvr>
                                      <p:tavLst>
                                        <p:tav tm="0">
                                          <p:val>
                                            <p:strVal val="#ppt_w*0.70"/>
                                          </p:val>
                                        </p:tav>
                                        <p:tav tm="100000">
                                          <p:val>
                                            <p:strVal val="#ppt_w"/>
                                          </p:val>
                                        </p:tav>
                                      </p:tavLst>
                                    </p:anim>
                                    <p:anim calcmode="lin" valueType="num">
                                      <p:cBhvr>
                                        <p:cTn id="83" dur="1000" fill="hold"/>
                                        <p:tgtEl>
                                          <p:spTgt spid="9"/>
                                        </p:tgtEl>
                                        <p:attrNameLst>
                                          <p:attrName>ppt_h</p:attrName>
                                        </p:attrNameLst>
                                      </p:cBhvr>
                                      <p:tavLst>
                                        <p:tav tm="0">
                                          <p:val>
                                            <p:strVal val="#ppt_h"/>
                                          </p:val>
                                        </p:tav>
                                        <p:tav tm="100000">
                                          <p:val>
                                            <p:strVal val="#ppt_h"/>
                                          </p:val>
                                        </p:tav>
                                      </p:tavLst>
                                    </p:anim>
                                    <p:animEffect transition="in" filter="fade">
                                      <p:cBhvr>
                                        <p:cTn id="84" dur="1000"/>
                                        <p:tgtEl>
                                          <p:spTgt spid="9"/>
                                        </p:tgtEl>
                                      </p:cBhvr>
                                    </p:animEffect>
                                  </p:childTnLst>
                                </p:cTn>
                              </p:par>
                            </p:childTnLst>
                          </p:cTn>
                        </p:par>
                        <p:par>
                          <p:cTn id="85" fill="hold">
                            <p:stCondLst>
                              <p:cond delay="10500"/>
                            </p:stCondLst>
                            <p:childTnLst>
                              <p:par>
                                <p:cTn id="86" presetID="55" presetClass="entr" presetSubtype="0" fill="hold" nodeType="afterEffect">
                                  <p:stCondLst>
                                    <p:cond delay="0"/>
                                  </p:stCondLst>
                                  <p:childTnLst>
                                    <p:set>
                                      <p:cBhvr>
                                        <p:cTn id="87" dur="1" fill="hold">
                                          <p:stCondLst>
                                            <p:cond delay="0"/>
                                          </p:stCondLst>
                                        </p:cTn>
                                        <p:tgtEl>
                                          <p:spTgt spid="11"/>
                                        </p:tgtEl>
                                        <p:attrNameLst>
                                          <p:attrName>style.visibility</p:attrName>
                                        </p:attrNameLst>
                                      </p:cBhvr>
                                      <p:to>
                                        <p:strVal val="visible"/>
                                      </p:to>
                                    </p:set>
                                    <p:anim calcmode="lin" valueType="num">
                                      <p:cBhvr>
                                        <p:cTn id="88" dur="1000" fill="hold"/>
                                        <p:tgtEl>
                                          <p:spTgt spid="11"/>
                                        </p:tgtEl>
                                        <p:attrNameLst>
                                          <p:attrName>ppt_w</p:attrName>
                                        </p:attrNameLst>
                                      </p:cBhvr>
                                      <p:tavLst>
                                        <p:tav tm="0">
                                          <p:val>
                                            <p:strVal val="#ppt_w*0.70"/>
                                          </p:val>
                                        </p:tav>
                                        <p:tav tm="100000">
                                          <p:val>
                                            <p:strVal val="#ppt_w"/>
                                          </p:val>
                                        </p:tav>
                                      </p:tavLst>
                                    </p:anim>
                                    <p:anim calcmode="lin" valueType="num">
                                      <p:cBhvr>
                                        <p:cTn id="89" dur="1000" fill="hold"/>
                                        <p:tgtEl>
                                          <p:spTgt spid="11"/>
                                        </p:tgtEl>
                                        <p:attrNameLst>
                                          <p:attrName>ppt_h</p:attrName>
                                        </p:attrNameLst>
                                      </p:cBhvr>
                                      <p:tavLst>
                                        <p:tav tm="0">
                                          <p:val>
                                            <p:strVal val="#ppt_h"/>
                                          </p:val>
                                        </p:tav>
                                        <p:tav tm="100000">
                                          <p:val>
                                            <p:strVal val="#ppt_h"/>
                                          </p:val>
                                        </p:tav>
                                      </p:tavLst>
                                    </p:anim>
                                    <p:animEffect transition="in" filter="fade">
                                      <p:cBhvr>
                                        <p:cTn id="90" dur="1000"/>
                                        <p:tgtEl>
                                          <p:spTgt spid="11"/>
                                        </p:tgtEl>
                                      </p:cBhvr>
                                    </p:animEffect>
                                  </p:childTnLst>
                                </p:cTn>
                              </p:par>
                            </p:childTnLst>
                          </p:cTn>
                        </p:par>
                        <p:par>
                          <p:cTn id="91" fill="hold">
                            <p:stCondLst>
                              <p:cond delay="11500"/>
                            </p:stCondLst>
                            <p:childTnLst>
                              <p:par>
                                <p:cTn id="92" presetID="55" presetClass="entr" presetSubtype="0" fill="hold" nodeType="afterEffect">
                                  <p:stCondLst>
                                    <p:cond delay="0"/>
                                  </p:stCondLst>
                                  <p:childTnLst>
                                    <p:set>
                                      <p:cBhvr>
                                        <p:cTn id="93" dur="1" fill="hold">
                                          <p:stCondLst>
                                            <p:cond delay="0"/>
                                          </p:stCondLst>
                                        </p:cTn>
                                        <p:tgtEl>
                                          <p:spTgt spid="13"/>
                                        </p:tgtEl>
                                        <p:attrNameLst>
                                          <p:attrName>style.visibility</p:attrName>
                                        </p:attrNameLst>
                                      </p:cBhvr>
                                      <p:to>
                                        <p:strVal val="visible"/>
                                      </p:to>
                                    </p:set>
                                    <p:anim calcmode="lin" valueType="num">
                                      <p:cBhvr>
                                        <p:cTn id="94" dur="1000" fill="hold"/>
                                        <p:tgtEl>
                                          <p:spTgt spid="13"/>
                                        </p:tgtEl>
                                        <p:attrNameLst>
                                          <p:attrName>ppt_w</p:attrName>
                                        </p:attrNameLst>
                                      </p:cBhvr>
                                      <p:tavLst>
                                        <p:tav tm="0">
                                          <p:val>
                                            <p:strVal val="#ppt_w*0.70"/>
                                          </p:val>
                                        </p:tav>
                                        <p:tav tm="100000">
                                          <p:val>
                                            <p:strVal val="#ppt_w"/>
                                          </p:val>
                                        </p:tav>
                                      </p:tavLst>
                                    </p:anim>
                                    <p:anim calcmode="lin" valueType="num">
                                      <p:cBhvr>
                                        <p:cTn id="95" dur="1000" fill="hold"/>
                                        <p:tgtEl>
                                          <p:spTgt spid="13"/>
                                        </p:tgtEl>
                                        <p:attrNameLst>
                                          <p:attrName>ppt_h</p:attrName>
                                        </p:attrNameLst>
                                      </p:cBhvr>
                                      <p:tavLst>
                                        <p:tav tm="0">
                                          <p:val>
                                            <p:strVal val="#ppt_h"/>
                                          </p:val>
                                        </p:tav>
                                        <p:tav tm="100000">
                                          <p:val>
                                            <p:strVal val="#ppt_h"/>
                                          </p:val>
                                        </p:tav>
                                      </p:tavLst>
                                    </p:anim>
                                    <p:animEffect transition="in" filter="fade">
                                      <p:cBhvr>
                                        <p:cTn id="96" dur="1000"/>
                                        <p:tgtEl>
                                          <p:spTgt spid="13"/>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4" fill="hold" grpId="0" nodeType="clickEffect">
                                  <p:stCondLst>
                                    <p:cond delay="0"/>
                                  </p:stCondLst>
                                  <p:childTnLst>
                                    <p:set>
                                      <p:cBhvr>
                                        <p:cTn id="100" dur="1" fill="hold">
                                          <p:stCondLst>
                                            <p:cond delay="0"/>
                                          </p:stCondLst>
                                        </p:cTn>
                                        <p:tgtEl>
                                          <p:spTgt spid="49"/>
                                        </p:tgtEl>
                                        <p:attrNameLst>
                                          <p:attrName>style.visibility</p:attrName>
                                        </p:attrNameLst>
                                      </p:cBhvr>
                                      <p:to>
                                        <p:strVal val="visible"/>
                                      </p:to>
                                    </p:set>
                                    <p:animEffect transition="in" filter="wipe(down)">
                                      <p:cBhvr>
                                        <p:cTn id="101" dur="500"/>
                                        <p:tgtEl>
                                          <p:spTgt spid="49"/>
                                        </p:tgtEl>
                                      </p:cBhvr>
                                    </p:animEffect>
                                  </p:childTnLst>
                                </p:cTn>
                              </p:par>
                              <p:par>
                                <p:cTn id="102" presetID="22" presetClass="entr" presetSubtype="1" fill="hold" grpId="0" nodeType="withEffect">
                                  <p:stCondLst>
                                    <p:cond delay="0"/>
                                  </p:stCondLst>
                                  <p:childTnLst>
                                    <p:set>
                                      <p:cBhvr>
                                        <p:cTn id="103" dur="1" fill="hold">
                                          <p:stCondLst>
                                            <p:cond delay="0"/>
                                          </p:stCondLst>
                                        </p:cTn>
                                        <p:tgtEl>
                                          <p:spTgt spid="50"/>
                                        </p:tgtEl>
                                        <p:attrNameLst>
                                          <p:attrName>style.visibility</p:attrName>
                                        </p:attrNameLst>
                                      </p:cBhvr>
                                      <p:to>
                                        <p:strVal val="visible"/>
                                      </p:to>
                                    </p:set>
                                    <p:animEffect transition="in" filter="wipe(up)">
                                      <p:cBhvr>
                                        <p:cTn id="10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animBg="1"/>
      <p:bldP spid="5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1" name="图片 30"/>
          <p:cNvPicPr>
            <a:picLocks noChangeAspect="1"/>
          </p:cNvPicPr>
          <p:nvPr/>
        </p:nvPicPr>
        <p:blipFill>
          <a:blip r:embed="rId1" cstate="screen"/>
          <a:stretch>
            <a:fillRect/>
          </a:stretch>
        </p:blipFill>
        <p:spPr>
          <a:xfrm>
            <a:off x="-41950" y="-3340"/>
            <a:ext cx="8791020" cy="6857995"/>
          </a:xfrm>
          <a:prstGeom prst="rect">
            <a:avLst/>
          </a:prstGeom>
        </p:spPr>
      </p:pic>
      <p:sp>
        <p:nvSpPr>
          <p:cNvPr id="35" name="任意多边形 9"/>
          <p:cNvSpPr/>
          <p:nvPr/>
        </p:nvSpPr>
        <p:spPr>
          <a:xfrm flipH="1" flipV="1">
            <a:off x="1815127" y="-4716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p:cNvSpPr/>
          <p:nvPr/>
        </p:nvSpPr>
        <p:spPr>
          <a:xfrm flipH="1">
            <a:off x="10356215" y="306387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p:cNvSpPr/>
          <p:nvPr/>
        </p:nvSpPr>
        <p:spPr>
          <a:xfrm flipH="1" flipV="1">
            <a:off x="1776730" y="-6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p:cNvSpPr/>
          <p:nvPr/>
        </p:nvSpPr>
        <p:spPr>
          <a:xfrm flipH="1" flipV="1">
            <a:off x="2755265" y="4502150"/>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p:cNvSpPr/>
          <p:nvPr/>
        </p:nvSpPr>
        <p:spPr>
          <a:xfrm flipH="1" flipV="1">
            <a:off x="11271885" y="3780155"/>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p:cNvSpPr/>
          <p:nvPr/>
        </p:nvSpPr>
        <p:spPr>
          <a:xfrm flipH="1" flipV="1">
            <a:off x="3448050" y="3780155"/>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4659756" y="2750441"/>
            <a:ext cx="5121" cy="12833"/>
            <a:chOff x="3861296" y="3026891"/>
            <a:chExt cx="5121" cy="12833"/>
          </a:xfrm>
        </p:grpSpPr>
        <p:sp>
          <p:nvSpPr>
            <p:cNvPr id="9" name="任意多边形: 形状 8"/>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5" name="文本框 24"/>
          <p:cNvSpPr txBox="1"/>
          <p:nvPr/>
        </p:nvSpPr>
        <p:spPr>
          <a:xfrm>
            <a:off x="5594349" y="2764087"/>
            <a:ext cx="3877986" cy="1200329"/>
          </a:xfrm>
          <a:prstGeom prst="rect">
            <a:avLst/>
          </a:prstGeom>
          <a:noFill/>
        </p:spPr>
        <p:txBody>
          <a:bodyPr wrap="none" rtlCol="0">
            <a:spAutoFit/>
          </a:bodyPr>
          <a:lstStyle/>
          <a:p>
            <a:pPr lvl="0" algn="ctr">
              <a:defRPr/>
            </a:pPr>
            <a:r>
              <a:rPr lang="zh-CN" altLang="en-US" sz="7200" b="1" kern="0" dirty="0">
                <a:solidFill>
                  <a:srgbClr val="002263"/>
                </a:solidFill>
                <a:cs typeface="+mn-ea"/>
                <a:sym typeface="+mn-lt"/>
              </a:rPr>
              <a:t>职员录用</a:t>
            </a:r>
            <a:endParaRPr lang="zh-CN" altLang="en-US" sz="7200" b="1" kern="0" dirty="0">
              <a:solidFill>
                <a:srgbClr val="002263"/>
              </a:solidFill>
              <a:cs typeface="+mn-ea"/>
              <a:sym typeface="+mn-lt"/>
            </a:endParaRPr>
          </a:p>
        </p:txBody>
      </p:sp>
      <p:sp>
        <p:nvSpPr>
          <p:cNvPr id="26" name="TextBox 11"/>
          <p:cNvSpPr txBox="1"/>
          <p:nvPr/>
        </p:nvSpPr>
        <p:spPr>
          <a:xfrm>
            <a:off x="4401940" y="4066421"/>
            <a:ext cx="6506845" cy="570221"/>
          </a:xfrm>
          <a:prstGeom prst="rect">
            <a:avLst/>
          </a:prstGeom>
          <a:noFill/>
        </p:spPr>
        <p:txBody>
          <a:bodyPr wrap="square" lIns="0" tIns="0" rIns="0" bIns="0" rtlCol="0">
            <a:spAutoFit/>
            <a:scene3d>
              <a:camera prst="orthographicFront"/>
              <a:lightRig rig="threePt" dir="t"/>
            </a:scene3d>
            <a:sp3d contourW="12700"/>
          </a:bodyPr>
          <a:lstStyle/>
          <a:p>
            <a:pPr algn="ctr">
              <a:lnSpc>
                <a:spcPct val="150000"/>
              </a:lnSpc>
            </a:pPr>
            <a:r>
              <a:rPr lang="en-US" altLang="zh-CN" sz="2800" dirty="0">
                <a:solidFill>
                  <a:schemeClr val="bg2">
                    <a:lumMod val="25000"/>
                  </a:schemeClr>
                </a:solidFill>
                <a:cs typeface="+mn-ea"/>
                <a:sym typeface="+mn-lt"/>
              </a:rPr>
              <a:t>Staff probation</a:t>
            </a:r>
            <a:endParaRPr lang="en-US" altLang="zh-CN" sz="2800" dirty="0">
              <a:solidFill>
                <a:schemeClr val="bg2">
                  <a:lumMod val="25000"/>
                </a:schemeClr>
              </a:solidFill>
              <a:cs typeface="+mn-ea"/>
              <a:sym typeface="+mn-lt"/>
            </a:endParaRPr>
          </a:p>
        </p:txBody>
      </p:sp>
      <p:sp>
        <p:nvSpPr>
          <p:cNvPr id="24" name="矩形 23"/>
          <p:cNvSpPr/>
          <p:nvPr/>
        </p:nvSpPr>
        <p:spPr>
          <a:xfrm>
            <a:off x="6567772" y="1867235"/>
            <a:ext cx="1903956" cy="686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02263"/>
                </a:solidFill>
                <a:cs typeface="+mn-ea"/>
                <a:sym typeface="+mn-lt"/>
              </a:rPr>
              <a:t>第七章</a:t>
            </a:r>
            <a:endParaRPr lang="zh-CN" altLang="en-US" sz="3200" b="1" dirty="0">
              <a:solidFill>
                <a:srgbClr val="002263"/>
              </a:solidFill>
              <a:cs typeface="+mn-ea"/>
              <a:sym typeface="+mn-lt"/>
            </a:endParaRPr>
          </a:p>
        </p:txBody>
      </p:sp>
      <p:grpSp>
        <p:nvGrpSpPr>
          <p:cNvPr id="39" name="组合 38"/>
          <p:cNvGrpSpPr/>
          <p:nvPr/>
        </p:nvGrpSpPr>
        <p:grpSpPr>
          <a:xfrm>
            <a:off x="5618174" y="5043298"/>
            <a:ext cx="3672647" cy="556721"/>
            <a:chOff x="2924961" y="1867298"/>
            <a:chExt cx="3672647" cy="556721"/>
          </a:xfrm>
        </p:grpSpPr>
        <p:sp>
          <p:nvSpPr>
            <p:cNvPr id="40" name="平行四边形 39"/>
            <p:cNvSpPr/>
            <p:nvPr/>
          </p:nvSpPr>
          <p:spPr>
            <a:xfrm>
              <a:off x="2924961" y="1867298"/>
              <a:ext cx="3672647" cy="556721"/>
            </a:xfrm>
            <a:prstGeom prst="parallelogram">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p:cNvSpPr txBox="1"/>
            <p:nvPr/>
          </p:nvSpPr>
          <p:spPr>
            <a:xfrm flipH="1">
              <a:off x="3467601" y="1969303"/>
              <a:ext cx="2207342" cy="369332"/>
            </a:xfrm>
            <a:prstGeom prst="rect">
              <a:avLst/>
            </a:prstGeom>
            <a:noFill/>
          </p:spPr>
          <p:txBody>
            <a:bodyPr wrap="square" rtlCol="0">
              <a:spAutoFit/>
            </a:bodyPr>
            <a:lstStyle/>
            <a:p>
              <a:endParaRPr lang="zh-CN" altLang="en-US" dirty="0">
                <a:solidFill>
                  <a:schemeClr val="bg1"/>
                </a:solidFill>
                <a:cs typeface="+mn-ea"/>
                <a:sym typeface="+mn-lt"/>
              </a:endParaRPr>
            </a:p>
          </p:txBody>
        </p:sp>
        <p:sp>
          <p:nvSpPr>
            <p:cNvPr id="43" name="文本框 42"/>
            <p:cNvSpPr txBox="1"/>
            <p:nvPr/>
          </p:nvSpPr>
          <p:spPr>
            <a:xfrm flipH="1">
              <a:off x="3955541" y="2000458"/>
              <a:ext cx="1990278" cy="369332"/>
            </a:xfrm>
            <a:prstGeom prst="rect">
              <a:avLst/>
            </a:prstGeom>
            <a:noFill/>
          </p:spPr>
          <p:txBody>
            <a:bodyPr wrap="square" rtlCol="0">
              <a:spAutoFit/>
            </a:bodyPr>
            <a:lstStyle/>
            <a:p>
              <a:r>
                <a:rPr lang="zh-CN" altLang="en-US" dirty="0">
                  <a:solidFill>
                    <a:schemeClr val="bg1"/>
                  </a:solidFill>
                  <a:cs typeface="+mn-ea"/>
                  <a:sym typeface="+mn-lt"/>
                </a:rPr>
                <a:t>人事管理制度</a:t>
              </a:r>
              <a:endParaRPr lang="zh-CN" altLang="en-US" dirty="0">
                <a:solidFill>
                  <a:schemeClr val="bg1"/>
                </a:solidFill>
                <a:cs typeface="+mn-ea"/>
                <a:sym typeface="+mn-lt"/>
              </a:endParaRPr>
            </a:p>
          </p:txBody>
        </p:sp>
      </p:grpSp>
      <p:cxnSp>
        <p:nvCxnSpPr>
          <p:cNvPr id="46" name="直接连接符 45"/>
          <p:cNvCxnSpPr/>
          <p:nvPr/>
        </p:nvCxnSpPr>
        <p:spPr>
          <a:xfrm>
            <a:off x="5774931" y="2549603"/>
            <a:ext cx="376086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up)">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arn(inVertical)">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2" presetClass="entr" presetSubtype="4"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7" presetClass="entr" presetSubtype="1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1000" fill="hold"/>
                                        <p:tgtEl>
                                          <p:spTgt spid="39"/>
                                        </p:tgtEl>
                                        <p:attrNameLst>
                                          <p:attrName>ppt_w</p:attrName>
                                        </p:attrNameLst>
                                      </p:cBhvr>
                                      <p:tavLst>
                                        <p:tav tm="0">
                                          <p:val>
                                            <p:fltVal val="0"/>
                                          </p:val>
                                        </p:tav>
                                        <p:tav tm="100000">
                                          <p:val>
                                            <p:strVal val="#ppt_w"/>
                                          </p:val>
                                        </p:tav>
                                      </p:tavLst>
                                    </p:anim>
                                    <p:anim calcmode="lin" valueType="num">
                                      <p:cBhvr>
                                        <p:cTn id="55" dur="1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5" grpId="0"/>
      <p:bldP spid="26" grpId="0"/>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1227099" y="463031"/>
            <a:ext cx="2969120" cy="461665"/>
            <a:chOff x="1615406" y="477018"/>
            <a:chExt cx="2969120" cy="461665"/>
          </a:xfrm>
        </p:grpSpPr>
        <p:sp>
          <p:nvSpPr>
            <p:cNvPr id="16" name="文本框 15"/>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第七 章</a:t>
              </a:r>
              <a:endParaRPr lang="zh-CN" altLang="zh-CN" sz="1600" dirty="0">
                <a:solidFill>
                  <a:schemeClr val="bg2">
                    <a:lumMod val="25000"/>
                  </a:schemeClr>
                </a:solidFill>
                <a:cs typeface="+mn-ea"/>
                <a:sym typeface="+mn-lt"/>
              </a:endParaRPr>
            </a:p>
          </p:txBody>
        </p:sp>
        <p:sp>
          <p:nvSpPr>
            <p:cNvPr id="17" name="文本框 16"/>
            <p:cNvSpPr txBox="1"/>
            <p:nvPr/>
          </p:nvSpPr>
          <p:spPr>
            <a:xfrm>
              <a:off x="2371310" y="477018"/>
              <a:ext cx="2213216"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职员录用</a:t>
              </a:r>
              <a:endParaRPr lang="zh-CN" altLang="zh-CN" sz="2400" b="1" dirty="0">
                <a:solidFill>
                  <a:schemeClr val="bg2">
                    <a:lumMod val="25000"/>
                  </a:schemeClr>
                </a:solidFill>
                <a:cs typeface="+mn-ea"/>
                <a:sym typeface="+mn-lt"/>
              </a:endParaRPr>
            </a:p>
          </p:txBody>
        </p:sp>
      </p:grpSp>
      <p:grpSp>
        <p:nvGrpSpPr>
          <p:cNvPr id="18" name="组合 17"/>
          <p:cNvGrpSpPr/>
          <p:nvPr/>
        </p:nvGrpSpPr>
        <p:grpSpPr>
          <a:xfrm>
            <a:off x="-676027" y="587602"/>
            <a:ext cx="1779590" cy="324568"/>
            <a:chOff x="10447421" y="344366"/>
            <a:chExt cx="1779590" cy="324568"/>
          </a:xfrm>
        </p:grpSpPr>
        <p:sp>
          <p:nvSpPr>
            <p:cNvPr id="19" name="平行四边形 18"/>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平行四边形 19"/>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21" name="图片 20"/>
          <p:cNvPicPr>
            <a:picLocks noChangeAspect="1"/>
          </p:cNvPicPr>
          <p:nvPr/>
        </p:nvPicPr>
        <p:blipFill rotWithShape="1">
          <a:blip r:embed="rId1" cstate="screen"/>
          <a:srcRect/>
          <a:stretch>
            <a:fillRect/>
          </a:stretch>
        </p:blipFill>
        <p:spPr>
          <a:xfrm>
            <a:off x="676216" y="1478555"/>
            <a:ext cx="10789140" cy="1950445"/>
          </a:xfrm>
          <a:prstGeom prst="rect">
            <a:avLst/>
          </a:prstGeom>
        </p:spPr>
      </p:pic>
      <p:grpSp>
        <p:nvGrpSpPr>
          <p:cNvPr id="22" name="组合 21"/>
          <p:cNvGrpSpPr/>
          <p:nvPr/>
        </p:nvGrpSpPr>
        <p:grpSpPr>
          <a:xfrm>
            <a:off x="676216" y="3751126"/>
            <a:ext cx="4847681" cy="2506745"/>
            <a:chOff x="984392" y="1858687"/>
            <a:chExt cx="10033687" cy="2506745"/>
          </a:xfrm>
        </p:grpSpPr>
        <p:sp>
          <p:nvSpPr>
            <p:cNvPr id="23" name="矩形 22"/>
            <p:cNvSpPr/>
            <p:nvPr/>
          </p:nvSpPr>
          <p:spPr>
            <a:xfrm>
              <a:off x="984392" y="1858687"/>
              <a:ext cx="10033687" cy="250674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TextBox 1"/>
            <p:cNvSpPr txBox="1"/>
            <p:nvPr/>
          </p:nvSpPr>
          <p:spPr>
            <a:xfrm>
              <a:off x="1845388" y="2304180"/>
              <a:ext cx="8311693" cy="1631216"/>
            </a:xfrm>
            <a:prstGeom prst="rect">
              <a:avLst/>
            </a:prstGeom>
            <a:noFill/>
          </p:spPr>
          <p:txBody>
            <a:bodyPr wrap="square" rtlCol="0">
              <a:spAutoFit/>
            </a:bodyPr>
            <a:lstStyle/>
            <a:p>
              <a:pPr>
                <a:lnSpc>
                  <a:spcPts val="3000"/>
                </a:lnSpc>
              </a:pPr>
              <a:r>
                <a:rPr lang="zh-CN" altLang="en-US" sz="2000" b="1" dirty="0">
                  <a:solidFill>
                    <a:srgbClr val="002263"/>
                  </a:solidFill>
                  <a:cs typeface="+mn-ea"/>
                  <a:sym typeface="+mn-lt"/>
                </a:rPr>
                <a:t> 第二十条</a:t>
              </a:r>
              <a:endParaRPr lang="en-US" altLang="zh-CN" sz="2000" b="1" dirty="0">
                <a:solidFill>
                  <a:srgbClr val="002263"/>
                </a:solidFill>
                <a:cs typeface="+mn-ea"/>
                <a:sym typeface="+mn-lt"/>
              </a:endParaRPr>
            </a:p>
            <a:p>
              <a:pPr>
                <a:lnSpc>
                  <a:spcPts val="3000"/>
                </a:lnSpc>
              </a:pPr>
              <a:r>
                <a:rPr lang="zh-CN" altLang="en-US" sz="1600" dirty="0">
                  <a:solidFill>
                    <a:srgbClr val="E7E6E6">
                      <a:lumMod val="25000"/>
                    </a:srgbClr>
                  </a:solidFill>
                  <a:cs typeface="+mn-ea"/>
                  <a:sym typeface="+mn-lt"/>
                </a:rPr>
                <a:t> 被正式聘用的新职员，由行政人事部与其签订</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聘用</a:t>
              </a:r>
              <a:r>
                <a:rPr lang="en-US" altLang="zh-CN" sz="1600" dirty="0">
                  <a:solidFill>
                    <a:srgbClr val="E7E6E6">
                      <a:lumMod val="25000"/>
                    </a:srgbClr>
                  </a:solidFill>
                  <a:cs typeface="+mn-ea"/>
                  <a:sym typeface="+mn-lt"/>
                </a:rPr>
                <a:t>《</a:t>
              </a:r>
              <a:r>
                <a:rPr lang="zh-CN" altLang="en-US" sz="1600" dirty="0">
                  <a:solidFill>
                    <a:srgbClr val="E7E6E6">
                      <a:lumMod val="25000"/>
                    </a:srgbClr>
                  </a:solidFill>
                  <a:cs typeface="+mn-ea"/>
                  <a:sym typeface="+mn-lt"/>
                </a:rPr>
                <a:t>聘用合同</a:t>
              </a:r>
              <a:r>
                <a:rPr lang="en-US" altLang="zh-CN" sz="1600" dirty="0">
                  <a:solidFill>
                    <a:srgbClr val="E7E6E6">
                      <a:lumMod val="25000"/>
                    </a:srgbClr>
                  </a:solidFill>
                  <a:cs typeface="+mn-ea"/>
                  <a:sym typeface="+mn-lt"/>
                </a:rPr>
                <a:t>》</a:t>
              </a:r>
              <a:r>
                <a:rPr lang="zh-CN" altLang="en-US" sz="1600" dirty="0">
                  <a:solidFill>
                    <a:schemeClr val="bg2">
                      <a:lumMod val="25000"/>
                    </a:schemeClr>
                  </a:solidFill>
                  <a:cs typeface="+mn-ea"/>
                  <a:sym typeface="+mn-lt"/>
                </a:rPr>
                <a:t>日期及正式工资的起算日期自试用期满之日计算。</a:t>
              </a:r>
              <a:endParaRPr lang="zh-CN" altLang="en-US" sz="1600" dirty="0">
                <a:solidFill>
                  <a:schemeClr val="bg2">
                    <a:lumMod val="25000"/>
                  </a:schemeClr>
                </a:solidFill>
                <a:cs typeface="+mn-ea"/>
                <a:sym typeface="+mn-lt"/>
              </a:endParaRPr>
            </a:p>
          </p:txBody>
        </p:sp>
      </p:grpSp>
      <p:grpSp>
        <p:nvGrpSpPr>
          <p:cNvPr id="25" name="组合 24"/>
          <p:cNvGrpSpPr/>
          <p:nvPr/>
        </p:nvGrpSpPr>
        <p:grpSpPr>
          <a:xfrm>
            <a:off x="5641682" y="3763653"/>
            <a:ext cx="5848888" cy="2506745"/>
            <a:chOff x="984392" y="4077529"/>
            <a:chExt cx="10514253" cy="2506745"/>
          </a:xfrm>
        </p:grpSpPr>
        <p:sp>
          <p:nvSpPr>
            <p:cNvPr id="26" name="矩形 25"/>
            <p:cNvSpPr/>
            <p:nvPr/>
          </p:nvSpPr>
          <p:spPr>
            <a:xfrm>
              <a:off x="984392" y="4077529"/>
              <a:ext cx="10514253" cy="250674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TextBox 1"/>
            <p:cNvSpPr txBox="1"/>
            <p:nvPr/>
          </p:nvSpPr>
          <p:spPr>
            <a:xfrm>
              <a:off x="1780794" y="4330662"/>
              <a:ext cx="8970061" cy="2015936"/>
            </a:xfrm>
            <a:prstGeom prst="rect">
              <a:avLst/>
            </a:prstGeom>
            <a:noFill/>
          </p:spPr>
          <p:txBody>
            <a:bodyPr wrap="square" rtlCol="0">
              <a:spAutoFit/>
            </a:bodyPr>
            <a:lstStyle/>
            <a:p>
              <a:pPr>
                <a:lnSpc>
                  <a:spcPts val="3000"/>
                </a:lnSpc>
              </a:pPr>
              <a:r>
                <a:rPr lang="zh-CN" altLang="en-US" sz="2000" b="1" dirty="0">
                  <a:solidFill>
                    <a:srgbClr val="002263"/>
                  </a:solidFill>
                  <a:cs typeface="+mn-ea"/>
                  <a:sym typeface="+mn-lt"/>
                </a:rPr>
                <a:t> </a:t>
              </a:r>
              <a:r>
                <a:rPr lang="en-US" altLang="zh-CN" sz="2000" b="1" dirty="0">
                  <a:solidFill>
                    <a:srgbClr val="002263"/>
                  </a:solidFill>
                  <a:cs typeface="+mn-ea"/>
                  <a:sym typeface="+mn-lt"/>
                </a:rPr>
                <a:t>《</a:t>
              </a:r>
              <a:r>
                <a:rPr lang="zh-CN" altLang="en-US" sz="2000" b="1" dirty="0">
                  <a:solidFill>
                    <a:srgbClr val="002263"/>
                  </a:solidFill>
                  <a:cs typeface="+mn-ea"/>
                  <a:sym typeface="+mn-lt"/>
                </a:rPr>
                <a:t>第二十一条同</a:t>
              </a:r>
              <a:r>
                <a:rPr lang="en-US" altLang="zh-CN" sz="2000" b="1" dirty="0">
                  <a:solidFill>
                    <a:srgbClr val="002263"/>
                  </a:solidFill>
                  <a:cs typeface="+mn-ea"/>
                  <a:sym typeface="+mn-lt"/>
                </a:rPr>
                <a:t>》</a:t>
              </a:r>
              <a:endParaRPr lang="en-US" altLang="zh-CN" sz="2000" b="1" dirty="0">
                <a:solidFill>
                  <a:srgbClr val="002263"/>
                </a:solidFill>
                <a:cs typeface="+mn-ea"/>
                <a:sym typeface="+mn-lt"/>
              </a:endParaRPr>
            </a:p>
            <a:p>
              <a:pPr>
                <a:lnSpc>
                  <a:spcPts val="3000"/>
                </a:lnSpc>
              </a:pPr>
              <a:r>
                <a:rPr lang="zh-CN" altLang="en-US" sz="1600" dirty="0">
                  <a:solidFill>
                    <a:schemeClr val="bg2">
                      <a:lumMod val="25000"/>
                    </a:schemeClr>
                  </a:solidFill>
                  <a:cs typeface="+mn-ea"/>
                  <a:sym typeface="+mn-lt"/>
                </a:rPr>
                <a:t>一般</a:t>
              </a:r>
              <a:r>
                <a:rPr lang="en-US" altLang="zh-CN" sz="1600" dirty="0">
                  <a:solidFill>
                    <a:srgbClr val="E7E6E6">
                      <a:lumMod val="25000"/>
                    </a:srgbClr>
                  </a:solidFill>
                  <a:cs typeface="+mn-ea"/>
                  <a:sym typeface="+mn-lt"/>
                </a:rPr>
                <a:t>《</a:t>
              </a:r>
              <a:r>
                <a:rPr lang="zh-CN" altLang="en-US" sz="1600" dirty="0">
                  <a:solidFill>
                    <a:srgbClr val="E7E6E6">
                      <a:lumMod val="25000"/>
                    </a:srgbClr>
                  </a:solidFill>
                  <a:cs typeface="+mn-ea"/>
                  <a:sym typeface="+mn-lt"/>
                </a:rPr>
                <a:t>聘用合同</a:t>
              </a:r>
              <a:r>
                <a:rPr lang="en-US" altLang="zh-CN" sz="1600" dirty="0">
                  <a:solidFill>
                    <a:srgbClr val="E7E6E6">
                      <a:lumMod val="25000"/>
                    </a:srgbClr>
                  </a:solidFill>
                  <a:cs typeface="+mn-ea"/>
                  <a:sym typeface="+mn-lt"/>
                </a:rPr>
                <a:t>》</a:t>
              </a:r>
              <a:r>
                <a:rPr lang="zh-CN" altLang="en-US" sz="1600" dirty="0">
                  <a:solidFill>
                    <a:srgbClr val="E7E6E6">
                      <a:lumMod val="25000"/>
                    </a:srgbClr>
                  </a:solidFill>
                  <a:cs typeface="+mn-ea"/>
                  <a:sym typeface="+mn-lt"/>
                </a:rPr>
                <a:t>一般聘用期为一年，优秀人才也可以一次签</a:t>
              </a:r>
              <a:r>
                <a:rPr lang="en-US" altLang="zh-CN" sz="1600" dirty="0">
                  <a:solidFill>
                    <a:srgbClr val="E7E6E6">
                      <a:lumMod val="25000"/>
                    </a:srgbClr>
                  </a:solidFill>
                  <a:cs typeface="+mn-ea"/>
                  <a:sym typeface="+mn-lt"/>
                </a:rPr>
                <a:t>2-3</a:t>
              </a:r>
              <a:r>
                <a:rPr lang="zh-CN" altLang="en-US" sz="1600" dirty="0">
                  <a:solidFill>
                    <a:srgbClr val="E7E6E6">
                      <a:lumMod val="25000"/>
                    </a:srgbClr>
                  </a:solidFill>
                  <a:cs typeface="+mn-ea"/>
                  <a:sym typeface="+mn-lt"/>
                </a:rPr>
                <a:t>年。聘用期满，如不发生解聘和离职情况，将继续聘用，聘用期到期后再视情况续签</a:t>
              </a:r>
              <a:r>
                <a:rPr lang="en-US" altLang="zh-CN" sz="1600" dirty="0">
                  <a:solidFill>
                    <a:srgbClr val="E7E6E6">
                      <a:lumMod val="25000"/>
                    </a:srgbClr>
                  </a:solidFill>
                  <a:cs typeface="+mn-ea"/>
                  <a:sym typeface="+mn-lt"/>
                </a:rPr>
                <a:t>《</a:t>
              </a:r>
              <a:r>
                <a:rPr lang="zh-CN" altLang="en-US" sz="1600" dirty="0">
                  <a:solidFill>
                    <a:srgbClr val="E7E6E6">
                      <a:lumMod val="25000"/>
                    </a:srgbClr>
                  </a:solidFill>
                  <a:cs typeface="+mn-ea"/>
                  <a:sym typeface="+mn-lt"/>
                </a:rPr>
                <a:t>聘用合同</a:t>
              </a:r>
              <a:r>
                <a:rPr lang="en-US" altLang="zh-CN" sz="1600" dirty="0">
                  <a:solidFill>
                    <a:srgbClr val="E7E6E6">
                      <a:lumMod val="25000"/>
                    </a:srgbClr>
                  </a:solidFill>
                  <a:cs typeface="+mn-ea"/>
                  <a:sym typeface="+mn-lt"/>
                </a:rPr>
                <a:t>》</a:t>
              </a:r>
              <a:r>
                <a:rPr lang="zh-CN" altLang="en-US" sz="1600" dirty="0">
                  <a:solidFill>
                    <a:schemeClr val="bg2">
                      <a:lumMod val="25000"/>
                    </a:schemeClr>
                  </a:solidFill>
                  <a:cs typeface="+mn-ea"/>
                  <a:sym typeface="+mn-lt"/>
                </a:rPr>
                <a:t>须在聘用期满前十五天书面通知行政人事部。</a:t>
              </a:r>
              <a:endParaRPr lang="zh-CN" altLang="en-US" sz="1600" dirty="0">
                <a:solidFill>
                  <a:schemeClr val="bg2">
                    <a:lumMod val="25000"/>
                  </a:schemeClr>
                </a:solidFill>
                <a:cs typeface="+mn-ea"/>
                <a:sym typeface="+mn-lt"/>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down)">
                                      <p:cBhvr>
                                        <p:cTn id="19" dur="500"/>
                                        <p:tgtEl>
                                          <p:spTgt spid="21"/>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1000"/>
                                        <p:tgtEl>
                                          <p:spTgt spid="22"/>
                                        </p:tgtEl>
                                      </p:cBhvr>
                                    </p:animEffect>
                                    <p:anim calcmode="lin" valueType="num">
                                      <p:cBhvr>
                                        <p:cTn id="25" dur="1000" fill="hold"/>
                                        <p:tgtEl>
                                          <p:spTgt spid="22"/>
                                        </p:tgtEl>
                                        <p:attrNameLst>
                                          <p:attrName>ppt_x</p:attrName>
                                        </p:attrNameLst>
                                      </p:cBhvr>
                                      <p:tavLst>
                                        <p:tav tm="0">
                                          <p:val>
                                            <p:strVal val="#ppt_x"/>
                                          </p:val>
                                        </p:tav>
                                        <p:tav tm="100000">
                                          <p:val>
                                            <p:strVal val="#ppt_x"/>
                                          </p:val>
                                        </p:tav>
                                      </p:tavLst>
                                    </p:anim>
                                    <p:anim calcmode="lin" valueType="num">
                                      <p:cBhvr>
                                        <p:cTn id="26" dur="1000" fill="hold"/>
                                        <p:tgtEl>
                                          <p:spTgt spid="22"/>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1000"/>
                                        <p:tgtEl>
                                          <p:spTgt spid="25"/>
                                        </p:tgtEl>
                                      </p:cBhvr>
                                    </p:animEffect>
                                    <p:anim calcmode="lin" valueType="num">
                                      <p:cBhvr>
                                        <p:cTn id="30" dur="1000" fill="hold"/>
                                        <p:tgtEl>
                                          <p:spTgt spid="25"/>
                                        </p:tgtEl>
                                        <p:attrNameLst>
                                          <p:attrName>ppt_x</p:attrName>
                                        </p:attrNameLst>
                                      </p:cBhvr>
                                      <p:tavLst>
                                        <p:tav tm="0">
                                          <p:val>
                                            <p:strVal val="#ppt_x"/>
                                          </p:val>
                                        </p:tav>
                                        <p:tav tm="100000">
                                          <p:val>
                                            <p:strVal val="#ppt_x"/>
                                          </p:val>
                                        </p:tav>
                                      </p:tavLst>
                                    </p:anim>
                                    <p:anim calcmode="lin" valueType="num">
                                      <p:cBhvr>
                                        <p:cTn id="31"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1" name="图片 30"/>
          <p:cNvPicPr>
            <a:picLocks noChangeAspect="1"/>
          </p:cNvPicPr>
          <p:nvPr/>
        </p:nvPicPr>
        <p:blipFill>
          <a:blip r:embed="rId1" cstate="screen"/>
          <a:stretch>
            <a:fillRect/>
          </a:stretch>
        </p:blipFill>
        <p:spPr>
          <a:xfrm>
            <a:off x="-41950" y="-3340"/>
            <a:ext cx="8791020" cy="6857995"/>
          </a:xfrm>
          <a:prstGeom prst="rect">
            <a:avLst/>
          </a:prstGeom>
        </p:spPr>
      </p:pic>
      <p:sp>
        <p:nvSpPr>
          <p:cNvPr id="35" name="任意多边形 9"/>
          <p:cNvSpPr/>
          <p:nvPr/>
        </p:nvSpPr>
        <p:spPr>
          <a:xfrm flipH="1" flipV="1">
            <a:off x="1815127" y="-4716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p:cNvSpPr/>
          <p:nvPr/>
        </p:nvSpPr>
        <p:spPr>
          <a:xfrm flipH="1">
            <a:off x="10356215" y="306387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p:cNvSpPr/>
          <p:nvPr/>
        </p:nvSpPr>
        <p:spPr>
          <a:xfrm flipH="1" flipV="1">
            <a:off x="1776730" y="-6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p:cNvSpPr/>
          <p:nvPr/>
        </p:nvSpPr>
        <p:spPr>
          <a:xfrm flipH="1" flipV="1">
            <a:off x="2755265" y="4502150"/>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p:cNvSpPr/>
          <p:nvPr/>
        </p:nvSpPr>
        <p:spPr>
          <a:xfrm flipH="1" flipV="1">
            <a:off x="11271885" y="3780155"/>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p:cNvSpPr/>
          <p:nvPr/>
        </p:nvSpPr>
        <p:spPr>
          <a:xfrm flipH="1" flipV="1">
            <a:off x="3448050" y="3780155"/>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4659756" y="2750441"/>
            <a:ext cx="5121" cy="12833"/>
            <a:chOff x="3861296" y="3026891"/>
            <a:chExt cx="5121" cy="12833"/>
          </a:xfrm>
        </p:grpSpPr>
        <p:sp>
          <p:nvSpPr>
            <p:cNvPr id="9" name="任意多边形: 形状 8"/>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5" name="文本框 24"/>
          <p:cNvSpPr txBox="1"/>
          <p:nvPr/>
        </p:nvSpPr>
        <p:spPr>
          <a:xfrm>
            <a:off x="5594349" y="2764087"/>
            <a:ext cx="3877986" cy="1200329"/>
          </a:xfrm>
          <a:prstGeom prst="rect">
            <a:avLst/>
          </a:prstGeom>
          <a:noFill/>
        </p:spPr>
        <p:txBody>
          <a:bodyPr wrap="none" rtlCol="0">
            <a:spAutoFit/>
          </a:bodyPr>
          <a:lstStyle/>
          <a:p>
            <a:pPr lvl="0" algn="ctr">
              <a:defRPr/>
            </a:pPr>
            <a:r>
              <a:rPr lang="zh-CN" altLang="en-US" sz="7200" b="1" kern="0" dirty="0">
                <a:solidFill>
                  <a:srgbClr val="002263"/>
                </a:solidFill>
                <a:cs typeface="+mn-ea"/>
                <a:sym typeface="+mn-lt"/>
              </a:rPr>
              <a:t>职员培训</a:t>
            </a:r>
            <a:endParaRPr lang="zh-CN" altLang="en-US" sz="7200" b="1" kern="0" dirty="0">
              <a:solidFill>
                <a:srgbClr val="002263"/>
              </a:solidFill>
              <a:cs typeface="+mn-ea"/>
              <a:sym typeface="+mn-lt"/>
            </a:endParaRPr>
          </a:p>
        </p:txBody>
      </p:sp>
      <p:sp>
        <p:nvSpPr>
          <p:cNvPr id="26" name="TextBox 11"/>
          <p:cNvSpPr txBox="1"/>
          <p:nvPr/>
        </p:nvSpPr>
        <p:spPr>
          <a:xfrm>
            <a:off x="4401940" y="4066421"/>
            <a:ext cx="6506845" cy="570221"/>
          </a:xfrm>
          <a:prstGeom prst="rect">
            <a:avLst/>
          </a:prstGeom>
          <a:noFill/>
        </p:spPr>
        <p:txBody>
          <a:bodyPr wrap="square" lIns="0" tIns="0" rIns="0" bIns="0" rtlCol="0">
            <a:spAutoFit/>
            <a:scene3d>
              <a:camera prst="orthographicFront"/>
              <a:lightRig rig="threePt" dir="t"/>
            </a:scene3d>
            <a:sp3d contourW="12700"/>
          </a:bodyPr>
          <a:lstStyle/>
          <a:p>
            <a:pPr algn="ctr">
              <a:lnSpc>
                <a:spcPct val="150000"/>
              </a:lnSpc>
            </a:pPr>
            <a:r>
              <a:rPr lang="en-US" altLang="zh-CN" sz="2800" dirty="0">
                <a:solidFill>
                  <a:schemeClr val="bg2">
                    <a:lumMod val="25000"/>
                  </a:schemeClr>
                </a:solidFill>
                <a:cs typeface="+mn-ea"/>
                <a:sym typeface="+mn-lt"/>
              </a:rPr>
              <a:t>Staff training</a:t>
            </a:r>
            <a:endParaRPr lang="en-US" altLang="zh-CN" sz="2800" dirty="0">
              <a:solidFill>
                <a:schemeClr val="bg2">
                  <a:lumMod val="25000"/>
                </a:schemeClr>
              </a:solidFill>
              <a:cs typeface="+mn-ea"/>
              <a:sym typeface="+mn-lt"/>
            </a:endParaRPr>
          </a:p>
        </p:txBody>
      </p:sp>
      <p:sp>
        <p:nvSpPr>
          <p:cNvPr id="24" name="矩形 23"/>
          <p:cNvSpPr/>
          <p:nvPr/>
        </p:nvSpPr>
        <p:spPr>
          <a:xfrm>
            <a:off x="6567772" y="1867235"/>
            <a:ext cx="1903956" cy="686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02263"/>
                </a:solidFill>
                <a:cs typeface="+mn-ea"/>
                <a:sym typeface="+mn-lt"/>
              </a:rPr>
              <a:t>第八章</a:t>
            </a:r>
            <a:endParaRPr lang="zh-CN" altLang="en-US" sz="3200" b="1" dirty="0">
              <a:solidFill>
                <a:srgbClr val="002263"/>
              </a:solidFill>
              <a:cs typeface="+mn-ea"/>
              <a:sym typeface="+mn-lt"/>
            </a:endParaRPr>
          </a:p>
        </p:txBody>
      </p:sp>
      <p:grpSp>
        <p:nvGrpSpPr>
          <p:cNvPr id="39" name="组合 38"/>
          <p:cNvGrpSpPr/>
          <p:nvPr/>
        </p:nvGrpSpPr>
        <p:grpSpPr>
          <a:xfrm>
            <a:off x="5618174" y="5043298"/>
            <a:ext cx="3672647" cy="556721"/>
            <a:chOff x="2924961" y="1867298"/>
            <a:chExt cx="3672647" cy="556721"/>
          </a:xfrm>
        </p:grpSpPr>
        <p:sp>
          <p:nvSpPr>
            <p:cNvPr id="40" name="平行四边形 39"/>
            <p:cNvSpPr/>
            <p:nvPr/>
          </p:nvSpPr>
          <p:spPr>
            <a:xfrm>
              <a:off x="2924961" y="1867298"/>
              <a:ext cx="3672647" cy="556721"/>
            </a:xfrm>
            <a:prstGeom prst="parallelogram">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p:cNvSpPr txBox="1"/>
            <p:nvPr/>
          </p:nvSpPr>
          <p:spPr>
            <a:xfrm flipH="1">
              <a:off x="3467601" y="1969303"/>
              <a:ext cx="2207342" cy="369332"/>
            </a:xfrm>
            <a:prstGeom prst="rect">
              <a:avLst/>
            </a:prstGeom>
            <a:noFill/>
          </p:spPr>
          <p:txBody>
            <a:bodyPr wrap="square" rtlCol="0">
              <a:spAutoFit/>
            </a:bodyPr>
            <a:lstStyle/>
            <a:p>
              <a:endParaRPr lang="zh-CN" altLang="en-US" dirty="0">
                <a:solidFill>
                  <a:schemeClr val="bg1"/>
                </a:solidFill>
                <a:cs typeface="+mn-ea"/>
                <a:sym typeface="+mn-lt"/>
              </a:endParaRPr>
            </a:p>
          </p:txBody>
        </p:sp>
        <p:sp>
          <p:nvSpPr>
            <p:cNvPr id="43" name="文本框 42"/>
            <p:cNvSpPr txBox="1"/>
            <p:nvPr/>
          </p:nvSpPr>
          <p:spPr>
            <a:xfrm flipH="1">
              <a:off x="3955541" y="2000458"/>
              <a:ext cx="1990278" cy="369332"/>
            </a:xfrm>
            <a:prstGeom prst="rect">
              <a:avLst/>
            </a:prstGeom>
            <a:noFill/>
          </p:spPr>
          <p:txBody>
            <a:bodyPr wrap="square" rtlCol="0">
              <a:spAutoFit/>
            </a:bodyPr>
            <a:lstStyle/>
            <a:p>
              <a:r>
                <a:rPr lang="zh-CN" altLang="en-US" dirty="0">
                  <a:solidFill>
                    <a:schemeClr val="bg1"/>
                  </a:solidFill>
                  <a:cs typeface="+mn-ea"/>
                  <a:sym typeface="+mn-lt"/>
                </a:rPr>
                <a:t>人事管理制度</a:t>
              </a:r>
              <a:endParaRPr lang="zh-CN" altLang="en-US" dirty="0">
                <a:solidFill>
                  <a:schemeClr val="bg1"/>
                </a:solidFill>
                <a:cs typeface="+mn-ea"/>
                <a:sym typeface="+mn-lt"/>
              </a:endParaRPr>
            </a:p>
          </p:txBody>
        </p:sp>
      </p:grpSp>
      <p:cxnSp>
        <p:nvCxnSpPr>
          <p:cNvPr id="46" name="直接连接符 45"/>
          <p:cNvCxnSpPr/>
          <p:nvPr/>
        </p:nvCxnSpPr>
        <p:spPr>
          <a:xfrm>
            <a:off x="5774931" y="2549603"/>
            <a:ext cx="376086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up)">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arn(inVertical)">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2" presetClass="entr" presetSubtype="4"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7" presetClass="entr" presetSubtype="1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1000" fill="hold"/>
                                        <p:tgtEl>
                                          <p:spTgt spid="39"/>
                                        </p:tgtEl>
                                        <p:attrNameLst>
                                          <p:attrName>ppt_w</p:attrName>
                                        </p:attrNameLst>
                                      </p:cBhvr>
                                      <p:tavLst>
                                        <p:tav tm="0">
                                          <p:val>
                                            <p:fltVal val="0"/>
                                          </p:val>
                                        </p:tav>
                                        <p:tav tm="100000">
                                          <p:val>
                                            <p:strVal val="#ppt_w"/>
                                          </p:val>
                                        </p:tav>
                                      </p:tavLst>
                                    </p:anim>
                                    <p:anim calcmode="lin" valueType="num">
                                      <p:cBhvr>
                                        <p:cTn id="55" dur="1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5" grpId="0"/>
      <p:bldP spid="26" grpId="0"/>
      <p:bldP spid="2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563563" y="2584305"/>
            <a:ext cx="11227709" cy="3469525"/>
            <a:chOff x="563563" y="1701000"/>
            <a:chExt cx="11227709" cy="3469525"/>
          </a:xfrm>
        </p:grpSpPr>
        <p:sp>
          <p:nvSpPr>
            <p:cNvPr id="13" name="矩形 12"/>
            <p:cNvSpPr/>
            <p:nvPr/>
          </p:nvSpPr>
          <p:spPr>
            <a:xfrm>
              <a:off x="4737619" y="1714525"/>
              <a:ext cx="7053653" cy="3456000"/>
            </a:xfrm>
            <a:prstGeom prst="rect">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4" name="矩形 13"/>
            <p:cNvSpPr/>
            <p:nvPr/>
          </p:nvSpPr>
          <p:spPr>
            <a:xfrm>
              <a:off x="563563" y="1701000"/>
              <a:ext cx="4174057" cy="3456000"/>
            </a:xfrm>
            <a:prstGeom prst="rect">
              <a:avLst/>
            </a:prstGeom>
            <a:blipFill dpi="0" rotWithShape="1">
              <a:blip r:embed="rId1"/>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TextBox 1"/>
          <p:cNvSpPr txBox="1"/>
          <p:nvPr/>
        </p:nvSpPr>
        <p:spPr>
          <a:xfrm>
            <a:off x="5515624" y="3013501"/>
            <a:ext cx="5934888" cy="1077218"/>
          </a:xfrm>
          <a:prstGeom prst="rect">
            <a:avLst/>
          </a:prstGeom>
          <a:noFill/>
        </p:spPr>
        <p:txBody>
          <a:bodyPr wrap="square" rtlCol="0">
            <a:spAutoFit/>
          </a:bodyPr>
          <a:lstStyle/>
          <a:p>
            <a:r>
              <a:rPr lang="en-US" altLang="zh-CN" sz="1600" b="1" dirty="0">
                <a:solidFill>
                  <a:schemeClr val="bg1"/>
                </a:solidFill>
                <a:cs typeface="+mn-ea"/>
                <a:sym typeface="+mn-lt"/>
              </a:rPr>
              <a:t>1</a:t>
            </a:r>
            <a:r>
              <a:rPr lang="zh-CN" altLang="en-US" sz="1600" b="1" dirty="0">
                <a:solidFill>
                  <a:schemeClr val="bg1"/>
                </a:solidFill>
                <a:cs typeface="+mn-ea"/>
                <a:sym typeface="+mn-lt"/>
              </a:rPr>
              <a:t>、职前培训由行政人事主管负责，内容为：</a:t>
            </a:r>
            <a:endParaRPr lang="zh-CN" altLang="en-US" sz="1600" b="1" dirty="0">
              <a:solidFill>
                <a:schemeClr val="bg1"/>
              </a:solidFill>
              <a:cs typeface="+mn-ea"/>
              <a:sym typeface="+mn-lt"/>
            </a:endParaRPr>
          </a:p>
          <a:p>
            <a:r>
              <a:rPr lang="zh-CN" altLang="en-US" sz="1600" dirty="0">
                <a:solidFill>
                  <a:schemeClr val="bg1"/>
                </a:solidFill>
                <a:cs typeface="+mn-ea"/>
                <a:sym typeface="+mn-lt"/>
              </a:rPr>
              <a:t>公司简介、管理制度的讲解；企业文化知识的培训；工作要求、工作程序、工作职责的说明；业务部门进行业务技能方面的培训；   </a:t>
            </a:r>
            <a:endParaRPr lang="zh-CN" altLang="en-US" sz="1600" dirty="0">
              <a:solidFill>
                <a:schemeClr val="bg1"/>
              </a:solidFill>
              <a:cs typeface="+mn-ea"/>
              <a:sym typeface="+mn-lt"/>
            </a:endParaRPr>
          </a:p>
        </p:txBody>
      </p:sp>
      <p:sp>
        <p:nvSpPr>
          <p:cNvPr id="2" name="矩形 1"/>
          <p:cNvSpPr/>
          <p:nvPr/>
        </p:nvSpPr>
        <p:spPr>
          <a:xfrm>
            <a:off x="939000" y="1413630"/>
            <a:ext cx="9631242" cy="954107"/>
          </a:xfrm>
          <a:prstGeom prst="rect">
            <a:avLst/>
          </a:prstGeom>
        </p:spPr>
        <p:txBody>
          <a:bodyPr wrap="square">
            <a:spAutoFit/>
          </a:bodyPr>
          <a:lstStyle/>
          <a:p>
            <a:r>
              <a:rPr lang="zh-CN" altLang="en-US" sz="2000" b="1" dirty="0">
                <a:solidFill>
                  <a:srgbClr val="002263"/>
                </a:solidFill>
                <a:cs typeface="+mn-ea"/>
                <a:sym typeface="+mn-lt"/>
              </a:rPr>
              <a:t> 第二十二条 </a:t>
            </a:r>
            <a:endParaRPr lang="en-US" altLang="zh-CN" sz="2000" b="1" dirty="0">
              <a:solidFill>
                <a:srgbClr val="002263"/>
              </a:solidFill>
              <a:cs typeface="+mn-ea"/>
              <a:sym typeface="+mn-lt"/>
            </a:endParaRPr>
          </a:p>
          <a:p>
            <a:r>
              <a:rPr lang="zh-CN" altLang="en-US" dirty="0">
                <a:solidFill>
                  <a:schemeClr val="bg2">
                    <a:lumMod val="25000"/>
                  </a:schemeClr>
                </a:solidFill>
                <a:cs typeface="+mn-ea"/>
                <a:sym typeface="+mn-lt"/>
              </a:rPr>
              <a:t>为提高员工的自身素质和工作技能，公司将举办各种培训，主要分为职前培训、在职培训、专业培训三种。</a:t>
            </a:r>
            <a:endParaRPr lang="zh-CN" altLang="en-US" dirty="0">
              <a:solidFill>
                <a:schemeClr val="bg2">
                  <a:lumMod val="25000"/>
                </a:schemeClr>
              </a:solidFill>
              <a:cs typeface="+mn-ea"/>
              <a:sym typeface="+mn-lt"/>
            </a:endParaRPr>
          </a:p>
        </p:txBody>
      </p:sp>
      <p:sp>
        <p:nvSpPr>
          <p:cNvPr id="3" name="矩形 2"/>
          <p:cNvSpPr/>
          <p:nvPr/>
        </p:nvSpPr>
        <p:spPr>
          <a:xfrm>
            <a:off x="5515624" y="4019217"/>
            <a:ext cx="5750954" cy="584775"/>
          </a:xfrm>
          <a:prstGeom prst="rect">
            <a:avLst/>
          </a:prstGeom>
          <a:noFill/>
        </p:spPr>
        <p:txBody>
          <a:bodyPr wrap="square">
            <a:spAutoFit/>
          </a:bodyPr>
          <a:lstStyle/>
          <a:p>
            <a:r>
              <a:rPr lang="en-US" altLang="zh-CN" sz="1600" b="1" dirty="0">
                <a:solidFill>
                  <a:schemeClr val="bg1"/>
                </a:solidFill>
                <a:cs typeface="+mn-ea"/>
                <a:sym typeface="+mn-lt"/>
              </a:rPr>
              <a:t>2</a:t>
            </a:r>
            <a:r>
              <a:rPr lang="zh-CN" altLang="en-US" sz="1600" b="1" dirty="0">
                <a:solidFill>
                  <a:schemeClr val="bg1"/>
                </a:solidFill>
                <a:cs typeface="+mn-ea"/>
                <a:sym typeface="+mn-lt"/>
              </a:rPr>
              <a:t>、在职培训：</a:t>
            </a:r>
            <a:r>
              <a:rPr lang="zh-CN" altLang="en-US" sz="1600" dirty="0">
                <a:solidFill>
                  <a:schemeClr val="bg1"/>
                </a:solidFill>
                <a:cs typeface="+mn-ea"/>
                <a:sym typeface="+mn-lt"/>
              </a:rPr>
              <a:t>员工不断的研究学习本职技能，各级主管应随时施教，提高员工的技能；</a:t>
            </a:r>
            <a:endParaRPr lang="zh-CN" altLang="en-US" sz="1600" dirty="0">
              <a:solidFill>
                <a:schemeClr val="bg1"/>
              </a:solidFill>
              <a:cs typeface="+mn-ea"/>
              <a:sym typeface="+mn-lt"/>
            </a:endParaRPr>
          </a:p>
        </p:txBody>
      </p:sp>
      <p:sp>
        <p:nvSpPr>
          <p:cNvPr id="4" name="矩形 3"/>
          <p:cNvSpPr/>
          <p:nvPr/>
        </p:nvSpPr>
        <p:spPr>
          <a:xfrm>
            <a:off x="5515624" y="4778711"/>
            <a:ext cx="5750954" cy="830997"/>
          </a:xfrm>
          <a:prstGeom prst="rect">
            <a:avLst/>
          </a:prstGeom>
          <a:noFill/>
        </p:spPr>
        <p:txBody>
          <a:bodyPr wrap="square">
            <a:spAutoFit/>
          </a:bodyPr>
          <a:lstStyle/>
          <a:p>
            <a:r>
              <a:rPr lang="en-US" altLang="zh-CN" sz="1600" dirty="0">
                <a:solidFill>
                  <a:schemeClr val="bg1"/>
                </a:solidFill>
                <a:cs typeface="+mn-ea"/>
                <a:sym typeface="+mn-lt"/>
              </a:rPr>
              <a:t>3</a:t>
            </a:r>
            <a:r>
              <a:rPr lang="zh-CN" altLang="en-US" sz="1600" dirty="0">
                <a:solidFill>
                  <a:schemeClr val="bg1"/>
                </a:solidFill>
                <a:cs typeface="+mn-ea"/>
                <a:sym typeface="+mn-lt"/>
              </a:rPr>
              <a:t>、视业务的需要，挑选优秀的员工参加培训机构的专业培训，回公司后将学习的内容传授给其他同事；或邀请专家学者来公司做专题培训。</a:t>
            </a:r>
            <a:endParaRPr lang="zh-CN" altLang="en-US" sz="1600" dirty="0">
              <a:solidFill>
                <a:schemeClr val="bg1"/>
              </a:solidFill>
              <a:cs typeface="+mn-ea"/>
              <a:sym typeface="+mn-lt"/>
            </a:endParaRPr>
          </a:p>
        </p:txBody>
      </p:sp>
      <p:grpSp>
        <p:nvGrpSpPr>
          <p:cNvPr id="7" name="组合 6"/>
          <p:cNvGrpSpPr/>
          <p:nvPr/>
        </p:nvGrpSpPr>
        <p:grpSpPr>
          <a:xfrm>
            <a:off x="1227099" y="463031"/>
            <a:ext cx="2969120" cy="461665"/>
            <a:chOff x="1615406" y="477018"/>
            <a:chExt cx="2969120" cy="461665"/>
          </a:xfrm>
        </p:grpSpPr>
        <p:sp>
          <p:nvSpPr>
            <p:cNvPr id="8" name="文本框 7"/>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第八章</a:t>
              </a:r>
              <a:endParaRPr lang="zh-CN" altLang="zh-CN" sz="1600" dirty="0">
                <a:solidFill>
                  <a:schemeClr val="bg2">
                    <a:lumMod val="25000"/>
                  </a:schemeClr>
                </a:solidFill>
                <a:cs typeface="+mn-ea"/>
                <a:sym typeface="+mn-lt"/>
              </a:endParaRPr>
            </a:p>
          </p:txBody>
        </p:sp>
        <p:sp>
          <p:nvSpPr>
            <p:cNvPr id="9" name="文本框 8"/>
            <p:cNvSpPr txBox="1"/>
            <p:nvPr/>
          </p:nvSpPr>
          <p:spPr>
            <a:xfrm>
              <a:off x="2371310" y="477018"/>
              <a:ext cx="2213216"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职员培训</a:t>
              </a:r>
              <a:endParaRPr lang="zh-CN" altLang="zh-CN" sz="2400" b="1" dirty="0">
                <a:solidFill>
                  <a:schemeClr val="bg2">
                    <a:lumMod val="25000"/>
                  </a:schemeClr>
                </a:solidFill>
                <a:cs typeface="+mn-ea"/>
                <a:sym typeface="+mn-lt"/>
              </a:endParaRPr>
            </a:p>
          </p:txBody>
        </p:sp>
      </p:grpSp>
      <p:grpSp>
        <p:nvGrpSpPr>
          <p:cNvPr id="10" name="组合 9"/>
          <p:cNvGrpSpPr/>
          <p:nvPr/>
        </p:nvGrpSpPr>
        <p:grpSpPr>
          <a:xfrm>
            <a:off x="-676027" y="587602"/>
            <a:ext cx="1779590" cy="324568"/>
            <a:chOff x="10447421" y="344366"/>
            <a:chExt cx="1779590" cy="324568"/>
          </a:xfrm>
        </p:grpSpPr>
        <p:sp>
          <p:nvSpPr>
            <p:cNvPr id="11" name="平行四边形 10"/>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平行四边形 11"/>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3" grpId="0"/>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8669846" y="2730178"/>
            <a:ext cx="1672812" cy="1323439"/>
            <a:chOff x="9033333" y="1788705"/>
            <a:chExt cx="2043583" cy="2224346"/>
          </a:xfrm>
        </p:grpSpPr>
        <p:sp>
          <p:nvSpPr>
            <p:cNvPr id="32" name="梯形 31"/>
            <p:cNvSpPr/>
            <p:nvPr/>
          </p:nvSpPr>
          <p:spPr>
            <a:xfrm rot="5400000">
              <a:off x="8942952" y="1879086"/>
              <a:ext cx="2224346" cy="2043583"/>
            </a:xfrm>
            <a:prstGeom prst="trapezoid">
              <a:avLst/>
            </a:prstGeom>
            <a:solidFill>
              <a:srgbClr val="002263"/>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bg1"/>
                </a:solidFill>
                <a:cs typeface="+mn-ea"/>
                <a:sym typeface="+mn-lt"/>
              </a:endParaRPr>
            </a:p>
          </p:txBody>
        </p:sp>
        <p:sp>
          <p:nvSpPr>
            <p:cNvPr id="33" name="文本框 32"/>
            <p:cNvSpPr txBox="1"/>
            <p:nvPr/>
          </p:nvSpPr>
          <p:spPr>
            <a:xfrm>
              <a:off x="9353220" y="2639266"/>
              <a:ext cx="1453451" cy="672478"/>
            </a:xfrm>
            <a:prstGeom prst="rect">
              <a:avLst/>
            </a:prstGeom>
            <a:noFill/>
          </p:spPr>
          <p:txBody>
            <a:bodyPr wrap="none" rtlCol="0">
              <a:spAutoFit/>
            </a:bodyPr>
            <a:lstStyle/>
            <a:p>
              <a:r>
                <a:rPr lang="en-US" altLang="zh-CN" sz="2000" b="1" dirty="0">
                  <a:solidFill>
                    <a:schemeClr val="bg1"/>
                  </a:solidFill>
                  <a:cs typeface="+mn-ea"/>
                  <a:sym typeface="+mn-lt"/>
                </a:rPr>
                <a:t> 3</a:t>
              </a:r>
              <a:r>
                <a:rPr lang="zh-CN" altLang="en-US" sz="2000" b="1" dirty="0">
                  <a:solidFill>
                    <a:schemeClr val="bg1"/>
                  </a:solidFill>
                  <a:cs typeface="+mn-ea"/>
                  <a:sym typeface="+mn-lt"/>
                </a:rPr>
                <a:t>条款：</a:t>
              </a:r>
              <a:endParaRPr lang="zh-CN" altLang="en-US" sz="2000" b="1" dirty="0">
                <a:solidFill>
                  <a:schemeClr val="bg1"/>
                </a:solidFill>
                <a:cs typeface="+mn-ea"/>
                <a:sym typeface="+mn-lt"/>
              </a:endParaRPr>
            </a:p>
          </p:txBody>
        </p:sp>
      </p:grpSp>
      <p:grpSp>
        <p:nvGrpSpPr>
          <p:cNvPr id="35" name="组合 34"/>
          <p:cNvGrpSpPr/>
          <p:nvPr/>
        </p:nvGrpSpPr>
        <p:grpSpPr>
          <a:xfrm>
            <a:off x="5158785" y="2763350"/>
            <a:ext cx="1672813" cy="1323439"/>
            <a:chOff x="3562151" y="1788705"/>
            <a:chExt cx="2043583" cy="2224346"/>
          </a:xfrm>
        </p:grpSpPr>
        <p:sp>
          <p:nvSpPr>
            <p:cNvPr id="39" name="梯形 38"/>
            <p:cNvSpPr/>
            <p:nvPr/>
          </p:nvSpPr>
          <p:spPr>
            <a:xfrm rot="5400000">
              <a:off x="3471770" y="1879086"/>
              <a:ext cx="2224346" cy="2043583"/>
            </a:xfrm>
            <a:prstGeom prst="trapezoid">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bg1"/>
                </a:solidFill>
                <a:cs typeface="+mn-ea"/>
                <a:sym typeface="+mn-lt"/>
              </a:endParaRPr>
            </a:p>
          </p:txBody>
        </p:sp>
        <p:sp>
          <p:nvSpPr>
            <p:cNvPr id="40" name="文本框 39"/>
            <p:cNvSpPr txBox="1"/>
            <p:nvPr/>
          </p:nvSpPr>
          <p:spPr>
            <a:xfrm>
              <a:off x="3953002" y="2639266"/>
              <a:ext cx="1453450" cy="672478"/>
            </a:xfrm>
            <a:prstGeom prst="rect">
              <a:avLst/>
            </a:prstGeom>
            <a:noFill/>
          </p:spPr>
          <p:txBody>
            <a:bodyPr wrap="none" rtlCol="0">
              <a:spAutoFit/>
            </a:bodyPr>
            <a:lstStyle/>
            <a:p>
              <a:r>
                <a:rPr lang="en-US" altLang="zh-CN" sz="2000" b="1" dirty="0">
                  <a:solidFill>
                    <a:schemeClr val="bg1"/>
                  </a:solidFill>
                  <a:cs typeface="+mn-ea"/>
                  <a:sym typeface="+mn-lt"/>
                </a:rPr>
                <a:t> 2</a:t>
              </a:r>
              <a:r>
                <a:rPr lang="zh-CN" altLang="en-US" sz="2000" b="1" dirty="0">
                  <a:solidFill>
                    <a:schemeClr val="bg1"/>
                  </a:solidFill>
                  <a:cs typeface="+mn-ea"/>
                  <a:sym typeface="+mn-lt"/>
                </a:rPr>
                <a:t>条款：</a:t>
              </a:r>
              <a:endParaRPr lang="zh-CN" altLang="en-US" sz="2000" b="1" dirty="0">
                <a:solidFill>
                  <a:schemeClr val="bg1"/>
                </a:solidFill>
                <a:cs typeface="+mn-ea"/>
                <a:sym typeface="+mn-lt"/>
              </a:endParaRPr>
            </a:p>
          </p:txBody>
        </p:sp>
      </p:grpSp>
      <p:grpSp>
        <p:nvGrpSpPr>
          <p:cNvPr id="42" name="组合 41"/>
          <p:cNvGrpSpPr/>
          <p:nvPr/>
        </p:nvGrpSpPr>
        <p:grpSpPr>
          <a:xfrm>
            <a:off x="1849342" y="2820040"/>
            <a:ext cx="1672813" cy="1323439"/>
            <a:chOff x="580169" y="1788705"/>
            <a:chExt cx="2043583" cy="2224346"/>
          </a:xfrm>
        </p:grpSpPr>
        <p:sp>
          <p:nvSpPr>
            <p:cNvPr id="46" name="梯形 45"/>
            <p:cNvSpPr/>
            <p:nvPr/>
          </p:nvSpPr>
          <p:spPr>
            <a:xfrm rot="5400000">
              <a:off x="489788" y="1879086"/>
              <a:ext cx="2224346" cy="2043583"/>
            </a:xfrm>
            <a:prstGeom prst="trapezoid">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bg1"/>
                </a:solidFill>
                <a:cs typeface="+mn-ea"/>
                <a:sym typeface="+mn-lt"/>
              </a:endParaRPr>
            </a:p>
          </p:txBody>
        </p:sp>
        <p:sp>
          <p:nvSpPr>
            <p:cNvPr id="47" name="文本框 46"/>
            <p:cNvSpPr txBox="1"/>
            <p:nvPr/>
          </p:nvSpPr>
          <p:spPr>
            <a:xfrm>
              <a:off x="971020" y="2639266"/>
              <a:ext cx="1359452" cy="672478"/>
            </a:xfrm>
            <a:prstGeom prst="rect">
              <a:avLst/>
            </a:prstGeom>
            <a:noFill/>
          </p:spPr>
          <p:txBody>
            <a:bodyPr wrap="none" rtlCol="0">
              <a:spAutoFit/>
            </a:bodyPr>
            <a:lstStyle/>
            <a:p>
              <a:r>
                <a:rPr lang="en-US" altLang="zh-CN" sz="2000" b="1" dirty="0">
                  <a:solidFill>
                    <a:schemeClr val="bg1"/>
                  </a:solidFill>
                  <a:cs typeface="+mn-ea"/>
                  <a:sym typeface="+mn-lt"/>
                </a:rPr>
                <a:t>1</a:t>
              </a:r>
              <a:r>
                <a:rPr lang="zh-CN" altLang="en-US" sz="2000" b="1" dirty="0">
                  <a:solidFill>
                    <a:schemeClr val="bg1"/>
                  </a:solidFill>
                  <a:cs typeface="+mn-ea"/>
                  <a:sym typeface="+mn-lt"/>
                </a:rPr>
                <a:t>条款：</a:t>
              </a:r>
              <a:endParaRPr lang="zh-CN" altLang="en-US" sz="2000" b="1" dirty="0">
                <a:solidFill>
                  <a:schemeClr val="bg1"/>
                </a:solidFill>
                <a:cs typeface="+mn-ea"/>
                <a:sym typeface="+mn-lt"/>
              </a:endParaRPr>
            </a:p>
          </p:txBody>
        </p:sp>
      </p:grpSp>
      <p:sp>
        <p:nvSpPr>
          <p:cNvPr id="7" name="TextBox 1"/>
          <p:cNvSpPr txBox="1"/>
          <p:nvPr/>
        </p:nvSpPr>
        <p:spPr>
          <a:xfrm>
            <a:off x="1556100" y="1418430"/>
            <a:ext cx="9079798" cy="1107996"/>
          </a:xfrm>
          <a:prstGeom prst="rect">
            <a:avLst/>
          </a:prstGeom>
          <a:noFill/>
        </p:spPr>
        <p:txBody>
          <a:bodyPr wrap="square" rtlCol="0">
            <a:spAutoFit/>
          </a:bodyPr>
          <a:lstStyle/>
          <a:p>
            <a:pPr>
              <a:lnSpc>
                <a:spcPct val="150000"/>
              </a:lnSpc>
            </a:pPr>
            <a:r>
              <a:rPr lang="zh-CN" altLang="en-US" sz="2000" b="1" dirty="0">
                <a:solidFill>
                  <a:srgbClr val="002263"/>
                </a:solidFill>
                <a:cs typeface="+mn-ea"/>
                <a:sym typeface="+mn-lt"/>
              </a:rPr>
              <a:t>第二十三条 </a:t>
            </a:r>
            <a:endParaRPr lang="en-US" altLang="zh-CN" sz="2000" b="1" dirty="0">
              <a:solidFill>
                <a:srgbClr val="002263"/>
              </a:solidFill>
              <a:cs typeface="+mn-ea"/>
              <a:sym typeface="+mn-lt"/>
            </a:endParaRPr>
          </a:p>
          <a:p>
            <a:r>
              <a:rPr lang="zh-CN" altLang="en-US" dirty="0">
                <a:solidFill>
                  <a:schemeClr val="bg2">
                    <a:lumMod val="25000"/>
                  </a:schemeClr>
                </a:solidFill>
                <a:cs typeface="+mn-ea"/>
                <a:sym typeface="+mn-lt"/>
              </a:rPr>
              <a:t>为加强培训管理，使接受培训的员工更好地为公司创效益，公司制订</a:t>
            </a:r>
            <a:r>
              <a:rPr lang="en-US" altLang="zh-CN" dirty="0">
                <a:solidFill>
                  <a:schemeClr val="bg2">
                    <a:lumMod val="25000"/>
                  </a:schemeClr>
                </a:solidFill>
                <a:cs typeface="+mn-ea"/>
                <a:sym typeface="+mn-lt"/>
              </a:rPr>
              <a:t>《</a:t>
            </a:r>
            <a:r>
              <a:rPr lang="zh-CN" altLang="en-US" dirty="0">
                <a:solidFill>
                  <a:schemeClr val="bg2">
                    <a:lumMod val="25000"/>
                  </a:schemeClr>
                </a:solidFill>
                <a:cs typeface="+mn-ea"/>
                <a:sym typeface="+mn-lt"/>
              </a:rPr>
              <a:t>培训</a:t>
            </a:r>
            <a:r>
              <a:rPr lang="en-US" altLang="zh-CN" dirty="0">
                <a:solidFill>
                  <a:schemeClr val="bg2">
                    <a:lumMod val="25000"/>
                  </a:schemeClr>
                </a:solidFill>
                <a:cs typeface="+mn-ea"/>
                <a:sym typeface="+mn-lt"/>
              </a:rPr>
              <a:t>《</a:t>
            </a:r>
            <a:r>
              <a:rPr lang="zh-CN" altLang="en-US" dirty="0">
                <a:solidFill>
                  <a:schemeClr val="bg2">
                    <a:lumMod val="25000"/>
                  </a:schemeClr>
                </a:solidFill>
                <a:cs typeface="+mn-ea"/>
                <a:sym typeface="+mn-lt"/>
              </a:rPr>
              <a:t>培训协议书</a:t>
            </a:r>
            <a:r>
              <a:rPr lang="en-US" altLang="zh-CN" dirty="0">
                <a:solidFill>
                  <a:schemeClr val="bg2">
                    <a:lumMod val="25000"/>
                  </a:schemeClr>
                </a:solidFill>
                <a:cs typeface="+mn-ea"/>
                <a:sym typeface="+mn-lt"/>
              </a:rPr>
              <a:t>》</a:t>
            </a:r>
            <a:r>
              <a:rPr lang="zh-CN" altLang="en-US" dirty="0">
                <a:solidFill>
                  <a:schemeClr val="bg2">
                    <a:lumMod val="25000"/>
                  </a:schemeClr>
                </a:solidFill>
                <a:cs typeface="+mn-ea"/>
                <a:sym typeface="+mn-lt"/>
              </a:rPr>
              <a:t>一些重要项目培训的员工，在接受培训前应与公司签订协议；并遵守下列条款：</a:t>
            </a:r>
            <a:endParaRPr lang="zh-CN" altLang="en-US" dirty="0">
              <a:solidFill>
                <a:schemeClr val="bg2">
                  <a:lumMod val="25000"/>
                </a:schemeClr>
              </a:solidFill>
              <a:cs typeface="+mn-ea"/>
              <a:sym typeface="+mn-lt"/>
            </a:endParaRPr>
          </a:p>
        </p:txBody>
      </p:sp>
      <p:sp>
        <p:nvSpPr>
          <p:cNvPr id="8" name="TextBox 1"/>
          <p:cNvSpPr txBox="1"/>
          <p:nvPr/>
        </p:nvSpPr>
        <p:spPr>
          <a:xfrm>
            <a:off x="1259709" y="4353496"/>
            <a:ext cx="2852077" cy="1569660"/>
          </a:xfrm>
          <a:prstGeom prst="rect">
            <a:avLst/>
          </a:prstGeom>
          <a:noFill/>
        </p:spPr>
        <p:txBody>
          <a:bodyPr wrap="square" rtlCol="0">
            <a:spAutoFit/>
          </a:bodyPr>
          <a:lstStyle/>
          <a:p>
            <a:r>
              <a:rPr lang="zh-CN" altLang="en-US" sz="1600" dirty="0">
                <a:solidFill>
                  <a:schemeClr val="bg2">
                    <a:lumMod val="25000"/>
                  </a:schemeClr>
                </a:solidFill>
                <a:cs typeface="+mn-ea"/>
                <a:sym typeface="+mn-lt"/>
              </a:rPr>
              <a:t>对在培训过程中所获得和积累的技术，资料等相关信息（包括软、硬件），在培训后立即交公司行政人事部统一保管；未经许可，不得私自拷贝、传授或转交给其它公司或个人。</a:t>
            </a:r>
            <a:endParaRPr lang="zh-CN" altLang="en-US" sz="1600" dirty="0">
              <a:solidFill>
                <a:schemeClr val="bg2">
                  <a:lumMod val="25000"/>
                </a:schemeClr>
              </a:solidFill>
              <a:cs typeface="+mn-ea"/>
              <a:sym typeface="+mn-lt"/>
            </a:endParaRPr>
          </a:p>
        </p:txBody>
      </p:sp>
      <p:sp>
        <p:nvSpPr>
          <p:cNvPr id="9" name="TextBox 1"/>
          <p:cNvSpPr txBox="1"/>
          <p:nvPr/>
        </p:nvSpPr>
        <p:spPr>
          <a:xfrm>
            <a:off x="5034846" y="4424455"/>
            <a:ext cx="2042236" cy="830997"/>
          </a:xfrm>
          <a:prstGeom prst="rect">
            <a:avLst/>
          </a:prstGeom>
          <a:noFill/>
        </p:spPr>
        <p:txBody>
          <a:bodyPr wrap="square" rtlCol="0">
            <a:spAutoFit/>
          </a:bodyPr>
          <a:lstStyle/>
          <a:p>
            <a:r>
              <a:rPr lang="zh-CN" altLang="en-US" sz="1600" dirty="0">
                <a:solidFill>
                  <a:schemeClr val="bg2">
                    <a:lumMod val="25000"/>
                  </a:schemeClr>
                </a:solidFill>
                <a:cs typeface="+mn-ea"/>
                <a:sym typeface="+mn-lt"/>
              </a:rPr>
              <a:t>服务期条款：员工每完成</a:t>
            </a:r>
            <a:r>
              <a:rPr lang="en-US" altLang="zh-CN" sz="1600" dirty="0">
                <a:solidFill>
                  <a:schemeClr val="bg2">
                    <a:lumMod val="25000"/>
                  </a:schemeClr>
                </a:solidFill>
                <a:cs typeface="+mn-ea"/>
                <a:sym typeface="+mn-lt"/>
              </a:rPr>
              <a:t>1</a:t>
            </a:r>
            <a:r>
              <a:rPr lang="zh-CN" altLang="en-US" sz="1600" dirty="0">
                <a:solidFill>
                  <a:schemeClr val="bg2">
                    <a:lumMod val="25000"/>
                  </a:schemeClr>
                </a:solidFill>
                <a:cs typeface="+mn-ea"/>
                <a:sym typeface="+mn-lt"/>
              </a:rPr>
              <a:t>，其培训后为公司服务期至少二年。</a:t>
            </a:r>
            <a:endParaRPr lang="zh-CN" altLang="en-US" sz="1600" dirty="0">
              <a:solidFill>
                <a:schemeClr val="bg2">
                  <a:lumMod val="25000"/>
                </a:schemeClr>
              </a:solidFill>
              <a:cs typeface="+mn-ea"/>
              <a:sym typeface="+mn-lt"/>
            </a:endParaRPr>
          </a:p>
        </p:txBody>
      </p:sp>
      <p:sp>
        <p:nvSpPr>
          <p:cNvPr id="10" name="TextBox 1"/>
          <p:cNvSpPr txBox="1"/>
          <p:nvPr/>
        </p:nvSpPr>
        <p:spPr>
          <a:xfrm>
            <a:off x="8291304" y="4178233"/>
            <a:ext cx="2756151" cy="1323439"/>
          </a:xfrm>
          <a:prstGeom prst="rect">
            <a:avLst/>
          </a:prstGeom>
          <a:noFill/>
        </p:spPr>
        <p:txBody>
          <a:bodyPr wrap="square" rtlCol="0">
            <a:spAutoFit/>
          </a:bodyPr>
          <a:lstStyle/>
          <a:p>
            <a:r>
              <a:rPr lang="zh-CN" altLang="en-US" sz="1600" dirty="0">
                <a:solidFill>
                  <a:schemeClr val="bg2">
                    <a:lumMod val="25000"/>
                  </a:schemeClr>
                </a:solidFill>
                <a:cs typeface="+mn-ea"/>
                <a:sym typeface="+mn-lt"/>
              </a:rPr>
              <a:t>员工接受培训后如未按照服务期要求执行的，应按服务逐月等份递减的原则向公司支付培训补偿费。培训补偿费缴纳公式为：</a:t>
            </a:r>
            <a:endParaRPr lang="zh-CN" altLang="en-US" sz="1600" dirty="0">
              <a:solidFill>
                <a:schemeClr val="bg2">
                  <a:lumMod val="25000"/>
                </a:schemeClr>
              </a:solidFill>
              <a:cs typeface="+mn-ea"/>
              <a:sym typeface="+mn-lt"/>
            </a:endParaRPr>
          </a:p>
        </p:txBody>
      </p:sp>
      <p:sp>
        <p:nvSpPr>
          <p:cNvPr id="11" name="TextBox 1"/>
          <p:cNvSpPr txBox="1"/>
          <p:nvPr/>
        </p:nvSpPr>
        <p:spPr>
          <a:xfrm>
            <a:off x="7509969" y="5708225"/>
            <a:ext cx="4674678" cy="429733"/>
          </a:xfrm>
          <a:prstGeom prst="rect">
            <a:avLst/>
          </a:prstGeom>
          <a:noFill/>
        </p:spPr>
        <p:txBody>
          <a:bodyPr wrap="none" rtlCol="0">
            <a:spAutoFit/>
          </a:bodyPr>
          <a:lstStyle/>
          <a:p>
            <a:pPr>
              <a:lnSpc>
                <a:spcPts val="3000"/>
              </a:lnSpc>
            </a:pPr>
            <a:r>
              <a:rPr lang="zh-CN" altLang="en-US" sz="1600" b="1" dirty="0">
                <a:solidFill>
                  <a:schemeClr val="bg2">
                    <a:lumMod val="25000"/>
                  </a:schemeClr>
                </a:solidFill>
                <a:cs typeface="+mn-ea"/>
                <a:sym typeface="+mn-lt"/>
              </a:rPr>
              <a:t> 培训所花费用训后</a:t>
            </a:r>
            <a:r>
              <a:rPr lang="en-US" altLang="zh-CN" sz="1600" b="1" dirty="0">
                <a:solidFill>
                  <a:schemeClr val="bg2">
                    <a:lumMod val="25000"/>
                  </a:schemeClr>
                </a:solidFill>
                <a:cs typeface="+mn-ea"/>
                <a:sym typeface="+mn-lt"/>
              </a:rPr>
              <a:t>Y</a:t>
            </a:r>
            <a:r>
              <a:rPr lang="zh-CN" altLang="en-US" sz="1600" b="1" dirty="0">
                <a:solidFill>
                  <a:schemeClr val="bg2">
                    <a:lumMod val="25000"/>
                  </a:schemeClr>
                </a:solidFill>
                <a:cs typeface="+mn-ea"/>
                <a:sym typeface="+mn-lt"/>
              </a:rPr>
              <a:t>服务月份为</a:t>
            </a:r>
            <a:r>
              <a:rPr lang="en-US" altLang="zh-CN" sz="1600" b="1" dirty="0">
                <a:solidFill>
                  <a:schemeClr val="bg2">
                    <a:lumMod val="25000"/>
                  </a:schemeClr>
                </a:solidFill>
                <a:cs typeface="+mn-ea"/>
                <a:sym typeface="+mn-lt"/>
              </a:rPr>
              <a:t>M1 X=Y/M2×</a:t>
            </a:r>
            <a:r>
              <a:rPr lang="zh-CN" altLang="es-ES" sz="1600" b="1" dirty="0">
                <a:solidFill>
                  <a:schemeClr val="bg2">
                    <a:lumMod val="25000"/>
                  </a:schemeClr>
                </a:solidFill>
                <a:cs typeface="+mn-ea"/>
                <a:sym typeface="+mn-lt"/>
              </a:rPr>
              <a:t>）</a:t>
            </a:r>
            <a:endParaRPr lang="zh-CN" altLang="en-US" sz="1600" b="1" dirty="0">
              <a:solidFill>
                <a:schemeClr val="bg2">
                  <a:lumMod val="25000"/>
                </a:schemeClr>
              </a:solidFill>
              <a:cs typeface="+mn-ea"/>
              <a:sym typeface="+mn-lt"/>
            </a:endParaRPr>
          </a:p>
        </p:txBody>
      </p:sp>
      <p:sp>
        <p:nvSpPr>
          <p:cNvPr id="12" name="TextBox 1"/>
          <p:cNvSpPr txBox="1"/>
          <p:nvPr/>
        </p:nvSpPr>
        <p:spPr>
          <a:xfrm>
            <a:off x="8213692" y="5411357"/>
            <a:ext cx="2985113" cy="429733"/>
          </a:xfrm>
          <a:prstGeom prst="rect">
            <a:avLst/>
          </a:prstGeom>
          <a:noFill/>
        </p:spPr>
        <p:txBody>
          <a:bodyPr wrap="none" rtlCol="0">
            <a:spAutoFit/>
          </a:bodyPr>
          <a:lstStyle/>
          <a:p>
            <a:pPr>
              <a:lnSpc>
                <a:spcPts val="3000"/>
              </a:lnSpc>
            </a:pPr>
            <a:r>
              <a:rPr lang="zh-CN" altLang="en-US" sz="1600" b="1" dirty="0">
                <a:solidFill>
                  <a:schemeClr val="bg2">
                    <a:lumMod val="25000"/>
                  </a:schemeClr>
                </a:solidFill>
                <a:cs typeface="+mn-ea"/>
                <a:sym typeface="+mn-lt"/>
              </a:rPr>
              <a:t> 培训补偿费为应服</a:t>
            </a:r>
            <a:r>
              <a:rPr lang="en-US" altLang="zh-CN" sz="1600" b="1" dirty="0">
                <a:solidFill>
                  <a:schemeClr val="bg2">
                    <a:lumMod val="25000"/>
                  </a:schemeClr>
                </a:solidFill>
                <a:cs typeface="+mn-ea"/>
                <a:sym typeface="+mn-lt"/>
              </a:rPr>
              <a:t>X</a:t>
            </a:r>
            <a:r>
              <a:rPr lang="zh-CN" altLang="en-US" sz="1600" b="1" dirty="0">
                <a:solidFill>
                  <a:schemeClr val="bg2">
                    <a:lumMod val="25000"/>
                  </a:schemeClr>
                </a:solidFill>
                <a:cs typeface="+mn-ea"/>
                <a:sym typeface="+mn-lt"/>
              </a:rPr>
              <a:t>月份为</a:t>
            </a:r>
            <a:r>
              <a:rPr lang="en-US" altLang="zh-CN" sz="1600" b="1" dirty="0">
                <a:solidFill>
                  <a:schemeClr val="bg2">
                    <a:lumMod val="25000"/>
                  </a:schemeClr>
                </a:solidFill>
                <a:cs typeface="+mn-ea"/>
                <a:sym typeface="+mn-lt"/>
              </a:rPr>
              <a:t>M2</a:t>
            </a:r>
            <a:endParaRPr lang="zh-CN" altLang="en-US" sz="1600" b="1" dirty="0">
              <a:solidFill>
                <a:schemeClr val="bg2">
                  <a:lumMod val="25000"/>
                </a:schemeClr>
              </a:solidFill>
              <a:cs typeface="+mn-ea"/>
              <a:sym typeface="+mn-lt"/>
            </a:endParaRPr>
          </a:p>
        </p:txBody>
      </p:sp>
      <p:grpSp>
        <p:nvGrpSpPr>
          <p:cNvPr id="48" name="组合 47"/>
          <p:cNvGrpSpPr/>
          <p:nvPr/>
        </p:nvGrpSpPr>
        <p:grpSpPr>
          <a:xfrm>
            <a:off x="1227099" y="463031"/>
            <a:ext cx="2969120" cy="461665"/>
            <a:chOff x="1615406" y="477018"/>
            <a:chExt cx="2969120" cy="461665"/>
          </a:xfrm>
        </p:grpSpPr>
        <p:sp>
          <p:nvSpPr>
            <p:cNvPr id="49" name="文本框 48"/>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第八章</a:t>
              </a:r>
              <a:endParaRPr lang="zh-CN" altLang="zh-CN" sz="1600" dirty="0">
                <a:solidFill>
                  <a:schemeClr val="bg2">
                    <a:lumMod val="25000"/>
                  </a:schemeClr>
                </a:solidFill>
                <a:cs typeface="+mn-ea"/>
                <a:sym typeface="+mn-lt"/>
              </a:endParaRPr>
            </a:p>
          </p:txBody>
        </p:sp>
        <p:sp>
          <p:nvSpPr>
            <p:cNvPr id="50" name="文本框 49"/>
            <p:cNvSpPr txBox="1"/>
            <p:nvPr/>
          </p:nvSpPr>
          <p:spPr>
            <a:xfrm>
              <a:off x="2371310" y="477018"/>
              <a:ext cx="2213216"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职员培训</a:t>
              </a:r>
              <a:endParaRPr lang="zh-CN" altLang="zh-CN" sz="2400" b="1" dirty="0">
                <a:solidFill>
                  <a:schemeClr val="bg2">
                    <a:lumMod val="25000"/>
                  </a:schemeClr>
                </a:solidFill>
                <a:cs typeface="+mn-ea"/>
                <a:sym typeface="+mn-lt"/>
              </a:endParaRPr>
            </a:p>
          </p:txBody>
        </p:sp>
      </p:grpSp>
      <p:grpSp>
        <p:nvGrpSpPr>
          <p:cNvPr id="51" name="组合 50"/>
          <p:cNvGrpSpPr/>
          <p:nvPr/>
        </p:nvGrpSpPr>
        <p:grpSpPr>
          <a:xfrm>
            <a:off x="-676027" y="587602"/>
            <a:ext cx="1779590" cy="324568"/>
            <a:chOff x="10447421" y="344366"/>
            <a:chExt cx="1779590" cy="324568"/>
          </a:xfrm>
        </p:grpSpPr>
        <p:sp>
          <p:nvSpPr>
            <p:cNvPr id="52" name="平行四边形 51"/>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平行四边形 52"/>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1000"/>
                                        <p:tgtEl>
                                          <p:spTgt spid="48"/>
                                        </p:tgtEl>
                                      </p:cBhvr>
                                    </p:animEffect>
                                    <p:anim calcmode="lin" valueType="num">
                                      <p:cBhvr>
                                        <p:cTn id="13" dur="1000" fill="hold"/>
                                        <p:tgtEl>
                                          <p:spTgt spid="48"/>
                                        </p:tgtEl>
                                        <p:attrNameLst>
                                          <p:attrName>ppt_x</p:attrName>
                                        </p:attrNameLst>
                                      </p:cBhvr>
                                      <p:tavLst>
                                        <p:tav tm="0">
                                          <p:val>
                                            <p:strVal val="#ppt_x"/>
                                          </p:val>
                                        </p:tav>
                                        <p:tav tm="100000">
                                          <p:val>
                                            <p:strVal val="#ppt_x"/>
                                          </p:val>
                                        </p:tav>
                                      </p:tavLst>
                                    </p:anim>
                                    <p:anim calcmode="lin" valueType="num">
                                      <p:cBhvr>
                                        <p:cTn id="14"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par>
                                <p:cTn id="26" presetID="10" presetClass="entr" presetSubtype="0" fill="hold"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500"/>
                                        <p:tgtEl>
                                          <p:spTgt spid="42"/>
                                        </p:tgtEl>
                                      </p:cBhvr>
                                    </p:animEffect>
                                  </p:childTnLst>
                                </p:cTn>
                              </p:par>
                              <p:par>
                                <p:cTn id="29" presetID="10" presetClass="entr" presetSubtype="0" fill="hold"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500"/>
                                        <p:tgtEl>
                                          <p:spTgt spid="35"/>
                                        </p:tgtEl>
                                      </p:cBhvr>
                                    </p:animEffect>
                                  </p:childTnLst>
                                </p:cTn>
                              </p:par>
                            </p:childTnLst>
                          </p:cTn>
                        </p:par>
                        <p:par>
                          <p:cTn id="32" fill="hold">
                            <p:stCondLst>
                              <p:cond delay="500"/>
                            </p:stCondLst>
                            <p:childTnLst>
                              <p:par>
                                <p:cTn id="33" presetID="42" presetClass="entr" presetSubtype="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2" presetClass="entr" presetSubtype="0"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anim calcmode="lin" valueType="num">
                                      <p:cBhvr>
                                        <p:cTn id="42" dur="1000" fill="hold"/>
                                        <p:tgtEl>
                                          <p:spTgt spid="9"/>
                                        </p:tgtEl>
                                        <p:attrNameLst>
                                          <p:attrName>ppt_x</p:attrName>
                                        </p:attrNameLst>
                                      </p:cBhvr>
                                      <p:tavLst>
                                        <p:tav tm="0">
                                          <p:val>
                                            <p:strVal val="#ppt_x"/>
                                          </p:val>
                                        </p:tav>
                                        <p:tav tm="100000">
                                          <p:val>
                                            <p:strVal val="#ppt_x"/>
                                          </p:val>
                                        </p:tav>
                                      </p:tavLst>
                                    </p:anim>
                                    <p:anim calcmode="lin" valueType="num">
                                      <p:cBhvr>
                                        <p:cTn id="43" dur="1000" fill="hold"/>
                                        <p:tgtEl>
                                          <p:spTgt spid="9"/>
                                        </p:tgtEl>
                                        <p:attrNameLst>
                                          <p:attrName>ppt_y</p:attrName>
                                        </p:attrNameLst>
                                      </p:cBhvr>
                                      <p:tavLst>
                                        <p:tav tm="0">
                                          <p:val>
                                            <p:strVal val="#ppt_y+.1"/>
                                          </p:val>
                                        </p:tav>
                                        <p:tav tm="100000">
                                          <p:val>
                                            <p:strVal val="#ppt_y"/>
                                          </p:val>
                                        </p:tav>
                                      </p:tavLst>
                                    </p:anim>
                                  </p:childTnLst>
                                </p:cTn>
                              </p:par>
                            </p:childTnLst>
                          </p:cTn>
                        </p:par>
                        <p:par>
                          <p:cTn id="44" fill="hold">
                            <p:stCondLst>
                              <p:cond delay="2500"/>
                            </p:stCondLst>
                            <p:childTnLst>
                              <p:par>
                                <p:cTn id="45" presetID="42" presetClass="entr" presetSubtype="0"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1000"/>
                                        <p:tgtEl>
                                          <p:spTgt spid="10"/>
                                        </p:tgtEl>
                                      </p:cBhvr>
                                    </p:animEffect>
                                    <p:anim calcmode="lin" valueType="num">
                                      <p:cBhvr>
                                        <p:cTn id="48" dur="1000" fill="hold"/>
                                        <p:tgtEl>
                                          <p:spTgt spid="10"/>
                                        </p:tgtEl>
                                        <p:attrNameLst>
                                          <p:attrName>ppt_x</p:attrName>
                                        </p:attrNameLst>
                                      </p:cBhvr>
                                      <p:tavLst>
                                        <p:tav tm="0">
                                          <p:val>
                                            <p:strVal val="#ppt_x"/>
                                          </p:val>
                                        </p:tav>
                                        <p:tav tm="100000">
                                          <p:val>
                                            <p:strVal val="#ppt_x"/>
                                          </p:val>
                                        </p:tav>
                                      </p:tavLst>
                                    </p:anim>
                                    <p:anim calcmode="lin" valueType="num">
                                      <p:cBhvr>
                                        <p:cTn id="4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500"/>
                                        <p:tgtEl>
                                          <p:spTgt spid="1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1" name="图片 30"/>
          <p:cNvPicPr>
            <a:picLocks noChangeAspect="1"/>
          </p:cNvPicPr>
          <p:nvPr/>
        </p:nvPicPr>
        <p:blipFill>
          <a:blip r:embed="rId1" cstate="screen"/>
          <a:stretch>
            <a:fillRect/>
          </a:stretch>
        </p:blipFill>
        <p:spPr>
          <a:xfrm>
            <a:off x="-41950" y="-3340"/>
            <a:ext cx="8791020" cy="6857995"/>
          </a:xfrm>
          <a:prstGeom prst="rect">
            <a:avLst/>
          </a:prstGeom>
        </p:spPr>
      </p:pic>
      <p:sp>
        <p:nvSpPr>
          <p:cNvPr id="35" name="任意多边形 9"/>
          <p:cNvSpPr/>
          <p:nvPr/>
        </p:nvSpPr>
        <p:spPr>
          <a:xfrm flipH="1" flipV="1">
            <a:off x="1815127" y="-4716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p:cNvSpPr/>
          <p:nvPr/>
        </p:nvSpPr>
        <p:spPr>
          <a:xfrm flipH="1">
            <a:off x="10356215" y="306387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p:cNvSpPr/>
          <p:nvPr/>
        </p:nvSpPr>
        <p:spPr>
          <a:xfrm flipH="1" flipV="1">
            <a:off x="1776730" y="-6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p:cNvSpPr/>
          <p:nvPr/>
        </p:nvSpPr>
        <p:spPr>
          <a:xfrm flipH="1" flipV="1">
            <a:off x="2755265" y="4502150"/>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p:cNvSpPr/>
          <p:nvPr/>
        </p:nvSpPr>
        <p:spPr>
          <a:xfrm flipH="1" flipV="1">
            <a:off x="11271885" y="3780155"/>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p:cNvSpPr/>
          <p:nvPr/>
        </p:nvSpPr>
        <p:spPr>
          <a:xfrm flipH="1" flipV="1">
            <a:off x="3448050" y="3780155"/>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4659756" y="2750441"/>
            <a:ext cx="5121" cy="12833"/>
            <a:chOff x="3861296" y="3026891"/>
            <a:chExt cx="5121" cy="12833"/>
          </a:xfrm>
        </p:grpSpPr>
        <p:sp>
          <p:nvSpPr>
            <p:cNvPr id="9" name="任意多边形: 形状 8"/>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5" name="文本框 24"/>
          <p:cNvSpPr txBox="1"/>
          <p:nvPr/>
        </p:nvSpPr>
        <p:spPr>
          <a:xfrm>
            <a:off x="4998397" y="2537759"/>
            <a:ext cx="5204267" cy="1754326"/>
          </a:xfrm>
          <a:prstGeom prst="rect">
            <a:avLst/>
          </a:prstGeom>
          <a:noFill/>
        </p:spPr>
        <p:txBody>
          <a:bodyPr wrap="square" rtlCol="0">
            <a:spAutoFit/>
          </a:bodyPr>
          <a:lstStyle/>
          <a:p>
            <a:pPr lvl="0" algn="ctr">
              <a:defRPr/>
            </a:pPr>
            <a:r>
              <a:rPr lang="zh-CN" altLang="en-US" sz="5400" b="1" kern="0" dirty="0">
                <a:solidFill>
                  <a:srgbClr val="002263"/>
                </a:solidFill>
                <a:cs typeface="+mn-ea"/>
                <a:sym typeface="+mn-lt"/>
              </a:rPr>
              <a:t>员工的考勤、休假、请假制度</a:t>
            </a:r>
            <a:endParaRPr lang="zh-CN" altLang="en-US" sz="5400" b="1" kern="0" dirty="0">
              <a:solidFill>
                <a:srgbClr val="002263"/>
              </a:solidFill>
              <a:cs typeface="+mn-ea"/>
              <a:sym typeface="+mn-lt"/>
            </a:endParaRPr>
          </a:p>
        </p:txBody>
      </p:sp>
      <p:sp>
        <p:nvSpPr>
          <p:cNvPr id="26" name="TextBox 11"/>
          <p:cNvSpPr txBox="1"/>
          <p:nvPr/>
        </p:nvSpPr>
        <p:spPr>
          <a:xfrm>
            <a:off x="4238758" y="4314660"/>
            <a:ext cx="6506845" cy="369332"/>
          </a:xfrm>
          <a:prstGeom prst="rect">
            <a:avLst/>
          </a:prstGeom>
          <a:noFill/>
        </p:spPr>
        <p:txBody>
          <a:bodyPr wrap="square" lIns="0" tIns="0" rIns="0" bIns="0" rtlCol="0">
            <a:spAutoFit/>
            <a:scene3d>
              <a:camera prst="orthographicFront"/>
              <a:lightRig rig="threePt" dir="t"/>
            </a:scene3d>
            <a:sp3d contourW="12700"/>
          </a:bodyPr>
          <a:lstStyle/>
          <a:p>
            <a:pPr algn="ctr"/>
            <a:r>
              <a:rPr lang="en-US" altLang="zh-CN" sz="2400" dirty="0">
                <a:solidFill>
                  <a:schemeClr val="bg2">
                    <a:lumMod val="25000"/>
                  </a:schemeClr>
                </a:solidFill>
                <a:cs typeface="+mn-ea"/>
                <a:sym typeface="+mn-lt"/>
              </a:rPr>
              <a:t>Employee attendance, leave, leave system</a:t>
            </a:r>
            <a:endParaRPr lang="en-US" altLang="zh-CN" sz="2400" dirty="0">
              <a:solidFill>
                <a:schemeClr val="bg2">
                  <a:lumMod val="25000"/>
                </a:schemeClr>
              </a:solidFill>
              <a:cs typeface="+mn-ea"/>
              <a:sym typeface="+mn-lt"/>
            </a:endParaRPr>
          </a:p>
        </p:txBody>
      </p:sp>
      <p:sp>
        <p:nvSpPr>
          <p:cNvPr id="24" name="矩形 23"/>
          <p:cNvSpPr/>
          <p:nvPr/>
        </p:nvSpPr>
        <p:spPr>
          <a:xfrm>
            <a:off x="6540203" y="1657170"/>
            <a:ext cx="1903956" cy="686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02263"/>
                </a:solidFill>
                <a:cs typeface="+mn-ea"/>
                <a:sym typeface="+mn-lt"/>
              </a:rPr>
              <a:t>第九章</a:t>
            </a:r>
            <a:endParaRPr lang="zh-CN" altLang="en-US" sz="3200" b="1" dirty="0">
              <a:solidFill>
                <a:srgbClr val="002263"/>
              </a:solidFill>
              <a:cs typeface="+mn-ea"/>
              <a:sym typeface="+mn-lt"/>
            </a:endParaRPr>
          </a:p>
        </p:txBody>
      </p:sp>
      <p:grpSp>
        <p:nvGrpSpPr>
          <p:cNvPr id="39" name="组合 38"/>
          <p:cNvGrpSpPr/>
          <p:nvPr/>
        </p:nvGrpSpPr>
        <p:grpSpPr>
          <a:xfrm>
            <a:off x="5554852" y="4994023"/>
            <a:ext cx="3672647" cy="556721"/>
            <a:chOff x="2924961" y="1867298"/>
            <a:chExt cx="3672647" cy="556721"/>
          </a:xfrm>
        </p:grpSpPr>
        <p:sp>
          <p:nvSpPr>
            <p:cNvPr id="40" name="平行四边形 39"/>
            <p:cNvSpPr/>
            <p:nvPr/>
          </p:nvSpPr>
          <p:spPr>
            <a:xfrm>
              <a:off x="2924961" y="1867298"/>
              <a:ext cx="3672647" cy="556721"/>
            </a:xfrm>
            <a:prstGeom prst="parallelogram">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p:cNvSpPr txBox="1"/>
            <p:nvPr/>
          </p:nvSpPr>
          <p:spPr>
            <a:xfrm flipH="1">
              <a:off x="3467601" y="1969303"/>
              <a:ext cx="2207342" cy="369332"/>
            </a:xfrm>
            <a:prstGeom prst="rect">
              <a:avLst/>
            </a:prstGeom>
            <a:noFill/>
          </p:spPr>
          <p:txBody>
            <a:bodyPr wrap="square" rtlCol="0">
              <a:spAutoFit/>
            </a:bodyPr>
            <a:lstStyle/>
            <a:p>
              <a:endParaRPr lang="zh-CN" altLang="en-US" dirty="0">
                <a:solidFill>
                  <a:schemeClr val="bg1"/>
                </a:solidFill>
                <a:cs typeface="+mn-ea"/>
                <a:sym typeface="+mn-lt"/>
              </a:endParaRPr>
            </a:p>
          </p:txBody>
        </p:sp>
        <p:sp>
          <p:nvSpPr>
            <p:cNvPr id="43" name="文本框 42"/>
            <p:cNvSpPr txBox="1"/>
            <p:nvPr/>
          </p:nvSpPr>
          <p:spPr>
            <a:xfrm flipH="1">
              <a:off x="3955541" y="2000458"/>
              <a:ext cx="1990278" cy="369332"/>
            </a:xfrm>
            <a:prstGeom prst="rect">
              <a:avLst/>
            </a:prstGeom>
            <a:noFill/>
          </p:spPr>
          <p:txBody>
            <a:bodyPr wrap="square" rtlCol="0">
              <a:spAutoFit/>
            </a:bodyPr>
            <a:lstStyle/>
            <a:p>
              <a:r>
                <a:rPr lang="zh-CN" altLang="en-US" dirty="0">
                  <a:solidFill>
                    <a:schemeClr val="bg1"/>
                  </a:solidFill>
                  <a:cs typeface="+mn-ea"/>
                  <a:sym typeface="+mn-lt"/>
                </a:rPr>
                <a:t>人事管理制度</a:t>
              </a:r>
              <a:endParaRPr lang="zh-CN" altLang="en-US" dirty="0">
                <a:solidFill>
                  <a:schemeClr val="bg1"/>
                </a:solidFill>
                <a:cs typeface="+mn-ea"/>
                <a:sym typeface="+mn-lt"/>
              </a:endParaRPr>
            </a:p>
          </p:txBody>
        </p:sp>
      </p:grpSp>
      <p:cxnSp>
        <p:nvCxnSpPr>
          <p:cNvPr id="46" name="直接连接符 45"/>
          <p:cNvCxnSpPr/>
          <p:nvPr/>
        </p:nvCxnSpPr>
        <p:spPr>
          <a:xfrm>
            <a:off x="5747362" y="2339538"/>
            <a:ext cx="376086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up)">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arn(inVertical)">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2" presetClass="entr" presetSubtype="4"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7" presetClass="entr" presetSubtype="1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1000" fill="hold"/>
                                        <p:tgtEl>
                                          <p:spTgt spid="39"/>
                                        </p:tgtEl>
                                        <p:attrNameLst>
                                          <p:attrName>ppt_w</p:attrName>
                                        </p:attrNameLst>
                                      </p:cBhvr>
                                      <p:tavLst>
                                        <p:tav tm="0">
                                          <p:val>
                                            <p:fltVal val="0"/>
                                          </p:val>
                                        </p:tav>
                                        <p:tav tm="100000">
                                          <p:val>
                                            <p:strVal val="#ppt_w"/>
                                          </p:val>
                                        </p:tav>
                                      </p:tavLst>
                                    </p:anim>
                                    <p:anim calcmode="lin" valueType="num">
                                      <p:cBhvr>
                                        <p:cTn id="55" dur="1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5" grpId="0"/>
      <p:bldP spid="26" grpId="0"/>
      <p:bldP spid="2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1227099" y="2004164"/>
            <a:ext cx="9921065" cy="3544866"/>
            <a:chOff x="528342" y="1354611"/>
            <a:chExt cx="18883962" cy="3544866"/>
          </a:xfrm>
        </p:grpSpPr>
        <p:sp>
          <p:nvSpPr>
            <p:cNvPr id="53" name="MH_SubTitle_1"/>
            <p:cNvSpPr/>
            <p:nvPr>
              <p:custDataLst>
                <p:tags r:id="rId1"/>
              </p:custDataLst>
            </p:nvPr>
          </p:nvSpPr>
          <p:spPr>
            <a:xfrm>
              <a:off x="528342" y="1354611"/>
              <a:ext cx="18883962" cy="354486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en-US" altLang="zh-CN" sz="2000" dirty="0">
                <a:solidFill>
                  <a:schemeClr val="accent1"/>
                </a:solidFill>
                <a:cs typeface="+mn-ea"/>
                <a:sym typeface="+mn-lt"/>
              </a:endParaRPr>
            </a:p>
          </p:txBody>
        </p:sp>
        <p:sp>
          <p:nvSpPr>
            <p:cNvPr id="55" name="矩形 54"/>
            <p:cNvSpPr/>
            <p:nvPr/>
          </p:nvSpPr>
          <p:spPr>
            <a:xfrm>
              <a:off x="2445353" y="1982677"/>
              <a:ext cx="5270262" cy="2133918"/>
            </a:xfrm>
            <a:prstGeom prst="rect">
              <a:avLst/>
            </a:prstGeom>
          </p:spPr>
          <p:txBody>
            <a:bodyPr wrap="square">
              <a:spAutoFit/>
            </a:bodyPr>
            <a:lstStyle/>
            <a:p>
              <a:pPr indent="127000" algn="just">
                <a:lnSpc>
                  <a:spcPct val="150000"/>
                </a:lnSpc>
                <a:spcBef>
                  <a:spcPts val="1300"/>
                </a:spcBef>
                <a:spcAft>
                  <a:spcPts val="1300"/>
                </a:spcAft>
              </a:pPr>
              <a:r>
                <a:rPr lang="zh-CN" altLang="en-US" sz="2000" b="1" kern="100" dirty="0">
                  <a:solidFill>
                    <a:srgbClr val="002263"/>
                  </a:solidFill>
                  <a:cs typeface="+mn-ea"/>
                  <a:sym typeface="+mn-lt"/>
                </a:rPr>
                <a:t>第二十四条 </a:t>
              </a:r>
              <a:endParaRPr lang="en-US" altLang="zh-CN" sz="2000" b="1" kern="100" dirty="0">
                <a:solidFill>
                  <a:srgbClr val="002263"/>
                </a:solidFill>
                <a:cs typeface="+mn-ea"/>
                <a:sym typeface="+mn-lt"/>
              </a:endParaRPr>
            </a:p>
            <a:p>
              <a:pPr indent="127000" algn="just">
                <a:lnSpc>
                  <a:spcPct val="150000"/>
                </a:lnSpc>
                <a:spcBef>
                  <a:spcPts val="1300"/>
                </a:spcBef>
                <a:spcAft>
                  <a:spcPts val="1300"/>
                </a:spcAft>
              </a:pPr>
              <a:r>
                <a:rPr lang="zh-CN" altLang="en-US" kern="100" dirty="0">
                  <a:solidFill>
                    <a:schemeClr val="bg2">
                      <a:lumMod val="25000"/>
                    </a:schemeClr>
                  </a:solidFill>
                  <a:cs typeface="+mn-ea"/>
                  <a:sym typeface="+mn-lt"/>
                </a:rPr>
                <a:t>职员考勤、休假和请假应严格按照公司</a:t>
              </a:r>
              <a:r>
                <a:rPr lang="en-US" altLang="zh-CN" kern="100" dirty="0">
                  <a:solidFill>
                    <a:schemeClr val="bg2">
                      <a:lumMod val="25000"/>
                    </a:schemeClr>
                  </a:solidFill>
                  <a:cs typeface="+mn-ea"/>
                  <a:sym typeface="+mn-lt"/>
                </a:rPr>
                <a:t>《</a:t>
              </a:r>
              <a:r>
                <a:rPr lang="zh-CN" altLang="en-US" kern="100" dirty="0">
                  <a:solidFill>
                    <a:schemeClr val="bg2">
                      <a:lumMod val="25000"/>
                    </a:schemeClr>
                  </a:solidFill>
                  <a:cs typeface="+mn-ea"/>
                  <a:sym typeface="+mn-lt"/>
                </a:rPr>
                <a:t>考勤管理制度</a:t>
              </a:r>
              <a:r>
                <a:rPr lang="en-US" altLang="zh-CN" kern="100" dirty="0">
                  <a:solidFill>
                    <a:schemeClr val="bg2">
                      <a:lumMod val="25000"/>
                    </a:schemeClr>
                  </a:solidFill>
                  <a:cs typeface="+mn-ea"/>
                  <a:sym typeface="+mn-lt"/>
                </a:rPr>
                <a:t>》</a:t>
              </a:r>
              <a:r>
                <a:rPr lang="zh-CN" altLang="en-US" kern="100" dirty="0">
                  <a:solidFill>
                    <a:schemeClr val="bg2">
                      <a:lumMod val="25000"/>
                    </a:schemeClr>
                  </a:solidFill>
                  <a:cs typeface="+mn-ea"/>
                  <a:sym typeface="+mn-lt"/>
                </a:rPr>
                <a:t>执行。</a:t>
              </a:r>
              <a:endParaRPr lang="zh-CN" altLang="zh-CN" kern="100" dirty="0">
                <a:solidFill>
                  <a:schemeClr val="bg2">
                    <a:lumMod val="25000"/>
                  </a:schemeClr>
                </a:solidFill>
                <a:cs typeface="+mn-ea"/>
                <a:sym typeface="+mn-lt"/>
              </a:endParaRPr>
            </a:p>
          </p:txBody>
        </p:sp>
      </p:grpSp>
      <p:grpSp>
        <p:nvGrpSpPr>
          <p:cNvPr id="7" name="组合 6"/>
          <p:cNvGrpSpPr/>
          <p:nvPr/>
        </p:nvGrpSpPr>
        <p:grpSpPr>
          <a:xfrm>
            <a:off x="1227099" y="463031"/>
            <a:ext cx="5486852" cy="461665"/>
            <a:chOff x="1615406" y="477018"/>
            <a:chExt cx="5486852" cy="461665"/>
          </a:xfrm>
        </p:grpSpPr>
        <p:sp>
          <p:nvSpPr>
            <p:cNvPr id="8" name="文本框 7"/>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第九章</a:t>
              </a:r>
              <a:endParaRPr lang="zh-CN" altLang="zh-CN" sz="1600" dirty="0">
                <a:solidFill>
                  <a:schemeClr val="bg2">
                    <a:lumMod val="25000"/>
                  </a:schemeClr>
                </a:solidFill>
                <a:cs typeface="+mn-ea"/>
                <a:sym typeface="+mn-lt"/>
              </a:endParaRPr>
            </a:p>
          </p:txBody>
        </p:sp>
        <p:sp>
          <p:nvSpPr>
            <p:cNvPr id="9" name="文本框 8"/>
            <p:cNvSpPr txBox="1"/>
            <p:nvPr/>
          </p:nvSpPr>
          <p:spPr>
            <a:xfrm>
              <a:off x="2371310" y="477018"/>
              <a:ext cx="4730948"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员工的考勤、休假、请假制度</a:t>
              </a:r>
              <a:endParaRPr lang="zh-CN" altLang="zh-CN" sz="2400" b="1" dirty="0">
                <a:solidFill>
                  <a:schemeClr val="bg2">
                    <a:lumMod val="25000"/>
                  </a:schemeClr>
                </a:solidFill>
                <a:cs typeface="+mn-ea"/>
                <a:sym typeface="+mn-lt"/>
              </a:endParaRPr>
            </a:p>
          </p:txBody>
        </p:sp>
      </p:grpSp>
      <p:grpSp>
        <p:nvGrpSpPr>
          <p:cNvPr id="10" name="组合 9"/>
          <p:cNvGrpSpPr/>
          <p:nvPr/>
        </p:nvGrpSpPr>
        <p:grpSpPr>
          <a:xfrm>
            <a:off x="-676027" y="587602"/>
            <a:ext cx="1779590" cy="324568"/>
            <a:chOff x="10447421" y="344366"/>
            <a:chExt cx="1779590" cy="324568"/>
          </a:xfrm>
        </p:grpSpPr>
        <p:sp>
          <p:nvSpPr>
            <p:cNvPr id="11" name="平行四边形 10"/>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平行四边形 11"/>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2" name="图片 1"/>
          <p:cNvPicPr>
            <a:picLocks noChangeAspect="1"/>
          </p:cNvPicPr>
          <p:nvPr/>
        </p:nvPicPr>
        <p:blipFill>
          <a:blip r:embed="rId2"/>
          <a:stretch>
            <a:fillRect/>
          </a:stretch>
        </p:blipFill>
        <p:spPr>
          <a:xfrm>
            <a:off x="6421545" y="2538347"/>
            <a:ext cx="3724275" cy="2476500"/>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wipe(left)">
                                      <p:cBhvr>
                                        <p:cTn id="18" dur="200"/>
                                        <p:tgtEl>
                                          <p:spTgt spid="5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1" name="图片 30"/>
          <p:cNvPicPr>
            <a:picLocks noChangeAspect="1"/>
          </p:cNvPicPr>
          <p:nvPr/>
        </p:nvPicPr>
        <p:blipFill>
          <a:blip r:embed="rId1" cstate="screen"/>
          <a:stretch>
            <a:fillRect/>
          </a:stretch>
        </p:blipFill>
        <p:spPr>
          <a:xfrm>
            <a:off x="-41950" y="-3340"/>
            <a:ext cx="8791020" cy="6857995"/>
          </a:xfrm>
          <a:prstGeom prst="rect">
            <a:avLst/>
          </a:prstGeom>
        </p:spPr>
      </p:pic>
      <p:sp>
        <p:nvSpPr>
          <p:cNvPr id="35" name="任意多边形 9"/>
          <p:cNvSpPr/>
          <p:nvPr/>
        </p:nvSpPr>
        <p:spPr>
          <a:xfrm flipH="1" flipV="1">
            <a:off x="1815127" y="-4716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p:cNvSpPr/>
          <p:nvPr/>
        </p:nvSpPr>
        <p:spPr>
          <a:xfrm flipH="1">
            <a:off x="10356215" y="306387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p:cNvSpPr/>
          <p:nvPr/>
        </p:nvSpPr>
        <p:spPr>
          <a:xfrm flipH="1" flipV="1">
            <a:off x="1776730" y="-6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p:cNvSpPr/>
          <p:nvPr/>
        </p:nvSpPr>
        <p:spPr>
          <a:xfrm flipH="1" flipV="1">
            <a:off x="2755265" y="4502150"/>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p:cNvSpPr/>
          <p:nvPr/>
        </p:nvSpPr>
        <p:spPr>
          <a:xfrm flipH="1" flipV="1">
            <a:off x="11271885" y="3780155"/>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p:cNvSpPr/>
          <p:nvPr/>
        </p:nvSpPr>
        <p:spPr>
          <a:xfrm flipH="1" flipV="1">
            <a:off x="3448050" y="3780155"/>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4659756" y="2750441"/>
            <a:ext cx="5121" cy="12833"/>
            <a:chOff x="3861296" y="3026891"/>
            <a:chExt cx="5121" cy="12833"/>
          </a:xfrm>
        </p:grpSpPr>
        <p:sp>
          <p:nvSpPr>
            <p:cNvPr id="9" name="任意多边形: 形状 8"/>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5" name="文本框 24"/>
          <p:cNvSpPr txBox="1"/>
          <p:nvPr/>
        </p:nvSpPr>
        <p:spPr>
          <a:xfrm>
            <a:off x="4978437" y="2774650"/>
            <a:ext cx="5204267" cy="1107996"/>
          </a:xfrm>
          <a:prstGeom prst="rect">
            <a:avLst/>
          </a:prstGeom>
          <a:noFill/>
        </p:spPr>
        <p:txBody>
          <a:bodyPr wrap="square" rtlCol="0">
            <a:spAutoFit/>
          </a:bodyPr>
          <a:lstStyle/>
          <a:p>
            <a:pPr lvl="0" algn="ctr">
              <a:defRPr/>
            </a:pPr>
            <a:r>
              <a:rPr lang="zh-CN" altLang="en-US" sz="6600" b="1" kern="0" dirty="0">
                <a:solidFill>
                  <a:srgbClr val="002263"/>
                </a:solidFill>
                <a:cs typeface="+mn-ea"/>
                <a:sym typeface="+mn-lt"/>
              </a:rPr>
              <a:t>薪酬与考核</a:t>
            </a:r>
            <a:endParaRPr lang="zh-CN" altLang="en-US" sz="6600" b="1" kern="0" dirty="0">
              <a:solidFill>
                <a:srgbClr val="002263"/>
              </a:solidFill>
              <a:cs typeface="+mn-ea"/>
              <a:sym typeface="+mn-lt"/>
            </a:endParaRPr>
          </a:p>
        </p:txBody>
      </p:sp>
      <p:sp>
        <p:nvSpPr>
          <p:cNvPr id="26" name="TextBox 11"/>
          <p:cNvSpPr txBox="1"/>
          <p:nvPr/>
        </p:nvSpPr>
        <p:spPr>
          <a:xfrm>
            <a:off x="4238758" y="4314660"/>
            <a:ext cx="6506845" cy="369332"/>
          </a:xfrm>
          <a:prstGeom prst="rect">
            <a:avLst/>
          </a:prstGeom>
          <a:noFill/>
        </p:spPr>
        <p:txBody>
          <a:bodyPr wrap="square" lIns="0" tIns="0" rIns="0" bIns="0" rtlCol="0">
            <a:spAutoFit/>
            <a:scene3d>
              <a:camera prst="orthographicFront"/>
              <a:lightRig rig="threePt" dir="t"/>
            </a:scene3d>
            <a:sp3d contourW="12700"/>
          </a:bodyPr>
          <a:lstStyle/>
          <a:p>
            <a:pPr algn="ctr"/>
            <a:r>
              <a:rPr lang="en-US" altLang="zh-CN" sz="2400" dirty="0">
                <a:solidFill>
                  <a:schemeClr val="bg2">
                    <a:lumMod val="25000"/>
                  </a:schemeClr>
                </a:solidFill>
                <a:cs typeface="+mn-ea"/>
                <a:sym typeface="+mn-lt"/>
              </a:rPr>
              <a:t>Salary and assessment</a:t>
            </a:r>
            <a:endParaRPr lang="en-US" altLang="zh-CN" sz="2400" dirty="0">
              <a:solidFill>
                <a:schemeClr val="bg2">
                  <a:lumMod val="25000"/>
                </a:schemeClr>
              </a:solidFill>
              <a:cs typeface="+mn-ea"/>
              <a:sym typeface="+mn-lt"/>
            </a:endParaRPr>
          </a:p>
        </p:txBody>
      </p:sp>
      <p:sp>
        <p:nvSpPr>
          <p:cNvPr id="24" name="矩形 23"/>
          <p:cNvSpPr/>
          <p:nvPr/>
        </p:nvSpPr>
        <p:spPr>
          <a:xfrm>
            <a:off x="6540203" y="1657170"/>
            <a:ext cx="1903956" cy="686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02263"/>
                </a:solidFill>
                <a:cs typeface="+mn-ea"/>
                <a:sym typeface="+mn-lt"/>
              </a:rPr>
              <a:t>第十章</a:t>
            </a:r>
            <a:endParaRPr lang="zh-CN" altLang="en-US" sz="3200" b="1" dirty="0">
              <a:solidFill>
                <a:srgbClr val="002263"/>
              </a:solidFill>
              <a:cs typeface="+mn-ea"/>
              <a:sym typeface="+mn-lt"/>
            </a:endParaRPr>
          </a:p>
        </p:txBody>
      </p:sp>
      <p:grpSp>
        <p:nvGrpSpPr>
          <p:cNvPr id="39" name="组合 38"/>
          <p:cNvGrpSpPr/>
          <p:nvPr/>
        </p:nvGrpSpPr>
        <p:grpSpPr>
          <a:xfrm>
            <a:off x="5554852" y="4994023"/>
            <a:ext cx="3672647" cy="556721"/>
            <a:chOff x="2924961" y="1867298"/>
            <a:chExt cx="3672647" cy="556721"/>
          </a:xfrm>
        </p:grpSpPr>
        <p:sp>
          <p:nvSpPr>
            <p:cNvPr id="40" name="平行四边形 39"/>
            <p:cNvSpPr/>
            <p:nvPr/>
          </p:nvSpPr>
          <p:spPr>
            <a:xfrm>
              <a:off x="2924961" y="1867298"/>
              <a:ext cx="3672647" cy="556721"/>
            </a:xfrm>
            <a:prstGeom prst="parallelogram">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p:cNvSpPr txBox="1"/>
            <p:nvPr/>
          </p:nvSpPr>
          <p:spPr>
            <a:xfrm flipH="1">
              <a:off x="3467601" y="1969303"/>
              <a:ext cx="2207342" cy="369332"/>
            </a:xfrm>
            <a:prstGeom prst="rect">
              <a:avLst/>
            </a:prstGeom>
            <a:noFill/>
          </p:spPr>
          <p:txBody>
            <a:bodyPr wrap="square" rtlCol="0">
              <a:spAutoFit/>
            </a:bodyPr>
            <a:lstStyle/>
            <a:p>
              <a:endParaRPr lang="zh-CN" altLang="en-US" dirty="0">
                <a:solidFill>
                  <a:schemeClr val="bg1"/>
                </a:solidFill>
                <a:cs typeface="+mn-ea"/>
                <a:sym typeface="+mn-lt"/>
              </a:endParaRPr>
            </a:p>
          </p:txBody>
        </p:sp>
        <p:sp>
          <p:nvSpPr>
            <p:cNvPr id="43" name="文本框 42"/>
            <p:cNvSpPr txBox="1"/>
            <p:nvPr/>
          </p:nvSpPr>
          <p:spPr>
            <a:xfrm flipH="1">
              <a:off x="3955541" y="2000458"/>
              <a:ext cx="1990278" cy="369332"/>
            </a:xfrm>
            <a:prstGeom prst="rect">
              <a:avLst/>
            </a:prstGeom>
            <a:noFill/>
          </p:spPr>
          <p:txBody>
            <a:bodyPr wrap="square" rtlCol="0">
              <a:spAutoFit/>
            </a:bodyPr>
            <a:lstStyle/>
            <a:p>
              <a:r>
                <a:rPr lang="zh-CN" altLang="en-US" dirty="0">
                  <a:solidFill>
                    <a:schemeClr val="bg1"/>
                  </a:solidFill>
                  <a:cs typeface="+mn-ea"/>
                  <a:sym typeface="+mn-lt"/>
                </a:rPr>
                <a:t>人事管理制度</a:t>
              </a:r>
              <a:endParaRPr lang="zh-CN" altLang="en-US" dirty="0">
                <a:solidFill>
                  <a:schemeClr val="bg1"/>
                </a:solidFill>
                <a:cs typeface="+mn-ea"/>
                <a:sym typeface="+mn-lt"/>
              </a:endParaRPr>
            </a:p>
          </p:txBody>
        </p:sp>
      </p:grpSp>
      <p:cxnSp>
        <p:nvCxnSpPr>
          <p:cNvPr id="46" name="直接连接符 45"/>
          <p:cNvCxnSpPr/>
          <p:nvPr/>
        </p:nvCxnSpPr>
        <p:spPr>
          <a:xfrm>
            <a:off x="5747362" y="2339538"/>
            <a:ext cx="376086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up)">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arn(inVertical)">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2" presetClass="entr" presetSubtype="4"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7" presetClass="entr" presetSubtype="1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1000" fill="hold"/>
                                        <p:tgtEl>
                                          <p:spTgt spid="39"/>
                                        </p:tgtEl>
                                        <p:attrNameLst>
                                          <p:attrName>ppt_w</p:attrName>
                                        </p:attrNameLst>
                                      </p:cBhvr>
                                      <p:tavLst>
                                        <p:tav tm="0">
                                          <p:val>
                                            <p:fltVal val="0"/>
                                          </p:val>
                                        </p:tav>
                                        <p:tav tm="100000">
                                          <p:val>
                                            <p:strVal val="#ppt_w"/>
                                          </p:val>
                                        </p:tav>
                                      </p:tavLst>
                                    </p:anim>
                                    <p:anim calcmode="lin" valueType="num">
                                      <p:cBhvr>
                                        <p:cTn id="55" dur="1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5" grpId="0"/>
      <p:bldP spid="26" grpId="0"/>
      <p:bldP spid="2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227099" y="2269670"/>
            <a:ext cx="9267568" cy="3116523"/>
            <a:chOff x="169689" y="1695272"/>
            <a:chExt cx="9267568" cy="3116523"/>
          </a:xfrm>
        </p:grpSpPr>
        <p:sp>
          <p:nvSpPr>
            <p:cNvPr id="11" name="MH_SubTitle_1"/>
            <p:cNvSpPr/>
            <p:nvPr>
              <p:custDataLst>
                <p:tags r:id="rId1"/>
              </p:custDataLst>
            </p:nvPr>
          </p:nvSpPr>
          <p:spPr>
            <a:xfrm>
              <a:off x="169689" y="1695272"/>
              <a:ext cx="9267568" cy="311652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en-US" altLang="zh-CN" sz="2000" dirty="0">
                <a:solidFill>
                  <a:schemeClr val="accent1"/>
                </a:solidFill>
                <a:cs typeface="+mn-ea"/>
                <a:sym typeface="+mn-lt"/>
              </a:endParaRPr>
            </a:p>
          </p:txBody>
        </p:sp>
        <p:sp>
          <p:nvSpPr>
            <p:cNvPr id="12" name="矩形 11"/>
            <p:cNvSpPr/>
            <p:nvPr/>
          </p:nvSpPr>
          <p:spPr>
            <a:xfrm>
              <a:off x="1049129" y="2210971"/>
              <a:ext cx="2563945" cy="2133918"/>
            </a:xfrm>
            <a:prstGeom prst="rect">
              <a:avLst/>
            </a:prstGeom>
          </p:spPr>
          <p:txBody>
            <a:bodyPr wrap="square">
              <a:spAutoFit/>
            </a:bodyPr>
            <a:lstStyle/>
            <a:p>
              <a:pPr indent="127000" algn="just">
                <a:lnSpc>
                  <a:spcPct val="150000"/>
                </a:lnSpc>
                <a:spcBef>
                  <a:spcPts val="1300"/>
                </a:spcBef>
                <a:spcAft>
                  <a:spcPts val="1300"/>
                </a:spcAft>
              </a:pPr>
              <a:r>
                <a:rPr lang="zh-CN" altLang="en-US" sz="2000" b="1" kern="100" dirty="0">
                  <a:solidFill>
                    <a:srgbClr val="002263"/>
                  </a:solidFill>
                  <a:cs typeface="+mn-ea"/>
                  <a:sym typeface="+mn-lt"/>
                </a:rPr>
                <a:t>第二十五条 </a:t>
              </a:r>
              <a:endParaRPr lang="en-US" altLang="zh-CN" sz="2000" b="1" kern="100" dirty="0">
                <a:solidFill>
                  <a:srgbClr val="002263"/>
                </a:solidFill>
                <a:cs typeface="+mn-ea"/>
                <a:sym typeface="+mn-lt"/>
              </a:endParaRPr>
            </a:p>
            <a:p>
              <a:pPr indent="127000" algn="just">
                <a:lnSpc>
                  <a:spcPct val="150000"/>
                </a:lnSpc>
                <a:spcBef>
                  <a:spcPts val="1300"/>
                </a:spcBef>
                <a:spcAft>
                  <a:spcPts val="1300"/>
                </a:spcAft>
              </a:pPr>
              <a:r>
                <a:rPr lang="zh-CN" altLang="en-US" kern="100" dirty="0">
                  <a:solidFill>
                    <a:schemeClr val="bg2">
                      <a:lumMod val="25000"/>
                    </a:schemeClr>
                  </a:solidFill>
                  <a:cs typeface="+mn-ea"/>
                  <a:sym typeface="+mn-lt"/>
                </a:rPr>
                <a:t>职员的薪资待遇与考核按照公司</a:t>
              </a:r>
              <a:r>
                <a:rPr lang="en-US" altLang="zh-CN" kern="100" dirty="0">
                  <a:solidFill>
                    <a:schemeClr val="bg2">
                      <a:lumMod val="25000"/>
                    </a:schemeClr>
                  </a:solidFill>
                  <a:cs typeface="+mn-ea"/>
                  <a:sym typeface="+mn-lt"/>
                </a:rPr>
                <a:t>《</a:t>
              </a:r>
              <a:r>
                <a:rPr lang="zh-CN" altLang="en-US" kern="100" dirty="0">
                  <a:solidFill>
                    <a:schemeClr val="bg2">
                      <a:lumMod val="25000"/>
                    </a:schemeClr>
                  </a:solidFill>
                  <a:cs typeface="+mn-ea"/>
                  <a:sym typeface="+mn-lt"/>
                </a:rPr>
                <a:t>薪酬管理制度</a:t>
              </a:r>
              <a:r>
                <a:rPr lang="en-US" altLang="zh-CN" kern="100" dirty="0">
                  <a:solidFill>
                    <a:schemeClr val="bg2">
                      <a:lumMod val="25000"/>
                    </a:schemeClr>
                  </a:solidFill>
                  <a:cs typeface="+mn-ea"/>
                  <a:sym typeface="+mn-lt"/>
                </a:rPr>
                <a:t>》</a:t>
              </a:r>
              <a:r>
                <a:rPr lang="zh-CN" altLang="en-US" kern="100" dirty="0">
                  <a:solidFill>
                    <a:schemeClr val="bg2">
                      <a:lumMod val="25000"/>
                    </a:schemeClr>
                  </a:solidFill>
                  <a:cs typeface="+mn-ea"/>
                  <a:sym typeface="+mn-lt"/>
                </a:rPr>
                <a:t>执行。</a:t>
              </a:r>
              <a:endParaRPr lang="zh-CN" altLang="zh-CN" kern="100" dirty="0">
                <a:solidFill>
                  <a:schemeClr val="bg2">
                    <a:lumMod val="25000"/>
                  </a:schemeClr>
                </a:solidFill>
                <a:cs typeface="+mn-ea"/>
                <a:sym typeface="+mn-lt"/>
              </a:endParaRPr>
            </a:p>
          </p:txBody>
        </p:sp>
      </p:grpSp>
      <p:grpSp>
        <p:nvGrpSpPr>
          <p:cNvPr id="18" name="组合 17"/>
          <p:cNvGrpSpPr/>
          <p:nvPr/>
        </p:nvGrpSpPr>
        <p:grpSpPr>
          <a:xfrm>
            <a:off x="1227099" y="463031"/>
            <a:ext cx="5486852" cy="461665"/>
            <a:chOff x="1615406" y="477018"/>
            <a:chExt cx="5486852" cy="461665"/>
          </a:xfrm>
        </p:grpSpPr>
        <p:sp>
          <p:nvSpPr>
            <p:cNvPr id="19" name="文本框 18"/>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第十章</a:t>
              </a:r>
              <a:endParaRPr lang="zh-CN" altLang="zh-CN" sz="1600" dirty="0">
                <a:solidFill>
                  <a:schemeClr val="bg2">
                    <a:lumMod val="25000"/>
                  </a:schemeClr>
                </a:solidFill>
                <a:cs typeface="+mn-ea"/>
                <a:sym typeface="+mn-lt"/>
              </a:endParaRPr>
            </a:p>
          </p:txBody>
        </p:sp>
        <p:sp>
          <p:nvSpPr>
            <p:cNvPr id="20" name="文本框 19"/>
            <p:cNvSpPr txBox="1"/>
            <p:nvPr/>
          </p:nvSpPr>
          <p:spPr>
            <a:xfrm>
              <a:off x="2371310" y="477018"/>
              <a:ext cx="4730948"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薪酬与考核</a:t>
              </a:r>
              <a:endParaRPr lang="zh-CN" altLang="en-US" sz="2400" b="1" dirty="0">
                <a:solidFill>
                  <a:schemeClr val="bg2">
                    <a:lumMod val="25000"/>
                  </a:schemeClr>
                </a:solidFill>
                <a:cs typeface="+mn-ea"/>
                <a:sym typeface="+mn-lt"/>
              </a:endParaRPr>
            </a:p>
          </p:txBody>
        </p:sp>
      </p:grpSp>
      <p:grpSp>
        <p:nvGrpSpPr>
          <p:cNvPr id="21" name="组合 20"/>
          <p:cNvGrpSpPr/>
          <p:nvPr/>
        </p:nvGrpSpPr>
        <p:grpSpPr>
          <a:xfrm>
            <a:off x="-676027" y="587602"/>
            <a:ext cx="1779590" cy="324568"/>
            <a:chOff x="10447421" y="344366"/>
            <a:chExt cx="1779590" cy="324568"/>
          </a:xfrm>
        </p:grpSpPr>
        <p:sp>
          <p:nvSpPr>
            <p:cNvPr id="22" name="平行四边形 21"/>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平行四边形 22"/>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2" name="图片 1"/>
          <p:cNvPicPr>
            <a:picLocks noChangeAspect="1"/>
          </p:cNvPicPr>
          <p:nvPr/>
        </p:nvPicPr>
        <p:blipFill>
          <a:blip r:embed="rId2"/>
          <a:stretch>
            <a:fillRect/>
          </a:stretch>
        </p:blipFill>
        <p:spPr>
          <a:xfrm>
            <a:off x="5860883" y="2589681"/>
            <a:ext cx="4210050" cy="2476500"/>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2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1" name="图片 30"/>
          <p:cNvPicPr>
            <a:picLocks noChangeAspect="1"/>
          </p:cNvPicPr>
          <p:nvPr/>
        </p:nvPicPr>
        <p:blipFill>
          <a:blip r:embed="rId1" cstate="screen"/>
          <a:stretch>
            <a:fillRect/>
          </a:stretch>
        </p:blipFill>
        <p:spPr>
          <a:xfrm>
            <a:off x="-41950" y="-3340"/>
            <a:ext cx="8791020" cy="6857995"/>
          </a:xfrm>
          <a:prstGeom prst="rect">
            <a:avLst/>
          </a:prstGeom>
        </p:spPr>
      </p:pic>
      <p:sp>
        <p:nvSpPr>
          <p:cNvPr id="35" name="任意多边形 9"/>
          <p:cNvSpPr/>
          <p:nvPr/>
        </p:nvSpPr>
        <p:spPr>
          <a:xfrm flipH="1" flipV="1">
            <a:off x="1815127" y="-4716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p:cNvSpPr/>
          <p:nvPr/>
        </p:nvSpPr>
        <p:spPr>
          <a:xfrm flipH="1">
            <a:off x="10356215" y="306387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p:cNvSpPr/>
          <p:nvPr/>
        </p:nvSpPr>
        <p:spPr>
          <a:xfrm flipH="1" flipV="1">
            <a:off x="1776730" y="-6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p:cNvSpPr/>
          <p:nvPr/>
        </p:nvSpPr>
        <p:spPr>
          <a:xfrm flipH="1" flipV="1">
            <a:off x="2755265" y="4502150"/>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p:cNvSpPr/>
          <p:nvPr/>
        </p:nvSpPr>
        <p:spPr>
          <a:xfrm flipH="1" flipV="1">
            <a:off x="11271885" y="3780155"/>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p:cNvSpPr/>
          <p:nvPr/>
        </p:nvSpPr>
        <p:spPr>
          <a:xfrm flipH="1" flipV="1">
            <a:off x="3448050" y="3780155"/>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4659756" y="2750441"/>
            <a:ext cx="5121" cy="12833"/>
            <a:chOff x="3861296" y="3026891"/>
            <a:chExt cx="5121" cy="12833"/>
          </a:xfrm>
        </p:grpSpPr>
        <p:sp>
          <p:nvSpPr>
            <p:cNvPr id="9" name="任意多边形: 形状 8"/>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5" name="文本框 24"/>
          <p:cNvSpPr txBox="1"/>
          <p:nvPr/>
        </p:nvSpPr>
        <p:spPr>
          <a:xfrm>
            <a:off x="4238758" y="2819268"/>
            <a:ext cx="6682836" cy="1015663"/>
          </a:xfrm>
          <a:prstGeom prst="rect">
            <a:avLst/>
          </a:prstGeom>
          <a:noFill/>
        </p:spPr>
        <p:txBody>
          <a:bodyPr wrap="square" rtlCol="0">
            <a:spAutoFit/>
          </a:bodyPr>
          <a:lstStyle/>
          <a:p>
            <a:pPr lvl="0" algn="ctr">
              <a:defRPr/>
            </a:pPr>
            <a:r>
              <a:rPr lang="zh-CN" altLang="en-US" sz="6000" b="1" kern="0" dirty="0">
                <a:solidFill>
                  <a:srgbClr val="002263"/>
                </a:solidFill>
                <a:cs typeface="+mn-ea"/>
                <a:sym typeface="+mn-lt"/>
              </a:rPr>
              <a:t>人员调动与晋升</a:t>
            </a:r>
            <a:endParaRPr lang="zh-CN" altLang="en-US" sz="6000" b="1" kern="0" dirty="0">
              <a:solidFill>
                <a:srgbClr val="002263"/>
              </a:solidFill>
              <a:cs typeface="+mn-ea"/>
              <a:sym typeface="+mn-lt"/>
            </a:endParaRPr>
          </a:p>
        </p:txBody>
      </p:sp>
      <p:sp>
        <p:nvSpPr>
          <p:cNvPr id="26" name="TextBox 11"/>
          <p:cNvSpPr txBox="1"/>
          <p:nvPr/>
        </p:nvSpPr>
        <p:spPr>
          <a:xfrm>
            <a:off x="4200682" y="4045145"/>
            <a:ext cx="6506845" cy="369332"/>
          </a:xfrm>
          <a:prstGeom prst="rect">
            <a:avLst/>
          </a:prstGeom>
          <a:noFill/>
        </p:spPr>
        <p:txBody>
          <a:bodyPr wrap="square" lIns="0" tIns="0" rIns="0" bIns="0" rtlCol="0">
            <a:spAutoFit/>
            <a:scene3d>
              <a:camera prst="orthographicFront"/>
              <a:lightRig rig="threePt" dir="t"/>
            </a:scene3d>
            <a:sp3d contourW="12700"/>
          </a:bodyPr>
          <a:lstStyle/>
          <a:p>
            <a:pPr algn="ctr"/>
            <a:r>
              <a:rPr lang="en-US" altLang="zh-CN" sz="2400" dirty="0">
                <a:solidFill>
                  <a:schemeClr val="bg2">
                    <a:lumMod val="25000"/>
                  </a:schemeClr>
                </a:solidFill>
                <a:cs typeface="+mn-ea"/>
                <a:sym typeface="+mn-lt"/>
              </a:rPr>
              <a:t>Personnel transfer and promotion</a:t>
            </a:r>
            <a:endParaRPr lang="en-US" altLang="zh-CN" sz="2400" dirty="0">
              <a:solidFill>
                <a:schemeClr val="bg2">
                  <a:lumMod val="25000"/>
                </a:schemeClr>
              </a:solidFill>
              <a:cs typeface="+mn-ea"/>
              <a:sym typeface="+mn-lt"/>
            </a:endParaRPr>
          </a:p>
        </p:txBody>
      </p:sp>
      <p:sp>
        <p:nvSpPr>
          <p:cNvPr id="24" name="矩形 23"/>
          <p:cNvSpPr/>
          <p:nvPr/>
        </p:nvSpPr>
        <p:spPr>
          <a:xfrm>
            <a:off x="6540203" y="1657170"/>
            <a:ext cx="1903956" cy="686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02263"/>
                </a:solidFill>
                <a:cs typeface="+mn-ea"/>
                <a:sym typeface="+mn-lt"/>
              </a:rPr>
              <a:t>第十一章</a:t>
            </a:r>
            <a:endParaRPr lang="zh-CN" altLang="en-US" sz="3200" b="1" dirty="0">
              <a:solidFill>
                <a:srgbClr val="002263"/>
              </a:solidFill>
              <a:cs typeface="+mn-ea"/>
              <a:sym typeface="+mn-lt"/>
            </a:endParaRPr>
          </a:p>
        </p:txBody>
      </p:sp>
      <p:grpSp>
        <p:nvGrpSpPr>
          <p:cNvPr id="39" name="组合 38"/>
          <p:cNvGrpSpPr/>
          <p:nvPr/>
        </p:nvGrpSpPr>
        <p:grpSpPr>
          <a:xfrm>
            <a:off x="5554852" y="4994023"/>
            <a:ext cx="3672647" cy="556721"/>
            <a:chOff x="2924961" y="1867298"/>
            <a:chExt cx="3672647" cy="556721"/>
          </a:xfrm>
        </p:grpSpPr>
        <p:sp>
          <p:nvSpPr>
            <p:cNvPr id="40" name="平行四边形 39"/>
            <p:cNvSpPr/>
            <p:nvPr/>
          </p:nvSpPr>
          <p:spPr>
            <a:xfrm>
              <a:off x="2924961" y="1867298"/>
              <a:ext cx="3672647" cy="556721"/>
            </a:xfrm>
            <a:prstGeom prst="parallelogram">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p:cNvSpPr txBox="1"/>
            <p:nvPr/>
          </p:nvSpPr>
          <p:spPr>
            <a:xfrm flipH="1">
              <a:off x="3467601" y="1969303"/>
              <a:ext cx="2207342" cy="369332"/>
            </a:xfrm>
            <a:prstGeom prst="rect">
              <a:avLst/>
            </a:prstGeom>
            <a:noFill/>
          </p:spPr>
          <p:txBody>
            <a:bodyPr wrap="square" rtlCol="0">
              <a:spAutoFit/>
            </a:bodyPr>
            <a:lstStyle/>
            <a:p>
              <a:endParaRPr lang="zh-CN" altLang="en-US" dirty="0">
                <a:solidFill>
                  <a:schemeClr val="bg1"/>
                </a:solidFill>
                <a:cs typeface="+mn-ea"/>
                <a:sym typeface="+mn-lt"/>
              </a:endParaRPr>
            </a:p>
          </p:txBody>
        </p:sp>
        <p:sp>
          <p:nvSpPr>
            <p:cNvPr id="43" name="文本框 42"/>
            <p:cNvSpPr txBox="1"/>
            <p:nvPr/>
          </p:nvSpPr>
          <p:spPr>
            <a:xfrm flipH="1">
              <a:off x="3955541" y="2000458"/>
              <a:ext cx="1990278" cy="369332"/>
            </a:xfrm>
            <a:prstGeom prst="rect">
              <a:avLst/>
            </a:prstGeom>
            <a:noFill/>
          </p:spPr>
          <p:txBody>
            <a:bodyPr wrap="square" rtlCol="0">
              <a:spAutoFit/>
            </a:bodyPr>
            <a:lstStyle/>
            <a:p>
              <a:r>
                <a:rPr lang="zh-CN" altLang="en-US" dirty="0">
                  <a:solidFill>
                    <a:schemeClr val="bg1"/>
                  </a:solidFill>
                  <a:cs typeface="+mn-ea"/>
                  <a:sym typeface="+mn-lt"/>
                </a:rPr>
                <a:t>人事管理制度</a:t>
              </a:r>
              <a:endParaRPr lang="zh-CN" altLang="en-US" dirty="0">
                <a:solidFill>
                  <a:schemeClr val="bg1"/>
                </a:solidFill>
                <a:cs typeface="+mn-ea"/>
                <a:sym typeface="+mn-lt"/>
              </a:endParaRPr>
            </a:p>
          </p:txBody>
        </p:sp>
      </p:grpSp>
      <p:cxnSp>
        <p:nvCxnSpPr>
          <p:cNvPr id="46" name="直接连接符 45"/>
          <p:cNvCxnSpPr/>
          <p:nvPr/>
        </p:nvCxnSpPr>
        <p:spPr>
          <a:xfrm>
            <a:off x="5747362" y="2339538"/>
            <a:ext cx="376086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up)">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arn(inVertical)">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2" presetClass="entr" presetSubtype="4"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7" presetClass="entr" presetSubtype="1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1000" fill="hold"/>
                                        <p:tgtEl>
                                          <p:spTgt spid="39"/>
                                        </p:tgtEl>
                                        <p:attrNameLst>
                                          <p:attrName>ppt_w</p:attrName>
                                        </p:attrNameLst>
                                      </p:cBhvr>
                                      <p:tavLst>
                                        <p:tav tm="0">
                                          <p:val>
                                            <p:fltVal val="0"/>
                                          </p:val>
                                        </p:tav>
                                        <p:tav tm="100000">
                                          <p:val>
                                            <p:strVal val="#ppt_w"/>
                                          </p:val>
                                        </p:tav>
                                      </p:tavLst>
                                    </p:anim>
                                    <p:anim calcmode="lin" valueType="num">
                                      <p:cBhvr>
                                        <p:cTn id="55" dur="1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5" grpId="0"/>
      <p:bldP spid="26" grpId="0"/>
      <p:bldP spid="2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1" name="图片 30"/>
          <p:cNvPicPr>
            <a:picLocks noChangeAspect="1"/>
          </p:cNvPicPr>
          <p:nvPr/>
        </p:nvPicPr>
        <p:blipFill>
          <a:blip r:embed="rId1" cstate="screen"/>
          <a:stretch>
            <a:fillRect/>
          </a:stretch>
        </p:blipFill>
        <p:spPr>
          <a:xfrm>
            <a:off x="-41950" y="-3340"/>
            <a:ext cx="8791020" cy="6857995"/>
          </a:xfrm>
          <a:prstGeom prst="rect">
            <a:avLst/>
          </a:prstGeom>
        </p:spPr>
      </p:pic>
      <p:sp>
        <p:nvSpPr>
          <p:cNvPr id="35" name="任意多边形 9"/>
          <p:cNvSpPr/>
          <p:nvPr/>
        </p:nvSpPr>
        <p:spPr>
          <a:xfrm flipH="1" flipV="1">
            <a:off x="1815127" y="-4716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p:cNvSpPr/>
          <p:nvPr/>
        </p:nvSpPr>
        <p:spPr>
          <a:xfrm flipH="1">
            <a:off x="10356215" y="306387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p:cNvSpPr/>
          <p:nvPr/>
        </p:nvSpPr>
        <p:spPr>
          <a:xfrm flipH="1" flipV="1">
            <a:off x="1776730" y="-6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p:cNvSpPr/>
          <p:nvPr/>
        </p:nvSpPr>
        <p:spPr>
          <a:xfrm flipH="1" flipV="1">
            <a:off x="2755265" y="4502150"/>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p:cNvSpPr/>
          <p:nvPr/>
        </p:nvSpPr>
        <p:spPr>
          <a:xfrm flipH="1" flipV="1">
            <a:off x="11271885" y="3780155"/>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p:cNvSpPr/>
          <p:nvPr/>
        </p:nvSpPr>
        <p:spPr>
          <a:xfrm flipH="1" flipV="1">
            <a:off x="3448050" y="3780155"/>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4659756" y="2750441"/>
            <a:ext cx="5121" cy="12833"/>
            <a:chOff x="3861296" y="3026891"/>
            <a:chExt cx="5121" cy="12833"/>
          </a:xfrm>
        </p:grpSpPr>
        <p:sp>
          <p:nvSpPr>
            <p:cNvPr id="9" name="任意多边形: 形状 8"/>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5" name="文本框 24"/>
          <p:cNvSpPr txBox="1"/>
          <p:nvPr/>
        </p:nvSpPr>
        <p:spPr>
          <a:xfrm>
            <a:off x="6350967" y="2764087"/>
            <a:ext cx="2364750" cy="1400383"/>
          </a:xfrm>
          <a:prstGeom prst="rect">
            <a:avLst/>
          </a:prstGeom>
          <a:noFill/>
        </p:spPr>
        <p:txBody>
          <a:bodyPr wrap="none" rtlCol="0">
            <a:spAutoFit/>
          </a:bodyPr>
          <a:lstStyle/>
          <a:p>
            <a:pPr lvl="0" algn="ctr">
              <a:defRPr/>
            </a:pPr>
            <a:r>
              <a:rPr lang="zh-CN" altLang="en-US" sz="8500" b="1" kern="0" dirty="0">
                <a:solidFill>
                  <a:srgbClr val="002263"/>
                </a:solidFill>
                <a:cs typeface="+mn-ea"/>
                <a:sym typeface="+mn-lt"/>
              </a:rPr>
              <a:t>总则</a:t>
            </a:r>
            <a:endParaRPr lang="zh-CN" altLang="en-US" sz="8500" b="1" kern="0" dirty="0">
              <a:solidFill>
                <a:srgbClr val="002263"/>
              </a:solidFill>
              <a:cs typeface="+mn-ea"/>
              <a:sym typeface="+mn-lt"/>
            </a:endParaRPr>
          </a:p>
        </p:txBody>
      </p:sp>
      <p:sp>
        <p:nvSpPr>
          <p:cNvPr id="26" name="TextBox 11"/>
          <p:cNvSpPr txBox="1"/>
          <p:nvPr/>
        </p:nvSpPr>
        <p:spPr>
          <a:xfrm>
            <a:off x="6386798" y="4236916"/>
            <a:ext cx="2368417" cy="492443"/>
          </a:xfrm>
          <a:prstGeom prst="rect">
            <a:avLst/>
          </a:prstGeom>
          <a:noFill/>
        </p:spPr>
        <p:txBody>
          <a:bodyPr wrap="square" lIns="0" tIns="0" rIns="0" bIns="0" rtlCol="0">
            <a:spAutoFit/>
            <a:scene3d>
              <a:camera prst="orthographicFront"/>
              <a:lightRig rig="threePt" dir="t"/>
            </a:scene3d>
            <a:sp3d contourW="12700"/>
          </a:bodyPr>
          <a:lstStyle/>
          <a:p>
            <a:pPr algn="ctr"/>
            <a:r>
              <a:rPr lang="en-US" altLang="zh-CN" sz="3200" dirty="0">
                <a:solidFill>
                  <a:schemeClr val="tx1">
                    <a:lumMod val="85000"/>
                    <a:lumOff val="15000"/>
                  </a:schemeClr>
                </a:solidFill>
                <a:cs typeface="+mn-ea"/>
                <a:sym typeface="+mn-lt"/>
              </a:rPr>
              <a:t>General</a:t>
            </a:r>
            <a:endParaRPr lang="en-US" altLang="zh-CN" sz="3200" dirty="0">
              <a:solidFill>
                <a:schemeClr val="tx1">
                  <a:lumMod val="85000"/>
                  <a:lumOff val="15000"/>
                </a:schemeClr>
              </a:solidFill>
              <a:cs typeface="+mn-ea"/>
              <a:sym typeface="+mn-lt"/>
            </a:endParaRPr>
          </a:p>
        </p:txBody>
      </p:sp>
      <p:sp>
        <p:nvSpPr>
          <p:cNvPr id="24" name="矩形 23"/>
          <p:cNvSpPr/>
          <p:nvPr/>
        </p:nvSpPr>
        <p:spPr>
          <a:xfrm>
            <a:off x="6567772" y="1867235"/>
            <a:ext cx="1903956" cy="686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02263"/>
                </a:solidFill>
                <a:cs typeface="+mn-ea"/>
                <a:sym typeface="+mn-lt"/>
              </a:rPr>
              <a:t>第一章</a:t>
            </a:r>
            <a:endParaRPr lang="zh-CN" altLang="en-US" sz="3200" b="1" dirty="0">
              <a:solidFill>
                <a:srgbClr val="002263"/>
              </a:solidFill>
              <a:cs typeface="+mn-ea"/>
              <a:sym typeface="+mn-lt"/>
            </a:endParaRPr>
          </a:p>
        </p:txBody>
      </p:sp>
      <p:grpSp>
        <p:nvGrpSpPr>
          <p:cNvPr id="39" name="组合 38"/>
          <p:cNvGrpSpPr/>
          <p:nvPr/>
        </p:nvGrpSpPr>
        <p:grpSpPr>
          <a:xfrm>
            <a:off x="5618174" y="5043298"/>
            <a:ext cx="3672647" cy="556721"/>
            <a:chOff x="2924961" y="1867298"/>
            <a:chExt cx="3672647" cy="556721"/>
          </a:xfrm>
        </p:grpSpPr>
        <p:sp>
          <p:nvSpPr>
            <p:cNvPr id="40" name="平行四边形 39"/>
            <p:cNvSpPr/>
            <p:nvPr/>
          </p:nvSpPr>
          <p:spPr>
            <a:xfrm>
              <a:off x="2924961" y="1867298"/>
              <a:ext cx="3672647" cy="556721"/>
            </a:xfrm>
            <a:prstGeom prst="parallelogram">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p:cNvSpPr txBox="1"/>
            <p:nvPr/>
          </p:nvSpPr>
          <p:spPr>
            <a:xfrm flipH="1">
              <a:off x="3467601" y="1969303"/>
              <a:ext cx="2207342" cy="369332"/>
            </a:xfrm>
            <a:prstGeom prst="rect">
              <a:avLst/>
            </a:prstGeom>
            <a:noFill/>
          </p:spPr>
          <p:txBody>
            <a:bodyPr wrap="square" rtlCol="0">
              <a:spAutoFit/>
            </a:bodyPr>
            <a:lstStyle/>
            <a:p>
              <a:endParaRPr lang="zh-CN" altLang="en-US" dirty="0">
                <a:solidFill>
                  <a:schemeClr val="bg1"/>
                </a:solidFill>
                <a:cs typeface="+mn-ea"/>
                <a:sym typeface="+mn-lt"/>
              </a:endParaRPr>
            </a:p>
          </p:txBody>
        </p:sp>
        <p:sp>
          <p:nvSpPr>
            <p:cNvPr id="43" name="文本框 42"/>
            <p:cNvSpPr txBox="1"/>
            <p:nvPr/>
          </p:nvSpPr>
          <p:spPr>
            <a:xfrm flipH="1">
              <a:off x="3955541" y="2000458"/>
              <a:ext cx="1990278" cy="369332"/>
            </a:xfrm>
            <a:prstGeom prst="rect">
              <a:avLst/>
            </a:prstGeom>
            <a:noFill/>
          </p:spPr>
          <p:txBody>
            <a:bodyPr wrap="square" rtlCol="0">
              <a:spAutoFit/>
            </a:bodyPr>
            <a:lstStyle/>
            <a:p>
              <a:r>
                <a:rPr lang="zh-CN" altLang="en-US" dirty="0">
                  <a:solidFill>
                    <a:schemeClr val="bg1"/>
                  </a:solidFill>
                  <a:cs typeface="+mn-ea"/>
                  <a:sym typeface="+mn-lt"/>
                </a:rPr>
                <a:t>人事管理制度</a:t>
              </a:r>
              <a:endParaRPr lang="zh-CN" altLang="en-US" dirty="0">
                <a:solidFill>
                  <a:schemeClr val="bg1"/>
                </a:solidFill>
                <a:cs typeface="+mn-ea"/>
                <a:sym typeface="+mn-lt"/>
              </a:endParaRPr>
            </a:p>
          </p:txBody>
        </p:sp>
      </p:grpSp>
      <p:cxnSp>
        <p:nvCxnSpPr>
          <p:cNvPr id="46" name="直接连接符 45"/>
          <p:cNvCxnSpPr/>
          <p:nvPr/>
        </p:nvCxnSpPr>
        <p:spPr>
          <a:xfrm>
            <a:off x="5774931" y="2549603"/>
            <a:ext cx="376086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up)">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arn(inVertical)">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2" presetClass="entr" presetSubtype="4"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7" presetClass="entr" presetSubtype="1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1000" fill="hold"/>
                                        <p:tgtEl>
                                          <p:spTgt spid="39"/>
                                        </p:tgtEl>
                                        <p:attrNameLst>
                                          <p:attrName>ppt_w</p:attrName>
                                        </p:attrNameLst>
                                      </p:cBhvr>
                                      <p:tavLst>
                                        <p:tav tm="0">
                                          <p:val>
                                            <p:fltVal val="0"/>
                                          </p:val>
                                        </p:tav>
                                        <p:tav tm="100000">
                                          <p:val>
                                            <p:strVal val="#ppt_w"/>
                                          </p:val>
                                        </p:tav>
                                      </p:tavLst>
                                    </p:anim>
                                    <p:anim calcmode="lin" valueType="num">
                                      <p:cBhvr>
                                        <p:cTn id="55" dur="1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5" grpId="0"/>
      <p:bldP spid="26" grpId="0"/>
      <p:bldP spid="2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1"/>
          <p:cNvSpPr txBox="1"/>
          <p:nvPr/>
        </p:nvSpPr>
        <p:spPr>
          <a:xfrm>
            <a:off x="1565754" y="1302058"/>
            <a:ext cx="8519002" cy="1384995"/>
          </a:xfrm>
          <a:prstGeom prst="rect">
            <a:avLst/>
          </a:prstGeom>
          <a:solidFill>
            <a:schemeClr val="bg1">
              <a:alpha val="75000"/>
            </a:schemeClr>
          </a:solidFill>
        </p:spPr>
        <p:txBody>
          <a:bodyPr wrap="square" rtlCol="0">
            <a:spAutoFit/>
          </a:bodyPr>
          <a:lstStyle/>
          <a:p>
            <a:pPr>
              <a:lnSpc>
                <a:spcPct val="150000"/>
              </a:lnSpc>
            </a:pPr>
            <a:r>
              <a:rPr lang="zh-CN" altLang="en-US" sz="2000" b="1" dirty="0">
                <a:solidFill>
                  <a:srgbClr val="002263"/>
                </a:solidFill>
                <a:cs typeface="+mn-ea"/>
                <a:sym typeface="+mn-lt"/>
              </a:rPr>
              <a:t>第二十六条</a:t>
            </a:r>
            <a:endParaRPr lang="en-US" altLang="zh-CN" sz="2000" b="1" dirty="0">
              <a:solidFill>
                <a:srgbClr val="002263"/>
              </a:solidFill>
              <a:cs typeface="+mn-ea"/>
              <a:sym typeface="+mn-lt"/>
            </a:endParaRPr>
          </a:p>
          <a:p>
            <a:pPr>
              <a:lnSpc>
                <a:spcPct val="150000"/>
              </a:lnSpc>
            </a:pPr>
            <a:r>
              <a:rPr lang="zh-CN" altLang="en-US" dirty="0">
                <a:solidFill>
                  <a:schemeClr val="bg2">
                    <a:lumMod val="25000"/>
                  </a:schemeClr>
                </a:solidFill>
                <a:cs typeface="+mn-ea"/>
                <a:sym typeface="+mn-lt"/>
              </a:rPr>
              <a:t> 公司可根据工作需要调整职员的工作岗位，职员也可以根据本人意愿申请在公司各部门之间流动。职员的调动分为部门内部调动和部门之间调动两种情况：</a:t>
            </a:r>
            <a:endParaRPr lang="zh-CN" altLang="en-US" dirty="0">
              <a:solidFill>
                <a:schemeClr val="bg2">
                  <a:lumMod val="25000"/>
                </a:schemeClr>
              </a:solidFill>
              <a:cs typeface="+mn-ea"/>
              <a:sym typeface="+mn-lt"/>
            </a:endParaRPr>
          </a:p>
        </p:txBody>
      </p:sp>
      <p:grpSp>
        <p:nvGrpSpPr>
          <p:cNvPr id="7" name="组合 6"/>
          <p:cNvGrpSpPr/>
          <p:nvPr/>
        </p:nvGrpSpPr>
        <p:grpSpPr>
          <a:xfrm>
            <a:off x="1653830" y="2909062"/>
            <a:ext cx="5723602" cy="1310681"/>
            <a:chOff x="1408670" y="3429000"/>
            <a:chExt cx="4361935" cy="2255108"/>
          </a:xfrm>
        </p:grpSpPr>
        <p:sp>
          <p:nvSpPr>
            <p:cNvPr id="3" name="矩形 2"/>
            <p:cNvSpPr/>
            <p:nvPr/>
          </p:nvSpPr>
          <p:spPr>
            <a:xfrm>
              <a:off x="1408670" y="3429000"/>
              <a:ext cx="4361935" cy="22551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cs typeface="+mn-ea"/>
                <a:sym typeface="+mn-lt"/>
              </a:endParaRPr>
            </a:p>
          </p:txBody>
        </p:sp>
        <p:sp>
          <p:nvSpPr>
            <p:cNvPr id="5" name="矩形 4"/>
            <p:cNvSpPr/>
            <p:nvPr/>
          </p:nvSpPr>
          <p:spPr>
            <a:xfrm>
              <a:off x="1721863" y="3923039"/>
              <a:ext cx="3827960" cy="1429782"/>
            </a:xfrm>
            <a:prstGeom prst="rect">
              <a:avLst/>
            </a:prstGeom>
          </p:spPr>
          <p:txBody>
            <a:bodyPr wrap="square">
              <a:spAutoFit/>
            </a:bodyPr>
            <a:lstStyle/>
            <a:p>
              <a:r>
                <a:rPr lang="en-US" altLang="zh-CN" sz="1600" b="1" dirty="0">
                  <a:solidFill>
                    <a:schemeClr val="bg2">
                      <a:lumMod val="25000"/>
                    </a:schemeClr>
                  </a:solidFill>
                  <a:cs typeface="+mn-ea"/>
                  <a:sym typeface="+mn-lt"/>
                </a:rPr>
                <a:t> 1</a:t>
              </a:r>
              <a:r>
                <a:rPr lang="zh-CN" altLang="en-US" sz="1600" b="1" dirty="0">
                  <a:solidFill>
                    <a:schemeClr val="bg2">
                      <a:lumMod val="25000"/>
                    </a:schemeClr>
                  </a:solidFill>
                  <a:cs typeface="+mn-ea"/>
                  <a:sym typeface="+mn-lt"/>
                </a:rPr>
                <a:t>、部门内部调动：</a:t>
              </a:r>
              <a:r>
                <a:rPr lang="zh-CN" altLang="en-US" sz="1600" dirty="0">
                  <a:solidFill>
                    <a:schemeClr val="bg2">
                      <a:lumMod val="25000"/>
                    </a:schemeClr>
                  </a:solidFill>
                  <a:cs typeface="+mn-ea"/>
                  <a:sym typeface="+mn-lt"/>
                </a:rPr>
                <a:t>是指职员在本部门内的岗位变动，由各部门经理根据实际情况，经考核后，具体安排，并交行政人事部存档。</a:t>
              </a:r>
              <a:endParaRPr lang="zh-CN" altLang="en-US" sz="1600" dirty="0">
                <a:solidFill>
                  <a:schemeClr val="bg2">
                    <a:lumMod val="25000"/>
                  </a:schemeClr>
                </a:solidFill>
                <a:cs typeface="+mn-ea"/>
                <a:sym typeface="+mn-lt"/>
              </a:endParaRPr>
            </a:p>
          </p:txBody>
        </p:sp>
      </p:grpSp>
      <p:grpSp>
        <p:nvGrpSpPr>
          <p:cNvPr id="4" name="组合 3"/>
          <p:cNvGrpSpPr/>
          <p:nvPr/>
        </p:nvGrpSpPr>
        <p:grpSpPr>
          <a:xfrm>
            <a:off x="1654229" y="4332890"/>
            <a:ext cx="5723203" cy="1678064"/>
            <a:chOff x="6516292" y="3429000"/>
            <a:chExt cx="5123773" cy="2255108"/>
          </a:xfrm>
        </p:grpSpPr>
        <p:sp>
          <p:nvSpPr>
            <p:cNvPr id="8" name="矩形 7"/>
            <p:cNvSpPr/>
            <p:nvPr/>
          </p:nvSpPr>
          <p:spPr>
            <a:xfrm>
              <a:off x="6516292" y="3429000"/>
              <a:ext cx="5123773" cy="22551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cs typeface="+mn-ea"/>
                <a:sym typeface="+mn-lt"/>
              </a:endParaRPr>
            </a:p>
          </p:txBody>
        </p:sp>
        <p:sp>
          <p:nvSpPr>
            <p:cNvPr id="6" name="矩形 5"/>
            <p:cNvSpPr/>
            <p:nvPr/>
          </p:nvSpPr>
          <p:spPr>
            <a:xfrm>
              <a:off x="6823096" y="3882974"/>
              <a:ext cx="4403850" cy="1447646"/>
            </a:xfrm>
            <a:prstGeom prst="rect">
              <a:avLst/>
            </a:prstGeom>
          </p:spPr>
          <p:txBody>
            <a:bodyPr wrap="square">
              <a:spAutoFit/>
            </a:bodyPr>
            <a:lstStyle/>
            <a:p>
              <a:r>
                <a:rPr lang="en-US" altLang="zh-CN" sz="1600" b="1" dirty="0">
                  <a:solidFill>
                    <a:schemeClr val="bg2">
                      <a:lumMod val="25000"/>
                    </a:schemeClr>
                  </a:solidFill>
                  <a:cs typeface="+mn-ea"/>
                  <a:sym typeface="+mn-lt"/>
                </a:rPr>
                <a:t> 2</a:t>
              </a:r>
              <a:r>
                <a:rPr lang="zh-CN" altLang="en-US" sz="1600" b="1" dirty="0">
                  <a:solidFill>
                    <a:schemeClr val="bg2">
                      <a:lumMod val="25000"/>
                    </a:schemeClr>
                  </a:solidFill>
                  <a:cs typeface="+mn-ea"/>
                  <a:sym typeface="+mn-lt"/>
                </a:rPr>
                <a:t>、部门之间、职员之间调动：</a:t>
              </a:r>
              <a:r>
                <a:rPr lang="zh-CN" altLang="en-US" sz="1600" dirty="0">
                  <a:solidFill>
                    <a:schemeClr val="bg2">
                      <a:lumMod val="25000"/>
                    </a:schemeClr>
                  </a:solidFill>
                  <a:cs typeface="+mn-ea"/>
                  <a:sym typeface="+mn-lt"/>
                </a:rPr>
                <a:t>是指职员在公司内部各部门之间的流动，需经考核后拟调入部门须填写</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员工异动审批表</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的经理批准并报分管副总经理批准后，交由行政人事部存档。</a:t>
              </a:r>
              <a:endParaRPr lang="zh-CN" altLang="en-US" sz="1600" dirty="0">
                <a:solidFill>
                  <a:schemeClr val="bg2">
                    <a:lumMod val="25000"/>
                  </a:schemeClr>
                </a:solidFill>
                <a:cs typeface="+mn-ea"/>
                <a:sym typeface="+mn-lt"/>
              </a:endParaRPr>
            </a:p>
          </p:txBody>
        </p:sp>
      </p:grpSp>
      <p:grpSp>
        <p:nvGrpSpPr>
          <p:cNvPr id="10" name="组合 9"/>
          <p:cNvGrpSpPr/>
          <p:nvPr/>
        </p:nvGrpSpPr>
        <p:grpSpPr>
          <a:xfrm>
            <a:off x="1227098" y="464769"/>
            <a:ext cx="5728260" cy="461665"/>
            <a:chOff x="1615405" y="478756"/>
            <a:chExt cx="5728260" cy="461665"/>
          </a:xfrm>
        </p:grpSpPr>
        <p:sp>
          <p:nvSpPr>
            <p:cNvPr id="11" name="文本框 10"/>
            <p:cNvSpPr txBox="1"/>
            <p:nvPr/>
          </p:nvSpPr>
          <p:spPr>
            <a:xfrm>
              <a:off x="1615405" y="587602"/>
              <a:ext cx="1424293"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第十 一 章</a:t>
              </a:r>
              <a:endParaRPr lang="zh-CN" altLang="zh-CN" sz="1600" dirty="0">
                <a:solidFill>
                  <a:schemeClr val="bg2">
                    <a:lumMod val="25000"/>
                  </a:schemeClr>
                </a:solidFill>
                <a:cs typeface="+mn-ea"/>
                <a:sym typeface="+mn-lt"/>
              </a:endParaRPr>
            </a:p>
          </p:txBody>
        </p:sp>
        <p:sp>
          <p:nvSpPr>
            <p:cNvPr id="12" name="文本框 11"/>
            <p:cNvSpPr txBox="1"/>
            <p:nvPr/>
          </p:nvSpPr>
          <p:spPr>
            <a:xfrm>
              <a:off x="2612717" y="478756"/>
              <a:ext cx="4730948"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人员调动与晋升</a:t>
              </a:r>
              <a:endParaRPr lang="zh-CN" altLang="en-US" sz="2400" b="1" dirty="0">
                <a:solidFill>
                  <a:schemeClr val="bg2">
                    <a:lumMod val="25000"/>
                  </a:schemeClr>
                </a:solidFill>
                <a:cs typeface="+mn-ea"/>
                <a:sym typeface="+mn-lt"/>
              </a:endParaRPr>
            </a:p>
          </p:txBody>
        </p:sp>
      </p:grpSp>
      <p:grpSp>
        <p:nvGrpSpPr>
          <p:cNvPr id="13" name="组合 12"/>
          <p:cNvGrpSpPr/>
          <p:nvPr/>
        </p:nvGrpSpPr>
        <p:grpSpPr>
          <a:xfrm>
            <a:off x="-676027" y="587602"/>
            <a:ext cx="1779590" cy="324568"/>
            <a:chOff x="10447421" y="344366"/>
            <a:chExt cx="1779590" cy="324568"/>
          </a:xfrm>
        </p:grpSpPr>
        <p:sp>
          <p:nvSpPr>
            <p:cNvPr id="14" name="平行四边形 13"/>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平行四边形 14"/>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2" name="图片 1"/>
          <p:cNvPicPr>
            <a:picLocks noChangeAspect="1"/>
          </p:cNvPicPr>
          <p:nvPr/>
        </p:nvPicPr>
        <p:blipFill>
          <a:blip r:embed="rId1"/>
          <a:stretch>
            <a:fillRect/>
          </a:stretch>
        </p:blipFill>
        <p:spPr>
          <a:xfrm>
            <a:off x="7720129" y="3094640"/>
            <a:ext cx="3714750" cy="2476500"/>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1000"/>
                                        <p:tgtEl>
                                          <p:spTgt spid="43"/>
                                        </p:tgtEl>
                                      </p:cBhvr>
                                    </p:animEffect>
                                    <p:anim calcmode="lin" valueType="num">
                                      <p:cBhvr>
                                        <p:cTn id="20" dur="1000" fill="hold"/>
                                        <p:tgtEl>
                                          <p:spTgt spid="43"/>
                                        </p:tgtEl>
                                        <p:attrNameLst>
                                          <p:attrName>ppt_x</p:attrName>
                                        </p:attrNameLst>
                                      </p:cBhvr>
                                      <p:tavLst>
                                        <p:tav tm="0">
                                          <p:val>
                                            <p:strVal val="#ppt_x"/>
                                          </p:val>
                                        </p:tav>
                                        <p:tav tm="100000">
                                          <p:val>
                                            <p:strVal val="#ppt_x"/>
                                          </p:val>
                                        </p:tav>
                                      </p:tavLst>
                                    </p:anim>
                                    <p:anim calcmode="lin" valueType="num">
                                      <p:cBhvr>
                                        <p:cTn id="21"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wipe(down)">
                                      <p:cBhvr>
                                        <p:cTn id="3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807465" y="3785690"/>
            <a:ext cx="2774022" cy="770561"/>
            <a:chOff x="1407561" y="3113070"/>
            <a:chExt cx="2774022" cy="770561"/>
          </a:xfrm>
        </p:grpSpPr>
        <p:sp>
          <p:nvSpPr>
            <p:cNvPr id="7" name="矩形 6"/>
            <p:cNvSpPr/>
            <p:nvPr/>
          </p:nvSpPr>
          <p:spPr>
            <a:xfrm>
              <a:off x="1407561" y="3113070"/>
              <a:ext cx="2774022" cy="770561"/>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cs typeface="+mn-ea"/>
                <a:sym typeface="+mn-lt"/>
              </a:endParaRPr>
            </a:p>
          </p:txBody>
        </p:sp>
        <p:sp>
          <p:nvSpPr>
            <p:cNvPr id="8" name="矩形 7"/>
            <p:cNvSpPr/>
            <p:nvPr/>
          </p:nvSpPr>
          <p:spPr>
            <a:xfrm>
              <a:off x="2251488" y="3197962"/>
              <a:ext cx="1632143" cy="584775"/>
            </a:xfrm>
            <a:prstGeom prst="rect">
              <a:avLst/>
            </a:prstGeom>
            <a:noFill/>
          </p:spPr>
          <p:txBody>
            <a:bodyPr wrap="square" rtlCol="0">
              <a:spAutoFit/>
            </a:bodyPr>
            <a:lstStyle/>
            <a:p>
              <a:r>
                <a:rPr lang="zh-CN" altLang="en-US" sz="1600" dirty="0">
                  <a:solidFill>
                    <a:schemeClr val="bg2">
                      <a:lumMod val="25000"/>
                    </a:schemeClr>
                  </a:solidFill>
                  <a:cs typeface="+mn-ea"/>
                  <a:sym typeface="+mn-lt"/>
                </a:rPr>
                <a:t>薪酬等级与职务同时升迁</a:t>
              </a:r>
              <a:endParaRPr lang="zh-CN" altLang="en-US" sz="1600" dirty="0">
                <a:solidFill>
                  <a:schemeClr val="bg2">
                    <a:lumMod val="25000"/>
                  </a:schemeClr>
                </a:solidFill>
                <a:cs typeface="+mn-ea"/>
                <a:sym typeface="+mn-lt"/>
              </a:endParaRPr>
            </a:p>
          </p:txBody>
        </p:sp>
        <p:sp>
          <p:nvSpPr>
            <p:cNvPr id="10" name="文本框 9"/>
            <p:cNvSpPr txBox="1"/>
            <p:nvPr/>
          </p:nvSpPr>
          <p:spPr>
            <a:xfrm>
              <a:off x="1520577" y="3246635"/>
              <a:ext cx="627095" cy="523220"/>
            </a:xfrm>
            <a:prstGeom prst="rect">
              <a:avLst/>
            </a:prstGeom>
            <a:noFill/>
          </p:spPr>
          <p:txBody>
            <a:bodyPr wrap="none" rtlCol="0">
              <a:spAutoFit/>
            </a:bodyPr>
            <a:lstStyle/>
            <a:p>
              <a:r>
                <a:rPr lang="en-US" altLang="zh-CN" sz="2800" b="1" dirty="0">
                  <a:solidFill>
                    <a:srgbClr val="002263"/>
                  </a:solidFill>
                  <a:cs typeface="+mn-ea"/>
                  <a:sym typeface="+mn-lt"/>
                </a:rPr>
                <a:t>01</a:t>
              </a:r>
              <a:endParaRPr lang="zh-CN" altLang="en-US" sz="2800" b="1" dirty="0">
                <a:solidFill>
                  <a:srgbClr val="002263"/>
                </a:solidFill>
                <a:cs typeface="+mn-ea"/>
                <a:sym typeface="+mn-lt"/>
              </a:endParaRPr>
            </a:p>
          </p:txBody>
        </p:sp>
      </p:grpSp>
      <p:sp>
        <p:nvSpPr>
          <p:cNvPr id="3" name="矩形 2"/>
          <p:cNvSpPr/>
          <p:nvPr/>
        </p:nvSpPr>
        <p:spPr>
          <a:xfrm>
            <a:off x="1707292" y="1776992"/>
            <a:ext cx="8777416" cy="1261884"/>
          </a:xfrm>
          <a:prstGeom prst="rect">
            <a:avLst/>
          </a:prstGeom>
        </p:spPr>
        <p:txBody>
          <a:bodyPr wrap="square">
            <a:spAutoFit/>
          </a:bodyPr>
          <a:lstStyle/>
          <a:p>
            <a:r>
              <a:rPr lang="zh-CN" altLang="en-US" sz="2000" b="1" dirty="0">
                <a:solidFill>
                  <a:srgbClr val="002263"/>
                </a:solidFill>
                <a:cs typeface="+mn-ea"/>
                <a:sym typeface="+mn-lt"/>
              </a:rPr>
              <a:t> 第二十七条 晋升制度</a:t>
            </a:r>
            <a:endParaRPr lang="en-US" altLang="zh-CN" sz="2000" b="1" dirty="0">
              <a:solidFill>
                <a:srgbClr val="002263"/>
              </a:solidFill>
              <a:cs typeface="+mn-ea"/>
              <a:sym typeface="+mn-lt"/>
            </a:endParaRPr>
          </a:p>
          <a:p>
            <a:endParaRPr lang="zh-CN" altLang="en-US" sz="2000" b="1" dirty="0">
              <a:solidFill>
                <a:srgbClr val="002263"/>
              </a:solidFill>
              <a:cs typeface="+mn-ea"/>
              <a:sym typeface="+mn-lt"/>
            </a:endParaRPr>
          </a:p>
          <a:p>
            <a:r>
              <a:rPr lang="zh-CN" altLang="en-US" b="1" dirty="0">
                <a:solidFill>
                  <a:schemeClr val="bg2">
                    <a:lumMod val="25000"/>
                  </a:schemeClr>
                </a:solidFill>
                <a:cs typeface="+mn-ea"/>
                <a:sym typeface="+mn-lt"/>
              </a:rPr>
              <a:t>    一、</a:t>
            </a:r>
            <a:r>
              <a:rPr lang="zh-CN" altLang="en-US" dirty="0">
                <a:solidFill>
                  <a:schemeClr val="bg2">
                    <a:lumMod val="25000"/>
                  </a:schemeClr>
                </a:solidFill>
                <a:cs typeface="+mn-ea"/>
                <a:sym typeface="+mn-lt"/>
              </a:rPr>
              <a:t>为提高员工的业务知识及技能，选拔优秀的人才，激发员工的工作热情，公司将定期或不定期对优秀员工进行晋升。</a:t>
            </a:r>
            <a:endParaRPr lang="zh-CN" altLang="en-US" dirty="0">
              <a:solidFill>
                <a:schemeClr val="bg2">
                  <a:lumMod val="25000"/>
                </a:schemeClr>
              </a:solidFill>
              <a:cs typeface="+mn-ea"/>
              <a:sym typeface="+mn-lt"/>
            </a:endParaRPr>
          </a:p>
        </p:txBody>
      </p:sp>
      <p:pic>
        <p:nvPicPr>
          <p:cNvPr id="5" name="图片 4"/>
          <p:cNvPicPr>
            <a:picLocks noChangeAspect="1"/>
          </p:cNvPicPr>
          <p:nvPr/>
        </p:nvPicPr>
        <p:blipFill>
          <a:blip r:embed="rId1"/>
          <a:stretch>
            <a:fillRect/>
          </a:stretch>
        </p:blipFill>
        <p:spPr>
          <a:xfrm>
            <a:off x="8081375" y="3821454"/>
            <a:ext cx="2767857" cy="1854750"/>
          </a:xfrm>
          <a:prstGeom prst="rect">
            <a:avLst/>
          </a:prstGeom>
        </p:spPr>
      </p:pic>
      <p:sp>
        <p:nvSpPr>
          <p:cNvPr id="2" name="矩形 1"/>
          <p:cNvSpPr/>
          <p:nvPr/>
        </p:nvSpPr>
        <p:spPr>
          <a:xfrm>
            <a:off x="1920481" y="3210902"/>
            <a:ext cx="2031325" cy="369332"/>
          </a:xfrm>
          <a:prstGeom prst="rect">
            <a:avLst/>
          </a:prstGeom>
        </p:spPr>
        <p:txBody>
          <a:bodyPr wrap="none">
            <a:spAutoFit/>
          </a:bodyPr>
          <a:lstStyle/>
          <a:p>
            <a:r>
              <a:rPr lang="zh-CN" altLang="en-US" b="1" dirty="0">
                <a:solidFill>
                  <a:schemeClr val="bg2">
                    <a:lumMod val="25000"/>
                  </a:schemeClr>
                </a:solidFill>
                <a:cs typeface="+mn-ea"/>
                <a:sym typeface="+mn-lt"/>
              </a:rPr>
              <a:t>二、晋升分四种：</a:t>
            </a:r>
            <a:endParaRPr lang="en-US" altLang="zh-CN" b="1" dirty="0">
              <a:solidFill>
                <a:schemeClr val="bg2">
                  <a:lumMod val="25000"/>
                </a:schemeClr>
              </a:solidFill>
              <a:cs typeface="+mn-ea"/>
              <a:sym typeface="+mn-lt"/>
            </a:endParaRPr>
          </a:p>
        </p:txBody>
      </p:sp>
      <p:grpSp>
        <p:nvGrpSpPr>
          <p:cNvPr id="31" name="组合 30"/>
          <p:cNvGrpSpPr/>
          <p:nvPr/>
        </p:nvGrpSpPr>
        <p:grpSpPr>
          <a:xfrm>
            <a:off x="4847227" y="3785690"/>
            <a:ext cx="2774022" cy="770561"/>
            <a:chOff x="1407561" y="3113070"/>
            <a:chExt cx="2774022" cy="770561"/>
          </a:xfrm>
        </p:grpSpPr>
        <p:sp>
          <p:nvSpPr>
            <p:cNvPr id="32" name="矩形 31"/>
            <p:cNvSpPr/>
            <p:nvPr/>
          </p:nvSpPr>
          <p:spPr>
            <a:xfrm>
              <a:off x="1407561" y="3113070"/>
              <a:ext cx="2774022" cy="770561"/>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cs typeface="+mn-ea"/>
                <a:sym typeface="+mn-lt"/>
              </a:endParaRPr>
            </a:p>
          </p:txBody>
        </p:sp>
        <p:sp>
          <p:nvSpPr>
            <p:cNvPr id="33" name="矩形 32"/>
            <p:cNvSpPr/>
            <p:nvPr/>
          </p:nvSpPr>
          <p:spPr>
            <a:xfrm>
              <a:off x="2251488" y="3197962"/>
              <a:ext cx="1632143" cy="584775"/>
            </a:xfrm>
            <a:prstGeom prst="rect">
              <a:avLst/>
            </a:prstGeom>
            <a:noFill/>
          </p:spPr>
          <p:txBody>
            <a:bodyPr wrap="square" rtlCol="0">
              <a:spAutoFit/>
            </a:bodyPr>
            <a:lstStyle/>
            <a:p>
              <a:r>
                <a:rPr lang="zh-CN" altLang="en-US" sz="1600" dirty="0">
                  <a:solidFill>
                    <a:schemeClr val="bg2">
                      <a:lumMod val="25000"/>
                    </a:schemeClr>
                  </a:solidFill>
                  <a:cs typeface="+mn-ea"/>
                  <a:sym typeface="+mn-lt"/>
                </a:rPr>
                <a:t>职务上升、薪酬定级不变</a:t>
              </a:r>
              <a:endParaRPr lang="zh-CN" altLang="en-US" sz="1600" dirty="0">
                <a:solidFill>
                  <a:schemeClr val="bg2">
                    <a:lumMod val="25000"/>
                  </a:schemeClr>
                </a:solidFill>
                <a:cs typeface="+mn-ea"/>
                <a:sym typeface="+mn-lt"/>
              </a:endParaRPr>
            </a:p>
          </p:txBody>
        </p:sp>
        <p:sp>
          <p:nvSpPr>
            <p:cNvPr id="34" name="文本框 33"/>
            <p:cNvSpPr txBox="1"/>
            <p:nvPr/>
          </p:nvSpPr>
          <p:spPr>
            <a:xfrm>
              <a:off x="1520577" y="3246635"/>
              <a:ext cx="627095" cy="523220"/>
            </a:xfrm>
            <a:prstGeom prst="rect">
              <a:avLst/>
            </a:prstGeom>
            <a:noFill/>
          </p:spPr>
          <p:txBody>
            <a:bodyPr wrap="none" rtlCol="0">
              <a:spAutoFit/>
            </a:bodyPr>
            <a:lstStyle/>
            <a:p>
              <a:r>
                <a:rPr lang="en-US" altLang="zh-CN" sz="2800" b="1" dirty="0">
                  <a:solidFill>
                    <a:srgbClr val="002263"/>
                  </a:solidFill>
                  <a:cs typeface="+mn-ea"/>
                  <a:sym typeface="+mn-lt"/>
                </a:rPr>
                <a:t>02</a:t>
              </a:r>
              <a:endParaRPr lang="zh-CN" altLang="en-US" sz="2800" b="1" dirty="0">
                <a:solidFill>
                  <a:srgbClr val="002263"/>
                </a:solidFill>
                <a:cs typeface="+mn-ea"/>
                <a:sym typeface="+mn-lt"/>
              </a:endParaRPr>
            </a:p>
          </p:txBody>
        </p:sp>
      </p:grpSp>
      <p:grpSp>
        <p:nvGrpSpPr>
          <p:cNvPr id="35" name="组合 34"/>
          <p:cNvGrpSpPr/>
          <p:nvPr/>
        </p:nvGrpSpPr>
        <p:grpSpPr>
          <a:xfrm>
            <a:off x="1807465" y="4748829"/>
            <a:ext cx="2774022" cy="770561"/>
            <a:chOff x="1407561" y="3113070"/>
            <a:chExt cx="2774022" cy="770561"/>
          </a:xfrm>
        </p:grpSpPr>
        <p:sp>
          <p:nvSpPr>
            <p:cNvPr id="36" name="矩形 35"/>
            <p:cNvSpPr/>
            <p:nvPr/>
          </p:nvSpPr>
          <p:spPr>
            <a:xfrm>
              <a:off x="1407561" y="3113070"/>
              <a:ext cx="2774022" cy="770561"/>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cs typeface="+mn-ea"/>
                <a:sym typeface="+mn-lt"/>
              </a:endParaRPr>
            </a:p>
          </p:txBody>
        </p:sp>
        <p:sp>
          <p:nvSpPr>
            <p:cNvPr id="37" name="矩形 36"/>
            <p:cNvSpPr/>
            <p:nvPr/>
          </p:nvSpPr>
          <p:spPr>
            <a:xfrm>
              <a:off x="2251488" y="3197962"/>
              <a:ext cx="1632143" cy="584775"/>
            </a:xfrm>
            <a:prstGeom prst="rect">
              <a:avLst/>
            </a:prstGeom>
            <a:noFill/>
          </p:spPr>
          <p:txBody>
            <a:bodyPr wrap="square" rtlCol="0">
              <a:spAutoFit/>
            </a:bodyPr>
            <a:lstStyle/>
            <a:p>
              <a:r>
                <a:rPr lang="zh-CN" altLang="en-US" sz="1600" dirty="0">
                  <a:solidFill>
                    <a:schemeClr val="bg2">
                      <a:lumMod val="25000"/>
                    </a:schemeClr>
                  </a:solidFill>
                  <a:cs typeface="+mn-ea"/>
                  <a:sym typeface="+mn-lt"/>
                </a:rPr>
                <a:t>薪酬等级上升、职务不变</a:t>
              </a:r>
              <a:endParaRPr lang="zh-CN" altLang="en-US" sz="1600" dirty="0">
                <a:solidFill>
                  <a:schemeClr val="bg2">
                    <a:lumMod val="25000"/>
                  </a:schemeClr>
                </a:solidFill>
                <a:cs typeface="+mn-ea"/>
                <a:sym typeface="+mn-lt"/>
              </a:endParaRPr>
            </a:p>
          </p:txBody>
        </p:sp>
        <p:sp>
          <p:nvSpPr>
            <p:cNvPr id="38" name="文本框 37"/>
            <p:cNvSpPr txBox="1"/>
            <p:nvPr/>
          </p:nvSpPr>
          <p:spPr>
            <a:xfrm>
              <a:off x="1520577" y="3246635"/>
              <a:ext cx="627095" cy="523220"/>
            </a:xfrm>
            <a:prstGeom prst="rect">
              <a:avLst/>
            </a:prstGeom>
            <a:noFill/>
          </p:spPr>
          <p:txBody>
            <a:bodyPr wrap="none" rtlCol="0">
              <a:spAutoFit/>
            </a:bodyPr>
            <a:lstStyle/>
            <a:p>
              <a:r>
                <a:rPr lang="en-US" altLang="zh-CN" sz="2800" b="1" dirty="0">
                  <a:solidFill>
                    <a:srgbClr val="002263"/>
                  </a:solidFill>
                  <a:cs typeface="+mn-ea"/>
                  <a:sym typeface="+mn-lt"/>
                </a:rPr>
                <a:t>03</a:t>
              </a:r>
              <a:endParaRPr lang="zh-CN" altLang="en-US" sz="2800" b="1" dirty="0">
                <a:solidFill>
                  <a:srgbClr val="002263"/>
                </a:solidFill>
                <a:cs typeface="+mn-ea"/>
                <a:sym typeface="+mn-lt"/>
              </a:endParaRPr>
            </a:p>
          </p:txBody>
        </p:sp>
      </p:grpSp>
      <p:grpSp>
        <p:nvGrpSpPr>
          <p:cNvPr id="39" name="组合 38"/>
          <p:cNvGrpSpPr/>
          <p:nvPr/>
        </p:nvGrpSpPr>
        <p:grpSpPr>
          <a:xfrm>
            <a:off x="4847227" y="4748829"/>
            <a:ext cx="2774022" cy="770561"/>
            <a:chOff x="1407561" y="3113070"/>
            <a:chExt cx="2774022" cy="770561"/>
          </a:xfrm>
        </p:grpSpPr>
        <p:sp>
          <p:nvSpPr>
            <p:cNvPr id="40" name="矩形 39"/>
            <p:cNvSpPr/>
            <p:nvPr/>
          </p:nvSpPr>
          <p:spPr>
            <a:xfrm>
              <a:off x="1407561" y="3113070"/>
              <a:ext cx="2774022" cy="770561"/>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cs typeface="+mn-ea"/>
                <a:sym typeface="+mn-lt"/>
              </a:endParaRPr>
            </a:p>
          </p:txBody>
        </p:sp>
        <p:sp>
          <p:nvSpPr>
            <p:cNvPr id="41" name="矩形 40"/>
            <p:cNvSpPr/>
            <p:nvPr/>
          </p:nvSpPr>
          <p:spPr>
            <a:xfrm>
              <a:off x="2251488" y="3197962"/>
              <a:ext cx="1632143" cy="584775"/>
            </a:xfrm>
            <a:prstGeom prst="rect">
              <a:avLst/>
            </a:prstGeom>
            <a:noFill/>
          </p:spPr>
          <p:txBody>
            <a:bodyPr wrap="square" rtlCol="0">
              <a:spAutoFit/>
            </a:bodyPr>
            <a:lstStyle/>
            <a:p>
              <a:r>
                <a:rPr lang="zh-CN" altLang="en-US" sz="1600" dirty="0">
                  <a:solidFill>
                    <a:schemeClr val="bg2">
                      <a:lumMod val="25000"/>
                    </a:schemeClr>
                  </a:solidFill>
                  <a:cs typeface="+mn-ea"/>
                  <a:sym typeface="+mn-lt"/>
                </a:rPr>
                <a:t>与职务无关的资格晋升</a:t>
              </a:r>
              <a:endParaRPr lang="zh-CN" altLang="en-US" sz="1600" dirty="0">
                <a:solidFill>
                  <a:schemeClr val="bg2">
                    <a:lumMod val="25000"/>
                  </a:schemeClr>
                </a:solidFill>
                <a:cs typeface="+mn-ea"/>
                <a:sym typeface="+mn-lt"/>
              </a:endParaRPr>
            </a:p>
          </p:txBody>
        </p:sp>
        <p:sp>
          <p:nvSpPr>
            <p:cNvPr id="42" name="文本框 41"/>
            <p:cNvSpPr txBox="1"/>
            <p:nvPr/>
          </p:nvSpPr>
          <p:spPr>
            <a:xfrm>
              <a:off x="1520577" y="3246635"/>
              <a:ext cx="604653" cy="523220"/>
            </a:xfrm>
            <a:prstGeom prst="rect">
              <a:avLst/>
            </a:prstGeom>
            <a:noFill/>
          </p:spPr>
          <p:txBody>
            <a:bodyPr wrap="none" rtlCol="0">
              <a:spAutoFit/>
            </a:bodyPr>
            <a:lstStyle/>
            <a:p>
              <a:r>
                <a:rPr lang="en-US" altLang="zh-CN" sz="2800" dirty="0">
                  <a:solidFill>
                    <a:srgbClr val="002263"/>
                  </a:solidFill>
                  <a:cs typeface="+mn-ea"/>
                  <a:sym typeface="+mn-lt"/>
                </a:rPr>
                <a:t>04</a:t>
              </a:r>
              <a:endParaRPr lang="zh-CN" altLang="en-US" sz="2800" dirty="0">
                <a:solidFill>
                  <a:srgbClr val="002263"/>
                </a:solidFill>
                <a:cs typeface="+mn-ea"/>
                <a:sym typeface="+mn-lt"/>
              </a:endParaRPr>
            </a:p>
          </p:txBody>
        </p:sp>
      </p:grpSp>
      <p:grpSp>
        <p:nvGrpSpPr>
          <p:cNvPr id="43" name="组合 42"/>
          <p:cNvGrpSpPr/>
          <p:nvPr/>
        </p:nvGrpSpPr>
        <p:grpSpPr>
          <a:xfrm>
            <a:off x="1227098" y="464769"/>
            <a:ext cx="5728260" cy="461665"/>
            <a:chOff x="1615405" y="478756"/>
            <a:chExt cx="5728260" cy="461665"/>
          </a:xfrm>
        </p:grpSpPr>
        <p:sp>
          <p:nvSpPr>
            <p:cNvPr id="44" name="文本框 43"/>
            <p:cNvSpPr txBox="1"/>
            <p:nvPr/>
          </p:nvSpPr>
          <p:spPr>
            <a:xfrm>
              <a:off x="1615405" y="587602"/>
              <a:ext cx="1424293"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第十 一 章</a:t>
              </a:r>
              <a:endParaRPr lang="zh-CN" altLang="zh-CN" sz="1600" dirty="0">
                <a:solidFill>
                  <a:schemeClr val="bg2">
                    <a:lumMod val="25000"/>
                  </a:schemeClr>
                </a:solidFill>
                <a:cs typeface="+mn-ea"/>
                <a:sym typeface="+mn-lt"/>
              </a:endParaRPr>
            </a:p>
          </p:txBody>
        </p:sp>
        <p:sp>
          <p:nvSpPr>
            <p:cNvPr id="45" name="文本框 44"/>
            <p:cNvSpPr txBox="1"/>
            <p:nvPr/>
          </p:nvSpPr>
          <p:spPr>
            <a:xfrm>
              <a:off x="2612717" y="478756"/>
              <a:ext cx="4730948"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人员调动与晋升</a:t>
              </a:r>
              <a:endParaRPr lang="zh-CN" altLang="en-US" sz="2400" b="1" dirty="0">
                <a:solidFill>
                  <a:schemeClr val="bg2">
                    <a:lumMod val="25000"/>
                  </a:schemeClr>
                </a:solidFill>
                <a:cs typeface="+mn-ea"/>
                <a:sym typeface="+mn-lt"/>
              </a:endParaRPr>
            </a:p>
          </p:txBody>
        </p:sp>
      </p:grpSp>
      <p:grpSp>
        <p:nvGrpSpPr>
          <p:cNvPr id="46" name="组合 45"/>
          <p:cNvGrpSpPr/>
          <p:nvPr/>
        </p:nvGrpSpPr>
        <p:grpSpPr>
          <a:xfrm>
            <a:off x="-676027" y="587602"/>
            <a:ext cx="1779590" cy="324568"/>
            <a:chOff x="10447421" y="344366"/>
            <a:chExt cx="1779590" cy="324568"/>
          </a:xfrm>
        </p:grpSpPr>
        <p:sp>
          <p:nvSpPr>
            <p:cNvPr id="47" name="平行四边形 46"/>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平行四边形 47"/>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500"/>
                                        <p:tgtEl>
                                          <p:spTgt spid="4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1000"/>
                                        <p:tgtEl>
                                          <p:spTgt spid="43"/>
                                        </p:tgtEl>
                                      </p:cBhvr>
                                    </p:animEffect>
                                    <p:anim calcmode="lin" valueType="num">
                                      <p:cBhvr>
                                        <p:cTn id="13" dur="1000" fill="hold"/>
                                        <p:tgtEl>
                                          <p:spTgt spid="43"/>
                                        </p:tgtEl>
                                        <p:attrNameLst>
                                          <p:attrName>ppt_x</p:attrName>
                                        </p:attrNameLst>
                                      </p:cBhvr>
                                      <p:tavLst>
                                        <p:tav tm="0">
                                          <p:val>
                                            <p:strVal val="#ppt_x"/>
                                          </p:val>
                                        </p:tav>
                                        <p:tav tm="100000">
                                          <p:val>
                                            <p:strVal val="#ppt_x"/>
                                          </p:val>
                                        </p:tav>
                                      </p:tavLst>
                                    </p:anim>
                                    <p:anim calcmode="lin" valueType="num">
                                      <p:cBhvr>
                                        <p:cTn id="14"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par>
                                <p:cTn id="34" presetID="10" presetClass="entr" presetSubtype="0" fill="hold"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par>
                                <p:cTn id="37" presetID="10" presetClass="entr" presetSubtype="0" fill="hold" nodeType="with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500"/>
                                        <p:tgtEl>
                                          <p:spTgt spid="35"/>
                                        </p:tgtEl>
                                      </p:cBhvr>
                                    </p:animEffect>
                                  </p:childTnLst>
                                </p:cTn>
                              </p:par>
                              <p:par>
                                <p:cTn id="40" presetID="10" presetClass="entr" presetSubtype="0" fill="hold" nodeType="with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500"/>
                                        <p:tgtEl>
                                          <p:spTgt spid="3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down)">
                                      <p:cBhvr>
                                        <p:cTn id="4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51618" y="1338439"/>
            <a:ext cx="4059166" cy="499624"/>
          </a:xfrm>
          <a:prstGeom prst="rect">
            <a:avLst/>
          </a:prstGeom>
        </p:spPr>
        <p:txBody>
          <a:bodyPr wrap="square">
            <a:spAutoFit/>
          </a:bodyPr>
          <a:lstStyle/>
          <a:p>
            <a:pPr>
              <a:lnSpc>
                <a:spcPct val="150000"/>
              </a:lnSpc>
            </a:pPr>
            <a:r>
              <a:rPr lang="zh-CN" altLang="en-US" sz="2000" b="1" dirty="0">
                <a:solidFill>
                  <a:srgbClr val="002263"/>
                </a:solidFill>
                <a:cs typeface="+mn-ea"/>
                <a:sym typeface="+mn-lt"/>
              </a:rPr>
              <a:t>三、晋升：分定期不定期</a:t>
            </a:r>
            <a:r>
              <a:rPr lang="en-US" altLang="zh-CN" sz="2000" b="1" dirty="0">
                <a:solidFill>
                  <a:srgbClr val="002263"/>
                </a:solidFill>
                <a:cs typeface="+mn-ea"/>
                <a:sym typeface="+mn-lt"/>
              </a:rPr>
              <a:t>    </a:t>
            </a:r>
            <a:endParaRPr lang="zh-CN" altLang="en-US" dirty="0">
              <a:solidFill>
                <a:srgbClr val="002263"/>
              </a:solidFill>
              <a:cs typeface="+mn-ea"/>
              <a:sym typeface="+mn-lt"/>
            </a:endParaRPr>
          </a:p>
        </p:txBody>
      </p:sp>
      <p:sp>
        <p:nvSpPr>
          <p:cNvPr id="5" name="矩形 4"/>
          <p:cNvSpPr/>
          <p:nvPr/>
        </p:nvSpPr>
        <p:spPr>
          <a:xfrm>
            <a:off x="1577546" y="4392314"/>
            <a:ext cx="8307859" cy="920573"/>
          </a:xfrm>
          <a:prstGeom prst="rect">
            <a:avLst/>
          </a:prstGeom>
        </p:spPr>
        <p:txBody>
          <a:bodyPr wrap="square">
            <a:spAutoFit/>
          </a:bodyPr>
          <a:lstStyle/>
          <a:p>
            <a:pPr>
              <a:lnSpc>
                <a:spcPct val="150000"/>
              </a:lnSpc>
            </a:pPr>
            <a:r>
              <a:rPr lang="zh-CN" altLang="en-US" sz="2000" b="1" dirty="0">
                <a:solidFill>
                  <a:srgbClr val="002263"/>
                </a:solidFill>
                <a:cs typeface="+mn-ea"/>
                <a:sym typeface="+mn-lt"/>
              </a:rPr>
              <a:t>四、不定期晋升操作规程：</a:t>
            </a:r>
            <a:endParaRPr lang="zh-CN" altLang="en-US" sz="2000" b="1" dirty="0">
              <a:solidFill>
                <a:srgbClr val="002263"/>
              </a:solidFill>
              <a:cs typeface="+mn-ea"/>
              <a:sym typeface="+mn-lt"/>
            </a:endParaRPr>
          </a:p>
          <a:p>
            <a:pPr>
              <a:lnSpc>
                <a:spcPct val="150000"/>
              </a:lnSpc>
            </a:pPr>
            <a:r>
              <a:rPr lang="zh-CN" altLang="en-US" dirty="0">
                <a:solidFill>
                  <a:schemeClr val="bg2">
                    <a:lumMod val="25000"/>
                  </a:schemeClr>
                </a:solidFill>
                <a:cs typeface="+mn-ea"/>
                <a:sym typeface="+mn-lt"/>
              </a:rPr>
              <a:t>    凡部门呈报个人破格晋升者，部门准备下列资料：</a:t>
            </a:r>
            <a:endParaRPr lang="en-US" altLang="zh-CN" dirty="0">
              <a:solidFill>
                <a:schemeClr val="bg2">
                  <a:lumMod val="25000"/>
                </a:schemeClr>
              </a:solidFill>
              <a:cs typeface="+mn-ea"/>
              <a:sym typeface="+mn-lt"/>
            </a:endParaRPr>
          </a:p>
        </p:txBody>
      </p:sp>
      <p:grpSp>
        <p:nvGrpSpPr>
          <p:cNvPr id="4" name="组合 3"/>
          <p:cNvGrpSpPr/>
          <p:nvPr/>
        </p:nvGrpSpPr>
        <p:grpSpPr>
          <a:xfrm>
            <a:off x="6330768" y="2026994"/>
            <a:ext cx="4283686" cy="2284779"/>
            <a:chOff x="6330768" y="2026994"/>
            <a:chExt cx="4283686" cy="2284779"/>
          </a:xfrm>
        </p:grpSpPr>
        <p:sp>
          <p:nvSpPr>
            <p:cNvPr id="17" name="矩形 16"/>
            <p:cNvSpPr/>
            <p:nvPr/>
          </p:nvSpPr>
          <p:spPr>
            <a:xfrm>
              <a:off x="6330768" y="2026994"/>
              <a:ext cx="4283686" cy="2284779"/>
            </a:xfrm>
            <a:prstGeom prst="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6643690" y="2384553"/>
              <a:ext cx="3657842" cy="1569660"/>
            </a:xfrm>
            <a:prstGeom prst="rect">
              <a:avLst/>
            </a:prstGeom>
            <a:noFill/>
          </p:spPr>
          <p:txBody>
            <a:bodyPr wrap="square">
              <a:spAutoFit/>
            </a:bodyPr>
            <a:lstStyle/>
            <a:p>
              <a:pPr>
                <a:lnSpc>
                  <a:spcPct val="150000"/>
                </a:lnSpc>
              </a:pPr>
              <a:r>
                <a:rPr lang="en-US" altLang="zh-CN" sz="1600" b="1" dirty="0">
                  <a:solidFill>
                    <a:schemeClr val="bg2">
                      <a:lumMod val="25000"/>
                    </a:schemeClr>
                  </a:solidFill>
                  <a:cs typeface="+mn-ea"/>
                  <a:sym typeface="+mn-lt"/>
                </a:rPr>
                <a:t>2</a:t>
              </a:r>
              <a:r>
                <a:rPr lang="zh-CN" altLang="en-US" sz="1600" b="1" dirty="0">
                  <a:solidFill>
                    <a:schemeClr val="bg2">
                      <a:lumMod val="25000"/>
                    </a:schemeClr>
                  </a:solidFill>
                  <a:cs typeface="+mn-ea"/>
                  <a:sym typeface="+mn-lt"/>
                </a:rPr>
                <a:t>、不定期：</a:t>
              </a:r>
              <a:r>
                <a:rPr lang="zh-CN" altLang="en-US" sz="1600" dirty="0">
                  <a:solidFill>
                    <a:schemeClr val="bg2">
                      <a:lumMod val="25000"/>
                    </a:schemeClr>
                  </a:solidFill>
                  <a:cs typeface="+mn-ea"/>
                  <a:sym typeface="+mn-lt"/>
                </a:rPr>
                <a:t>一般指破格晋升。职员在平时人事考核中，对公司有特殊贡献、表现优异者，随时得以晋升，每年破格晋升的名额控制在</a:t>
              </a:r>
              <a:r>
                <a:rPr lang="en-US" altLang="zh-CN" sz="1600" dirty="0">
                  <a:solidFill>
                    <a:schemeClr val="bg2">
                      <a:lumMod val="25000"/>
                    </a:schemeClr>
                  </a:solidFill>
                  <a:cs typeface="+mn-ea"/>
                  <a:sym typeface="+mn-lt"/>
                </a:rPr>
                <a:t>20%</a:t>
              </a:r>
              <a:r>
                <a:rPr lang="zh-CN" altLang="en-US" sz="1600" dirty="0">
                  <a:solidFill>
                    <a:schemeClr val="bg2">
                      <a:lumMod val="25000"/>
                    </a:schemeClr>
                  </a:solidFill>
                  <a:cs typeface="+mn-ea"/>
                  <a:sym typeface="+mn-lt"/>
                </a:rPr>
                <a:t>以内。 </a:t>
              </a:r>
              <a:endParaRPr lang="zh-CN" altLang="en-US" sz="1600" dirty="0">
                <a:cs typeface="+mn-ea"/>
                <a:sym typeface="+mn-lt"/>
              </a:endParaRPr>
            </a:p>
          </p:txBody>
        </p:sp>
      </p:grpSp>
      <p:grpSp>
        <p:nvGrpSpPr>
          <p:cNvPr id="3" name="组合 2"/>
          <p:cNvGrpSpPr/>
          <p:nvPr/>
        </p:nvGrpSpPr>
        <p:grpSpPr>
          <a:xfrm>
            <a:off x="1227099" y="2026994"/>
            <a:ext cx="4730948" cy="2284779"/>
            <a:chOff x="1227099" y="2026994"/>
            <a:chExt cx="4730948" cy="2284779"/>
          </a:xfrm>
        </p:grpSpPr>
        <p:sp>
          <p:nvSpPr>
            <p:cNvPr id="16" name="矩形 15"/>
            <p:cNvSpPr/>
            <p:nvPr/>
          </p:nvSpPr>
          <p:spPr>
            <a:xfrm>
              <a:off x="1227099" y="2026994"/>
              <a:ext cx="4730948" cy="2284779"/>
            </a:xfrm>
            <a:prstGeom prst="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a:off x="1625954" y="2384553"/>
              <a:ext cx="3933238" cy="1569660"/>
            </a:xfrm>
            <a:prstGeom prst="rect">
              <a:avLst/>
            </a:prstGeom>
            <a:noFill/>
          </p:spPr>
          <p:txBody>
            <a:bodyPr wrap="square">
              <a:spAutoFit/>
            </a:bodyPr>
            <a:lstStyle/>
            <a:p>
              <a:r>
                <a:rPr lang="en-US" altLang="zh-CN" sz="1600" b="1" dirty="0">
                  <a:solidFill>
                    <a:schemeClr val="bg2">
                      <a:lumMod val="25000"/>
                    </a:schemeClr>
                  </a:solidFill>
                  <a:cs typeface="+mn-ea"/>
                  <a:sym typeface="+mn-lt"/>
                </a:rPr>
                <a:t>1</a:t>
              </a:r>
              <a:r>
                <a:rPr lang="zh-CN" altLang="en-US" sz="1600" b="1" dirty="0">
                  <a:solidFill>
                    <a:schemeClr val="bg2">
                      <a:lumMod val="25000"/>
                    </a:schemeClr>
                  </a:solidFill>
                  <a:cs typeface="+mn-ea"/>
                  <a:sym typeface="+mn-lt"/>
                </a:rPr>
                <a:t>、定期</a:t>
              </a:r>
              <a:r>
                <a:rPr lang="zh-CN" altLang="en-US" sz="1600" dirty="0">
                  <a:solidFill>
                    <a:schemeClr val="bg2">
                      <a:lumMod val="25000"/>
                    </a:schemeClr>
                  </a:solidFill>
                  <a:cs typeface="+mn-ea"/>
                  <a:sym typeface="+mn-lt"/>
                </a:rPr>
                <a:t>：每</a:t>
              </a:r>
              <a:r>
                <a:rPr lang="en-US" altLang="zh-CN" sz="1600" dirty="0">
                  <a:solidFill>
                    <a:schemeClr val="bg2">
                      <a:lumMod val="25000"/>
                    </a:schemeClr>
                  </a:solidFill>
                  <a:cs typeface="+mn-ea"/>
                  <a:sym typeface="+mn-lt"/>
                </a:rPr>
                <a:t>1-3</a:t>
              </a:r>
              <a:r>
                <a:rPr lang="zh-CN" altLang="en-US" sz="1600" dirty="0">
                  <a:solidFill>
                    <a:schemeClr val="bg2">
                      <a:lumMod val="25000"/>
                    </a:schemeClr>
                  </a:solidFill>
                  <a:cs typeface="+mn-ea"/>
                  <a:sym typeface="+mn-lt"/>
                </a:rPr>
                <a:t>年，公司根据经营情况和人事考核结果统一实施，有行政人事部每次单独制定方案，报董事会批准后实施。</a:t>
              </a:r>
              <a:endParaRPr lang="zh-CN" altLang="en-US" sz="1600" dirty="0">
                <a:solidFill>
                  <a:schemeClr val="bg2">
                    <a:lumMod val="25000"/>
                  </a:schemeClr>
                </a:solidFill>
                <a:cs typeface="+mn-ea"/>
                <a:sym typeface="+mn-lt"/>
              </a:endParaRPr>
            </a:p>
            <a:p>
              <a:r>
                <a:rPr lang="zh-CN" altLang="en-US" sz="1600" dirty="0">
                  <a:solidFill>
                    <a:schemeClr val="bg2">
                      <a:lumMod val="25000"/>
                    </a:schemeClr>
                  </a:solidFill>
                  <a:cs typeface="+mn-ea"/>
                  <a:sym typeface="+mn-lt"/>
                </a:rPr>
                <a:t>工龄工资：职员每在公司服务满一年，工龄工资增加</a:t>
              </a:r>
              <a:r>
                <a:rPr lang="en-US" altLang="zh-CN" sz="1600" dirty="0">
                  <a:solidFill>
                    <a:schemeClr val="bg2">
                      <a:lumMod val="25000"/>
                    </a:schemeClr>
                  </a:solidFill>
                  <a:cs typeface="+mn-ea"/>
                  <a:sym typeface="+mn-lt"/>
                </a:rPr>
                <a:t>100</a:t>
              </a:r>
              <a:r>
                <a:rPr lang="zh-CN" altLang="en-US" sz="1600" dirty="0">
                  <a:solidFill>
                    <a:schemeClr val="bg2">
                      <a:lumMod val="25000"/>
                    </a:schemeClr>
                  </a:solidFill>
                  <a:cs typeface="+mn-ea"/>
                  <a:sym typeface="+mn-lt"/>
                </a:rPr>
                <a:t>元，工龄工资累计达到</a:t>
              </a:r>
              <a:r>
                <a:rPr lang="en-US" altLang="zh-CN" sz="1600" dirty="0">
                  <a:solidFill>
                    <a:schemeClr val="bg2">
                      <a:lumMod val="25000"/>
                    </a:schemeClr>
                  </a:solidFill>
                  <a:cs typeface="+mn-ea"/>
                  <a:sym typeface="+mn-lt"/>
                </a:rPr>
                <a:t>800</a:t>
              </a:r>
              <a:r>
                <a:rPr lang="zh-CN" altLang="en-US" sz="1600" dirty="0">
                  <a:solidFill>
                    <a:schemeClr val="bg2">
                      <a:lumMod val="25000"/>
                    </a:schemeClr>
                  </a:solidFill>
                  <a:cs typeface="+mn-ea"/>
                  <a:sym typeface="+mn-lt"/>
                </a:rPr>
                <a:t>元以后不再增加。</a:t>
              </a:r>
              <a:endParaRPr lang="zh-CN" altLang="en-US" sz="1600" dirty="0">
                <a:solidFill>
                  <a:schemeClr val="bg2">
                    <a:lumMod val="25000"/>
                  </a:schemeClr>
                </a:solidFill>
                <a:cs typeface="+mn-ea"/>
                <a:sym typeface="+mn-lt"/>
              </a:endParaRPr>
            </a:p>
          </p:txBody>
        </p:sp>
      </p:grpSp>
      <p:sp>
        <p:nvSpPr>
          <p:cNvPr id="9" name="矩形 8"/>
          <p:cNvSpPr/>
          <p:nvPr/>
        </p:nvSpPr>
        <p:spPr>
          <a:xfrm>
            <a:off x="1853184" y="5444995"/>
            <a:ext cx="7315200" cy="584775"/>
          </a:xfrm>
          <a:prstGeom prst="rect">
            <a:avLst/>
          </a:prstGeom>
          <a:solidFill>
            <a:schemeClr val="bg1">
              <a:lumMod val="95000"/>
            </a:schemeClr>
          </a:solidFill>
        </p:spPr>
        <p:txBody>
          <a:bodyPr wrap="square">
            <a:spAutoFit/>
          </a:bodyPr>
          <a:lstStyle/>
          <a:p>
            <a:r>
              <a:rPr lang="en-US" altLang="zh-CN" sz="1600" dirty="0">
                <a:solidFill>
                  <a:schemeClr val="bg2">
                    <a:lumMod val="25000"/>
                  </a:schemeClr>
                </a:solidFill>
                <a:cs typeface="+mn-ea"/>
                <a:sym typeface="+mn-lt"/>
              </a:rPr>
              <a:t>1</a:t>
            </a:r>
            <a:r>
              <a:rPr lang="zh-CN" altLang="en-US" sz="1600" dirty="0">
                <a:solidFill>
                  <a:schemeClr val="bg2">
                    <a:lumMod val="25000"/>
                  </a:schemeClr>
                </a:solidFill>
                <a:cs typeface="+mn-ea"/>
                <a:sym typeface="+mn-lt"/>
              </a:rPr>
              <a:t>、</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员工异动审批表</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a:t>
            </a:r>
            <a:r>
              <a:rPr lang="en-US" altLang="zh-CN" sz="1600" dirty="0">
                <a:solidFill>
                  <a:schemeClr val="bg2">
                    <a:lumMod val="25000"/>
                  </a:schemeClr>
                </a:solidFill>
                <a:cs typeface="+mn-ea"/>
                <a:sym typeface="+mn-lt"/>
              </a:rPr>
              <a:t>2</a:t>
            </a:r>
            <a:r>
              <a:rPr lang="zh-CN" altLang="en-US" sz="1600" dirty="0">
                <a:solidFill>
                  <a:schemeClr val="bg2">
                    <a:lumMod val="25000"/>
                  </a:schemeClr>
                </a:solidFill>
                <a:cs typeface="+mn-ea"/>
                <a:sym typeface="+mn-lt"/>
              </a:rPr>
              <a:t>、员工的考核表，</a:t>
            </a:r>
            <a:r>
              <a:rPr lang="en-US" altLang="zh-CN" sz="1600" dirty="0">
                <a:solidFill>
                  <a:schemeClr val="bg2">
                    <a:lumMod val="25000"/>
                  </a:schemeClr>
                </a:solidFill>
                <a:cs typeface="+mn-ea"/>
                <a:sym typeface="+mn-lt"/>
              </a:rPr>
              <a:t>3</a:t>
            </a:r>
            <a:r>
              <a:rPr lang="zh-CN" altLang="en-US" sz="1600" dirty="0">
                <a:solidFill>
                  <a:schemeClr val="bg2">
                    <a:lumMod val="25000"/>
                  </a:schemeClr>
                </a:solidFill>
                <a:cs typeface="+mn-ea"/>
                <a:sym typeface="+mn-lt"/>
              </a:rPr>
              <a:t>、具有说服力的优秀事例，</a:t>
            </a:r>
            <a:endParaRPr lang="en-US" altLang="zh-CN" sz="1600" dirty="0">
              <a:solidFill>
                <a:schemeClr val="bg2">
                  <a:lumMod val="25000"/>
                </a:schemeClr>
              </a:solidFill>
              <a:cs typeface="+mn-ea"/>
              <a:sym typeface="+mn-lt"/>
            </a:endParaRPr>
          </a:p>
          <a:p>
            <a:r>
              <a:rPr lang="en-US" altLang="zh-CN" sz="1600" dirty="0">
                <a:solidFill>
                  <a:schemeClr val="bg2">
                    <a:lumMod val="25000"/>
                  </a:schemeClr>
                </a:solidFill>
                <a:cs typeface="+mn-ea"/>
                <a:sym typeface="+mn-lt"/>
              </a:rPr>
              <a:t>4</a:t>
            </a:r>
            <a:r>
              <a:rPr lang="zh-CN" altLang="en-US" sz="1600" dirty="0">
                <a:solidFill>
                  <a:schemeClr val="bg2">
                    <a:lumMod val="25000"/>
                  </a:schemeClr>
                </a:solidFill>
                <a:cs typeface="+mn-ea"/>
                <a:sym typeface="+mn-lt"/>
              </a:rPr>
              <a:t>、主管、部门经理推荐意见，</a:t>
            </a:r>
            <a:r>
              <a:rPr lang="en-US" altLang="zh-CN" sz="1600" dirty="0">
                <a:solidFill>
                  <a:schemeClr val="bg2">
                    <a:lumMod val="25000"/>
                  </a:schemeClr>
                </a:solidFill>
                <a:cs typeface="+mn-ea"/>
                <a:sym typeface="+mn-lt"/>
              </a:rPr>
              <a:t>5</a:t>
            </a:r>
            <a:r>
              <a:rPr lang="zh-CN" altLang="en-US" sz="1600" dirty="0">
                <a:solidFill>
                  <a:schemeClr val="bg2">
                    <a:lumMod val="25000"/>
                  </a:schemeClr>
                </a:solidFill>
                <a:cs typeface="+mn-ea"/>
                <a:sym typeface="+mn-lt"/>
              </a:rPr>
              <a:t>、其他相关材料。</a:t>
            </a:r>
            <a:endParaRPr lang="zh-CN" altLang="en-US" sz="1600" dirty="0">
              <a:cs typeface="+mn-ea"/>
              <a:sym typeface="+mn-lt"/>
            </a:endParaRPr>
          </a:p>
        </p:txBody>
      </p:sp>
      <p:grpSp>
        <p:nvGrpSpPr>
          <p:cNvPr id="10" name="组合 9"/>
          <p:cNvGrpSpPr/>
          <p:nvPr/>
        </p:nvGrpSpPr>
        <p:grpSpPr>
          <a:xfrm>
            <a:off x="1227098" y="464769"/>
            <a:ext cx="5728260" cy="461665"/>
            <a:chOff x="1615405" y="478756"/>
            <a:chExt cx="5728260" cy="461665"/>
          </a:xfrm>
        </p:grpSpPr>
        <p:sp>
          <p:nvSpPr>
            <p:cNvPr id="11" name="文本框 10"/>
            <p:cNvSpPr txBox="1"/>
            <p:nvPr/>
          </p:nvSpPr>
          <p:spPr>
            <a:xfrm>
              <a:off x="1615405" y="587602"/>
              <a:ext cx="1424293"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第十 一 章</a:t>
              </a:r>
              <a:endParaRPr lang="zh-CN" altLang="zh-CN" sz="1600" dirty="0">
                <a:solidFill>
                  <a:schemeClr val="bg2">
                    <a:lumMod val="25000"/>
                  </a:schemeClr>
                </a:solidFill>
                <a:cs typeface="+mn-ea"/>
                <a:sym typeface="+mn-lt"/>
              </a:endParaRPr>
            </a:p>
          </p:txBody>
        </p:sp>
        <p:sp>
          <p:nvSpPr>
            <p:cNvPr id="12" name="文本框 11"/>
            <p:cNvSpPr txBox="1"/>
            <p:nvPr/>
          </p:nvSpPr>
          <p:spPr>
            <a:xfrm>
              <a:off x="2612717" y="478756"/>
              <a:ext cx="4730948"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人员调动与晋升</a:t>
              </a:r>
              <a:endParaRPr lang="zh-CN" altLang="en-US" sz="2400" b="1" dirty="0">
                <a:solidFill>
                  <a:schemeClr val="bg2">
                    <a:lumMod val="25000"/>
                  </a:schemeClr>
                </a:solidFill>
                <a:cs typeface="+mn-ea"/>
                <a:sym typeface="+mn-lt"/>
              </a:endParaRPr>
            </a:p>
          </p:txBody>
        </p:sp>
      </p:grpSp>
      <p:grpSp>
        <p:nvGrpSpPr>
          <p:cNvPr id="13" name="组合 12"/>
          <p:cNvGrpSpPr/>
          <p:nvPr/>
        </p:nvGrpSpPr>
        <p:grpSpPr>
          <a:xfrm>
            <a:off x="-676027" y="587602"/>
            <a:ext cx="1779590" cy="324568"/>
            <a:chOff x="10447421" y="344366"/>
            <a:chExt cx="1779590" cy="324568"/>
          </a:xfrm>
        </p:grpSpPr>
        <p:sp>
          <p:nvSpPr>
            <p:cNvPr id="14" name="平行四边形 13"/>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平行四边形 14"/>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anim calcmode="lin" valueType="num">
                                      <p:cBhvr>
                                        <p:cTn id="42" dur="1000" fill="hold"/>
                                        <p:tgtEl>
                                          <p:spTgt spid="9"/>
                                        </p:tgtEl>
                                        <p:attrNameLst>
                                          <p:attrName>ppt_x</p:attrName>
                                        </p:attrNameLst>
                                      </p:cBhvr>
                                      <p:tavLst>
                                        <p:tav tm="0">
                                          <p:val>
                                            <p:strVal val="#ppt_x"/>
                                          </p:val>
                                        </p:tav>
                                        <p:tav tm="100000">
                                          <p:val>
                                            <p:strVal val="#ppt_x"/>
                                          </p:val>
                                        </p:tav>
                                      </p:tavLst>
                                    </p:anim>
                                    <p:anim calcmode="lin" valueType="num">
                                      <p:cBhvr>
                                        <p:cTn id="4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54789" y="2172976"/>
            <a:ext cx="2893818" cy="737005"/>
            <a:chOff x="1354789" y="2172976"/>
            <a:chExt cx="2893818" cy="737005"/>
          </a:xfrm>
        </p:grpSpPr>
        <p:sp>
          <p:nvSpPr>
            <p:cNvPr id="6" name="MH_SubTitle_1"/>
            <p:cNvSpPr>
              <a:spLocks noChangeArrowheads="1"/>
            </p:cNvSpPr>
            <p:nvPr>
              <p:custDataLst>
                <p:tags r:id="rId1"/>
              </p:custDataLst>
            </p:nvPr>
          </p:nvSpPr>
          <p:spPr bwMode="auto">
            <a:xfrm>
              <a:off x="1635717" y="2329180"/>
              <a:ext cx="2612890" cy="514208"/>
            </a:xfrm>
            <a:prstGeom prst="parallelogram">
              <a:avLst>
                <a:gd name="adj" fmla="val 20381"/>
              </a:avLst>
            </a:prstGeom>
            <a:solidFill>
              <a:schemeClr val="bg1">
                <a:lumMod val="95000"/>
              </a:schemeClr>
            </a:solidFill>
            <a:ln>
              <a:noFill/>
            </a:ln>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r>
                <a:rPr lang="zh-CN" altLang="en-US" b="1" dirty="0">
                  <a:solidFill>
                    <a:schemeClr val="bg2">
                      <a:lumMod val="25000"/>
                    </a:schemeClr>
                  </a:solidFill>
                  <a:latin typeface="+mn-lt"/>
                  <a:ea typeface="+mn-ea"/>
                  <a:cs typeface="+mn-ea"/>
                  <a:sym typeface="+mn-lt"/>
                </a:rPr>
                <a:t>部门晋升申报材</a:t>
              </a:r>
              <a:endParaRPr lang="zh-CN" altLang="en-US" b="1" dirty="0">
                <a:solidFill>
                  <a:schemeClr val="bg2">
                    <a:lumMod val="25000"/>
                  </a:schemeClr>
                </a:solidFill>
                <a:latin typeface="+mn-lt"/>
                <a:ea typeface="+mn-ea"/>
                <a:cs typeface="+mn-ea"/>
                <a:sym typeface="+mn-lt"/>
              </a:endParaRPr>
            </a:p>
          </p:txBody>
        </p:sp>
        <p:sp>
          <p:nvSpPr>
            <p:cNvPr id="7" name="MH_Other_1"/>
            <p:cNvSpPr txBox="1">
              <a:spLocks noChangeArrowheads="1"/>
            </p:cNvSpPr>
            <p:nvPr>
              <p:custDataLst>
                <p:tags r:id="rId2"/>
              </p:custDataLst>
            </p:nvPr>
          </p:nvSpPr>
          <p:spPr bwMode="auto">
            <a:xfrm>
              <a:off x="1354789" y="2172976"/>
              <a:ext cx="561857" cy="737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7200" b="1" i="1" dirty="0">
                  <a:solidFill>
                    <a:srgbClr val="002263"/>
                  </a:solidFill>
                  <a:latin typeface="+mn-lt"/>
                  <a:ea typeface="+mn-ea"/>
                  <a:cs typeface="+mn-ea"/>
                  <a:sym typeface="+mn-lt"/>
                </a:rPr>
                <a:t>1</a:t>
              </a:r>
              <a:endParaRPr lang="zh-CN" altLang="en-US" sz="7200" b="1" i="1" dirty="0">
                <a:solidFill>
                  <a:srgbClr val="002263"/>
                </a:solidFill>
                <a:latin typeface="+mn-lt"/>
                <a:ea typeface="+mn-ea"/>
                <a:cs typeface="+mn-ea"/>
                <a:sym typeface="+mn-lt"/>
              </a:endParaRPr>
            </a:p>
          </p:txBody>
        </p:sp>
      </p:grpSp>
      <p:grpSp>
        <p:nvGrpSpPr>
          <p:cNvPr id="8" name="组合 7"/>
          <p:cNvGrpSpPr/>
          <p:nvPr/>
        </p:nvGrpSpPr>
        <p:grpSpPr>
          <a:xfrm>
            <a:off x="7548335" y="2154553"/>
            <a:ext cx="3005757" cy="738137"/>
            <a:chOff x="8394" y="8092"/>
            <a:chExt cx="2655" cy="652"/>
          </a:xfrm>
        </p:grpSpPr>
        <p:sp>
          <p:nvSpPr>
            <p:cNvPr id="9" name="MH_SubTitle_1"/>
            <p:cNvSpPr>
              <a:spLocks noChangeArrowheads="1"/>
            </p:cNvSpPr>
            <p:nvPr>
              <p:custDataLst>
                <p:tags r:id="rId3"/>
              </p:custDataLst>
            </p:nvPr>
          </p:nvSpPr>
          <p:spPr bwMode="auto">
            <a:xfrm>
              <a:off x="8741" y="8246"/>
              <a:ext cx="2308" cy="454"/>
            </a:xfrm>
            <a:prstGeom prst="parallelogram">
              <a:avLst>
                <a:gd name="adj" fmla="val 20381"/>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r>
                <a:rPr lang="zh-CN" altLang="en-US" b="1" dirty="0">
                  <a:solidFill>
                    <a:schemeClr val="bg2">
                      <a:lumMod val="25000"/>
                    </a:schemeClr>
                  </a:solidFill>
                  <a:latin typeface="+mn-lt"/>
                  <a:ea typeface="+mn-ea"/>
                  <a:cs typeface="+mn-ea"/>
                  <a:sym typeface="+mn-lt"/>
                </a:rPr>
                <a:t>广泛征求意见</a:t>
              </a:r>
              <a:endParaRPr lang="zh-CN" altLang="en-US" b="1" dirty="0">
                <a:solidFill>
                  <a:schemeClr val="bg2">
                    <a:lumMod val="25000"/>
                  </a:schemeClr>
                </a:solidFill>
                <a:latin typeface="+mn-lt"/>
                <a:ea typeface="+mn-ea"/>
                <a:cs typeface="+mn-ea"/>
                <a:sym typeface="+mn-lt"/>
              </a:endParaRPr>
            </a:p>
          </p:txBody>
        </p:sp>
        <p:sp>
          <p:nvSpPr>
            <p:cNvPr id="10" name="MH_Other_1"/>
            <p:cNvSpPr txBox="1">
              <a:spLocks noChangeArrowheads="1"/>
            </p:cNvSpPr>
            <p:nvPr>
              <p:custDataLst>
                <p:tags r:id="rId4"/>
              </p:custDataLst>
            </p:nvPr>
          </p:nvSpPr>
          <p:spPr bwMode="auto">
            <a:xfrm>
              <a:off x="8394" y="8092"/>
              <a:ext cx="496" cy="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sz="7200" b="1" i="1" dirty="0">
                  <a:solidFill>
                    <a:srgbClr val="002263"/>
                  </a:solidFill>
                  <a:latin typeface="+mn-lt"/>
                  <a:ea typeface="+mn-ea"/>
                  <a:cs typeface="+mn-ea"/>
                  <a:sym typeface="+mn-lt"/>
                </a:rPr>
                <a:t>3</a:t>
              </a:r>
              <a:endParaRPr lang="en-US" sz="7200" b="1" i="1" dirty="0">
                <a:solidFill>
                  <a:srgbClr val="002263"/>
                </a:solidFill>
                <a:latin typeface="+mn-lt"/>
                <a:ea typeface="+mn-ea"/>
                <a:cs typeface="+mn-ea"/>
                <a:sym typeface="+mn-lt"/>
              </a:endParaRPr>
            </a:p>
          </p:txBody>
        </p:sp>
      </p:grpSp>
      <p:grpSp>
        <p:nvGrpSpPr>
          <p:cNvPr id="11" name="组合 10"/>
          <p:cNvGrpSpPr/>
          <p:nvPr/>
        </p:nvGrpSpPr>
        <p:grpSpPr>
          <a:xfrm>
            <a:off x="1180875" y="3519263"/>
            <a:ext cx="4058957" cy="738137"/>
            <a:chOff x="792" y="9388"/>
            <a:chExt cx="4897" cy="890"/>
          </a:xfrm>
        </p:grpSpPr>
        <p:sp>
          <p:nvSpPr>
            <p:cNvPr id="12" name="MH_SubTitle_1"/>
            <p:cNvSpPr>
              <a:spLocks noChangeArrowheads="1"/>
            </p:cNvSpPr>
            <p:nvPr>
              <p:custDataLst>
                <p:tags r:id="rId5"/>
              </p:custDataLst>
            </p:nvPr>
          </p:nvSpPr>
          <p:spPr bwMode="auto">
            <a:xfrm>
              <a:off x="1470" y="9566"/>
              <a:ext cx="4219" cy="620"/>
            </a:xfrm>
            <a:prstGeom prst="parallelogram">
              <a:avLst>
                <a:gd name="adj" fmla="val 20381"/>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r>
                <a:rPr lang="zh-CN" altLang="en-US" b="1" dirty="0">
                  <a:solidFill>
                    <a:schemeClr val="bg2">
                      <a:lumMod val="25000"/>
                    </a:schemeClr>
                  </a:solidFill>
                  <a:latin typeface="+mn-lt"/>
                  <a:ea typeface="+mn-ea"/>
                  <a:cs typeface="+mn-ea"/>
                  <a:sym typeface="+mn-lt"/>
                </a:rPr>
                <a:t>主管、部门经理推荐意见</a:t>
              </a:r>
              <a:endParaRPr lang="zh-CN" altLang="zh-CN" dirty="0">
                <a:solidFill>
                  <a:schemeClr val="bg2">
                    <a:lumMod val="25000"/>
                  </a:schemeClr>
                </a:solidFill>
                <a:latin typeface="+mn-lt"/>
                <a:ea typeface="+mn-ea"/>
                <a:cs typeface="+mn-ea"/>
                <a:sym typeface="+mn-lt"/>
              </a:endParaRPr>
            </a:p>
          </p:txBody>
        </p:sp>
        <p:sp>
          <p:nvSpPr>
            <p:cNvPr id="13" name="MH_Other_1"/>
            <p:cNvSpPr txBox="1">
              <a:spLocks noChangeArrowheads="1"/>
            </p:cNvSpPr>
            <p:nvPr>
              <p:custDataLst>
                <p:tags r:id="rId6"/>
              </p:custDataLst>
            </p:nvPr>
          </p:nvSpPr>
          <p:spPr bwMode="auto">
            <a:xfrm>
              <a:off x="792" y="9388"/>
              <a:ext cx="678" cy="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sz="7200" b="1" i="1" dirty="0">
                  <a:solidFill>
                    <a:srgbClr val="002263"/>
                  </a:solidFill>
                  <a:latin typeface="+mn-lt"/>
                  <a:ea typeface="+mn-ea"/>
                  <a:cs typeface="+mn-ea"/>
                  <a:sym typeface="+mn-lt"/>
                </a:rPr>
                <a:t>4</a:t>
              </a:r>
              <a:endParaRPr lang="en-US" sz="7200" b="1" i="1" dirty="0">
                <a:solidFill>
                  <a:srgbClr val="002263"/>
                </a:solidFill>
                <a:latin typeface="+mn-lt"/>
                <a:ea typeface="+mn-ea"/>
                <a:cs typeface="+mn-ea"/>
                <a:sym typeface="+mn-lt"/>
              </a:endParaRPr>
            </a:p>
          </p:txBody>
        </p:sp>
      </p:grpSp>
      <p:grpSp>
        <p:nvGrpSpPr>
          <p:cNvPr id="14" name="组合 13"/>
          <p:cNvGrpSpPr/>
          <p:nvPr/>
        </p:nvGrpSpPr>
        <p:grpSpPr>
          <a:xfrm>
            <a:off x="5295523" y="3519262"/>
            <a:ext cx="3102279" cy="738137"/>
            <a:chOff x="4326" y="9511"/>
            <a:chExt cx="3743" cy="890"/>
          </a:xfrm>
        </p:grpSpPr>
        <p:sp>
          <p:nvSpPr>
            <p:cNvPr id="15" name="MH_SubTitle_1"/>
            <p:cNvSpPr>
              <a:spLocks noChangeArrowheads="1"/>
            </p:cNvSpPr>
            <p:nvPr>
              <p:custDataLst>
                <p:tags r:id="rId7"/>
              </p:custDataLst>
            </p:nvPr>
          </p:nvSpPr>
          <p:spPr bwMode="auto">
            <a:xfrm>
              <a:off x="4916" y="9711"/>
              <a:ext cx="3153" cy="665"/>
            </a:xfrm>
            <a:prstGeom prst="parallelogram">
              <a:avLst>
                <a:gd name="adj" fmla="val 20381"/>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r>
                <a:rPr lang="zh-CN" altLang="en-US" b="1" dirty="0">
                  <a:solidFill>
                    <a:schemeClr val="bg2">
                      <a:lumMod val="25000"/>
                    </a:schemeClr>
                  </a:solidFill>
                  <a:latin typeface="+mn-lt"/>
                  <a:ea typeface="+mn-ea"/>
                  <a:cs typeface="+mn-ea"/>
                  <a:sym typeface="+mn-lt"/>
                </a:rPr>
                <a:t>分管副总经理审核</a:t>
              </a:r>
              <a:endParaRPr lang="zh-CN" altLang="en-US" b="1" dirty="0">
                <a:solidFill>
                  <a:schemeClr val="bg2">
                    <a:lumMod val="25000"/>
                  </a:schemeClr>
                </a:solidFill>
                <a:latin typeface="+mn-lt"/>
                <a:ea typeface="+mn-ea"/>
                <a:cs typeface="+mn-ea"/>
                <a:sym typeface="+mn-lt"/>
              </a:endParaRPr>
            </a:p>
          </p:txBody>
        </p:sp>
        <p:sp>
          <p:nvSpPr>
            <p:cNvPr id="16" name="MH_Other_1"/>
            <p:cNvSpPr txBox="1">
              <a:spLocks noChangeArrowheads="1"/>
            </p:cNvSpPr>
            <p:nvPr>
              <p:custDataLst>
                <p:tags r:id="rId8"/>
              </p:custDataLst>
            </p:nvPr>
          </p:nvSpPr>
          <p:spPr bwMode="auto">
            <a:xfrm>
              <a:off x="4326" y="9511"/>
              <a:ext cx="678" cy="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7200" b="1" i="1" dirty="0">
                  <a:solidFill>
                    <a:srgbClr val="002263"/>
                  </a:solidFill>
                  <a:latin typeface="+mn-lt"/>
                  <a:ea typeface="+mn-ea"/>
                  <a:cs typeface="+mn-ea"/>
                  <a:sym typeface="+mn-lt"/>
                </a:rPr>
                <a:t>5</a:t>
              </a:r>
              <a:endParaRPr lang="en-US" altLang="zh-CN" sz="7200" b="1" i="1" dirty="0">
                <a:solidFill>
                  <a:srgbClr val="002263"/>
                </a:solidFill>
                <a:latin typeface="+mn-lt"/>
                <a:ea typeface="+mn-ea"/>
                <a:cs typeface="+mn-ea"/>
                <a:sym typeface="+mn-lt"/>
              </a:endParaRPr>
            </a:p>
          </p:txBody>
        </p:sp>
      </p:grpSp>
      <p:grpSp>
        <p:nvGrpSpPr>
          <p:cNvPr id="17" name="组合 16"/>
          <p:cNvGrpSpPr/>
          <p:nvPr/>
        </p:nvGrpSpPr>
        <p:grpSpPr>
          <a:xfrm>
            <a:off x="8453493" y="3519261"/>
            <a:ext cx="2894810" cy="738137"/>
            <a:chOff x="9581" y="9459"/>
            <a:chExt cx="2557" cy="652"/>
          </a:xfrm>
        </p:grpSpPr>
        <p:sp>
          <p:nvSpPr>
            <p:cNvPr id="18" name="MH_SubTitle_1"/>
            <p:cNvSpPr>
              <a:spLocks noChangeArrowheads="1"/>
            </p:cNvSpPr>
            <p:nvPr>
              <p:custDataLst>
                <p:tags r:id="rId9"/>
              </p:custDataLst>
            </p:nvPr>
          </p:nvSpPr>
          <p:spPr bwMode="auto">
            <a:xfrm>
              <a:off x="9829" y="9619"/>
              <a:ext cx="2309" cy="454"/>
            </a:xfrm>
            <a:prstGeom prst="parallelogram">
              <a:avLst>
                <a:gd name="adj" fmla="val 20381"/>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r>
                <a:rPr lang="zh-CN" altLang="en-US" b="1" dirty="0">
                  <a:solidFill>
                    <a:schemeClr val="bg2">
                      <a:lumMod val="25000"/>
                    </a:schemeClr>
                  </a:solidFill>
                  <a:latin typeface="+mn-lt"/>
                  <a:ea typeface="+mn-ea"/>
                  <a:cs typeface="+mn-ea"/>
                  <a:sym typeface="+mn-lt"/>
                </a:rPr>
                <a:t>总经理审批</a:t>
              </a:r>
              <a:endParaRPr lang="zh-CN" altLang="en-US" b="1" dirty="0">
                <a:solidFill>
                  <a:schemeClr val="bg2">
                    <a:lumMod val="25000"/>
                  </a:schemeClr>
                </a:solidFill>
                <a:latin typeface="+mn-lt"/>
                <a:ea typeface="+mn-ea"/>
                <a:cs typeface="+mn-ea"/>
                <a:sym typeface="+mn-lt"/>
              </a:endParaRPr>
            </a:p>
          </p:txBody>
        </p:sp>
        <p:sp>
          <p:nvSpPr>
            <p:cNvPr id="19" name="MH_Other_1"/>
            <p:cNvSpPr txBox="1">
              <a:spLocks noChangeArrowheads="1"/>
            </p:cNvSpPr>
            <p:nvPr>
              <p:custDataLst>
                <p:tags r:id="rId10"/>
              </p:custDataLst>
            </p:nvPr>
          </p:nvSpPr>
          <p:spPr bwMode="auto">
            <a:xfrm>
              <a:off x="9581" y="9459"/>
              <a:ext cx="496" cy="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sz="7200" b="1" i="1" dirty="0">
                  <a:solidFill>
                    <a:srgbClr val="002263"/>
                  </a:solidFill>
                  <a:latin typeface="+mn-lt"/>
                  <a:ea typeface="+mn-ea"/>
                  <a:cs typeface="+mn-ea"/>
                  <a:sym typeface="+mn-lt"/>
                </a:rPr>
                <a:t>6</a:t>
              </a:r>
              <a:endParaRPr lang="en-US" sz="7200" b="1" i="1" dirty="0">
                <a:solidFill>
                  <a:srgbClr val="002263"/>
                </a:solidFill>
                <a:latin typeface="+mn-lt"/>
                <a:ea typeface="+mn-ea"/>
                <a:cs typeface="+mn-ea"/>
                <a:sym typeface="+mn-lt"/>
              </a:endParaRPr>
            </a:p>
          </p:txBody>
        </p:sp>
      </p:grpSp>
      <p:grpSp>
        <p:nvGrpSpPr>
          <p:cNvPr id="20" name="组合 19"/>
          <p:cNvGrpSpPr/>
          <p:nvPr/>
        </p:nvGrpSpPr>
        <p:grpSpPr>
          <a:xfrm>
            <a:off x="4448954" y="2154562"/>
            <a:ext cx="2899034" cy="738138"/>
            <a:chOff x="4405" y="8092"/>
            <a:chExt cx="3498" cy="890"/>
          </a:xfrm>
        </p:grpSpPr>
        <p:sp>
          <p:nvSpPr>
            <p:cNvPr id="21" name="MH_SubTitle_1"/>
            <p:cNvSpPr>
              <a:spLocks noChangeArrowheads="1"/>
            </p:cNvSpPr>
            <p:nvPr>
              <p:custDataLst>
                <p:tags r:id="rId11"/>
              </p:custDataLst>
            </p:nvPr>
          </p:nvSpPr>
          <p:spPr bwMode="auto">
            <a:xfrm>
              <a:off x="4750" y="8303"/>
              <a:ext cx="3153" cy="620"/>
            </a:xfrm>
            <a:prstGeom prst="parallelogram">
              <a:avLst>
                <a:gd name="adj" fmla="val 20381"/>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r>
                <a:rPr lang="zh-CN" altLang="en-US" b="1" dirty="0">
                  <a:solidFill>
                    <a:schemeClr val="bg2">
                      <a:lumMod val="25000"/>
                    </a:schemeClr>
                  </a:solidFill>
                  <a:latin typeface="+mn-lt"/>
                  <a:ea typeface="+mn-ea"/>
                  <a:cs typeface="+mn-ea"/>
                  <a:sym typeface="+mn-lt"/>
                </a:rPr>
                <a:t>行政人事部审</a:t>
              </a:r>
              <a:endParaRPr lang="zh-CN" altLang="en-US" b="1" dirty="0">
                <a:solidFill>
                  <a:schemeClr val="bg2">
                    <a:lumMod val="25000"/>
                  </a:schemeClr>
                </a:solidFill>
                <a:latin typeface="+mn-lt"/>
                <a:ea typeface="+mn-ea"/>
                <a:cs typeface="+mn-ea"/>
                <a:sym typeface="+mn-lt"/>
              </a:endParaRPr>
            </a:p>
          </p:txBody>
        </p:sp>
        <p:sp>
          <p:nvSpPr>
            <p:cNvPr id="23" name="MH_Other_1"/>
            <p:cNvSpPr txBox="1">
              <a:spLocks noChangeArrowheads="1"/>
            </p:cNvSpPr>
            <p:nvPr>
              <p:custDataLst>
                <p:tags r:id="rId12"/>
              </p:custDataLst>
            </p:nvPr>
          </p:nvSpPr>
          <p:spPr bwMode="auto">
            <a:xfrm>
              <a:off x="4405" y="8092"/>
              <a:ext cx="678" cy="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7200" b="1" i="1" dirty="0">
                  <a:solidFill>
                    <a:srgbClr val="002263"/>
                  </a:solidFill>
                  <a:latin typeface="+mn-lt"/>
                  <a:ea typeface="+mn-ea"/>
                  <a:cs typeface="+mn-ea"/>
                  <a:sym typeface="+mn-lt"/>
                </a:rPr>
                <a:t>2</a:t>
              </a:r>
              <a:endParaRPr lang="en-US" altLang="zh-CN" sz="7200" b="1" i="1" dirty="0">
                <a:solidFill>
                  <a:srgbClr val="002263"/>
                </a:solidFill>
                <a:latin typeface="+mn-lt"/>
                <a:ea typeface="+mn-ea"/>
                <a:cs typeface="+mn-ea"/>
                <a:sym typeface="+mn-lt"/>
              </a:endParaRPr>
            </a:p>
          </p:txBody>
        </p:sp>
      </p:grpSp>
      <p:sp>
        <p:nvSpPr>
          <p:cNvPr id="24" name="TextBox 1"/>
          <p:cNvSpPr txBox="1"/>
          <p:nvPr/>
        </p:nvSpPr>
        <p:spPr>
          <a:xfrm>
            <a:off x="1849678" y="4955288"/>
            <a:ext cx="8383509" cy="820546"/>
          </a:xfrm>
          <a:prstGeom prst="rect">
            <a:avLst/>
          </a:prstGeom>
          <a:solidFill>
            <a:srgbClr val="FCFCFC">
              <a:alpha val="20000"/>
            </a:srgbClr>
          </a:solidFill>
        </p:spPr>
        <p:txBody>
          <a:bodyPr wrap="square" rtlCol="0">
            <a:spAutoFit/>
          </a:bodyPr>
          <a:lstStyle/>
          <a:p>
            <a:pPr algn="ctr">
              <a:lnSpc>
                <a:spcPts val="3000"/>
              </a:lnSpc>
            </a:pPr>
            <a:r>
              <a:rPr lang="en-US" altLang="zh-CN" b="1" dirty="0">
                <a:solidFill>
                  <a:schemeClr val="bg2">
                    <a:lumMod val="25000"/>
                  </a:schemeClr>
                </a:solidFill>
                <a:cs typeface="+mn-ea"/>
                <a:sym typeface="+mn-lt"/>
              </a:rPr>
              <a:t>    </a:t>
            </a:r>
            <a:r>
              <a:rPr lang="zh-CN" altLang="zh-CN" b="1" dirty="0">
                <a:solidFill>
                  <a:schemeClr val="bg2">
                    <a:lumMod val="25000"/>
                  </a:schemeClr>
                </a:solidFill>
                <a:cs typeface="+mn-ea"/>
                <a:sym typeface="+mn-lt"/>
              </a:rPr>
              <a:t>晋升程序走完以后，《员工异动审批表》及相关材料原件由行政人事部存档，《员工异动审批表》复印一份给财务部备案。</a:t>
            </a:r>
            <a:endParaRPr lang="zh-CN" altLang="zh-CN" b="1" dirty="0">
              <a:solidFill>
                <a:schemeClr val="bg2">
                  <a:lumMod val="25000"/>
                </a:schemeClr>
              </a:solidFill>
              <a:cs typeface="+mn-ea"/>
              <a:sym typeface="+mn-lt"/>
            </a:endParaRPr>
          </a:p>
        </p:txBody>
      </p:sp>
      <p:grpSp>
        <p:nvGrpSpPr>
          <p:cNvPr id="25" name="组合 24"/>
          <p:cNvGrpSpPr/>
          <p:nvPr/>
        </p:nvGrpSpPr>
        <p:grpSpPr>
          <a:xfrm>
            <a:off x="1227098" y="464769"/>
            <a:ext cx="5728260" cy="461665"/>
            <a:chOff x="1615405" y="478756"/>
            <a:chExt cx="5728260" cy="461665"/>
          </a:xfrm>
        </p:grpSpPr>
        <p:sp>
          <p:nvSpPr>
            <p:cNvPr id="26" name="文本框 25"/>
            <p:cNvSpPr txBox="1"/>
            <p:nvPr/>
          </p:nvSpPr>
          <p:spPr>
            <a:xfrm>
              <a:off x="1615405" y="587602"/>
              <a:ext cx="1424293"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第十 一 章</a:t>
              </a:r>
              <a:endParaRPr lang="zh-CN" altLang="zh-CN" sz="1600" dirty="0">
                <a:solidFill>
                  <a:schemeClr val="bg2">
                    <a:lumMod val="25000"/>
                  </a:schemeClr>
                </a:solidFill>
                <a:cs typeface="+mn-ea"/>
                <a:sym typeface="+mn-lt"/>
              </a:endParaRPr>
            </a:p>
          </p:txBody>
        </p:sp>
        <p:sp>
          <p:nvSpPr>
            <p:cNvPr id="27" name="文本框 26"/>
            <p:cNvSpPr txBox="1"/>
            <p:nvPr/>
          </p:nvSpPr>
          <p:spPr>
            <a:xfrm>
              <a:off x="2612717" y="478756"/>
              <a:ext cx="4730948"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人员调动与晋升</a:t>
              </a:r>
              <a:endParaRPr lang="zh-CN" altLang="en-US" sz="2400" b="1" dirty="0">
                <a:solidFill>
                  <a:schemeClr val="bg2">
                    <a:lumMod val="25000"/>
                  </a:schemeClr>
                </a:solidFill>
                <a:cs typeface="+mn-ea"/>
                <a:sym typeface="+mn-lt"/>
              </a:endParaRPr>
            </a:p>
          </p:txBody>
        </p:sp>
      </p:grpSp>
      <p:grpSp>
        <p:nvGrpSpPr>
          <p:cNvPr id="28" name="组合 27"/>
          <p:cNvGrpSpPr/>
          <p:nvPr/>
        </p:nvGrpSpPr>
        <p:grpSpPr>
          <a:xfrm>
            <a:off x="-676027" y="587602"/>
            <a:ext cx="1779590" cy="324568"/>
            <a:chOff x="10447421" y="344366"/>
            <a:chExt cx="1779590" cy="324568"/>
          </a:xfrm>
        </p:grpSpPr>
        <p:sp>
          <p:nvSpPr>
            <p:cNvPr id="29" name="平行四边形 28"/>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平行四边形 29"/>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4"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ppt_x"/>
                                          </p:val>
                                        </p:tav>
                                        <p:tav tm="100000">
                                          <p:val>
                                            <p:strVal val="#ppt_x"/>
                                          </p:val>
                                        </p:tav>
                                      </p:tavLst>
                                    </p:anim>
                                    <p:anim calcmode="lin" valueType="num">
                                      <p:cBhvr additive="base">
                                        <p:cTn id="24" dur="500" fill="hold"/>
                                        <p:tgtEl>
                                          <p:spTgt spid="20"/>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ppt_x"/>
                                          </p:val>
                                        </p:tav>
                                        <p:tav tm="100000">
                                          <p:val>
                                            <p:strVal val="#ppt_x"/>
                                          </p:val>
                                        </p:tav>
                                      </p:tavLst>
                                    </p:anim>
                                    <p:anim calcmode="lin" valueType="num">
                                      <p:cBhvr additive="base">
                                        <p:cTn id="39" dur="500" fill="hold"/>
                                        <p:tgtEl>
                                          <p:spTgt spid="14"/>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ppt_x"/>
                                          </p:val>
                                        </p:tav>
                                        <p:tav tm="100000">
                                          <p:val>
                                            <p:strVal val="#ppt_x"/>
                                          </p:val>
                                        </p:tav>
                                      </p:tavLst>
                                    </p:anim>
                                    <p:anim calcmode="lin" valueType="num">
                                      <p:cBhvr additive="base">
                                        <p:cTn id="4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1000"/>
                                        <p:tgtEl>
                                          <p:spTgt spid="24"/>
                                        </p:tgtEl>
                                      </p:cBhvr>
                                    </p:animEffect>
                                    <p:anim calcmode="lin" valueType="num">
                                      <p:cBhvr>
                                        <p:cTn id="50" dur="1000" fill="hold"/>
                                        <p:tgtEl>
                                          <p:spTgt spid="24"/>
                                        </p:tgtEl>
                                        <p:attrNameLst>
                                          <p:attrName>ppt_x</p:attrName>
                                        </p:attrNameLst>
                                      </p:cBhvr>
                                      <p:tavLst>
                                        <p:tav tm="0">
                                          <p:val>
                                            <p:strVal val="#ppt_x"/>
                                          </p:val>
                                        </p:tav>
                                        <p:tav tm="100000">
                                          <p:val>
                                            <p:strVal val="#ppt_x"/>
                                          </p:val>
                                        </p:tav>
                                      </p:tavLst>
                                    </p:anim>
                                    <p:anim calcmode="lin" valueType="num">
                                      <p:cBhvr>
                                        <p:cTn id="5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1" name="图片 30"/>
          <p:cNvPicPr>
            <a:picLocks noChangeAspect="1"/>
          </p:cNvPicPr>
          <p:nvPr/>
        </p:nvPicPr>
        <p:blipFill>
          <a:blip r:embed="rId1" cstate="screen"/>
          <a:stretch>
            <a:fillRect/>
          </a:stretch>
        </p:blipFill>
        <p:spPr>
          <a:xfrm>
            <a:off x="-41950" y="-3340"/>
            <a:ext cx="8791020" cy="6857995"/>
          </a:xfrm>
          <a:prstGeom prst="rect">
            <a:avLst/>
          </a:prstGeom>
        </p:spPr>
      </p:pic>
      <p:sp>
        <p:nvSpPr>
          <p:cNvPr id="35" name="任意多边形 9"/>
          <p:cNvSpPr/>
          <p:nvPr/>
        </p:nvSpPr>
        <p:spPr>
          <a:xfrm flipH="1" flipV="1">
            <a:off x="1815127" y="-4716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p:cNvSpPr/>
          <p:nvPr/>
        </p:nvSpPr>
        <p:spPr>
          <a:xfrm flipH="1">
            <a:off x="10356215" y="306387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p:cNvSpPr/>
          <p:nvPr/>
        </p:nvSpPr>
        <p:spPr>
          <a:xfrm flipH="1" flipV="1">
            <a:off x="1776730" y="-6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p:cNvSpPr/>
          <p:nvPr/>
        </p:nvSpPr>
        <p:spPr>
          <a:xfrm flipH="1" flipV="1">
            <a:off x="2755265" y="4502150"/>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p:cNvSpPr/>
          <p:nvPr/>
        </p:nvSpPr>
        <p:spPr>
          <a:xfrm flipH="1" flipV="1">
            <a:off x="11271885" y="3780155"/>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p:cNvSpPr/>
          <p:nvPr/>
        </p:nvSpPr>
        <p:spPr>
          <a:xfrm flipH="1" flipV="1">
            <a:off x="3448050" y="3780155"/>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4659756" y="2750441"/>
            <a:ext cx="5121" cy="12833"/>
            <a:chOff x="3861296" y="3026891"/>
            <a:chExt cx="5121" cy="12833"/>
          </a:xfrm>
        </p:grpSpPr>
        <p:sp>
          <p:nvSpPr>
            <p:cNvPr id="9" name="任意多边形: 形状 8"/>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5" name="文本框 24"/>
          <p:cNvSpPr txBox="1"/>
          <p:nvPr/>
        </p:nvSpPr>
        <p:spPr>
          <a:xfrm>
            <a:off x="4238758" y="2819268"/>
            <a:ext cx="6682836" cy="1015663"/>
          </a:xfrm>
          <a:prstGeom prst="rect">
            <a:avLst/>
          </a:prstGeom>
          <a:noFill/>
        </p:spPr>
        <p:txBody>
          <a:bodyPr wrap="square" rtlCol="0">
            <a:spAutoFit/>
          </a:bodyPr>
          <a:lstStyle/>
          <a:p>
            <a:pPr lvl="0" algn="ctr">
              <a:defRPr/>
            </a:pPr>
            <a:r>
              <a:rPr lang="zh-CN" altLang="en-US" sz="6000" b="1" dirty="0">
                <a:solidFill>
                  <a:srgbClr val="002263"/>
                </a:solidFill>
                <a:cs typeface="+mn-ea"/>
                <a:sym typeface="+mn-lt"/>
              </a:rPr>
              <a:t>奖惩</a:t>
            </a:r>
            <a:endParaRPr lang="zh-CN" altLang="en-US" sz="6000" b="1" dirty="0">
              <a:solidFill>
                <a:srgbClr val="002263"/>
              </a:solidFill>
              <a:cs typeface="+mn-ea"/>
              <a:sym typeface="+mn-lt"/>
            </a:endParaRPr>
          </a:p>
        </p:txBody>
      </p:sp>
      <p:sp>
        <p:nvSpPr>
          <p:cNvPr id="26" name="TextBox 11"/>
          <p:cNvSpPr txBox="1"/>
          <p:nvPr/>
        </p:nvSpPr>
        <p:spPr>
          <a:xfrm>
            <a:off x="4200682" y="4045145"/>
            <a:ext cx="6506845" cy="369332"/>
          </a:xfrm>
          <a:prstGeom prst="rect">
            <a:avLst/>
          </a:prstGeom>
          <a:noFill/>
        </p:spPr>
        <p:txBody>
          <a:bodyPr wrap="square" lIns="0" tIns="0" rIns="0" bIns="0" rtlCol="0">
            <a:spAutoFit/>
            <a:scene3d>
              <a:camera prst="orthographicFront"/>
              <a:lightRig rig="threePt" dir="t"/>
            </a:scene3d>
            <a:sp3d contourW="12700"/>
          </a:bodyPr>
          <a:lstStyle/>
          <a:p>
            <a:pPr algn="ctr"/>
            <a:r>
              <a:rPr lang="en-US" altLang="zh-CN" sz="2400" dirty="0">
                <a:solidFill>
                  <a:schemeClr val="bg2">
                    <a:lumMod val="25000"/>
                  </a:schemeClr>
                </a:solidFill>
                <a:cs typeface="+mn-ea"/>
                <a:sym typeface="+mn-lt"/>
              </a:rPr>
              <a:t>Rewards and punishments</a:t>
            </a:r>
            <a:endParaRPr lang="en-US" altLang="zh-CN" sz="2400" dirty="0">
              <a:solidFill>
                <a:schemeClr val="bg2">
                  <a:lumMod val="25000"/>
                </a:schemeClr>
              </a:solidFill>
              <a:cs typeface="+mn-ea"/>
              <a:sym typeface="+mn-lt"/>
            </a:endParaRPr>
          </a:p>
        </p:txBody>
      </p:sp>
      <p:sp>
        <p:nvSpPr>
          <p:cNvPr id="24" name="矩形 23"/>
          <p:cNvSpPr/>
          <p:nvPr/>
        </p:nvSpPr>
        <p:spPr>
          <a:xfrm>
            <a:off x="6540203" y="1657170"/>
            <a:ext cx="1903956" cy="686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02263"/>
                </a:solidFill>
                <a:cs typeface="+mn-ea"/>
                <a:sym typeface="+mn-lt"/>
              </a:rPr>
              <a:t>第十二章</a:t>
            </a:r>
            <a:endParaRPr lang="zh-CN" altLang="en-US" sz="3200" b="1" dirty="0">
              <a:solidFill>
                <a:srgbClr val="002263"/>
              </a:solidFill>
              <a:cs typeface="+mn-ea"/>
              <a:sym typeface="+mn-lt"/>
            </a:endParaRPr>
          </a:p>
        </p:txBody>
      </p:sp>
      <p:grpSp>
        <p:nvGrpSpPr>
          <p:cNvPr id="39" name="组合 38"/>
          <p:cNvGrpSpPr/>
          <p:nvPr/>
        </p:nvGrpSpPr>
        <p:grpSpPr>
          <a:xfrm>
            <a:off x="5554852" y="4994023"/>
            <a:ext cx="3672647" cy="556721"/>
            <a:chOff x="2924961" y="1867298"/>
            <a:chExt cx="3672647" cy="556721"/>
          </a:xfrm>
        </p:grpSpPr>
        <p:sp>
          <p:nvSpPr>
            <p:cNvPr id="40" name="平行四边形 39"/>
            <p:cNvSpPr/>
            <p:nvPr/>
          </p:nvSpPr>
          <p:spPr>
            <a:xfrm>
              <a:off x="2924961" y="1867298"/>
              <a:ext cx="3672647" cy="556721"/>
            </a:xfrm>
            <a:prstGeom prst="parallelogram">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p:cNvSpPr txBox="1"/>
            <p:nvPr/>
          </p:nvSpPr>
          <p:spPr>
            <a:xfrm flipH="1">
              <a:off x="3467601" y="1969303"/>
              <a:ext cx="2207342" cy="369332"/>
            </a:xfrm>
            <a:prstGeom prst="rect">
              <a:avLst/>
            </a:prstGeom>
            <a:noFill/>
          </p:spPr>
          <p:txBody>
            <a:bodyPr wrap="square" rtlCol="0">
              <a:spAutoFit/>
            </a:bodyPr>
            <a:lstStyle/>
            <a:p>
              <a:endParaRPr lang="zh-CN" altLang="en-US" dirty="0">
                <a:solidFill>
                  <a:schemeClr val="bg1"/>
                </a:solidFill>
                <a:cs typeface="+mn-ea"/>
                <a:sym typeface="+mn-lt"/>
              </a:endParaRPr>
            </a:p>
          </p:txBody>
        </p:sp>
        <p:sp>
          <p:nvSpPr>
            <p:cNvPr id="43" name="文本框 42"/>
            <p:cNvSpPr txBox="1"/>
            <p:nvPr/>
          </p:nvSpPr>
          <p:spPr>
            <a:xfrm flipH="1">
              <a:off x="3955541" y="2000458"/>
              <a:ext cx="1990278" cy="369332"/>
            </a:xfrm>
            <a:prstGeom prst="rect">
              <a:avLst/>
            </a:prstGeom>
            <a:noFill/>
          </p:spPr>
          <p:txBody>
            <a:bodyPr wrap="square" rtlCol="0">
              <a:spAutoFit/>
            </a:bodyPr>
            <a:lstStyle/>
            <a:p>
              <a:r>
                <a:rPr lang="zh-CN" altLang="en-US" dirty="0">
                  <a:solidFill>
                    <a:schemeClr val="bg1"/>
                  </a:solidFill>
                  <a:cs typeface="+mn-ea"/>
                  <a:sym typeface="+mn-lt"/>
                </a:rPr>
                <a:t>人事管理制度</a:t>
              </a:r>
              <a:endParaRPr lang="zh-CN" altLang="en-US" dirty="0">
                <a:solidFill>
                  <a:schemeClr val="bg1"/>
                </a:solidFill>
                <a:cs typeface="+mn-ea"/>
                <a:sym typeface="+mn-lt"/>
              </a:endParaRPr>
            </a:p>
          </p:txBody>
        </p:sp>
      </p:grpSp>
      <p:cxnSp>
        <p:nvCxnSpPr>
          <p:cNvPr id="46" name="直接连接符 45"/>
          <p:cNvCxnSpPr/>
          <p:nvPr/>
        </p:nvCxnSpPr>
        <p:spPr>
          <a:xfrm>
            <a:off x="5747362" y="2339538"/>
            <a:ext cx="376086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up)">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arn(inVertical)">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2" presetClass="entr" presetSubtype="4"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7" presetClass="entr" presetSubtype="1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1000" fill="hold"/>
                                        <p:tgtEl>
                                          <p:spTgt spid="39"/>
                                        </p:tgtEl>
                                        <p:attrNameLst>
                                          <p:attrName>ppt_w</p:attrName>
                                        </p:attrNameLst>
                                      </p:cBhvr>
                                      <p:tavLst>
                                        <p:tav tm="0">
                                          <p:val>
                                            <p:fltVal val="0"/>
                                          </p:val>
                                        </p:tav>
                                        <p:tav tm="100000">
                                          <p:val>
                                            <p:strVal val="#ppt_w"/>
                                          </p:val>
                                        </p:tav>
                                      </p:tavLst>
                                    </p:anim>
                                    <p:anim calcmode="lin" valueType="num">
                                      <p:cBhvr>
                                        <p:cTn id="55" dur="1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5" grpId="0"/>
      <p:bldP spid="26" grpId="0"/>
      <p:bldP spid="2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MH_SubTitle_1"/>
          <p:cNvSpPr/>
          <p:nvPr>
            <p:custDataLst>
              <p:tags r:id="rId1"/>
            </p:custDataLst>
          </p:nvPr>
        </p:nvSpPr>
        <p:spPr>
          <a:xfrm>
            <a:off x="1739452" y="1508740"/>
            <a:ext cx="5918973" cy="338554"/>
          </a:xfrm>
          <a:prstGeom prst="rect">
            <a:avLst/>
          </a:prstGeom>
          <a:noFill/>
        </p:spPr>
        <p:txBody>
          <a:bodyPr lIns="0" tIns="0" rIns="0" bIns="0" anchor="b">
            <a:noAutofit/>
          </a:bodyPr>
          <a:lstStyle/>
          <a:p>
            <a:pPr>
              <a:defRPr/>
            </a:pPr>
            <a:r>
              <a:rPr lang="zh-CN" altLang="en-US" sz="2000" b="1" kern="0" dirty="0">
                <a:solidFill>
                  <a:srgbClr val="002263"/>
                </a:solidFill>
                <a:cs typeface="+mn-ea"/>
                <a:sym typeface="+mn-lt"/>
              </a:rPr>
              <a:t>第二十八条 公司对以下情形之一者，予以记功受奖：</a:t>
            </a:r>
            <a:endParaRPr lang="zh-CN" altLang="en-US" sz="2000" b="1" kern="0" dirty="0">
              <a:solidFill>
                <a:srgbClr val="002263"/>
              </a:solidFill>
              <a:cs typeface="+mn-ea"/>
              <a:sym typeface="+mn-lt"/>
            </a:endParaRPr>
          </a:p>
        </p:txBody>
      </p:sp>
      <p:sp>
        <p:nvSpPr>
          <p:cNvPr id="39" name="MH_SubTitle_2"/>
          <p:cNvSpPr>
            <a:spLocks noChangeArrowheads="1"/>
          </p:cNvSpPr>
          <p:nvPr>
            <p:custDataLst>
              <p:tags r:id="rId2"/>
            </p:custDataLst>
          </p:nvPr>
        </p:nvSpPr>
        <p:spPr bwMode="auto">
          <a:xfrm>
            <a:off x="2245287" y="2675621"/>
            <a:ext cx="5918974" cy="268958"/>
          </a:xfrm>
          <a:prstGeom prst="rect">
            <a:avLst/>
          </a:prstGeom>
          <a:solidFill>
            <a:srgbClr val="FCFCFC"/>
          </a:solidFill>
          <a:ln>
            <a:noFill/>
          </a:ln>
        </p:spPr>
        <p:txBody>
          <a:bodyPr vert="horz" anchor="ctr">
            <a:noAutofit/>
          </a:bodyPr>
          <a:lstStyle/>
          <a:p>
            <a:pPr marL="285750" indent="-285750" algn="l">
              <a:lnSpc>
                <a:spcPct val="130000"/>
              </a:lnSpc>
              <a:buFont typeface="Wingdings" panose="05000000000000000000" pitchFamily="2" charset="2"/>
              <a:buChar char="u"/>
              <a:defRPr/>
            </a:pPr>
            <a:r>
              <a:rPr lang="zh-CN" altLang="en-US" sz="1600" kern="0" dirty="0">
                <a:solidFill>
                  <a:schemeClr val="bg2">
                    <a:lumMod val="25000"/>
                  </a:schemeClr>
                </a:solidFill>
                <a:cs typeface="+mn-ea"/>
                <a:sym typeface="+mn-lt"/>
              </a:rPr>
              <a:t>一、保护公司财产物资安全方面作出突出贡献者；</a:t>
            </a:r>
            <a:endParaRPr lang="zh-CN" altLang="en-US" sz="1600" kern="0" dirty="0">
              <a:solidFill>
                <a:schemeClr val="bg2">
                  <a:lumMod val="25000"/>
                </a:schemeClr>
              </a:solidFill>
              <a:cs typeface="+mn-ea"/>
              <a:sym typeface="+mn-lt"/>
            </a:endParaRPr>
          </a:p>
        </p:txBody>
      </p:sp>
      <p:sp>
        <p:nvSpPr>
          <p:cNvPr id="47" name="MH_SubTitle_2"/>
          <p:cNvSpPr>
            <a:spLocks noChangeArrowheads="1"/>
          </p:cNvSpPr>
          <p:nvPr>
            <p:custDataLst>
              <p:tags r:id="rId3"/>
            </p:custDataLst>
          </p:nvPr>
        </p:nvSpPr>
        <p:spPr bwMode="auto">
          <a:xfrm>
            <a:off x="2245287" y="3229380"/>
            <a:ext cx="5994634" cy="277831"/>
          </a:xfrm>
          <a:prstGeom prst="rect">
            <a:avLst/>
          </a:prstGeom>
          <a:solidFill>
            <a:srgbClr val="FCFCFC"/>
          </a:solidFill>
          <a:ln>
            <a:noFill/>
          </a:ln>
        </p:spPr>
        <p:txBody>
          <a:bodyPr vert="horz" anchor="ctr">
            <a:noAutofit/>
          </a:bodyPr>
          <a:lstStyle/>
          <a:p>
            <a:pPr marL="285750" indent="-285750" algn="l">
              <a:lnSpc>
                <a:spcPct val="130000"/>
              </a:lnSpc>
              <a:buFont typeface="Wingdings" panose="05000000000000000000" pitchFamily="2" charset="2"/>
              <a:buChar char="u"/>
              <a:defRPr/>
            </a:pPr>
            <a:r>
              <a:rPr lang="zh-CN" altLang="en-US" sz="1600" kern="0" dirty="0">
                <a:solidFill>
                  <a:schemeClr val="bg2">
                    <a:lumMod val="25000"/>
                  </a:schemeClr>
                </a:solidFill>
                <a:cs typeface="+mn-ea"/>
                <a:sym typeface="+mn-lt"/>
              </a:rPr>
              <a:t>二、业绩突出，为公司带来明显效益者；</a:t>
            </a:r>
            <a:endParaRPr lang="zh-CN" altLang="en-US" sz="1600" kern="0" dirty="0">
              <a:solidFill>
                <a:schemeClr val="bg2">
                  <a:lumMod val="25000"/>
                </a:schemeClr>
              </a:solidFill>
              <a:cs typeface="+mn-ea"/>
              <a:sym typeface="+mn-lt"/>
            </a:endParaRPr>
          </a:p>
        </p:txBody>
      </p:sp>
      <p:sp>
        <p:nvSpPr>
          <p:cNvPr id="48" name="MH_SubTitle_2"/>
          <p:cNvSpPr>
            <a:spLocks noChangeArrowheads="1"/>
          </p:cNvSpPr>
          <p:nvPr>
            <p:custDataLst>
              <p:tags r:id="rId4"/>
            </p:custDataLst>
          </p:nvPr>
        </p:nvSpPr>
        <p:spPr bwMode="auto">
          <a:xfrm>
            <a:off x="2245287" y="3792012"/>
            <a:ext cx="9117693" cy="277831"/>
          </a:xfrm>
          <a:prstGeom prst="rect">
            <a:avLst/>
          </a:prstGeom>
          <a:solidFill>
            <a:srgbClr val="FCFCFC"/>
          </a:solidFill>
          <a:ln>
            <a:noFill/>
          </a:ln>
        </p:spPr>
        <p:txBody>
          <a:bodyPr vert="horz" anchor="ctr">
            <a:noAutofit/>
          </a:bodyPr>
          <a:lstStyle/>
          <a:p>
            <a:pPr marL="285750" indent="-285750" algn="l">
              <a:lnSpc>
                <a:spcPct val="130000"/>
              </a:lnSpc>
              <a:buFont typeface="Wingdings" panose="05000000000000000000" pitchFamily="2" charset="2"/>
              <a:buChar char="u"/>
              <a:defRPr/>
            </a:pPr>
            <a:r>
              <a:rPr lang="zh-CN" altLang="en-US" sz="1600" kern="0" dirty="0">
                <a:solidFill>
                  <a:schemeClr val="bg2">
                    <a:lumMod val="25000"/>
                  </a:schemeClr>
                </a:solidFill>
                <a:cs typeface="+mn-ea"/>
                <a:sym typeface="+mn-lt"/>
              </a:rPr>
              <a:t>三、对公司发展规划或业务管理规范提出合理化建议，并给公司带来明显效率或效益者；</a:t>
            </a:r>
            <a:endParaRPr lang="zh-CN" altLang="en-US" sz="1600" kern="0" dirty="0">
              <a:solidFill>
                <a:schemeClr val="bg2">
                  <a:lumMod val="25000"/>
                </a:schemeClr>
              </a:solidFill>
              <a:cs typeface="+mn-ea"/>
              <a:sym typeface="+mn-lt"/>
            </a:endParaRPr>
          </a:p>
        </p:txBody>
      </p:sp>
      <p:sp>
        <p:nvSpPr>
          <p:cNvPr id="50" name="MH_SubTitle_2"/>
          <p:cNvSpPr>
            <a:spLocks noChangeArrowheads="1"/>
          </p:cNvSpPr>
          <p:nvPr>
            <p:custDataLst>
              <p:tags r:id="rId5"/>
            </p:custDataLst>
          </p:nvPr>
        </p:nvSpPr>
        <p:spPr bwMode="auto">
          <a:xfrm>
            <a:off x="2245287" y="4354644"/>
            <a:ext cx="5377715" cy="277831"/>
          </a:xfrm>
          <a:prstGeom prst="rect">
            <a:avLst/>
          </a:prstGeom>
          <a:solidFill>
            <a:srgbClr val="FCFCFC"/>
          </a:solidFill>
          <a:ln>
            <a:noFill/>
          </a:ln>
        </p:spPr>
        <p:txBody>
          <a:bodyPr vert="horz" anchor="ctr">
            <a:noAutofit/>
          </a:bodyPr>
          <a:lstStyle/>
          <a:p>
            <a:pPr marL="285750" indent="-285750" algn="l">
              <a:lnSpc>
                <a:spcPct val="130000"/>
              </a:lnSpc>
              <a:buFont typeface="Wingdings" panose="05000000000000000000" pitchFamily="2" charset="2"/>
              <a:buChar char="u"/>
              <a:defRPr/>
            </a:pPr>
            <a:r>
              <a:rPr lang="zh-CN" altLang="en-US" sz="1600" kern="0" dirty="0">
                <a:solidFill>
                  <a:schemeClr val="bg2">
                    <a:lumMod val="25000"/>
                  </a:schemeClr>
                </a:solidFill>
                <a:cs typeface="+mn-ea"/>
                <a:sym typeface="+mn-lt"/>
              </a:rPr>
              <a:t>四、在某一方面表现突出，足为公司楷模者；</a:t>
            </a:r>
            <a:endParaRPr lang="zh-CN" altLang="en-US" sz="1600" kern="0" dirty="0">
              <a:solidFill>
                <a:schemeClr val="bg2">
                  <a:lumMod val="25000"/>
                </a:schemeClr>
              </a:solidFill>
              <a:cs typeface="+mn-ea"/>
              <a:sym typeface="+mn-lt"/>
            </a:endParaRPr>
          </a:p>
        </p:txBody>
      </p:sp>
      <p:sp>
        <p:nvSpPr>
          <p:cNvPr id="52" name="MH_SubTitle_2"/>
          <p:cNvSpPr>
            <a:spLocks noChangeArrowheads="1"/>
          </p:cNvSpPr>
          <p:nvPr>
            <p:custDataLst>
              <p:tags r:id="rId6"/>
            </p:custDataLst>
          </p:nvPr>
        </p:nvSpPr>
        <p:spPr bwMode="auto">
          <a:xfrm>
            <a:off x="2245287" y="4917274"/>
            <a:ext cx="4611976" cy="277831"/>
          </a:xfrm>
          <a:prstGeom prst="rect">
            <a:avLst/>
          </a:prstGeom>
          <a:solidFill>
            <a:srgbClr val="FCFCFC"/>
          </a:solidFill>
          <a:ln>
            <a:noFill/>
          </a:ln>
        </p:spPr>
        <p:txBody>
          <a:bodyPr vert="horz" anchor="ctr">
            <a:noAutofit/>
          </a:bodyPr>
          <a:lstStyle/>
          <a:p>
            <a:pPr marL="285750" indent="-285750" algn="l">
              <a:lnSpc>
                <a:spcPct val="130000"/>
              </a:lnSpc>
              <a:buFont typeface="Wingdings" panose="05000000000000000000" pitchFamily="2" charset="2"/>
              <a:buChar char="u"/>
              <a:defRPr/>
            </a:pPr>
            <a:r>
              <a:rPr lang="zh-CN" altLang="en-US" sz="1600" kern="0" dirty="0">
                <a:solidFill>
                  <a:schemeClr val="bg2">
                    <a:lumMod val="25000"/>
                  </a:schemeClr>
                </a:solidFill>
                <a:cs typeface="+mn-ea"/>
                <a:sym typeface="+mn-lt"/>
              </a:rPr>
              <a:t>五、其他制度规定应予记功授奖行为。</a:t>
            </a:r>
            <a:endParaRPr lang="zh-CN" altLang="en-US" sz="1600" kern="0" dirty="0">
              <a:solidFill>
                <a:schemeClr val="bg2">
                  <a:lumMod val="25000"/>
                </a:schemeClr>
              </a:solidFill>
              <a:cs typeface="+mn-ea"/>
              <a:sym typeface="+mn-lt"/>
            </a:endParaRPr>
          </a:p>
        </p:txBody>
      </p:sp>
      <p:grpSp>
        <p:nvGrpSpPr>
          <p:cNvPr id="12" name="组合 11"/>
          <p:cNvGrpSpPr/>
          <p:nvPr/>
        </p:nvGrpSpPr>
        <p:grpSpPr>
          <a:xfrm>
            <a:off x="1227098" y="464769"/>
            <a:ext cx="5728260" cy="461665"/>
            <a:chOff x="1615405" y="478756"/>
            <a:chExt cx="5728260" cy="461665"/>
          </a:xfrm>
        </p:grpSpPr>
        <p:sp>
          <p:nvSpPr>
            <p:cNvPr id="13" name="文本框 12"/>
            <p:cNvSpPr txBox="1"/>
            <p:nvPr/>
          </p:nvSpPr>
          <p:spPr>
            <a:xfrm>
              <a:off x="1615405" y="587602"/>
              <a:ext cx="1424293"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第十 二 章</a:t>
              </a:r>
              <a:endParaRPr lang="zh-CN" altLang="zh-CN" sz="1600" dirty="0">
                <a:solidFill>
                  <a:schemeClr val="bg2">
                    <a:lumMod val="25000"/>
                  </a:schemeClr>
                </a:solidFill>
                <a:cs typeface="+mn-ea"/>
                <a:sym typeface="+mn-lt"/>
              </a:endParaRPr>
            </a:p>
          </p:txBody>
        </p:sp>
        <p:sp>
          <p:nvSpPr>
            <p:cNvPr id="14" name="文本框 13"/>
            <p:cNvSpPr txBox="1"/>
            <p:nvPr/>
          </p:nvSpPr>
          <p:spPr>
            <a:xfrm>
              <a:off x="2612717" y="478756"/>
              <a:ext cx="4730948"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奖励与惩罚</a:t>
              </a:r>
              <a:endParaRPr lang="zh-CN" altLang="en-US" sz="2400" b="1" dirty="0">
                <a:solidFill>
                  <a:schemeClr val="bg2">
                    <a:lumMod val="25000"/>
                  </a:schemeClr>
                </a:solidFill>
                <a:cs typeface="+mn-ea"/>
                <a:sym typeface="+mn-lt"/>
              </a:endParaRPr>
            </a:p>
          </p:txBody>
        </p:sp>
      </p:grpSp>
      <p:grpSp>
        <p:nvGrpSpPr>
          <p:cNvPr id="15" name="组合 14"/>
          <p:cNvGrpSpPr/>
          <p:nvPr/>
        </p:nvGrpSpPr>
        <p:grpSpPr>
          <a:xfrm>
            <a:off x="-676027" y="587602"/>
            <a:ext cx="1779590" cy="324568"/>
            <a:chOff x="10447421" y="344366"/>
            <a:chExt cx="1779590" cy="324568"/>
          </a:xfrm>
        </p:grpSpPr>
        <p:sp>
          <p:nvSpPr>
            <p:cNvPr id="16" name="平行四边形 15"/>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平行四边形 16"/>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8" name="矩形 17"/>
          <p:cNvSpPr/>
          <p:nvPr/>
        </p:nvSpPr>
        <p:spPr>
          <a:xfrm>
            <a:off x="1379947" y="2279738"/>
            <a:ext cx="9432106" cy="3544865"/>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barn(inVertical)">
                                      <p:cBhvr>
                                        <p:cTn id="19" dur="500"/>
                                        <p:tgtEl>
                                          <p:spTgt spid="1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wipe(left)">
                                      <p:cBhvr>
                                        <p:cTn id="22" dur="200"/>
                                        <p:tgtEl>
                                          <p:spTgt spid="3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wipe(left)">
                                      <p:cBhvr>
                                        <p:cTn id="25" dur="200"/>
                                        <p:tgtEl>
                                          <p:spTgt spid="47"/>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wipe(left)">
                                      <p:cBhvr>
                                        <p:cTn id="28" dur="200"/>
                                        <p:tgtEl>
                                          <p:spTgt spid="48"/>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200"/>
                                        <p:tgtEl>
                                          <p:spTgt spid="22"/>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50"/>
                                        </p:tgtEl>
                                        <p:attrNameLst>
                                          <p:attrName>style.visibility</p:attrName>
                                        </p:attrNameLst>
                                      </p:cBhvr>
                                      <p:to>
                                        <p:strVal val="visible"/>
                                      </p:to>
                                    </p:set>
                                    <p:animEffect transition="in" filter="wipe(left)">
                                      <p:cBhvr>
                                        <p:cTn id="34" dur="200"/>
                                        <p:tgtEl>
                                          <p:spTgt spid="50"/>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left)">
                                      <p:cBhvr>
                                        <p:cTn id="37" dur="2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39" grpId="0" animBg="1"/>
      <p:bldP spid="47" grpId="0" animBg="1"/>
      <p:bldP spid="48" grpId="0" animBg="1"/>
      <p:bldP spid="50" grpId="0" animBg="1"/>
      <p:bldP spid="52" grpId="0" animBg="1"/>
      <p:bldP spid="1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MH_SubTitle_1"/>
          <p:cNvSpPr/>
          <p:nvPr>
            <p:custDataLst>
              <p:tags r:id="rId1"/>
            </p:custDataLst>
          </p:nvPr>
        </p:nvSpPr>
        <p:spPr>
          <a:xfrm>
            <a:off x="1622888" y="1667021"/>
            <a:ext cx="5921814" cy="338553"/>
          </a:xfrm>
          <a:prstGeom prst="rect">
            <a:avLst/>
          </a:prstGeom>
          <a:solidFill>
            <a:srgbClr val="FCFCFC"/>
          </a:solidFill>
        </p:spPr>
        <p:txBody>
          <a:bodyPr lIns="0" tIns="0" rIns="0" bIns="0" anchor="b">
            <a:noAutofit/>
          </a:bodyPr>
          <a:lstStyle/>
          <a:p>
            <a:pPr>
              <a:defRPr/>
            </a:pPr>
            <a:r>
              <a:rPr lang="zh-CN" altLang="en-US" sz="2000" b="1" kern="0" dirty="0">
                <a:solidFill>
                  <a:srgbClr val="002263"/>
                </a:solidFill>
                <a:cs typeface="+mn-ea"/>
                <a:sym typeface="+mn-lt"/>
              </a:rPr>
              <a:t>第二十九条 公司对以下情况之一者，予以记过处罚：</a:t>
            </a:r>
            <a:endParaRPr lang="zh-CN" altLang="en-US" sz="2000" b="1" kern="0" dirty="0">
              <a:solidFill>
                <a:srgbClr val="002263"/>
              </a:solidFill>
              <a:cs typeface="+mn-ea"/>
              <a:sym typeface="+mn-lt"/>
            </a:endParaRPr>
          </a:p>
        </p:txBody>
      </p:sp>
      <p:sp>
        <p:nvSpPr>
          <p:cNvPr id="8" name="文本框 7"/>
          <p:cNvSpPr txBox="1"/>
          <p:nvPr/>
        </p:nvSpPr>
        <p:spPr>
          <a:xfrm>
            <a:off x="1939244" y="2738264"/>
            <a:ext cx="8449881" cy="584775"/>
          </a:xfrm>
          <a:prstGeom prst="rect">
            <a:avLst/>
          </a:prstGeom>
          <a:noFill/>
        </p:spPr>
        <p:txBody>
          <a:bodyPr wrap="square" rtlCol="0">
            <a:spAutoFit/>
          </a:bodyPr>
          <a:lstStyle/>
          <a:p>
            <a:pPr marL="285750" indent="-285750">
              <a:spcBef>
                <a:spcPts val="0"/>
              </a:spcBef>
              <a:spcAft>
                <a:spcPts val="0"/>
              </a:spcAft>
              <a:buFont typeface="Wingdings" panose="05000000000000000000" pitchFamily="2" charset="2"/>
              <a:buChar char="u"/>
            </a:pPr>
            <a:r>
              <a:rPr lang="en-US" altLang="zh-CN" sz="1600" dirty="0">
                <a:solidFill>
                  <a:schemeClr val="bg2">
                    <a:lumMod val="25000"/>
                  </a:schemeClr>
                </a:solidFill>
                <a:cs typeface="+mn-ea"/>
                <a:sym typeface="+mn-lt"/>
              </a:rPr>
              <a:t> 1</a:t>
            </a:r>
            <a:r>
              <a:rPr lang="zh-CN" altLang="en-US" sz="1600" dirty="0">
                <a:solidFill>
                  <a:schemeClr val="bg2">
                    <a:lumMod val="25000"/>
                  </a:schemeClr>
                </a:solidFill>
                <a:cs typeface="+mn-ea"/>
                <a:sym typeface="+mn-lt"/>
              </a:rPr>
              <a:t>、利用工作之便图取私利、贪污、盗窃、殴斗、诈骗、索贿、受贿、私吃回扣、经手钱财不清、拖欠钱财不偿、违反公司财务制度者；</a:t>
            </a:r>
            <a:endParaRPr lang="zh-CN" altLang="en-US" sz="1600" b="1" dirty="0">
              <a:solidFill>
                <a:schemeClr val="bg2">
                  <a:lumMod val="25000"/>
                </a:schemeClr>
              </a:solidFill>
              <a:effectLst/>
              <a:cs typeface="+mn-ea"/>
              <a:sym typeface="+mn-lt"/>
            </a:endParaRPr>
          </a:p>
        </p:txBody>
      </p:sp>
      <p:sp>
        <p:nvSpPr>
          <p:cNvPr id="9" name="文本框 8"/>
          <p:cNvSpPr txBox="1"/>
          <p:nvPr/>
        </p:nvSpPr>
        <p:spPr>
          <a:xfrm>
            <a:off x="1939244" y="3485041"/>
            <a:ext cx="8384026" cy="338554"/>
          </a:xfrm>
          <a:prstGeom prst="rect">
            <a:avLst/>
          </a:prstGeom>
          <a:noFill/>
        </p:spPr>
        <p:txBody>
          <a:bodyPr wrap="none" rtlCol="0">
            <a:spAutoFit/>
          </a:bodyPr>
          <a:lstStyle/>
          <a:p>
            <a:pPr marL="285750" indent="-285750">
              <a:spcBef>
                <a:spcPts val="0"/>
              </a:spcBef>
              <a:spcAft>
                <a:spcPts val="0"/>
              </a:spcAft>
              <a:buFont typeface="Wingdings" panose="05000000000000000000" pitchFamily="2" charset="2"/>
              <a:buChar char="u"/>
            </a:pPr>
            <a:r>
              <a:rPr lang="en-US" altLang="zh-CN" sz="1600">
                <a:solidFill>
                  <a:schemeClr val="bg2">
                    <a:lumMod val="25000"/>
                  </a:schemeClr>
                </a:solidFill>
                <a:cs typeface="+mn-ea"/>
                <a:sym typeface="+mn-lt"/>
              </a:rPr>
              <a:t>2</a:t>
            </a:r>
            <a:r>
              <a:rPr lang="zh-CN" altLang="en-US" sz="1600">
                <a:solidFill>
                  <a:schemeClr val="bg2">
                    <a:lumMod val="25000"/>
                  </a:schemeClr>
                </a:solidFill>
                <a:cs typeface="+mn-ea"/>
                <a:sym typeface="+mn-lt"/>
              </a:rPr>
              <a:t>、公司遭遇任何灾难或发生紧急事件时，责任人或在场职员未能及时全力加以挽救者；</a:t>
            </a:r>
            <a:endParaRPr lang="zh-CN" altLang="en-US" sz="1600" b="1" dirty="0">
              <a:solidFill>
                <a:schemeClr val="bg2">
                  <a:lumMod val="25000"/>
                </a:schemeClr>
              </a:solidFill>
              <a:effectLst/>
              <a:cs typeface="+mn-ea"/>
              <a:sym typeface="+mn-lt"/>
            </a:endParaRPr>
          </a:p>
        </p:txBody>
      </p:sp>
      <p:sp>
        <p:nvSpPr>
          <p:cNvPr id="10" name="文本框 9"/>
          <p:cNvSpPr txBox="1"/>
          <p:nvPr/>
        </p:nvSpPr>
        <p:spPr>
          <a:xfrm>
            <a:off x="1939244" y="3985597"/>
            <a:ext cx="6537367" cy="338554"/>
          </a:xfrm>
          <a:prstGeom prst="rect">
            <a:avLst/>
          </a:prstGeom>
          <a:noFill/>
        </p:spPr>
        <p:txBody>
          <a:bodyPr wrap="none" rtlCol="0">
            <a:spAutoFit/>
          </a:bodyPr>
          <a:lstStyle/>
          <a:p>
            <a:pPr marL="285750" indent="-285750">
              <a:spcBef>
                <a:spcPts val="0"/>
              </a:spcBef>
              <a:spcAft>
                <a:spcPts val="0"/>
              </a:spcAft>
              <a:buFont typeface="Wingdings" panose="05000000000000000000" pitchFamily="2" charset="2"/>
              <a:buChar char="u"/>
            </a:pPr>
            <a:r>
              <a:rPr lang="en-US" altLang="zh-CN" sz="1600">
                <a:solidFill>
                  <a:schemeClr val="bg2">
                    <a:lumMod val="25000"/>
                  </a:schemeClr>
                </a:solidFill>
                <a:cs typeface="+mn-ea"/>
                <a:sym typeface="+mn-lt"/>
              </a:rPr>
              <a:t>3</a:t>
            </a:r>
            <a:r>
              <a:rPr lang="zh-CN" altLang="en-US" sz="1600">
                <a:solidFill>
                  <a:schemeClr val="bg2">
                    <a:lumMod val="25000"/>
                  </a:schemeClr>
                </a:solidFill>
                <a:cs typeface="+mn-ea"/>
                <a:sym typeface="+mn-lt"/>
              </a:rPr>
              <a:t>、在公司外的行为足以妨碍其应执行的工作及公司声誉或利益者；</a:t>
            </a:r>
            <a:endParaRPr lang="zh-CN" altLang="en-US" sz="1600" b="1" dirty="0">
              <a:solidFill>
                <a:schemeClr val="bg2">
                  <a:lumMod val="25000"/>
                </a:schemeClr>
              </a:solidFill>
              <a:effectLst/>
              <a:cs typeface="+mn-ea"/>
              <a:sym typeface="+mn-lt"/>
            </a:endParaRPr>
          </a:p>
        </p:txBody>
      </p:sp>
      <p:sp>
        <p:nvSpPr>
          <p:cNvPr id="11" name="文本框 10"/>
          <p:cNvSpPr txBox="1"/>
          <p:nvPr/>
        </p:nvSpPr>
        <p:spPr>
          <a:xfrm>
            <a:off x="1939244" y="4486153"/>
            <a:ext cx="5306261" cy="338554"/>
          </a:xfrm>
          <a:prstGeom prst="rect">
            <a:avLst/>
          </a:prstGeom>
          <a:noFill/>
        </p:spPr>
        <p:txBody>
          <a:bodyPr wrap="none" rtlCol="0">
            <a:spAutoFit/>
          </a:bodyPr>
          <a:lstStyle/>
          <a:p>
            <a:pPr marL="285750" indent="-285750">
              <a:spcBef>
                <a:spcPts val="0"/>
              </a:spcBef>
              <a:spcAft>
                <a:spcPts val="0"/>
              </a:spcAft>
              <a:buFont typeface="Wingdings" panose="05000000000000000000" pitchFamily="2" charset="2"/>
              <a:buChar char="u"/>
            </a:pPr>
            <a:r>
              <a:rPr lang="en-US" altLang="zh-CN" sz="1600">
                <a:solidFill>
                  <a:schemeClr val="bg2">
                    <a:lumMod val="25000"/>
                  </a:schemeClr>
                </a:solidFill>
                <a:cs typeface="+mn-ea"/>
                <a:sym typeface="+mn-lt"/>
              </a:rPr>
              <a:t>4</a:t>
            </a:r>
            <a:r>
              <a:rPr lang="zh-CN" altLang="en-US" sz="1600">
                <a:solidFill>
                  <a:schemeClr val="bg2">
                    <a:lumMod val="25000"/>
                  </a:schemeClr>
                </a:solidFill>
                <a:cs typeface="+mn-ea"/>
                <a:sym typeface="+mn-lt"/>
              </a:rPr>
              <a:t>、恣意制造内部矛盾，影响公司团结和工作配合者；</a:t>
            </a:r>
            <a:endParaRPr lang="zh-CN" altLang="en-US" sz="1600" b="1" dirty="0">
              <a:solidFill>
                <a:schemeClr val="bg2">
                  <a:lumMod val="25000"/>
                </a:schemeClr>
              </a:solidFill>
              <a:effectLst/>
              <a:cs typeface="+mn-ea"/>
              <a:sym typeface="+mn-lt"/>
            </a:endParaRPr>
          </a:p>
        </p:txBody>
      </p:sp>
      <p:sp>
        <p:nvSpPr>
          <p:cNvPr id="12" name="文本框 11"/>
          <p:cNvSpPr txBox="1"/>
          <p:nvPr/>
        </p:nvSpPr>
        <p:spPr>
          <a:xfrm>
            <a:off x="1939244" y="4986708"/>
            <a:ext cx="5921814" cy="338554"/>
          </a:xfrm>
          <a:prstGeom prst="rect">
            <a:avLst/>
          </a:prstGeom>
          <a:noFill/>
        </p:spPr>
        <p:txBody>
          <a:bodyPr wrap="none" rtlCol="0">
            <a:spAutoFit/>
          </a:bodyPr>
          <a:lstStyle/>
          <a:p>
            <a:pPr marL="285750" indent="-285750">
              <a:spcBef>
                <a:spcPts val="0"/>
              </a:spcBef>
              <a:spcAft>
                <a:spcPts val="0"/>
              </a:spcAft>
              <a:buFont typeface="Wingdings" panose="05000000000000000000" pitchFamily="2" charset="2"/>
              <a:buChar char="u"/>
            </a:pPr>
            <a:r>
              <a:rPr lang="en-US" altLang="zh-CN" sz="1600">
                <a:solidFill>
                  <a:schemeClr val="bg2">
                    <a:lumMod val="25000"/>
                  </a:schemeClr>
                </a:solidFill>
                <a:cs typeface="+mn-ea"/>
                <a:sym typeface="+mn-lt"/>
              </a:rPr>
              <a:t>5</a:t>
            </a:r>
            <a:r>
              <a:rPr lang="zh-CN" altLang="en-US" sz="1600">
                <a:solidFill>
                  <a:schemeClr val="bg2">
                    <a:lumMod val="25000"/>
                  </a:schemeClr>
                </a:solidFill>
                <a:cs typeface="+mn-ea"/>
                <a:sym typeface="+mn-lt"/>
              </a:rPr>
              <a:t>、怠慢、欺辱、谩骂、殴打顾客，给公司形象带来损害者；</a:t>
            </a:r>
            <a:endParaRPr lang="zh-CN" altLang="en-US" sz="1600" b="1" dirty="0">
              <a:solidFill>
                <a:schemeClr val="bg2">
                  <a:lumMod val="25000"/>
                </a:schemeClr>
              </a:solidFill>
              <a:effectLst/>
              <a:cs typeface="+mn-ea"/>
              <a:sym typeface="+mn-lt"/>
            </a:endParaRPr>
          </a:p>
        </p:txBody>
      </p:sp>
      <p:grpSp>
        <p:nvGrpSpPr>
          <p:cNvPr id="13" name="组合 12"/>
          <p:cNvGrpSpPr/>
          <p:nvPr/>
        </p:nvGrpSpPr>
        <p:grpSpPr>
          <a:xfrm>
            <a:off x="1227098" y="464769"/>
            <a:ext cx="5728260" cy="461665"/>
            <a:chOff x="1615405" y="478756"/>
            <a:chExt cx="5728260" cy="461665"/>
          </a:xfrm>
        </p:grpSpPr>
        <p:sp>
          <p:nvSpPr>
            <p:cNvPr id="14" name="文本框 13"/>
            <p:cNvSpPr txBox="1"/>
            <p:nvPr/>
          </p:nvSpPr>
          <p:spPr>
            <a:xfrm>
              <a:off x="1615405" y="587602"/>
              <a:ext cx="1424293"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第十 二 章</a:t>
              </a:r>
              <a:endParaRPr lang="zh-CN" altLang="zh-CN" sz="1600" dirty="0">
                <a:solidFill>
                  <a:schemeClr val="bg2">
                    <a:lumMod val="25000"/>
                  </a:schemeClr>
                </a:solidFill>
                <a:cs typeface="+mn-ea"/>
                <a:sym typeface="+mn-lt"/>
              </a:endParaRPr>
            </a:p>
          </p:txBody>
        </p:sp>
        <p:sp>
          <p:nvSpPr>
            <p:cNvPr id="15" name="文本框 14"/>
            <p:cNvSpPr txBox="1"/>
            <p:nvPr/>
          </p:nvSpPr>
          <p:spPr>
            <a:xfrm>
              <a:off x="2612717" y="478756"/>
              <a:ext cx="4730948"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奖励与惩罚</a:t>
              </a:r>
              <a:endParaRPr lang="zh-CN" altLang="en-US" sz="2400" b="1" dirty="0">
                <a:solidFill>
                  <a:schemeClr val="bg2">
                    <a:lumMod val="25000"/>
                  </a:schemeClr>
                </a:solidFill>
                <a:cs typeface="+mn-ea"/>
                <a:sym typeface="+mn-lt"/>
              </a:endParaRPr>
            </a:p>
          </p:txBody>
        </p:sp>
      </p:grpSp>
      <p:grpSp>
        <p:nvGrpSpPr>
          <p:cNvPr id="16" name="组合 15"/>
          <p:cNvGrpSpPr/>
          <p:nvPr/>
        </p:nvGrpSpPr>
        <p:grpSpPr>
          <a:xfrm>
            <a:off x="-676027" y="587602"/>
            <a:ext cx="1779590" cy="324568"/>
            <a:chOff x="10447421" y="344366"/>
            <a:chExt cx="1779590" cy="324568"/>
          </a:xfrm>
        </p:grpSpPr>
        <p:sp>
          <p:nvSpPr>
            <p:cNvPr id="17" name="平行四边形 16"/>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平行四边形 17"/>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9" name="矩形 18"/>
          <p:cNvSpPr/>
          <p:nvPr/>
        </p:nvSpPr>
        <p:spPr>
          <a:xfrm>
            <a:off x="1379947" y="2229634"/>
            <a:ext cx="9432106" cy="3544865"/>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barn(inVertical)">
                                      <p:cBhvr>
                                        <p:cTn id="19" dur="500"/>
                                        <p:tgtEl>
                                          <p:spTgt spid="1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ipe(left)">
                                      <p:cBhvr>
                                        <p:cTn id="22" dur="200"/>
                                        <p:tgtEl>
                                          <p:spTgt spid="22"/>
                                        </p:tgtEl>
                                      </p:cBhvr>
                                    </p:animEffect>
                                  </p:childTnLst>
                                </p:cTn>
                              </p:par>
                            </p:childTnLst>
                          </p:cTn>
                        </p:par>
                        <p:par>
                          <p:cTn id="23" fill="hold">
                            <p:stCondLst>
                              <p:cond delay="500"/>
                            </p:stCondLst>
                            <p:childTnLst>
                              <p:par>
                                <p:cTn id="24" presetID="2" presetClass="entr" presetSubtype="4"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2" presetClass="entr" presetSubtype="4"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par>
                          <p:cTn id="33" fill="hold">
                            <p:stCondLst>
                              <p:cond delay="1500"/>
                            </p:stCondLst>
                            <p:childTnLst>
                              <p:par>
                                <p:cTn id="34" presetID="2" presetClass="entr" presetSubtype="4"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ppt_x"/>
                                          </p:val>
                                        </p:tav>
                                        <p:tav tm="100000">
                                          <p:val>
                                            <p:strVal val="#ppt_x"/>
                                          </p:val>
                                        </p:tav>
                                      </p:tavLst>
                                    </p:anim>
                                    <p:anim calcmode="lin" valueType="num">
                                      <p:cBhvr additive="base">
                                        <p:cTn id="37" dur="500" fill="hold"/>
                                        <p:tgtEl>
                                          <p:spTgt spid="10"/>
                                        </p:tgtEl>
                                        <p:attrNameLst>
                                          <p:attrName>ppt_y</p:attrName>
                                        </p:attrNameLst>
                                      </p:cBhvr>
                                      <p:tavLst>
                                        <p:tav tm="0">
                                          <p:val>
                                            <p:strVal val="1+#ppt_h/2"/>
                                          </p:val>
                                        </p:tav>
                                        <p:tav tm="100000">
                                          <p:val>
                                            <p:strVal val="#ppt_y"/>
                                          </p:val>
                                        </p:tav>
                                      </p:tavLst>
                                    </p:anim>
                                  </p:childTnLst>
                                </p:cTn>
                              </p:par>
                            </p:childTnLst>
                          </p:cTn>
                        </p:par>
                        <p:par>
                          <p:cTn id="38" fill="hold">
                            <p:stCondLst>
                              <p:cond delay="2000"/>
                            </p:stCondLst>
                            <p:childTnLst>
                              <p:par>
                                <p:cTn id="39" presetID="2" presetClass="entr" presetSubtype="4"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ppt_x"/>
                                          </p:val>
                                        </p:tav>
                                        <p:tav tm="100000">
                                          <p:val>
                                            <p:strVal val="#ppt_x"/>
                                          </p:val>
                                        </p:tav>
                                      </p:tavLst>
                                    </p:anim>
                                    <p:anim calcmode="lin" valueType="num">
                                      <p:cBhvr additive="base">
                                        <p:cTn id="42" dur="500" fill="hold"/>
                                        <p:tgtEl>
                                          <p:spTgt spid="11"/>
                                        </p:tgtEl>
                                        <p:attrNameLst>
                                          <p:attrName>ppt_y</p:attrName>
                                        </p:attrNameLst>
                                      </p:cBhvr>
                                      <p:tavLst>
                                        <p:tav tm="0">
                                          <p:val>
                                            <p:strVal val="1+#ppt_h/2"/>
                                          </p:val>
                                        </p:tav>
                                        <p:tav tm="100000">
                                          <p:val>
                                            <p:strVal val="#ppt_y"/>
                                          </p:val>
                                        </p:tav>
                                      </p:tavLst>
                                    </p:anim>
                                  </p:childTnLst>
                                </p:cTn>
                              </p:par>
                            </p:childTnLst>
                          </p:cTn>
                        </p:par>
                        <p:par>
                          <p:cTn id="43" fill="hold">
                            <p:stCondLst>
                              <p:cond delay="2500"/>
                            </p:stCondLst>
                            <p:childTnLst>
                              <p:par>
                                <p:cTn id="44" presetID="2" presetClass="entr" presetSubtype="4"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ppt_x"/>
                                          </p:val>
                                        </p:tav>
                                        <p:tav tm="100000">
                                          <p:val>
                                            <p:strVal val="#ppt_x"/>
                                          </p:val>
                                        </p:tav>
                                      </p:tavLst>
                                    </p:anim>
                                    <p:anim calcmode="lin" valueType="num">
                                      <p:cBhvr additive="base">
                                        <p:cTn id="47"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8" grpId="0"/>
      <p:bldP spid="9" grpId="0"/>
      <p:bldP spid="10" grpId="0"/>
      <p:bldP spid="11" grpId="0"/>
      <p:bldP spid="12" grpId="0"/>
      <p:bldP spid="19"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1939244" y="2107325"/>
            <a:ext cx="7768473" cy="338554"/>
          </a:xfrm>
          <a:prstGeom prst="rect">
            <a:avLst/>
          </a:prstGeom>
          <a:noFill/>
        </p:spPr>
        <p:txBody>
          <a:bodyPr wrap="none" rtlCol="0">
            <a:spAutoFit/>
          </a:bodyPr>
          <a:lstStyle/>
          <a:p>
            <a:pPr marL="285750" indent="-285750">
              <a:spcBef>
                <a:spcPts val="0"/>
              </a:spcBef>
              <a:spcAft>
                <a:spcPts val="0"/>
              </a:spcAft>
              <a:buFont typeface="Wingdings" panose="05000000000000000000" pitchFamily="2" charset="2"/>
              <a:buChar char="u"/>
            </a:pPr>
            <a:r>
              <a:rPr lang="en-US" altLang="zh-CN" sz="1600" dirty="0">
                <a:solidFill>
                  <a:schemeClr val="bg2">
                    <a:lumMod val="25000"/>
                  </a:schemeClr>
                </a:solidFill>
                <a:cs typeface="+mn-ea"/>
                <a:sym typeface="+mn-lt"/>
              </a:rPr>
              <a:t>6</a:t>
            </a:r>
            <a:r>
              <a:rPr lang="zh-CN" altLang="en-US" sz="1600" dirty="0">
                <a:solidFill>
                  <a:schemeClr val="bg2">
                    <a:lumMod val="25000"/>
                  </a:schemeClr>
                </a:solidFill>
                <a:cs typeface="+mn-ea"/>
                <a:sym typeface="+mn-lt"/>
              </a:rPr>
              <a:t>、玩忽职守、责任丧失、行动迟缓、违反规范、给公司业务或效益带来损害者；</a:t>
            </a:r>
            <a:endParaRPr lang="zh-CN" altLang="en-US" sz="1600" b="1" dirty="0">
              <a:solidFill>
                <a:schemeClr val="bg2">
                  <a:lumMod val="25000"/>
                </a:schemeClr>
              </a:solidFill>
              <a:effectLst/>
              <a:cs typeface="+mn-ea"/>
              <a:sym typeface="+mn-lt"/>
            </a:endParaRPr>
          </a:p>
        </p:txBody>
      </p:sp>
      <p:sp>
        <p:nvSpPr>
          <p:cNvPr id="14" name="文本框 13"/>
          <p:cNvSpPr txBox="1"/>
          <p:nvPr/>
        </p:nvSpPr>
        <p:spPr>
          <a:xfrm>
            <a:off x="1939244" y="2604484"/>
            <a:ext cx="4690708" cy="338554"/>
          </a:xfrm>
          <a:prstGeom prst="rect">
            <a:avLst/>
          </a:prstGeom>
          <a:noFill/>
        </p:spPr>
        <p:txBody>
          <a:bodyPr wrap="none" rtlCol="0">
            <a:spAutoFit/>
          </a:bodyPr>
          <a:lstStyle/>
          <a:p>
            <a:pPr marL="285750" indent="-285750">
              <a:spcBef>
                <a:spcPts val="0"/>
              </a:spcBef>
              <a:spcAft>
                <a:spcPts val="0"/>
              </a:spcAft>
              <a:buFont typeface="Wingdings" panose="05000000000000000000" pitchFamily="2" charset="2"/>
              <a:buChar char="u"/>
            </a:pPr>
            <a:r>
              <a:rPr lang="en-US" altLang="zh-CN" sz="1600">
                <a:solidFill>
                  <a:schemeClr val="bg2">
                    <a:lumMod val="25000"/>
                  </a:schemeClr>
                </a:solidFill>
                <a:cs typeface="+mn-ea"/>
                <a:sym typeface="+mn-lt"/>
              </a:rPr>
              <a:t>7</a:t>
            </a:r>
            <a:r>
              <a:rPr lang="zh-CN" altLang="en-US" sz="1600">
                <a:solidFill>
                  <a:schemeClr val="bg2">
                    <a:lumMod val="25000"/>
                  </a:schemeClr>
                </a:solidFill>
                <a:cs typeface="+mn-ea"/>
                <a:sym typeface="+mn-lt"/>
              </a:rPr>
              <a:t>、严重违反公司劳动纪律及各项规章制度者；</a:t>
            </a:r>
            <a:endParaRPr lang="zh-CN" altLang="en-US" sz="1600" b="1" dirty="0">
              <a:solidFill>
                <a:schemeClr val="bg2">
                  <a:lumMod val="25000"/>
                </a:schemeClr>
              </a:solidFill>
              <a:effectLst/>
              <a:cs typeface="+mn-ea"/>
              <a:sym typeface="+mn-lt"/>
            </a:endParaRPr>
          </a:p>
        </p:txBody>
      </p:sp>
      <p:sp>
        <p:nvSpPr>
          <p:cNvPr id="15" name="文本框 14"/>
          <p:cNvSpPr txBox="1"/>
          <p:nvPr/>
        </p:nvSpPr>
        <p:spPr>
          <a:xfrm>
            <a:off x="1939244" y="3101643"/>
            <a:ext cx="6126998" cy="338554"/>
          </a:xfrm>
          <a:prstGeom prst="rect">
            <a:avLst/>
          </a:prstGeom>
          <a:noFill/>
        </p:spPr>
        <p:txBody>
          <a:bodyPr wrap="none" rtlCol="0">
            <a:spAutoFit/>
          </a:bodyPr>
          <a:lstStyle/>
          <a:p>
            <a:pPr marL="285750" indent="-285750">
              <a:spcBef>
                <a:spcPts val="0"/>
              </a:spcBef>
              <a:spcAft>
                <a:spcPts val="0"/>
              </a:spcAft>
              <a:buFont typeface="Wingdings" panose="05000000000000000000" pitchFamily="2" charset="2"/>
              <a:buChar char="u"/>
            </a:pPr>
            <a:r>
              <a:rPr lang="en-US" altLang="zh-CN" sz="1600">
                <a:solidFill>
                  <a:schemeClr val="bg2">
                    <a:lumMod val="25000"/>
                  </a:schemeClr>
                </a:solidFill>
                <a:cs typeface="+mn-ea"/>
                <a:sym typeface="+mn-lt"/>
              </a:rPr>
              <a:t>8</a:t>
            </a:r>
            <a:r>
              <a:rPr lang="zh-CN" altLang="en-US" sz="1600">
                <a:solidFill>
                  <a:schemeClr val="bg2">
                    <a:lumMod val="25000"/>
                  </a:schemeClr>
                </a:solidFill>
                <a:cs typeface="+mn-ea"/>
                <a:sym typeface="+mn-lt"/>
              </a:rPr>
              <a:t>、窃取、泄露、盗卖公司经营、财务、人事、技术等机密者；</a:t>
            </a:r>
            <a:endParaRPr lang="zh-CN" altLang="en-US" sz="1600" b="1" dirty="0">
              <a:solidFill>
                <a:schemeClr val="bg2">
                  <a:lumMod val="25000"/>
                </a:schemeClr>
              </a:solidFill>
              <a:effectLst/>
              <a:cs typeface="+mn-ea"/>
              <a:sym typeface="+mn-lt"/>
            </a:endParaRPr>
          </a:p>
        </p:txBody>
      </p:sp>
      <p:sp>
        <p:nvSpPr>
          <p:cNvPr id="16" name="文本框 15"/>
          <p:cNvSpPr txBox="1"/>
          <p:nvPr/>
        </p:nvSpPr>
        <p:spPr>
          <a:xfrm>
            <a:off x="1939244" y="3598802"/>
            <a:ext cx="3664786" cy="338554"/>
          </a:xfrm>
          <a:prstGeom prst="rect">
            <a:avLst/>
          </a:prstGeom>
          <a:noFill/>
        </p:spPr>
        <p:txBody>
          <a:bodyPr wrap="none" rtlCol="0">
            <a:spAutoFit/>
          </a:bodyPr>
          <a:lstStyle/>
          <a:p>
            <a:pPr marL="285750" indent="-285750">
              <a:spcBef>
                <a:spcPts val="0"/>
              </a:spcBef>
              <a:spcAft>
                <a:spcPts val="0"/>
              </a:spcAft>
              <a:buFont typeface="Wingdings" panose="05000000000000000000" pitchFamily="2" charset="2"/>
              <a:buChar char="u"/>
            </a:pPr>
            <a:r>
              <a:rPr lang="en-US" altLang="zh-CN" sz="1600">
                <a:solidFill>
                  <a:schemeClr val="bg2">
                    <a:lumMod val="25000"/>
                  </a:schemeClr>
                </a:solidFill>
                <a:cs typeface="+mn-ea"/>
                <a:sym typeface="+mn-lt"/>
              </a:rPr>
              <a:t>9</a:t>
            </a:r>
            <a:r>
              <a:rPr lang="zh-CN" altLang="en-US" sz="1600">
                <a:solidFill>
                  <a:schemeClr val="bg2">
                    <a:lumMod val="25000"/>
                  </a:schemeClr>
                </a:solidFill>
                <a:cs typeface="+mn-ea"/>
                <a:sym typeface="+mn-lt"/>
              </a:rPr>
              <a:t>、严重违反公司其他制度规定者；</a:t>
            </a:r>
            <a:endParaRPr lang="zh-CN" altLang="en-US" sz="1600" b="1" dirty="0">
              <a:solidFill>
                <a:schemeClr val="bg2">
                  <a:lumMod val="25000"/>
                </a:schemeClr>
              </a:solidFill>
              <a:effectLst/>
              <a:cs typeface="+mn-ea"/>
              <a:sym typeface="+mn-lt"/>
            </a:endParaRPr>
          </a:p>
        </p:txBody>
      </p:sp>
      <p:sp>
        <p:nvSpPr>
          <p:cNvPr id="17" name="文本框 16"/>
          <p:cNvSpPr txBox="1"/>
          <p:nvPr/>
        </p:nvSpPr>
        <p:spPr>
          <a:xfrm>
            <a:off x="1939244" y="4095961"/>
            <a:ext cx="3983783" cy="338554"/>
          </a:xfrm>
          <a:prstGeom prst="rect">
            <a:avLst/>
          </a:prstGeom>
          <a:noFill/>
        </p:spPr>
        <p:txBody>
          <a:bodyPr wrap="none" rtlCol="0">
            <a:spAutoFit/>
          </a:bodyPr>
          <a:lstStyle/>
          <a:p>
            <a:pPr marL="285750" indent="-285750">
              <a:spcBef>
                <a:spcPts val="0"/>
              </a:spcBef>
              <a:spcAft>
                <a:spcPts val="0"/>
              </a:spcAft>
              <a:buFont typeface="Wingdings" panose="05000000000000000000" pitchFamily="2" charset="2"/>
              <a:buChar char="u"/>
            </a:pPr>
            <a:r>
              <a:rPr lang="en-US" altLang="zh-CN" sz="1600" dirty="0">
                <a:solidFill>
                  <a:schemeClr val="bg2">
                    <a:lumMod val="25000"/>
                  </a:schemeClr>
                </a:solidFill>
                <a:cs typeface="+mn-ea"/>
                <a:sym typeface="+mn-lt"/>
              </a:rPr>
              <a:t>10</a:t>
            </a:r>
            <a:r>
              <a:rPr lang="zh-CN" altLang="en-US" sz="1600" dirty="0">
                <a:solidFill>
                  <a:schemeClr val="bg2">
                    <a:lumMod val="25000"/>
                  </a:schemeClr>
                </a:solidFill>
                <a:cs typeface="+mn-ea"/>
                <a:sym typeface="+mn-lt"/>
              </a:rPr>
              <a:t>、违反国家和地方法律法规行为者。</a:t>
            </a:r>
            <a:endParaRPr lang="zh-CN" altLang="en-US" sz="1600" b="1" dirty="0">
              <a:solidFill>
                <a:schemeClr val="bg2">
                  <a:lumMod val="25000"/>
                </a:schemeClr>
              </a:solidFill>
              <a:effectLst/>
              <a:cs typeface="+mn-ea"/>
              <a:sym typeface="+mn-lt"/>
            </a:endParaRPr>
          </a:p>
        </p:txBody>
      </p:sp>
      <p:sp>
        <p:nvSpPr>
          <p:cNvPr id="18" name="文本框 17"/>
          <p:cNvSpPr txBox="1"/>
          <p:nvPr/>
        </p:nvSpPr>
        <p:spPr>
          <a:xfrm>
            <a:off x="1452114" y="5201433"/>
            <a:ext cx="9287772" cy="830997"/>
          </a:xfrm>
          <a:prstGeom prst="rect">
            <a:avLst/>
          </a:prstGeom>
          <a:noFill/>
        </p:spPr>
        <p:txBody>
          <a:bodyPr wrap="square" rtlCol="0">
            <a:spAutoFit/>
          </a:bodyPr>
          <a:lstStyle/>
          <a:p>
            <a:r>
              <a:rPr lang="zh-CN" altLang="en-US" sz="1600" b="1" dirty="0">
                <a:solidFill>
                  <a:srgbClr val="002263"/>
                </a:solidFill>
                <a:cs typeface="+mn-ea"/>
                <a:sym typeface="+mn-lt"/>
              </a:rPr>
              <a:t>记过处罚方式有：</a:t>
            </a:r>
            <a:r>
              <a:rPr lang="zh-CN" altLang="en-US" sz="1600" dirty="0">
                <a:solidFill>
                  <a:schemeClr val="bg2">
                    <a:lumMod val="25000"/>
                  </a:schemeClr>
                </a:solidFill>
                <a:cs typeface="+mn-ea"/>
                <a:sym typeface="+mn-lt"/>
              </a:rPr>
              <a:t>开除、记大过、记小过、警告、通报批评、一次性罚款等；职员行为给公司造成重大损失或触犯国家法律法规的，将追究当事人法律责任，公司有权起诉。奖惩记录，纳入公司考核内容。</a:t>
            </a:r>
            <a:endParaRPr lang="zh-CN" altLang="en-US" sz="1600" dirty="0">
              <a:solidFill>
                <a:schemeClr val="bg2">
                  <a:lumMod val="25000"/>
                </a:schemeClr>
              </a:solidFill>
              <a:cs typeface="+mn-ea"/>
              <a:sym typeface="+mn-lt"/>
            </a:endParaRPr>
          </a:p>
        </p:txBody>
      </p:sp>
      <p:grpSp>
        <p:nvGrpSpPr>
          <p:cNvPr id="10" name="组合 9"/>
          <p:cNvGrpSpPr/>
          <p:nvPr/>
        </p:nvGrpSpPr>
        <p:grpSpPr>
          <a:xfrm>
            <a:off x="1227098" y="464769"/>
            <a:ext cx="5728260" cy="461665"/>
            <a:chOff x="1615405" y="478756"/>
            <a:chExt cx="5728260" cy="461665"/>
          </a:xfrm>
        </p:grpSpPr>
        <p:sp>
          <p:nvSpPr>
            <p:cNvPr id="11" name="文本框 10"/>
            <p:cNvSpPr txBox="1"/>
            <p:nvPr/>
          </p:nvSpPr>
          <p:spPr>
            <a:xfrm>
              <a:off x="1615405" y="587602"/>
              <a:ext cx="1424293"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第十 二 章</a:t>
              </a:r>
              <a:endParaRPr lang="zh-CN" altLang="zh-CN" sz="1600" dirty="0">
                <a:solidFill>
                  <a:schemeClr val="bg2">
                    <a:lumMod val="25000"/>
                  </a:schemeClr>
                </a:solidFill>
                <a:cs typeface="+mn-ea"/>
                <a:sym typeface="+mn-lt"/>
              </a:endParaRPr>
            </a:p>
          </p:txBody>
        </p:sp>
        <p:sp>
          <p:nvSpPr>
            <p:cNvPr id="12" name="文本框 11"/>
            <p:cNvSpPr txBox="1"/>
            <p:nvPr/>
          </p:nvSpPr>
          <p:spPr>
            <a:xfrm>
              <a:off x="2612717" y="478756"/>
              <a:ext cx="4730948"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奖励与惩罚</a:t>
              </a:r>
              <a:endParaRPr lang="zh-CN" altLang="en-US" sz="2400" b="1" dirty="0">
                <a:solidFill>
                  <a:schemeClr val="bg2">
                    <a:lumMod val="25000"/>
                  </a:schemeClr>
                </a:solidFill>
                <a:cs typeface="+mn-ea"/>
                <a:sym typeface="+mn-lt"/>
              </a:endParaRPr>
            </a:p>
          </p:txBody>
        </p:sp>
      </p:grpSp>
      <p:grpSp>
        <p:nvGrpSpPr>
          <p:cNvPr id="19" name="组合 18"/>
          <p:cNvGrpSpPr/>
          <p:nvPr/>
        </p:nvGrpSpPr>
        <p:grpSpPr>
          <a:xfrm>
            <a:off x="-676027" y="587602"/>
            <a:ext cx="1779590" cy="324568"/>
            <a:chOff x="10447421" y="344366"/>
            <a:chExt cx="1779590" cy="324568"/>
          </a:xfrm>
        </p:grpSpPr>
        <p:sp>
          <p:nvSpPr>
            <p:cNvPr id="20" name="平行四边形 19"/>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平行四边形 20"/>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3" name="矩形 22"/>
          <p:cNvSpPr/>
          <p:nvPr/>
        </p:nvSpPr>
        <p:spPr>
          <a:xfrm>
            <a:off x="1379947" y="1656567"/>
            <a:ext cx="9432106" cy="3128375"/>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barn(inVertical)">
                                      <p:cBhvr>
                                        <p:cTn id="19" dur="500"/>
                                        <p:tgtEl>
                                          <p:spTgt spid="23"/>
                                        </p:tgtEl>
                                      </p:cBhvr>
                                    </p:animEffect>
                                  </p:childTnLst>
                                </p:cTn>
                              </p:par>
                            </p:childTnLst>
                          </p:cTn>
                        </p:par>
                        <p:par>
                          <p:cTn id="20" fill="hold">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2" presetClass="entr" presetSubtype="4"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childTnLst>
                          </p:cTn>
                        </p:par>
                        <p:par>
                          <p:cTn id="30" fill="hold">
                            <p:stCondLst>
                              <p:cond delay="1500"/>
                            </p:stCondLst>
                            <p:childTnLst>
                              <p:par>
                                <p:cTn id="31" presetID="2" presetClass="entr" presetSubtype="4"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1+#ppt_h/2"/>
                                          </p:val>
                                        </p:tav>
                                        <p:tav tm="100000">
                                          <p:val>
                                            <p:strVal val="#ppt_y"/>
                                          </p:val>
                                        </p:tav>
                                      </p:tavLst>
                                    </p:anim>
                                  </p:childTnLst>
                                </p:cTn>
                              </p:par>
                            </p:childTnLst>
                          </p:cTn>
                        </p:par>
                        <p:par>
                          <p:cTn id="35" fill="hold">
                            <p:stCondLst>
                              <p:cond delay="2000"/>
                            </p:stCondLst>
                            <p:childTnLst>
                              <p:par>
                                <p:cTn id="36" presetID="2" presetClass="entr" presetSubtype="4"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fill="hold"/>
                                        <p:tgtEl>
                                          <p:spTgt spid="16"/>
                                        </p:tgtEl>
                                        <p:attrNameLst>
                                          <p:attrName>ppt_x</p:attrName>
                                        </p:attrNameLst>
                                      </p:cBhvr>
                                      <p:tavLst>
                                        <p:tav tm="0">
                                          <p:val>
                                            <p:strVal val="#ppt_x"/>
                                          </p:val>
                                        </p:tav>
                                        <p:tav tm="100000">
                                          <p:val>
                                            <p:strVal val="#ppt_x"/>
                                          </p:val>
                                        </p:tav>
                                      </p:tavLst>
                                    </p:anim>
                                    <p:anim calcmode="lin" valueType="num">
                                      <p:cBhvr additive="base">
                                        <p:cTn id="39" dur="500" fill="hold"/>
                                        <p:tgtEl>
                                          <p:spTgt spid="16"/>
                                        </p:tgtEl>
                                        <p:attrNameLst>
                                          <p:attrName>ppt_y</p:attrName>
                                        </p:attrNameLst>
                                      </p:cBhvr>
                                      <p:tavLst>
                                        <p:tav tm="0">
                                          <p:val>
                                            <p:strVal val="1+#ppt_h/2"/>
                                          </p:val>
                                        </p:tav>
                                        <p:tav tm="100000">
                                          <p:val>
                                            <p:strVal val="#ppt_y"/>
                                          </p:val>
                                        </p:tav>
                                      </p:tavLst>
                                    </p:anim>
                                  </p:childTnLst>
                                </p:cTn>
                              </p:par>
                            </p:childTnLst>
                          </p:cTn>
                        </p:par>
                        <p:par>
                          <p:cTn id="40" fill="hold">
                            <p:stCondLst>
                              <p:cond delay="2500"/>
                            </p:stCondLst>
                            <p:childTnLst>
                              <p:par>
                                <p:cTn id="41" presetID="2" presetClass="entr" presetSubtype="4"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ppt_x"/>
                                          </p:val>
                                        </p:tav>
                                        <p:tav tm="100000">
                                          <p:val>
                                            <p:strVal val="#ppt_x"/>
                                          </p:val>
                                        </p:tav>
                                      </p:tavLst>
                                    </p:anim>
                                    <p:anim calcmode="lin" valueType="num">
                                      <p:cBhvr additive="base">
                                        <p:cTn id="4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1000"/>
                                        <p:tgtEl>
                                          <p:spTgt spid="18"/>
                                        </p:tgtEl>
                                      </p:cBhvr>
                                    </p:animEffect>
                                    <p:anim calcmode="lin" valueType="num">
                                      <p:cBhvr>
                                        <p:cTn id="50" dur="1000" fill="hold"/>
                                        <p:tgtEl>
                                          <p:spTgt spid="18"/>
                                        </p:tgtEl>
                                        <p:attrNameLst>
                                          <p:attrName>ppt_x</p:attrName>
                                        </p:attrNameLst>
                                      </p:cBhvr>
                                      <p:tavLst>
                                        <p:tav tm="0">
                                          <p:val>
                                            <p:strVal val="#ppt_x"/>
                                          </p:val>
                                        </p:tav>
                                        <p:tav tm="100000">
                                          <p:val>
                                            <p:strVal val="#ppt_x"/>
                                          </p:val>
                                        </p:tav>
                                      </p:tavLst>
                                    </p:anim>
                                    <p:anim calcmode="lin" valueType="num">
                                      <p:cBhvr>
                                        <p:cTn id="51"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18" grpId="0"/>
      <p:bldP spid="2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1" name="图片 30"/>
          <p:cNvPicPr>
            <a:picLocks noChangeAspect="1"/>
          </p:cNvPicPr>
          <p:nvPr/>
        </p:nvPicPr>
        <p:blipFill>
          <a:blip r:embed="rId1" cstate="screen"/>
          <a:stretch>
            <a:fillRect/>
          </a:stretch>
        </p:blipFill>
        <p:spPr>
          <a:xfrm>
            <a:off x="-41950" y="-3340"/>
            <a:ext cx="8791020" cy="6857995"/>
          </a:xfrm>
          <a:prstGeom prst="rect">
            <a:avLst/>
          </a:prstGeom>
        </p:spPr>
      </p:pic>
      <p:sp>
        <p:nvSpPr>
          <p:cNvPr id="35" name="任意多边形 9"/>
          <p:cNvSpPr/>
          <p:nvPr/>
        </p:nvSpPr>
        <p:spPr>
          <a:xfrm flipH="1" flipV="1">
            <a:off x="1815127" y="-4716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p:cNvSpPr/>
          <p:nvPr/>
        </p:nvSpPr>
        <p:spPr>
          <a:xfrm flipH="1">
            <a:off x="10356215" y="306387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p:cNvSpPr/>
          <p:nvPr/>
        </p:nvSpPr>
        <p:spPr>
          <a:xfrm flipH="1" flipV="1">
            <a:off x="1776730" y="-6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p:cNvSpPr/>
          <p:nvPr/>
        </p:nvSpPr>
        <p:spPr>
          <a:xfrm flipH="1" flipV="1">
            <a:off x="2755265" y="4502150"/>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p:cNvSpPr/>
          <p:nvPr/>
        </p:nvSpPr>
        <p:spPr>
          <a:xfrm flipH="1" flipV="1">
            <a:off x="11271885" y="3780155"/>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p:cNvSpPr/>
          <p:nvPr/>
        </p:nvSpPr>
        <p:spPr>
          <a:xfrm flipH="1" flipV="1">
            <a:off x="3448050" y="3780155"/>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4659756" y="2750441"/>
            <a:ext cx="5121" cy="12833"/>
            <a:chOff x="3861296" y="3026891"/>
            <a:chExt cx="5121" cy="12833"/>
          </a:xfrm>
        </p:grpSpPr>
        <p:sp>
          <p:nvSpPr>
            <p:cNvPr id="9" name="任意多边形: 形状 8"/>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5" name="文本框 24"/>
          <p:cNvSpPr txBox="1"/>
          <p:nvPr/>
        </p:nvSpPr>
        <p:spPr>
          <a:xfrm>
            <a:off x="4238758" y="2819268"/>
            <a:ext cx="6682836" cy="1015663"/>
          </a:xfrm>
          <a:prstGeom prst="rect">
            <a:avLst/>
          </a:prstGeom>
          <a:noFill/>
        </p:spPr>
        <p:txBody>
          <a:bodyPr wrap="square" rtlCol="0">
            <a:spAutoFit/>
          </a:bodyPr>
          <a:lstStyle/>
          <a:p>
            <a:pPr lvl="0" algn="ctr">
              <a:defRPr/>
            </a:pPr>
            <a:r>
              <a:rPr lang="zh-CN" altLang="en-US" sz="6000" b="1" dirty="0">
                <a:solidFill>
                  <a:srgbClr val="002263"/>
                </a:solidFill>
                <a:cs typeface="+mn-ea"/>
                <a:sym typeface="+mn-lt"/>
              </a:rPr>
              <a:t>离职与解聘</a:t>
            </a:r>
            <a:endParaRPr lang="zh-CN" altLang="en-US" sz="6000" b="1" dirty="0">
              <a:solidFill>
                <a:srgbClr val="002263"/>
              </a:solidFill>
              <a:cs typeface="+mn-ea"/>
              <a:sym typeface="+mn-lt"/>
            </a:endParaRPr>
          </a:p>
        </p:txBody>
      </p:sp>
      <p:sp>
        <p:nvSpPr>
          <p:cNvPr id="26" name="TextBox 11"/>
          <p:cNvSpPr txBox="1"/>
          <p:nvPr/>
        </p:nvSpPr>
        <p:spPr>
          <a:xfrm>
            <a:off x="4200682" y="4045145"/>
            <a:ext cx="6506845" cy="369332"/>
          </a:xfrm>
          <a:prstGeom prst="rect">
            <a:avLst/>
          </a:prstGeom>
          <a:noFill/>
        </p:spPr>
        <p:txBody>
          <a:bodyPr wrap="square" lIns="0" tIns="0" rIns="0" bIns="0" rtlCol="0">
            <a:spAutoFit/>
            <a:scene3d>
              <a:camera prst="orthographicFront"/>
              <a:lightRig rig="threePt" dir="t"/>
            </a:scene3d>
            <a:sp3d contourW="12700"/>
          </a:bodyPr>
          <a:lstStyle/>
          <a:p>
            <a:pPr algn="ctr"/>
            <a:r>
              <a:rPr lang="en-US" altLang="zh-CN" sz="2400" dirty="0">
                <a:solidFill>
                  <a:schemeClr val="bg2">
                    <a:lumMod val="25000"/>
                  </a:schemeClr>
                </a:solidFill>
                <a:cs typeface="+mn-ea"/>
                <a:sym typeface="+mn-lt"/>
              </a:rPr>
              <a:t>Resignation and dismissal</a:t>
            </a:r>
            <a:endParaRPr lang="en-US" altLang="zh-CN" sz="2400" dirty="0">
              <a:solidFill>
                <a:schemeClr val="bg2">
                  <a:lumMod val="25000"/>
                </a:schemeClr>
              </a:solidFill>
              <a:cs typeface="+mn-ea"/>
              <a:sym typeface="+mn-lt"/>
            </a:endParaRPr>
          </a:p>
        </p:txBody>
      </p:sp>
      <p:sp>
        <p:nvSpPr>
          <p:cNvPr id="24" name="矩形 23"/>
          <p:cNvSpPr/>
          <p:nvPr/>
        </p:nvSpPr>
        <p:spPr>
          <a:xfrm>
            <a:off x="6540203" y="1657170"/>
            <a:ext cx="1903956" cy="686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02263"/>
                </a:solidFill>
                <a:cs typeface="+mn-ea"/>
                <a:sym typeface="+mn-lt"/>
              </a:rPr>
              <a:t>第十三章</a:t>
            </a:r>
            <a:endParaRPr lang="zh-CN" altLang="en-US" sz="3200" b="1" dirty="0">
              <a:solidFill>
                <a:srgbClr val="002263"/>
              </a:solidFill>
              <a:cs typeface="+mn-ea"/>
              <a:sym typeface="+mn-lt"/>
            </a:endParaRPr>
          </a:p>
        </p:txBody>
      </p:sp>
      <p:grpSp>
        <p:nvGrpSpPr>
          <p:cNvPr id="39" name="组合 38"/>
          <p:cNvGrpSpPr/>
          <p:nvPr/>
        </p:nvGrpSpPr>
        <p:grpSpPr>
          <a:xfrm>
            <a:off x="5554852" y="4994023"/>
            <a:ext cx="3672647" cy="556721"/>
            <a:chOff x="2924961" y="1867298"/>
            <a:chExt cx="3672647" cy="556721"/>
          </a:xfrm>
        </p:grpSpPr>
        <p:sp>
          <p:nvSpPr>
            <p:cNvPr id="40" name="平行四边形 39"/>
            <p:cNvSpPr/>
            <p:nvPr/>
          </p:nvSpPr>
          <p:spPr>
            <a:xfrm>
              <a:off x="2924961" y="1867298"/>
              <a:ext cx="3672647" cy="556721"/>
            </a:xfrm>
            <a:prstGeom prst="parallelogram">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p:cNvSpPr txBox="1"/>
            <p:nvPr/>
          </p:nvSpPr>
          <p:spPr>
            <a:xfrm flipH="1">
              <a:off x="3467601" y="1969303"/>
              <a:ext cx="2207342" cy="369332"/>
            </a:xfrm>
            <a:prstGeom prst="rect">
              <a:avLst/>
            </a:prstGeom>
            <a:noFill/>
          </p:spPr>
          <p:txBody>
            <a:bodyPr wrap="square" rtlCol="0">
              <a:spAutoFit/>
            </a:bodyPr>
            <a:lstStyle/>
            <a:p>
              <a:endParaRPr lang="zh-CN" altLang="en-US" dirty="0">
                <a:solidFill>
                  <a:schemeClr val="bg1"/>
                </a:solidFill>
                <a:cs typeface="+mn-ea"/>
                <a:sym typeface="+mn-lt"/>
              </a:endParaRPr>
            </a:p>
          </p:txBody>
        </p:sp>
        <p:sp>
          <p:nvSpPr>
            <p:cNvPr id="43" name="文本框 42"/>
            <p:cNvSpPr txBox="1"/>
            <p:nvPr/>
          </p:nvSpPr>
          <p:spPr>
            <a:xfrm flipH="1">
              <a:off x="3955541" y="2000458"/>
              <a:ext cx="1990278" cy="369332"/>
            </a:xfrm>
            <a:prstGeom prst="rect">
              <a:avLst/>
            </a:prstGeom>
            <a:noFill/>
          </p:spPr>
          <p:txBody>
            <a:bodyPr wrap="square" rtlCol="0">
              <a:spAutoFit/>
            </a:bodyPr>
            <a:lstStyle/>
            <a:p>
              <a:r>
                <a:rPr lang="zh-CN" altLang="en-US" dirty="0">
                  <a:solidFill>
                    <a:schemeClr val="bg1"/>
                  </a:solidFill>
                  <a:cs typeface="+mn-ea"/>
                  <a:sym typeface="+mn-lt"/>
                </a:rPr>
                <a:t>人事管理制度</a:t>
              </a:r>
              <a:endParaRPr lang="zh-CN" altLang="en-US" dirty="0">
                <a:solidFill>
                  <a:schemeClr val="bg1"/>
                </a:solidFill>
                <a:cs typeface="+mn-ea"/>
                <a:sym typeface="+mn-lt"/>
              </a:endParaRPr>
            </a:p>
          </p:txBody>
        </p:sp>
      </p:grpSp>
      <p:cxnSp>
        <p:nvCxnSpPr>
          <p:cNvPr id="46" name="直接连接符 45"/>
          <p:cNvCxnSpPr/>
          <p:nvPr/>
        </p:nvCxnSpPr>
        <p:spPr>
          <a:xfrm>
            <a:off x="5747362" y="2339538"/>
            <a:ext cx="376086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up)">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arn(inVertical)">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2" presetClass="entr" presetSubtype="4"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7" presetClass="entr" presetSubtype="1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1000" fill="hold"/>
                                        <p:tgtEl>
                                          <p:spTgt spid="39"/>
                                        </p:tgtEl>
                                        <p:attrNameLst>
                                          <p:attrName>ppt_w</p:attrName>
                                        </p:attrNameLst>
                                      </p:cBhvr>
                                      <p:tavLst>
                                        <p:tav tm="0">
                                          <p:val>
                                            <p:fltVal val="0"/>
                                          </p:val>
                                        </p:tav>
                                        <p:tav tm="100000">
                                          <p:val>
                                            <p:strVal val="#ppt_w"/>
                                          </p:val>
                                        </p:tav>
                                      </p:tavLst>
                                    </p:anim>
                                    <p:anim calcmode="lin" valueType="num">
                                      <p:cBhvr>
                                        <p:cTn id="55" dur="1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5" grpId="0"/>
      <p:bldP spid="26" grpId="0"/>
      <p:bldP spid="2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227098" y="1620519"/>
            <a:ext cx="9778937" cy="1246495"/>
          </a:xfrm>
          <a:prstGeom prst="rect">
            <a:avLst/>
          </a:prstGeom>
          <a:solidFill>
            <a:schemeClr val="bg1">
              <a:lumMod val="95000"/>
            </a:schemeClr>
          </a:solidFill>
        </p:spPr>
        <p:txBody>
          <a:bodyPr wrap="square">
            <a:spAutoFit/>
          </a:bodyPr>
          <a:lstStyle/>
          <a:p>
            <a:pPr>
              <a:lnSpc>
                <a:spcPct val="150000"/>
              </a:lnSpc>
            </a:pPr>
            <a:r>
              <a:rPr lang="zh-CN" altLang="en-US" b="1" dirty="0">
                <a:solidFill>
                  <a:srgbClr val="002263"/>
                </a:solidFill>
                <a:cs typeface="+mn-ea"/>
                <a:sym typeface="+mn-lt"/>
              </a:rPr>
              <a:t>第三十条</a:t>
            </a:r>
            <a:endParaRPr lang="en-US" altLang="zh-CN" b="1" dirty="0">
              <a:solidFill>
                <a:srgbClr val="002263"/>
              </a:solidFill>
              <a:cs typeface="+mn-ea"/>
              <a:sym typeface="+mn-lt"/>
            </a:endParaRPr>
          </a:p>
          <a:p>
            <a:pPr>
              <a:lnSpc>
                <a:spcPct val="150000"/>
              </a:lnSpc>
            </a:pPr>
            <a:r>
              <a:rPr lang="zh-CN" altLang="en-US" sz="1600" dirty="0">
                <a:solidFill>
                  <a:schemeClr val="bg2">
                    <a:lumMod val="25000"/>
                  </a:schemeClr>
                </a:solidFill>
                <a:cs typeface="+mn-ea"/>
                <a:sym typeface="+mn-lt"/>
              </a:rPr>
              <a:t> 职员要求辞职的，应提前</a:t>
            </a:r>
            <a:r>
              <a:rPr lang="en-US" altLang="zh-CN" sz="1600" dirty="0">
                <a:solidFill>
                  <a:schemeClr val="bg2">
                    <a:lumMod val="25000"/>
                  </a:schemeClr>
                </a:solidFill>
                <a:cs typeface="+mn-ea"/>
                <a:sym typeface="+mn-lt"/>
              </a:rPr>
              <a:t>30</a:t>
            </a:r>
            <a:r>
              <a:rPr lang="zh-CN" altLang="en-US" sz="1600" dirty="0">
                <a:solidFill>
                  <a:schemeClr val="bg2">
                    <a:lumMod val="25000"/>
                  </a:schemeClr>
                </a:solidFill>
                <a:cs typeface="+mn-ea"/>
                <a:sym typeface="+mn-lt"/>
              </a:rPr>
              <a:t>天向该部门主管提出书面离职申请，填写</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员工离职申请表</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，在未得到批准前，应继续工作，不得先行离职，否则扣发该月工资。</a:t>
            </a:r>
            <a:endParaRPr lang="zh-CN" altLang="en-US" sz="1600" dirty="0">
              <a:solidFill>
                <a:schemeClr val="bg2">
                  <a:lumMod val="25000"/>
                </a:schemeClr>
              </a:solidFill>
              <a:cs typeface="+mn-ea"/>
              <a:sym typeface="+mn-lt"/>
            </a:endParaRPr>
          </a:p>
        </p:txBody>
      </p:sp>
      <p:sp>
        <p:nvSpPr>
          <p:cNvPr id="7" name="矩形 6"/>
          <p:cNvSpPr/>
          <p:nvPr/>
        </p:nvSpPr>
        <p:spPr>
          <a:xfrm>
            <a:off x="1227098" y="3130907"/>
            <a:ext cx="9778937" cy="833690"/>
          </a:xfrm>
          <a:prstGeom prst="rect">
            <a:avLst/>
          </a:prstGeom>
          <a:solidFill>
            <a:schemeClr val="bg1">
              <a:lumMod val="95000"/>
            </a:schemeClr>
          </a:solidFill>
        </p:spPr>
        <p:txBody>
          <a:bodyPr wrap="square">
            <a:spAutoFit/>
          </a:bodyPr>
          <a:lstStyle/>
          <a:p>
            <a:pPr>
              <a:lnSpc>
                <a:spcPct val="150000"/>
              </a:lnSpc>
            </a:pPr>
            <a:r>
              <a:rPr lang="zh-CN" altLang="en-US" b="1" dirty="0">
                <a:solidFill>
                  <a:srgbClr val="002263"/>
                </a:solidFill>
                <a:cs typeface="+mn-ea"/>
                <a:sym typeface="+mn-lt"/>
              </a:rPr>
              <a:t>第三十一条 </a:t>
            </a:r>
            <a:endParaRPr lang="en-US" altLang="zh-CN" b="1" dirty="0">
              <a:solidFill>
                <a:srgbClr val="002263"/>
              </a:solidFill>
              <a:cs typeface="+mn-ea"/>
              <a:sym typeface="+mn-lt"/>
            </a:endParaRPr>
          </a:p>
          <a:p>
            <a:pPr>
              <a:lnSpc>
                <a:spcPct val="150000"/>
              </a:lnSpc>
            </a:pPr>
            <a:r>
              <a:rPr lang="zh-CN" altLang="en-US" sz="1600" dirty="0">
                <a:solidFill>
                  <a:schemeClr val="bg2">
                    <a:lumMod val="25000"/>
                  </a:schemeClr>
                </a:solidFill>
                <a:cs typeface="+mn-ea"/>
                <a:sym typeface="+mn-lt"/>
              </a:rPr>
              <a:t>公司根据职员的表现或公司的经营策略，需要解聘员工，应提前</a:t>
            </a:r>
            <a:r>
              <a:rPr lang="en-US" altLang="zh-CN" sz="1600" dirty="0">
                <a:solidFill>
                  <a:schemeClr val="bg2">
                    <a:lumMod val="25000"/>
                  </a:schemeClr>
                </a:solidFill>
                <a:cs typeface="+mn-ea"/>
                <a:sym typeface="+mn-lt"/>
              </a:rPr>
              <a:t>30</a:t>
            </a:r>
            <a:r>
              <a:rPr lang="zh-CN" altLang="en-US" sz="1600" dirty="0">
                <a:solidFill>
                  <a:schemeClr val="bg2">
                    <a:lumMod val="25000"/>
                  </a:schemeClr>
                </a:solidFill>
                <a:cs typeface="+mn-ea"/>
                <a:sym typeface="+mn-lt"/>
              </a:rPr>
              <a:t>天通知被解职的职员。</a:t>
            </a:r>
            <a:endParaRPr lang="zh-CN" altLang="en-US" sz="1600" dirty="0">
              <a:solidFill>
                <a:schemeClr val="bg2">
                  <a:lumMod val="25000"/>
                </a:schemeClr>
              </a:solidFill>
              <a:cs typeface="+mn-ea"/>
              <a:sym typeface="+mn-lt"/>
            </a:endParaRPr>
          </a:p>
        </p:txBody>
      </p:sp>
      <p:sp>
        <p:nvSpPr>
          <p:cNvPr id="8" name="矩形 7"/>
          <p:cNvSpPr/>
          <p:nvPr/>
        </p:nvSpPr>
        <p:spPr>
          <a:xfrm>
            <a:off x="1227098" y="4271964"/>
            <a:ext cx="9778937" cy="1615827"/>
          </a:xfrm>
          <a:prstGeom prst="rect">
            <a:avLst/>
          </a:prstGeom>
          <a:solidFill>
            <a:schemeClr val="bg1">
              <a:lumMod val="95000"/>
            </a:schemeClr>
          </a:solidFill>
        </p:spPr>
        <p:txBody>
          <a:bodyPr wrap="square">
            <a:spAutoFit/>
          </a:bodyPr>
          <a:lstStyle/>
          <a:p>
            <a:pPr>
              <a:lnSpc>
                <a:spcPct val="150000"/>
              </a:lnSpc>
            </a:pPr>
            <a:r>
              <a:rPr lang="zh-CN" altLang="en-US" b="1" dirty="0">
                <a:solidFill>
                  <a:srgbClr val="002263"/>
                </a:solidFill>
                <a:cs typeface="+mn-ea"/>
                <a:sym typeface="+mn-lt"/>
              </a:rPr>
              <a:t>第三十二条 </a:t>
            </a:r>
            <a:endParaRPr lang="en-US" altLang="zh-CN" b="1" dirty="0">
              <a:solidFill>
                <a:srgbClr val="002263"/>
              </a:solidFill>
              <a:cs typeface="+mn-ea"/>
              <a:sym typeface="+mn-lt"/>
            </a:endParaRPr>
          </a:p>
          <a:p>
            <a:pPr>
              <a:lnSpc>
                <a:spcPct val="150000"/>
              </a:lnSpc>
            </a:pPr>
            <a:r>
              <a:rPr lang="zh-CN" altLang="en-US" sz="1600" dirty="0">
                <a:solidFill>
                  <a:schemeClr val="bg2">
                    <a:lumMod val="25000"/>
                  </a:schemeClr>
                </a:solidFill>
                <a:cs typeface="+mn-ea"/>
                <a:sym typeface="+mn-lt"/>
              </a:rPr>
              <a:t>职员因违反了公司规章制度或试用不合格而被解聘的，应由所在部门填写</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解聘职员申请表</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，由行政人事部审核后交分管副总经理批准，部门经理离职还须总经理批准。行政人事部负责通知被解聘人员办理离职交接手续，相关资料由行政人事部存档。</a:t>
            </a:r>
            <a:endParaRPr lang="zh-CN" altLang="en-US" sz="1600" dirty="0">
              <a:solidFill>
                <a:schemeClr val="bg2">
                  <a:lumMod val="25000"/>
                </a:schemeClr>
              </a:solidFill>
              <a:cs typeface="+mn-ea"/>
              <a:sym typeface="+mn-lt"/>
            </a:endParaRPr>
          </a:p>
        </p:txBody>
      </p:sp>
      <p:grpSp>
        <p:nvGrpSpPr>
          <p:cNvPr id="9" name="组合 8"/>
          <p:cNvGrpSpPr/>
          <p:nvPr/>
        </p:nvGrpSpPr>
        <p:grpSpPr>
          <a:xfrm>
            <a:off x="1227098" y="464769"/>
            <a:ext cx="5728260" cy="461665"/>
            <a:chOff x="1615405" y="478756"/>
            <a:chExt cx="5728260" cy="461665"/>
          </a:xfrm>
        </p:grpSpPr>
        <p:sp>
          <p:nvSpPr>
            <p:cNvPr id="10" name="文本框 9"/>
            <p:cNvSpPr txBox="1"/>
            <p:nvPr/>
          </p:nvSpPr>
          <p:spPr>
            <a:xfrm>
              <a:off x="1615405" y="587602"/>
              <a:ext cx="1424293"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第十 三 章</a:t>
              </a:r>
              <a:endParaRPr lang="zh-CN" altLang="zh-CN" sz="1600" dirty="0">
                <a:solidFill>
                  <a:schemeClr val="bg2">
                    <a:lumMod val="25000"/>
                  </a:schemeClr>
                </a:solidFill>
                <a:cs typeface="+mn-ea"/>
                <a:sym typeface="+mn-lt"/>
              </a:endParaRPr>
            </a:p>
          </p:txBody>
        </p:sp>
        <p:sp>
          <p:nvSpPr>
            <p:cNvPr id="11" name="文本框 10"/>
            <p:cNvSpPr txBox="1"/>
            <p:nvPr/>
          </p:nvSpPr>
          <p:spPr>
            <a:xfrm>
              <a:off x="2612717" y="478756"/>
              <a:ext cx="4730948"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离职与解聘</a:t>
              </a:r>
              <a:endParaRPr lang="zh-CN" altLang="en-US" sz="2400" b="1" dirty="0">
                <a:solidFill>
                  <a:schemeClr val="bg2">
                    <a:lumMod val="25000"/>
                  </a:schemeClr>
                </a:solidFill>
                <a:cs typeface="+mn-ea"/>
                <a:sym typeface="+mn-lt"/>
              </a:endParaRPr>
            </a:p>
          </p:txBody>
        </p:sp>
      </p:grpSp>
      <p:grpSp>
        <p:nvGrpSpPr>
          <p:cNvPr id="12" name="组合 11"/>
          <p:cNvGrpSpPr/>
          <p:nvPr/>
        </p:nvGrpSpPr>
        <p:grpSpPr>
          <a:xfrm>
            <a:off x="-676027" y="587602"/>
            <a:ext cx="1779590" cy="324568"/>
            <a:chOff x="10447421" y="344366"/>
            <a:chExt cx="1779590" cy="324568"/>
          </a:xfrm>
        </p:grpSpPr>
        <p:sp>
          <p:nvSpPr>
            <p:cNvPr id="13" name="平行四边形 12"/>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平行四边形 13"/>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804684" y="1487147"/>
            <a:ext cx="5163751" cy="4566683"/>
            <a:chOff x="1305725" y="1270446"/>
            <a:chExt cx="5163751" cy="4566683"/>
          </a:xfrm>
        </p:grpSpPr>
        <p:sp>
          <p:nvSpPr>
            <p:cNvPr id="23" name="任意多边形 13"/>
            <p:cNvSpPr/>
            <p:nvPr/>
          </p:nvSpPr>
          <p:spPr>
            <a:xfrm>
              <a:off x="1305725" y="1270446"/>
              <a:ext cx="5163751" cy="4566683"/>
            </a:xfrm>
            <a:custGeom>
              <a:avLst/>
              <a:gdLst>
                <a:gd name="connsiteX0" fmla="*/ 0 w 3200400"/>
                <a:gd name="connsiteY0" fmla="*/ 0 h 5372100"/>
                <a:gd name="connsiteX1" fmla="*/ 3200400 w 3200400"/>
                <a:gd name="connsiteY1" fmla="*/ 0 h 5372100"/>
                <a:gd name="connsiteX2" fmla="*/ 3200400 w 3200400"/>
                <a:gd name="connsiteY2" fmla="*/ 4924424 h 5372100"/>
                <a:gd name="connsiteX3" fmla="*/ 2752724 w 3200400"/>
                <a:gd name="connsiteY3" fmla="*/ 5372100 h 5372100"/>
                <a:gd name="connsiteX4" fmla="*/ 0 w 3200400"/>
                <a:gd name="connsiteY4" fmla="*/ 5372100 h 5372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0" h="5372100">
                  <a:moveTo>
                    <a:pt x="0" y="0"/>
                  </a:moveTo>
                  <a:lnTo>
                    <a:pt x="3200400" y="0"/>
                  </a:lnTo>
                  <a:lnTo>
                    <a:pt x="3200400" y="4924424"/>
                  </a:lnTo>
                  <a:lnTo>
                    <a:pt x="2752724" y="5372100"/>
                  </a:lnTo>
                  <a:lnTo>
                    <a:pt x="0" y="5372100"/>
                  </a:lnTo>
                  <a:close/>
                </a:path>
              </a:pathLst>
            </a:custGeom>
            <a:solidFill>
              <a:schemeClr val="bg1">
                <a:lumMod val="95000"/>
              </a:schemeClr>
            </a:solidFill>
            <a:ln>
              <a:noFill/>
            </a:ln>
            <a:effectLst>
              <a:outerShdw blurRad="228600" dist="101600" dir="5400000" algn="t"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16" name="组合 15"/>
            <p:cNvGrpSpPr/>
            <p:nvPr/>
          </p:nvGrpSpPr>
          <p:grpSpPr>
            <a:xfrm>
              <a:off x="1569594" y="1511892"/>
              <a:ext cx="4553126" cy="3945149"/>
              <a:chOff x="1312909" y="2048648"/>
              <a:chExt cx="8976124" cy="1831374"/>
            </a:xfrm>
          </p:grpSpPr>
          <p:sp>
            <p:nvSpPr>
              <p:cNvPr id="14" name="矩形 13"/>
              <p:cNvSpPr/>
              <p:nvPr/>
            </p:nvSpPr>
            <p:spPr>
              <a:xfrm>
                <a:off x="1312909" y="2048648"/>
                <a:ext cx="8976124" cy="1831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solidFill>
                    <a:schemeClr val="bg2">
                      <a:lumMod val="25000"/>
                    </a:schemeClr>
                  </a:solidFill>
                  <a:cs typeface="+mn-ea"/>
                  <a:sym typeface="+mn-lt"/>
                </a:endParaRPr>
              </a:p>
            </p:txBody>
          </p:sp>
          <p:sp>
            <p:nvSpPr>
              <p:cNvPr id="8" name="TextBox 1"/>
              <p:cNvSpPr txBox="1"/>
              <p:nvPr/>
            </p:nvSpPr>
            <p:spPr>
              <a:xfrm>
                <a:off x="2535901" y="2274170"/>
                <a:ext cx="6798890" cy="1357290"/>
              </a:xfrm>
              <a:prstGeom prst="rect">
                <a:avLst/>
              </a:prstGeom>
              <a:noFill/>
            </p:spPr>
            <p:txBody>
              <a:bodyPr wrap="square" rtlCol="0">
                <a:spAutoFit/>
              </a:bodyPr>
              <a:lstStyle/>
              <a:p>
                <a:pPr>
                  <a:lnSpc>
                    <a:spcPct val="200000"/>
                  </a:lnSpc>
                </a:pPr>
                <a:r>
                  <a:rPr lang="zh-CN" altLang="zh-CN" sz="2000" b="1" dirty="0">
                    <a:solidFill>
                      <a:srgbClr val="002263"/>
                    </a:solidFill>
                    <a:cs typeface="+mn-ea"/>
                    <a:sym typeface="+mn-lt"/>
                  </a:rPr>
                  <a:t>第一条</a:t>
                </a:r>
                <a:endParaRPr lang="en-US" altLang="zh-CN" sz="2000" b="1" dirty="0">
                  <a:solidFill>
                    <a:srgbClr val="002263"/>
                  </a:solidFill>
                  <a:cs typeface="+mn-ea"/>
                  <a:sym typeface="+mn-lt"/>
                </a:endParaRPr>
              </a:p>
              <a:p>
                <a:pPr>
                  <a:lnSpc>
                    <a:spcPct val="200000"/>
                  </a:lnSpc>
                </a:pPr>
                <a:r>
                  <a:rPr lang="zh-CN" altLang="zh-CN" dirty="0">
                    <a:solidFill>
                      <a:schemeClr val="bg2">
                        <a:lumMod val="25000"/>
                      </a:schemeClr>
                    </a:solidFill>
                    <a:cs typeface="+mn-ea"/>
                    <a:sym typeface="+mn-lt"/>
                  </a:rPr>
                  <a:t> 为加强公司的人事管理，明确人事管理权限及人事管理程序，使公司人事管理工作有所遵循，特制定本制度。</a:t>
                </a:r>
                <a:r>
                  <a:rPr lang="en-US" altLang="zh-CN" dirty="0">
                    <a:solidFill>
                      <a:schemeClr val="bg2">
                        <a:lumMod val="25000"/>
                      </a:schemeClr>
                    </a:solidFill>
                    <a:cs typeface="+mn-ea"/>
                    <a:sym typeface="+mn-lt"/>
                  </a:rPr>
                  <a:t>    </a:t>
                </a:r>
                <a:endParaRPr lang="zh-CN" altLang="en-US" dirty="0">
                  <a:solidFill>
                    <a:schemeClr val="bg2">
                      <a:lumMod val="25000"/>
                    </a:schemeClr>
                  </a:solidFill>
                  <a:cs typeface="+mn-ea"/>
                  <a:sym typeface="+mn-lt"/>
                </a:endParaRPr>
              </a:p>
            </p:txBody>
          </p:sp>
        </p:grpSp>
      </p:grpSp>
      <p:grpSp>
        <p:nvGrpSpPr>
          <p:cNvPr id="7" name="组合 6"/>
          <p:cNvGrpSpPr/>
          <p:nvPr/>
        </p:nvGrpSpPr>
        <p:grpSpPr>
          <a:xfrm>
            <a:off x="6315192" y="1487147"/>
            <a:ext cx="5163751" cy="4566683"/>
            <a:chOff x="6816233" y="1270446"/>
            <a:chExt cx="5163751" cy="4566683"/>
          </a:xfrm>
        </p:grpSpPr>
        <p:sp>
          <p:nvSpPr>
            <p:cNvPr id="25" name="任意多边形 13"/>
            <p:cNvSpPr/>
            <p:nvPr/>
          </p:nvSpPr>
          <p:spPr>
            <a:xfrm>
              <a:off x="6816233" y="1270446"/>
              <a:ext cx="5163751" cy="4566683"/>
            </a:xfrm>
            <a:custGeom>
              <a:avLst/>
              <a:gdLst>
                <a:gd name="connsiteX0" fmla="*/ 0 w 3200400"/>
                <a:gd name="connsiteY0" fmla="*/ 0 h 5372100"/>
                <a:gd name="connsiteX1" fmla="*/ 3200400 w 3200400"/>
                <a:gd name="connsiteY1" fmla="*/ 0 h 5372100"/>
                <a:gd name="connsiteX2" fmla="*/ 3200400 w 3200400"/>
                <a:gd name="connsiteY2" fmla="*/ 4924424 h 5372100"/>
                <a:gd name="connsiteX3" fmla="*/ 2752724 w 3200400"/>
                <a:gd name="connsiteY3" fmla="*/ 5372100 h 5372100"/>
                <a:gd name="connsiteX4" fmla="*/ 0 w 3200400"/>
                <a:gd name="connsiteY4" fmla="*/ 5372100 h 5372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0" h="5372100">
                  <a:moveTo>
                    <a:pt x="0" y="0"/>
                  </a:moveTo>
                  <a:lnTo>
                    <a:pt x="3200400" y="0"/>
                  </a:lnTo>
                  <a:lnTo>
                    <a:pt x="3200400" y="4924424"/>
                  </a:lnTo>
                  <a:lnTo>
                    <a:pt x="2752724" y="5372100"/>
                  </a:lnTo>
                  <a:lnTo>
                    <a:pt x="0" y="5372100"/>
                  </a:lnTo>
                  <a:close/>
                </a:path>
              </a:pathLst>
            </a:custGeom>
            <a:solidFill>
              <a:schemeClr val="bg1">
                <a:lumMod val="95000"/>
              </a:schemeClr>
            </a:solidFill>
            <a:ln>
              <a:noFill/>
            </a:ln>
            <a:effectLst>
              <a:outerShdw blurRad="228600" dist="101600" dir="5400000" algn="t"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17" name="组合 16"/>
            <p:cNvGrpSpPr/>
            <p:nvPr/>
          </p:nvGrpSpPr>
          <p:grpSpPr>
            <a:xfrm>
              <a:off x="7164888" y="1511891"/>
              <a:ext cx="4441619" cy="3945150"/>
              <a:chOff x="1532734" y="4269748"/>
              <a:chExt cx="8756297" cy="1831374"/>
            </a:xfrm>
          </p:grpSpPr>
          <p:sp>
            <p:nvSpPr>
              <p:cNvPr id="15" name="矩形 14"/>
              <p:cNvSpPr/>
              <p:nvPr/>
            </p:nvSpPr>
            <p:spPr>
              <a:xfrm>
                <a:off x="1532734" y="4269748"/>
                <a:ext cx="8756297" cy="1831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cs typeface="+mn-ea"/>
                  <a:sym typeface="+mn-lt"/>
                </a:endParaRPr>
              </a:p>
            </p:txBody>
          </p:sp>
          <p:sp>
            <p:nvSpPr>
              <p:cNvPr id="13" name="矩形 12"/>
              <p:cNvSpPr/>
              <p:nvPr/>
            </p:nvSpPr>
            <p:spPr>
              <a:xfrm>
                <a:off x="3225750" y="4495270"/>
                <a:ext cx="6037624" cy="1100120"/>
              </a:xfrm>
              <a:prstGeom prst="rect">
                <a:avLst/>
              </a:prstGeom>
            </p:spPr>
            <p:txBody>
              <a:bodyPr wrap="square">
                <a:spAutoFit/>
              </a:bodyPr>
              <a:lstStyle/>
              <a:p>
                <a:pPr>
                  <a:lnSpc>
                    <a:spcPct val="200000"/>
                  </a:lnSpc>
                </a:pPr>
                <a:r>
                  <a:rPr lang="zh-CN" altLang="zh-CN" sz="2000" b="1" dirty="0">
                    <a:solidFill>
                      <a:srgbClr val="002263"/>
                    </a:solidFill>
                    <a:cs typeface="+mn-ea"/>
                    <a:sym typeface="+mn-lt"/>
                  </a:rPr>
                  <a:t>第二条 </a:t>
                </a:r>
                <a:endParaRPr lang="en-US" altLang="zh-CN" sz="2000" b="1" dirty="0">
                  <a:solidFill>
                    <a:srgbClr val="002263"/>
                  </a:solidFill>
                  <a:cs typeface="+mn-ea"/>
                  <a:sym typeface="+mn-lt"/>
                </a:endParaRPr>
              </a:p>
              <a:p>
                <a:pPr>
                  <a:lnSpc>
                    <a:spcPct val="200000"/>
                  </a:lnSpc>
                </a:pPr>
                <a:r>
                  <a:rPr lang="zh-CN" altLang="zh-CN" b="1" dirty="0">
                    <a:solidFill>
                      <a:schemeClr val="bg2">
                        <a:lumMod val="25000"/>
                      </a:schemeClr>
                    </a:solidFill>
                    <a:cs typeface="+mn-ea"/>
                    <a:sym typeface="+mn-lt"/>
                  </a:rPr>
                  <a:t>适用范围：</a:t>
                </a:r>
                <a:r>
                  <a:rPr lang="zh-CN" altLang="zh-CN" dirty="0">
                    <a:solidFill>
                      <a:schemeClr val="bg2">
                        <a:lumMod val="25000"/>
                      </a:schemeClr>
                    </a:solidFill>
                    <a:cs typeface="+mn-ea"/>
                    <a:sym typeface="+mn-lt"/>
                  </a:rPr>
                  <a:t>本规定适用公司全体职员，即公司聘用的全部从业人员。</a:t>
                </a:r>
                <a:endParaRPr lang="zh-CN" altLang="en-US" dirty="0">
                  <a:solidFill>
                    <a:schemeClr val="bg2">
                      <a:lumMod val="25000"/>
                    </a:schemeClr>
                  </a:solidFill>
                  <a:cs typeface="+mn-ea"/>
                  <a:sym typeface="+mn-lt"/>
                </a:endParaRPr>
              </a:p>
            </p:txBody>
          </p:sp>
        </p:grpSp>
      </p:grpSp>
      <p:grpSp>
        <p:nvGrpSpPr>
          <p:cNvPr id="5" name="组合 4"/>
          <p:cNvGrpSpPr/>
          <p:nvPr/>
        </p:nvGrpSpPr>
        <p:grpSpPr>
          <a:xfrm>
            <a:off x="1227099" y="463031"/>
            <a:ext cx="1763045" cy="461665"/>
            <a:chOff x="1615406" y="477018"/>
            <a:chExt cx="1763045" cy="461665"/>
          </a:xfrm>
        </p:grpSpPr>
        <p:sp>
          <p:nvSpPr>
            <p:cNvPr id="2" name="文本框 1"/>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第一 章</a:t>
              </a:r>
              <a:endParaRPr lang="zh-CN" altLang="zh-CN" sz="1600" dirty="0">
                <a:solidFill>
                  <a:schemeClr val="bg2">
                    <a:lumMod val="25000"/>
                  </a:schemeClr>
                </a:solidFill>
                <a:cs typeface="+mn-ea"/>
                <a:sym typeface="+mn-lt"/>
              </a:endParaRPr>
            </a:p>
          </p:txBody>
        </p:sp>
        <p:sp>
          <p:nvSpPr>
            <p:cNvPr id="10" name="文本框 9"/>
            <p:cNvSpPr txBox="1"/>
            <p:nvPr/>
          </p:nvSpPr>
          <p:spPr>
            <a:xfrm>
              <a:off x="2371310" y="477018"/>
              <a:ext cx="1007141" cy="461665"/>
            </a:xfrm>
            <a:prstGeom prst="rect">
              <a:avLst/>
            </a:prstGeom>
            <a:noFill/>
          </p:spPr>
          <p:txBody>
            <a:bodyPr wrap="square" rtlCol="0">
              <a:spAutoFit/>
            </a:bodyPr>
            <a:lstStyle/>
            <a:p>
              <a:r>
                <a:rPr lang="zh-CN" altLang="zh-CN" sz="2400" b="1" dirty="0">
                  <a:solidFill>
                    <a:schemeClr val="bg2">
                      <a:lumMod val="25000"/>
                    </a:schemeClr>
                  </a:solidFill>
                  <a:cs typeface="+mn-ea"/>
                  <a:sym typeface="+mn-lt"/>
                </a:rPr>
                <a:t>总则</a:t>
              </a:r>
              <a:endParaRPr lang="zh-CN" altLang="zh-CN" sz="2400" dirty="0">
                <a:solidFill>
                  <a:schemeClr val="bg2">
                    <a:lumMod val="25000"/>
                  </a:schemeClr>
                </a:solidFill>
                <a:cs typeface="+mn-ea"/>
                <a:sym typeface="+mn-lt"/>
              </a:endParaRPr>
            </a:p>
          </p:txBody>
        </p:sp>
      </p:grpSp>
      <p:grpSp>
        <p:nvGrpSpPr>
          <p:cNvPr id="4" name="组合 3"/>
          <p:cNvGrpSpPr/>
          <p:nvPr/>
        </p:nvGrpSpPr>
        <p:grpSpPr>
          <a:xfrm>
            <a:off x="-676027" y="587602"/>
            <a:ext cx="1779590" cy="324568"/>
            <a:chOff x="10447421" y="344366"/>
            <a:chExt cx="1779590" cy="324568"/>
          </a:xfrm>
        </p:grpSpPr>
        <p:sp>
          <p:nvSpPr>
            <p:cNvPr id="21" name="平行四边形 20"/>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平行四边形 21"/>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317412" y="1388624"/>
            <a:ext cx="9862652" cy="861774"/>
          </a:xfrm>
          <a:prstGeom prst="rect">
            <a:avLst/>
          </a:prstGeom>
          <a:solidFill>
            <a:schemeClr val="bg1">
              <a:lumMod val="95000"/>
            </a:schemeClr>
          </a:solidFill>
        </p:spPr>
        <p:txBody>
          <a:bodyPr wrap="square">
            <a:spAutoFit/>
          </a:bodyPr>
          <a:lstStyle/>
          <a:p>
            <a:r>
              <a:rPr lang="zh-CN" altLang="en-US" b="1" dirty="0">
                <a:solidFill>
                  <a:srgbClr val="002263"/>
                </a:solidFill>
                <a:cs typeface="+mn-ea"/>
                <a:sym typeface="+mn-lt"/>
              </a:rPr>
              <a:t>第三十三条 </a:t>
            </a:r>
            <a:endParaRPr lang="en-US" altLang="zh-CN" b="1" dirty="0">
              <a:solidFill>
                <a:srgbClr val="002263"/>
              </a:solidFill>
              <a:cs typeface="+mn-ea"/>
              <a:sym typeface="+mn-lt"/>
            </a:endParaRPr>
          </a:p>
          <a:p>
            <a:r>
              <a:rPr lang="zh-CN" altLang="en-US" sz="1600" dirty="0">
                <a:solidFill>
                  <a:schemeClr val="bg2">
                    <a:lumMod val="25000"/>
                  </a:schemeClr>
                </a:solidFill>
                <a:cs typeface="+mn-ea"/>
                <a:sym typeface="+mn-lt"/>
              </a:rPr>
              <a:t>上述各种原因结束聘用或试用关系的职员，在接到正式通知后，均应向行政人事部领取</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移交工作清单</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，按该清单要求，在离开公司之前办完有关工作移交手续，其应领取的工资，应于上述手续办妥后再予发给。</a:t>
            </a:r>
            <a:endParaRPr lang="zh-CN" altLang="en-US" sz="1600" dirty="0">
              <a:solidFill>
                <a:schemeClr val="bg2">
                  <a:lumMod val="25000"/>
                </a:schemeClr>
              </a:solidFill>
              <a:cs typeface="+mn-ea"/>
              <a:sym typeface="+mn-lt"/>
            </a:endParaRPr>
          </a:p>
        </p:txBody>
      </p:sp>
      <p:sp>
        <p:nvSpPr>
          <p:cNvPr id="11" name="矩形 10"/>
          <p:cNvSpPr/>
          <p:nvPr/>
        </p:nvSpPr>
        <p:spPr>
          <a:xfrm>
            <a:off x="1317412" y="2469613"/>
            <a:ext cx="9862652" cy="861774"/>
          </a:xfrm>
          <a:prstGeom prst="rect">
            <a:avLst/>
          </a:prstGeom>
          <a:solidFill>
            <a:schemeClr val="bg1">
              <a:lumMod val="95000"/>
            </a:schemeClr>
          </a:solidFill>
        </p:spPr>
        <p:txBody>
          <a:bodyPr wrap="square">
            <a:spAutoFit/>
          </a:bodyPr>
          <a:lstStyle/>
          <a:p>
            <a:r>
              <a:rPr lang="zh-CN" altLang="en-US" b="1" dirty="0">
                <a:solidFill>
                  <a:srgbClr val="002263"/>
                </a:solidFill>
                <a:cs typeface="+mn-ea"/>
                <a:sym typeface="+mn-lt"/>
              </a:rPr>
              <a:t>第三十四条 </a:t>
            </a:r>
            <a:endParaRPr lang="en-US" altLang="zh-CN" b="1" dirty="0">
              <a:solidFill>
                <a:srgbClr val="002263"/>
              </a:solidFill>
              <a:cs typeface="+mn-ea"/>
              <a:sym typeface="+mn-lt"/>
            </a:endParaRPr>
          </a:p>
          <a:p>
            <a:r>
              <a:rPr lang="zh-CN" altLang="en-US" sz="1600" dirty="0">
                <a:solidFill>
                  <a:schemeClr val="bg2">
                    <a:lumMod val="25000"/>
                  </a:schemeClr>
                </a:solidFill>
                <a:cs typeface="+mn-ea"/>
                <a:sym typeface="+mn-lt"/>
              </a:rPr>
              <a:t> 由公司统一管理</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暂住证</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居住证</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毕业证书</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的离职职员，在办理完有关手续后，行政人事部将其归还职员。</a:t>
            </a:r>
            <a:endParaRPr lang="zh-CN" altLang="en-US" sz="1600" dirty="0">
              <a:solidFill>
                <a:schemeClr val="bg2">
                  <a:lumMod val="25000"/>
                </a:schemeClr>
              </a:solidFill>
              <a:cs typeface="+mn-ea"/>
              <a:sym typeface="+mn-lt"/>
            </a:endParaRPr>
          </a:p>
        </p:txBody>
      </p:sp>
      <p:sp>
        <p:nvSpPr>
          <p:cNvPr id="12" name="矩形 11"/>
          <p:cNvSpPr/>
          <p:nvPr/>
        </p:nvSpPr>
        <p:spPr>
          <a:xfrm>
            <a:off x="1317412" y="3550602"/>
            <a:ext cx="9862652" cy="682238"/>
          </a:xfrm>
          <a:prstGeom prst="rect">
            <a:avLst/>
          </a:prstGeom>
          <a:solidFill>
            <a:schemeClr val="bg1">
              <a:lumMod val="95000"/>
            </a:schemeClr>
          </a:solidFill>
        </p:spPr>
        <p:txBody>
          <a:bodyPr wrap="square">
            <a:spAutoFit/>
          </a:bodyPr>
          <a:lstStyle/>
          <a:p>
            <a:pPr>
              <a:lnSpc>
                <a:spcPts val="2300"/>
              </a:lnSpc>
            </a:pPr>
            <a:r>
              <a:rPr lang="zh-CN" altLang="en-US" b="1" dirty="0">
                <a:solidFill>
                  <a:srgbClr val="002263"/>
                </a:solidFill>
                <a:cs typeface="+mn-ea"/>
                <a:sym typeface="+mn-lt"/>
              </a:rPr>
              <a:t>第三十五条</a:t>
            </a:r>
            <a:endParaRPr lang="en-US" altLang="zh-CN" b="1" dirty="0">
              <a:solidFill>
                <a:srgbClr val="002263"/>
              </a:solidFill>
              <a:cs typeface="+mn-ea"/>
              <a:sym typeface="+mn-lt"/>
            </a:endParaRPr>
          </a:p>
          <a:p>
            <a:pPr>
              <a:lnSpc>
                <a:spcPts val="2300"/>
              </a:lnSpc>
            </a:pPr>
            <a:r>
              <a:rPr lang="zh-CN" altLang="en-US" sz="1600" dirty="0">
                <a:solidFill>
                  <a:schemeClr val="bg2">
                    <a:lumMod val="25000"/>
                  </a:schemeClr>
                </a:solidFill>
                <a:cs typeface="+mn-ea"/>
                <a:sym typeface="+mn-lt"/>
              </a:rPr>
              <a:t> 本制度由公司行政人事部负责解释和修订。</a:t>
            </a:r>
            <a:endParaRPr lang="zh-CN" altLang="en-US" sz="1600" dirty="0">
              <a:solidFill>
                <a:schemeClr val="bg2">
                  <a:lumMod val="25000"/>
                </a:schemeClr>
              </a:solidFill>
              <a:cs typeface="+mn-ea"/>
              <a:sym typeface="+mn-lt"/>
            </a:endParaRPr>
          </a:p>
        </p:txBody>
      </p:sp>
      <p:sp>
        <p:nvSpPr>
          <p:cNvPr id="13" name="矩形 12"/>
          <p:cNvSpPr/>
          <p:nvPr/>
        </p:nvSpPr>
        <p:spPr>
          <a:xfrm>
            <a:off x="1317412" y="4427305"/>
            <a:ext cx="9862652" cy="682238"/>
          </a:xfrm>
          <a:prstGeom prst="rect">
            <a:avLst/>
          </a:prstGeom>
          <a:solidFill>
            <a:schemeClr val="bg1">
              <a:lumMod val="95000"/>
            </a:schemeClr>
          </a:solidFill>
        </p:spPr>
        <p:txBody>
          <a:bodyPr wrap="square">
            <a:spAutoFit/>
          </a:bodyPr>
          <a:lstStyle/>
          <a:p>
            <a:pPr>
              <a:lnSpc>
                <a:spcPts val="2300"/>
              </a:lnSpc>
            </a:pPr>
            <a:r>
              <a:rPr lang="zh-CN" altLang="en-US" b="1" dirty="0">
                <a:solidFill>
                  <a:srgbClr val="002263"/>
                </a:solidFill>
                <a:cs typeface="+mn-ea"/>
                <a:sym typeface="+mn-lt"/>
              </a:rPr>
              <a:t>第三十六条 </a:t>
            </a:r>
            <a:endParaRPr lang="en-US" altLang="zh-CN" b="1" dirty="0">
              <a:solidFill>
                <a:srgbClr val="002263"/>
              </a:solidFill>
              <a:cs typeface="+mn-ea"/>
              <a:sym typeface="+mn-lt"/>
            </a:endParaRPr>
          </a:p>
          <a:p>
            <a:pPr>
              <a:lnSpc>
                <a:spcPts val="2300"/>
              </a:lnSpc>
            </a:pPr>
            <a:r>
              <a:rPr lang="zh-CN" altLang="en-US" sz="1600" dirty="0">
                <a:solidFill>
                  <a:schemeClr val="bg2">
                    <a:lumMod val="25000"/>
                  </a:schemeClr>
                </a:solidFill>
                <a:cs typeface="+mn-ea"/>
                <a:sym typeface="+mn-lt"/>
              </a:rPr>
              <a:t>本制度从</a:t>
            </a:r>
            <a:r>
              <a:rPr lang="en-US" altLang="zh-CN" sz="1600" dirty="0">
                <a:solidFill>
                  <a:schemeClr val="bg2">
                    <a:lumMod val="25000"/>
                  </a:schemeClr>
                </a:solidFill>
                <a:cs typeface="+mn-ea"/>
                <a:sym typeface="+mn-lt"/>
              </a:rPr>
              <a:t>2016</a:t>
            </a:r>
            <a:r>
              <a:rPr lang="zh-CN" altLang="en-US" sz="1600" dirty="0">
                <a:solidFill>
                  <a:schemeClr val="bg2">
                    <a:lumMod val="25000"/>
                  </a:schemeClr>
                </a:solidFill>
                <a:cs typeface="+mn-ea"/>
                <a:sym typeface="+mn-lt"/>
              </a:rPr>
              <a:t>年</a:t>
            </a:r>
            <a:r>
              <a:rPr lang="en-US" altLang="zh-CN" sz="1600" dirty="0">
                <a:solidFill>
                  <a:schemeClr val="bg2">
                    <a:lumMod val="25000"/>
                  </a:schemeClr>
                </a:solidFill>
                <a:cs typeface="+mn-ea"/>
                <a:sym typeface="+mn-lt"/>
              </a:rPr>
              <a:t>9</a:t>
            </a:r>
            <a:r>
              <a:rPr lang="zh-CN" altLang="en-US" sz="1600" dirty="0">
                <a:solidFill>
                  <a:schemeClr val="bg2">
                    <a:lumMod val="25000"/>
                  </a:schemeClr>
                </a:solidFill>
                <a:cs typeface="+mn-ea"/>
                <a:sym typeface="+mn-lt"/>
              </a:rPr>
              <a:t>月</a:t>
            </a:r>
            <a:r>
              <a:rPr lang="en-US" altLang="zh-CN" sz="1600" dirty="0">
                <a:solidFill>
                  <a:schemeClr val="bg2">
                    <a:lumMod val="25000"/>
                  </a:schemeClr>
                </a:solidFill>
                <a:cs typeface="+mn-ea"/>
                <a:sym typeface="+mn-lt"/>
              </a:rPr>
              <a:t>28</a:t>
            </a:r>
            <a:r>
              <a:rPr lang="zh-CN" altLang="en-US" sz="1600" dirty="0">
                <a:solidFill>
                  <a:schemeClr val="bg2">
                    <a:lumMod val="25000"/>
                  </a:schemeClr>
                </a:solidFill>
                <a:cs typeface="+mn-ea"/>
                <a:sym typeface="+mn-lt"/>
              </a:rPr>
              <a:t>日起执行</a:t>
            </a:r>
            <a:endParaRPr lang="zh-CN" altLang="en-US" sz="1600" dirty="0">
              <a:solidFill>
                <a:schemeClr val="bg2">
                  <a:lumMod val="25000"/>
                </a:schemeClr>
              </a:solidFill>
              <a:cs typeface="+mn-ea"/>
              <a:sym typeface="+mn-lt"/>
            </a:endParaRPr>
          </a:p>
        </p:txBody>
      </p:sp>
      <p:sp>
        <p:nvSpPr>
          <p:cNvPr id="15" name="文本框 14"/>
          <p:cNvSpPr txBox="1"/>
          <p:nvPr/>
        </p:nvSpPr>
        <p:spPr>
          <a:xfrm>
            <a:off x="1163636" y="5265984"/>
            <a:ext cx="10361115" cy="1015663"/>
          </a:xfrm>
          <a:prstGeom prst="rect">
            <a:avLst/>
          </a:prstGeom>
          <a:noFill/>
        </p:spPr>
        <p:txBody>
          <a:bodyPr wrap="square" rtlCol="0">
            <a:spAutoFit/>
          </a:bodyPr>
          <a:lstStyle/>
          <a:p>
            <a:r>
              <a:rPr lang="zh-CN" altLang="en-US" b="1" dirty="0">
                <a:solidFill>
                  <a:schemeClr val="bg2">
                    <a:lumMod val="25000"/>
                  </a:schemeClr>
                </a:solidFill>
                <a:cs typeface="+mn-ea"/>
                <a:sym typeface="+mn-lt"/>
              </a:rPr>
              <a:t>附表：</a:t>
            </a:r>
            <a:endParaRPr lang="zh-CN" altLang="en-US" b="1" dirty="0">
              <a:solidFill>
                <a:schemeClr val="bg2">
                  <a:lumMod val="25000"/>
                </a:schemeClr>
              </a:solidFill>
              <a:cs typeface="+mn-ea"/>
              <a:sym typeface="+mn-lt"/>
            </a:endParaRPr>
          </a:p>
          <a:p>
            <a:r>
              <a:rPr lang="zh-CN" altLang="en-US" sz="1400" dirty="0">
                <a:solidFill>
                  <a:schemeClr val="bg2">
                    <a:lumMod val="25000"/>
                  </a:schemeClr>
                </a:solidFill>
                <a:cs typeface="+mn-ea"/>
                <a:sym typeface="+mn-lt"/>
              </a:rPr>
              <a:t>1、《人员需求计划表》2、《人员增补申请表》3、《应聘登记表》4、《入职登记表（员工档案）》5、《员工入职担保书》</a:t>
            </a:r>
            <a:endParaRPr lang="en-US" altLang="zh-CN" sz="1400" dirty="0">
              <a:solidFill>
                <a:schemeClr val="bg2">
                  <a:lumMod val="25000"/>
                </a:schemeClr>
              </a:solidFill>
              <a:cs typeface="+mn-ea"/>
              <a:sym typeface="+mn-lt"/>
            </a:endParaRPr>
          </a:p>
          <a:p>
            <a:r>
              <a:rPr lang="zh-CN" altLang="en-US" sz="1400" dirty="0">
                <a:solidFill>
                  <a:schemeClr val="bg2">
                    <a:lumMod val="25000"/>
                  </a:schemeClr>
                </a:solidFill>
                <a:cs typeface="+mn-ea"/>
                <a:sym typeface="+mn-lt"/>
              </a:rPr>
              <a:t>6、《试用协议》7、《员工转正定级及工资审批表》8、《聘用合同》9、《员工异动审批表》10、《员工离职申请表》</a:t>
            </a:r>
            <a:endParaRPr lang="en-US" altLang="zh-CN" sz="1400" dirty="0">
              <a:solidFill>
                <a:schemeClr val="bg2">
                  <a:lumMod val="25000"/>
                </a:schemeClr>
              </a:solidFill>
              <a:cs typeface="+mn-ea"/>
              <a:sym typeface="+mn-lt"/>
            </a:endParaRPr>
          </a:p>
          <a:p>
            <a:r>
              <a:rPr lang="zh-CN" altLang="en-US" sz="1400" dirty="0">
                <a:solidFill>
                  <a:schemeClr val="bg2">
                    <a:lumMod val="25000"/>
                  </a:schemeClr>
                </a:solidFill>
                <a:cs typeface="+mn-ea"/>
                <a:sym typeface="+mn-lt"/>
              </a:rPr>
              <a:t>11、《解聘职员申请表》12、《移交工作清单》</a:t>
            </a:r>
            <a:endParaRPr lang="zh-CN" altLang="en-US" sz="1400" dirty="0">
              <a:solidFill>
                <a:schemeClr val="bg2">
                  <a:lumMod val="25000"/>
                </a:schemeClr>
              </a:solidFill>
              <a:cs typeface="+mn-ea"/>
              <a:sym typeface="+mn-lt"/>
            </a:endParaRPr>
          </a:p>
        </p:txBody>
      </p:sp>
      <p:grpSp>
        <p:nvGrpSpPr>
          <p:cNvPr id="8" name="组合 7"/>
          <p:cNvGrpSpPr/>
          <p:nvPr/>
        </p:nvGrpSpPr>
        <p:grpSpPr>
          <a:xfrm>
            <a:off x="1227098" y="464769"/>
            <a:ext cx="5728260" cy="461665"/>
            <a:chOff x="1615405" y="478756"/>
            <a:chExt cx="5728260" cy="461665"/>
          </a:xfrm>
        </p:grpSpPr>
        <p:sp>
          <p:nvSpPr>
            <p:cNvPr id="9" name="文本框 8"/>
            <p:cNvSpPr txBox="1"/>
            <p:nvPr/>
          </p:nvSpPr>
          <p:spPr>
            <a:xfrm>
              <a:off x="1615405" y="587602"/>
              <a:ext cx="1424293"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第十 三 章</a:t>
              </a:r>
              <a:endParaRPr lang="zh-CN" altLang="zh-CN" sz="1600" dirty="0">
                <a:solidFill>
                  <a:schemeClr val="bg2">
                    <a:lumMod val="25000"/>
                  </a:schemeClr>
                </a:solidFill>
                <a:cs typeface="+mn-ea"/>
                <a:sym typeface="+mn-lt"/>
              </a:endParaRPr>
            </a:p>
          </p:txBody>
        </p:sp>
        <p:sp>
          <p:nvSpPr>
            <p:cNvPr id="14" name="文本框 13"/>
            <p:cNvSpPr txBox="1"/>
            <p:nvPr/>
          </p:nvSpPr>
          <p:spPr>
            <a:xfrm>
              <a:off x="2612717" y="478756"/>
              <a:ext cx="4730948"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离职与解聘</a:t>
              </a:r>
              <a:endParaRPr lang="zh-CN" altLang="en-US" sz="2400" b="1" dirty="0">
                <a:solidFill>
                  <a:schemeClr val="bg2">
                    <a:lumMod val="25000"/>
                  </a:schemeClr>
                </a:solidFill>
                <a:cs typeface="+mn-ea"/>
                <a:sym typeface="+mn-lt"/>
              </a:endParaRPr>
            </a:p>
          </p:txBody>
        </p:sp>
      </p:grpSp>
      <p:grpSp>
        <p:nvGrpSpPr>
          <p:cNvPr id="16" name="组合 15"/>
          <p:cNvGrpSpPr/>
          <p:nvPr/>
        </p:nvGrpSpPr>
        <p:grpSpPr>
          <a:xfrm>
            <a:off x="-676027" y="587602"/>
            <a:ext cx="1779590" cy="324568"/>
            <a:chOff x="10447421" y="344366"/>
            <a:chExt cx="1779590" cy="324568"/>
          </a:xfrm>
        </p:grpSpPr>
        <p:sp>
          <p:nvSpPr>
            <p:cNvPr id="17" name="平行四边形 16"/>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平行四边形 17"/>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1000"/>
                                        <p:tgtEl>
                                          <p:spTgt spid="10"/>
                                        </p:tgtEl>
                                      </p:cBhvr>
                                    </p:animEffect>
                                    <p:anim calcmode="lin" valueType="num">
                                      <p:cBhvr>
                                        <p:cTn id="19" dur="1000" fill="hold"/>
                                        <p:tgtEl>
                                          <p:spTgt spid="10"/>
                                        </p:tgtEl>
                                        <p:attrNameLst>
                                          <p:attrName>ppt_x</p:attrName>
                                        </p:attrNameLst>
                                      </p:cBhvr>
                                      <p:tavLst>
                                        <p:tav tm="0">
                                          <p:val>
                                            <p:strVal val="#ppt_x"/>
                                          </p:val>
                                        </p:tav>
                                        <p:tav tm="100000">
                                          <p:val>
                                            <p:strVal val="#ppt_x"/>
                                          </p:val>
                                        </p:tav>
                                      </p:tavLst>
                                    </p:anim>
                                    <p:anim calcmode="lin" valueType="num">
                                      <p:cBhvr>
                                        <p:cTn id="20" dur="1000" fill="hold"/>
                                        <p:tgtEl>
                                          <p:spTgt spid="10"/>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42" presetClass="entr" presetSubtype="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anim calcmode="lin" valueType="num">
                                      <p:cBhvr>
                                        <p:cTn id="31" dur="1000" fill="hold"/>
                                        <p:tgtEl>
                                          <p:spTgt spid="12"/>
                                        </p:tgtEl>
                                        <p:attrNameLst>
                                          <p:attrName>ppt_x</p:attrName>
                                        </p:attrNameLst>
                                      </p:cBhvr>
                                      <p:tavLst>
                                        <p:tav tm="0">
                                          <p:val>
                                            <p:strVal val="#ppt_x"/>
                                          </p:val>
                                        </p:tav>
                                        <p:tav tm="100000">
                                          <p:val>
                                            <p:strVal val="#ppt_x"/>
                                          </p:val>
                                        </p:tav>
                                      </p:tavLst>
                                    </p:anim>
                                    <p:anim calcmode="lin" valueType="num">
                                      <p:cBhvr>
                                        <p:cTn id="32" dur="1000" fill="hold"/>
                                        <p:tgtEl>
                                          <p:spTgt spid="12"/>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42" presetClass="entr" presetSubtype="0"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5"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1" cstate="screen"/>
          <a:stretch>
            <a:fillRect/>
          </a:stretch>
        </p:blipFill>
        <p:spPr>
          <a:xfrm>
            <a:off x="3400980" y="-1"/>
            <a:ext cx="8791020" cy="6857995"/>
          </a:xfrm>
          <a:prstGeom prst="rect">
            <a:avLst/>
          </a:prstGeom>
        </p:spPr>
      </p:pic>
      <p:sp>
        <p:nvSpPr>
          <p:cNvPr id="35" name="任意多边形 9"/>
          <p:cNvSpPr/>
          <p:nvPr/>
        </p:nvSpPr>
        <p:spPr>
          <a:xfrm>
            <a:off x="-33" y="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p:cNvSpPr/>
          <p:nvPr/>
        </p:nvSpPr>
        <p:spPr>
          <a:xfrm flipV="1">
            <a:off x="-17145" y="-2222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p:cNvSpPr/>
          <p:nvPr/>
        </p:nvSpPr>
        <p:spPr>
          <a:xfrm>
            <a:off x="6574790" y="-133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p:cNvSpPr/>
          <p:nvPr/>
        </p:nvSpPr>
        <p:spPr>
          <a:xfrm>
            <a:off x="8540115" y="1047115"/>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p:cNvSpPr/>
          <p:nvPr/>
        </p:nvSpPr>
        <p:spPr>
          <a:xfrm>
            <a:off x="191135" y="1769110"/>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p:cNvSpPr/>
          <p:nvPr/>
        </p:nvSpPr>
        <p:spPr>
          <a:xfrm>
            <a:off x="8014970" y="1769110"/>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4659756" y="2750441"/>
            <a:ext cx="5121" cy="12833"/>
            <a:chOff x="3861296" y="3026891"/>
            <a:chExt cx="5121" cy="12833"/>
          </a:xfrm>
        </p:grpSpPr>
        <p:sp>
          <p:nvSpPr>
            <p:cNvPr id="9" name="任意多边形: 形状 8"/>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4" name="矩形 23"/>
          <p:cNvSpPr/>
          <p:nvPr/>
        </p:nvSpPr>
        <p:spPr>
          <a:xfrm>
            <a:off x="1657831" y="4994249"/>
            <a:ext cx="2435197" cy="338555"/>
          </a:xfrm>
          <a:prstGeom prst="rect">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dirty="0">
                <a:solidFill>
                  <a:prstClr val="white"/>
                </a:solidFill>
                <a:cs typeface="+mn-ea"/>
                <a:sym typeface="+mn-lt"/>
              </a:rPr>
              <a:t>培训人：</a:t>
            </a:r>
            <a:r>
              <a:rPr lang="en-US" altLang="zh-CN" dirty="0">
                <a:solidFill>
                  <a:prstClr val="white"/>
                </a:solidFill>
                <a:cs typeface="+mn-ea"/>
                <a:sym typeface="+mn-lt"/>
              </a:rPr>
              <a:t>XXX</a:t>
            </a:r>
            <a:endParaRPr lang="en-US" altLang="zh-CN" dirty="0">
              <a:solidFill>
                <a:prstClr val="white"/>
              </a:solidFill>
              <a:cs typeface="+mn-ea"/>
              <a:sym typeface="+mn-lt"/>
            </a:endParaRPr>
          </a:p>
        </p:txBody>
      </p:sp>
      <p:sp>
        <p:nvSpPr>
          <p:cNvPr id="25" name="文本框 24"/>
          <p:cNvSpPr txBox="1"/>
          <p:nvPr/>
        </p:nvSpPr>
        <p:spPr>
          <a:xfrm>
            <a:off x="2009808" y="2079435"/>
            <a:ext cx="5634876" cy="1400383"/>
          </a:xfrm>
          <a:prstGeom prst="rect">
            <a:avLst/>
          </a:prstGeom>
          <a:noFill/>
        </p:spPr>
        <p:txBody>
          <a:bodyPr wrap="none" rtlCol="0">
            <a:spAutoFit/>
          </a:bodyPr>
          <a:lstStyle/>
          <a:p>
            <a:pPr lvl="0" algn="ctr">
              <a:defRPr/>
            </a:pPr>
            <a:r>
              <a:rPr kumimoji="0" lang="zh-CN" altLang="en-US" sz="8500" b="1" u="none" strike="noStrike" kern="0" cap="none" spc="0" normalizeH="0" baseline="0" noProof="0" dirty="0">
                <a:ln>
                  <a:noFill/>
                </a:ln>
                <a:solidFill>
                  <a:srgbClr val="002263"/>
                </a:solidFill>
                <a:effectLst/>
                <a:uLnTx/>
                <a:uFillTx/>
                <a:cs typeface="+mn-ea"/>
                <a:sym typeface="+mn-lt"/>
              </a:rPr>
              <a:t>感谢观看！</a:t>
            </a:r>
            <a:endParaRPr kumimoji="0" lang="zh-CN" altLang="en-US" sz="8500" b="1" u="none" strike="noStrike" kern="0" cap="none" spc="0" normalizeH="0" baseline="0" noProof="0" dirty="0">
              <a:ln>
                <a:noFill/>
              </a:ln>
              <a:solidFill>
                <a:srgbClr val="002263"/>
              </a:solidFill>
              <a:effectLst/>
              <a:uLnTx/>
              <a:uFillTx/>
              <a:cs typeface="+mn-ea"/>
              <a:sym typeface="+mn-lt"/>
            </a:endParaRPr>
          </a:p>
        </p:txBody>
      </p:sp>
      <p:sp>
        <p:nvSpPr>
          <p:cNvPr id="26" name="TextBox 11"/>
          <p:cNvSpPr txBox="1"/>
          <p:nvPr/>
        </p:nvSpPr>
        <p:spPr>
          <a:xfrm>
            <a:off x="1209100" y="3479819"/>
            <a:ext cx="6398592" cy="492443"/>
          </a:xfrm>
          <a:prstGeom prst="rect">
            <a:avLst/>
          </a:prstGeom>
          <a:noFill/>
        </p:spPr>
        <p:txBody>
          <a:bodyPr wrap="square" lIns="0" tIns="0" rIns="0" bIns="0" rtlCol="0">
            <a:spAutoFit/>
            <a:scene3d>
              <a:camera prst="orthographicFront"/>
              <a:lightRig rig="threePt" dir="t"/>
            </a:scene3d>
            <a:sp3d contourW="12700"/>
          </a:bodyPr>
          <a:lstStyle/>
          <a:p>
            <a:pPr algn="ctr"/>
            <a:r>
              <a:rPr lang="en-US" altLang="zh-CN" sz="3200" dirty="0">
                <a:solidFill>
                  <a:schemeClr val="tx1">
                    <a:lumMod val="85000"/>
                    <a:lumOff val="15000"/>
                  </a:schemeClr>
                </a:solidFill>
                <a:cs typeface="+mn-ea"/>
                <a:sym typeface="+mn-lt"/>
              </a:rPr>
              <a:t>Personnel management system</a:t>
            </a:r>
            <a:endParaRPr lang="zh-CN" altLang="en-US" sz="3200" dirty="0">
              <a:solidFill>
                <a:schemeClr val="tx1">
                  <a:lumMod val="85000"/>
                  <a:lumOff val="15000"/>
                </a:schemeClr>
              </a:solidFill>
              <a:cs typeface="+mn-ea"/>
              <a:sym typeface="+mn-lt"/>
            </a:endParaRPr>
          </a:p>
        </p:txBody>
      </p:sp>
      <p:grpSp>
        <p:nvGrpSpPr>
          <p:cNvPr id="13" name="组合 12"/>
          <p:cNvGrpSpPr/>
          <p:nvPr/>
        </p:nvGrpSpPr>
        <p:grpSpPr>
          <a:xfrm>
            <a:off x="1524073" y="4142717"/>
            <a:ext cx="5724824" cy="468284"/>
            <a:chOff x="1433088" y="4467794"/>
            <a:chExt cx="5724824" cy="468284"/>
          </a:xfrm>
        </p:grpSpPr>
        <p:sp>
          <p:nvSpPr>
            <p:cNvPr id="27" name="文本框 26"/>
            <p:cNvSpPr txBox="1"/>
            <p:nvPr/>
          </p:nvSpPr>
          <p:spPr>
            <a:xfrm>
              <a:off x="1567589" y="4542969"/>
              <a:ext cx="5254436" cy="338554"/>
            </a:xfrm>
            <a:prstGeom prst="rect">
              <a:avLst/>
            </a:prstGeom>
            <a:noFill/>
          </p:spPr>
          <p:txBody>
            <a:bodyPr wrap="square" rtlCol="0">
              <a:spAutoFit/>
            </a:bodyPr>
            <a:lstStyle/>
            <a:p>
              <a:pPr algn="dist"/>
              <a:r>
                <a:rPr kumimoji="1" lang="zh-CN" altLang="en-US" sz="1600" dirty="0">
                  <a:solidFill>
                    <a:schemeClr val="tx1">
                      <a:lumMod val="85000"/>
                      <a:lumOff val="15000"/>
                    </a:schemeClr>
                  </a:solidFill>
                  <a:cs typeface="+mn-ea"/>
                  <a:sym typeface="+mn-lt"/>
                </a:rPr>
                <a:t>人事制度 </a:t>
              </a:r>
              <a:r>
                <a:rPr kumimoji="1" lang="en-US" altLang="zh-CN" sz="1600" dirty="0">
                  <a:solidFill>
                    <a:schemeClr val="tx1">
                      <a:lumMod val="85000"/>
                      <a:lumOff val="15000"/>
                    </a:schemeClr>
                  </a:solidFill>
                  <a:cs typeface="+mn-ea"/>
                  <a:sym typeface="+mn-lt"/>
                </a:rPr>
                <a:t>/</a:t>
              </a:r>
              <a:r>
                <a:rPr kumimoji="1" lang="zh-CN" altLang="en-US" sz="1600" dirty="0">
                  <a:solidFill>
                    <a:schemeClr val="tx1">
                      <a:lumMod val="85000"/>
                      <a:lumOff val="15000"/>
                    </a:schemeClr>
                  </a:solidFill>
                  <a:cs typeface="+mn-ea"/>
                  <a:sym typeface="+mn-lt"/>
                </a:rPr>
                <a:t> 企业培训 </a:t>
              </a:r>
              <a:r>
                <a:rPr kumimoji="1" lang="en-US" altLang="zh-CN" sz="1600" dirty="0">
                  <a:solidFill>
                    <a:schemeClr val="tx1">
                      <a:lumMod val="85000"/>
                      <a:lumOff val="15000"/>
                    </a:schemeClr>
                  </a:solidFill>
                  <a:cs typeface="+mn-ea"/>
                  <a:sym typeface="+mn-lt"/>
                </a:rPr>
                <a:t>/</a:t>
              </a:r>
              <a:r>
                <a:rPr kumimoji="1" lang="zh-CN" altLang="en-US" sz="1600" dirty="0">
                  <a:solidFill>
                    <a:schemeClr val="tx1">
                      <a:lumMod val="85000"/>
                      <a:lumOff val="15000"/>
                    </a:schemeClr>
                  </a:solidFill>
                  <a:cs typeface="+mn-ea"/>
                  <a:sym typeface="+mn-lt"/>
                </a:rPr>
                <a:t> 员工守则 </a:t>
              </a:r>
              <a:r>
                <a:rPr kumimoji="1" lang="en-US" altLang="zh-CN" sz="1600" dirty="0">
                  <a:solidFill>
                    <a:schemeClr val="tx1">
                      <a:lumMod val="85000"/>
                      <a:lumOff val="15000"/>
                    </a:schemeClr>
                  </a:solidFill>
                  <a:cs typeface="+mn-ea"/>
                  <a:sym typeface="+mn-lt"/>
                </a:rPr>
                <a:t>/</a:t>
              </a:r>
              <a:r>
                <a:rPr kumimoji="1" lang="zh-CN" altLang="en-US" sz="1600" dirty="0">
                  <a:solidFill>
                    <a:schemeClr val="tx1">
                      <a:lumMod val="85000"/>
                      <a:lumOff val="15000"/>
                    </a:schemeClr>
                  </a:solidFill>
                  <a:cs typeface="+mn-ea"/>
                  <a:sym typeface="+mn-lt"/>
                </a:rPr>
                <a:t> 员工培训</a:t>
              </a:r>
              <a:endParaRPr kumimoji="1" lang="zh-CN" altLang="en-US" sz="1600" dirty="0">
                <a:solidFill>
                  <a:schemeClr val="tx1">
                    <a:lumMod val="85000"/>
                    <a:lumOff val="15000"/>
                  </a:schemeClr>
                </a:solidFill>
                <a:cs typeface="+mn-ea"/>
                <a:sym typeface="+mn-lt"/>
              </a:endParaRPr>
            </a:p>
          </p:txBody>
        </p:sp>
        <p:grpSp>
          <p:nvGrpSpPr>
            <p:cNvPr id="11" name="组合 10"/>
            <p:cNvGrpSpPr/>
            <p:nvPr/>
          </p:nvGrpSpPr>
          <p:grpSpPr>
            <a:xfrm>
              <a:off x="1433088" y="4467794"/>
              <a:ext cx="5724824" cy="468284"/>
              <a:chOff x="1433088" y="4467794"/>
              <a:chExt cx="5724824" cy="468284"/>
            </a:xfrm>
          </p:grpSpPr>
          <p:cxnSp>
            <p:nvCxnSpPr>
              <p:cNvPr id="23" name="直接连接符 22"/>
              <p:cNvCxnSpPr/>
              <p:nvPr/>
            </p:nvCxnSpPr>
            <p:spPr>
              <a:xfrm>
                <a:off x="1463691" y="4467794"/>
                <a:ext cx="5694221"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1433088" y="4936078"/>
                <a:ext cx="5694221"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sp>
        <p:nvSpPr>
          <p:cNvPr id="38" name="文本框 37"/>
          <p:cNvSpPr txBox="1"/>
          <p:nvPr/>
        </p:nvSpPr>
        <p:spPr>
          <a:xfrm>
            <a:off x="1627115" y="1244490"/>
            <a:ext cx="3153800" cy="830997"/>
          </a:xfrm>
          <a:prstGeom prst="rect">
            <a:avLst/>
          </a:prstGeom>
          <a:noFill/>
        </p:spPr>
        <p:txBody>
          <a:bodyPr wrap="square" rtlCol="0">
            <a:spAutoFit/>
          </a:bodyPr>
          <a:lstStyle/>
          <a:p>
            <a:r>
              <a:rPr lang="en-US" altLang="zh-CN" sz="4800" b="1" dirty="0" smtClean="0">
                <a:solidFill>
                  <a:srgbClr val="002263"/>
                </a:solidFill>
                <a:cs typeface="+mn-ea"/>
                <a:sym typeface="+mn-lt"/>
              </a:rPr>
              <a:t>20XX</a:t>
            </a:r>
            <a:r>
              <a:rPr lang="zh-CN" altLang="en-US" sz="4800" b="1" dirty="0" smtClean="0">
                <a:solidFill>
                  <a:srgbClr val="002263"/>
                </a:solidFill>
                <a:cs typeface="+mn-ea"/>
                <a:sym typeface="+mn-lt"/>
              </a:rPr>
              <a:t>年</a:t>
            </a:r>
            <a:endParaRPr lang="zh-CN" altLang="en-US" sz="4800" b="1" dirty="0">
              <a:solidFill>
                <a:srgbClr val="002263"/>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down)">
                                      <p:cBhvr>
                                        <p:cTn id="15" dur="500"/>
                                        <p:tgtEl>
                                          <p:spTgt spid="29"/>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down)">
                                      <p:cBhvr>
                                        <p:cTn id="18" dur="500"/>
                                        <p:tgtEl>
                                          <p:spTgt spid="30"/>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wipe(up)">
                                      <p:cBhvr>
                                        <p:cTn id="21" dur="500"/>
                                        <p:tgtEl>
                                          <p:spTgt spid="33"/>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wipe(down)">
                                      <p:cBhvr>
                                        <p:cTn id="24" dur="500"/>
                                        <p:tgtEl>
                                          <p:spTgt spid="3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wipe(up)">
                                      <p:cBhvr>
                                        <p:cTn id="27" dur="500"/>
                                        <p:tgtEl>
                                          <p:spTgt spid="3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fade">
                                      <p:cBhvr>
                                        <p:cTn id="32" dur="500"/>
                                        <p:tgtEl>
                                          <p:spTgt spid="38"/>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iterate type="lt">
                                    <p:tmPct val="10000"/>
                                  </p:iterate>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ppt_x"/>
                                          </p:val>
                                        </p:tav>
                                        <p:tav tm="100000">
                                          <p:val>
                                            <p:strVal val="#ppt_x"/>
                                          </p:val>
                                        </p:tav>
                                      </p:tavLst>
                                    </p:anim>
                                    <p:anim calcmode="lin" valueType="num">
                                      <p:cBhvr additive="base">
                                        <p:cTn id="3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1000"/>
                                        <p:tgtEl>
                                          <p:spTgt spid="26"/>
                                        </p:tgtEl>
                                      </p:cBhvr>
                                    </p:animEffect>
                                    <p:anim calcmode="lin" valueType="num">
                                      <p:cBhvr>
                                        <p:cTn id="44" dur="1000" fill="hold"/>
                                        <p:tgtEl>
                                          <p:spTgt spid="26"/>
                                        </p:tgtEl>
                                        <p:attrNameLst>
                                          <p:attrName>ppt_x</p:attrName>
                                        </p:attrNameLst>
                                      </p:cBhvr>
                                      <p:tavLst>
                                        <p:tav tm="0">
                                          <p:val>
                                            <p:strVal val="#ppt_x"/>
                                          </p:val>
                                        </p:tav>
                                        <p:tav tm="100000">
                                          <p:val>
                                            <p:strVal val="#ppt_x"/>
                                          </p:val>
                                        </p:tav>
                                      </p:tavLst>
                                    </p:anim>
                                    <p:anim calcmode="lin" valueType="num">
                                      <p:cBhvr>
                                        <p:cTn id="45"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500"/>
                                        <p:tgtEl>
                                          <p:spTgt spid="13"/>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4" grpId="0" animBg="1"/>
      <p:bldP spid="25" grpId="0"/>
      <p:bldP spid="26" grpId="0"/>
      <p:bldP spid="38"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1" name="图片 30"/>
          <p:cNvPicPr>
            <a:picLocks noChangeAspect="1"/>
          </p:cNvPicPr>
          <p:nvPr/>
        </p:nvPicPr>
        <p:blipFill>
          <a:blip r:embed="rId1" cstate="screen"/>
          <a:stretch>
            <a:fillRect/>
          </a:stretch>
        </p:blipFill>
        <p:spPr>
          <a:xfrm>
            <a:off x="-41950" y="-3340"/>
            <a:ext cx="8791020" cy="6857995"/>
          </a:xfrm>
          <a:prstGeom prst="rect">
            <a:avLst/>
          </a:prstGeom>
        </p:spPr>
      </p:pic>
      <p:sp>
        <p:nvSpPr>
          <p:cNvPr id="35" name="任意多边形 9"/>
          <p:cNvSpPr/>
          <p:nvPr/>
        </p:nvSpPr>
        <p:spPr>
          <a:xfrm flipH="1" flipV="1">
            <a:off x="1815127" y="-4716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p:cNvSpPr/>
          <p:nvPr/>
        </p:nvSpPr>
        <p:spPr>
          <a:xfrm flipH="1">
            <a:off x="10356215" y="306387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p:cNvSpPr/>
          <p:nvPr/>
        </p:nvSpPr>
        <p:spPr>
          <a:xfrm flipH="1" flipV="1">
            <a:off x="1776730" y="-6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p:cNvSpPr/>
          <p:nvPr/>
        </p:nvSpPr>
        <p:spPr>
          <a:xfrm flipH="1" flipV="1">
            <a:off x="2755265" y="4502150"/>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p:cNvSpPr/>
          <p:nvPr/>
        </p:nvSpPr>
        <p:spPr>
          <a:xfrm flipH="1" flipV="1">
            <a:off x="11271885" y="3780155"/>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p:cNvSpPr/>
          <p:nvPr/>
        </p:nvSpPr>
        <p:spPr>
          <a:xfrm flipH="1" flipV="1">
            <a:off x="3448050" y="3780155"/>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4659756" y="2750441"/>
            <a:ext cx="5121" cy="12833"/>
            <a:chOff x="3861296" y="3026891"/>
            <a:chExt cx="5121" cy="12833"/>
          </a:xfrm>
        </p:grpSpPr>
        <p:sp>
          <p:nvSpPr>
            <p:cNvPr id="9" name="任意多边形: 形状 8"/>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5" name="文本框 24"/>
          <p:cNvSpPr txBox="1"/>
          <p:nvPr/>
        </p:nvSpPr>
        <p:spPr>
          <a:xfrm>
            <a:off x="4671020" y="2764087"/>
            <a:ext cx="5724644" cy="1200329"/>
          </a:xfrm>
          <a:prstGeom prst="rect">
            <a:avLst/>
          </a:prstGeom>
          <a:noFill/>
        </p:spPr>
        <p:txBody>
          <a:bodyPr wrap="none" rtlCol="0">
            <a:spAutoFit/>
          </a:bodyPr>
          <a:lstStyle/>
          <a:p>
            <a:pPr lvl="0" algn="ctr">
              <a:defRPr/>
            </a:pPr>
            <a:r>
              <a:rPr lang="zh-CN" altLang="en-US" sz="7200" b="1" kern="0" dirty="0">
                <a:solidFill>
                  <a:srgbClr val="002263"/>
                </a:solidFill>
                <a:cs typeface="+mn-ea"/>
                <a:sym typeface="+mn-lt"/>
              </a:rPr>
              <a:t>人事管理权限</a:t>
            </a:r>
            <a:endParaRPr lang="zh-CN" altLang="en-US" sz="7200" b="1" kern="0" dirty="0">
              <a:solidFill>
                <a:srgbClr val="002263"/>
              </a:solidFill>
              <a:cs typeface="+mn-ea"/>
              <a:sym typeface="+mn-lt"/>
            </a:endParaRPr>
          </a:p>
        </p:txBody>
      </p:sp>
      <p:sp>
        <p:nvSpPr>
          <p:cNvPr id="26" name="TextBox 11"/>
          <p:cNvSpPr txBox="1"/>
          <p:nvPr/>
        </p:nvSpPr>
        <p:spPr>
          <a:xfrm>
            <a:off x="4401940" y="4066421"/>
            <a:ext cx="6506845" cy="430887"/>
          </a:xfrm>
          <a:prstGeom prst="rect">
            <a:avLst/>
          </a:prstGeom>
          <a:noFill/>
        </p:spPr>
        <p:txBody>
          <a:bodyPr wrap="square" lIns="0" tIns="0" rIns="0" bIns="0" rtlCol="0">
            <a:spAutoFit/>
            <a:scene3d>
              <a:camera prst="orthographicFront"/>
              <a:lightRig rig="threePt" dir="t"/>
            </a:scene3d>
            <a:sp3d contourW="12700"/>
          </a:bodyPr>
          <a:lstStyle/>
          <a:p>
            <a:pPr algn="ctr"/>
            <a:r>
              <a:rPr lang="en-US" altLang="zh-CN" sz="2800" dirty="0">
                <a:solidFill>
                  <a:schemeClr val="tx1">
                    <a:lumMod val="85000"/>
                    <a:lumOff val="15000"/>
                  </a:schemeClr>
                </a:solidFill>
                <a:cs typeface="+mn-ea"/>
                <a:sym typeface="+mn-lt"/>
              </a:rPr>
              <a:t>Personnel management authority</a:t>
            </a:r>
            <a:endParaRPr lang="en-US" altLang="zh-CN" sz="2800" dirty="0">
              <a:solidFill>
                <a:schemeClr val="tx1">
                  <a:lumMod val="85000"/>
                  <a:lumOff val="15000"/>
                </a:schemeClr>
              </a:solidFill>
              <a:cs typeface="+mn-ea"/>
              <a:sym typeface="+mn-lt"/>
            </a:endParaRPr>
          </a:p>
        </p:txBody>
      </p:sp>
      <p:sp>
        <p:nvSpPr>
          <p:cNvPr id="24" name="矩形 23"/>
          <p:cNvSpPr/>
          <p:nvPr/>
        </p:nvSpPr>
        <p:spPr>
          <a:xfrm>
            <a:off x="6567772" y="1867235"/>
            <a:ext cx="1903956" cy="686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02263"/>
                </a:solidFill>
                <a:cs typeface="+mn-ea"/>
                <a:sym typeface="+mn-lt"/>
              </a:rPr>
              <a:t>第二章</a:t>
            </a:r>
            <a:endParaRPr lang="zh-CN" altLang="en-US" sz="3200" b="1" dirty="0">
              <a:solidFill>
                <a:srgbClr val="002263"/>
              </a:solidFill>
              <a:cs typeface="+mn-ea"/>
              <a:sym typeface="+mn-lt"/>
            </a:endParaRPr>
          </a:p>
        </p:txBody>
      </p:sp>
      <p:grpSp>
        <p:nvGrpSpPr>
          <p:cNvPr id="39" name="组合 38"/>
          <p:cNvGrpSpPr/>
          <p:nvPr/>
        </p:nvGrpSpPr>
        <p:grpSpPr>
          <a:xfrm>
            <a:off x="5618174" y="5043298"/>
            <a:ext cx="3672647" cy="556721"/>
            <a:chOff x="2924961" y="1867298"/>
            <a:chExt cx="3672647" cy="556721"/>
          </a:xfrm>
        </p:grpSpPr>
        <p:sp>
          <p:nvSpPr>
            <p:cNvPr id="40" name="平行四边形 39"/>
            <p:cNvSpPr/>
            <p:nvPr/>
          </p:nvSpPr>
          <p:spPr>
            <a:xfrm>
              <a:off x="2924961" y="1867298"/>
              <a:ext cx="3672647" cy="556721"/>
            </a:xfrm>
            <a:prstGeom prst="parallelogram">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p:cNvSpPr txBox="1"/>
            <p:nvPr/>
          </p:nvSpPr>
          <p:spPr>
            <a:xfrm flipH="1">
              <a:off x="3467601" y="1969303"/>
              <a:ext cx="2207342" cy="369332"/>
            </a:xfrm>
            <a:prstGeom prst="rect">
              <a:avLst/>
            </a:prstGeom>
            <a:noFill/>
          </p:spPr>
          <p:txBody>
            <a:bodyPr wrap="square" rtlCol="0">
              <a:spAutoFit/>
            </a:bodyPr>
            <a:lstStyle/>
            <a:p>
              <a:endParaRPr lang="zh-CN" altLang="en-US" dirty="0">
                <a:solidFill>
                  <a:schemeClr val="bg1"/>
                </a:solidFill>
                <a:cs typeface="+mn-ea"/>
                <a:sym typeface="+mn-lt"/>
              </a:endParaRPr>
            </a:p>
          </p:txBody>
        </p:sp>
        <p:sp>
          <p:nvSpPr>
            <p:cNvPr id="43" name="文本框 42"/>
            <p:cNvSpPr txBox="1"/>
            <p:nvPr/>
          </p:nvSpPr>
          <p:spPr>
            <a:xfrm flipH="1">
              <a:off x="3955541" y="2000458"/>
              <a:ext cx="1990278" cy="369332"/>
            </a:xfrm>
            <a:prstGeom prst="rect">
              <a:avLst/>
            </a:prstGeom>
            <a:noFill/>
          </p:spPr>
          <p:txBody>
            <a:bodyPr wrap="square" rtlCol="0">
              <a:spAutoFit/>
            </a:bodyPr>
            <a:lstStyle/>
            <a:p>
              <a:r>
                <a:rPr lang="zh-CN" altLang="en-US" dirty="0">
                  <a:solidFill>
                    <a:schemeClr val="bg1"/>
                  </a:solidFill>
                  <a:cs typeface="+mn-ea"/>
                  <a:sym typeface="+mn-lt"/>
                </a:rPr>
                <a:t>人事管理制度</a:t>
              </a:r>
              <a:endParaRPr lang="zh-CN" altLang="en-US" dirty="0">
                <a:solidFill>
                  <a:schemeClr val="bg1"/>
                </a:solidFill>
                <a:cs typeface="+mn-ea"/>
                <a:sym typeface="+mn-lt"/>
              </a:endParaRPr>
            </a:p>
          </p:txBody>
        </p:sp>
      </p:grpSp>
      <p:cxnSp>
        <p:nvCxnSpPr>
          <p:cNvPr id="46" name="直接连接符 45"/>
          <p:cNvCxnSpPr/>
          <p:nvPr/>
        </p:nvCxnSpPr>
        <p:spPr>
          <a:xfrm>
            <a:off x="5774931" y="2549603"/>
            <a:ext cx="376086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up)">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arn(inVertical)">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2" presetClass="entr" presetSubtype="4"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7" presetClass="entr" presetSubtype="1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1000" fill="hold"/>
                                        <p:tgtEl>
                                          <p:spTgt spid="39"/>
                                        </p:tgtEl>
                                        <p:attrNameLst>
                                          <p:attrName>ppt_w</p:attrName>
                                        </p:attrNameLst>
                                      </p:cBhvr>
                                      <p:tavLst>
                                        <p:tav tm="0">
                                          <p:val>
                                            <p:fltVal val="0"/>
                                          </p:val>
                                        </p:tav>
                                        <p:tav tm="100000">
                                          <p:val>
                                            <p:strVal val="#ppt_w"/>
                                          </p:val>
                                        </p:tav>
                                      </p:tavLst>
                                    </p:anim>
                                    <p:anim calcmode="lin" valueType="num">
                                      <p:cBhvr>
                                        <p:cTn id="55" dur="1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5" grpId="0"/>
      <p:bldP spid="26" grpId="0"/>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圆角 23"/>
          <p:cNvSpPr/>
          <p:nvPr/>
        </p:nvSpPr>
        <p:spPr>
          <a:xfrm>
            <a:off x="1427379" y="1398045"/>
            <a:ext cx="1774327" cy="476655"/>
          </a:xfrm>
          <a:prstGeom prst="roundRect">
            <a:avLst>
              <a:gd name="adj" fmla="val 0"/>
            </a:avLst>
          </a:prstGeom>
          <a:solidFill>
            <a:srgbClr val="002263"/>
          </a:solidFill>
          <a:ln>
            <a:noFill/>
          </a:ln>
          <a:effectLst>
            <a:outerShdw blurRad="762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000" b="1">
                <a:solidFill>
                  <a:schemeClr val="bg1"/>
                </a:solidFill>
                <a:cs typeface="+mn-ea"/>
                <a:sym typeface="+mn-lt"/>
              </a:rPr>
              <a:t>第三条</a:t>
            </a:r>
            <a:endParaRPr lang="en-US" altLang="zh-CN" sz="2000" b="1" dirty="0">
              <a:solidFill>
                <a:schemeClr val="bg1"/>
              </a:solidFill>
              <a:cs typeface="+mn-ea"/>
              <a:sym typeface="+mn-lt"/>
            </a:endParaRPr>
          </a:p>
        </p:txBody>
      </p:sp>
      <p:grpSp>
        <p:nvGrpSpPr>
          <p:cNvPr id="5" name="组合 4"/>
          <p:cNvGrpSpPr/>
          <p:nvPr/>
        </p:nvGrpSpPr>
        <p:grpSpPr>
          <a:xfrm>
            <a:off x="1227099" y="463031"/>
            <a:ext cx="2969120" cy="461665"/>
            <a:chOff x="1615406" y="477018"/>
            <a:chExt cx="2969120" cy="461665"/>
          </a:xfrm>
        </p:grpSpPr>
        <p:sp>
          <p:nvSpPr>
            <p:cNvPr id="2" name="文本框 1"/>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第二 章</a:t>
              </a:r>
              <a:endParaRPr lang="zh-CN" altLang="zh-CN" sz="1600" dirty="0">
                <a:solidFill>
                  <a:schemeClr val="bg2">
                    <a:lumMod val="25000"/>
                  </a:schemeClr>
                </a:solidFill>
                <a:cs typeface="+mn-ea"/>
                <a:sym typeface="+mn-lt"/>
              </a:endParaRPr>
            </a:p>
          </p:txBody>
        </p:sp>
        <p:sp>
          <p:nvSpPr>
            <p:cNvPr id="10" name="文本框 9"/>
            <p:cNvSpPr txBox="1"/>
            <p:nvPr/>
          </p:nvSpPr>
          <p:spPr>
            <a:xfrm>
              <a:off x="2371310" y="477018"/>
              <a:ext cx="2213216"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人事管理权限</a:t>
              </a:r>
              <a:endParaRPr lang="zh-CN" altLang="zh-CN" sz="2400" dirty="0">
                <a:solidFill>
                  <a:schemeClr val="bg2">
                    <a:lumMod val="25000"/>
                  </a:schemeClr>
                </a:solidFill>
                <a:cs typeface="+mn-ea"/>
                <a:sym typeface="+mn-lt"/>
              </a:endParaRPr>
            </a:p>
          </p:txBody>
        </p:sp>
      </p:grpSp>
      <p:grpSp>
        <p:nvGrpSpPr>
          <p:cNvPr id="4" name="组合 3"/>
          <p:cNvGrpSpPr/>
          <p:nvPr/>
        </p:nvGrpSpPr>
        <p:grpSpPr>
          <a:xfrm>
            <a:off x="-676027" y="587602"/>
            <a:ext cx="1779590" cy="324568"/>
            <a:chOff x="10447421" y="344366"/>
            <a:chExt cx="1779590" cy="324568"/>
          </a:xfrm>
        </p:grpSpPr>
        <p:sp>
          <p:nvSpPr>
            <p:cNvPr id="21" name="平行四边形 20"/>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平行四边形 21"/>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9" name="TextBox 1"/>
          <p:cNvSpPr txBox="1"/>
          <p:nvPr/>
        </p:nvSpPr>
        <p:spPr>
          <a:xfrm>
            <a:off x="1339708" y="2023473"/>
            <a:ext cx="9432107" cy="646331"/>
          </a:xfrm>
          <a:prstGeom prst="rect">
            <a:avLst/>
          </a:prstGeom>
          <a:noFill/>
        </p:spPr>
        <p:txBody>
          <a:bodyPr wrap="square" rtlCol="0">
            <a:spAutoFit/>
          </a:bodyPr>
          <a:lstStyle/>
          <a:p>
            <a:r>
              <a:rPr lang="zh-CN" altLang="zh-CN" dirty="0">
                <a:solidFill>
                  <a:schemeClr val="bg2">
                    <a:lumMod val="25000"/>
                  </a:schemeClr>
                </a:solidFill>
                <a:cs typeface="+mn-ea"/>
                <a:sym typeface="+mn-lt"/>
              </a:rPr>
              <a:t>股东会决定公司总经理和副总经理人选；总经理确定公司的部门设置和人员编制、待遇；副总经理确定其分管的部门经理的任免去留；部门经理确定部门职员的去留及升迁。</a:t>
            </a:r>
            <a:r>
              <a:rPr lang="en-US" altLang="zh-CN" b="1" dirty="0">
                <a:solidFill>
                  <a:schemeClr val="tx1">
                    <a:lumMod val="95000"/>
                    <a:lumOff val="5000"/>
                  </a:schemeClr>
                </a:solidFill>
                <a:cs typeface="+mn-ea"/>
                <a:sym typeface="+mn-lt"/>
              </a:rPr>
              <a:t>       </a:t>
            </a:r>
            <a:endParaRPr lang="zh-CN" altLang="zh-CN" sz="1600" b="1" dirty="0">
              <a:solidFill>
                <a:schemeClr val="tx1">
                  <a:lumMod val="95000"/>
                  <a:lumOff val="5000"/>
                </a:schemeClr>
              </a:solidFill>
              <a:cs typeface="+mn-ea"/>
              <a:sym typeface="+mn-lt"/>
            </a:endParaRPr>
          </a:p>
        </p:txBody>
      </p:sp>
      <p:sp>
        <p:nvSpPr>
          <p:cNvPr id="20" name="矩形 19"/>
          <p:cNvSpPr/>
          <p:nvPr/>
        </p:nvSpPr>
        <p:spPr>
          <a:xfrm>
            <a:off x="1693091" y="4634720"/>
            <a:ext cx="4553221" cy="1200329"/>
          </a:xfrm>
          <a:prstGeom prst="rect">
            <a:avLst/>
          </a:prstGeom>
        </p:spPr>
        <p:txBody>
          <a:bodyPr wrap="square">
            <a:spAutoFit/>
          </a:bodyPr>
          <a:lstStyle/>
          <a:p>
            <a:pPr>
              <a:lnSpc>
                <a:spcPct val="150000"/>
              </a:lnSpc>
            </a:pPr>
            <a:r>
              <a:rPr lang="en-US" altLang="zh-CN" sz="1600" dirty="0">
                <a:solidFill>
                  <a:schemeClr val="bg2">
                    <a:lumMod val="25000"/>
                  </a:schemeClr>
                </a:solidFill>
                <a:cs typeface="+mn-ea"/>
                <a:sym typeface="+mn-lt"/>
              </a:rPr>
              <a:t>1</a:t>
            </a:r>
            <a:r>
              <a:rPr lang="zh-CN" altLang="zh-CN" sz="1600" dirty="0">
                <a:solidFill>
                  <a:schemeClr val="bg2">
                    <a:lumMod val="25000"/>
                  </a:schemeClr>
                </a:solidFill>
                <a:cs typeface="+mn-ea"/>
                <a:sym typeface="+mn-lt"/>
              </a:rPr>
              <a:t>、协助各部门办理人员招聘，聘用及解聘手续；</a:t>
            </a:r>
            <a:endParaRPr lang="zh-CN" altLang="zh-CN" sz="1600" dirty="0">
              <a:solidFill>
                <a:schemeClr val="bg2">
                  <a:lumMod val="25000"/>
                </a:schemeClr>
              </a:solidFill>
              <a:cs typeface="+mn-ea"/>
              <a:sym typeface="+mn-lt"/>
            </a:endParaRPr>
          </a:p>
          <a:p>
            <a:pPr>
              <a:lnSpc>
                <a:spcPct val="150000"/>
              </a:lnSpc>
            </a:pPr>
            <a:r>
              <a:rPr lang="en-US" altLang="zh-CN" sz="1600" dirty="0">
                <a:solidFill>
                  <a:schemeClr val="bg2">
                    <a:lumMod val="25000"/>
                  </a:schemeClr>
                </a:solidFill>
                <a:cs typeface="+mn-ea"/>
                <a:sym typeface="+mn-lt"/>
              </a:rPr>
              <a:t>2</a:t>
            </a:r>
            <a:r>
              <a:rPr lang="zh-CN" altLang="zh-CN" sz="1600" dirty="0">
                <a:solidFill>
                  <a:schemeClr val="bg2">
                    <a:lumMod val="25000"/>
                  </a:schemeClr>
                </a:solidFill>
                <a:cs typeface="+mn-ea"/>
                <a:sym typeface="+mn-lt"/>
              </a:rPr>
              <a:t>、负责管理公司人事档案资料；</a:t>
            </a:r>
            <a:endParaRPr lang="zh-CN" altLang="zh-CN" sz="1600" dirty="0">
              <a:solidFill>
                <a:schemeClr val="bg2">
                  <a:lumMod val="25000"/>
                </a:schemeClr>
              </a:solidFill>
              <a:cs typeface="+mn-ea"/>
              <a:sym typeface="+mn-lt"/>
            </a:endParaRPr>
          </a:p>
          <a:p>
            <a:pPr>
              <a:lnSpc>
                <a:spcPct val="150000"/>
              </a:lnSpc>
            </a:pPr>
            <a:r>
              <a:rPr lang="en-US" altLang="zh-CN" sz="1600" dirty="0">
                <a:solidFill>
                  <a:schemeClr val="bg2">
                    <a:lumMod val="25000"/>
                  </a:schemeClr>
                </a:solidFill>
                <a:cs typeface="+mn-ea"/>
                <a:sym typeface="+mn-lt"/>
              </a:rPr>
              <a:t>3</a:t>
            </a:r>
            <a:r>
              <a:rPr lang="zh-CN" altLang="zh-CN" sz="1600" dirty="0">
                <a:solidFill>
                  <a:schemeClr val="bg2">
                    <a:lumMod val="25000"/>
                  </a:schemeClr>
                </a:solidFill>
                <a:cs typeface="+mn-ea"/>
                <a:sym typeface="+mn-lt"/>
              </a:rPr>
              <a:t>、负责公司人事管理制度的建立、实施和修订；</a:t>
            </a:r>
            <a:endParaRPr lang="zh-CN" altLang="zh-CN" sz="1600" dirty="0">
              <a:solidFill>
                <a:schemeClr val="bg2">
                  <a:lumMod val="25000"/>
                </a:schemeClr>
              </a:solidFill>
              <a:cs typeface="+mn-ea"/>
              <a:sym typeface="+mn-lt"/>
            </a:endParaRPr>
          </a:p>
        </p:txBody>
      </p:sp>
      <p:sp>
        <p:nvSpPr>
          <p:cNvPr id="26" name="矩形: 圆角 25"/>
          <p:cNvSpPr/>
          <p:nvPr/>
        </p:nvSpPr>
        <p:spPr>
          <a:xfrm>
            <a:off x="1427381" y="3312382"/>
            <a:ext cx="1774327" cy="476655"/>
          </a:xfrm>
          <a:prstGeom prst="roundRect">
            <a:avLst>
              <a:gd name="adj" fmla="val 0"/>
            </a:avLst>
          </a:prstGeom>
          <a:solidFill>
            <a:srgbClr val="002263"/>
          </a:solidFill>
          <a:ln>
            <a:noFill/>
          </a:ln>
          <a:effectLst>
            <a:outerShdw blurRad="762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第四条</a:t>
            </a:r>
            <a:endParaRPr lang="zh-CN" altLang="en-US" sz="2000" b="1" dirty="0">
              <a:solidFill>
                <a:schemeClr val="bg1"/>
              </a:solidFill>
              <a:cs typeface="+mn-ea"/>
              <a:sym typeface="+mn-lt"/>
            </a:endParaRPr>
          </a:p>
        </p:txBody>
      </p:sp>
      <p:sp>
        <p:nvSpPr>
          <p:cNvPr id="27" name="矩形 26"/>
          <p:cNvSpPr/>
          <p:nvPr/>
        </p:nvSpPr>
        <p:spPr>
          <a:xfrm>
            <a:off x="6760164" y="4634720"/>
            <a:ext cx="3899485" cy="1200329"/>
          </a:xfrm>
          <a:prstGeom prst="rect">
            <a:avLst/>
          </a:prstGeom>
        </p:spPr>
        <p:txBody>
          <a:bodyPr wrap="square">
            <a:spAutoFit/>
          </a:bodyPr>
          <a:lstStyle/>
          <a:p>
            <a:pPr>
              <a:lnSpc>
                <a:spcPct val="150000"/>
              </a:lnSpc>
            </a:pPr>
            <a:r>
              <a:rPr lang="en-US" altLang="zh-CN" sz="1600" dirty="0">
                <a:solidFill>
                  <a:schemeClr val="bg2">
                    <a:lumMod val="25000"/>
                  </a:schemeClr>
                </a:solidFill>
                <a:cs typeface="+mn-ea"/>
                <a:sym typeface="+mn-lt"/>
              </a:rPr>
              <a:t>4</a:t>
            </a:r>
            <a:r>
              <a:rPr lang="zh-CN" altLang="zh-CN" sz="1600" dirty="0">
                <a:solidFill>
                  <a:schemeClr val="bg2">
                    <a:lumMod val="25000"/>
                  </a:schemeClr>
                </a:solidFill>
                <a:cs typeface="+mn-ea"/>
                <a:sym typeface="+mn-lt"/>
              </a:rPr>
              <a:t>、负责薪资方案的制定、实施和修订；</a:t>
            </a:r>
            <a:endParaRPr lang="zh-CN" altLang="zh-CN" sz="1600" dirty="0">
              <a:solidFill>
                <a:schemeClr val="bg2">
                  <a:lumMod val="25000"/>
                </a:schemeClr>
              </a:solidFill>
              <a:cs typeface="+mn-ea"/>
              <a:sym typeface="+mn-lt"/>
            </a:endParaRPr>
          </a:p>
          <a:p>
            <a:pPr>
              <a:lnSpc>
                <a:spcPct val="150000"/>
              </a:lnSpc>
            </a:pPr>
            <a:r>
              <a:rPr lang="en-US" altLang="zh-CN" sz="1600" dirty="0">
                <a:solidFill>
                  <a:schemeClr val="bg2">
                    <a:lumMod val="25000"/>
                  </a:schemeClr>
                </a:solidFill>
                <a:cs typeface="+mn-ea"/>
                <a:sym typeface="+mn-lt"/>
              </a:rPr>
              <a:t>5</a:t>
            </a:r>
            <a:r>
              <a:rPr lang="zh-CN" altLang="zh-CN" sz="1600" dirty="0">
                <a:solidFill>
                  <a:schemeClr val="bg2">
                    <a:lumMod val="25000"/>
                  </a:schemeClr>
                </a:solidFill>
                <a:cs typeface="+mn-ea"/>
                <a:sym typeface="+mn-lt"/>
              </a:rPr>
              <a:t>、负责公司日常劳动纪律及考勤管理；</a:t>
            </a:r>
            <a:endParaRPr lang="zh-CN" altLang="zh-CN" sz="1600" dirty="0">
              <a:solidFill>
                <a:schemeClr val="bg2">
                  <a:lumMod val="25000"/>
                </a:schemeClr>
              </a:solidFill>
              <a:cs typeface="+mn-ea"/>
              <a:sym typeface="+mn-lt"/>
            </a:endParaRPr>
          </a:p>
          <a:p>
            <a:pPr>
              <a:lnSpc>
                <a:spcPct val="150000"/>
              </a:lnSpc>
            </a:pPr>
            <a:r>
              <a:rPr lang="en-US" altLang="zh-CN" sz="1600" dirty="0">
                <a:solidFill>
                  <a:schemeClr val="bg2">
                    <a:lumMod val="25000"/>
                  </a:schemeClr>
                </a:solidFill>
                <a:cs typeface="+mn-ea"/>
                <a:sym typeface="+mn-lt"/>
              </a:rPr>
              <a:t>6</a:t>
            </a:r>
            <a:r>
              <a:rPr lang="zh-CN" altLang="zh-CN" sz="1600" dirty="0">
                <a:solidFill>
                  <a:schemeClr val="bg2">
                    <a:lumMod val="25000"/>
                  </a:schemeClr>
                </a:solidFill>
                <a:cs typeface="+mn-ea"/>
                <a:sym typeface="+mn-lt"/>
              </a:rPr>
              <a:t>、组织公司平时考核及年终考核工作；</a:t>
            </a:r>
            <a:r>
              <a:rPr lang="en-US" altLang="zh-CN" sz="1600" dirty="0">
                <a:solidFill>
                  <a:schemeClr val="bg2">
                    <a:lumMod val="25000"/>
                  </a:schemeClr>
                </a:solidFill>
                <a:cs typeface="+mn-ea"/>
                <a:sym typeface="+mn-lt"/>
              </a:rPr>
              <a:t> </a:t>
            </a:r>
            <a:endParaRPr lang="zh-CN" altLang="en-US" sz="1600" dirty="0">
              <a:cs typeface="+mn-ea"/>
              <a:sym typeface="+mn-lt"/>
            </a:endParaRPr>
          </a:p>
        </p:txBody>
      </p:sp>
      <p:cxnSp>
        <p:nvCxnSpPr>
          <p:cNvPr id="28" name="直接连接符 27"/>
          <p:cNvCxnSpPr/>
          <p:nvPr/>
        </p:nvCxnSpPr>
        <p:spPr>
          <a:xfrm>
            <a:off x="1103563" y="3008687"/>
            <a:ext cx="10033110" cy="0"/>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1339709" y="4211879"/>
            <a:ext cx="9432107" cy="2072501"/>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a:off x="2557386" y="3993902"/>
            <a:ext cx="6386197" cy="435825"/>
          </a:xfrm>
          <a:prstGeom prst="rect">
            <a:avLst/>
          </a:prstGeom>
          <a:solidFill>
            <a:schemeClr val="bg1"/>
          </a:solidFill>
          <a:ln>
            <a:solidFill>
              <a:schemeClr val="bg1">
                <a:lumMod val="65000"/>
              </a:schemeClr>
            </a:solidFill>
          </a:ln>
        </p:spPr>
        <p:txBody>
          <a:bodyPr wrap="square">
            <a:spAutoFit/>
          </a:bodyPr>
          <a:lstStyle/>
          <a:p>
            <a:pPr>
              <a:lnSpc>
                <a:spcPts val="3000"/>
              </a:lnSpc>
            </a:pPr>
            <a:r>
              <a:rPr lang="zh-CN" altLang="zh-CN" dirty="0">
                <a:solidFill>
                  <a:schemeClr val="bg2">
                    <a:lumMod val="25000"/>
                  </a:schemeClr>
                </a:solidFill>
                <a:cs typeface="+mn-ea"/>
                <a:sym typeface="+mn-lt"/>
              </a:rPr>
              <a:t>行政人事部负责公司日常的人事管理，其具体工作职责如下：</a:t>
            </a:r>
            <a:endParaRPr lang="zh-CN" altLang="zh-CN" dirty="0">
              <a:solidFill>
                <a:schemeClr val="bg2">
                  <a:lumMod val="25000"/>
                </a:schemeClr>
              </a:solidFill>
              <a:cs typeface="+mn-ea"/>
              <a:sym typeface="+mn-l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ppt_x"/>
                                          </p:val>
                                        </p:tav>
                                        <p:tav tm="100000">
                                          <p:val>
                                            <p:strVal val="#ppt_x"/>
                                          </p:val>
                                        </p:tav>
                                      </p:tavLst>
                                    </p:anim>
                                    <p:anim calcmode="lin" valueType="num">
                                      <p:cBhvr additive="base">
                                        <p:cTn id="25"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down)">
                                      <p:cBhvr>
                                        <p:cTn id="30" dur="500"/>
                                        <p:tgtEl>
                                          <p:spTgt spid="28"/>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grpId="0" nodeType="click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barn(inVertical)">
                                      <p:cBhvr>
                                        <p:cTn id="40" dur="500"/>
                                        <p:tgtEl>
                                          <p:spTgt spid="29"/>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500" fill="hold"/>
                                        <p:tgtEl>
                                          <p:spTgt spid="18"/>
                                        </p:tgtEl>
                                        <p:attrNameLst>
                                          <p:attrName>ppt_x</p:attrName>
                                        </p:attrNameLst>
                                      </p:cBhvr>
                                      <p:tavLst>
                                        <p:tav tm="0">
                                          <p:val>
                                            <p:strVal val="#ppt_x"/>
                                          </p:val>
                                        </p:tav>
                                        <p:tav tm="100000">
                                          <p:val>
                                            <p:strVal val="#ppt_x"/>
                                          </p:val>
                                        </p:tav>
                                      </p:tavLst>
                                    </p:anim>
                                    <p:anim calcmode="lin" valueType="num">
                                      <p:cBhvr additive="base">
                                        <p:cTn id="4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1000"/>
                                        <p:tgtEl>
                                          <p:spTgt spid="20"/>
                                        </p:tgtEl>
                                      </p:cBhvr>
                                    </p:animEffect>
                                    <p:anim calcmode="lin" valueType="num">
                                      <p:cBhvr>
                                        <p:cTn id="52" dur="1000" fill="hold"/>
                                        <p:tgtEl>
                                          <p:spTgt spid="20"/>
                                        </p:tgtEl>
                                        <p:attrNameLst>
                                          <p:attrName>ppt_x</p:attrName>
                                        </p:attrNameLst>
                                      </p:cBhvr>
                                      <p:tavLst>
                                        <p:tav tm="0">
                                          <p:val>
                                            <p:strVal val="#ppt_x"/>
                                          </p:val>
                                        </p:tav>
                                        <p:tav tm="100000">
                                          <p:val>
                                            <p:strVal val="#ppt_x"/>
                                          </p:val>
                                        </p:tav>
                                      </p:tavLst>
                                    </p:anim>
                                    <p:anim calcmode="lin" valueType="num">
                                      <p:cBhvr>
                                        <p:cTn id="5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1000"/>
                                        <p:tgtEl>
                                          <p:spTgt spid="27"/>
                                        </p:tgtEl>
                                      </p:cBhvr>
                                    </p:animEffect>
                                    <p:anim calcmode="lin" valueType="num">
                                      <p:cBhvr>
                                        <p:cTn id="59" dur="1000" fill="hold"/>
                                        <p:tgtEl>
                                          <p:spTgt spid="27"/>
                                        </p:tgtEl>
                                        <p:attrNameLst>
                                          <p:attrName>ppt_x</p:attrName>
                                        </p:attrNameLst>
                                      </p:cBhvr>
                                      <p:tavLst>
                                        <p:tav tm="0">
                                          <p:val>
                                            <p:strVal val="#ppt_x"/>
                                          </p:val>
                                        </p:tav>
                                        <p:tav tm="100000">
                                          <p:val>
                                            <p:strVal val="#ppt_x"/>
                                          </p:val>
                                        </p:tav>
                                      </p:tavLst>
                                    </p:anim>
                                    <p:anim calcmode="lin" valueType="num">
                                      <p:cBhvr>
                                        <p:cTn id="60"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9" grpId="0"/>
      <p:bldP spid="20" grpId="0"/>
      <p:bldP spid="26" grpId="0" animBg="1"/>
      <p:bldP spid="27" grpId="0"/>
      <p:bldP spid="29" grpId="0" animBg="1"/>
      <p:bldP spid="1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
          <p:cNvSpPr txBox="1"/>
          <p:nvPr/>
        </p:nvSpPr>
        <p:spPr>
          <a:xfrm>
            <a:off x="1595483" y="5205375"/>
            <a:ext cx="9627837" cy="787523"/>
          </a:xfrm>
          <a:prstGeom prst="rect">
            <a:avLst/>
          </a:prstGeom>
          <a:noFill/>
        </p:spPr>
        <p:txBody>
          <a:bodyPr wrap="square" rtlCol="0">
            <a:spAutoFit/>
          </a:bodyPr>
          <a:lstStyle/>
          <a:p>
            <a:pPr>
              <a:lnSpc>
                <a:spcPct val="150000"/>
              </a:lnSpc>
            </a:pPr>
            <a:r>
              <a:rPr lang="zh-CN" altLang="zh-CN" sz="1600" dirty="0">
                <a:solidFill>
                  <a:schemeClr val="bg2">
                    <a:lumMod val="25000"/>
                  </a:schemeClr>
                </a:solidFill>
                <a:cs typeface="+mn-ea"/>
                <a:sym typeface="+mn-lt"/>
              </a:rPr>
              <a:t>部门经理提出部门人员需求计划报分管副总理审核；副总经理在总经理确认的公司人员编制和薪酬方案范围之内确定其分管部门的各级员工的待遇，并负责对其进行考核、任免，决定其去留及晋降等。</a:t>
            </a:r>
            <a:endParaRPr lang="zh-CN" altLang="zh-CN" sz="1600" dirty="0">
              <a:solidFill>
                <a:schemeClr val="bg2">
                  <a:lumMod val="25000"/>
                </a:schemeClr>
              </a:solidFill>
              <a:cs typeface="+mn-ea"/>
              <a:sym typeface="+mn-lt"/>
            </a:endParaRPr>
          </a:p>
        </p:txBody>
      </p:sp>
      <p:sp>
        <p:nvSpPr>
          <p:cNvPr id="12" name="矩形 11"/>
          <p:cNvSpPr/>
          <p:nvPr/>
        </p:nvSpPr>
        <p:spPr>
          <a:xfrm>
            <a:off x="1684249" y="1839317"/>
            <a:ext cx="6798418" cy="2308324"/>
          </a:xfrm>
          <a:prstGeom prst="rect">
            <a:avLst/>
          </a:prstGeom>
        </p:spPr>
        <p:txBody>
          <a:bodyPr wrap="square">
            <a:spAutoFit/>
          </a:bodyPr>
          <a:lstStyle/>
          <a:p>
            <a:pPr>
              <a:lnSpc>
                <a:spcPct val="150000"/>
              </a:lnSpc>
            </a:pPr>
            <a:r>
              <a:rPr lang="en-US" altLang="zh-CN" sz="1600" dirty="0">
                <a:solidFill>
                  <a:schemeClr val="bg2">
                    <a:lumMod val="25000"/>
                  </a:schemeClr>
                </a:solidFill>
                <a:cs typeface="+mn-ea"/>
                <a:sym typeface="+mn-lt"/>
              </a:rPr>
              <a:t>7</a:t>
            </a:r>
            <a:r>
              <a:rPr lang="zh-CN" altLang="zh-CN" sz="1600" dirty="0">
                <a:solidFill>
                  <a:schemeClr val="bg2">
                    <a:lumMod val="25000"/>
                  </a:schemeClr>
                </a:solidFill>
                <a:cs typeface="+mn-ea"/>
                <a:sym typeface="+mn-lt"/>
              </a:rPr>
              <a:t>、组织公司人事培训和业务培训工作；</a:t>
            </a:r>
            <a:endParaRPr lang="zh-CN" altLang="zh-CN" sz="1600" dirty="0">
              <a:solidFill>
                <a:schemeClr val="bg2">
                  <a:lumMod val="25000"/>
                </a:schemeClr>
              </a:solidFill>
              <a:cs typeface="+mn-ea"/>
              <a:sym typeface="+mn-lt"/>
            </a:endParaRPr>
          </a:p>
          <a:p>
            <a:pPr>
              <a:lnSpc>
                <a:spcPct val="150000"/>
              </a:lnSpc>
            </a:pPr>
            <a:r>
              <a:rPr lang="en-US" altLang="zh-CN" sz="1600" dirty="0">
                <a:solidFill>
                  <a:schemeClr val="bg2">
                    <a:lumMod val="25000"/>
                  </a:schemeClr>
                </a:solidFill>
                <a:cs typeface="+mn-ea"/>
                <a:sym typeface="+mn-lt"/>
              </a:rPr>
              <a:t>8</a:t>
            </a:r>
            <a:r>
              <a:rPr lang="zh-CN" altLang="zh-CN" sz="1600" dirty="0">
                <a:solidFill>
                  <a:schemeClr val="bg2">
                    <a:lumMod val="25000"/>
                  </a:schemeClr>
                </a:solidFill>
                <a:cs typeface="+mn-ea"/>
                <a:sym typeface="+mn-lt"/>
              </a:rPr>
              <a:t>、协助各部门办理公司职员的任免、晋升、调动、奖惩等人事手续；</a:t>
            </a:r>
            <a:endParaRPr lang="zh-CN" altLang="zh-CN" sz="1600" dirty="0">
              <a:solidFill>
                <a:schemeClr val="bg2">
                  <a:lumMod val="25000"/>
                </a:schemeClr>
              </a:solidFill>
              <a:cs typeface="+mn-ea"/>
              <a:sym typeface="+mn-lt"/>
            </a:endParaRPr>
          </a:p>
          <a:p>
            <a:pPr>
              <a:lnSpc>
                <a:spcPct val="150000"/>
              </a:lnSpc>
            </a:pPr>
            <a:r>
              <a:rPr lang="en-US" altLang="zh-CN" sz="1600" dirty="0">
                <a:solidFill>
                  <a:schemeClr val="bg2">
                    <a:lumMod val="25000"/>
                  </a:schemeClr>
                </a:solidFill>
                <a:cs typeface="+mn-ea"/>
                <a:sym typeface="+mn-lt"/>
              </a:rPr>
              <a:t>9</a:t>
            </a:r>
            <a:r>
              <a:rPr lang="zh-CN" altLang="zh-CN" sz="1600" dirty="0">
                <a:solidFill>
                  <a:schemeClr val="bg2">
                    <a:lumMod val="25000"/>
                  </a:schemeClr>
                </a:solidFill>
                <a:cs typeface="+mn-ea"/>
                <a:sym typeface="+mn-lt"/>
              </a:rPr>
              <a:t>、负责公司各项保险、福利制度的办理；</a:t>
            </a:r>
            <a:endParaRPr lang="zh-CN" altLang="zh-CN" sz="1600" dirty="0">
              <a:solidFill>
                <a:schemeClr val="bg2">
                  <a:lumMod val="25000"/>
                </a:schemeClr>
              </a:solidFill>
              <a:cs typeface="+mn-ea"/>
              <a:sym typeface="+mn-lt"/>
            </a:endParaRPr>
          </a:p>
          <a:p>
            <a:pPr>
              <a:lnSpc>
                <a:spcPct val="150000"/>
              </a:lnSpc>
            </a:pPr>
            <a:r>
              <a:rPr lang="en-US" altLang="zh-CN" sz="1600" dirty="0">
                <a:solidFill>
                  <a:schemeClr val="bg2">
                    <a:lumMod val="25000"/>
                  </a:schemeClr>
                </a:solidFill>
                <a:cs typeface="+mn-ea"/>
                <a:sym typeface="+mn-lt"/>
              </a:rPr>
              <a:t>10</a:t>
            </a:r>
            <a:r>
              <a:rPr lang="zh-CN" altLang="zh-CN" sz="1600" dirty="0">
                <a:solidFill>
                  <a:schemeClr val="bg2">
                    <a:lumMod val="25000"/>
                  </a:schemeClr>
                </a:solidFill>
                <a:cs typeface="+mn-ea"/>
                <a:sym typeface="+mn-lt"/>
              </a:rPr>
              <a:t>、组织各部门进行职务分析、职务说明书的编制；</a:t>
            </a:r>
            <a:endParaRPr lang="zh-CN" altLang="zh-CN" sz="1600" dirty="0">
              <a:solidFill>
                <a:schemeClr val="bg2">
                  <a:lumMod val="25000"/>
                </a:schemeClr>
              </a:solidFill>
              <a:cs typeface="+mn-ea"/>
              <a:sym typeface="+mn-lt"/>
            </a:endParaRPr>
          </a:p>
          <a:p>
            <a:pPr>
              <a:lnSpc>
                <a:spcPct val="150000"/>
              </a:lnSpc>
            </a:pPr>
            <a:r>
              <a:rPr lang="en-US" altLang="zh-CN" sz="1600" dirty="0">
                <a:solidFill>
                  <a:schemeClr val="bg2">
                    <a:lumMod val="25000"/>
                  </a:schemeClr>
                </a:solidFill>
                <a:cs typeface="+mn-ea"/>
                <a:sym typeface="+mn-lt"/>
              </a:rPr>
              <a:t>11</a:t>
            </a:r>
            <a:r>
              <a:rPr lang="zh-CN" altLang="zh-CN" sz="1600" dirty="0">
                <a:solidFill>
                  <a:schemeClr val="bg2">
                    <a:lumMod val="25000"/>
                  </a:schemeClr>
                </a:solidFill>
                <a:cs typeface="+mn-ea"/>
                <a:sym typeface="+mn-lt"/>
              </a:rPr>
              <a:t>、根据公司的经营目标、岗位设置制定人力资源规划；</a:t>
            </a:r>
            <a:endParaRPr lang="zh-CN" altLang="zh-CN" sz="1600" dirty="0">
              <a:solidFill>
                <a:schemeClr val="bg2">
                  <a:lumMod val="25000"/>
                </a:schemeClr>
              </a:solidFill>
              <a:cs typeface="+mn-ea"/>
              <a:sym typeface="+mn-lt"/>
            </a:endParaRPr>
          </a:p>
          <a:p>
            <a:pPr>
              <a:lnSpc>
                <a:spcPct val="150000"/>
              </a:lnSpc>
            </a:pPr>
            <a:r>
              <a:rPr lang="en-US" altLang="zh-CN" sz="1600" dirty="0">
                <a:solidFill>
                  <a:schemeClr val="bg2">
                    <a:lumMod val="25000"/>
                  </a:schemeClr>
                </a:solidFill>
                <a:cs typeface="+mn-ea"/>
                <a:sym typeface="+mn-lt"/>
              </a:rPr>
              <a:t>12</a:t>
            </a:r>
            <a:r>
              <a:rPr lang="zh-CN" altLang="zh-CN" sz="1600" dirty="0">
                <a:solidFill>
                  <a:schemeClr val="bg2">
                    <a:lumMod val="25000"/>
                  </a:schemeClr>
                </a:solidFill>
                <a:cs typeface="+mn-ea"/>
                <a:sym typeface="+mn-lt"/>
              </a:rPr>
              <a:t>、负责劳动合同的签定及劳工关系的处理；</a:t>
            </a:r>
            <a:endParaRPr lang="zh-CN" altLang="en-US" sz="1600" dirty="0">
              <a:cs typeface="+mn-ea"/>
              <a:sym typeface="+mn-lt"/>
            </a:endParaRPr>
          </a:p>
        </p:txBody>
      </p:sp>
      <p:sp>
        <p:nvSpPr>
          <p:cNvPr id="5" name="矩形 4"/>
          <p:cNvSpPr/>
          <p:nvPr/>
        </p:nvSpPr>
        <p:spPr>
          <a:xfrm>
            <a:off x="1226975" y="1665962"/>
            <a:ext cx="9432107" cy="2603994"/>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1227099" y="463031"/>
            <a:ext cx="2969120" cy="461665"/>
            <a:chOff x="1615406" y="477018"/>
            <a:chExt cx="2969120" cy="461665"/>
          </a:xfrm>
        </p:grpSpPr>
        <p:sp>
          <p:nvSpPr>
            <p:cNvPr id="7" name="文本框 6"/>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第二 章</a:t>
              </a:r>
              <a:endParaRPr lang="zh-CN" altLang="zh-CN" sz="1600" dirty="0">
                <a:solidFill>
                  <a:schemeClr val="bg2">
                    <a:lumMod val="25000"/>
                  </a:schemeClr>
                </a:solidFill>
                <a:cs typeface="+mn-ea"/>
                <a:sym typeface="+mn-lt"/>
              </a:endParaRPr>
            </a:p>
          </p:txBody>
        </p:sp>
        <p:sp>
          <p:nvSpPr>
            <p:cNvPr id="8" name="文本框 7"/>
            <p:cNvSpPr txBox="1"/>
            <p:nvPr/>
          </p:nvSpPr>
          <p:spPr>
            <a:xfrm>
              <a:off x="2371310" y="477018"/>
              <a:ext cx="2213216"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人事管理权限</a:t>
              </a:r>
              <a:endParaRPr lang="zh-CN" altLang="zh-CN" sz="2400" dirty="0">
                <a:solidFill>
                  <a:schemeClr val="bg2">
                    <a:lumMod val="25000"/>
                  </a:schemeClr>
                </a:solidFill>
                <a:cs typeface="+mn-ea"/>
                <a:sym typeface="+mn-lt"/>
              </a:endParaRPr>
            </a:p>
          </p:txBody>
        </p:sp>
      </p:grpSp>
      <p:grpSp>
        <p:nvGrpSpPr>
          <p:cNvPr id="9" name="组合 8"/>
          <p:cNvGrpSpPr/>
          <p:nvPr/>
        </p:nvGrpSpPr>
        <p:grpSpPr>
          <a:xfrm>
            <a:off x="-676027" y="587602"/>
            <a:ext cx="1779590" cy="324568"/>
            <a:chOff x="10447421" y="344366"/>
            <a:chExt cx="1779590" cy="324568"/>
          </a:xfrm>
        </p:grpSpPr>
        <p:sp>
          <p:nvSpPr>
            <p:cNvPr id="13" name="平行四边形 12"/>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平行四边形 13"/>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5" name="矩形: 圆角 14"/>
          <p:cNvSpPr/>
          <p:nvPr/>
        </p:nvSpPr>
        <p:spPr>
          <a:xfrm>
            <a:off x="1490011" y="4534567"/>
            <a:ext cx="1774327" cy="476655"/>
          </a:xfrm>
          <a:prstGeom prst="roundRect">
            <a:avLst>
              <a:gd name="adj" fmla="val 0"/>
            </a:avLst>
          </a:prstGeom>
          <a:solidFill>
            <a:srgbClr val="002263"/>
          </a:solidFill>
          <a:ln>
            <a:noFill/>
          </a:ln>
          <a:effectLst>
            <a:outerShdw blurRad="762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第五条</a:t>
            </a:r>
            <a:endParaRPr lang="zh-CN" altLang="en-US" sz="2000" b="1" dirty="0">
              <a:solidFill>
                <a:schemeClr val="bg1"/>
              </a:solidFill>
              <a:cs typeface="+mn-ea"/>
              <a:sym typeface="+mn-lt"/>
            </a:endParaRPr>
          </a:p>
        </p:txBody>
      </p:sp>
      <p:sp>
        <p:nvSpPr>
          <p:cNvPr id="17" name="TextBox 16"/>
          <p:cNvSpPr txBox="1"/>
          <p:nvPr/>
        </p:nvSpPr>
        <p:spPr>
          <a:xfrm>
            <a:off x="196262" y="6638637"/>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下载 </a:t>
            </a:r>
            <a:r>
              <a:rPr kumimoji="0" lang="en-US" altLang="zh-CN" sz="100" b="0" i="0" u="none" strike="noStrike" kern="0" cap="none" spc="0" normalizeH="0" baseline="0" noProof="0" dirty="0" smtClean="0">
                <a:ln>
                  <a:noFill/>
                </a:ln>
                <a:solidFill>
                  <a:schemeClr val="bg1"/>
                </a:solidFill>
                <a:effectLst/>
                <a:uLnTx/>
                <a:uFillTx/>
              </a:rPr>
              <a:t>http://www.1ppt.com/xiazai/</a:t>
            </a:r>
            <a:endParaRPr kumimoji="0" lang="en-US" altLang="zh-CN" sz="100" b="0" i="0" u="none" strike="noStrike" kern="0" cap="none" spc="0" normalizeH="0" baseline="0" noProof="0" dirty="0" smtClean="0">
              <a:ln>
                <a:noFill/>
              </a:ln>
              <a:solidFill>
                <a:schemeClr val="bg1"/>
              </a:solidFill>
              <a:effectLst/>
              <a:uLnTx/>
              <a:uFillTx/>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arn(inVertical)">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5" grpId="0"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1" name="图片 30"/>
          <p:cNvPicPr>
            <a:picLocks noChangeAspect="1"/>
          </p:cNvPicPr>
          <p:nvPr/>
        </p:nvPicPr>
        <p:blipFill>
          <a:blip r:embed="rId1" cstate="screen"/>
          <a:stretch>
            <a:fillRect/>
          </a:stretch>
        </p:blipFill>
        <p:spPr>
          <a:xfrm>
            <a:off x="-41950" y="-3340"/>
            <a:ext cx="8791020" cy="6857995"/>
          </a:xfrm>
          <a:prstGeom prst="rect">
            <a:avLst/>
          </a:prstGeom>
        </p:spPr>
      </p:pic>
      <p:sp>
        <p:nvSpPr>
          <p:cNvPr id="35" name="任意多边形 9"/>
          <p:cNvSpPr/>
          <p:nvPr/>
        </p:nvSpPr>
        <p:spPr>
          <a:xfrm flipH="1" flipV="1">
            <a:off x="1815127" y="-4716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p:cNvSpPr/>
          <p:nvPr/>
        </p:nvSpPr>
        <p:spPr>
          <a:xfrm flipH="1">
            <a:off x="10356215" y="306387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p:cNvSpPr/>
          <p:nvPr/>
        </p:nvSpPr>
        <p:spPr>
          <a:xfrm flipH="1" flipV="1">
            <a:off x="1776730" y="-6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p:cNvSpPr/>
          <p:nvPr/>
        </p:nvSpPr>
        <p:spPr>
          <a:xfrm flipH="1" flipV="1">
            <a:off x="2755265" y="4502150"/>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p:cNvSpPr/>
          <p:nvPr/>
        </p:nvSpPr>
        <p:spPr>
          <a:xfrm flipH="1" flipV="1">
            <a:off x="11271885" y="3780155"/>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p:cNvSpPr/>
          <p:nvPr/>
        </p:nvSpPr>
        <p:spPr>
          <a:xfrm flipH="1" flipV="1">
            <a:off x="3448050" y="3780155"/>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4659756" y="2750441"/>
            <a:ext cx="5121" cy="12833"/>
            <a:chOff x="3861296" y="3026891"/>
            <a:chExt cx="5121" cy="12833"/>
          </a:xfrm>
        </p:grpSpPr>
        <p:sp>
          <p:nvSpPr>
            <p:cNvPr id="9" name="任意多边形: 形状 8"/>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5" name="文本框 24"/>
          <p:cNvSpPr txBox="1"/>
          <p:nvPr/>
        </p:nvSpPr>
        <p:spPr>
          <a:xfrm>
            <a:off x="5594349" y="2764087"/>
            <a:ext cx="3877985" cy="1200329"/>
          </a:xfrm>
          <a:prstGeom prst="rect">
            <a:avLst/>
          </a:prstGeom>
          <a:noFill/>
        </p:spPr>
        <p:txBody>
          <a:bodyPr wrap="none" rtlCol="0">
            <a:spAutoFit/>
          </a:bodyPr>
          <a:lstStyle/>
          <a:p>
            <a:pPr lvl="0" algn="ctr">
              <a:defRPr/>
            </a:pPr>
            <a:r>
              <a:rPr lang="zh-CN" altLang="en-US" sz="7200" b="1" kern="0" dirty="0">
                <a:solidFill>
                  <a:srgbClr val="002263"/>
                </a:solidFill>
                <a:cs typeface="+mn-ea"/>
                <a:sym typeface="+mn-lt"/>
              </a:rPr>
              <a:t>人员需求</a:t>
            </a:r>
            <a:endParaRPr lang="zh-CN" altLang="en-US" sz="7200" b="1" kern="0" dirty="0">
              <a:solidFill>
                <a:srgbClr val="002263"/>
              </a:solidFill>
              <a:cs typeface="+mn-ea"/>
              <a:sym typeface="+mn-lt"/>
            </a:endParaRPr>
          </a:p>
        </p:txBody>
      </p:sp>
      <p:sp>
        <p:nvSpPr>
          <p:cNvPr id="26" name="TextBox 11"/>
          <p:cNvSpPr txBox="1"/>
          <p:nvPr/>
        </p:nvSpPr>
        <p:spPr>
          <a:xfrm>
            <a:off x="4401940" y="4066421"/>
            <a:ext cx="6506845" cy="430887"/>
          </a:xfrm>
          <a:prstGeom prst="rect">
            <a:avLst/>
          </a:prstGeom>
          <a:noFill/>
        </p:spPr>
        <p:txBody>
          <a:bodyPr wrap="square" lIns="0" tIns="0" rIns="0" bIns="0" rtlCol="0">
            <a:spAutoFit/>
            <a:scene3d>
              <a:camera prst="orthographicFront"/>
              <a:lightRig rig="threePt" dir="t"/>
            </a:scene3d>
            <a:sp3d contourW="12700"/>
          </a:bodyPr>
          <a:lstStyle/>
          <a:p>
            <a:pPr algn="ctr"/>
            <a:r>
              <a:rPr lang="en-US" altLang="zh-CN" sz="2800" dirty="0">
                <a:solidFill>
                  <a:schemeClr val="tx1">
                    <a:lumMod val="85000"/>
                    <a:lumOff val="15000"/>
                  </a:schemeClr>
                </a:solidFill>
                <a:cs typeface="+mn-ea"/>
                <a:sym typeface="+mn-lt"/>
              </a:rPr>
              <a:t>Personnel requirements</a:t>
            </a:r>
            <a:endParaRPr lang="en-US" altLang="zh-CN" sz="2800" dirty="0">
              <a:solidFill>
                <a:schemeClr val="tx1">
                  <a:lumMod val="85000"/>
                  <a:lumOff val="15000"/>
                </a:schemeClr>
              </a:solidFill>
              <a:cs typeface="+mn-ea"/>
              <a:sym typeface="+mn-lt"/>
            </a:endParaRPr>
          </a:p>
        </p:txBody>
      </p:sp>
      <p:sp>
        <p:nvSpPr>
          <p:cNvPr id="24" name="矩形 23"/>
          <p:cNvSpPr/>
          <p:nvPr/>
        </p:nvSpPr>
        <p:spPr>
          <a:xfrm>
            <a:off x="6567772" y="1867235"/>
            <a:ext cx="1903956" cy="686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02263"/>
                </a:solidFill>
                <a:cs typeface="+mn-ea"/>
                <a:sym typeface="+mn-lt"/>
              </a:rPr>
              <a:t>第三章</a:t>
            </a:r>
            <a:endParaRPr lang="zh-CN" altLang="en-US" sz="3200" b="1" dirty="0">
              <a:solidFill>
                <a:srgbClr val="002263"/>
              </a:solidFill>
              <a:cs typeface="+mn-ea"/>
              <a:sym typeface="+mn-lt"/>
            </a:endParaRPr>
          </a:p>
        </p:txBody>
      </p:sp>
      <p:grpSp>
        <p:nvGrpSpPr>
          <p:cNvPr id="39" name="组合 38"/>
          <p:cNvGrpSpPr/>
          <p:nvPr/>
        </p:nvGrpSpPr>
        <p:grpSpPr>
          <a:xfrm>
            <a:off x="5618174" y="5043298"/>
            <a:ext cx="3672647" cy="556721"/>
            <a:chOff x="2924961" y="1867298"/>
            <a:chExt cx="3672647" cy="556721"/>
          </a:xfrm>
        </p:grpSpPr>
        <p:sp>
          <p:nvSpPr>
            <p:cNvPr id="40" name="平行四边形 39"/>
            <p:cNvSpPr/>
            <p:nvPr/>
          </p:nvSpPr>
          <p:spPr>
            <a:xfrm>
              <a:off x="2924961" y="1867298"/>
              <a:ext cx="3672647" cy="556721"/>
            </a:xfrm>
            <a:prstGeom prst="parallelogram">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p:cNvSpPr txBox="1"/>
            <p:nvPr/>
          </p:nvSpPr>
          <p:spPr>
            <a:xfrm flipH="1">
              <a:off x="3467601" y="1969303"/>
              <a:ext cx="2207342" cy="369332"/>
            </a:xfrm>
            <a:prstGeom prst="rect">
              <a:avLst/>
            </a:prstGeom>
            <a:noFill/>
          </p:spPr>
          <p:txBody>
            <a:bodyPr wrap="square" rtlCol="0">
              <a:spAutoFit/>
            </a:bodyPr>
            <a:lstStyle/>
            <a:p>
              <a:endParaRPr lang="zh-CN" altLang="en-US" dirty="0">
                <a:solidFill>
                  <a:schemeClr val="bg1"/>
                </a:solidFill>
                <a:cs typeface="+mn-ea"/>
                <a:sym typeface="+mn-lt"/>
              </a:endParaRPr>
            </a:p>
          </p:txBody>
        </p:sp>
        <p:sp>
          <p:nvSpPr>
            <p:cNvPr id="43" name="文本框 42"/>
            <p:cNvSpPr txBox="1"/>
            <p:nvPr/>
          </p:nvSpPr>
          <p:spPr>
            <a:xfrm flipH="1">
              <a:off x="3955541" y="2000458"/>
              <a:ext cx="1990278" cy="369332"/>
            </a:xfrm>
            <a:prstGeom prst="rect">
              <a:avLst/>
            </a:prstGeom>
            <a:noFill/>
          </p:spPr>
          <p:txBody>
            <a:bodyPr wrap="square" rtlCol="0">
              <a:spAutoFit/>
            </a:bodyPr>
            <a:lstStyle/>
            <a:p>
              <a:r>
                <a:rPr lang="zh-CN" altLang="en-US" dirty="0">
                  <a:solidFill>
                    <a:schemeClr val="bg1"/>
                  </a:solidFill>
                  <a:cs typeface="+mn-ea"/>
                  <a:sym typeface="+mn-lt"/>
                </a:rPr>
                <a:t>人事管理制度</a:t>
              </a:r>
              <a:endParaRPr lang="zh-CN" altLang="en-US" dirty="0">
                <a:solidFill>
                  <a:schemeClr val="bg1"/>
                </a:solidFill>
                <a:cs typeface="+mn-ea"/>
                <a:sym typeface="+mn-lt"/>
              </a:endParaRPr>
            </a:p>
          </p:txBody>
        </p:sp>
      </p:grpSp>
      <p:cxnSp>
        <p:nvCxnSpPr>
          <p:cNvPr id="46" name="直接连接符 45"/>
          <p:cNvCxnSpPr/>
          <p:nvPr/>
        </p:nvCxnSpPr>
        <p:spPr>
          <a:xfrm>
            <a:off x="5774931" y="2549603"/>
            <a:ext cx="376086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up)">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arn(inVertical)">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2" presetClass="entr" presetSubtype="4"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7" presetClass="entr" presetSubtype="1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1000" fill="hold"/>
                                        <p:tgtEl>
                                          <p:spTgt spid="39"/>
                                        </p:tgtEl>
                                        <p:attrNameLst>
                                          <p:attrName>ppt_w</p:attrName>
                                        </p:attrNameLst>
                                      </p:cBhvr>
                                      <p:tavLst>
                                        <p:tav tm="0">
                                          <p:val>
                                            <p:fltVal val="0"/>
                                          </p:val>
                                        </p:tav>
                                        <p:tav tm="100000">
                                          <p:val>
                                            <p:strVal val="#ppt_w"/>
                                          </p:val>
                                        </p:tav>
                                      </p:tavLst>
                                    </p:anim>
                                    <p:anim calcmode="lin" valueType="num">
                                      <p:cBhvr>
                                        <p:cTn id="55" dur="1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5" grpId="0"/>
      <p:bldP spid="26"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227100" y="1644057"/>
            <a:ext cx="9432106" cy="1345362"/>
            <a:chOff x="1226976" y="1708453"/>
            <a:chExt cx="9432106" cy="1345362"/>
          </a:xfrm>
        </p:grpSpPr>
        <p:sp>
          <p:nvSpPr>
            <p:cNvPr id="7" name="TextBox 1"/>
            <p:cNvSpPr txBox="1"/>
            <p:nvPr/>
          </p:nvSpPr>
          <p:spPr>
            <a:xfrm>
              <a:off x="1712929" y="2278565"/>
              <a:ext cx="8925171" cy="584775"/>
            </a:xfrm>
            <a:prstGeom prst="rect">
              <a:avLst/>
            </a:prstGeom>
            <a:noFill/>
          </p:spPr>
          <p:txBody>
            <a:bodyPr wrap="square" rtlCol="0">
              <a:spAutoFit/>
            </a:bodyPr>
            <a:lstStyle/>
            <a:p>
              <a:r>
                <a:rPr lang="zh-CN" altLang="en-US" sz="1600" dirty="0">
                  <a:solidFill>
                    <a:schemeClr val="bg2">
                      <a:lumMod val="25000"/>
                    </a:schemeClr>
                  </a:solidFill>
                  <a:cs typeface="+mn-ea"/>
                  <a:sym typeface="+mn-lt"/>
                </a:rPr>
                <a:t>在经营年度结束前，行政部将下一年度的</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人员需求计划表</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发放给各部门，部门经理须根据实际情况，认真填写后，报分管副经理身审批，超出公司现有人员编制的，还须报公司总经理审批。</a:t>
              </a:r>
              <a:endParaRPr lang="zh-CN" altLang="en-US" sz="1600" dirty="0">
                <a:solidFill>
                  <a:schemeClr val="bg2">
                    <a:lumMod val="25000"/>
                  </a:schemeClr>
                </a:solidFill>
                <a:cs typeface="+mn-ea"/>
                <a:sym typeface="+mn-lt"/>
              </a:endParaRPr>
            </a:p>
          </p:txBody>
        </p:sp>
        <p:sp>
          <p:nvSpPr>
            <p:cNvPr id="26" name="矩形 25"/>
            <p:cNvSpPr/>
            <p:nvPr/>
          </p:nvSpPr>
          <p:spPr>
            <a:xfrm>
              <a:off x="1226976" y="1923906"/>
              <a:ext cx="9432106" cy="1129909"/>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7" name="矩形: 圆角 26"/>
            <p:cNvSpPr/>
            <p:nvPr/>
          </p:nvSpPr>
          <p:spPr>
            <a:xfrm>
              <a:off x="1553652" y="1708453"/>
              <a:ext cx="1774327" cy="476655"/>
            </a:xfrm>
            <a:prstGeom prst="roundRect">
              <a:avLst>
                <a:gd name="adj" fmla="val 0"/>
              </a:avLst>
            </a:prstGeom>
            <a:solidFill>
              <a:srgbClr val="002263"/>
            </a:solidFill>
            <a:ln>
              <a:noFill/>
            </a:ln>
            <a:effectLst>
              <a:outerShdw blurRad="762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第六条 </a:t>
              </a:r>
              <a:endParaRPr lang="zh-CN" altLang="en-US" sz="2000" b="1" dirty="0">
                <a:solidFill>
                  <a:schemeClr val="bg1"/>
                </a:solidFill>
                <a:cs typeface="+mn-ea"/>
                <a:sym typeface="+mn-lt"/>
              </a:endParaRPr>
            </a:p>
          </p:txBody>
        </p:sp>
      </p:grpSp>
      <p:grpSp>
        <p:nvGrpSpPr>
          <p:cNvPr id="28" name="组合 27"/>
          <p:cNvGrpSpPr/>
          <p:nvPr/>
        </p:nvGrpSpPr>
        <p:grpSpPr>
          <a:xfrm>
            <a:off x="1227099" y="3159411"/>
            <a:ext cx="9432107" cy="1304396"/>
            <a:chOff x="1226975" y="1708453"/>
            <a:chExt cx="9432107" cy="1304396"/>
          </a:xfrm>
        </p:grpSpPr>
        <p:sp>
          <p:nvSpPr>
            <p:cNvPr id="29" name="TextBox 1"/>
            <p:cNvSpPr txBox="1"/>
            <p:nvPr/>
          </p:nvSpPr>
          <p:spPr>
            <a:xfrm>
              <a:off x="1712929" y="2278565"/>
              <a:ext cx="8766142" cy="584775"/>
            </a:xfrm>
            <a:prstGeom prst="rect">
              <a:avLst/>
            </a:prstGeom>
            <a:noFill/>
          </p:spPr>
          <p:txBody>
            <a:bodyPr wrap="square" rtlCol="0">
              <a:spAutoFit/>
            </a:bodyPr>
            <a:lstStyle/>
            <a:p>
              <a:r>
                <a:rPr lang="zh-CN" altLang="en-US" sz="1600" dirty="0">
                  <a:solidFill>
                    <a:schemeClr val="bg2">
                      <a:lumMod val="25000"/>
                    </a:schemeClr>
                  </a:solidFill>
                  <a:cs typeface="+mn-ea"/>
                  <a:sym typeface="+mn-lt"/>
                </a:rPr>
                <a:t>总经理根据部门所上报的人数，以及公司的经营状况和年度计划，来确定是否调整公司下一年度人员的规模和部门设置。</a:t>
              </a:r>
              <a:endParaRPr lang="zh-CN" altLang="en-US" sz="1600" dirty="0">
                <a:solidFill>
                  <a:schemeClr val="bg2">
                    <a:lumMod val="25000"/>
                  </a:schemeClr>
                </a:solidFill>
                <a:cs typeface="+mn-ea"/>
                <a:sym typeface="+mn-lt"/>
              </a:endParaRPr>
            </a:p>
          </p:txBody>
        </p:sp>
        <p:sp>
          <p:nvSpPr>
            <p:cNvPr id="30" name="矩形 29"/>
            <p:cNvSpPr/>
            <p:nvPr/>
          </p:nvSpPr>
          <p:spPr>
            <a:xfrm>
              <a:off x="1226975" y="1923906"/>
              <a:ext cx="9432107" cy="1088943"/>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圆角 30"/>
            <p:cNvSpPr/>
            <p:nvPr/>
          </p:nvSpPr>
          <p:spPr>
            <a:xfrm>
              <a:off x="1553652" y="1708453"/>
              <a:ext cx="1774327" cy="476655"/>
            </a:xfrm>
            <a:prstGeom prst="roundRect">
              <a:avLst>
                <a:gd name="adj" fmla="val 0"/>
              </a:avLst>
            </a:prstGeom>
            <a:solidFill>
              <a:srgbClr val="002263"/>
            </a:solidFill>
            <a:ln>
              <a:noFill/>
            </a:ln>
            <a:effectLst>
              <a:outerShdw blurRad="762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第七条 </a:t>
              </a:r>
              <a:endParaRPr lang="zh-CN" altLang="en-US" sz="2000" b="1" dirty="0">
                <a:solidFill>
                  <a:schemeClr val="bg1"/>
                </a:solidFill>
                <a:cs typeface="+mn-ea"/>
                <a:sym typeface="+mn-lt"/>
              </a:endParaRPr>
            </a:p>
          </p:txBody>
        </p:sp>
      </p:grpSp>
      <p:grpSp>
        <p:nvGrpSpPr>
          <p:cNvPr id="32" name="组合 31"/>
          <p:cNvGrpSpPr/>
          <p:nvPr/>
        </p:nvGrpSpPr>
        <p:grpSpPr>
          <a:xfrm>
            <a:off x="1227099" y="4633799"/>
            <a:ext cx="9432107" cy="1304396"/>
            <a:chOff x="1226975" y="1708453"/>
            <a:chExt cx="9432107" cy="1304396"/>
          </a:xfrm>
        </p:grpSpPr>
        <p:sp>
          <p:nvSpPr>
            <p:cNvPr id="33" name="TextBox 1"/>
            <p:cNvSpPr txBox="1"/>
            <p:nvPr/>
          </p:nvSpPr>
          <p:spPr>
            <a:xfrm>
              <a:off x="1712929" y="2299100"/>
              <a:ext cx="8766142"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经总经理所确定的新的人力资源计划，由行政人事部具体负责办理招聘事宜</a:t>
              </a:r>
              <a:endParaRPr lang="zh-CN" altLang="en-US" sz="1600" dirty="0">
                <a:solidFill>
                  <a:schemeClr val="bg2">
                    <a:lumMod val="25000"/>
                  </a:schemeClr>
                </a:solidFill>
                <a:cs typeface="+mn-ea"/>
                <a:sym typeface="+mn-lt"/>
              </a:endParaRPr>
            </a:p>
          </p:txBody>
        </p:sp>
        <p:sp>
          <p:nvSpPr>
            <p:cNvPr id="34" name="矩形 33"/>
            <p:cNvSpPr/>
            <p:nvPr/>
          </p:nvSpPr>
          <p:spPr>
            <a:xfrm>
              <a:off x="1226975" y="1923906"/>
              <a:ext cx="9432107" cy="1088943"/>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圆角 34"/>
            <p:cNvSpPr/>
            <p:nvPr/>
          </p:nvSpPr>
          <p:spPr>
            <a:xfrm>
              <a:off x="1553652" y="1708453"/>
              <a:ext cx="1774327" cy="476655"/>
            </a:xfrm>
            <a:prstGeom prst="roundRect">
              <a:avLst>
                <a:gd name="adj" fmla="val 0"/>
              </a:avLst>
            </a:prstGeom>
            <a:solidFill>
              <a:srgbClr val="002263"/>
            </a:solidFill>
            <a:ln>
              <a:noFill/>
            </a:ln>
            <a:effectLst>
              <a:outerShdw blurRad="762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第八条 </a:t>
              </a:r>
              <a:endParaRPr lang="zh-CN" altLang="en-US" sz="2000" b="1" dirty="0">
                <a:solidFill>
                  <a:schemeClr val="bg1"/>
                </a:solidFill>
                <a:cs typeface="+mn-ea"/>
                <a:sym typeface="+mn-lt"/>
              </a:endParaRPr>
            </a:p>
          </p:txBody>
        </p:sp>
      </p:grpSp>
      <p:grpSp>
        <p:nvGrpSpPr>
          <p:cNvPr id="12" name="组合 11"/>
          <p:cNvGrpSpPr/>
          <p:nvPr/>
        </p:nvGrpSpPr>
        <p:grpSpPr>
          <a:xfrm>
            <a:off x="1227099" y="463031"/>
            <a:ext cx="2969120" cy="461665"/>
            <a:chOff x="1615406" y="477018"/>
            <a:chExt cx="2969120" cy="461665"/>
          </a:xfrm>
        </p:grpSpPr>
        <p:sp>
          <p:nvSpPr>
            <p:cNvPr id="13" name="文本框 12"/>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第三 章</a:t>
              </a:r>
              <a:endParaRPr lang="zh-CN" altLang="zh-CN" sz="1600" dirty="0">
                <a:solidFill>
                  <a:schemeClr val="bg2">
                    <a:lumMod val="25000"/>
                  </a:schemeClr>
                </a:solidFill>
                <a:cs typeface="+mn-ea"/>
                <a:sym typeface="+mn-lt"/>
              </a:endParaRPr>
            </a:p>
          </p:txBody>
        </p:sp>
        <p:sp>
          <p:nvSpPr>
            <p:cNvPr id="14" name="文本框 13"/>
            <p:cNvSpPr txBox="1"/>
            <p:nvPr/>
          </p:nvSpPr>
          <p:spPr>
            <a:xfrm>
              <a:off x="2371310" y="477018"/>
              <a:ext cx="2213216"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人员需求</a:t>
              </a:r>
              <a:endParaRPr lang="zh-CN" altLang="zh-CN" sz="2400" b="1" dirty="0">
                <a:solidFill>
                  <a:schemeClr val="bg2">
                    <a:lumMod val="25000"/>
                  </a:schemeClr>
                </a:solidFill>
                <a:cs typeface="+mn-ea"/>
                <a:sym typeface="+mn-lt"/>
              </a:endParaRPr>
            </a:p>
          </p:txBody>
        </p:sp>
      </p:grpSp>
      <p:grpSp>
        <p:nvGrpSpPr>
          <p:cNvPr id="22" name="组合 21"/>
          <p:cNvGrpSpPr/>
          <p:nvPr/>
        </p:nvGrpSpPr>
        <p:grpSpPr>
          <a:xfrm>
            <a:off x="-676027" y="587602"/>
            <a:ext cx="1779590" cy="324568"/>
            <a:chOff x="10447421" y="344366"/>
            <a:chExt cx="1779590" cy="324568"/>
          </a:xfrm>
        </p:grpSpPr>
        <p:sp>
          <p:nvSpPr>
            <p:cNvPr id="23" name="平行四边形 22"/>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平行四边形 23"/>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4"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ppt_x"/>
                                          </p:val>
                                        </p:tav>
                                        <p:tav tm="100000">
                                          <p:val>
                                            <p:strVal val="#ppt_x"/>
                                          </p:val>
                                        </p:tav>
                                      </p:tavLst>
                                    </p:anim>
                                    <p:anim calcmode="lin" valueType="num">
                                      <p:cBhvr additive="base">
                                        <p:cTn id="24" dur="500" fill="hold"/>
                                        <p:tgtEl>
                                          <p:spTgt spid="28"/>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nodeType="after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500" fill="hold"/>
                                        <p:tgtEl>
                                          <p:spTgt spid="32"/>
                                        </p:tgtEl>
                                        <p:attrNameLst>
                                          <p:attrName>ppt_x</p:attrName>
                                        </p:attrNameLst>
                                      </p:cBhvr>
                                      <p:tavLst>
                                        <p:tav tm="0">
                                          <p:val>
                                            <p:strVal val="#ppt_x"/>
                                          </p:val>
                                        </p:tav>
                                        <p:tav tm="100000">
                                          <p:val>
                                            <p:strVal val="#ppt_x"/>
                                          </p:val>
                                        </p:tav>
                                      </p:tavLst>
                                    </p:anim>
                                    <p:anim calcmode="lin" valueType="num">
                                      <p:cBhvr additive="base">
                                        <p:cTn id="29"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MH" val="20151218094740"/>
  <p:tag name="MH_LIBRARY" val="GRAPHIC"/>
  <p:tag name="MH_TYPE" val="Other"/>
  <p:tag name="MH_ORDER" val="2"/>
</p:tagLst>
</file>

<file path=ppt/tags/tag10.xml><?xml version="1.0" encoding="utf-8"?>
<p:tagLst xmlns:p="http://schemas.openxmlformats.org/presentationml/2006/main">
  <p:tag name="MH" val="20151218144012"/>
  <p:tag name="MH_LIBRARY" val="GRAPHIC"/>
  <p:tag name="MH_TYPE" val="SubTitle"/>
  <p:tag name="MH_ORDER" val="1"/>
</p:tagLst>
</file>

<file path=ppt/tags/tag11.xml><?xml version="1.0" encoding="utf-8"?>
<p:tagLst xmlns:p="http://schemas.openxmlformats.org/presentationml/2006/main">
  <p:tag name="MH" val="20151218144012"/>
  <p:tag name="MH_LIBRARY" val="GRAPHIC"/>
  <p:tag name="MH_TYPE" val="Other"/>
  <p:tag name="MH_ORDER" val="1"/>
</p:tagLst>
</file>

<file path=ppt/tags/tag12.xml><?xml version="1.0" encoding="utf-8"?>
<p:tagLst xmlns:p="http://schemas.openxmlformats.org/presentationml/2006/main">
  <p:tag name="MH" val="20151218144012"/>
  <p:tag name="MH_LIBRARY" val="GRAPHIC"/>
  <p:tag name="MH_TYPE" val="SubTitle"/>
  <p:tag name="MH_ORDER" val="1"/>
</p:tagLst>
</file>

<file path=ppt/tags/tag13.xml><?xml version="1.0" encoding="utf-8"?>
<p:tagLst xmlns:p="http://schemas.openxmlformats.org/presentationml/2006/main">
  <p:tag name="MH" val="20151218144012"/>
  <p:tag name="MH_LIBRARY" val="GRAPHIC"/>
  <p:tag name="MH_TYPE" val="Other"/>
  <p:tag name="MH_ORDER" val="1"/>
</p:tagLst>
</file>

<file path=ppt/tags/tag14.xml><?xml version="1.0" encoding="utf-8"?>
<p:tagLst xmlns:p="http://schemas.openxmlformats.org/presentationml/2006/main">
  <p:tag name="MH" val="20151218144012"/>
  <p:tag name="MH_LIBRARY" val="GRAPHIC"/>
  <p:tag name="MH_TYPE" val="SubTitle"/>
  <p:tag name="MH_ORDER" val="1"/>
</p:tagLst>
</file>

<file path=ppt/tags/tag15.xml><?xml version="1.0" encoding="utf-8"?>
<p:tagLst xmlns:p="http://schemas.openxmlformats.org/presentationml/2006/main">
  <p:tag name="MH" val="20151218144012"/>
  <p:tag name="MH_LIBRARY" val="GRAPHIC"/>
  <p:tag name="MH_TYPE" val="Other"/>
  <p:tag name="MH_ORDER" val="1"/>
</p:tagLst>
</file>

<file path=ppt/tags/tag16.xml><?xml version="1.0" encoding="utf-8"?>
<p:tagLst xmlns:p="http://schemas.openxmlformats.org/presentationml/2006/main">
  <p:tag name="MH" val="20151218144012"/>
  <p:tag name="MH_LIBRARY" val="GRAPHIC"/>
  <p:tag name="MH_TYPE" val="SubTitle"/>
  <p:tag name="MH_ORDER" val="1"/>
</p:tagLst>
</file>

<file path=ppt/tags/tag17.xml><?xml version="1.0" encoding="utf-8"?>
<p:tagLst xmlns:p="http://schemas.openxmlformats.org/presentationml/2006/main">
  <p:tag name="MH" val="20151218144012"/>
  <p:tag name="MH_LIBRARY" val="GRAPHIC"/>
  <p:tag name="MH_TYPE" val="Other"/>
  <p:tag name="MH_ORDER" val="1"/>
</p:tagLst>
</file>

<file path=ppt/tags/tag18.xml><?xml version="1.0" encoding="utf-8"?>
<p:tagLst xmlns:p="http://schemas.openxmlformats.org/presentationml/2006/main">
  <p:tag name="MH" val="20151218094740"/>
  <p:tag name="MH_LIBRARY" val="GRAPHIC"/>
  <p:tag name="MH_TYPE" val="SubTitle"/>
  <p:tag name="MH_ORDER" val="1"/>
</p:tagLst>
</file>

<file path=ppt/tags/tag19.xml><?xml version="1.0" encoding="utf-8"?>
<p:tagLst xmlns:p="http://schemas.openxmlformats.org/presentationml/2006/main">
  <p:tag name="MH" val="20151218111343"/>
  <p:tag name="MH_LIBRARY" val="GRAPHIC"/>
  <p:tag name="MH_TYPE" val="SubTitle"/>
  <p:tag name="MH_ORDER" val="2"/>
</p:tagLst>
</file>

<file path=ppt/tags/tag2.xml><?xml version="1.0" encoding="utf-8"?>
<p:tagLst xmlns:p="http://schemas.openxmlformats.org/presentationml/2006/main">
  <p:tag name="MH" val="20151218094740"/>
  <p:tag name="MH_LIBRARY" val="GRAPHIC"/>
  <p:tag name="MH_TYPE" val="Other"/>
  <p:tag name="MH_ORDER" val="2"/>
</p:tagLst>
</file>

<file path=ppt/tags/tag20.xml><?xml version="1.0" encoding="utf-8"?>
<p:tagLst xmlns:p="http://schemas.openxmlformats.org/presentationml/2006/main">
  <p:tag name="MH" val="20151218111343"/>
  <p:tag name="MH_LIBRARY" val="GRAPHIC"/>
  <p:tag name="MH_TYPE" val="SubTitle"/>
  <p:tag name="MH_ORDER" val="2"/>
</p:tagLst>
</file>

<file path=ppt/tags/tag21.xml><?xml version="1.0" encoding="utf-8"?>
<p:tagLst xmlns:p="http://schemas.openxmlformats.org/presentationml/2006/main">
  <p:tag name="MH" val="20151218111343"/>
  <p:tag name="MH_LIBRARY" val="GRAPHIC"/>
  <p:tag name="MH_TYPE" val="SubTitle"/>
  <p:tag name="MH_ORDER" val="2"/>
</p:tagLst>
</file>

<file path=ppt/tags/tag22.xml><?xml version="1.0" encoding="utf-8"?>
<p:tagLst xmlns:p="http://schemas.openxmlformats.org/presentationml/2006/main">
  <p:tag name="MH" val="20151218111343"/>
  <p:tag name="MH_LIBRARY" val="GRAPHIC"/>
  <p:tag name="MH_TYPE" val="SubTitle"/>
  <p:tag name="MH_ORDER" val="2"/>
</p:tagLst>
</file>

<file path=ppt/tags/tag23.xml><?xml version="1.0" encoding="utf-8"?>
<p:tagLst xmlns:p="http://schemas.openxmlformats.org/presentationml/2006/main">
  <p:tag name="MH" val="20151218111343"/>
  <p:tag name="MH_LIBRARY" val="GRAPHIC"/>
  <p:tag name="MH_TYPE" val="SubTitle"/>
  <p:tag name="MH_ORDER" val="2"/>
</p:tagLst>
</file>

<file path=ppt/tags/tag24.xml><?xml version="1.0" encoding="utf-8"?>
<p:tagLst xmlns:p="http://schemas.openxmlformats.org/presentationml/2006/main">
  <p:tag name="MH" val="20151218094740"/>
  <p:tag name="MH_LIBRARY" val="GRAPHIC"/>
  <p:tag name="MH_TYPE" val="SubTitle"/>
  <p:tag name="MH_ORDER" val="1"/>
</p:tagLst>
</file>

<file path=ppt/tags/tag3.xml><?xml version="1.0" encoding="utf-8"?>
<p:tagLst xmlns:p="http://schemas.openxmlformats.org/presentationml/2006/main">
  <p:tag name="MH" val="20151218094740"/>
  <p:tag name="MH_LIBRARY" val="GRAPHIC"/>
  <p:tag name="MH_TYPE" val="Other"/>
  <p:tag name="MH_ORDER" val="2"/>
</p:tagLst>
</file>

<file path=ppt/tags/tag4.xml><?xml version="1.0" encoding="utf-8"?>
<p:tagLst xmlns:p="http://schemas.openxmlformats.org/presentationml/2006/main">
  <p:tag name="MH" val="20151218101312"/>
  <p:tag name="MH_LIBRARY" val="GRAPHIC"/>
  <p:tag name="MH_TYPE" val="SubTitle"/>
  <p:tag name="MH_ORDER" val="1"/>
</p:tagLst>
</file>

<file path=ppt/tags/tag5.xml><?xml version="1.0" encoding="utf-8"?>
<p:tagLst xmlns:p="http://schemas.openxmlformats.org/presentationml/2006/main">
  <p:tag name="MH" val="20151218101312"/>
  <p:tag name="MH_LIBRARY" val="GRAPHIC"/>
  <p:tag name="MH_TYPE" val="SubTitle"/>
  <p:tag name="MH_ORDER" val="1"/>
</p:tagLst>
</file>

<file path=ppt/tags/tag6.xml><?xml version="1.0" encoding="utf-8"?>
<p:tagLst xmlns:p="http://schemas.openxmlformats.org/presentationml/2006/main">
  <p:tag name="MH" val="20151218144012"/>
  <p:tag name="MH_LIBRARY" val="GRAPHIC"/>
  <p:tag name="MH_TYPE" val="SubTitle"/>
  <p:tag name="MH_ORDER" val="1"/>
</p:tagLst>
</file>

<file path=ppt/tags/tag7.xml><?xml version="1.0" encoding="utf-8"?>
<p:tagLst xmlns:p="http://schemas.openxmlformats.org/presentationml/2006/main">
  <p:tag name="MH" val="20151218144012"/>
  <p:tag name="MH_LIBRARY" val="GRAPHIC"/>
  <p:tag name="MH_TYPE" val="Other"/>
  <p:tag name="MH_ORDER" val="1"/>
</p:tagLst>
</file>

<file path=ppt/tags/tag8.xml><?xml version="1.0" encoding="utf-8"?>
<p:tagLst xmlns:p="http://schemas.openxmlformats.org/presentationml/2006/main">
  <p:tag name="MH" val="20151218144012"/>
  <p:tag name="MH_LIBRARY" val="GRAPHIC"/>
  <p:tag name="MH_TYPE" val="SubTitle"/>
  <p:tag name="MH_ORDER" val="1"/>
</p:tagLst>
</file>

<file path=ppt/tags/tag9.xml><?xml version="1.0" encoding="utf-8"?>
<p:tagLst xmlns:p="http://schemas.openxmlformats.org/presentationml/2006/main">
  <p:tag name="MH" val="20151218144012"/>
  <p:tag name="MH_LIBRARY" val="GRAPHIC"/>
  <p:tag name="MH_TYPE" val="Other"/>
  <p:tag name="MH_ORDER" val="1"/>
</p:tagLst>
</file>

<file path=ppt/theme/theme1.xml><?xml version="1.0" encoding="utf-8"?>
<a:theme xmlns:a="http://schemas.openxmlformats.org/drawingml/2006/main" name="人事管理">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4xgkazv0">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5562</Words>
  <Application>WPS 演示</Application>
  <PresentationFormat>自定义</PresentationFormat>
  <Paragraphs>548</Paragraphs>
  <Slides>41</Slides>
  <Notes>9</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41</vt:i4>
      </vt:variant>
    </vt:vector>
  </HeadingPairs>
  <TitlesOfParts>
    <vt:vector size="52" baseType="lpstr">
      <vt:lpstr>Arial</vt:lpstr>
      <vt:lpstr>宋体</vt:lpstr>
      <vt:lpstr>Wingdings</vt:lpstr>
      <vt:lpstr>思源黑体</vt:lpstr>
      <vt:lpstr>黑体</vt:lpstr>
      <vt:lpstr>微软雅黑</vt:lpstr>
      <vt:lpstr>Arial Unicode MS</vt:lpstr>
      <vt:lpstr>Calibri</vt:lpstr>
      <vt:lpstr>Arial</vt:lpstr>
      <vt:lpstr>人事管理</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人事管理制度</dc:title>
  <dc:creator>第一PPT</dc:creator>
  <cp:keywords>www.1ppt.com</cp:keywords>
  <dc:description>www.1ppt.com</dc:description>
  <cp:lastModifiedBy>铭</cp:lastModifiedBy>
  <cp:revision>84</cp:revision>
  <dcterms:created xsi:type="dcterms:W3CDTF">2021-05-12T04:25:00Z</dcterms:created>
  <dcterms:modified xsi:type="dcterms:W3CDTF">2022-03-02T09:08:20Z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48788945CBD849FFAD96FBB0DD4F2E4A</vt:lpwstr>
  </property>
  <property fmtid="{D5CDD505-2E9C-101B-9397-08002B2CF9AE}" pid="3" name="KSOProductBuildVer">
    <vt:lpwstr>2052-11.1.0.11045</vt:lpwstr>
  </property>
</Properties>
</file>