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8" r:id="rId3"/>
  </p:sldMasterIdLst>
  <p:sldIdLst>
    <p:sldId id="256" r:id="rId4"/>
    <p:sldId id="258" r:id="rId5"/>
    <p:sldId id="362" r:id="rId6"/>
    <p:sldId id="363" r:id="rId7"/>
    <p:sldId id="259" r:id="rId8"/>
    <p:sldId id="330" r:id="rId9"/>
    <p:sldId id="331" r:id="rId10"/>
    <p:sldId id="332" r:id="rId11"/>
    <p:sldId id="365" r:id="rId12"/>
    <p:sldId id="366" r:id="rId13"/>
    <p:sldId id="367" r:id="rId14"/>
    <p:sldId id="368" r:id="rId15"/>
    <p:sldId id="267" r:id="rId16"/>
    <p:sldId id="369" r:id="rId17"/>
    <p:sldId id="370" r:id="rId18"/>
    <p:sldId id="371" r:id="rId19"/>
    <p:sldId id="372" r:id="rId20"/>
    <p:sldId id="373" r:id="rId21"/>
    <p:sldId id="374" r:id="rId22"/>
    <p:sldId id="375" r:id="rId23"/>
    <p:sldId id="376" r:id="rId24"/>
    <p:sldId id="319" r:id="rId25"/>
    <p:sldId id="377" r:id="rId26"/>
    <p:sldId id="325" r:id="rId27"/>
    <p:sldId id="378" r:id="rId28"/>
    <p:sldId id="379" r:id="rId29"/>
    <p:sldId id="380" r:id="rId30"/>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300"/>
    <a:srgbClr val="2AA114"/>
    <a:srgbClr val="79EBF6"/>
    <a:srgbClr val="4057D9"/>
    <a:srgbClr val="FFA72C"/>
    <a:srgbClr val="FF0000"/>
    <a:srgbClr val="FD29EE"/>
    <a:srgbClr val="5E1C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09" autoAdjust="0"/>
    <p:restoredTop sz="94660"/>
  </p:normalViewPr>
  <p:slideViewPr>
    <p:cSldViewPr>
      <p:cViewPr>
        <p:scale>
          <a:sx n="65" d="100"/>
          <a:sy n="65" d="100"/>
        </p:scale>
        <p:origin x="-2388" y="-103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FC39AF02-B0A5-4E95-AABE-1E7AADF08240}" type="slidenum">
              <a:rPr lang="en-US" altLang="zh-CN" smtClean="0"/>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3774" y="609600"/>
            <a:ext cx="5934969" cy="2023254"/>
          </a:xfrm>
        </p:spPr>
        <p:txBody>
          <a:bodyPr anchor="b"/>
          <a:lstStyle>
            <a:lvl1pPr algn="ct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5C10953D-07D4-4E2E-9C82-1A4FFF2D7248}" type="slidenum">
              <a:rPr lang="en-US" altLang="zh-CN" smtClean="0"/>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全景图片">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3794" y="4289374"/>
            <a:ext cx="10364432" cy="81161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E3686C64-D378-4CBC-9D84-3C892F9A6149}" type="slidenum">
              <a:rPr lang="en-US" altLang="zh-CN" smtClean="0"/>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hasCustomPrompt="1"/>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E3686C64-D378-4CBC-9D84-3C892F9A6149}" type="slidenum">
              <a:rPr lang="en-US" altLang="zh-CN" smtClean="0"/>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a:t>单击此处编辑母版标题样式</a:t>
            </a:r>
            <a:endParaRPr lang="en-US" dirty="0"/>
          </a:p>
        </p:txBody>
      </p:sp>
      <p:sp>
        <p:nvSpPr>
          <p:cNvPr id="12" name="Text Placeholder 3"/>
          <p:cNvSpPr>
            <a:spLocks noGrp="1"/>
          </p:cNvSpPr>
          <p:nvPr>
            <p:ph type="body" sz="half" idx="13" hasCustomPrompt="1"/>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4" name="Text Placeholder 3"/>
          <p:cNvSpPr>
            <a:spLocks noGrp="1"/>
          </p:cNvSpPr>
          <p:nvPr>
            <p:ph type="body" sz="half" idx="2" hasCustomPrompt="1"/>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E3686C64-D378-4CBC-9D84-3C892F9A6149}" type="slidenum">
              <a:rPr lang="en-US" altLang="zh-CN" smtClean="0"/>
            </a:fld>
            <a:endParaRPr lang="en-US" altLang="zh-CN"/>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endParaRPr lang="en-US" sz="8000" dirty="0">
              <a:solidFill>
                <a:schemeClr val="tx1"/>
              </a:solidFill>
              <a:effectLst/>
            </a:endParaRP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endParaRPr lang="en-US" sz="8000" dirty="0">
              <a:solidFill>
                <a:schemeClr val="tx1"/>
              </a:solidFill>
              <a:effectLs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hasCustomPrompt="1"/>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E3686C64-D378-4CBC-9D84-3C892F9A6149}" type="slidenum">
              <a:rPr lang="en-US" altLang="zh-CN" smtClean="0"/>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zh-CN" altLang="en-US"/>
              <a:t>单击此处编辑母版标题样式</a:t>
            </a:r>
            <a:endParaRPr lang="en-US" dirty="0"/>
          </a:p>
        </p:txBody>
      </p:sp>
      <p:sp>
        <p:nvSpPr>
          <p:cNvPr id="7" name="Text Placeholder 2"/>
          <p:cNvSpPr>
            <a:spLocks noGrp="1"/>
          </p:cNvSpPr>
          <p:nvPr>
            <p:ph type="body" idx="1" hasCustomPrompt="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8" name="Text Placeholder 3"/>
          <p:cNvSpPr>
            <a:spLocks noGrp="1"/>
          </p:cNvSpPr>
          <p:nvPr>
            <p:ph type="body" sz="half" idx="15" hasCustomPrompt="1"/>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endParaRPr lang="zh-CN" altLang="en-US"/>
          </a:p>
        </p:txBody>
      </p:sp>
      <p:sp>
        <p:nvSpPr>
          <p:cNvPr id="9" name="Text Placeholder 4"/>
          <p:cNvSpPr>
            <a:spLocks noGrp="1"/>
          </p:cNvSpPr>
          <p:nvPr>
            <p:ph type="body" sz="quarter" idx="3" hasCustomPrompt="1"/>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0" name="Text Placeholder 3"/>
          <p:cNvSpPr>
            <a:spLocks noGrp="1"/>
          </p:cNvSpPr>
          <p:nvPr>
            <p:ph type="body" sz="half" idx="16" hasCustomPrompt="1"/>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endParaRPr lang="zh-CN" altLang="en-US"/>
          </a:p>
        </p:txBody>
      </p:sp>
      <p:sp>
        <p:nvSpPr>
          <p:cNvPr id="11" name="Text Placeholder 4"/>
          <p:cNvSpPr>
            <a:spLocks noGrp="1"/>
          </p:cNvSpPr>
          <p:nvPr>
            <p:ph type="body" sz="quarter" idx="13" hasCustomPrompt="1"/>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2" name="Text Placeholder 3"/>
          <p:cNvSpPr>
            <a:spLocks noGrp="1"/>
          </p:cNvSpPr>
          <p:nvPr>
            <p:ph type="body" sz="half" idx="17" hasCustomPrompt="1"/>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endParaRPr lang="zh-CN" altLang="en-US"/>
          </a:p>
        </p:txBody>
      </p:sp>
      <p:sp>
        <p:nvSpPr>
          <p:cNvPr id="3" name="Date Placeholder 2"/>
          <p:cNvSpPr>
            <a:spLocks noGrp="1"/>
          </p:cNvSpPr>
          <p:nvPr>
            <p:ph type="dt" sz="half" idx="10"/>
          </p:nvPr>
        </p:nvSpPr>
        <p:spPr/>
        <p:txBody>
          <a:bodyPr/>
          <a:lstStyle/>
          <a:p>
            <a:endParaRPr lang="en-US" altLang="zh-CN"/>
          </a:p>
        </p:txBody>
      </p:sp>
      <p:sp>
        <p:nvSpPr>
          <p:cNvPr id="4" name="Footer Placeholder 3"/>
          <p:cNvSpPr>
            <a:spLocks noGrp="1"/>
          </p:cNvSpPr>
          <p:nvPr>
            <p:ph type="ftr" sz="quarter" idx="11"/>
          </p:nvPr>
        </p:nvSpPr>
        <p:spPr/>
        <p:txBody>
          <a:bodyPr/>
          <a:lstStyle/>
          <a:p>
            <a:endParaRPr lang="en-US" altLang="zh-CN"/>
          </a:p>
        </p:txBody>
      </p:sp>
      <p:sp>
        <p:nvSpPr>
          <p:cNvPr id="5" name="Slide Number Placeholder 4"/>
          <p:cNvSpPr>
            <a:spLocks noGrp="1"/>
          </p:cNvSpPr>
          <p:nvPr>
            <p:ph type="sldNum" sz="quarter" idx="12"/>
          </p:nvPr>
        </p:nvSpPr>
        <p:spPr/>
        <p:txBody>
          <a:bodyPr/>
          <a:lstStyle/>
          <a:p>
            <a:fld id="{E3686C64-D378-4CBC-9D84-3C892F9A6149}" type="slidenum">
              <a:rPr lang="en-US" altLang="zh-CN" smtClean="0"/>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zh-CN" altLang="en-US"/>
              <a:t>单击此处编辑母版标题样式</a:t>
            </a:r>
            <a:endParaRPr lang="en-US" dirty="0"/>
          </a:p>
        </p:txBody>
      </p:sp>
      <p:sp>
        <p:nvSpPr>
          <p:cNvPr id="19" name="Text Placeholder 2"/>
          <p:cNvSpPr>
            <a:spLocks noGrp="1"/>
          </p:cNvSpPr>
          <p:nvPr>
            <p:ph type="body" idx="1" hasCustomPrompt="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1" name="Text Placeholder 3"/>
          <p:cNvSpPr>
            <a:spLocks noGrp="1"/>
          </p:cNvSpPr>
          <p:nvPr>
            <p:ph type="body" sz="half" idx="18" hasCustomPrompt="1"/>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endParaRPr lang="zh-CN" altLang="en-US"/>
          </a:p>
        </p:txBody>
      </p:sp>
      <p:sp>
        <p:nvSpPr>
          <p:cNvPr id="22" name="Text Placeholder 4"/>
          <p:cNvSpPr>
            <a:spLocks noGrp="1"/>
          </p:cNvSpPr>
          <p:nvPr>
            <p:ph type="body" sz="quarter" idx="3" hasCustomPrompt="1"/>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4" name="Text Placeholder 3"/>
          <p:cNvSpPr>
            <a:spLocks noGrp="1"/>
          </p:cNvSpPr>
          <p:nvPr>
            <p:ph type="body" sz="half" idx="19" hasCustomPrompt="1"/>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endParaRPr lang="zh-CN" altLang="en-US"/>
          </a:p>
        </p:txBody>
      </p:sp>
      <p:sp>
        <p:nvSpPr>
          <p:cNvPr id="25" name="Text Placeholder 4"/>
          <p:cNvSpPr>
            <a:spLocks noGrp="1"/>
          </p:cNvSpPr>
          <p:nvPr>
            <p:ph type="body" sz="quarter" idx="13" hasCustomPrompt="1"/>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7" name="Text Placeholder 3"/>
          <p:cNvSpPr>
            <a:spLocks noGrp="1"/>
          </p:cNvSpPr>
          <p:nvPr>
            <p:ph type="body" sz="half" idx="20" hasCustomPrompt="1"/>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endParaRPr lang="zh-CN" altLang="en-US"/>
          </a:p>
        </p:txBody>
      </p:sp>
      <p:sp>
        <p:nvSpPr>
          <p:cNvPr id="3" name="Date Placeholder 2"/>
          <p:cNvSpPr>
            <a:spLocks noGrp="1"/>
          </p:cNvSpPr>
          <p:nvPr>
            <p:ph type="dt" sz="half" idx="10"/>
          </p:nvPr>
        </p:nvSpPr>
        <p:spPr/>
        <p:txBody>
          <a:bodyPr/>
          <a:lstStyle/>
          <a:p>
            <a:endParaRPr lang="en-US" altLang="zh-CN"/>
          </a:p>
        </p:txBody>
      </p:sp>
      <p:sp>
        <p:nvSpPr>
          <p:cNvPr id="4" name="Footer Placeholder 3"/>
          <p:cNvSpPr>
            <a:spLocks noGrp="1"/>
          </p:cNvSpPr>
          <p:nvPr>
            <p:ph type="ftr" sz="quarter" idx="11"/>
          </p:nvPr>
        </p:nvSpPr>
        <p:spPr/>
        <p:txBody>
          <a:bodyPr/>
          <a:lstStyle/>
          <a:p>
            <a:endParaRPr lang="en-US" altLang="zh-CN"/>
          </a:p>
        </p:txBody>
      </p:sp>
      <p:sp>
        <p:nvSpPr>
          <p:cNvPr id="5" name="Slide Number Placeholder 4"/>
          <p:cNvSpPr>
            <a:spLocks noGrp="1"/>
          </p:cNvSpPr>
          <p:nvPr>
            <p:ph type="sldNum" sz="quarter" idx="12"/>
          </p:nvPr>
        </p:nvSpPr>
        <p:spPr/>
        <p:txBody>
          <a:bodyPr/>
          <a:lstStyle/>
          <a:p>
            <a:fld id="{E3686C64-D378-4CBC-9D84-3C892F9A6149}" type="slidenum">
              <a:rPr lang="en-US" altLang="zh-CN" smtClean="0"/>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hasCustomPrompt="1"/>
          </p:nvPr>
        </p:nvSpPr>
        <p:spPr>
          <a:xfrm>
            <a:off x="913775" y="2367093"/>
            <a:ext cx="10364452" cy="3424107"/>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C7FC948D-6D16-4FF8-86DD-0B8AC9E4CD14}" type="slidenum">
              <a:rPr lang="en-US" altLang="zh-CN" smtClean="0"/>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hasCustomPrompt="1"/>
          </p:nvPr>
        </p:nvSpPr>
        <p:spPr>
          <a:xfrm>
            <a:off x="913775" y="609601"/>
            <a:ext cx="7658724" cy="518159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246AB7BB-4129-4D58-A5C5-B2C16125F986}" type="slidenum">
              <a:rPr lang="en-US" altLang="zh-CN" smtClean="0"/>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endParaRPr lang="en-US" altLang="zh-CN"/>
          </a:p>
        </p:txBody>
      </p:sp>
      <p:sp>
        <p:nvSpPr>
          <p:cNvPr id="4" name="页脚占位符 3"/>
          <p:cNvSpPr>
            <a:spLocks noGrp="1"/>
          </p:cNvSpPr>
          <p:nvPr>
            <p:ph type="ftr" sz="quarter" idx="11"/>
          </p:nvPr>
        </p:nvSpPr>
        <p:spPr/>
        <p:txBody>
          <a:bodyPr/>
          <a:lstStyle/>
          <a:p>
            <a:endParaRPr lang="en-US" altLang="zh-CN"/>
          </a:p>
        </p:txBody>
      </p:sp>
      <p:sp>
        <p:nvSpPr>
          <p:cNvPr id="5" name="灯片编号占位符 4"/>
          <p:cNvSpPr>
            <a:spLocks noGrp="1"/>
          </p:cNvSpPr>
          <p:nvPr>
            <p:ph type="sldNum" sz="quarter" idx="12"/>
          </p:nvPr>
        </p:nvSpPr>
        <p:spPr/>
        <p:txBody>
          <a:bodyPr/>
          <a:lstStyle/>
          <a:p>
            <a:fld id="{E3686C64-D378-4CBC-9D84-3C892F9A6149}" type="slidenum">
              <a:rPr lang="en-US" altLang="zh-CN" smtClean="0"/>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Ref idx="1001">
        <a:schemeClr val="bg1"/>
      </p:bgRef>
    </p:bg>
    <p:spTree>
      <p:nvGrpSpPr>
        <p:cNvPr id="1" name=""/>
        <p:cNvGrpSpPr/>
        <p:nvPr/>
      </p:nvGrpSpPr>
      <p:grpSpPr>
        <a:xfrm>
          <a:off x="0" y="0"/>
          <a:ext cx="0" cy="0"/>
          <a:chOff x="0" y="0"/>
          <a:chExt cx="0" cy="0"/>
        </a:xfrm>
      </p:grpSpPr>
      <p:sp>
        <p:nvSpPr>
          <p:cNvPr id="22" name="Title 1"/>
          <p:cNvSpPr txBox="1"/>
          <p:nvPr userDrawn="1"/>
        </p:nvSpPr>
        <p:spPr>
          <a:xfrm>
            <a:off x="913775" y="618517"/>
            <a:ext cx="10364451" cy="159617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fontAlgn="auto">
              <a:spcAft>
                <a:spcPts val="0"/>
              </a:spcAft>
            </a:pPr>
            <a:r>
              <a:rPr lang="zh-CN" altLang="en-US"/>
              <a:t>单击此处编辑母版标题样式</a:t>
            </a:r>
            <a:endParaRPr lang="en-US" dirty="0"/>
          </a:p>
        </p:txBody>
      </p:sp>
      <p:sp>
        <p:nvSpPr>
          <p:cNvPr id="23" name="Slide Number Placeholder 4"/>
          <p:cNvSpPr txBox="1"/>
          <p:nvPr userDrawn="1"/>
        </p:nvSpPr>
        <p:spPr>
          <a:xfrm>
            <a:off x="10514011" y="5883275"/>
            <a:ext cx="764215" cy="365125"/>
          </a:xfrm>
          <a:prstGeom prst="rect">
            <a:avLst/>
          </a:prstGeom>
        </p:spPr>
        <p:txBody>
          <a:bodyPr vert="horz" lIns="91440" tIns="45720" rIns="91440" bIns="45720" rtlCol="0" anchor="ctr"/>
          <a:lstStyle>
            <a:defPPr>
              <a:defRPr lang="zh-CN"/>
            </a:defPPr>
            <a:lvl1pPr algn="r" rtl="0" fontAlgn="base">
              <a:spcBef>
                <a:spcPct val="0"/>
              </a:spcBef>
              <a:spcAft>
                <a:spcPct val="0"/>
              </a:spcAft>
              <a:defRPr sz="10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fld id="{A2CAF93E-960B-4FAF-A468-A68077D3CEFE}" type="slidenum">
              <a:rPr lang="en-US" altLang="zh-CN" smtClean="0"/>
            </a:fld>
            <a:endParaRPr lang="en-US" altLang="zh-CN"/>
          </a:p>
        </p:txBody>
      </p:sp>
      <p:pic>
        <p:nvPicPr>
          <p:cNvPr id="24" name="图片 23"/>
          <p:cNvPicPr>
            <a:picLocks noChangeAspect="1"/>
          </p:cNvPicPr>
          <p:nvPr userDrawn="1"/>
        </p:nvPicPr>
        <p:blipFill rotWithShape="1">
          <a:blip r:embed="rId2" cstate="screen"/>
          <a:srcRect/>
          <a:stretch>
            <a:fillRect/>
          </a:stretch>
        </p:blipFill>
        <p:spPr>
          <a:xfrm>
            <a:off x="0" y="11723"/>
            <a:ext cx="12192000" cy="6834554"/>
          </a:xfrm>
          <a:prstGeom prst="rect">
            <a:avLst/>
          </a:prstGeom>
        </p:spPr>
      </p:pic>
      <p:grpSp>
        <p:nvGrpSpPr>
          <p:cNvPr id="25" name="组合 24"/>
          <p:cNvGrpSpPr/>
          <p:nvPr userDrawn="1"/>
        </p:nvGrpSpPr>
        <p:grpSpPr>
          <a:xfrm>
            <a:off x="0" y="-381000"/>
            <a:ext cx="12192000" cy="7266039"/>
            <a:chOff x="0" y="-381000"/>
            <a:chExt cx="12192000" cy="7266039"/>
          </a:xfrm>
        </p:grpSpPr>
        <p:pic>
          <p:nvPicPr>
            <p:cNvPr id="26" name="图片 25"/>
            <p:cNvPicPr>
              <a:picLocks noChangeAspect="1"/>
            </p:cNvPicPr>
            <p:nvPr/>
          </p:nvPicPr>
          <p:blipFill rotWithShape="1">
            <a:blip r:embed="rId3" cstate="screen"/>
            <a:srcRect/>
            <a:stretch>
              <a:fillRect/>
            </a:stretch>
          </p:blipFill>
          <p:spPr>
            <a:xfrm>
              <a:off x="0" y="4191000"/>
              <a:ext cx="12192000" cy="2667000"/>
            </a:xfrm>
            <a:prstGeom prst="rect">
              <a:avLst/>
            </a:prstGeom>
          </p:spPr>
        </p:pic>
        <p:pic>
          <p:nvPicPr>
            <p:cNvPr id="27" name="图片 26"/>
            <p:cNvPicPr>
              <a:picLocks noChangeAspect="1"/>
            </p:cNvPicPr>
            <p:nvPr userDrawn="1"/>
          </p:nvPicPr>
          <p:blipFill>
            <a:blip r:embed="rId4" cstate="screen"/>
            <a:stretch>
              <a:fillRect/>
            </a:stretch>
          </p:blipFill>
          <p:spPr>
            <a:xfrm>
              <a:off x="0" y="-381000"/>
              <a:ext cx="12192000" cy="7266039"/>
            </a:xfrm>
            <a:prstGeom prst="rect">
              <a:avLst/>
            </a:prstGeom>
          </p:spPr>
        </p:pic>
      </p:grpSp>
      <p:sp>
        <p:nvSpPr>
          <p:cNvPr id="28" name="矩形 27"/>
          <p:cNvSpPr/>
          <p:nvPr userDrawn="1"/>
        </p:nvSpPr>
        <p:spPr>
          <a:xfrm>
            <a:off x="762000" y="11723"/>
            <a:ext cx="10744200" cy="687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14" name="Date Placeholder 2"/>
          <p:cNvSpPr>
            <a:spLocks noGrp="1"/>
          </p:cNvSpPr>
          <p:nvPr>
            <p:ph type="dt" sz="half" idx="10"/>
          </p:nvPr>
        </p:nvSpPr>
        <p:spPr>
          <a:xfrm>
            <a:off x="7678737" y="5883275"/>
            <a:ext cx="2743200" cy="365125"/>
          </a:xfrm>
        </p:spPr>
        <p:txBody>
          <a:bodyPr/>
          <a:lstStyle/>
          <a:p>
            <a:endParaRPr lang="en-US" altLang="zh-CN"/>
          </a:p>
        </p:txBody>
      </p:sp>
      <p:sp>
        <p:nvSpPr>
          <p:cNvPr id="15" name="Footer Placeholder 3"/>
          <p:cNvSpPr>
            <a:spLocks noGrp="1"/>
          </p:cNvSpPr>
          <p:nvPr>
            <p:ph type="ftr" sz="quarter" idx="11"/>
          </p:nvPr>
        </p:nvSpPr>
        <p:spPr>
          <a:xfrm>
            <a:off x="913774" y="5883275"/>
            <a:ext cx="6672887" cy="365125"/>
          </a:xfrm>
        </p:spPr>
        <p:txBody>
          <a:bodyPr/>
          <a:lstStyle/>
          <a:p>
            <a:endParaRPr lang="en-US" altLang="zh-CN"/>
          </a:p>
        </p:txBody>
      </p:sp>
      <p:sp>
        <p:nvSpPr>
          <p:cNvPr id="16" name="Slide Number Placeholder 4"/>
          <p:cNvSpPr>
            <a:spLocks noGrp="1"/>
          </p:cNvSpPr>
          <p:nvPr>
            <p:ph type="sldNum" sz="quarter" idx="12"/>
          </p:nvPr>
        </p:nvSpPr>
        <p:spPr>
          <a:xfrm>
            <a:off x="10514011" y="5883275"/>
            <a:ext cx="764215" cy="365125"/>
          </a:xfrm>
        </p:spPr>
        <p:txBody>
          <a:bodyPr/>
          <a:lstStyle/>
          <a:p>
            <a:fld id="{A2CAF93E-960B-4FAF-A468-A68077D3CEFE}" type="slidenum">
              <a:rPr lang="en-US" altLang="zh-CN" smtClean="0"/>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fontAlgn="auto">
              <a:spcBef>
                <a:spcPts val="0"/>
              </a:spcBef>
              <a:spcAft>
                <a:spcPts val="0"/>
              </a:spcAft>
            </a:pPr>
            <a:fld id="{2E3AAC11-D570-4EA9-AFC0-30FB72BA45EB}" type="datetimeFigureOut">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a typeface="宋体" panose="02010600030101010101" pitchFamily="2" charset="-122"/>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fontAlgn="auto">
              <a:spcBef>
                <a:spcPts val="0"/>
              </a:spcBef>
              <a:spcAft>
                <a:spcPts val="0"/>
              </a:spcAft>
            </a:pPr>
            <a:fld id="{55ECCFAA-F4FB-487C-9F1E-C8836D0C3DC9}"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fontAlgn="auto">
              <a:spcBef>
                <a:spcPts val="0"/>
              </a:spcBef>
              <a:spcAft>
                <a:spcPts val="0"/>
              </a:spcAft>
            </a:pPr>
            <a:fld id="{2E3AAC11-D570-4EA9-AFC0-30FB72BA45EB}" type="datetimeFigureOut">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a typeface="宋体" panose="02010600030101010101" pitchFamily="2" charset="-122"/>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fontAlgn="auto">
              <a:spcBef>
                <a:spcPts val="0"/>
              </a:spcBef>
              <a:spcAft>
                <a:spcPts val="0"/>
              </a:spcAft>
            </a:pPr>
            <a:fld id="{55ECCFAA-F4FB-487C-9F1E-C8836D0C3DC9}"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F8F2F34B-3E97-4B23-B22C-6807E9BDC0B8}" type="slidenum">
              <a:rPr lang="en-US" altLang="zh-CN" smtClean="0"/>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1">
        <a:schemeClr val="bg1"/>
      </p:bgRef>
    </p:bg>
    <p:spTree>
      <p:nvGrpSpPr>
        <p:cNvPr id="1" name=""/>
        <p:cNvGrpSpPr/>
        <p:nvPr/>
      </p:nvGrpSpPr>
      <p:grpSpPr>
        <a:xfrm>
          <a:off x="0" y="0"/>
          <a:ext cx="0" cy="0"/>
          <a:chOff x="0" y="0"/>
          <a:chExt cx="0" cy="0"/>
        </a:xfrm>
      </p:grpSpPr>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12" name="Content Placeholder 2"/>
          <p:cNvSpPr>
            <a:spLocks noGrp="1"/>
          </p:cNvSpPr>
          <p:nvPr>
            <p:ph sz="quarter" idx="13" hasCustomPrompt="1"/>
          </p:nvPr>
        </p:nvSpPr>
        <p:spPr>
          <a:xfrm>
            <a:off x="913774" y="2367092"/>
            <a:ext cx="5106026" cy="3424107"/>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13" name="Content Placeholder 3"/>
          <p:cNvSpPr>
            <a:spLocks noGrp="1"/>
          </p:cNvSpPr>
          <p:nvPr>
            <p:ph sz="quarter" idx="14" hasCustomPrompt="1"/>
          </p:nvPr>
        </p:nvSpPr>
        <p:spPr>
          <a:xfrm>
            <a:off x="6172200" y="2367092"/>
            <a:ext cx="5105400" cy="3424107"/>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14424D59-E065-4AAE-AE0A-7C36D5AF9DE4}" type="slidenum">
              <a:rPr lang="en-US" altLang="zh-CN" smtClean="0"/>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Ref idx="1001">
        <a:schemeClr val="bg1"/>
      </p:bgRef>
    </p:bg>
    <p:spTree>
      <p:nvGrpSpPr>
        <p:cNvPr id="1" name=""/>
        <p:cNvGrpSpPr/>
        <p:nvPr/>
      </p:nvGrpSpPr>
      <p:grpSpPr>
        <a:xfrm>
          <a:off x="0" y="0"/>
          <a:ext cx="0" cy="0"/>
          <a:chOff x="0" y="0"/>
          <a:chExt cx="0" cy="0"/>
        </a:xfrm>
      </p:grpSpPr>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2" name="Content Placeholder 3"/>
          <p:cNvSpPr>
            <a:spLocks noGrp="1"/>
          </p:cNvSpPr>
          <p:nvPr>
            <p:ph sz="quarter" idx="13" hasCustomPrompt="1"/>
          </p:nvPr>
        </p:nvSpPr>
        <p:spPr>
          <a:xfrm>
            <a:off x="913774" y="3051012"/>
            <a:ext cx="5106027" cy="2740187"/>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3" name="Content Placeholder 5"/>
          <p:cNvSpPr>
            <a:spLocks noGrp="1"/>
          </p:cNvSpPr>
          <p:nvPr>
            <p:ph sz="quarter" idx="14" hasCustomPrompt="1"/>
          </p:nvPr>
        </p:nvSpPr>
        <p:spPr>
          <a:xfrm>
            <a:off x="6172200" y="3051012"/>
            <a:ext cx="5105401" cy="2740187"/>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endParaRPr lang="en-US" altLang="zh-CN"/>
          </a:p>
        </p:txBody>
      </p:sp>
      <p:sp>
        <p:nvSpPr>
          <p:cNvPr id="8" name="Footer Placeholder 7"/>
          <p:cNvSpPr>
            <a:spLocks noGrp="1"/>
          </p:cNvSpPr>
          <p:nvPr>
            <p:ph type="ftr" sz="quarter" idx="11"/>
          </p:nvPr>
        </p:nvSpPr>
        <p:spPr/>
        <p:txBody>
          <a:bodyPr/>
          <a:lstStyle/>
          <a:p>
            <a:endParaRPr lang="en-US" altLang="zh-CN"/>
          </a:p>
        </p:txBody>
      </p:sp>
      <p:sp>
        <p:nvSpPr>
          <p:cNvPr id="9" name="Slide Number Placeholder 8"/>
          <p:cNvSpPr>
            <a:spLocks noGrp="1"/>
          </p:cNvSpPr>
          <p:nvPr>
            <p:ph type="sldNum" sz="quarter" idx="12"/>
          </p:nvPr>
        </p:nvSpPr>
        <p:spPr/>
        <p:txBody>
          <a:bodyPr/>
          <a:lstStyle/>
          <a:p>
            <a:fld id="{A7DAB517-A810-4C93-B3CF-AC412A0B2CFC}" type="slidenum">
              <a:rPr lang="en-US" altLang="zh-CN" smtClean="0"/>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bg>
      <p:bgRef idx="1001">
        <a:schemeClr val="bg1"/>
      </p:bgRef>
    </p:bg>
    <p:spTree>
      <p:nvGrpSpPr>
        <p:cNvPr id="1" name=""/>
        <p:cNvGrpSpPr/>
        <p:nvPr/>
      </p:nvGrpSpPr>
      <p:grpSpPr>
        <a:xfrm>
          <a:off x="0" y="0"/>
          <a:ext cx="0" cy="0"/>
          <a:chOff x="0" y="0"/>
          <a:chExt cx="0" cy="0"/>
        </a:xfrm>
      </p:grpSpPr>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2" name="Content Placeholder 3"/>
          <p:cNvSpPr>
            <a:spLocks noGrp="1"/>
          </p:cNvSpPr>
          <p:nvPr>
            <p:ph sz="quarter" idx="13" hasCustomPrompt="1"/>
          </p:nvPr>
        </p:nvSpPr>
        <p:spPr>
          <a:xfrm>
            <a:off x="913774" y="3051012"/>
            <a:ext cx="5106027" cy="2740187"/>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3" name="Content Placeholder 5"/>
          <p:cNvSpPr>
            <a:spLocks noGrp="1"/>
          </p:cNvSpPr>
          <p:nvPr>
            <p:ph sz="quarter" idx="14" hasCustomPrompt="1"/>
          </p:nvPr>
        </p:nvSpPr>
        <p:spPr>
          <a:xfrm>
            <a:off x="6172200" y="3051012"/>
            <a:ext cx="5105401" cy="2740187"/>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endParaRPr lang="en-US" altLang="zh-CN"/>
          </a:p>
        </p:txBody>
      </p:sp>
      <p:sp>
        <p:nvSpPr>
          <p:cNvPr id="8" name="Footer Placeholder 7"/>
          <p:cNvSpPr>
            <a:spLocks noGrp="1"/>
          </p:cNvSpPr>
          <p:nvPr>
            <p:ph type="ftr" sz="quarter" idx="11"/>
          </p:nvPr>
        </p:nvSpPr>
        <p:spPr/>
        <p:txBody>
          <a:bodyPr/>
          <a:lstStyle/>
          <a:p>
            <a:endParaRPr lang="en-US" altLang="zh-CN"/>
          </a:p>
        </p:txBody>
      </p:sp>
      <p:sp>
        <p:nvSpPr>
          <p:cNvPr id="9" name="Slide Number Placeholder 8"/>
          <p:cNvSpPr>
            <a:spLocks noGrp="1"/>
          </p:cNvSpPr>
          <p:nvPr>
            <p:ph type="sldNum" sz="quarter" idx="12"/>
          </p:nvPr>
        </p:nvSpPr>
        <p:spPr/>
        <p:txBody>
          <a:bodyPr/>
          <a:lstStyle/>
          <a:p>
            <a:fld id="{A7DAB517-A810-4C93-B3CF-AC412A0B2CFC}" type="slidenum">
              <a:rPr lang="en-US" altLang="zh-CN" smtClean="0"/>
            </a:fld>
            <a:endParaRPr lang="en-US" altLang="zh-CN"/>
          </a:p>
        </p:txBody>
      </p:sp>
      <p:sp>
        <p:nvSpPr>
          <p:cNvPr id="11" name="TextBox 10"/>
          <p:cNvSpPr txBox="1"/>
          <p:nvPr userDrawn="1"/>
        </p:nvSpPr>
        <p:spPr>
          <a:xfrm>
            <a:off x="467545" y="6717477"/>
            <a:ext cx="1440159" cy="118430"/>
          </a:xfrm>
          <a:prstGeom prst="rect">
            <a:avLst/>
          </a:prstGeom>
          <a:noFill/>
        </p:spPr>
        <p:txBody>
          <a:bodyPr wrap="square" rtlCol="0">
            <a:spAutoFit/>
          </a:bodyPr>
          <a:lstStyle/>
          <a:p>
            <a:pPr fontAlgn="auto">
              <a:lnSpc>
                <a:spcPct val="200000"/>
              </a:lnSpc>
              <a:spcBef>
                <a:spcPts val="0"/>
              </a:spcBef>
              <a:spcAft>
                <a:spcPts val="0"/>
              </a:spcAft>
            </a:pPr>
            <a:r>
              <a:rPr lang="zh-CN" altLang="en-US" sz="100" dirty="0">
                <a:solidFill>
                  <a:prstClr val="black"/>
                </a:solidFill>
                <a:latin typeface="微软雅黑" panose="020B0503020204020204" pitchFamily="34" charset="-122"/>
                <a:ea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endParaRPr lang="en-US" altLang="zh-CN"/>
          </a:p>
        </p:txBody>
      </p:sp>
      <p:sp>
        <p:nvSpPr>
          <p:cNvPr id="4" name="Footer Placeholder 3"/>
          <p:cNvSpPr>
            <a:spLocks noGrp="1"/>
          </p:cNvSpPr>
          <p:nvPr>
            <p:ph type="ftr" sz="quarter" idx="11"/>
          </p:nvPr>
        </p:nvSpPr>
        <p:spPr/>
        <p:txBody>
          <a:bodyPr/>
          <a:lstStyle/>
          <a:p>
            <a:endParaRPr lang="en-US" altLang="zh-CN"/>
          </a:p>
        </p:txBody>
      </p:sp>
      <p:sp>
        <p:nvSpPr>
          <p:cNvPr id="5" name="Slide Number Placeholder 4"/>
          <p:cNvSpPr>
            <a:spLocks noGrp="1"/>
          </p:cNvSpPr>
          <p:nvPr>
            <p:ph type="sldNum" sz="quarter" idx="12"/>
          </p:nvPr>
        </p:nvSpPr>
        <p:spPr/>
        <p:txBody>
          <a:bodyPr/>
          <a:lstStyle/>
          <a:p>
            <a:fld id="{A2CAF93E-960B-4FAF-A468-A68077D3CEFE}" type="slidenum">
              <a:rPr lang="en-US" altLang="zh-CN" smtClean="0"/>
            </a:fld>
            <a:endParaRPr lang="en-US" altLang="zh-CN"/>
          </a:p>
        </p:txBody>
      </p:sp>
      <p:pic>
        <p:nvPicPr>
          <p:cNvPr id="7" name="图片 6"/>
          <p:cNvPicPr>
            <a:picLocks noChangeAspect="1"/>
          </p:cNvPicPr>
          <p:nvPr userDrawn="1"/>
        </p:nvPicPr>
        <p:blipFill rotWithShape="1">
          <a:blip r:embed="rId2" cstate="screen"/>
          <a:srcRect/>
          <a:stretch>
            <a:fillRect/>
          </a:stretch>
        </p:blipFill>
        <p:spPr>
          <a:xfrm>
            <a:off x="0" y="11723"/>
            <a:ext cx="12192000" cy="6834554"/>
          </a:xfrm>
          <a:prstGeom prst="rect">
            <a:avLst/>
          </a:prstGeom>
        </p:spPr>
      </p:pic>
      <p:grpSp>
        <p:nvGrpSpPr>
          <p:cNvPr id="9" name="组合 8"/>
          <p:cNvGrpSpPr/>
          <p:nvPr userDrawn="1"/>
        </p:nvGrpSpPr>
        <p:grpSpPr>
          <a:xfrm>
            <a:off x="0" y="-381000"/>
            <a:ext cx="12192000" cy="7266039"/>
            <a:chOff x="0" y="-381000"/>
            <a:chExt cx="12192000" cy="7266039"/>
          </a:xfrm>
        </p:grpSpPr>
        <p:pic>
          <p:nvPicPr>
            <p:cNvPr id="10" name="图片 9"/>
            <p:cNvPicPr>
              <a:picLocks noChangeAspect="1"/>
            </p:cNvPicPr>
            <p:nvPr/>
          </p:nvPicPr>
          <p:blipFill rotWithShape="1">
            <a:blip r:embed="rId3" cstate="screen"/>
            <a:srcRect/>
            <a:stretch>
              <a:fillRect/>
            </a:stretch>
          </p:blipFill>
          <p:spPr>
            <a:xfrm>
              <a:off x="0" y="4191000"/>
              <a:ext cx="12192000" cy="2667000"/>
            </a:xfrm>
            <a:prstGeom prst="rect">
              <a:avLst/>
            </a:prstGeom>
          </p:spPr>
        </p:pic>
        <p:pic>
          <p:nvPicPr>
            <p:cNvPr id="11" name="图片 10"/>
            <p:cNvPicPr>
              <a:picLocks noChangeAspect="1"/>
            </p:cNvPicPr>
            <p:nvPr userDrawn="1"/>
          </p:nvPicPr>
          <p:blipFill>
            <a:blip r:embed="rId4" cstate="screen"/>
            <a:stretch>
              <a:fillRect/>
            </a:stretch>
          </p:blipFill>
          <p:spPr>
            <a:xfrm>
              <a:off x="0" y="-381000"/>
              <a:ext cx="12192000" cy="7266039"/>
            </a:xfrm>
            <a:prstGeom prst="rect">
              <a:avLst/>
            </a:prstGeom>
          </p:spPr>
        </p:pic>
      </p:grpSp>
      <p:sp>
        <p:nvSpPr>
          <p:cNvPr id="6" name="矩形 5"/>
          <p:cNvSpPr/>
          <p:nvPr userDrawn="1"/>
        </p:nvSpPr>
        <p:spPr>
          <a:xfrm>
            <a:off x="762000" y="11723"/>
            <a:ext cx="10744200" cy="687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zh-CN"/>
          </a:p>
        </p:txBody>
      </p:sp>
      <p:sp>
        <p:nvSpPr>
          <p:cNvPr id="3" name="Footer Placeholder 2"/>
          <p:cNvSpPr>
            <a:spLocks noGrp="1"/>
          </p:cNvSpPr>
          <p:nvPr>
            <p:ph type="ftr" sz="quarter" idx="11"/>
          </p:nvPr>
        </p:nvSpPr>
        <p:spPr/>
        <p:txBody>
          <a:bodyPr/>
          <a:lstStyle/>
          <a:p>
            <a:endParaRPr lang="en-US" altLang="zh-CN"/>
          </a:p>
        </p:txBody>
      </p:sp>
      <p:sp>
        <p:nvSpPr>
          <p:cNvPr id="4" name="Slide Number Placeholder 3"/>
          <p:cNvSpPr>
            <a:spLocks noGrp="1"/>
          </p:cNvSpPr>
          <p:nvPr>
            <p:ph type="sldNum" sz="quarter" idx="12"/>
          </p:nvPr>
        </p:nvSpPr>
        <p:spPr/>
        <p:txBody>
          <a:bodyPr/>
          <a:lstStyle/>
          <a:p>
            <a:fld id="{C8BAC8E4-2A5D-440A-9D37-6072B219FB4E}" type="slidenum">
              <a:rPr lang="en-US" altLang="zh-CN" smtClean="0"/>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3775" y="609600"/>
            <a:ext cx="3935688" cy="2023252"/>
          </a:xfrm>
        </p:spPr>
        <p:txBody>
          <a:bodyPr anchor="b"/>
          <a:lstStyle>
            <a:lvl1pPr algn="ctr">
              <a:defRPr sz="3200"/>
            </a:lvl1pPr>
          </a:lstStyle>
          <a:p>
            <a:r>
              <a:rPr lang="zh-CN" altLang="en-US"/>
              <a:t>单击此处编辑母版标题样式</a:t>
            </a:r>
            <a:endParaRPr lang="en-US" dirty="0"/>
          </a:p>
        </p:txBody>
      </p:sp>
      <p:sp>
        <p:nvSpPr>
          <p:cNvPr id="10" name="Content Placeholder 2"/>
          <p:cNvSpPr>
            <a:spLocks noGrp="1"/>
          </p:cNvSpPr>
          <p:nvPr>
            <p:ph sz="quarter" idx="13" hasCustomPrompt="1"/>
          </p:nvPr>
        </p:nvSpPr>
        <p:spPr>
          <a:xfrm>
            <a:off x="5078062" y="609600"/>
            <a:ext cx="6200163" cy="5181599"/>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DA7D3EF7-3217-41A5-9700-108637017CB7}" type="slidenum">
              <a:rPr lang="en-US" altLang="zh-CN" smtClean="0"/>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image" Target="../media/image5.png"/><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endParaRPr lang="en-US" altLang="zh-CN"/>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ltLang="zh-CN"/>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E3686C64-D378-4CBC-9D84-3C892F9A6149}" type="slidenum">
              <a:rPr lang="en-US" altLang="zh-CN" smtClean="0"/>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0.png"/><Relationship Id="rId6" Type="http://schemas.openxmlformats.org/officeDocument/2006/relationships/image" Target="../media/image15.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0.png"/><Relationship Id="rId6" Type="http://schemas.openxmlformats.org/officeDocument/2006/relationships/image" Target="../media/image15.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23.png"/><Relationship Id="rId2" Type="http://schemas.openxmlformats.org/officeDocument/2006/relationships/image" Target="../media/image6.png"/><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0.png"/><Relationship Id="rId6" Type="http://schemas.openxmlformats.org/officeDocument/2006/relationships/image" Target="../media/image13.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0.png"/><Relationship Id="rId6" Type="http://schemas.openxmlformats.org/officeDocument/2006/relationships/image" Target="../media/image15.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7.png"/><Relationship Id="rId1"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7" name="组合 30726"/>
          <p:cNvGrpSpPr/>
          <p:nvPr/>
        </p:nvGrpSpPr>
        <p:grpSpPr>
          <a:xfrm>
            <a:off x="0" y="11723"/>
            <a:ext cx="12192000" cy="6834554"/>
            <a:chOff x="0" y="11723"/>
            <a:chExt cx="12192000" cy="6834554"/>
          </a:xfrm>
        </p:grpSpPr>
        <p:pic>
          <p:nvPicPr>
            <p:cNvPr id="14" name="图片 13"/>
            <p:cNvPicPr>
              <a:picLocks noChangeAspect="1"/>
            </p:cNvPicPr>
            <p:nvPr/>
          </p:nvPicPr>
          <p:blipFill rotWithShape="1">
            <a:blip r:embed="rId1" cstate="screen"/>
            <a:srcRect/>
            <a:stretch>
              <a:fillRect/>
            </a:stretch>
          </p:blipFill>
          <p:spPr>
            <a:xfrm>
              <a:off x="0" y="11723"/>
              <a:ext cx="12192000" cy="6834554"/>
            </a:xfrm>
            <a:prstGeom prst="rect">
              <a:avLst/>
            </a:prstGeom>
          </p:spPr>
        </p:pic>
        <p:pic>
          <p:nvPicPr>
            <p:cNvPr id="10" name="图片 9"/>
            <p:cNvPicPr>
              <a:picLocks noChangeAspect="1"/>
            </p:cNvPicPr>
            <p:nvPr/>
          </p:nvPicPr>
          <p:blipFill rotWithShape="1">
            <a:blip r:embed="rId2" cstate="screen"/>
            <a:srcRect/>
            <a:stretch>
              <a:fillRect/>
            </a:stretch>
          </p:blipFill>
          <p:spPr>
            <a:xfrm>
              <a:off x="8839200" y="3873668"/>
              <a:ext cx="2524796" cy="2398556"/>
            </a:xfrm>
            <a:prstGeom prst="rect">
              <a:avLst/>
            </a:prstGeom>
          </p:spPr>
        </p:pic>
      </p:grpSp>
      <p:grpSp>
        <p:nvGrpSpPr>
          <p:cNvPr id="9" name="组合 8"/>
          <p:cNvGrpSpPr/>
          <p:nvPr/>
        </p:nvGrpSpPr>
        <p:grpSpPr>
          <a:xfrm>
            <a:off x="0" y="791103"/>
            <a:ext cx="12192000" cy="6093936"/>
            <a:chOff x="0" y="791103"/>
            <a:chExt cx="12192000" cy="6093936"/>
          </a:xfrm>
        </p:grpSpPr>
        <p:pic>
          <p:nvPicPr>
            <p:cNvPr id="4" name="图片 3"/>
            <p:cNvPicPr>
              <a:picLocks noChangeAspect="1"/>
            </p:cNvPicPr>
            <p:nvPr/>
          </p:nvPicPr>
          <p:blipFill rotWithShape="1">
            <a:blip r:embed="rId3" cstate="screen"/>
            <a:srcRect/>
            <a:stretch>
              <a:fillRect/>
            </a:stretch>
          </p:blipFill>
          <p:spPr>
            <a:xfrm>
              <a:off x="0" y="4191000"/>
              <a:ext cx="12192000" cy="2667000"/>
            </a:xfrm>
            <a:prstGeom prst="rect">
              <a:avLst/>
            </a:prstGeom>
          </p:spPr>
        </p:pic>
        <p:pic>
          <p:nvPicPr>
            <p:cNvPr id="6" name="图片 5"/>
            <p:cNvPicPr>
              <a:picLocks noChangeAspect="1"/>
            </p:cNvPicPr>
            <p:nvPr/>
          </p:nvPicPr>
          <p:blipFill>
            <a:blip r:embed="rId4" cstate="screen"/>
            <a:stretch>
              <a:fillRect/>
            </a:stretch>
          </p:blipFill>
          <p:spPr>
            <a:xfrm>
              <a:off x="0" y="791103"/>
              <a:ext cx="12192000" cy="6093936"/>
            </a:xfrm>
            <a:prstGeom prst="rect">
              <a:avLst/>
            </a:prstGeom>
          </p:spPr>
        </p:pic>
      </p:grpSp>
      <p:pic>
        <p:nvPicPr>
          <p:cNvPr id="8" name="图片 7"/>
          <p:cNvPicPr>
            <a:picLocks noChangeAspect="1"/>
          </p:cNvPicPr>
          <p:nvPr/>
        </p:nvPicPr>
        <p:blipFill rotWithShape="1">
          <a:blip r:embed="rId5" cstate="screen"/>
          <a:srcRect/>
          <a:stretch>
            <a:fillRect/>
          </a:stretch>
        </p:blipFill>
        <p:spPr>
          <a:xfrm>
            <a:off x="2566519" y="1501512"/>
            <a:ext cx="6912548" cy="2330975"/>
          </a:xfrm>
          <a:prstGeom prst="rect">
            <a:avLst/>
          </a:prstGeom>
        </p:spPr>
      </p:pic>
      <p:pic>
        <p:nvPicPr>
          <p:cNvPr id="30721" name="图片 30720"/>
          <p:cNvPicPr>
            <a:picLocks noChangeAspect="1"/>
          </p:cNvPicPr>
          <p:nvPr/>
        </p:nvPicPr>
        <p:blipFill>
          <a:blip r:embed="rId6" cstate="screen"/>
          <a:stretch>
            <a:fillRect/>
          </a:stretch>
        </p:blipFill>
        <p:spPr>
          <a:xfrm>
            <a:off x="4437170" y="53792"/>
            <a:ext cx="3171245" cy="3171245"/>
          </a:xfrm>
          <a:prstGeom prst="rect">
            <a:avLst/>
          </a:prstGeom>
        </p:spPr>
      </p:pic>
      <p:grpSp>
        <p:nvGrpSpPr>
          <p:cNvPr id="30722" name="组合 30721"/>
          <p:cNvGrpSpPr/>
          <p:nvPr/>
        </p:nvGrpSpPr>
        <p:grpSpPr>
          <a:xfrm>
            <a:off x="2306906" y="2696691"/>
            <a:ext cx="7574744" cy="1574698"/>
            <a:chOff x="2902716" y="2011285"/>
            <a:chExt cx="7574744" cy="1574698"/>
          </a:xfrm>
        </p:grpSpPr>
        <p:sp>
          <p:nvSpPr>
            <p:cNvPr id="21" name="矩形 20"/>
            <p:cNvSpPr/>
            <p:nvPr/>
          </p:nvSpPr>
          <p:spPr>
            <a:xfrm>
              <a:off x="2902716" y="2016323"/>
              <a:ext cx="7571303" cy="1569660"/>
            </a:xfrm>
            <a:prstGeom prst="rect">
              <a:avLst/>
            </a:prstGeom>
          </p:spPr>
          <p:txBody>
            <a:bodyPr wrap="none">
              <a:spAutoFit/>
            </a:bodyPr>
            <a:lstStyle/>
            <a:p>
              <a:r>
                <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汉仪中圆简" panose="02010609000101010101" pitchFamily="49" charset="-122"/>
                  <a:ea typeface="汉仪中圆简" panose="02010609000101010101" pitchFamily="49" charset="-122"/>
                  <a:cs typeface="+mn-ea"/>
                  <a:sym typeface="+mn-lt"/>
                </a:rPr>
                <a:t>亲子沟通技巧</a:t>
              </a:r>
              <a:endPar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汉仪中圆简" panose="02010609000101010101" pitchFamily="49" charset="-122"/>
                <a:ea typeface="汉仪中圆简" panose="02010609000101010101" pitchFamily="49" charset="-122"/>
                <a:cs typeface="+mn-ea"/>
                <a:sym typeface="+mn-lt"/>
              </a:endParaRPr>
            </a:p>
          </p:txBody>
        </p:sp>
        <p:sp>
          <p:nvSpPr>
            <p:cNvPr id="35" name="矩形 34"/>
            <p:cNvSpPr/>
            <p:nvPr/>
          </p:nvSpPr>
          <p:spPr>
            <a:xfrm>
              <a:off x="2906157" y="2011285"/>
              <a:ext cx="7571303" cy="1569660"/>
            </a:xfrm>
            <a:prstGeom prst="rect">
              <a:avLst/>
            </a:prstGeom>
          </p:spPr>
          <p:txBody>
            <a:bodyPr wrap="none">
              <a:spAutoFit/>
            </a:bodyPr>
            <a:lstStyle/>
            <a:p>
              <a:r>
                <a:rPr lang="zh-CN" altLang="en-US" sz="9600" dirty="0">
                  <a:solidFill>
                    <a:srgbClr val="2AA114"/>
                  </a:solidFill>
                  <a:latin typeface="汉仪中圆简" panose="02010609000101010101" pitchFamily="49" charset="-122"/>
                  <a:ea typeface="汉仪中圆简" panose="02010609000101010101" pitchFamily="49" charset="-122"/>
                  <a:cs typeface="+mn-ea"/>
                  <a:sym typeface="+mn-lt"/>
                </a:rPr>
                <a:t>亲子</a:t>
              </a:r>
              <a:r>
                <a:rPr lang="zh-CN" altLang="en-US" sz="9600" dirty="0">
                  <a:solidFill>
                    <a:srgbClr val="FF7300"/>
                  </a:solidFill>
                  <a:latin typeface="汉仪中圆简" panose="02010609000101010101" pitchFamily="49" charset="-122"/>
                  <a:ea typeface="汉仪中圆简" panose="02010609000101010101" pitchFamily="49" charset="-122"/>
                  <a:cs typeface="+mn-ea"/>
                  <a:sym typeface="+mn-lt"/>
                </a:rPr>
                <a:t>沟通</a:t>
              </a:r>
              <a:r>
                <a:rPr lang="zh-CN" altLang="en-US" sz="9600" dirty="0">
                  <a:solidFill>
                    <a:srgbClr val="2AA114"/>
                  </a:solidFill>
                  <a:latin typeface="汉仪中圆简" panose="02010609000101010101" pitchFamily="49" charset="-122"/>
                  <a:ea typeface="汉仪中圆简" panose="02010609000101010101" pitchFamily="49" charset="-122"/>
                  <a:cs typeface="+mn-ea"/>
                  <a:sym typeface="+mn-lt"/>
                </a:rPr>
                <a:t>技巧</a:t>
              </a:r>
              <a:endParaRPr lang="zh-CN" altLang="en-US" sz="9600" dirty="0">
                <a:solidFill>
                  <a:srgbClr val="2AA114"/>
                </a:solidFill>
                <a:latin typeface="汉仪中圆简" panose="02010609000101010101" pitchFamily="49" charset="-122"/>
                <a:ea typeface="汉仪中圆简" panose="02010609000101010101" pitchFamily="49" charset="-122"/>
                <a:cs typeface="+mn-ea"/>
                <a:sym typeface="+mn-lt"/>
              </a:endParaRPr>
            </a:p>
          </p:txBody>
        </p:sp>
      </p:grpSp>
      <p:pic>
        <p:nvPicPr>
          <p:cNvPr id="37" name="图片 36"/>
          <p:cNvPicPr>
            <a:picLocks noChangeAspect="1"/>
          </p:cNvPicPr>
          <p:nvPr/>
        </p:nvPicPr>
        <p:blipFill rotWithShape="1">
          <a:blip r:embed="rId7" cstate="screen"/>
          <a:srcRect/>
          <a:stretch>
            <a:fillRect/>
          </a:stretch>
        </p:blipFill>
        <p:spPr>
          <a:xfrm>
            <a:off x="1022861" y="1062610"/>
            <a:ext cx="1688832" cy="1604390"/>
          </a:xfrm>
          <a:prstGeom prst="rect">
            <a:avLst/>
          </a:prstGeom>
        </p:spPr>
      </p:pic>
      <p:sp>
        <p:nvSpPr>
          <p:cNvPr id="41" name="矩形 40"/>
          <p:cNvSpPr/>
          <p:nvPr/>
        </p:nvSpPr>
        <p:spPr>
          <a:xfrm>
            <a:off x="2845358" y="4343400"/>
            <a:ext cx="6354867" cy="461665"/>
          </a:xfrm>
          <a:prstGeom prst="rect">
            <a:avLst/>
          </a:prstGeom>
        </p:spPr>
        <p:txBody>
          <a:bodyPr wrap="square">
            <a:spAutoFit/>
          </a:bodyPr>
          <a:lstStyle/>
          <a:p>
            <a:pPr algn="dist"/>
            <a:r>
              <a:rPr lang="zh-CN" altLang="en-US" sz="2400" dirty="0">
                <a:solidFill>
                  <a:schemeClr val="tx1">
                    <a:lumMod val="85000"/>
                    <a:lumOff val="15000"/>
                  </a:schemeClr>
                </a:solidFill>
                <a:latin typeface="+mn-lt"/>
                <a:ea typeface="+mn-ea"/>
                <a:cs typeface="+mn-ea"/>
                <a:sym typeface="+mn-lt"/>
              </a:rPr>
              <a:t>家长该如何和孩子建立正确的沟通方式</a:t>
            </a:r>
            <a:endParaRPr lang="zh-CN" altLang="en-US" sz="2400"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7"/>
                                        </p:tgtEl>
                                        <p:attrNameLst>
                                          <p:attrName>style.visibility</p:attrName>
                                        </p:attrNameLst>
                                      </p:cBhvr>
                                      <p:to>
                                        <p:strVal val="visible"/>
                                      </p:to>
                                    </p:set>
                                    <p:animEffect transition="in" filter="fade">
                                      <p:cBhvr>
                                        <p:cTn id="7" dur="500"/>
                                        <p:tgtEl>
                                          <p:spTgt spid="30727"/>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1000"/>
                                        <p:tgtEl>
                                          <p:spTgt spid="37"/>
                                        </p:tgtEl>
                                      </p:cBhvr>
                                    </p:animEffect>
                                    <p:anim calcmode="lin" valueType="num">
                                      <p:cBhvr>
                                        <p:cTn id="16" dur="1000" fill="hold"/>
                                        <p:tgtEl>
                                          <p:spTgt spid="37"/>
                                        </p:tgtEl>
                                        <p:attrNameLst>
                                          <p:attrName>ppt_x</p:attrName>
                                        </p:attrNameLst>
                                      </p:cBhvr>
                                      <p:tavLst>
                                        <p:tav tm="0">
                                          <p:val>
                                            <p:strVal val="#ppt_x"/>
                                          </p:val>
                                        </p:tav>
                                        <p:tav tm="100000">
                                          <p:val>
                                            <p:strVal val="#ppt_x"/>
                                          </p:val>
                                        </p:tav>
                                      </p:tavLst>
                                    </p:anim>
                                    <p:anim calcmode="lin" valueType="num">
                                      <p:cBhvr>
                                        <p:cTn id="1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4" fill="hold" nodeType="withEffect">
                                  <p:stCondLst>
                                    <p:cond delay="0"/>
                                  </p:stCondLst>
                                  <p:childTnLst>
                                    <p:set>
                                      <p:cBhvr>
                                        <p:cTn id="24" dur="1" fill="hold">
                                          <p:stCondLst>
                                            <p:cond delay="0"/>
                                          </p:stCondLst>
                                        </p:cTn>
                                        <p:tgtEl>
                                          <p:spTgt spid="30721"/>
                                        </p:tgtEl>
                                        <p:attrNameLst>
                                          <p:attrName>style.visibility</p:attrName>
                                        </p:attrNameLst>
                                      </p:cBhvr>
                                      <p:to>
                                        <p:strVal val="visible"/>
                                      </p:to>
                                    </p:set>
                                    <p:animEffect transition="in" filter="wipe(down)">
                                      <p:cBhvr>
                                        <p:cTn id="25" dur="500"/>
                                        <p:tgtEl>
                                          <p:spTgt spid="30721"/>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30722"/>
                                        </p:tgtEl>
                                        <p:attrNameLst>
                                          <p:attrName>style.visibility</p:attrName>
                                        </p:attrNameLst>
                                      </p:cBhvr>
                                      <p:to>
                                        <p:strVal val="visible"/>
                                      </p:to>
                                    </p:set>
                                    <p:animEffect transition="in" filter="wipe(left)">
                                      <p:cBhvr>
                                        <p:cTn id="29" dur="500"/>
                                        <p:tgtEl>
                                          <p:spTgt spid="30722"/>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1000"/>
                                        <p:tgtEl>
                                          <p:spTgt spid="41"/>
                                        </p:tgtEl>
                                      </p:cBhvr>
                                    </p:animEffect>
                                    <p:anim calcmode="lin" valueType="num">
                                      <p:cBhvr>
                                        <p:cTn id="33" dur="1000" fill="hold"/>
                                        <p:tgtEl>
                                          <p:spTgt spid="41"/>
                                        </p:tgtEl>
                                        <p:attrNameLst>
                                          <p:attrName>ppt_x</p:attrName>
                                        </p:attrNameLst>
                                      </p:cBhvr>
                                      <p:tavLst>
                                        <p:tav tm="0">
                                          <p:val>
                                            <p:strVal val="#ppt_x"/>
                                          </p:val>
                                        </p:tav>
                                        <p:tav tm="100000">
                                          <p:val>
                                            <p:strVal val="#ppt_x"/>
                                          </p:val>
                                        </p:tav>
                                      </p:tavLst>
                                    </p:anim>
                                    <p:anim calcmode="lin" valueType="num">
                                      <p:cBhvr>
                                        <p:cTn id="3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对话气泡: 圆角矩形 6"/>
          <p:cNvSpPr/>
          <p:nvPr/>
        </p:nvSpPr>
        <p:spPr>
          <a:xfrm>
            <a:off x="1752600" y="2209800"/>
            <a:ext cx="4225413" cy="3711346"/>
          </a:xfrm>
          <a:prstGeom prst="wedgeRoundRectCallout">
            <a:avLst>
              <a:gd name="adj1" fmla="val 57168"/>
              <a:gd name="adj2" fmla="val -27388"/>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p:cNvSpPr/>
          <p:nvPr/>
        </p:nvSpPr>
        <p:spPr>
          <a:xfrm>
            <a:off x="2771470" y="2599206"/>
            <a:ext cx="2187670" cy="519351"/>
          </a:xfrm>
          <a:prstGeom prst="roundRect">
            <a:avLst>
              <a:gd name="adj" fmla="val 50000"/>
            </a:avLst>
          </a:prstGeom>
          <a:solidFill>
            <a:srgbClr val="2AA114"/>
          </a:solidFill>
        </p:spPr>
        <p:txBody>
          <a:bodyPr wrap="none">
            <a:spAutoFit/>
          </a:bodyPr>
          <a:lstStyle/>
          <a:p>
            <a:pPr algn="ctr"/>
            <a:r>
              <a:rPr lang="en-US" altLang="zh-CN" b="1" dirty="0">
                <a:solidFill>
                  <a:schemeClr val="bg1"/>
                </a:solidFill>
                <a:latin typeface="+mn-lt"/>
                <a:ea typeface="+mn-ea"/>
                <a:cs typeface="+mn-ea"/>
                <a:sym typeface="+mn-lt"/>
              </a:rPr>
              <a:t> (</a:t>
            </a:r>
            <a:r>
              <a:rPr lang="zh-CN" altLang="en-US" b="1" dirty="0">
                <a:solidFill>
                  <a:schemeClr val="bg1"/>
                </a:solidFill>
                <a:latin typeface="+mn-lt"/>
                <a:ea typeface="+mn-ea"/>
                <a:cs typeface="+mn-ea"/>
                <a:sym typeface="+mn-lt"/>
              </a:rPr>
              <a:t>六</a:t>
            </a:r>
            <a:r>
              <a:rPr lang="en-US" altLang="zh-CN" b="1" dirty="0">
                <a:solidFill>
                  <a:schemeClr val="bg1"/>
                </a:solidFill>
                <a:latin typeface="+mn-lt"/>
                <a:ea typeface="+mn-ea"/>
                <a:cs typeface="+mn-ea"/>
                <a:sym typeface="+mn-lt"/>
              </a:rPr>
              <a:t>)</a:t>
            </a:r>
            <a:r>
              <a:rPr lang="zh-CN" altLang="en-US" b="1" dirty="0">
                <a:solidFill>
                  <a:schemeClr val="bg1"/>
                </a:solidFill>
                <a:latin typeface="+mn-lt"/>
                <a:ea typeface="+mn-ea"/>
                <a:cs typeface="+mn-ea"/>
                <a:sym typeface="+mn-lt"/>
              </a:rPr>
              <a:t>安慰者的角色</a:t>
            </a:r>
            <a:endParaRPr lang="en-US" altLang="zh-CN" b="1" dirty="0">
              <a:solidFill>
                <a:schemeClr val="bg1"/>
              </a:solidFill>
              <a:latin typeface="+mn-lt"/>
              <a:ea typeface="+mn-ea"/>
              <a:cs typeface="+mn-ea"/>
              <a:sym typeface="+mn-lt"/>
            </a:endParaRPr>
          </a:p>
        </p:txBody>
      </p:sp>
      <p:sp>
        <p:nvSpPr>
          <p:cNvPr id="3" name="矩形 2"/>
          <p:cNvSpPr/>
          <p:nvPr/>
        </p:nvSpPr>
        <p:spPr>
          <a:xfrm>
            <a:off x="2090828" y="3354553"/>
            <a:ext cx="3733800" cy="2308324"/>
          </a:xfrm>
          <a:prstGeom prst="rect">
            <a:avLst/>
          </a:prstGeom>
        </p:spPr>
        <p:txBody>
          <a:bodyPr wrap="square">
            <a:spAutoFit/>
          </a:bodyPr>
          <a:lstStyle/>
          <a:p>
            <a:pPr>
              <a:lnSpc>
                <a:spcPct val="200000"/>
              </a:lnSpc>
              <a:buFont typeface="Wingdings" panose="05000000000000000000" pitchFamily="2" charset="2"/>
              <a:buNone/>
            </a:pPr>
            <a:r>
              <a:rPr lang="zh-CN" altLang="en-US" dirty="0">
                <a:solidFill>
                  <a:schemeClr val="tx1">
                    <a:lumMod val="85000"/>
                    <a:lumOff val="15000"/>
                  </a:schemeClr>
                </a:solidFill>
                <a:latin typeface="+mn-lt"/>
                <a:ea typeface="+mn-ea"/>
                <a:cs typeface="+mn-ea"/>
                <a:sym typeface="+mn-lt"/>
              </a:rPr>
              <a:t> 安慰型的父母认为对困扰或创伤的孩子轻拍肩膀，对孩子保证或是给孩子一杯热腾腾的鸡汤就可以解除孩子困扰，达到安慰孩子的目的。</a:t>
            </a:r>
            <a:endParaRPr lang="zh-CN" altLang="en-US" dirty="0">
              <a:solidFill>
                <a:schemeClr val="tx1">
                  <a:lumMod val="85000"/>
                  <a:lumOff val="15000"/>
                </a:schemeClr>
              </a:solidFill>
              <a:latin typeface="+mn-lt"/>
              <a:ea typeface="+mn-ea"/>
              <a:cs typeface="+mn-ea"/>
              <a:sym typeface="+mn-lt"/>
            </a:endParaRPr>
          </a:p>
        </p:txBody>
      </p:sp>
      <p:grpSp>
        <p:nvGrpSpPr>
          <p:cNvPr id="9" name="组合 8"/>
          <p:cNvGrpSpPr/>
          <p:nvPr/>
        </p:nvGrpSpPr>
        <p:grpSpPr>
          <a:xfrm>
            <a:off x="1509172" y="652107"/>
            <a:ext cx="3156728" cy="1069939"/>
            <a:chOff x="533400" y="628948"/>
            <a:chExt cx="3156728" cy="1069939"/>
          </a:xfrm>
        </p:grpSpPr>
        <p:pic>
          <p:nvPicPr>
            <p:cNvPr id="10" name="图片 9"/>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1" name="组合 10"/>
            <p:cNvGrpSpPr/>
            <p:nvPr/>
          </p:nvGrpSpPr>
          <p:grpSpPr>
            <a:xfrm>
              <a:off x="1197147" y="1130891"/>
              <a:ext cx="1981634" cy="546828"/>
              <a:chOff x="2902715" y="2016323"/>
              <a:chExt cx="1981634" cy="546828"/>
            </a:xfrm>
          </p:grpSpPr>
          <p:sp>
            <p:nvSpPr>
              <p:cNvPr id="13" name="矩形 12"/>
              <p:cNvSpPr/>
              <p:nvPr/>
            </p:nvSpPr>
            <p:spPr>
              <a:xfrm>
                <a:off x="2902716" y="2016323"/>
                <a:ext cx="1981633"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沟通的障碍</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4" name="矩形 13"/>
              <p:cNvSpPr/>
              <p:nvPr/>
            </p:nvSpPr>
            <p:spPr>
              <a:xfrm>
                <a:off x="2902715" y="2039931"/>
                <a:ext cx="1981633" cy="523220"/>
              </a:xfrm>
              <a:prstGeom prst="rect">
                <a:avLst/>
              </a:prstGeom>
            </p:spPr>
            <p:txBody>
              <a:bodyPr wrap="none">
                <a:spAutoFit/>
              </a:bodyPr>
              <a:lstStyle/>
              <a:p>
                <a:r>
                  <a:rPr lang="zh-CN" altLang="en-US" sz="2800" dirty="0">
                    <a:solidFill>
                      <a:srgbClr val="2AA114"/>
                    </a:solidFill>
                    <a:latin typeface="+mn-lt"/>
                    <a:ea typeface="+mn-ea"/>
                    <a:cs typeface="+mn-ea"/>
                    <a:sym typeface="+mn-lt"/>
                  </a:rPr>
                  <a:t>沟通</a:t>
                </a:r>
                <a:r>
                  <a:rPr lang="zh-CN" altLang="en-US" sz="2800" dirty="0">
                    <a:solidFill>
                      <a:srgbClr val="FF7300"/>
                    </a:solidFill>
                    <a:latin typeface="+mn-lt"/>
                    <a:ea typeface="+mn-ea"/>
                    <a:cs typeface="+mn-ea"/>
                    <a:sym typeface="+mn-lt"/>
                  </a:rPr>
                  <a:t>的</a:t>
                </a:r>
                <a:r>
                  <a:rPr lang="zh-CN" altLang="en-US" sz="2800" dirty="0">
                    <a:solidFill>
                      <a:srgbClr val="2AA114"/>
                    </a:solidFill>
                    <a:latin typeface="+mn-lt"/>
                    <a:ea typeface="+mn-ea"/>
                    <a:cs typeface="+mn-ea"/>
                    <a:sym typeface="+mn-lt"/>
                  </a:rPr>
                  <a:t>障碍</a:t>
                </a:r>
                <a:endParaRPr lang="zh-CN" altLang="en-US" sz="2800" dirty="0">
                  <a:solidFill>
                    <a:srgbClr val="2AA114"/>
                  </a:solidFill>
                  <a:latin typeface="+mn-lt"/>
                  <a:ea typeface="+mn-ea"/>
                  <a:cs typeface="+mn-ea"/>
                  <a:sym typeface="+mn-lt"/>
                </a:endParaRPr>
              </a:p>
            </p:txBody>
          </p:sp>
        </p:grpSp>
        <p:pic>
          <p:nvPicPr>
            <p:cNvPr id="12" name="图片 11"/>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4" name="矩形 3"/>
          <p:cNvSpPr/>
          <p:nvPr/>
        </p:nvSpPr>
        <p:spPr>
          <a:xfrm>
            <a:off x="6435214" y="2744386"/>
            <a:ext cx="4813536" cy="2837956"/>
          </a:xfrm>
          <a:prstGeom prst="rect">
            <a:avLst/>
          </a:prstGeom>
        </p:spPr>
        <p:txBody>
          <a:bodyPr wrap="square">
            <a:spAutoFit/>
          </a:bodyPr>
          <a:lstStyle/>
          <a:p>
            <a:pPr fontAlgn="auto">
              <a:lnSpc>
                <a:spcPct val="200000"/>
              </a:lnSpc>
              <a:spcAft>
                <a:spcPts val="0"/>
              </a:spcAft>
              <a:buFont typeface="Wingdings" panose="05000000000000000000" pitchFamily="2" charset="2"/>
              <a:buNone/>
            </a:pPr>
            <a:r>
              <a:rPr lang="en-US" altLang="zh-CN" sz="2400" b="1" dirty="0">
                <a:solidFill>
                  <a:schemeClr val="tx1">
                    <a:lumMod val="85000"/>
                    <a:lumOff val="15000"/>
                  </a:schemeClr>
                </a:solidFill>
                <a:latin typeface="+mn-lt"/>
                <a:ea typeface="+mn-ea"/>
                <a:cs typeface="+mn-ea"/>
                <a:sym typeface="+mn-lt"/>
              </a:rPr>
              <a:t> </a:t>
            </a:r>
            <a:r>
              <a:rPr lang="zh-CN" altLang="en-US" sz="2400" b="1" dirty="0">
                <a:solidFill>
                  <a:schemeClr val="tx1">
                    <a:lumMod val="85000"/>
                    <a:lumOff val="15000"/>
                  </a:schemeClr>
                </a:solidFill>
                <a:latin typeface="+mn-lt"/>
                <a:ea typeface="+mn-ea"/>
                <a:cs typeface="+mn-ea"/>
                <a:sym typeface="+mn-lt"/>
              </a:rPr>
              <a:t>安慰者常说的话</a:t>
            </a:r>
            <a:endParaRPr lang="zh-CN" altLang="en-US" sz="2400" b="1" dirty="0">
              <a:solidFill>
                <a:schemeClr val="tx1">
                  <a:lumMod val="85000"/>
                  <a:lumOff val="15000"/>
                </a:schemeClr>
              </a:solidFill>
              <a:latin typeface="+mn-lt"/>
              <a:ea typeface="+mn-ea"/>
              <a:cs typeface="+mn-ea"/>
              <a:sym typeface="+mn-lt"/>
            </a:endParaRPr>
          </a:p>
          <a:p>
            <a:pPr fontAlgn="auto">
              <a:lnSpc>
                <a:spcPct val="20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“如果你能放轻松点，也许你会好过些。”</a:t>
            </a:r>
            <a:endParaRPr lang="zh-CN" altLang="en-US" sz="1600" dirty="0">
              <a:solidFill>
                <a:schemeClr val="tx1">
                  <a:lumMod val="85000"/>
                  <a:lumOff val="15000"/>
                </a:schemeClr>
              </a:solidFill>
              <a:latin typeface="+mn-lt"/>
              <a:ea typeface="+mn-ea"/>
              <a:cs typeface="+mn-ea"/>
              <a:sym typeface="+mn-lt"/>
            </a:endParaRPr>
          </a:p>
          <a:p>
            <a:pPr fontAlgn="auto">
              <a:lnSpc>
                <a:spcPct val="20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“这是成长中必然的挫折，很快会度过难关。”</a:t>
            </a:r>
            <a:endParaRPr lang="zh-CN" altLang="en-US" sz="1600" dirty="0">
              <a:solidFill>
                <a:schemeClr val="tx1">
                  <a:lumMod val="85000"/>
                  <a:lumOff val="15000"/>
                </a:schemeClr>
              </a:solidFill>
              <a:latin typeface="+mn-lt"/>
              <a:ea typeface="+mn-ea"/>
              <a:cs typeface="+mn-ea"/>
              <a:sym typeface="+mn-lt"/>
            </a:endParaRPr>
          </a:p>
          <a:p>
            <a:pPr fontAlgn="auto">
              <a:lnSpc>
                <a:spcPct val="20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“只要仔细思考，我想你能了解困难在哪” </a:t>
            </a:r>
            <a:br>
              <a:rPr lang="zh-CN" altLang="en-US" dirty="0">
                <a:solidFill>
                  <a:schemeClr val="tx1">
                    <a:lumMod val="85000"/>
                    <a:lumOff val="15000"/>
                  </a:schemeClr>
                </a:solidFill>
                <a:latin typeface="+mn-lt"/>
                <a:ea typeface="+mn-ea"/>
                <a:cs typeface="+mn-ea"/>
                <a:sym typeface="+mn-lt"/>
              </a:rPr>
            </a:br>
            <a:endParaRPr lang="zh-CN" altLang="en-US"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对话气泡: 圆角矩形 6"/>
          <p:cNvSpPr/>
          <p:nvPr/>
        </p:nvSpPr>
        <p:spPr>
          <a:xfrm>
            <a:off x="1828800" y="2209800"/>
            <a:ext cx="4225413" cy="3711346"/>
          </a:xfrm>
          <a:prstGeom prst="wedgeRoundRectCallout">
            <a:avLst>
              <a:gd name="adj1" fmla="val 56930"/>
              <a:gd name="adj2" fmla="val -19536"/>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p:cNvSpPr/>
          <p:nvPr/>
        </p:nvSpPr>
        <p:spPr>
          <a:xfrm>
            <a:off x="2744793" y="2599206"/>
            <a:ext cx="2393425" cy="519351"/>
          </a:xfrm>
          <a:prstGeom prst="roundRect">
            <a:avLst>
              <a:gd name="adj" fmla="val 50000"/>
            </a:avLst>
          </a:prstGeom>
          <a:solidFill>
            <a:srgbClr val="2AA114"/>
          </a:solidFill>
        </p:spPr>
        <p:txBody>
          <a:bodyPr wrap="none">
            <a:spAutoFit/>
          </a:bodyPr>
          <a:lstStyle/>
          <a:p>
            <a:pPr algn="ctr"/>
            <a:r>
              <a:rPr lang="en-US" altLang="zh-CN" b="1" dirty="0">
                <a:solidFill>
                  <a:schemeClr val="bg1"/>
                </a:solidFill>
                <a:latin typeface="+mn-lt"/>
                <a:ea typeface="+mn-ea"/>
                <a:cs typeface="+mn-ea"/>
                <a:sym typeface="+mn-lt"/>
              </a:rPr>
              <a:t> </a:t>
            </a:r>
            <a:r>
              <a:rPr lang="zh-CN" altLang="en-US" b="1" dirty="0">
                <a:solidFill>
                  <a:schemeClr val="bg1"/>
                </a:solidFill>
                <a:latin typeface="+mn-lt"/>
                <a:ea typeface="+mn-ea"/>
                <a:cs typeface="+mn-ea"/>
                <a:sym typeface="+mn-lt"/>
              </a:rPr>
              <a:t> 七 心理学家的角色</a:t>
            </a:r>
            <a:endParaRPr lang="en-US" altLang="zh-CN" b="1" dirty="0">
              <a:solidFill>
                <a:schemeClr val="bg1"/>
              </a:solidFill>
              <a:latin typeface="+mn-lt"/>
              <a:ea typeface="+mn-ea"/>
              <a:cs typeface="+mn-ea"/>
              <a:sym typeface="+mn-lt"/>
            </a:endParaRPr>
          </a:p>
        </p:txBody>
      </p:sp>
      <p:sp>
        <p:nvSpPr>
          <p:cNvPr id="3" name="矩形 2"/>
          <p:cNvSpPr/>
          <p:nvPr/>
        </p:nvSpPr>
        <p:spPr>
          <a:xfrm>
            <a:off x="2167028" y="3354553"/>
            <a:ext cx="3733800" cy="2308324"/>
          </a:xfrm>
          <a:prstGeom prst="rect">
            <a:avLst/>
          </a:prstGeom>
        </p:spPr>
        <p:txBody>
          <a:bodyPr wrap="square">
            <a:spAutoFit/>
          </a:bodyPr>
          <a:lstStyle/>
          <a:p>
            <a:pPr>
              <a:lnSpc>
                <a:spcPct val="200000"/>
              </a:lnSpc>
              <a:buFont typeface="Wingdings" panose="05000000000000000000" pitchFamily="2" charset="2"/>
              <a:buNone/>
            </a:pPr>
            <a:r>
              <a:rPr lang="zh-CN" altLang="en-US" dirty="0">
                <a:solidFill>
                  <a:schemeClr val="tx1">
                    <a:lumMod val="85000"/>
                    <a:lumOff val="15000"/>
                  </a:schemeClr>
                </a:solidFill>
                <a:latin typeface="+mn-lt"/>
                <a:ea typeface="+mn-ea"/>
                <a:cs typeface="+mn-ea"/>
                <a:sym typeface="+mn-lt"/>
              </a:rPr>
              <a:t>类似扮演一位心理学家的父母善于发觉孩子的问题，并加以分析，诊断，常告诉孩子问题所在，常常将问题归于孩子身上。</a:t>
            </a:r>
            <a:endParaRPr lang="zh-CN" altLang="en-US" dirty="0">
              <a:solidFill>
                <a:schemeClr val="tx1">
                  <a:lumMod val="85000"/>
                  <a:lumOff val="15000"/>
                </a:schemeClr>
              </a:solidFill>
              <a:latin typeface="+mn-lt"/>
              <a:ea typeface="+mn-ea"/>
              <a:cs typeface="+mn-ea"/>
              <a:sym typeface="+mn-lt"/>
            </a:endParaRPr>
          </a:p>
        </p:txBody>
      </p:sp>
      <p:grpSp>
        <p:nvGrpSpPr>
          <p:cNvPr id="9" name="组合 8"/>
          <p:cNvGrpSpPr/>
          <p:nvPr/>
        </p:nvGrpSpPr>
        <p:grpSpPr>
          <a:xfrm>
            <a:off x="1585372" y="652107"/>
            <a:ext cx="3156728" cy="1069939"/>
            <a:chOff x="533400" y="628948"/>
            <a:chExt cx="3156728" cy="1069939"/>
          </a:xfrm>
        </p:grpSpPr>
        <p:pic>
          <p:nvPicPr>
            <p:cNvPr id="10" name="图片 9"/>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1" name="组合 10"/>
            <p:cNvGrpSpPr/>
            <p:nvPr/>
          </p:nvGrpSpPr>
          <p:grpSpPr>
            <a:xfrm>
              <a:off x="1197147" y="1130891"/>
              <a:ext cx="1981634" cy="546828"/>
              <a:chOff x="2902715" y="2016323"/>
              <a:chExt cx="1981634" cy="546828"/>
            </a:xfrm>
          </p:grpSpPr>
          <p:sp>
            <p:nvSpPr>
              <p:cNvPr id="13" name="矩形 12"/>
              <p:cNvSpPr/>
              <p:nvPr/>
            </p:nvSpPr>
            <p:spPr>
              <a:xfrm>
                <a:off x="2902716" y="2016323"/>
                <a:ext cx="1981633"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沟通的障碍</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4" name="矩形 13"/>
              <p:cNvSpPr/>
              <p:nvPr/>
            </p:nvSpPr>
            <p:spPr>
              <a:xfrm>
                <a:off x="2902715" y="2039931"/>
                <a:ext cx="1981633" cy="523220"/>
              </a:xfrm>
              <a:prstGeom prst="rect">
                <a:avLst/>
              </a:prstGeom>
            </p:spPr>
            <p:txBody>
              <a:bodyPr wrap="none">
                <a:spAutoFit/>
              </a:bodyPr>
              <a:lstStyle/>
              <a:p>
                <a:r>
                  <a:rPr lang="zh-CN" altLang="en-US" sz="2800" dirty="0">
                    <a:solidFill>
                      <a:srgbClr val="2AA114"/>
                    </a:solidFill>
                    <a:latin typeface="+mn-lt"/>
                    <a:ea typeface="+mn-ea"/>
                    <a:cs typeface="+mn-ea"/>
                    <a:sym typeface="+mn-lt"/>
                  </a:rPr>
                  <a:t>沟通</a:t>
                </a:r>
                <a:r>
                  <a:rPr lang="zh-CN" altLang="en-US" sz="2800" dirty="0">
                    <a:solidFill>
                      <a:srgbClr val="FF7300"/>
                    </a:solidFill>
                    <a:latin typeface="+mn-lt"/>
                    <a:ea typeface="+mn-ea"/>
                    <a:cs typeface="+mn-ea"/>
                    <a:sym typeface="+mn-lt"/>
                  </a:rPr>
                  <a:t>的</a:t>
                </a:r>
                <a:r>
                  <a:rPr lang="zh-CN" altLang="en-US" sz="2800" dirty="0">
                    <a:solidFill>
                      <a:srgbClr val="2AA114"/>
                    </a:solidFill>
                    <a:latin typeface="+mn-lt"/>
                    <a:ea typeface="+mn-ea"/>
                    <a:cs typeface="+mn-ea"/>
                    <a:sym typeface="+mn-lt"/>
                  </a:rPr>
                  <a:t>障碍</a:t>
                </a:r>
                <a:endParaRPr lang="zh-CN" altLang="en-US" sz="2800" dirty="0">
                  <a:solidFill>
                    <a:srgbClr val="2AA114"/>
                  </a:solidFill>
                  <a:latin typeface="+mn-lt"/>
                  <a:ea typeface="+mn-ea"/>
                  <a:cs typeface="+mn-ea"/>
                  <a:sym typeface="+mn-lt"/>
                </a:endParaRPr>
              </a:p>
            </p:txBody>
          </p:sp>
        </p:grpSp>
        <p:pic>
          <p:nvPicPr>
            <p:cNvPr id="12" name="图片 11"/>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1"/>
          <p:cNvSpPr/>
          <p:nvPr/>
        </p:nvSpPr>
        <p:spPr>
          <a:xfrm>
            <a:off x="6789188" y="2599206"/>
            <a:ext cx="4563154" cy="2862322"/>
          </a:xfrm>
          <a:prstGeom prst="rect">
            <a:avLst/>
          </a:prstGeom>
        </p:spPr>
        <p:txBody>
          <a:bodyPr wrap="square">
            <a:spAutoFit/>
          </a:bodyPr>
          <a:lstStyle/>
          <a:p>
            <a:pPr fontAlgn="auto">
              <a:lnSpc>
                <a:spcPct val="250000"/>
              </a:lnSpc>
              <a:spcAft>
                <a:spcPts val="0"/>
              </a:spcAft>
              <a:buFont typeface="Wingdings" panose="05000000000000000000" pitchFamily="2" charset="2"/>
              <a:buNone/>
            </a:pPr>
            <a:r>
              <a:rPr lang="zh-CN" altLang="en-US" sz="2400" b="1" dirty="0">
                <a:solidFill>
                  <a:schemeClr val="tx1">
                    <a:lumMod val="85000"/>
                    <a:lumOff val="15000"/>
                  </a:schemeClr>
                </a:solidFill>
                <a:latin typeface="+mn-lt"/>
                <a:ea typeface="+mn-ea"/>
                <a:cs typeface="+mn-ea"/>
                <a:sym typeface="+mn-lt"/>
              </a:rPr>
              <a:t>心理学家常说的话：</a:t>
            </a:r>
            <a:endParaRPr lang="zh-CN" altLang="en-US" sz="2400" b="1" dirty="0">
              <a:solidFill>
                <a:schemeClr val="tx1">
                  <a:lumMod val="85000"/>
                  <a:lumOff val="15000"/>
                </a:schemeClr>
              </a:solidFill>
              <a:latin typeface="+mn-lt"/>
              <a:ea typeface="+mn-ea"/>
              <a:cs typeface="+mn-ea"/>
              <a:sym typeface="+mn-lt"/>
            </a:endParaRPr>
          </a:p>
          <a:p>
            <a:pPr fontAlgn="auto">
              <a:lnSpc>
                <a:spcPct val="25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“为什么你要采取这种不好的方法呢”  </a:t>
            </a:r>
            <a:endParaRPr lang="zh-CN" altLang="en-US" sz="1600" dirty="0">
              <a:solidFill>
                <a:schemeClr val="tx1">
                  <a:lumMod val="85000"/>
                  <a:lumOff val="15000"/>
                </a:schemeClr>
              </a:solidFill>
              <a:latin typeface="+mn-lt"/>
              <a:ea typeface="+mn-ea"/>
              <a:cs typeface="+mn-ea"/>
              <a:sym typeface="+mn-lt"/>
            </a:endParaRPr>
          </a:p>
          <a:p>
            <a:pPr fontAlgn="auto">
              <a:lnSpc>
                <a:spcPct val="25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“你不觉得自己太在乎是否受别人欢迎吗”</a:t>
            </a:r>
            <a:endParaRPr lang="zh-CN" altLang="en-US" sz="1600" dirty="0">
              <a:solidFill>
                <a:schemeClr val="tx1">
                  <a:lumMod val="85000"/>
                  <a:lumOff val="15000"/>
                </a:schemeClr>
              </a:solidFill>
              <a:latin typeface="+mn-lt"/>
              <a:ea typeface="+mn-ea"/>
              <a:cs typeface="+mn-ea"/>
              <a:sym typeface="+mn-lt"/>
            </a:endParaRPr>
          </a:p>
          <a:p>
            <a:pPr fontAlgn="auto">
              <a:lnSpc>
                <a:spcPct val="25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 摆出事事都有正确的方法。</a:t>
            </a:r>
            <a:endParaRPr lang="zh-CN" altLang="en-US" sz="1600"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3"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1723"/>
            <a:ext cx="12192000" cy="6834554"/>
            <a:chOff x="0" y="11723"/>
            <a:chExt cx="12192000" cy="6834554"/>
          </a:xfrm>
        </p:grpSpPr>
        <p:pic>
          <p:nvPicPr>
            <p:cNvPr id="6" name="图片 5"/>
            <p:cNvPicPr>
              <a:picLocks noChangeAspect="1"/>
            </p:cNvPicPr>
            <p:nvPr/>
          </p:nvPicPr>
          <p:blipFill rotWithShape="1">
            <a:blip r:embed="rId1" cstate="screen"/>
            <a:srcRect/>
            <a:stretch>
              <a:fillRect/>
            </a:stretch>
          </p:blipFill>
          <p:spPr>
            <a:xfrm>
              <a:off x="0" y="11723"/>
              <a:ext cx="12192000" cy="6834554"/>
            </a:xfrm>
            <a:prstGeom prst="rect">
              <a:avLst/>
            </a:prstGeom>
          </p:spPr>
        </p:pic>
        <p:pic>
          <p:nvPicPr>
            <p:cNvPr id="13" name="图片 12"/>
            <p:cNvPicPr>
              <a:picLocks noChangeAspect="1"/>
            </p:cNvPicPr>
            <p:nvPr/>
          </p:nvPicPr>
          <p:blipFill rotWithShape="1">
            <a:blip r:embed="rId2" cstate="screen"/>
            <a:srcRect/>
            <a:stretch>
              <a:fillRect/>
            </a:stretch>
          </p:blipFill>
          <p:spPr>
            <a:xfrm>
              <a:off x="8839200" y="3873668"/>
              <a:ext cx="2524796" cy="2398556"/>
            </a:xfrm>
            <a:prstGeom prst="rect">
              <a:avLst/>
            </a:prstGeom>
          </p:spPr>
        </p:pic>
      </p:grpSp>
      <p:grpSp>
        <p:nvGrpSpPr>
          <p:cNvPr id="7" name="组合 6"/>
          <p:cNvGrpSpPr/>
          <p:nvPr/>
        </p:nvGrpSpPr>
        <p:grpSpPr>
          <a:xfrm>
            <a:off x="0" y="766267"/>
            <a:ext cx="12192000" cy="6093936"/>
            <a:chOff x="0" y="766267"/>
            <a:chExt cx="12192000" cy="6093936"/>
          </a:xfrm>
        </p:grpSpPr>
        <p:pic>
          <p:nvPicPr>
            <p:cNvPr id="10" name="图片 9"/>
            <p:cNvPicPr>
              <a:picLocks noChangeAspect="1"/>
            </p:cNvPicPr>
            <p:nvPr/>
          </p:nvPicPr>
          <p:blipFill rotWithShape="1">
            <a:blip r:embed="rId3" cstate="screen"/>
            <a:srcRect/>
            <a:stretch>
              <a:fillRect/>
            </a:stretch>
          </p:blipFill>
          <p:spPr>
            <a:xfrm>
              <a:off x="0" y="4800600"/>
              <a:ext cx="12192000" cy="2057399"/>
            </a:xfrm>
            <a:prstGeom prst="rect">
              <a:avLst/>
            </a:prstGeom>
          </p:spPr>
        </p:pic>
        <p:pic>
          <p:nvPicPr>
            <p:cNvPr id="11" name="图片 10"/>
            <p:cNvPicPr>
              <a:picLocks noChangeAspect="1"/>
            </p:cNvPicPr>
            <p:nvPr/>
          </p:nvPicPr>
          <p:blipFill>
            <a:blip r:embed="rId4" cstate="screen"/>
            <a:stretch>
              <a:fillRect/>
            </a:stretch>
          </p:blipFill>
          <p:spPr>
            <a:xfrm>
              <a:off x="0" y="766267"/>
              <a:ext cx="12192000" cy="6093936"/>
            </a:xfrm>
            <a:prstGeom prst="rect">
              <a:avLst/>
            </a:prstGeom>
          </p:spPr>
        </p:pic>
      </p:grpSp>
      <p:pic>
        <p:nvPicPr>
          <p:cNvPr id="12" name="图片 11"/>
          <p:cNvPicPr>
            <a:picLocks noChangeAspect="1"/>
          </p:cNvPicPr>
          <p:nvPr/>
        </p:nvPicPr>
        <p:blipFill rotWithShape="1">
          <a:blip r:embed="rId5" cstate="screen"/>
          <a:srcRect/>
          <a:stretch>
            <a:fillRect/>
          </a:stretch>
        </p:blipFill>
        <p:spPr>
          <a:xfrm>
            <a:off x="2939801" y="891912"/>
            <a:ext cx="6912548" cy="2330975"/>
          </a:xfrm>
          <a:prstGeom prst="rect">
            <a:avLst/>
          </a:prstGeom>
        </p:spPr>
      </p:pic>
      <p:grpSp>
        <p:nvGrpSpPr>
          <p:cNvPr id="14" name="组合 13"/>
          <p:cNvGrpSpPr/>
          <p:nvPr/>
        </p:nvGrpSpPr>
        <p:grpSpPr>
          <a:xfrm>
            <a:off x="3730109" y="3635114"/>
            <a:ext cx="5109091" cy="1569660"/>
            <a:chOff x="2902716" y="2016323"/>
            <a:chExt cx="5109091" cy="1569660"/>
          </a:xfrm>
        </p:grpSpPr>
        <p:sp>
          <p:nvSpPr>
            <p:cNvPr id="15" name="矩形 14"/>
            <p:cNvSpPr/>
            <p:nvPr/>
          </p:nvSpPr>
          <p:spPr>
            <a:xfrm>
              <a:off x="2902716" y="2016323"/>
              <a:ext cx="5109091" cy="1569660"/>
            </a:xfrm>
            <a:prstGeom prst="rect">
              <a:avLst/>
            </a:prstGeom>
          </p:spPr>
          <p:txBody>
            <a:bodyPr wrap="none">
              <a:spAutoFit/>
            </a:bodyPr>
            <a:lstStyle/>
            <a:p>
              <a:r>
                <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6" name="矩形 15"/>
            <p:cNvSpPr/>
            <p:nvPr/>
          </p:nvSpPr>
          <p:spPr>
            <a:xfrm>
              <a:off x="2902716" y="2016323"/>
              <a:ext cx="5109091" cy="1569660"/>
            </a:xfrm>
            <a:prstGeom prst="rect">
              <a:avLst/>
            </a:prstGeom>
          </p:spPr>
          <p:txBody>
            <a:bodyPr wrap="none">
              <a:spAutoFit/>
            </a:bodyPr>
            <a:lstStyle/>
            <a:p>
              <a:r>
                <a:rPr lang="zh-CN" altLang="en-US" sz="9600" dirty="0">
                  <a:solidFill>
                    <a:srgbClr val="2AA114"/>
                  </a:solidFill>
                  <a:latin typeface="+mn-lt"/>
                  <a:ea typeface="+mn-ea"/>
                  <a:cs typeface="+mn-ea"/>
                  <a:sym typeface="+mn-lt"/>
                </a:rPr>
                <a:t>积极倾</a:t>
              </a:r>
              <a:r>
                <a:rPr lang="zh-CN" altLang="en-US" sz="9600" dirty="0">
                  <a:solidFill>
                    <a:srgbClr val="FF7300"/>
                  </a:solidFill>
                  <a:latin typeface="+mn-lt"/>
                  <a:ea typeface="+mn-ea"/>
                  <a:cs typeface="+mn-ea"/>
                  <a:sym typeface="+mn-lt"/>
                </a:rPr>
                <a:t>听</a:t>
              </a:r>
              <a:endParaRPr lang="zh-CN" altLang="en-US" sz="9600" dirty="0">
                <a:solidFill>
                  <a:srgbClr val="FF7300"/>
                </a:solidFill>
                <a:latin typeface="+mn-lt"/>
                <a:ea typeface="+mn-ea"/>
                <a:cs typeface="+mn-ea"/>
                <a:sym typeface="+mn-lt"/>
              </a:endParaRPr>
            </a:p>
          </p:txBody>
        </p:sp>
      </p:grpSp>
      <p:grpSp>
        <p:nvGrpSpPr>
          <p:cNvPr id="18" name="组合 17"/>
          <p:cNvGrpSpPr/>
          <p:nvPr/>
        </p:nvGrpSpPr>
        <p:grpSpPr>
          <a:xfrm>
            <a:off x="5078383" y="1537847"/>
            <a:ext cx="2524796" cy="1985813"/>
            <a:chOff x="5105400" y="872287"/>
            <a:chExt cx="2524796" cy="1985813"/>
          </a:xfrm>
        </p:grpSpPr>
        <p:sp>
          <p:nvSpPr>
            <p:cNvPr id="2" name="矩形: 圆角 1"/>
            <p:cNvSpPr/>
            <p:nvPr/>
          </p:nvSpPr>
          <p:spPr>
            <a:xfrm>
              <a:off x="5105400" y="2208912"/>
              <a:ext cx="2524796" cy="649188"/>
            </a:xfrm>
            <a:prstGeom prst="roundRect">
              <a:avLst>
                <a:gd name="adj" fmla="val 50000"/>
              </a:avLst>
            </a:prstGeom>
            <a:solidFill>
              <a:srgbClr val="2AA114"/>
            </a:solidFill>
          </p:spPr>
          <p:txBody>
            <a:bodyPr wrap="square">
              <a:spAutoFit/>
            </a:bodyPr>
            <a:lstStyle/>
            <a:p>
              <a:pPr algn="ctr"/>
              <a:r>
                <a:rPr lang="zh-CN" altLang="en-US" sz="2400" b="1" dirty="0">
                  <a:solidFill>
                    <a:schemeClr val="bg1"/>
                  </a:solidFill>
                  <a:latin typeface="+mn-lt"/>
                  <a:ea typeface="+mn-ea"/>
                  <a:cs typeface="+mn-ea"/>
                  <a:sym typeface="+mn-lt"/>
                </a:rPr>
                <a:t>第二部分</a:t>
              </a:r>
              <a:endParaRPr lang="zh-CN" altLang="en-US" sz="2400" b="1" dirty="0">
                <a:solidFill>
                  <a:schemeClr val="bg1"/>
                </a:solidFill>
                <a:latin typeface="+mn-lt"/>
                <a:ea typeface="+mn-ea"/>
                <a:cs typeface="+mn-ea"/>
                <a:sym typeface="+mn-lt"/>
              </a:endParaRPr>
            </a:p>
          </p:txBody>
        </p:sp>
        <p:pic>
          <p:nvPicPr>
            <p:cNvPr id="17" name="图片 16"/>
            <p:cNvPicPr>
              <a:picLocks noChangeAspect="1"/>
            </p:cNvPicPr>
            <p:nvPr/>
          </p:nvPicPr>
          <p:blipFill>
            <a:blip r:embed="rId6" cstate="screen"/>
            <a:stretch>
              <a:fillRect/>
            </a:stretch>
          </p:blipFill>
          <p:spPr>
            <a:xfrm>
              <a:off x="5105400" y="872287"/>
              <a:ext cx="2524796" cy="1577998"/>
            </a:xfrm>
            <a:prstGeom prst="rect">
              <a:avLst/>
            </a:prstGeom>
          </p:spPr>
        </p:pic>
      </p:grpSp>
      <p:pic>
        <p:nvPicPr>
          <p:cNvPr id="19" name="图片 18"/>
          <p:cNvPicPr>
            <a:picLocks noChangeAspect="1"/>
          </p:cNvPicPr>
          <p:nvPr/>
        </p:nvPicPr>
        <p:blipFill rotWithShape="1">
          <a:blip r:embed="rId7" cstate="screen"/>
          <a:srcRect/>
          <a:stretch>
            <a:fillRect/>
          </a:stretch>
        </p:blipFill>
        <p:spPr>
          <a:xfrm>
            <a:off x="1022861" y="1062610"/>
            <a:ext cx="1688832" cy="160439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6000">
        <p15:prstTrans prst="curtains"/>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0" presetClass="path" presetSubtype="0" accel="50000" decel="50000" fill="hold" nodeType="clickEffect">
                                  <p:stCondLst>
                                    <p:cond delay="0"/>
                                  </p:stCondLst>
                                  <p:childTnLst>
                                    <p:animMotion origin="layout" path="M -0.01745 0.42523 L -0.01745 0.42546 C -0.01732 0.40671 -0.01732 0.38842 -0.0168 0.37014 C -0.0168 0.36551 -0.01602 0.36551 -0.01511 0.36204 C -0.01471 0.36065 -0.01445 0.35879 -0.01406 0.35717 C -0.01393 0.35648 -0.01276 0.35208 -0.01237 0.35069 C -0.01146 0.34815 -0.01081 0.34467 -0.00964 0.34259 L -0.00755 0.33935 C -0.00729 0.33889 -0.00677 0.33842 -0.00651 0.33796 C -0.00625 0.33704 -0.00599 0.33588 -0.00547 0.33542 C -0.00508 0.33472 -0.00456 0.33495 -0.00417 0.33449 C -0.00378 0.33426 0.00039 0.33009 0.00143 0.32963 C 0.0026 0.32917 0.0039 0.3294 0.00508 0.32893 C 0.00703 0.32847 0.00898 0.32778 0.01094 0.32731 C 0.01159 0.32685 0.01237 0.32592 0.01302 0.32569 C 0.0181 0.32384 0.01654 0.32592 0.01992 0.32407 C 0.02135 0.32338 0.02265 0.32245 0.02409 0.32153 L 0.02539 0.32083 C 0.02877 0.31504 0.02448 0.32199 0.0289 0.31667 C 0.03073 0.31458 0.02995 0.31435 0.03125 0.31111 C 0.03164 0.31042 0.0319 0.30995 0.03229 0.30949 C 0.03242 0.30833 0.03242 0.30671 0.03268 0.30555 C 0.03281 0.30463 0.0332 0.30393 0.03333 0.30301 C 0.03359 0.30092 0.03359 0.29884 0.03372 0.29653 C 0.03359 0.28981 0.03385 0.27477 0.03294 0.26504 C 0.03242 0.25926 0.03138 0.26157 0.02995 0.25301 C 0.0293 0.2493 0.02904 0.24722 0.02786 0.24398 C 0.02734 0.24259 0.02669 0.24213 0.02604 0.24074 C 0.02552 0.23935 0.025 0.2375 0.02435 0.23588 C 0.02409 0.23518 0.0237 0.23495 0.02344 0.23426 C 0.02122 0.23009 0.02344 0.23333 0.02096 0.23032 C 0.01901 0.22569 0.01745 0.22153 0.01445 0.21967 L 0.01029 0.21736 C 0.00664 0.21065 0.01237 0.22014 0.00547 0.21342 C 0.00495 0.21273 0.00469 0.21088 0.00404 0.21018 C 0.00377 0.20949 0.00312 0.20949 0.00273 0.20926 C 0.00208 0.20856 0.00143 0.20741 0.00065 0.20671 C -0.00013 0.20602 -0.00117 0.20579 -0.00208 0.20532 C -0.00248 0.20486 -0.003 0.20486 -0.00339 0.2044 C -0.00391 0.20393 -0.00443 0.20324 -0.00482 0.20278 C -0.00508 0.20254 -0.00547 0.20231 -0.00586 0.20185 C -0.00677 0.20139 -0.0086 0.20046 -0.0086 0.20069 C -0.00899 0.19954 -0.00925 0.19861 -0.00964 0.19792 C -0.01042 0.19653 -0.0112 0.19514 -0.01198 0.19398 C -0.01354 0.18634 -0.01315 0.18981 -0.0138 0.18426 C -0.01367 0.17454 -0.01419 0.16458 -0.01341 0.15509 C -0.01315 0.15116 -0.01159 0.14861 -0.01068 0.14537 C -0.00925 0.14028 -0.01081 0.1456 -0.00899 0.14051 C -0.00846 0.13912 -0.00807 0.1375 -0.00755 0.13634 C -0.00703 0.13518 -0.00443 0.13241 -0.00378 0.13148 C -0.00339 0.13055 -0.003 0.12917 -0.00248 0.12847 C -0.00156 0.12685 -0.00026 0.12639 0.00065 0.12523 C 0.00143 0.12407 0.00208 0.12292 0.00273 0.12176 C 0.00312 0.12129 0.00364 0.12106 0.00404 0.12037 C 0.00456 0.11967 0.00495 0.11852 0.00547 0.11782 C 0.00612 0.11713 0.0069 0.1169 0.00755 0.1162 C 0.00794 0.11597 0.0082 0.11504 0.00859 0.11458 C 0.00898 0.11412 0.0095 0.11366 0.01002 0.11296 C 0.01029 0.11273 0.01068 0.1125 0.01094 0.11227 C 0.01484 0.10879 0.01081 0.1118 0.01406 0.10972 C 0.01445 0.10949 0.01471 0.10926 0.0151 0.10903 C 0.02721 0.10278 0.01745 0.10764 0.02578 0.10509 C 0.02799 0.10417 0.03008 0.10301 0.03229 0.10254 C 0.03333 0.10208 0.03581 0.10185 0.03711 0.10092 C 0.03802 0.10023 0.03893 0.0993 0.03984 0.09838 C 0.04193 0.08842 0.04101 0.09444 0.03984 0.07176 C 0.03984 0.07106 0.0388 0.0669 0.03841 0.0662 C 0.03802 0.06481 0.03737 0.06389 0.03672 0.06296 C 0.0345 0.0581 0.03424 0.05532 0.0306 0.05231 C 0.02851 0.05069 0.02643 0.04884 0.02435 0.04745 C 0.01823 0.04375 0.02552 0.04815 0.01784 0.04444 C 0.0164 0.04352 0.01484 0.04259 0.01341 0.0419 C 0.01237 0.04143 0.01133 0.0412 0.01029 0.04097 C 0.00182 0.03889 0.01159 0.04143 0.00377 0.03958 C -0.00026 0.03657 0.00221 0.03773 -0.00378 0.03773 L -0.00039 1.48148E-6 L 1.45833E-6 1.48148E-6 " pathEditMode="relative" rAng="0" ptsTypes="AAAAAAAAAAAAAAAAAAAAAAAAAAAAAAAAAAAAAAAAAAAAAAAAAAAAAAAAAAAAAAAAAAAAAAAAAAAAA">
                                      <p:cBhvr>
                                        <p:cTn id="19" dur="2000" fill="hold"/>
                                        <p:tgtEl>
                                          <p:spTgt spid="19"/>
                                        </p:tgtEl>
                                        <p:attrNameLst>
                                          <p:attrName>ppt_x</p:attrName>
                                          <p:attrName>ppt_y</p:attrName>
                                        </p:attrNameLst>
                                      </p:cBhvr>
                                      <p:rCtr x="2917" y="-21250"/>
                                    </p:animMotion>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8"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p:tgtEl>
                                          <p:spTgt spid="14"/>
                                        </p:tgtEl>
                                        <p:attrNameLst>
                                          <p:attrName>ppt_x</p:attrName>
                                        </p:attrNameLst>
                                      </p:cBhvr>
                                      <p:tavLst>
                                        <p:tav tm="0">
                                          <p:val>
                                            <p:strVal val="#ppt_x-#ppt_w*1.125000"/>
                                          </p:val>
                                        </p:tav>
                                        <p:tav tm="100000">
                                          <p:val>
                                            <p:strVal val="#ppt_x"/>
                                          </p:val>
                                        </p:tav>
                                      </p:tavLst>
                                    </p:anim>
                                    <p:animEffect transition="in" filter="wipe(right)">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对话气泡: 圆角矩形 10"/>
          <p:cNvSpPr/>
          <p:nvPr/>
        </p:nvSpPr>
        <p:spPr>
          <a:xfrm>
            <a:off x="2133600" y="2209800"/>
            <a:ext cx="4225413" cy="3711346"/>
          </a:xfrm>
          <a:prstGeom prst="wedgeRoundRectCallout">
            <a:avLst>
              <a:gd name="adj1" fmla="val 56930"/>
              <a:gd name="adj2" fmla="val -19536"/>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1537585" y="589687"/>
            <a:ext cx="3156728" cy="1069939"/>
            <a:chOff x="533400" y="628948"/>
            <a:chExt cx="3156728" cy="1069939"/>
          </a:xfrm>
        </p:grpSpPr>
        <p:pic>
          <p:nvPicPr>
            <p:cNvPr id="5" name="图片 4"/>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6" name="组合 5"/>
            <p:cNvGrpSpPr/>
            <p:nvPr/>
          </p:nvGrpSpPr>
          <p:grpSpPr>
            <a:xfrm>
              <a:off x="1197148" y="1130891"/>
              <a:ext cx="1620957" cy="523901"/>
              <a:chOff x="2902716" y="2016323"/>
              <a:chExt cx="1620957" cy="523901"/>
            </a:xfrm>
          </p:grpSpPr>
          <p:sp>
            <p:nvSpPr>
              <p:cNvPr id="8" name="矩形 7"/>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9" name="矩形 8"/>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7" name="图片 6"/>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1"/>
          <p:cNvSpPr/>
          <p:nvPr/>
        </p:nvSpPr>
        <p:spPr>
          <a:xfrm>
            <a:off x="2729827" y="2647087"/>
            <a:ext cx="3352800" cy="3046988"/>
          </a:xfrm>
          <a:prstGeom prst="rect">
            <a:avLst/>
          </a:prstGeom>
        </p:spPr>
        <p:txBody>
          <a:bodyPr wrap="square">
            <a:spAutoFit/>
          </a:bodyPr>
          <a:lstStyle/>
          <a:p>
            <a:pPr>
              <a:lnSpc>
                <a:spcPct val="150000"/>
              </a:lnSpc>
            </a:pPr>
            <a:r>
              <a:rPr lang="zh-CN" altLang="en-US" dirty="0">
                <a:solidFill>
                  <a:schemeClr val="tx1">
                    <a:lumMod val="85000"/>
                    <a:lumOff val="15000"/>
                  </a:schemeClr>
                </a:solidFill>
                <a:latin typeface="+mn-lt"/>
                <a:ea typeface="+mn-ea"/>
                <a:cs typeface="+mn-ea"/>
                <a:sym typeface="+mn-lt"/>
              </a:rPr>
              <a:t>很多父母都会认为很简单，就是谈，说，讲。但是事实上，</a:t>
            </a:r>
            <a:r>
              <a:rPr lang="zh-CN" altLang="en-US" sz="2000" dirty="0">
                <a:solidFill>
                  <a:schemeClr val="tx1">
                    <a:lumMod val="85000"/>
                    <a:lumOff val="15000"/>
                  </a:schemeClr>
                </a:solidFill>
                <a:latin typeface="+mn-lt"/>
                <a:ea typeface="+mn-ea"/>
                <a:cs typeface="+mn-ea"/>
                <a:sym typeface="+mn-lt"/>
              </a:rPr>
              <a:t>“听”</a:t>
            </a:r>
            <a:r>
              <a:rPr lang="zh-CN" altLang="en-US" dirty="0">
                <a:solidFill>
                  <a:schemeClr val="tx1">
                    <a:lumMod val="85000"/>
                    <a:lumOff val="15000"/>
                  </a:schemeClr>
                </a:solidFill>
                <a:latin typeface="+mn-lt"/>
                <a:ea typeface="+mn-ea"/>
                <a:cs typeface="+mn-ea"/>
                <a:sym typeface="+mn-lt"/>
              </a:rPr>
              <a:t> 才是重要的一个环节。倾听孩子的话是表面尊重孩子，相信孩子所说的内容是有价值的，值得注意的，可以让孩子觉得有价值，受尊重。</a:t>
            </a:r>
            <a:endParaRPr lang="zh-CN" altLang="en-US" dirty="0">
              <a:solidFill>
                <a:schemeClr val="tx1">
                  <a:lumMod val="85000"/>
                  <a:lumOff val="15000"/>
                </a:schemeClr>
              </a:solidFill>
              <a:latin typeface="+mn-lt"/>
              <a:ea typeface="+mn-ea"/>
              <a:cs typeface="+mn-ea"/>
              <a:sym typeface="+mn-lt"/>
            </a:endParaRPr>
          </a:p>
        </p:txBody>
      </p:sp>
      <p:pic>
        <p:nvPicPr>
          <p:cNvPr id="10" name="图片 9"/>
          <p:cNvPicPr>
            <a:picLocks noChangeAspect="1"/>
          </p:cNvPicPr>
          <p:nvPr/>
        </p:nvPicPr>
        <p:blipFill rotWithShape="1">
          <a:blip r:embed="rId3" cstate="screen"/>
          <a:srcRect/>
          <a:stretch>
            <a:fillRect/>
          </a:stretch>
        </p:blipFill>
        <p:spPr>
          <a:xfrm>
            <a:off x="6539827" y="2861910"/>
            <a:ext cx="3810000" cy="2786255"/>
          </a:xfrm>
          <a:prstGeom prst="rect">
            <a:avLst/>
          </a:prstGeom>
        </p:spPr>
      </p:pic>
      <p:grpSp>
        <p:nvGrpSpPr>
          <p:cNvPr id="14" name="组合 13"/>
          <p:cNvGrpSpPr/>
          <p:nvPr/>
        </p:nvGrpSpPr>
        <p:grpSpPr>
          <a:xfrm>
            <a:off x="8825827" y="1891223"/>
            <a:ext cx="1295400" cy="970687"/>
            <a:chOff x="8839200" y="2139736"/>
            <a:chExt cx="1295400" cy="970687"/>
          </a:xfrm>
        </p:grpSpPr>
        <p:sp>
          <p:nvSpPr>
            <p:cNvPr id="13" name="思想气泡: 云 12"/>
            <p:cNvSpPr/>
            <p:nvPr/>
          </p:nvSpPr>
          <p:spPr>
            <a:xfrm>
              <a:off x="8839200" y="2139736"/>
              <a:ext cx="1295400" cy="970687"/>
            </a:xfrm>
            <a:prstGeom prst="cloudCallout">
              <a:avLst>
                <a:gd name="adj1" fmla="val -26146"/>
                <a:gd name="adj2" fmla="val 96939"/>
              </a:avLst>
            </a:prstGeom>
            <a:solidFill>
              <a:srgbClr val="2AA1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矩形 11"/>
            <p:cNvSpPr/>
            <p:nvPr/>
          </p:nvSpPr>
          <p:spPr>
            <a:xfrm>
              <a:off x="9130325" y="2460079"/>
              <a:ext cx="941283" cy="369332"/>
            </a:xfrm>
            <a:prstGeom prst="rect">
              <a:avLst/>
            </a:prstGeom>
          </p:spPr>
          <p:txBody>
            <a:bodyPr wrap="none">
              <a:spAutoFit/>
            </a:bodyPr>
            <a:lstStyle/>
            <a:p>
              <a:r>
                <a:rPr lang="zh-CN" altLang="en-US" dirty="0">
                  <a:solidFill>
                    <a:schemeClr val="bg1"/>
                  </a:solidFill>
                  <a:latin typeface="+mn-lt"/>
                  <a:ea typeface="+mn-ea"/>
                  <a:cs typeface="+mn-ea"/>
                  <a:sym typeface="+mn-lt"/>
                </a:rPr>
                <a:t>“听” </a:t>
              </a:r>
              <a:endParaRPr lang="zh-CN" altLang="en-US" dirty="0">
                <a:solidFill>
                  <a:schemeClr val="bg1"/>
                </a:solidFill>
                <a:latin typeface="+mn-lt"/>
                <a:ea typeface="+mn-ea"/>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Rot="1" noChangeArrowheads="1"/>
          </p:cNvSpPr>
          <p:nvPr/>
        </p:nvSpPr>
        <p:spPr>
          <a:xfrm>
            <a:off x="2133600" y="4570164"/>
            <a:ext cx="7162800" cy="12954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spcAft>
                <a:spcPts val="0"/>
              </a:spcAft>
            </a:pPr>
            <a:endParaRPr lang="en-US" altLang="zh-CN" sz="1400" dirty="0">
              <a:cs typeface="+mn-ea"/>
              <a:sym typeface="+mn-lt"/>
            </a:endParaRPr>
          </a:p>
        </p:txBody>
      </p:sp>
      <p:sp>
        <p:nvSpPr>
          <p:cNvPr id="9" name="Rectangle 3"/>
          <p:cNvSpPr txBox="1">
            <a:spLocks noRot="1" noChangeArrowheads="1"/>
          </p:cNvSpPr>
          <p:nvPr/>
        </p:nvSpPr>
        <p:spPr>
          <a:xfrm>
            <a:off x="2057400" y="5865564"/>
            <a:ext cx="6172200" cy="19050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lnSpc>
                <a:spcPct val="90000"/>
              </a:lnSpc>
              <a:spcAft>
                <a:spcPts val="0"/>
              </a:spcAft>
            </a:pPr>
            <a:endParaRPr lang="en-US" altLang="zh-CN" sz="1400" dirty="0">
              <a:solidFill>
                <a:srgbClr val="5E1C27"/>
              </a:solidFill>
              <a:cs typeface="+mn-ea"/>
              <a:sym typeface="+mn-lt"/>
            </a:endParaRPr>
          </a:p>
        </p:txBody>
      </p:sp>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0" name="组合 9"/>
            <p:cNvGrpSpPr/>
            <p:nvPr/>
          </p:nvGrpSpPr>
          <p:grpSpPr>
            <a:xfrm>
              <a:off x="1197148" y="1130891"/>
              <a:ext cx="1620957" cy="523901"/>
              <a:chOff x="2902716" y="2016323"/>
              <a:chExt cx="1620957" cy="523901"/>
            </a:xfrm>
          </p:grpSpPr>
          <p:sp>
            <p:nvSpPr>
              <p:cNvPr id="12" name="矩形 11"/>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3" name="矩形 12"/>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1" name="图片 10"/>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圆角 1"/>
          <p:cNvSpPr/>
          <p:nvPr/>
        </p:nvSpPr>
        <p:spPr>
          <a:xfrm>
            <a:off x="1974793" y="1744228"/>
            <a:ext cx="2553930" cy="562630"/>
          </a:xfrm>
          <a:prstGeom prst="roundRect">
            <a:avLst>
              <a:gd name="adj" fmla="val 50000"/>
            </a:avLst>
          </a:prstGeom>
          <a:solidFill>
            <a:srgbClr val="2AA114"/>
          </a:solidFill>
        </p:spPr>
        <p:txBody>
          <a:bodyPr wrap="square">
            <a:spAutoFit/>
          </a:bodyPr>
          <a:lstStyle/>
          <a:p>
            <a:pPr algn="ctr"/>
            <a:r>
              <a:rPr lang="zh-CN" altLang="en-US" sz="2000" b="1" dirty="0">
                <a:solidFill>
                  <a:schemeClr val="bg1"/>
                </a:solidFill>
                <a:latin typeface="+mn-lt"/>
                <a:ea typeface="+mn-ea"/>
                <a:cs typeface="+mn-ea"/>
                <a:sym typeface="+mn-lt"/>
              </a:rPr>
              <a:t>有效倾听五原则</a:t>
            </a:r>
            <a:endParaRPr lang="zh-CN" altLang="en-US" sz="2000" b="1" dirty="0">
              <a:solidFill>
                <a:schemeClr val="bg1"/>
              </a:solidFill>
              <a:latin typeface="+mn-lt"/>
              <a:ea typeface="+mn-ea"/>
              <a:cs typeface="+mn-ea"/>
              <a:sym typeface="+mn-lt"/>
            </a:endParaRPr>
          </a:p>
        </p:txBody>
      </p:sp>
      <p:grpSp>
        <p:nvGrpSpPr>
          <p:cNvPr id="18" name="组合 17"/>
          <p:cNvGrpSpPr/>
          <p:nvPr/>
        </p:nvGrpSpPr>
        <p:grpSpPr>
          <a:xfrm>
            <a:off x="1524000" y="2494084"/>
            <a:ext cx="9143999" cy="921883"/>
            <a:chOff x="1828800" y="2884125"/>
            <a:chExt cx="9143999" cy="921883"/>
          </a:xfrm>
        </p:grpSpPr>
        <p:sp>
          <p:nvSpPr>
            <p:cNvPr id="14" name="对话气泡: 圆角矩形 13"/>
            <p:cNvSpPr/>
            <p:nvPr/>
          </p:nvSpPr>
          <p:spPr>
            <a:xfrm>
              <a:off x="1828800" y="2900932"/>
              <a:ext cx="9143999" cy="905076"/>
            </a:xfrm>
            <a:prstGeom prst="wedgeRoundRectCallout">
              <a:avLst>
                <a:gd name="adj1" fmla="val 46226"/>
                <a:gd name="adj2" fmla="val -17682"/>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101034" y="2884125"/>
              <a:ext cx="7543800" cy="833241"/>
            </a:xfrm>
            <a:prstGeom prst="rect">
              <a:avLst/>
            </a:prstGeom>
          </p:spPr>
          <p:txBody>
            <a:bodyPr wrap="square">
              <a:spAutoFit/>
            </a:bodyPr>
            <a:lstStyle/>
            <a:p>
              <a:pPr>
                <a:lnSpc>
                  <a:spcPct val="150000"/>
                </a:lnSpc>
                <a:buFont typeface="Wingdings" panose="05000000000000000000" pitchFamily="2" charset="2"/>
                <a:buNone/>
              </a:pPr>
              <a:r>
                <a:rPr lang="en-US" altLang="zh-CN" dirty="0">
                  <a:solidFill>
                    <a:srgbClr val="2AA114"/>
                  </a:solidFill>
                  <a:latin typeface="+mn-lt"/>
                  <a:ea typeface="+mn-ea"/>
                  <a:cs typeface="+mn-ea"/>
                  <a:sym typeface="+mn-lt"/>
                </a:rPr>
                <a:t> </a:t>
              </a:r>
              <a:r>
                <a:rPr lang="zh-CN" altLang="en-US" dirty="0">
                  <a:solidFill>
                    <a:srgbClr val="2AA114"/>
                  </a:solidFill>
                  <a:latin typeface="+mn-lt"/>
                  <a:ea typeface="+mn-ea"/>
                  <a:cs typeface="+mn-ea"/>
                  <a:sym typeface="+mn-lt"/>
                </a:rPr>
                <a:t>第一 不要做价值判断：</a:t>
              </a:r>
              <a:endParaRPr lang="zh-CN" altLang="en-US" dirty="0">
                <a:solidFill>
                  <a:srgbClr val="2AA114"/>
                </a:solidFill>
                <a:latin typeface="+mn-lt"/>
                <a:ea typeface="+mn-ea"/>
                <a:cs typeface="+mn-ea"/>
                <a:sym typeface="+mn-lt"/>
              </a:endParaRPr>
            </a:p>
            <a:p>
              <a:pPr>
                <a:lnSpc>
                  <a:spcPct val="150000"/>
                </a:lnSpc>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  即使当孩子不同意你的看法时，也要体会到他可以有自己想法的权利</a:t>
              </a:r>
              <a:endParaRPr lang="zh-CN" altLang="en-US" sz="1600" dirty="0">
                <a:solidFill>
                  <a:schemeClr val="tx1">
                    <a:lumMod val="85000"/>
                    <a:lumOff val="15000"/>
                  </a:schemeClr>
                </a:solidFill>
                <a:latin typeface="+mn-lt"/>
                <a:ea typeface="+mn-ea"/>
                <a:cs typeface="+mn-ea"/>
                <a:sym typeface="+mn-lt"/>
              </a:endParaRPr>
            </a:p>
          </p:txBody>
        </p:sp>
      </p:grpSp>
      <p:grpSp>
        <p:nvGrpSpPr>
          <p:cNvPr id="19" name="组合 18"/>
          <p:cNvGrpSpPr/>
          <p:nvPr/>
        </p:nvGrpSpPr>
        <p:grpSpPr>
          <a:xfrm>
            <a:off x="1523999" y="3587451"/>
            <a:ext cx="9143999" cy="1013087"/>
            <a:chOff x="1828799" y="3911333"/>
            <a:chExt cx="9143999" cy="1013087"/>
          </a:xfrm>
        </p:grpSpPr>
        <p:sp>
          <p:nvSpPr>
            <p:cNvPr id="20" name="对话气泡: 圆角矩形 19"/>
            <p:cNvSpPr/>
            <p:nvPr/>
          </p:nvSpPr>
          <p:spPr>
            <a:xfrm>
              <a:off x="1828799" y="3911333"/>
              <a:ext cx="9143999" cy="1013087"/>
            </a:xfrm>
            <a:prstGeom prst="wedgeRoundRectCallout">
              <a:avLst>
                <a:gd name="adj1" fmla="val 46226"/>
                <a:gd name="adj2" fmla="val -17682"/>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2095811" y="4021503"/>
              <a:ext cx="7886388" cy="861774"/>
            </a:xfrm>
            <a:prstGeom prst="rect">
              <a:avLst/>
            </a:prstGeom>
          </p:spPr>
          <p:txBody>
            <a:bodyPr wrap="square">
              <a:spAutoFit/>
            </a:bodyPr>
            <a:lstStyle/>
            <a:p>
              <a:pPr fontAlgn="auto">
                <a:spcAft>
                  <a:spcPts val="0"/>
                </a:spcAft>
                <a:buFont typeface="Wingdings" panose="05000000000000000000" pitchFamily="2" charset="2"/>
                <a:buNone/>
              </a:pPr>
              <a:r>
                <a:rPr lang="en-US" altLang="zh-CN" b="1" dirty="0">
                  <a:solidFill>
                    <a:srgbClr val="2AA114"/>
                  </a:solidFill>
                  <a:latin typeface="+mn-lt"/>
                  <a:ea typeface="+mn-ea"/>
                  <a:cs typeface="+mn-ea"/>
                  <a:sym typeface="+mn-lt"/>
                </a:rPr>
                <a:t> </a:t>
              </a:r>
              <a:r>
                <a:rPr lang="zh-CN" altLang="en-US" b="1" dirty="0">
                  <a:solidFill>
                    <a:srgbClr val="2AA114"/>
                  </a:solidFill>
                  <a:latin typeface="+mn-lt"/>
                  <a:ea typeface="+mn-ea"/>
                  <a:cs typeface="+mn-ea"/>
                  <a:sym typeface="+mn-lt"/>
                </a:rPr>
                <a:t>第二 做个积极的倾听者。</a:t>
              </a:r>
              <a:endParaRPr lang="zh-CN" altLang="en-US" b="1" dirty="0">
                <a:solidFill>
                  <a:srgbClr val="2AA114"/>
                </a:solidFill>
                <a:latin typeface="+mn-lt"/>
                <a:ea typeface="+mn-ea"/>
                <a:cs typeface="+mn-ea"/>
                <a:sym typeface="+mn-lt"/>
              </a:endParaRPr>
            </a:p>
            <a:p>
              <a:pPr fontAlgn="auto">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 举例：“妈！我好难过，今天考试考坏了”妈妈停下手边的工作，坐下来说：</a:t>
              </a:r>
              <a:endParaRPr lang="zh-CN" altLang="en-US" sz="1600" dirty="0">
                <a:solidFill>
                  <a:schemeClr val="tx1">
                    <a:lumMod val="85000"/>
                    <a:lumOff val="15000"/>
                  </a:schemeClr>
                </a:solidFill>
                <a:latin typeface="+mn-lt"/>
                <a:ea typeface="+mn-ea"/>
                <a:cs typeface="+mn-ea"/>
                <a:sym typeface="+mn-lt"/>
              </a:endParaRPr>
            </a:p>
            <a:p>
              <a:pPr fontAlgn="auto">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“愿意说给我听吗？”</a:t>
              </a:r>
              <a:endParaRPr lang="zh-CN" altLang="en-US" sz="1600" dirty="0">
                <a:solidFill>
                  <a:schemeClr val="tx1">
                    <a:lumMod val="85000"/>
                    <a:lumOff val="15000"/>
                  </a:schemeClr>
                </a:solidFill>
                <a:latin typeface="+mn-lt"/>
                <a:ea typeface="+mn-ea"/>
                <a:cs typeface="+mn-ea"/>
                <a:sym typeface="+mn-lt"/>
              </a:endParaRPr>
            </a:p>
          </p:txBody>
        </p:sp>
      </p:grpSp>
      <p:grpSp>
        <p:nvGrpSpPr>
          <p:cNvPr id="22" name="组合 21"/>
          <p:cNvGrpSpPr/>
          <p:nvPr/>
        </p:nvGrpSpPr>
        <p:grpSpPr>
          <a:xfrm>
            <a:off x="1524000" y="4772022"/>
            <a:ext cx="9143999" cy="1466810"/>
            <a:chOff x="1828800" y="4724401"/>
            <a:chExt cx="9143999" cy="1466810"/>
          </a:xfrm>
        </p:grpSpPr>
        <p:sp>
          <p:nvSpPr>
            <p:cNvPr id="21" name="对话气泡: 圆角矩形 20"/>
            <p:cNvSpPr/>
            <p:nvPr/>
          </p:nvSpPr>
          <p:spPr>
            <a:xfrm>
              <a:off x="1828800" y="4724401"/>
              <a:ext cx="9143999" cy="1466810"/>
            </a:xfrm>
            <a:prstGeom prst="wedgeRoundRectCallout">
              <a:avLst>
                <a:gd name="adj1" fmla="val 46226"/>
                <a:gd name="adj2" fmla="val -17682"/>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2050758" y="4899191"/>
              <a:ext cx="8541042" cy="1117229"/>
            </a:xfrm>
            <a:prstGeom prst="rect">
              <a:avLst/>
            </a:prstGeom>
          </p:spPr>
          <p:txBody>
            <a:bodyPr wrap="square">
              <a:spAutoFit/>
            </a:bodyPr>
            <a:lstStyle/>
            <a:p>
              <a:pPr fontAlgn="auto">
                <a:lnSpc>
                  <a:spcPct val="90000"/>
                </a:lnSpc>
                <a:spcAft>
                  <a:spcPts val="0"/>
                </a:spcAft>
                <a:buFont typeface="Wingdings" panose="05000000000000000000" pitchFamily="2" charset="2"/>
                <a:buNone/>
              </a:pPr>
              <a:r>
                <a:rPr lang="en-US" altLang="zh-CN" dirty="0">
                  <a:solidFill>
                    <a:schemeClr val="tx1">
                      <a:lumMod val="95000"/>
                      <a:lumOff val="5000"/>
                    </a:schemeClr>
                  </a:solidFill>
                  <a:latin typeface="+mn-lt"/>
                  <a:ea typeface="+mn-ea"/>
                  <a:cs typeface="+mn-ea"/>
                  <a:sym typeface="+mn-lt"/>
                </a:rPr>
                <a:t> </a:t>
              </a:r>
              <a:r>
                <a:rPr lang="zh-CN" altLang="en-US" dirty="0">
                  <a:solidFill>
                    <a:srgbClr val="2AA114"/>
                  </a:solidFill>
                  <a:latin typeface="+mn-lt"/>
                  <a:ea typeface="+mn-ea"/>
                  <a:cs typeface="+mn-ea"/>
                  <a:sym typeface="+mn-lt"/>
                </a:rPr>
                <a:t>第三 反映孩子的情绪：</a:t>
              </a:r>
              <a:endParaRPr lang="zh-CN" altLang="en-US" dirty="0">
                <a:solidFill>
                  <a:srgbClr val="2AA114"/>
                </a:solidFill>
                <a:latin typeface="+mn-lt"/>
                <a:ea typeface="+mn-ea"/>
                <a:cs typeface="+mn-ea"/>
                <a:sym typeface="+mn-lt"/>
              </a:endParaRPr>
            </a:p>
            <a:p>
              <a:pPr fontAlgn="auto">
                <a:lnSpc>
                  <a:spcPct val="90000"/>
                </a:lnSpc>
                <a:spcAft>
                  <a:spcPts val="0"/>
                </a:spcAft>
                <a:buFont typeface="Wingdings" panose="05000000000000000000" pitchFamily="2" charset="2"/>
                <a:buNone/>
              </a:pPr>
              <a:r>
                <a:rPr lang="zh-CN" altLang="en-US" sz="1400" dirty="0">
                  <a:solidFill>
                    <a:schemeClr val="tx1">
                      <a:lumMod val="85000"/>
                      <a:lumOff val="15000"/>
                    </a:schemeClr>
                  </a:solidFill>
                  <a:latin typeface="+mn-lt"/>
                  <a:ea typeface="+mn-ea"/>
                  <a:cs typeface="+mn-ea"/>
                  <a:sym typeface="+mn-lt"/>
                </a:rPr>
                <a:t>  有时孩子的话无法告诉我们全部的故事，他也不知道自己的情感反应，加入父母表现出了解和接纳，他会更清楚地认识。</a:t>
              </a:r>
              <a:endParaRPr lang="zh-CN" altLang="en-US" sz="1400" dirty="0">
                <a:solidFill>
                  <a:schemeClr val="tx1">
                    <a:lumMod val="85000"/>
                    <a:lumOff val="15000"/>
                  </a:schemeClr>
                </a:solidFill>
                <a:latin typeface="+mn-lt"/>
                <a:ea typeface="+mn-ea"/>
                <a:cs typeface="+mn-ea"/>
                <a:sym typeface="+mn-lt"/>
              </a:endParaRPr>
            </a:p>
            <a:p>
              <a:pPr fontAlgn="auto">
                <a:lnSpc>
                  <a:spcPct val="90000"/>
                </a:lnSpc>
                <a:spcAft>
                  <a:spcPts val="0"/>
                </a:spcAft>
                <a:buFont typeface="Wingdings" panose="05000000000000000000" pitchFamily="2" charset="2"/>
                <a:buNone/>
              </a:pPr>
              <a:r>
                <a:rPr lang="zh-CN" altLang="en-US" sz="1400" dirty="0">
                  <a:solidFill>
                    <a:schemeClr val="tx1">
                      <a:lumMod val="85000"/>
                      <a:lumOff val="15000"/>
                    </a:schemeClr>
                  </a:solidFill>
                  <a:latin typeface="+mn-lt"/>
                  <a:ea typeface="+mn-ea"/>
                  <a:cs typeface="+mn-ea"/>
                  <a:sym typeface="+mn-lt"/>
                </a:rPr>
                <a:t>  举例：“爸，哥哥是坏蛋，他弄坏我的火车，我也要把他的玩具弄坏。” </a:t>
              </a:r>
              <a:endParaRPr lang="zh-CN" altLang="en-US" sz="1400" dirty="0">
                <a:solidFill>
                  <a:schemeClr val="tx1">
                    <a:lumMod val="85000"/>
                    <a:lumOff val="15000"/>
                  </a:schemeClr>
                </a:solidFill>
                <a:latin typeface="+mn-lt"/>
                <a:ea typeface="+mn-ea"/>
                <a:cs typeface="+mn-ea"/>
                <a:sym typeface="+mn-lt"/>
              </a:endParaRPr>
            </a:p>
            <a:p>
              <a:pPr fontAlgn="auto">
                <a:lnSpc>
                  <a:spcPct val="90000"/>
                </a:lnSpc>
                <a:spcAft>
                  <a:spcPts val="0"/>
                </a:spcAft>
                <a:buFont typeface="Wingdings" panose="05000000000000000000" pitchFamily="2" charset="2"/>
                <a:buNone/>
              </a:pPr>
              <a:r>
                <a:rPr lang="zh-CN" altLang="en-US" sz="1400" dirty="0">
                  <a:solidFill>
                    <a:schemeClr val="tx1">
                      <a:lumMod val="85000"/>
                      <a:lumOff val="15000"/>
                    </a:schemeClr>
                  </a:solidFill>
                  <a:latin typeface="+mn-lt"/>
                  <a:ea typeface="+mn-ea"/>
                  <a:cs typeface="+mn-ea"/>
                  <a:sym typeface="+mn-lt"/>
                </a:rPr>
                <a:t>  爸爸的反应：“你感到很生气，想讨回公道。”</a:t>
              </a:r>
              <a:endParaRPr lang="zh-CN" altLang="en-US" sz="1400" dirty="0">
                <a:solidFill>
                  <a:schemeClr val="tx1">
                    <a:lumMod val="85000"/>
                    <a:lumOff val="15000"/>
                  </a:schemeClr>
                </a:solidFill>
                <a:latin typeface="+mn-lt"/>
                <a:ea typeface="+mn-ea"/>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Rot="1" noChangeArrowheads="1"/>
          </p:cNvSpPr>
          <p:nvPr/>
        </p:nvSpPr>
        <p:spPr>
          <a:xfrm>
            <a:off x="2133600" y="4570164"/>
            <a:ext cx="7162800" cy="12954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spcAft>
                <a:spcPts val="0"/>
              </a:spcAft>
            </a:pPr>
            <a:endParaRPr lang="en-US" altLang="zh-CN" sz="1400" dirty="0">
              <a:cs typeface="+mn-ea"/>
              <a:sym typeface="+mn-lt"/>
            </a:endParaRPr>
          </a:p>
        </p:txBody>
      </p:sp>
      <p:sp>
        <p:nvSpPr>
          <p:cNvPr id="9" name="Rectangle 3"/>
          <p:cNvSpPr txBox="1">
            <a:spLocks noRot="1" noChangeArrowheads="1"/>
          </p:cNvSpPr>
          <p:nvPr/>
        </p:nvSpPr>
        <p:spPr>
          <a:xfrm>
            <a:off x="2057400" y="5865564"/>
            <a:ext cx="6172200" cy="19050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lnSpc>
                <a:spcPct val="90000"/>
              </a:lnSpc>
              <a:spcAft>
                <a:spcPts val="0"/>
              </a:spcAft>
            </a:pPr>
            <a:endParaRPr lang="en-US" altLang="zh-CN" sz="1400" dirty="0">
              <a:solidFill>
                <a:srgbClr val="5E1C27"/>
              </a:solidFill>
              <a:cs typeface="+mn-ea"/>
              <a:sym typeface="+mn-lt"/>
            </a:endParaRPr>
          </a:p>
        </p:txBody>
      </p:sp>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0" name="组合 9"/>
            <p:cNvGrpSpPr/>
            <p:nvPr/>
          </p:nvGrpSpPr>
          <p:grpSpPr>
            <a:xfrm>
              <a:off x="1197148" y="1130891"/>
              <a:ext cx="1620957" cy="523901"/>
              <a:chOff x="2902716" y="2016323"/>
              <a:chExt cx="1620957" cy="523901"/>
            </a:xfrm>
          </p:grpSpPr>
          <p:sp>
            <p:nvSpPr>
              <p:cNvPr id="12" name="矩形 11"/>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3" name="矩形 12"/>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1" name="图片 10"/>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圆角 1"/>
          <p:cNvSpPr/>
          <p:nvPr/>
        </p:nvSpPr>
        <p:spPr>
          <a:xfrm>
            <a:off x="2286000" y="1918014"/>
            <a:ext cx="2553930" cy="562630"/>
          </a:xfrm>
          <a:prstGeom prst="roundRect">
            <a:avLst>
              <a:gd name="adj" fmla="val 50000"/>
            </a:avLst>
          </a:prstGeom>
          <a:solidFill>
            <a:srgbClr val="2AA114"/>
          </a:solidFill>
        </p:spPr>
        <p:txBody>
          <a:bodyPr wrap="square">
            <a:spAutoFit/>
          </a:bodyPr>
          <a:lstStyle/>
          <a:p>
            <a:pPr algn="ctr"/>
            <a:r>
              <a:rPr lang="zh-CN" altLang="en-US" sz="2000" b="1" dirty="0">
                <a:solidFill>
                  <a:schemeClr val="bg1"/>
                </a:solidFill>
                <a:latin typeface="+mn-lt"/>
                <a:ea typeface="+mn-ea"/>
                <a:cs typeface="+mn-ea"/>
                <a:sym typeface="+mn-lt"/>
              </a:rPr>
              <a:t>有效倾听五原则</a:t>
            </a:r>
            <a:endParaRPr lang="zh-CN" altLang="en-US" sz="2000" b="1" dirty="0">
              <a:solidFill>
                <a:schemeClr val="bg1"/>
              </a:solidFill>
              <a:latin typeface="+mn-lt"/>
              <a:ea typeface="+mn-ea"/>
              <a:cs typeface="+mn-ea"/>
              <a:sym typeface="+mn-lt"/>
            </a:endParaRPr>
          </a:p>
        </p:txBody>
      </p:sp>
      <p:sp>
        <p:nvSpPr>
          <p:cNvPr id="14" name="对话气泡: 圆角矩形 13"/>
          <p:cNvSpPr/>
          <p:nvPr/>
        </p:nvSpPr>
        <p:spPr>
          <a:xfrm>
            <a:off x="2057399" y="2819399"/>
            <a:ext cx="3733800" cy="3448913"/>
          </a:xfrm>
          <a:prstGeom prst="wedgeRoundRectCallout">
            <a:avLst>
              <a:gd name="adj1" fmla="val 47570"/>
              <a:gd name="adj2" fmla="val -29196"/>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2514600" y="3158123"/>
            <a:ext cx="2895600" cy="2862322"/>
          </a:xfrm>
          <a:prstGeom prst="rect">
            <a:avLst/>
          </a:prstGeom>
        </p:spPr>
        <p:txBody>
          <a:bodyPr wrap="square">
            <a:spAutoFit/>
          </a:bodyPr>
          <a:lstStyle/>
          <a:p>
            <a:pPr>
              <a:lnSpc>
                <a:spcPct val="150000"/>
              </a:lnSpc>
              <a:buFont typeface="Wingdings" panose="05000000000000000000" pitchFamily="2" charset="2"/>
              <a:buNone/>
            </a:pPr>
            <a:r>
              <a:rPr lang="en-US" altLang="zh-CN" b="1" dirty="0">
                <a:solidFill>
                  <a:srgbClr val="2AA114"/>
                </a:solidFill>
                <a:latin typeface="+mn-lt"/>
                <a:ea typeface="+mn-ea"/>
                <a:cs typeface="+mn-ea"/>
                <a:sym typeface="+mn-lt"/>
              </a:rPr>
              <a:t> </a:t>
            </a:r>
            <a:r>
              <a:rPr lang="zh-CN" altLang="en-US" b="1" dirty="0">
                <a:solidFill>
                  <a:srgbClr val="2AA114"/>
                </a:solidFill>
                <a:latin typeface="+mn-lt"/>
                <a:ea typeface="+mn-ea"/>
                <a:cs typeface="+mn-ea"/>
                <a:sym typeface="+mn-lt"/>
              </a:rPr>
              <a:t>第四 试着去了解孩子的话</a:t>
            </a:r>
            <a:endParaRPr lang="zh-CN" altLang="en-US" b="1" dirty="0">
              <a:solidFill>
                <a:srgbClr val="2AA114"/>
              </a:solidFill>
              <a:latin typeface="+mn-lt"/>
              <a:ea typeface="+mn-ea"/>
              <a:cs typeface="+mn-ea"/>
              <a:sym typeface="+mn-lt"/>
            </a:endParaRPr>
          </a:p>
          <a:p>
            <a:pPr>
              <a:lnSpc>
                <a:spcPct val="150000"/>
              </a:lnSpc>
              <a:buFont typeface="Wingdings" panose="05000000000000000000" pitchFamily="2" charset="2"/>
              <a:buNone/>
            </a:pPr>
            <a:r>
              <a:rPr lang="zh-CN" altLang="en-US" sz="1400" dirty="0">
                <a:solidFill>
                  <a:schemeClr val="tx1">
                    <a:lumMod val="85000"/>
                    <a:lumOff val="15000"/>
                  </a:schemeClr>
                </a:solidFill>
                <a:latin typeface="+mn-lt"/>
                <a:ea typeface="+mn-ea"/>
                <a:cs typeface="+mn-ea"/>
                <a:sym typeface="+mn-lt"/>
              </a:rPr>
              <a:t>  语言的发展需要一段时间，年幼的孩子会说些不恰当的字句。</a:t>
            </a:r>
            <a:endParaRPr lang="zh-CN" altLang="en-US" sz="1400" dirty="0">
              <a:solidFill>
                <a:schemeClr val="tx1">
                  <a:lumMod val="85000"/>
                  <a:lumOff val="15000"/>
                </a:schemeClr>
              </a:solidFill>
              <a:latin typeface="+mn-lt"/>
              <a:ea typeface="+mn-ea"/>
              <a:cs typeface="+mn-ea"/>
              <a:sym typeface="+mn-lt"/>
            </a:endParaRPr>
          </a:p>
          <a:p>
            <a:pPr>
              <a:lnSpc>
                <a:spcPct val="150000"/>
              </a:lnSpc>
              <a:buFont typeface="Wingdings" panose="05000000000000000000" pitchFamily="2" charset="2"/>
              <a:buNone/>
            </a:pPr>
            <a:r>
              <a:rPr lang="zh-CN" altLang="en-US" sz="1400" dirty="0">
                <a:solidFill>
                  <a:schemeClr val="tx1">
                    <a:lumMod val="85000"/>
                    <a:lumOff val="15000"/>
                  </a:schemeClr>
                </a:solidFill>
                <a:latin typeface="+mn-lt"/>
                <a:ea typeface="+mn-ea"/>
                <a:cs typeface="+mn-ea"/>
                <a:sym typeface="+mn-lt"/>
              </a:rPr>
              <a:t>  当孩子放学回家说：</a:t>
            </a:r>
            <a:endParaRPr lang="zh-CN" altLang="en-US" sz="1400" dirty="0">
              <a:solidFill>
                <a:schemeClr val="tx1">
                  <a:lumMod val="85000"/>
                  <a:lumOff val="15000"/>
                </a:schemeClr>
              </a:solidFill>
              <a:latin typeface="+mn-lt"/>
              <a:ea typeface="+mn-ea"/>
              <a:cs typeface="+mn-ea"/>
              <a:sym typeface="+mn-lt"/>
            </a:endParaRPr>
          </a:p>
          <a:p>
            <a:pPr>
              <a:lnSpc>
                <a:spcPct val="150000"/>
              </a:lnSpc>
              <a:buFont typeface="Wingdings" panose="05000000000000000000" pitchFamily="2" charset="2"/>
              <a:buNone/>
            </a:pPr>
            <a:r>
              <a:rPr lang="zh-CN" altLang="en-US" sz="1400" dirty="0">
                <a:solidFill>
                  <a:schemeClr val="tx1">
                    <a:lumMod val="85000"/>
                    <a:lumOff val="15000"/>
                  </a:schemeClr>
                </a:solidFill>
                <a:latin typeface="+mn-lt"/>
                <a:ea typeface="+mn-ea"/>
                <a:cs typeface="+mn-ea"/>
                <a:sym typeface="+mn-lt"/>
              </a:rPr>
              <a:t>“妈！我好恨我们的老师！”</a:t>
            </a:r>
            <a:endParaRPr lang="zh-CN" altLang="en-US" sz="1400" dirty="0">
              <a:solidFill>
                <a:schemeClr val="tx1">
                  <a:lumMod val="85000"/>
                  <a:lumOff val="15000"/>
                </a:schemeClr>
              </a:solidFill>
              <a:latin typeface="+mn-lt"/>
              <a:ea typeface="+mn-ea"/>
              <a:cs typeface="+mn-ea"/>
              <a:sym typeface="+mn-lt"/>
            </a:endParaRPr>
          </a:p>
          <a:p>
            <a:pPr>
              <a:lnSpc>
                <a:spcPct val="150000"/>
              </a:lnSpc>
              <a:buFont typeface="Wingdings" panose="05000000000000000000" pitchFamily="2" charset="2"/>
              <a:buNone/>
            </a:pPr>
            <a:r>
              <a:rPr lang="zh-CN" altLang="en-US" sz="1400" dirty="0">
                <a:solidFill>
                  <a:schemeClr val="tx1">
                    <a:lumMod val="85000"/>
                    <a:lumOff val="15000"/>
                  </a:schemeClr>
                </a:solidFill>
                <a:latin typeface="+mn-lt"/>
                <a:ea typeface="+mn-ea"/>
                <a:cs typeface="+mn-ea"/>
                <a:sym typeface="+mn-lt"/>
              </a:rPr>
              <a:t>  很惊讶，但试着去了解：</a:t>
            </a:r>
            <a:endParaRPr lang="zh-CN" altLang="en-US" sz="1400" dirty="0">
              <a:solidFill>
                <a:schemeClr val="tx1">
                  <a:lumMod val="85000"/>
                  <a:lumOff val="15000"/>
                </a:schemeClr>
              </a:solidFill>
              <a:latin typeface="+mn-lt"/>
              <a:ea typeface="+mn-ea"/>
              <a:cs typeface="+mn-ea"/>
              <a:sym typeface="+mn-lt"/>
            </a:endParaRPr>
          </a:p>
          <a:p>
            <a:pPr>
              <a:lnSpc>
                <a:spcPct val="150000"/>
              </a:lnSpc>
              <a:buFont typeface="Wingdings" panose="05000000000000000000" pitchFamily="2" charset="2"/>
              <a:buNone/>
            </a:pPr>
            <a:r>
              <a:rPr lang="zh-CN" altLang="en-US" sz="1400" dirty="0">
                <a:solidFill>
                  <a:schemeClr val="tx1">
                    <a:lumMod val="85000"/>
                    <a:lumOff val="15000"/>
                  </a:schemeClr>
                </a:solidFill>
                <a:latin typeface="+mn-lt"/>
                <a:ea typeface="+mn-ea"/>
                <a:cs typeface="+mn-ea"/>
                <a:sym typeface="+mn-lt"/>
              </a:rPr>
              <a:t>“喔！因为他也处罚了你，</a:t>
            </a:r>
            <a:endParaRPr lang="zh-CN" altLang="en-US" sz="1400" dirty="0">
              <a:solidFill>
                <a:schemeClr val="tx1">
                  <a:lumMod val="85000"/>
                  <a:lumOff val="15000"/>
                </a:schemeClr>
              </a:solidFill>
              <a:latin typeface="+mn-lt"/>
              <a:ea typeface="+mn-ea"/>
              <a:cs typeface="+mn-ea"/>
              <a:sym typeface="+mn-lt"/>
            </a:endParaRPr>
          </a:p>
          <a:p>
            <a:pPr>
              <a:lnSpc>
                <a:spcPct val="150000"/>
              </a:lnSpc>
              <a:buFont typeface="Wingdings" panose="05000000000000000000" pitchFamily="2" charset="2"/>
              <a:buNone/>
            </a:pPr>
            <a:r>
              <a:rPr lang="zh-CN" altLang="en-US" sz="1400" dirty="0">
                <a:solidFill>
                  <a:schemeClr val="tx1">
                    <a:lumMod val="85000"/>
                    <a:lumOff val="15000"/>
                  </a:schemeClr>
                </a:solidFill>
                <a:latin typeface="+mn-lt"/>
                <a:ea typeface="+mn-ea"/>
                <a:cs typeface="+mn-ea"/>
                <a:sym typeface="+mn-lt"/>
              </a:rPr>
              <a:t>  所以你很难过？</a:t>
            </a:r>
            <a:r>
              <a:rPr lang="zh-CN" altLang="en-US" dirty="0">
                <a:solidFill>
                  <a:schemeClr val="tx1">
                    <a:lumMod val="85000"/>
                    <a:lumOff val="15000"/>
                  </a:schemeClr>
                </a:solidFill>
                <a:latin typeface="+mn-lt"/>
                <a:ea typeface="+mn-ea"/>
                <a:cs typeface="+mn-ea"/>
                <a:sym typeface="+mn-lt"/>
              </a:rPr>
              <a:t>”    </a:t>
            </a:r>
            <a:endParaRPr lang="zh-CN" altLang="en-US" dirty="0">
              <a:solidFill>
                <a:schemeClr val="tx1">
                  <a:lumMod val="85000"/>
                  <a:lumOff val="15000"/>
                </a:schemeClr>
              </a:solidFill>
              <a:latin typeface="+mn-lt"/>
              <a:ea typeface="+mn-ea"/>
              <a:cs typeface="+mn-ea"/>
              <a:sym typeface="+mn-lt"/>
            </a:endParaRPr>
          </a:p>
        </p:txBody>
      </p:sp>
      <p:sp>
        <p:nvSpPr>
          <p:cNvPr id="23" name="对话气泡: 圆角矩形 22"/>
          <p:cNvSpPr/>
          <p:nvPr/>
        </p:nvSpPr>
        <p:spPr>
          <a:xfrm>
            <a:off x="6400803" y="2819399"/>
            <a:ext cx="3657597" cy="3448913"/>
          </a:xfrm>
          <a:prstGeom prst="wedgeRoundRectCallout">
            <a:avLst>
              <a:gd name="adj1" fmla="val 47570"/>
              <a:gd name="adj2" fmla="val -29196"/>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6858004" y="3024708"/>
            <a:ext cx="3048000" cy="2985433"/>
          </a:xfrm>
          <a:prstGeom prst="rect">
            <a:avLst/>
          </a:prstGeom>
        </p:spPr>
        <p:txBody>
          <a:bodyPr wrap="square">
            <a:spAutoFit/>
          </a:bodyPr>
          <a:lstStyle/>
          <a:p>
            <a:pPr fontAlgn="auto">
              <a:lnSpc>
                <a:spcPct val="200000"/>
              </a:lnSpc>
              <a:spcAft>
                <a:spcPts val="0"/>
              </a:spcAft>
              <a:buFont typeface="Wingdings" panose="05000000000000000000" pitchFamily="2" charset="2"/>
              <a:buNone/>
            </a:pPr>
            <a:r>
              <a:rPr lang="en-US" altLang="zh-CN" b="1" dirty="0">
                <a:solidFill>
                  <a:srgbClr val="2AA114"/>
                </a:solidFill>
                <a:latin typeface="+mn-lt"/>
                <a:ea typeface="+mn-ea"/>
                <a:cs typeface="+mn-ea"/>
                <a:sym typeface="+mn-lt"/>
              </a:rPr>
              <a:t> </a:t>
            </a:r>
            <a:r>
              <a:rPr lang="zh-CN" altLang="en-US" b="1" dirty="0">
                <a:solidFill>
                  <a:srgbClr val="2AA114"/>
                </a:solidFill>
                <a:latin typeface="+mn-lt"/>
                <a:ea typeface="+mn-ea"/>
                <a:cs typeface="+mn-ea"/>
                <a:sym typeface="+mn-lt"/>
              </a:rPr>
              <a:t>第五 好的沟通是建立在良好亲子关系上 </a:t>
            </a:r>
            <a:endParaRPr lang="zh-CN" altLang="en-US" b="1" dirty="0">
              <a:solidFill>
                <a:srgbClr val="2AA114"/>
              </a:solidFill>
              <a:latin typeface="+mn-lt"/>
              <a:ea typeface="+mn-ea"/>
              <a:cs typeface="+mn-ea"/>
              <a:sym typeface="+mn-lt"/>
            </a:endParaRPr>
          </a:p>
          <a:p>
            <a:pPr fontAlgn="auto">
              <a:lnSpc>
                <a:spcPct val="200000"/>
              </a:lnSpc>
              <a:spcAft>
                <a:spcPts val="0"/>
              </a:spcAft>
              <a:buFont typeface="Wingdings" panose="05000000000000000000" pitchFamily="2" charset="2"/>
              <a:buNone/>
            </a:pPr>
            <a:r>
              <a:rPr lang="zh-CN" altLang="en-US" sz="1600" dirty="0">
                <a:solidFill>
                  <a:srgbClr val="2AA114"/>
                </a:solidFill>
                <a:latin typeface="+mn-lt"/>
                <a:ea typeface="+mn-ea"/>
                <a:cs typeface="+mn-ea"/>
                <a:sym typeface="+mn-lt"/>
              </a:rPr>
              <a:t>  </a:t>
            </a:r>
            <a:r>
              <a:rPr lang="zh-CN" altLang="en-US" sz="1400" dirty="0">
                <a:solidFill>
                  <a:schemeClr val="tx1">
                    <a:lumMod val="85000"/>
                    <a:lumOff val="15000"/>
                  </a:schemeClr>
                </a:solidFill>
                <a:latin typeface="+mn-lt"/>
                <a:ea typeface="+mn-ea"/>
                <a:cs typeface="+mn-ea"/>
                <a:sym typeface="+mn-lt"/>
              </a:rPr>
              <a:t>这是帮助孩子成长的重要因素。不要过分担心孩子成为什么样，现在用“同理心”去了解孩子的内心世界，会有意想不到的收获。 </a:t>
            </a:r>
            <a:endParaRPr lang="zh-CN" altLang="en-US" sz="1600"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4" grpId="0"/>
      <p:bldP spid="23"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Rot="1" noChangeArrowheads="1"/>
          </p:cNvSpPr>
          <p:nvPr/>
        </p:nvSpPr>
        <p:spPr>
          <a:xfrm>
            <a:off x="2133600" y="4570164"/>
            <a:ext cx="7162800" cy="12954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spcAft>
                <a:spcPts val="0"/>
              </a:spcAft>
            </a:pPr>
            <a:endParaRPr lang="en-US" altLang="zh-CN" sz="1400" dirty="0">
              <a:cs typeface="+mn-ea"/>
              <a:sym typeface="+mn-lt"/>
            </a:endParaRPr>
          </a:p>
        </p:txBody>
      </p:sp>
      <p:sp>
        <p:nvSpPr>
          <p:cNvPr id="9" name="Rectangle 3"/>
          <p:cNvSpPr txBox="1">
            <a:spLocks noRot="1" noChangeArrowheads="1"/>
          </p:cNvSpPr>
          <p:nvPr/>
        </p:nvSpPr>
        <p:spPr>
          <a:xfrm>
            <a:off x="2057400" y="5865564"/>
            <a:ext cx="6172200" cy="19050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lnSpc>
                <a:spcPct val="90000"/>
              </a:lnSpc>
              <a:spcAft>
                <a:spcPts val="0"/>
              </a:spcAft>
            </a:pPr>
            <a:endParaRPr lang="en-US" altLang="zh-CN" sz="1400" dirty="0">
              <a:solidFill>
                <a:srgbClr val="5E1C27"/>
              </a:solidFill>
              <a:cs typeface="+mn-ea"/>
              <a:sym typeface="+mn-lt"/>
            </a:endParaRPr>
          </a:p>
        </p:txBody>
      </p:sp>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0" name="组合 9"/>
            <p:cNvGrpSpPr/>
            <p:nvPr/>
          </p:nvGrpSpPr>
          <p:grpSpPr>
            <a:xfrm>
              <a:off x="1197148" y="1130891"/>
              <a:ext cx="1620957" cy="523901"/>
              <a:chOff x="2902716" y="2016323"/>
              <a:chExt cx="1620957" cy="523901"/>
            </a:xfrm>
          </p:grpSpPr>
          <p:sp>
            <p:nvSpPr>
              <p:cNvPr id="12" name="矩形 11"/>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3" name="矩形 12"/>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1" name="图片 10"/>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圆角 1"/>
          <p:cNvSpPr/>
          <p:nvPr/>
        </p:nvSpPr>
        <p:spPr>
          <a:xfrm>
            <a:off x="2476498" y="2024783"/>
            <a:ext cx="4114803" cy="562630"/>
          </a:xfrm>
          <a:prstGeom prst="roundRect">
            <a:avLst>
              <a:gd name="adj" fmla="val 50000"/>
            </a:avLst>
          </a:prstGeom>
          <a:solidFill>
            <a:srgbClr val="2AA114"/>
          </a:solidFill>
        </p:spPr>
        <p:txBody>
          <a:bodyPr wrap="square">
            <a:spAutoFit/>
          </a:bodyPr>
          <a:lstStyle/>
          <a:p>
            <a:pPr algn="ctr"/>
            <a:r>
              <a:rPr lang="zh-CN" altLang="en-US" sz="2000" dirty="0">
                <a:solidFill>
                  <a:schemeClr val="bg1"/>
                </a:solidFill>
                <a:latin typeface="+mn-lt"/>
                <a:ea typeface="+mn-ea"/>
                <a:cs typeface="+mn-ea"/>
                <a:sym typeface="+mn-lt"/>
              </a:rPr>
              <a:t>一 父母倾听是了解的开始</a:t>
            </a:r>
            <a:endParaRPr lang="zh-CN" altLang="en-US" sz="2000" dirty="0">
              <a:solidFill>
                <a:schemeClr val="bg1"/>
              </a:solidFill>
              <a:latin typeface="+mn-lt"/>
              <a:ea typeface="+mn-ea"/>
              <a:cs typeface="+mn-ea"/>
              <a:sym typeface="+mn-lt"/>
            </a:endParaRPr>
          </a:p>
        </p:txBody>
      </p:sp>
      <p:sp>
        <p:nvSpPr>
          <p:cNvPr id="3" name="矩形 2"/>
          <p:cNvSpPr/>
          <p:nvPr/>
        </p:nvSpPr>
        <p:spPr>
          <a:xfrm>
            <a:off x="2895600" y="2990075"/>
            <a:ext cx="3276600" cy="2308324"/>
          </a:xfrm>
          <a:prstGeom prst="rect">
            <a:avLst/>
          </a:prstGeom>
        </p:spPr>
        <p:txBody>
          <a:bodyPr wrap="square">
            <a:spAutoFit/>
          </a:bodyPr>
          <a:lstStyle/>
          <a:p>
            <a:pPr>
              <a:lnSpc>
                <a:spcPct val="200000"/>
              </a:lnSpc>
            </a:pPr>
            <a:r>
              <a:rPr lang="zh-CN" altLang="en-US" dirty="0">
                <a:solidFill>
                  <a:schemeClr val="tx1">
                    <a:lumMod val="85000"/>
                    <a:lumOff val="15000"/>
                  </a:schemeClr>
                </a:solidFill>
                <a:latin typeface="+mn-lt"/>
                <a:ea typeface="+mn-ea"/>
                <a:cs typeface="+mn-ea"/>
                <a:sym typeface="+mn-lt"/>
              </a:rPr>
              <a:t>当孩子心情沮丧时，非常渴望有人了解，特别是父母的了解，因为他们和成人一样需要别人的接纳，父母的接纳。</a:t>
            </a:r>
            <a:endParaRPr lang="zh-CN" altLang="en-US" dirty="0">
              <a:solidFill>
                <a:schemeClr val="tx1">
                  <a:lumMod val="85000"/>
                  <a:lumOff val="15000"/>
                </a:schemeClr>
              </a:solidFill>
              <a:latin typeface="+mn-lt"/>
              <a:ea typeface="+mn-ea"/>
              <a:cs typeface="+mn-ea"/>
              <a:sym typeface="+mn-lt"/>
            </a:endParaRPr>
          </a:p>
        </p:txBody>
      </p:sp>
      <p:pic>
        <p:nvPicPr>
          <p:cNvPr id="16" name="图片 15"/>
          <p:cNvPicPr>
            <a:picLocks noChangeAspect="1"/>
          </p:cNvPicPr>
          <p:nvPr/>
        </p:nvPicPr>
        <p:blipFill>
          <a:blip r:embed="rId3" cstate="screen"/>
          <a:stretch>
            <a:fillRect/>
          </a:stretch>
        </p:blipFill>
        <p:spPr>
          <a:xfrm>
            <a:off x="6412760" y="2234736"/>
            <a:ext cx="3633680" cy="363368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Rot="1" noChangeArrowheads="1"/>
          </p:cNvSpPr>
          <p:nvPr/>
        </p:nvSpPr>
        <p:spPr>
          <a:xfrm>
            <a:off x="2133600" y="4570164"/>
            <a:ext cx="7162800" cy="12954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spcAft>
                <a:spcPts val="0"/>
              </a:spcAft>
            </a:pPr>
            <a:endParaRPr lang="en-US" altLang="zh-CN" sz="1400" dirty="0">
              <a:cs typeface="+mn-ea"/>
              <a:sym typeface="+mn-lt"/>
            </a:endParaRPr>
          </a:p>
        </p:txBody>
      </p:sp>
      <p:sp>
        <p:nvSpPr>
          <p:cNvPr id="9" name="Rectangle 3"/>
          <p:cNvSpPr txBox="1">
            <a:spLocks noRot="1" noChangeArrowheads="1"/>
          </p:cNvSpPr>
          <p:nvPr/>
        </p:nvSpPr>
        <p:spPr>
          <a:xfrm>
            <a:off x="2057400" y="5865564"/>
            <a:ext cx="6172200" cy="19050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lnSpc>
                <a:spcPct val="90000"/>
              </a:lnSpc>
              <a:spcAft>
                <a:spcPts val="0"/>
              </a:spcAft>
            </a:pPr>
            <a:endParaRPr lang="en-US" altLang="zh-CN" sz="1400" dirty="0">
              <a:solidFill>
                <a:srgbClr val="5E1C27"/>
              </a:solidFill>
              <a:cs typeface="+mn-ea"/>
              <a:sym typeface="+mn-lt"/>
            </a:endParaRPr>
          </a:p>
        </p:txBody>
      </p:sp>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0" name="组合 9"/>
            <p:cNvGrpSpPr/>
            <p:nvPr/>
          </p:nvGrpSpPr>
          <p:grpSpPr>
            <a:xfrm>
              <a:off x="1197148" y="1130891"/>
              <a:ext cx="1620957" cy="523901"/>
              <a:chOff x="2902716" y="2016323"/>
              <a:chExt cx="1620957" cy="523901"/>
            </a:xfrm>
          </p:grpSpPr>
          <p:sp>
            <p:nvSpPr>
              <p:cNvPr id="12" name="矩形 11"/>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3" name="矩形 12"/>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1" name="图片 10"/>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圆角 1"/>
          <p:cNvSpPr/>
          <p:nvPr/>
        </p:nvSpPr>
        <p:spPr>
          <a:xfrm>
            <a:off x="2438400" y="1973495"/>
            <a:ext cx="4114803" cy="562630"/>
          </a:xfrm>
          <a:prstGeom prst="roundRect">
            <a:avLst>
              <a:gd name="adj" fmla="val 50000"/>
            </a:avLst>
          </a:prstGeom>
          <a:solidFill>
            <a:srgbClr val="2AA114"/>
          </a:solidFill>
        </p:spPr>
        <p:txBody>
          <a:bodyPr wrap="square">
            <a:spAutoFit/>
          </a:bodyPr>
          <a:lstStyle/>
          <a:p>
            <a:pPr algn="ctr"/>
            <a:r>
              <a:rPr lang="zh-CN" altLang="en-US" sz="2000" dirty="0">
                <a:solidFill>
                  <a:schemeClr val="bg1"/>
                </a:solidFill>
                <a:latin typeface="+mn-lt"/>
                <a:ea typeface="+mn-ea"/>
                <a:cs typeface="+mn-ea"/>
                <a:sym typeface="+mn-lt"/>
              </a:rPr>
              <a:t>二 父母学习“ 停</a:t>
            </a:r>
            <a:r>
              <a:rPr lang="en-US" altLang="zh-CN" sz="2000" dirty="0">
                <a:solidFill>
                  <a:schemeClr val="bg1"/>
                </a:solidFill>
                <a:latin typeface="+mn-lt"/>
                <a:ea typeface="+mn-ea"/>
                <a:cs typeface="+mn-ea"/>
                <a:sym typeface="+mn-lt"/>
              </a:rPr>
              <a:t>· </a:t>
            </a:r>
            <a:r>
              <a:rPr lang="zh-CN" altLang="en-US" sz="2000" dirty="0">
                <a:solidFill>
                  <a:schemeClr val="bg1"/>
                </a:solidFill>
                <a:latin typeface="+mn-lt"/>
                <a:ea typeface="+mn-ea"/>
                <a:cs typeface="+mn-ea"/>
                <a:sym typeface="+mn-lt"/>
              </a:rPr>
              <a:t>看</a:t>
            </a:r>
            <a:r>
              <a:rPr lang="en-US" altLang="zh-CN" sz="2000" dirty="0">
                <a:solidFill>
                  <a:schemeClr val="bg1"/>
                </a:solidFill>
                <a:latin typeface="+mn-lt"/>
                <a:ea typeface="+mn-ea"/>
                <a:cs typeface="+mn-ea"/>
                <a:sym typeface="+mn-lt"/>
              </a:rPr>
              <a:t>· </a:t>
            </a:r>
            <a:r>
              <a:rPr lang="zh-CN" altLang="en-US" sz="2000" dirty="0">
                <a:solidFill>
                  <a:schemeClr val="bg1"/>
                </a:solidFill>
                <a:latin typeface="+mn-lt"/>
                <a:ea typeface="+mn-ea"/>
                <a:cs typeface="+mn-ea"/>
                <a:sym typeface="+mn-lt"/>
              </a:rPr>
              <a:t>听 ”</a:t>
            </a:r>
            <a:endParaRPr lang="zh-CN" altLang="en-US" sz="2000" dirty="0">
              <a:solidFill>
                <a:schemeClr val="bg1"/>
              </a:solidFill>
              <a:latin typeface="+mn-lt"/>
              <a:ea typeface="+mn-ea"/>
              <a:cs typeface="+mn-ea"/>
              <a:sym typeface="+mn-lt"/>
            </a:endParaRPr>
          </a:p>
        </p:txBody>
      </p:sp>
      <p:sp>
        <p:nvSpPr>
          <p:cNvPr id="14" name="矩形 13"/>
          <p:cNvSpPr/>
          <p:nvPr/>
        </p:nvSpPr>
        <p:spPr>
          <a:xfrm>
            <a:off x="3733800" y="3267227"/>
            <a:ext cx="6644768" cy="338554"/>
          </a:xfrm>
          <a:prstGeom prst="rect">
            <a:avLst/>
          </a:prstGeom>
        </p:spPr>
        <p:txBody>
          <a:bodyPr wrap="none">
            <a:spAutoFit/>
          </a:bodyPr>
          <a:lstStyle/>
          <a:p>
            <a:r>
              <a:rPr lang="zh-CN" altLang="en-US" sz="1600" dirty="0">
                <a:solidFill>
                  <a:schemeClr val="tx1">
                    <a:lumMod val="85000"/>
                    <a:lumOff val="15000"/>
                  </a:schemeClr>
                </a:solidFill>
                <a:latin typeface="+mn-lt"/>
                <a:ea typeface="+mn-ea"/>
                <a:cs typeface="+mn-ea"/>
                <a:sym typeface="+mn-lt"/>
              </a:rPr>
              <a:t>停：暂时停止进行中的工作，注视对方，提供孩子     表达感受和空间。</a:t>
            </a:r>
            <a:endParaRPr lang="zh-CN" altLang="en-US" sz="1600" dirty="0">
              <a:solidFill>
                <a:schemeClr val="tx1">
                  <a:lumMod val="85000"/>
                  <a:lumOff val="15000"/>
                </a:schemeClr>
              </a:solidFill>
              <a:latin typeface="+mn-lt"/>
              <a:ea typeface="+mn-ea"/>
              <a:cs typeface="+mn-ea"/>
              <a:sym typeface="+mn-lt"/>
            </a:endParaRPr>
          </a:p>
        </p:txBody>
      </p:sp>
      <p:sp>
        <p:nvSpPr>
          <p:cNvPr id="15" name="矩形 14"/>
          <p:cNvSpPr/>
          <p:nvPr/>
        </p:nvSpPr>
        <p:spPr>
          <a:xfrm>
            <a:off x="3733800" y="4319085"/>
            <a:ext cx="4288353" cy="338554"/>
          </a:xfrm>
          <a:prstGeom prst="rect">
            <a:avLst/>
          </a:prstGeom>
        </p:spPr>
        <p:txBody>
          <a:bodyPr wrap="none">
            <a:spAutoFit/>
          </a:bodyPr>
          <a:lstStyle/>
          <a:p>
            <a:r>
              <a:rPr lang="zh-CN" altLang="en-US" sz="1600" dirty="0">
                <a:solidFill>
                  <a:schemeClr val="tx1">
                    <a:lumMod val="85000"/>
                    <a:lumOff val="15000"/>
                  </a:schemeClr>
                </a:solidFill>
                <a:latin typeface="+mn-lt"/>
                <a:ea typeface="+mn-ea"/>
                <a:cs typeface="+mn-ea"/>
                <a:sym typeface="+mn-lt"/>
              </a:rPr>
              <a:t>看：仔细观察孩子沟通时非语言的行为表现。</a:t>
            </a:r>
            <a:endParaRPr lang="zh-CN" altLang="en-US" sz="1600" dirty="0">
              <a:solidFill>
                <a:schemeClr val="tx1">
                  <a:lumMod val="85000"/>
                  <a:lumOff val="15000"/>
                </a:schemeClr>
              </a:solidFill>
              <a:latin typeface="+mn-lt"/>
              <a:ea typeface="+mn-ea"/>
              <a:cs typeface="+mn-ea"/>
              <a:sym typeface="+mn-lt"/>
            </a:endParaRPr>
          </a:p>
        </p:txBody>
      </p:sp>
      <p:sp>
        <p:nvSpPr>
          <p:cNvPr id="16" name="矩形 15"/>
          <p:cNvSpPr/>
          <p:nvPr/>
        </p:nvSpPr>
        <p:spPr>
          <a:xfrm>
            <a:off x="3733800" y="5370944"/>
            <a:ext cx="2236510" cy="338554"/>
          </a:xfrm>
          <a:prstGeom prst="rect">
            <a:avLst/>
          </a:prstGeom>
        </p:spPr>
        <p:txBody>
          <a:bodyPr wrap="none">
            <a:spAutoFit/>
          </a:bodyPr>
          <a:lstStyle/>
          <a:p>
            <a:r>
              <a:rPr lang="zh-CN" altLang="en-US" sz="1600" dirty="0">
                <a:solidFill>
                  <a:schemeClr val="tx1">
                    <a:lumMod val="85000"/>
                    <a:lumOff val="15000"/>
                  </a:schemeClr>
                </a:solidFill>
                <a:latin typeface="+mn-lt"/>
                <a:ea typeface="+mn-ea"/>
                <a:cs typeface="+mn-ea"/>
                <a:sym typeface="+mn-lt"/>
              </a:rPr>
              <a:t>听：倾听孩子说什么。</a:t>
            </a:r>
            <a:endParaRPr lang="zh-CN" altLang="en-US" sz="1600" dirty="0">
              <a:solidFill>
                <a:schemeClr val="tx1">
                  <a:lumMod val="85000"/>
                  <a:lumOff val="15000"/>
                </a:schemeClr>
              </a:solidFill>
              <a:latin typeface="+mn-lt"/>
              <a:ea typeface="+mn-ea"/>
              <a:cs typeface="+mn-ea"/>
              <a:sym typeface="+mn-lt"/>
            </a:endParaRPr>
          </a:p>
        </p:txBody>
      </p:sp>
      <p:sp>
        <p:nvSpPr>
          <p:cNvPr id="5" name="椭圆 4"/>
          <p:cNvSpPr/>
          <p:nvPr/>
        </p:nvSpPr>
        <p:spPr>
          <a:xfrm>
            <a:off x="2873477" y="3038478"/>
            <a:ext cx="762000" cy="796052"/>
          </a:xfrm>
          <a:prstGeom prst="ellipse">
            <a:avLst/>
          </a:prstGeom>
          <a:solidFill>
            <a:srgbClr val="2AA114"/>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cs typeface="+mn-ea"/>
                <a:sym typeface="+mn-lt"/>
              </a:rPr>
              <a:t>停</a:t>
            </a:r>
            <a:endParaRPr lang="zh-CN" altLang="en-US" sz="2400" b="1" dirty="0">
              <a:cs typeface="+mn-ea"/>
              <a:sym typeface="+mn-lt"/>
            </a:endParaRPr>
          </a:p>
        </p:txBody>
      </p:sp>
      <p:sp>
        <p:nvSpPr>
          <p:cNvPr id="17" name="椭圆 16"/>
          <p:cNvSpPr/>
          <p:nvPr/>
        </p:nvSpPr>
        <p:spPr>
          <a:xfrm>
            <a:off x="2873477" y="4081196"/>
            <a:ext cx="762000" cy="796052"/>
          </a:xfrm>
          <a:prstGeom prst="ellipse">
            <a:avLst/>
          </a:prstGeom>
          <a:solidFill>
            <a:srgbClr val="2AA114"/>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cs typeface="+mn-ea"/>
                <a:sym typeface="+mn-lt"/>
              </a:rPr>
              <a:t>看</a:t>
            </a:r>
            <a:endParaRPr lang="zh-CN" altLang="en-US" sz="2400" b="1" dirty="0">
              <a:cs typeface="+mn-ea"/>
              <a:sym typeface="+mn-lt"/>
            </a:endParaRPr>
          </a:p>
        </p:txBody>
      </p:sp>
      <p:sp>
        <p:nvSpPr>
          <p:cNvPr id="18" name="椭圆 17"/>
          <p:cNvSpPr/>
          <p:nvPr/>
        </p:nvSpPr>
        <p:spPr>
          <a:xfrm>
            <a:off x="2873477" y="5123915"/>
            <a:ext cx="762000" cy="796052"/>
          </a:xfrm>
          <a:prstGeom prst="ellipse">
            <a:avLst/>
          </a:prstGeom>
          <a:solidFill>
            <a:srgbClr val="2AA114"/>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cs typeface="+mn-ea"/>
                <a:sym typeface="+mn-lt"/>
              </a:rPr>
              <a:t>听</a:t>
            </a:r>
            <a:endParaRPr lang="zh-CN" altLang="en-US" sz="2400" b="1" dirty="0">
              <a:cs typeface="+mn-ea"/>
              <a:sym typeface="+mn-lt"/>
            </a:endParaRPr>
          </a:p>
        </p:txBody>
      </p:sp>
      <p:pic>
        <p:nvPicPr>
          <p:cNvPr id="20" name="图片 19"/>
          <p:cNvPicPr>
            <a:picLocks noChangeAspect="1"/>
          </p:cNvPicPr>
          <p:nvPr/>
        </p:nvPicPr>
        <p:blipFill>
          <a:blip r:embed="rId3" cstate="screen"/>
          <a:stretch>
            <a:fillRect/>
          </a:stretch>
        </p:blipFill>
        <p:spPr>
          <a:xfrm>
            <a:off x="7620000" y="3610987"/>
            <a:ext cx="4074078" cy="4074078"/>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down)">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5" grpId="0"/>
      <p:bldP spid="16" grpId="0"/>
      <p:bldP spid="5"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0" name="组合 9"/>
            <p:cNvGrpSpPr/>
            <p:nvPr/>
          </p:nvGrpSpPr>
          <p:grpSpPr>
            <a:xfrm>
              <a:off x="1197148" y="1130891"/>
              <a:ext cx="1620957" cy="523901"/>
              <a:chOff x="2902716" y="2016323"/>
              <a:chExt cx="1620957" cy="523901"/>
            </a:xfrm>
          </p:grpSpPr>
          <p:sp>
            <p:nvSpPr>
              <p:cNvPr id="12" name="矩形 11"/>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3" name="矩形 12"/>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1" name="图片 10"/>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圆角 1"/>
          <p:cNvSpPr/>
          <p:nvPr/>
        </p:nvSpPr>
        <p:spPr>
          <a:xfrm>
            <a:off x="2514600" y="1857596"/>
            <a:ext cx="7467600" cy="995422"/>
          </a:xfrm>
          <a:prstGeom prst="roundRect">
            <a:avLst>
              <a:gd name="adj" fmla="val 50000"/>
            </a:avLst>
          </a:prstGeom>
          <a:solidFill>
            <a:srgbClr val="2AA114"/>
          </a:solidFill>
        </p:spPr>
        <p:txBody>
          <a:bodyPr wrap="square">
            <a:spAutoFit/>
          </a:bodyPr>
          <a:lstStyle/>
          <a:p>
            <a:pPr algn="ctr"/>
            <a:r>
              <a:rPr lang="zh-CN" altLang="en-US" sz="2000" dirty="0">
                <a:solidFill>
                  <a:schemeClr val="bg1"/>
                </a:solidFill>
                <a:latin typeface="+mn-lt"/>
                <a:ea typeface="+mn-ea"/>
                <a:cs typeface="+mn-ea"/>
                <a:sym typeface="+mn-lt"/>
              </a:rPr>
              <a:t> 三、 父母从孩子的表情，音调的速度，去观察孩子要表达的内容，从而引导孩子。</a:t>
            </a:r>
            <a:endParaRPr lang="zh-CN" altLang="en-US" sz="2000" dirty="0">
              <a:solidFill>
                <a:schemeClr val="bg1"/>
              </a:solidFill>
              <a:latin typeface="+mn-lt"/>
              <a:ea typeface="+mn-ea"/>
              <a:cs typeface="+mn-ea"/>
              <a:sym typeface="+mn-lt"/>
            </a:endParaRPr>
          </a:p>
        </p:txBody>
      </p:sp>
      <p:sp>
        <p:nvSpPr>
          <p:cNvPr id="22" name="矩形 21"/>
          <p:cNvSpPr/>
          <p:nvPr/>
        </p:nvSpPr>
        <p:spPr>
          <a:xfrm>
            <a:off x="2514600" y="3158296"/>
            <a:ext cx="1689886" cy="461665"/>
          </a:xfrm>
          <a:prstGeom prst="rect">
            <a:avLst/>
          </a:prstGeom>
        </p:spPr>
        <p:txBody>
          <a:bodyPr wrap="none">
            <a:spAutoFit/>
          </a:bodyPr>
          <a:lstStyle/>
          <a:p>
            <a:r>
              <a:rPr lang="zh-CN" altLang="en-US" sz="2400" b="1" dirty="0">
                <a:solidFill>
                  <a:srgbClr val="2AA114"/>
                </a:solidFill>
                <a:latin typeface="+mn-lt"/>
                <a:ea typeface="+mn-ea"/>
                <a:cs typeface="+mn-ea"/>
                <a:sym typeface="+mn-lt"/>
              </a:rPr>
              <a:t>脸 部 表 情</a:t>
            </a:r>
            <a:endParaRPr lang="zh-CN" altLang="en-US" sz="2400" b="1" dirty="0">
              <a:solidFill>
                <a:srgbClr val="2AA114"/>
              </a:solidFill>
              <a:latin typeface="+mn-lt"/>
              <a:ea typeface="+mn-ea"/>
              <a:cs typeface="+mn-ea"/>
              <a:sym typeface="+mn-lt"/>
            </a:endParaRPr>
          </a:p>
        </p:txBody>
      </p:sp>
      <p:sp>
        <p:nvSpPr>
          <p:cNvPr id="23" name="矩形 22"/>
          <p:cNvSpPr/>
          <p:nvPr/>
        </p:nvSpPr>
        <p:spPr>
          <a:xfrm>
            <a:off x="3858479" y="5456012"/>
            <a:ext cx="5486400" cy="341632"/>
          </a:xfrm>
          <a:prstGeom prst="rect">
            <a:avLst/>
          </a:prstGeom>
        </p:spPr>
        <p:txBody>
          <a:bodyPr wrap="square">
            <a:spAutoFit/>
          </a:bodyPr>
          <a:lstStyle/>
          <a:p>
            <a:pPr fontAlgn="auto">
              <a:lnSpc>
                <a:spcPct val="90000"/>
              </a:lnSpc>
              <a:spcAft>
                <a:spcPts val="0"/>
              </a:spcAft>
              <a:buFont typeface="Wingdings" panose="05000000000000000000" pitchFamily="2" charset="2"/>
              <a:buNone/>
            </a:pPr>
            <a:r>
              <a:rPr lang="zh-CN" altLang="en-US" dirty="0">
                <a:solidFill>
                  <a:schemeClr val="tx1">
                    <a:lumMod val="85000"/>
                    <a:lumOff val="15000"/>
                  </a:schemeClr>
                </a:solidFill>
                <a:latin typeface="+mn-lt"/>
                <a:ea typeface="+mn-ea"/>
                <a:cs typeface="+mn-ea"/>
                <a:sym typeface="+mn-lt"/>
              </a:rPr>
              <a:t>可能意味着高兴，愉快，紧   张焦虑的掩  饰或他人。</a:t>
            </a:r>
            <a:endParaRPr lang="zh-CN" altLang="en-US" dirty="0">
              <a:solidFill>
                <a:schemeClr val="tx1">
                  <a:lumMod val="85000"/>
                  <a:lumOff val="15000"/>
                </a:schemeClr>
              </a:solidFill>
              <a:latin typeface="+mn-lt"/>
              <a:ea typeface="+mn-ea"/>
              <a:cs typeface="+mn-ea"/>
              <a:sym typeface="+mn-lt"/>
            </a:endParaRPr>
          </a:p>
        </p:txBody>
      </p:sp>
      <p:sp>
        <p:nvSpPr>
          <p:cNvPr id="24" name="矩形 23"/>
          <p:cNvSpPr/>
          <p:nvPr/>
        </p:nvSpPr>
        <p:spPr>
          <a:xfrm>
            <a:off x="2549013" y="3816852"/>
            <a:ext cx="7605343" cy="341632"/>
          </a:xfrm>
          <a:prstGeom prst="rect">
            <a:avLst/>
          </a:prstGeom>
        </p:spPr>
        <p:txBody>
          <a:bodyPr wrap="square">
            <a:spAutoFit/>
          </a:bodyPr>
          <a:lstStyle/>
          <a:p>
            <a:pPr fontAlgn="auto">
              <a:lnSpc>
                <a:spcPct val="90000"/>
              </a:lnSpc>
              <a:spcAft>
                <a:spcPts val="0"/>
              </a:spcAft>
              <a:buFont typeface="Wingdings" panose="05000000000000000000" pitchFamily="2" charset="2"/>
              <a:buNone/>
            </a:pPr>
            <a:r>
              <a:rPr lang="en-US" altLang="zh-CN" dirty="0">
                <a:solidFill>
                  <a:schemeClr val="tx1">
                    <a:lumMod val="85000"/>
                    <a:lumOff val="15000"/>
                  </a:schemeClr>
                </a:solidFill>
                <a:latin typeface="+mn-lt"/>
                <a:ea typeface="+mn-ea"/>
                <a:cs typeface="+mn-ea"/>
                <a:sym typeface="+mn-lt"/>
              </a:rPr>
              <a:t> </a:t>
            </a:r>
            <a:r>
              <a:rPr lang="zh-CN" altLang="en-US" dirty="0">
                <a:solidFill>
                  <a:schemeClr val="tx1">
                    <a:lumMod val="85000"/>
                    <a:lumOff val="15000"/>
                  </a:schemeClr>
                </a:solidFill>
                <a:latin typeface="+mn-lt"/>
                <a:ea typeface="+mn-ea"/>
                <a:cs typeface="+mn-ea"/>
                <a:sym typeface="+mn-lt"/>
              </a:rPr>
              <a:t>孩子的脸部表情会随着情绪和感受的不同而有所变化，常见有：</a:t>
            </a:r>
            <a:endParaRPr lang="zh-CN" altLang="en-US" dirty="0">
              <a:solidFill>
                <a:schemeClr val="tx1">
                  <a:lumMod val="85000"/>
                  <a:lumOff val="15000"/>
                </a:schemeClr>
              </a:solidFill>
              <a:latin typeface="+mn-lt"/>
              <a:ea typeface="+mn-ea"/>
              <a:cs typeface="+mn-ea"/>
              <a:sym typeface="+mn-lt"/>
            </a:endParaRPr>
          </a:p>
        </p:txBody>
      </p:sp>
      <p:sp>
        <p:nvSpPr>
          <p:cNvPr id="25" name="矩形 24"/>
          <p:cNvSpPr/>
          <p:nvPr/>
        </p:nvSpPr>
        <p:spPr>
          <a:xfrm>
            <a:off x="3858479" y="4421952"/>
            <a:ext cx="5638800" cy="584775"/>
          </a:xfrm>
          <a:prstGeom prst="rect">
            <a:avLst/>
          </a:prstGeom>
        </p:spPr>
        <p:txBody>
          <a:bodyPr wrap="square">
            <a:spAutoFit/>
          </a:bodyPr>
          <a:lstStyle/>
          <a:p>
            <a:pPr fontAlgn="auto">
              <a:spcAft>
                <a:spcPts val="0"/>
              </a:spcAft>
            </a:pPr>
            <a:r>
              <a:rPr lang="zh-CN" altLang="en-US" sz="1600" dirty="0">
                <a:solidFill>
                  <a:schemeClr val="tx1">
                    <a:lumMod val="85000"/>
                    <a:lumOff val="15000"/>
                  </a:schemeClr>
                </a:solidFill>
                <a:latin typeface="+mn-lt"/>
                <a:ea typeface="+mn-ea"/>
                <a:cs typeface="+mn-ea"/>
                <a:sym typeface="+mn-lt"/>
              </a:rPr>
              <a:t>可能表示孩子心理或身体受伤害，害 羞，失望，不高兴，挫       折，生气等情绪。</a:t>
            </a:r>
            <a:endParaRPr lang="zh-CN" altLang="en-US" sz="1600" dirty="0">
              <a:solidFill>
                <a:schemeClr val="tx1">
                  <a:lumMod val="85000"/>
                  <a:lumOff val="15000"/>
                </a:schemeClr>
              </a:solidFill>
              <a:latin typeface="+mn-lt"/>
              <a:ea typeface="+mn-ea"/>
              <a:cs typeface="+mn-ea"/>
              <a:sym typeface="+mn-lt"/>
            </a:endParaRPr>
          </a:p>
        </p:txBody>
      </p:sp>
      <p:sp>
        <p:nvSpPr>
          <p:cNvPr id="27" name="矩形: 圆角 26"/>
          <p:cNvSpPr/>
          <p:nvPr/>
        </p:nvSpPr>
        <p:spPr>
          <a:xfrm>
            <a:off x="2420603" y="4377521"/>
            <a:ext cx="1209276" cy="519351"/>
          </a:xfrm>
          <a:prstGeom prst="roundRect">
            <a:avLst>
              <a:gd name="adj" fmla="val 50000"/>
            </a:avLst>
          </a:prstGeom>
          <a:solidFill>
            <a:srgbClr val="2AA114"/>
          </a:solidFill>
        </p:spPr>
        <p:txBody>
          <a:bodyPr wrap="square">
            <a:spAutoFit/>
          </a:bodyPr>
          <a:lstStyle/>
          <a:p>
            <a:pPr algn="ctr"/>
            <a:r>
              <a:rPr lang="zh-CN" altLang="en-US" b="1" dirty="0">
                <a:solidFill>
                  <a:schemeClr val="bg1"/>
                </a:solidFill>
                <a:latin typeface="+mn-lt"/>
                <a:ea typeface="+mn-ea"/>
                <a:cs typeface="+mn-ea"/>
                <a:sym typeface="+mn-lt"/>
              </a:rPr>
              <a:t>哭泣：</a:t>
            </a:r>
            <a:endParaRPr lang="zh-CN" altLang="en-US" b="1" dirty="0">
              <a:solidFill>
                <a:schemeClr val="bg1"/>
              </a:solidFill>
              <a:latin typeface="+mn-lt"/>
              <a:ea typeface="+mn-ea"/>
              <a:cs typeface="+mn-ea"/>
              <a:sym typeface="+mn-lt"/>
            </a:endParaRPr>
          </a:p>
        </p:txBody>
      </p:sp>
      <p:sp>
        <p:nvSpPr>
          <p:cNvPr id="28" name="矩形: 圆角 27"/>
          <p:cNvSpPr/>
          <p:nvPr/>
        </p:nvSpPr>
        <p:spPr>
          <a:xfrm>
            <a:off x="2420603" y="5278293"/>
            <a:ext cx="1209276" cy="519351"/>
          </a:xfrm>
          <a:prstGeom prst="roundRect">
            <a:avLst>
              <a:gd name="adj" fmla="val 50000"/>
            </a:avLst>
          </a:prstGeom>
          <a:solidFill>
            <a:srgbClr val="2AA114"/>
          </a:solidFill>
        </p:spPr>
        <p:txBody>
          <a:bodyPr wrap="square">
            <a:spAutoFit/>
          </a:bodyPr>
          <a:lstStyle/>
          <a:p>
            <a:pPr algn="ctr"/>
            <a:r>
              <a:rPr lang="zh-CN" altLang="en-US" dirty="0">
                <a:solidFill>
                  <a:schemeClr val="bg1"/>
                </a:solidFill>
                <a:latin typeface="+mn-lt"/>
                <a:ea typeface="+mn-ea"/>
                <a:cs typeface="+mn-ea"/>
                <a:sym typeface="+mn-lt"/>
              </a:rPr>
              <a:t>微笑：</a:t>
            </a:r>
            <a:endParaRPr lang="zh-CN" altLang="en-US" b="1" dirty="0">
              <a:solidFill>
                <a:schemeClr val="bg1"/>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1000" fill="hold"/>
                                        <p:tgtEl>
                                          <p:spTgt spid="2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1000"/>
                                        <p:tgtEl>
                                          <p:spTgt spid="23"/>
                                        </p:tgtEl>
                                      </p:cBhvr>
                                    </p:animEffect>
                                    <p:anim calcmode="lin" valueType="num">
                                      <p:cBhvr>
                                        <p:cTn id="41" dur="1000" fill="hold"/>
                                        <p:tgtEl>
                                          <p:spTgt spid="23"/>
                                        </p:tgtEl>
                                        <p:attrNameLst>
                                          <p:attrName>ppt_x</p:attrName>
                                        </p:attrNameLst>
                                      </p:cBhvr>
                                      <p:tavLst>
                                        <p:tav tm="0">
                                          <p:val>
                                            <p:strVal val="#ppt_x"/>
                                          </p:val>
                                        </p:tav>
                                        <p:tav tm="100000">
                                          <p:val>
                                            <p:strVal val="#ppt_x"/>
                                          </p:val>
                                        </p:tav>
                                      </p:tavLst>
                                    </p:anim>
                                    <p:anim calcmode="lin" valueType="num">
                                      <p:cBhvr>
                                        <p:cTn id="4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p:bldP spid="23" grpId="0"/>
      <p:bldP spid="24" grpId="0"/>
      <p:bldP spid="25" grpId="0"/>
      <p:bldP spid="27" grpId="0" animBg="1"/>
      <p:bldP spid="2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0" name="组合 9"/>
            <p:cNvGrpSpPr/>
            <p:nvPr/>
          </p:nvGrpSpPr>
          <p:grpSpPr>
            <a:xfrm>
              <a:off x="1197148" y="1130891"/>
              <a:ext cx="1620957" cy="523901"/>
              <a:chOff x="2902716" y="2016323"/>
              <a:chExt cx="1620957" cy="523901"/>
            </a:xfrm>
          </p:grpSpPr>
          <p:sp>
            <p:nvSpPr>
              <p:cNvPr id="12" name="矩形 11"/>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3" name="矩形 12"/>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1" name="图片 10"/>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2" name="矩形 21"/>
          <p:cNvSpPr/>
          <p:nvPr/>
        </p:nvSpPr>
        <p:spPr>
          <a:xfrm>
            <a:off x="2356824" y="1925454"/>
            <a:ext cx="1689886" cy="461665"/>
          </a:xfrm>
          <a:prstGeom prst="rect">
            <a:avLst/>
          </a:prstGeom>
        </p:spPr>
        <p:txBody>
          <a:bodyPr wrap="none">
            <a:spAutoFit/>
          </a:bodyPr>
          <a:lstStyle/>
          <a:p>
            <a:r>
              <a:rPr lang="zh-CN" altLang="en-US" sz="2400" b="1" dirty="0">
                <a:solidFill>
                  <a:srgbClr val="2AA114"/>
                </a:solidFill>
                <a:latin typeface="+mn-lt"/>
                <a:ea typeface="+mn-ea"/>
                <a:cs typeface="+mn-ea"/>
                <a:sym typeface="+mn-lt"/>
              </a:rPr>
              <a:t>脸 部 表 情</a:t>
            </a:r>
            <a:endParaRPr lang="zh-CN" altLang="en-US" sz="2400" b="1" dirty="0">
              <a:solidFill>
                <a:srgbClr val="2AA114"/>
              </a:solidFill>
              <a:latin typeface="+mn-lt"/>
              <a:ea typeface="+mn-ea"/>
              <a:cs typeface="+mn-ea"/>
              <a:sym typeface="+mn-lt"/>
            </a:endParaRPr>
          </a:p>
        </p:txBody>
      </p:sp>
      <p:sp>
        <p:nvSpPr>
          <p:cNvPr id="25" name="矩形 24"/>
          <p:cNvSpPr/>
          <p:nvPr/>
        </p:nvSpPr>
        <p:spPr>
          <a:xfrm>
            <a:off x="2111377" y="3414999"/>
            <a:ext cx="2716161" cy="646331"/>
          </a:xfrm>
          <a:prstGeom prst="rect">
            <a:avLst/>
          </a:prstGeom>
        </p:spPr>
        <p:txBody>
          <a:bodyPr wrap="square">
            <a:spAutoFit/>
          </a:bodyPr>
          <a:lstStyle/>
          <a:p>
            <a:pPr fontAlgn="auto">
              <a:spcAft>
                <a:spcPts val="0"/>
              </a:spcAft>
            </a:pPr>
            <a:r>
              <a:rPr lang="zh-CN" altLang="en-US" dirty="0">
                <a:solidFill>
                  <a:schemeClr val="tx1">
                    <a:lumMod val="85000"/>
                    <a:lumOff val="15000"/>
                  </a:schemeClr>
                </a:solidFill>
                <a:latin typeface="+mn-lt"/>
                <a:ea typeface="+mn-ea"/>
                <a:cs typeface="+mn-ea"/>
                <a:sym typeface="+mn-lt"/>
              </a:rPr>
              <a:t>可能表示恐惧害怕，怀疑，或吓呆了。</a:t>
            </a:r>
            <a:endParaRPr lang="zh-CN" altLang="en-US" dirty="0">
              <a:solidFill>
                <a:schemeClr val="tx1">
                  <a:lumMod val="85000"/>
                  <a:lumOff val="15000"/>
                </a:schemeClr>
              </a:solidFill>
              <a:latin typeface="+mn-lt"/>
              <a:ea typeface="+mn-ea"/>
              <a:cs typeface="+mn-ea"/>
              <a:sym typeface="+mn-lt"/>
            </a:endParaRPr>
          </a:p>
        </p:txBody>
      </p:sp>
      <p:sp>
        <p:nvSpPr>
          <p:cNvPr id="27" name="矩形: 圆角 26"/>
          <p:cNvSpPr/>
          <p:nvPr/>
        </p:nvSpPr>
        <p:spPr>
          <a:xfrm>
            <a:off x="2107988" y="2795080"/>
            <a:ext cx="1590276" cy="519351"/>
          </a:xfrm>
          <a:prstGeom prst="roundRect">
            <a:avLst>
              <a:gd name="adj" fmla="val 50000"/>
            </a:avLst>
          </a:prstGeom>
          <a:solidFill>
            <a:srgbClr val="2AA114"/>
          </a:solidFill>
        </p:spPr>
        <p:txBody>
          <a:bodyPr wrap="square">
            <a:spAutoFit/>
          </a:bodyPr>
          <a:lstStyle/>
          <a:p>
            <a:pPr algn="ctr"/>
            <a:r>
              <a:rPr lang="zh-CN" altLang="en-US" b="1" dirty="0">
                <a:solidFill>
                  <a:schemeClr val="bg1"/>
                </a:solidFill>
                <a:latin typeface="+mn-lt"/>
                <a:ea typeface="+mn-ea"/>
                <a:cs typeface="+mn-ea"/>
                <a:sym typeface="+mn-lt"/>
              </a:rPr>
              <a:t>僵直不动：</a:t>
            </a:r>
            <a:endParaRPr lang="zh-CN" altLang="en-US" b="1" dirty="0">
              <a:solidFill>
                <a:schemeClr val="bg1"/>
              </a:solidFill>
              <a:latin typeface="+mn-lt"/>
              <a:ea typeface="+mn-ea"/>
              <a:cs typeface="+mn-ea"/>
              <a:sym typeface="+mn-lt"/>
            </a:endParaRPr>
          </a:p>
        </p:txBody>
      </p:sp>
      <p:sp>
        <p:nvSpPr>
          <p:cNvPr id="16" name="矩形: 圆角 15"/>
          <p:cNvSpPr/>
          <p:nvPr/>
        </p:nvSpPr>
        <p:spPr>
          <a:xfrm>
            <a:off x="2107988" y="4112630"/>
            <a:ext cx="1590276" cy="519351"/>
          </a:xfrm>
          <a:prstGeom prst="roundRect">
            <a:avLst>
              <a:gd name="adj" fmla="val 50000"/>
            </a:avLst>
          </a:prstGeom>
          <a:solidFill>
            <a:srgbClr val="2AA114"/>
          </a:solidFill>
        </p:spPr>
        <p:txBody>
          <a:bodyPr wrap="square">
            <a:spAutoFit/>
          </a:bodyPr>
          <a:lstStyle/>
          <a:p>
            <a:pPr algn="ctr"/>
            <a:r>
              <a:rPr lang="zh-CN" altLang="en-US" b="1" dirty="0">
                <a:solidFill>
                  <a:schemeClr val="bg1"/>
                </a:solidFill>
                <a:latin typeface="+mn-lt"/>
                <a:ea typeface="+mn-ea"/>
                <a:cs typeface="+mn-ea"/>
                <a:sym typeface="+mn-lt"/>
              </a:rPr>
              <a:t>摇头：</a:t>
            </a:r>
            <a:endParaRPr lang="zh-CN" altLang="en-US" b="1" dirty="0">
              <a:solidFill>
                <a:schemeClr val="bg1"/>
              </a:solidFill>
              <a:latin typeface="+mn-lt"/>
              <a:ea typeface="+mn-ea"/>
              <a:cs typeface="+mn-ea"/>
              <a:sym typeface="+mn-lt"/>
            </a:endParaRPr>
          </a:p>
        </p:txBody>
      </p:sp>
      <p:sp>
        <p:nvSpPr>
          <p:cNvPr id="17" name="矩形: 圆角 16"/>
          <p:cNvSpPr/>
          <p:nvPr/>
        </p:nvSpPr>
        <p:spPr>
          <a:xfrm>
            <a:off x="5941202" y="2802454"/>
            <a:ext cx="1590276" cy="519351"/>
          </a:xfrm>
          <a:prstGeom prst="roundRect">
            <a:avLst>
              <a:gd name="adj" fmla="val 50000"/>
            </a:avLst>
          </a:prstGeom>
          <a:solidFill>
            <a:srgbClr val="2AA114"/>
          </a:solidFill>
        </p:spPr>
        <p:txBody>
          <a:bodyPr wrap="square">
            <a:spAutoFit/>
          </a:bodyPr>
          <a:lstStyle/>
          <a:p>
            <a:pPr algn="ctr"/>
            <a:r>
              <a:rPr lang="zh-CN" altLang="en-US" b="1" dirty="0">
                <a:solidFill>
                  <a:schemeClr val="bg1"/>
                </a:solidFill>
                <a:latin typeface="+mn-lt"/>
                <a:ea typeface="+mn-ea"/>
                <a:cs typeface="+mn-ea"/>
                <a:sym typeface="+mn-lt"/>
              </a:rPr>
              <a:t>点头：</a:t>
            </a:r>
            <a:endParaRPr lang="zh-CN" altLang="en-US" b="1" dirty="0">
              <a:solidFill>
                <a:schemeClr val="bg1"/>
              </a:solidFill>
              <a:latin typeface="+mn-lt"/>
              <a:ea typeface="+mn-ea"/>
              <a:cs typeface="+mn-ea"/>
              <a:sym typeface="+mn-lt"/>
            </a:endParaRPr>
          </a:p>
        </p:txBody>
      </p:sp>
      <p:sp>
        <p:nvSpPr>
          <p:cNvPr id="18" name="矩形: 圆角 17"/>
          <p:cNvSpPr/>
          <p:nvPr/>
        </p:nvSpPr>
        <p:spPr>
          <a:xfrm>
            <a:off x="5941202" y="4120004"/>
            <a:ext cx="1590276" cy="519351"/>
          </a:xfrm>
          <a:prstGeom prst="roundRect">
            <a:avLst>
              <a:gd name="adj" fmla="val 50000"/>
            </a:avLst>
          </a:prstGeom>
          <a:solidFill>
            <a:srgbClr val="2AA114"/>
          </a:solidFill>
        </p:spPr>
        <p:txBody>
          <a:bodyPr wrap="square">
            <a:spAutoFit/>
          </a:bodyPr>
          <a:lstStyle/>
          <a:p>
            <a:pPr algn="ctr"/>
            <a:r>
              <a:rPr lang="zh-CN" altLang="en-US" b="1" dirty="0">
                <a:solidFill>
                  <a:schemeClr val="bg1"/>
                </a:solidFill>
                <a:latin typeface="+mn-lt"/>
                <a:ea typeface="+mn-ea"/>
                <a:cs typeface="+mn-ea"/>
                <a:sym typeface="+mn-lt"/>
              </a:rPr>
              <a:t>掷动西：</a:t>
            </a:r>
            <a:endParaRPr lang="zh-CN" altLang="en-US" b="1" dirty="0">
              <a:solidFill>
                <a:schemeClr val="bg1"/>
              </a:solidFill>
              <a:latin typeface="+mn-lt"/>
              <a:ea typeface="+mn-ea"/>
              <a:cs typeface="+mn-ea"/>
              <a:sym typeface="+mn-lt"/>
            </a:endParaRPr>
          </a:p>
        </p:txBody>
      </p:sp>
      <p:sp>
        <p:nvSpPr>
          <p:cNvPr id="4" name="矩形 3"/>
          <p:cNvSpPr/>
          <p:nvPr/>
        </p:nvSpPr>
        <p:spPr>
          <a:xfrm>
            <a:off x="2057101" y="5006446"/>
            <a:ext cx="1800493" cy="369332"/>
          </a:xfrm>
          <a:prstGeom prst="rect">
            <a:avLst/>
          </a:prstGeom>
        </p:spPr>
        <p:txBody>
          <a:bodyPr wrap="none">
            <a:spAutoFit/>
          </a:bodyPr>
          <a:lstStyle/>
          <a:p>
            <a:r>
              <a:rPr lang="zh-CN" altLang="en-US" dirty="0">
                <a:solidFill>
                  <a:schemeClr val="tx1">
                    <a:lumMod val="85000"/>
                    <a:lumOff val="15000"/>
                  </a:schemeClr>
                </a:solidFill>
                <a:latin typeface="+mn-lt"/>
                <a:ea typeface="+mn-ea"/>
                <a:cs typeface="+mn-ea"/>
                <a:sym typeface="+mn-lt"/>
              </a:rPr>
              <a:t>否认，不同意。</a:t>
            </a:r>
            <a:endParaRPr lang="zh-CN" altLang="en-US" dirty="0">
              <a:solidFill>
                <a:schemeClr val="tx1">
                  <a:lumMod val="85000"/>
                  <a:lumOff val="15000"/>
                </a:schemeClr>
              </a:solidFill>
              <a:latin typeface="+mn-lt"/>
              <a:ea typeface="+mn-ea"/>
              <a:cs typeface="+mn-ea"/>
              <a:sym typeface="+mn-lt"/>
            </a:endParaRPr>
          </a:p>
        </p:txBody>
      </p:sp>
      <p:sp>
        <p:nvSpPr>
          <p:cNvPr id="5" name="矩形 4"/>
          <p:cNvSpPr/>
          <p:nvPr/>
        </p:nvSpPr>
        <p:spPr>
          <a:xfrm>
            <a:off x="5991950" y="3513475"/>
            <a:ext cx="2031325" cy="369332"/>
          </a:xfrm>
          <a:prstGeom prst="rect">
            <a:avLst/>
          </a:prstGeom>
        </p:spPr>
        <p:txBody>
          <a:bodyPr wrap="none">
            <a:spAutoFit/>
          </a:bodyPr>
          <a:lstStyle/>
          <a:p>
            <a:r>
              <a:rPr lang="zh-CN" altLang="en-US" dirty="0">
                <a:solidFill>
                  <a:schemeClr val="tx1">
                    <a:lumMod val="85000"/>
                    <a:lumOff val="15000"/>
                  </a:schemeClr>
                </a:solidFill>
                <a:latin typeface="+mn-lt"/>
                <a:ea typeface="+mn-ea"/>
                <a:cs typeface="+mn-ea"/>
                <a:sym typeface="+mn-lt"/>
              </a:rPr>
              <a:t>同意，承认，认同</a:t>
            </a:r>
            <a:endParaRPr lang="zh-CN" altLang="en-US" dirty="0">
              <a:solidFill>
                <a:schemeClr val="tx1">
                  <a:lumMod val="85000"/>
                  <a:lumOff val="15000"/>
                </a:schemeClr>
              </a:solidFill>
              <a:latin typeface="+mn-lt"/>
              <a:ea typeface="+mn-ea"/>
              <a:cs typeface="+mn-ea"/>
              <a:sym typeface="+mn-lt"/>
            </a:endParaRPr>
          </a:p>
        </p:txBody>
      </p:sp>
      <p:sp>
        <p:nvSpPr>
          <p:cNvPr id="8" name="矩形 7"/>
          <p:cNvSpPr/>
          <p:nvPr/>
        </p:nvSpPr>
        <p:spPr>
          <a:xfrm>
            <a:off x="5991950" y="5019915"/>
            <a:ext cx="5121915" cy="369332"/>
          </a:xfrm>
          <a:prstGeom prst="rect">
            <a:avLst/>
          </a:prstGeom>
        </p:spPr>
        <p:txBody>
          <a:bodyPr wrap="none">
            <a:spAutoFit/>
          </a:bodyPr>
          <a:lstStyle/>
          <a:p>
            <a:r>
              <a:rPr lang="zh-CN" altLang="en-US" dirty="0">
                <a:solidFill>
                  <a:schemeClr val="tx1">
                    <a:lumMod val="85000"/>
                    <a:lumOff val="15000"/>
                  </a:schemeClr>
                </a:solidFill>
                <a:latin typeface="+mn-lt"/>
                <a:ea typeface="+mn-ea"/>
                <a:cs typeface="+mn-ea"/>
                <a:sym typeface="+mn-lt"/>
              </a:rPr>
              <a:t>一种生气，失望，不满，受挫情绪     的发泄表现</a:t>
            </a:r>
            <a:endParaRPr lang="zh-CN" altLang="en-US" dirty="0">
              <a:solidFill>
                <a:schemeClr val="tx1">
                  <a:lumMod val="85000"/>
                  <a:lumOff val="15000"/>
                </a:schemeClr>
              </a:solidFill>
              <a:latin typeface="+mn-lt"/>
              <a:ea typeface="+mn-ea"/>
              <a:cs typeface="+mn-ea"/>
              <a:sym typeface="+mn-lt"/>
            </a:endParaRPr>
          </a:p>
        </p:txBody>
      </p:sp>
      <p:pic>
        <p:nvPicPr>
          <p:cNvPr id="14" name="图片 13"/>
          <p:cNvPicPr>
            <a:picLocks noChangeAspect="1"/>
          </p:cNvPicPr>
          <p:nvPr/>
        </p:nvPicPr>
        <p:blipFill rotWithShape="1">
          <a:blip r:embed="rId3" cstate="screen"/>
          <a:srcRect/>
          <a:stretch>
            <a:fillRect/>
          </a:stretch>
        </p:blipFill>
        <p:spPr>
          <a:xfrm>
            <a:off x="8839200" y="1858487"/>
            <a:ext cx="1330868" cy="28956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barn(inVertic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nodeType="click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P spid="27" grpId="0" animBg="1"/>
      <p:bldP spid="16" grpId="0" animBg="1"/>
      <p:bldP spid="17" grpId="0" animBg="1"/>
      <p:bldP spid="18" grpId="0" animBg="1"/>
      <p:bldP spid="4" grpId="0"/>
      <p:bldP spid="5"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11723"/>
            <a:ext cx="12192000" cy="6834554"/>
            <a:chOff x="0" y="11723"/>
            <a:chExt cx="12192000" cy="6834554"/>
          </a:xfrm>
        </p:grpSpPr>
        <p:pic>
          <p:nvPicPr>
            <p:cNvPr id="6" name="图片 5"/>
            <p:cNvPicPr>
              <a:picLocks noChangeAspect="1"/>
            </p:cNvPicPr>
            <p:nvPr/>
          </p:nvPicPr>
          <p:blipFill rotWithShape="1">
            <a:blip r:embed="rId1" cstate="screen"/>
            <a:srcRect/>
            <a:stretch>
              <a:fillRect/>
            </a:stretch>
          </p:blipFill>
          <p:spPr>
            <a:xfrm>
              <a:off x="0" y="11723"/>
              <a:ext cx="12192000" cy="6834554"/>
            </a:xfrm>
            <a:prstGeom prst="rect">
              <a:avLst/>
            </a:prstGeom>
          </p:spPr>
        </p:pic>
        <p:pic>
          <p:nvPicPr>
            <p:cNvPr id="13" name="图片 12"/>
            <p:cNvPicPr>
              <a:picLocks noChangeAspect="1"/>
            </p:cNvPicPr>
            <p:nvPr/>
          </p:nvPicPr>
          <p:blipFill rotWithShape="1">
            <a:blip r:embed="rId2" cstate="screen"/>
            <a:srcRect/>
            <a:stretch>
              <a:fillRect/>
            </a:stretch>
          </p:blipFill>
          <p:spPr>
            <a:xfrm>
              <a:off x="8839200" y="3873668"/>
              <a:ext cx="2524796" cy="2398556"/>
            </a:xfrm>
            <a:prstGeom prst="rect">
              <a:avLst/>
            </a:prstGeom>
          </p:spPr>
        </p:pic>
      </p:grpSp>
      <p:grpSp>
        <p:nvGrpSpPr>
          <p:cNvPr id="7" name="组合 6"/>
          <p:cNvGrpSpPr/>
          <p:nvPr/>
        </p:nvGrpSpPr>
        <p:grpSpPr>
          <a:xfrm>
            <a:off x="0" y="826700"/>
            <a:ext cx="12192000" cy="6093936"/>
            <a:chOff x="0" y="826700"/>
            <a:chExt cx="12192000" cy="6093936"/>
          </a:xfrm>
        </p:grpSpPr>
        <p:pic>
          <p:nvPicPr>
            <p:cNvPr id="10" name="图片 9"/>
            <p:cNvPicPr>
              <a:picLocks noChangeAspect="1"/>
            </p:cNvPicPr>
            <p:nvPr/>
          </p:nvPicPr>
          <p:blipFill rotWithShape="1">
            <a:blip r:embed="rId3" cstate="screen"/>
            <a:srcRect/>
            <a:stretch>
              <a:fillRect/>
            </a:stretch>
          </p:blipFill>
          <p:spPr>
            <a:xfrm>
              <a:off x="0" y="4901274"/>
              <a:ext cx="12192000" cy="1956726"/>
            </a:xfrm>
            <a:prstGeom prst="rect">
              <a:avLst/>
            </a:prstGeom>
          </p:spPr>
        </p:pic>
        <p:pic>
          <p:nvPicPr>
            <p:cNvPr id="11" name="图片 10"/>
            <p:cNvPicPr>
              <a:picLocks noChangeAspect="1"/>
            </p:cNvPicPr>
            <p:nvPr/>
          </p:nvPicPr>
          <p:blipFill>
            <a:blip r:embed="rId4" cstate="screen"/>
            <a:stretch>
              <a:fillRect/>
            </a:stretch>
          </p:blipFill>
          <p:spPr>
            <a:xfrm>
              <a:off x="0" y="826700"/>
              <a:ext cx="12192000" cy="6093936"/>
            </a:xfrm>
            <a:prstGeom prst="rect">
              <a:avLst/>
            </a:prstGeom>
          </p:spPr>
        </p:pic>
      </p:grpSp>
      <p:pic>
        <p:nvPicPr>
          <p:cNvPr id="12" name="图片 11"/>
          <p:cNvPicPr>
            <a:picLocks noChangeAspect="1"/>
          </p:cNvPicPr>
          <p:nvPr/>
        </p:nvPicPr>
        <p:blipFill rotWithShape="1">
          <a:blip r:embed="rId5" cstate="screen"/>
          <a:srcRect/>
          <a:stretch>
            <a:fillRect/>
          </a:stretch>
        </p:blipFill>
        <p:spPr>
          <a:xfrm>
            <a:off x="2939801" y="334964"/>
            <a:ext cx="6912548" cy="2330975"/>
          </a:xfrm>
          <a:prstGeom prst="rect">
            <a:avLst/>
          </a:prstGeom>
        </p:spPr>
      </p:pic>
      <p:sp>
        <p:nvSpPr>
          <p:cNvPr id="56335" name="Rectangle 15"/>
          <p:cNvSpPr>
            <a:spLocks noChangeArrowheads="1"/>
          </p:cNvSpPr>
          <p:nvPr/>
        </p:nvSpPr>
        <p:spPr bwMode="auto">
          <a:xfrm>
            <a:off x="3546648" y="3365739"/>
            <a:ext cx="6060399" cy="961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buFontTx/>
              <a:buChar char="•"/>
            </a:pPr>
            <a:r>
              <a:rPr lang="zh-CN" altLang="en-US" sz="2000" dirty="0">
                <a:solidFill>
                  <a:schemeClr val="tx1">
                    <a:lumMod val="85000"/>
                    <a:lumOff val="15000"/>
                  </a:schemeClr>
                </a:solidFill>
                <a:latin typeface="+mn-lt"/>
                <a:ea typeface="+mn-ea"/>
                <a:cs typeface="+mn-ea"/>
                <a:sym typeface="+mn-lt"/>
              </a:rPr>
              <a:t>首先了解亲子之间有哪些沟通的障碍</a:t>
            </a:r>
            <a:endParaRPr lang="zh-CN" altLang="en-US" sz="2000" dirty="0">
              <a:solidFill>
                <a:schemeClr val="tx1">
                  <a:lumMod val="85000"/>
                  <a:lumOff val="15000"/>
                </a:schemeClr>
              </a:solidFill>
              <a:latin typeface="+mn-lt"/>
              <a:ea typeface="+mn-ea"/>
              <a:cs typeface="+mn-ea"/>
              <a:sym typeface="+mn-lt"/>
            </a:endParaRPr>
          </a:p>
          <a:p>
            <a:pPr>
              <a:lnSpc>
                <a:spcPct val="150000"/>
              </a:lnSpc>
              <a:buFontTx/>
              <a:buChar char="•"/>
            </a:pPr>
            <a:r>
              <a:rPr lang="zh-CN" altLang="en-US" sz="2000" dirty="0">
                <a:solidFill>
                  <a:schemeClr val="tx1">
                    <a:lumMod val="85000"/>
                    <a:lumOff val="15000"/>
                  </a:schemeClr>
                </a:solidFill>
                <a:latin typeface="+mn-lt"/>
                <a:ea typeface="+mn-ea"/>
                <a:cs typeface="+mn-ea"/>
                <a:sym typeface="+mn-lt"/>
              </a:rPr>
              <a:t>学会运用亲子沟通的重要技巧</a:t>
            </a:r>
            <a:r>
              <a:rPr lang="en-US" altLang="zh-CN" sz="2000" b="1" dirty="0">
                <a:solidFill>
                  <a:srgbClr val="2AA114"/>
                </a:solidFill>
                <a:latin typeface="+mn-lt"/>
                <a:ea typeface="+mn-ea"/>
                <a:cs typeface="+mn-ea"/>
                <a:sym typeface="+mn-lt"/>
              </a:rPr>
              <a:t>--</a:t>
            </a:r>
            <a:r>
              <a:rPr lang="zh-CN" altLang="en-US" sz="2000" b="1" dirty="0">
                <a:solidFill>
                  <a:srgbClr val="2AA114"/>
                </a:solidFill>
                <a:latin typeface="+mn-lt"/>
                <a:ea typeface="+mn-ea"/>
                <a:cs typeface="+mn-ea"/>
                <a:sym typeface="+mn-lt"/>
              </a:rPr>
              <a:t>积极倾听</a:t>
            </a:r>
            <a:r>
              <a:rPr lang="zh-CN" altLang="en-US" sz="2000" dirty="0">
                <a:solidFill>
                  <a:schemeClr val="tx1">
                    <a:lumMod val="85000"/>
                    <a:lumOff val="15000"/>
                  </a:schemeClr>
                </a:solidFill>
                <a:latin typeface="+mn-lt"/>
                <a:ea typeface="+mn-ea"/>
                <a:cs typeface="+mn-ea"/>
                <a:sym typeface="+mn-lt"/>
              </a:rPr>
              <a:t>  </a:t>
            </a:r>
            <a:endParaRPr lang="zh-CN" altLang="en-US" sz="2000" dirty="0">
              <a:solidFill>
                <a:schemeClr val="tx1">
                  <a:lumMod val="85000"/>
                  <a:lumOff val="15000"/>
                </a:schemeClr>
              </a:solidFill>
              <a:latin typeface="+mn-lt"/>
              <a:ea typeface="+mn-ea"/>
              <a:cs typeface="+mn-ea"/>
              <a:sym typeface="+mn-lt"/>
            </a:endParaRPr>
          </a:p>
        </p:txBody>
      </p:sp>
      <p:sp>
        <p:nvSpPr>
          <p:cNvPr id="9" name="Rectangle 6"/>
          <p:cNvSpPr txBox="1">
            <a:spLocks noRot="1" noChangeArrowheads="1"/>
          </p:cNvSpPr>
          <p:nvPr/>
        </p:nvSpPr>
        <p:spPr>
          <a:xfrm>
            <a:off x="2438400" y="2250080"/>
            <a:ext cx="7315200" cy="822599"/>
          </a:xfrm>
          <a:prstGeom prst="rect">
            <a:avLst/>
          </a:prstGeom>
        </p:spPr>
        <p:txBody>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fontAlgn="auto">
              <a:spcAft>
                <a:spcPts val="0"/>
              </a:spcAft>
              <a:buNone/>
            </a:pPr>
            <a:r>
              <a:rPr lang="en-US" altLang="zh-CN" sz="4400" b="1" dirty="0">
                <a:solidFill>
                  <a:schemeClr val="tx1">
                    <a:lumMod val="85000"/>
                    <a:lumOff val="15000"/>
                  </a:schemeClr>
                </a:solidFill>
                <a:cs typeface="+mn-ea"/>
                <a:sym typeface="+mn-lt"/>
              </a:rPr>
              <a:t>         --</a:t>
            </a:r>
            <a:r>
              <a:rPr lang="zh-CN" altLang="en-US" sz="2800" b="1" dirty="0">
                <a:solidFill>
                  <a:schemeClr val="tx1">
                    <a:lumMod val="85000"/>
                    <a:lumOff val="15000"/>
                  </a:schemeClr>
                </a:solidFill>
                <a:cs typeface="+mn-ea"/>
                <a:sym typeface="+mn-lt"/>
              </a:rPr>
              <a:t>学习本课程后</a:t>
            </a:r>
            <a:r>
              <a:rPr lang="en-US" altLang="zh-CN" sz="2800" b="1" dirty="0">
                <a:solidFill>
                  <a:schemeClr val="tx1">
                    <a:lumMod val="85000"/>
                    <a:lumOff val="15000"/>
                  </a:schemeClr>
                </a:solidFill>
                <a:cs typeface="+mn-ea"/>
                <a:sym typeface="+mn-lt"/>
              </a:rPr>
              <a:t>, </a:t>
            </a:r>
            <a:r>
              <a:rPr lang="zh-CN" altLang="en-US" sz="2800" b="1" dirty="0">
                <a:solidFill>
                  <a:schemeClr val="tx1">
                    <a:lumMod val="85000"/>
                    <a:lumOff val="15000"/>
                  </a:schemeClr>
                </a:solidFill>
                <a:cs typeface="+mn-ea"/>
                <a:sym typeface="+mn-lt"/>
              </a:rPr>
              <a:t>你会学到以下两点</a:t>
            </a:r>
            <a:endParaRPr lang="zh-CN" altLang="en-US" sz="2800" b="1" dirty="0">
              <a:solidFill>
                <a:schemeClr val="tx1">
                  <a:lumMod val="85000"/>
                  <a:lumOff val="15000"/>
                </a:schemeClr>
              </a:solidFill>
              <a:cs typeface="+mn-ea"/>
              <a:sym typeface="+mn-lt"/>
            </a:endParaRPr>
          </a:p>
        </p:txBody>
      </p:sp>
      <p:sp>
        <p:nvSpPr>
          <p:cNvPr id="2" name="矩形: 圆角 1"/>
          <p:cNvSpPr/>
          <p:nvPr/>
        </p:nvSpPr>
        <p:spPr>
          <a:xfrm>
            <a:off x="1885327" y="2406192"/>
            <a:ext cx="798855" cy="1797368"/>
          </a:xfrm>
          <a:prstGeom prst="roundRect">
            <a:avLst>
              <a:gd name="adj" fmla="val 50000"/>
            </a:avLst>
          </a:prstGeom>
          <a:solidFill>
            <a:srgbClr val="2AA114"/>
          </a:solidFill>
        </p:spPr>
        <p:txBody>
          <a:bodyPr wrap="square">
            <a:spAutoFit/>
          </a:bodyPr>
          <a:lstStyle/>
          <a:p>
            <a:pPr algn="ctr"/>
            <a:r>
              <a:rPr lang="zh-CN" altLang="en-US" sz="2400" b="1" dirty="0">
                <a:solidFill>
                  <a:schemeClr val="bg1"/>
                </a:solidFill>
                <a:latin typeface="+mn-lt"/>
                <a:ea typeface="+mn-ea"/>
                <a:cs typeface="+mn-ea"/>
                <a:sym typeface="+mn-lt"/>
              </a:rPr>
              <a:t>学 习 目 标</a:t>
            </a:r>
            <a:endParaRPr lang="zh-CN" altLang="en-US" sz="2400" b="1" dirty="0">
              <a:solidFill>
                <a:schemeClr val="bg1"/>
              </a:solidFill>
              <a:latin typeface="+mn-lt"/>
              <a:ea typeface="+mn-ea"/>
              <a:cs typeface="+mn-ea"/>
              <a:sym typeface="+mn-lt"/>
            </a:endParaRPr>
          </a:p>
        </p:txBody>
      </p:sp>
      <p:pic>
        <p:nvPicPr>
          <p:cNvPr id="15" name="图片 14"/>
          <p:cNvPicPr>
            <a:picLocks noChangeAspect="1"/>
          </p:cNvPicPr>
          <p:nvPr/>
        </p:nvPicPr>
        <p:blipFill rotWithShape="1">
          <a:blip r:embed="rId6" cstate="screen"/>
          <a:srcRect/>
          <a:stretch>
            <a:fillRect/>
          </a:stretch>
        </p:blipFill>
        <p:spPr>
          <a:xfrm>
            <a:off x="1022861" y="1062610"/>
            <a:ext cx="1688832" cy="160439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6335"/>
                                        </p:tgtEl>
                                        <p:attrNameLst>
                                          <p:attrName>style.visibility</p:attrName>
                                        </p:attrNameLst>
                                      </p:cBhvr>
                                      <p:to>
                                        <p:strVal val="visible"/>
                                      </p:to>
                                    </p:set>
                                    <p:animEffect transition="in" filter="fade">
                                      <p:cBhvr>
                                        <p:cTn id="29" dur="1000"/>
                                        <p:tgtEl>
                                          <p:spTgt spid="56335"/>
                                        </p:tgtEl>
                                      </p:cBhvr>
                                    </p:animEffect>
                                    <p:anim calcmode="lin" valueType="num">
                                      <p:cBhvr>
                                        <p:cTn id="30" dur="1000" fill="hold"/>
                                        <p:tgtEl>
                                          <p:spTgt spid="56335"/>
                                        </p:tgtEl>
                                        <p:attrNameLst>
                                          <p:attrName>ppt_x</p:attrName>
                                        </p:attrNameLst>
                                      </p:cBhvr>
                                      <p:tavLst>
                                        <p:tav tm="0">
                                          <p:val>
                                            <p:strVal val="#ppt_x"/>
                                          </p:val>
                                        </p:tav>
                                        <p:tav tm="100000">
                                          <p:val>
                                            <p:strVal val="#ppt_x"/>
                                          </p:val>
                                        </p:tav>
                                      </p:tavLst>
                                    </p:anim>
                                    <p:anim calcmode="lin" valueType="num">
                                      <p:cBhvr>
                                        <p:cTn id="31" dur="1000" fill="hold"/>
                                        <p:tgtEl>
                                          <p:spTgt spid="5633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5" grpId="0"/>
      <p:bldP spid="9" grpId="0"/>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0" name="组合 9"/>
            <p:cNvGrpSpPr/>
            <p:nvPr/>
          </p:nvGrpSpPr>
          <p:grpSpPr>
            <a:xfrm>
              <a:off x="1197148" y="1130891"/>
              <a:ext cx="1620957" cy="523901"/>
              <a:chOff x="2902716" y="2016323"/>
              <a:chExt cx="1620957" cy="523901"/>
            </a:xfrm>
          </p:grpSpPr>
          <p:sp>
            <p:nvSpPr>
              <p:cNvPr id="12" name="矩形 11"/>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3" name="矩形 12"/>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1" name="图片 10"/>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2" name="矩形 21"/>
          <p:cNvSpPr/>
          <p:nvPr/>
        </p:nvSpPr>
        <p:spPr>
          <a:xfrm>
            <a:off x="2321108" y="1996160"/>
            <a:ext cx="2089033" cy="461665"/>
          </a:xfrm>
          <a:prstGeom prst="rect">
            <a:avLst/>
          </a:prstGeom>
        </p:spPr>
        <p:txBody>
          <a:bodyPr wrap="none">
            <a:spAutoFit/>
          </a:bodyPr>
          <a:lstStyle/>
          <a:p>
            <a:r>
              <a:rPr lang="zh-CN" altLang="en-US" sz="2400" b="1" dirty="0">
                <a:solidFill>
                  <a:srgbClr val="2AA114"/>
                </a:solidFill>
                <a:latin typeface="+mn-lt"/>
                <a:ea typeface="+mn-ea"/>
                <a:cs typeface="+mn-ea"/>
                <a:sym typeface="+mn-lt"/>
              </a:rPr>
              <a:t>音 调 和 速 度</a:t>
            </a:r>
            <a:endParaRPr lang="zh-CN" altLang="en-US" sz="2400" b="1" dirty="0">
              <a:solidFill>
                <a:srgbClr val="2AA114"/>
              </a:solidFill>
              <a:latin typeface="+mn-lt"/>
              <a:ea typeface="+mn-ea"/>
              <a:cs typeface="+mn-ea"/>
              <a:sym typeface="+mn-lt"/>
            </a:endParaRPr>
          </a:p>
        </p:txBody>
      </p:sp>
      <p:sp>
        <p:nvSpPr>
          <p:cNvPr id="25" name="矩形 24"/>
          <p:cNvSpPr/>
          <p:nvPr/>
        </p:nvSpPr>
        <p:spPr>
          <a:xfrm>
            <a:off x="2162403" y="3429000"/>
            <a:ext cx="3645310" cy="369332"/>
          </a:xfrm>
          <a:prstGeom prst="rect">
            <a:avLst/>
          </a:prstGeom>
        </p:spPr>
        <p:txBody>
          <a:bodyPr wrap="square">
            <a:spAutoFit/>
          </a:bodyPr>
          <a:lstStyle/>
          <a:p>
            <a:pPr fontAlgn="auto">
              <a:spcAft>
                <a:spcPts val="0"/>
              </a:spcAft>
            </a:pPr>
            <a:r>
              <a:rPr lang="zh-CN" altLang="en-US" dirty="0">
                <a:solidFill>
                  <a:schemeClr val="tx1">
                    <a:lumMod val="85000"/>
                    <a:lumOff val="15000"/>
                  </a:schemeClr>
                </a:solidFill>
                <a:latin typeface="+mn-lt"/>
                <a:ea typeface="+mn-ea"/>
                <a:cs typeface="+mn-ea"/>
                <a:sym typeface="+mn-lt"/>
              </a:rPr>
              <a:t>可能是紧张，害怕，悲哀的表现。</a:t>
            </a:r>
            <a:endParaRPr lang="zh-CN" altLang="en-US" dirty="0">
              <a:solidFill>
                <a:schemeClr val="tx1">
                  <a:lumMod val="85000"/>
                  <a:lumOff val="15000"/>
                </a:schemeClr>
              </a:solidFill>
              <a:latin typeface="+mn-lt"/>
              <a:ea typeface="+mn-ea"/>
              <a:cs typeface="+mn-ea"/>
              <a:sym typeface="+mn-lt"/>
            </a:endParaRPr>
          </a:p>
        </p:txBody>
      </p:sp>
      <p:sp>
        <p:nvSpPr>
          <p:cNvPr id="27" name="矩形: 圆角 26"/>
          <p:cNvSpPr/>
          <p:nvPr/>
        </p:nvSpPr>
        <p:spPr>
          <a:xfrm>
            <a:off x="2213290" y="2710605"/>
            <a:ext cx="2057400" cy="519351"/>
          </a:xfrm>
          <a:prstGeom prst="roundRect">
            <a:avLst>
              <a:gd name="adj" fmla="val 50000"/>
            </a:avLst>
          </a:prstGeom>
          <a:solidFill>
            <a:srgbClr val="2AA114"/>
          </a:solidFill>
        </p:spPr>
        <p:txBody>
          <a:bodyPr wrap="square">
            <a:spAutoFit/>
          </a:bodyPr>
          <a:lstStyle/>
          <a:p>
            <a:pPr algn="ctr"/>
            <a:r>
              <a:rPr lang="zh-CN" altLang="en-US" b="1" dirty="0">
                <a:solidFill>
                  <a:schemeClr val="bg1"/>
                </a:solidFill>
                <a:latin typeface="+mn-lt"/>
                <a:ea typeface="+mn-ea"/>
                <a:cs typeface="+mn-ea"/>
                <a:sym typeface="+mn-lt"/>
              </a:rPr>
              <a:t>说话结巴：</a:t>
            </a:r>
            <a:endParaRPr lang="zh-CN" altLang="en-US" b="1" dirty="0">
              <a:solidFill>
                <a:schemeClr val="bg1"/>
              </a:solidFill>
              <a:latin typeface="+mn-lt"/>
              <a:ea typeface="+mn-ea"/>
              <a:cs typeface="+mn-ea"/>
              <a:sym typeface="+mn-lt"/>
            </a:endParaRPr>
          </a:p>
        </p:txBody>
      </p:sp>
      <p:sp>
        <p:nvSpPr>
          <p:cNvPr id="16" name="矩形: 圆角 15"/>
          <p:cNvSpPr/>
          <p:nvPr/>
        </p:nvSpPr>
        <p:spPr>
          <a:xfrm>
            <a:off x="2133600" y="4289350"/>
            <a:ext cx="2057400" cy="519351"/>
          </a:xfrm>
          <a:prstGeom prst="roundRect">
            <a:avLst>
              <a:gd name="adj" fmla="val 50000"/>
            </a:avLst>
          </a:prstGeom>
          <a:solidFill>
            <a:srgbClr val="2AA114"/>
          </a:solidFill>
        </p:spPr>
        <p:txBody>
          <a:bodyPr wrap="square">
            <a:spAutoFit/>
          </a:bodyPr>
          <a:lstStyle/>
          <a:p>
            <a:pPr algn="ctr"/>
            <a:r>
              <a:rPr lang="zh-CN" altLang="en-US" b="1" dirty="0">
                <a:solidFill>
                  <a:schemeClr val="bg1"/>
                </a:solidFill>
                <a:latin typeface="+mn-lt"/>
                <a:ea typeface="+mn-ea"/>
                <a:cs typeface="+mn-ea"/>
                <a:sym typeface="+mn-lt"/>
              </a:rPr>
              <a:t>说话速度很快：</a:t>
            </a:r>
            <a:endParaRPr lang="zh-CN" altLang="en-US" b="1" dirty="0">
              <a:solidFill>
                <a:schemeClr val="bg1"/>
              </a:solidFill>
              <a:latin typeface="+mn-lt"/>
              <a:ea typeface="+mn-ea"/>
              <a:cs typeface="+mn-ea"/>
              <a:sym typeface="+mn-lt"/>
            </a:endParaRPr>
          </a:p>
        </p:txBody>
      </p:sp>
      <p:sp>
        <p:nvSpPr>
          <p:cNvPr id="17" name="矩形: 圆角 16"/>
          <p:cNvSpPr/>
          <p:nvPr/>
        </p:nvSpPr>
        <p:spPr>
          <a:xfrm>
            <a:off x="6046504" y="2717979"/>
            <a:ext cx="2262786" cy="519351"/>
          </a:xfrm>
          <a:prstGeom prst="roundRect">
            <a:avLst>
              <a:gd name="adj" fmla="val 50000"/>
            </a:avLst>
          </a:prstGeom>
          <a:solidFill>
            <a:srgbClr val="2AA114"/>
          </a:solidFill>
        </p:spPr>
        <p:txBody>
          <a:bodyPr wrap="square">
            <a:spAutoFit/>
          </a:bodyPr>
          <a:lstStyle/>
          <a:p>
            <a:pPr algn="ctr"/>
            <a:r>
              <a:rPr lang="zh-CN" altLang="en-US" b="1" dirty="0">
                <a:solidFill>
                  <a:schemeClr val="bg1"/>
                </a:solidFill>
                <a:latin typeface="+mn-lt"/>
                <a:ea typeface="+mn-ea"/>
                <a:cs typeface="+mn-ea"/>
                <a:sym typeface="+mn-lt"/>
              </a:rPr>
              <a:t>不说话：</a:t>
            </a:r>
            <a:endParaRPr lang="zh-CN" altLang="en-US" b="1" dirty="0">
              <a:solidFill>
                <a:schemeClr val="bg1"/>
              </a:solidFill>
              <a:latin typeface="+mn-lt"/>
              <a:ea typeface="+mn-ea"/>
              <a:cs typeface="+mn-ea"/>
              <a:sym typeface="+mn-lt"/>
            </a:endParaRPr>
          </a:p>
        </p:txBody>
      </p:sp>
      <p:sp>
        <p:nvSpPr>
          <p:cNvPr id="18" name="矩形: 圆角 17"/>
          <p:cNvSpPr/>
          <p:nvPr/>
        </p:nvSpPr>
        <p:spPr>
          <a:xfrm>
            <a:off x="5966813" y="4296724"/>
            <a:ext cx="2262787" cy="519351"/>
          </a:xfrm>
          <a:prstGeom prst="roundRect">
            <a:avLst>
              <a:gd name="adj" fmla="val 50000"/>
            </a:avLst>
          </a:prstGeom>
          <a:solidFill>
            <a:srgbClr val="2AA114"/>
          </a:solidFill>
        </p:spPr>
        <p:txBody>
          <a:bodyPr wrap="square">
            <a:spAutoFit/>
          </a:bodyPr>
          <a:lstStyle/>
          <a:p>
            <a:pPr algn="ctr"/>
            <a:r>
              <a:rPr lang="zh-CN" altLang="en-US" b="1" dirty="0">
                <a:solidFill>
                  <a:schemeClr val="bg1"/>
                </a:solidFill>
                <a:latin typeface="+mn-lt"/>
                <a:ea typeface="+mn-ea"/>
                <a:cs typeface="+mn-ea"/>
                <a:sym typeface="+mn-lt"/>
              </a:rPr>
              <a:t>重声强调某些字：</a:t>
            </a:r>
            <a:endParaRPr lang="zh-CN" altLang="en-US" b="1" dirty="0">
              <a:solidFill>
                <a:schemeClr val="bg1"/>
              </a:solidFill>
              <a:latin typeface="+mn-lt"/>
              <a:ea typeface="+mn-ea"/>
              <a:cs typeface="+mn-ea"/>
              <a:sym typeface="+mn-lt"/>
            </a:endParaRPr>
          </a:p>
        </p:txBody>
      </p:sp>
      <p:sp>
        <p:nvSpPr>
          <p:cNvPr id="4" name="矩形 3"/>
          <p:cNvSpPr/>
          <p:nvPr/>
        </p:nvSpPr>
        <p:spPr>
          <a:xfrm>
            <a:off x="2125532" y="5058135"/>
            <a:ext cx="2611600" cy="646331"/>
          </a:xfrm>
          <a:prstGeom prst="rect">
            <a:avLst/>
          </a:prstGeom>
        </p:spPr>
        <p:txBody>
          <a:bodyPr wrap="square">
            <a:spAutoFit/>
          </a:bodyPr>
          <a:lstStyle/>
          <a:p>
            <a:r>
              <a:rPr lang="zh-CN" altLang="en-US" dirty="0">
                <a:solidFill>
                  <a:schemeClr val="tx1">
                    <a:lumMod val="85000"/>
                    <a:lumOff val="15000"/>
                  </a:schemeClr>
                </a:solidFill>
                <a:latin typeface="+mn-lt"/>
                <a:ea typeface="+mn-ea"/>
                <a:cs typeface="+mn-ea"/>
                <a:sym typeface="+mn-lt"/>
              </a:rPr>
              <a:t>可能意味着得意，高兴或紧张的情绪。</a:t>
            </a:r>
            <a:endParaRPr lang="zh-CN" altLang="en-US" dirty="0">
              <a:solidFill>
                <a:schemeClr val="tx1">
                  <a:lumMod val="85000"/>
                  <a:lumOff val="15000"/>
                </a:schemeClr>
              </a:solidFill>
              <a:latin typeface="+mn-lt"/>
              <a:ea typeface="+mn-ea"/>
              <a:cs typeface="+mn-ea"/>
              <a:sym typeface="+mn-lt"/>
            </a:endParaRPr>
          </a:p>
        </p:txBody>
      </p:sp>
      <p:sp>
        <p:nvSpPr>
          <p:cNvPr id="5" name="矩形 4"/>
          <p:cNvSpPr/>
          <p:nvPr/>
        </p:nvSpPr>
        <p:spPr>
          <a:xfrm>
            <a:off x="6097252" y="3389198"/>
            <a:ext cx="3507438" cy="646331"/>
          </a:xfrm>
          <a:prstGeom prst="rect">
            <a:avLst/>
          </a:prstGeom>
        </p:spPr>
        <p:txBody>
          <a:bodyPr wrap="square">
            <a:spAutoFit/>
          </a:bodyPr>
          <a:lstStyle/>
          <a:p>
            <a:r>
              <a:rPr lang="zh-CN" altLang="en-US" dirty="0">
                <a:solidFill>
                  <a:schemeClr val="tx1">
                    <a:lumMod val="85000"/>
                    <a:lumOff val="15000"/>
                  </a:schemeClr>
                </a:solidFill>
                <a:latin typeface="+mn-lt"/>
                <a:ea typeface="+mn-ea"/>
                <a:cs typeface="+mn-ea"/>
                <a:sym typeface="+mn-lt"/>
              </a:rPr>
              <a:t>可能意味着正在思考或悲伤，沮丧郁闷，不高兴。</a:t>
            </a:r>
            <a:endParaRPr lang="zh-CN" altLang="en-US" dirty="0">
              <a:solidFill>
                <a:schemeClr val="tx1">
                  <a:lumMod val="85000"/>
                  <a:lumOff val="15000"/>
                </a:schemeClr>
              </a:solidFill>
              <a:latin typeface="+mn-lt"/>
              <a:ea typeface="+mn-ea"/>
              <a:cs typeface="+mn-ea"/>
              <a:sym typeface="+mn-lt"/>
            </a:endParaRPr>
          </a:p>
        </p:txBody>
      </p:sp>
      <p:sp>
        <p:nvSpPr>
          <p:cNvPr id="8" name="矩形 7"/>
          <p:cNvSpPr/>
          <p:nvPr/>
        </p:nvSpPr>
        <p:spPr>
          <a:xfrm>
            <a:off x="6017563" y="5196635"/>
            <a:ext cx="3355038" cy="369332"/>
          </a:xfrm>
          <a:prstGeom prst="rect">
            <a:avLst/>
          </a:prstGeom>
        </p:spPr>
        <p:txBody>
          <a:bodyPr wrap="square">
            <a:spAutoFit/>
          </a:bodyPr>
          <a:lstStyle/>
          <a:p>
            <a:r>
              <a:rPr lang="zh-CN" altLang="en-US" dirty="0">
                <a:solidFill>
                  <a:schemeClr val="tx1">
                    <a:lumMod val="85000"/>
                    <a:lumOff val="15000"/>
                  </a:schemeClr>
                </a:solidFill>
                <a:latin typeface="+mn-lt"/>
                <a:ea typeface="+mn-ea"/>
                <a:cs typeface="+mn-ea"/>
                <a:sym typeface="+mn-lt"/>
              </a:rPr>
              <a:t>可能是谈话重点内容的强调</a:t>
            </a:r>
            <a:endParaRPr lang="zh-CN" altLang="en-US"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barn(inVertic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P spid="27" grpId="0" animBg="1"/>
      <p:bldP spid="16" grpId="0" animBg="1"/>
      <p:bldP spid="17" grpId="0" animBg="1"/>
      <p:bldP spid="18" grpId="0" animBg="1"/>
      <p:bldP spid="4" grpId="0"/>
      <p:bldP spid="5"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对话气泡: 圆角矩形 28"/>
          <p:cNvSpPr/>
          <p:nvPr/>
        </p:nvSpPr>
        <p:spPr>
          <a:xfrm>
            <a:off x="1815279" y="2860571"/>
            <a:ext cx="4285795" cy="1348265"/>
          </a:xfrm>
          <a:prstGeom prst="wedgeRoundRectCallout">
            <a:avLst>
              <a:gd name="adj1" fmla="val 47570"/>
              <a:gd name="adj2" fmla="val -29196"/>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对话气泡: 圆角矩形 29"/>
          <p:cNvSpPr/>
          <p:nvPr/>
        </p:nvSpPr>
        <p:spPr>
          <a:xfrm>
            <a:off x="1815279" y="4605969"/>
            <a:ext cx="4285795" cy="1348265"/>
          </a:xfrm>
          <a:prstGeom prst="wedgeRoundRectCallout">
            <a:avLst>
              <a:gd name="adj1" fmla="val 47570"/>
              <a:gd name="adj2" fmla="val -29196"/>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对话气泡: 圆角矩形 30"/>
          <p:cNvSpPr/>
          <p:nvPr/>
        </p:nvSpPr>
        <p:spPr>
          <a:xfrm>
            <a:off x="6521085" y="2860571"/>
            <a:ext cx="4285795" cy="1348265"/>
          </a:xfrm>
          <a:prstGeom prst="wedgeRoundRectCallout">
            <a:avLst>
              <a:gd name="adj1" fmla="val 47570"/>
              <a:gd name="adj2" fmla="val -29196"/>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对话气泡: 圆角矩形 31"/>
          <p:cNvSpPr/>
          <p:nvPr/>
        </p:nvSpPr>
        <p:spPr>
          <a:xfrm>
            <a:off x="6521085" y="4605969"/>
            <a:ext cx="4285795" cy="1348265"/>
          </a:xfrm>
          <a:prstGeom prst="wedgeRoundRectCallout">
            <a:avLst>
              <a:gd name="adj1" fmla="val 47570"/>
              <a:gd name="adj2" fmla="val -29196"/>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圆角 21"/>
          <p:cNvSpPr/>
          <p:nvPr/>
        </p:nvSpPr>
        <p:spPr>
          <a:xfrm>
            <a:off x="1905000" y="1915540"/>
            <a:ext cx="3486605" cy="649188"/>
          </a:xfrm>
          <a:prstGeom prst="roundRect">
            <a:avLst>
              <a:gd name="adj" fmla="val 50000"/>
            </a:avLst>
          </a:prstGeom>
          <a:solidFill>
            <a:srgbClr val="2AA114"/>
          </a:solidFill>
        </p:spPr>
        <p:txBody>
          <a:bodyPr wrap="square">
            <a:spAutoFit/>
          </a:bodyPr>
          <a:lstStyle/>
          <a:p>
            <a:pPr algn="ctr"/>
            <a:r>
              <a:rPr lang="zh-CN" altLang="en-US" sz="2400" b="1" dirty="0">
                <a:solidFill>
                  <a:schemeClr val="bg1"/>
                </a:solidFill>
                <a:latin typeface="+mn-lt"/>
                <a:ea typeface="+mn-ea"/>
                <a:cs typeface="+mn-ea"/>
                <a:sym typeface="+mn-lt"/>
              </a:rPr>
              <a:t>四 父母反映的方式</a:t>
            </a:r>
            <a:endParaRPr lang="zh-CN" altLang="en-US" sz="2400" b="1" dirty="0">
              <a:solidFill>
                <a:schemeClr val="bg1"/>
              </a:solidFill>
              <a:latin typeface="+mn-lt"/>
              <a:ea typeface="+mn-ea"/>
              <a:cs typeface="+mn-ea"/>
              <a:sym typeface="+mn-lt"/>
            </a:endParaRPr>
          </a:p>
        </p:txBody>
      </p:sp>
      <p:sp>
        <p:nvSpPr>
          <p:cNvPr id="21" name="椭圆 20"/>
          <p:cNvSpPr/>
          <p:nvPr/>
        </p:nvSpPr>
        <p:spPr>
          <a:xfrm>
            <a:off x="2108108" y="3247166"/>
            <a:ext cx="555523" cy="557929"/>
          </a:xfrm>
          <a:prstGeom prst="ellipse">
            <a:avLst/>
          </a:prstGeom>
          <a:solidFill>
            <a:srgbClr val="2AA114"/>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cs typeface="+mn-ea"/>
                <a:sym typeface="+mn-lt"/>
              </a:rPr>
              <a:t>1</a:t>
            </a:r>
            <a:endParaRPr lang="zh-CN" altLang="en-US" sz="2400" b="1" dirty="0">
              <a:cs typeface="+mn-ea"/>
              <a:sym typeface="+mn-lt"/>
            </a:endParaRPr>
          </a:p>
        </p:txBody>
      </p:sp>
      <p:sp>
        <p:nvSpPr>
          <p:cNvPr id="23" name="椭圆 22"/>
          <p:cNvSpPr/>
          <p:nvPr/>
        </p:nvSpPr>
        <p:spPr>
          <a:xfrm>
            <a:off x="2108108" y="5045935"/>
            <a:ext cx="555523" cy="557929"/>
          </a:xfrm>
          <a:prstGeom prst="ellipse">
            <a:avLst/>
          </a:prstGeom>
          <a:solidFill>
            <a:srgbClr val="2AA114"/>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cs typeface="+mn-ea"/>
                <a:sym typeface="+mn-lt"/>
              </a:rPr>
              <a:t>3</a:t>
            </a:r>
            <a:endParaRPr lang="zh-CN" altLang="en-US" sz="2400" b="1" dirty="0">
              <a:cs typeface="+mn-ea"/>
              <a:sym typeface="+mn-lt"/>
            </a:endParaRPr>
          </a:p>
        </p:txBody>
      </p:sp>
      <p:sp>
        <p:nvSpPr>
          <p:cNvPr id="26" name="椭圆 25"/>
          <p:cNvSpPr/>
          <p:nvPr/>
        </p:nvSpPr>
        <p:spPr>
          <a:xfrm>
            <a:off x="6696330" y="3244660"/>
            <a:ext cx="555523" cy="557929"/>
          </a:xfrm>
          <a:prstGeom prst="ellipse">
            <a:avLst/>
          </a:prstGeom>
          <a:solidFill>
            <a:srgbClr val="2AA114"/>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cs typeface="+mn-ea"/>
                <a:sym typeface="+mn-lt"/>
              </a:rPr>
              <a:t>2</a:t>
            </a:r>
            <a:endParaRPr lang="zh-CN" altLang="en-US" sz="2400" b="1" dirty="0">
              <a:cs typeface="+mn-ea"/>
              <a:sym typeface="+mn-lt"/>
            </a:endParaRPr>
          </a:p>
        </p:txBody>
      </p:sp>
      <p:sp>
        <p:nvSpPr>
          <p:cNvPr id="28" name="椭圆 27"/>
          <p:cNvSpPr/>
          <p:nvPr/>
        </p:nvSpPr>
        <p:spPr>
          <a:xfrm>
            <a:off x="6693818" y="5045934"/>
            <a:ext cx="555523" cy="557929"/>
          </a:xfrm>
          <a:prstGeom prst="ellipse">
            <a:avLst/>
          </a:prstGeom>
          <a:solidFill>
            <a:srgbClr val="2AA114"/>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cs typeface="+mn-ea"/>
                <a:sym typeface="+mn-lt"/>
              </a:rPr>
              <a:t>4</a:t>
            </a:r>
            <a:endParaRPr lang="zh-CN" altLang="en-US" sz="2400" b="1" dirty="0">
              <a:cs typeface="+mn-ea"/>
              <a:sym typeface="+mn-lt"/>
            </a:endParaRPr>
          </a:p>
        </p:txBody>
      </p:sp>
      <p:sp>
        <p:nvSpPr>
          <p:cNvPr id="3" name="矩形 2"/>
          <p:cNvSpPr/>
          <p:nvPr/>
        </p:nvSpPr>
        <p:spPr>
          <a:xfrm>
            <a:off x="2828003" y="3116485"/>
            <a:ext cx="2985320" cy="1077218"/>
          </a:xfrm>
          <a:prstGeom prst="rect">
            <a:avLst/>
          </a:prstGeom>
        </p:spPr>
        <p:txBody>
          <a:bodyPr wrap="square">
            <a:spAutoFit/>
          </a:bodyPr>
          <a:lstStyle/>
          <a:p>
            <a:r>
              <a:rPr lang="zh-CN" altLang="en-US" sz="1600" dirty="0">
                <a:solidFill>
                  <a:schemeClr val="tx1">
                    <a:lumMod val="85000"/>
                    <a:lumOff val="15000"/>
                  </a:schemeClr>
                </a:solidFill>
                <a:latin typeface="+mn-lt"/>
                <a:ea typeface="+mn-ea"/>
                <a:cs typeface="+mn-ea"/>
                <a:sym typeface="+mn-lt"/>
              </a:rPr>
              <a:t>当</a:t>
            </a:r>
            <a:r>
              <a:rPr lang="zh-CN" altLang="en-US" sz="1600" dirty="0">
                <a:solidFill>
                  <a:prstClr val="black">
                    <a:lumMod val="85000"/>
                    <a:lumOff val="15000"/>
                  </a:prstClr>
                </a:solidFill>
                <a:latin typeface="+mn-lt"/>
                <a:ea typeface="+mn-ea"/>
                <a:cs typeface="+mn-ea"/>
                <a:sym typeface="+mn-lt"/>
              </a:rPr>
              <a:t>当父母倾听孩子所表达的感受后，应该对孩子有所 “回馈”，让他觉得 “我被了解”。</a:t>
            </a:r>
            <a:br>
              <a:rPr lang="zh-CN" altLang="en-US" sz="1600" dirty="0">
                <a:solidFill>
                  <a:prstClr val="black">
                    <a:lumMod val="85000"/>
                    <a:lumOff val="15000"/>
                  </a:prstClr>
                </a:solidFill>
                <a:latin typeface="+mn-lt"/>
                <a:ea typeface="+mn-ea"/>
                <a:cs typeface="+mn-ea"/>
                <a:sym typeface="+mn-lt"/>
              </a:rPr>
            </a:br>
            <a:endParaRPr lang="zh-CN" altLang="en-US" sz="1600" dirty="0">
              <a:latin typeface="+mn-lt"/>
              <a:ea typeface="+mn-ea"/>
              <a:cs typeface="+mn-ea"/>
              <a:sym typeface="+mn-lt"/>
            </a:endParaRPr>
          </a:p>
        </p:txBody>
      </p:sp>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0" name="组合 9"/>
            <p:cNvGrpSpPr/>
            <p:nvPr/>
          </p:nvGrpSpPr>
          <p:grpSpPr>
            <a:xfrm>
              <a:off x="1197148" y="1130891"/>
              <a:ext cx="1620957" cy="523901"/>
              <a:chOff x="2902716" y="2016323"/>
              <a:chExt cx="1620957" cy="523901"/>
            </a:xfrm>
          </p:grpSpPr>
          <p:sp>
            <p:nvSpPr>
              <p:cNvPr id="12" name="矩形 11"/>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3" name="矩形 12"/>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1" name="图片 10"/>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9" name="矩形 8"/>
          <p:cNvSpPr/>
          <p:nvPr/>
        </p:nvSpPr>
        <p:spPr>
          <a:xfrm>
            <a:off x="7381722" y="3057649"/>
            <a:ext cx="3133877" cy="1077218"/>
          </a:xfrm>
          <a:prstGeom prst="rect">
            <a:avLst/>
          </a:prstGeom>
        </p:spPr>
        <p:txBody>
          <a:bodyPr wrap="square">
            <a:spAutoFit/>
          </a:bodyPr>
          <a:lstStyle/>
          <a:p>
            <a:r>
              <a:rPr lang="zh-CN" altLang="en-US" sz="1600" dirty="0">
                <a:solidFill>
                  <a:prstClr val="black">
                    <a:lumMod val="85000"/>
                    <a:lumOff val="15000"/>
                  </a:prstClr>
                </a:solidFill>
                <a:latin typeface="+mn-lt"/>
                <a:ea typeface="+mn-ea"/>
                <a:cs typeface="+mn-ea"/>
                <a:sym typeface="+mn-lt"/>
              </a:rPr>
              <a:t>父母不可能完全明白自己孩子的意思，因此可以用反映的感受方式，看看自己是否完全了解孩子的意思。</a:t>
            </a:r>
            <a:endParaRPr lang="zh-CN" altLang="en-US" sz="1600" dirty="0">
              <a:latin typeface="+mn-lt"/>
              <a:ea typeface="+mn-ea"/>
              <a:cs typeface="+mn-ea"/>
              <a:sym typeface="+mn-lt"/>
            </a:endParaRPr>
          </a:p>
        </p:txBody>
      </p:sp>
      <p:sp>
        <p:nvSpPr>
          <p:cNvPr id="14" name="矩形 13"/>
          <p:cNvSpPr/>
          <p:nvPr/>
        </p:nvSpPr>
        <p:spPr>
          <a:xfrm>
            <a:off x="2837756" y="4863233"/>
            <a:ext cx="2877244" cy="1077218"/>
          </a:xfrm>
          <a:prstGeom prst="rect">
            <a:avLst/>
          </a:prstGeom>
        </p:spPr>
        <p:txBody>
          <a:bodyPr wrap="square">
            <a:spAutoFit/>
          </a:bodyPr>
          <a:lstStyle/>
          <a:p>
            <a:r>
              <a:rPr lang="zh-CN" altLang="en-US" sz="1600" dirty="0">
                <a:solidFill>
                  <a:schemeClr val="tx1">
                    <a:lumMod val="85000"/>
                    <a:lumOff val="15000"/>
                  </a:schemeClr>
                </a:solidFill>
                <a:latin typeface="+mn-lt"/>
                <a:ea typeface="+mn-ea"/>
                <a:cs typeface="+mn-ea"/>
                <a:sym typeface="+mn-lt"/>
              </a:rPr>
              <a:t>就</a:t>
            </a:r>
            <a:r>
              <a:rPr lang="zh-CN" altLang="en-US" sz="1600" dirty="0">
                <a:solidFill>
                  <a:prstClr val="black">
                    <a:lumMod val="85000"/>
                    <a:lumOff val="15000"/>
                  </a:prstClr>
                </a:solidFill>
                <a:latin typeface="+mn-lt"/>
                <a:ea typeface="+mn-ea"/>
                <a:cs typeface="+mn-ea"/>
                <a:sym typeface="+mn-lt"/>
              </a:rPr>
              <a:t>父母就像一面镜子，将孩子感受反映出来，帮助孩子看清自己，了解自己。</a:t>
            </a:r>
            <a:br>
              <a:rPr lang="zh-CN" altLang="en-US" sz="1600" dirty="0">
                <a:solidFill>
                  <a:prstClr val="black">
                    <a:lumMod val="85000"/>
                    <a:lumOff val="15000"/>
                  </a:prstClr>
                </a:solidFill>
                <a:latin typeface="+mn-lt"/>
                <a:ea typeface="+mn-ea"/>
                <a:cs typeface="+mn-ea"/>
                <a:sym typeface="+mn-lt"/>
              </a:rPr>
            </a:br>
            <a:endParaRPr lang="zh-CN" altLang="en-US" sz="1600" dirty="0">
              <a:latin typeface="+mn-lt"/>
              <a:ea typeface="+mn-ea"/>
              <a:cs typeface="+mn-ea"/>
              <a:sym typeface="+mn-lt"/>
            </a:endParaRPr>
          </a:p>
        </p:txBody>
      </p:sp>
      <p:sp>
        <p:nvSpPr>
          <p:cNvPr id="15" name="矩形 14"/>
          <p:cNvSpPr/>
          <p:nvPr/>
        </p:nvSpPr>
        <p:spPr>
          <a:xfrm>
            <a:off x="7381722" y="4741492"/>
            <a:ext cx="3286278" cy="1077218"/>
          </a:xfrm>
          <a:prstGeom prst="rect">
            <a:avLst/>
          </a:prstGeom>
        </p:spPr>
        <p:txBody>
          <a:bodyPr wrap="square">
            <a:spAutoFit/>
          </a:bodyPr>
          <a:lstStyle/>
          <a:p>
            <a:r>
              <a:rPr lang="zh-CN" altLang="en-US" sz="1600" dirty="0">
                <a:solidFill>
                  <a:schemeClr val="tx1">
                    <a:lumMod val="85000"/>
                    <a:lumOff val="15000"/>
                  </a:schemeClr>
                </a:solidFill>
                <a:latin typeface="+mn-lt"/>
                <a:ea typeface="+mn-ea"/>
                <a:cs typeface="+mn-ea"/>
                <a:sym typeface="+mn-lt"/>
              </a:rPr>
              <a:t>用情绪或感受的字眼来表达自己内心的感受，父母只需借着重复孩子所说的一切就能达到反映的效果了解孩子真正的意思</a:t>
            </a:r>
            <a:endParaRPr lang="zh-CN" altLang="en-US" sz="1600" dirty="0">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barn(inVertic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1000"/>
                                        <p:tgtEl>
                                          <p:spTgt spid="23"/>
                                        </p:tgtEl>
                                      </p:cBhvr>
                                    </p:animEffect>
                                    <p:anim calcmode="lin" valueType="num">
                                      <p:cBhvr>
                                        <p:cTn id="55" dur="1000" fill="hold"/>
                                        <p:tgtEl>
                                          <p:spTgt spid="23"/>
                                        </p:tgtEl>
                                        <p:attrNameLst>
                                          <p:attrName>ppt_x</p:attrName>
                                        </p:attrNameLst>
                                      </p:cBhvr>
                                      <p:tavLst>
                                        <p:tav tm="0">
                                          <p:val>
                                            <p:strVal val="#ppt_x"/>
                                          </p:val>
                                        </p:tav>
                                        <p:tav tm="100000">
                                          <p:val>
                                            <p:strVal val="#ppt_x"/>
                                          </p:val>
                                        </p:tav>
                                      </p:tavLst>
                                    </p:anim>
                                    <p:anim calcmode="lin" valueType="num">
                                      <p:cBhvr>
                                        <p:cTn id="56" dur="1000" fill="hold"/>
                                        <p:tgtEl>
                                          <p:spTgt spid="2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1000"/>
                                        <p:tgtEl>
                                          <p:spTgt spid="15"/>
                                        </p:tgtEl>
                                      </p:cBhvr>
                                    </p:animEffect>
                                    <p:anim calcmode="lin" valueType="num">
                                      <p:cBhvr>
                                        <p:cTn id="70" dur="1000" fill="hold"/>
                                        <p:tgtEl>
                                          <p:spTgt spid="15"/>
                                        </p:tgtEl>
                                        <p:attrNameLst>
                                          <p:attrName>ppt_x</p:attrName>
                                        </p:attrNameLst>
                                      </p:cBhvr>
                                      <p:tavLst>
                                        <p:tav tm="0">
                                          <p:val>
                                            <p:strVal val="#ppt_x"/>
                                          </p:val>
                                        </p:tav>
                                        <p:tav tm="100000">
                                          <p:val>
                                            <p:strVal val="#ppt_x"/>
                                          </p:val>
                                        </p:tav>
                                      </p:tavLst>
                                    </p:anim>
                                    <p:anim calcmode="lin" valueType="num">
                                      <p:cBhvr>
                                        <p:cTn id="71" dur="1000" fill="hold"/>
                                        <p:tgtEl>
                                          <p:spTgt spid="15"/>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1000"/>
                                        <p:tgtEl>
                                          <p:spTgt spid="28"/>
                                        </p:tgtEl>
                                      </p:cBhvr>
                                    </p:animEffect>
                                    <p:anim calcmode="lin" valueType="num">
                                      <p:cBhvr>
                                        <p:cTn id="75" dur="1000" fill="hold"/>
                                        <p:tgtEl>
                                          <p:spTgt spid="28"/>
                                        </p:tgtEl>
                                        <p:attrNameLst>
                                          <p:attrName>ppt_x</p:attrName>
                                        </p:attrNameLst>
                                      </p:cBhvr>
                                      <p:tavLst>
                                        <p:tav tm="0">
                                          <p:val>
                                            <p:strVal val="#ppt_x"/>
                                          </p:val>
                                        </p:tav>
                                        <p:tav tm="100000">
                                          <p:val>
                                            <p:strVal val="#ppt_x"/>
                                          </p:val>
                                        </p:tav>
                                      </p:tavLst>
                                    </p:anim>
                                    <p:anim calcmode="lin" valueType="num">
                                      <p:cBhvr>
                                        <p:cTn id="7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22" grpId="0" animBg="1"/>
      <p:bldP spid="21" grpId="0" animBg="1"/>
      <p:bldP spid="23" grpId="0" animBg="1"/>
      <p:bldP spid="26" grpId="0" animBg="1"/>
      <p:bldP spid="28" grpId="0" animBg="1"/>
      <p:bldP spid="3" grpId="0"/>
      <p:bldP spid="9"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537585" y="589687"/>
            <a:ext cx="3156728" cy="1069939"/>
            <a:chOff x="533400" y="628948"/>
            <a:chExt cx="3156728" cy="1069939"/>
          </a:xfrm>
        </p:grpSpPr>
        <p:pic>
          <p:nvPicPr>
            <p:cNvPr id="4" name="图片 3"/>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5" name="组合 4"/>
            <p:cNvGrpSpPr/>
            <p:nvPr/>
          </p:nvGrpSpPr>
          <p:grpSpPr>
            <a:xfrm>
              <a:off x="1197148" y="1130891"/>
              <a:ext cx="1620957" cy="523901"/>
              <a:chOff x="2902716" y="2016323"/>
              <a:chExt cx="1620957" cy="523901"/>
            </a:xfrm>
          </p:grpSpPr>
          <p:sp>
            <p:nvSpPr>
              <p:cNvPr id="7" name="矩形 6"/>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8" name="矩形 7"/>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6" name="图片 5"/>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1"/>
          <p:cNvSpPr/>
          <p:nvPr/>
        </p:nvSpPr>
        <p:spPr>
          <a:xfrm>
            <a:off x="2438400" y="2286000"/>
            <a:ext cx="7919140" cy="2954655"/>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mn-lt"/>
                <a:ea typeface="+mn-ea"/>
                <a:cs typeface="+mn-ea"/>
                <a:sym typeface="+mn-lt"/>
              </a:rPr>
              <a:t>反映常被父母误用为阐释，反而造成更多的误解，因为反映和阐释是截然不同的事情。</a:t>
            </a:r>
            <a:endParaRPr lang="zh-CN" altLang="en-US" sz="2000" dirty="0">
              <a:solidFill>
                <a:schemeClr val="tx1">
                  <a:lumMod val="85000"/>
                  <a:lumOff val="15000"/>
                </a:schemeClr>
              </a:solidFill>
              <a:latin typeface="+mn-lt"/>
              <a:ea typeface="+mn-ea"/>
              <a:cs typeface="+mn-ea"/>
              <a:sym typeface="+mn-lt"/>
            </a:endParaRPr>
          </a:p>
          <a:p>
            <a:pPr>
              <a:lnSpc>
                <a:spcPct val="150000"/>
              </a:lnSpc>
            </a:pPr>
            <a:endParaRPr lang="zh-CN" altLang="en-US" sz="2000" i="1" dirty="0">
              <a:solidFill>
                <a:schemeClr val="hlink"/>
              </a:solidFill>
              <a:latin typeface="+mn-lt"/>
              <a:ea typeface="+mn-ea"/>
              <a:cs typeface="+mn-ea"/>
              <a:sym typeface="+mn-lt"/>
            </a:endParaRPr>
          </a:p>
          <a:p>
            <a:pPr>
              <a:lnSpc>
                <a:spcPct val="150000"/>
              </a:lnSpc>
            </a:pPr>
            <a:r>
              <a:rPr lang="zh-CN" altLang="en-US" sz="3200" i="1" dirty="0">
                <a:solidFill>
                  <a:srgbClr val="2AA114"/>
                </a:solidFill>
                <a:latin typeface="+mn-lt"/>
                <a:ea typeface="+mn-ea"/>
                <a:cs typeface="+mn-ea"/>
                <a:sym typeface="+mn-lt"/>
              </a:rPr>
              <a:t>反映的倾听只是将孩子 所说的话以自己感</a:t>
            </a:r>
            <a:endParaRPr lang="zh-CN" altLang="en-US" sz="3200" i="1" dirty="0">
              <a:solidFill>
                <a:srgbClr val="2AA114"/>
              </a:solidFill>
              <a:latin typeface="+mn-lt"/>
              <a:ea typeface="+mn-ea"/>
              <a:cs typeface="+mn-ea"/>
              <a:sym typeface="+mn-lt"/>
            </a:endParaRPr>
          </a:p>
          <a:p>
            <a:pPr>
              <a:lnSpc>
                <a:spcPct val="150000"/>
              </a:lnSpc>
              <a:buFont typeface="Wingdings" panose="05000000000000000000" pitchFamily="2" charset="2"/>
              <a:buNone/>
            </a:pPr>
            <a:r>
              <a:rPr lang="zh-CN" altLang="en-US" sz="3200" i="1" dirty="0">
                <a:solidFill>
                  <a:srgbClr val="2AA114"/>
                </a:solidFill>
                <a:latin typeface="+mn-lt"/>
                <a:ea typeface="+mn-ea"/>
                <a:cs typeface="+mn-ea"/>
                <a:sym typeface="+mn-lt"/>
              </a:rPr>
              <a:t>受字眼予以重述。</a:t>
            </a:r>
            <a:endParaRPr lang="zh-CN" altLang="en-US" sz="3200" i="1" dirty="0">
              <a:solidFill>
                <a:srgbClr val="2AA114"/>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1723"/>
            <a:ext cx="12192000" cy="6834554"/>
            <a:chOff x="0" y="11723"/>
            <a:chExt cx="12192000" cy="6834554"/>
          </a:xfrm>
        </p:grpSpPr>
        <p:pic>
          <p:nvPicPr>
            <p:cNvPr id="6" name="图片 5"/>
            <p:cNvPicPr>
              <a:picLocks noChangeAspect="1"/>
            </p:cNvPicPr>
            <p:nvPr/>
          </p:nvPicPr>
          <p:blipFill rotWithShape="1">
            <a:blip r:embed="rId1" cstate="screen"/>
            <a:srcRect/>
            <a:stretch>
              <a:fillRect/>
            </a:stretch>
          </p:blipFill>
          <p:spPr>
            <a:xfrm>
              <a:off x="0" y="11723"/>
              <a:ext cx="12192000" cy="6834554"/>
            </a:xfrm>
            <a:prstGeom prst="rect">
              <a:avLst/>
            </a:prstGeom>
          </p:spPr>
        </p:pic>
        <p:pic>
          <p:nvPicPr>
            <p:cNvPr id="13" name="图片 12"/>
            <p:cNvPicPr>
              <a:picLocks noChangeAspect="1"/>
            </p:cNvPicPr>
            <p:nvPr/>
          </p:nvPicPr>
          <p:blipFill rotWithShape="1">
            <a:blip r:embed="rId2" cstate="screen"/>
            <a:srcRect/>
            <a:stretch>
              <a:fillRect/>
            </a:stretch>
          </p:blipFill>
          <p:spPr>
            <a:xfrm>
              <a:off x="8839200" y="3873668"/>
              <a:ext cx="2524796" cy="2398556"/>
            </a:xfrm>
            <a:prstGeom prst="rect">
              <a:avLst/>
            </a:prstGeom>
          </p:spPr>
        </p:pic>
      </p:grpSp>
      <p:grpSp>
        <p:nvGrpSpPr>
          <p:cNvPr id="7" name="组合 6"/>
          <p:cNvGrpSpPr/>
          <p:nvPr/>
        </p:nvGrpSpPr>
        <p:grpSpPr>
          <a:xfrm>
            <a:off x="0" y="752341"/>
            <a:ext cx="12192000" cy="6105658"/>
            <a:chOff x="0" y="752341"/>
            <a:chExt cx="12192000" cy="6105658"/>
          </a:xfrm>
        </p:grpSpPr>
        <p:pic>
          <p:nvPicPr>
            <p:cNvPr id="10" name="图片 9"/>
            <p:cNvPicPr>
              <a:picLocks noChangeAspect="1"/>
            </p:cNvPicPr>
            <p:nvPr/>
          </p:nvPicPr>
          <p:blipFill rotWithShape="1">
            <a:blip r:embed="rId3" cstate="screen"/>
            <a:srcRect/>
            <a:stretch>
              <a:fillRect/>
            </a:stretch>
          </p:blipFill>
          <p:spPr>
            <a:xfrm>
              <a:off x="0" y="4527024"/>
              <a:ext cx="12192000" cy="2330975"/>
            </a:xfrm>
            <a:prstGeom prst="rect">
              <a:avLst/>
            </a:prstGeom>
          </p:spPr>
        </p:pic>
        <p:pic>
          <p:nvPicPr>
            <p:cNvPr id="11" name="图片 10"/>
            <p:cNvPicPr>
              <a:picLocks noChangeAspect="1"/>
            </p:cNvPicPr>
            <p:nvPr/>
          </p:nvPicPr>
          <p:blipFill>
            <a:blip r:embed="rId4" cstate="screen"/>
            <a:stretch>
              <a:fillRect/>
            </a:stretch>
          </p:blipFill>
          <p:spPr>
            <a:xfrm>
              <a:off x="0" y="752341"/>
              <a:ext cx="12192000" cy="6093936"/>
            </a:xfrm>
            <a:prstGeom prst="rect">
              <a:avLst/>
            </a:prstGeom>
          </p:spPr>
        </p:pic>
      </p:grpSp>
      <p:pic>
        <p:nvPicPr>
          <p:cNvPr id="12" name="图片 11"/>
          <p:cNvPicPr>
            <a:picLocks noChangeAspect="1"/>
          </p:cNvPicPr>
          <p:nvPr/>
        </p:nvPicPr>
        <p:blipFill rotWithShape="1">
          <a:blip r:embed="rId5" cstate="screen"/>
          <a:srcRect/>
          <a:stretch>
            <a:fillRect/>
          </a:stretch>
        </p:blipFill>
        <p:spPr>
          <a:xfrm>
            <a:off x="2939801" y="402768"/>
            <a:ext cx="6912548" cy="2330975"/>
          </a:xfrm>
          <a:prstGeom prst="rect">
            <a:avLst/>
          </a:prstGeom>
        </p:spPr>
      </p:pic>
      <p:grpSp>
        <p:nvGrpSpPr>
          <p:cNvPr id="14" name="组合 13"/>
          <p:cNvGrpSpPr/>
          <p:nvPr/>
        </p:nvGrpSpPr>
        <p:grpSpPr>
          <a:xfrm>
            <a:off x="3657600" y="3319295"/>
            <a:ext cx="5109092" cy="1569660"/>
            <a:chOff x="2902715" y="2016323"/>
            <a:chExt cx="5109092" cy="1569660"/>
          </a:xfrm>
        </p:grpSpPr>
        <p:sp>
          <p:nvSpPr>
            <p:cNvPr id="15" name="矩形 14"/>
            <p:cNvSpPr/>
            <p:nvPr/>
          </p:nvSpPr>
          <p:spPr>
            <a:xfrm>
              <a:off x="2902716" y="2016323"/>
              <a:ext cx="5109091" cy="1569660"/>
            </a:xfrm>
            <a:prstGeom prst="rect">
              <a:avLst/>
            </a:prstGeom>
          </p:spPr>
          <p:txBody>
            <a:bodyPr wrap="none">
              <a:spAutoFit/>
            </a:bodyPr>
            <a:lstStyle/>
            <a:p>
              <a:r>
                <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正确表达</a:t>
              </a:r>
              <a:endPar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6" name="矩形 15"/>
            <p:cNvSpPr/>
            <p:nvPr/>
          </p:nvSpPr>
          <p:spPr>
            <a:xfrm>
              <a:off x="2902715" y="2016323"/>
              <a:ext cx="5109091" cy="1569660"/>
            </a:xfrm>
            <a:prstGeom prst="rect">
              <a:avLst/>
            </a:prstGeom>
          </p:spPr>
          <p:txBody>
            <a:bodyPr wrap="none">
              <a:spAutoFit/>
            </a:bodyPr>
            <a:lstStyle/>
            <a:p>
              <a:r>
                <a:rPr lang="zh-CN" altLang="en-US" sz="9600" dirty="0">
                  <a:solidFill>
                    <a:srgbClr val="2AA114"/>
                  </a:solidFill>
                  <a:latin typeface="+mn-lt"/>
                  <a:ea typeface="+mn-ea"/>
                  <a:cs typeface="+mn-ea"/>
                  <a:sym typeface="+mn-lt"/>
                </a:rPr>
                <a:t>正确表</a:t>
              </a:r>
              <a:r>
                <a:rPr lang="zh-CN" altLang="en-US" sz="9600" dirty="0">
                  <a:solidFill>
                    <a:srgbClr val="FF7300"/>
                  </a:solidFill>
                  <a:latin typeface="+mn-lt"/>
                  <a:ea typeface="+mn-ea"/>
                  <a:cs typeface="+mn-ea"/>
                  <a:sym typeface="+mn-lt"/>
                </a:rPr>
                <a:t>达</a:t>
              </a:r>
              <a:endParaRPr lang="zh-CN" altLang="en-US" sz="9600" dirty="0">
                <a:solidFill>
                  <a:srgbClr val="FF7300"/>
                </a:solidFill>
                <a:latin typeface="+mn-lt"/>
                <a:ea typeface="+mn-ea"/>
                <a:cs typeface="+mn-ea"/>
                <a:sym typeface="+mn-lt"/>
              </a:endParaRPr>
            </a:p>
          </p:txBody>
        </p:sp>
      </p:grpSp>
      <p:grpSp>
        <p:nvGrpSpPr>
          <p:cNvPr id="18" name="组合 17"/>
          <p:cNvGrpSpPr/>
          <p:nvPr/>
        </p:nvGrpSpPr>
        <p:grpSpPr>
          <a:xfrm>
            <a:off x="5133677" y="1180616"/>
            <a:ext cx="2524796" cy="1985813"/>
            <a:chOff x="5105400" y="872287"/>
            <a:chExt cx="2524796" cy="1985813"/>
          </a:xfrm>
        </p:grpSpPr>
        <p:sp>
          <p:nvSpPr>
            <p:cNvPr id="2" name="矩形: 圆角 1"/>
            <p:cNvSpPr/>
            <p:nvPr/>
          </p:nvSpPr>
          <p:spPr>
            <a:xfrm>
              <a:off x="5105400" y="2208912"/>
              <a:ext cx="2524796" cy="649188"/>
            </a:xfrm>
            <a:prstGeom prst="roundRect">
              <a:avLst>
                <a:gd name="adj" fmla="val 50000"/>
              </a:avLst>
            </a:prstGeom>
            <a:solidFill>
              <a:srgbClr val="2AA114"/>
            </a:solidFill>
          </p:spPr>
          <p:txBody>
            <a:bodyPr wrap="square">
              <a:spAutoFit/>
            </a:bodyPr>
            <a:lstStyle/>
            <a:p>
              <a:pPr algn="ctr"/>
              <a:r>
                <a:rPr lang="zh-CN" altLang="en-US" sz="2400" b="1" dirty="0">
                  <a:solidFill>
                    <a:schemeClr val="bg1"/>
                  </a:solidFill>
                  <a:latin typeface="+mn-lt"/>
                  <a:ea typeface="+mn-ea"/>
                  <a:cs typeface="+mn-ea"/>
                  <a:sym typeface="+mn-lt"/>
                </a:rPr>
                <a:t>第三部分</a:t>
              </a:r>
              <a:endParaRPr lang="zh-CN" altLang="en-US" sz="2400" b="1" dirty="0">
                <a:solidFill>
                  <a:schemeClr val="bg1"/>
                </a:solidFill>
                <a:latin typeface="+mn-lt"/>
                <a:ea typeface="+mn-ea"/>
                <a:cs typeface="+mn-ea"/>
                <a:sym typeface="+mn-lt"/>
              </a:endParaRPr>
            </a:p>
          </p:txBody>
        </p:sp>
        <p:pic>
          <p:nvPicPr>
            <p:cNvPr id="17" name="图片 16"/>
            <p:cNvPicPr>
              <a:picLocks noChangeAspect="1"/>
            </p:cNvPicPr>
            <p:nvPr/>
          </p:nvPicPr>
          <p:blipFill>
            <a:blip r:embed="rId6" cstate="screen"/>
            <a:stretch>
              <a:fillRect/>
            </a:stretch>
          </p:blipFill>
          <p:spPr>
            <a:xfrm>
              <a:off x="5105400" y="872287"/>
              <a:ext cx="2524796" cy="1577998"/>
            </a:xfrm>
            <a:prstGeom prst="rect">
              <a:avLst/>
            </a:prstGeom>
          </p:spPr>
        </p:pic>
      </p:grpSp>
      <p:pic>
        <p:nvPicPr>
          <p:cNvPr id="19" name="图片 18"/>
          <p:cNvPicPr>
            <a:picLocks noChangeAspect="1"/>
          </p:cNvPicPr>
          <p:nvPr/>
        </p:nvPicPr>
        <p:blipFill rotWithShape="1">
          <a:blip r:embed="rId7" cstate="screen"/>
          <a:srcRect/>
          <a:stretch>
            <a:fillRect/>
          </a:stretch>
        </p:blipFill>
        <p:spPr>
          <a:xfrm>
            <a:off x="1022861" y="1062610"/>
            <a:ext cx="1688832" cy="160439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6000">
        <p15:prstTrans prst="curtains"/>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0.01745 0.42523 L -0.01745 0.42546 C -0.01732 0.40671 -0.01732 0.38842 -0.0168 0.37014 C -0.0168 0.36551 -0.01602 0.36551 -0.01511 0.36204 C -0.01471 0.36065 -0.01445 0.35879 -0.01406 0.35717 C -0.01393 0.35648 -0.01276 0.35208 -0.01237 0.35069 C -0.01146 0.34815 -0.01081 0.34467 -0.00964 0.34259 L -0.00755 0.33935 C -0.00729 0.33889 -0.00677 0.33842 -0.00651 0.33796 C -0.00625 0.33704 -0.00599 0.33588 -0.00547 0.33542 C -0.00508 0.33472 -0.00456 0.33495 -0.00417 0.33449 C -0.00378 0.33426 0.00039 0.33009 0.00143 0.32963 C 0.0026 0.32917 0.0039 0.3294 0.00508 0.32893 C 0.00703 0.32847 0.00898 0.32778 0.01094 0.32731 C 0.01159 0.32685 0.01237 0.32592 0.01302 0.32569 C 0.0181 0.32384 0.01654 0.32592 0.01992 0.32407 C 0.02135 0.32338 0.02265 0.32245 0.02409 0.32153 L 0.02539 0.32083 C 0.02877 0.31504 0.02448 0.32199 0.0289 0.31667 C 0.03073 0.31458 0.02995 0.31435 0.03125 0.31111 C 0.03164 0.31042 0.0319 0.30995 0.03229 0.30949 C 0.03242 0.30833 0.03242 0.30671 0.03268 0.30555 C 0.03281 0.30463 0.0332 0.30393 0.03333 0.30301 C 0.03359 0.30092 0.03359 0.29884 0.03372 0.29653 C 0.03359 0.28981 0.03385 0.27477 0.03294 0.26504 C 0.03242 0.25926 0.03138 0.26157 0.02995 0.25301 C 0.0293 0.2493 0.02904 0.24722 0.02786 0.24398 C 0.02734 0.24259 0.02669 0.24213 0.02604 0.24074 C 0.02552 0.23935 0.025 0.2375 0.02435 0.23588 C 0.02409 0.23518 0.0237 0.23495 0.02344 0.23426 C 0.02122 0.23009 0.02344 0.23333 0.02096 0.23032 C 0.01901 0.22569 0.01745 0.22153 0.01445 0.21967 L 0.01029 0.21736 C 0.00664 0.21065 0.01237 0.22014 0.00547 0.21342 C 0.00495 0.21273 0.00469 0.21088 0.00404 0.21018 C 0.00377 0.20949 0.00312 0.20949 0.00273 0.20926 C 0.00208 0.20856 0.00143 0.20741 0.00065 0.20671 C -0.00013 0.20602 -0.00117 0.20579 -0.00208 0.20532 C -0.00248 0.20486 -0.003 0.20486 -0.00339 0.2044 C -0.00391 0.20393 -0.00443 0.20324 -0.00482 0.20278 C -0.00508 0.20254 -0.00547 0.20231 -0.00586 0.20185 C -0.00677 0.20139 -0.0086 0.20046 -0.0086 0.20069 C -0.00899 0.19954 -0.00925 0.19861 -0.00964 0.19792 C -0.01042 0.19653 -0.0112 0.19514 -0.01198 0.19398 C -0.01354 0.18634 -0.01315 0.18981 -0.0138 0.18426 C -0.01367 0.17454 -0.01419 0.16458 -0.01341 0.15509 C -0.01315 0.15116 -0.01159 0.14861 -0.01068 0.14537 C -0.00925 0.14028 -0.01081 0.1456 -0.00899 0.14051 C -0.00846 0.13912 -0.00807 0.1375 -0.00755 0.13634 C -0.00703 0.13518 -0.00443 0.13241 -0.00378 0.13148 C -0.00339 0.13055 -0.003 0.12917 -0.00248 0.12847 C -0.00156 0.12685 -0.00026 0.12639 0.00065 0.12523 C 0.00143 0.12407 0.00208 0.12292 0.00273 0.12176 C 0.00312 0.12129 0.00364 0.12106 0.00404 0.12037 C 0.00456 0.11967 0.00495 0.11852 0.00547 0.11782 C 0.00612 0.11713 0.0069 0.1169 0.00755 0.1162 C 0.00794 0.11597 0.0082 0.11504 0.00859 0.11458 C 0.00898 0.11412 0.0095 0.11366 0.01002 0.11296 C 0.01029 0.11273 0.01068 0.1125 0.01094 0.11227 C 0.01484 0.10879 0.01081 0.1118 0.01406 0.10972 C 0.01445 0.10949 0.01471 0.10926 0.0151 0.10903 C 0.02721 0.10278 0.01745 0.10764 0.02578 0.10509 C 0.02799 0.10417 0.03008 0.10301 0.03229 0.10254 C 0.03333 0.10208 0.03581 0.10185 0.03711 0.10092 C 0.03802 0.10023 0.03893 0.0993 0.03984 0.09838 C 0.04193 0.08842 0.04101 0.09444 0.03984 0.07176 C 0.03984 0.07106 0.0388 0.0669 0.03841 0.0662 C 0.03802 0.06481 0.03737 0.06389 0.03672 0.06296 C 0.0345 0.0581 0.03424 0.05532 0.0306 0.05231 C 0.02851 0.05069 0.02643 0.04884 0.02435 0.04745 C 0.01823 0.04375 0.02552 0.04815 0.01784 0.04444 C 0.0164 0.04352 0.01484 0.04259 0.01341 0.0419 C 0.01237 0.04143 0.01133 0.0412 0.01029 0.04097 C 0.00182 0.03889 0.01159 0.04143 0.00377 0.03958 C -0.00026 0.03657 0.00221 0.03773 -0.00378 0.03773 L -0.00039 1.48148E-6 L 1.45833E-6 1.48148E-6 " pathEditMode="relative" rAng="0" ptsTypes="AAAAAAAAAAAAAAAAAAAAAAAAAAAAAAAAAAAAAAAAAAAAAAAAAAAAAAAAAAAAAAAAAAAAAAAAAAAAA">
                                      <p:cBhvr>
                                        <p:cTn id="16" dur="2000" fill="hold"/>
                                        <p:tgtEl>
                                          <p:spTgt spid="19"/>
                                        </p:tgtEl>
                                        <p:attrNameLst>
                                          <p:attrName>ppt_x</p:attrName>
                                          <p:attrName>ppt_y</p:attrName>
                                        </p:attrNameLst>
                                      </p:cBhvr>
                                      <p:rCtr x="2917" y="-21250"/>
                                    </p:animMotion>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2" presetClass="entr" presetSubtype="8"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15"/>
          <p:cNvSpPr/>
          <p:nvPr/>
        </p:nvSpPr>
        <p:spPr>
          <a:xfrm>
            <a:off x="2324100" y="4321584"/>
            <a:ext cx="7810500" cy="1545816"/>
          </a:xfrm>
          <a:prstGeom prst="roundRect">
            <a:avLst>
              <a:gd name="adj" fmla="val 50000"/>
            </a:avLst>
          </a:prstGeom>
          <a:solidFill>
            <a:schemeClr val="bg1"/>
          </a:solidFill>
          <a:ln w="12700">
            <a:solidFill>
              <a:srgbClr val="2AA11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4"/>
          <p:cNvSpPr/>
          <p:nvPr/>
        </p:nvSpPr>
        <p:spPr>
          <a:xfrm>
            <a:off x="2324100" y="2958376"/>
            <a:ext cx="7810500" cy="1131199"/>
          </a:xfrm>
          <a:prstGeom prst="roundRect">
            <a:avLst>
              <a:gd name="adj" fmla="val 50000"/>
            </a:avLst>
          </a:prstGeom>
          <a:solidFill>
            <a:schemeClr val="bg1"/>
          </a:solidFill>
          <a:ln w="12700">
            <a:solidFill>
              <a:srgbClr val="2AA11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Rectangle 3"/>
          <p:cNvSpPr txBox="1">
            <a:spLocks noRot="1" noChangeArrowheads="1"/>
          </p:cNvSpPr>
          <p:nvPr/>
        </p:nvSpPr>
        <p:spPr>
          <a:xfrm>
            <a:off x="3192149" y="4233583"/>
            <a:ext cx="7543800" cy="24384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spcAft>
                <a:spcPts val="0"/>
              </a:spcAft>
              <a:buFont typeface="Wingdings" panose="05000000000000000000" pitchFamily="2" charset="2"/>
              <a:buNone/>
            </a:pPr>
            <a:r>
              <a:rPr lang="en-US" altLang="zh-CN" sz="1800" dirty="0">
                <a:solidFill>
                  <a:srgbClr val="5E1C27"/>
                </a:solidFill>
                <a:cs typeface="+mn-ea"/>
                <a:sym typeface="+mn-lt"/>
              </a:rPr>
              <a:t>  </a:t>
            </a:r>
            <a:endParaRPr lang="en-US" altLang="zh-CN" sz="1800" dirty="0">
              <a:solidFill>
                <a:srgbClr val="5E1C27"/>
              </a:solidFill>
              <a:cs typeface="+mn-ea"/>
              <a:sym typeface="+mn-lt"/>
            </a:endParaRPr>
          </a:p>
        </p:txBody>
      </p:sp>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8" name="组合 7"/>
            <p:cNvGrpSpPr/>
            <p:nvPr/>
          </p:nvGrpSpPr>
          <p:grpSpPr>
            <a:xfrm>
              <a:off x="1197148" y="1130891"/>
              <a:ext cx="1620957" cy="523901"/>
              <a:chOff x="2902716" y="2016323"/>
              <a:chExt cx="1620957" cy="523901"/>
            </a:xfrm>
          </p:grpSpPr>
          <p:sp>
            <p:nvSpPr>
              <p:cNvPr id="11" name="矩形 10"/>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2" name="矩形 11"/>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0" name="图片 9"/>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圆角 1"/>
          <p:cNvSpPr/>
          <p:nvPr/>
        </p:nvSpPr>
        <p:spPr>
          <a:xfrm>
            <a:off x="1984375" y="1975230"/>
            <a:ext cx="4264025" cy="649188"/>
          </a:xfrm>
          <a:prstGeom prst="roundRect">
            <a:avLst>
              <a:gd name="adj" fmla="val 50000"/>
            </a:avLst>
          </a:prstGeom>
          <a:solidFill>
            <a:srgbClr val="2AA114"/>
          </a:solidFill>
        </p:spPr>
        <p:txBody>
          <a:bodyPr wrap="square">
            <a:spAutoFit/>
          </a:bodyPr>
          <a:lstStyle/>
          <a:p>
            <a:pPr algn="ctr"/>
            <a:r>
              <a:rPr lang="zh-CN" altLang="en-US" sz="2400" dirty="0">
                <a:solidFill>
                  <a:schemeClr val="bg1"/>
                </a:solidFill>
                <a:latin typeface="+mn-lt"/>
                <a:ea typeface="+mn-ea"/>
                <a:cs typeface="+mn-ea"/>
                <a:sym typeface="+mn-lt"/>
              </a:rPr>
              <a:t>父母如何传达友善的信息</a:t>
            </a:r>
            <a:endParaRPr lang="zh-CN" altLang="en-US" sz="2400" dirty="0">
              <a:solidFill>
                <a:schemeClr val="bg1"/>
              </a:solidFill>
              <a:latin typeface="+mn-lt"/>
              <a:ea typeface="+mn-ea"/>
              <a:cs typeface="+mn-ea"/>
              <a:sym typeface="+mn-lt"/>
            </a:endParaRPr>
          </a:p>
        </p:txBody>
      </p:sp>
      <p:sp>
        <p:nvSpPr>
          <p:cNvPr id="3" name="矩形 2"/>
          <p:cNvSpPr/>
          <p:nvPr/>
        </p:nvSpPr>
        <p:spPr>
          <a:xfrm>
            <a:off x="2933700" y="3077637"/>
            <a:ext cx="6629400" cy="867930"/>
          </a:xfrm>
          <a:prstGeom prst="rect">
            <a:avLst/>
          </a:prstGeom>
        </p:spPr>
        <p:txBody>
          <a:bodyPr wrap="square">
            <a:spAutoFit/>
          </a:bodyPr>
          <a:lstStyle/>
          <a:p>
            <a:pPr>
              <a:lnSpc>
                <a:spcPct val="90000"/>
              </a:lnSpc>
              <a:buFont typeface="Wingdings" panose="05000000000000000000" pitchFamily="2" charset="2"/>
              <a:buNone/>
            </a:pPr>
            <a:r>
              <a:rPr lang="en-US" altLang="zh-CN" sz="2000" b="1" dirty="0">
                <a:solidFill>
                  <a:srgbClr val="2AA114"/>
                </a:solidFill>
                <a:latin typeface="+mn-lt"/>
                <a:ea typeface="+mn-ea"/>
                <a:cs typeface="+mn-ea"/>
                <a:sym typeface="+mn-lt"/>
              </a:rPr>
              <a:t>1 </a:t>
            </a:r>
            <a:r>
              <a:rPr lang="zh-CN" altLang="en-US" sz="2000" b="1" dirty="0">
                <a:solidFill>
                  <a:srgbClr val="2AA114"/>
                </a:solidFill>
                <a:latin typeface="+mn-lt"/>
                <a:ea typeface="+mn-ea"/>
                <a:cs typeface="+mn-ea"/>
                <a:sym typeface="+mn-lt"/>
              </a:rPr>
              <a:t>接纳孩子：</a:t>
            </a:r>
            <a:endParaRPr lang="zh-CN" altLang="en-US" sz="2000" b="1" dirty="0">
              <a:solidFill>
                <a:srgbClr val="2AA114"/>
              </a:solidFill>
              <a:latin typeface="+mn-lt"/>
              <a:ea typeface="+mn-ea"/>
              <a:cs typeface="+mn-ea"/>
              <a:sym typeface="+mn-lt"/>
            </a:endParaRPr>
          </a:p>
          <a:p>
            <a:pPr>
              <a:lnSpc>
                <a:spcPct val="90000"/>
              </a:lnSpc>
              <a:buFont typeface="Wingdings" panose="05000000000000000000" pitchFamily="2" charset="2"/>
              <a:buNone/>
            </a:pPr>
            <a:r>
              <a:rPr lang="zh-CN" altLang="en-US" dirty="0">
                <a:solidFill>
                  <a:schemeClr val="tx1">
                    <a:lumMod val="85000"/>
                    <a:lumOff val="15000"/>
                  </a:schemeClr>
                </a:solidFill>
                <a:latin typeface="+mn-lt"/>
                <a:ea typeface="+mn-ea"/>
                <a:cs typeface="+mn-ea"/>
                <a:sym typeface="+mn-lt"/>
              </a:rPr>
              <a:t>  父母必须相信孩子基本是好的，而且不管他说什么或者做什么，你都爱他。 你也许不喜欢他的行为，但你喜欢他这个人。</a:t>
            </a:r>
            <a:endParaRPr lang="zh-CN" altLang="en-US" dirty="0">
              <a:solidFill>
                <a:schemeClr val="tx1">
                  <a:lumMod val="85000"/>
                  <a:lumOff val="15000"/>
                </a:schemeClr>
              </a:solidFill>
              <a:latin typeface="+mn-lt"/>
              <a:ea typeface="+mn-ea"/>
              <a:cs typeface="+mn-ea"/>
              <a:sym typeface="+mn-lt"/>
            </a:endParaRPr>
          </a:p>
        </p:txBody>
      </p:sp>
      <p:sp>
        <p:nvSpPr>
          <p:cNvPr id="4" name="矩形 3"/>
          <p:cNvSpPr/>
          <p:nvPr/>
        </p:nvSpPr>
        <p:spPr>
          <a:xfrm>
            <a:off x="2926326" y="4478939"/>
            <a:ext cx="6522474" cy="1231106"/>
          </a:xfrm>
          <a:prstGeom prst="rect">
            <a:avLst/>
          </a:prstGeom>
        </p:spPr>
        <p:txBody>
          <a:bodyPr wrap="square">
            <a:spAutoFit/>
          </a:bodyPr>
          <a:lstStyle/>
          <a:p>
            <a:pPr fontAlgn="auto">
              <a:spcAft>
                <a:spcPts val="0"/>
              </a:spcAft>
              <a:buFont typeface="Wingdings" panose="05000000000000000000" pitchFamily="2" charset="2"/>
              <a:buNone/>
            </a:pPr>
            <a:r>
              <a:rPr lang="en-US" altLang="zh-CN" sz="2000" b="1" dirty="0">
                <a:solidFill>
                  <a:srgbClr val="2AA114"/>
                </a:solidFill>
                <a:latin typeface="+mn-lt"/>
                <a:ea typeface="+mn-ea"/>
                <a:cs typeface="+mn-ea"/>
                <a:sym typeface="+mn-lt"/>
              </a:rPr>
              <a:t>2 </a:t>
            </a:r>
            <a:r>
              <a:rPr lang="zh-CN" altLang="en-US" sz="2000" b="1" dirty="0">
                <a:solidFill>
                  <a:srgbClr val="2AA114"/>
                </a:solidFill>
                <a:latin typeface="+mn-lt"/>
                <a:ea typeface="+mn-ea"/>
                <a:cs typeface="+mn-ea"/>
                <a:sym typeface="+mn-lt"/>
              </a:rPr>
              <a:t>表达感情：</a:t>
            </a:r>
            <a:endParaRPr lang="zh-CN" altLang="en-US" sz="2000" b="1" dirty="0">
              <a:solidFill>
                <a:srgbClr val="2AA114"/>
              </a:solidFill>
              <a:latin typeface="+mn-lt"/>
              <a:ea typeface="+mn-ea"/>
              <a:cs typeface="+mn-ea"/>
              <a:sym typeface="+mn-lt"/>
            </a:endParaRPr>
          </a:p>
          <a:p>
            <a:pPr fontAlgn="auto">
              <a:spcAft>
                <a:spcPts val="0"/>
              </a:spcAft>
              <a:buFont typeface="Wingdings" panose="05000000000000000000" pitchFamily="2" charset="2"/>
              <a:buNone/>
            </a:pPr>
            <a:r>
              <a:rPr lang="zh-CN" altLang="en-US" dirty="0">
                <a:solidFill>
                  <a:schemeClr val="tx1">
                    <a:lumMod val="85000"/>
                    <a:lumOff val="15000"/>
                  </a:schemeClr>
                </a:solidFill>
                <a:latin typeface="+mn-lt"/>
                <a:ea typeface="+mn-ea"/>
                <a:cs typeface="+mn-ea"/>
                <a:sym typeface="+mn-lt"/>
              </a:rPr>
              <a:t>  有些父母只有在孩子小的时候表达亲昵行为，然而不管孩子长多大都需要温暖的身体接触，也别忘了接纳与鼓励孩子对你表达爱意的机会。</a:t>
            </a:r>
            <a:endParaRPr lang="zh-CN" altLang="en-US"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P spid="2" grpId="0" animBg="1"/>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Rot="1" noChangeArrowheads="1"/>
          </p:cNvSpPr>
          <p:nvPr/>
        </p:nvSpPr>
        <p:spPr>
          <a:xfrm>
            <a:off x="3192149" y="4233583"/>
            <a:ext cx="7543800" cy="2438400"/>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fontAlgn="auto">
              <a:spcAft>
                <a:spcPts val="0"/>
              </a:spcAft>
              <a:buFont typeface="Wingdings" panose="05000000000000000000" pitchFamily="2" charset="2"/>
              <a:buNone/>
            </a:pPr>
            <a:r>
              <a:rPr lang="en-US" altLang="zh-CN" sz="1800" dirty="0">
                <a:solidFill>
                  <a:srgbClr val="5E1C27"/>
                </a:solidFill>
                <a:cs typeface="+mn-ea"/>
                <a:sym typeface="+mn-lt"/>
              </a:rPr>
              <a:t>  </a:t>
            </a:r>
            <a:endParaRPr lang="en-US" altLang="zh-CN" sz="1800" dirty="0">
              <a:solidFill>
                <a:srgbClr val="5E1C27"/>
              </a:solidFill>
              <a:cs typeface="+mn-ea"/>
              <a:sym typeface="+mn-lt"/>
            </a:endParaRPr>
          </a:p>
        </p:txBody>
      </p:sp>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8" name="组合 7"/>
            <p:cNvGrpSpPr/>
            <p:nvPr/>
          </p:nvGrpSpPr>
          <p:grpSpPr>
            <a:xfrm>
              <a:off x="1197148" y="1130891"/>
              <a:ext cx="1620957" cy="523901"/>
              <a:chOff x="2902716" y="2016323"/>
              <a:chExt cx="1620957" cy="523901"/>
            </a:xfrm>
          </p:grpSpPr>
          <p:sp>
            <p:nvSpPr>
              <p:cNvPr id="11" name="矩形 10"/>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2" name="矩形 11"/>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0" name="图片 9"/>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圆角 1"/>
          <p:cNvSpPr/>
          <p:nvPr/>
        </p:nvSpPr>
        <p:spPr>
          <a:xfrm>
            <a:off x="1984375" y="1975230"/>
            <a:ext cx="4264025" cy="649188"/>
          </a:xfrm>
          <a:prstGeom prst="roundRect">
            <a:avLst>
              <a:gd name="adj" fmla="val 50000"/>
            </a:avLst>
          </a:prstGeom>
          <a:solidFill>
            <a:srgbClr val="2AA114"/>
          </a:solidFill>
        </p:spPr>
        <p:txBody>
          <a:bodyPr wrap="square">
            <a:spAutoFit/>
          </a:bodyPr>
          <a:lstStyle/>
          <a:p>
            <a:pPr algn="ctr"/>
            <a:r>
              <a:rPr lang="zh-CN" altLang="en-US" sz="2400" dirty="0">
                <a:solidFill>
                  <a:schemeClr val="bg1"/>
                </a:solidFill>
                <a:latin typeface="+mn-lt"/>
                <a:ea typeface="+mn-ea"/>
                <a:cs typeface="+mn-ea"/>
                <a:sym typeface="+mn-lt"/>
              </a:rPr>
              <a:t>父母如何传达友善的信息</a:t>
            </a:r>
            <a:endParaRPr lang="zh-CN" altLang="en-US" sz="2400" dirty="0">
              <a:solidFill>
                <a:schemeClr val="bg1"/>
              </a:solidFill>
              <a:latin typeface="+mn-lt"/>
              <a:ea typeface="+mn-ea"/>
              <a:cs typeface="+mn-ea"/>
              <a:sym typeface="+mn-lt"/>
            </a:endParaRPr>
          </a:p>
        </p:txBody>
      </p:sp>
      <p:sp>
        <p:nvSpPr>
          <p:cNvPr id="13" name="矩形: 圆角 12"/>
          <p:cNvSpPr/>
          <p:nvPr/>
        </p:nvSpPr>
        <p:spPr>
          <a:xfrm>
            <a:off x="2343150" y="4423533"/>
            <a:ext cx="7810500" cy="1241016"/>
          </a:xfrm>
          <a:prstGeom prst="roundRect">
            <a:avLst>
              <a:gd name="adj" fmla="val 50000"/>
            </a:avLst>
          </a:prstGeom>
          <a:solidFill>
            <a:schemeClr val="bg1"/>
          </a:solidFill>
          <a:ln w="12700">
            <a:solidFill>
              <a:srgbClr val="2AA11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圆角 13"/>
          <p:cNvSpPr/>
          <p:nvPr/>
        </p:nvSpPr>
        <p:spPr>
          <a:xfrm>
            <a:off x="2324100" y="2958376"/>
            <a:ext cx="7810500" cy="1131199"/>
          </a:xfrm>
          <a:prstGeom prst="roundRect">
            <a:avLst>
              <a:gd name="adj" fmla="val 50000"/>
            </a:avLst>
          </a:prstGeom>
          <a:solidFill>
            <a:schemeClr val="bg1"/>
          </a:solidFill>
          <a:ln w="12700">
            <a:solidFill>
              <a:srgbClr val="2AA11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3048000" y="3062310"/>
            <a:ext cx="6096000" cy="892552"/>
          </a:xfrm>
          <a:prstGeom prst="rect">
            <a:avLst/>
          </a:prstGeom>
        </p:spPr>
        <p:txBody>
          <a:bodyPr>
            <a:spAutoFit/>
          </a:bodyPr>
          <a:lstStyle/>
          <a:p>
            <a:pPr>
              <a:buFont typeface="Wingdings" panose="05000000000000000000" pitchFamily="2" charset="2"/>
              <a:buNone/>
            </a:pPr>
            <a:r>
              <a:rPr lang="en-US" altLang="zh-CN" sz="2000" b="1" dirty="0">
                <a:solidFill>
                  <a:srgbClr val="2AA114"/>
                </a:solidFill>
                <a:latin typeface="+mn-lt"/>
                <a:ea typeface="+mn-ea"/>
                <a:cs typeface="+mn-ea"/>
                <a:sym typeface="+mn-lt"/>
              </a:rPr>
              <a:t> 3 </a:t>
            </a:r>
            <a:r>
              <a:rPr lang="zh-CN" altLang="en-US" sz="2000" b="1" dirty="0">
                <a:solidFill>
                  <a:srgbClr val="2AA114"/>
                </a:solidFill>
                <a:latin typeface="+mn-lt"/>
                <a:ea typeface="+mn-ea"/>
                <a:cs typeface="+mn-ea"/>
                <a:sym typeface="+mn-lt"/>
              </a:rPr>
              <a:t>减少孩子之间的竞争：</a:t>
            </a:r>
            <a:endParaRPr lang="zh-CN" altLang="en-US" sz="2000" b="1" dirty="0">
              <a:solidFill>
                <a:srgbClr val="2AA114"/>
              </a:solidFill>
              <a:latin typeface="+mn-lt"/>
              <a:ea typeface="+mn-ea"/>
              <a:cs typeface="+mn-ea"/>
              <a:sym typeface="+mn-lt"/>
            </a:endParaRPr>
          </a:p>
          <a:p>
            <a:pPr>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  一个在竞争中失败的人，是无法对自己产生信心的，鼓励孩子彼此 合作是上策</a:t>
            </a:r>
            <a:endParaRPr lang="zh-CN" altLang="en-US" sz="1600" dirty="0">
              <a:solidFill>
                <a:schemeClr val="tx1">
                  <a:lumMod val="85000"/>
                  <a:lumOff val="15000"/>
                </a:schemeClr>
              </a:solidFill>
              <a:latin typeface="+mn-lt"/>
              <a:ea typeface="+mn-ea"/>
              <a:cs typeface="+mn-ea"/>
              <a:sym typeface="+mn-lt"/>
            </a:endParaRPr>
          </a:p>
        </p:txBody>
      </p:sp>
      <p:sp>
        <p:nvSpPr>
          <p:cNvPr id="15" name="矩形 14"/>
          <p:cNvSpPr/>
          <p:nvPr/>
        </p:nvSpPr>
        <p:spPr>
          <a:xfrm>
            <a:off x="3200400" y="4750149"/>
            <a:ext cx="6096000" cy="677108"/>
          </a:xfrm>
          <a:prstGeom prst="rect">
            <a:avLst/>
          </a:prstGeom>
        </p:spPr>
        <p:txBody>
          <a:bodyPr>
            <a:spAutoFit/>
          </a:bodyPr>
          <a:lstStyle/>
          <a:p>
            <a:pPr fontAlgn="auto">
              <a:spcAft>
                <a:spcPts val="0"/>
              </a:spcAft>
              <a:buFont typeface="Wingdings" panose="05000000000000000000" pitchFamily="2" charset="2"/>
              <a:buNone/>
            </a:pPr>
            <a:r>
              <a:rPr lang="en-US" altLang="zh-CN" sz="2000" b="1" dirty="0">
                <a:solidFill>
                  <a:srgbClr val="2AA114"/>
                </a:solidFill>
                <a:latin typeface="+mn-lt"/>
                <a:ea typeface="+mn-ea"/>
                <a:cs typeface="+mn-ea"/>
                <a:sym typeface="+mn-lt"/>
              </a:rPr>
              <a:t>4 </a:t>
            </a:r>
            <a:r>
              <a:rPr lang="zh-CN" altLang="en-US" sz="2000" b="1" dirty="0">
                <a:solidFill>
                  <a:srgbClr val="2AA114"/>
                </a:solidFill>
                <a:latin typeface="+mn-lt"/>
                <a:ea typeface="+mn-ea"/>
                <a:cs typeface="+mn-ea"/>
                <a:sym typeface="+mn-lt"/>
              </a:rPr>
              <a:t>注意非语言的行为：</a:t>
            </a:r>
            <a:endParaRPr lang="zh-CN" altLang="en-US" sz="2000" b="1" dirty="0">
              <a:solidFill>
                <a:srgbClr val="2AA114"/>
              </a:solidFill>
              <a:latin typeface="+mn-lt"/>
              <a:ea typeface="+mn-ea"/>
              <a:cs typeface="+mn-ea"/>
              <a:sym typeface="+mn-lt"/>
            </a:endParaRPr>
          </a:p>
          <a:p>
            <a:pPr fontAlgn="auto">
              <a:spcAft>
                <a:spcPts val="0"/>
              </a:spcAft>
              <a:buFont typeface="Wingdings" panose="05000000000000000000" pitchFamily="2" charset="2"/>
              <a:buNone/>
            </a:pPr>
            <a:r>
              <a:rPr lang="zh-CN" altLang="en-US" dirty="0">
                <a:solidFill>
                  <a:schemeClr val="tx1">
                    <a:lumMod val="85000"/>
                    <a:lumOff val="15000"/>
                  </a:schemeClr>
                </a:solidFill>
                <a:latin typeface="+mn-lt"/>
                <a:ea typeface="+mn-ea"/>
                <a:cs typeface="+mn-ea"/>
                <a:sym typeface="+mn-lt"/>
              </a:rPr>
              <a:t>  生气地脸色表达负面的态度，冷静下来，微笑。</a:t>
            </a:r>
            <a:r>
              <a:rPr lang="zh-CN" altLang="en-US" sz="1600" dirty="0">
                <a:solidFill>
                  <a:schemeClr val="tx1">
                    <a:lumMod val="85000"/>
                    <a:lumOff val="15000"/>
                  </a:schemeClr>
                </a:solidFill>
                <a:latin typeface="+mn-lt"/>
                <a:ea typeface="+mn-ea"/>
                <a:cs typeface="+mn-ea"/>
                <a:sym typeface="+mn-lt"/>
              </a:rPr>
              <a:t> </a:t>
            </a:r>
            <a:endParaRPr lang="zh-CN" altLang="en-US" sz="1600"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4" grpId="0" animBg="1"/>
      <p:bldP spid="5"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37585" y="589687"/>
            <a:ext cx="3156728" cy="1069939"/>
            <a:chOff x="533400" y="628948"/>
            <a:chExt cx="3156728" cy="1069939"/>
          </a:xfrm>
        </p:grpSpPr>
        <p:pic>
          <p:nvPicPr>
            <p:cNvPr id="7" name="图片 6"/>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8" name="组合 7"/>
            <p:cNvGrpSpPr/>
            <p:nvPr/>
          </p:nvGrpSpPr>
          <p:grpSpPr>
            <a:xfrm>
              <a:off x="1197148" y="1130891"/>
              <a:ext cx="1620957" cy="523901"/>
              <a:chOff x="2902716" y="2016323"/>
              <a:chExt cx="1620957" cy="523901"/>
            </a:xfrm>
          </p:grpSpPr>
          <p:sp>
            <p:nvSpPr>
              <p:cNvPr id="11" name="矩形 10"/>
              <p:cNvSpPr/>
              <p:nvPr/>
            </p:nvSpPr>
            <p:spPr>
              <a:xfrm>
                <a:off x="2902716" y="2016323"/>
                <a:ext cx="1620957"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积极倾听</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2" name="矩形 11"/>
              <p:cNvSpPr/>
              <p:nvPr/>
            </p:nvSpPr>
            <p:spPr>
              <a:xfrm>
                <a:off x="2902716" y="2017004"/>
                <a:ext cx="1620957" cy="523220"/>
              </a:xfrm>
              <a:prstGeom prst="rect">
                <a:avLst/>
              </a:prstGeom>
            </p:spPr>
            <p:txBody>
              <a:bodyPr wrap="none">
                <a:spAutoFit/>
              </a:bodyPr>
              <a:lstStyle/>
              <a:p>
                <a:r>
                  <a:rPr lang="zh-CN" altLang="en-US" sz="2800" dirty="0">
                    <a:solidFill>
                      <a:srgbClr val="2AA114"/>
                    </a:solidFill>
                    <a:latin typeface="+mn-lt"/>
                    <a:ea typeface="+mn-ea"/>
                    <a:cs typeface="+mn-ea"/>
                    <a:sym typeface="+mn-lt"/>
                  </a:rPr>
                  <a:t>积极倾</a:t>
                </a:r>
                <a:r>
                  <a:rPr lang="zh-CN" altLang="en-US" sz="2800" dirty="0">
                    <a:solidFill>
                      <a:srgbClr val="FF7300"/>
                    </a:solidFill>
                    <a:latin typeface="+mn-lt"/>
                    <a:ea typeface="+mn-ea"/>
                    <a:cs typeface="+mn-ea"/>
                    <a:sym typeface="+mn-lt"/>
                  </a:rPr>
                  <a:t>听</a:t>
                </a:r>
                <a:endParaRPr lang="zh-CN" altLang="en-US" sz="2800" dirty="0">
                  <a:solidFill>
                    <a:srgbClr val="FF7300"/>
                  </a:solidFill>
                  <a:latin typeface="+mn-lt"/>
                  <a:ea typeface="+mn-ea"/>
                  <a:cs typeface="+mn-ea"/>
                  <a:sym typeface="+mn-lt"/>
                </a:endParaRPr>
              </a:p>
            </p:txBody>
          </p:sp>
        </p:grpSp>
        <p:pic>
          <p:nvPicPr>
            <p:cNvPr id="10" name="图片 9"/>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圆角 1"/>
          <p:cNvSpPr/>
          <p:nvPr/>
        </p:nvSpPr>
        <p:spPr>
          <a:xfrm>
            <a:off x="1984375" y="1975230"/>
            <a:ext cx="4264025" cy="649188"/>
          </a:xfrm>
          <a:prstGeom prst="roundRect">
            <a:avLst>
              <a:gd name="adj" fmla="val 50000"/>
            </a:avLst>
          </a:prstGeom>
          <a:solidFill>
            <a:srgbClr val="2AA114"/>
          </a:solidFill>
        </p:spPr>
        <p:txBody>
          <a:bodyPr wrap="square">
            <a:spAutoFit/>
          </a:bodyPr>
          <a:lstStyle/>
          <a:p>
            <a:pPr algn="ctr"/>
            <a:r>
              <a:rPr lang="zh-CN" altLang="en-US" sz="2400" dirty="0">
                <a:solidFill>
                  <a:schemeClr val="bg1"/>
                </a:solidFill>
                <a:latin typeface="+mn-lt"/>
                <a:ea typeface="+mn-ea"/>
                <a:cs typeface="+mn-ea"/>
                <a:sym typeface="+mn-lt"/>
              </a:rPr>
              <a:t>父母如何传达友善的信息</a:t>
            </a:r>
            <a:endParaRPr lang="zh-CN" altLang="en-US" sz="2400" dirty="0">
              <a:solidFill>
                <a:schemeClr val="bg1"/>
              </a:solidFill>
              <a:latin typeface="+mn-lt"/>
              <a:ea typeface="+mn-ea"/>
              <a:cs typeface="+mn-ea"/>
              <a:sym typeface="+mn-lt"/>
            </a:endParaRPr>
          </a:p>
        </p:txBody>
      </p:sp>
      <p:sp>
        <p:nvSpPr>
          <p:cNvPr id="14" name="矩形: 圆角 13"/>
          <p:cNvSpPr/>
          <p:nvPr/>
        </p:nvSpPr>
        <p:spPr>
          <a:xfrm>
            <a:off x="2015547" y="3115033"/>
            <a:ext cx="2628900" cy="2819400"/>
          </a:xfrm>
          <a:prstGeom prst="roundRect">
            <a:avLst>
              <a:gd name="adj" fmla="val 25690"/>
            </a:avLst>
          </a:prstGeom>
          <a:solidFill>
            <a:schemeClr val="bg1"/>
          </a:solidFill>
          <a:ln w="12700">
            <a:solidFill>
              <a:srgbClr val="2AA11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480760" y="3595435"/>
            <a:ext cx="1905000" cy="1692771"/>
          </a:xfrm>
          <a:prstGeom prst="rect">
            <a:avLst/>
          </a:prstGeom>
        </p:spPr>
        <p:txBody>
          <a:bodyPr wrap="square">
            <a:spAutoFit/>
          </a:bodyPr>
          <a:lstStyle/>
          <a:p>
            <a:pPr>
              <a:buFont typeface="Wingdings" panose="05000000000000000000" pitchFamily="2" charset="2"/>
              <a:buNone/>
            </a:pPr>
            <a:r>
              <a:rPr lang="en-US" altLang="zh-CN" sz="2000" b="1" dirty="0">
                <a:solidFill>
                  <a:srgbClr val="2AA114"/>
                </a:solidFill>
                <a:latin typeface="+mn-lt"/>
                <a:ea typeface="+mn-ea"/>
                <a:cs typeface="+mn-ea"/>
                <a:sym typeface="+mn-lt"/>
              </a:rPr>
              <a:t>5 </a:t>
            </a:r>
            <a:r>
              <a:rPr lang="zh-CN" altLang="en-US" sz="2000" b="1" dirty="0">
                <a:solidFill>
                  <a:srgbClr val="2AA114"/>
                </a:solidFill>
                <a:latin typeface="+mn-lt"/>
                <a:ea typeface="+mn-ea"/>
                <a:cs typeface="+mn-ea"/>
                <a:sym typeface="+mn-lt"/>
              </a:rPr>
              <a:t>承认自己的不完美：</a:t>
            </a:r>
            <a:endParaRPr lang="zh-CN" altLang="en-US" sz="2000" b="1" dirty="0">
              <a:solidFill>
                <a:srgbClr val="2AA114"/>
              </a:solidFill>
              <a:latin typeface="+mn-lt"/>
              <a:ea typeface="+mn-ea"/>
              <a:cs typeface="+mn-ea"/>
              <a:sym typeface="+mn-lt"/>
            </a:endParaRPr>
          </a:p>
          <a:p>
            <a:pPr>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  接受自己会犯错，让孩子知道你也是人，不是毫无缺点和万事通。</a:t>
            </a:r>
            <a:endParaRPr lang="zh-CN" altLang="en-US" sz="1600" dirty="0">
              <a:solidFill>
                <a:schemeClr val="tx1">
                  <a:lumMod val="85000"/>
                  <a:lumOff val="15000"/>
                </a:schemeClr>
              </a:solidFill>
              <a:latin typeface="+mn-lt"/>
              <a:ea typeface="+mn-ea"/>
              <a:cs typeface="+mn-ea"/>
              <a:sym typeface="+mn-lt"/>
            </a:endParaRPr>
          </a:p>
        </p:txBody>
      </p:sp>
      <p:sp>
        <p:nvSpPr>
          <p:cNvPr id="16" name="矩形: 圆角 15"/>
          <p:cNvSpPr/>
          <p:nvPr/>
        </p:nvSpPr>
        <p:spPr>
          <a:xfrm>
            <a:off x="4941234" y="3115033"/>
            <a:ext cx="2628900" cy="2819400"/>
          </a:xfrm>
          <a:prstGeom prst="roundRect">
            <a:avLst>
              <a:gd name="adj" fmla="val 25690"/>
            </a:avLst>
          </a:prstGeom>
          <a:solidFill>
            <a:schemeClr val="bg1"/>
          </a:solidFill>
          <a:ln w="12700">
            <a:solidFill>
              <a:srgbClr val="2AA11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5410200" y="3653989"/>
            <a:ext cx="1984953" cy="1661993"/>
          </a:xfrm>
          <a:prstGeom prst="rect">
            <a:avLst/>
          </a:prstGeom>
        </p:spPr>
        <p:txBody>
          <a:bodyPr wrap="square">
            <a:spAutoFit/>
          </a:bodyPr>
          <a:lstStyle/>
          <a:p>
            <a:pPr fontAlgn="auto">
              <a:lnSpc>
                <a:spcPct val="150000"/>
              </a:lnSpc>
              <a:spcAft>
                <a:spcPts val="0"/>
              </a:spcAft>
              <a:buFont typeface="Wingdings" panose="05000000000000000000" pitchFamily="2" charset="2"/>
              <a:buNone/>
            </a:pPr>
            <a:r>
              <a:rPr lang="en-US" altLang="zh-CN" sz="2000" b="1" dirty="0">
                <a:solidFill>
                  <a:srgbClr val="2AA114"/>
                </a:solidFill>
                <a:latin typeface="+mn-lt"/>
                <a:ea typeface="+mn-ea"/>
                <a:cs typeface="+mn-ea"/>
                <a:sym typeface="+mn-lt"/>
              </a:rPr>
              <a:t>6 </a:t>
            </a:r>
            <a:r>
              <a:rPr lang="zh-CN" altLang="en-US" sz="2000" b="1" dirty="0">
                <a:solidFill>
                  <a:srgbClr val="2AA114"/>
                </a:solidFill>
                <a:latin typeface="+mn-lt"/>
                <a:ea typeface="+mn-ea"/>
                <a:cs typeface="+mn-ea"/>
                <a:sym typeface="+mn-lt"/>
              </a:rPr>
              <a:t>表达欣赏：</a:t>
            </a:r>
            <a:endParaRPr lang="zh-CN" altLang="en-US" sz="2000" b="1" dirty="0">
              <a:solidFill>
                <a:srgbClr val="2AA114"/>
              </a:solidFill>
              <a:latin typeface="+mn-lt"/>
              <a:ea typeface="+mn-ea"/>
              <a:cs typeface="+mn-ea"/>
              <a:sym typeface="+mn-lt"/>
            </a:endParaRPr>
          </a:p>
          <a:p>
            <a:pPr fontAlgn="auto">
              <a:lnSpc>
                <a:spcPct val="15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  让孩子知道你是多么欣赏他，不只是当 他表现好的时候。</a:t>
            </a:r>
            <a:endParaRPr lang="zh-CN" altLang="en-US" sz="1600" dirty="0">
              <a:solidFill>
                <a:schemeClr val="tx1">
                  <a:lumMod val="85000"/>
                  <a:lumOff val="15000"/>
                </a:schemeClr>
              </a:solidFill>
              <a:latin typeface="+mn-lt"/>
              <a:ea typeface="+mn-ea"/>
              <a:cs typeface="+mn-ea"/>
              <a:sym typeface="+mn-lt"/>
            </a:endParaRPr>
          </a:p>
        </p:txBody>
      </p:sp>
      <p:sp>
        <p:nvSpPr>
          <p:cNvPr id="18" name="矩形: 圆角 17"/>
          <p:cNvSpPr/>
          <p:nvPr/>
        </p:nvSpPr>
        <p:spPr>
          <a:xfrm>
            <a:off x="8035347" y="3115033"/>
            <a:ext cx="2628900" cy="2819400"/>
          </a:xfrm>
          <a:prstGeom prst="roundRect">
            <a:avLst>
              <a:gd name="adj" fmla="val 25690"/>
            </a:avLst>
          </a:prstGeom>
          <a:solidFill>
            <a:schemeClr val="bg1"/>
          </a:solidFill>
          <a:ln w="12700">
            <a:solidFill>
              <a:srgbClr val="2AA11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8458200" y="3595435"/>
            <a:ext cx="1905000" cy="2092881"/>
          </a:xfrm>
          <a:prstGeom prst="rect">
            <a:avLst/>
          </a:prstGeom>
        </p:spPr>
        <p:txBody>
          <a:bodyPr wrap="square">
            <a:spAutoFit/>
          </a:bodyPr>
          <a:lstStyle/>
          <a:p>
            <a:pPr fontAlgn="auto">
              <a:spcAft>
                <a:spcPts val="0"/>
              </a:spcAft>
              <a:buFont typeface="Wingdings" panose="05000000000000000000" pitchFamily="2" charset="2"/>
              <a:buNone/>
            </a:pPr>
            <a:r>
              <a:rPr lang="en-US" altLang="zh-CN" sz="2000" b="1" dirty="0">
                <a:solidFill>
                  <a:srgbClr val="2AA114"/>
                </a:solidFill>
                <a:latin typeface="+mn-lt"/>
                <a:ea typeface="+mn-ea"/>
                <a:cs typeface="+mn-ea"/>
                <a:sym typeface="+mn-lt"/>
              </a:rPr>
              <a:t>7 </a:t>
            </a:r>
            <a:r>
              <a:rPr lang="zh-CN" altLang="en-US" sz="2000" b="1" dirty="0">
                <a:solidFill>
                  <a:srgbClr val="2AA114"/>
                </a:solidFill>
                <a:latin typeface="+mn-lt"/>
                <a:ea typeface="+mn-ea"/>
                <a:cs typeface="+mn-ea"/>
                <a:sym typeface="+mn-lt"/>
              </a:rPr>
              <a:t>多说“我”少说“你”</a:t>
            </a:r>
            <a:endParaRPr lang="zh-CN" altLang="en-US" sz="2000" b="1" dirty="0">
              <a:solidFill>
                <a:srgbClr val="2AA114"/>
              </a:solidFill>
              <a:latin typeface="+mn-lt"/>
              <a:ea typeface="+mn-ea"/>
              <a:cs typeface="+mn-ea"/>
              <a:sym typeface="+mn-lt"/>
            </a:endParaRPr>
          </a:p>
          <a:p>
            <a:pPr fontAlgn="auto">
              <a:spcAft>
                <a:spcPts val="0"/>
              </a:spcAft>
              <a:buFont typeface="Wingdings" panose="05000000000000000000" pitchFamily="2" charset="2"/>
              <a:buNone/>
            </a:pPr>
            <a:r>
              <a:rPr lang="zh-CN" altLang="en-US" dirty="0">
                <a:solidFill>
                  <a:schemeClr val="tx1">
                    <a:lumMod val="85000"/>
                    <a:lumOff val="15000"/>
                  </a:schemeClr>
                </a:solidFill>
                <a:latin typeface="+mn-lt"/>
                <a:ea typeface="+mn-ea"/>
                <a:cs typeface="+mn-ea"/>
                <a:sym typeface="+mn-lt"/>
              </a:rPr>
              <a:t>   举例：不要说“你不应该和弟弟吵架！”要说“你和弟弟吵架，我很不喜欢”。</a:t>
            </a:r>
            <a:endParaRPr lang="zh-CN" altLang="en-US"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3" grpId="0"/>
      <p:bldP spid="16" grpId="0" animBg="1"/>
      <p:bldP spid="17" grpId="0"/>
      <p:bldP spid="18" grpId="0" animBg="1"/>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7" name="组合 30726"/>
          <p:cNvGrpSpPr/>
          <p:nvPr/>
        </p:nvGrpSpPr>
        <p:grpSpPr>
          <a:xfrm>
            <a:off x="0" y="11723"/>
            <a:ext cx="12192000" cy="6834554"/>
            <a:chOff x="0" y="11723"/>
            <a:chExt cx="12192000" cy="6834554"/>
          </a:xfrm>
        </p:grpSpPr>
        <p:pic>
          <p:nvPicPr>
            <p:cNvPr id="14" name="图片 13"/>
            <p:cNvPicPr>
              <a:picLocks noChangeAspect="1"/>
            </p:cNvPicPr>
            <p:nvPr/>
          </p:nvPicPr>
          <p:blipFill rotWithShape="1">
            <a:blip r:embed="rId1" cstate="screen"/>
            <a:srcRect/>
            <a:stretch>
              <a:fillRect/>
            </a:stretch>
          </p:blipFill>
          <p:spPr>
            <a:xfrm>
              <a:off x="0" y="11723"/>
              <a:ext cx="12192000" cy="6834554"/>
            </a:xfrm>
            <a:prstGeom prst="rect">
              <a:avLst/>
            </a:prstGeom>
          </p:spPr>
        </p:pic>
        <p:pic>
          <p:nvPicPr>
            <p:cNvPr id="10" name="图片 9"/>
            <p:cNvPicPr>
              <a:picLocks noChangeAspect="1"/>
            </p:cNvPicPr>
            <p:nvPr/>
          </p:nvPicPr>
          <p:blipFill rotWithShape="1">
            <a:blip r:embed="rId2" cstate="screen"/>
            <a:srcRect/>
            <a:stretch>
              <a:fillRect/>
            </a:stretch>
          </p:blipFill>
          <p:spPr>
            <a:xfrm>
              <a:off x="8839200" y="3873668"/>
              <a:ext cx="2524796" cy="2398556"/>
            </a:xfrm>
            <a:prstGeom prst="rect">
              <a:avLst/>
            </a:prstGeom>
          </p:spPr>
        </p:pic>
      </p:grpSp>
      <p:grpSp>
        <p:nvGrpSpPr>
          <p:cNvPr id="9" name="组合 8"/>
          <p:cNvGrpSpPr/>
          <p:nvPr/>
        </p:nvGrpSpPr>
        <p:grpSpPr>
          <a:xfrm>
            <a:off x="0" y="791103"/>
            <a:ext cx="12192000" cy="6093936"/>
            <a:chOff x="0" y="791103"/>
            <a:chExt cx="12192000" cy="6093936"/>
          </a:xfrm>
        </p:grpSpPr>
        <p:pic>
          <p:nvPicPr>
            <p:cNvPr id="4" name="图片 3"/>
            <p:cNvPicPr>
              <a:picLocks noChangeAspect="1"/>
            </p:cNvPicPr>
            <p:nvPr/>
          </p:nvPicPr>
          <p:blipFill rotWithShape="1">
            <a:blip r:embed="rId3" cstate="screen"/>
            <a:srcRect/>
            <a:stretch>
              <a:fillRect/>
            </a:stretch>
          </p:blipFill>
          <p:spPr>
            <a:xfrm>
              <a:off x="0" y="4191000"/>
              <a:ext cx="12192000" cy="2667000"/>
            </a:xfrm>
            <a:prstGeom prst="rect">
              <a:avLst/>
            </a:prstGeom>
          </p:spPr>
        </p:pic>
        <p:pic>
          <p:nvPicPr>
            <p:cNvPr id="6" name="图片 5"/>
            <p:cNvPicPr>
              <a:picLocks noChangeAspect="1"/>
            </p:cNvPicPr>
            <p:nvPr/>
          </p:nvPicPr>
          <p:blipFill>
            <a:blip r:embed="rId4" cstate="screen"/>
            <a:stretch>
              <a:fillRect/>
            </a:stretch>
          </p:blipFill>
          <p:spPr>
            <a:xfrm>
              <a:off x="0" y="791103"/>
              <a:ext cx="12192000" cy="6093936"/>
            </a:xfrm>
            <a:prstGeom prst="rect">
              <a:avLst/>
            </a:prstGeom>
          </p:spPr>
        </p:pic>
      </p:grpSp>
      <p:pic>
        <p:nvPicPr>
          <p:cNvPr id="8" name="图片 7"/>
          <p:cNvPicPr>
            <a:picLocks noChangeAspect="1"/>
          </p:cNvPicPr>
          <p:nvPr/>
        </p:nvPicPr>
        <p:blipFill rotWithShape="1">
          <a:blip r:embed="rId5" cstate="screen"/>
          <a:srcRect/>
          <a:stretch>
            <a:fillRect/>
          </a:stretch>
        </p:blipFill>
        <p:spPr>
          <a:xfrm>
            <a:off x="2566519" y="1501512"/>
            <a:ext cx="6912548" cy="2330975"/>
          </a:xfrm>
          <a:prstGeom prst="rect">
            <a:avLst/>
          </a:prstGeom>
        </p:spPr>
      </p:pic>
      <p:pic>
        <p:nvPicPr>
          <p:cNvPr id="30721" name="图片 30720"/>
          <p:cNvPicPr>
            <a:picLocks noChangeAspect="1"/>
          </p:cNvPicPr>
          <p:nvPr/>
        </p:nvPicPr>
        <p:blipFill>
          <a:blip r:embed="rId6" cstate="screen"/>
          <a:stretch>
            <a:fillRect/>
          </a:stretch>
        </p:blipFill>
        <p:spPr>
          <a:xfrm>
            <a:off x="4437170" y="53792"/>
            <a:ext cx="3171245" cy="3171245"/>
          </a:xfrm>
          <a:prstGeom prst="rect">
            <a:avLst/>
          </a:prstGeom>
        </p:spPr>
      </p:pic>
      <p:grpSp>
        <p:nvGrpSpPr>
          <p:cNvPr id="30722" name="组合 30721"/>
          <p:cNvGrpSpPr/>
          <p:nvPr/>
        </p:nvGrpSpPr>
        <p:grpSpPr>
          <a:xfrm>
            <a:off x="3352801" y="2756935"/>
            <a:ext cx="6345195" cy="1569660"/>
            <a:chOff x="2902716" y="2016323"/>
            <a:chExt cx="6345195" cy="1569660"/>
          </a:xfrm>
        </p:grpSpPr>
        <p:sp>
          <p:nvSpPr>
            <p:cNvPr id="21" name="矩形 20"/>
            <p:cNvSpPr/>
            <p:nvPr/>
          </p:nvSpPr>
          <p:spPr>
            <a:xfrm>
              <a:off x="2902716" y="2016323"/>
              <a:ext cx="6340197" cy="1569660"/>
            </a:xfrm>
            <a:prstGeom prst="rect">
              <a:avLst/>
            </a:prstGeom>
          </p:spPr>
          <p:txBody>
            <a:bodyPr wrap="none">
              <a:spAutoFit/>
            </a:bodyPr>
            <a:lstStyle/>
            <a:p>
              <a:r>
                <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汉仪中圆简" panose="02010609000101010101" pitchFamily="49" charset="-122"/>
                  <a:ea typeface="汉仪中圆简" panose="02010609000101010101" pitchFamily="49" charset="-122"/>
                  <a:cs typeface="+mn-ea"/>
                  <a:sym typeface="+mn-lt"/>
                </a:rPr>
                <a:t>感谢观看！</a:t>
              </a:r>
              <a:endPar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汉仪中圆简" panose="02010609000101010101" pitchFamily="49" charset="-122"/>
                <a:ea typeface="汉仪中圆简" panose="02010609000101010101" pitchFamily="49" charset="-122"/>
                <a:cs typeface="+mn-ea"/>
                <a:sym typeface="+mn-lt"/>
              </a:endParaRPr>
            </a:p>
          </p:txBody>
        </p:sp>
        <p:sp>
          <p:nvSpPr>
            <p:cNvPr id="35" name="矩形 34"/>
            <p:cNvSpPr/>
            <p:nvPr/>
          </p:nvSpPr>
          <p:spPr>
            <a:xfrm>
              <a:off x="2907714" y="2016323"/>
              <a:ext cx="6340197" cy="1569660"/>
            </a:xfrm>
            <a:prstGeom prst="rect">
              <a:avLst/>
            </a:prstGeom>
          </p:spPr>
          <p:txBody>
            <a:bodyPr wrap="none">
              <a:spAutoFit/>
            </a:bodyPr>
            <a:lstStyle/>
            <a:p>
              <a:r>
                <a:rPr lang="zh-CN" altLang="en-US" sz="9600" dirty="0">
                  <a:solidFill>
                    <a:srgbClr val="2AA114"/>
                  </a:solidFill>
                  <a:latin typeface="汉仪中圆简" panose="02010609000101010101" pitchFamily="49" charset="-122"/>
                  <a:ea typeface="汉仪中圆简" panose="02010609000101010101" pitchFamily="49" charset="-122"/>
                  <a:cs typeface="+mn-ea"/>
                  <a:sym typeface="+mn-lt"/>
                </a:rPr>
                <a:t>感谢</a:t>
              </a:r>
              <a:r>
                <a:rPr lang="zh-CN" altLang="en-US" sz="9600" dirty="0">
                  <a:solidFill>
                    <a:srgbClr val="FF7300"/>
                  </a:solidFill>
                  <a:latin typeface="汉仪中圆简" panose="02010609000101010101" pitchFamily="49" charset="-122"/>
                  <a:ea typeface="汉仪中圆简" panose="02010609000101010101" pitchFamily="49" charset="-122"/>
                  <a:cs typeface="+mn-ea"/>
                  <a:sym typeface="+mn-lt"/>
                </a:rPr>
                <a:t>观</a:t>
              </a:r>
              <a:r>
                <a:rPr lang="zh-CN" altLang="en-US" sz="9600" dirty="0">
                  <a:solidFill>
                    <a:srgbClr val="2AA114"/>
                  </a:solidFill>
                  <a:latin typeface="汉仪中圆简" panose="02010609000101010101" pitchFamily="49" charset="-122"/>
                  <a:ea typeface="汉仪中圆简" panose="02010609000101010101" pitchFamily="49" charset="-122"/>
                  <a:cs typeface="+mn-ea"/>
                  <a:sym typeface="+mn-lt"/>
                </a:rPr>
                <a:t>看！</a:t>
              </a:r>
              <a:endParaRPr lang="zh-CN" altLang="en-US" sz="9600" dirty="0">
                <a:solidFill>
                  <a:srgbClr val="2AA114"/>
                </a:solidFill>
                <a:latin typeface="汉仪中圆简" panose="02010609000101010101" pitchFamily="49" charset="-122"/>
                <a:ea typeface="汉仪中圆简" panose="02010609000101010101" pitchFamily="49" charset="-122"/>
                <a:cs typeface="+mn-ea"/>
                <a:sym typeface="+mn-lt"/>
              </a:endParaRPr>
            </a:p>
          </p:txBody>
        </p:sp>
      </p:grpSp>
      <p:pic>
        <p:nvPicPr>
          <p:cNvPr id="37" name="图片 36"/>
          <p:cNvPicPr>
            <a:picLocks noChangeAspect="1"/>
          </p:cNvPicPr>
          <p:nvPr/>
        </p:nvPicPr>
        <p:blipFill rotWithShape="1">
          <a:blip r:embed="rId7" cstate="screen"/>
          <a:srcRect/>
          <a:stretch>
            <a:fillRect/>
          </a:stretch>
        </p:blipFill>
        <p:spPr>
          <a:xfrm>
            <a:off x="1022861" y="1062610"/>
            <a:ext cx="1688832" cy="1604390"/>
          </a:xfrm>
          <a:prstGeom prst="rect">
            <a:avLst/>
          </a:prstGeom>
        </p:spPr>
      </p:pic>
      <p:sp>
        <p:nvSpPr>
          <p:cNvPr id="41" name="矩形 40"/>
          <p:cNvSpPr/>
          <p:nvPr/>
        </p:nvSpPr>
        <p:spPr>
          <a:xfrm>
            <a:off x="2845358" y="4338935"/>
            <a:ext cx="6354867" cy="461665"/>
          </a:xfrm>
          <a:prstGeom prst="rect">
            <a:avLst/>
          </a:prstGeom>
        </p:spPr>
        <p:txBody>
          <a:bodyPr wrap="square">
            <a:spAutoFit/>
          </a:bodyPr>
          <a:lstStyle/>
          <a:p>
            <a:pPr algn="dist"/>
            <a:r>
              <a:rPr lang="zh-CN" altLang="en-US" sz="2400" dirty="0">
                <a:solidFill>
                  <a:schemeClr val="tx1">
                    <a:lumMod val="85000"/>
                    <a:lumOff val="15000"/>
                  </a:schemeClr>
                </a:solidFill>
                <a:latin typeface="+mn-lt"/>
                <a:ea typeface="+mn-ea"/>
                <a:cs typeface="+mn-ea"/>
                <a:sym typeface="+mn-lt"/>
              </a:rPr>
              <a:t>家长该如何和孩子建立正确的沟通方式</a:t>
            </a:r>
            <a:endParaRPr lang="zh-CN" altLang="en-US" sz="2400"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6000">
        <p15:prstTrans prst="curtains"/>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7"/>
                                        </p:tgtEl>
                                        <p:attrNameLst>
                                          <p:attrName>style.visibility</p:attrName>
                                        </p:attrNameLst>
                                      </p:cBhvr>
                                      <p:to>
                                        <p:strVal val="visible"/>
                                      </p:to>
                                    </p:set>
                                    <p:animEffect transition="in" filter="fade">
                                      <p:cBhvr>
                                        <p:cTn id="7" dur="500"/>
                                        <p:tgtEl>
                                          <p:spTgt spid="30727"/>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1000"/>
                                        <p:tgtEl>
                                          <p:spTgt spid="37"/>
                                        </p:tgtEl>
                                      </p:cBhvr>
                                    </p:animEffect>
                                    <p:anim calcmode="lin" valueType="num">
                                      <p:cBhvr>
                                        <p:cTn id="16" dur="1000" fill="hold"/>
                                        <p:tgtEl>
                                          <p:spTgt spid="37"/>
                                        </p:tgtEl>
                                        <p:attrNameLst>
                                          <p:attrName>ppt_x</p:attrName>
                                        </p:attrNameLst>
                                      </p:cBhvr>
                                      <p:tavLst>
                                        <p:tav tm="0">
                                          <p:val>
                                            <p:strVal val="#ppt_x"/>
                                          </p:val>
                                        </p:tav>
                                        <p:tav tm="100000">
                                          <p:val>
                                            <p:strVal val="#ppt_x"/>
                                          </p:val>
                                        </p:tav>
                                      </p:tavLst>
                                    </p:anim>
                                    <p:anim calcmode="lin" valueType="num">
                                      <p:cBhvr>
                                        <p:cTn id="1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4" fill="hold" nodeType="withEffect">
                                  <p:stCondLst>
                                    <p:cond delay="0"/>
                                  </p:stCondLst>
                                  <p:childTnLst>
                                    <p:set>
                                      <p:cBhvr>
                                        <p:cTn id="24" dur="1" fill="hold">
                                          <p:stCondLst>
                                            <p:cond delay="0"/>
                                          </p:stCondLst>
                                        </p:cTn>
                                        <p:tgtEl>
                                          <p:spTgt spid="30721"/>
                                        </p:tgtEl>
                                        <p:attrNameLst>
                                          <p:attrName>style.visibility</p:attrName>
                                        </p:attrNameLst>
                                      </p:cBhvr>
                                      <p:to>
                                        <p:strVal val="visible"/>
                                      </p:to>
                                    </p:set>
                                    <p:animEffect transition="in" filter="wipe(down)">
                                      <p:cBhvr>
                                        <p:cTn id="25" dur="500"/>
                                        <p:tgtEl>
                                          <p:spTgt spid="30721"/>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30722"/>
                                        </p:tgtEl>
                                        <p:attrNameLst>
                                          <p:attrName>style.visibility</p:attrName>
                                        </p:attrNameLst>
                                      </p:cBhvr>
                                      <p:to>
                                        <p:strVal val="visible"/>
                                      </p:to>
                                    </p:set>
                                    <p:animEffect transition="in" filter="wipe(left)">
                                      <p:cBhvr>
                                        <p:cTn id="29" dur="500"/>
                                        <p:tgtEl>
                                          <p:spTgt spid="30722"/>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1000"/>
                                        <p:tgtEl>
                                          <p:spTgt spid="41"/>
                                        </p:tgtEl>
                                      </p:cBhvr>
                                    </p:animEffect>
                                    <p:anim calcmode="lin" valueType="num">
                                      <p:cBhvr>
                                        <p:cTn id="33" dur="1000" fill="hold"/>
                                        <p:tgtEl>
                                          <p:spTgt spid="41"/>
                                        </p:tgtEl>
                                        <p:attrNameLst>
                                          <p:attrName>ppt_x</p:attrName>
                                        </p:attrNameLst>
                                      </p:cBhvr>
                                      <p:tavLst>
                                        <p:tav tm="0">
                                          <p:val>
                                            <p:strVal val="#ppt_x"/>
                                          </p:val>
                                        </p:tav>
                                        <p:tav tm="100000">
                                          <p:val>
                                            <p:strVal val="#ppt_x"/>
                                          </p:val>
                                        </p:tav>
                                      </p:tavLst>
                                    </p:anim>
                                    <p:anim calcmode="lin" valueType="num">
                                      <p:cBhvr>
                                        <p:cTn id="3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0" y="11723"/>
            <a:ext cx="12192000" cy="6834554"/>
            <a:chOff x="0" y="11723"/>
            <a:chExt cx="12192000" cy="6834554"/>
          </a:xfrm>
        </p:grpSpPr>
        <p:pic>
          <p:nvPicPr>
            <p:cNvPr id="6" name="图片 5"/>
            <p:cNvPicPr>
              <a:picLocks noChangeAspect="1"/>
            </p:cNvPicPr>
            <p:nvPr/>
          </p:nvPicPr>
          <p:blipFill rotWithShape="1">
            <a:blip r:embed="rId1" cstate="screen"/>
            <a:srcRect/>
            <a:stretch>
              <a:fillRect/>
            </a:stretch>
          </p:blipFill>
          <p:spPr>
            <a:xfrm>
              <a:off x="0" y="11723"/>
              <a:ext cx="12192000" cy="6834554"/>
            </a:xfrm>
            <a:prstGeom prst="rect">
              <a:avLst/>
            </a:prstGeom>
          </p:spPr>
        </p:pic>
        <p:pic>
          <p:nvPicPr>
            <p:cNvPr id="13" name="图片 12"/>
            <p:cNvPicPr>
              <a:picLocks noChangeAspect="1"/>
            </p:cNvPicPr>
            <p:nvPr/>
          </p:nvPicPr>
          <p:blipFill rotWithShape="1">
            <a:blip r:embed="rId2" cstate="screen"/>
            <a:srcRect/>
            <a:stretch>
              <a:fillRect/>
            </a:stretch>
          </p:blipFill>
          <p:spPr>
            <a:xfrm>
              <a:off x="8839200" y="3873668"/>
              <a:ext cx="2524796" cy="2398556"/>
            </a:xfrm>
            <a:prstGeom prst="rect">
              <a:avLst/>
            </a:prstGeom>
          </p:spPr>
        </p:pic>
      </p:grpSp>
      <p:grpSp>
        <p:nvGrpSpPr>
          <p:cNvPr id="7" name="组合 6"/>
          <p:cNvGrpSpPr/>
          <p:nvPr/>
        </p:nvGrpSpPr>
        <p:grpSpPr>
          <a:xfrm>
            <a:off x="0" y="774246"/>
            <a:ext cx="12192000" cy="6093936"/>
            <a:chOff x="0" y="774246"/>
            <a:chExt cx="12192000" cy="6093936"/>
          </a:xfrm>
        </p:grpSpPr>
        <p:pic>
          <p:nvPicPr>
            <p:cNvPr id="10" name="图片 9"/>
            <p:cNvPicPr>
              <a:picLocks noChangeAspect="1"/>
            </p:cNvPicPr>
            <p:nvPr/>
          </p:nvPicPr>
          <p:blipFill rotWithShape="1">
            <a:blip r:embed="rId3" cstate="screen"/>
            <a:srcRect/>
            <a:stretch>
              <a:fillRect/>
            </a:stretch>
          </p:blipFill>
          <p:spPr>
            <a:xfrm>
              <a:off x="0" y="5017826"/>
              <a:ext cx="12192000" cy="1840173"/>
            </a:xfrm>
            <a:prstGeom prst="rect">
              <a:avLst/>
            </a:prstGeom>
          </p:spPr>
        </p:pic>
        <p:pic>
          <p:nvPicPr>
            <p:cNvPr id="11" name="图片 10"/>
            <p:cNvPicPr>
              <a:picLocks noChangeAspect="1"/>
            </p:cNvPicPr>
            <p:nvPr/>
          </p:nvPicPr>
          <p:blipFill>
            <a:blip r:embed="rId4" cstate="screen"/>
            <a:stretch>
              <a:fillRect/>
            </a:stretch>
          </p:blipFill>
          <p:spPr>
            <a:xfrm>
              <a:off x="0" y="774246"/>
              <a:ext cx="12192000" cy="6093936"/>
            </a:xfrm>
            <a:prstGeom prst="rect">
              <a:avLst/>
            </a:prstGeom>
          </p:spPr>
        </p:pic>
      </p:grpSp>
      <p:pic>
        <p:nvPicPr>
          <p:cNvPr id="12" name="图片 11"/>
          <p:cNvPicPr>
            <a:picLocks noChangeAspect="1"/>
          </p:cNvPicPr>
          <p:nvPr/>
        </p:nvPicPr>
        <p:blipFill rotWithShape="1">
          <a:blip r:embed="rId5" cstate="screen"/>
          <a:srcRect/>
          <a:stretch>
            <a:fillRect/>
          </a:stretch>
        </p:blipFill>
        <p:spPr>
          <a:xfrm>
            <a:off x="2900714" y="768286"/>
            <a:ext cx="6912548" cy="2330975"/>
          </a:xfrm>
          <a:prstGeom prst="rect">
            <a:avLst/>
          </a:prstGeom>
        </p:spPr>
      </p:pic>
      <p:grpSp>
        <p:nvGrpSpPr>
          <p:cNvPr id="4" name="组合 3"/>
          <p:cNvGrpSpPr/>
          <p:nvPr/>
        </p:nvGrpSpPr>
        <p:grpSpPr>
          <a:xfrm>
            <a:off x="4939983" y="2623228"/>
            <a:ext cx="3188924" cy="646331"/>
            <a:chOff x="4191000" y="2113804"/>
            <a:chExt cx="3188924" cy="646331"/>
          </a:xfrm>
        </p:grpSpPr>
        <p:sp>
          <p:nvSpPr>
            <p:cNvPr id="2" name="矩形: 圆角 1"/>
            <p:cNvSpPr/>
            <p:nvPr/>
          </p:nvSpPr>
          <p:spPr>
            <a:xfrm>
              <a:off x="4191000" y="2113804"/>
              <a:ext cx="562990" cy="622399"/>
            </a:xfrm>
            <a:prstGeom prst="roundRect">
              <a:avLst>
                <a:gd name="adj" fmla="val 50000"/>
              </a:avLst>
            </a:prstGeom>
            <a:solidFill>
              <a:srgbClr val="2AA114"/>
            </a:solidFill>
          </p:spPr>
          <p:txBody>
            <a:bodyPr wrap="square">
              <a:spAutoFit/>
            </a:bodyPr>
            <a:lstStyle/>
            <a:p>
              <a:pPr algn="ctr"/>
              <a:r>
                <a:rPr lang="en-US" altLang="zh-CN" sz="2400" b="1" dirty="0">
                  <a:solidFill>
                    <a:schemeClr val="bg1"/>
                  </a:solidFill>
                  <a:latin typeface="+mn-lt"/>
                  <a:ea typeface="+mn-ea"/>
                  <a:cs typeface="+mn-ea"/>
                  <a:sym typeface="+mn-lt"/>
                </a:rPr>
                <a:t>1</a:t>
              </a:r>
              <a:endParaRPr lang="zh-CN" altLang="en-US" sz="2400" b="1" dirty="0">
                <a:solidFill>
                  <a:schemeClr val="bg1"/>
                </a:solidFill>
                <a:latin typeface="+mn-lt"/>
                <a:ea typeface="+mn-ea"/>
                <a:cs typeface="+mn-ea"/>
                <a:sym typeface="+mn-lt"/>
              </a:endParaRPr>
            </a:p>
          </p:txBody>
        </p:sp>
        <p:sp>
          <p:nvSpPr>
            <p:cNvPr id="14" name="矩形 13"/>
            <p:cNvSpPr/>
            <p:nvPr/>
          </p:nvSpPr>
          <p:spPr>
            <a:xfrm>
              <a:off x="4886934" y="2113804"/>
              <a:ext cx="2492990" cy="646331"/>
            </a:xfrm>
            <a:prstGeom prst="rect">
              <a:avLst/>
            </a:prstGeom>
          </p:spPr>
          <p:txBody>
            <a:bodyPr wrap="none">
              <a:spAutoFit/>
            </a:bodyPr>
            <a:lstStyle/>
            <a:p>
              <a:r>
                <a:rPr lang="zh-CN" altLang="en-US" sz="3600" dirty="0">
                  <a:solidFill>
                    <a:schemeClr val="tx1">
                      <a:lumMod val="85000"/>
                      <a:lumOff val="15000"/>
                    </a:schemeClr>
                  </a:solidFill>
                  <a:latin typeface="+mn-lt"/>
                  <a:ea typeface="+mn-ea"/>
                  <a:cs typeface="+mn-ea"/>
                  <a:sym typeface="+mn-lt"/>
                </a:rPr>
                <a:t>沟通的障碍</a:t>
              </a:r>
              <a:endParaRPr lang="zh-CN" altLang="en-US" sz="3600" dirty="0">
                <a:solidFill>
                  <a:schemeClr val="tx1">
                    <a:lumMod val="85000"/>
                    <a:lumOff val="15000"/>
                  </a:schemeClr>
                </a:solidFill>
                <a:latin typeface="+mn-lt"/>
                <a:ea typeface="+mn-ea"/>
                <a:cs typeface="+mn-ea"/>
                <a:sym typeface="+mn-lt"/>
              </a:endParaRPr>
            </a:p>
          </p:txBody>
        </p:sp>
      </p:grpSp>
      <p:sp>
        <p:nvSpPr>
          <p:cNvPr id="17" name="矩形: 圆角 16"/>
          <p:cNvSpPr/>
          <p:nvPr/>
        </p:nvSpPr>
        <p:spPr>
          <a:xfrm>
            <a:off x="2378738" y="1943957"/>
            <a:ext cx="798855" cy="1670387"/>
          </a:xfrm>
          <a:prstGeom prst="roundRect">
            <a:avLst>
              <a:gd name="adj" fmla="val 50000"/>
            </a:avLst>
          </a:prstGeom>
          <a:noFill/>
        </p:spPr>
        <p:txBody>
          <a:bodyPr wrap="square">
            <a:spAutoFit/>
          </a:bodyPr>
          <a:lstStyle/>
          <a:p>
            <a:pPr algn="ctr"/>
            <a:r>
              <a:rPr lang="zh-CN" altLang="en-US" sz="4400" b="1" dirty="0">
                <a:solidFill>
                  <a:schemeClr val="tx1">
                    <a:lumMod val="85000"/>
                    <a:lumOff val="15000"/>
                  </a:schemeClr>
                </a:solidFill>
                <a:latin typeface="+mn-lt"/>
                <a:ea typeface="+mn-ea"/>
                <a:cs typeface="+mn-ea"/>
                <a:sym typeface="+mn-lt"/>
              </a:rPr>
              <a:t>目录</a:t>
            </a:r>
            <a:endParaRPr lang="zh-CN" altLang="en-US" sz="4400" b="1" dirty="0">
              <a:solidFill>
                <a:schemeClr val="tx1">
                  <a:lumMod val="85000"/>
                  <a:lumOff val="15000"/>
                </a:schemeClr>
              </a:solidFill>
              <a:latin typeface="+mn-lt"/>
              <a:ea typeface="+mn-ea"/>
              <a:cs typeface="+mn-ea"/>
              <a:sym typeface="+mn-lt"/>
            </a:endParaRPr>
          </a:p>
        </p:txBody>
      </p:sp>
      <p:grpSp>
        <p:nvGrpSpPr>
          <p:cNvPr id="5" name="组合 4"/>
          <p:cNvGrpSpPr/>
          <p:nvPr/>
        </p:nvGrpSpPr>
        <p:grpSpPr>
          <a:xfrm>
            <a:off x="4939983" y="3417255"/>
            <a:ext cx="2690674" cy="664247"/>
            <a:chOff x="4191000" y="3101808"/>
            <a:chExt cx="2690674" cy="664247"/>
          </a:xfrm>
        </p:grpSpPr>
        <p:sp>
          <p:nvSpPr>
            <p:cNvPr id="15" name="矩形 14"/>
            <p:cNvSpPr/>
            <p:nvPr/>
          </p:nvSpPr>
          <p:spPr>
            <a:xfrm>
              <a:off x="4850349" y="3119724"/>
              <a:ext cx="2031325" cy="646331"/>
            </a:xfrm>
            <a:prstGeom prst="rect">
              <a:avLst/>
            </a:prstGeom>
          </p:spPr>
          <p:txBody>
            <a:bodyPr wrap="none">
              <a:spAutoFit/>
            </a:bodyPr>
            <a:lstStyle/>
            <a:p>
              <a:r>
                <a:rPr lang="zh-CN" altLang="en-US" sz="3600" dirty="0">
                  <a:solidFill>
                    <a:schemeClr val="tx1">
                      <a:lumMod val="85000"/>
                      <a:lumOff val="15000"/>
                    </a:schemeClr>
                  </a:solidFill>
                  <a:latin typeface="+mn-lt"/>
                  <a:ea typeface="+mn-ea"/>
                  <a:cs typeface="+mn-ea"/>
                  <a:sym typeface="+mn-lt"/>
                </a:rPr>
                <a:t>积极倾听</a:t>
              </a:r>
              <a:endParaRPr lang="zh-CN" altLang="en-US" sz="3600" dirty="0">
                <a:solidFill>
                  <a:schemeClr val="tx1">
                    <a:lumMod val="85000"/>
                    <a:lumOff val="15000"/>
                  </a:schemeClr>
                </a:solidFill>
                <a:latin typeface="+mn-lt"/>
                <a:ea typeface="+mn-ea"/>
                <a:cs typeface="+mn-ea"/>
                <a:sym typeface="+mn-lt"/>
              </a:endParaRPr>
            </a:p>
          </p:txBody>
        </p:sp>
        <p:sp>
          <p:nvSpPr>
            <p:cNvPr id="18" name="矩形: 圆角 17"/>
            <p:cNvSpPr/>
            <p:nvPr/>
          </p:nvSpPr>
          <p:spPr>
            <a:xfrm>
              <a:off x="4191000" y="3101808"/>
              <a:ext cx="562990" cy="622399"/>
            </a:xfrm>
            <a:prstGeom prst="roundRect">
              <a:avLst>
                <a:gd name="adj" fmla="val 50000"/>
              </a:avLst>
            </a:prstGeom>
            <a:solidFill>
              <a:srgbClr val="2AA114"/>
            </a:solidFill>
          </p:spPr>
          <p:txBody>
            <a:bodyPr wrap="square">
              <a:spAutoFit/>
            </a:bodyPr>
            <a:lstStyle/>
            <a:p>
              <a:pPr algn="ctr"/>
              <a:r>
                <a:rPr lang="en-US" altLang="zh-CN" sz="2400" b="1" dirty="0">
                  <a:solidFill>
                    <a:schemeClr val="bg1"/>
                  </a:solidFill>
                  <a:latin typeface="+mn-lt"/>
                  <a:ea typeface="+mn-ea"/>
                  <a:cs typeface="+mn-ea"/>
                  <a:sym typeface="+mn-lt"/>
                </a:rPr>
                <a:t>2</a:t>
              </a:r>
              <a:endParaRPr lang="zh-CN" altLang="en-US" sz="2400" b="1" dirty="0">
                <a:solidFill>
                  <a:schemeClr val="bg1"/>
                </a:solidFill>
                <a:latin typeface="+mn-lt"/>
                <a:ea typeface="+mn-ea"/>
                <a:cs typeface="+mn-ea"/>
                <a:sym typeface="+mn-lt"/>
              </a:endParaRPr>
            </a:p>
          </p:txBody>
        </p:sp>
      </p:grpSp>
      <p:grpSp>
        <p:nvGrpSpPr>
          <p:cNvPr id="8" name="组合 7"/>
          <p:cNvGrpSpPr/>
          <p:nvPr/>
        </p:nvGrpSpPr>
        <p:grpSpPr>
          <a:xfrm>
            <a:off x="4939983" y="4229198"/>
            <a:ext cx="3167398" cy="625169"/>
            <a:chOff x="4191000" y="4038769"/>
            <a:chExt cx="3167398" cy="625169"/>
          </a:xfrm>
        </p:grpSpPr>
        <p:sp>
          <p:nvSpPr>
            <p:cNvPr id="16" name="矩形 15"/>
            <p:cNvSpPr/>
            <p:nvPr/>
          </p:nvSpPr>
          <p:spPr>
            <a:xfrm>
              <a:off x="4833602" y="4038769"/>
              <a:ext cx="2524796" cy="584775"/>
            </a:xfrm>
            <a:prstGeom prst="rect">
              <a:avLst/>
            </a:prstGeom>
          </p:spPr>
          <p:txBody>
            <a:bodyPr wrap="square">
              <a:spAutoFit/>
            </a:bodyPr>
            <a:lstStyle/>
            <a:p>
              <a:r>
                <a:rPr lang="zh-CN" altLang="en-US" sz="3200" dirty="0">
                  <a:solidFill>
                    <a:schemeClr val="tx1">
                      <a:lumMod val="85000"/>
                      <a:lumOff val="15000"/>
                    </a:schemeClr>
                  </a:solidFill>
                  <a:latin typeface="+mn-lt"/>
                  <a:ea typeface="+mn-ea"/>
                  <a:cs typeface="+mn-ea"/>
                  <a:sym typeface="+mn-lt"/>
                </a:rPr>
                <a:t>正确表达</a:t>
              </a:r>
              <a:endParaRPr lang="zh-CN" altLang="en-US" sz="3200" dirty="0">
                <a:solidFill>
                  <a:schemeClr val="tx1">
                    <a:lumMod val="85000"/>
                    <a:lumOff val="15000"/>
                  </a:schemeClr>
                </a:solidFill>
                <a:latin typeface="+mn-lt"/>
                <a:ea typeface="+mn-ea"/>
                <a:cs typeface="+mn-ea"/>
                <a:sym typeface="+mn-lt"/>
              </a:endParaRPr>
            </a:p>
          </p:txBody>
        </p:sp>
        <p:sp>
          <p:nvSpPr>
            <p:cNvPr id="19" name="矩形: 圆角 18"/>
            <p:cNvSpPr/>
            <p:nvPr/>
          </p:nvSpPr>
          <p:spPr>
            <a:xfrm>
              <a:off x="4191000" y="4041539"/>
              <a:ext cx="562990" cy="622399"/>
            </a:xfrm>
            <a:prstGeom prst="roundRect">
              <a:avLst>
                <a:gd name="adj" fmla="val 50000"/>
              </a:avLst>
            </a:prstGeom>
            <a:solidFill>
              <a:srgbClr val="2AA114"/>
            </a:solidFill>
          </p:spPr>
          <p:txBody>
            <a:bodyPr wrap="square">
              <a:spAutoFit/>
            </a:bodyPr>
            <a:lstStyle/>
            <a:p>
              <a:pPr algn="ctr"/>
              <a:r>
                <a:rPr lang="en-US" altLang="zh-CN" sz="2400" b="1" dirty="0">
                  <a:solidFill>
                    <a:schemeClr val="bg1"/>
                  </a:solidFill>
                  <a:latin typeface="+mn-lt"/>
                  <a:ea typeface="+mn-ea"/>
                  <a:cs typeface="+mn-ea"/>
                  <a:sym typeface="+mn-lt"/>
                </a:rPr>
                <a:t>3</a:t>
              </a:r>
              <a:endParaRPr lang="zh-CN" altLang="en-US" sz="2400" b="1" dirty="0">
                <a:solidFill>
                  <a:schemeClr val="bg1"/>
                </a:solidFill>
                <a:latin typeface="+mn-lt"/>
                <a:ea typeface="+mn-ea"/>
                <a:cs typeface="+mn-ea"/>
                <a:sym typeface="+mn-lt"/>
              </a:endParaRPr>
            </a:p>
          </p:txBody>
        </p:sp>
      </p:grpSp>
      <p:pic>
        <p:nvPicPr>
          <p:cNvPr id="21" name="图片 20"/>
          <p:cNvPicPr>
            <a:picLocks noChangeAspect="1"/>
          </p:cNvPicPr>
          <p:nvPr/>
        </p:nvPicPr>
        <p:blipFill>
          <a:blip r:embed="rId6" cstate="screen"/>
          <a:stretch>
            <a:fillRect/>
          </a:stretch>
        </p:blipFill>
        <p:spPr>
          <a:xfrm>
            <a:off x="828004" y="4128219"/>
            <a:ext cx="4176401" cy="2610251"/>
          </a:xfrm>
          <a:prstGeom prst="rect">
            <a:avLst/>
          </a:prstGeom>
        </p:spPr>
      </p:pic>
      <p:pic>
        <p:nvPicPr>
          <p:cNvPr id="23" name="图片 22"/>
          <p:cNvPicPr>
            <a:picLocks noChangeAspect="1"/>
          </p:cNvPicPr>
          <p:nvPr/>
        </p:nvPicPr>
        <p:blipFill rotWithShape="1">
          <a:blip r:embed="rId7" cstate="screen"/>
          <a:srcRect/>
          <a:stretch>
            <a:fillRect/>
          </a:stretch>
        </p:blipFill>
        <p:spPr>
          <a:xfrm>
            <a:off x="1022861" y="1062610"/>
            <a:ext cx="1688832" cy="160439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prestige"/>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22" presetClass="entr" presetSubtype="4"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wipe(down)">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ppt_x"/>
                                          </p:val>
                                        </p:tav>
                                        <p:tav tm="100000">
                                          <p:val>
                                            <p:strVal val="#ppt_x"/>
                                          </p:val>
                                        </p:tav>
                                      </p:tavLst>
                                    </p:anim>
                                    <p:anim calcmode="lin" valueType="num">
                                      <p:cBhvr additive="base">
                                        <p:cTn id="39" dur="500" fill="hold"/>
                                        <p:tgtEl>
                                          <p:spTgt spid="4"/>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500" fill="hold"/>
                                        <p:tgtEl>
                                          <p:spTgt spid="5"/>
                                        </p:tgtEl>
                                        <p:attrNameLst>
                                          <p:attrName>ppt_x</p:attrName>
                                        </p:attrNameLst>
                                      </p:cBhvr>
                                      <p:tavLst>
                                        <p:tav tm="0">
                                          <p:val>
                                            <p:strVal val="#ppt_x"/>
                                          </p:val>
                                        </p:tav>
                                        <p:tav tm="100000">
                                          <p:val>
                                            <p:strVal val="#ppt_x"/>
                                          </p:val>
                                        </p:tav>
                                      </p:tavLst>
                                    </p:anim>
                                    <p:anim calcmode="lin" valueType="num">
                                      <p:cBhvr additive="base">
                                        <p:cTn id="43" dur="500" fill="hold"/>
                                        <p:tgtEl>
                                          <p:spTgt spid="5"/>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ppt_x"/>
                                          </p:val>
                                        </p:tav>
                                        <p:tav tm="100000">
                                          <p:val>
                                            <p:strVal val="#ppt_x"/>
                                          </p:val>
                                        </p:tav>
                                      </p:tavLst>
                                    </p:anim>
                                    <p:anim calcmode="lin" valueType="num">
                                      <p:cBhvr additive="base">
                                        <p:cTn id="4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11723"/>
            <a:ext cx="12192000" cy="6834554"/>
            <a:chOff x="0" y="11723"/>
            <a:chExt cx="12192000" cy="6834554"/>
          </a:xfrm>
        </p:grpSpPr>
        <p:pic>
          <p:nvPicPr>
            <p:cNvPr id="6" name="图片 5"/>
            <p:cNvPicPr>
              <a:picLocks noChangeAspect="1"/>
            </p:cNvPicPr>
            <p:nvPr/>
          </p:nvPicPr>
          <p:blipFill rotWithShape="1">
            <a:blip r:embed="rId1" cstate="screen"/>
            <a:srcRect/>
            <a:stretch>
              <a:fillRect/>
            </a:stretch>
          </p:blipFill>
          <p:spPr>
            <a:xfrm>
              <a:off x="0" y="11723"/>
              <a:ext cx="12192000" cy="6834554"/>
            </a:xfrm>
            <a:prstGeom prst="rect">
              <a:avLst/>
            </a:prstGeom>
          </p:spPr>
        </p:pic>
        <p:pic>
          <p:nvPicPr>
            <p:cNvPr id="13" name="图片 12"/>
            <p:cNvPicPr>
              <a:picLocks noChangeAspect="1"/>
            </p:cNvPicPr>
            <p:nvPr/>
          </p:nvPicPr>
          <p:blipFill rotWithShape="1">
            <a:blip r:embed="rId2" cstate="screen"/>
            <a:srcRect/>
            <a:stretch>
              <a:fillRect/>
            </a:stretch>
          </p:blipFill>
          <p:spPr>
            <a:xfrm>
              <a:off x="8839200" y="3873668"/>
              <a:ext cx="2524796" cy="2398556"/>
            </a:xfrm>
            <a:prstGeom prst="rect">
              <a:avLst/>
            </a:prstGeom>
          </p:spPr>
        </p:pic>
      </p:grpSp>
      <p:grpSp>
        <p:nvGrpSpPr>
          <p:cNvPr id="7" name="组合 6"/>
          <p:cNvGrpSpPr/>
          <p:nvPr/>
        </p:nvGrpSpPr>
        <p:grpSpPr>
          <a:xfrm>
            <a:off x="0" y="777156"/>
            <a:ext cx="12192000" cy="6093936"/>
            <a:chOff x="0" y="777156"/>
            <a:chExt cx="12192000" cy="6093936"/>
          </a:xfrm>
        </p:grpSpPr>
        <p:pic>
          <p:nvPicPr>
            <p:cNvPr id="10" name="图片 9"/>
            <p:cNvPicPr>
              <a:picLocks noChangeAspect="1"/>
            </p:cNvPicPr>
            <p:nvPr/>
          </p:nvPicPr>
          <p:blipFill rotWithShape="1">
            <a:blip r:embed="rId3" cstate="screen"/>
            <a:srcRect/>
            <a:stretch>
              <a:fillRect/>
            </a:stretch>
          </p:blipFill>
          <p:spPr>
            <a:xfrm>
              <a:off x="0" y="4876800"/>
              <a:ext cx="12192000" cy="1981200"/>
            </a:xfrm>
            <a:prstGeom prst="rect">
              <a:avLst/>
            </a:prstGeom>
          </p:spPr>
        </p:pic>
        <p:pic>
          <p:nvPicPr>
            <p:cNvPr id="11" name="图片 10"/>
            <p:cNvPicPr>
              <a:picLocks noChangeAspect="1"/>
            </p:cNvPicPr>
            <p:nvPr/>
          </p:nvPicPr>
          <p:blipFill>
            <a:blip r:embed="rId4" cstate="screen"/>
            <a:stretch>
              <a:fillRect/>
            </a:stretch>
          </p:blipFill>
          <p:spPr>
            <a:xfrm>
              <a:off x="0" y="777156"/>
              <a:ext cx="12192000" cy="6093936"/>
            </a:xfrm>
            <a:prstGeom prst="rect">
              <a:avLst/>
            </a:prstGeom>
          </p:spPr>
        </p:pic>
      </p:grpSp>
      <p:pic>
        <p:nvPicPr>
          <p:cNvPr id="12" name="图片 11"/>
          <p:cNvPicPr>
            <a:picLocks noChangeAspect="1"/>
          </p:cNvPicPr>
          <p:nvPr/>
        </p:nvPicPr>
        <p:blipFill rotWithShape="1">
          <a:blip r:embed="rId5" cstate="screen"/>
          <a:srcRect/>
          <a:stretch>
            <a:fillRect/>
          </a:stretch>
        </p:blipFill>
        <p:spPr>
          <a:xfrm>
            <a:off x="2965201" y="653357"/>
            <a:ext cx="6912548" cy="2330975"/>
          </a:xfrm>
          <a:prstGeom prst="rect">
            <a:avLst/>
          </a:prstGeom>
        </p:spPr>
      </p:pic>
      <p:grpSp>
        <p:nvGrpSpPr>
          <p:cNvPr id="14" name="组合 13"/>
          <p:cNvGrpSpPr/>
          <p:nvPr/>
        </p:nvGrpSpPr>
        <p:grpSpPr>
          <a:xfrm>
            <a:off x="3084833" y="3299615"/>
            <a:ext cx="6347446" cy="1569660"/>
            <a:chOff x="2901879" y="2016323"/>
            <a:chExt cx="6347446" cy="1569660"/>
          </a:xfrm>
        </p:grpSpPr>
        <p:sp>
          <p:nvSpPr>
            <p:cNvPr id="15" name="矩形 14"/>
            <p:cNvSpPr/>
            <p:nvPr/>
          </p:nvSpPr>
          <p:spPr>
            <a:xfrm>
              <a:off x="2902716" y="2016323"/>
              <a:ext cx="6346609" cy="1569660"/>
            </a:xfrm>
            <a:prstGeom prst="rect">
              <a:avLst/>
            </a:prstGeom>
          </p:spPr>
          <p:txBody>
            <a:bodyPr wrap="none">
              <a:spAutoFit/>
            </a:bodyPr>
            <a:lstStyle/>
            <a:p>
              <a:r>
                <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沟通的障碍</a:t>
              </a:r>
              <a:endParaRPr lang="zh-CN" altLang="en-US" sz="96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6" name="矩形 15"/>
            <p:cNvSpPr/>
            <p:nvPr/>
          </p:nvSpPr>
          <p:spPr>
            <a:xfrm>
              <a:off x="2901879" y="2016323"/>
              <a:ext cx="6346609" cy="1569660"/>
            </a:xfrm>
            <a:prstGeom prst="rect">
              <a:avLst/>
            </a:prstGeom>
          </p:spPr>
          <p:txBody>
            <a:bodyPr wrap="none">
              <a:spAutoFit/>
            </a:bodyPr>
            <a:lstStyle/>
            <a:p>
              <a:r>
                <a:rPr lang="zh-CN" altLang="en-US" sz="9600" dirty="0">
                  <a:solidFill>
                    <a:srgbClr val="2AA114"/>
                  </a:solidFill>
                  <a:latin typeface="+mn-lt"/>
                  <a:ea typeface="+mn-ea"/>
                  <a:cs typeface="+mn-ea"/>
                  <a:sym typeface="+mn-lt"/>
                </a:rPr>
                <a:t>沟通</a:t>
              </a:r>
              <a:r>
                <a:rPr lang="zh-CN" altLang="en-US" sz="9600" dirty="0">
                  <a:solidFill>
                    <a:srgbClr val="FF7300"/>
                  </a:solidFill>
                  <a:latin typeface="+mn-lt"/>
                  <a:ea typeface="+mn-ea"/>
                  <a:cs typeface="+mn-ea"/>
                  <a:sym typeface="+mn-lt"/>
                </a:rPr>
                <a:t>的</a:t>
              </a:r>
              <a:r>
                <a:rPr lang="zh-CN" altLang="en-US" sz="9600" dirty="0">
                  <a:solidFill>
                    <a:srgbClr val="2AA114"/>
                  </a:solidFill>
                  <a:latin typeface="+mn-lt"/>
                  <a:ea typeface="+mn-ea"/>
                  <a:cs typeface="+mn-ea"/>
                  <a:sym typeface="+mn-lt"/>
                </a:rPr>
                <a:t>障碍</a:t>
              </a:r>
              <a:endParaRPr lang="zh-CN" altLang="en-US" sz="9600" dirty="0">
                <a:solidFill>
                  <a:srgbClr val="2AA114"/>
                </a:solidFill>
                <a:latin typeface="+mn-lt"/>
                <a:ea typeface="+mn-ea"/>
                <a:cs typeface="+mn-ea"/>
                <a:sym typeface="+mn-lt"/>
              </a:endParaRPr>
            </a:p>
          </p:txBody>
        </p:sp>
      </p:grpSp>
      <p:grpSp>
        <p:nvGrpSpPr>
          <p:cNvPr id="18" name="组合 17"/>
          <p:cNvGrpSpPr/>
          <p:nvPr/>
        </p:nvGrpSpPr>
        <p:grpSpPr>
          <a:xfrm>
            <a:off x="4995739" y="1310039"/>
            <a:ext cx="2524796" cy="1985813"/>
            <a:chOff x="5105400" y="872287"/>
            <a:chExt cx="2524796" cy="1985813"/>
          </a:xfrm>
        </p:grpSpPr>
        <p:sp>
          <p:nvSpPr>
            <p:cNvPr id="2" name="矩形: 圆角 1"/>
            <p:cNvSpPr/>
            <p:nvPr/>
          </p:nvSpPr>
          <p:spPr>
            <a:xfrm>
              <a:off x="5105400" y="2208912"/>
              <a:ext cx="2524796" cy="649188"/>
            </a:xfrm>
            <a:prstGeom prst="roundRect">
              <a:avLst>
                <a:gd name="adj" fmla="val 50000"/>
              </a:avLst>
            </a:prstGeom>
            <a:solidFill>
              <a:srgbClr val="2AA114"/>
            </a:solidFill>
          </p:spPr>
          <p:txBody>
            <a:bodyPr wrap="square">
              <a:spAutoFit/>
            </a:bodyPr>
            <a:lstStyle/>
            <a:p>
              <a:pPr algn="ctr"/>
              <a:r>
                <a:rPr lang="zh-CN" altLang="en-US" sz="2400" b="1" dirty="0">
                  <a:solidFill>
                    <a:schemeClr val="bg1"/>
                  </a:solidFill>
                  <a:latin typeface="+mn-lt"/>
                  <a:ea typeface="+mn-ea"/>
                  <a:cs typeface="+mn-ea"/>
                  <a:sym typeface="+mn-lt"/>
                </a:rPr>
                <a:t>第一部分</a:t>
              </a:r>
              <a:endParaRPr lang="zh-CN" altLang="en-US" sz="2400" b="1" dirty="0">
                <a:solidFill>
                  <a:schemeClr val="bg1"/>
                </a:solidFill>
                <a:latin typeface="+mn-lt"/>
                <a:ea typeface="+mn-ea"/>
                <a:cs typeface="+mn-ea"/>
                <a:sym typeface="+mn-lt"/>
              </a:endParaRPr>
            </a:p>
          </p:txBody>
        </p:sp>
        <p:pic>
          <p:nvPicPr>
            <p:cNvPr id="17" name="图片 16"/>
            <p:cNvPicPr>
              <a:picLocks noChangeAspect="1"/>
            </p:cNvPicPr>
            <p:nvPr/>
          </p:nvPicPr>
          <p:blipFill>
            <a:blip r:embed="rId6" cstate="screen"/>
            <a:stretch>
              <a:fillRect/>
            </a:stretch>
          </p:blipFill>
          <p:spPr>
            <a:xfrm>
              <a:off x="5105400" y="872287"/>
              <a:ext cx="2524796" cy="1577998"/>
            </a:xfrm>
            <a:prstGeom prst="rect">
              <a:avLst/>
            </a:prstGeom>
          </p:spPr>
        </p:pic>
      </p:grpSp>
      <p:pic>
        <p:nvPicPr>
          <p:cNvPr id="19" name="图片 18"/>
          <p:cNvPicPr>
            <a:picLocks noChangeAspect="1"/>
          </p:cNvPicPr>
          <p:nvPr/>
        </p:nvPicPr>
        <p:blipFill rotWithShape="1">
          <a:blip r:embed="rId7" cstate="screen"/>
          <a:srcRect/>
          <a:stretch>
            <a:fillRect/>
          </a:stretch>
        </p:blipFill>
        <p:spPr>
          <a:xfrm>
            <a:off x="1022861" y="1062610"/>
            <a:ext cx="1688832" cy="160439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6000">
        <p15:prstTrans prst="curtains"/>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0" presetClass="path" presetSubtype="0" accel="50000" decel="50000" fill="hold" nodeType="clickEffect">
                                  <p:stCondLst>
                                    <p:cond delay="0"/>
                                  </p:stCondLst>
                                  <p:childTnLst>
                                    <p:animMotion origin="layout" path="M -0.01745 0.42523 L -0.01745 0.42546 C -0.01732 0.40671 -0.01732 0.38842 -0.0168 0.37014 C -0.0168 0.36551 -0.01602 0.36551 -0.01511 0.36204 C -0.01471 0.36065 -0.01445 0.35879 -0.01406 0.35717 C -0.01393 0.35648 -0.01276 0.35208 -0.01237 0.35069 C -0.01146 0.34815 -0.01081 0.34467 -0.00964 0.34259 L -0.00755 0.33935 C -0.00729 0.33889 -0.00677 0.33842 -0.00651 0.33796 C -0.00625 0.33704 -0.00599 0.33588 -0.00547 0.33542 C -0.00508 0.33472 -0.00456 0.33495 -0.00417 0.33449 C -0.00378 0.33426 0.00039 0.33009 0.00143 0.32963 C 0.0026 0.32917 0.0039 0.3294 0.00508 0.32893 C 0.00703 0.32847 0.00898 0.32778 0.01094 0.32731 C 0.01159 0.32685 0.01237 0.32592 0.01302 0.32569 C 0.0181 0.32384 0.01654 0.32592 0.01992 0.32407 C 0.02135 0.32338 0.02265 0.32245 0.02409 0.32153 L 0.02539 0.32083 C 0.02877 0.31504 0.02448 0.32199 0.0289 0.31667 C 0.03073 0.31458 0.02995 0.31435 0.03125 0.31111 C 0.03164 0.31042 0.0319 0.30995 0.03229 0.30949 C 0.03242 0.30833 0.03242 0.30671 0.03268 0.30555 C 0.03281 0.30463 0.0332 0.30393 0.03333 0.30301 C 0.03359 0.30092 0.03359 0.29884 0.03372 0.29653 C 0.03359 0.28981 0.03385 0.27477 0.03294 0.26504 C 0.03242 0.25926 0.03138 0.26157 0.02995 0.25301 C 0.0293 0.2493 0.02904 0.24722 0.02786 0.24398 C 0.02734 0.24259 0.02669 0.24213 0.02604 0.24074 C 0.02552 0.23935 0.025 0.2375 0.02435 0.23588 C 0.02409 0.23518 0.0237 0.23495 0.02344 0.23426 C 0.02122 0.23009 0.02344 0.23333 0.02096 0.23032 C 0.01901 0.22569 0.01745 0.22153 0.01445 0.21967 L 0.01029 0.21736 C 0.00664 0.21065 0.01237 0.22014 0.00547 0.21342 C 0.00495 0.21273 0.00469 0.21088 0.00404 0.21018 C 0.00377 0.20949 0.00312 0.20949 0.00273 0.20926 C 0.00208 0.20856 0.00143 0.20741 0.00065 0.20671 C -0.00013 0.20602 -0.00117 0.20579 -0.00208 0.20532 C -0.00248 0.20486 -0.003 0.20486 -0.00339 0.2044 C -0.00391 0.20393 -0.00443 0.20324 -0.00482 0.20278 C -0.00508 0.20254 -0.00547 0.20231 -0.00586 0.20185 C -0.00677 0.20139 -0.0086 0.20046 -0.0086 0.20069 C -0.00899 0.19954 -0.00925 0.19861 -0.00964 0.19792 C -0.01042 0.19653 -0.0112 0.19514 -0.01198 0.19398 C -0.01354 0.18634 -0.01315 0.18981 -0.0138 0.18426 C -0.01367 0.17454 -0.01419 0.16458 -0.01341 0.15509 C -0.01315 0.15116 -0.01159 0.14861 -0.01068 0.14537 C -0.00925 0.14028 -0.01081 0.1456 -0.00899 0.14051 C -0.00846 0.13912 -0.00807 0.1375 -0.00755 0.13634 C -0.00703 0.13518 -0.00443 0.13241 -0.00378 0.13148 C -0.00339 0.13055 -0.003 0.12917 -0.00248 0.12847 C -0.00156 0.12685 -0.00026 0.12639 0.00065 0.12523 C 0.00143 0.12407 0.00208 0.12292 0.00273 0.12176 C 0.00312 0.12129 0.00364 0.12106 0.00404 0.12037 C 0.00456 0.11967 0.00495 0.11852 0.00547 0.11782 C 0.00612 0.11713 0.0069 0.1169 0.00755 0.1162 C 0.00794 0.11597 0.0082 0.11504 0.00859 0.11458 C 0.00898 0.11412 0.0095 0.11366 0.01002 0.11296 C 0.01029 0.11273 0.01068 0.1125 0.01094 0.11227 C 0.01484 0.10879 0.01081 0.1118 0.01406 0.10972 C 0.01445 0.10949 0.01471 0.10926 0.0151 0.10903 C 0.02721 0.10278 0.01745 0.10764 0.02578 0.10509 C 0.02799 0.10417 0.03008 0.10301 0.03229 0.10254 C 0.03333 0.10208 0.03581 0.10185 0.03711 0.10092 C 0.03802 0.10023 0.03893 0.0993 0.03984 0.09838 C 0.04193 0.08842 0.04101 0.09444 0.03984 0.07176 C 0.03984 0.07106 0.0388 0.0669 0.03841 0.0662 C 0.03802 0.06481 0.03737 0.06389 0.03672 0.06296 C 0.0345 0.0581 0.03424 0.05532 0.0306 0.05231 C 0.02851 0.05069 0.02643 0.04884 0.02435 0.04745 C 0.01823 0.04375 0.02552 0.04815 0.01784 0.04444 C 0.0164 0.04352 0.01484 0.04259 0.01341 0.0419 C 0.01237 0.04143 0.01133 0.0412 0.01029 0.04097 C 0.00182 0.03889 0.01159 0.04143 0.00377 0.03958 C -0.00026 0.03657 0.00221 0.03773 -0.00378 0.03773 L -0.00039 1.48148E-6 L 1.45833E-6 1.48148E-6 " pathEditMode="relative" rAng="0" ptsTypes="AAAAAAAAAAAAAAAAAAAAAAAAAAAAAAAAAAAAAAAAAAAAAAAAAAAAAAAAAAAAAAAAAAAAAAAAAAAAA">
                                      <p:cBhvr>
                                        <p:cTn id="19" dur="2000" fill="hold"/>
                                        <p:tgtEl>
                                          <p:spTgt spid="19"/>
                                        </p:tgtEl>
                                        <p:attrNameLst>
                                          <p:attrName>ppt_x</p:attrName>
                                          <p:attrName>ppt_y</p:attrName>
                                        </p:attrNameLst>
                                      </p:cBhvr>
                                      <p:rCtr x="2917" y="-21250"/>
                                    </p:animMotion>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2" presetClass="entr" presetSubtype="8"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p:tgtEl>
                                          <p:spTgt spid="14"/>
                                        </p:tgtEl>
                                        <p:attrNameLst>
                                          <p:attrName>ppt_x</p:attrName>
                                        </p:attrNameLst>
                                      </p:cBhvr>
                                      <p:tavLst>
                                        <p:tav tm="0">
                                          <p:val>
                                            <p:strVal val="#ppt_x-#ppt_w*1.125000"/>
                                          </p:val>
                                        </p:tav>
                                        <p:tav tm="100000">
                                          <p:val>
                                            <p:strVal val="#ppt_x"/>
                                          </p:val>
                                        </p:tav>
                                      </p:tavLst>
                                    </p:anim>
                                    <p:animEffect transition="in" filter="wipe(right)">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828800" y="2053764"/>
            <a:ext cx="8839200" cy="2358143"/>
            <a:chOff x="1676400" y="2209800"/>
            <a:chExt cx="8839200" cy="1977143"/>
          </a:xfrm>
        </p:grpSpPr>
        <p:sp>
          <p:nvSpPr>
            <p:cNvPr id="10" name="矩形: 圆角 9"/>
            <p:cNvSpPr/>
            <p:nvPr/>
          </p:nvSpPr>
          <p:spPr>
            <a:xfrm>
              <a:off x="1676400" y="2209800"/>
              <a:ext cx="8839200" cy="1977143"/>
            </a:xfrm>
            <a:prstGeom prst="roundRect">
              <a:avLst>
                <a:gd name="adj" fmla="val 44053"/>
              </a:avLst>
            </a:prstGeom>
            <a:solidFill>
              <a:srgbClr val="2AA114"/>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4"/>
            <p:cNvSpPr/>
            <p:nvPr/>
          </p:nvSpPr>
          <p:spPr>
            <a:xfrm>
              <a:off x="1828800" y="2286000"/>
              <a:ext cx="8534400" cy="1828800"/>
            </a:xfrm>
            <a:prstGeom prst="roundRect">
              <a:avLst>
                <a:gd name="adj" fmla="val 44053"/>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527" name="Rectangle 15"/>
          <p:cNvSpPr>
            <a:spLocks noGrp="1" noRot="1" noChangeArrowheads="1"/>
          </p:cNvSpPr>
          <p:nvPr>
            <p:ph type="title"/>
          </p:nvPr>
        </p:nvSpPr>
        <p:spPr>
          <a:xfrm>
            <a:off x="2546610" y="2480151"/>
            <a:ext cx="7098778" cy="1378639"/>
          </a:xfrm>
        </p:spPr>
        <p:txBody>
          <a:bodyPr>
            <a:noAutofit/>
          </a:bodyPr>
          <a:lstStyle/>
          <a:p>
            <a:pPr>
              <a:lnSpc>
                <a:spcPct val="150000"/>
              </a:lnSpc>
            </a:pPr>
            <a:r>
              <a:rPr lang="zh-CN" altLang="en-US" sz="2000" dirty="0">
                <a:solidFill>
                  <a:schemeClr val="tx1">
                    <a:lumMod val="85000"/>
                    <a:lumOff val="15000"/>
                  </a:schemeClr>
                </a:solidFill>
                <a:latin typeface="+mn-lt"/>
                <a:ea typeface="+mn-ea"/>
                <a:cs typeface="+mn-ea"/>
                <a:sym typeface="+mn-lt"/>
              </a:rPr>
              <a:t> 父母与子女沟通时，虽然很愿意了解孩子的内心感受，接受孩子的情绪，不过常常无意中流露出某些传统的角色造成亲子沟通的障碍，扼杀了孩子情绪表达的勇气。  </a:t>
            </a:r>
            <a:endParaRPr lang="zh-CN" altLang="en-US" sz="2000" dirty="0">
              <a:solidFill>
                <a:schemeClr val="tx1">
                  <a:lumMod val="85000"/>
                  <a:lumOff val="15000"/>
                </a:schemeClr>
              </a:solidFill>
              <a:latin typeface="+mn-lt"/>
              <a:ea typeface="+mn-ea"/>
              <a:cs typeface="+mn-ea"/>
              <a:sym typeface="+mn-lt"/>
            </a:endParaRPr>
          </a:p>
        </p:txBody>
      </p:sp>
      <p:grpSp>
        <p:nvGrpSpPr>
          <p:cNvPr id="2" name="组合 1"/>
          <p:cNvGrpSpPr/>
          <p:nvPr/>
        </p:nvGrpSpPr>
        <p:grpSpPr>
          <a:xfrm>
            <a:off x="1335516" y="441785"/>
            <a:ext cx="3156728" cy="1069939"/>
            <a:chOff x="533400" y="628948"/>
            <a:chExt cx="3156728" cy="1069939"/>
          </a:xfrm>
        </p:grpSpPr>
        <p:pic>
          <p:nvPicPr>
            <p:cNvPr id="3" name="图片 2"/>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4" name="组合 3"/>
            <p:cNvGrpSpPr/>
            <p:nvPr/>
          </p:nvGrpSpPr>
          <p:grpSpPr>
            <a:xfrm>
              <a:off x="1197147" y="1130891"/>
              <a:ext cx="1981634" cy="546828"/>
              <a:chOff x="2902715" y="2016323"/>
              <a:chExt cx="1981634" cy="546828"/>
            </a:xfrm>
          </p:grpSpPr>
          <p:sp>
            <p:nvSpPr>
              <p:cNvPr id="5" name="矩形 4"/>
              <p:cNvSpPr/>
              <p:nvPr/>
            </p:nvSpPr>
            <p:spPr>
              <a:xfrm>
                <a:off x="2902716" y="2016323"/>
                <a:ext cx="1981633"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沟通的障碍</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6" name="矩形 5"/>
              <p:cNvSpPr/>
              <p:nvPr/>
            </p:nvSpPr>
            <p:spPr>
              <a:xfrm>
                <a:off x="2902715" y="2039931"/>
                <a:ext cx="1981633" cy="523220"/>
              </a:xfrm>
              <a:prstGeom prst="rect">
                <a:avLst/>
              </a:prstGeom>
            </p:spPr>
            <p:txBody>
              <a:bodyPr wrap="none">
                <a:spAutoFit/>
              </a:bodyPr>
              <a:lstStyle/>
              <a:p>
                <a:r>
                  <a:rPr lang="zh-CN" altLang="en-US" sz="2800" dirty="0">
                    <a:solidFill>
                      <a:srgbClr val="2AA114"/>
                    </a:solidFill>
                    <a:latin typeface="+mn-lt"/>
                    <a:ea typeface="+mn-ea"/>
                    <a:cs typeface="+mn-ea"/>
                    <a:sym typeface="+mn-lt"/>
                  </a:rPr>
                  <a:t>沟通</a:t>
                </a:r>
                <a:r>
                  <a:rPr lang="zh-CN" altLang="en-US" sz="2800" dirty="0">
                    <a:solidFill>
                      <a:srgbClr val="FF7300"/>
                    </a:solidFill>
                    <a:latin typeface="+mn-lt"/>
                    <a:ea typeface="+mn-ea"/>
                    <a:cs typeface="+mn-ea"/>
                    <a:sym typeface="+mn-lt"/>
                  </a:rPr>
                  <a:t>的</a:t>
                </a:r>
                <a:r>
                  <a:rPr lang="zh-CN" altLang="en-US" sz="2800" dirty="0">
                    <a:solidFill>
                      <a:srgbClr val="2AA114"/>
                    </a:solidFill>
                    <a:latin typeface="+mn-lt"/>
                    <a:ea typeface="+mn-ea"/>
                    <a:cs typeface="+mn-ea"/>
                    <a:sym typeface="+mn-lt"/>
                  </a:rPr>
                  <a:t>障碍</a:t>
                </a:r>
                <a:endParaRPr lang="zh-CN" altLang="en-US" sz="2800" dirty="0">
                  <a:solidFill>
                    <a:srgbClr val="2AA114"/>
                  </a:solidFill>
                  <a:latin typeface="+mn-lt"/>
                  <a:ea typeface="+mn-ea"/>
                  <a:cs typeface="+mn-ea"/>
                  <a:sym typeface="+mn-lt"/>
                </a:endParaRPr>
              </a:p>
            </p:txBody>
          </p:sp>
        </p:grpSp>
        <p:pic>
          <p:nvPicPr>
            <p:cNvPr id="7" name="图片 6"/>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8" name="矩形 7"/>
          <p:cNvSpPr/>
          <p:nvPr/>
        </p:nvSpPr>
        <p:spPr>
          <a:xfrm>
            <a:off x="3200400" y="4960165"/>
            <a:ext cx="5505277" cy="954107"/>
          </a:xfrm>
          <a:prstGeom prst="rect">
            <a:avLst/>
          </a:prstGeom>
        </p:spPr>
        <p:txBody>
          <a:bodyPr wrap="square">
            <a:spAutoFit/>
          </a:bodyPr>
          <a:lstStyle/>
          <a:p>
            <a:pPr algn="ctr"/>
            <a:r>
              <a:rPr lang="zh-CN" altLang="en-US" sz="2800" dirty="0">
                <a:solidFill>
                  <a:srgbClr val="2AA114"/>
                </a:solidFill>
                <a:latin typeface="+mn-lt"/>
                <a:ea typeface="+mn-ea"/>
                <a:cs typeface="+mn-ea"/>
                <a:sym typeface="+mn-lt"/>
              </a:rPr>
              <a:t>一般有以下七种传统角色会影响 沟通的顺畅，值得父母留意。</a:t>
            </a:r>
            <a:endParaRPr lang="zh-CN" altLang="en-US" sz="2800" dirty="0">
              <a:solidFill>
                <a:srgbClr val="2AA114"/>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4527"/>
                                        </p:tgtEl>
                                        <p:attrNameLst>
                                          <p:attrName>style.visibility</p:attrName>
                                        </p:attrNameLst>
                                      </p:cBhvr>
                                      <p:to>
                                        <p:strVal val="visible"/>
                                      </p:to>
                                    </p:set>
                                    <p:animEffect transition="in" filter="fade">
                                      <p:cBhvr>
                                        <p:cTn id="17" dur="1000"/>
                                        <p:tgtEl>
                                          <p:spTgt spid="64527"/>
                                        </p:tgtEl>
                                      </p:cBhvr>
                                    </p:animEffect>
                                    <p:anim calcmode="lin" valueType="num">
                                      <p:cBhvr>
                                        <p:cTn id="18" dur="1000" fill="hold"/>
                                        <p:tgtEl>
                                          <p:spTgt spid="64527"/>
                                        </p:tgtEl>
                                        <p:attrNameLst>
                                          <p:attrName>ppt_x</p:attrName>
                                        </p:attrNameLst>
                                      </p:cBhvr>
                                      <p:tavLst>
                                        <p:tav tm="0">
                                          <p:val>
                                            <p:strVal val="#ppt_x"/>
                                          </p:val>
                                        </p:tav>
                                        <p:tav tm="100000">
                                          <p:val>
                                            <p:strVal val="#ppt_x"/>
                                          </p:val>
                                        </p:tav>
                                      </p:tavLst>
                                    </p:anim>
                                    <p:anim calcmode="lin" valueType="num">
                                      <p:cBhvr>
                                        <p:cTn id="19" dur="1000" fill="hold"/>
                                        <p:tgtEl>
                                          <p:spTgt spid="6452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对话气泡: 圆角矩形 14"/>
          <p:cNvSpPr/>
          <p:nvPr/>
        </p:nvSpPr>
        <p:spPr>
          <a:xfrm>
            <a:off x="1823904" y="2283837"/>
            <a:ext cx="3783042" cy="3711346"/>
          </a:xfrm>
          <a:prstGeom prst="wedgeRoundRectCallout">
            <a:avLst>
              <a:gd name="adj1" fmla="val 56358"/>
              <a:gd name="adj2" fmla="val -28634"/>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8"/>
          <p:cNvGrpSpPr/>
          <p:nvPr/>
        </p:nvGrpSpPr>
        <p:grpSpPr>
          <a:xfrm>
            <a:off x="1649381" y="572642"/>
            <a:ext cx="3156728" cy="1069939"/>
            <a:chOff x="533400" y="628948"/>
            <a:chExt cx="3156728" cy="1069939"/>
          </a:xfrm>
        </p:grpSpPr>
        <p:pic>
          <p:nvPicPr>
            <p:cNvPr id="10" name="图片 9"/>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1" name="组合 10"/>
            <p:cNvGrpSpPr/>
            <p:nvPr/>
          </p:nvGrpSpPr>
          <p:grpSpPr>
            <a:xfrm>
              <a:off x="1197147" y="1130891"/>
              <a:ext cx="1981634" cy="546828"/>
              <a:chOff x="2902715" y="2016323"/>
              <a:chExt cx="1981634" cy="546828"/>
            </a:xfrm>
          </p:grpSpPr>
          <p:sp>
            <p:nvSpPr>
              <p:cNvPr id="13" name="矩形 12"/>
              <p:cNvSpPr/>
              <p:nvPr/>
            </p:nvSpPr>
            <p:spPr>
              <a:xfrm>
                <a:off x="2902716" y="2016323"/>
                <a:ext cx="1981633"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沟通的障碍</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4" name="矩形 13"/>
              <p:cNvSpPr/>
              <p:nvPr/>
            </p:nvSpPr>
            <p:spPr>
              <a:xfrm>
                <a:off x="2902715" y="2039931"/>
                <a:ext cx="1981633" cy="523220"/>
              </a:xfrm>
              <a:prstGeom prst="rect">
                <a:avLst/>
              </a:prstGeom>
            </p:spPr>
            <p:txBody>
              <a:bodyPr wrap="none">
                <a:spAutoFit/>
              </a:bodyPr>
              <a:lstStyle/>
              <a:p>
                <a:r>
                  <a:rPr lang="zh-CN" altLang="en-US" sz="2800" dirty="0">
                    <a:solidFill>
                      <a:srgbClr val="2AA114"/>
                    </a:solidFill>
                    <a:latin typeface="+mn-lt"/>
                    <a:ea typeface="+mn-ea"/>
                    <a:cs typeface="+mn-ea"/>
                    <a:sym typeface="+mn-lt"/>
                  </a:rPr>
                  <a:t>沟通</a:t>
                </a:r>
                <a:r>
                  <a:rPr lang="zh-CN" altLang="en-US" sz="2800" dirty="0">
                    <a:solidFill>
                      <a:srgbClr val="FF7300"/>
                    </a:solidFill>
                    <a:latin typeface="+mn-lt"/>
                    <a:ea typeface="+mn-ea"/>
                    <a:cs typeface="+mn-ea"/>
                    <a:sym typeface="+mn-lt"/>
                  </a:rPr>
                  <a:t>的</a:t>
                </a:r>
                <a:r>
                  <a:rPr lang="zh-CN" altLang="en-US" sz="2800" dirty="0">
                    <a:solidFill>
                      <a:srgbClr val="2AA114"/>
                    </a:solidFill>
                    <a:latin typeface="+mn-lt"/>
                    <a:ea typeface="+mn-ea"/>
                    <a:cs typeface="+mn-ea"/>
                    <a:sym typeface="+mn-lt"/>
                  </a:rPr>
                  <a:t>障碍</a:t>
                </a:r>
                <a:endParaRPr lang="zh-CN" altLang="en-US" sz="2800" dirty="0">
                  <a:solidFill>
                    <a:srgbClr val="2AA114"/>
                  </a:solidFill>
                  <a:latin typeface="+mn-lt"/>
                  <a:ea typeface="+mn-ea"/>
                  <a:cs typeface="+mn-ea"/>
                  <a:sym typeface="+mn-lt"/>
                </a:endParaRPr>
              </a:p>
            </p:txBody>
          </p:sp>
        </p:grpSp>
        <p:pic>
          <p:nvPicPr>
            <p:cNvPr id="12" name="图片 11"/>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7" name="矩形: 圆角 6"/>
          <p:cNvSpPr/>
          <p:nvPr/>
        </p:nvSpPr>
        <p:spPr>
          <a:xfrm>
            <a:off x="2238945" y="2553487"/>
            <a:ext cx="2603694" cy="519351"/>
          </a:xfrm>
          <a:prstGeom prst="roundRect">
            <a:avLst>
              <a:gd name="adj" fmla="val 50000"/>
            </a:avLst>
          </a:prstGeom>
          <a:solidFill>
            <a:srgbClr val="2AA114"/>
          </a:solidFill>
        </p:spPr>
        <p:txBody>
          <a:bodyPr wrap="square">
            <a:spAutoFit/>
          </a:bodyPr>
          <a:lstStyle/>
          <a:p>
            <a:pPr algn="ctr"/>
            <a:r>
              <a:rPr lang="en-US" altLang="zh-CN" b="1" dirty="0">
                <a:solidFill>
                  <a:schemeClr val="bg1"/>
                </a:solidFill>
                <a:latin typeface="+mn-lt"/>
                <a:ea typeface="+mn-ea"/>
                <a:cs typeface="+mn-ea"/>
                <a:sym typeface="+mn-lt"/>
              </a:rPr>
              <a:t>(</a:t>
            </a:r>
            <a:r>
              <a:rPr lang="zh-CN" altLang="en-US" b="1" dirty="0">
                <a:solidFill>
                  <a:schemeClr val="bg1"/>
                </a:solidFill>
                <a:latin typeface="+mn-lt"/>
                <a:ea typeface="+mn-ea"/>
                <a:cs typeface="+mn-ea"/>
                <a:sym typeface="+mn-lt"/>
              </a:rPr>
              <a:t>一）指挥官的角色</a:t>
            </a:r>
            <a:r>
              <a:rPr lang="zh-CN" altLang="en-US" sz="1600" b="1" dirty="0">
                <a:solidFill>
                  <a:schemeClr val="bg1"/>
                </a:solidFill>
                <a:latin typeface="+mn-lt"/>
                <a:ea typeface="+mn-ea"/>
                <a:cs typeface="+mn-ea"/>
                <a:sym typeface="+mn-lt"/>
              </a:rPr>
              <a:t>      </a:t>
            </a:r>
            <a:endParaRPr lang="zh-CN" altLang="en-US" b="1" dirty="0">
              <a:solidFill>
                <a:schemeClr val="bg1"/>
              </a:solidFill>
              <a:latin typeface="+mn-lt"/>
              <a:ea typeface="+mn-ea"/>
              <a:cs typeface="+mn-ea"/>
              <a:sym typeface="+mn-lt"/>
            </a:endParaRPr>
          </a:p>
        </p:txBody>
      </p:sp>
      <p:sp>
        <p:nvSpPr>
          <p:cNvPr id="8" name="矩形 7"/>
          <p:cNvSpPr/>
          <p:nvPr/>
        </p:nvSpPr>
        <p:spPr>
          <a:xfrm>
            <a:off x="2322530" y="3276600"/>
            <a:ext cx="2988984" cy="2585323"/>
          </a:xfrm>
          <a:prstGeom prst="rect">
            <a:avLst/>
          </a:prstGeom>
        </p:spPr>
        <p:txBody>
          <a:bodyPr wrap="square">
            <a:spAutoFit/>
          </a:bodyPr>
          <a:lstStyle/>
          <a:p>
            <a:pPr>
              <a:lnSpc>
                <a:spcPct val="150000"/>
              </a:lnSpc>
            </a:pPr>
            <a:r>
              <a:rPr lang="zh-CN" altLang="en-US" dirty="0">
                <a:solidFill>
                  <a:schemeClr val="tx1">
                    <a:lumMod val="85000"/>
                    <a:lumOff val="15000"/>
                  </a:schemeClr>
                </a:solidFill>
                <a:latin typeface="+mn-lt"/>
                <a:ea typeface="+mn-ea"/>
                <a:cs typeface="+mn-ea"/>
                <a:sym typeface="+mn-lt"/>
              </a:rPr>
              <a:t>当孩子有负面情绪困扰时，可能在行为和交谈中采用了命令的父母有的时候会认为自己是一家之主，当面对孩子说出以下类似的话来企图消除孩子负面的情绪。</a:t>
            </a:r>
            <a:endParaRPr lang="zh-CN" altLang="en-US" dirty="0">
              <a:solidFill>
                <a:schemeClr val="tx1">
                  <a:lumMod val="85000"/>
                  <a:lumOff val="15000"/>
                </a:schemeClr>
              </a:solidFill>
              <a:latin typeface="+mn-lt"/>
              <a:ea typeface="+mn-ea"/>
              <a:cs typeface="+mn-ea"/>
              <a:sym typeface="+mn-lt"/>
            </a:endParaRPr>
          </a:p>
        </p:txBody>
      </p:sp>
      <p:sp>
        <p:nvSpPr>
          <p:cNvPr id="18" name="矩形 17"/>
          <p:cNvSpPr/>
          <p:nvPr/>
        </p:nvSpPr>
        <p:spPr>
          <a:xfrm>
            <a:off x="6132530" y="2590800"/>
            <a:ext cx="4481413" cy="2708434"/>
          </a:xfrm>
          <a:prstGeom prst="rect">
            <a:avLst/>
          </a:prstGeom>
        </p:spPr>
        <p:txBody>
          <a:bodyPr wrap="square">
            <a:spAutoFit/>
          </a:bodyPr>
          <a:lstStyle/>
          <a:p>
            <a:r>
              <a:rPr lang="zh-CN" altLang="en-US" sz="2400" dirty="0">
                <a:solidFill>
                  <a:schemeClr val="tx1">
                    <a:lumMod val="85000"/>
                    <a:lumOff val="15000"/>
                  </a:schemeClr>
                </a:solidFill>
                <a:latin typeface="+mn-lt"/>
                <a:ea typeface="+mn-ea"/>
                <a:cs typeface="+mn-ea"/>
                <a:sym typeface="+mn-lt"/>
              </a:rPr>
              <a:t>指挥官常说的话：</a:t>
            </a:r>
            <a:br>
              <a:rPr lang="zh-CN" altLang="en-US" sz="2000" dirty="0">
                <a:solidFill>
                  <a:schemeClr val="tx1">
                    <a:lumMod val="85000"/>
                    <a:lumOff val="15000"/>
                  </a:schemeClr>
                </a:solidFill>
                <a:latin typeface="+mn-lt"/>
                <a:ea typeface="+mn-ea"/>
                <a:cs typeface="+mn-ea"/>
                <a:sym typeface="+mn-lt"/>
              </a:rPr>
            </a:br>
            <a:br>
              <a:rPr lang="zh-CN" altLang="en-US"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“我跟你说过了，叫你不可以和他来往”</a:t>
            </a:r>
            <a:br>
              <a:rPr lang="zh-CN" altLang="en-US" sz="1600" dirty="0">
                <a:solidFill>
                  <a:schemeClr val="tx1">
                    <a:lumMod val="85000"/>
                    <a:lumOff val="15000"/>
                  </a:schemeClr>
                </a:solidFill>
                <a:latin typeface="+mn-lt"/>
                <a:ea typeface="+mn-ea"/>
                <a:cs typeface="+mn-ea"/>
                <a:sym typeface="+mn-lt"/>
              </a:rPr>
            </a:br>
            <a:br>
              <a:rPr lang="zh-CN" altLang="en-US" sz="1600"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“我都和你说过很多次了，你总是没有记性”</a:t>
            </a:r>
            <a:br>
              <a:rPr lang="zh-CN" altLang="en-US" sz="1600"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 </a:t>
            </a:r>
            <a:br>
              <a:rPr lang="zh-CN" altLang="en-US" sz="1600"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“如果你再那样说一次，我就</a:t>
            </a:r>
            <a:r>
              <a:rPr lang="en-US" altLang="zh-CN" sz="1600" dirty="0">
                <a:solidFill>
                  <a:schemeClr val="tx1">
                    <a:lumMod val="85000"/>
                    <a:lumOff val="15000"/>
                  </a:schemeClr>
                </a:solidFill>
                <a:latin typeface="+mn-lt"/>
                <a:ea typeface="+mn-ea"/>
                <a:cs typeface="+mn-ea"/>
                <a:sym typeface="+mn-lt"/>
              </a:rPr>
              <a:t>——”</a:t>
            </a:r>
            <a:br>
              <a:rPr lang="en-US" altLang="zh-CN" sz="1600" dirty="0">
                <a:solidFill>
                  <a:schemeClr val="tx1">
                    <a:lumMod val="85000"/>
                    <a:lumOff val="15000"/>
                  </a:schemeClr>
                </a:solidFill>
                <a:latin typeface="+mn-lt"/>
                <a:ea typeface="+mn-ea"/>
                <a:cs typeface="+mn-ea"/>
                <a:sym typeface="+mn-lt"/>
              </a:rPr>
            </a:br>
            <a:br>
              <a:rPr lang="en-US" altLang="zh-CN" sz="1600" dirty="0">
                <a:solidFill>
                  <a:schemeClr val="tx1">
                    <a:lumMod val="85000"/>
                    <a:lumOff val="15000"/>
                  </a:schemeClr>
                </a:solidFill>
                <a:latin typeface="+mn-lt"/>
                <a:ea typeface="+mn-ea"/>
                <a:cs typeface="+mn-ea"/>
                <a:sym typeface="+mn-lt"/>
              </a:rPr>
            </a:br>
            <a:r>
              <a:rPr lang="en-US" altLang="zh-CN" sz="1600" dirty="0">
                <a:solidFill>
                  <a:schemeClr val="tx1">
                    <a:lumMod val="85000"/>
                    <a:lumOff val="15000"/>
                  </a:schemeClr>
                </a:solidFill>
                <a:latin typeface="+mn-lt"/>
                <a:ea typeface="+mn-ea"/>
                <a:cs typeface="+mn-ea"/>
                <a:sym typeface="+mn-lt"/>
              </a:rPr>
              <a:t>     </a:t>
            </a:r>
            <a:r>
              <a:rPr lang="zh-CN" altLang="en-US" sz="1600" dirty="0">
                <a:solidFill>
                  <a:schemeClr val="tx1">
                    <a:lumMod val="85000"/>
                    <a:lumOff val="15000"/>
                  </a:schemeClr>
                </a:solidFill>
                <a:latin typeface="+mn-lt"/>
                <a:ea typeface="+mn-ea"/>
                <a:cs typeface="+mn-ea"/>
                <a:sym typeface="+mn-lt"/>
              </a:rPr>
              <a:t>这种命令的语气，心存好意，但往往会造成心灵的威胁，而扼杀孩子表达的勇气。</a:t>
            </a:r>
            <a:endParaRPr lang="zh-CN" altLang="en-US" dirty="0">
              <a:latin typeface="+mn-lt"/>
              <a:ea typeface="+mn-ea"/>
              <a:cs typeface="+mn-ea"/>
              <a:sym typeface="+mn-lt"/>
            </a:endParaRPr>
          </a:p>
        </p:txBody>
      </p:sp>
      <p:sp>
        <p:nvSpPr>
          <p:cNvPr id="17" name="TextBox 16"/>
          <p:cNvSpPr txBox="1"/>
          <p:nvPr/>
        </p:nvSpPr>
        <p:spPr>
          <a:xfrm>
            <a:off x="1081701" y="6717477"/>
            <a:ext cx="1440159" cy="123111"/>
          </a:xfrm>
          <a:prstGeom prst="rect">
            <a:avLst/>
          </a:prstGeom>
          <a:noFill/>
        </p:spPr>
        <p:txBody>
          <a:bodyPr wrap="square" rtlCol="0">
            <a:spAutoFit/>
          </a:bodyPr>
          <a:lstStyle/>
          <a:p>
            <a:pPr fontAlgn="auto">
              <a:lnSpc>
                <a:spcPct val="200000"/>
              </a:lnSpc>
              <a:spcBef>
                <a:spcPts val="0"/>
              </a:spcBef>
              <a:spcAft>
                <a:spcPts val="0"/>
              </a:spcAft>
            </a:pPr>
            <a:r>
              <a:rPr lang="zh-CN" altLang="en-US" sz="100" dirty="0">
                <a:solidFill>
                  <a:schemeClr val="bg1"/>
                </a:solidFill>
                <a:latin typeface="微软雅黑" panose="020B0503020204020204" pitchFamily="34" charset="-122"/>
                <a:ea typeface="微软雅黑" panose="020B0503020204020204" pitchFamily="34" charset="-122"/>
              </a:rPr>
              <a:t>行</a:t>
            </a:r>
            <a:r>
              <a:rPr lang="zh-CN" altLang="en-US" sz="100" dirty="0" smtClean="0">
                <a:solidFill>
                  <a:schemeClr val="bg1"/>
                </a:solidFill>
                <a:latin typeface="微软雅黑" panose="020B0503020204020204" pitchFamily="34" charset="-122"/>
                <a:ea typeface="微软雅黑" panose="020B0503020204020204" pitchFamily="34" charset="-122"/>
              </a:rPr>
              <a:t>业</a:t>
            </a: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a:t>
            </a:r>
            <a:r>
              <a:rPr lang="en-US" altLang="zh-CN" sz="100" dirty="0">
                <a:solidFill>
                  <a:schemeClr val="bg1"/>
                </a:solidFill>
                <a:latin typeface="微软雅黑" panose="020B0503020204020204" pitchFamily="34" charset="-122"/>
                <a:ea typeface="微软雅黑" panose="020B0503020204020204" pitchFamily="34" charset="-122"/>
              </a:rPr>
              <a:t>http://www.1ppt.com/hangye/</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P spid="8"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对话气泡: 圆角矩形 12"/>
          <p:cNvSpPr/>
          <p:nvPr/>
        </p:nvSpPr>
        <p:spPr>
          <a:xfrm>
            <a:off x="1870587" y="2209800"/>
            <a:ext cx="4225413" cy="3711346"/>
          </a:xfrm>
          <a:prstGeom prst="wedgeRoundRectCallout">
            <a:avLst>
              <a:gd name="adj1" fmla="val 55025"/>
              <a:gd name="adj2" fmla="val -23071"/>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圆角 13"/>
          <p:cNvSpPr/>
          <p:nvPr/>
        </p:nvSpPr>
        <p:spPr>
          <a:xfrm>
            <a:off x="2240688" y="2599206"/>
            <a:ext cx="3485209" cy="519351"/>
          </a:xfrm>
          <a:prstGeom prst="roundRect">
            <a:avLst>
              <a:gd name="adj" fmla="val 50000"/>
            </a:avLst>
          </a:prstGeom>
          <a:solidFill>
            <a:srgbClr val="2AA114"/>
          </a:solidFill>
        </p:spPr>
        <p:txBody>
          <a:bodyPr wrap="square">
            <a:spAutoFit/>
          </a:bodyPr>
          <a:lstStyle/>
          <a:p>
            <a:pPr algn="ctr"/>
            <a:r>
              <a:rPr lang="en-US" altLang="zh-CN" b="1" dirty="0">
                <a:solidFill>
                  <a:schemeClr val="bg1"/>
                </a:solidFill>
                <a:latin typeface="+mn-lt"/>
                <a:ea typeface="+mn-ea"/>
                <a:cs typeface="+mn-ea"/>
                <a:sym typeface="+mn-lt"/>
              </a:rPr>
              <a:t> </a:t>
            </a:r>
            <a:r>
              <a:rPr lang="zh-CN" altLang="en-US" b="1" dirty="0">
                <a:solidFill>
                  <a:schemeClr val="bg1"/>
                </a:solidFill>
                <a:latin typeface="+mn-lt"/>
                <a:ea typeface="+mn-ea"/>
                <a:cs typeface="+mn-ea"/>
                <a:sym typeface="+mn-lt"/>
              </a:rPr>
              <a:t>（ 二）道德家的角色</a:t>
            </a:r>
            <a:r>
              <a:rPr lang="en-US" altLang="zh-CN" b="1" dirty="0">
                <a:solidFill>
                  <a:schemeClr val="bg1"/>
                </a:solidFill>
                <a:latin typeface="+mn-lt"/>
                <a:ea typeface="+mn-ea"/>
                <a:cs typeface="+mn-ea"/>
                <a:sym typeface="+mn-lt"/>
              </a:rPr>
              <a:t>(</a:t>
            </a:r>
            <a:r>
              <a:rPr lang="zh-CN" altLang="en-US" b="1" dirty="0">
                <a:solidFill>
                  <a:schemeClr val="bg1"/>
                </a:solidFill>
                <a:latin typeface="+mn-lt"/>
                <a:ea typeface="+mn-ea"/>
                <a:cs typeface="+mn-ea"/>
                <a:sym typeface="+mn-lt"/>
              </a:rPr>
              <a:t>说教者</a:t>
            </a:r>
            <a:r>
              <a:rPr lang="en-US" altLang="zh-CN" b="1" dirty="0">
                <a:solidFill>
                  <a:schemeClr val="bg1"/>
                </a:solidFill>
                <a:latin typeface="+mn-lt"/>
                <a:ea typeface="+mn-ea"/>
                <a:cs typeface="+mn-ea"/>
                <a:sym typeface="+mn-lt"/>
              </a:rPr>
              <a:t>)</a:t>
            </a:r>
            <a:endParaRPr lang="en-US" altLang="zh-CN" b="1" dirty="0">
              <a:solidFill>
                <a:schemeClr val="bg1"/>
              </a:solidFill>
              <a:latin typeface="+mn-lt"/>
              <a:ea typeface="+mn-ea"/>
              <a:cs typeface="+mn-ea"/>
              <a:sym typeface="+mn-lt"/>
            </a:endParaRPr>
          </a:p>
        </p:txBody>
      </p:sp>
      <p:sp>
        <p:nvSpPr>
          <p:cNvPr id="2" name="矩形 1"/>
          <p:cNvSpPr/>
          <p:nvPr/>
        </p:nvSpPr>
        <p:spPr>
          <a:xfrm>
            <a:off x="2573592" y="3139233"/>
            <a:ext cx="2819400" cy="2492990"/>
          </a:xfrm>
          <a:prstGeom prst="rect">
            <a:avLst/>
          </a:prstGeom>
        </p:spPr>
        <p:txBody>
          <a:bodyPr wrap="square">
            <a:spAutoFit/>
          </a:bodyPr>
          <a:lstStyle/>
          <a:p>
            <a:pPr algn="ctr">
              <a:lnSpc>
                <a:spcPct val="200000"/>
              </a:lnSpc>
              <a:buFont typeface="Wingdings" panose="05000000000000000000" pitchFamily="2" charset="2"/>
              <a:buNone/>
            </a:pPr>
            <a:r>
              <a:rPr lang="en-US" altLang="zh-CN" sz="2400" dirty="0">
                <a:solidFill>
                  <a:schemeClr val="tx1">
                    <a:lumMod val="85000"/>
                    <a:lumOff val="15000"/>
                  </a:schemeClr>
                </a:solidFill>
                <a:latin typeface="+mn-lt"/>
                <a:ea typeface="+mn-ea"/>
                <a:cs typeface="+mn-ea"/>
                <a:sym typeface="+mn-lt"/>
              </a:rPr>
              <a:t> </a:t>
            </a:r>
            <a:r>
              <a:rPr lang="zh-CN" altLang="en-US" dirty="0">
                <a:solidFill>
                  <a:schemeClr val="tx1">
                    <a:lumMod val="85000"/>
                    <a:lumOff val="15000"/>
                  </a:schemeClr>
                </a:solidFill>
                <a:latin typeface="+mn-lt"/>
                <a:ea typeface="+mn-ea"/>
                <a:cs typeface="+mn-ea"/>
                <a:sym typeface="+mn-lt"/>
              </a:rPr>
              <a:t>有些父母对于困扰和沮丧中的孩子采取说教的方式，告诉什么是“应该”与“不应该”做的行为。</a:t>
            </a:r>
            <a:endParaRPr lang="zh-CN" altLang="en-US" dirty="0">
              <a:solidFill>
                <a:schemeClr val="tx1">
                  <a:lumMod val="85000"/>
                  <a:lumOff val="15000"/>
                </a:schemeClr>
              </a:solidFill>
              <a:latin typeface="+mn-lt"/>
              <a:ea typeface="+mn-ea"/>
              <a:cs typeface="+mn-ea"/>
              <a:sym typeface="+mn-lt"/>
            </a:endParaRPr>
          </a:p>
        </p:txBody>
      </p:sp>
      <p:grpSp>
        <p:nvGrpSpPr>
          <p:cNvPr id="7" name="组合 6"/>
          <p:cNvGrpSpPr/>
          <p:nvPr/>
        </p:nvGrpSpPr>
        <p:grpSpPr>
          <a:xfrm>
            <a:off x="1627159" y="652107"/>
            <a:ext cx="3156728" cy="1069939"/>
            <a:chOff x="533400" y="628948"/>
            <a:chExt cx="3156728" cy="1069939"/>
          </a:xfrm>
        </p:grpSpPr>
        <p:pic>
          <p:nvPicPr>
            <p:cNvPr id="8" name="图片 7"/>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9" name="组合 8"/>
            <p:cNvGrpSpPr/>
            <p:nvPr/>
          </p:nvGrpSpPr>
          <p:grpSpPr>
            <a:xfrm>
              <a:off x="1197147" y="1130891"/>
              <a:ext cx="1981634" cy="546828"/>
              <a:chOff x="2902715" y="2016323"/>
              <a:chExt cx="1981634" cy="546828"/>
            </a:xfrm>
          </p:grpSpPr>
          <p:sp>
            <p:nvSpPr>
              <p:cNvPr id="11" name="矩形 10"/>
              <p:cNvSpPr/>
              <p:nvPr/>
            </p:nvSpPr>
            <p:spPr>
              <a:xfrm>
                <a:off x="2902716" y="2016323"/>
                <a:ext cx="1981633"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沟通的障碍</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2" name="矩形 11"/>
              <p:cNvSpPr/>
              <p:nvPr/>
            </p:nvSpPr>
            <p:spPr>
              <a:xfrm>
                <a:off x="2902715" y="2039931"/>
                <a:ext cx="1981633" cy="523220"/>
              </a:xfrm>
              <a:prstGeom prst="rect">
                <a:avLst/>
              </a:prstGeom>
            </p:spPr>
            <p:txBody>
              <a:bodyPr wrap="none">
                <a:spAutoFit/>
              </a:bodyPr>
              <a:lstStyle/>
              <a:p>
                <a:r>
                  <a:rPr lang="zh-CN" altLang="en-US" sz="2800" dirty="0">
                    <a:solidFill>
                      <a:srgbClr val="2AA114"/>
                    </a:solidFill>
                    <a:latin typeface="+mn-lt"/>
                    <a:ea typeface="+mn-ea"/>
                    <a:cs typeface="+mn-ea"/>
                    <a:sym typeface="+mn-lt"/>
                  </a:rPr>
                  <a:t>沟通</a:t>
                </a:r>
                <a:r>
                  <a:rPr lang="zh-CN" altLang="en-US" sz="2800" dirty="0">
                    <a:solidFill>
                      <a:srgbClr val="FF7300"/>
                    </a:solidFill>
                    <a:latin typeface="+mn-lt"/>
                    <a:ea typeface="+mn-ea"/>
                    <a:cs typeface="+mn-ea"/>
                    <a:sym typeface="+mn-lt"/>
                  </a:rPr>
                  <a:t>的</a:t>
                </a:r>
                <a:r>
                  <a:rPr lang="zh-CN" altLang="en-US" sz="2800" dirty="0">
                    <a:solidFill>
                      <a:srgbClr val="2AA114"/>
                    </a:solidFill>
                    <a:latin typeface="+mn-lt"/>
                    <a:ea typeface="+mn-ea"/>
                    <a:cs typeface="+mn-ea"/>
                    <a:sym typeface="+mn-lt"/>
                  </a:rPr>
                  <a:t>障碍</a:t>
                </a:r>
                <a:endParaRPr lang="zh-CN" altLang="en-US" sz="2800" dirty="0">
                  <a:solidFill>
                    <a:srgbClr val="2AA114"/>
                  </a:solidFill>
                  <a:latin typeface="+mn-lt"/>
                  <a:ea typeface="+mn-ea"/>
                  <a:cs typeface="+mn-ea"/>
                  <a:sym typeface="+mn-lt"/>
                </a:endParaRPr>
              </a:p>
            </p:txBody>
          </p:sp>
        </p:grpSp>
        <p:pic>
          <p:nvPicPr>
            <p:cNvPr id="10" name="图片 9"/>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15" name="矩形 14"/>
          <p:cNvSpPr/>
          <p:nvPr/>
        </p:nvSpPr>
        <p:spPr>
          <a:xfrm>
            <a:off x="6477001" y="2726645"/>
            <a:ext cx="4800600" cy="2677656"/>
          </a:xfrm>
          <a:prstGeom prst="rect">
            <a:avLst/>
          </a:prstGeom>
        </p:spPr>
        <p:txBody>
          <a:bodyPr wrap="square">
            <a:spAutoFit/>
          </a:bodyPr>
          <a:lstStyle/>
          <a:p>
            <a:r>
              <a:rPr lang="zh-CN" altLang="en-US" sz="2400" b="1" dirty="0">
                <a:solidFill>
                  <a:schemeClr val="tx1">
                    <a:lumMod val="85000"/>
                    <a:lumOff val="15000"/>
                  </a:schemeClr>
                </a:solidFill>
                <a:latin typeface="+mn-lt"/>
                <a:ea typeface="+mn-ea"/>
                <a:cs typeface="+mn-ea"/>
                <a:sym typeface="+mn-lt"/>
              </a:rPr>
              <a:t>道德家常说的话：</a:t>
            </a:r>
            <a:br>
              <a:rPr lang="zh-CN" altLang="en-US" sz="1600" dirty="0">
                <a:solidFill>
                  <a:schemeClr val="tx1">
                    <a:lumMod val="85000"/>
                    <a:lumOff val="15000"/>
                  </a:schemeClr>
                </a:solidFill>
                <a:latin typeface="+mn-lt"/>
                <a:ea typeface="+mn-ea"/>
                <a:cs typeface="+mn-ea"/>
                <a:sym typeface="+mn-lt"/>
              </a:rPr>
            </a:br>
            <a:br>
              <a:rPr lang="zh-CN" altLang="en-US" sz="1600"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 “你应该为你的不对行为向老师慎重的道歉”</a:t>
            </a:r>
            <a:br>
              <a:rPr lang="zh-CN" altLang="en-US" sz="1600"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 </a:t>
            </a:r>
            <a:br>
              <a:rPr lang="zh-CN" altLang="en-US" sz="1600"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  “你不应该这样，这种行为是不对的”  </a:t>
            </a:r>
            <a:br>
              <a:rPr lang="zh-CN" altLang="en-US" sz="1600" dirty="0">
                <a:solidFill>
                  <a:schemeClr val="tx1">
                    <a:lumMod val="85000"/>
                    <a:lumOff val="15000"/>
                  </a:schemeClr>
                </a:solidFill>
                <a:latin typeface="+mn-lt"/>
                <a:ea typeface="+mn-ea"/>
                <a:cs typeface="+mn-ea"/>
                <a:sym typeface="+mn-lt"/>
              </a:rPr>
            </a:br>
            <a:br>
              <a:rPr lang="zh-CN" altLang="en-US" sz="1600"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  “你如此垂头丧气，应该振作点”</a:t>
            </a:r>
            <a:br>
              <a:rPr lang="zh-CN" altLang="en-US" sz="1600" dirty="0">
                <a:solidFill>
                  <a:schemeClr val="tx1">
                    <a:lumMod val="85000"/>
                    <a:lumOff val="15000"/>
                  </a:schemeClr>
                </a:solidFill>
                <a:latin typeface="+mn-lt"/>
                <a:ea typeface="+mn-ea"/>
                <a:cs typeface="+mn-ea"/>
                <a:sym typeface="+mn-lt"/>
              </a:rPr>
            </a:br>
            <a:br>
              <a:rPr lang="zh-CN" altLang="en-US" sz="1600"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   这些说教总是百般不变，</a:t>
            </a:r>
            <a:br>
              <a:rPr lang="zh-CN" altLang="en-US" sz="1600" dirty="0">
                <a:solidFill>
                  <a:schemeClr val="tx1">
                    <a:lumMod val="85000"/>
                    <a:lumOff val="15000"/>
                  </a:schemeClr>
                </a:solidFill>
                <a:latin typeface="+mn-lt"/>
                <a:ea typeface="+mn-ea"/>
                <a:cs typeface="+mn-ea"/>
                <a:sym typeface="+mn-lt"/>
              </a:rPr>
            </a:br>
            <a:r>
              <a:rPr lang="zh-CN" altLang="en-US" sz="1600" dirty="0">
                <a:solidFill>
                  <a:schemeClr val="tx1">
                    <a:lumMod val="85000"/>
                    <a:lumOff val="15000"/>
                  </a:schemeClr>
                </a:solidFill>
                <a:latin typeface="+mn-lt"/>
                <a:ea typeface="+mn-ea"/>
                <a:cs typeface="+mn-ea"/>
                <a:sym typeface="+mn-lt"/>
              </a:rPr>
              <a:t>   让子女感到不胜其烦而认为父母唠叨。</a:t>
            </a:r>
            <a:endParaRPr lang="zh-CN" altLang="en-US" sz="1600" dirty="0">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对话气泡: 圆角矩形 6"/>
          <p:cNvSpPr/>
          <p:nvPr/>
        </p:nvSpPr>
        <p:spPr>
          <a:xfrm>
            <a:off x="1870587" y="2133600"/>
            <a:ext cx="4225413" cy="3711346"/>
          </a:xfrm>
          <a:prstGeom prst="wedgeRoundRectCallout">
            <a:avLst>
              <a:gd name="adj1" fmla="val 57585"/>
              <a:gd name="adj2" fmla="val -27574"/>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p:cNvSpPr/>
          <p:nvPr/>
        </p:nvSpPr>
        <p:spPr>
          <a:xfrm>
            <a:off x="2889457" y="2523006"/>
            <a:ext cx="2187670" cy="519351"/>
          </a:xfrm>
          <a:prstGeom prst="roundRect">
            <a:avLst>
              <a:gd name="adj" fmla="val 50000"/>
            </a:avLst>
          </a:prstGeom>
          <a:solidFill>
            <a:srgbClr val="2AA114"/>
          </a:solidFill>
        </p:spPr>
        <p:txBody>
          <a:bodyPr wrap="none">
            <a:spAutoFit/>
          </a:bodyPr>
          <a:lstStyle/>
          <a:p>
            <a:pPr algn="ctr"/>
            <a:r>
              <a:rPr lang="en-US" altLang="zh-CN" b="1" dirty="0">
                <a:solidFill>
                  <a:schemeClr val="bg1"/>
                </a:solidFill>
                <a:latin typeface="+mn-lt"/>
                <a:ea typeface="+mn-ea"/>
                <a:cs typeface="+mn-ea"/>
                <a:sym typeface="+mn-lt"/>
              </a:rPr>
              <a:t> (</a:t>
            </a:r>
            <a:r>
              <a:rPr lang="zh-CN" altLang="en-US" b="1" dirty="0">
                <a:solidFill>
                  <a:schemeClr val="bg1"/>
                </a:solidFill>
                <a:latin typeface="+mn-lt"/>
                <a:ea typeface="+mn-ea"/>
                <a:cs typeface="+mn-ea"/>
                <a:sym typeface="+mn-lt"/>
              </a:rPr>
              <a:t>三</a:t>
            </a:r>
            <a:r>
              <a:rPr lang="en-US" altLang="zh-CN" b="1" dirty="0">
                <a:solidFill>
                  <a:schemeClr val="bg1"/>
                </a:solidFill>
                <a:latin typeface="+mn-lt"/>
                <a:ea typeface="+mn-ea"/>
                <a:cs typeface="+mn-ea"/>
                <a:sym typeface="+mn-lt"/>
              </a:rPr>
              <a:t>)</a:t>
            </a:r>
            <a:r>
              <a:rPr lang="zh-CN" altLang="en-US" b="1" dirty="0">
                <a:solidFill>
                  <a:schemeClr val="bg1"/>
                </a:solidFill>
                <a:latin typeface="+mn-lt"/>
                <a:ea typeface="+mn-ea"/>
                <a:cs typeface="+mn-ea"/>
                <a:sym typeface="+mn-lt"/>
              </a:rPr>
              <a:t>万能者的角色</a:t>
            </a:r>
            <a:endParaRPr lang="en-US" altLang="zh-CN" b="1" dirty="0">
              <a:solidFill>
                <a:schemeClr val="bg1"/>
              </a:solidFill>
              <a:latin typeface="+mn-lt"/>
              <a:ea typeface="+mn-ea"/>
              <a:cs typeface="+mn-ea"/>
              <a:sym typeface="+mn-lt"/>
            </a:endParaRPr>
          </a:p>
        </p:txBody>
      </p:sp>
      <p:sp>
        <p:nvSpPr>
          <p:cNvPr id="3" name="矩形 2"/>
          <p:cNvSpPr/>
          <p:nvPr/>
        </p:nvSpPr>
        <p:spPr>
          <a:xfrm>
            <a:off x="2342536" y="3278768"/>
            <a:ext cx="3810000" cy="2169825"/>
          </a:xfrm>
          <a:prstGeom prst="rect">
            <a:avLst/>
          </a:prstGeom>
        </p:spPr>
        <p:txBody>
          <a:bodyPr wrap="square">
            <a:spAutoFit/>
          </a:bodyPr>
          <a:lstStyle/>
          <a:p>
            <a:pPr>
              <a:lnSpc>
                <a:spcPct val="150000"/>
              </a:lnSpc>
              <a:buFont typeface="Wingdings" panose="05000000000000000000" pitchFamily="2" charset="2"/>
              <a:buNone/>
            </a:pPr>
            <a:r>
              <a:rPr lang="zh-CN" altLang="en-US" dirty="0">
                <a:solidFill>
                  <a:schemeClr val="tx1">
                    <a:lumMod val="85000"/>
                    <a:lumOff val="15000"/>
                  </a:schemeClr>
                </a:solidFill>
                <a:latin typeface="+mn-lt"/>
                <a:ea typeface="+mn-ea"/>
                <a:cs typeface="+mn-ea"/>
                <a:sym typeface="+mn-lt"/>
              </a:rPr>
              <a:t>这类型的父母会表现出一副无所不知，无所不晓的态度，常常对孩子提供一些劝告，建议或分析原因，有时会长篇大论，表现出自己的逻辑推理很行或高人一等的言行。</a:t>
            </a:r>
            <a:endParaRPr lang="zh-CN" altLang="en-US" dirty="0">
              <a:solidFill>
                <a:schemeClr val="tx1">
                  <a:lumMod val="85000"/>
                  <a:lumOff val="15000"/>
                </a:schemeClr>
              </a:solidFill>
              <a:latin typeface="+mn-lt"/>
              <a:ea typeface="+mn-ea"/>
              <a:cs typeface="+mn-ea"/>
              <a:sym typeface="+mn-lt"/>
            </a:endParaRPr>
          </a:p>
        </p:txBody>
      </p:sp>
      <p:grpSp>
        <p:nvGrpSpPr>
          <p:cNvPr id="9" name="组合 8"/>
          <p:cNvGrpSpPr/>
          <p:nvPr/>
        </p:nvGrpSpPr>
        <p:grpSpPr>
          <a:xfrm>
            <a:off x="1627159" y="575907"/>
            <a:ext cx="3156728" cy="1069939"/>
            <a:chOff x="533400" y="628948"/>
            <a:chExt cx="3156728" cy="1069939"/>
          </a:xfrm>
        </p:grpSpPr>
        <p:pic>
          <p:nvPicPr>
            <p:cNvPr id="10" name="图片 9"/>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1" name="组合 10"/>
            <p:cNvGrpSpPr/>
            <p:nvPr/>
          </p:nvGrpSpPr>
          <p:grpSpPr>
            <a:xfrm>
              <a:off x="1197147" y="1130891"/>
              <a:ext cx="1981634" cy="546828"/>
              <a:chOff x="2902715" y="2016323"/>
              <a:chExt cx="1981634" cy="546828"/>
            </a:xfrm>
          </p:grpSpPr>
          <p:sp>
            <p:nvSpPr>
              <p:cNvPr id="13" name="矩形 12"/>
              <p:cNvSpPr/>
              <p:nvPr/>
            </p:nvSpPr>
            <p:spPr>
              <a:xfrm>
                <a:off x="2902716" y="2016323"/>
                <a:ext cx="1981633"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沟通的障碍</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4" name="矩形 13"/>
              <p:cNvSpPr/>
              <p:nvPr/>
            </p:nvSpPr>
            <p:spPr>
              <a:xfrm>
                <a:off x="2902715" y="2039931"/>
                <a:ext cx="1981633" cy="523220"/>
              </a:xfrm>
              <a:prstGeom prst="rect">
                <a:avLst/>
              </a:prstGeom>
            </p:spPr>
            <p:txBody>
              <a:bodyPr wrap="none">
                <a:spAutoFit/>
              </a:bodyPr>
              <a:lstStyle/>
              <a:p>
                <a:r>
                  <a:rPr lang="zh-CN" altLang="en-US" sz="2800" dirty="0">
                    <a:solidFill>
                      <a:srgbClr val="2AA114"/>
                    </a:solidFill>
                    <a:latin typeface="+mn-lt"/>
                    <a:ea typeface="+mn-ea"/>
                    <a:cs typeface="+mn-ea"/>
                    <a:sym typeface="+mn-lt"/>
                  </a:rPr>
                  <a:t>沟通</a:t>
                </a:r>
                <a:r>
                  <a:rPr lang="zh-CN" altLang="en-US" sz="2800" dirty="0">
                    <a:solidFill>
                      <a:srgbClr val="FF7300"/>
                    </a:solidFill>
                    <a:latin typeface="+mn-lt"/>
                    <a:ea typeface="+mn-ea"/>
                    <a:cs typeface="+mn-ea"/>
                    <a:sym typeface="+mn-lt"/>
                  </a:rPr>
                  <a:t>的</a:t>
                </a:r>
                <a:r>
                  <a:rPr lang="zh-CN" altLang="en-US" sz="2800" dirty="0">
                    <a:solidFill>
                      <a:srgbClr val="2AA114"/>
                    </a:solidFill>
                    <a:latin typeface="+mn-lt"/>
                    <a:ea typeface="+mn-ea"/>
                    <a:cs typeface="+mn-ea"/>
                    <a:sym typeface="+mn-lt"/>
                  </a:rPr>
                  <a:t>障碍</a:t>
                </a:r>
                <a:endParaRPr lang="zh-CN" altLang="en-US" sz="2800" dirty="0">
                  <a:solidFill>
                    <a:srgbClr val="2AA114"/>
                  </a:solidFill>
                  <a:latin typeface="+mn-lt"/>
                  <a:ea typeface="+mn-ea"/>
                  <a:cs typeface="+mn-ea"/>
                  <a:sym typeface="+mn-lt"/>
                </a:endParaRPr>
              </a:p>
            </p:txBody>
          </p:sp>
        </p:grpSp>
        <p:pic>
          <p:nvPicPr>
            <p:cNvPr id="12" name="图片 11"/>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5" name="矩形 4"/>
          <p:cNvSpPr/>
          <p:nvPr/>
        </p:nvSpPr>
        <p:spPr>
          <a:xfrm>
            <a:off x="6781801" y="2532453"/>
            <a:ext cx="3810000" cy="2862322"/>
          </a:xfrm>
          <a:prstGeom prst="rect">
            <a:avLst/>
          </a:prstGeom>
        </p:spPr>
        <p:txBody>
          <a:bodyPr wrap="square">
            <a:spAutoFit/>
          </a:bodyPr>
          <a:lstStyle/>
          <a:p>
            <a:r>
              <a:rPr lang="zh-CN" altLang="en-US" sz="2400" b="1" dirty="0">
                <a:solidFill>
                  <a:schemeClr val="tx1">
                    <a:lumMod val="85000"/>
                    <a:lumOff val="15000"/>
                  </a:schemeClr>
                </a:solidFill>
                <a:latin typeface="+mn-lt"/>
                <a:ea typeface="+mn-ea"/>
                <a:cs typeface="+mn-ea"/>
                <a:sym typeface="+mn-lt"/>
              </a:rPr>
              <a:t>万能者常说的话：</a:t>
            </a:r>
            <a:br>
              <a:rPr lang="zh-CN" altLang="en-US" sz="2000" dirty="0">
                <a:solidFill>
                  <a:schemeClr val="tx1">
                    <a:lumMod val="85000"/>
                    <a:lumOff val="15000"/>
                  </a:schemeClr>
                </a:solidFill>
                <a:latin typeface="+mn-lt"/>
                <a:ea typeface="+mn-ea"/>
                <a:cs typeface="+mn-ea"/>
                <a:sym typeface="+mn-lt"/>
              </a:rPr>
            </a:br>
            <a:br>
              <a:rPr lang="zh-CN" altLang="en-US" dirty="0">
                <a:solidFill>
                  <a:schemeClr val="tx1">
                    <a:lumMod val="85000"/>
                    <a:lumOff val="15000"/>
                  </a:schemeClr>
                </a:solidFill>
                <a:latin typeface="+mn-lt"/>
                <a:ea typeface="+mn-ea"/>
                <a:cs typeface="+mn-ea"/>
                <a:sym typeface="+mn-lt"/>
              </a:rPr>
            </a:br>
            <a:r>
              <a:rPr lang="zh-CN" altLang="en-US" dirty="0">
                <a:solidFill>
                  <a:schemeClr val="tx1">
                    <a:lumMod val="85000"/>
                    <a:lumOff val="15000"/>
                  </a:schemeClr>
                </a:solidFill>
                <a:latin typeface="+mn-lt"/>
                <a:ea typeface="+mn-ea"/>
                <a:cs typeface="+mn-ea"/>
                <a:sym typeface="+mn-lt"/>
              </a:rPr>
              <a:t>“看吧！和我告诉你的结果一样吧！” </a:t>
            </a:r>
            <a:br>
              <a:rPr lang="zh-CN" altLang="en-US" dirty="0">
                <a:solidFill>
                  <a:schemeClr val="tx1">
                    <a:lumMod val="85000"/>
                    <a:lumOff val="15000"/>
                  </a:schemeClr>
                </a:solidFill>
                <a:latin typeface="+mn-lt"/>
                <a:ea typeface="+mn-ea"/>
                <a:cs typeface="+mn-ea"/>
                <a:sym typeface="+mn-lt"/>
              </a:rPr>
            </a:br>
            <a:r>
              <a:rPr lang="zh-CN" altLang="en-US" dirty="0">
                <a:solidFill>
                  <a:schemeClr val="tx1">
                    <a:lumMod val="85000"/>
                    <a:lumOff val="15000"/>
                  </a:schemeClr>
                </a:solidFill>
                <a:latin typeface="+mn-lt"/>
                <a:ea typeface="+mn-ea"/>
                <a:cs typeface="+mn-ea"/>
                <a:sym typeface="+mn-lt"/>
              </a:rPr>
              <a:t>  </a:t>
            </a:r>
            <a:br>
              <a:rPr lang="zh-CN" altLang="en-US" dirty="0">
                <a:solidFill>
                  <a:schemeClr val="tx1">
                    <a:lumMod val="85000"/>
                    <a:lumOff val="15000"/>
                  </a:schemeClr>
                </a:solidFill>
                <a:latin typeface="+mn-lt"/>
                <a:ea typeface="+mn-ea"/>
                <a:cs typeface="+mn-ea"/>
                <a:sym typeface="+mn-lt"/>
              </a:rPr>
            </a:br>
            <a:r>
              <a:rPr lang="zh-CN" altLang="en-US" dirty="0">
                <a:solidFill>
                  <a:schemeClr val="tx1">
                    <a:lumMod val="85000"/>
                    <a:lumOff val="15000"/>
                  </a:schemeClr>
                </a:solidFill>
                <a:latin typeface="+mn-lt"/>
                <a:ea typeface="+mn-ea"/>
                <a:cs typeface="+mn-ea"/>
                <a:sym typeface="+mn-lt"/>
              </a:rPr>
              <a:t>“想当年 我是你这个年龄时，</a:t>
            </a:r>
            <a:br>
              <a:rPr lang="zh-CN" altLang="en-US" dirty="0">
                <a:solidFill>
                  <a:schemeClr val="tx1">
                    <a:lumMod val="85000"/>
                    <a:lumOff val="15000"/>
                  </a:schemeClr>
                </a:solidFill>
                <a:latin typeface="+mn-lt"/>
                <a:ea typeface="+mn-ea"/>
                <a:cs typeface="+mn-ea"/>
                <a:sym typeface="+mn-lt"/>
              </a:rPr>
            </a:br>
            <a:r>
              <a:rPr lang="zh-CN" altLang="en-US" dirty="0">
                <a:solidFill>
                  <a:schemeClr val="tx1">
                    <a:lumMod val="85000"/>
                    <a:lumOff val="15000"/>
                  </a:schemeClr>
                </a:solidFill>
                <a:latin typeface="+mn-lt"/>
                <a:ea typeface="+mn-ea"/>
                <a:cs typeface="+mn-ea"/>
                <a:sym typeface="+mn-lt"/>
              </a:rPr>
              <a:t>  我</a:t>
            </a:r>
            <a:r>
              <a:rPr lang="en-US" altLang="zh-CN" dirty="0">
                <a:solidFill>
                  <a:schemeClr val="tx1">
                    <a:lumMod val="85000"/>
                    <a:lumOff val="15000"/>
                  </a:schemeClr>
                </a:solidFill>
                <a:latin typeface="+mn-lt"/>
                <a:ea typeface="+mn-ea"/>
                <a:cs typeface="+mn-ea"/>
                <a:sym typeface="+mn-lt"/>
              </a:rPr>
              <a:t>——”</a:t>
            </a:r>
            <a:br>
              <a:rPr lang="en-US" altLang="zh-CN" dirty="0">
                <a:solidFill>
                  <a:schemeClr val="tx1">
                    <a:lumMod val="85000"/>
                    <a:lumOff val="15000"/>
                  </a:schemeClr>
                </a:solidFill>
                <a:latin typeface="+mn-lt"/>
                <a:ea typeface="+mn-ea"/>
                <a:cs typeface="+mn-ea"/>
                <a:sym typeface="+mn-lt"/>
              </a:rPr>
            </a:br>
            <a:r>
              <a:rPr lang="en-US" altLang="zh-CN" sz="2400" dirty="0">
                <a:solidFill>
                  <a:schemeClr val="tx1">
                    <a:lumMod val="85000"/>
                    <a:lumOff val="15000"/>
                  </a:schemeClr>
                </a:solidFill>
                <a:latin typeface="+mn-lt"/>
                <a:ea typeface="+mn-ea"/>
                <a:cs typeface="+mn-ea"/>
                <a:sym typeface="+mn-lt"/>
              </a:rPr>
              <a:t> </a:t>
            </a:r>
            <a:br>
              <a:rPr lang="en-US" altLang="zh-CN" sz="2400" dirty="0">
                <a:solidFill>
                  <a:schemeClr val="tx1">
                    <a:lumMod val="85000"/>
                    <a:lumOff val="15000"/>
                  </a:schemeClr>
                </a:solidFill>
                <a:latin typeface="+mn-lt"/>
                <a:ea typeface="+mn-ea"/>
                <a:cs typeface="+mn-ea"/>
                <a:sym typeface="+mn-lt"/>
              </a:rPr>
            </a:br>
            <a:r>
              <a:rPr lang="en-US" altLang="zh-CN" sz="2400" dirty="0">
                <a:solidFill>
                  <a:schemeClr val="tx1">
                    <a:lumMod val="85000"/>
                    <a:lumOff val="15000"/>
                  </a:schemeClr>
                </a:solidFill>
                <a:latin typeface="+mn-lt"/>
                <a:ea typeface="+mn-ea"/>
                <a:cs typeface="+mn-ea"/>
                <a:sym typeface="+mn-lt"/>
              </a:rPr>
              <a:t> </a:t>
            </a:r>
            <a:r>
              <a:rPr lang="zh-CN" altLang="en-US" dirty="0">
                <a:solidFill>
                  <a:schemeClr val="tx1">
                    <a:lumMod val="85000"/>
                    <a:lumOff val="15000"/>
                  </a:schemeClr>
                </a:solidFill>
                <a:latin typeface="+mn-lt"/>
                <a:ea typeface="+mn-ea"/>
                <a:cs typeface="+mn-ea"/>
                <a:sym typeface="+mn-lt"/>
              </a:rPr>
              <a:t>这些话会让孩子觉得自己无能。</a:t>
            </a:r>
            <a:endParaRPr lang="zh-CN" altLang="en-US"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对话气泡: 圆角矩形 6"/>
          <p:cNvSpPr/>
          <p:nvPr/>
        </p:nvSpPr>
        <p:spPr>
          <a:xfrm>
            <a:off x="1828800" y="2209800"/>
            <a:ext cx="4225413" cy="3711346"/>
          </a:xfrm>
          <a:prstGeom prst="wedgeRoundRectCallout">
            <a:avLst>
              <a:gd name="adj1" fmla="val 56692"/>
              <a:gd name="adj2" fmla="val -26846"/>
              <a:gd name="adj3" fmla="val 16667"/>
            </a:avLst>
          </a:prstGeom>
          <a:solidFill>
            <a:schemeClr val="bg1"/>
          </a:solidFill>
          <a:ln>
            <a:solidFill>
              <a:srgbClr val="2AA1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p:cNvSpPr/>
          <p:nvPr/>
        </p:nvSpPr>
        <p:spPr>
          <a:xfrm>
            <a:off x="2708329" y="2715757"/>
            <a:ext cx="2466354" cy="519351"/>
          </a:xfrm>
          <a:prstGeom prst="roundRect">
            <a:avLst>
              <a:gd name="adj" fmla="val 50000"/>
            </a:avLst>
          </a:prstGeom>
          <a:solidFill>
            <a:srgbClr val="2AA114"/>
          </a:solidFill>
        </p:spPr>
        <p:txBody>
          <a:bodyPr wrap="none">
            <a:spAutoFit/>
          </a:bodyPr>
          <a:lstStyle/>
          <a:p>
            <a:pPr algn="ctr"/>
            <a:r>
              <a:rPr lang="en-US" altLang="zh-CN" b="1" dirty="0">
                <a:solidFill>
                  <a:schemeClr val="bg1"/>
                </a:solidFill>
                <a:latin typeface="+mn-lt"/>
                <a:ea typeface="+mn-ea"/>
                <a:cs typeface="+mn-ea"/>
                <a:sym typeface="+mn-lt"/>
              </a:rPr>
              <a:t> </a:t>
            </a:r>
            <a:r>
              <a:rPr lang="zh-CN" altLang="en-US" b="1" dirty="0">
                <a:solidFill>
                  <a:schemeClr val="bg1"/>
                </a:solidFill>
                <a:latin typeface="+mn-lt"/>
                <a:ea typeface="+mn-ea"/>
                <a:cs typeface="+mn-ea"/>
                <a:sym typeface="+mn-lt"/>
              </a:rPr>
              <a:t>（五）批评者的角色</a:t>
            </a:r>
            <a:endParaRPr lang="en-US" altLang="zh-CN" b="1" dirty="0">
              <a:solidFill>
                <a:schemeClr val="bg1"/>
              </a:solidFill>
              <a:latin typeface="+mn-lt"/>
              <a:ea typeface="+mn-ea"/>
              <a:cs typeface="+mn-ea"/>
              <a:sym typeface="+mn-lt"/>
            </a:endParaRPr>
          </a:p>
        </p:txBody>
      </p:sp>
      <p:sp>
        <p:nvSpPr>
          <p:cNvPr id="3" name="矩形 2"/>
          <p:cNvSpPr/>
          <p:nvPr/>
        </p:nvSpPr>
        <p:spPr>
          <a:xfrm>
            <a:off x="2396614" y="3507963"/>
            <a:ext cx="3372465" cy="1670329"/>
          </a:xfrm>
          <a:prstGeom prst="rect">
            <a:avLst/>
          </a:prstGeom>
        </p:spPr>
        <p:txBody>
          <a:bodyPr wrap="square">
            <a:spAutoFit/>
          </a:bodyPr>
          <a:lstStyle/>
          <a:p>
            <a:pPr>
              <a:lnSpc>
                <a:spcPct val="200000"/>
              </a:lnSpc>
              <a:buFont typeface="Wingdings" panose="05000000000000000000" pitchFamily="2" charset="2"/>
              <a:buNone/>
            </a:pPr>
            <a:r>
              <a:rPr lang="zh-CN" altLang="en-US" dirty="0">
                <a:solidFill>
                  <a:schemeClr val="tx1">
                    <a:lumMod val="85000"/>
                    <a:lumOff val="15000"/>
                  </a:schemeClr>
                </a:solidFill>
                <a:latin typeface="+mn-lt"/>
                <a:ea typeface="+mn-ea"/>
                <a:cs typeface="+mn-ea"/>
                <a:sym typeface="+mn-lt"/>
              </a:rPr>
              <a:t>批评型的父母通常会利用嘲笑，</a:t>
            </a:r>
            <a:br>
              <a:rPr lang="zh-CN" altLang="en-US" dirty="0">
                <a:solidFill>
                  <a:schemeClr val="tx1">
                    <a:lumMod val="85000"/>
                    <a:lumOff val="15000"/>
                  </a:schemeClr>
                </a:solidFill>
                <a:latin typeface="+mn-lt"/>
                <a:ea typeface="+mn-ea"/>
                <a:cs typeface="+mn-ea"/>
                <a:sym typeface="+mn-lt"/>
              </a:rPr>
            </a:br>
            <a:r>
              <a:rPr lang="zh-CN" altLang="en-US" dirty="0">
                <a:solidFill>
                  <a:schemeClr val="tx1">
                    <a:lumMod val="85000"/>
                    <a:lumOff val="15000"/>
                  </a:schemeClr>
                </a:solidFill>
                <a:latin typeface="+mn-lt"/>
                <a:ea typeface="+mn-ea"/>
                <a:cs typeface="+mn-ea"/>
                <a:sym typeface="+mn-lt"/>
              </a:rPr>
              <a:t>      讽刺，开玩笑，贴标签的方式来表示。</a:t>
            </a:r>
            <a:endParaRPr lang="zh-CN" altLang="en-US" dirty="0">
              <a:solidFill>
                <a:schemeClr val="tx1">
                  <a:lumMod val="85000"/>
                  <a:lumOff val="15000"/>
                </a:schemeClr>
              </a:solidFill>
              <a:latin typeface="+mn-lt"/>
              <a:ea typeface="+mn-ea"/>
              <a:cs typeface="+mn-ea"/>
              <a:sym typeface="+mn-lt"/>
            </a:endParaRPr>
          </a:p>
        </p:txBody>
      </p:sp>
      <p:grpSp>
        <p:nvGrpSpPr>
          <p:cNvPr id="9" name="组合 8"/>
          <p:cNvGrpSpPr/>
          <p:nvPr/>
        </p:nvGrpSpPr>
        <p:grpSpPr>
          <a:xfrm>
            <a:off x="1585372" y="652107"/>
            <a:ext cx="3156728" cy="1069939"/>
            <a:chOff x="533400" y="628948"/>
            <a:chExt cx="3156728" cy="1069939"/>
          </a:xfrm>
        </p:grpSpPr>
        <p:pic>
          <p:nvPicPr>
            <p:cNvPr id="10" name="图片 9"/>
            <p:cNvPicPr>
              <a:picLocks noChangeAspect="1"/>
            </p:cNvPicPr>
            <p:nvPr/>
          </p:nvPicPr>
          <p:blipFill rotWithShape="1">
            <a:blip r:embed="rId1" cstate="screen"/>
            <a:srcRect/>
            <a:stretch>
              <a:fillRect/>
            </a:stretch>
          </p:blipFill>
          <p:spPr>
            <a:xfrm>
              <a:off x="685800" y="685800"/>
              <a:ext cx="3004328" cy="1013087"/>
            </a:xfrm>
            <a:prstGeom prst="rect">
              <a:avLst/>
            </a:prstGeom>
          </p:spPr>
        </p:pic>
        <p:grpSp>
          <p:nvGrpSpPr>
            <p:cNvPr id="11" name="组合 10"/>
            <p:cNvGrpSpPr/>
            <p:nvPr/>
          </p:nvGrpSpPr>
          <p:grpSpPr>
            <a:xfrm>
              <a:off x="1197147" y="1130891"/>
              <a:ext cx="1981634" cy="546828"/>
              <a:chOff x="2902715" y="2016323"/>
              <a:chExt cx="1981634" cy="546828"/>
            </a:xfrm>
          </p:grpSpPr>
          <p:sp>
            <p:nvSpPr>
              <p:cNvPr id="13" name="矩形 12"/>
              <p:cNvSpPr/>
              <p:nvPr/>
            </p:nvSpPr>
            <p:spPr>
              <a:xfrm>
                <a:off x="2902716" y="2016323"/>
                <a:ext cx="1981633" cy="523220"/>
              </a:xfrm>
              <a:prstGeom prst="rect">
                <a:avLst/>
              </a:prstGeom>
            </p:spPr>
            <p:txBody>
              <a:bodyPr wrap="none">
                <a:spAutoFit/>
              </a:bodyPr>
              <a:lstStyle/>
              <a:p>
                <a:r>
                  <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rPr>
                  <a:t>沟通的障碍</a:t>
                </a:r>
                <a:endParaRPr lang="zh-CN" altLang="en-US" sz="2800" dirty="0">
                  <a:ln w="130175">
                    <a:solidFill>
                      <a:schemeClr val="bg1"/>
                    </a:solidFill>
                  </a:ln>
                  <a:solidFill>
                    <a:schemeClr val="bg1"/>
                  </a:solidFill>
                  <a:effectLst>
                    <a:outerShdw blurRad="50800" dist="25400" dir="5400000" algn="ctr" rotWithShape="0">
                      <a:srgbClr val="000000">
                        <a:alpha val="43137"/>
                      </a:srgbClr>
                    </a:outerShdw>
                  </a:effectLst>
                  <a:latin typeface="+mn-lt"/>
                  <a:ea typeface="+mn-ea"/>
                  <a:cs typeface="+mn-ea"/>
                  <a:sym typeface="+mn-lt"/>
                </a:endParaRPr>
              </a:p>
            </p:txBody>
          </p:sp>
          <p:sp>
            <p:nvSpPr>
              <p:cNvPr id="14" name="矩形 13"/>
              <p:cNvSpPr/>
              <p:nvPr/>
            </p:nvSpPr>
            <p:spPr>
              <a:xfrm>
                <a:off x="2902715" y="2039931"/>
                <a:ext cx="1981633" cy="523220"/>
              </a:xfrm>
              <a:prstGeom prst="rect">
                <a:avLst/>
              </a:prstGeom>
            </p:spPr>
            <p:txBody>
              <a:bodyPr wrap="none">
                <a:spAutoFit/>
              </a:bodyPr>
              <a:lstStyle/>
              <a:p>
                <a:r>
                  <a:rPr lang="zh-CN" altLang="en-US" sz="2800" dirty="0">
                    <a:solidFill>
                      <a:srgbClr val="2AA114"/>
                    </a:solidFill>
                    <a:latin typeface="+mn-lt"/>
                    <a:ea typeface="+mn-ea"/>
                    <a:cs typeface="+mn-ea"/>
                    <a:sym typeface="+mn-lt"/>
                  </a:rPr>
                  <a:t>沟通</a:t>
                </a:r>
                <a:r>
                  <a:rPr lang="zh-CN" altLang="en-US" sz="2800" dirty="0">
                    <a:solidFill>
                      <a:srgbClr val="FF7300"/>
                    </a:solidFill>
                    <a:latin typeface="+mn-lt"/>
                    <a:ea typeface="+mn-ea"/>
                    <a:cs typeface="+mn-ea"/>
                    <a:sym typeface="+mn-lt"/>
                  </a:rPr>
                  <a:t>的</a:t>
                </a:r>
                <a:r>
                  <a:rPr lang="zh-CN" altLang="en-US" sz="2800" dirty="0">
                    <a:solidFill>
                      <a:srgbClr val="2AA114"/>
                    </a:solidFill>
                    <a:latin typeface="+mn-lt"/>
                    <a:ea typeface="+mn-ea"/>
                    <a:cs typeface="+mn-ea"/>
                    <a:sym typeface="+mn-lt"/>
                  </a:rPr>
                  <a:t>障碍</a:t>
                </a:r>
                <a:endParaRPr lang="zh-CN" altLang="en-US" sz="2800" dirty="0">
                  <a:solidFill>
                    <a:srgbClr val="2AA114"/>
                  </a:solidFill>
                  <a:latin typeface="+mn-lt"/>
                  <a:ea typeface="+mn-ea"/>
                  <a:cs typeface="+mn-ea"/>
                  <a:sym typeface="+mn-lt"/>
                </a:endParaRPr>
              </a:p>
            </p:txBody>
          </p:sp>
        </p:grpSp>
        <p:pic>
          <p:nvPicPr>
            <p:cNvPr id="12" name="图片 11"/>
            <p:cNvPicPr>
              <a:picLocks noChangeAspect="1"/>
            </p:cNvPicPr>
            <p:nvPr/>
          </p:nvPicPr>
          <p:blipFill rotWithShape="1">
            <a:blip r:embed="rId2" cstate="screen"/>
            <a:srcRect/>
            <a:stretch>
              <a:fillRect/>
            </a:stretch>
          </p:blipFill>
          <p:spPr>
            <a:xfrm>
              <a:off x="533400" y="628948"/>
              <a:ext cx="1090257" cy="1035744"/>
            </a:xfrm>
            <a:prstGeom prst="rect">
              <a:avLst/>
            </a:prstGeom>
          </p:spPr>
        </p:pic>
      </p:grpSp>
      <p:sp>
        <p:nvSpPr>
          <p:cNvPr id="2" name="矩形 1"/>
          <p:cNvSpPr/>
          <p:nvPr/>
        </p:nvSpPr>
        <p:spPr>
          <a:xfrm>
            <a:off x="6508739" y="2188446"/>
            <a:ext cx="3923289" cy="3293209"/>
          </a:xfrm>
          <a:prstGeom prst="rect">
            <a:avLst/>
          </a:prstGeom>
        </p:spPr>
        <p:txBody>
          <a:bodyPr wrap="square">
            <a:spAutoFit/>
          </a:bodyPr>
          <a:lstStyle/>
          <a:p>
            <a:pPr fontAlgn="auto">
              <a:lnSpc>
                <a:spcPct val="200000"/>
              </a:lnSpc>
              <a:spcAft>
                <a:spcPts val="0"/>
              </a:spcAft>
              <a:buFont typeface="Wingdings" panose="05000000000000000000" pitchFamily="2" charset="2"/>
              <a:buNone/>
            </a:pPr>
            <a:r>
              <a:rPr lang="en-US" altLang="zh-CN" sz="2000" b="1" dirty="0">
                <a:solidFill>
                  <a:schemeClr val="tx1">
                    <a:lumMod val="85000"/>
                    <a:lumOff val="15000"/>
                  </a:schemeClr>
                </a:solidFill>
                <a:latin typeface="+mn-lt"/>
                <a:ea typeface="+mn-ea"/>
                <a:cs typeface="+mn-ea"/>
                <a:sym typeface="+mn-lt"/>
              </a:rPr>
              <a:t> </a:t>
            </a:r>
            <a:r>
              <a:rPr lang="zh-CN" altLang="en-US" sz="2400" b="1" dirty="0">
                <a:solidFill>
                  <a:schemeClr val="tx1">
                    <a:lumMod val="85000"/>
                    <a:lumOff val="15000"/>
                  </a:schemeClr>
                </a:solidFill>
                <a:latin typeface="+mn-lt"/>
                <a:ea typeface="+mn-ea"/>
                <a:cs typeface="+mn-ea"/>
                <a:sym typeface="+mn-lt"/>
              </a:rPr>
              <a:t>批评者常说的话：</a:t>
            </a:r>
            <a:endParaRPr lang="zh-CN" altLang="en-US" sz="2400" b="1" dirty="0">
              <a:solidFill>
                <a:schemeClr val="tx1">
                  <a:lumMod val="85000"/>
                  <a:lumOff val="15000"/>
                </a:schemeClr>
              </a:solidFill>
              <a:latin typeface="+mn-lt"/>
              <a:ea typeface="+mn-ea"/>
              <a:cs typeface="+mn-ea"/>
              <a:sym typeface="+mn-lt"/>
            </a:endParaRPr>
          </a:p>
          <a:p>
            <a:pPr fontAlgn="auto">
              <a:lnSpc>
                <a:spcPct val="20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“你想你长大了吗？翅膀硬了想飞啊！”</a:t>
            </a:r>
            <a:endParaRPr lang="zh-CN" altLang="en-US" sz="1600" dirty="0">
              <a:solidFill>
                <a:schemeClr val="tx1">
                  <a:lumMod val="85000"/>
                  <a:lumOff val="15000"/>
                </a:schemeClr>
              </a:solidFill>
              <a:latin typeface="+mn-lt"/>
              <a:ea typeface="+mn-ea"/>
              <a:cs typeface="+mn-ea"/>
              <a:sym typeface="+mn-lt"/>
            </a:endParaRPr>
          </a:p>
          <a:p>
            <a:pPr fontAlgn="auto">
              <a:lnSpc>
                <a:spcPct val="20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“你的行为真是幼稚的可以”</a:t>
            </a:r>
            <a:endParaRPr lang="zh-CN" altLang="en-US" sz="1600" dirty="0">
              <a:solidFill>
                <a:schemeClr val="tx1">
                  <a:lumMod val="85000"/>
                  <a:lumOff val="15000"/>
                </a:schemeClr>
              </a:solidFill>
              <a:latin typeface="+mn-lt"/>
              <a:ea typeface="+mn-ea"/>
              <a:cs typeface="+mn-ea"/>
              <a:sym typeface="+mn-lt"/>
            </a:endParaRPr>
          </a:p>
          <a:p>
            <a:pPr fontAlgn="auto">
              <a:lnSpc>
                <a:spcPct val="20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“你真是笨的可以，谁教你都会疯掉”</a:t>
            </a:r>
            <a:endParaRPr lang="zh-CN" altLang="en-US" sz="1600" dirty="0">
              <a:solidFill>
                <a:schemeClr val="tx1">
                  <a:lumMod val="85000"/>
                  <a:lumOff val="15000"/>
                </a:schemeClr>
              </a:solidFill>
              <a:latin typeface="+mn-lt"/>
              <a:ea typeface="+mn-ea"/>
              <a:cs typeface="+mn-ea"/>
              <a:sym typeface="+mn-lt"/>
            </a:endParaRPr>
          </a:p>
          <a:p>
            <a:pPr fontAlgn="auto">
              <a:lnSpc>
                <a:spcPct val="200000"/>
              </a:lnSpc>
              <a:spcAft>
                <a:spcPts val="0"/>
              </a:spcAft>
              <a:buFont typeface="Wingdings" panose="05000000000000000000" pitchFamily="2" charset="2"/>
              <a:buNone/>
            </a:pPr>
            <a:r>
              <a:rPr lang="zh-CN" altLang="en-US" sz="1600" dirty="0">
                <a:solidFill>
                  <a:schemeClr val="tx1">
                    <a:lumMod val="85000"/>
                    <a:lumOff val="15000"/>
                  </a:schemeClr>
                </a:solidFill>
                <a:latin typeface="+mn-lt"/>
                <a:ea typeface="+mn-ea"/>
                <a:cs typeface="+mn-ea"/>
                <a:sym typeface="+mn-lt"/>
              </a:rPr>
              <a:t> 这类父母会造成亲子很大的代沟和隔阂，对孩子的 自尊造成莫大伤害</a:t>
            </a:r>
            <a:endParaRPr lang="zh-CN" altLang="en-US" sz="1600" dirty="0">
              <a:solidFill>
                <a:schemeClr val="tx1">
                  <a:lumMod val="85000"/>
                  <a:lumOff val="15000"/>
                </a:schemeClr>
              </a:solidFill>
              <a:latin typeface="+mn-lt"/>
              <a:ea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6000">
        <p15:prstTrans prst="fallOver"/>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3" grpId="0"/>
      <p:bldP spid="2" grpId="0"/>
    </p:bldLst>
  </p:timing>
</p:sld>
</file>

<file path=ppt/theme/theme1.xml><?xml version="1.0" encoding="utf-8"?>
<a:theme xmlns:a="http://schemas.openxmlformats.org/drawingml/2006/main" name="亲子沟通">
  <a:themeElements>
    <a:clrScheme name="水滴">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3uacw0w2">
      <a:majorFont>
        <a:latin typeface="微软雅黑"/>
        <a:ea typeface="微软雅黑"/>
        <a:cs typeface=""/>
      </a:majorFont>
      <a:minorFont>
        <a:latin typeface="微软雅黑"/>
        <a:ea typeface="微软雅黑"/>
        <a:cs typeface=""/>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水滴</Template>
  <TotalTime>0</TotalTime>
  <Words>3049</Words>
  <Application>WPS 演示</Application>
  <PresentationFormat>自定义</PresentationFormat>
  <Paragraphs>336</Paragraphs>
  <Slides>27</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27</vt:i4>
      </vt:variant>
    </vt:vector>
  </HeadingPairs>
  <TitlesOfParts>
    <vt:vector size="37" baseType="lpstr">
      <vt:lpstr>Arial</vt:lpstr>
      <vt:lpstr>宋体</vt:lpstr>
      <vt:lpstr>Wingdings</vt:lpstr>
      <vt:lpstr>微软雅黑</vt:lpstr>
      <vt:lpstr>Calibri</vt:lpstr>
      <vt:lpstr>汉仪中圆简</vt:lpstr>
      <vt:lpstr>Arial Unicode MS</vt:lpstr>
      <vt:lpstr>Arial</vt:lpstr>
      <vt:lpstr>亲子沟通</vt:lpstr>
      <vt:lpstr>自定义设计方案</vt:lpstr>
      <vt:lpstr>PowerPoint 演示文稿</vt:lpstr>
      <vt:lpstr>PowerPoint 演示文稿</vt:lpstr>
      <vt:lpstr>PowerPoint 演示文稿</vt:lpstr>
      <vt:lpstr>PowerPoint 演示文稿</vt:lpstr>
      <vt:lpstr> 父母与子女沟通时，虽然很愿意了解孩子的内心感受，接受孩子的情绪，不过常常无意中流露出某些传统的角色造成亲子沟通的障碍，扼杀了孩子情绪表达的勇气。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亲子沟通</dc:title>
  <dc:creator>第一PPT</dc:creator>
  <cp:keywords>www.1ppt.com</cp:keywords>
  <dc:description>www.1ppt.com</dc:description>
  <cp:lastModifiedBy>铭</cp:lastModifiedBy>
  <cp:revision>118</cp:revision>
  <cp:lastPrinted>2113-01-01T00:00:00Z</cp:lastPrinted>
  <dcterms:created xsi:type="dcterms:W3CDTF">2113-01-01T00:00:00Z</dcterms:created>
  <dcterms:modified xsi:type="dcterms:W3CDTF">2022-01-27T03:56:28Z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ICV">
    <vt:lpwstr>7B061A75BE54447CAC06DDF8D4C37A87</vt:lpwstr>
  </property>
  <property fmtid="{D5CDD505-2E9C-101B-9397-08002B2CF9AE}" pid="4" name="KSOProductBuildVer">
    <vt:lpwstr>2052-11.1.0.11045</vt:lpwstr>
  </property>
</Properties>
</file>