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3"/>
    <p:sldId id="257" r:id="rId4"/>
    <p:sldId id="258" r:id="rId5"/>
    <p:sldId id="263" r:id="rId6"/>
    <p:sldId id="264" r:id="rId7"/>
    <p:sldId id="265" r:id="rId8"/>
    <p:sldId id="276" r:id="rId9"/>
    <p:sldId id="259" r:id="rId10"/>
    <p:sldId id="266" r:id="rId11"/>
    <p:sldId id="267" r:id="rId12"/>
    <p:sldId id="268" r:id="rId13"/>
    <p:sldId id="260" r:id="rId14"/>
    <p:sldId id="269" r:id="rId15"/>
    <p:sldId id="270" r:id="rId16"/>
    <p:sldId id="271" r:id="rId17"/>
    <p:sldId id="261" r:id="rId18"/>
    <p:sldId id="272" r:id="rId19"/>
    <p:sldId id="273" r:id="rId20"/>
    <p:sldId id="274" r:id="rId21"/>
    <p:sldId id="277" r:id="rId22"/>
    <p:sldId id="278" r:id="rId23"/>
    <p:sldId id="262" r:id="rId24"/>
  </p:sldIdLst>
  <p:sldSz cx="12192000" cy="6858000"/>
  <p:notesSz cx="7103745" cy="10234295"/>
  <p:embeddedFontLst>
    <p:embeddedFont>
      <p:font typeface="汉仪粗简黑简" panose="00020600040101010101" charset="-122"/>
      <p:regular r:id="rId29"/>
    </p:embeddedFont>
    <p:embeddedFont>
      <p:font typeface="汉仪雅酷黑W" panose="00020600040101010101" charset="-122"/>
      <p:regular r:id="rId30"/>
    </p:embeddedFont>
    <p:embeddedFont>
      <p:font typeface="汉仪中简黑简" panose="00020600040101010101" charset="-122"/>
      <p:regular r:id="rId31"/>
    </p:embeddedFont>
    <p:embeddedFont>
      <p:font typeface="Calibri" panose="020F0502020204030204" charset="0"/>
      <p:regular r:id="rId32"/>
      <p:bold r:id="rId33"/>
      <p:italic r:id="rId34"/>
      <p:boldItalic r:id="rId35"/>
    </p:embeddedFont>
    <p:embeddedFont>
      <p:font typeface="Calibri Light" panose="020F0302020204030204" charset="0"/>
      <p:regular r:id="rId36"/>
      <p:italic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29C"/>
    <a:srgbClr val="FDA800"/>
    <a:srgbClr val="3D7DDA"/>
    <a:srgbClr val="6DABE6"/>
    <a:srgbClr val="304887"/>
    <a:srgbClr val="FEC554"/>
    <a:srgbClr val="9DC7EE"/>
    <a:srgbClr val="005EFE"/>
    <a:srgbClr val="E65A6E"/>
    <a:srgbClr val="D9E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5"/>
          <p:cNvSpPr/>
          <p:nvPr/>
        </p:nvSpPr>
        <p:spPr>
          <a:xfrm>
            <a:off x="-15875" y="635"/>
            <a:ext cx="3908875" cy="1589745"/>
          </a:xfrm>
          <a:custGeom>
            <a:avLst/>
            <a:gdLst>
              <a:gd name="connsiteX0" fmla="*/ 8559 w 9033"/>
              <a:gd name="connsiteY0" fmla="*/ 377 h 4448"/>
              <a:gd name="connsiteX1" fmla="*/ 8173 w 9033"/>
              <a:gd name="connsiteY1" fmla="*/ 1196 h 4448"/>
              <a:gd name="connsiteX2" fmla="*/ 7144 w 9033"/>
              <a:gd name="connsiteY2" fmla="*/ 2244 h 4448"/>
              <a:gd name="connsiteX3" fmla="*/ 5034 w 9033"/>
              <a:gd name="connsiteY3" fmla="*/ 2752 h 4448"/>
              <a:gd name="connsiteX4" fmla="*/ 3112 w 9033"/>
              <a:gd name="connsiteY4" fmla="*/ 3045 h 4448"/>
              <a:gd name="connsiteX5" fmla="*/ 1672 w 9033"/>
              <a:gd name="connsiteY5" fmla="*/ 4033 h 4448"/>
              <a:gd name="connsiteX6" fmla="*/ 1512 w 9033"/>
              <a:gd name="connsiteY6" fmla="*/ 4113 h 4448"/>
              <a:gd name="connsiteX7" fmla="*/ 1192 w 9033"/>
              <a:gd name="connsiteY7" fmla="*/ 4194 h 4448"/>
              <a:gd name="connsiteX8" fmla="*/ 765 w 9033"/>
              <a:gd name="connsiteY8" fmla="*/ 1098 h 4448"/>
              <a:gd name="connsiteX9" fmla="*/ 658 w 9033"/>
              <a:gd name="connsiteY9" fmla="*/ 511 h 4448"/>
              <a:gd name="connsiteX10" fmla="*/ 8212 w 9033"/>
              <a:gd name="connsiteY10" fmla="*/ 4 h 4448"/>
              <a:gd name="connsiteX11" fmla="*/ 8559 w 9033"/>
              <a:gd name="connsiteY11" fmla="*/ 377 h 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6" h="2504">
                <a:moveTo>
                  <a:pt x="6156" y="0"/>
                </a:moveTo>
                <a:cubicBezTo>
                  <a:pt x="6135" y="29"/>
                  <a:pt x="6089" y="98"/>
                  <a:pt x="6084" y="105"/>
                </a:cubicBezTo>
                <a:cubicBezTo>
                  <a:pt x="5796" y="975"/>
                  <a:pt x="3962" y="1398"/>
                  <a:pt x="2461" y="1468"/>
                </a:cubicBezTo>
                <a:cubicBezTo>
                  <a:pt x="1685" y="1409"/>
                  <a:pt x="564" y="1911"/>
                  <a:pt x="68" y="2446"/>
                </a:cubicBezTo>
                <a:lnTo>
                  <a:pt x="49" y="2462"/>
                </a:lnTo>
                <a:lnTo>
                  <a:pt x="30" y="2478"/>
                </a:lnTo>
                <a:lnTo>
                  <a:pt x="12" y="2494"/>
                </a:lnTo>
                <a:lnTo>
                  <a:pt x="0" y="2504"/>
                </a:lnTo>
                <a:lnTo>
                  <a:pt x="0" y="0"/>
                </a:lnTo>
                <a:lnTo>
                  <a:pt x="6156"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任意多边形 9"/>
          <p:cNvSpPr/>
          <p:nvPr/>
        </p:nvSpPr>
        <p:spPr>
          <a:xfrm>
            <a:off x="-38735" y="0"/>
            <a:ext cx="12243435" cy="6858635"/>
          </a:xfrm>
          <a:custGeom>
            <a:avLst/>
            <a:gdLst>
              <a:gd name="connsiteX0" fmla="*/ 17919 w 28714"/>
              <a:gd name="connsiteY0" fmla="*/ 2557 h 17765"/>
              <a:gd name="connsiteX1" fmla="*/ 18157 w 28714"/>
              <a:gd name="connsiteY1" fmla="*/ 3716 h 17765"/>
              <a:gd name="connsiteX2" fmla="*/ 17665 w 28714"/>
              <a:gd name="connsiteY2" fmla="*/ 5523 h 17765"/>
              <a:gd name="connsiteX3" fmla="*/ 16520 w 28714"/>
              <a:gd name="connsiteY3" fmla="*/ 6244 h 17765"/>
              <a:gd name="connsiteX4" fmla="*/ 13594 w 28714"/>
              <a:gd name="connsiteY4" fmla="*/ 6753 h 17765"/>
              <a:gd name="connsiteX5" fmla="*/ 11898 w 28714"/>
              <a:gd name="connsiteY5" fmla="*/ 7728 h 17765"/>
              <a:gd name="connsiteX6" fmla="*/ 10838 w 28714"/>
              <a:gd name="connsiteY6" fmla="*/ 9340 h 17765"/>
              <a:gd name="connsiteX7" fmla="*/ 10117 w 28714"/>
              <a:gd name="connsiteY7" fmla="*/ 11884 h 17765"/>
              <a:gd name="connsiteX8" fmla="*/ 8803 w 28714"/>
              <a:gd name="connsiteY8" fmla="*/ 13240 h 17765"/>
              <a:gd name="connsiteX9" fmla="*/ 6471 w 28714"/>
              <a:gd name="connsiteY9" fmla="*/ 13368 h 17765"/>
              <a:gd name="connsiteX10" fmla="*/ 4520 w 28714"/>
              <a:gd name="connsiteY10" fmla="*/ 12647 h 17765"/>
              <a:gd name="connsiteX11" fmla="*/ 1342 w 28714"/>
              <a:gd name="connsiteY11" fmla="*/ 12944 h 17765"/>
              <a:gd name="connsiteX12" fmla="*/ 1342 w 28714"/>
              <a:gd name="connsiteY12" fmla="*/ 12944 h 17765"/>
              <a:gd name="connsiteX13" fmla="*/ 1512 w 28714"/>
              <a:gd name="connsiteY13" fmla="*/ 14004 h 17765"/>
              <a:gd name="connsiteX14" fmla="*/ 1554 w 28714"/>
              <a:gd name="connsiteY14" fmla="*/ 16548 h 17765"/>
              <a:gd name="connsiteX15" fmla="*/ 18979 w 28714"/>
              <a:gd name="connsiteY15" fmla="*/ 17693 h 17765"/>
              <a:gd name="connsiteX16" fmla="*/ 28307 w 28714"/>
              <a:gd name="connsiteY16" fmla="*/ 17141 h 17765"/>
              <a:gd name="connsiteX17" fmla="*/ 26357 w 28714"/>
              <a:gd name="connsiteY17" fmla="*/ 14046 h 17765"/>
              <a:gd name="connsiteX18" fmla="*/ 26060 w 28714"/>
              <a:gd name="connsiteY18" fmla="*/ 4506 h 17765"/>
              <a:gd name="connsiteX19" fmla="*/ 24830 w 28714"/>
              <a:gd name="connsiteY19" fmla="*/ 395 h 17765"/>
              <a:gd name="connsiteX20" fmla="*/ 20505 w 28714"/>
              <a:gd name="connsiteY20" fmla="*/ 522 h 17765"/>
              <a:gd name="connsiteX21" fmla="*/ 16944 w 28714"/>
              <a:gd name="connsiteY21" fmla="*/ 2006 h 17765"/>
              <a:gd name="connsiteX22" fmla="*/ 17919 w 28714"/>
              <a:gd name="connsiteY22" fmla="*/ 2557 h 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281" h="10801">
                <a:moveTo>
                  <a:pt x="14625" y="0"/>
                </a:moveTo>
                <a:cubicBezTo>
                  <a:pt x="14203" y="1805"/>
                  <a:pt x="14283" y="2160"/>
                  <a:pt x="11671" y="2460"/>
                </a:cubicBezTo>
                <a:cubicBezTo>
                  <a:pt x="8293" y="2956"/>
                  <a:pt x="7783" y="3818"/>
                  <a:pt x="7008" y="6559"/>
                </a:cubicBezTo>
                <a:cubicBezTo>
                  <a:pt x="6621" y="8644"/>
                  <a:pt x="5765" y="9408"/>
                  <a:pt x="3979" y="9500"/>
                </a:cubicBezTo>
                <a:cubicBezTo>
                  <a:pt x="3331" y="9530"/>
                  <a:pt x="2452" y="9217"/>
                  <a:pt x="2167" y="9001"/>
                </a:cubicBezTo>
                <a:cubicBezTo>
                  <a:pt x="1866" y="8801"/>
                  <a:pt x="1381" y="8616"/>
                  <a:pt x="661" y="8622"/>
                </a:cubicBezTo>
                <a:cubicBezTo>
                  <a:pt x="460" y="8619"/>
                  <a:pt x="118" y="8641"/>
                  <a:pt x="0" y="8652"/>
                </a:cubicBezTo>
                <a:lnTo>
                  <a:pt x="0" y="10801"/>
                </a:lnTo>
                <a:lnTo>
                  <a:pt x="19281" y="10801"/>
                </a:lnTo>
                <a:lnTo>
                  <a:pt x="19281" y="0"/>
                </a:lnTo>
                <a:lnTo>
                  <a:pt x="14625"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5" name="正五边形 14"/>
          <p:cNvSpPr>
            <a:spLocks noChangeAspect="1"/>
          </p:cNvSpPr>
          <p:nvPr/>
        </p:nvSpPr>
        <p:spPr>
          <a:xfrm>
            <a:off x="476250" y="240030"/>
            <a:ext cx="468000" cy="468000"/>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046480" y="238760"/>
            <a:ext cx="1879600" cy="521970"/>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sp>
        <p:nvSpPr>
          <p:cNvPr id="18" name="文本框 17"/>
          <p:cNvSpPr txBox="1"/>
          <p:nvPr/>
        </p:nvSpPr>
        <p:spPr>
          <a:xfrm>
            <a:off x="567055" y="1738630"/>
            <a:ext cx="3925570" cy="829945"/>
          </a:xfrm>
          <a:prstGeom prst="rect">
            <a:avLst/>
          </a:prstGeom>
          <a:noFill/>
        </p:spPr>
        <p:txBody>
          <a:bodyPr wrap="square" rtlCol="0">
            <a:spAutoFit/>
          </a:bodyPr>
          <a:p>
            <a:r>
              <a:rPr lang="zh-CN" altLang="en-US" sz="4800">
                <a:solidFill>
                  <a:srgbClr val="304887"/>
                </a:solidFill>
                <a:latin typeface="汉仪雅酷黑W" panose="00020600040101010101" charset="-122"/>
                <a:ea typeface="汉仪雅酷黑W" panose="00020600040101010101" charset="-122"/>
              </a:rPr>
              <a:t>税务知识培训</a:t>
            </a:r>
            <a:endParaRPr lang="zh-CN" altLang="en-US" sz="4800">
              <a:solidFill>
                <a:srgbClr val="304887"/>
              </a:solidFill>
              <a:latin typeface="汉仪雅酷黑W" panose="00020600040101010101" charset="-122"/>
              <a:ea typeface="汉仪雅酷黑W" panose="00020600040101010101" charset="-122"/>
            </a:endParaRPr>
          </a:p>
        </p:txBody>
      </p:sp>
      <p:sp>
        <p:nvSpPr>
          <p:cNvPr id="19" name="文本框 18"/>
          <p:cNvSpPr txBox="1"/>
          <p:nvPr/>
        </p:nvSpPr>
        <p:spPr>
          <a:xfrm>
            <a:off x="584835" y="2647315"/>
            <a:ext cx="4104000" cy="1209675"/>
          </a:xfrm>
          <a:prstGeom prst="rect">
            <a:avLst/>
          </a:prstGeom>
          <a:noFill/>
        </p:spPr>
        <p:txBody>
          <a:bodyPr wrap="square" rtlCol="0">
            <a:spAutoFit/>
          </a:bodyPr>
          <a:p>
            <a:pPr fontAlgn="auto">
              <a:lnSpc>
                <a:spcPct val="13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rPr>
              <a:t>贯彻落实税收政策，拒绝收人情税“吃、拿、卡、要、占、报”等行为，确保税收工作程序的合法性，杜绝以权谋私的现象，严格执行税收法律、法规、条例和现行税收政策。</a:t>
            </a:r>
            <a:endPar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endParaRPr>
          </a:p>
        </p:txBody>
      </p:sp>
      <p:sp>
        <p:nvSpPr>
          <p:cNvPr id="22" name="圆角矩形 21"/>
          <p:cNvSpPr/>
          <p:nvPr/>
        </p:nvSpPr>
        <p:spPr>
          <a:xfrm>
            <a:off x="662940" y="4084320"/>
            <a:ext cx="2489200" cy="595630"/>
          </a:xfrm>
          <a:prstGeom prst="roundRect">
            <a:avLst>
              <a:gd name="adj" fmla="val 32835"/>
            </a:avLst>
          </a:prstGeom>
          <a:solidFill>
            <a:srgbClr val="FD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a:grpSpLocks noChangeAspect="1"/>
          </p:cNvGrpSpPr>
          <p:nvPr/>
        </p:nvGrpSpPr>
        <p:grpSpPr>
          <a:xfrm>
            <a:off x="939165" y="4234180"/>
            <a:ext cx="324000" cy="324000"/>
            <a:chOff x="1479" y="6596"/>
            <a:chExt cx="624" cy="624"/>
          </a:xfrm>
        </p:grpSpPr>
        <p:sp>
          <p:nvSpPr>
            <p:cNvPr id="23" name="椭圆 22"/>
            <p:cNvSpPr/>
            <p:nvPr/>
          </p:nvSpPr>
          <p:spPr>
            <a:xfrm>
              <a:off x="1479" y="6596"/>
              <a:ext cx="624" cy="6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半闭框 23"/>
            <p:cNvSpPr/>
            <p:nvPr/>
          </p:nvSpPr>
          <p:spPr>
            <a:xfrm rot="8100000">
              <a:off x="1573" y="6782"/>
              <a:ext cx="283" cy="283"/>
            </a:xfrm>
            <a:prstGeom prst="halfFrame">
              <a:avLst>
                <a:gd name="adj1" fmla="val 20332"/>
                <a:gd name="adj2" fmla="val 220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6" name="文本框 25"/>
          <p:cNvSpPr txBox="1"/>
          <p:nvPr/>
        </p:nvSpPr>
        <p:spPr>
          <a:xfrm>
            <a:off x="1424940" y="4220210"/>
            <a:ext cx="1727200" cy="368300"/>
          </a:xfrm>
          <a:prstGeom prst="rect">
            <a:avLst/>
          </a:prstGeom>
          <a:noFill/>
        </p:spPr>
        <p:txBody>
          <a:bodyPr wrap="square" rtlCol="0">
            <a:spAutoFit/>
          </a:bodyPr>
          <a:p>
            <a:r>
              <a:rPr lang="zh-CN" altLang="en-US" b="1">
                <a:solidFill>
                  <a:schemeClr val="bg1"/>
                </a:solidFill>
                <a:latin typeface="汉仪粗简黑简" panose="00020600040101010101" charset="-122"/>
                <a:ea typeface="汉仪粗简黑简" panose="00020600040101010101" charset="-122"/>
              </a:rPr>
              <a:t>讲师：</a:t>
            </a:r>
            <a:r>
              <a:rPr lang="en-US" altLang="zh-CN" b="1">
                <a:solidFill>
                  <a:schemeClr val="bg1"/>
                </a:solidFill>
                <a:latin typeface="汉仪粗简黑简" panose="00020600040101010101" charset="-122"/>
                <a:ea typeface="汉仪粗简黑简" panose="00020600040101010101" charset="-122"/>
              </a:rPr>
              <a:t>XXX</a:t>
            </a:r>
            <a:endParaRPr lang="en-US" altLang="zh-CN" b="1">
              <a:solidFill>
                <a:schemeClr val="bg1"/>
              </a:solidFill>
              <a:latin typeface="汉仪粗简黑简" panose="00020600040101010101" charset="-122"/>
              <a:ea typeface="汉仪粗简黑简" panose="00020600040101010101" charset="-122"/>
            </a:endParaRPr>
          </a:p>
        </p:txBody>
      </p:sp>
      <p:grpSp>
        <p:nvGrpSpPr>
          <p:cNvPr id="30" name="组合 29"/>
          <p:cNvGrpSpPr/>
          <p:nvPr/>
        </p:nvGrpSpPr>
        <p:grpSpPr>
          <a:xfrm>
            <a:off x="790575" y="5053330"/>
            <a:ext cx="1018540" cy="179070"/>
            <a:chOff x="1245" y="7921"/>
            <a:chExt cx="1604" cy="282"/>
          </a:xfrm>
        </p:grpSpPr>
        <p:sp>
          <p:nvSpPr>
            <p:cNvPr id="27" name="圆角矩形 26"/>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3" name="组合 32"/>
          <p:cNvGrpSpPr/>
          <p:nvPr/>
        </p:nvGrpSpPr>
        <p:grpSpPr>
          <a:xfrm>
            <a:off x="3314065" y="1412875"/>
            <a:ext cx="8647430" cy="4902200"/>
            <a:chOff x="5219" y="2225"/>
            <a:chExt cx="13618" cy="7720"/>
          </a:xfrm>
        </p:grpSpPr>
        <p:pic>
          <p:nvPicPr>
            <p:cNvPr id="31" name="图片 30" descr="137 [转换]"/>
            <p:cNvPicPr>
              <a:picLocks noChangeAspect="1"/>
            </p:cNvPicPr>
            <p:nvPr/>
          </p:nvPicPr>
          <p:blipFill>
            <a:blip r:embed="rId1"/>
            <a:srcRect l="22361"/>
            <a:stretch>
              <a:fillRect/>
            </a:stretch>
          </p:blipFill>
          <p:spPr>
            <a:xfrm>
              <a:off x="5219" y="2225"/>
              <a:ext cx="13619" cy="7721"/>
            </a:xfrm>
            <a:prstGeom prst="rect">
              <a:avLst/>
            </a:prstGeom>
          </p:spPr>
        </p:pic>
        <p:sp>
          <p:nvSpPr>
            <p:cNvPr id="32" name="文本框 31"/>
            <p:cNvSpPr txBox="1"/>
            <p:nvPr/>
          </p:nvSpPr>
          <p:spPr>
            <a:xfrm>
              <a:off x="9353" y="3263"/>
              <a:ext cx="1010" cy="919"/>
            </a:xfrm>
            <a:prstGeom prst="rect">
              <a:avLst/>
            </a:prstGeom>
            <a:noFill/>
          </p:spPr>
          <p:txBody>
            <a:bodyPr wrap="square" rtlCol="0">
              <a:spAutoFit/>
            </a:bodyPr>
            <a:p>
              <a:r>
                <a:rPr lang="zh-CN" altLang="en-US" sz="3200" b="1">
                  <a:solidFill>
                    <a:srgbClr val="E65A6E"/>
                  </a:solidFill>
                  <a:latin typeface="汉仪粗简黑简" panose="00020600040101010101" charset="-122"/>
                  <a:ea typeface="汉仪粗简黑简" panose="00020600040101010101" charset="-122"/>
                </a:rPr>
                <a:t>税</a:t>
              </a:r>
              <a:endParaRPr lang="zh-CN" altLang="en-US" sz="3200" b="1">
                <a:solidFill>
                  <a:srgbClr val="E65A6E"/>
                </a:solidFill>
                <a:latin typeface="汉仪粗简黑简" panose="00020600040101010101" charset="-122"/>
                <a:ea typeface="汉仪粗简黑简" panose="00020600040101010101" charset="-122"/>
              </a:endParaRPr>
            </a:p>
          </p:txBody>
        </p:sp>
      </p:grpSp>
      <p:grpSp>
        <p:nvGrpSpPr>
          <p:cNvPr id="39" name="组合 38"/>
          <p:cNvGrpSpPr/>
          <p:nvPr/>
        </p:nvGrpSpPr>
        <p:grpSpPr>
          <a:xfrm>
            <a:off x="113182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527875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企业税务</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sp>
        <p:nvSpPr>
          <p:cNvPr id="2" name="对角圆角矩形 1"/>
          <p:cNvSpPr/>
          <p:nvPr/>
        </p:nvSpPr>
        <p:spPr>
          <a:xfrm>
            <a:off x="1588770" y="1868170"/>
            <a:ext cx="1755775" cy="467995"/>
          </a:xfrm>
          <a:prstGeom prst="round2DiagRect">
            <a:avLst>
              <a:gd name="adj1" fmla="val 33378"/>
              <a:gd name="adj2" fmla="val 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latin typeface="汉仪粗简黑简" panose="00020600040101010101" charset="-122"/>
                <a:ea typeface="汉仪粗简黑简" panose="00020600040101010101" charset="-122"/>
              </a:rPr>
              <a:t>企业税务</a:t>
            </a:r>
            <a:endParaRPr lang="zh-CN" altLang="en-US">
              <a:latin typeface="汉仪粗简黑简" panose="00020600040101010101" charset="-122"/>
              <a:ea typeface="汉仪粗简黑简" panose="00020600040101010101" charset="-122"/>
            </a:endParaRPr>
          </a:p>
        </p:txBody>
      </p:sp>
      <p:sp>
        <p:nvSpPr>
          <p:cNvPr id="3" name="文本框 2"/>
          <p:cNvSpPr txBox="1"/>
          <p:nvPr/>
        </p:nvSpPr>
        <p:spPr>
          <a:xfrm>
            <a:off x="1474470" y="2447290"/>
            <a:ext cx="6268720" cy="1938020"/>
          </a:xfrm>
          <a:prstGeom prst="rect">
            <a:avLst/>
          </a:prstGeom>
          <a:noFill/>
        </p:spPr>
        <p:txBody>
          <a:bodyPr wrap="square" rtlCol="0">
            <a:spAutoFit/>
          </a:bodyPr>
          <a:p>
            <a:pPr marL="285750" indent="-285750" fontAlgn="auto">
              <a:lnSpc>
                <a:spcPct val="150000"/>
              </a:lnSpc>
              <a:buClr>
                <a:srgbClr val="9DC7EE"/>
              </a:buClr>
              <a:buFont typeface="Wingdings" panose="05000000000000000000" charset="0"/>
              <a:buChar char=""/>
            </a:pPr>
            <a:r>
              <a:rPr lang="zh-CN" altLang="en-US" sz="1600">
                <a:solidFill>
                  <a:schemeClr val="tx1">
                    <a:lumMod val="65000"/>
                    <a:lumOff val="35000"/>
                  </a:schemeClr>
                </a:solidFill>
                <a:latin typeface="汉仪中简黑简" panose="00020600040101010101" charset="-122"/>
                <a:ea typeface="汉仪中简黑简" panose="00020600040101010101" charset="-122"/>
              </a:rPr>
              <a:t>在市场经济条件下，市场竞争激烈，企业为了自身的生存和发展，必须搞好生产经营和财务管理工作，规避风险，以取得最佳的经济效益。航信软件与国家涉税系统进行信息传递与要素延续，对企业经营过程涉及的诸多税种（增值税、所得税、营业税、消费税、关税、出口退税等）进行业务处理。</a:t>
            </a:r>
            <a:endParaRPr lang="zh-CN" altLang="en-US" sz="1600">
              <a:solidFill>
                <a:schemeClr val="tx1">
                  <a:lumMod val="65000"/>
                  <a:lumOff val="35000"/>
                </a:schemeClr>
              </a:solidFill>
              <a:latin typeface="汉仪中简黑简" panose="00020600040101010101" charset="-122"/>
              <a:ea typeface="汉仪中简黑简" panose="00020600040101010101" charset="-122"/>
            </a:endParaRPr>
          </a:p>
        </p:txBody>
      </p:sp>
      <p:pic>
        <p:nvPicPr>
          <p:cNvPr id="6" name="图片 5" descr="tax-return-financial-form-concept"/>
          <p:cNvPicPr>
            <a:picLocks noChangeAspect="1"/>
          </p:cNvPicPr>
          <p:nvPr/>
        </p:nvPicPr>
        <p:blipFill>
          <a:blip r:embed="rId1"/>
          <a:srcRect t="14012" r="6801" b="2645"/>
          <a:stretch>
            <a:fillRect/>
          </a:stretch>
        </p:blipFill>
        <p:spPr>
          <a:xfrm>
            <a:off x="8046085" y="2336165"/>
            <a:ext cx="2906395" cy="1960880"/>
          </a:xfrm>
          <a:prstGeom prst="rect">
            <a:avLst/>
          </a:prstGeom>
        </p:spPr>
      </p:pic>
      <p:sp>
        <p:nvSpPr>
          <p:cNvPr id="7" name="文本框 6"/>
          <p:cNvSpPr txBox="1"/>
          <p:nvPr/>
        </p:nvSpPr>
        <p:spPr>
          <a:xfrm>
            <a:off x="1474470" y="4446905"/>
            <a:ext cx="9556115" cy="1198880"/>
          </a:xfrm>
          <a:prstGeom prst="rect">
            <a:avLst/>
          </a:prstGeom>
          <a:noFill/>
        </p:spPr>
        <p:txBody>
          <a:bodyPr wrap="square" rtlCol="0">
            <a:spAutoFit/>
          </a:bodyPr>
          <a:p>
            <a:pPr marL="285750" indent="-285750" fontAlgn="auto">
              <a:lnSpc>
                <a:spcPct val="150000"/>
              </a:lnSpc>
              <a:buClr>
                <a:srgbClr val="9DC7EE"/>
              </a:buClr>
              <a:buFont typeface="Wingdings" panose="05000000000000000000" charset="0"/>
              <a:buChar char=""/>
            </a:pPr>
            <a:r>
              <a:rPr lang="zh-CN" altLang="en-US" sz="1600">
                <a:solidFill>
                  <a:schemeClr val="tx1">
                    <a:lumMod val="65000"/>
                    <a:lumOff val="35000"/>
                  </a:schemeClr>
                </a:solidFill>
                <a:latin typeface="汉仪中简黑简" panose="00020600040101010101" charset="-122"/>
                <a:ea typeface="汉仪中简黑简" panose="00020600040101010101" charset="-122"/>
              </a:rPr>
              <a:t>既可核算各种应纳税金进行申报纳税，提高财税人员工作效率，也可对企业账务、票证、经营、核算、纳税情况进行评估，更好帮助企业正确执行国家税务政策，进行整体经营筹划及纳税风险防范 ，为企业管理决策献计献策，为创利打下坚实基础。</a:t>
            </a:r>
            <a:endParaRPr lang="zh-CN" altLang="en-US" sz="1600">
              <a:solidFill>
                <a:schemeClr val="tx1">
                  <a:lumMod val="65000"/>
                  <a:lumOff val="35000"/>
                </a:schemeClr>
              </a:solidFill>
              <a:latin typeface="汉仪中简黑简" panose="00020600040101010101" charset="-122"/>
              <a:ea typeface="汉仪中简黑简" panose="0002060004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企业税务</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40" name="组合 39"/>
          <p:cNvGrpSpPr/>
          <p:nvPr/>
        </p:nvGrpSpPr>
        <p:grpSpPr>
          <a:xfrm>
            <a:off x="1468120" y="1725295"/>
            <a:ext cx="9265920" cy="3841750"/>
            <a:chOff x="2312" y="2717"/>
            <a:chExt cx="14592" cy="6050"/>
          </a:xfrm>
        </p:grpSpPr>
        <p:grpSp>
          <p:nvGrpSpPr>
            <p:cNvPr id="9" name="组合 8"/>
            <p:cNvGrpSpPr>
              <a:grpSpLocks noChangeAspect="1"/>
            </p:cNvGrpSpPr>
            <p:nvPr/>
          </p:nvGrpSpPr>
          <p:grpSpPr>
            <a:xfrm rot="0">
              <a:off x="2406" y="3567"/>
              <a:ext cx="14367" cy="3799"/>
              <a:chOff x="2498" y="4107"/>
              <a:chExt cx="13824" cy="3655"/>
            </a:xfrm>
          </p:grpSpPr>
          <p:sp>
            <p:nvSpPr>
              <p:cNvPr id="2" name="弧形 1"/>
              <p:cNvSpPr>
                <a:spLocks noChangeAspect="1"/>
              </p:cNvSpPr>
              <p:nvPr/>
            </p:nvSpPr>
            <p:spPr>
              <a:xfrm rot="16200000">
                <a:off x="2498" y="4304"/>
                <a:ext cx="3458" cy="3458"/>
              </a:xfrm>
              <a:prstGeom prst="arc">
                <a:avLst>
                  <a:gd name="adj1" fmla="val 16200000"/>
                  <a:gd name="adj2" fmla="val 5425847"/>
                </a:avLst>
              </a:prstGeom>
              <a:ln w="57150">
                <a:solidFill>
                  <a:srgbClr val="9DC7EE"/>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 name="弧形 2"/>
              <p:cNvSpPr>
                <a:spLocks noChangeAspect="1"/>
              </p:cNvSpPr>
              <p:nvPr/>
            </p:nvSpPr>
            <p:spPr>
              <a:xfrm rot="16200000">
                <a:off x="9422" y="4304"/>
                <a:ext cx="3458" cy="3458"/>
              </a:xfrm>
              <a:prstGeom prst="arc">
                <a:avLst>
                  <a:gd name="adj1" fmla="val 16200000"/>
                  <a:gd name="adj2" fmla="val 5425847"/>
                </a:avLst>
              </a:prstGeom>
              <a:ln w="57150">
                <a:solidFill>
                  <a:srgbClr val="9DC7EE"/>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弧形 6"/>
              <p:cNvSpPr>
                <a:spLocks noChangeAspect="1"/>
              </p:cNvSpPr>
              <p:nvPr/>
            </p:nvSpPr>
            <p:spPr>
              <a:xfrm rot="5400000" flipV="1">
                <a:off x="5960" y="4107"/>
                <a:ext cx="3458" cy="3458"/>
              </a:xfrm>
              <a:prstGeom prst="arc">
                <a:avLst>
                  <a:gd name="adj1" fmla="val 16200000"/>
                  <a:gd name="adj2" fmla="val 5425847"/>
                </a:avLst>
              </a:prstGeom>
              <a:ln w="57150">
                <a:solidFill>
                  <a:srgbClr val="FEC554"/>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弧形 7"/>
              <p:cNvSpPr>
                <a:spLocks noChangeAspect="1"/>
              </p:cNvSpPr>
              <p:nvPr/>
            </p:nvSpPr>
            <p:spPr>
              <a:xfrm rot="5400000" flipV="1">
                <a:off x="12864" y="4107"/>
                <a:ext cx="3458" cy="3458"/>
              </a:xfrm>
              <a:prstGeom prst="arc">
                <a:avLst>
                  <a:gd name="adj1" fmla="val 16200000"/>
                  <a:gd name="adj2" fmla="val 5425847"/>
                </a:avLst>
              </a:prstGeom>
              <a:ln w="57150">
                <a:solidFill>
                  <a:srgbClr val="FEC554"/>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grpSp>
          <p:nvGrpSpPr>
            <p:cNvPr id="38" name="组合 37"/>
            <p:cNvGrpSpPr/>
            <p:nvPr/>
          </p:nvGrpSpPr>
          <p:grpSpPr>
            <a:xfrm>
              <a:off x="2312" y="4412"/>
              <a:ext cx="3818" cy="3845"/>
              <a:chOff x="2492" y="4412"/>
              <a:chExt cx="3818" cy="3845"/>
            </a:xfrm>
          </p:grpSpPr>
          <p:grpSp>
            <p:nvGrpSpPr>
              <p:cNvPr id="10" name="组合 9"/>
              <p:cNvGrpSpPr/>
              <p:nvPr/>
            </p:nvGrpSpPr>
            <p:grpSpPr>
              <a:xfrm rot="0">
                <a:off x="3942" y="4412"/>
                <a:ext cx="920" cy="920"/>
                <a:chOff x="9922" y="3332"/>
                <a:chExt cx="920" cy="920"/>
              </a:xfrm>
            </p:grpSpPr>
            <p:sp>
              <p:nvSpPr>
                <p:cNvPr id="155" name="椭圆 1"/>
                <p:cNvSpPr/>
                <p:nvPr/>
              </p:nvSpPr>
              <p:spPr>
                <a:xfrm>
                  <a:off x="9922" y="3332"/>
                  <a:ext cx="920" cy="920"/>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图标"/>
                <p:cNvSpPr/>
                <p:nvPr/>
              </p:nvSpPr>
              <p:spPr>
                <a:xfrm>
                  <a:off x="10166" y="3576"/>
                  <a:ext cx="432" cy="431"/>
                </a:xfrm>
                <a:custGeom>
                  <a:avLst/>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8" name="组合 17"/>
              <p:cNvGrpSpPr/>
              <p:nvPr/>
            </p:nvGrpSpPr>
            <p:grpSpPr>
              <a:xfrm rot="0">
                <a:off x="2492" y="6007"/>
                <a:ext cx="3819" cy="2251"/>
                <a:chOff x="2432" y="5967"/>
                <a:chExt cx="3819" cy="2251"/>
              </a:xfrm>
            </p:grpSpPr>
            <p:sp>
              <p:nvSpPr>
                <p:cNvPr id="192" name="文本框 191"/>
                <p:cNvSpPr txBox="1"/>
                <p:nvPr/>
              </p:nvSpPr>
              <p:spPr>
                <a:xfrm>
                  <a:off x="3098" y="5967"/>
                  <a:ext cx="2486" cy="580"/>
                </a:xfrm>
                <a:prstGeom prst="rect">
                  <a:avLst/>
                </a:prstGeom>
                <a:noFill/>
              </p:spPr>
              <p:txBody>
                <a:bodyPr wrap="square" rtlCol="0">
                  <a:spAutoFit/>
                </a:bodyPr>
                <a:p>
                  <a:pPr indent="0" algn="ctr">
                    <a:buNone/>
                  </a:pPr>
                  <a:r>
                    <a:rPr lang="zh-CN">
                      <a:solidFill>
                        <a:schemeClr val="tx1">
                          <a:lumMod val="65000"/>
                          <a:lumOff val="35000"/>
                        </a:schemeClr>
                      </a:solidFill>
                      <a:latin typeface="汉仪粗简黑简" panose="00020600040101010101" charset="-122"/>
                      <a:ea typeface="汉仪粗简黑简" panose="00020600040101010101" charset="-122"/>
                    </a:rPr>
                    <a:t>一、收集信息</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sp>
              <p:nvSpPr>
                <p:cNvPr id="193" name="文本框 192"/>
                <p:cNvSpPr txBox="1"/>
                <p:nvPr/>
              </p:nvSpPr>
              <p:spPr>
                <a:xfrm>
                  <a:off x="2432" y="6548"/>
                  <a:ext cx="3819" cy="1670"/>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企业税务筹划的第一步就是收集信息，对信息进行统一整理归纳。</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33" name="组合 32"/>
            <p:cNvGrpSpPr/>
            <p:nvPr/>
          </p:nvGrpSpPr>
          <p:grpSpPr>
            <a:xfrm>
              <a:off x="5903" y="2717"/>
              <a:ext cx="3819" cy="3810"/>
              <a:chOff x="5860" y="2717"/>
              <a:chExt cx="3819" cy="3810"/>
            </a:xfrm>
          </p:grpSpPr>
          <p:grpSp>
            <p:nvGrpSpPr>
              <p:cNvPr id="11" name="组合 10"/>
              <p:cNvGrpSpPr/>
              <p:nvPr/>
            </p:nvGrpSpPr>
            <p:grpSpPr>
              <a:xfrm rot="0">
                <a:off x="7309" y="5607"/>
                <a:ext cx="920" cy="920"/>
                <a:chOff x="9922" y="5247"/>
                <a:chExt cx="920" cy="920"/>
              </a:xfrm>
            </p:grpSpPr>
            <p:sp>
              <p:nvSpPr>
                <p:cNvPr id="157" name="椭圆 2"/>
                <p:cNvSpPr/>
                <p:nvPr/>
              </p:nvSpPr>
              <p:spPr>
                <a:xfrm>
                  <a:off x="9922" y="5247"/>
                  <a:ext cx="920" cy="920"/>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8" name="图标"/>
                <p:cNvSpPr/>
                <p:nvPr/>
              </p:nvSpPr>
              <p:spPr>
                <a:xfrm>
                  <a:off x="10172" y="5491"/>
                  <a:ext cx="420" cy="432"/>
                </a:xfrm>
                <a:custGeom>
                  <a:avLst/>
                  <a:gdLst>
                    <a:gd name="connsiteX0" fmla="*/ 5145 w 317509"/>
                    <a:gd name="connsiteY0" fmla="*/ 226044 h 326057"/>
                    <a:gd name="connsiteX1" fmla="*/ 69467 w 317509"/>
                    <a:gd name="connsiteY1" fmla="*/ 226044 h 326057"/>
                    <a:gd name="connsiteX2" fmla="*/ 74613 w 317509"/>
                    <a:gd name="connsiteY2" fmla="*/ 231240 h 326057"/>
                    <a:gd name="connsiteX3" fmla="*/ 74613 w 317509"/>
                    <a:gd name="connsiteY3" fmla="*/ 322160 h 326057"/>
                    <a:gd name="connsiteX4" fmla="*/ 69467 w 317509"/>
                    <a:gd name="connsiteY4" fmla="*/ 326057 h 326057"/>
                    <a:gd name="connsiteX5" fmla="*/ 5145 w 317509"/>
                    <a:gd name="connsiteY5" fmla="*/ 326057 h 326057"/>
                    <a:gd name="connsiteX6" fmla="*/ 0 w 317509"/>
                    <a:gd name="connsiteY6" fmla="*/ 322160 h 326057"/>
                    <a:gd name="connsiteX7" fmla="*/ 0 w 317509"/>
                    <a:gd name="connsiteY7" fmla="*/ 231240 h 326057"/>
                    <a:gd name="connsiteX8" fmla="*/ 5145 w 317509"/>
                    <a:gd name="connsiteY8" fmla="*/ 226044 h 326057"/>
                    <a:gd name="connsiteX9" fmla="*/ 119555 w 317509"/>
                    <a:gd name="connsiteY9" fmla="*/ 156194 h 326057"/>
                    <a:gd name="connsiteX10" fmla="*/ 185245 w 317509"/>
                    <a:gd name="connsiteY10" fmla="*/ 156194 h 326057"/>
                    <a:gd name="connsiteX11" fmla="*/ 190500 w 317509"/>
                    <a:gd name="connsiteY11" fmla="*/ 161381 h 326057"/>
                    <a:gd name="connsiteX12" fmla="*/ 190500 w 317509"/>
                    <a:gd name="connsiteY12" fmla="*/ 322167 h 326057"/>
                    <a:gd name="connsiteX13" fmla="*/ 185245 w 317509"/>
                    <a:gd name="connsiteY13" fmla="*/ 326057 h 326057"/>
                    <a:gd name="connsiteX14" fmla="*/ 119555 w 317509"/>
                    <a:gd name="connsiteY14" fmla="*/ 326057 h 326057"/>
                    <a:gd name="connsiteX15" fmla="*/ 114300 w 317509"/>
                    <a:gd name="connsiteY15" fmla="*/ 322167 h 326057"/>
                    <a:gd name="connsiteX16" fmla="*/ 114300 w 317509"/>
                    <a:gd name="connsiteY16" fmla="*/ 161381 h 326057"/>
                    <a:gd name="connsiteX17" fmla="*/ 119555 w 317509"/>
                    <a:gd name="connsiteY17" fmla="*/ 156194 h 326057"/>
                    <a:gd name="connsiteX18" fmla="*/ 258042 w 317509"/>
                    <a:gd name="connsiteY18" fmla="*/ 2909 h 326057"/>
                    <a:gd name="connsiteX19" fmla="*/ 265835 w 317509"/>
                    <a:gd name="connsiteY19" fmla="*/ 2909 h 326057"/>
                    <a:gd name="connsiteX20" fmla="*/ 316491 w 317509"/>
                    <a:gd name="connsiteY20" fmla="*/ 89512 h 326057"/>
                    <a:gd name="connsiteX21" fmla="*/ 311295 w 317509"/>
                    <a:gd name="connsiteY21" fmla="*/ 97268 h 326057"/>
                    <a:gd name="connsiteX22" fmla="*/ 294410 w 317509"/>
                    <a:gd name="connsiteY22" fmla="*/ 97268 h 326057"/>
                    <a:gd name="connsiteX23" fmla="*/ 294410 w 317509"/>
                    <a:gd name="connsiteY23" fmla="*/ 322178 h 326057"/>
                    <a:gd name="connsiteX24" fmla="*/ 289214 w 317509"/>
                    <a:gd name="connsiteY24" fmla="*/ 326056 h 326057"/>
                    <a:gd name="connsiteX25" fmla="*/ 234662 w 317509"/>
                    <a:gd name="connsiteY25" fmla="*/ 326056 h 326057"/>
                    <a:gd name="connsiteX26" fmla="*/ 229467 w 317509"/>
                    <a:gd name="connsiteY26" fmla="*/ 322178 h 326057"/>
                    <a:gd name="connsiteX27" fmla="*/ 229467 w 317509"/>
                    <a:gd name="connsiteY27" fmla="*/ 97268 h 326057"/>
                    <a:gd name="connsiteX28" fmla="*/ 212581 w 317509"/>
                    <a:gd name="connsiteY28" fmla="*/ 97268 h 326057"/>
                    <a:gd name="connsiteX29" fmla="*/ 207386 w 317509"/>
                    <a:gd name="connsiteY29" fmla="*/ 89512 h 326057"/>
                    <a:gd name="connsiteX30" fmla="*/ 258042 w 317509"/>
                    <a:gd name="connsiteY30" fmla="*/ 2909 h 32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509" h="326057">
                      <a:moveTo>
                        <a:pt x="5145" y="226044"/>
                      </a:moveTo>
                      <a:cubicBezTo>
                        <a:pt x="69467" y="226044"/>
                        <a:pt x="69467" y="226044"/>
                        <a:pt x="69467" y="226044"/>
                      </a:cubicBezTo>
                      <a:cubicBezTo>
                        <a:pt x="72040" y="226044"/>
                        <a:pt x="74613" y="228642"/>
                        <a:pt x="74613" y="231240"/>
                      </a:cubicBezTo>
                      <a:cubicBezTo>
                        <a:pt x="74613" y="322160"/>
                        <a:pt x="74613" y="322160"/>
                        <a:pt x="74613" y="322160"/>
                      </a:cubicBezTo>
                      <a:cubicBezTo>
                        <a:pt x="74613" y="324758"/>
                        <a:pt x="72040" y="326057"/>
                        <a:pt x="69467" y="326057"/>
                      </a:cubicBezTo>
                      <a:cubicBezTo>
                        <a:pt x="5145" y="326057"/>
                        <a:pt x="5145" y="326057"/>
                        <a:pt x="5145" y="326057"/>
                      </a:cubicBezTo>
                      <a:cubicBezTo>
                        <a:pt x="2573" y="326057"/>
                        <a:pt x="0" y="324758"/>
                        <a:pt x="0" y="322160"/>
                      </a:cubicBezTo>
                      <a:cubicBezTo>
                        <a:pt x="0" y="231240"/>
                        <a:pt x="0" y="231240"/>
                        <a:pt x="0" y="231240"/>
                      </a:cubicBezTo>
                      <a:cubicBezTo>
                        <a:pt x="0" y="228642"/>
                        <a:pt x="2573" y="226044"/>
                        <a:pt x="5145" y="226044"/>
                      </a:cubicBezTo>
                      <a:close/>
                      <a:moveTo>
                        <a:pt x="119555" y="156194"/>
                      </a:moveTo>
                      <a:cubicBezTo>
                        <a:pt x="119555" y="156194"/>
                        <a:pt x="119555" y="156194"/>
                        <a:pt x="185245" y="156194"/>
                      </a:cubicBezTo>
                      <a:cubicBezTo>
                        <a:pt x="187872" y="156194"/>
                        <a:pt x="190500" y="158787"/>
                        <a:pt x="190500" y="161381"/>
                      </a:cubicBezTo>
                      <a:cubicBezTo>
                        <a:pt x="190500" y="161381"/>
                        <a:pt x="190500" y="161381"/>
                        <a:pt x="190500" y="322167"/>
                      </a:cubicBezTo>
                      <a:cubicBezTo>
                        <a:pt x="190500" y="324760"/>
                        <a:pt x="187872" y="326057"/>
                        <a:pt x="185245" y="326057"/>
                      </a:cubicBezTo>
                      <a:cubicBezTo>
                        <a:pt x="185245" y="326057"/>
                        <a:pt x="185245" y="326057"/>
                        <a:pt x="119555" y="326057"/>
                      </a:cubicBezTo>
                      <a:cubicBezTo>
                        <a:pt x="116927" y="326057"/>
                        <a:pt x="114300" y="324760"/>
                        <a:pt x="114300" y="322167"/>
                      </a:cubicBezTo>
                      <a:cubicBezTo>
                        <a:pt x="114300" y="322167"/>
                        <a:pt x="114300" y="322167"/>
                        <a:pt x="114300" y="161381"/>
                      </a:cubicBezTo>
                      <a:cubicBezTo>
                        <a:pt x="114300" y="158787"/>
                        <a:pt x="116927" y="156194"/>
                        <a:pt x="119555" y="156194"/>
                      </a:cubicBezTo>
                      <a:close/>
                      <a:moveTo>
                        <a:pt x="258042" y="2909"/>
                      </a:moveTo>
                      <a:cubicBezTo>
                        <a:pt x="259341" y="-969"/>
                        <a:pt x="263237" y="-969"/>
                        <a:pt x="265835" y="2909"/>
                      </a:cubicBezTo>
                      <a:cubicBezTo>
                        <a:pt x="265835" y="2909"/>
                        <a:pt x="265835" y="2909"/>
                        <a:pt x="316491" y="89512"/>
                      </a:cubicBezTo>
                      <a:cubicBezTo>
                        <a:pt x="319088" y="93390"/>
                        <a:pt x="316491" y="97268"/>
                        <a:pt x="311295" y="97268"/>
                      </a:cubicBezTo>
                      <a:cubicBezTo>
                        <a:pt x="311295" y="97268"/>
                        <a:pt x="311295" y="97268"/>
                        <a:pt x="294410" y="97268"/>
                      </a:cubicBezTo>
                      <a:cubicBezTo>
                        <a:pt x="294410" y="97268"/>
                        <a:pt x="294410" y="97268"/>
                        <a:pt x="294410" y="322178"/>
                      </a:cubicBezTo>
                      <a:cubicBezTo>
                        <a:pt x="294410" y="324763"/>
                        <a:pt x="291812" y="326056"/>
                        <a:pt x="289214" y="326056"/>
                      </a:cubicBezTo>
                      <a:cubicBezTo>
                        <a:pt x="289214" y="326056"/>
                        <a:pt x="289214" y="326056"/>
                        <a:pt x="234662" y="326056"/>
                      </a:cubicBezTo>
                      <a:cubicBezTo>
                        <a:pt x="232064" y="326056"/>
                        <a:pt x="229467" y="324763"/>
                        <a:pt x="229467" y="322178"/>
                      </a:cubicBezTo>
                      <a:cubicBezTo>
                        <a:pt x="229467" y="322178"/>
                        <a:pt x="229467" y="322178"/>
                        <a:pt x="229467" y="97268"/>
                      </a:cubicBezTo>
                      <a:cubicBezTo>
                        <a:pt x="229467" y="97268"/>
                        <a:pt x="229467" y="97268"/>
                        <a:pt x="212581" y="97268"/>
                      </a:cubicBezTo>
                      <a:cubicBezTo>
                        <a:pt x="207386" y="97268"/>
                        <a:pt x="204788" y="93390"/>
                        <a:pt x="207386" y="89512"/>
                      </a:cubicBezTo>
                      <a:cubicBezTo>
                        <a:pt x="207386" y="89512"/>
                        <a:pt x="207386" y="89512"/>
                        <a:pt x="258042" y="29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9" name="组合 18"/>
              <p:cNvGrpSpPr/>
              <p:nvPr/>
            </p:nvGrpSpPr>
            <p:grpSpPr>
              <a:xfrm rot="0">
                <a:off x="5860" y="2717"/>
                <a:ext cx="3819" cy="2399"/>
                <a:chOff x="2432" y="6448"/>
                <a:chExt cx="3819" cy="2399"/>
              </a:xfrm>
            </p:grpSpPr>
            <p:sp>
              <p:nvSpPr>
                <p:cNvPr id="20" name="文本框 19"/>
                <p:cNvSpPr txBox="1"/>
                <p:nvPr/>
              </p:nvSpPr>
              <p:spPr>
                <a:xfrm>
                  <a:off x="3098" y="8267"/>
                  <a:ext cx="2486" cy="580"/>
                </a:xfrm>
                <a:prstGeom prst="rect">
                  <a:avLst/>
                </a:prstGeom>
                <a:noFill/>
              </p:spPr>
              <p:txBody>
                <a:bodyPr wrap="square" rtlCol="0">
                  <a:spAutoFit/>
                </a:bodyPr>
                <a:p>
                  <a:pPr indent="0" algn="ctr">
                    <a:buNone/>
                  </a:pPr>
                  <a:r>
                    <a:rPr lang="zh-CN">
                      <a:solidFill>
                        <a:schemeClr val="tx1">
                          <a:lumMod val="65000"/>
                          <a:lumOff val="35000"/>
                        </a:schemeClr>
                      </a:solidFill>
                      <a:latin typeface="汉仪粗简黑简" panose="00020600040101010101" charset="-122"/>
                      <a:ea typeface="汉仪粗简黑简" panose="00020600040101010101" charset="-122"/>
                    </a:rPr>
                    <a:t>二、目标分析</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sp>
              <p:nvSpPr>
                <p:cNvPr id="21" name="文本框 20"/>
                <p:cNvSpPr txBox="1"/>
                <p:nvPr/>
              </p:nvSpPr>
              <p:spPr>
                <a:xfrm>
                  <a:off x="2432" y="6448"/>
                  <a:ext cx="3819" cy="1670"/>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企业税务筹划的第二步就是目标分析，对收集的信息进行分析总结。</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32" name="组合 31"/>
            <p:cNvGrpSpPr/>
            <p:nvPr/>
          </p:nvGrpSpPr>
          <p:grpSpPr>
            <a:xfrm>
              <a:off x="9494" y="4411"/>
              <a:ext cx="3818" cy="4356"/>
              <a:chOff x="9416" y="4411"/>
              <a:chExt cx="3818" cy="4356"/>
            </a:xfrm>
          </p:grpSpPr>
          <p:grpSp>
            <p:nvGrpSpPr>
              <p:cNvPr id="13" name="组合 12"/>
              <p:cNvGrpSpPr/>
              <p:nvPr/>
            </p:nvGrpSpPr>
            <p:grpSpPr>
              <a:xfrm rot="0">
                <a:off x="10866" y="4411"/>
                <a:ext cx="920" cy="920"/>
                <a:chOff x="9922" y="7162"/>
                <a:chExt cx="920" cy="920"/>
              </a:xfrm>
            </p:grpSpPr>
            <p:sp>
              <p:nvSpPr>
                <p:cNvPr id="159" name="椭圆 3"/>
                <p:cNvSpPr/>
                <p:nvPr/>
              </p:nvSpPr>
              <p:spPr>
                <a:xfrm>
                  <a:off x="9922" y="7162"/>
                  <a:ext cx="920" cy="920"/>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0" name="图标"/>
                <p:cNvSpPr/>
                <p:nvPr/>
              </p:nvSpPr>
              <p:spPr>
                <a:xfrm>
                  <a:off x="10243" y="7406"/>
                  <a:ext cx="279" cy="432"/>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3" name="组合 22"/>
              <p:cNvGrpSpPr/>
              <p:nvPr/>
            </p:nvGrpSpPr>
            <p:grpSpPr>
              <a:xfrm rot="0">
                <a:off x="9416" y="6007"/>
                <a:ext cx="3819" cy="2760"/>
                <a:chOff x="2432" y="5967"/>
                <a:chExt cx="3819" cy="2760"/>
              </a:xfrm>
            </p:grpSpPr>
            <p:sp>
              <p:nvSpPr>
                <p:cNvPr id="24" name="文本框 23"/>
                <p:cNvSpPr txBox="1"/>
                <p:nvPr/>
              </p:nvSpPr>
              <p:spPr>
                <a:xfrm>
                  <a:off x="2675" y="5967"/>
                  <a:ext cx="3351" cy="555"/>
                </a:xfrm>
                <a:prstGeom prst="rect">
                  <a:avLst/>
                </a:prstGeom>
                <a:noFill/>
              </p:spPr>
              <p:txBody>
                <a:bodyPr wrap="square" rtlCol="0">
                  <a:spAutoFit/>
                </a:bodyPr>
                <a:p>
                  <a:pPr indent="0" algn="ctr">
                    <a:buNone/>
                  </a:pPr>
                  <a:r>
                    <a:rPr lang="zh-CN" sz="1700">
                      <a:solidFill>
                        <a:schemeClr val="tx1">
                          <a:lumMod val="65000"/>
                          <a:lumOff val="35000"/>
                        </a:schemeClr>
                      </a:solidFill>
                      <a:latin typeface="汉仪粗简黑简" panose="00020600040101010101" charset="-122"/>
                      <a:ea typeface="汉仪粗简黑简" panose="00020600040101010101" charset="-122"/>
                    </a:rPr>
                    <a:t>三、方案设计与选择</a:t>
                  </a:r>
                  <a:endParaRPr lang="zh-CN" sz="1700">
                    <a:solidFill>
                      <a:schemeClr val="tx1">
                        <a:lumMod val="65000"/>
                        <a:lumOff val="35000"/>
                      </a:schemeClr>
                    </a:solidFill>
                    <a:latin typeface="汉仪粗简黑简" panose="00020600040101010101" charset="-122"/>
                    <a:ea typeface="汉仪粗简黑简" panose="00020600040101010101" charset="-122"/>
                  </a:endParaRPr>
                </a:p>
              </p:txBody>
            </p:sp>
            <p:sp>
              <p:nvSpPr>
                <p:cNvPr id="25" name="文本框 24"/>
                <p:cNvSpPr txBox="1"/>
                <p:nvPr/>
              </p:nvSpPr>
              <p:spPr>
                <a:xfrm>
                  <a:off x="2432" y="6548"/>
                  <a:ext cx="3819" cy="2179"/>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企业税务筹划的第三步就是方案设计与选择，基于目标分析基础上进行方案的设计与选择。</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31" name="组合 30"/>
            <p:cNvGrpSpPr/>
            <p:nvPr/>
          </p:nvGrpSpPr>
          <p:grpSpPr>
            <a:xfrm>
              <a:off x="13085" y="2717"/>
              <a:ext cx="3819" cy="3810"/>
              <a:chOff x="12883" y="2717"/>
              <a:chExt cx="3819" cy="3810"/>
            </a:xfrm>
          </p:grpSpPr>
          <p:grpSp>
            <p:nvGrpSpPr>
              <p:cNvPr id="17" name="组合 16"/>
              <p:cNvGrpSpPr/>
              <p:nvPr/>
            </p:nvGrpSpPr>
            <p:grpSpPr>
              <a:xfrm rot="0">
                <a:off x="14333" y="5607"/>
                <a:ext cx="920" cy="920"/>
                <a:chOff x="14314" y="5929"/>
                <a:chExt cx="920" cy="920"/>
              </a:xfrm>
            </p:grpSpPr>
            <p:sp>
              <p:nvSpPr>
                <p:cNvPr id="15" name="椭圆 2"/>
                <p:cNvSpPr/>
                <p:nvPr/>
              </p:nvSpPr>
              <p:spPr>
                <a:xfrm>
                  <a:off x="14314" y="5929"/>
                  <a:ext cx="920" cy="920"/>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3" name="图标"/>
                <p:cNvSpPr>
                  <a:spLocks noChangeAspect="1"/>
                </p:cNvSpPr>
                <p:nvPr/>
              </p:nvSpPr>
              <p:spPr>
                <a:xfrm>
                  <a:off x="14548" y="6161"/>
                  <a:ext cx="454" cy="456"/>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7" name="组合 26"/>
              <p:cNvGrpSpPr/>
              <p:nvPr/>
            </p:nvGrpSpPr>
            <p:grpSpPr>
              <a:xfrm rot="0">
                <a:off x="12883" y="2717"/>
                <a:ext cx="3819" cy="2399"/>
                <a:chOff x="2432" y="6448"/>
                <a:chExt cx="3819" cy="2399"/>
              </a:xfrm>
            </p:grpSpPr>
            <p:sp>
              <p:nvSpPr>
                <p:cNvPr id="28" name="文本框 27"/>
                <p:cNvSpPr txBox="1"/>
                <p:nvPr/>
              </p:nvSpPr>
              <p:spPr>
                <a:xfrm>
                  <a:off x="2909" y="8267"/>
                  <a:ext cx="2866" cy="580"/>
                </a:xfrm>
                <a:prstGeom prst="rect">
                  <a:avLst/>
                </a:prstGeom>
                <a:noFill/>
              </p:spPr>
              <p:txBody>
                <a:bodyPr wrap="square" rtlCol="0">
                  <a:spAutoFit/>
                </a:bodyPr>
                <a:p>
                  <a:pPr indent="0" algn="ctr">
                    <a:buNone/>
                  </a:pPr>
                  <a:r>
                    <a:rPr lang="zh-CN">
                      <a:solidFill>
                        <a:schemeClr val="tx1">
                          <a:lumMod val="65000"/>
                          <a:lumOff val="35000"/>
                        </a:schemeClr>
                      </a:solidFill>
                      <a:latin typeface="汉仪粗简黑简" panose="00020600040101010101" charset="-122"/>
                      <a:ea typeface="汉仪粗简黑简" panose="00020600040101010101" charset="-122"/>
                    </a:rPr>
                    <a:t>四、实施与反馈</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sp>
              <p:nvSpPr>
                <p:cNvPr id="29" name="文本框 28"/>
                <p:cNvSpPr txBox="1"/>
                <p:nvPr/>
              </p:nvSpPr>
              <p:spPr>
                <a:xfrm>
                  <a:off x="2432" y="6448"/>
                  <a:ext cx="3819" cy="1670"/>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企业税务筹划的最后一步便是对方案进行实施，并及时反馈实施过程和结果。</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9"/>
          <p:cNvSpPr/>
          <p:nvPr/>
        </p:nvSpPr>
        <p:spPr>
          <a:xfrm flipH="1">
            <a:off x="-38735" y="0"/>
            <a:ext cx="12243435" cy="6858635"/>
          </a:xfrm>
          <a:custGeom>
            <a:avLst/>
            <a:gdLst>
              <a:gd name="connsiteX0" fmla="*/ 17919 w 28714"/>
              <a:gd name="connsiteY0" fmla="*/ 2557 h 17765"/>
              <a:gd name="connsiteX1" fmla="*/ 18157 w 28714"/>
              <a:gd name="connsiteY1" fmla="*/ 3716 h 17765"/>
              <a:gd name="connsiteX2" fmla="*/ 17665 w 28714"/>
              <a:gd name="connsiteY2" fmla="*/ 5523 h 17765"/>
              <a:gd name="connsiteX3" fmla="*/ 16520 w 28714"/>
              <a:gd name="connsiteY3" fmla="*/ 6244 h 17765"/>
              <a:gd name="connsiteX4" fmla="*/ 13594 w 28714"/>
              <a:gd name="connsiteY4" fmla="*/ 6753 h 17765"/>
              <a:gd name="connsiteX5" fmla="*/ 11898 w 28714"/>
              <a:gd name="connsiteY5" fmla="*/ 7728 h 17765"/>
              <a:gd name="connsiteX6" fmla="*/ 10838 w 28714"/>
              <a:gd name="connsiteY6" fmla="*/ 9340 h 17765"/>
              <a:gd name="connsiteX7" fmla="*/ 10117 w 28714"/>
              <a:gd name="connsiteY7" fmla="*/ 11884 h 17765"/>
              <a:gd name="connsiteX8" fmla="*/ 8803 w 28714"/>
              <a:gd name="connsiteY8" fmla="*/ 13240 h 17765"/>
              <a:gd name="connsiteX9" fmla="*/ 6471 w 28714"/>
              <a:gd name="connsiteY9" fmla="*/ 13368 h 17765"/>
              <a:gd name="connsiteX10" fmla="*/ 4520 w 28714"/>
              <a:gd name="connsiteY10" fmla="*/ 12647 h 17765"/>
              <a:gd name="connsiteX11" fmla="*/ 1342 w 28714"/>
              <a:gd name="connsiteY11" fmla="*/ 12944 h 17765"/>
              <a:gd name="connsiteX12" fmla="*/ 1342 w 28714"/>
              <a:gd name="connsiteY12" fmla="*/ 12944 h 17765"/>
              <a:gd name="connsiteX13" fmla="*/ 1512 w 28714"/>
              <a:gd name="connsiteY13" fmla="*/ 14004 h 17765"/>
              <a:gd name="connsiteX14" fmla="*/ 1554 w 28714"/>
              <a:gd name="connsiteY14" fmla="*/ 16548 h 17765"/>
              <a:gd name="connsiteX15" fmla="*/ 18979 w 28714"/>
              <a:gd name="connsiteY15" fmla="*/ 17693 h 17765"/>
              <a:gd name="connsiteX16" fmla="*/ 28307 w 28714"/>
              <a:gd name="connsiteY16" fmla="*/ 17141 h 17765"/>
              <a:gd name="connsiteX17" fmla="*/ 26357 w 28714"/>
              <a:gd name="connsiteY17" fmla="*/ 14046 h 17765"/>
              <a:gd name="connsiteX18" fmla="*/ 26060 w 28714"/>
              <a:gd name="connsiteY18" fmla="*/ 4506 h 17765"/>
              <a:gd name="connsiteX19" fmla="*/ 24830 w 28714"/>
              <a:gd name="connsiteY19" fmla="*/ 395 h 17765"/>
              <a:gd name="connsiteX20" fmla="*/ 20505 w 28714"/>
              <a:gd name="connsiteY20" fmla="*/ 522 h 17765"/>
              <a:gd name="connsiteX21" fmla="*/ 16944 w 28714"/>
              <a:gd name="connsiteY21" fmla="*/ 2006 h 17765"/>
              <a:gd name="connsiteX22" fmla="*/ 17919 w 28714"/>
              <a:gd name="connsiteY22" fmla="*/ 2557 h 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281" h="10801">
                <a:moveTo>
                  <a:pt x="14625" y="0"/>
                </a:moveTo>
                <a:cubicBezTo>
                  <a:pt x="14203" y="1805"/>
                  <a:pt x="14283" y="2160"/>
                  <a:pt x="11671" y="2460"/>
                </a:cubicBezTo>
                <a:cubicBezTo>
                  <a:pt x="8293" y="2956"/>
                  <a:pt x="7783" y="3818"/>
                  <a:pt x="7008" y="6559"/>
                </a:cubicBezTo>
                <a:cubicBezTo>
                  <a:pt x="6621" y="8644"/>
                  <a:pt x="5765" y="9408"/>
                  <a:pt x="3979" y="9500"/>
                </a:cubicBezTo>
                <a:cubicBezTo>
                  <a:pt x="3331" y="9530"/>
                  <a:pt x="2452" y="9217"/>
                  <a:pt x="2167" y="9001"/>
                </a:cubicBezTo>
                <a:cubicBezTo>
                  <a:pt x="1866" y="8801"/>
                  <a:pt x="1381" y="8616"/>
                  <a:pt x="661" y="8622"/>
                </a:cubicBezTo>
                <a:cubicBezTo>
                  <a:pt x="460" y="8619"/>
                  <a:pt x="118" y="8641"/>
                  <a:pt x="0" y="8652"/>
                </a:cubicBezTo>
                <a:lnTo>
                  <a:pt x="0" y="10801"/>
                </a:lnTo>
                <a:lnTo>
                  <a:pt x="19281" y="10801"/>
                </a:lnTo>
                <a:lnTo>
                  <a:pt x="19281" y="0"/>
                </a:lnTo>
                <a:lnTo>
                  <a:pt x="14625"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 name="任意多边形 4"/>
          <p:cNvSpPr/>
          <p:nvPr/>
        </p:nvSpPr>
        <p:spPr>
          <a:xfrm>
            <a:off x="9058275" y="0"/>
            <a:ext cx="3133725" cy="1809750"/>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12" name="组合 11"/>
          <p:cNvGrpSpPr/>
          <p:nvPr/>
        </p:nvGrpSpPr>
        <p:grpSpPr>
          <a:xfrm>
            <a:off x="10133330" y="238760"/>
            <a:ext cx="1880235" cy="521970"/>
            <a:chOff x="750" y="376"/>
            <a:chExt cx="2961" cy="822"/>
          </a:xfrm>
        </p:grpSpPr>
        <p:sp>
          <p:nvSpPr>
            <p:cNvPr id="15" name="正五边形 14"/>
            <p:cNvSpPr>
              <a:spLocks noChangeAspect="1"/>
            </p:cNvSpPr>
            <p:nvPr/>
          </p:nvSpPr>
          <p:spPr>
            <a:xfrm>
              <a:off x="750" y="378"/>
              <a:ext cx="737" cy="737"/>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48" y="376"/>
              <a:ext cx="2063" cy="822"/>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grpSp>
      <p:pic>
        <p:nvPicPr>
          <p:cNvPr id="13" name="图片 12" descr="/Users/weiqingqing/Desktop/48l [转换].png48l [转换]"/>
          <p:cNvPicPr>
            <a:picLocks noChangeAspect="1"/>
          </p:cNvPicPr>
          <p:nvPr/>
        </p:nvPicPr>
        <p:blipFill>
          <a:blip r:embed="rId1"/>
          <a:srcRect/>
          <a:stretch>
            <a:fillRect/>
          </a:stretch>
        </p:blipFill>
        <p:spPr>
          <a:xfrm>
            <a:off x="615315" y="1544955"/>
            <a:ext cx="7666355" cy="4749165"/>
          </a:xfrm>
          <a:prstGeom prst="rect">
            <a:avLst/>
          </a:prstGeom>
        </p:spPr>
      </p:pic>
      <p:grpSp>
        <p:nvGrpSpPr>
          <p:cNvPr id="39" name="组合 38"/>
          <p:cNvGrpSpPr/>
          <p:nvPr/>
        </p:nvGrpSpPr>
        <p:grpSpPr>
          <a:xfrm flipH="1">
            <a:off x="6756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136207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sp>
        <p:nvSpPr>
          <p:cNvPr id="18" name="文本框 17"/>
          <p:cNvSpPr txBox="1"/>
          <p:nvPr/>
        </p:nvSpPr>
        <p:spPr>
          <a:xfrm>
            <a:off x="8281035" y="1562735"/>
            <a:ext cx="2232000" cy="706755"/>
          </a:xfrm>
          <a:prstGeom prst="rect">
            <a:avLst/>
          </a:prstGeom>
          <a:noFill/>
        </p:spPr>
        <p:txBody>
          <a:bodyPr wrap="square" rtlCol="0">
            <a:spAutoFit/>
          </a:bodyPr>
          <a:p>
            <a:r>
              <a:rPr lang="zh-CN" altLang="en-US" sz="4000">
                <a:solidFill>
                  <a:srgbClr val="304887"/>
                </a:solidFill>
                <a:latin typeface="汉仪雅酷黑W" panose="00020600040101010101" charset="-122"/>
                <a:ea typeface="汉仪雅酷黑W" panose="00020600040101010101" charset="-122"/>
              </a:rPr>
              <a:t>第三部分</a:t>
            </a:r>
            <a:endParaRPr lang="zh-CN" altLang="en-US" sz="4000">
              <a:solidFill>
                <a:srgbClr val="304887"/>
              </a:solidFill>
              <a:latin typeface="汉仪雅酷黑W" panose="00020600040101010101" charset="-122"/>
              <a:ea typeface="汉仪雅酷黑W" panose="00020600040101010101" charset="-122"/>
            </a:endParaRPr>
          </a:p>
        </p:txBody>
      </p:sp>
      <p:sp>
        <p:nvSpPr>
          <p:cNvPr id="2" name="文本框 1"/>
          <p:cNvSpPr txBox="1"/>
          <p:nvPr/>
        </p:nvSpPr>
        <p:spPr>
          <a:xfrm>
            <a:off x="8281035" y="2217420"/>
            <a:ext cx="2232000" cy="811530"/>
          </a:xfrm>
          <a:prstGeom prst="rect">
            <a:avLst/>
          </a:prstGeom>
          <a:noFill/>
        </p:spPr>
        <p:txBody>
          <a:bodyPr wrap="square" rtlCol="0">
            <a:spAutoFit/>
          </a:bodyPr>
          <a:p>
            <a:pPr algn="dist" fontAlgn="auto">
              <a:lnSpc>
                <a:spcPct val="130000"/>
              </a:lnSpc>
            </a:pPr>
            <a:r>
              <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rPr>
              <a:t>税务评估</a:t>
            </a:r>
            <a:endPar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endParaRPr>
          </a:p>
        </p:txBody>
      </p:sp>
      <p:sp>
        <p:nvSpPr>
          <p:cNvPr id="11" name="文本框 10"/>
          <p:cNvSpPr txBox="1"/>
          <p:nvPr/>
        </p:nvSpPr>
        <p:spPr>
          <a:xfrm>
            <a:off x="8281035" y="2984500"/>
            <a:ext cx="3564000" cy="929640"/>
          </a:xfrm>
          <a:prstGeom prst="rect">
            <a:avLst/>
          </a:prstGeom>
          <a:noFill/>
        </p:spPr>
        <p:txBody>
          <a:bodyPr wrap="square" rtlCol="0">
            <a:spAutoFit/>
          </a:bodyPr>
          <a:p>
            <a:pPr fontAlgn="auto">
              <a:lnSpc>
                <a:spcPct val="13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rPr>
              <a:t>贯彻落实税收政策，确保税收工作程序的合法性，杜绝以权谋私的现象，严格执行税收法律、法规、条例和现行税收政策。</a:t>
            </a:r>
            <a:endPar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endParaRPr>
          </a:p>
        </p:txBody>
      </p:sp>
      <p:grpSp>
        <p:nvGrpSpPr>
          <p:cNvPr id="54" name="组合 53"/>
          <p:cNvGrpSpPr/>
          <p:nvPr/>
        </p:nvGrpSpPr>
        <p:grpSpPr>
          <a:xfrm>
            <a:off x="8382635" y="4131945"/>
            <a:ext cx="2083435" cy="467995"/>
            <a:chOff x="1044" y="6527"/>
            <a:chExt cx="3421" cy="823"/>
          </a:xfrm>
        </p:grpSpPr>
        <p:sp>
          <p:nvSpPr>
            <p:cNvPr id="49" name="圆角矩形 48"/>
            <p:cNvSpPr/>
            <p:nvPr/>
          </p:nvSpPr>
          <p:spPr>
            <a:xfrm>
              <a:off x="1044" y="6527"/>
              <a:ext cx="3421" cy="823"/>
            </a:xfrm>
            <a:prstGeom prst="roundRect">
              <a:avLst>
                <a:gd name="adj" fmla="val 32835"/>
              </a:avLst>
            </a:prstGeom>
            <a:solidFill>
              <a:srgbClr val="FD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a:grpSpLocks noChangeAspect="1"/>
            </p:cNvGrpSpPr>
            <p:nvPr/>
          </p:nvGrpSpPr>
          <p:grpSpPr>
            <a:xfrm>
              <a:off x="1479" y="6690"/>
              <a:ext cx="510" cy="510"/>
              <a:chOff x="1479" y="6623"/>
              <a:chExt cx="624" cy="624"/>
            </a:xfrm>
          </p:grpSpPr>
          <p:sp>
            <p:nvSpPr>
              <p:cNvPr id="51" name="椭圆 50"/>
              <p:cNvSpPr/>
              <p:nvPr/>
            </p:nvSpPr>
            <p:spPr>
              <a:xfrm>
                <a:off x="1479" y="6623"/>
                <a:ext cx="624" cy="6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半闭框 51"/>
              <p:cNvSpPr/>
              <p:nvPr/>
            </p:nvSpPr>
            <p:spPr>
              <a:xfrm rot="8100000">
                <a:off x="1573" y="6836"/>
                <a:ext cx="283" cy="283"/>
              </a:xfrm>
              <a:prstGeom prst="halfFrame">
                <a:avLst>
                  <a:gd name="adj1" fmla="val 20332"/>
                  <a:gd name="adj2" fmla="val 220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53" name="文本框 52"/>
            <p:cNvSpPr txBox="1"/>
            <p:nvPr/>
          </p:nvSpPr>
          <p:spPr>
            <a:xfrm>
              <a:off x="2184" y="6624"/>
              <a:ext cx="2151" cy="701"/>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PART-03</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55" name="组合 54"/>
          <p:cNvGrpSpPr/>
          <p:nvPr/>
        </p:nvGrpSpPr>
        <p:grpSpPr>
          <a:xfrm>
            <a:off x="8535035" y="5104130"/>
            <a:ext cx="1018540" cy="179070"/>
            <a:chOff x="1245" y="7921"/>
            <a:chExt cx="1604" cy="282"/>
          </a:xfrm>
        </p:grpSpPr>
        <p:sp>
          <p:nvSpPr>
            <p:cNvPr id="56" name="圆角矩形 55"/>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文本框 58"/>
          <p:cNvSpPr txBox="1"/>
          <p:nvPr/>
        </p:nvSpPr>
        <p:spPr>
          <a:xfrm>
            <a:off x="4366895" y="2689225"/>
            <a:ext cx="2088000" cy="460375"/>
          </a:xfrm>
          <a:prstGeom prst="rect">
            <a:avLst/>
          </a:prstGeom>
          <a:noFill/>
        </p:spPr>
        <p:txBody>
          <a:bodyPr wrap="square" rtlCol="0">
            <a:spAutoFit/>
          </a:bodyPr>
          <a:p>
            <a:pPr algn="dist"/>
            <a:r>
              <a:rPr lang="zh-CN" altLang="en-US" sz="2400" b="1">
                <a:solidFill>
                  <a:schemeClr val="bg1"/>
                </a:solidFill>
                <a:latin typeface="汉仪粗简黑简" panose="00020600040101010101" charset="-122"/>
                <a:ea typeface="汉仪粗简黑简" panose="00020600040101010101" charset="-122"/>
              </a:rPr>
              <a:t>您的纳税清单</a:t>
            </a:r>
            <a:endParaRPr lang="zh-CN" altLang="en-US" sz="2400" b="1">
              <a:solidFill>
                <a:schemeClr val="bg1"/>
              </a:solidFill>
              <a:latin typeface="汉仪粗简黑简" panose="00020600040101010101" charset="-122"/>
              <a:ea typeface="汉仪粗简黑简" panose="0002060004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税务评估</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6" name="组合 5"/>
          <p:cNvGrpSpPr/>
          <p:nvPr/>
        </p:nvGrpSpPr>
        <p:grpSpPr>
          <a:xfrm>
            <a:off x="1792288" y="1816100"/>
            <a:ext cx="8721725" cy="3553460"/>
            <a:chOff x="2932" y="2860"/>
            <a:chExt cx="13735" cy="5596"/>
          </a:xfrm>
        </p:grpSpPr>
        <p:pic>
          <p:nvPicPr>
            <p:cNvPr id="2" name="图片 1" descr="finance-accounting-paper-desk-using"/>
            <p:cNvPicPr>
              <a:picLocks noChangeAspect="1"/>
            </p:cNvPicPr>
            <p:nvPr/>
          </p:nvPicPr>
          <p:blipFill>
            <a:blip r:embed="rId1"/>
            <a:srcRect l="19438" r="22373"/>
            <a:stretch>
              <a:fillRect/>
            </a:stretch>
          </p:blipFill>
          <p:spPr>
            <a:xfrm>
              <a:off x="11923" y="2940"/>
              <a:ext cx="4744" cy="5436"/>
            </a:xfrm>
            <a:prstGeom prst="rect">
              <a:avLst/>
            </a:prstGeom>
          </p:spPr>
        </p:pic>
        <p:sp>
          <p:nvSpPr>
            <p:cNvPr id="3" name="文本框 2"/>
            <p:cNvSpPr txBox="1"/>
            <p:nvPr/>
          </p:nvSpPr>
          <p:spPr>
            <a:xfrm>
              <a:off x="2932" y="2860"/>
              <a:ext cx="7965" cy="5596"/>
            </a:xfrm>
            <a:prstGeom prst="rect">
              <a:avLst/>
            </a:prstGeom>
            <a:noFill/>
          </p:spPr>
          <p:txBody>
            <a:bodyPr wrap="square" rtlCol="0">
              <a:spAutoFit/>
            </a:bodyPr>
            <a:p>
              <a:pPr marL="285750" indent="-285750" fontAlgn="auto">
                <a:lnSpc>
                  <a:spcPct val="150000"/>
                </a:lnSpc>
                <a:buClr>
                  <a:srgbClr val="9DC7EE"/>
                </a:buClr>
                <a:buFont typeface="Wingdings" panose="05000000000000000000" charset="0"/>
                <a:buChar char=""/>
              </a:pPr>
              <a:r>
                <a:rPr lang="zh-CN" altLang="en-US" sz="1500">
                  <a:solidFill>
                    <a:schemeClr val="tx1">
                      <a:lumMod val="65000"/>
                      <a:lumOff val="35000"/>
                    </a:schemeClr>
                  </a:solidFill>
                  <a:latin typeface="汉仪中简黑简" panose="00020600040101010101" charset="-122"/>
                  <a:ea typeface="汉仪中简黑简" panose="00020600040101010101" charset="-122"/>
                </a:rPr>
                <a:t>税务评估是一个纳税服务过程。税务机关通过信息化手段，设置能够了解和掌握纳税人财务核算和相关经营情况的纳税申报表。</a:t>
              </a:r>
              <a:endParaRPr lang="zh-CN" altLang="en-US" sz="1500">
                <a:solidFill>
                  <a:schemeClr val="tx1">
                    <a:lumMod val="65000"/>
                    <a:lumOff val="35000"/>
                  </a:schemeClr>
                </a:solidFill>
                <a:latin typeface="汉仪中简黑简" panose="00020600040101010101" charset="-122"/>
                <a:ea typeface="汉仪中简黑简" panose="00020600040101010101" charset="-122"/>
              </a:endParaRPr>
            </a:p>
            <a:p>
              <a:pPr marL="285750" indent="-285750" fontAlgn="auto">
                <a:lnSpc>
                  <a:spcPct val="150000"/>
                </a:lnSpc>
                <a:buClr>
                  <a:srgbClr val="9DC7EE"/>
                </a:buClr>
                <a:buFont typeface="Wingdings" panose="05000000000000000000" charset="0"/>
                <a:buChar char=""/>
              </a:pPr>
              <a:endParaRPr lang="zh-CN" altLang="en-US" sz="1500">
                <a:solidFill>
                  <a:schemeClr val="tx1">
                    <a:lumMod val="65000"/>
                    <a:lumOff val="35000"/>
                  </a:schemeClr>
                </a:solidFill>
                <a:latin typeface="汉仪中简黑简" panose="00020600040101010101" charset="-122"/>
                <a:ea typeface="汉仪中简黑简" panose="00020600040101010101" charset="-122"/>
              </a:endParaRPr>
            </a:p>
            <a:p>
              <a:pPr marL="285750" indent="-285750" fontAlgn="auto">
                <a:lnSpc>
                  <a:spcPct val="150000"/>
                </a:lnSpc>
                <a:buClr>
                  <a:srgbClr val="9DC7EE"/>
                </a:buClr>
                <a:buFont typeface="Wingdings" panose="05000000000000000000" charset="0"/>
                <a:buChar char=""/>
              </a:pPr>
              <a:r>
                <a:rPr lang="zh-CN" altLang="en-US" sz="1500">
                  <a:solidFill>
                    <a:schemeClr val="tx1">
                      <a:lumMod val="65000"/>
                      <a:lumOff val="35000"/>
                    </a:schemeClr>
                  </a:solidFill>
                  <a:latin typeface="汉仪中简黑简" panose="00020600040101010101" charset="-122"/>
                  <a:ea typeface="汉仪中简黑简" panose="00020600040101010101" charset="-122"/>
                </a:rPr>
                <a:t>纳税评估通过约谈、举证等方式，可以有效解决纳税人因主观疏忽或对税法理解错误而产生的涉税问题。</a:t>
              </a:r>
              <a:endParaRPr lang="zh-CN" altLang="en-US" sz="1500">
                <a:solidFill>
                  <a:schemeClr val="tx1">
                    <a:lumMod val="65000"/>
                    <a:lumOff val="35000"/>
                  </a:schemeClr>
                </a:solidFill>
                <a:latin typeface="汉仪中简黑简" panose="00020600040101010101" charset="-122"/>
                <a:ea typeface="汉仪中简黑简" panose="00020600040101010101" charset="-122"/>
              </a:endParaRPr>
            </a:p>
            <a:p>
              <a:pPr marL="285750" indent="-285750" fontAlgn="auto">
                <a:lnSpc>
                  <a:spcPct val="150000"/>
                </a:lnSpc>
                <a:buClr>
                  <a:srgbClr val="9DC7EE"/>
                </a:buClr>
                <a:buFont typeface="Wingdings" panose="05000000000000000000" charset="0"/>
                <a:buChar char=""/>
              </a:pPr>
              <a:endParaRPr lang="zh-CN" altLang="en-US" sz="1500">
                <a:solidFill>
                  <a:schemeClr val="tx1">
                    <a:lumMod val="65000"/>
                    <a:lumOff val="35000"/>
                  </a:schemeClr>
                </a:solidFill>
                <a:latin typeface="汉仪中简黑简" panose="00020600040101010101" charset="-122"/>
                <a:ea typeface="汉仪中简黑简" panose="00020600040101010101" charset="-122"/>
              </a:endParaRPr>
            </a:p>
            <a:p>
              <a:pPr marL="285750" indent="-285750" fontAlgn="auto">
                <a:lnSpc>
                  <a:spcPct val="150000"/>
                </a:lnSpc>
                <a:buClr>
                  <a:srgbClr val="9DC7EE"/>
                </a:buClr>
                <a:buFont typeface="Wingdings" panose="05000000000000000000" charset="0"/>
                <a:buChar char=""/>
              </a:pPr>
              <a:r>
                <a:rPr lang="zh-CN" altLang="en-US" sz="1500">
                  <a:solidFill>
                    <a:schemeClr val="tx1">
                      <a:lumMod val="65000"/>
                      <a:lumOff val="35000"/>
                    </a:schemeClr>
                  </a:solidFill>
                  <a:latin typeface="汉仪中简黑简" panose="00020600040101010101" charset="-122"/>
                  <a:ea typeface="汉仪中简黑简" panose="00020600040101010101" charset="-122"/>
                </a:rPr>
                <a:t>为了及时调节国家经济、体现产业政策，税收政策处于不断变化之中，一项成功的税收筹划是对财税政策的及时更新获取。</a:t>
              </a:r>
              <a:endParaRPr lang="zh-CN" altLang="en-US" sz="1500">
                <a:solidFill>
                  <a:schemeClr val="tx1">
                    <a:lumMod val="65000"/>
                    <a:lumOff val="35000"/>
                  </a:schemeClr>
                </a:solidFill>
                <a:latin typeface="汉仪中简黑简" panose="00020600040101010101" charset="-122"/>
                <a:ea typeface="汉仪中简黑简" panose="00020600040101010101"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税务评估</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12" name="组合 11"/>
          <p:cNvGrpSpPr/>
          <p:nvPr/>
        </p:nvGrpSpPr>
        <p:grpSpPr>
          <a:xfrm>
            <a:off x="1877695" y="1816100"/>
            <a:ext cx="8436610" cy="3556000"/>
            <a:chOff x="2823" y="2860"/>
            <a:chExt cx="13286" cy="5600"/>
          </a:xfrm>
        </p:grpSpPr>
        <p:sp>
          <p:nvSpPr>
            <p:cNvPr id="3" name="文本框 2"/>
            <p:cNvSpPr txBox="1"/>
            <p:nvPr/>
          </p:nvSpPr>
          <p:spPr>
            <a:xfrm>
              <a:off x="2843" y="2860"/>
              <a:ext cx="13266" cy="1307"/>
            </a:xfrm>
            <a:prstGeom prst="rect">
              <a:avLst/>
            </a:prstGeom>
            <a:noFill/>
          </p:spPr>
          <p:txBody>
            <a:bodyPr wrap="square" rtlCol="0">
              <a:spAutoFit/>
            </a:bodyPr>
            <a:p>
              <a:pPr marL="285750" indent="-285750" fontAlgn="auto">
                <a:lnSpc>
                  <a:spcPct val="150000"/>
                </a:lnSpc>
                <a:buClr>
                  <a:srgbClr val="9DC7EE"/>
                </a:buClr>
                <a:buFont typeface="Wingdings" panose="05000000000000000000" charset="0"/>
                <a:buChar char=""/>
              </a:pPr>
              <a:r>
                <a:rPr lang="zh-CN" altLang="en-US" sz="1600">
                  <a:solidFill>
                    <a:schemeClr val="tx1">
                      <a:lumMod val="65000"/>
                      <a:lumOff val="35000"/>
                    </a:schemeClr>
                  </a:solidFill>
                  <a:latin typeface="汉仪中简黑简" panose="00020600040101010101" charset="-122"/>
                  <a:ea typeface="汉仪中简黑简" panose="00020600040101010101" charset="-122"/>
                </a:rPr>
                <a:t>以及多种税收方案优化选择的结果，利用税收政策与经济实际适应度的不断变化，寻找纳税人在税收上的利益增长点。</a:t>
              </a:r>
              <a:endParaRPr lang="zh-CN" altLang="en-US" sz="1600">
                <a:solidFill>
                  <a:schemeClr val="tx1">
                    <a:lumMod val="65000"/>
                    <a:lumOff val="35000"/>
                  </a:schemeClr>
                </a:solidFill>
                <a:latin typeface="汉仪中简黑简" panose="00020600040101010101" charset="-122"/>
                <a:ea typeface="汉仪中简黑简" panose="00020600040101010101" charset="-122"/>
              </a:endParaRPr>
            </a:p>
          </p:txBody>
        </p:sp>
        <p:sp>
          <p:nvSpPr>
            <p:cNvPr id="6" name="任意多边形 5"/>
            <p:cNvSpPr/>
            <p:nvPr/>
          </p:nvSpPr>
          <p:spPr>
            <a:xfrm>
              <a:off x="3430" y="4480"/>
              <a:ext cx="12580" cy="3980"/>
            </a:xfrm>
            <a:custGeom>
              <a:avLst/>
              <a:gdLst>
                <a:gd name="connsiteX0" fmla="*/ 3 w 12580"/>
                <a:gd name="connsiteY0" fmla="*/ 516 h 3980"/>
                <a:gd name="connsiteX1" fmla="*/ 0 w 12580"/>
                <a:gd name="connsiteY1" fmla="*/ 0 h 3980"/>
                <a:gd name="connsiteX2" fmla="*/ 12580 w 12580"/>
                <a:gd name="connsiteY2" fmla="*/ 20 h 3980"/>
                <a:gd name="connsiteX3" fmla="*/ 12580 w 12580"/>
                <a:gd name="connsiteY3" fmla="*/ 3980 h 3980"/>
                <a:gd name="connsiteX4" fmla="*/ 0 w 12580"/>
                <a:gd name="connsiteY4" fmla="*/ 3980 h 3980"/>
                <a:gd name="connsiteX5" fmla="*/ 1 w 12580"/>
                <a:gd name="connsiteY5" fmla="*/ 1528 h 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0" h="3980">
                  <a:moveTo>
                    <a:pt x="3" y="516"/>
                  </a:moveTo>
                  <a:lnTo>
                    <a:pt x="0" y="0"/>
                  </a:lnTo>
                  <a:lnTo>
                    <a:pt x="12580" y="20"/>
                  </a:lnTo>
                  <a:lnTo>
                    <a:pt x="12580" y="3980"/>
                  </a:lnTo>
                  <a:lnTo>
                    <a:pt x="0" y="3980"/>
                  </a:lnTo>
                  <a:lnTo>
                    <a:pt x="1" y="1528"/>
                  </a:lnTo>
                </a:path>
              </a:pathLst>
            </a:custGeom>
            <a:noFill/>
            <a:ln w="19050">
              <a:solidFill>
                <a:srgbClr val="6DAB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823" y="5073"/>
              <a:ext cx="351" cy="654"/>
            </a:xfrm>
            <a:custGeom>
              <a:avLst/>
              <a:gdLst/>
              <a:ahLst/>
              <a:cxnLst>
                <a:cxn ang="3">
                  <a:pos x="hc" y="t"/>
                </a:cxn>
                <a:cxn ang="cd2">
                  <a:pos x="l" y="vc"/>
                </a:cxn>
                <a:cxn ang="cd4">
                  <a:pos x="hc" y="b"/>
                </a:cxn>
                <a:cxn ang="0">
                  <a:pos x="r" y="vc"/>
                </a:cxn>
              </a:cxnLst>
              <a:rect l="l" t="t" r="r" b="b"/>
              <a:pathLst>
                <a:path w="351" h="654">
                  <a:moveTo>
                    <a:pt x="351" y="58"/>
                  </a:moveTo>
                  <a:cubicBezTo>
                    <a:pt x="222" y="163"/>
                    <a:pt x="162" y="259"/>
                    <a:pt x="171" y="345"/>
                  </a:cubicBezTo>
                  <a:cubicBezTo>
                    <a:pt x="171" y="356"/>
                    <a:pt x="173" y="365"/>
                    <a:pt x="177" y="373"/>
                  </a:cubicBezTo>
                  <a:cubicBezTo>
                    <a:pt x="180" y="380"/>
                    <a:pt x="185" y="386"/>
                    <a:pt x="189" y="391"/>
                  </a:cubicBezTo>
                  <a:cubicBezTo>
                    <a:pt x="194" y="395"/>
                    <a:pt x="202" y="396"/>
                    <a:pt x="213" y="392"/>
                  </a:cubicBezTo>
                  <a:cubicBezTo>
                    <a:pt x="248" y="385"/>
                    <a:pt x="279" y="390"/>
                    <a:pt x="308" y="407"/>
                  </a:cubicBezTo>
                  <a:cubicBezTo>
                    <a:pt x="336" y="425"/>
                    <a:pt x="351" y="463"/>
                    <a:pt x="351" y="522"/>
                  </a:cubicBezTo>
                  <a:cubicBezTo>
                    <a:pt x="351" y="560"/>
                    <a:pt x="337" y="592"/>
                    <a:pt x="309" y="617"/>
                  </a:cubicBezTo>
                  <a:cubicBezTo>
                    <a:pt x="282" y="642"/>
                    <a:pt x="245" y="654"/>
                    <a:pt x="199" y="654"/>
                  </a:cubicBezTo>
                  <a:cubicBezTo>
                    <a:pt x="162" y="654"/>
                    <a:pt x="131" y="646"/>
                    <a:pt x="106" y="629"/>
                  </a:cubicBezTo>
                  <a:cubicBezTo>
                    <a:pt x="81" y="613"/>
                    <a:pt x="61" y="593"/>
                    <a:pt x="46" y="570"/>
                  </a:cubicBezTo>
                  <a:cubicBezTo>
                    <a:pt x="30" y="547"/>
                    <a:pt x="18" y="523"/>
                    <a:pt x="11" y="498"/>
                  </a:cubicBezTo>
                  <a:cubicBezTo>
                    <a:pt x="4" y="473"/>
                    <a:pt x="0" y="453"/>
                    <a:pt x="0" y="436"/>
                  </a:cubicBezTo>
                  <a:cubicBezTo>
                    <a:pt x="-4" y="248"/>
                    <a:pt x="101" y="103"/>
                    <a:pt x="315" y="0"/>
                  </a:cubicBezTo>
                  <a:lnTo>
                    <a:pt x="351" y="58"/>
                  </a:lnTo>
                  <a:close/>
                </a:path>
              </a:pathLst>
            </a:custGeom>
            <a:solidFill>
              <a:srgbClr val="FEC554"/>
            </a:solidFill>
            <a:effectLst/>
          </p:spPr>
          <p:txBody>
            <a:bodyPr wrap="square" rtlCol="0">
              <a:noAutofit/>
            </a:bodyPr>
            <a:p>
              <a:endParaRPr lang="zh-CN" altLang="en-US" sz="13800" b="1">
                <a:cs typeface="汉仪雅酷黑W" panose="00020600040101010101" charset="-122"/>
              </a:endParaRPr>
            </a:p>
          </p:txBody>
        </p:sp>
        <p:sp>
          <p:nvSpPr>
            <p:cNvPr id="10" name="文本框 9"/>
            <p:cNvSpPr txBox="1"/>
            <p:nvPr/>
          </p:nvSpPr>
          <p:spPr>
            <a:xfrm>
              <a:off x="3289" y="5073"/>
              <a:ext cx="351" cy="654"/>
            </a:xfrm>
            <a:custGeom>
              <a:avLst/>
              <a:gdLst/>
              <a:ahLst/>
              <a:cxnLst>
                <a:cxn ang="3">
                  <a:pos x="hc" y="t"/>
                </a:cxn>
                <a:cxn ang="cd2">
                  <a:pos x="l" y="vc"/>
                </a:cxn>
                <a:cxn ang="cd4">
                  <a:pos x="hc" y="b"/>
                </a:cxn>
                <a:cxn ang="0">
                  <a:pos x="r" y="vc"/>
                </a:cxn>
              </a:cxnLst>
              <a:rect l="l" t="t" r="r" b="b"/>
              <a:pathLst>
                <a:path w="351" h="654">
                  <a:moveTo>
                    <a:pt x="351" y="58"/>
                  </a:moveTo>
                  <a:cubicBezTo>
                    <a:pt x="222" y="163"/>
                    <a:pt x="162" y="259"/>
                    <a:pt x="171" y="345"/>
                  </a:cubicBezTo>
                  <a:cubicBezTo>
                    <a:pt x="171" y="356"/>
                    <a:pt x="173" y="365"/>
                    <a:pt x="177" y="373"/>
                  </a:cubicBezTo>
                  <a:cubicBezTo>
                    <a:pt x="180" y="380"/>
                    <a:pt x="185" y="386"/>
                    <a:pt x="189" y="391"/>
                  </a:cubicBezTo>
                  <a:cubicBezTo>
                    <a:pt x="194" y="395"/>
                    <a:pt x="202" y="396"/>
                    <a:pt x="213" y="392"/>
                  </a:cubicBezTo>
                  <a:cubicBezTo>
                    <a:pt x="248" y="385"/>
                    <a:pt x="279" y="390"/>
                    <a:pt x="308" y="407"/>
                  </a:cubicBezTo>
                  <a:cubicBezTo>
                    <a:pt x="336" y="425"/>
                    <a:pt x="351" y="463"/>
                    <a:pt x="351" y="522"/>
                  </a:cubicBezTo>
                  <a:cubicBezTo>
                    <a:pt x="351" y="560"/>
                    <a:pt x="337" y="592"/>
                    <a:pt x="309" y="617"/>
                  </a:cubicBezTo>
                  <a:cubicBezTo>
                    <a:pt x="282" y="642"/>
                    <a:pt x="245" y="654"/>
                    <a:pt x="199" y="654"/>
                  </a:cubicBezTo>
                  <a:cubicBezTo>
                    <a:pt x="162" y="654"/>
                    <a:pt x="131" y="646"/>
                    <a:pt x="106" y="629"/>
                  </a:cubicBezTo>
                  <a:cubicBezTo>
                    <a:pt x="81" y="613"/>
                    <a:pt x="61" y="593"/>
                    <a:pt x="46" y="570"/>
                  </a:cubicBezTo>
                  <a:cubicBezTo>
                    <a:pt x="30" y="547"/>
                    <a:pt x="18" y="523"/>
                    <a:pt x="11" y="498"/>
                  </a:cubicBezTo>
                  <a:cubicBezTo>
                    <a:pt x="4" y="473"/>
                    <a:pt x="0" y="453"/>
                    <a:pt x="0" y="436"/>
                  </a:cubicBezTo>
                  <a:cubicBezTo>
                    <a:pt x="-4" y="248"/>
                    <a:pt x="101" y="103"/>
                    <a:pt x="315" y="0"/>
                  </a:cubicBezTo>
                  <a:lnTo>
                    <a:pt x="351" y="58"/>
                  </a:lnTo>
                  <a:close/>
                </a:path>
              </a:pathLst>
            </a:custGeom>
            <a:solidFill>
              <a:srgbClr val="FEC554"/>
            </a:solidFill>
            <a:effectLst/>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800" b="1">
                <a:cs typeface="汉仪雅酷黑W" panose="00020600040101010101" charset="-122"/>
              </a:endParaRPr>
            </a:p>
          </p:txBody>
        </p:sp>
      </p:grpSp>
      <p:sp>
        <p:nvSpPr>
          <p:cNvPr id="11" name="文本框 10"/>
          <p:cNvSpPr txBox="1"/>
          <p:nvPr/>
        </p:nvSpPr>
        <p:spPr>
          <a:xfrm>
            <a:off x="2609850" y="3159125"/>
            <a:ext cx="7252335" cy="1822450"/>
          </a:xfrm>
          <a:prstGeom prst="rect">
            <a:avLst/>
          </a:prstGeom>
          <a:noFill/>
        </p:spPr>
        <p:txBody>
          <a:bodyPr wrap="square" rtlCol="0">
            <a:spAutoFit/>
          </a:bodyPr>
          <a:p>
            <a:pPr fontAlgn="auto">
              <a:lnSpc>
                <a:spcPct val="150000"/>
              </a:lnSpc>
            </a:pPr>
            <a:r>
              <a:rPr lang="zh-CN" altLang="en-US" sz="1500">
                <a:solidFill>
                  <a:schemeClr val="tx1">
                    <a:lumMod val="65000"/>
                    <a:lumOff val="35000"/>
                  </a:schemeClr>
                </a:solidFill>
                <a:latin typeface="汉仪中简黑简" panose="00020600040101010101" charset="-122"/>
                <a:ea typeface="汉仪中简黑简" panose="00020600040101010101" charset="-122"/>
              </a:rPr>
              <a:t>航天信息软件可帮助企业进行税收筹划树立风险成本意识，分析各种可能导致的风险因素，积极采取有效措施进行预防，避免落入偷税、逃税负面陷阱，并从多方位对筹划项目的合法性、合理性及企业综合效益充分论证，关注税收政策变化和当地税务机关税收征管特点、具体方法，从整体税负轻重角度应用财会知识进行实操，优化选择标准是尽可能在税负较小情况下，实现企业整体利润最大化。</a:t>
            </a:r>
            <a:endParaRPr lang="zh-CN" altLang="en-US" sz="1500">
              <a:solidFill>
                <a:schemeClr val="tx1">
                  <a:lumMod val="65000"/>
                  <a:lumOff val="35000"/>
                </a:schemeClr>
              </a:solidFill>
              <a:latin typeface="汉仪中简黑简" panose="00020600040101010101" charset="-122"/>
              <a:ea typeface="汉仪中简黑简" panose="0002060004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税务评估</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pic>
        <p:nvPicPr>
          <p:cNvPr id="2" name="图片 1" descr="/Users/weiqingqing/Desktop/business-partnership-discussing-using-calculator-review-balance-sheet-annual-with-holding-pen-using-laptop-computer-calculating-budget-audit-integrity-before-investment-concept.jpgbusiness-partnership-discussing-using-calculator-review-balance-sheet-annual-with-holding-pen-using-laptop-computer-calculating-budget-audit-integrity-before-investment-concept"/>
          <p:cNvPicPr>
            <a:picLocks noChangeAspect="1"/>
          </p:cNvPicPr>
          <p:nvPr/>
        </p:nvPicPr>
        <p:blipFill>
          <a:blip r:embed="rId1"/>
          <a:srcRect l="7573" t="3679" r="11915" b="1160"/>
          <a:stretch>
            <a:fillRect/>
          </a:stretch>
        </p:blipFill>
        <p:spPr>
          <a:xfrm>
            <a:off x="1314450" y="2107565"/>
            <a:ext cx="3813810" cy="3005455"/>
          </a:xfrm>
          <a:prstGeom prst="rect">
            <a:avLst/>
          </a:prstGeom>
        </p:spPr>
      </p:pic>
      <p:grpSp>
        <p:nvGrpSpPr>
          <p:cNvPr id="8" name="组合 7"/>
          <p:cNvGrpSpPr/>
          <p:nvPr/>
        </p:nvGrpSpPr>
        <p:grpSpPr>
          <a:xfrm>
            <a:off x="5640070" y="1830070"/>
            <a:ext cx="5149215" cy="3535045"/>
            <a:chOff x="9329" y="3247"/>
            <a:chExt cx="8109" cy="5567"/>
          </a:xfrm>
        </p:grpSpPr>
        <p:sp>
          <p:nvSpPr>
            <p:cNvPr id="3" name="对角圆角矩形 2"/>
            <p:cNvSpPr/>
            <p:nvPr/>
          </p:nvSpPr>
          <p:spPr>
            <a:xfrm>
              <a:off x="9475" y="3247"/>
              <a:ext cx="2765" cy="737"/>
            </a:xfrm>
            <a:prstGeom prst="round2DiagRect">
              <a:avLst>
                <a:gd name="adj1" fmla="val 33378"/>
                <a:gd name="adj2" fmla="val 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latin typeface="汉仪粗简黑简" panose="00020600040101010101" charset="-122"/>
                  <a:ea typeface="汉仪粗简黑简" panose="00020600040101010101" charset="-122"/>
                </a:rPr>
                <a:t>企业税务</a:t>
              </a:r>
              <a:endParaRPr lang="zh-CN" altLang="en-US">
                <a:latin typeface="汉仪粗简黑简" panose="00020600040101010101" charset="-122"/>
                <a:ea typeface="汉仪粗简黑简" panose="00020600040101010101" charset="-122"/>
              </a:endParaRPr>
            </a:p>
          </p:txBody>
        </p:sp>
        <p:sp>
          <p:nvSpPr>
            <p:cNvPr id="6" name="文本框 5"/>
            <p:cNvSpPr txBox="1"/>
            <p:nvPr/>
          </p:nvSpPr>
          <p:spPr>
            <a:xfrm>
              <a:off x="9329" y="4220"/>
              <a:ext cx="8109" cy="1670"/>
            </a:xfrm>
            <a:prstGeom prst="rect">
              <a:avLst/>
            </a:prstGeom>
            <a:noFill/>
          </p:spPr>
          <p:txBody>
            <a:bodyPr wrap="square" rtlCol="0">
              <a:spAutoFit/>
            </a:bodyPr>
            <a:p>
              <a:pPr marL="285750" indent="-285750" fontAlgn="auto">
                <a:lnSpc>
                  <a:spcPct val="150000"/>
                </a:lnSpc>
                <a:buClr>
                  <a:srgbClr val="9DC7EE"/>
                </a:buClr>
                <a:buFont typeface="Wingdings" panose="05000000000000000000" charset="0"/>
                <a:buChar char=""/>
              </a:pPr>
              <a:r>
                <a:rPr lang="zh-CN" altLang="en-US" sz="1400">
                  <a:solidFill>
                    <a:schemeClr val="tx1">
                      <a:lumMod val="65000"/>
                      <a:lumOff val="35000"/>
                    </a:schemeClr>
                  </a:solidFill>
                  <a:latin typeface="汉仪中简黑简" panose="00020600040101010101" charset="-122"/>
                  <a:ea typeface="汉仪中简黑简" panose="00020600040101010101" charset="-122"/>
                </a:rPr>
                <a:t>税务评估模型是纳税人申报信息产生的涉税指标基础，实现行业指标和涉税指标有机结合，并互相制约的具体行业数据模型。</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sp>
          <p:nvSpPr>
            <p:cNvPr id="7" name="文本框 6"/>
            <p:cNvSpPr txBox="1"/>
            <p:nvPr/>
          </p:nvSpPr>
          <p:spPr>
            <a:xfrm>
              <a:off x="9329" y="6126"/>
              <a:ext cx="8109" cy="2688"/>
            </a:xfrm>
            <a:prstGeom prst="rect">
              <a:avLst/>
            </a:prstGeom>
            <a:noFill/>
          </p:spPr>
          <p:txBody>
            <a:bodyPr wrap="square" rtlCol="0">
              <a:spAutoFit/>
            </a:bodyPr>
            <a:p>
              <a:pPr marL="285750" indent="-285750" fontAlgn="auto">
                <a:lnSpc>
                  <a:spcPct val="150000"/>
                </a:lnSpc>
                <a:buClr>
                  <a:srgbClr val="9DC7EE"/>
                </a:buClr>
                <a:buFont typeface="Wingdings" panose="05000000000000000000" charset="0"/>
                <a:buChar char=""/>
              </a:pPr>
              <a:r>
                <a:rPr lang="zh-CN" altLang="en-US" sz="1400">
                  <a:solidFill>
                    <a:schemeClr val="tx1">
                      <a:lumMod val="65000"/>
                      <a:lumOff val="35000"/>
                    </a:schemeClr>
                  </a:solidFill>
                  <a:latin typeface="汉仪中简黑简" panose="00020600040101010101" charset="-122"/>
                  <a:ea typeface="汉仪中简黑简" panose="00020600040101010101" charset="-122"/>
                </a:rPr>
                <a:t>通过行业代表企业的生产工艺、生产流程和经营特点，测算出企业单位产品耗能、辅助材料消耗量、计件工资等指标参数，再采用投入产出法、关键部件控制法、单位产品耗材耗能测算法、计件工资控制法等方法，推算出产品产量或销售额的线性公式或表格 。</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9"/>
          <p:cNvSpPr/>
          <p:nvPr/>
        </p:nvSpPr>
        <p:spPr>
          <a:xfrm flipH="1">
            <a:off x="-38735" y="0"/>
            <a:ext cx="12243435" cy="6858635"/>
          </a:xfrm>
          <a:custGeom>
            <a:avLst/>
            <a:gdLst>
              <a:gd name="connsiteX0" fmla="*/ 17919 w 28714"/>
              <a:gd name="connsiteY0" fmla="*/ 2557 h 17765"/>
              <a:gd name="connsiteX1" fmla="*/ 18157 w 28714"/>
              <a:gd name="connsiteY1" fmla="*/ 3716 h 17765"/>
              <a:gd name="connsiteX2" fmla="*/ 17665 w 28714"/>
              <a:gd name="connsiteY2" fmla="*/ 5523 h 17765"/>
              <a:gd name="connsiteX3" fmla="*/ 16520 w 28714"/>
              <a:gd name="connsiteY3" fmla="*/ 6244 h 17765"/>
              <a:gd name="connsiteX4" fmla="*/ 13594 w 28714"/>
              <a:gd name="connsiteY4" fmla="*/ 6753 h 17765"/>
              <a:gd name="connsiteX5" fmla="*/ 11898 w 28714"/>
              <a:gd name="connsiteY5" fmla="*/ 7728 h 17765"/>
              <a:gd name="connsiteX6" fmla="*/ 10838 w 28714"/>
              <a:gd name="connsiteY6" fmla="*/ 9340 h 17765"/>
              <a:gd name="connsiteX7" fmla="*/ 10117 w 28714"/>
              <a:gd name="connsiteY7" fmla="*/ 11884 h 17765"/>
              <a:gd name="connsiteX8" fmla="*/ 8803 w 28714"/>
              <a:gd name="connsiteY8" fmla="*/ 13240 h 17765"/>
              <a:gd name="connsiteX9" fmla="*/ 6471 w 28714"/>
              <a:gd name="connsiteY9" fmla="*/ 13368 h 17765"/>
              <a:gd name="connsiteX10" fmla="*/ 4520 w 28714"/>
              <a:gd name="connsiteY10" fmla="*/ 12647 h 17765"/>
              <a:gd name="connsiteX11" fmla="*/ 1342 w 28714"/>
              <a:gd name="connsiteY11" fmla="*/ 12944 h 17765"/>
              <a:gd name="connsiteX12" fmla="*/ 1342 w 28714"/>
              <a:gd name="connsiteY12" fmla="*/ 12944 h 17765"/>
              <a:gd name="connsiteX13" fmla="*/ 1512 w 28714"/>
              <a:gd name="connsiteY13" fmla="*/ 14004 h 17765"/>
              <a:gd name="connsiteX14" fmla="*/ 1554 w 28714"/>
              <a:gd name="connsiteY14" fmla="*/ 16548 h 17765"/>
              <a:gd name="connsiteX15" fmla="*/ 18979 w 28714"/>
              <a:gd name="connsiteY15" fmla="*/ 17693 h 17765"/>
              <a:gd name="connsiteX16" fmla="*/ 28307 w 28714"/>
              <a:gd name="connsiteY16" fmla="*/ 17141 h 17765"/>
              <a:gd name="connsiteX17" fmla="*/ 26357 w 28714"/>
              <a:gd name="connsiteY17" fmla="*/ 14046 h 17765"/>
              <a:gd name="connsiteX18" fmla="*/ 26060 w 28714"/>
              <a:gd name="connsiteY18" fmla="*/ 4506 h 17765"/>
              <a:gd name="connsiteX19" fmla="*/ 24830 w 28714"/>
              <a:gd name="connsiteY19" fmla="*/ 395 h 17765"/>
              <a:gd name="connsiteX20" fmla="*/ 20505 w 28714"/>
              <a:gd name="connsiteY20" fmla="*/ 522 h 17765"/>
              <a:gd name="connsiteX21" fmla="*/ 16944 w 28714"/>
              <a:gd name="connsiteY21" fmla="*/ 2006 h 17765"/>
              <a:gd name="connsiteX22" fmla="*/ 17919 w 28714"/>
              <a:gd name="connsiteY22" fmla="*/ 2557 h 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281" h="10801">
                <a:moveTo>
                  <a:pt x="14625" y="0"/>
                </a:moveTo>
                <a:cubicBezTo>
                  <a:pt x="14203" y="1805"/>
                  <a:pt x="14283" y="2160"/>
                  <a:pt x="11671" y="2460"/>
                </a:cubicBezTo>
                <a:cubicBezTo>
                  <a:pt x="8293" y="2956"/>
                  <a:pt x="7783" y="3818"/>
                  <a:pt x="7008" y="6559"/>
                </a:cubicBezTo>
                <a:cubicBezTo>
                  <a:pt x="6621" y="8644"/>
                  <a:pt x="5765" y="9408"/>
                  <a:pt x="3979" y="9500"/>
                </a:cubicBezTo>
                <a:cubicBezTo>
                  <a:pt x="3331" y="9530"/>
                  <a:pt x="2452" y="9217"/>
                  <a:pt x="2167" y="9001"/>
                </a:cubicBezTo>
                <a:cubicBezTo>
                  <a:pt x="1866" y="8801"/>
                  <a:pt x="1381" y="8616"/>
                  <a:pt x="661" y="8622"/>
                </a:cubicBezTo>
                <a:cubicBezTo>
                  <a:pt x="460" y="8619"/>
                  <a:pt x="118" y="8641"/>
                  <a:pt x="0" y="8652"/>
                </a:cubicBezTo>
                <a:lnTo>
                  <a:pt x="0" y="10801"/>
                </a:lnTo>
                <a:lnTo>
                  <a:pt x="19281" y="10801"/>
                </a:lnTo>
                <a:lnTo>
                  <a:pt x="19281" y="0"/>
                </a:lnTo>
                <a:lnTo>
                  <a:pt x="14625"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 name="任意多边形 4"/>
          <p:cNvSpPr/>
          <p:nvPr/>
        </p:nvSpPr>
        <p:spPr>
          <a:xfrm>
            <a:off x="9058275" y="0"/>
            <a:ext cx="3133725" cy="1809750"/>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12" name="组合 11"/>
          <p:cNvGrpSpPr/>
          <p:nvPr/>
        </p:nvGrpSpPr>
        <p:grpSpPr>
          <a:xfrm>
            <a:off x="10133330" y="238760"/>
            <a:ext cx="1880235" cy="521970"/>
            <a:chOff x="750" y="376"/>
            <a:chExt cx="2961" cy="822"/>
          </a:xfrm>
        </p:grpSpPr>
        <p:sp>
          <p:nvSpPr>
            <p:cNvPr id="15" name="正五边形 14"/>
            <p:cNvSpPr>
              <a:spLocks noChangeAspect="1"/>
            </p:cNvSpPr>
            <p:nvPr/>
          </p:nvSpPr>
          <p:spPr>
            <a:xfrm>
              <a:off x="750" y="378"/>
              <a:ext cx="737" cy="737"/>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48" y="376"/>
              <a:ext cx="2063" cy="822"/>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grpSp>
      <p:pic>
        <p:nvPicPr>
          <p:cNvPr id="13" name="图片 12" descr="/Users/weiqingqing/Desktop/48l [转换].png48l [转换]"/>
          <p:cNvPicPr>
            <a:picLocks noChangeAspect="1"/>
          </p:cNvPicPr>
          <p:nvPr/>
        </p:nvPicPr>
        <p:blipFill>
          <a:blip r:embed="rId1"/>
          <a:srcRect/>
          <a:stretch>
            <a:fillRect/>
          </a:stretch>
        </p:blipFill>
        <p:spPr>
          <a:xfrm>
            <a:off x="615315" y="1544955"/>
            <a:ext cx="7666355" cy="4749165"/>
          </a:xfrm>
          <a:prstGeom prst="rect">
            <a:avLst/>
          </a:prstGeom>
        </p:spPr>
      </p:pic>
      <p:grpSp>
        <p:nvGrpSpPr>
          <p:cNvPr id="39" name="组合 38"/>
          <p:cNvGrpSpPr/>
          <p:nvPr/>
        </p:nvGrpSpPr>
        <p:grpSpPr>
          <a:xfrm flipH="1">
            <a:off x="6756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136207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sp>
        <p:nvSpPr>
          <p:cNvPr id="18" name="文本框 17"/>
          <p:cNvSpPr txBox="1"/>
          <p:nvPr/>
        </p:nvSpPr>
        <p:spPr>
          <a:xfrm>
            <a:off x="8281035" y="1562735"/>
            <a:ext cx="2232000" cy="706755"/>
          </a:xfrm>
          <a:prstGeom prst="rect">
            <a:avLst/>
          </a:prstGeom>
          <a:noFill/>
        </p:spPr>
        <p:txBody>
          <a:bodyPr wrap="square" rtlCol="0">
            <a:spAutoFit/>
          </a:bodyPr>
          <a:p>
            <a:r>
              <a:rPr lang="zh-CN" altLang="en-US" sz="4000">
                <a:solidFill>
                  <a:srgbClr val="304887"/>
                </a:solidFill>
                <a:latin typeface="汉仪雅酷黑W" panose="00020600040101010101" charset="-122"/>
                <a:ea typeface="汉仪雅酷黑W" panose="00020600040101010101" charset="-122"/>
              </a:rPr>
              <a:t>第四部分</a:t>
            </a:r>
            <a:endParaRPr lang="zh-CN" altLang="en-US" sz="4000">
              <a:solidFill>
                <a:srgbClr val="304887"/>
              </a:solidFill>
              <a:latin typeface="汉仪雅酷黑W" panose="00020600040101010101" charset="-122"/>
              <a:ea typeface="汉仪雅酷黑W" panose="00020600040101010101" charset="-122"/>
            </a:endParaRPr>
          </a:p>
        </p:txBody>
      </p:sp>
      <p:sp>
        <p:nvSpPr>
          <p:cNvPr id="2" name="文本框 1"/>
          <p:cNvSpPr txBox="1"/>
          <p:nvPr/>
        </p:nvSpPr>
        <p:spPr>
          <a:xfrm>
            <a:off x="8281035" y="2217420"/>
            <a:ext cx="2232000" cy="811530"/>
          </a:xfrm>
          <a:prstGeom prst="rect">
            <a:avLst/>
          </a:prstGeom>
          <a:noFill/>
        </p:spPr>
        <p:txBody>
          <a:bodyPr wrap="square" rtlCol="0">
            <a:spAutoFit/>
          </a:bodyPr>
          <a:p>
            <a:pPr algn="dist" fontAlgn="auto">
              <a:lnSpc>
                <a:spcPct val="130000"/>
              </a:lnSpc>
            </a:pPr>
            <a:r>
              <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rPr>
              <a:t>税务常识</a:t>
            </a:r>
            <a:endPar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endParaRPr>
          </a:p>
        </p:txBody>
      </p:sp>
      <p:sp>
        <p:nvSpPr>
          <p:cNvPr id="11" name="文本框 10"/>
          <p:cNvSpPr txBox="1"/>
          <p:nvPr/>
        </p:nvSpPr>
        <p:spPr>
          <a:xfrm>
            <a:off x="8281035" y="2984500"/>
            <a:ext cx="3564000" cy="929640"/>
          </a:xfrm>
          <a:prstGeom prst="rect">
            <a:avLst/>
          </a:prstGeom>
          <a:noFill/>
        </p:spPr>
        <p:txBody>
          <a:bodyPr wrap="square" rtlCol="0">
            <a:spAutoFit/>
          </a:bodyPr>
          <a:p>
            <a:pPr fontAlgn="auto">
              <a:lnSpc>
                <a:spcPct val="13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rPr>
              <a:t>贯彻落实税收政策，确保税收工作程序的合法性，杜绝以权谋私的现象，严格执行税收法律、法规、条例和现行税收政策。</a:t>
            </a:r>
            <a:endPar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endParaRPr>
          </a:p>
        </p:txBody>
      </p:sp>
      <p:grpSp>
        <p:nvGrpSpPr>
          <p:cNvPr id="54" name="组合 53"/>
          <p:cNvGrpSpPr/>
          <p:nvPr/>
        </p:nvGrpSpPr>
        <p:grpSpPr>
          <a:xfrm>
            <a:off x="8382635" y="4131945"/>
            <a:ext cx="2083435" cy="467995"/>
            <a:chOff x="1044" y="6527"/>
            <a:chExt cx="3421" cy="823"/>
          </a:xfrm>
        </p:grpSpPr>
        <p:sp>
          <p:nvSpPr>
            <p:cNvPr id="49" name="圆角矩形 48"/>
            <p:cNvSpPr/>
            <p:nvPr/>
          </p:nvSpPr>
          <p:spPr>
            <a:xfrm>
              <a:off x="1044" y="6527"/>
              <a:ext cx="3421" cy="823"/>
            </a:xfrm>
            <a:prstGeom prst="roundRect">
              <a:avLst>
                <a:gd name="adj" fmla="val 32835"/>
              </a:avLst>
            </a:prstGeom>
            <a:solidFill>
              <a:srgbClr val="FD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a:grpSpLocks noChangeAspect="1"/>
            </p:cNvGrpSpPr>
            <p:nvPr/>
          </p:nvGrpSpPr>
          <p:grpSpPr>
            <a:xfrm>
              <a:off x="1479" y="6690"/>
              <a:ext cx="510" cy="510"/>
              <a:chOff x="1479" y="6623"/>
              <a:chExt cx="624" cy="624"/>
            </a:xfrm>
          </p:grpSpPr>
          <p:sp>
            <p:nvSpPr>
              <p:cNvPr id="51" name="椭圆 50"/>
              <p:cNvSpPr/>
              <p:nvPr/>
            </p:nvSpPr>
            <p:spPr>
              <a:xfrm>
                <a:off x="1479" y="6623"/>
                <a:ext cx="624" cy="6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半闭框 51"/>
              <p:cNvSpPr/>
              <p:nvPr/>
            </p:nvSpPr>
            <p:spPr>
              <a:xfrm rot="8100000">
                <a:off x="1573" y="6836"/>
                <a:ext cx="283" cy="283"/>
              </a:xfrm>
              <a:prstGeom prst="halfFrame">
                <a:avLst>
                  <a:gd name="adj1" fmla="val 20332"/>
                  <a:gd name="adj2" fmla="val 220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53" name="文本框 52"/>
            <p:cNvSpPr txBox="1"/>
            <p:nvPr/>
          </p:nvSpPr>
          <p:spPr>
            <a:xfrm>
              <a:off x="2184" y="6624"/>
              <a:ext cx="2151" cy="701"/>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PART-04</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55" name="组合 54"/>
          <p:cNvGrpSpPr/>
          <p:nvPr/>
        </p:nvGrpSpPr>
        <p:grpSpPr>
          <a:xfrm>
            <a:off x="8535035" y="5104130"/>
            <a:ext cx="1018540" cy="179070"/>
            <a:chOff x="1245" y="7921"/>
            <a:chExt cx="1604" cy="282"/>
          </a:xfrm>
        </p:grpSpPr>
        <p:sp>
          <p:nvSpPr>
            <p:cNvPr id="56" name="圆角矩形 55"/>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文本框 58"/>
          <p:cNvSpPr txBox="1"/>
          <p:nvPr/>
        </p:nvSpPr>
        <p:spPr>
          <a:xfrm>
            <a:off x="4366895" y="2689225"/>
            <a:ext cx="2088000" cy="460375"/>
          </a:xfrm>
          <a:prstGeom prst="rect">
            <a:avLst/>
          </a:prstGeom>
          <a:noFill/>
        </p:spPr>
        <p:txBody>
          <a:bodyPr wrap="square" rtlCol="0">
            <a:spAutoFit/>
          </a:bodyPr>
          <a:p>
            <a:pPr algn="dist"/>
            <a:r>
              <a:rPr lang="zh-CN" altLang="en-US" sz="2400" b="1">
                <a:solidFill>
                  <a:schemeClr val="bg1"/>
                </a:solidFill>
                <a:latin typeface="汉仪粗简黑简" panose="00020600040101010101" charset="-122"/>
                <a:ea typeface="汉仪粗简黑简" panose="00020600040101010101" charset="-122"/>
              </a:rPr>
              <a:t>您的纳税清单</a:t>
            </a:r>
            <a:endParaRPr lang="zh-CN" altLang="en-US" sz="2400" b="1">
              <a:solidFill>
                <a:schemeClr val="bg1"/>
              </a:solidFill>
              <a:latin typeface="汉仪粗简黑简" panose="00020600040101010101" charset="-122"/>
              <a:ea typeface="汉仪粗简黑简" panose="0002060004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税务常识</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9" name="组合 8"/>
          <p:cNvGrpSpPr/>
          <p:nvPr/>
        </p:nvGrpSpPr>
        <p:grpSpPr>
          <a:xfrm>
            <a:off x="1640840" y="1689735"/>
            <a:ext cx="8927820" cy="4100195"/>
            <a:chOff x="8621" y="3155"/>
            <a:chExt cx="8860" cy="6457"/>
          </a:xfrm>
        </p:grpSpPr>
        <p:sp>
          <p:nvSpPr>
            <p:cNvPr id="22" name="圆角矩形 21"/>
            <p:cNvSpPr/>
            <p:nvPr/>
          </p:nvSpPr>
          <p:spPr>
            <a:xfrm>
              <a:off x="8621" y="3155"/>
              <a:ext cx="2400" cy="671"/>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没有生意也申报</a:t>
              </a:r>
              <a:endParaRPr lang="zh-CN" altLang="en-US">
                <a:effectLst/>
                <a:latin typeface="汉仪粗简黑简" panose="00020600040101010101" charset="-122"/>
                <a:ea typeface="汉仪粗简黑简" panose="00020600040101010101" charset="-122"/>
              </a:endParaRPr>
            </a:p>
          </p:txBody>
        </p:sp>
        <p:sp>
          <p:nvSpPr>
            <p:cNvPr id="24" name="圆角矩形 23"/>
            <p:cNvSpPr/>
            <p:nvPr/>
          </p:nvSpPr>
          <p:spPr>
            <a:xfrm>
              <a:off x="8621" y="5482"/>
              <a:ext cx="2400" cy="671"/>
            </a:xfrm>
            <a:prstGeom prst="roundRect">
              <a:avLst>
                <a:gd name="adj" fmla="val 43750"/>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看损耗是否正常</a:t>
              </a:r>
              <a:endParaRPr lang="zh-CN" altLang="en-US">
                <a:effectLst/>
                <a:latin typeface="汉仪粗简黑简" panose="00020600040101010101" charset="-122"/>
                <a:ea typeface="汉仪粗简黑简" panose="00020600040101010101" charset="-122"/>
              </a:endParaRPr>
            </a:p>
          </p:txBody>
        </p:sp>
        <p:sp>
          <p:nvSpPr>
            <p:cNvPr id="3" name="圆角矩形 2"/>
            <p:cNvSpPr/>
            <p:nvPr/>
          </p:nvSpPr>
          <p:spPr>
            <a:xfrm>
              <a:off x="8621" y="7749"/>
              <a:ext cx="2400" cy="671"/>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存款少可迟缴税</a:t>
              </a:r>
              <a:endParaRPr lang="zh-CN" altLang="en-US">
                <a:effectLst/>
                <a:latin typeface="汉仪粗简黑简" panose="00020600040101010101" charset="-122"/>
                <a:ea typeface="汉仪粗简黑简" panose="00020600040101010101" charset="-122"/>
              </a:endParaRPr>
            </a:p>
          </p:txBody>
        </p:sp>
        <p:sp>
          <p:nvSpPr>
            <p:cNvPr id="11" name="文本框 10"/>
            <p:cNvSpPr txBox="1"/>
            <p:nvPr/>
          </p:nvSpPr>
          <p:spPr>
            <a:xfrm>
              <a:off x="8621" y="3849"/>
              <a:ext cx="8860" cy="1161"/>
            </a:xfrm>
            <a:prstGeom prst="rect">
              <a:avLst/>
            </a:prstGeom>
            <a:noFill/>
          </p:spPr>
          <p:txBody>
            <a:bodyPr wrap="square" rtlCol="0">
              <a:spAutoFit/>
            </a:bodyPr>
            <a:p>
              <a:pP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企业纳税申报是一项义务，不论企业是否有税要交。企业可能因为各种原因没有税款要缴纳，例如企业处于筹建期间；企业处于免税期间等，这些情况下，企业可能没有税款要缴纳。</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sp>
          <p:nvSpPr>
            <p:cNvPr id="7" name="文本框 6"/>
            <p:cNvSpPr txBox="1"/>
            <p:nvPr/>
          </p:nvSpPr>
          <p:spPr>
            <a:xfrm>
              <a:off x="8621" y="6173"/>
              <a:ext cx="8860" cy="1161"/>
            </a:xfrm>
            <a:prstGeom prst="rect">
              <a:avLst/>
            </a:prstGeom>
            <a:noFill/>
          </p:spPr>
          <p:txBody>
            <a:bodyPr wrap="square" rtlCol="0">
              <a:spAutoFit/>
            </a:bodyPr>
            <a:p>
              <a:pP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企业生产过程中存在各种损耗，投进的原料一部分损耗了，一部分形成产品。在增值税里，正常损耗的进项可以抵扣，非正常损失的进项不能抵扣，要转出。</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sp>
          <p:nvSpPr>
            <p:cNvPr id="8" name="文本框 7"/>
            <p:cNvSpPr txBox="1"/>
            <p:nvPr/>
          </p:nvSpPr>
          <p:spPr>
            <a:xfrm>
              <a:off x="8621" y="8451"/>
              <a:ext cx="8860" cy="1161"/>
            </a:xfrm>
            <a:prstGeom prst="rect">
              <a:avLst/>
            </a:prstGeom>
            <a:noFill/>
          </p:spPr>
          <p:txBody>
            <a:bodyPr wrap="square" rtlCol="0">
              <a:spAutoFit/>
            </a:bodyPr>
            <a:p>
              <a:pP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企业申报以后就应该及时缴税，但如果由于存款少可以申请迟缴。存款少到什么情况可以迟缴税？可动用的银行存款不足以支付当期工资，或者支付工资以后不足以支付应交税金。。</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税务常识</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20" name="组合 19"/>
          <p:cNvGrpSpPr/>
          <p:nvPr/>
        </p:nvGrpSpPr>
        <p:grpSpPr>
          <a:xfrm>
            <a:off x="1626235" y="1730375"/>
            <a:ext cx="8901430" cy="3602990"/>
            <a:chOff x="2621" y="2305"/>
            <a:chExt cx="14018" cy="5674"/>
          </a:xfrm>
        </p:grpSpPr>
        <p:grpSp>
          <p:nvGrpSpPr>
            <p:cNvPr id="9" name="组合 8"/>
            <p:cNvGrpSpPr/>
            <p:nvPr/>
          </p:nvGrpSpPr>
          <p:grpSpPr>
            <a:xfrm rot="0">
              <a:off x="8160" y="4067"/>
              <a:ext cx="1246" cy="3912"/>
              <a:chOff x="7399" y="4067"/>
              <a:chExt cx="1246" cy="3912"/>
            </a:xfrm>
          </p:grpSpPr>
          <p:grpSp>
            <p:nvGrpSpPr>
              <p:cNvPr id="2" name="组合 1"/>
              <p:cNvGrpSpPr/>
              <p:nvPr/>
            </p:nvGrpSpPr>
            <p:grpSpPr>
              <a:xfrm>
                <a:off x="7399" y="4067"/>
                <a:ext cx="1247" cy="1247"/>
                <a:chOff x="3762" y="4412"/>
                <a:chExt cx="920" cy="920"/>
              </a:xfrm>
            </p:grpSpPr>
            <p:sp>
              <p:nvSpPr>
                <p:cNvPr id="155" name="椭圆 1"/>
                <p:cNvSpPr/>
                <p:nvPr/>
              </p:nvSpPr>
              <p:spPr>
                <a:xfrm>
                  <a:off x="3762" y="4412"/>
                  <a:ext cx="920" cy="920"/>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图标"/>
                <p:cNvSpPr/>
                <p:nvPr/>
              </p:nvSpPr>
              <p:spPr>
                <a:xfrm>
                  <a:off x="4006" y="4656"/>
                  <a:ext cx="432" cy="431"/>
                </a:xfrm>
                <a:custGeom>
                  <a:avLst/>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6" name="直接连接符 5"/>
              <p:cNvCxnSpPr/>
              <p:nvPr/>
            </p:nvCxnSpPr>
            <p:spPr>
              <a:xfrm>
                <a:off x="8605" y="4691"/>
                <a:ext cx="0" cy="3289"/>
              </a:xfrm>
              <a:prstGeom prst="line">
                <a:avLst/>
              </a:prstGeom>
              <a:ln w="53975">
                <a:solidFill>
                  <a:srgbClr val="9DC7EE"/>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rot="0">
              <a:off x="9915" y="3066"/>
              <a:ext cx="1247" cy="3833"/>
              <a:chOff x="9034" y="3066"/>
              <a:chExt cx="1247" cy="3833"/>
            </a:xfrm>
          </p:grpSpPr>
          <p:grpSp>
            <p:nvGrpSpPr>
              <p:cNvPr id="3" name="组合 2"/>
              <p:cNvGrpSpPr/>
              <p:nvPr/>
            </p:nvGrpSpPr>
            <p:grpSpPr>
              <a:xfrm>
                <a:off x="9034" y="3066"/>
                <a:ext cx="1247" cy="1247"/>
                <a:chOff x="14535" y="5607"/>
                <a:chExt cx="920" cy="920"/>
              </a:xfrm>
            </p:grpSpPr>
            <p:sp>
              <p:nvSpPr>
                <p:cNvPr id="15" name="椭圆 2"/>
                <p:cNvSpPr/>
                <p:nvPr/>
              </p:nvSpPr>
              <p:spPr>
                <a:xfrm>
                  <a:off x="14535" y="5607"/>
                  <a:ext cx="920" cy="920"/>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3" name="图标"/>
                <p:cNvSpPr>
                  <a:spLocks noChangeAspect="1"/>
                </p:cNvSpPr>
                <p:nvPr/>
              </p:nvSpPr>
              <p:spPr>
                <a:xfrm>
                  <a:off x="14769" y="5839"/>
                  <a:ext cx="454" cy="456"/>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7" name="直接连接符 6"/>
              <p:cNvCxnSpPr/>
              <p:nvPr/>
            </p:nvCxnSpPr>
            <p:spPr>
              <a:xfrm>
                <a:off x="9074" y="3610"/>
                <a:ext cx="0" cy="3289"/>
              </a:xfrm>
              <a:prstGeom prst="line">
                <a:avLst/>
              </a:prstGeom>
              <a:ln w="53975">
                <a:solidFill>
                  <a:srgbClr val="FEC554"/>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621" y="3487"/>
              <a:ext cx="5030" cy="4216"/>
              <a:chOff x="2621" y="3487"/>
              <a:chExt cx="5030" cy="4216"/>
            </a:xfrm>
          </p:grpSpPr>
          <p:sp>
            <p:nvSpPr>
              <p:cNvPr id="193" name="文本框 192"/>
              <p:cNvSpPr txBox="1"/>
              <p:nvPr/>
            </p:nvSpPr>
            <p:spPr>
              <a:xfrm>
                <a:off x="2621" y="4507"/>
                <a:ext cx="5030" cy="3197"/>
              </a:xfrm>
              <a:prstGeom prst="rect">
                <a:avLst/>
              </a:prstGeom>
              <a:noFill/>
            </p:spPr>
            <p:txBody>
              <a:bodyPr wrap="square" rtlCol="0">
                <a:spAutoFit/>
              </a:bodyPr>
              <a:p>
                <a:pPr marL="285750" indent="-285750" algn="l" fontAlgn="auto">
                  <a:lnSpc>
                    <a:spcPct val="150000"/>
                  </a:lnSpc>
                  <a:buClr>
                    <a:srgbClr val="9DC7EE"/>
                  </a:buClr>
                  <a:buFont typeface="Wingdings" panose="05000000000000000000" charset="0"/>
                  <a:buChar char=""/>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专用发票与供应商联系解决，其他发票由对方提供发票复印件加盖公章解决，对方不能提供复印件的，例如：机票、车票等，可以当事人写出具体经过，公司内部批准就可以解决。</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nvGrpSpPr>
              <p:cNvPr id="12" name="组合 11"/>
              <p:cNvGrpSpPr/>
              <p:nvPr/>
            </p:nvGrpSpPr>
            <p:grpSpPr>
              <a:xfrm>
                <a:off x="2621" y="3487"/>
                <a:ext cx="3236" cy="713"/>
                <a:chOff x="2621" y="3487"/>
                <a:chExt cx="3236" cy="713"/>
              </a:xfrm>
            </p:grpSpPr>
            <p:sp>
              <p:nvSpPr>
                <p:cNvPr id="192" name="文本框 191"/>
                <p:cNvSpPr txBox="1"/>
                <p:nvPr/>
              </p:nvSpPr>
              <p:spPr>
                <a:xfrm>
                  <a:off x="2621" y="3487"/>
                  <a:ext cx="3237" cy="580"/>
                </a:xfrm>
                <a:prstGeom prst="rect">
                  <a:avLst/>
                </a:prstGeom>
                <a:noFill/>
              </p:spPr>
              <p:txBody>
                <a:bodyPr wrap="square" rtlCol="0">
                  <a:spAutoFit/>
                </a:bodyPr>
                <a:p>
                  <a:pPr indent="0" algn="l">
                    <a:buNone/>
                  </a:pPr>
                  <a:r>
                    <a:rPr lang="zh-CN">
                      <a:solidFill>
                        <a:schemeClr val="tx1">
                          <a:lumMod val="65000"/>
                          <a:lumOff val="35000"/>
                        </a:schemeClr>
                      </a:solidFill>
                      <a:latin typeface="汉仪粗简黑简" panose="00020600040101010101" charset="-122"/>
                      <a:ea typeface="汉仪粗简黑简" panose="00020600040101010101" charset="-122"/>
                    </a:rPr>
                    <a:t>发票丢了怎么办</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cxnSp>
              <p:nvCxnSpPr>
                <p:cNvPr id="11" name="直接连接符 10"/>
                <p:cNvCxnSpPr/>
                <p:nvPr/>
              </p:nvCxnSpPr>
              <p:spPr>
                <a:xfrm>
                  <a:off x="2761" y="4200"/>
                  <a:ext cx="711" cy="0"/>
                </a:xfrm>
                <a:prstGeom prst="line">
                  <a:avLst/>
                </a:prstGeom>
                <a:ln w="50800">
                  <a:solidFill>
                    <a:srgbClr val="9DC7EE"/>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11609" y="2305"/>
              <a:ext cx="5030" cy="3199"/>
              <a:chOff x="2621" y="3487"/>
              <a:chExt cx="5030" cy="3199"/>
            </a:xfrm>
          </p:grpSpPr>
          <p:sp>
            <p:nvSpPr>
              <p:cNvPr id="16" name="文本框 15"/>
              <p:cNvSpPr txBox="1"/>
              <p:nvPr/>
            </p:nvSpPr>
            <p:spPr>
              <a:xfrm>
                <a:off x="2621" y="4507"/>
                <a:ext cx="5030" cy="2179"/>
              </a:xfrm>
              <a:prstGeom prst="rect">
                <a:avLst/>
              </a:prstGeom>
              <a:noFill/>
            </p:spPr>
            <p:txBody>
              <a:bodyPr wrap="square" rtlCol="0">
                <a:spAutoFit/>
              </a:bodyPr>
              <a:p>
                <a:pPr marL="285750" indent="-285750" algn="l" fontAlgn="auto">
                  <a:lnSpc>
                    <a:spcPct val="150000"/>
                  </a:lnSpc>
                  <a:buClr>
                    <a:srgbClr val="9DC7EE"/>
                  </a:buClr>
                  <a:buFont typeface="Wingdings" panose="05000000000000000000" charset="0"/>
                  <a:buChar char=""/>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目前我国对电子商务的税务规定还不是很明确，但在网上销售货物也一样要缴纳增值税。我们讲电子商务少缴税是指印花税。</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nvGrpSpPr>
              <p:cNvPr id="17" name="组合 16"/>
              <p:cNvGrpSpPr/>
              <p:nvPr/>
            </p:nvGrpSpPr>
            <p:grpSpPr>
              <a:xfrm>
                <a:off x="2621" y="3487"/>
                <a:ext cx="3237" cy="713"/>
                <a:chOff x="2621" y="3487"/>
                <a:chExt cx="3237" cy="713"/>
              </a:xfrm>
            </p:grpSpPr>
            <p:sp>
              <p:nvSpPr>
                <p:cNvPr id="18" name="文本框 17"/>
                <p:cNvSpPr txBox="1"/>
                <p:nvPr/>
              </p:nvSpPr>
              <p:spPr>
                <a:xfrm>
                  <a:off x="2621" y="3487"/>
                  <a:ext cx="3237" cy="580"/>
                </a:xfrm>
                <a:prstGeom prst="rect">
                  <a:avLst/>
                </a:prstGeom>
                <a:noFill/>
              </p:spPr>
              <p:txBody>
                <a:bodyPr wrap="square" rtlCol="0">
                  <a:spAutoFit/>
                </a:bodyPr>
                <a:p>
                  <a:pPr indent="0" algn="l">
                    <a:buNone/>
                  </a:pPr>
                  <a:r>
                    <a:rPr lang="zh-CN">
                      <a:solidFill>
                        <a:schemeClr val="tx1">
                          <a:lumMod val="65000"/>
                          <a:lumOff val="35000"/>
                        </a:schemeClr>
                      </a:solidFill>
                      <a:latin typeface="汉仪粗简黑简" panose="00020600040101010101" charset="-122"/>
                      <a:ea typeface="汉仪粗简黑简" panose="00020600040101010101" charset="-122"/>
                    </a:rPr>
                    <a:t>电子商务少缴税</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cxnSp>
              <p:nvCxnSpPr>
                <p:cNvPr id="19" name="直接连接符 18"/>
                <p:cNvCxnSpPr/>
                <p:nvPr/>
              </p:nvCxnSpPr>
              <p:spPr>
                <a:xfrm>
                  <a:off x="2761" y="4200"/>
                  <a:ext cx="711" cy="0"/>
                </a:xfrm>
                <a:prstGeom prst="line">
                  <a:avLst/>
                </a:prstGeom>
                <a:ln w="50800">
                  <a:solidFill>
                    <a:srgbClr val="9DC7EE"/>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税务常识</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83" name="组合 82"/>
          <p:cNvGrpSpPr/>
          <p:nvPr/>
        </p:nvGrpSpPr>
        <p:grpSpPr>
          <a:xfrm>
            <a:off x="1913573" y="1677035"/>
            <a:ext cx="8555355" cy="3939540"/>
            <a:chOff x="3738" y="2641"/>
            <a:chExt cx="13473" cy="6204"/>
          </a:xfrm>
        </p:grpSpPr>
        <p:grpSp>
          <p:nvGrpSpPr>
            <p:cNvPr id="42" name="组合 41"/>
            <p:cNvGrpSpPr/>
            <p:nvPr/>
          </p:nvGrpSpPr>
          <p:grpSpPr>
            <a:xfrm rot="0">
              <a:off x="5589" y="2641"/>
              <a:ext cx="11623" cy="1741"/>
              <a:chOff x="5149" y="2541"/>
              <a:chExt cx="11623" cy="1741"/>
            </a:xfrm>
          </p:grpSpPr>
          <p:grpSp>
            <p:nvGrpSpPr>
              <p:cNvPr id="40" name="组合 39"/>
              <p:cNvGrpSpPr/>
              <p:nvPr/>
            </p:nvGrpSpPr>
            <p:grpSpPr>
              <a:xfrm>
                <a:off x="5149" y="2703"/>
                <a:ext cx="1090" cy="1416"/>
                <a:chOff x="5149" y="2703"/>
                <a:chExt cx="1090" cy="1416"/>
              </a:xfrm>
            </p:grpSpPr>
            <p:grpSp>
              <p:nvGrpSpPr>
                <p:cNvPr id="37" name="组合 36"/>
                <p:cNvGrpSpPr>
                  <a:grpSpLocks noChangeAspect="1"/>
                </p:cNvGrpSpPr>
                <p:nvPr/>
              </p:nvGrpSpPr>
              <p:grpSpPr>
                <a:xfrm>
                  <a:off x="5149" y="2703"/>
                  <a:ext cx="1091" cy="1417"/>
                  <a:chOff x="3586" y="3626"/>
                  <a:chExt cx="675" cy="877"/>
                </a:xfrm>
                <a:solidFill>
                  <a:srgbClr val="9DC7EE"/>
                </a:solidFill>
              </p:grpSpPr>
              <p:sp>
                <p:nvSpPr>
                  <p:cNvPr id="33" name="Freeform 21"/>
                  <p:cNvSpPr>
                    <a:spLocks noEditPoints="1"/>
                  </p:cNvSpPr>
                  <p:nvPr/>
                </p:nvSpPr>
                <p:spPr bwMode="auto">
                  <a:xfrm>
                    <a:off x="3683" y="3626"/>
                    <a:ext cx="579" cy="770"/>
                  </a:xfrm>
                  <a:custGeom>
                    <a:avLst/>
                    <a:gdLst>
                      <a:gd name="T0" fmla="*/ 2147483647 w 364"/>
                      <a:gd name="T1" fmla="*/ 0 h 492"/>
                      <a:gd name="T2" fmla="*/ 0 w 364"/>
                      <a:gd name="T3" fmla="*/ 2147483647 h 492"/>
                      <a:gd name="T4" fmla="*/ 2147483647 w 364"/>
                      <a:gd name="T5" fmla="*/ 2147483647 h 492"/>
                      <a:gd name="T6" fmla="*/ 2147483647 w 364"/>
                      <a:gd name="T7" fmla="*/ 2147483647 h 492"/>
                      <a:gd name="T8" fmla="*/ 2147483647 w 364"/>
                      <a:gd name="T9" fmla="*/ 0 h 492"/>
                      <a:gd name="T10" fmla="*/ 2147483647 w 364"/>
                      <a:gd name="T11" fmla="*/ 2147483647 h 492"/>
                      <a:gd name="T12" fmla="*/ 2147483647 w 364"/>
                      <a:gd name="T13" fmla="*/ 2147483647 h 492"/>
                      <a:gd name="T14" fmla="*/ 2147483647 w 364"/>
                      <a:gd name="T15" fmla="*/ 2147483647 h 492"/>
                      <a:gd name="T16" fmla="*/ 2147483647 w 364"/>
                      <a:gd name="T17" fmla="*/ 2147483647 h 492"/>
                      <a:gd name="T18" fmla="*/ 2147483647 w 364"/>
                      <a:gd name="T19" fmla="*/ 2147483647 h 492"/>
                      <a:gd name="T20" fmla="*/ 2147483647 w 364"/>
                      <a:gd name="T21" fmla="*/ 2147483647 h 492"/>
                      <a:gd name="T22" fmla="*/ 2147483647 w 364"/>
                      <a:gd name="T23" fmla="*/ 2147483647 h 492"/>
                      <a:gd name="T24" fmla="*/ 2147483647 w 364"/>
                      <a:gd name="T25" fmla="*/ 2147483647 h 492"/>
                      <a:gd name="T26" fmla="*/ 2147483647 w 364"/>
                      <a:gd name="T27" fmla="*/ 2147483647 h 492"/>
                      <a:gd name="T28" fmla="*/ 2147483647 w 364"/>
                      <a:gd name="T29" fmla="*/ 2147483647 h 492"/>
                      <a:gd name="T30" fmla="*/ 2147483647 w 364"/>
                      <a:gd name="T31" fmla="*/ 2147483647 h 492"/>
                      <a:gd name="T32" fmla="*/ 2147483647 w 364"/>
                      <a:gd name="T33" fmla="*/ 2147483647 h 492"/>
                      <a:gd name="T34" fmla="*/ 2147483647 w 364"/>
                      <a:gd name="T35" fmla="*/ 2147483647 h 492"/>
                      <a:gd name="T36" fmla="*/ 2147483647 w 364"/>
                      <a:gd name="T37" fmla="*/ 2147483647 h 4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4" h="492">
                        <a:moveTo>
                          <a:pt x="182" y="0"/>
                        </a:moveTo>
                        <a:cubicBezTo>
                          <a:pt x="81" y="0"/>
                          <a:pt x="0" y="110"/>
                          <a:pt x="0" y="246"/>
                        </a:cubicBezTo>
                        <a:cubicBezTo>
                          <a:pt x="0" y="382"/>
                          <a:pt x="81" y="492"/>
                          <a:pt x="182" y="492"/>
                        </a:cubicBezTo>
                        <a:cubicBezTo>
                          <a:pt x="283" y="492"/>
                          <a:pt x="364" y="382"/>
                          <a:pt x="364" y="246"/>
                        </a:cubicBezTo>
                        <a:cubicBezTo>
                          <a:pt x="364" y="110"/>
                          <a:pt x="283" y="0"/>
                          <a:pt x="182" y="0"/>
                        </a:cubicBezTo>
                        <a:close/>
                        <a:moveTo>
                          <a:pt x="327" y="231"/>
                        </a:moveTo>
                        <a:cubicBezTo>
                          <a:pt x="193" y="227"/>
                          <a:pt x="193" y="227"/>
                          <a:pt x="193" y="227"/>
                        </a:cubicBezTo>
                        <a:cubicBezTo>
                          <a:pt x="193" y="172"/>
                          <a:pt x="193" y="172"/>
                          <a:pt x="193" y="172"/>
                        </a:cubicBezTo>
                        <a:cubicBezTo>
                          <a:pt x="205" y="164"/>
                          <a:pt x="215" y="141"/>
                          <a:pt x="215" y="115"/>
                        </a:cubicBezTo>
                        <a:cubicBezTo>
                          <a:pt x="215" y="89"/>
                          <a:pt x="205" y="66"/>
                          <a:pt x="193" y="58"/>
                        </a:cubicBezTo>
                        <a:cubicBezTo>
                          <a:pt x="193" y="41"/>
                          <a:pt x="193" y="41"/>
                          <a:pt x="193" y="41"/>
                        </a:cubicBezTo>
                        <a:cubicBezTo>
                          <a:pt x="267" y="48"/>
                          <a:pt x="323" y="121"/>
                          <a:pt x="327" y="231"/>
                        </a:cubicBezTo>
                        <a:close/>
                        <a:moveTo>
                          <a:pt x="177" y="41"/>
                        </a:moveTo>
                        <a:cubicBezTo>
                          <a:pt x="177" y="56"/>
                          <a:pt x="177" y="56"/>
                          <a:pt x="177" y="56"/>
                        </a:cubicBezTo>
                        <a:cubicBezTo>
                          <a:pt x="162" y="61"/>
                          <a:pt x="152" y="86"/>
                          <a:pt x="152" y="115"/>
                        </a:cubicBezTo>
                        <a:cubicBezTo>
                          <a:pt x="152" y="144"/>
                          <a:pt x="162" y="169"/>
                          <a:pt x="177" y="174"/>
                        </a:cubicBezTo>
                        <a:cubicBezTo>
                          <a:pt x="177" y="227"/>
                          <a:pt x="177" y="227"/>
                          <a:pt x="177" y="227"/>
                        </a:cubicBezTo>
                        <a:cubicBezTo>
                          <a:pt x="37" y="227"/>
                          <a:pt x="37" y="227"/>
                          <a:pt x="37" y="227"/>
                        </a:cubicBezTo>
                        <a:cubicBezTo>
                          <a:pt x="51" y="123"/>
                          <a:pt x="100" y="44"/>
                          <a:pt x="17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289" name="Freeform 22"/>
                  <p:cNvSpPr/>
                  <p:nvPr/>
                </p:nvSpPr>
                <p:spPr bwMode="auto">
                  <a:xfrm>
                    <a:off x="3586" y="4219"/>
                    <a:ext cx="474" cy="285"/>
                  </a:xfrm>
                  <a:custGeom>
                    <a:avLst/>
                    <a:gdLst>
                      <a:gd name="T0" fmla="*/ 2147483647 w 298"/>
                      <a:gd name="T1" fmla="*/ 2147483647 h 182"/>
                      <a:gd name="T2" fmla="*/ 2147483647 w 298"/>
                      <a:gd name="T3" fmla="*/ 2147483647 h 182"/>
                      <a:gd name="T4" fmla="*/ 2147483647 w 298"/>
                      <a:gd name="T5" fmla="*/ 2147483647 h 182"/>
                      <a:gd name="T6" fmla="*/ 2147483647 w 298"/>
                      <a:gd name="T7" fmla="*/ 2147483647 h 182"/>
                      <a:gd name="T8" fmla="*/ 2147483647 w 298"/>
                      <a:gd name="T9" fmla="*/ 2147483647 h 182"/>
                      <a:gd name="T10" fmla="*/ 2147483647 w 298"/>
                      <a:gd name="T11" fmla="*/ 2147483647 h 182"/>
                      <a:gd name="T12" fmla="*/ 2147483647 w 298"/>
                      <a:gd name="T13" fmla="*/ 2147483647 h 182"/>
                      <a:gd name="T14" fmla="*/ 2147483647 w 298"/>
                      <a:gd name="T15" fmla="*/ 2147483647 h 182"/>
                      <a:gd name="T16" fmla="*/ 2147483647 w 298"/>
                      <a:gd name="T17" fmla="*/ 2147483647 h 182"/>
                      <a:gd name="T18" fmla="*/ 2147483647 w 298"/>
                      <a:gd name="T19" fmla="*/ 2147483647 h 182"/>
                      <a:gd name="T20" fmla="*/ 2147483647 w 298"/>
                      <a:gd name="T21" fmla="*/ 2147483647 h 182"/>
                      <a:gd name="T22" fmla="*/ 2147483647 w 298"/>
                      <a:gd name="T23" fmla="*/ 2147483647 h 182"/>
                      <a:gd name="T24" fmla="*/ 2147483647 w 298"/>
                      <a:gd name="T25" fmla="*/ 2147483647 h 182"/>
                      <a:gd name="T26" fmla="*/ 2147483647 w 298"/>
                      <a:gd name="T27" fmla="*/ 2147483647 h 1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8" h="182">
                        <a:moveTo>
                          <a:pt x="221" y="158"/>
                        </a:moveTo>
                        <a:cubicBezTo>
                          <a:pt x="222" y="158"/>
                          <a:pt x="223" y="157"/>
                          <a:pt x="223" y="157"/>
                        </a:cubicBezTo>
                        <a:cubicBezTo>
                          <a:pt x="255" y="142"/>
                          <a:pt x="275" y="121"/>
                          <a:pt x="284" y="94"/>
                        </a:cubicBezTo>
                        <a:cubicBezTo>
                          <a:pt x="298" y="51"/>
                          <a:pt x="277" y="10"/>
                          <a:pt x="276" y="8"/>
                        </a:cubicBezTo>
                        <a:cubicBezTo>
                          <a:pt x="273" y="2"/>
                          <a:pt x="266" y="0"/>
                          <a:pt x="261" y="3"/>
                        </a:cubicBezTo>
                        <a:cubicBezTo>
                          <a:pt x="256" y="6"/>
                          <a:pt x="253" y="13"/>
                          <a:pt x="256" y="18"/>
                        </a:cubicBezTo>
                        <a:cubicBezTo>
                          <a:pt x="257" y="19"/>
                          <a:pt x="274" y="54"/>
                          <a:pt x="263" y="87"/>
                        </a:cubicBezTo>
                        <a:cubicBezTo>
                          <a:pt x="256" y="108"/>
                          <a:pt x="239" y="125"/>
                          <a:pt x="214" y="137"/>
                        </a:cubicBezTo>
                        <a:cubicBezTo>
                          <a:pt x="172" y="157"/>
                          <a:pt x="150" y="141"/>
                          <a:pt x="122" y="121"/>
                        </a:cubicBezTo>
                        <a:cubicBezTo>
                          <a:pt x="94" y="101"/>
                          <a:pt x="62" y="78"/>
                          <a:pt x="9" y="97"/>
                        </a:cubicBezTo>
                        <a:cubicBezTo>
                          <a:pt x="3" y="99"/>
                          <a:pt x="0" y="105"/>
                          <a:pt x="2" y="111"/>
                        </a:cubicBezTo>
                        <a:cubicBezTo>
                          <a:pt x="4" y="117"/>
                          <a:pt x="11" y="120"/>
                          <a:pt x="17" y="118"/>
                        </a:cubicBezTo>
                        <a:cubicBezTo>
                          <a:pt x="59" y="103"/>
                          <a:pt x="82" y="120"/>
                          <a:pt x="109" y="139"/>
                        </a:cubicBezTo>
                        <a:cubicBezTo>
                          <a:pt x="137" y="159"/>
                          <a:pt x="169" y="182"/>
                          <a:pt x="221"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sp>
              <p:nvSpPr>
                <p:cNvPr id="38" name="文本框 37"/>
                <p:cNvSpPr txBox="1"/>
                <p:nvPr/>
              </p:nvSpPr>
              <p:spPr>
                <a:xfrm>
                  <a:off x="5539" y="3279"/>
                  <a:ext cx="530" cy="628"/>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1</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41" name="组合 40"/>
              <p:cNvGrpSpPr/>
              <p:nvPr/>
            </p:nvGrpSpPr>
            <p:grpSpPr>
              <a:xfrm>
                <a:off x="6681" y="2541"/>
                <a:ext cx="10091" cy="1741"/>
                <a:chOff x="6681" y="2699"/>
                <a:chExt cx="10091" cy="1741"/>
              </a:xfrm>
            </p:grpSpPr>
            <p:sp>
              <p:nvSpPr>
                <p:cNvPr id="193" name="文本框 192"/>
                <p:cNvSpPr txBox="1"/>
                <p:nvPr/>
              </p:nvSpPr>
              <p:spPr>
                <a:xfrm>
                  <a:off x="6681" y="3279"/>
                  <a:ext cx="10091" cy="1161"/>
                </a:xfrm>
                <a:prstGeom prst="rect">
                  <a:avLst/>
                </a:prstGeom>
                <a:noFill/>
              </p:spPr>
              <p:txBody>
                <a:bodyPr wrap="square" rtlCol="0">
                  <a:spAutoFit/>
                </a:bodyPr>
                <a:p>
                  <a:pPr indent="0" algn="l" fontAlgn="auto">
                    <a:lnSpc>
                      <a:spcPct val="150000"/>
                    </a:lnSpc>
                    <a:buClr>
                      <a:srgbClr val="9DC7EE"/>
                    </a:buClr>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减少投资时的资金压力，作价入股以后，公司可以计入无形资产，可以合理摊消，可以增加成本费用，减少利润，少缴所得税。</a:t>
                  </a:r>
                  <a:endParaRPr lang="en-US" alt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sp>
              <p:nvSpPr>
                <p:cNvPr id="192" name="文本框 191"/>
                <p:cNvSpPr txBox="1"/>
                <p:nvPr/>
              </p:nvSpPr>
              <p:spPr>
                <a:xfrm>
                  <a:off x="6681" y="2699"/>
                  <a:ext cx="3237" cy="580"/>
                </a:xfrm>
                <a:prstGeom prst="rect">
                  <a:avLst/>
                </a:prstGeom>
                <a:noFill/>
              </p:spPr>
              <p:txBody>
                <a:bodyPr wrap="square" rtlCol="0">
                  <a:spAutoFit/>
                </a:bodyPr>
                <a:p>
                  <a:pPr indent="0" algn="l">
                    <a:buNone/>
                  </a:pPr>
                  <a:r>
                    <a:rPr lang="zh-CN">
                      <a:solidFill>
                        <a:schemeClr val="tx1">
                          <a:lumMod val="65000"/>
                          <a:lumOff val="35000"/>
                        </a:schemeClr>
                      </a:solidFill>
                      <a:latin typeface="汉仪粗简黑简" panose="00020600040101010101" charset="-122"/>
                      <a:ea typeface="汉仪粗简黑简" panose="00020600040101010101" charset="-122"/>
                    </a:rPr>
                    <a:t>技术入股好处多</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grpSp>
        </p:grpSp>
        <p:grpSp>
          <p:nvGrpSpPr>
            <p:cNvPr id="43" name="组合 42"/>
            <p:cNvGrpSpPr/>
            <p:nvPr/>
          </p:nvGrpSpPr>
          <p:grpSpPr>
            <a:xfrm rot="0">
              <a:off x="4689" y="4873"/>
              <a:ext cx="11623" cy="1741"/>
              <a:chOff x="5149" y="2541"/>
              <a:chExt cx="11623" cy="1741"/>
            </a:xfrm>
          </p:grpSpPr>
          <p:grpSp>
            <p:nvGrpSpPr>
              <p:cNvPr id="44" name="组合 43"/>
              <p:cNvGrpSpPr/>
              <p:nvPr/>
            </p:nvGrpSpPr>
            <p:grpSpPr>
              <a:xfrm>
                <a:off x="5149" y="2703"/>
                <a:ext cx="1091" cy="1417"/>
                <a:chOff x="5149" y="2703"/>
                <a:chExt cx="1091" cy="1417"/>
              </a:xfrm>
            </p:grpSpPr>
            <p:grpSp>
              <p:nvGrpSpPr>
                <p:cNvPr id="45" name="组合 44"/>
                <p:cNvGrpSpPr>
                  <a:grpSpLocks noChangeAspect="1"/>
                </p:cNvGrpSpPr>
                <p:nvPr/>
              </p:nvGrpSpPr>
              <p:grpSpPr>
                <a:xfrm>
                  <a:off x="5149" y="2703"/>
                  <a:ext cx="1091" cy="1417"/>
                  <a:chOff x="3586" y="3626"/>
                  <a:chExt cx="675" cy="877"/>
                </a:xfrm>
                <a:solidFill>
                  <a:srgbClr val="9DC7EE"/>
                </a:solidFill>
              </p:grpSpPr>
              <p:sp>
                <p:nvSpPr>
                  <p:cNvPr id="46" name="Freeform 21"/>
                  <p:cNvSpPr>
                    <a:spLocks noEditPoints="1"/>
                  </p:cNvSpPr>
                  <p:nvPr/>
                </p:nvSpPr>
                <p:spPr bwMode="auto">
                  <a:xfrm>
                    <a:off x="3683" y="3626"/>
                    <a:ext cx="579" cy="770"/>
                  </a:xfrm>
                  <a:custGeom>
                    <a:avLst/>
                    <a:gdLst>
                      <a:gd name="T0" fmla="*/ 2147483647 w 364"/>
                      <a:gd name="T1" fmla="*/ 0 h 492"/>
                      <a:gd name="T2" fmla="*/ 0 w 364"/>
                      <a:gd name="T3" fmla="*/ 2147483647 h 492"/>
                      <a:gd name="T4" fmla="*/ 2147483647 w 364"/>
                      <a:gd name="T5" fmla="*/ 2147483647 h 492"/>
                      <a:gd name="T6" fmla="*/ 2147483647 w 364"/>
                      <a:gd name="T7" fmla="*/ 2147483647 h 492"/>
                      <a:gd name="T8" fmla="*/ 2147483647 w 364"/>
                      <a:gd name="T9" fmla="*/ 0 h 492"/>
                      <a:gd name="T10" fmla="*/ 2147483647 w 364"/>
                      <a:gd name="T11" fmla="*/ 2147483647 h 492"/>
                      <a:gd name="T12" fmla="*/ 2147483647 w 364"/>
                      <a:gd name="T13" fmla="*/ 2147483647 h 492"/>
                      <a:gd name="T14" fmla="*/ 2147483647 w 364"/>
                      <a:gd name="T15" fmla="*/ 2147483647 h 492"/>
                      <a:gd name="T16" fmla="*/ 2147483647 w 364"/>
                      <a:gd name="T17" fmla="*/ 2147483647 h 492"/>
                      <a:gd name="T18" fmla="*/ 2147483647 w 364"/>
                      <a:gd name="T19" fmla="*/ 2147483647 h 492"/>
                      <a:gd name="T20" fmla="*/ 2147483647 w 364"/>
                      <a:gd name="T21" fmla="*/ 2147483647 h 492"/>
                      <a:gd name="T22" fmla="*/ 2147483647 w 364"/>
                      <a:gd name="T23" fmla="*/ 2147483647 h 492"/>
                      <a:gd name="T24" fmla="*/ 2147483647 w 364"/>
                      <a:gd name="T25" fmla="*/ 2147483647 h 492"/>
                      <a:gd name="T26" fmla="*/ 2147483647 w 364"/>
                      <a:gd name="T27" fmla="*/ 2147483647 h 492"/>
                      <a:gd name="T28" fmla="*/ 2147483647 w 364"/>
                      <a:gd name="T29" fmla="*/ 2147483647 h 492"/>
                      <a:gd name="T30" fmla="*/ 2147483647 w 364"/>
                      <a:gd name="T31" fmla="*/ 2147483647 h 492"/>
                      <a:gd name="T32" fmla="*/ 2147483647 w 364"/>
                      <a:gd name="T33" fmla="*/ 2147483647 h 492"/>
                      <a:gd name="T34" fmla="*/ 2147483647 w 364"/>
                      <a:gd name="T35" fmla="*/ 2147483647 h 492"/>
                      <a:gd name="T36" fmla="*/ 2147483647 w 364"/>
                      <a:gd name="T37" fmla="*/ 2147483647 h 4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4" h="492">
                        <a:moveTo>
                          <a:pt x="182" y="0"/>
                        </a:moveTo>
                        <a:cubicBezTo>
                          <a:pt x="81" y="0"/>
                          <a:pt x="0" y="110"/>
                          <a:pt x="0" y="246"/>
                        </a:cubicBezTo>
                        <a:cubicBezTo>
                          <a:pt x="0" y="382"/>
                          <a:pt x="81" y="492"/>
                          <a:pt x="182" y="492"/>
                        </a:cubicBezTo>
                        <a:cubicBezTo>
                          <a:pt x="283" y="492"/>
                          <a:pt x="364" y="382"/>
                          <a:pt x="364" y="246"/>
                        </a:cubicBezTo>
                        <a:cubicBezTo>
                          <a:pt x="364" y="110"/>
                          <a:pt x="283" y="0"/>
                          <a:pt x="182" y="0"/>
                        </a:cubicBezTo>
                        <a:close/>
                        <a:moveTo>
                          <a:pt x="327" y="231"/>
                        </a:moveTo>
                        <a:cubicBezTo>
                          <a:pt x="193" y="227"/>
                          <a:pt x="193" y="227"/>
                          <a:pt x="193" y="227"/>
                        </a:cubicBezTo>
                        <a:cubicBezTo>
                          <a:pt x="193" y="172"/>
                          <a:pt x="193" y="172"/>
                          <a:pt x="193" y="172"/>
                        </a:cubicBezTo>
                        <a:cubicBezTo>
                          <a:pt x="205" y="164"/>
                          <a:pt x="215" y="141"/>
                          <a:pt x="215" y="115"/>
                        </a:cubicBezTo>
                        <a:cubicBezTo>
                          <a:pt x="215" y="89"/>
                          <a:pt x="205" y="66"/>
                          <a:pt x="193" y="58"/>
                        </a:cubicBezTo>
                        <a:cubicBezTo>
                          <a:pt x="193" y="41"/>
                          <a:pt x="193" y="41"/>
                          <a:pt x="193" y="41"/>
                        </a:cubicBezTo>
                        <a:cubicBezTo>
                          <a:pt x="267" y="48"/>
                          <a:pt x="323" y="121"/>
                          <a:pt x="327" y="231"/>
                        </a:cubicBezTo>
                        <a:close/>
                        <a:moveTo>
                          <a:pt x="177" y="41"/>
                        </a:moveTo>
                        <a:cubicBezTo>
                          <a:pt x="177" y="56"/>
                          <a:pt x="177" y="56"/>
                          <a:pt x="177" y="56"/>
                        </a:cubicBezTo>
                        <a:cubicBezTo>
                          <a:pt x="162" y="61"/>
                          <a:pt x="152" y="86"/>
                          <a:pt x="152" y="115"/>
                        </a:cubicBezTo>
                        <a:cubicBezTo>
                          <a:pt x="152" y="144"/>
                          <a:pt x="162" y="169"/>
                          <a:pt x="177" y="174"/>
                        </a:cubicBezTo>
                        <a:cubicBezTo>
                          <a:pt x="177" y="227"/>
                          <a:pt x="177" y="227"/>
                          <a:pt x="177" y="227"/>
                        </a:cubicBezTo>
                        <a:cubicBezTo>
                          <a:pt x="37" y="227"/>
                          <a:pt x="37" y="227"/>
                          <a:pt x="37" y="227"/>
                        </a:cubicBezTo>
                        <a:cubicBezTo>
                          <a:pt x="51" y="123"/>
                          <a:pt x="100" y="44"/>
                          <a:pt x="177" y="41"/>
                        </a:cubicBezTo>
                        <a:close/>
                      </a:path>
                    </a:pathLst>
                  </a:custGeom>
                  <a:solidFill>
                    <a:srgbClr val="FEC554"/>
                  </a:solid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47" name="Freeform 22"/>
                  <p:cNvSpPr/>
                  <p:nvPr/>
                </p:nvSpPr>
                <p:spPr bwMode="auto">
                  <a:xfrm>
                    <a:off x="3586" y="4219"/>
                    <a:ext cx="474" cy="285"/>
                  </a:xfrm>
                  <a:custGeom>
                    <a:avLst/>
                    <a:gdLst>
                      <a:gd name="T0" fmla="*/ 2147483647 w 298"/>
                      <a:gd name="T1" fmla="*/ 2147483647 h 182"/>
                      <a:gd name="T2" fmla="*/ 2147483647 w 298"/>
                      <a:gd name="T3" fmla="*/ 2147483647 h 182"/>
                      <a:gd name="T4" fmla="*/ 2147483647 w 298"/>
                      <a:gd name="T5" fmla="*/ 2147483647 h 182"/>
                      <a:gd name="T6" fmla="*/ 2147483647 w 298"/>
                      <a:gd name="T7" fmla="*/ 2147483647 h 182"/>
                      <a:gd name="T8" fmla="*/ 2147483647 w 298"/>
                      <a:gd name="T9" fmla="*/ 2147483647 h 182"/>
                      <a:gd name="T10" fmla="*/ 2147483647 w 298"/>
                      <a:gd name="T11" fmla="*/ 2147483647 h 182"/>
                      <a:gd name="T12" fmla="*/ 2147483647 w 298"/>
                      <a:gd name="T13" fmla="*/ 2147483647 h 182"/>
                      <a:gd name="T14" fmla="*/ 2147483647 w 298"/>
                      <a:gd name="T15" fmla="*/ 2147483647 h 182"/>
                      <a:gd name="T16" fmla="*/ 2147483647 w 298"/>
                      <a:gd name="T17" fmla="*/ 2147483647 h 182"/>
                      <a:gd name="T18" fmla="*/ 2147483647 w 298"/>
                      <a:gd name="T19" fmla="*/ 2147483647 h 182"/>
                      <a:gd name="T20" fmla="*/ 2147483647 w 298"/>
                      <a:gd name="T21" fmla="*/ 2147483647 h 182"/>
                      <a:gd name="T22" fmla="*/ 2147483647 w 298"/>
                      <a:gd name="T23" fmla="*/ 2147483647 h 182"/>
                      <a:gd name="T24" fmla="*/ 2147483647 w 298"/>
                      <a:gd name="T25" fmla="*/ 2147483647 h 182"/>
                      <a:gd name="T26" fmla="*/ 2147483647 w 298"/>
                      <a:gd name="T27" fmla="*/ 2147483647 h 1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8" h="182">
                        <a:moveTo>
                          <a:pt x="221" y="158"/>
                        </a:moveTo>
                        <a:cubicBezTo>
                          <a:pt x="222" y="158"/>
                          <a:pt x="223" y="157"/>
                          <a:pt x="223" y="157"/>
                        </a:cubicBezTo>
                        <a:cubicBezTo>
                          <a:pt x="255" y="142"/>
                          <a:pt x="275" y="121"/>
                          <a:pt x="284" y="94"/>
                        </a:cubicBezTo>
                        <a:cubicBezTo>
                          <a:pt x="298" y="51"/>
                          <a:pt x="277" y="10"/>
                          <a:pt x="276" y="8"/>
                        </a:cubicBezTo>
                        <a:cubicBezTo>
                          <a:pt x="273" y="2"/>
                          <a:pt x="266" y="0"/>
                          <a:pt x="261" y="3"/>
                        </a:cubicBezTo>
                        <a:cubicBezTo>
                          <a:pt x="256" y="6"/>
                          <a:pt x="253" y="13"/>
                          <a:pt x="256" y="18"/>
                        </a:cubicBezTo>
                        <a:cubicBezTo>
                          <a:pt x="257" y="19"/>
                          <a:pt x="274" y="54"/>
                          <a:pt x="263" y="87"/>
                        </a:cubicBezTo>
                        <a:cubicBezTo>
                          <a:pt x="256" y="108"/>
                          <a:pt x="239" y="125"/>
                          <a:pt x="214" y="137"/>
                        </a:cubicBezTo>
                        <a:cubicBezTo>
                          <a:pt x="172" y="157"/>
                          <a:pt x="150" y="141"/>
                          <a:pt x="122" y="121"/>
                        </a:cubicBezTo>
                        <a:cubicBezTo>
                          <a:pt x="94" y="101"/>
                          <a:pt x="62" y="78"/>
                          <a:pt x="9" y="97"/>
                        </a:cubicBezTo>
                        <a:cubicBezTo>
                          <a:pt x="3" y="99"/>
                          <a:pt x="0" y="105"/>
                          <a:pt x="2" y="111"/>
                        </a:cubicBezTo>
                        <a:cubicBezTo>
                          <a:pt x="4" y="117"/>
                          <a:pt x="11" y="120"/>
                          <a:pt x="17" y="118"/>
                        </a:cubicBezTo>
                        <a:cubicBezTo>
                          <a:pt x="59" y="103"/>
                          <a:pt x="82" y="120"/>
                          <a:pt x="109" y="139"/>
                        </a:cubicBezTo>
                        <a:cubicBezTo>
                          <a:pt x="137" y="159"/>
                          <a:pt x="169" y="182"/>
                          <a:pt x="221" y="158"/>
                        </a:cubicBezTo>
                        <a:close/>
                      </a:path>
                    </a:pathLst>
                  </a:custGeom>
                  <a:solidFill>
                    <a:srgbClr val="FEC554"/>
                  </a:solid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sp>
              <p:nvSpPr>
                <p:cNvPr id="48" name="文本框 47"/>
                <p:cNvSpPr txBox="1"/>
                <p:nvPr/>
              </p:nvSpPr>
              <p:spPr>
                <a:xfrm>
                  <a:off x="5539" y="3279"/>
                  <a:ext cx="530" cy="628"/>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2</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49" name="组合 48"/>
              <p:cNvGrpSpPr/>
              <p:nvPr/>
            </p:nvGrpSpPr>
            <p:grpSpPr>
              <a:xfrm>
                <a:off x="6681" y="2541"/>
                <a:ext cx="10091" cy="1741"/>
                <a:chOff x="6681" y="2699"/>
                <a:chExt cx="10091" cy="1741"/>
              </a:xfrm>
            </p:grpSpPr>
            <p:sp>
              <p:nvSpPr>
                <p:cNvPr id="50" name="文本框 49"/>
                <p:cNvSpPr txBox="1"/>
                <p:nvPr/>
              </p:nvSpPr>
              <p:spPr>
                <a:xfrm>
                  <a:off x="6681" y="3279"/>
                  <a:ext cx="10091" cy="1161"/>
                </a:xfrm>
                <a:prstGeom prst="rect">
                  <a:avLst/>
                </a:prstGeom>
                <a:noFill/>
              </p:spPr>
              <p:txBody>
                <a:bodyPr wrap="square" rtlCol="0">
                  <a:spAutoFit/>
                </a:bodyPr>
                <a:p>
                  <a:pPr indent="0" algn="l" fontAlgn="auto">
                    <a:lnSpc>
                      <a:spcPct val="150000"/>
                    </a:lnSpc>
                    <a:buClr>
                      <a:srgbClr val="9DC7EE"/>
                    </a:buClr>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税务机关在纳税评估约谈过程中不能调取企业的帐簿资料查阅，在进行税务检查中可以经县以上税务局长批准，调取纳税人的帐簿进行检查。</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sp>
              <p:nvSpPr>
                <p:cNvPr id="51" name="文本框 50"/>
                <p:cNvSpPr txBox="1"/>
                <p:nvPr/>
              </p:nvSpPr>
              <p:spPr>
                <a:xfrm>
                  <a:off x="6681" y="2699"/>
                  <a:ext cx="3237" cy="580"/>
                </a:xfrm>
                <a:prstGeom prst="rect">
                  <a:avLst/>
                </a:prstGeom>
                <a:noFill/>
              </p:spPr>
              <p:txBody>
                <a:bodyPr wrap="square" rtlCol="0">
                  <a:spAutoFit/>
                </a:bodyPr>
                <a:p>
                  <a:pPr indent="0" algn="l">
                    <a:buNone/>
                  </a:pPr>
                  <a:r>
                    <a:rPr lang="zh-CN">
                      <a:solidFill>
                        <a:schemeClr val="tx1">
                          <a:lumMod val="65000"/>
                          <a:lumOff val="35000"/>
                        </a:schemeClr>
                      </a:solidFill>
                      <a:latin typeface="汉仪粗简黑简" panose="00020600040101010101" charset="-122"/>
                      <a:ea typeface="汉仪粗简黑简" panose="00020600040101010101" charset="-122"/>
                    </a:rPr>
                    <a:t>调取账簿不随意</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grpSp>
        </p:grpSp>
        <p:grpSp>
          <p:nvGrpSpPr>
            <p:cNvPr id="52" name="组合 51"/>
            <p:cNvGrpSpPr/>
            <p:nvPr/>
          </p:nvGrpSpPr>
          <p:grpSpPr>
            <a:xfrm rot="0">
              <a:off x="3738" y="7105"/>
              <a:ext cx="11623" cy="1741"/>
              <a:chOff x="5149" y="2541"/>
              <a:chExt cx="11623" cy="1741"/>
            </a:xfrm>
          </p:grpSpPr>
          <p:grpSp>
            <p:nvGrpSpPr>
              <p:cNvPr id="53" name="组合 52"/>
              <p:cNvGrpSpPr/>
              <p:nvPr/>
            </p:nvGrpSpPr>
            <p:grpSpPr>
              <a:xfrm>
                <a:off x="5149" y="2703"/>
                <a:ext cx="1091" cy="1417"/>
                <a:chOff x="5149" y="2703"/>
                <a:chExt cx="1091" cy="1417"/>
              </a:xfrm>
            </p:grpSpPr>
            <p:grpSp>
              <p:nvGrpSpPr>
                <p:cNvPr id="54" name="组合 53"/>
                <p:cNvGrpSpPr>
                  <a:grpSpLocks noChangeAspect="1"/>
                </p:cNvGrpSpPr>
                <p:nvPr/>
              </p:nvGrpSpPr>
              <p:grpSpPr>
                <a:xfrm>
                  <a:off x="5149" y="2703"/>
                  <a:ext cx="1091" cy="1417"/>
                  <a:chOff x="3586" y="3626"/>
                  <a:chExt cx="675" cy="877"/>
                </a:xfrm>
                <a:solidFill>
                  <a:srgbClr val="9DC7EE"/>
                </a:solidFill>
              </p:grpSpPr>
              <p:sp>
                <p:nvSpPr>
                  <p:cNvPr id="55" name="Freeform 21"/>
                  <p:cNvSpPr>
                    <a:spLocks noEditPoints="1"/>
                  </p:cNvSpPr>
                  <p:nvPr/>
                </p:nvSpPr>
                <p:spPr bwMode="auto">
                  <a:xfrm>
                    <a:off x="3683" y="3626"/>
                    <a:ext cx="579" cy="770"/>
                  </a:xfrm>
                  <a:custGeom>
                    <a:avLst/>
                    <a:gdLst>
                      <a:gd name="T0" fmla="*/ 2147483647 w 364"/>
                      <a:gd name="T1" fmla="*/ 0 h 492"/>
                      <a:gd name="T2" fmla="*/ 0 w 364"/>
                      <a:gd name="T3" fmla="*/ 2147483647 h 492"/>
                      <a:gd name="T4" fmla="*/ 2147483647 w 364"/>
                      <a:gd name="T5" fmla="*/ 2147483647 h 492"/>
                      <a:gd name="T6" fmla="*/ 2147483647 w 364"/>
                      <a:gd name="T7" fmla="*/ 2147483647 h 492"/>
                      <a:gd name="T8" fmla="*/ 2147483647 w 364"/>
                      <a:gd name="T9" fmla="*/ 0 h 492"/>
                      <a:gd name="T10" fmla="*/ 2147483647 w 364"/>
                      <a:gd name="T11" fmla="*/ 2147483647 h 492"/>
                      <a:gd name="T12" fmla="*/ 2147483647 w 364"/>
                      <a:gd name="T13" fmla="*/ 2147483647 h 492"/>
                      <a:gd name="T14" fmla="*/ 2147483647 w 364"/>
                      <a:gd name="T15" fmla="*/ 2147483647 h 492"/>
                      <a:gd name="T16" fmla="*/ 2147483647 w 364"/>
                      <a:gd name="T17" fmla="*/ 2147483647 h 492"/>
                      <a:gd name="T18" fmla="*/ 2147483647 w 364"/>
                      <a:gd name="T19" fmla="*/ 2147483647 h 492"/>
                      <a:gd name="T20" fmla="*/ 2147483647 w 364"/>
                      <a:gd name="T21" fmla="*/ 2147483647 h 492"/>
                      <a:gd name="T22" fmla="*/ 2147483647 w 364"/>
                      <a:gd name="T23" fmla="*/ 2147483647 h 492"/>
                      <a:gd name="T24" fmla="*/ 2147483647 w 364"/>
                      <a:gd name="T25" fmla="*/ 2147483647 h 492"/>
                      <a:gd name="T26" fmla="*/ 2147483647 w 364"/>
                      <a:gd name="T27" fmla="*/ 2147483647 h 492"/>
                      <a:gd name="T28" fmla="*/ 2147483647 w 364"/>
                      <a:gd name="T29" fmla="*/ 2147483647 h 492"/>
                      <a:gd name="T30" fmla="*/ 2147483647 w 364"/>
                      <a:gd name="T31" fmla="*/ 2147483647 h 492"/>
                      <a:gd name="T32" fmla="*/ 2147483647 w 364"/>
                      <a:gd name="T33" fmla="*/ 2147483647 h 492"/>
                      <a:gd name="T34" fmla="*/ 2147483647 w 364"/>
                      <a:gd name="T35" fmla="*/ 2147483647 h 492"/>
                      <a:gd name="T36" fmla="*/ 2147483647 w 364"/>
                      <a:gd name="T37" fmla="*/ 2147483647 h 4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4" h="492">
                        <a:moveTo>
                          <a:pt x="182" y="0"/>
                        </a:moveTo>
                        <a:cubicBezTo>
                          <a:pt x="81" y="0"/>
                          <a:pt x="0" y="110"/>
                          <a:pt x="0" y="246"/>
                        </a:cubicBezTo>
                        <a:cubicBezTo>
                          <a:pt x="0" y="382"/>
                          <a:pt x="81" y="492"/>
                          <a:pt x="182" y="492"/>
                        </a:cubicBezTo>
                        <a:cubicBezTo>
                          <a:pt x="283" y="492"/>
                          <a:pt x="364" y="382"/>
                          <a:pt x="364" y="246"/>
                        </a:cubicBezTo>
                        <a:cubicBezTo>
                          <a:pt x="364" y="110"/>
                          <a:pt x="283" y="0"/>
                          <a:pt x="182" y="0"/>
                        </a:cubicBezTo>
                        <a:close/>
                        <a:moveTo>
                          <a:pt x="327" y="231"/>
                        </a:moveTo>
                        <a:cubicBezTo>
                          <a:pt x="193" y="227"/>
                          <a:pt x="193" y="227"/>
                          <a:pt x="193" y="227"/>
                        </a:cubicBezTo>
                        <a:cubicBezTo>
                          <a:pt x="193" y="172"/>
                          <a:pt x="193" y="172"/>
                          <a:pt x="193" y="172"/>
                        </a:cubicBezTo>
                        <a:cubicBezTo>
                          <a:pt x="205" y="164"/>
                          <a:pt x="215" y="141"/>
                          <a:pt x="215" y="115"/>
                        </a:cubicBezTo>
                        <a:cubicBezTo>
                          <a:pt x="215" y="89"/>
                          <a:pt x="205" y="66"/>
                          <a:pt x="193" y="58"/>
                        </a:cubicBezTo>
                        <a:cubicBezTo>
                          <a:pt x="193" y="41"/>
                          <a:pt x="193" y="41"/>
                          <a:pt x="193" y="41"/>
                        </a:cubicBezTo>
                        <a:cubicBezTo>
                          <a:pt x="267" y="48"/>
                          <a:pt x="323" y="121"/>
                          <a:pt x="327" y="231"/>
                        </a:cubicBezTo>
                        <a:close/>
                        <a:moveTo>
                          <a:pt x="177" y="41"/>
                        </a:moveTo>
                        <a:cubicBezTo>
                          <a:pt x="177" y="56"/>
                          <a:pt x="177" y="56"/>
                          <a:pt x="177" y="56"/>
                        </a:cubicBezTo>
                        <a:cubicBezTo>
                          <a:pt x="162" y="61"/>
                          <a:pt x="152" y="86"/>
                          <a:pt x="152" y="115"/>
                        </a:cubicBezTo>
                        <a:cubicBezTo>
                          <a:pt x="152" y="144"/>
                          <a:pt x="162" y="169"/>
                          <a:pt x="177" y="174"/>
                        </a:cubicBezTo>
                        <a:cubicBezTo>
                          <a:pt x="177" y="227"/>
                          <a:pt x="177" y="227"/>
                          <a:pt x="177" y="227"/>
                        </a:cubicBezTo>
                        <a:cubicBezTo>
                          <a:pt x="37" y="227"/>
                          <a:pt x="37" y="227"/>
                          <a:pt x="37" y="227"/>
                        </a:cubicBezTo>
                        <a:cubicBezTo>
                          <a:pt x="51" y="123"/>
                          <a:pt x="100" y="44"/>
                          <a:pt x="17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56" name="Freeform 22"/>
                  <p:cNvSpPr/>
                  <p:nvPr/>
                </p:nvSpPr>
                <p:spPr bwMode="auto">
                  <a:xfrm>
                    <a:off x="3586" y="4219"/>
                    <a:ext cx="474" cy="285"/>
                  </a:xfrm>
                  <a:custGeom>
                    <a:avLst/>
                    <a:gdLst>
                      <a:gd name="T0" fmla="*/ 2147483647 w 298"/>
                      <a:gd name="T1" fmla="*/ 2147483647 h 182"/>
                      <a:gd name="T2" fmla="*/ 2147483647 w 298"/>
                      <a:gd name="T3" fmla="*/ 2147483647 h 182"/>
                      <a:gd name="T4" fmla="*/ 2147483647 w 298"/>
                      <a:gd name="T5" fmla="*/ 2147483647 h 182"/>
                      <a:gd name="T6" fmla="*/ 2147483647 w 298"/>
                      <a:gd name="T7" fmla="*/ 2147483647 h 182"/>
                      <a:gd name="T8" fmla="*/ 2147483647 w 298"/>
                      <a:gd name="T9" fmla="*/ 2147483647 h 182"/>
                      <a:gd name="T10" fmla="*/ 2147483647 w 298"/>
                      <a:gd name="T11" fmla="*/ 2147483647 h 182"/>
                      <a:gd name="T12" fmla="*/ 2147483647 w 298"/>
                      <a:gd name="T13" fmla="*/ 2147483647 h 182"/>
                      <a:gd name="T14" fmla="*/ 2147483647 w 298"/>
                      <a:gd name="T15" fmla="*/ 2147483647 h 182"/>
                      <a:gd name="T16" fmla="*/ 2147483647 w 298"/>
                      <a:gd name="T17" fmla="*/ 2147483647 h 182"/>
                      <a:gd name="T18" fmla="*/ 2147483647 w 298"/>
                      <a:gd name="T19" fmla="*/ 2147483647 h 182"/>
                      <a:gd name="T20" fmla="*/ 2147483647 w 298"/>
                      <a:gd name="T21" fmla="*/ 2147483647 h 182"/>
                      <a:gd name="T22" fmla="*/ 2147483647 w 298"/>
                      <a:gd name="T23" fmla="*/ 2147483647 h 182"/>
                      <a:gd name="T24" fmla="*/ 2147483647 w 298"/>
                      <a:gd name="T25" fmla="*/ 2147483647 h 182"/>
                      <a:gd name="T26" fmla="*/ 2147483647 w 298"/>
                      <a:gd name="T27" fmla="*/ 2147483647 h 1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8" h="182">
                        <a:moveTo>
                          <a:pt x="221" y="158"/>
                        </a:moveTo>
                        <a:cubicBezTo>
                          <a:pt x="222" y="158"/>
                          <a:pt x="223" y="157"/>
                          <a:pt x="223" y="157"/>
                        </a:cubicBezTo>
                        <a:cubicBezTo>
                          <a:pt x="255" y="142"/>
                          <a:pt x="275" y="121"/>
                          <a:pt x="284" y="94"/>
                        </a:cubicBezTo>
                        <a:cubicBezTo>
                          <a:pt x="298" y="51"/>
                          <a:pt x="277" y="10"/>
                          <a:pt x="276" y="8"/>
                        </a:cubicBezTo>
                        <a:cubicBezTo>
                          <a:pt x="273" y="2"/>
                          <a:pt x="266" y="0"/>
                          <a:pt x="261" y="3"/>
                        </a:cubicBezTo>
                        <a:cubicBezTo>
                          <a:pt x="256" y="6"/>
                          <a:pt x="253" y="13"/>
                          <a:pt x="256" y="18"/>
                        </a:cubicBezTo>
                        <a:cubicBezTo>
                          <a:pt x="257" y="19"/>
                          <a:pt x="274" y="54"/>
                          <a:pt x="263" y="87"/>
                        </a:cubicBezTo>
                        <a:cubicBezTo>
                          <a:pt x="256" y="108"/>
                          <a:pt x="239" y="125"/>
                          <a:pt x="214" y="137"/>
                        </a:cubicBezTo>
                        <a:cubicBezTo>
                          <a:pt x="172" y="157"/>
                          <a:pt x="150" y="141"/>
                          <a:pt x="122" y="121"/>
                        </a:cubicBezTo>
                        <a:cubicBezTo>
                          <a:pt x="94" y="101"/>
                          <a:pt x="62" y="78"/>
                          <a:pt x="9" y="97"/>
                        </a:cubicBezTo>
                        <a:cubicBezTo>
                          <a:pt x="3" y="99"/>
                          <a:pt x="0" y="105"/>
                          <a:pt x="2" y="111"/>
                        </a:cubicBezTo>
                        <a:cubicBezTo>
                          <a:pt x="4" y="117"/>
                          <a:pt x="11" y="120"/>
                          <a:pt x="17" y="118"/>
                        </a:cubicBezTo>
                        <a:cubicBezTo>
                          <a:pt x="59" y="103"/>
                          <a:pt x="82" y="120"/>
                          <a:pt x="109" y="139"/>
                        </a:cubicBezTo>
                        <a:cubicBezTo>
                          <a:pt x="137" y="159"/>
                          <a:pt x="169" y="182"/>
                          <a:pt x="221"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sp>
              <p:nvSpPr>
                <p:cNvPr id="57" name="文本框 56"/>
                <p:cNvSpPr txBox="1"/>
                <p:nvPr/>
              </p:nvSpPr>
              <p:spPr>
                <a:xfrm>
                  <a:off x="5539" y="3279"/>
                  <a:ext cx="530" cy="628"/>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3</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58" name="组合 57"/>
              <p:cNvGrpSpPr/>
              <p:nvPr/>
            </p:nvGrpSpPr>
            <p:grpSpPr>
              <a:xfrm>
                <a:off x="6681" y="2541"/>
                <a:ext cx="10091" cy="1741"/>
                <a:chOff x="6681" y="2699"/>
                <a:chExt cx="10091" cy="1741"/>
              </a:xfrm>
            </p:grpSpPr>
            <p:sp>
              <p:nvSpPr>
                <p:cNvPr id="59" name="文本框 58"/>
                <p:cNvSpPr txBox="1"/>
                <p:nvPr/>
              </p:nvSpPr>
              <p:spPr>
                <a:xfrm>
                  <a:off x="6681" y="3279"/>
                  <a:ext cx="10091" cy="1161"/>
                </a:xfrm>
                <a:prstGeom prst="rect">
                  <a:avLst/>
                </a:prstGeom>
                <a:noFill/>
              </p:spPr>
              <p:txBody>
                <a:bodyPr wrap="square" rtlCol="0">
                  <a:spAutoFit/>
                </a:bodyPr>
                <a:p>
                  <a:pPr indent="0" algn="l" fontAlgn="auto">
                    <a:lnSpc>
                      <a:spcPct val="150000"/>
                    </a:lnSpc>
                    <a:buClr>
                      <a:srgbClr val="9DC7EE"/>
                    </a:buClr>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政策中的技术研究开发费还包括：用于技术研究开发场地的折旧、设备的折旧、技术研究人员的工资福利等</a:t>
                  </a:r>
                  <a:r>
                    <a:rPr lang="en-US" altLang="zh-CN" sz="1400">
                      <a:solidFill>
                        <a:schemeClr val="tx1">
                          <a:lumMod val="65000"/>
                          <a:lumOff val="35000"/>
                        </a:schemeClr>
                      </a:solidFill>
                      <a:latin typeface="汉仪中简黑简" panose="00020600040101010101" charset="-122"/>
                      <a:ea typeface="汉仪中简黑简" panose="00020600040101010101" charset="-122"/>
                      <a:sym typeface="+mn-ea"/>
                    </a:rPr>
                    <a:t>.</a:t>
                  </a:r>
                  <a:endParaRPr lang="en-US" alt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sp>
              <p:nvSpPr>
                <p:cNvPr id="60" name="文本框 59"/>
                <p:cNvSpPr txBox="1"/>
                <p:nvPr/>
              </p:nvSpPr>
              <p:spPr>
                <a:xfrm>
                  <a:off x="6681" y="2699"/>
                  <a:ext cx="3237" cy="580"/>
                </a:xfrm>
                <a:prstGeom prst="rect">
                  <a:avLst/>
                </a:prstGeom>
                <a:noFill/>
              </p:spPr>
              <p:txBody>
                <a:bodyPr wrap="square" rtlCol="0">
                  <a:spAutoFit/>
                </a:bodyPr>
                <a:p>
                  <a:pPr indent="0" algn="l">
                    <a:buNone/>
                  </a:pPr>
                  <a:r>
                    <a:rPr lang="zh-CN">
                      <a:solidFill>
                        <a:schemeClr val="tx1">
                          <a:lumMod val="65000"/>
                          <a:lumOff val="35000"/>
                        </a:schemeClr>
                      </a:solidFill>
                      <a:latin typeface="汉仪粗简黑简" panose="00020600040101010101" charset="-122"/>
                      <a:ea typeface="汉仪粗简黑简" panose="00020600040101010101" charset="-122"/>
                    </a:rPr>
                    <a:t>哪些属于开发费</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gr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9058275" y="0"/>
            <a:ext cx="3133725" cy="1809750"/>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8" name="任意多边形 7"/>
          <p:cNvSpPr/>
          <p:nvPr/>
        </p:nvSpPr>
        <p:spPr>
          <a:xfrm>
            <a:off x="0" y="-1905"/>
            <a:ext cx="7107555" cy="6861810"/>
          </a:xfrm>
          <a:custGeom>
            <a:avLst/>
            <a:gdLst>
              <a:gd name="connisteX0" fmla="*/ 4341483 w 12731716"/>
              <a:gd name="connsiteY0" fmla="*/ 789495 h 8415570"/>
              <a:gd name="connisteX1" fmla="*/ 4298938 w 12731716"/>
              <a:gd name="connsiteY1" fmla="*/ 1269555 h 8415570"/>
              <a:gd name="connisteX2" fmla="*/ 4412603 w 12731716"/>
              <a:gd name="connsiteY2" fmla="*/ 1920430 h 8415570"/>
              <a:gd name="connisteX3" fmla="*/ 4695178 w 12731716"/>
              <a:gd name="connsiteY3" fmla="*/ 2472245 h 8415570"/>
              <a:gd name="connisteX4" fmla="*/ 5205083 w 12731716"/>
              <a:gd name="connsiteY4" fmla="*/ 2938970 h 8415570"/>
              <a:gd name="connisteX5" fmla="*/ 5855958 w 12731716"/>
              <a:gd name="connsiteY5" fmla="*/ 3179635 h 8415570"/>
              <a:gd name="connisteX6" fmla="*/ 6817983 w 12731716"/>
              <a:gd name="connsiteY6" fmla="*/ 3349180 h 8415570"/>
              <a:gd name="connisteX7" fmla="*/ 7624433 w 12731716"/>
              <a:gd name="connsiteY7" fmla="*/ 3603815 h 8415570"/>
              <a:gd name="connisteX8" fmla="*/ 8190218 w 12731716"/>
              <a:gd name="connsiteY8" fmla="*/ 4113085 h 8415570"/>
              <a:gd name="connisteX9" fmla="*/ 8586458 w 12731716"/>
              <a:gd name="connsiteY9" fmla="*/ 4821110 h 8415570"/>
              <a:gd name="connisteX10" fmla="*/ 8926183 w 12731716"/>
              <a:gd name="connsiteY10" fmla="*/ 5655500 h 8415570"/>
              <a:gd name="connisteX11" fmla="*/ 9293848 w 12731716"/>
              <a:gd name="connsiteY11" fmla="*/ 6362890 h 8415570"/>
              <a:gd name="connisteX12" fmla="*/ 9831693 w 12731716"/>
              <a:gd name="connsiteY12" fmla="*/ 7070280 h 8415570"/>
              <a:gd name="connisteX13" fmla="*/ 10567023 w 12731716"/>
              <a:gd name="connsiteY13" fmla="*/ 7919275 h 8415570"/>
              <a:gd name="connisteX14" fmla="*/ 11203928 w 12731716"/>
              <a:gd name="connsiteY14" fmla="*/ 8287575 h 8415570"/>
              <a:gd name="connisteX15" fmla="*/ 11543653 w 12731716"/>
              <a:gd name="connsiteY15" fmla="*/ 8344090 h 8415570"/>
              <a:gd name="connisteX16" fmla="*/ 11826863 w 12731716"/>
              <a:gd name="connsiteY16" fmla="*/ 8400605 h 8415570"/>
              <a:gd name="connisteX17" fmla="*/ 876288 w 12731716"/>
              <a:gd name="connsiteY17" fmla="*/ 8103425 h 8415570"/>
              <a:gd name="connisteX18" fmla="*/ 1229983 w 12731716"/>
              <a:gd name="connsiteY18" fmla="*/ 7466520 h 8415570"/>
              <a:gd name="connisteX19" fmla="*/ 1343648 w 12731716"/>
              <a:gd name="connsiteY19" fmla="*/ 534860 h 8415570"/>
              <a:gd name="connisteX20" fmla="*/ 1343648 w 12731716"/>
              <a:gd name="connsiteY20" fmla="*/ 818070 h 8415570"/>
              <a:gd name="connisteX21" fmla="*/ 4341483 w 12731716"/>
              <a:gd name="connsiteY21" fmla="*/ 789495 h 841557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Lst>
            <a:rect l="l" t="t" r="r" b="b"/>
            <a:pathLst>
              <a:path w="13306" h="10763">
                <a:moveTo>
                  <a:pt x="3661" y="0"/>
                </a:moveTo>
                <a:lnTo>
                  <a:pt x="3661" y="3"/>
                </a:lnTo>
                <a:lnTo>
                  <a:pt x="3658" y="20"/>
                </a:lnTo>
                <a:lnTo>
                  <a:pt x="3657" y="38"/>
                </a:lnTo>
                <a:cubicBezTo>
                  <a:pt x="3637" y="1445"/>
                  <a:pt x="4551" y="2894"/>
                  <a:pt x="6016" y="3170"/>
                </a:cubicBezTo>
                <a:lnTo>
                  <a:pt x="6039" y="3176"/>
                </a:lnTo>
                <a:lnTo>
                  <a:pt x="6062" y="3182"/>
                </a:lnTo>
                <a:lnTo>
                  <a:pt x="6085" y="3188"/>
                </a:lnTo>
                <a:lnTo>
                  <a:pt x="6109" y="3195"/>
                </a:lnTo>
                <a:cubicBezTo>
                  <a:pt x="6361" y="3263"/>
                  <a:pt x="6655" y="3304"/>
                  <a:pt x="6860" y="3334"/>
                </a:cubicBezTo>
                <a:cubicBezTo>
                  <a:pt x="7101" y="3366"/>
                  <a:pt x="7416" y="3418"/>
                  <a:pt x="7650" y="3480"/>
                </a:cubicBezTo>
                <a:cubicBezTo>
                  <a:pt x="7753" y="3506"/>
                  <a:pt x="7889" y="3537"/>
                  <a:pt x="7937" y="3549"/>
                </a:cubicBezTo>
                <a:cubicBezTo>
                  <a:pt x="9111" y="3717"/>
                  <a:pt x="9903" y="4652"/>
                  <a:pt x="10308" y="5668"/>
                </a:cubicBezTo>
                <a:cubicBezTo>
                  <a:pt x="10337" y="5734"/>
                  <a:pt x="10390" y="5851"/>
                  <a:pt x="10409" y="5893"/>
                </a:cubicBezTo>
                <a:cubicBezTo>
                  <a:pt x="10533" y="6161"/>
                  <a:pt x="10629" y="6436"/>
                  <a:pt x="10698" y="6630"/>
                </a:cubicBezTo>
                <a:cubicBezTo>
                  <a:pt x="10767" y="6827"/>
                  <a:pt x="10866" y="7090"/>
                  <a:pt x="10955" y="7288"/>
                </a:cubicBezTo>
                <a:cubicBezTo>
                  <a:pt x="10979" y="7344"/>
                  <a:pt x="11015" y="7427"/>
                  <a:pt x="11022" y="7443"/>
                </a:cubicBezTo>
                <a:cubicBezTo>
                  <a:pt x="11263" y="8061"/>
                  <a:pt x="11726" y="8805"/>
                  <a:pt x="12212" y="9388"/>
                </a:cubicBezTo>
                <a:cubicBezTo>
                  <a:pt x="12343" y="9553"/>
                  <a:pt x="12556" y="9828"/>
                  <a:pt x="12664" y="9972"/>
                </a:cubicBezTo>
                <a:cubicBezTo>
                  <a:pt x="12869" y="10247"/>
                  <a:pt x="13123" y="10570"/>
                  <a:pt x="13306" y="10763"/>
                </a:cubicBezTo>
                <a:lnTo>
                  <a:pt x="0" y="10763"/>
                </a:lnTo>
                <a:lnTo>
                  <a:pt x="0" y="0"/>
                </a:lnTo>
                <a:lnTo>
                  <a:pt x="3661"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12" name="组合 11"/>
          <p:cNvGrpSpPr/>
          <p:nvPr/>
        </p:nvGrpSpPr>
        <p:grpSpPr>
          <a:xfrm>
            <a:off x="10133330" y="238760"/>
            <a:ext cx="1880235" cy="521970"/>
            <a:chOff x="750" y="376"/>
            <a:chExt cx="2961" cy="822"/>
          </a:xfrm>
        </p:grpSpPr>
        <p:sp>
          <p:nvSpPr>
            <p:cNvPr id="15" name="正五边形 14"/>
            <p:cNvSpPr>
              <a:spLocks noChangeAspect="1"/>
            </p:cNvSpPr>
            <p:nvPr/>
          </p:nvSpPr>
          <p:spPr>
            <a:xfrm>
              <a:off x="750" y="378"/>
              <a:ext cx="737" cy="737"/>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48" y="376"/>
              <a:ext cx="2063" cy="822"/>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grpSp>
      <p:grpSp>
        <p:nvGrpSpPr>
          <p:cNvPr id="17" name="组合 16"/>
          <p:cNvGrpSpPr/>
          <p:nvPr/>
        </p:nvGrpSpPr>
        <p:grpSpPr>
          <a:xfrm>
            <a:off x="915035" y="1285240"/>
            <a:ext cx="5830570" cy="4970780"/>
            <a:chOff x="1441" y="1940"/>
            <a:chExt cx="9182" cy="7828"/>
          </a:xfrm>
        </p:grpSpPr>
        <p:pic>
          <p:nvPicPr>
            <p:cNvPr id="13" name="图片 12" descr="/Users/weiqingqing/Desktop/37l [转换].png37l [转换]"/>
            <p:cNvPicPr>
              <a:picLocks noChangeAspect="1"/>
            </p:cNvPicPr>
            <p:nvPr/>
          </p:nvPicPr>
          <p:blipFill>
            <a:blip r:embed="rId1"/>
            <a:srcRect/>
            <a:stretch>
              <a:fillRect/>
            </a:stretch>
          </p:blipFill>
          <p:spPr>
            <a:xfrm>
              <a:off x="1441" y="1940"/>
              <a:ext cx="9183" cy="7828"/>
            </a:xfrm>
            <a:prstGeom prst="rect">
              <a:avLst/>
            </a:prstGeom>
          </p:spPr>
        </p:pic>
        <p:sp>
          <p:nvSpPr>
            <p:cNvPr id="14" name="文本框 13"/>
            <p:cNvSpPr txBox="1"/>
            <p:nvPr/>
          </p:nvSpPr>
          <p:spPr>
            <a:xfrm>
              <a:off x="3652" y="3575"/>
              <a:ext cx="2494" cy="1064"/>
            </a:xfrm>
            <a:prstGeom prst="rect">
              <a:avLst/>
            </a:prstGeom>
            <a:noFill/>
          </p:spPr>
          <p:txBody>
            <a:bodyPr wrap="square" rtlCol="0">
              <a:spAutoFit/>
            </a:bodyPr>
            <a:p>
              <a:pPr algn="dist"/>
              <a:r>
                <a:rPr lang="zh-CN" altLang="en-US" sz="3800">
                  <a:solidFill>
                    <a:schemeClr val="bg1"/>
                  </a:solidFill>
                  <a:latin typeface="汉仪雅酷黑W" panose="00020600040101010101" charset="-122"/>
                  <a:ea typeface="汉仪雅酷黑W" panose="00020600040101010101" charset="-122"/>
                </a:rPr>
                <a:t>目录</a:t>
              </a:r>
              <a:endParaRPr lang="zh-CN" altLang="en-US" sz="3800">
                <a:solidFill>
                  <a:schemeClr val="bg1"/>
                </a:solidFill>
                <a:latin typeface="汉仪雅酷黑W" panose="00020600040101010101" charset="-122"/>
                <a:ea typeface="汉仪雅酷黑W" panose="00020600040101010101" charset="-122"/>
              </a:endParaRPr>
            </a:p>
          </p:txBody>
        </p:sp>
      </p:grpSp>
      <p:grpSp>
        <p:nvGrpSpPr>
          <p:cNvPr id="39" name="组合 38"/>
          <p:cNvGrpSpPr/>
          <p:nvPr/>
        </p:nvGrpSpPr>
        <p:grpSpPr>
          <a:xfrm flipH="1">
            <a:off x="6756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259397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grpSp>
        <p:nvGrpSpPr>
          <p:cNvPr id="48" name="组合 47"/>
          <p:cNvGrpSpPr/>
          <p:nvPr/>
        </p:nvGrpSpPr>
        <p:grpSpPr>
          <a:xfrm>
            <a:off x="7733665" y="1930400"/>
            <a:ext cx="2516505" cy="3517900"/>
            <a:chOff x="12179" y="3040"/>
            <a:chExt cx="3963" cy="5540"/>
          </a:xfrm>
        </p:grpSpPr>
        <p:grpSp>
          <p:nvGrpSpPr>
            <p:cNvPr id="19" name="组合 18"/>
            <p:cNvGrpSpPr/>
            <p:nvPr/>
          </p:nvGrpSpPr>
          <p:grpSpPr>
            <a:xfrm>
              <a:off x="12179" y="3040"/>
              <a:ext cx="3851" cy="798"/>
              <a:chOff x="11739" y="3300"/>
              <a:chExt cx="3851" cy="798"/>
            </a:xfrm>
          </p:grpSpPr>
          <p:grpSp>
            <p:nvGrpSpPr>
              <p:cNvPr id="25" name="组合 24"/>
              <p:cNvGrpSpPr>
                <a:grpSpLocks noChangeAspect="1"/>
              </p:cNvGrpSpPr>
              <p:nvPr/>
            </p:nvGrpSpPr>
            <p:grpSpPr>
              <a:xfrm>
                <a:off x="11739" y="3302"/>
                <a:ext cx="794" cy="794"/>
                <a:chOff x="1479" y="6596"/>
                <a:chExt cx="624" cy="624"/>
              </a:xfrm>
            </p:grpSpPr>
            <p:sp>
              <p:nvSpPr>
                <p:cNvPr id="23" name="椭圆 22"/>
                <p:cNvSpPr/>
                <p:nvPr/>
              </p:nvSpPr>
              <p:spPr>
                <a:xfrm>
                  <a:off x="1479" y="6596"/>
                  <a:ext cx="624" cy="624"/>
                </a:xfrm>
                <a:prstGeom prst="ellipse">
                  <a:avLst/>
                </a:prstGeom>
                <a:noFill/>
                <a:ln w="4127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粗简黑简" panose="00020600040101010101" charset="-122"/>
                    <a:ea typeface="汉仪粗简黑简" panose="00020600040101010101" charset="-122"/>
                  </a:endParaRPr>
                </a:p>
              </p:txBody>
            </p:sp>
            <p:sp>
              <p:nvSpPr>
                <p:cNvPr id="24" name="半闭框 23"/>
                <p:cNvSpPr/>
                <p:nvPr/>
              </p:nvSpPr>
              <p:spPr>
                <a:xfrm rot="8100000">
                  <a:off x="1538" y="6767"/>
                  <a:ext cx="312" cy="312"/>
                </a:xfrm>
                <a:prstGeom prst="halfFrame">
                  <a:avLst>
                    <a:gd name="adj1" fmla="val 20332"/>
                    <a:gd name="adj2" fmla="val 22021"/>
                  </a:avLst>
                </a:prstGeom>
                <a:solidFill>
                  <a:srgbClr val="3D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汉仪粗简黑简" panose="00020600040101010101" charset="-122"/>
                    <a:ea typeface="汉仪粗简黑简" panose="00020600040101010101" charset="-122"/>
                  </a:endParaRPr>
                </a:p>
              </p:txBody>
            </p:sp>
          </p:grpSp>
          <p:sp>
            <p:nvSpPr>
              <p:cNvPr id="26" name="文本框 25"/>
              <p:cNvSpPr txBox="1"/>
              <p:nvPr/>
            </p:nvSpPr>
            <p:spPr>
              <a:xfrm>
                <a:off x="12814" y="3300"/>
                <a:ext cx="2777" cy="798"/>
              </a:xfrm>
              <a:prstGeom prst="rect">
                <a:avLst/>
              </a:prstGeom>
              <a:noFill/>
            </p:spPr>
            <p:txBody>
              <a:bodyPr wrap="square" rtlCol="0">
                <a:spAutoFit/>
              </a:bodyPr>
              <a:p>
                <a:pPr algn="dist"/>
                <a:r>
                  <a:rPr lang="zh-CN" altLang="en-US" sz="2700" b="1">
                    <a:solidFill>
                      <a:srgbClr val="3D7DDA"/>
                    </a:solidFill>
                    <a:latin typeface="汉仪粗简黑简" panose="00020600040101010101" charset="-122"/>
                    <a:ea typeface="汉仪粗简黑简" panose="00020600040101010101" charset="-122"/>
                  </a:rPr>
                  <a:t>税务简介</a:t>
                </a:r>
                <a:endParaRPr lang="zh-CN" altLang="en-US" sz="2700" b="1">
                  <a:solidFill>
                    <a:srgbClr val="3D7DDA"/>
                  </a:solidFill>
                  <a:latin typeface="汉仪粗简黑简" panose="00020600040101010101" charset="-122"/>
                  <a:ea typeface="汉仪粗简黑简" panose="00020600040101010101" charset="-122"/>
                </a:endParaRPr>
              </a:p>
            </p:txBody>
          </p:sp>
        </p:grpSp>
        <p:grpSp>
          <p:nvGrpSpPr>
            <p:cNvPr id="20" name="组合 19"/>
            <p:cNvGrpSpPr/>
            <p:nvPr/>
          </p:nvGrpSpPr>
          <p:grpSpPr>
            <a:xfrm>
              <a:off x="12179" y="4620"/>
              <a:ext cx="3852" cy="798"/>
              <a:chOff x="11739" y="3300"/>
              <a:chExt cx="3852" cy="798"/>
            </a:xfrm>
          </p:grpSpPr>
          <p:grpSp>
            <p:nvGrpSpPr>
              <p:cNvPr id="21" name="组合 20"/>
              <p:cNvGrpSpPr>
                <a:grpSpLocks noChangeAspect="1"/>
              </p:cNvGrpSpPr>
              <p:nvPr/>
            </p:nvGrpSpPr>
            <p:grpSpPr>
              <a:xfrm>
                <a:off x="11739" y="3302"/>
                <a:ext cx="794" cy="794"/>
                <a:chOff x="1479" y="6596"/>
                <a:chExt cx="624" cy="624"/>
              </a:xfrm>
            </p:grpSpPr>
            <p:sp>
              <p:nvSpPr>
                <p:cNvPr id="22" name="椭圆 21"/>
                <p:cNvSpPr/>
                <p:nvPr/>
              </p:nvSpPr>
              <p:spPr>
                <a:xfrm>
                  <a:off x="1479" y="6596"/>
                  <a:ext cx="624" cy="624"/>
                </a:xfrm>
                <a:prstGeom prst="ellipse">
                  <a:avLst/>
                </a:prstGeom>
                <a:noFill/>
                <a:ln w="4127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粗简黑简" panose="00020600040101010101" charset="-122"/>
                    <a:ea typeface="汉仪粗简黑简" panose="00020600040101010101" charset="-122"/>
                  </a:endParaRPr>
                </a:p>
              </p:txBody>
            </p:sp>
            <p:sp>
              <p:nvSpPr>
                <p:cNvPr id="27" name="半闭框 26"/>
                <p:cNvSpPr/>
                <p:nvPr/>
              </p:nvSpPr>
              <p:spPr>
                <a:xfrm rot="8100000">
                  <a:off x="1538" y="6767"/>
                  <a:ext cx="312" cy="312"/>
                </a:xfrm>
                <a:prstGeom prst="halfFrame">
                  <a:avLst>
                    <a:gd name="adj1" fmla="val 20332"/>
                    <a:gd name="adj2" fmla="val 22021"/>
                  </a:avLst>
                </a:prstGeom>
                <a:solidFill>
                  <a:srgbClr val="3D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汉仪粗简黑简" panose="00020600040101010101" charset="-122"/>
                    <a:ea typeface="汉仪粗简黑简" panose="00020600040101010101" charset="-122"/>
                  </a:endParaRPr>
                </a:p>
              </p:txBody>
            </p:sp>
          </p:grpSp>
          <p:sp>
            <p:nvSpPr>
              <p:cNvPr id="28" name="文本框 27"/>
              <p:cNvSpPr txBox="1"/>
              <p:nvPr/>
            </p:nvSpPr>
            <p:spPr>
              <a:xfrm>
                <a:off x="12814" y="3300"/>
                <a:ext cx="2777" cy="798"/>
              </a:xfrm>
              <a:prstGeom prst="rect">
                <a:avLst/>
              </a:prstGeom>
              <a:noFill/>
            </p:spPr>
            <p:txBody>
              <a:bodyPr wrap="square" rtlCol="0">
                <a:spAutoFit/>
              </a:bodyPr>
              <a:p>
                <a:pPr algn="dist"/>
                <a:r>
                  <a:rPr lang="zh-CN" altLang="en-US" sz="2700" b="1">
                    <a:solidFill>
                      <a:srgbClr val="3D7DDA"/>
                    </a:solidFill>
                    <a:latin typeface="汉仪粗简黑简" panose="00020600040101010101" charset="-122"/>
                    <a:ea typeface="汉仪粗简黑简" panose="00020600040101010101" charset="-122"/>
                  </a:rPr>
                  <a:t>企业税务</a:t>
                </a:r>
                <a:endParaRPr lang="zh-CN" altLang="en-US" sz="2700" b="1">
                  <a:solidFill>
                    <a:srgbClr val="3D7DDA"/>
                  </a:solidFill>
                  <a:latin typeface="汉仪粗简黑简" panose="00020600040101010101" charset="-122"/>
                  <a:ea typeface="汉仪粗简黑简" panose="00020600040101010101" charset="-122"/>
                </a:endParaRPr>
              </a:p>
            </p:txBody>
          </p:sp>
        </p:grpSp>
        <p:grpSp>
          <p:nvGrpSpPr>
            <p:cNvPr id="29" name="组合 28"/>
            <p:cNvGrpSpPr/>
            <p:nvPr/>
          </p:nvGrpSpPr>
          <p:grpSpPr>
            <a:xfrm>
              <a:off x="12290" y="6202"/>
              <a:ext cx="3852" cy="798"/>
              <a:chOff x="11739" y="3300"/>
              <a:chExt cx="3852" cy="798"/>
            </a:xfrm>
          </p:grpSpPr>
          <p:grpSp>
            <p:nvGrpSpPr>
              <p:cNvPr id="30" name="组合 29"/>
              <p:cNvGrpSpPr>
                <a:grpSpLocks noChangeAspect="1"/>
              </p:cNvGrpSpPr>
              <p:nvPr/>
            </p:nvGrpSpPr>
            <p:grpSpPr>
              <a:xfrm>
                <a:off x="11739" y="3302"/>
                <a:ext cx="794" cy="794"/>
                <a:chOff x="1479" y="6596"/>
                <a:chExt cx="624" cy="624"/>
              </a:xfrm>
            </p:grpSpPr>
            <p:sp>
              <p:nvSpPr>
                <p:cNvPr id="31" name="椭圆 30"/>
                <p:cNvSpPr/>
                <p:nvPr/>
              </p:nvSpPr>
              <p:spPr>
                <a:xfrm>
                  <a:off x="1479" y="6596"/>
                  <a:ext cx="624" cy="624"/>
                </a:xfrm>
                <a:prstGeom prst="ellipse">
                  <a:avLst/>
                </a:prstGeom>
                <a:noFill/>
                <a:ln w="4127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粗简黑简" panose="00020600040101010101" charset="-122"/>
                    <a:ea typeface="汉仪粗简黑简" panose="00020600040101010101" charset="-122"/>
                  </a:endParaRPr>
                </a:p>
              </p:txBody>
            </p:sp>
            <p:sp>
              <p:nvSpPr>
                <p:cNvPr id="32" name="半闭框 31"/>
                <p:cNvSpPr/>
                <p:nvPr/>
              </p:nvSpPr>
              <p:spPr>
                <a:xfrm rot="8100000">
                  <a:off x="1538" y="6767"/>
                  <a:ext cx="312" cy="312"/>
                </a:xfrm>
                <a:prstGeom prst="halfFrame">
                  <a:avLst>
                    <a:gd name="adj1" fmla="val 20332"/>
                    <a:gd name="adj2" fmla="val 22021"/>
                  </a:avLst>
                </a:prstGeom>
                <a:solidFill>
                  <a:srgbClr val="3D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汉仪粗简黑简" panose="00020600040101010101" charset="-122"/>
                    <a:ea typeface="汉仪粗简黑简" panose="00020600040101010101" charset="-122"/>
                  </a:endParaRPr>
                </a:p>
              </p:txBody>
            </p:sp>
          </p:grpSp>
          <p:sp>
            <p:nvSpPr>
              <p:cNvPr id="33" name="文本框 32"/>
              <p:cNvSpPr txBox="1"/>
              <p:nvPr/>
            </p:nvSpPr>
            <p:spPr>
              <a:xfrm>
                <a:off x="12814" y="3300"/>
                <a:ext cx="2777" cy="798"/>
              </a:xfrm>
              <a:prstGeom prst="rect">
                <a:avLst/>
              </a:prstGeom>
              <a:noFill/>
            </p:spPr>
            <p:txBody>
              <a:bodyPr wrap="square" rtlCol="0">
                <a:spAutoFit/>
              </a:bodyPr>
              <a:p>
                <a:pPr algn="dist"/>
                <a:r>
                  <a:rPr lang="zh-CN" altLang="en-US" sz="2700" b="1">
                    <a:solidFill>
                      <a:srgbClr val="3D7DDA"/>
                    </a:solidFill>
                    <a:latin typeface="汉仪粗简黑简" panose="00020600040101010101" charset="-122"/>
                    <a:ea typeface="汉仪粗简黑简" panose="00020600040101010101" charset="-122"/>
                  </a:rPr>
                  <a:t>税务评估</a:t>
                </a:r>
                <a:endParaRPr lang="zh-CN" altLang="en-US" sz="2700" b="1">
                  <a:solidFill>
                    <a:srgbClr val="3D7DDA"/>
                  </a:solidFill>
                  <a:latin typeface="汉仪粗简黑简" panose="00020600040101010101" charset="-122"/>
                  <a:ea typeface="汉仪粗简黑简" panose="00020600040101010101" charset="-122"/>
                </a:endParaRPr>
              </a:p>
            </p:txBody>
          </p:sp>
        </p:grpSp>
        <p:grpSp>
          <p:nvGrpSpPr>
            <p:cNvPr id="37" name="组合 36"/>
            <p:cNvGrpSpPr/>
            <p:nvPr/>
          </p:nvGrpSpPr>
          <p:grpSpPr>
            <a:xfrm>
              <a:off x="12290" y="7782"/>
              <a:ext cx="3852" cy="798"/>
              <a:chOff x="11739" y="3300"/>
              <a:chExt cx="3852" cy="798"/>
            </a:xfrm>
          </p:grpSpPr>
          <p:grpSp>
            <p:nvGrpSpPr>
              <p:cNvPr id="40" name="组合 39"/>
              <p:cNvGrpSpPr>
                <a:grpSpLocks noChangeAspect="1"/>
              </p:cNvGrpSpPr>
              <p:nvPr/>
            </p:nvGrpSpPr>
            <p:grpSpPr>
              <a:xfrm>
                <a:off x="11739" y="3302"/>
                <a:ext cx="794" cy="794"/>
                <a:chOff x="1479" y="6596"/>
                <a:chExt cx="624" cy="624"/>
              </a:xfrm>
            </p:grpSpPr>
            <p:sp>
              <p:nvSpPr>
                <p:cNvPr id="41" name="椭圆 40"/>
                <p:cNvSpPr/>
                <p:nvPr/>
              </p:nvSpPr>
              <p:spPr>
                <a:xfrm>
                  <a:off x="1479" y="6596"/>
                  <a:ext cx="624" cy="624"/>
                </a:xfrm>
                <a:prstGeom prst="ellipse">
                  <a:avLst/>
                </a:prstGeom>
                <a:noFill/>
                <a:ln w="4127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粗简黑简" panose="00020600040101010101" charset="-122"/>
                    <a:ea typeface="汉仪粗简黑简" panose="00020600040101010101" charset="-122"/>
                  </a:endParaRPr>
                </a:p>
              </p:txBody>
            </p:sp>
            <p:sp>
              <p:nvSpPr>
                <p:cNvPr id="42" name="半闭框 41"/>
                <p:cNvSpPr/>
                <p:nvPr/>
              </p:nvSpPr>
              <p:spPr>
                <a:xfrm rot="8100000">
                  <a:off x="1538" y="6767"/>
                  <a:ext cx="312" cy="312"/>
                </a:xfrm>
                <a:prstGeom prst="halfFrame">
                  <a:avLst>
                    <a:gd name="adj1" fmla="val 20332"/>
                    <a:gd name="adj2" fmla="val 22021"/>
                  </a:avLst>
                </a:prstGeom>
                <a:solidFill>
                  <a:srgbClr val="3D7D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汉仪粗简黑简" panose="00020600040101010101" charset="-122"/>
                    <a:ea typeface="汉仪粗简黑简" panose="00020600040101010101" charset="-122"/>
                  </a:endParaRPr>
                </a:p>
              </p:txBody>
            </p:sp>
          </p:grpSp>
          <p:sp>
            <p:nvSpPr>
              <p:cNvPr id="43" name="文本框 42"/>
              <p:cNvSpPr txBox="1"/>
              <p:nvPr/>
            </p:nvSpPr>
            <p:spPr>
              <a:xfrm>
                <a:off x="12814" y="3300"/>
                <a:ext cx="2777" cy="798"/>
              </a:xfrm>
              <a:prstGeom prst="rect">
                <a:avLst/>
              </a:prstGeom>
              <a:noFill/>
            </p:spPr>
            <p:txBody>
              <a:bodyPr wrap="square" rtlCol="0">
                <a:spAutoFit/>
              </a:bodyPr>
              <a:p>
                <a:pPr algn="dist"/>
                <a:r>
                  <a:rPr lang="zh-CN" altLang="en-US" sz="2700" b="1">
                    <a:solidFill>
                      <a:srgbClr val="3D7DDA"/>
                    </a:solidFill>
                    <a:latin typeface="汉仪粗简黑简" panose="00020600040101010101" charset="-122"/>
                    <a:ea typeface="汉仪粗简黑简" panose="00020600040101010101" charset="-122"/>
                  </a:rPr>
                  <a:t>税务常识</a:t>
                </a:r>
                <a:endParaRPr lang="zh-CN" altLang="en-US" sz="2700" b="1">
                  <a:solidFill>
                    <a:srgbClr val="3D7DDA"/>
                  </a:solidFill>
                  <a:latin typeface="汉仪粗简黑简" panose="00020600040101010101" charset="-122"/>
                  <a:ea typeface="汉仪粗简黑简" panose="00020600040101010101" charset="-122"/>
                </a:endParaRPr>
              </a:p>
            </p:txBody>
          </p:sp>
        </p:grpSp>
      </p:grpSp>
      <p:grpSp>
        <p:nvGrpSpPr>
          <p:cNvPr id="44" name="组合 43"/>
          <p:cNvGrpSpPr/>
          <p:nvPr/>
        </p:nvGrpSpPr>
        <p:grpSpPr>
          <a:xfrm>
            <a:off x="10703560" y="6076950"/>
            <a:ext cx="1018540" cy="179070"/>
            <a:chOff x="1245" y="7921"/>
            <a:chExt cx="1604" cy="282"/>
          </a:xfrm>
        </p:grpSpPr>
        <p:sp>
          <p:nvSpPr>
            <p:cNvPr id="45" name="圆角矩形 44"/>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税务常识</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15" name="组合 14"/>
          <p:cNvGrpSpPr/>
          <p:nvPr/>
        </p:nvGrpSpPr>
        <p:grpSpPr>
          <a:xfrm>
            <a:off x="1303020" y="2051050"/>
            <a:ext cx="9585960" cy="3389630"/>
            <a:chOff x="2277" y="3380"/>
            <a:chExt cx="15096" cy="5338"/>
          </a:xfrm>
        </p:grpSpPr>
        <p:grpSp>
          <p:nvGrpSpPr>
            <p:cNvPr id="6" name="组合 5"/>
            <p:cNvGrpSpPr/>
            <p:nvPr/>
          </p:nvGrpSpPr>
          <p:grpSpPr>
            <a:xfrm>
              <a:off x="2277" y="3380"/>
              <a:ext cx="4706" cy="5339"/>
              <a:chOff x="2277" y="3380"/>
              <a:chExt cx="4706" cy="5339"/>
            </a:xfrm>
          </p:grpSpPr>
          <p:sp>
            <p:nvSpPr>
              <p:cNvPr id="22" name="圆角矩形 21"/>
              <p:cNvSpPr/>
              <p:nvPr/>
            </p:nvSpPr>
            <p:spPr>
              <a:xfrm>
                <a:off x="2726" y="3380"/>
                <a:ext cx="3808" cy="671"/>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没有生意也申报</a:t>
                </a:r>
                <a:endParaRPr lang="zh-CN" altLang="en-US">
                  <a:effectLst/>
                  <a:latin typeface="汉仪粗简黑简" panose="00020600040101010101" charset="-122"/>
                  <a:ea typeface="汉仪粗简黑简" panose="00020600040101010101" charset="-122"/>
                </a:endParaRPr>
              </a:p>
            </p:txBody>
          </p:sp>
          <p:sp>
            <p:nvSpPr>
              <p:cNvPr id="2" name="圆角矩形 1"/>
              <p:cNvSpPr/>
              <p:nvPr/>
            </p:nvSpPr>
            <p:spPr>
              <a:xfrm>
                <a:off x="2277" y="4431"/>
                <a:ext cx="4706" cy="4288"/>
              </a:xfrm>
              <a:prstGeom prst="roundRect">
                <a:avLst>
                  <a:gd name="adj" fmla="val 5900"/>
                </a:avLst>
              </a:prstGeom>
              <a:noFill/>
              <a:ln>
                <a:solidFill>
                  <a:srgbClr val="9DC7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576" y="4757"/>
                <a:ext cx="4108" cy="2761"/>
              </a:xfrm>
              <a:prstGeom prst="rect">
                <a:avLst/>
              </a:prstGeom>
              <a:noFill/>
            </p:spPr>
            <p:txBody>
              <a:bodyPr wrap="square" rtlCol="0">
                <a:spAutoFit/>
              </a:bodyPr>
              <a:p>
                <a:pPr algn="ct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购买办公用品的进项，购买低值易耗品的进项，汽车加油的进项，购买修理备件的进项。</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grpSp>
        <p:grpSp>
          <p:nvGrpSpPr>
            <p:cNvPr id="7" name="组合 6"/>
            <p:cNvGrpSpPr/>
            <p:nvPr/>
          </p:nvGrpSpPr>
          <p:grpSpPr>
            <a:xfrm>
              <a:off x="7472" y="3380"/>
              <a:ext cx="4706" cy="5339"/>
              <a:chOff x="2277" y="3380"/>
              <a:chExt cx="4706" cy="5339"/>
            </a:xfrm>
          </p:grpSpPr>
          <p:sp>
            <p:nvSpPr>
              <p:cNvPr id="8" name="圆角矩形 7"/>
              <p:cNvSpPr/>
              <p:nvPr/>
            </p:nvSpPr>
            <p:spPr>
              <a:xfrm>
                <a:off x="2726" y="3380"/>
                <a:ext cx="3808" cy="671"/>
              </a:xfrm>
              <a:prstGeom prst="roundRect">
                <a:avLst>
                  <a:gd name="adj" fmla="val 43750"/>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没有生意也申报</a:t>
                </a:r>
                <a:endParaRPr lang="zh-CN" altLang="en-US">
                  <a:effectLst/>
                  <a:latin typeface="汉仪粗简黑简" panose="00020600040101010101" charset="-122"/>
                  <a:ea typeface="汉仪粗简黑简" panose="00020600040101010101" charset="-122"/>
                </a:endParaRPr>
              </a:p>
            </p:txBody>
          </p:sp>
          <p:sp>
            <p:nvSpPr>
              <p:cNvPr id="9" name="圆角矩形 8"/>
              <p:cNvSpPr/>
              <p:nvPr/>
            </p:nvSpPr>
            <p:spPr>
              <a:xfrm>
                <a:off x="2277" y="4431"/>
                <a:ext cx="4706" cy="4288"/>
              </a:xfrm>
              <a:prstGeom prst="roundRect">
                <a:avLst>
                  <a:gd name="adj" fmla="val 5900"/>
                </a:avLst>
              </a:prstGeom>
              <a:noFill/>
              <a:ln>
                <a:solidFill>
                  <a:srgbClr val="FEC5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2576" y="4757"/>
                <a:ext cx="4108" cy="3415"/>
              </a:xfrm>
              <a:prstGeom prst="rect">
                <a:avLst/>
              </a:prstGeom>
              <a:noFill/>
            </p:spPr>
            <p:txBody>
              <a:bodyPr wrap="square" rtlCol="0">
                <a:spAutoFit/>
              </a:bodyPr>
              <a:p>
                <a:pPr algn="ct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有一件事千万要记住：这件事与纳税还有关系。丢了手提电脑属于财产损失，要凭相关证明在公司的成本费用中列支。</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grpSp>
        <p:grpSp>
          <p:nvGrpSpPr>
            <p:cNvPr id="11" name="组合 10"/>
            <p:cNvGrpSpPr/>
            <p:nvPr/>
          </p:nvGrpSpPr>
          <p:grpSpPr>
            <a:xfrm>
              <a:off x="12667" y="3380"/>
              <a:ext cx="4706" cy="5339"/>
              <a:chOff x="2277" y="3380"/>
              <a:chExt cx="4706" cy="5339"/>
            </a:xfrm>
          </p:grpSpPr>
          <p:sp>
            <p:nvSpPr>
              <p:cNvPr id="12" name="圆角矩形 11"/>
              <p:cNvSpPr/>
              <p:nvPr/>
            </p:nvSpPr>
            <p:spPr>
              <a:xfrm>
                <a:off x="2726" y="3380"/>
                <a:ext cx="3808" cy="671"/>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没有生意也申报</a:t>
                </a:r>
                <a:endParaRPr lang="zh-CN" altLang="en-US">
                  <a:effectLst/>
                  <a:latin typeface="汉仪粗简黑简" panose="00020600040101010101" charset="-122"/>
                  <a:ea typeface="汉仪粗简黑简" panose="00020600040101010101" charset="-122"/>
                </a:endParaRPr>
              </a:p>
            </p:txBody>
          </p:sp>
          <p:sp>
            <p:nvSpPr>
              <p:cNvPr id="13" name="圆角矩形 12"/>
              <p:cNvSpPr/>
              <p:nvPr/>
            </p:nvSpPr>
            <p:spPr>
              <a:xfrm>
                <a:off x="2277" y="4431"/>
                <a:ext cx="4706" cy="4288"/>
              </a:xfrm>
              <a:prstGeom prst="roundRect">
                <a:avLst>
                  <a:gd name="adj" fmla="val 5900"/>
                </a:avLst>
              </a:prstGeom>
              <a:noFill/>
              <a:ln>
                <a:solidFill>
                  <a:srgbClr val="9DC7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2576" y="4757"/>
                <a:ext cx="4108" cy="3415"/>
              </a:xfrm>
              <a:prstGeom prst="rect">
                <a:avLst/>
              </a:prstGeom>
              <a:noFill/>
            </p:spPr>
            <p:txBody>
              <a:bodyPr wrap="square" rtlCol="0">
                <a:spAutoFit/>
              </a:bodyPr>
              <a:p>
                <a:pPr algn="ct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企业销售产品，采购原料的运费可以按7％计算抵扣进项，但是按规定，其他杂费不能抵扣，例如装卸费、保险费等。</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gr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税务常识</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23" name="组合 22"/>
          <p:cNvGrpSpPr/>
          <p:nvPr/>
        </p:nvGrpSpPr>
        <p:grpSpPr>
          <a:xfrm>
            <a:off x="1212533" y="1647190"/>
            <a:ext cx="9766935" cy="3889375"/>
            <a:chOff x="1970" y="2594"/>
            <a:chExt cx="15381" cy="6125"/>
          </a:xfrm>
        </p:grpSpPr>
        <p:grpSp>
          <p:nvGrpSpPr>
            <p:cNvPr id="21" name="组合 20"/>
            <p:cNvGrpSpPr/>
            <p:nvPr/>
          </p:nvGrpSpPr>
          <p:grpSpPr>
            <a:xfrm>
              <a:off x="1970" y="2594"/>
              <a:ext cx="3804" cy="5617"/>
              <a:chOff x="1970" y="2594"/>
              <a:chExt cx="3804" cy="5617"/>
            </a:xfrm>
          </p:grpSpPr>
          <p:sp>
            <p:nvSpPr>
              <p:cNvPr id="286" name="椭圆 285"/>
              <p:cNvSpPr/>
              <p:nvPr/>
            </p:nvSpPr>
            <p:spPr>
              <a:xfrm>
                <a:off x="2950" y="2594"/>
                <a:ext cx="1844" cy="1815"/>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nvGrpSpPr>
              <p:cNvPr id="287" name="组合 286"/>
              <p:cNvGrpSpPr/>
              <p:nvPr/>
            </p:nvGrpSpPr>
            <p:grpSpPr>
              <a:xfrm rot="0">
                <a:off x="3534" y="3062"/>
                <a:ext cx="676" cy="878"/>
                <a:chOff x="1336300" y="3696091"/>
                <a:chExt cx="461482" cy="608545"/>
              </a:xfrm>
            </p:grpSpPr>
            <p:sp>
              <p:nvSpPr>
                <p:cNvPr id="288" name="Freeform 21"/>
                <p:cNvSpPr>
                  <a:spLocks noEditPoints="1"/>
                </p:cNvSpPr>
                <p:nvPr/>
              </p:nvSpPr>
              <p:spPr bwMode="auto">
                <a:xfrm>
                  <a:off x="1402256" y="3696091"/>
                  <a:ext cx="395526" cy="533682"/>
                </a:xfrm>
                <a:custGeom>
                  <a:avLst/>
                  <a:gdLst>
                    <a:gd name="T0" fmla="*/ 2147483647 w 364"/>
                    <a:gd name="T1" fmla="*/ 0 h 492"/>
                    <a:gd name="T2" fmla="*/ 0 w 364"/>
                    <a:gd name="T3" fmla="*/ 2147483647 h 492"/>
                    <a:gd name="T4" fmla="*/ 2147483647 w 364"/>
                    <a:gd name="T5" fmla="*/ 2147483647 h 492"/>
                    <a:gd name="T6" fmla="*/ 2147483647 w 364"/>
                    <a:gd name="T7" fmla="*/ 2147483647 h 492"/>
                    <a:gd name="T8" fmla="*/ 2147483647 w 364"/>
                    <a:gd name="T9" fmla="*/ 0 h 492"/>
                    <a:gd name="T10" fmla="*/ 2147483647 w 364"/>
                    <a:gd name="T11" fmla="*/ 2147483647 h 492"/>
                    <a:gd name="T12" fmla="*/ 2147483647 w 364"/>
                    <a:gd name="T13" fmla="*/ 2147483647 h 492"/>
                    <a:gd name="T14" fmla="*/ 2147483647 w 364"/>
                    <a:gd name="T15" fmla="*/ 2147483647 h 492"/>
                    <a:gd name="T16" fmla="*/ 2147483647 w 364"/>
                    <a:gd name="T17" fmla="*/ 2147483647 h 492"/>
                    <a:gd name="T18" fmla="*/ 2147483647 w 364"/>
                    <a:gd name="T19" fmla="*/ 2147483647 h 492"/>
                    <a:gd name="T20" fmla="*/ 2147483647 w 364"/>
                    <a:gd name="T21" fmla="*/ 2147483647 h 492"/>
                    <a:gd name="T22" fmla="*/ 2147483647 w 364"/>
                    <a:gd name="T23" fmla="*/ 2147483647 h 492"/>
                    <a:gd name="T24" fmla="*/ 2147483647 w 364"/>
                    <a:gd name="T25" fmla="*/ 2147483647 h 492"/>
                    <a:gd name="T26" fmla="*/ 2147483647 w 364"/>
                    <a:gd name="T27" fmla="*/ 2147483647 h 492"/>
                    <a:gd name="T28" fmla="*/ 2147483647 w 364"/>
                    <a:gd name="T29" fmla="*/ 2147483647 h 492"/>
                    <a:gd name="T30" fmla="*/ 2147483647 w 364"/>
                    <a:gd name="T31" fmla="*/ 2147483647 h 492"/>
                    <a:gd name="T32" fmla="*/ 2147483647 w 364"/>
                    <a:gd name="T33" fmla="*/ 2147483647 h 492"/>
                    <a:gd name="T34" fmla="*/ 2147483647 w 364"/>
                    <a:gd name="T35" fmla="*/ 2147483647 h 492"/>
                    <a:gd name="T36" fmla="*/ 2147483647 w 364"/>
                    <a:gd name="T37" fmla="*/ 2147483647 h 4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4" h="492">
                      <a:moveTo>
                        <a:pt x="182" y="0"/>
                      </a:moveTo>
                      <a:cubicBezTo>
                        <a:pt x="81" y="0"/>
                        <a:pt x="0" y="110"/>
                        <a:pt x="0" y="246"/>
                      </a:cubicBezTo>
                      <a:cubicBezTo>
                        <a:pt x="0" y="382"/>
                        <a:pt x="81" y="492"/>
                        <a:pt x="182" y="492"/>
                      </a:cubicBezTo>
                      <a:cubicBezTo>
                        <a:pt x="283" y="492"/>
                        <a:pt x="364" y="382"/>
                        <a:pt x="364" y="246"/>
                      </a:cubicBezTo>
                      <a:cubicBezTo>
                        <a:pt x="364" y="110"/>
                        <a:pt x="283" y="0"/>
                        <a:pt x="182" y="0"/>
                      </a:cubicBezTo>
                      <a:close/>
                      <a:moveTo>
                        <a:pt x="327" y="231"/>
                      </a:moveTo>
                      <a:cubicBezTo>
                        <a:pt x="193" y="227"/>
                        <a:pt x="193" y="227"/>
                        <a:pt x="193" y="227"/>
                      </a:cubicBezTo>
                      <a:cubicBezTo>
                        <a:pt x="193" y="172"/>
                        <a:pt x="193" y="172"/>
                        <a:pt x="193" y="172"/>
                      </a:cubicBezTo>
                      <a:cubicBezTo>
                        <a:pt x="205" y="164"/>
                        <a:pt x="215" y="141"/>
                        <a:pt x="215" y="115"/>
                      </a:cubicBezTo>
                      <a:cubicBezTo>
                        <a:pt x="215" y="89"/>
                        <a:pt x="205" y="66"/>
                        <a:pt x="193" y="58"/>
                      </a:cubicBezTo>
                      <a:cubicBezTo>
                        <a:pt x="193" y="41"/>
                        <a:pt x="193" y="41"/>
                        <a:pt x="193" y="41"/>
                      </a:cubicBezTo>
                      <a:cubicBezTo>
                        <a:pt x="267" y="48"/>
                        <a:pt x="323" y="121"/>
                        <a:pt x="327" y="231"/>
                      </a:cubicBezTo>
                      <a:close/>
                      <a:moveTo>
                        <a:pt x="177" y="41"/>
                      </a:moveTo>
                      <a:cubicBezTo>
                        <a:pt x="177" y="56"/>
                        <a:pt x="177" y="56"/>
                        <a:pt x="177" y="56"/>
                      </a:cubicBezTo>
                      <a:cubicBezTo>
                        <a:pt x="162" y="61"/>
                        <a:pt x="152" y="86"/>
                        <a:pt x="152" y="115"/>
                      </a:cubicBezTo>
                      <a:cubicBezTo>
                        <a:pt x="152" y="144"/>
                        <a:pt x="162" y="169"/>
                        <a:pt x="177" y="174"/>
                      </a:cubicBezTo>
                      <a:cubicBezTo>
                        <a:pt x="177" y="227"/>
                        <a:pt x="177" y="227"/>
                        <a:pt x="177" y="227"/>
                      </a:cubicBezTo>
                      <a:cubicBezTo>
                        <a:pt x="37" y="227"/>
                        <a:pt x="37" y="227"/>
                        <a:pt x="37" y="227"/>
                      </a:cubicBezTo>
                      <a:cubicBezTo>
                        <a:pt x="51" y="123"/>
                        <a:pt x="100" y="44"/>
                        <a:pt x="177"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289" name="Freeform 22"/>
                <p:cNvSpPr/>
                <p:nvPr/>
              </p:nvSpPr>
              <p:spPr bwMode="auto">
                <a:xfrm>
                  <a:off x="1336300" y="4107146"/>
                  <a:ext cx="323779" cy="197490"/>
                </a:xfrm>
                <a:custGeom>
                  <a:avLst/>
                  <a:gdLst>
                    <a:gd name="T0" fmla="*/ 2147483647 w 298"/>
                    <a:gd name="T1" fmla="*/ 2147483647 h 182"/>
                    <a:gd name="T2" fmla="*/ 2147483647 w 298"/>
                    <a:gd name="T3" fmla="*/ 2147483647 h 182"/>
                    <a:gd name="T4" fmla="*/ 2147483647 w 298"/>
                    <a:gd name="T5" fmla="*/ 2147483647 h 182"/>
                    <a:gd name="T6" fmla="*/ 2147483647 w 298"/>
                    <a:gd name="T7" fmla="*/ 2147483647 h 182"/>
                    <a:gd name="T8" fmla="*/ 2147483647 w 298"/>
                    <a:gd name="T9" fmla="*/ 2147483647 h 182"/>
                    <a:gd name="T10" fmla="*/ 2147483647 w 298"/>
                    <a:gd name="T11" fmla="*/ 2147483647 h 182"/>
                    <a:gd name="T12" fmla="*/ 2147483647 w 298"/>
                    <a:gd name="T13" fmla="*/ 2147483647 h 182"/>
                    <a:gd name="T14" fmla="*/ 2147483647 w 298"/>
                    <a:gd name="T15" fmla="*/ 2147483647 h 182"/>
                    <a:gd name="T16" fmla="*/ 2147483647 w 298"/>
                    <a:gd name="T17" fmla="*/ 2147483647 h 182"/>
                    <a:gd name="T18" fmla="*/ 2147483647 w 298"/>
                    <a:gd name="T19" fmla="*/ 2147483647 h 182"/>
                    <a:gd name="T20" fmla="*/ 2147483647 w 298"/>
                    <a:gd name="T21" fmla="*/ 2147483647 h 182"/>
                    <a:gd name="T22" fmla="*/ 2147483647 w 298"/>
                    <a:gd name="T23" fmla="*/ 2147483647 h 182"/>
                    <a:gd name="T24" fmla="*/ 2147483647 w 298"/>
                    <a:gd name="T25" fmla="*/ 2147483647 h 182"/>
                    <a:gd name="T26" fmla="*/ 2147483647 w 298"/>
                    <a:gd name="T27" fmla="*/ 2147483647 h 1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98" h="182">
                      <a:moveTo>
                        <a:pt x="221" y="158"/>
                      </a:moveTo>
                      <a:cubicBezTo>
                        <a:pt x="222" y="158"/>
                        <a:pt x="223" y="157"/>
                        <a:pt x="223" y="157"/>
                      </a:cubicBezTo>
                      <a:cubicBezTo>
                        <a:pt x="255" y="142"/>
                        <a:pt x="275" y="121"/>
                        <a:pt x="284" y="94"/>
                      </a:cubicBezTo>
                      <a:cubicBezTo>
                        <a:pt x="298" y="51"/>
                        <a:pt x="277" y="10"/>
                        <a:pt x="276" y="8"/>
                      </a:cubicBezTo>
                      <a:cubicBezTo>
                        <a:pt x="273" y="2"/>
                        <a:pt x="266" y="0"/>
                        <a:pt x="261" y="3"/>
                      </a:cubicBezTo>
                      <a:cubicBezTo>
                        <a:pt x="256" y="6"/>
                        <a:pt x="253" y="13"/>
                        <a:pt x="256" y="18"/>
                      </a:cubicBezTo>
                      <a:cubicBezTo>
                        <a:pt x="257" y="19"/>
                        <a:pt x="274" y="54"/>
                        <a:pt x="263" y="87"/>
                      </a:cubicBezTo>
                      <a:cubicBezTo>
                        <a:pt x="256" y="108"/>
                        <a:pt x="239" y="125"/>
                        <a:pt x="214" y="137"/>
                      </a:cubicBezTo>
                      <a:cubicBezTo>
                        <a:pt x="172" y="157"/>
                        <a:pt x="150" y="141"/>
                        <a:pt x="122" y="121"/>
                      </a:cubicBezTo>
                      <a:cubicBezTo>
                        <a:pt x="94" y="101"/>
                        <a:pt x="62" y="78"/>
                        <a:pt x="9" y="97"/>
                      </a:cubicBezTo>
                      <a:cubicBezTo>
                        <a:pt x="3" y="99"/>
                        <a:pt x="0" y="105"/>
                        <a:pt x="2" y="111"/>
                      </a:cubicBezTo>
                      <a:cubicBezTo>
                        <a:pt x="4" y="117"/>
                        <a:pt x="11" y="120"/>
                        <a:pt x="17" y="118"/>
                      </a:cubicBezTo>
                      <a:cubicBezTo>
                        <a:pt x="59" y="103"/>
                        <a:pt x="82" y="120"/>
                        <a:pt x="109" y="139"/>
                      </a:cubicBezTo>
                      <a:cubicBezTo>
                        <a:pt x="137" y="159"/>
                        <a:pt x="169" y="182"/>
                        <a:pt x="221" y="1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grpSp>
            <p:nvGrpSpPr>
              <p:cNvPr id="304" name="组合 303"/>
              <p:cNvGrpSpPr/>
              <p:nvPr/>
            </p:nvGrpSpPr>
            <p:grpSpPr>
              <a:xfrm rot="0">
                <a:off x="1970" y="4952"/>
                <a:ext cx="3804" cy="3259"/>
                <a:chOff x="1621" y="5800"/>
                <a:chExt cx="4044" cy="3557"/>
              </a:xfrm>
            </p:grpSpPr>
            <p:sp>
              <p:nvSpPr>
                <p:cNvPr id="305" name="文本框 304"/>
                <p:cNvSpPr txBox="1"/>
                <p:nvPr/>
              </p:nvSpPr>
              <p:spPr>
                <a:xfrm>
                  <a:off x="1958" y="5800"/>
                  <a:ext cx="3371" cy="633"/>
                </a:xfrm>
                <a:prstGeom prst="rect">
                  <a:avLst/>
                </a:prstGeom>
                <a:noFill/>
              </p:spPr>
              <p:txBody>
                <a:bodyPr wrap="square" rtlCol="0">
                  <a:spAutoFit/>
                </a:bodyPr>
                <a:p>
                  <a:pPr algn="ctr"/>
                  <a:r>
                    <a:rPr lang="zh-CN" altLang="en-US">
                      <a:solidFill>
                        <a:schemeClr val="tx1">
                          <a:lumMod val="65000"/>
                          <a:lumOff val="35000"/>
                        </a:schemeClr>
                      </a:solidFill>
                      <a:latin typeface="汉仪粗简黑简" panose="00020600040101010101" charset="-122"/>
                      <a:ea typeface="汉仪粗简黑简" panose="00020600040101010101" charset="-122"/>
                    </a:rPr>
                    <a:t>不拿发票多缴税</a:t>
                  </a:r>
                  <a:endParaRPr lang="zh-CN" altLang="en-US">
                    <a:solidFill>
                      <a:schemeClr val="tx1">
                        <a:lumMod val="65000"/>
                        <a:lumOff val="35000"/>
                      </a:schemeClr>
                    </a:solidFill>
                    <a:latin typeface="汉仪粗简黑简" panose="00020600040101010101" charset="-122"/>
                    <a:ea typeface="汉仪粗简黑简" panose="00020600040101010101" charset="-122"/>
                  </a:endParaRPr>
                </a:p>
              </p:txBody>
            </p:sp>
            <p:sp>
              <p:nvSpPr>
                <p:cNvPr id="306" name="文本框 305"/>
                <p:cNvSpPr txBox="1"/>
                <p:nvPr/>
              </p:nvSpPr>
              <p:spPr>
                <a:xfrm>
                  <a:off x="1621" y="6423"/>
                  <a:ext cx="4044" cy="2934"/>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sym typeface="+mn-ea"/>
                    </a:rPr>
                    <a:t>税务机关实施“以票控税”，企业所有的支出都要取得合法凭证，否则不能税前列支。能够取得合法凭证成了企业节税的重要方法。</a:t>
                  </a:r>
                  <a:endParaRPr lang="zh-CN" altLang="en-US"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20" name="组合 19"/>
            <p:cNvGrpSpPr/>
            <p:nvPr/>
          </p:nvGrpSpPr>
          <p:grpSpPr>
            <a:xfrm>
              <a:off x="5829" y="2594"/>
              <a:ext cx="3804" cy="5616"/>
              <a:chOff x="5723" y="2594"/>
              <a:chExt cx="3804" cy="5616"/>
            </a:xfrm>
          </p:grpSpPr>
          <p:sp>
            <p:nvSpPr>
              <p:cNvPr id="290" name="椭圆 289"/>
              <p:cNvSpPr/>
              <p:nvPr/>
            </p:nvSpPr>
            <p:spPr>
              <a:xfrm>
                <a:off x="6703" y="2594"/>
                <a:ext cx="1844" cy="1816"/>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nvGrpSpPr>
              <p:cNvPr id="291" name="组合 290"/>
              <p:cNvGrpSpPr/>
              <p:nvPr/>
            </p:nvGrpSpPr>
            <p:grpSpPr>
              <a:xfrm rot="0">
                <a:off x="7278" y="3200"/>
                <a:ext cx="694" cy="600"/>
                <a:chOff x="5869508" y="1625997"/>
                <a:chExt cx="473075" cy="415925"/>
              </a:xfrm>
            </p:grpSpPr>
            <p:sp>
              <p:nvSpPr>
                <p:cNvPr id="292" name="Freeform 5"/>
                <p:cNvSpPr>
                  <a:spLocks noEditPoints="1"/>
                </p:cNvSpPr>
                <p:nvPr/>
              </p:nvSpPr>
              <p:spPr bwMode="auto">
                <a:xfrm>
                  <a:off x="6020320" y="1721247"/>
                  <a:ext cx="322263" cy="320675"/>
                </a:xfrm>
                <a:custGeom>
                  <a:avLst/>
                  <a:gdLst>
                    <a:gd name="T0" fmla="*/ 6 w 51"/>
                    <a:gd name="T1" fmla="*/ 13 h 51"/>
                    <a:gd name="T2" fmla="*/ 7 w 51"/>
                    <a:gd name="T3" fmla="*/ 17 h 51"/>
                    <a:gd name="T4" fmla="*/ 4 w 51"/>
                    <a:gd name="T5" fmla="*/ 18 h 51"/>
                    <a:gd name="T6" fmla="*/ 1 w 51"/>
                    <a:gd name="T7" fmla="*/ 20 h 51"/>
                    <a:gd name="T8" fmla="*/ 2 w 51"/>
                    <a:gd name="T9" fmla="*/ 24 h 51"/>
                    <a:gd name="T10" fmla="*/ 5 w 51"/>
                    <a:gd name="T11" fmla="*/ 27 h 51"/>
                    <a:gd name="T12" fmla="*/ 3 w 51"/>
                    <a:gd name="T13" fmla="*/ 30 h 51"/>
                    <a:gd name="T14" fmla="*/ 1 w 51"/>
                    <a:gd name="T15" fmla="*/ 34 h 51"/>
                    <a:gd name="T16" fmla="*/ 5 w 51"/>
                    <a:gd name="T17" fmla="*/ 36 h 51"/>
                    <a:gd name="T18" fmla="*/ 8 w 51"/>
                    <a:gd name="T19" fmla="*/ 37 h 51"/>
                    <a:gd name="T20" fmla="*/ 8 w 51"/>
                    <a:gd name="T21" fmla="*/ 41 h 51"/>
                    <a:gd name="T22" fmla="*/ 8 w 51"/>
                    <a:gd name="T23" fmla="*/ 45 h 51"/>
                    <a:gd name="T24" fmla="*/ 13 w 51"/>
                    <a:gd name="T25" fmla="*/ 45 h 51"/>
                    <a:gd name="T26" fmla="*/ 17 w 51"/>
                    <a:gd name="T27" fmla="*/ 45 h 51"/>
                    <a:gd name="T28" fmla="*/ 18 w 51"/>
                    <a:gd name="T29" fmla="*/ 48 h 51"/>
                    <a:gd name="T30" fmla="*/ 20 w 51"/>
                    <a:gd name="T31" fmla="*/ 51 h 51"/>
                    <a:gd name="T32" fmla="*/ 24 w 51"/>
                    <a:gd name="T33" fmla="*/ 49 h 51"/>
                    <a:gd name="T34" fmla="*/ 28 w 51"/>
                    <a:gd name="T35" fmla="*/ 47 h 51"/>
                    <a:gd name="T36" fmla="*/ 30 w 51"/>
                    <a:gd name="T37" fmla="*/ 49 h 51"/>
                    <a:gd name="T38" fmla="*/ 34 w 51"/>
                    <a:gd name="T39" fmla="*/ 50 h 51"/>
                    <a:gd name="T40" fmla="*/ 36 w 51"/>
                    <a:gd name="T41" fmla="*/ 47 h 51"/>
                    <a:gd name="T42" fmla="*/ 38 w 51"/>
                    <a:gd name="T43" fmla="*/ 43 h 51"/>
                    <a:gd name="T44" fmla="*/ 41 w 51"/>
                    <a:gd name="T45" fmla="*/ 44 h 51"/>
                    <a:gd name="T46" fmla="*/ 45 w 51"/>
                    <a:gd name="T47" fmla="*/ 43 h 51"/>
                    <a:gd name="T48" fmla="*/ 45 w 51"/>
                    <a:gd name="T49" fmla="*/ 39 h 51"/>
                    <a:gd name="T50" fmla="*/ 45 w 51"/>
                    <a:gd name="T51" fmla="*/ 35 h 51"/>
                    <a:gd name="T52" fmla="*/ 48 w 51"/>
                    <a:gd name="T53" fmla="*/ 34 h 51"/>
                    <a:gd name="T54" fmla="*/ 51 w 51"/>
                    <a:gd name="T55" fmla="*/ 31 h 51"/>
                    <a:gd name="T56" fmla="*/ 49 w 51"/>
                    <a:gd name="T57" fmla="*/ 27 h 51"/>
                    <a:gd name="T58" fmla="*/ 47 w 51"/>
                    <a:gd name="T59" fmla="*/ 24 h 51"/>
                    <a:gd name="T60" fmla="*/ 49 w 51"/>
                    <a:gd name="T61" fmla="*/ 22 h 51"/>
                    <a:gd name="T62" fmla="*/ 50 w 51"/>
                    <a:gd name="T63" fmla="*/ 18 h 51"/>
                    <a:gd name="T64" fmla="*/ 47 w 51"/>
                    <a:gd name="T65" fmla="*/ 15 h 51"/>
                    <a:gd name="T66" fmla="*/ 43 w 51"/>
                    <a:gd name="T67" fmla="*/ 14 h 51"/>
                    <a:gd name="T68" fmla="*/ 44 w 51"/>
                    <a:gd name="T69" fmla="*/ 11 h 51"/>
                    <a:gd name="T70" fmla="*/ 43 w 51"/>
                    <a:gd name="T71" fmla="*/ 7 h 51"/>
                    <a:gd name="T72" fmla="*/ 39 w 51"/>
                    <a:gd name="T73" fmla="*/ 6 h 51"/>
                    <a:gd name="T74" fmla="*/ 35 w 51"/>
                    <a:gd name="T75" fmla="*/ 7 h 51"/>
                    <a:gd name="T76" fmla="*/ 34 w 51"/>
                    <a:gd name="T77" fmla="*/ 4 h 51"/>
                    <a:gd name="T78" fmla="*/ 31 w 51"/>
                    <a:gd name="T79" fmla="*/ 1 h 51"/>
                    <a:gd name="T80" fmla="*/ 27 w 51"/>
                    <a:gd name="T81" fmla="*/ 2 h 51"/>
                    <a:gd name="T82" fmla="*/ 24 w 51"/>
                    <a:gd name="T83" fmla="*/ 5 h 51"/>
                    <a:gd name="T84" fmla="*/ 22 w 51"/>
                    <a:gd name="T85" fmla="*/ 3 h 51"/>
                    <a:gd name="T86" fmla="*/ 18 w 51"/>
                    <a:gd name="T87" fmla="*/ 1 h 51"/>
                    <a:gd name="T88" fmla="*/ 15 w 51"/>
                    <a:gd name="T89" fmla="*/ 5 h 51"/>
                    <a:gd name="T90" fmla="*/ 14 w 51"/>
                    <a:gd name="T91" fmla="*/ 8 h 51"/>
                    <a:gd name="T92" fmla="*/ 11 w 51"/>
                    <a:gd name="T93" fmla="*/ 8 h 51"/>
                    <a:gd name="T94" fmla="*/ 7 w 51"/>
                    <a:gd name="T95" fmla="*/ 8 h 51"/>
                    <a:gd name="T96" fmla="*/ 6 w 51"/>
                    <a:gd name="T97" fmla="*/ 13 h 51"/>
                    <a:gd name="T98" fmla="*/ 21 w 51"/>
                    <a:gd name="T99" fmla="*/ 12 h 51"/>
                    <a:gd name="T100" fmla="*/ 40 w 51"/>
                    <a:gd name="T101" fmla="*/ 21 h 51"/>
                    <a:gd name="T102" fmla="*/ 30 w 51"/>
                    <a:gd name="T103" fmla="*/ 40 h 51"/>
                    <a:gd name="T104" fmla="*/ 12 w 51"/>
                    <a:gd name="T105" fmla="*/ 30 h 51"/>
                    <a:gd name="T106" fmla="*/ 21 w 51"/>
                    <a:gd name="T10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 h="51">
                      <a:moveTo>
                        <a:pt x="6" y="13"/>
                      </a:moveTo>
                      <a:cubicBezTo>
                        <a:pt x="7" y="14"/>
                        <a:pt x="7" y="16"/>
                        <a:pt x="7" y="17"/>
                      </a:cubicBezTo>
                      <a:cubicBezTo>
                        <a:pt x="6" y="17"/>
                        <a:pt x="5" y="18"/>
                        <a:pt x="4" y="18"/>
                      </a:cubicBezTo>
                      <a:cubicBezTo>
                        <a:pt x="2" y="17"/>
                        <a:pt x="1" y="18"/>
                        <a:pt x="1" y="20"/>
                      </a:cubicBezTo>
                      <a:cubicBezTo>
                        <a:pt x="0" y="22"/>
                        <a:pt x="1" y="24"/>
                        <a:pt x="2" y="24"/>
                      </a:cubicBezTo>
                      <a:cubicBezTo>
                        <a:pt x="4" y="24"/>
                        <a:pt x="5" y="27"/>
                        <a:pt x="5" y="27"/>
                      </a:cubicBezTo>
                      <a:cubicBezTo>
                        <a:pt x="5" y="28"/>
                        <a:pt x="4" y="29"/>
                        <a:pt x="3" y="30"/>
                      </a:cubicBezTo>
                      <a:cubicBezTo>
                        <a:pt x="1" y="30"/>
                        <a:pt x="1" y="32"/>
                        <a:pt x="1" y="34"/>
                      </a:cubicBezTo>
                      <a:cubicBezTo>
                        <a:pt x="2" y="35"/>
                        <a:pt x="3" y="37"/>
                        <a:pt x="5" y="36"/>
                      </a:cubicBezTo>
                      <a:cubicBezTo>
                        <a:pt x="6" y="36"/>
                        <a:pt x="7" y="36"/>
                        <a:pt x="8" y="37"/>
                      </a:cubicBezTo>
                      <a:cubicBezTo>
                        <a:pt x="8" y="37"/>
                        <a:pt x="9" y="40"/>
                        <a:pt x="8" y="41"/>
                      </a:cubicBezTo>
                      <a:cubicBezTo>
                        <a:pt x="7" y="42"/>
                        <a:pt x="7" y="44"/>
                        <a:pt x="8" y="45"/>
                      </a:cubicBezTo>
                      <a:cubicBezTo>
                        <a:pt x="10" y="46"/>
                        <a:pt x="12" y="46"/>
                        <a:pt x="13" y="45"/>
                      </a:cubicBezTo>
                      <a:cubicBezTo>
                        <a:pt x="14" y="44"/>
                        <a:pt x="16" y="45"/>
                        <a:pt x="17" y="45"/>
                      </a:cubicBezTo>
                      <a:cubicBezTo>
                        <a:pt x="18" y="45"/>
                        <a:pt x="18" y="46"/>
                        <a:pt x="18" y="48"/>
                      </a:cubicBezTo>
                      <a:cubicBezTo>
                        <a:pt x="17" y="49"/>
                        <a:pt x="19" y="51"/>
                        <a:pt x="20" y="51"/>
                      </a:cubicBezTo>
                      <a:cubicBezTo>
                        <a:pt x="22" y="51"/>
                        <a:pt x="24" y="51"/>
                        <a:pt x="24" y="49"/>
                      </a:cubicBezTo>
                      <a:cubicBezTo>
                        <a:pt x="24" y="48"/>
                        <a:pt x="27" y="47"/>
                        <a:pt x="28" y="47"/>
                      </a:cubicBezTo>
                      <a:cubicBezTo>
                        <a:pt x="28" y="47"/>
                        <a:pt x="29" y="48"/>
                        <a:pt x="30" y="49"/>
                      </a:cubicBezTo>
                      <a:cubicBezTo>
                        <a:pt x="30" y="50"/>
                        <a:pt x="32" y="51"/>
                        <a:pt x="34" y="50"/>
                      </a:cubicBezTo>
                      <a:cubicBezTo>
                        <a:pt x="35" y="50"/>
                        <a:pt x="37" y="48"/>
                        <a:pt x="36" y="47"/>
                      </a:cubicBezTo>
                      <a:cubicBezTo>
                        <a:pt x="36" y="46"/>
                        <a:pt x="37" y="44"/>
                        <a:pt x="38" y="43"/>
                      </a:cubicBezTo>
                      <a:cubicBezTo>
                        <a:pt x="38" y="43"/>
                        <a:pt x="40" y="43"/>
                        <a:pt x="41" y="44"/>
                      </a:cubicBezTo>
                      <a:cubicBezTo>
                        <a:pt x="42" y="45"/>
                        <a:pt x="44" y="44"/>
                        <a:pt x="45" y="43"/>
                      </a:cubicBezTo>
                      <a:cubicBezTo>
                        <a:pt x="46" y="42"/>
                        <a:pt x="46" y="40"/>
                        <a:pt x="45" y="39"/>
                      </a:cubicBezTo>
                      <a:cubicBezTo>
                        <a:pt x="44" y="38"/>
                        <a:pt x="45" y="35"/>
                        <a:pt x="45" y="35"/>
                      </a:cubicBezTo>
                      <a:cubicBezTo>
                        <a:pt x="45" y="34"/>
                        <a:pt x="47" y="34"/>
                        <a:pt x="48" y="34"/>
                      </a:cubicBezTo>
                      <a:cubicBezTo>
                        <a:pt x="49" y="34"/>
                        <a:pt x="51" y="33"/>
                        <a:pt x="51" y="31"/>
                      </a:cubicBezTo>
                      <a:cubicBezTo>
                        <a:pt x="51" y="29"/>
                        <a:pt x="51" y="28"/>
                        <a:pt x="49" y="27"/>
                      </a:cubicBezTo>
                      <a:cubicBezTo>
                        <a:pt x="48" y="27"/>
                        <a:pt x="47" y="25"/>
                        <a:pt x="47" y="24"/>
                      </a:cubicBezTo>
                      <a:cubicBezTo>
                        <a:pt x="47" y="23"/>
                        <a:pt x="48" y="22"/>
                        <a:pt x="49" y="22"/>
                      </a:cubicBezTo>
                      <a:cubicBezTo>
                        <a:pt x="50" y="21"/>
                        <a:pt x="51" y="20"/>
                        <a:pt x="50" y="18"/>
                      </a:cubicBezTo>
                      <a:cubicBezTo>
                        <a:pt x="50" y="16"/>
                        <a:pt x="48" y="15"/>
                        <a:pt x="47" y="15"/>
                      </a:cubicBezTo>
                      <a:cubicBezTo>
                        <a:pt x="46" y="16"/>
                        <a:pt x="44" y="14"/>
                        <a:pt x="43" y="14"/>
                      </a:cubicBezTo>
                      <a:cubicBezTo>
                        <a:pt x="43" y="13"/>
                        <a:pt x="43" y="12"/>
                        <a:pt x="44" y="11"/>
                      </a:cubicBezTo>
                      <a:cubicBezTo>
                        <a:pt x="45" y="10"/>
                        <a:pt x="44" y="8"/>
                        <a:pt x="43" y="7"/>
                      </a:cubicBezTo>
                      <a:cubicBezTo>
                        <a:pt x="42" y="5"/>
                        <a:pt x="40" y="5"/>
                        <a:pt x="39" y="6"/>
                      </a:cubicBezTo>
                      <a:cubicBezTo>
                        <a:pt x="38" y="7"/>
                        <a:pt x="35" y="7"/>
                        <a:pt x="35" y="7"/>
                      </a:cubicBezTo>
                      <a:cubicBezTo>
                        <a:pt x="34" y="6"/>
                        <a:pt x="34" y="5"/>
                        <a:pt x="34" y="4"/>
                      </a:cubicBezTo>
                      <a:cubicBezTo>
                        <a:pt x="34" y="2"/>
                        <a:pt x="33" y="1"/>
                        <a:pt x="31" y="1"/>
                      </a:cubicBezTo>
                      <a:cubicBezTo>
                        <a:pt x="29" y="0"/>
                        <a:pt x="28" y="1"/>
                        <a:pt x="27" y="2"/>
                      </a:cubicBezTo>
                      <a:cubicBezTo>
                        <a:pt x="27" y="4"/>
                        <a:pt x="25" y="5"/>
                        <a:pt x="24" y="5"/>
                      </a:cubicBezTo>
                      <a:cubicBezTo>
                        <a:pt x="23" y="5"/>
                        <a:pt x="22" y="4"/>
                        <a:pt x="22" y="3"/>
                      </a:cubicBezTo>
                      <a:cubicBezTo>
                        <a:pt x="21" y="1"/>
                        <a:pt x="20" y="1"/>
                        <a:pt x="18" y="1"/>
                      </a:cubicBezTo>
                      <a:cubicBezTo>
                        <a:pt x="16" y="2"/>
                        <a:pt x="15" y="3"/>
                        <a:pt x="15" y="5"/>
                      </a:cubicBezTo>
                      <a:cubicBezTo>
                        <a:pt x="16" y="6"/>
                        <a:pt x="14" y="8"/>
                        <a:pt x="14" y="8"/>
                      </a:cubicBezTo>
                      <a:cubicBezTo>
                        <a:pt x="13" y="9"/>
                        <a:pt x="12" y="9"/>
                        <a:pt x="11" y="8"/>
                      </a:cubicBezTo>
                      <a:cubicBezTo>
                        <a:pt x="10" y="7"/>
                        <a:pt x="8" y="7"/>
                        <a:pt x="7" y="8"/>
                      </a:cubicBezTo>
                      <a:cubicBezTo>
                        <a:pt x="5" y="10"/>
                        <a:pt x="5" y="12"/>
                        <a:pt x="6" y="13"/>
                      </a:cubicBezTo>
                      <a:close/>
                      <a:moveTo>
                        <a:pt x="21" y="12"/>
                      </a:moveTo>
                      <a:cubicBezTo>
                        <a:pt x="29" y="9"/>
                        <a:pt x="37" y="13"/>
                        <a:pt x="40" y="21"/>
                      </a:cubicBezTo>
                      <a:cubicBezTo>
                        <a:pt x="42" y="29"/>
                        <a:pt x="38" y="37"/>
                        <a:pt x="30" y="40"/>
                      </a:cubicBezTo>
                      <a:cubicBezTo>
                        <a:pt x="23" y="42"/>
                        <a:pt x="14" y="38"/>
                        <a:pt x="12" y="30"/>
                      </a:cubicBezTo>
                      <a:cubicBezTo>
                        <a:pt x="9" y="23"/>
                        <a:pt x="13" y="14"/>
                        <a:pt x="21" y="1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293" name="Freeform 6"/>
                <p:cNvSpPr>
                  <a:spLocks noEditPoints="1"/>
                </p:cNvSpPr>
                <p:nvPr/>
              </p:nvSpPr>
              <p:spPr bwMode="auto">
                <a:xfrm>
                  <a:off x="5869508" y="1625997"/>
                  <a:ext cx="207962" cy="207962"/>
                </a:xfrm>
                <a:custGeom>
                  <a:avLst/>
                  <a:gdLst>
                    <a:gd name="T0" fmla="*/ 4 w 33"/>
                    <a:gd name="T1" fmla="*/ 8 h 33"/>
                    <a:gd name="T2" fmla="*/ 4 w 33"/>
                    <a:gd name="T3" fmla="*/ 11 h 33"/>
                    <a:gd name="T4" fmla="*/ 2 w 33"/>
                    <a:gd name="T5" fmla="*/ 12 h 33"/>
                    <a:gd name="T6" fmla="*/ 0 w 33"/>
                    <a:gd name="T7" fmla="*/ 13 h 33"/>
                    <a:gd name="T8" fmla="*/ 1 w 33"/>
                    <a:gd name="T9" fmla="*/ 16 h 33"/>
                    <a:gd name="T10" fmla="*/ 3 w 33"/>
                    <a:gd name="T11" fmla="*/ 18 h 33"/>
                    <a:gd name="T12" fmla="*/ 1 w 33"/>
                    <a:gd name="T13" fmla="*/ 19 h 33"/>
                    <a:gd name="T14" fmla="*/ 0 w 33"/>
                    <a:gd name="T15" fmla="*/ 22 h 33"/>
                    <a:gd name="T16" fmla="*/ 3 w 33"/>
                    <a:gd name="T17" fmla="*/ 24 h 33"/>
                    <a:gd name="T18" fmla="*/ 5 w 33"/>
                    <a:gd name="T19" fmla="*/ 24 h 33"/>
                    <a:gd name="T20" fmla="*/ 5 w 33"/>
                    <a:gd name="T21" fmla="*/ 27 h 33"/>
                    <a:gd name="T22" fmla="*/ 5 w 33"/>
                    <a:gd name="T23" fmla="*/ 29 h 33"/>
                    <a:gd name="T24" fmla="*/ 8 w 33"/>
                    <a:gd name="T25" fmla="*/ 30 h 33"/>
                    <a:gd name="T26" fmla="*/ 10 w 33"/>
                    <a:gd name="T27" fmla="*/ 29 h 33"/>
                    <a:gd name="T28" fmla="*/ 11 w 33"/>
                    <a:gd name="T29" fmla="*/ 31 h 33"/>
                    <a:gd name="T30" fmla="*/ 13 w 33"/>
                    <a:gd name="T31" fmla="*/ 33 h 33"/>
                    <a:gd name="T32" fmla="*/ 15 w 33"/>
                    <a:gd name="T33" fmla="*/ 32 h 33"/>
                    <a:gd name="T34" fmla="*/ 17 w 33"/>
                    <a:gd name="T35" fmla="*/ 30 h 33"/>
                    <a:gd name="T36" fmla="*/ 19 w 33"/>
                    <a:gd name="T37" fmla="*/ 32 h 33"/>
                    <a:gd name="T38" fmla="*/ 21 w 33"/>
                    <a:gd name="T39" fmla="*/ 33 h 33"/>
                    <a:gd name="T40" fmla="*/ 23 w 33"/>
                    <a:gd name="T41" fmla="*/ 31 h 33"/>
                    <a:gd name="T42" fmla="*/ 24 w 33"/>
                    <a:gd name="T43" fmla="*/ 28 h 33"/>
                    <a:gd name="T44" fmla="*/ 26 w 33"/>
                    <a:gd name="T45" fmla="*/ 29 h 33"/>
                    <a:gd name="T46" fmla="*/ 29 w 33"/>
                    <a:gd name="T47" fmla="*/ 28 h 33"/>
                    <a:gd name="T48" fmla="*/ 29 w 33"/>
                    <a:gd name="T49" fmla="*/ 25 h 33"/>
                    <a:gd name="T50" fmla="*/ 28 w 33"/>
                    <a:gd name="T51" fmla="*/ 23 h 33"/>
                    <a:gd name="T52" fmla="*/ 30 w 33"/>
                    <a:gd name="T53" fmla="*/ 22 h 33"/>
                    <a:gd name="T54" fmla="*/ 32 w 33"/>
                    <a:gd name="T55" fmla="*/ 20 h 33"/>
                    <a:gd name="T56" fmla="*/ 31 w 33"/>
                    <a:gd name="T57" fmla="*/ 18 h 33"/>
                    <a:gd name="T58" fmla="*/ 30 w 33"/>
                    <a:gd name="T59" fmla="*/ 16 h 33"/>
                    <a:gd name="T60" fmla="*/ 31 w 33"/>
                    <a:gd name="T61" fmla="*/ 14 h 33"/>
                    <a:gd name="T62" fmla="*/ 32 w 33"/>
                    <a:gd name="T63" fmla="*/ 12 h 33"/>
                    <a:gd name="T64" fmla="*/ 30 w 33"/>
                    <a:gd name="T65" fmla="*/ 10 h 33"/>
                    <a:gd name="T66" fmla="*/ 27 w 33"/>
                    <a:gd name="T67" fmla="*/ 9 h 33"/>
                    <a:gd name="T68" fmla="*/ 28 w 33"/>
                    <a:gd name="T69" fmla="*/ 7 h 33"/>
                    <a:gd name="T70" fmla="*/ 27 w 33"/>
                    <a:gd name="T71" fmla="*/ 5 h 33"/>
                    <a:gd name="T72" fmla="*/ 25 w 33"/>
                    <a:gd name="T73" fmla="*/ 4 h 33"/>
                    <a:gd name="T74" fmla="*/ 22 w 33"/>
                    <a:gd name="T75" fmla="*/ 5 h 33"/>
                    <a:gd name="T76" fmla="*/ 22 w 33"/>
                    <a:gd name="T77" fmla="*/ 3 h 33"/>
                    <a:gd name="T78" fmla="*/ 20 w 33"/>
                    <a:gd name="T79" fmla="*/ 1 h 33"/>
                    <a:gd name="T80" fmla="*/ 17 w 33"/>
                    <a:gd name="T81" fmla="*/ 2 h 33"/>
                    <a:gd name="T82" fmla="*/ 15 w 33"/>
                    <a:gd name="T83" fmla="*/ 3 h 33"/>
                    <a:gd name="T84" fmla="*/ 14 w 33"/>
                    <a:gd name="T85" fmla="*/ 2 h 33"/>
                    <a:gd name="T86" fmla="*/ 11 w 33"/>
                    <a:gd name="T87" fmla="*/ 1 h 33"/>
                    <a:gd name="T88" fmla="*/ 10 w 33"/>
                    <a:gd name="T89" fmla="*/ 3 h 33"/>
                    <a:gd name="T90" fmla="*/ 8 w 33"/>
                    <a:gd name="T91" fmla="*/ 6 h 33"/>
                    <a:gd name="T92" fmla="*/ 7 w 33"/>
                    <a:gd name="T93" fmla="*/ 5 h 33"/>
                    <a:gd name="T94" fmla="*/ 4 w 33"/>
                    <a:gd name="T95" fmla="*/ 6 h 33"/>
                    <a:gd name="T96" fmla="*/ 4 w 33"/>
                    <a:gd name="T97" fmla="*/ 8 h 33"/>
                    <a:gd name="T98" fmla="*/ 13 w 33"/>
                    <a:gd name="T99" fmla="*/ 8 h 33"/>
                    <a:gd name="T100" fmla="*/ 25 w 33"/>
                    <a:gd name="T101" fmla="*/ 14 h 33"/>
                    <a:gd name="T102" fmla="*/ 19 w 33"/>
                    <a:gd name="T103" fmla="*/ 26 h 33"/>
                    <a:gd name="T104" fmla="*/ 7 w 33"/>
                    <a:gd name="T105" fmla="*/ 20 h 33"/>
                    <a:gd name="T106" fmla="*/ 13 w 33"/>
                    <a:gd name="T107" fmla="*/ 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 h="33">
                      <a:moveTo>
                        <a:pt x="4" y="8"/>
                      </a:moveTo>
                      <a:cubicBezTo>
                        <a:pt x="4" y="9"/>
                        <a:pt x="4" y="11"/>
                        <a:pt x="4" y="11"/>
                      </a:cubicBezTo>
                      <a:cubicBezTo>
                        <a:pt x="4" y="12"/>
                        <a:pt x="3" y="12"/>
                        <a:pt x="2" y="12"/>
                      </a:cubicBezTo>
                      <a:cubicBezTo>
                        <a:pt x="1" y="11"/>
                        <a:pt x="0" y="12"/>
                        <a:pt x="0" y="13"/>
                      </a:cubicBezTo>
                      <a:cubicBezTo>
                        <a:pt x="0" y="15"/>
                        <a:pt x="0" y="16"/>
                        <a:pt x="1" y="16"/>
                      </a:cubicBezTo>
                      <a:cubicBezTo>
                        <a:pt x="2" y="16"/>
                        <a:pt x="3" y="18"/>
                        <a:pt x="3" y="18"/>
                      </a:cubicBezTo>
                      <a:cubicBezTo>
                        <a:pt x="3" y="19"/>
                        <a:pt x="2" y="19"/>
                        <a:pt x="1" y="19"/>
                      </a:cubicBezTo>
                      <a:cubicBezTo>
                        <a:pt x="0" y="20"/>
                        <a:pt x="0" y="21"/>
                        <a:pt x="0" y="22"/>
                      </a:cubicBezTo>
                      <a:cubicBezTo>
                        <a:pt x="1" y="23"/>
                        <a:pt x="2" y="24"/>
                        <a:pt x="3" y="24"/>
                      </a:cubicBezTo>
                      <a:cubicBezTo>
                        <a:pt x="3" y="23"/>
                        <a:pt x="4" y="23"/>
                        <a:pt x="5" y="24"/>
                      </a:cubicBezTo>
                      <a:cubicBezTo>
                        <a:pt x="5" y="24"/>
                        <a:pt x="5" y="26"/>
                        <a:pt x="5" y="27"/>
                      </a:cubicBezTo>
                      <a:cubicBezTo>
                        <a:pt x="4" y="27"/>
                        <a:pt x="4" y="28"/>
                        <a:pt x="5" y="29"/>
                      </a:cubicBezTo>
                      <a:cubicBezTo>
                        <a:pt x="6" y="30"/>
                        <a:pt x="7" y="30"/>
                        <a:pt x="8" y="30"/>
                      </a:cubicBezTo>
                      <a:cubicBezTo>
                        <a:pt x="8" y="29"/>
                        <a:pt x="10" y="29"/>
                        <a:pt x="10" y="29"/>
                      </a:cubicBezTo>
                      <a:cubicBezTo>
                        <a:pt x="11" y="29"/>
                        <a:pt x="11" y="30"/>
                        <a:pt x="11" y="31"/>
                      </a:cubicBezTo>
                      <a:cubicBezTo>
                        <a:pt x="11" y="32"/>
                        <a:pt x="12" y="33"/>
                        <a:pt x="13" y="33"/>
                      </a:cubicBezTo>
                      <a:cubicBezTo>
                        <a:pt x="14" y="33"/>
                        <a:pt x="15" y="33"/>
                        <a:pt x="15" y="32"/>
                      </a:cubicBezTo>
                      <a:cubicBezTo>
                        <a:pt x="15" y="31"/>
                        <a:pt x="17" y="30"/>
                        <a:pt x="17" y="30"/>
                      </a:cubicBezTo>
                      <a:cubicBezTo>
                        <a:pt x="18" y="30"/>
                        <a:pt x="18" y="31"/>
                        <a:pt x="19" y="32"/>
                      </a:cubicBezTo>
                      <a:cubicBezTo>
                        <a:pt x="19" y="33"/>
                        <a:pt x="20" y="33"/>
                        <a:pt x="21" y="33"/>
                      </a:cubicBezTo>
                      <a:cubicBezTo>
                        <a:pt x="22" y="32"/>
                        <a:pt x="23" y="31"/>
                        <a:pt x="23" y="31"/>
                      </a:cubicBezTo>
                      <a:cubicBezTo>
                        <a:pt x="23" y="30"/>
                        <a:pt x="24" y="28"/>
                        <a:pt x="24" y="28"/>
                      </a:cubicBezTo>
                      <a:cubicBezTo>
                        <a:pt x="24" y="28"/>
                        <a:pt x="25" y="28"/>
                        <a:pt x="26" y="29"/>
                      </a:cubicBezTo>
                      <a:cubicBezTo>
                        <a:pt x="27" y="29"/>
                        <a:pt x="28" y="29"/>
                        <a:pt x="29" y="28"/>
                      </a:cubicBezTo>
                      <a:cubicBezTo>
                        <a:pt x="29" y="27"/>
                        <a:pt x="29" y="26"/>
                        <a:pt x="29" y="25"/>
                      </a:cubicBezTo>
                      <a:cubicBezTo>
                        <a:pt x="28" y="25"/>
                        <a:pt x="28" y="23"/>
                        <a:pt x="28" y="23"/>
                      </a:cubicBezTo>
                      <a:cubicBezTo>
                        <a:pt x="29" y="22"/>
                        <a:pt x="30" y="22"/>
                        <a:pt x="30" y="22"/>
                      </a:cubicBezTo>
                      <a:cubicBezTo>
                        <a:pt x="31" y="22"/>
                        <a:pt x="32" y="22"/>
                        <a:pt x="32" y="20"/>
                      </a:cubicBezTo>
                      <a:cubicBezTo>
                        <a:pt x="33" y="19"/>
                        <a:pt x="32" y="18"/>
                        <a:pt x="31" y="18"/>
                      </a:cubicBezTo>
                      <a:cubicBezTo>
                        <a:pt x="30" y="18"/>
                        <a:pt x="30" y="16"/>
                        <a:pt x="30" y="16"/>
                      </a:cubicBezTo>
                      <a:cubicBezTo>
                        <a:pt x="30" y="15"/>
                        <a:pt x="30" y="15"/>
                        <a:pt x="31" y="14"/>
                      </a:cubicBezTo>
                      <a:cubicBezTo>
                        <a:pt x="32" y="14"/>
                        <a:pt x="32" y="13"/>
                        <a:pt x="32" y="12"/>
                      </a:cubicBezTo>
                      <a:cubicBezTo>
                        <a:pt x="32" y="11"/>
                        <a:pt x="31" y="10"/>
                        <a:pt x="30" y="10"/>
                      </a:cubicBezTo>
                      <a:cubicBezTo>
                        <a:pt x="29" y="11"/>
                        <a:pt x="28" y="10"/>
                        <a:pt x="27" y="9"/>
                      </a:cubicBezTo>
                      <a:cubicBezTo>
                        <a:pt x="27" y="9"/>
                        <a:pt x="27" y="8"/>
                        <a:pt x="28" y="7"/>
                      </a:cubicBezTo>
                      <a:cubicBezTo>
                        <a:pt x="28" y="7"/>
                        <a:pt x="28" y="5"/>
                        <a:pt x="27" y="5"/>
                      </a:cubicBezTo>
                      <a:cubicBezTo>
                        <a:pt x="26" y="4"/>
                        <a:pt x="25" y="4"/>
                        <a:pt x="25" y="4"/>
                      </a:cubicBezTo>
                      <a:cubicBezTo>
                        <a:pt x="24" y="5"/>
                        <a:pt x="22" y="5"/>
                        <a:pt x="22" y="5"/>
                      </a:cubicBezTo>
                      <a:cubicBezTo>
                        <a:pt x="22" y="4"/>
                        <a:pt x="21" y="4"/>
                        <a:pt x="22" y="3"/>
                      </a:cubicBezTo>
                      <a:cubicBezTo>
                        <a:pt x="22" y="2"/>
                        <a:pt x="21" y="1"/>
                        <a:pt x="20" y="1"/>
                      </a:cubicBezTo>
                      <a:cubicBezTo>
                        <a:pt x="19" y="0"/>
                        <a:pt x="17" y="1"/>
                        <a:pt x="17" y="2"/>
                      </a:cubicBezTo>
                      <a:cubicBezTo>
                        <a:pt x="17" y="3"/>
                        <a:pt x="16" y="3"/>
                        <a:pt x="15" y="3"/>
                      </a:cubicBezTo>
                      <a:cubicBezTo>
                        <a:pt x="15" y="3"/>
                        <a:pt x="14" y="3"/>
                        <a:pt x="14" y="2"/>
                      </a:cubicBezTo>
                      <a:cubicBezTo>
                        <a:pt x="13" y="1"/>
                        <a:pt x="12" y="1"/>
                        <a:pt x="11" y="1"/>
                      </a:cubicBezTo>
                      <a:cubicBezTo>
                        <a:pt x="10" y="2"/>
                        <a:pt x="9" y="2"/>
                        <a:pt x="10" y="3"/>
                      </a:cubicBezTo>
                      <a:cubicBezTo>
                        <a:pt x="10" y="4"/>
                        <a:pt x="9" y="5"/>
                        <a:pt x="8" y="6"/>
                      </a:cubicBezTo>
                      <a:cubicBezTo>
                        <a:pt x="8" y="6"/>
                        <a:pt x="7" y="6"/>
                        <a:pt x="7" y="5"/>
                      </a:cubicBezTo>
                      <a:cubicBezTo>
                        <a:pt x="6" y="5"/>
                        <a:pt x="5" y="5"/>
                        <a:pt x="4" y="6"/>
                      </a:cubicBezTo>
                      <a:cubicBezTo>
                        <a:pt x="3" y="7"/>
                        <a:pt x="3" y="8"/>
                        <a:pt x="4" y="8"/>
                      </a:cubicBezTo>
                      <a:close/>
                      <a:moveTo>
                        <a:pt x="13" y="8"/>
                      </a:moveTo>
                      <a:cubicBezTo>
                        <a:pt x="18" y="6"/>
                        <a:pt x="24" y="9"/>
                        <a:pt x="25" y="14"/>
                      </a:cubicBezTo>
                      <a:cubicBezTo>
                        <a:pt x="27" y="19"/>
                        <a:pt x="24" y="24"/>
                        <a:pt x="19" y="26"/>
                      </a:cubicBezTo>
                      <a:cubicBezTo>
                        <a:pt x="14" y="28"/>
                        <a:pt x="9" y="25"/>
                        <a:pt x="7" y="20"/>
                      </a:cubicBezTo>
                      <a:cubicBezTo>
                        <a:pt x="6" y="15"/>
                        <a:pt x="8" y="9"/>
                        <a:pt x="13" y="8"/>
                      </a:cubicBezTo>
                      <a:close/>
                    </a:path>
                  </a:pathLst>
                </a:custGeom>
                <a:solidFill>
                  <a:schemeClr val="bg1"/>
                </a:solidFill>
                <a:ln>
                  <a:noFill/>
                </a:ln>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294" name="Freeform 7"/>
                <p:cNvSpPr>
                  <a:spLocks noEditPoints="1"/>
                </p:cNvSpPr>
                <p:nvPr/>
              </p:nvSpPr>
              <p:spPr bwMode="auto">
                <a:xfrm>
                  <a:off x="5869508" y="1833959"/>
                  <a:ext cx="157162" cy="163513"/>
                </a:xfrm>
                <a:custGeom>
                  <a:avLst/>
                  <a:gdLst>
                    <a:gd name="T0" fmla="*/ 3 w 25"/>
                    <a:gd name="T1" fmla="*/ 6 h 26"/>
                    <a:gd name="T2" fmla="*/ 3 w 25"/>
                    <a:gd name="T3" fmla="*/ 8 h 26"/>
                    <a:gd name="T4" fmla="*/ 2 w 25"/>
                    <a:gd name="T5" fmla="*/ 9 h 26"/>
                    <a:gd name="T6" fmla="*/ 0 w 25"/>
                    <a:gd name="T7" fmla="*/ 10 h 26"/>
                    <a:gd name="T8" fmla="*/ 1 w 25"/>
                    <a:gd name="T9" fmla="*/ 12 h 26"/>
                    <a:gd name="T10" fmla="*/ 2 w 25"/>
                    <a:gd name="T11" fmla="*/ 14 h 26"/>
                    <a:gd name="T12" fmla="*/ 1 w 25"/>
                    <a:gd name="T13" fmla="*/ 15 h 26"/>
                    <a:gd name="T14" fmla="*/ 0 w 25"/>
                    <a:gd name="T15" fmla="*/ 17 h 26"/>
                    <a:gd name="T16" fmla="*/ 2 w 25"/>
                    <a:gd name="T17" fmla="*/ 18 h 26"/>
                    <a:gd name="T18" fmla="*/ 4 w 25"/>
                    <a:gd name="T19" fmla="*/ 18 h 26"/>
                    <a:gd name="T20" fmla="*/ 4 w 25"/>
                    <a:gd name="T21" fmla="*/ 20 h 26"/>
                    <a:gd name="T22" fmla="*/ 4 w 25"/>
                    <a:gd name="T23" fmla="*/ 22 h 26"/>
                    <a:gd name="T24" fmla="*/ 6 w 25"/>
                    <a:gd name="T25" fmla="*/ 23 h 26"/>
                    <a:gd name="T26" fmla="*/ 8 w 25"/>
                    <a:gd name="T27" fmla="*/ 22 h 26"/>
                    <a:gd name="T28" fmla="*/ 9 w 25"/>
                    <a:gd name="T29" fmla="*/ 24 h 26"/>
                    <a:gd name="T30" fmla="*/ 10 w 25"/>
                    <a:gd name="T31" fmla="*/ 25 h 26"/>
                    <a:gd name="T32" fmla="*/ 12 w 25"/>
                    <a:gd name="T33" fmla="*/ 24 h 26"/>
                    <a:gd name="T34" fmla="*/ 13 w 25"/>
                    <a:gd name="T35" fmla="*/ 23 h 26"/>
                    <a:gd name="T36" fmla="*/ 15 w 25"/>
                    <a:gd name="T37" fmla="*/ 24 h 26"/>
                    <a:gd name="T38" fmla="*/ 17 w 25"/>
                    <a:gd name="T39" fmla="*/ 25 h 26"/>
                    <a:gd name="T40" fmla="*/ 18 w 25"/>
                    <a:gd name="T41" fmla="*/ 23 h 26"/>
                    <a:gd name="T42" fmla="*/ 19 w 25"/>
                    <a:gd name="T43" fmla="*/ 21 h 26"/>
                    <a:gd name="T44" fmla="*/ 20 w 25"/>
                    <a:gd name="T45" fmla="*/ 22 h 26"/>
                    <a:gd name="T46" fmla="*/ 22 w 25"/>
                    <a:gd name="T47" fmla="*/ 21 h 26"/>
                    <a:gd name="T48" fmla="*/ 22 w 25"/>
                    <a:gd name="T49" fmla="*/ 19 h 26"/>
                    <a:gd name="T50" fmla="*/ 22 w 25"/>
                    <a:gd name="T51" fmla="*/ 17 h 26"/>
                    <a:gd name="T52" fmla="*/ 24 w 25"/>
                    <a:gd name="T53" fmla="*/ 17 h 26"/>
                    <a:gd name="T54" fmla="*/ 25 w 25"/>
                    <a:gd name="T55" fmla="*/ 16 h 26"/>
                    <a:gd name="T56" fmla="*/ 24 w 25"/>
                    <a:gd name="T57" fmla="*/ 14 h 26"/>
                    <a:gd name="T58" fmla="*/ 23 w 25"/>
                    <a:gd name="T59" fmla="*/ 12 h 26"/>
                    <a:gd name="T60" fmla="*/ 24 w 25"/>
                    <a:gd name="T61" fmla="*/ 11 h 26"/>
                    <a:gd name="T62" fmla="*/ 25 w 25"/>
                    <a:gd name="T63" fmla="*/ 9 h 26"/>
                    <a:gd name="T64" fmla="*/ 23 w 25"/>
                    <a:gd name="T65" fmla="*/ 8 h 26"/>
                    <a:gd name="T66" fmla="*/ 21 w 25"/>
                    <a:gd name="T67" fmla="*/ 7 h 26"/>
                    <a:gd name="T68" fmla="*/ 22 w 25"/>
                    <a:gd name="T69" fmla="*/ 5 h 26"/>
                    <a:gd name="T70" fmla="*/ 21 w 25"/>
                    <a:gd name="T71" fmla="*/ 3 h 26"/>
                    <a:gd name="T72" fmla="*/ 19 w 25"/>
                    <a:gd name="T73" fmla="*/ 3 h 26"/>
                    <a:gd name="T74" fmla="*/ 17 w 25"/>
                    <a:gd name="T75" fmla="*/ 3 h 26"/>
                    <a:gd name="T76" fmla="*/ 17 w 25"/>
                    <a:gd name="T77" fmla="*/ 2 h 26"/>
                    <a:gd name="T78" fmla="*/ 15 w 25"/>
                    <a:gd name="T79" fmla="*/ 0 h 26"/>
                    <a:gd name="T80" fmla="*/ 13 w 25"/>
                    <a:gd name="T81" fmla="*/ 1 h 26"/>
                    <a:gd name="T82" fmla="*/ 12 w 25"/>
                    <a:gd name="T83" fmla="*/ 2 h 26"/>
                    <a:gd name="T84" fmla="*/ 11 w 25"/>
                    <a:gd name="T85" fmla="*/ 1 h 26"/>
                    <a:gd name="T86" fmla="*/ 9 w 25"/>
                    <a:gd name="T87" fmla="*/ 1 h 26"/>
                    <a:gd name="T88" fmla="*/ 7 w 25"/>
                    <a:gd name="T89" fmla="*/ 2 h 26"/>
                    <a:gd name="T90" fmla="*/ 7 w 25"/>
                    <a:gd name="T91" fmla="*/ 4 h 26"/>
                    <a:gd name="T92" fmla="*/ 5 w 25"/>
                    <a:gd name="T93" fmla="*/ 4 h 26"/>
                    <a:gd name="T94" fmla="*/ 3 w 25"/>
                    <a:gd name="T95" fmla="*/ 4 h 26"/>
                    <a:gd name="T96" fmla="*/ 3 w 25"/>
                    <a:gd name="T97" fmla="*/ 6 h 26"/>
                    <a:gd name="T98" fmla="*/ 10 w 25"/>
                    <a:gd name="T99" fmla="*/ 6 h 26"/>
                    <a:gd name="T100" fmla="*/ 20 w 25"/>
                    <a:gd name="T101" fmla="*/ 11 h 26"/>
                    <a:gd name="T102" fmla="*/ 15 w 25"/>
                    <a:gd name="T103" fmla="*/ 20 h 26"/>
                    <a:gd name="T104" fmla="*/ 6 w 25"/>
                    <a:gd name="T105" fmla="*/ 15 h 26"/>
                    <a:gd name="T106" fmla="*/ 10 w 25"/>
                    <a:gd name="T107"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26">
                      <a:moveTo>
                        <a:pt x="3" y="6"/>
                      </a:moveTo>
                      <a:cubicBezTo>
                        <a:pt x="3" y="7"/>
                        <a:pt x="3" y="8"/>
                        <a:pt x="3" y="8"/>
                      </a:cubicBezTo>
                      <a:cubicBezTo>
                        <a:pt x="3" y="9"/>
                        <a:pt x="2" y="9"/>
                        <a:pt x="2" y="9"/>
                      </a:cubicBezTo>
                      <a:cubicBezTo>
                        <a:pt x="1" y="9"/>
                        <a:pt x="0" y="9"/>
                        <a:pt x="0" y="10"/>
                      </a:cubicBezTo>
                      <a:cubicBezTo>
                        <a:pt x="0" y="11"/>
                        <a:pt x="0" y="12"/>
                        <a:pt x="1" y="12"/>
                      </a:cubicBezTo>
                      <a:cubicBezTo>
                        <a:pt x="2" y="12"/>
                        <a:pt x="2" y="13"/>
                        <a:pt x="2" y="14"/>
                      </a:cubicBezTo>
                      <a:cubicBezTo>
                        <a:pt x="2" y="14"/>
                        <a:pt x="2" y="15"/>
                        <a:pt x="1" y="15"/>
                      </a:cubicBezTo>
                      <a:cubicBezTo>
                        <a:pt x="0" y="15"/>
                        <a:pt x="0" y="16"/>
                        <a:pt x="0" y="17"/>
                      </a:cubicBezTo>
                      <a:cubicBezTo>
                        <a:pt x="1" y="18"/>
                        <a:pt x="2" y="18"/>
                        <a:pt x="2" y="18"/>
                      </a:cubicBezTo>
                      <a:cubicBezTo>
                        <a:pt x="3" y="18"/>
                        <a:pt x="3" y="18"/>
                        <a:pt x="4" y="18"/>
                      </a:cubicBezTo>
                      <a:cubicBezTo>
                        <a:pt x="4" y="19"/>
                        <a:pt x="4" y="20"/>
                        <a:pt x="4" y="20"/>
                      </a:cubicBezTo>
                      <a:cubicBezTo>
                        <a:pt x="3" y="21"/>
                        <a:pt x="3" y="22"/>
                        <a:pt x="4" y="22"/>
                      </a:cubicBezTo>
                      <a:cubicBezTo>
                        <a:pt x="5" y="23"/>
                        <a:pt x="6" y="23"/>
                        <a:pt x="6" y="23"/>
                      </a:cubicBezTo>
                      <a:cubicBezTo>
                        <a:pt x="7" y="22"/>
                        <a:pt x="8" y="22"/>
                        <a:pt x="8" y="22"/>
                      </a:cubicBezTo>
                      <a:cubicBezTo>
                        <a:pt x="9" y="22"/>
                        <a:pt x="9" y="23"/>
                        <a:pt x="9" y="24"/>
                      </a:cubicBezTo>
                      <a:cubicBezTo>
                        <a:pt x="8" y="24"/>
                        <a:pt x="9" y="25"/>
                        <a:pt x="10" y="25"/>
                      </a:cubicBezTo>
                      <a:cubicBezTo>
                        <a:pt x="11" y="26"/>
                        <a:pt x="12" y="25"/>
                        <a:pt x="12" y="24"/>
                      </a:cubicBezTo>
                      <a:cubicBezTo>
                        <a:pt x="12" y="24"/>
                        <a:pt x="13" y="23"/>
                        <a:pt x="13" y="23"/>
                      </a:cubicBezTo>
                      <a:cubicBezTo>
                        <a:pt x="14" y="23"/>
                        <a:pt x="14" y="24"/>
                        <a:pt x="15" y="24"/>
                      </a:cubicBezTo>
                      <a:cubicBezTo>
                        <a:pt x="15" y="25"/>
                        <a:pt x="16" y="25"/>
                        <a:pt x="17" y="25"/>
                      </a:cubicBezTo>
                      <a:cubicBezTo>
                        <a:pt x="17" y="25"/>
                        <a:pt x="18" y="24"/>
                        <a:pt x="18" y="23"/>
                      </a:cubicBezTo>
                      <a:cubicBezTo>
                        <a:pt x="18" y="23"/>
                        <a:pt x="18" y="22"/>
                        <a:pt x="19" y="21"/>
                      </a:cubicBezTo>
                      <a:cubicBezTo>
                        <a:pt x="19" y="21"/>
                        <a:pt x="20" y="21"/>
                        <a:pt x="20" y="22"/>
                      </a:cubicBezTo>
                      <a:cubicBezTo>
                        <a:pt x="21" y="22"/>
                        <a:pt x="21" y="22"/>
                        <a:pt x="22" y="21"/>
                      </a:cubicBezTo>
                      <a:cubicBezTo>
                        <a:pt x="23" y="21"/>
                        <a:pt x="23" y="20"/>
                        <a:pt x="22" y="19"/>
                      </a:cubicBezTo>
                      <a:cubicBezTo>
                        <a:pt x="22" y="19"/>
                        <a:pt x="22" y="18"/>
                        <a:pt x="22" y="17"/>
                      </a:cubicBezTo>
                      <a:cubicBezTo>
                        <a:pt x="22" y="17"/>
                        <a:pt x="23" y="17"/>
                        <a:pt x="24" y="17"/>
                      </a:cubicBezTo>
                      <a:cubicBezTo>
                        <a:pt x="24" y="17"/>
                        <a:pt x="25" y="16"/>
                        <a:pt x="25" y="16"/>
                      </a:cubicBezTo>
                      <a:cubicBezTo>
                        <a:pt x="25" y="15"/>
                        <a:pt x="25" y="14"/>
                        <a:pt x="24" y="14"/>
                      </a:cubicBezTo>
                      <a:cubicBezTo>
                        <a:pt x="24" y="14"/>
                        <a:pt x="23" y="12"/>
                        <a:pt x="23" y="12"/>
                      </a:cubicBezTo>
                      <a:cubicBezTo>
                        <a:pt x="23" y="12"/>
                        <a:pt x="23" y="11"/>
                        <a:pt x="24" y="11"/>
                      </a:cubicBezTo>
                      <a:cubicBezTo>
                        <a:pt x="25" y="11"/>
                        <a:pt x="25" y="10"/>
                        <a:pt x="25" y="9"/>
                      </a:cubicBezTo>
                      <a:cubicBezTo>
                        <a:pt x="24" y="8"/>
                        <a:pt x="24" y="8"/>
                        <a:pt x="23" y="8"/>
                      </a:cubicBezTo>
                      <a:cubicBezTo>
                        <a:pt x="22" y="8"/>
                        <a:pt x="21" y="7"/>
                        <a:pt x="21" y="7"/>
                      </a:cubicBezTo>
                      <a:cubicBezTo>
                        <a:pt x="21" y="7"/>
                        <a:pt x="21" y="6"/>
                        <a:pt x="22" y="5"/>
                      </a:cubicBezTo>
                      <a:cubicBezTo>
                        <a:pt x="22" y="5"/>
                        <a:pt x="22" y="4"/>
                        <a:pt x="21" y="3"/>
                      </a:cubicBezTo>
                      <a:cubicBezTo>
                        <a:pt x="20" y="3"/>
                        <a:pt x="20" y="3"/>
                        <a:pt x="19" y="3"/>
                      </a:cubicBezTo>
                      <a:cubicBezTo>
                        <a:pt x="19" y="4"/>
                        <a:pt x="17" y="4"/>
                        <a:pt x="17" y="3"/>
                      </a:cubicBezTo>
                      <a:cubicBezTo>
                        <a:pt x="17" y="3"/>
                        <a:pt x="17" y="3"/>
                        <a:pt x="17" y="2"/>
                      </a:cubicBezTo>
                      <a:cubicBezTo>
                        <a:pt x="17" y="1"/>
                        <a:pt x="16" y="1"/>
                        <a:pt x="15" y="0"/>
                      </a:cubicBezTo>
                      <a:cubicBezTo>
                        <a:pt x="14" y="0"/>
                        <a:pt x="14" y="1"/>
                        <a:pt x="13" y="1"/>
                      </a:cubicBezTo>
                      <a:cubicBezTo>
                        <a:pt x="13" y="2"/>
                        <a:pt x="12" y="2"/>
                        <a:pt x="12" y="2"/>
                      </a:cubicBezTo>
                      <a:cubicBezTo>
                        <a:pt x="11" y="3"/>
                        <a:pt x="11" y="2"/>
                        <a:pt x="11" y="1"/>
                      </a:cubicBezTo>
                      <a:cubicBezTo>
                        <a:pt x="10" y="1"/>
                        <a:pt x="10" y="0"/>
                        <a:pt x="9" y="1"/>
                      </a:cubicBezTo>
                      <a:cubicBezTo>
                        <a:pt x="8" y="1"/>
                        <a:pt x="7" y="2"/>
                        <a:pt x="7" y="2"/>
                      </a:cubicBezTo>
                      <a:cubicBezTo>
                        <a:pt x="8" y="3"/>
                        <a:pt x="7" y="4"/>
                        <a:pt x="7" y="4"/>
                      </a:cubicBezTo>
                      <a:cubicBezTo>
                        <a:pt x="6" y="5"/>
                        <a:pt x="6" y="4"/>
                        <a:pt x="5" y="4"/>
                      </a:cubicBezTo>
                      <a:cubicBezTo>
                        <a:pt x="5" y="3"/>
                        <a:pt x="4" y="4"/>
                        <a:pt x="3" y="4"/>
                      </a:cubicBezTo>
                      <a:cubicBezTo>
                        <a:pt x="3" y="5"/>
                        <a:pt x="2" y="6"/>
                        <a:pt x="3" y="6"/>
                      </a:cubicBezTo>
                      <a:close/>
                      <a:moveTo>
                        <a:pt x="10" y="6"/>
                      </a:moveTo>
                      <a:cubicBezTo>
                        <a:pt x="14" y="5"/>
                        <a:pt x="18" y="7"/>
                        <a:pt x="20" y="11"/>
                      </a:cubicBezTo>
                      <a:cubicBezTo>
                        <a:pt x="21" y="14"/>
                        <a:pt x="19" y="19"/>
                        <a:pt x="15" y="20"/>
                      </a:cubicBezTo>
                      <a:cubicBezTo>
                        <a:pt x="11" y="21"/>
                        <a:pt x="7" y="19"/>
                        <a:pt x="6" y="15"/>
                      </a:cubicBezTo>
                      <a:cubicBezTo>
                        <a:pt x="4" y="11"/>
                        <a:pt x="7" y="7"/>
                        <a:pt x="10" y="6"/>
                      </a:cubicBezTo>
                      <a:close/>
                    </a:path>
                  </a:pathLst>
                </a:custGeom>
                <a:solidFill>
                  <a:schemeClr val="bg1"/>
                </a:solidFill>
                <a:ln>
                  <a:noFill/>
                </a:ln>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grpSp>
            <p:nvGrpSpPr>
              <p:cNvPr id="307" name="组合 306"/>
              <p:cNvGrpSpPr/>
              <p:nvPr/>
            </p:nvGrpSpPr>
            <p:grpSpPr>
              <a:xfrm rot="0">
                <a:off x="5723" y="4952"/>
                <a:ext cx="3804" cy="3258"/>
                <a:chOff x="1621" y="5800"/>
                <a:chExt cx="4044" cy="3556"/>
              </a:xfrm>
            </p:grpSpPr>
            <p:sp>
              <p:nvSpPr>
                <p:cNvPr id="308" name="文本框 307"/>
                <p:cNvSpPr txBox="1"/>
                <p:nvPr/>
              </p:nvSpPr>
              <p:spPr>
                <a:xfrm>
                  <a:off x="1957" y="5800"/>
                  <a:ext cx="3372" cy="633"/>
                </a:xfrm>
                <a:prstGeom prst="rect">
                  <a:avLst/>
                </a:prstGeom>
                <a:noFill/>
              </p:spPr>
              <p:txBody>
                <a:bodyPr wrap="square" rtlCol="0">
                  <a:spAutoFit/>
                </a:bodyPr>
                <a:p>
                  <a:pPr algn="ctr"/>
                  <a:r>
                    <a:rPr lang="zh-CN" altLang="en-US">
                      <a:solidFill>
                        <a:schemeClr val="tx1">
                          <a:lumMod val="65000"/>
                          <a:lumOff val="35000"/>
                        </a:schemeClr>
                      </a:solidFill>
                      <a:latin typeface="汉仪粗简黑简" panose="00020600040101010101" charset="-122"/>
                      <a:ea typeface="汉仪粗简黑简" panose="00020600040101010101" charset="-122"/>
                    </a:rPr>
                    <a:t>旅游就要缴个税</a:t>
                  </a:r>
                  <a:endParaRPr lang="zh-CN" altLang="en-US">
                    <a:solidFill>
                      <a:schemeClr val="tx1">
                        <a:lumMod val="65000"/>
                        <a:lumOff val="35000"/>
                      </a:schemeClr>
                    </a:solidFill>
                    <a:latin typeface="汉仪粗简黑简" panose="00020600040101010101" charset="-122"/>
                    <a:ea typeface="汉仪粗简黑简" panose="00020600040101010101" charset="-122"/>
                  </a:endParaRPr>
                </a:p>
              </p:txBody>
            </p:sp>
            <p:sp>
              <p:nvSpPr>
                <p:cNvPr id="309" name="文本框 308"/>
                <p:cNvSpPr txBox="1"/>
                <p:nvPr/>
              </p:nvSpPr>
              <p:spPr>
                <a:xfrm>
                  <a:off x="1621" y="6423"/>
                  <a:ext cx="4044" cy="2933"/>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sym typeface="+mn-ea"/>
                    </a:rPr>
                    <a:t>税务规定要扣个税的包括两种情况：以现金发放旅游费用，对于单位的营销人员，以旅游形式进行奖励，需要缴纳个人所得税。</a:t>
                  </a:r>
                  <a:endParaRPr lang="zh-CN" altLang="en-US"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19" name="组合 18"/>
            <p:cNvGrpSpPr/>
            <p:nvPr/>
          </p:nvGrpSpPr>
          <p:grpSpPr>
            <a:xfrm>
              <a:off x="9688" y="2594"/>
              <a:ext cx="3804" cy="5617"/>
              <a:chOff x="9575" y="2594"/>
              <a:chExt cx="3804" cy="5617"/>
            </a:xfrm>
          </p:grpSpPr>
          <p:sp>
            <p:nvSpPr>
              <p:cNvPr id="295" name="椭圆 294"/>
              <p:cNvSpPr/>
              <p:nvPr/>
            </p:nvSpPr>
            <p:spPr>
              <a:xfrm>
                <a:off x="10555" y="2594"/>
                <a:ext cx="1844" cy="1815"/>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nvGrpSpPr>
              <p:cNvPr id="296" name="组合 295"/>
              <p:cNvGrpSpPr/>
              <p:nvPr/>
            </p:nvGrpSpPr>
            <p:grpSpPr>
              <a:xfrm rot="0">
                <a:off x="11096" y="3239"/>
                <a:ext cx="761" cy="552"/>
                <a:chOff x="5580063" y="139700"/>
                <a:chExt cx="776287" cy="571500"/>
              </a:xfrm>
              <a:solidFill>
                <a:schemeClr val="bg1"/>
              </a:solidFill>
            </p:grpSpPr>
            <p:sp>
              <p:nvSpPr>
                <p:cNvPr id="297" name="Freeform 6"/>
                <p:cNvSpPr/>
                <p:nvPr/>
              </p:nvSpPr>
              <p:spPr bwMode="auto">
                <a:xfrm>
                  <a:off x="5618163" y="331788"/>
                  <a:ext cx="273050" cy="344487"/>
                </a:xfrm>
                <a:custGeom>
                  <a:avLst/>
                  <a:gdLst>
                    <a:gd name="T0" fmla="*/ 69 w 73"/>
                    <a:gd name="T1" fmla="*/ 56 h 92"/>
                    <a:gd name="T2" fmla="*/ 61 w 73"/>
                    <a:gd name="T3" fmla="*/ 56 h 92"/>
                    <a:gd name="T4" fmla="*/ 59 w 73"/>
                    <a:gd name="T5" fmla="*/ 48 h 92"/>
                    <a:gd name="T6" fmla="*/ 66 w 73"/>
                    <a:gd name="T7" fmla="*/ 44 h 92"/>
                    <a:gd name="T8" fmla="*/ 67 w 73"/>
                    <a:gd name="T9" fmla="*/ 39 h 92"/>
                    <a:gd name="T10" fmla="*/ 60 w 73"/>
                    <a:gd name="T11" fmla="*/ 27 h 92"/>
                    <a:gd name="T12" fmla="*/ 55 w 73"/>
                    <a:gd name="T13" fmla="*/ 26 h 92"/>
                    <a:gd name="T14" fmla="*/ 48 w 73"/>
                    <a:gd name="T15" fmla="*/ 30 h 92"/>
                    <a:gd name="T16" fmla="*/ 42 w 73"/>
                    <a:gd name="T17" fmla="*/ 24 h 92"/>
                    <a:gd name="T18" fmla="*/ 46 w 73"/>
                    <a:gd name="T19" fmla="*/ 17 h 92"/>
                    <a:gd name="T20" fmla="*/ 45 w 73"/>
                    <a:gd name="T21" fmla="*/ 12 h 92"/>
                    <a:gd name="T22" fmla="*/ 33 w 73"/>
                    <a:gd name="T23" fmla="*/ 6 h 92"/>
                    <a:gd name="T24" fmla="*/ 28 w 73"/>
                    <a:gd name="T25" fmla="*/ 7 h 92"/>
                    <a:gd name="T26" fmla="*/ 24 w 73"/>
                    <a:gd name="T27" fmla="*/ 14 h 92"/>
                    <a:gd name="T28" fmla="*/ 15 w 73"/>
                    <a:gd name="T29" fmla="*/ 12 h 92"/>
                    <a:gd name="T30" fmla="*/ 15 w 73"/>
                    <a:gd name="T31" fmla="*/ 4 h 92"/>
                    <a:gd name="T32" fmla="*/ 12 w 73"/>
                    <a:gd name="T33" fmla="*/ 0 h 92"/>
                    <a:gd name="T34" fmla="*/ 0 w 73"/>
                    <a:gd name="T35" fmla="*/ 0 h 92"/>
                    <a:gd name="T36" fmla="*/ 0 w 73"/>
                    <a:gd name="T37" fmla="*/ 26 h 92"/>
                    <a:gd name="T38" fmla="*/ 6 w 73"/>
                    <a:gd name="T39" fmla="*/ 25 h 92"/>
                    <a:gd name="T40" fmla="*/ 48 w 73"/>
                    <a:gd name="T41" fmla="*/ 68 h 92"/>
                    <a:gd name="T42" fmla="*/ 41 w 73"/>
                    <a:gd name="T43" fmla="*/ 92 h 92"/>
                    <a:gd name="T44" fmla="*/ 68 w 73"/>
                    <a:gd name="T45" fmla="*/ 92 h 92"/>
                    <a:gd name="T46" fmla="*/ 67 w 73"/>
                    <a:gd name="T47" fmla="*/ 90 h 92"/>
                    <a:gd name="T48" fmla="*/ 59 w 73"/>
                    <a:gd name="T49" fmla="*/ 86 h 92"/>
                    <a:gd name="T50" fmla="*/ 62 w 73"/>
                    <a:gd name="T51" fmla="*/ 77 h 92"/>
                    <a:gd name="T52" fmla="*/ 69 w 73"/>
                    <a:gd name="T53" fmla="*/ 77 h 92"/>
                    <a:gd name="T54" fmla="*/ 73 w 73"/>
                    <a:gd name="T55" fmla="*/ 74 h 92"/>
                    <a:gd name="T56" fmla="*/ 73 w 73"/>
                    <a:gd name="T57" fmla="*/ 60 h 92"/>
                    <a:gd name="T58" fmla="*/ 69 w 73"/>
                    <a:gd name="T59" fmla="*/ 5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3" h="92">
                      <a:moveTo>
                        <a:pt x="69" y="56"/>
                      </a:moveTo>
                      <a:cubicBezTo>
                        <a:pt x="61" y="56"/>
                        <a:pt x="61" y="56"/>
                        <a:pt x="61" y="56"/>
                      </a:cubicBezTo>
                      <a:cubicBezTo>
                        <a:pt x="61" y="54"/>
                        <a:pt x="60" y="51"/>
                        <a:pt x="59" y="48"/>
                      </a:cubicBezTo>
                      <a:cubicBezTo>
                        <a:pt x="66" y="44"/>
                        <a:pt x="66" y="44"/>
                        <a:pt x="66" y="44"/>
                      </a:cubicBezTo>
                      <a:cubicBezTo>
                        <a:pt x="67" y="43"/>
                        <a:pt x="68" y="41"/>
                        <a:pt x="67" y="39"/>
                      </a:cubicBezTo>
                      <a:cubicBezTo>
                        <a:pt x="60" y="27"/>
                        <a:pt x="60" y="27"/>
                        <a:pt x="60" y="27"/>
                      </a:cubicBezTo>
                      <a:cubicBezTo>
                        <a:pt x="59" y="26"/>
                        <a:pt x="57" y="25"/>
                        <a:pt x="55" y="26"/>
                      </a:cubicBezTo>
                      <a:cubicBezTo>
                        <a:pt x="48" y="30"/>
                        <a:pt x="48" y="30"/>
                        <a:pt x="48" y="30"/>
                      </a:cubicBezTo>
                      <a:cubicBezTo>
                        <a:pt x="46" y="28"/>
                        <a:pt x="44" y="26"/>
                        <a:pt x="42" y="24"/>
                      </a:cubicBezTo>
                      <a:cubicBezTo>
                        <a:pt x="46" y="17"/>
                        <a:pt x="46" y="17"/>
                        <a:pt x="46" y="17"/>
                      </a:cubicBezTo>
                      <a:cubicBezTo>
                        <a:pt x="47" y="16"/>
                        <a:pt x="46" y="13"/>
                        <a:pt x="45" y="12"/>
                      </a:cubicBezTo>
                      <a:cubicBezTo>
                        <a:pt x="33" y="6"/>
                        <a:pt x="33" y="6"/>
                        <a:pt x="33" y="6"/>
                      </a:cubicBezTo>
                      <a:cubicBezTo>
                        <a:pt x="31" y="5"/>
                        <a:pt x="29" y="5"/>
                        <a:pt x="28" y="7"/>
                      </a:cubicBezTo>
                      <a:cubicBezTo>
                        <a:pt x="24" y="14"/>
                        <a:pt x="24" y="14"/>
                        <a:pt x="24" y="14"/>
                      </a:cubicBezTo>
                      <a:cubicBezTo>
                        <a:pt x="21" y="13"/>
                        <a:pt x="18" y="12"/>
                        <a:pt x="15" y="12"/>
                      </a:cubicBezTo>
                      <a:cubicBezTo>
                        <a:pt x="15" y="4"/>
                        <a:pt x="15" y="4"/>
                        <a:pt x="15" y="4"/>
                      </a:cubicBezTo>
                      <a:cubicBezTo>
                        <a:pt x="15" y="2"/>
                        <a:pt x="14" y="0"/>
                        <a:pt x="12" y="0"/>
                      </a:cubicBezTo>
                      <a:cubicBezTo>
                        <a:pt x="0" y="0"/>
                        <a:pt x="0" y="0"/>
                        <a:pt x="0" y="0"/>
                      </a:cubicBezTo>
                      <a:cubicBezTo>
                        <a:pt x="0" y="26"/>
                        <a:pt x="0" y="26"/>
                        <a:pt x="0" y="26"/>
                      </a:cubicBezTo>
                      <a:cubicBezTo>
                        <a:pt x="2" y="25"/>
                        <a:pt x="4" y="25"/>
                        <a:pt x="6" y="25"/>
                      </a:cubicBezTo>
                      <a:cubicBezTo>
                        <a:pt x="29" y="25"/>
                        <a:pt x="48" y="44"/>
                        <a:pt x="48" y="68"/>
                      </a:cubicBezTo>
                      <a:cubicBezTo>
                        <a:pt x="48" y="77"/>
                        <a:pt x="45" y="85"/>
                        <a:pt x="41" y="92"/>
                      </a:cubicBezTo>
                      <a:cubicBezTo>
                        <a:pt x="68" y="92"/>
                        <a:pt x="68" y="92"/>
                        <a:pt x="68" y="92"/>
                      </a:cubicBezTo>
                      <a:cubicBezTo>
                        <a:pt x="68" y="91"/>
                        <a:pt x="67" y="90"/>
                        <a:pt x="67" y="90"/>
                      </a:cubicBezTo>
                      <a:cubicBezTo>
                        <a:pt x="59" y="86"/>
                        <a:pt x="59" y="86"/>
                        <a:pt x="59" y="86"/>
                      </a:cubicBezTo>
                      <a:cubicBezTo>
                        <a:pt x="60" y="83"/>
                        <a:pt x="61" y="80"/>
                        <a:pt x="62" y="77"/>
                      </a:cubicBezTo>
                      <a:cubicBezTo>
                        <a:pt x="69" y="77"/>
                        <a:pt x="69" y="77"/>
                        <a:pt x="69" y="77"/>
                      </a:cubicBezTo>
                      <a:cubicBezTo>
                        <a:pt x="71" y="77"/>
                        <a:pt x="73" y="76"/>
                        <a:pt x="73" y="74"/>
                      </a:cubicBezTo>
                      <a:cubicBezTo>
                        <a:pt x="73" y="60"/>
                        <a:pt x="73" y="60"/>
                        <a:pt x="73" y="60"/>
                      </a:cubicBezTo>
                      <a:cubicBezTo>
                        <a:pt x="73" y="58"/>
                        <a:pt x="71" y="56"/>
                        <a:pt x="6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298" name="Freeform 7"/>
                <p:cNvSpPr/>
                <p:nvPr/>
              </p:nvSpPr>
              <p:spPr bwMode="auto">
                <a:xfrm>
                  <a:off x="6003925" y="549275"/>
                  <a:ext cx="60325" cy="60325"/>
                </a:xfrm>
                <a:custGeom>
                  <a:avLst/>
                  <a:gdLst>
                    <a:gd name="T0" fmla="*/ 9 w 38"/>
                    <a:gd name="T1" fmla="*/ 0 h 38"/>
                    <a:gd name="T2" fmla="*/ 9 w 38"/>
                    <a:gd name="T3" fmla="*/ 2 h 38"/>
                    <a:gd name="T4" fmla="*/ 0 w 38"/>
                    <a:gd name="T5" fmla="*/ 38 h 38"/>
                    <a:gd name="T6" fmla="*/ 35 w 38"/>
                    <a:gd name="T7" fmla="*/ 28 h 38"/>
                    <a:gd name="T8" fmla="*/ 38 w 38"/>
                    <a:gd name="T9" fmla="*/ 26 h 38"/>
                    <a:gd name="T10" fmla="*/ 9 w 38"/>
                    <a:gd name="T11" fmla="*/ 0 h 38"/>
                  </a:gdLst>
                  <a:ahLst/>
                  <a:cxnLst>
                    <a:cxn ang="0">
                      <a:pos x="T0" y="T1"/>
                    </a:cxn>
                    <a:cxn ang="0">
                      <a:pos x="T2" y="T3"/>
                    </a:cxn>
                    <a:cxn ang="0">
                      <a:pos x="T4" y="T5"/>
                    </a:cxn>
                    <a:cxn ang="0">
                      <a:pos x="T6" y="T7"/>
                    </a:cxn>
                    <a:cxn ang="0">
                      <a:pos x="T8" y="T9"/>
                    </a:cxn>
                    <a:cxn ang="0">
                      <a:pos x="T10" y="T11"/>
                    </a:cxn>
                  </a:cxnLst>
                  <a:rect l="0" t="0" r="r" b="b"/>
                  <a:pathLst>
                    <a:path w="38" h="38">
                      <a:moveTo>
                        <a:pt x="9" y="0"/>
                      </a:moveTo>
                      <a:lnTo>
                        <a:pt x="9" y="2"/>
                      </a:lnTo>
                      <a:lnTo>
                        <a:pt x="0" y="38"/>
                      </a:lnTo>
                      <a:lnTo>
                        <a:pt x="35" y="28"/>
                      </a:lnTo>
                      <a:lnTo>
                        <a:pt x="38" y="26"/>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299" name="Freeform 8"/>
                <p:cNvSpPr/>
                <p:nvPr/>
              </p:nvSpPr>
              <p:spPr bwMode="auto">
                <a:xfrm>
                  <a:off x="6243638" y="257175"/>
                  <a:ext cx="112712" cy="112712"/>
                </a:xfrm>
                <a:custGeom>
                  <a:avLst/>
                  <a:gdLst>
                    <a:gd name="T0" fmla="*/ 22 w 30"/>
                    <a:gd name="T1" fmla="*/ 30 h 30"/>
                    <a:gd name="T2" fmla="*/ 28 w 30"/>
                    <a:gd name="T3" fmla="*/ 24 h 30"/>
                    <a:gd name="T4" fmla="*/ 28 w 30"/>
                    <a:gd name="T5" fmla="*/ 17 h 30"/>
                    <a:gd name="T6" fmla="*/ 13 w 30"/>
                    <a:gd name="T7" fmla="*/ 2 h 30"/>
                    <a:gd name="T8" fmla="*/ 5 w 30"/>
                    <a:gd name="T9" fmla="*/ 2 h 30"/>
                    <a:gd name="T10" fmla="*/ 0 w 30"/>
                    <a:gd name="T11" fmla="*/ 8 h 30"/>
                    <a:gd name="T12" fmla="*/ 22 w 3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2" y="30"/>
                      </a:moveTo>
                      <a:cubicBezTo>
                        <a:pt x="28" y="24"/>
                        <a:pt x="28" y="24"/>
                        <a:pt x="28" y="24"/>
                      </a:cubicBezTo>
                      <a:cubicBezTo>
                        <a:pt x="30" y="22"/>
                        <a:pt x="30" y="19"/>
                        <a:pt x="28" y="17"/>
                      </a:cubicBezTo>
                      <a:cubicBezTo>
                        <a:pt x="13" y="2"/>
                        <a:pt x="13" y="2"/>
                        <a:pt x="13" y="2"/>
                      </a:cubicBezTo>
                      <a:cubicBezTo>
                        <a:pt x="11" y="0"/>
                        <a:pt x="7" y="0"/>
                        <a:pt x="5" y="2"/>
                      </a:cubicBezTo>
                      <a:cubicBezTo>
                        <a:pt x="0" y="8"/>
                        <a:pt x="0" y="8"/>
                        <a:pt x="0" y="8"/>
                      </a:cubicBezTo>
                      <a:lnTo>
                        <a:pt x="22"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300" name="Freeform 9"/>
                <p:cNvSpPr/>
                <p:nvPr/>
              </p:nvSpPr>
              <p:spPr bwMode="auto">
                <a:xfrm>
                  <a:off x="6048375" y="293688"/>
                  <a:ext cx="269875" cy="269875"/>
                </a:xfrm>
                <a:custGeom>
                  <a:avLst/>
                  <a:gdLst>
                    <a:gd name="T0" fmla="*/ 49 w 72"/>
                    <a:gd name="T1" fmla="*/ 0 h 72"/>
                    <a:gd name="T2" fmla="*/ 49 w 72"/>
                    <a:gd name="T3" fmla="*/ 1 h 72"/>
                    <a:gd name="T4" fmla="*/ 2 w 72"/>
                    <a:gd name="T5" fmla="*/ 47 h 72"/>
                    <a:gd name="T6" fmla="*/ 2 w 72"/>
                    <a:gd name="T7" fmla="*/ 55 h 72"/>
                    <a:gd name="T8" fmla="*/ 3 w 72"/>
                    <a:gd name="T9" fmla="*/ 55 h 72"/>
                    <a:gd name="T10" fmla="*/ 8 w 72"/>
                    <a:gd name="T11" fmla="*/ 57 h 72"/>
                    <a:gd name="T12" fmla="*/ 9 w 72"/>
                    <a:gd name="T13" fmla="*/ 62 h 72"/>
                    <a:gd name="T14" fmla="*/ 10 w 72"/>
                    <a:gd name="T15" fmla="*/ 62 h 72"/>
                    <a:gd name="T16" fmla="*/ 15 w 72"/>
                    <a:gd name="T17" fmla="*/ 64 h 72"/>
                    <a:gd name="T18" fmla="*/ 17 w 72"/>
                    <a:gd name="T19" fmla="*/ 69 h 72"/>
                    <a:gd name="T20" fmla="*/ 17 w 72"/>
                    <a:gd name="T21" fmla="*/ 70 h 72"/>
                    <a:gd name="T22" fmla="*/ 25 w 72"/>
                    <a:gd name="T23" fmla="*/ 70 h 72"/>
                    <a:gd name="T24" fmla="*/ 71 w 72"/>
                    <a:gd name="T25" fmla="*/ 23 h 72"/>
                    <a:gd name="T26" fmla="*/ 72 w 72"/>
                    <a:gd name="T27" fmla="*/ 23 h 72"/>
                    <a:gd name="T28" fmla="*/ 49 w 72"/>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72">
                      <a:moveTo>
                        <a:pt x="49" y="0"/>
                      </a:moveTo>
                      <a:cubicBezTo>
                        <a:pt x="49" y="0"/>
                        <a:pt x="49" y="0"/>
                        <a:pt x="49" y="1"/>
                      </a:cubicBezTo>
                      <a:cubicBezTo>
                        <a:pt x="2" y="47"/>
                        <a:pt x="2" y="47"/>
                        <a:pt x="2" y="47"/>
                      </a:cubicBezTo>
                      <a:cubicBezTo>
                        <a:pt x="0" y="49"/>
                        <a:pt x="0" y="53"/>
                        <a:pt x="2" y="55"/>
                      </a:cubicBezTo>
                      <a:cubicBezTo>
                        <a:pt x="3" y="55"/>
                        <a:pt x="3" y="55"/>
                        <a:pt x="3" y="55"/>
                      </a:cubicBezTo>
                      <a:cubicBezTo>
                        <a:pt x="4" y="57"/>
                        <a:pt x="6" y="57"/>
                        <a:pt x="8" y="57"/>
                      </a:cubicBezTo>
                      <a:cubicBezTo>
                        <a:pt x="8" y="58"/>
                        <a:pt x="8" y="61"/>
                        <a:pt x="9" y="62"/>
                      </a:cubicBezTo>
                      <a:cubicBezTo>
                        <a:pt x="10" y="62"/>
                        <a:pt x="10" y="62"/>
                        <a:pt x="10" y="62"/>
                      </a:cubicBezTo>
                      <a:cubicBezTo>
                        <a:pt x="11" y="64"/>
                        <a:pt x="13" y="64"/>
                        <a:pt x="15" y="64"/>
                      </a:cubicBezTo>
                      <a:cubicBezTo>
                        <a:pt x="15" y="66"/>
                        <a:pt x="15" y="68"/>
                        <a:pt x="17" y="69"/>
                      </a:cubicBezTo>
                      <a:cubicBezTo>
                        <a:pt x="17" y="70"/>
                        <a:pt x="17" y="70"/>
                        <a:pt x="17" y="70"/>
                      </a:cubicBezTo>
                      <a:cubicBezTo>
                        <a:pt x="19" y="72"/>
                        <a:pt x="23" y="72"/>
                        <a:pt x="25" y="70"/>
                      </a:cubicBezTo>
                      <a:cubicBezTo>
                        <a:pt x="71" y="23"/>
                        <a:pt x="71" y="23"/>
                        <a:pt x="71" y="23"/>
                      </a:cubicBezTo>
                      <a:cubicBezTo>
                        <a:pt x="71" y="23"/>
                        <a:pt x="71" y="23"/>
                        <a:pt x="72"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301" name="Freeform 10"/>
                <p:cNvSpPr>
                  <a:spLocks noEditPoints="1"/>
                </p:cNvSpPr>
                <p:nvPr/>
              </p:nvSpPr>
              <p:spPr bwMode="auto">
                <a:xfrm>
                  <a:off x="5580063" y="139700"/>
                  <a:ext cx="641350" cy="571500"/>
                </a:xfrm>
                <a:custGeom>
                  <a:avLst/>
                  <a:gdLst>
                    <a:gd name="T0" fmla="*/ 160 w 171"/>
                    <a:gd name="T1" fmla="*/ 109 h 152"/>
                    <a:gd name="T2" fmla="*/ 160 w 171"/>
                    <a:gd name="T3" fmla="*/ 141 h 152"/>
                    <a:gd name="T4" fmla="*/ 11 w 171"/>
                    <a:gd name="T5" fmla="*/ 141 h 152"/>
                    <a:gd name="T6" fmla="*/ 11 w 171"/>
                    <a:gd name="T7" fmla="*/ 38 h 152"/>
                    <a:gd name="T8" fmla="*/ 160 w 171"/>
                    <a:gd name="T9" fmla="*/ 38 h 152"/>
                    <a:gd name="T10" fmla="*/ 160 w 171"/>
                    <a:gd name="T11" fmla="*/ 48 h 152"/>
                    <a:gd name="T12" fmla="*/ 171 w 171"/>
                    <a:gd name="T13" fmla="*/ 37 h 152"/>
                    <a:gd name="T14" fmla="*/ 171 w 171"/>
                    <a:gd name="T15" fmla="*/ 6 h 152"/>
                    <a:gd name="T16" fmla="*/ 165 w 171"/>
                    <a:gd name="T17" fmla="*/ 0 h 152"/>
                    <a:gd name="T18" fmla="*/ 5 w 171"/>
                    <a:gd name="T19" fmla="*/ 0 h 152"/>
                    <a:gd name="T20" fmla="*/ 0 w 171"/>
                    <a:gd name="T21" fmla="*/ 6 h 152"/>
                    <a:gd name="T22" fmla="*/ 0 w 171"/>
                    <a:gd name="T23" fmla="*/ 147 h 152"/>
                    <a:gd name="T24" fmla="*/ 5 w 171"/>
                    <a:gd name="T25" fmla="*/ 152 h 152"/>
                    <a:gd name="T26" fmla="*/ 165 w 171"/>
                    <a:gd name="T27" fmla="*/ 152 h 152"/>
                    <a:gd name="T28" fmla="*/ 171 w 171"/>
                    <a:gd name="T29" fmla="*/ 147 h 152"/>
                    <a:gd name="T30" fmla="*/ 171 w 171"/>
                    <a:gd name="T31" fmla="*/ 98 h 152"/>
                    <a:gd name="T32" fmla="*/ 160 w 171"/>
                    <a:gd name="T33" fmla="*/ 109 h 152"/>
                    <a:gd name="T34" fmla="*/ 153 w 171"/>
                    <a:gd name="T35" fmla="*/ 12 h 152"/>
                    <a:gd name="T36" fmla="*/ 160 w 171"/>
                    <a:gd name="T37" fmla="*/ 19 h 152"/>
                    <a:gd name="T38" fmla="*/ 153 w 171"/>
                    <a:gd name="T39" fmla="*/ 26 h 152"/>
                    <a:gd name="T40" fmla="*/ 145 w 171"/>
                    <a:gd name="T41" fmla="*/ 19 h 152"/>
                    <a:gd name="T42" fmla="*/ 153 w 171"/>
                    <a:gd name="T43" fmla="*/ 12 h 152"/>
                    <a:gd name="T44" fmla="*/ 131 w 171"/>
                    <a:gd name="T45" fmla="*/ 12 h 152"/>
                    <a:gd name="T46" fmla="*/ 139 w 171"/>
                    <a:gd name="T47" fmla="*/ 19 h 152"/>
                    <a:gd name="T48" fmla="*/ 131 w 171"/>
                    <a:gd name="T49" fmla="*/ 26 h 152"/>
                    <a:gd name="T50" fmla="*/ 124 w 171"/>
                    <a:gd name="T51" fmla="*/ 19 h 152"/>
                    <a:gd name="T52" fmla="*/ 131 w 171"/>
                    <a:gd name="T53" fmla="*/ 12 h 152"/>
                    <a:gd name="T54" fmla="*/ 110 w 171"/>
                    <a:gd name="T55" fmla="*/ 12 h 152"/>
                    <a:gd name="T56" fmla="*/ 117 w 171"/>
                    <a:gd name="T57" fmla="*/ 19 h 152"/>
                    <a:gd name="T58" fmla="*/ 110 w 171"/>
                    <a:gd name="T59" fmla="*/ 26 h 152"/>
                    <a:gd name="T60" fmla="*/ 103 w 171"/>
                    <a:gd name="T61" fmla="*/ 19 h 152"/>
                    <a:gd name="T62" fmla="*/ 110 w 171"/>
                    <a:gd name="T63"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152">
                      <a:moveTo>
                        <a:pt x="160" y="109"/>
                      </a:moveTo>
                      <a:cubicBezTo>
                        <a:pt x="160" y="141"/>
                        <a:pt x="160" y="141"/>
                        <a:pt x="160" y="141"/>
                      </a:cubicBezTo>
                      <a:cubicBezTo>
                        <a:pt x="11" y="141"/>
                        <a:pt x="11" y="141"/>
                        <a:pt x="11" y="141"/>
                      </a:cubicBezTo>
                      <a:cubicBezTo>
                        <a:pt x="11" y="38"/>
                        <a:pt x="11" y="38"/>
                        <a:pt x="11" y="38"/>
                      </a:cubicBezTo>
                      <a:cubicBezTo>
                        <a:pt x="160" y="38"/>
                        <a:pt x="160" y="38"/>
                        <a:pt x="160" y="38"/>
                      </a:cubicBezTo>
                      <a:cubicBezTo>
                        <a:pt x="160" y="48"/>
                        <a:pt x="160" y="48"/>
                        <a:pt x="160" y="48"/>
                      </a:cubicBezTo>
                      <a:cubicBezTo>
                        <a:pt x="171" y="37"/>
                        <a:pt x="171" y="37"/>
                        <a:pt x="171" y="37"/>
                      </a:cubicBezTo>
                      <a:cubicBezTo>
                        <a:pt x="171" y="6"/>
                        <a:pt x="171" y="6"/>
                        <a:pt x="171" y="6"/>
                      </a:cubicBezTo>
                      <a:cubicBezTo>
                        <a:pt x="171" y="3"/>
                        <a:pt x="168" y="0"/>
                        <a:pt x="165" y="0"/>
                      </a:cubicBezTo>
                      <a:cubicBezTo>
                        <a:pt x="5" y="0"/>
                        <a:pt x="5" y="0"/>
                        <a:pt x="5" y="0"/>
                      </a:cubicBezTo>
                      <a:cubicBezTo>
                        <a:pt x="2" y="0"/>
                        <a:pt x="0" y="3"/>
                        <a:pt x="0" y="6"/>
                      </a:cubicBezTo>
                      <a:cubicBezTo>
                        <a:pt x="0" y="147"/>
                        <a:pt x="0" y="147"/>
                        <a:pt x="0" y="147"/>
                      </a:cubicBezTo>
                      <a:cubicBezTo>
                        <a:pt x="0" y="150"/>
                        <a:pt x="2" y="152"/>
                        <a:pt x="5" y="152"/>
                      </a:cubicBezTo>
                      <a:cubicBezTo>
                        <a:pt x="165" y="152"/>
                        <a:pt x="165" y="152"/>
                        <a:pt x="165" y="152"/>
                      </a:cubicBezTo>
                      <a:cubicBezTo>
                        <a:pt x="168" y="152"/>
                        <a:pt x="171" y="150"/>
                        <a:pt x="171" y="147"/>
                      </a:cubicBezTo>
                      <a:cubicBezTo>
                        <a:pt x="171" y="98"/>
                        <a:pt x="171" y="98"/>
                        <a:pt x="171" y="98"/>
                      </a:cubicBezTo>
                      <a:lnTo>
                        <a:pt x="160" y="109"/>
                      </a:lnTo>
                      <a:close/>
                      <a:moveTo>
                        <a:pt x="153" y="12"/>
                      </a:moveTo>
                      <a:cubicBezTo>
                        <a:pt x="157" y="12"/>
                        <a:pt x="160" y="15"/>
                        <a:pt x="160" y="19"/>
                      </a:cubicBezTo>
                      <a:cubicBezTo>
                        <a:pt x="160" y="23"/>
                        <a:pt x="157" y="26"/>
                        <a:pt x="153" y="26"/>
                      </a:cubicBezTo>
                      <a:cubicBezTo>
                        <a:pt x="149" y="26"/>
                        <a:pt x="145" y="23"/>
                        <a:pt x="145" y="19"/>
                      </a:cubicBezTo>
                      <a:cubicBezTo>
                        <a:pt x="145" y="15"/>
                        <a:pt x="149" y="12"/>
                        <a:pt x="153" y="12"/>
                      </a:cubicBezTo>
                      <a:close/>
                      <a:moveTo>
                        <a:pt x="131" y="12"/>
                      </a:moveTo>
                      <a:cubicBezTo>
                        <a:pt x="135" y="12"/>
                        <a:pt x="139" y="15"/>
                        <a:pt x="139" y="19"/>
                      </a:cubicBezTo>
                      <a:cubicBezTo>
                        <a:pt x="139" y="23"/>
                        <a:pt x="135" y="26"/>
                        <a:pt x="131" y="26"/>
                      </a:cubicBezTo>
                      <a:cubicBezTo>
                        <a:pt x="127" y="26"/>
                        <a:pt x="124" y="23"/>
                        <a:pt x="124" y="19"/>
                      </a:cubicBezTo>
                      <a:cubicBezTo>
                        <a:pt x="124" y="15"/>
                        <a:pt x="127" y="12"/>
                        <a:pt x="131" y="12"/>
                      </a:cubicBezTo>
                      <a:close/>
                      <a:moveTo>
                        <a:pt x="110" y="12"/>
                      </a:moveTo>
                      <a:cubicBezTo>
                        <a:pt x="114" y="12"/>
                        <a:pt x="117" y="15"/>
                        <a:pt x="117" y="19"/>
                      </a:cubicBezTo>
                      <a:cubicBezTo>
                        <a:pt x="117"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algn="ctr">
                    <a:defRPr/>
                  </a:pP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grpSp>
          <p:grpSp>
            <p:nvGrpSpPr>
              <p:cNvPr id="310" name="组合 309"/>
              <p:cNvGrpSpPr/>
              <p:nvPr/>
            </p:nvGrpSpPr>
            <p:grpSpPr>
              <a:xfrm rot="0">
                <a:off x="9575" y="4952"/>
                <a:ext cx="3804" cy="3259"/>
                <a:chOff x="1621" y="5800"/>
                <a:chExt cx="4044" cy="3557"/>
              </a:xfrm>
            </p:grpSpPr>
            <p:sp>
              <p:nvSpPr>
                <p:cNvPr id="311" name="文本框 310"/>
                <p:cNvSpPr txBox="1"/>
                <p:nvPr/>
              </p:nvSpPr>
              <p:spPr>
                <a:xfrm>
                  <a:off x="1930" y="5800"/>
                  <a:ext cx="3426" cy="633"/>
                </a:xfrm>
                <a:prstGeom prst="rect">
                  <a:avLst/>
                </a:prstGeom>
                <a:noFill/>
              </p:spPr>
              <p:txBody>
                <a:bodyPr wrap="square" rtlCol="0">
                  <a:spAutoFit/>
                </a:bodyPr>
                <a:p>
                  <a:pPr algn="ctr"/>
                  <a:r>
                    <a:rPr lang="zh-CN" altLang="en-US">
                      <a:solidFill>
                        <a:schemeClr val="tx1">
                          <a:lumMod val="65000"/>
                          <a:lumOff val="35000"/>
                        </a:schemeClr>
                      </a:solidFill>
                      <a:latin typeface="汉仪粗简黑简" panose="00020600040101010101" charset="-122"/>
                      <a:ea typeface="汉仪粗简黑简" panose="00020600040101010101" charset="-122"/>
                    </a:rPr>
                    <a:t>外企培训不受限</a:t>
                  </a:r>
                  <a:endParaRPr lang="zh-CN" altLang="en-US">
                    <a:solidFill>
                      <a:schemeClr val="tx1">
                        <a:lumMod val="65000"/>
                        <a:lumOff val="35000"/>
                      </a:schemeClr>
                    </a:solidFill>
                    <a:latin typeface="汉仪粗简黑简" panose="00020600040101010101" charset="-122"/>
                    <a:ea typeface="汉仪粗简黑简" panose="00020600040101010101" charset="-122"/>
                  </a:endParaRPr>
                </a:p>
              </p:txBody>
            </p:sp>
            <p:sp>
              <p:nvSpPr>
                <p:cNvPr id="312" name="文本框 311"/>
                <p:cNvSpPr txBox="1"/>
                <p:nvPr/>
              </p:nvSpPr>
              <p:spPr>
                <a:xfrm>
                  <a:off x="1621" y="6423"/>
                  <a:ext cx="4044" cy="2934"/>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sym typeface="+mn-ea"/>
                    </a:rPr>
                    <a:t>内资企业的职工教育经费按计税工资的1.5％在所得税前列支，外资企业的职工教育培训费用可以据实在税前列支，不受1.5％的限制。</a:t>
                  </a:r>
                  <a:endParaRPr lang="zh-CN" altLang="en-US"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17" name="组合 16"/>
            <p:cNvGrpSpPr/>
            <p:nvPr/>
          </p:nvGrpSpPr>
          <p:grpSpPr>
            <a:xfrm>
              <a:off x="13547" y="2594"/>
              <a:ext cx="3804" cy="6125"/>
              <a:chOff x="13227" y="2594"/>
              <a:chExt cx="3804" cy="6125"/>
            </a:xfrm>
          </p:grpSpPr>
          <p:grpSp>
            <p:nvGrpSpPr>
              <p:cNvPr id="313" name="组合 312"/>
              <p:cNvGrpSpPr/>
              <p:nvPr/>
            </p:nvGrpSpPr>
            <p:grpSpPr>
              <a:xfrm rot="0">
                <a:off x="13227" y="4952"/>
                <a:ext cx="3804" cy="3767"/>
                <a:chOff x="1621" y="5800"/>
                <a:chExt cx="4044" cy="4112"/>
              </a:xfrm>
            </p:grpSpPr>
            <p:sp>
              <p:nvSpPr>
                <p:cNvPr id="314" name="文本框 313"/>
                <p:cNvSpPr txBox="1"/>
                <p:nvPr/>
              </p:nvSpPr>
              <p:spPr>
                <a:xfrm>
                  <a:off x="1936" y="5800"/>
                  <a:ext cx="3415" cy="633"/>
                </a:xfrm>
                <a:prstGeom prst="rect">
                  <a:avLst/>
                </a:prstGeom>
                <a:noFill/>
              </p:spPr>
              <p:txBody>
                <a:bodyPr wrap="square" rtlCol="0">
                  <a:spAutoFit/>
                </a:bodyPr>
                <a:p>
                  <a:pPr algn="ctr"/>
                  <a:r>
                    <a:rPr lang="zh-CN" altLang="en-US">
                      <a:solidFill>
                        <a:schemeClr val="tx1">
                          <a:lumMod val="65000"/>
                          <a:lumOff val="35000"/>
                        </a:schemeClr>
                      </a:solidFill>
                      <a:latin typeface="汉仪粗简黑简" panose="00020600040101010101" charset="-122"/>
                      <a:ea typeface="汉仪粗简黑简" panose="00020600040101010101" charset="-122"/>
                      <a:sym typeface="+mn-ea"/>
                    </a:rPr>
                    <a:t>外企培训不受限</a:t>
                  </a:r>
                  <a:endParaRPr lang="zh-CN" altLang="en-US">
                    <a:solidFill>
                      <a:schemeClr val="tx1">
                        <a:lumMod val="65000"/>
                        <a:lumOff val="35000"/>
                      </a:schemeClr>
                    </a:solidFill>
                    <a:latin typeface="汉仪粗简黑简" panose="00020600040101010101" charset="-122"/>
                    <a:ea typeface="汉仪粗简黑简" panose="00020600040101010101" charset="-122"/>
                    <a:sym typeface="+mn-ea"/>
                  </a:endParaRPr>
                </a:p>
              </p:txBody>
            </p:sp>
            <p:sp>
              <p:nvSpPr>
                <p:cNvPr id="315" name="文本框 314"/>
                <p:cNvSpPr txBox="1"/>
                <p:nvPr/>
              </p:nvSpPr>
              <p:spPr>
                <a:xfrm>
                  <a:off x="1621" y="6423"/>
                  <a:ext cx="4044" cy="3489"/>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sym typeface="+mn-ea"/>
                    </a:rPr>
                    <a:t>中国企业福利制度的特点是有人情味，逢年过节都会有发一点所谓的过节费，根据个人所得税政策的规定，过节费需要并入当月工资缴纳个人所得税</a:t>
                  </a:r>
                  <a:endParaRPr lang="zh-CN" altLang="en-US"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nvGrpSpPr>
              <p:cNvPr id="16" name="组合 15"/>
              <p:cNvGrpSpPr/>
              <p:nvPr/>
            </p:nvGrpSpPr>
            <p:grpSpPr>
              <a:xfrm>
                <a:off x="14207" y="2594"/>
                <a:ext cx="1844" cy="1814"/>
                <a:chOff x="14307" y="2594"/>
                <a:chExt cx="1844" cy="1814"/>
              </a:xfrm>
            </p:grpSpPr>
            <p:sp>
              <p:nvSpPr>
                <p:cNvPr id="302" name="椭圆 301"/>
                <p:cNvSpPr/>
                <p:nvPr/>
              </p:nvSpPr>
              <p:spPr>
                <a:xfrm>
                  <a:off x="14307" y="2594"/>
                  <a:ext cx="1844" cy="1815"/>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65">
                    <a:solidFill>
                      <a:schemeClr val="tx1">
                        <a:lumMod val="65000"/>
                        <a:lumOff val="35000"/>
                      </a:schemeClr>
                    </a:solidFill>
                    <a:latin typeface="汉仪中简黑简" panose="00020600040101010101" charset="-122"/>
                    <a:ea typeface="汉仪中简黑简" panose="00020600040101010101" charset="-122"/>
                    <a:cs typeface="汉仪旗黑-60简" charset="0"/>
                  </a:endParaRPr>
                </a:p>
              </p:txBody>
            </p:sp>
            <p:sp>
              <p:nvSpPr>
                <p:cNvPr id="123" name="图标"/>
                <p:cNvSpPr>
                  <a:spLocks noChangeAspect="1"/>
                </p:cNvSpPr>
                <p:nvPr/>
              </p:nvSpPr>
              <p:spPr>
                <a:xfrm>
                  <a:off x="14882" y="3148"/>
                  <a:ext cx="732" cy="737"/>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5"/>
          <p:cNvSpPr/>
          <p:nvPr/>
        </p:nvSpPr>
        <p:spPr>
          <a:xfrm>
            <a:off x="-15875" y="635"/>
            <a:ext cx="3908875" cy="1589745"/>
          </a:xfrm>
          <a:custGeom>
            <a:avLst/>
            <a:gdLst>
              <a:gd name="connsiteX0" fmla="*/ 8559 w 9033"/>
              <a:gd name="connsiteY0" fmla="*/ 377 h 4448"/>
              <a:gd name="connsiteX1" fmla="*/ 8173 w 9033"/>
              <a:gd name="connsiteY1" fmla="*/ 1196 h 4448"/>
              <a:gd name="connsiteX2" fmla="*/ 7144 w 9033"/>
              <a:gd name="connsiteY2" fmla="*/ 2244 h 4448"/>
              <a:gd name="connsiteX3" fmla="*/ 5034 w 9033"/>
              <a:gd name="connsiteY3" fmla="*/ 2752 h 4448"/>
              <a:gd name="connsiteX4" fmla="*/ 3112 w 9033"/>
              <a:gd name="connsiteY4" fmla="*/ 3045 h 4448"/>
              <a:gd name="connsiteX5" fmla="*/ 1672 w 9033"/>
              <a:gd name="connsiteY5" fmla="*/ 4033 h 4448"/>
              <a:gd name="connsiteX6" fmla="*/ 1512 w 9033"/>
              <a:gd name="connsiteY6" fmla="*/ 4113 h 4448"/>
              <a:gd name="connsiteX7" fmla="*/ 1192 w 9033"/>
              <a:gd name="connsiteY7" fmla="*/ 4194 h 4448"/>
              <a:gd name="connsiteX8" fmla="*/ 765 w 9033"/>
              <a:gd name="connsiteY8" fmla="*/ 1098 h 4448"/>
              <a:gd name="connsiteX9" fmla="*/ 658 w 9033"/>
              <a:gd name="connsiteY9" fmla="*/ 511 h 4448"/>
              <a:gd name="connsiteX10" fmla="*/ 8212 w 9033"/>
              <a:gd name="connsiteY10" fmla="*/ 4 h 4448"/>
              <a:gd name="connsiteX11" fmla="*/ 8559 w 9033"/>
              <a:gd name="connsiteY11" fmla="*/ 377 h 4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56" h="2504">
                <a:moveTo>
                  <a:pt x="6156" y="0"/>
                </a:moveTo>
                <a:cubicBezTo>
                  <a:pt x="6135" y="29"/>
                  <a:pt x="6089" y="98"/>
                  <a:pt x="6084" y="105"/>
                </a:cubicBezTo>
                <a:cubicBezTo>
                  <a:pt x="5796" y="975"/>
                  <a:pt x="3962" y="1398"/>
                  <a:pt x="2461" y="1468"/>
                </a:cubicBezTo>
                <a:cubicBezTo>
                  <a:pt x="1685" y="1409"/>
                  <a:pt x="564" y="1911"/>
                  <a:pt x="68" y="2446"/>
                </a:cubicBezTo>
                <a:lnTo>
                  <a:pt x="49" y="2462"/>
                </a:lnTo>
                <a:lnTo>
                  <a:pt x="30" y="2478"/>
                </a:lnTo>
                <a:lnTo>
                  <a:pt x="12" y="2494"/>
                </a:lnTo>
                <a:lnTo>
                  <a:pt x="0" y="2504"/>
                </a:lnTo>
                <a:lnTo>
                  <a:pt x="0" y="0"/>
                </a:lnTo>
                <a:lnTo>
                  <a:pt x="6156"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任意多边形 9"/>
          <p:cNvSpPr/>
          <p:nvPr/>
        </p:nvSpPr>
        <p:spPr>
          <a:xfrm>
            <a:off x="-38735" y="0"/>
            <a:ext cx="12243435" cy="6858635"/>
          </a:xfrm>
          <a:custGeom>
            <a:avLst/>
            <a:gdLst>
              <a:gd name="connsiteX0" fmla="*/ 17919 w 28714"/>
              <a:gd name="connsiteY0" fmla="*/ 2557 h 17765"/>
              <a:gd name="connsiteX1" fmla="*/ 18157 w 28714"/>
              <a:gd name="connsiteY1" fmla="*/ 3716 h 17765"/>
              <a:gd name="connsiteX2" fmla="*/ 17665 w 28714"/>
              <a:gd name="connsiteY2" fmla="*/ 5523 h 17765"/>
              <a:gd name="connsiteX3" fmla="*/ 16520 w 28714"/>
              <a:gd name="connsiteY3" fmla="*/ 6244 h 17765"/>
              <a:gd name="connsiteX4" fmla="*/ 13594 w 28714"/>
              <a:gd name="connsiteY4" fmla="*/ 6753 h 17765"/>
              <a:gd name="connsiteX5" fmla="*/ 11898 w 28714"/>
              <a:gd name="connsiteY5" fmla="*/ 7728 h 17765"/>
              <a:gd name="connsiteX6" fmla="*/ 10838 w 28714"/>
              <a:gd name="connsiteY6" fmla="*/ 9340 h 17765"/>
              <a:gd name="connsiteX7" fmla="*/ 10117 w 28714"/>
              <a:gd name="connsiteY7" fmla="*/ 11884 h 17765"/>
              <a:gd name="connsiteX8" fmla="*/ 8803 w 28714"/>
              <a:gd name="connsiteY8" fmla="*/ 13240 h 17765"/>
              <a:gd name="connsiteX9" fmla="*/ 6471 w 28714"/>
              <a:gd name="connsiteY9" fmla="*/ 13368 h 17765"/>
              <a:gd name="connsiteX10" fmla="*/ 4520 w 28714"/>
              <a:gd name="connsiteY10" fmla="*/ 12647 h 17765"/>
              <a:gd name="connsiteX11" fmla="*/ 1342 w 28714"/>
              <a:gd name="connsiteY11" fmla="*/ 12944 h 17765"/>
              <a:gd name="connsiteX12" fmla="*/ 1342 w 28714"/>
              <a:gd name="connsiteY12" fmla="*/ 12944 h 17765"/>
              <a:gd name="connsiteX13" fmla="*/ 1512 w 28714"/>
              <a:gd name="connsiteY13" fmla="*/ 14004 h 17765"/>
              <a:gd name="connsiteX14" fmla="*/ 1554 w 28714"/>
              <a:gd name="connsiteY14" fmla="*/ 16548 h 17765"/>
              <a:gd name="connsiteX15" fmla="*/ 18979 w 28714"/>
              <a:gd name="connsiteY15" fmla="*/ 17693 h 17765"/>
              <a:gd name="connsiteX16" fmla="*/ 28307 w 28714"/>
              <a:gd name="connsiteY16" fmla="*/ 17141 h 17765"/>
              <a:gd name="connsiteX17" fmla="*/ 26357 w 28714"/>
              <a:gd name="connsiteY17" fmla="*/ 14046 h 17765"/>
              <a:gd name="connsiteX18" fmla="*/ 26060 w 28714"/>
              <a:gd name="connsiteY18" fmla="*/ 4506 h 17765"/>
              <a:gd name="connsiteX19" fmla="*/ 24830 w 28714"/>
              <a:gd name="connsiteY19" fmla="*/ 395 h 17765"/>
              <a:gd name="connsiteX20" fmla="*/ 20505 w 28714"/>
              <a:gd name="connsiteY20" fmla="*/ 522 h 17765"/>
              <a:gd name="connsiteX21" fmla="*/ 16944 w 28714"/>
              <a:gd name="connsiteY21" fmla="*/ 2006 h 17765"/>
              <a:gd name="connsiteX22" fmla="*/ 17919 w 28714"/>
              <a:gd name="connsiteY22" fmla="*/ 2557 h 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281" h="10801">
                <a:moveTo>
                  <a:pt x="14625" y="0"/>
                </a:moveTo>
                <a:cubicBezTo>
                  <a:pt x="14203" y="1805"/>
                  <a:pt x="14283" y="2160"/>
                  <a:pt x="11671" y="2460"/>
                </a:cubicBezTo>
                <a:cubicBezTo>
                  <a:pt x="8293" y="2956"/>
                  <a:pt x="7783" y="3818"/>
                  <a:pt x="7008" y="6559"/>
                </a:cubicBezTo>
                <a:cubicBezTo>
                  <a:pt x="6621" y="8644"/>
                  <a:pt x="5765" y="9408"/>
                  <a:pt x="3979" y="9500"/>
                </a:cubicBezTo>
                <a:cubicBezTo>
                  <a:pt x="3331" y="9530"/>
                  <a:pt x="2452" y="9217"/>
                  <a:pt x="2167" y="9001"/>
                </a:cubicBezTo>
                <a:cubicBezTo>
                  <a:pt x="1866" y="8801"/>
                  <a:pt x="1381" y="8616"/>
                  <a:pt x="661" y="8622"/>
                </a:cubicBezTo>
                <a:cubicBezTo>
                  <a:pt x="460" y="8619"/>
                  <a:pt x="118" y="8641"/>
                  <a:pt x="0" y="8652"/>
                </a:cubicBezTo>
                <a:lnTo>
                  <a:pt x="0" y="10801"/>
                </a:lnTo>
                <a:lnTo>
                  <a:pt x="19281" y="10801"/>
                </a:lnTo>
                <a:lnTo>
                  <a:pt x="19281" y="0"/>
                </a:lnTo>
                <a:lnTo>
                  <a:pt x="14625"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5" name="正五边形 14"/>
          <p:cNvSpPr>
            <a:spLocks noChangeAspect="1"/>
          </p:cNvSpPr>
          <p:nvPr/>
        </p:nvSpPr>
        <p:spPr>
          <a:xfrm>
            <a:off x="476250" y="240030"/>
            <a:ext cx="468000" cy="468000"/>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046480" y="238760"/>
            <a:ext cx="1879600" cy="521970"/>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sp>
        <p:nvSpPr>
          <p:cNvPr id="18" name="文本框 17"/>
          <p:cNvSpPr txBox="1"/>
          <p:nvPr/>
        </p:nvSpPr>
        <p:spPr>
          <a:xfrm>
            <a:off x="567055" y="1738630"/>
            <a:ext cx="3925570" cy="829945"/>
          </a:xfrm>
          <a:prstGeom prst="rect">
            <a:avLst/>
          </a:prstGeom>
          <a:noFill/>
        </p:spPr>
        <p:txBody>
          <a:bodyPr wrap="square" rtlCol="0">
            <a:spAutoFit/>
          </a:bodyPr>
          <a:p>
            <a:r>
              <a:rPr lang="zh-CN" altLang="en-US" sz="4800">
                <a:solidFill>
                  <a:srgbClr val="304887"/>
                </a:solidFill>
                <a:latin typeface="汉仪雅酷黑W" panose="00020600040101010101" charset="-122"/>
                <a:ea typeface="汉仪雅酷黑W" panose="00020600040101010101" charset="-122"/>
              </a:rPr>
              <a:t>谢谢您的观看</a:t>
            </a:r>
            <a:endParaRPr lang="zh-CN" altLang="en-US" sz="4800">
              <a:solidFill>
                <a:srgbClr val="304887"/>
              </a:solidFill>
              <a:latin typeface="汉仪雅酷黑W" panose="00020600040101010101" charset="-122"/>
              <a:ea typeface="汉仪雅酷黑W" panose="00020600040101010101" charset="-122"/>
            </a:endParaRPr>
          </a:p>
        </p:txBody>
      </p:sp>
      <p:sp>
        <p:nvSpPr>
          <p:cNvPr id="19" name="文本框 18"/>
          <p:cNvSpPr txBox="1"/>
          <p:nvPr/>
        </p:nvSpPr>
        <p:spPr>
          <a:xfrm>
            <a:off x="584835" y="2647315"/>
            <a:ext cx="4104000" cy="1209675"/>
          </a:xfrm>
          <a:prstGeom prst="rect">
            <a:avLst/>
          </a:prstGeom>
          <a:noFill/>
        </p:spPr>
        <p:txBody>
          <a:bodyPr wrap="square" rtlCol="0">
            <a:spAutoFit/>
          </a:bodyPr>
          <a:p>
            <a:pPr fontAlgn="auto">
              <a:lnSpc>
                <a:spcPct val="13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rPr>
              <a:t>贯彻落实税收政策，拒绝收人情税“吃、拿、卡、要、占、报”等行为，确保税收工作程序的合法性，杜绝以权谋私的现象，严格执行税收法律、法规、条例和现行税收政策。</a:t>
            </a:r>
            <a:endPar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endParaRPr>
          </a:p>
        </p:txBody>
      </p:sp>
      <p:sp>
        <p:nvSpPr>
          <p:cNvPr id="22" name="圆角矩形 21"/>
          <p:cNvSpPr/>
          <p:nvPr/>
        </p:nvSpPr>
        <p:spPr>
          <a:xfrm>
            <a:off x="662940" y="4084320"/>
            <a:ext cx="2489200" cy="595630"/>
          </a:xfrm>
          <a:prstGeom prst="roundRect">
            <a:avLst>
              <a:gd name="adj" fmla="val 32835"/>
            </a:avLst>
          </a:prstGeom>
          <a:solidFill>
            <a:srgbClr val="FD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a:grpSpLocks noChangeAspect="1"/>
          </p:cNvGrpSpPr>
          <p:nvPr/>
        </p:nvGrpSpPr>
        <p:grpSpPr>
          <a:xfrm>
            <a:off x="939165" y="4234180"/>
            <a:ext cx="324000" cy="324000"/>
            <a:chOff x="1479" y="6596"/>
            <a:chExt cx="624" cy="624"/>
          </a:xfrm>
        </p:grpSpPr>
        <p:sp>
          <p:nvSpPr>
            <p:cNvPr id="23" name="椭圆 22"/>
            <p:cNvSpPr/>
            <p:nvPr/>
          </p:nvSpPr>
          <p:spPr>
            <a:xfrm>
              <a:off x="1479" y="6596"/>
              <a:ext cx="624" cy="6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半闭框 23"/>
            <p:cNvSpPr/>
            <p:nvPr/>
          </p:nvSpPr>
          <p:spPr>
            <a:xfrm rot="8100000">
              <a:off x="1573" y="6782"/>
              <a:ext cx="283" cy="283"/>
            </a:xfrm>
            <a:prstGeom prst="halfFrame">
              <a:avLst>
                <a:gd name="adj1" fmla="val 20332"/>
                <a:gd name="adj2" fmla="val 220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26" name="文本框 25"/>
          <p:cNvSpPr txBox="1"/>
          <p:nvPr/>
        </p:nvSpPr>
        <p:spPr>
          <a:xfrm>
            <a:off x="1424940" y="4220210"/>
            <a:ext cx="1727200" cy="368300"/>
          </a:xfrm>
          <a:prstGeom prst="rect">
            <a:avLst/>
          </a:prstGeom>
          <a:noFill/>
        </p:spPr>
        <p:txBody>
          <a:bodyPr wrap="square" rtlCol="0">
            <a:spAutoFit/>
          </a:bodyPr>
          <a:p>
            <a:r>
              <a:rPr lang="zh-CN" altLang="en-US" b="1">
                <a:solidFill>
                  <a:schemeClr val="bg1"/>
                </a:solidFill>
                <a:latin typeface="汉仪粗简黑简" panose="00020600040101010101" charset="-122"/>
                <a:ea typeface="汉仪粗简黑简" panose="00020600040101010101" charset="-122"/>
              </a:rPr>
              <a:t>讲师：</a:t>
            </a:r>
            <a:r>
              <a:rPr lang="en-US" altLang="zh-CN" b="1">
                <a:solidFill>
                  <a:schemeClr val="bg1"/>
                </a:solidFill>
                <a:latin typeface="汉仪粗简黑简" panose="00020600040101010101" charset="-122"/>
                <a:ea typeface="汉仪粗简黑简" panose="00020600040101010101" charset="-122"/>
              </a:rPr>
              <a:t>XXX</a:t>
            </a:r>
            <a:endParaRPr lang="en-US" altLang="zh-CN" b="1">
              <a:solidFill>
                <a:schemeClr val="bg1"/>
              </a:solidFill>
              <a:latin typeface="汉仪粗简黑简" panose="00020600040101010101" charset="-122"/>
              <a:ea typeface="汉仪粗简黑简" panose="00020600040101010101" charset="-122"/>
            </a:endParaRPr>
          </a:p>
        </p:txBody>
      </p:sp>
      <p:grpSp>
        <p:nvGrpSpPr>
          <p:cNvPr id="30" name="组合 29"/>
          <p:cNvGrpSpPr/>
          <p:nvPr/>
        </p:nvGrpSpPr>
        <p:grpSpPr>
          <a:xfrm>
            <a:off x="790575" y="5053330"/>
            <a:ext cx="1018540" cy="179070"/>
            <a:chOff x="1245" y="7921"/>
            <a:chExt cx="1604" cy="282"/>
          </a:xfrm>
        </p:grpSpPr>
        <p:sp>
          <p:nvSpPr>
            <p:cNvPr id="27" name="圆角矩形 26"/>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3" name="组合 32"/>
          <p:cNvGrpSpPr/>
          <p:nvPr/>
        </p:nvGrpSpPr>
        <p:grpSpPr>
          <a:xfrm>
            <a:off x="3314065" y="1412875"/>
            <a:ext cx="8647430" cy="4902200"/>
            <a:chOff x="5219" y="2225"/>
            <a:chExt cx="13618" cy="7720"/>
          </a:xfrm>
        </p:grpSpPr>
        <p:pic>
          <p:nvPicPr>
            <p:cNvPr id="31" name="图片 30" descr="137 [转换]"/>
            <p:cNvPicPr>
              <a:picLocks noChangeAspect="1"/>
            </p:cNvPicPr>
            <p:nvPr/>
          </p:nvPicPr>
          <p:blipFill>
            <a:blip r:embed="rId1"/>
            <a:srcRect l="22361"/>
            <a:stretch>
              <a:fillRect/>
            </a:stretch>
          </p:blipFill>
          <p:spPr>
            <a:xfrm>
              <a:off x="5219" y="2225"/>
              <a:ext cx="13619" cy="7721"/>
            </a:xfrm>
            <a:prstGeom prst="rect">
              <a:avLst/>
            </a:prstGeom>
          </p:spPr>
        </p:pic>
        <p:sp>
          <p:nvSpPr>
            <p:cNvPr id="32" name="文本框 31"/>
            <p:cNvSpPr txBox="1"/>
            <p:nvPr/>
          </p:nvSpPr>
          <p:spPr>
            <a:xfrm>
              <a:off x="9353" y="3263"/>
              <a:ext cx="1010" cy="919"/>
            </a:xfrm>
            <a:prstGeom prst="rect">
              <a:avLst/>
            </a:prstGeom>
            <a:noFill/>
          </p:spPr>
          <p:txBody>
            <a:bodyPr wrap="square" rtlCol="0">
              <a:spAutoFit/>
            </a:bodyPr>
            <a:p>
              <a:r>
                <a:rPr lang="zh-CN" altLang="en-US" sz="3200" b="1">
                  <a:solidFill>
                    <a:srgbClr val="E65A6E"/>
                  </a:solidFill>
                  <a:latin typeface="汉仪粗简黑简" panose="00020600040101010101" charset="-122"/>
                  <a:ea typeface="汉仪粗简黑简" panose="00020600040101010101" charset="-122"/>
                </a:rPr>
                <a:t>税</a:t>
              </a:r>
              <a:endParaRPr lang="zh-CN" altLang="en-US" sz="3200" b="1">
                <a:solidFill>
                  <a:srgbClr val="E65A6E"/>
                </a:solidFill>
                <a:latin typeface="汉仪粗简黑简" panose="00020600040101010101" charset="-122"/>
                <a:ea typeface="汉仪粗简黑简" panose="00020600040101010101" charset="-122"/>
              </a:endParaRPr>
            </a:p>
          </p:txBody>
        </p:sp>
      </p:grpSp>
      <p:grpSp>
        <p:nvGrpSpPr>
          <p:cNvPr id="39" name="组合 38"/>
          <p:cNvGrpSpPr/>
          <p:nvPr/>
        </p:nvGrpSpPr>
        <p:grpSpPr>
          <a:xfrm>
            <a:off x="113182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527875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9"/>
          <p:cNvSpPr/>
          <p:nvPr/>
        </p:nvSpPr>
        <p:spPr>
          <a:xfrm flipH="1">
            <a:off x="-38735" y="0"/>
            <a:ext cx="12243435" cy="6858635"/>
          </a:xfrm>
          <a:custGeom>
            <a:avLst/>
            <a:gdLst>
              <a:gd name="connsiteX0" fmla="*/ 17919 w 28714"/>
              <a:gd name="connsiteY0" fmla="*/ 2557 h 17765"/>
              <a:gd name="connsiteX1" fmla="*/ 18157 w 28714"/>
              <a:gd name="connsiteY1" fmla="*/ 3716 h 17765"/>
              <a:gd name="connsiteX2" fmla="*/ 17665 w 28714"/>
              <a:gd name="connsiteY2" fmla="*/ 5523 h 17765"/>
              <a:gd name="connsiteX3" fmla="*/ 16520 w 28714"/>
              <a:gd name="connsiteY3" fmla="*/ 6244 h 17765"/>
              <a:gd name="connsiteX4" fmla="*/ 13594 w 28714"/>
              <a:gd name="connsiteY4" fmla="*/ 6753 h 17765"/>
              <a:gd name="connsiteX5" fmla="*/ 11898 w 28714"/>
              <a:gd name="connsiteY5" fmla="*/ 7728 h 17765"/>
              <a:gd name="connsiteX6" fmla="*/ 10838 w 28714"/>
              <a:gd name="connsiteY6" fmla="*/ 9340 h 17765"/>
              <a:gd name="connsiteX7" fmla="*/ 10117 w 28714"/>
              <a:gd name="connsiteY7" fmla="*/ 11884 h 17765"/>
              <a:gd name="connsiteX8" fmla="*/ 8803 w 28714"/>
              <a:gd name="connsiteY8" fmla="*/ 13240 h 17765"/>
              <a:gd name="connsiteX9" fmla="*/ 6471 w 28714"/>
              <a:gd name="connsiteY9" fmla="*/ 13368 h 17765"/>
              <a:gd name="connsiteX10" fmla="*/ 4520 w 28714"/>
              <a:gd name="connsiteY10" fmla="*/ 12647 h 17765"/>
              <a:gd name="connsiteX11" fmla="*/ 1342 w 28714"/>
              <a:gd name="connsiteY11" fmla="*/ 12944 h 17765"/>
              <a:gd name="connsiteX12" fmla="*/ 1342 w 28714"/>
              <a:gd name="connsiteY12" fmla="*/ 12944 h 17765"/>
              <a:gd name="connsiteX13" fmla="*/ 1512 w 28714"/>
              <a:gd name="connsiteY13" fmla="*/ 14004 h 17765"/>
              <a:gd name="connsiteX14" fmla="*/ 1554 w 28714"/>
              <a:gd name="connsiteY14" fmla="*/ 16548 h 17765"/>
              <a:gd name="connsiteX15" fmla="*/ 18979 w 28714"/>
              <a:gd name="connsiteY15" fmla="*/ 17693 h 17765"/>
              <a:gd name="connsiteX16" fmla="*/ 28307 w 28714"/>
              <a:gd name="connsiteY16" fmla="*/ 17141 h 17765"/>
              <a:gd name="connsiteX17" fmla="*/ 26357 w 28714"/>
              <a:gd name="connsiteY17" fmla="*/ 14046 h 17765"/>
              <a:gd name="connsiteX18" fmla="*/ 26060 w 28714"/>
              <a:gd name="connsiteY18" fmla="*/ 4506 h 17765"/>
              <a:gd name="connsiteX19" fmla="*/ 24830 w 28714"/>
              <a:gd name="connsiteY19" fmla="*/ 395 h 17765"/>
              <a:gd name="connsiteX20" fmla="*/ 20505 w 28714"/>
              <a:gd name="connsiteY20" fmla="*/ 522 h 17765"/>
              <a:gd name="connsiteX21" fmla="*/ 16944 w 28714"/>
              <a:gd name="connsiteY21" fmla="*/ 2006 h 17765"/>
              <a:gd name="connsiteX22" fmla="*/ 17919 w 28714"/>
              <a:gd name="connsiteY22" fmla="*/ 2557 h 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281" h="10801">
                <a:moveTo>
                  <a:pt x="14625" y="0"/>
                </a:moveTo>
                <a:cubicBezTo>
                  <a:pt x="14203" y="1805"/>
                  <a:pt x="14283" y="2160"/>
                  <a:pt x="11671" y="2460"/>
                </a:cubicBezTo>
                <a:cubicBezTo>
                  <a:pt x="8293" y="2956"/>
                  <a:pt x="7783" y="3818"/>
                  <a:pt x="7008" y="6559"/>
                </a:cubicBezTo>
                <a:cubicBezTo>
                  <a:pt x="6621" y="8644"/>
                  <a:pt x="5765" y="9408"/>
                  <a:pt x="3979" y="9500"/>
                </a:cubicBezTo>
                <a:cubicBezTo>
                  <a:pt x="3331" y="9530"/>
                  <a:pt x="2452" y="9217"/>
                  <a:pt x="2167" y="9001"/>
                </a:cubicBezTo>
                <a:cubicBezTo>
                  <a:pt x="1866" y="8801"/>
                  <a:pt x="1381" y="8616"/>
                  <a:pt x="661" y="8622"/>
                </a:cubicBezTo>
                <a:cubicBezTo>
                  <a:pt x="460" y="8619"/>
                  <a:pt x="118" y="8641"/>
                  <a:pt x="0" y="8652"/>
                </a:cubicBezTo>
                <a:lnTo>
                  <a:pt x="0" y="10801"/>
                </a:lnTo>
                <a:lnTo>
                  <a:pt x="19281" y="10801"/>
                </a:lnTo>
                <a:lnTo>
                  <a:pt x="19281" y="0"/>
                </a:lnTo>
                <a:lnTo>
                  <a:pt x="14625"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 name="任意多边形 4"/>
          <p:cNvSpPr/>
          <p:nvPr/>
        </p:nvSpPr>
        <p:spPr>
          <a:xfrm>
            <a:off x="9058275" y="0"/>
            <a:ext cx="3133725" cy="1809750"/>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12" name="组合 11"/>
          <p:cNvGrpSpPr/>
          <p:nvPr/>
        </p:nvGrpSpPr>
        <p:grpSpPr>
          <a:xfrm>
            <a:off x="10133330" y="238760"/>
            <a:ext cx="1880235" cy="521970"/>
            <a:chOff x="750" y="376"/>
            <a:chExt cx="2961" cy="822"/>
          </a:xfrm>
        </p:grpSpPr>
        <p:sp>
          <p:nvSpPr>
            <p:cNvPr id="15" name="正五边形 14"/>
            <p:cNvSpPr>
              <a:spLocks noChangeAspect="1"/>
            </p:cNvSpPr>
            <p:nvPr/>
          </p:nvSpPr>
          <p:spPr>
            <a:xfrm>
              <a:off x="750" y="378"/>
              <a:ext cx="737" cy="737"/>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48" y="376"/>
              <a:ext cx="2063" cy="822"/>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grpSp>
      <p:pic>
        <p:nvPicPr>
          <p:cNvPr id="13" name="图片 12" descr="/Users/weiqingqing/Desktop/48l [转换].png48l [转换]"/>
          <p:cNvPicPr>
            <a:picLocks noChangeAspect="1"/>
          </p:cNvPicPr>
          <p:nvPr/>
        </p:nvPicPr>
        <p:blipFill>
          <a:blip r:embed="rId1"/>
          <a:srcRect/>
          <a:stretch>
            <a:fillRect/>
          </a:stretch>
        </p:blipFill>
        <p:spPr>
          <a:xfrm>
            <a:off x="615315" y="1544955"/>
            <a:ext cx="7666355" cy="4749165"/>
          </a:xfrm>
          <a:prstGeom prst="rect">
            <a:avLst/>
          </a:prstGeom>
        </p:spPr>
      </p:pic>
      <p:grpSp>
        <p:nvGrpSpPr>
          <p:cNvPr id="39" name="组合 38"/>
          <p:cNvGrpSpPr/>
          <p:nvPr/>
        </p:nvGrpSpPr>
        <p:grpSpPr>
          <a:xfrm flipH="1">
            <a:off x="6756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136207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sp>
        <p:nvSpPr>
          <p:cNvPr id="18" name="文本框 17"/>
          <p:cNvSpPr txBox="1"/>
          <p:nvPr/>
        </p:nvSpPr>
        <p:spPr>
          <a:xfrm>
            <a:off x="8281035" y="1562735"/>
            <a:ext cx="2232000" cy="706755"/>
          </a:xfrm>
          <a:prstGeom prst="rect">
            <a:avLst/>
          </a:prstGeom>
          <a:noFill/>
        </p:spPr>
        <p:txBody>
          <a:bodyPr wrap="square" rtlCol="0">
            <a:spAutoFit/>
          </a:bodyPr>
          <a:p>
            <a:r>
              <a:rPr lang="zh-CN" altLang="en-US" sz="4000">
                <a:solidFill>
                  <a:srgbClr val="304887"/>
                </a:solidFill>
                <a:latin typeface="汉仪雅酷黑W" panose="00020600040101010101" charset="-122"/>
                <a:ea typeface="汉仪雅酷黑W" panose="00020600040101010101" charset="-122"/>
              </a:rPr>
              <a:t>第一部分</a:t>
            </a:r>
            <a:endParaRPr lang="zh-CN" altLang="en-US" sz="4000">
              <a:solidFill>
                <a:srgbClr val="304887"/>
              </a:solidFill>
              <a:latin typeface="汉仪雅酷黑W" panose="00020600040101010101" charset="-122"/>
              <a:ea typeface="汉仪雅酷黑W" panose="00020600040101010101" charset="-122"/>
            </a:endParaRPr>
          </a:p>
        </p:txBody>
      </p:sp>
      <p:sp>
        <p:nvSpPr>
          <p:cNvPr id="2" name="文本框 1"/>
          <p:cNvSpPr txBox="1"/>
          <p:nvPr/>
        </p:nvSpPr>
        <p:spPr>
          <a:xfrm>
            <a:off x="8281035" y="2217420"/>
            <a:ext cx="2232000" cy="811530"/>
          </a:xfrm>
          <a:prstGeom prst="rect">
            <a:avLst/>
          </a:prstGeom>
          <a:noFill/>
        </p:spPr>
        <p:txBody>
          <a:bodyPr wrap="square" rtlCol="0">
            <a:spAutoFit/>
          </a:bodyPr>
          <a:p>
            <a:pPr algn="dist" fontAlgn="auto">
              <a:lnSpc>
                <a:spcPct val="130000"/>
              </a:lnSpc>
            </a:pPr>
            <a:r>
              <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rPr>
              <a:t>税务简介</a:t>
            </a:r>
            <a:endPar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endParaRPr>
          </a:p>
        </p:txBody>
      </p:sp>
      <p:sp>
        <p:nvSpPr>
          <p:cNvPr id="11" name="文本框 10"/>
          <p:cNvSpPr txBox="1"/>
          <p:nvPr/>
        </p:nvSpPr>
        <p:spPr>
          <a:xfrm>
            <a:off x="8281035" y="2984500"/>
            <a:ext cx="3564000" cy="929640"/>
          </a:xfrm>
          <a:prstGeom prst="rect">
            <a:avLst/>
          </a:prstGeom>
          <a:noFill/>
        </p:spPr>
        <p:txBody>
          <a:bodyPr wrap="square" rtlCol="0">
            <a:spAutoFit/>
          </a:bodyPr>
          <a:p>
            <a:pPr fontAlgn="auto">
              <a:lnSpc>
                <a:spcPct val="13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rPr>
              <a:t>贯彻落实税收政策，确保税收工作程序的合法性，杜绝以权谋私的现象，严格执行税收法律、法规、条例和现行税收政策。</a:t>
            </a:r>
            <a:endPar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endParaRPr>
          </a:p>
        </p:txBody>
      </p:sp>
      <p:grpSp>
        <p:nvGrpSpPr>
          <p:cNvPr id="54" name="组合 53"/>
          <p:cNvGrpSpPr/>
          <p:nvPr/>
        </p:nvGrpSpPr>
        <p:grpSpPr>
          <a:xfrm>
            <a:off x="8382635" y="4131945"/>
            <a:ext cx="2083435" cy="467995"/>
            <a:chOff x="1044" y="6527"/>
            <a:chExt cx="3421" cy="823"/>
          </a:xfrm>
        </p:grpSpPr>
        <p:sp>
          <p:nvSpPr>
            <p:cNvPr id="49" name="圆角矩形 48"/>
            <p:cNvSpPr/>
            <p:nvPr/>
          </p:nvSpPr>
          <p:spPr>
            <a:xfrm>
              <a:off x="1044" y="6527"/>
              <a:ext cx="3421" cy="823"/>
            </a:xfrm>
            <a:prstGeom prst="roundRect">
              <a:avLst>
                <a:gd name="adj" fmla="val 32835"/>
              </a:avLst>
            </a:prstGeom>
            <a:solidFill>
              <a:srgbClr val="FD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a:grpSpLocks noChangeAspect="1"/>
            </p:cNvGrpSpPr>
            <p:nvPr/>
          </p:nvGrpSpPr>
          <p:grpSpPr>
            <a:xfrm>
              <a:off x="1479" y="6690"/>
              <a:ext cx="510" cy="510"/>
              <a:chOff x="1479" y="6623"/>
              <a:chExt cx="624" cy="624"/>
            </a:xfrm>
          </p:grpSpPr>
          <p:sp>
            <p:nvSpPr>
              <p:cNvPr id="51" name="椭圆 50"/>
              <p:cNvSpPr/>
              <p:nvPr/>
            </p:nvSpPr>
            <p:spPr>
              <a:xfrm>
                <a:off x="1479" y="6623"/>
                <a:ext cx="624" cy="6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半闭框 51"/>
              <p:cNvSpPr/>
              <p:nvPr/>
            </p:nvSpPr>
            <p:spPr>
              <a:xfrm rot="8100000">
                <a:off x="1573" y="6836"/>
                <a:ext cx="283" cy="283"/>
              </a:xfrm>
              <a:prstGeom prst="halfFrame">
                <a:avLst>
                  <a:gd name="adj1" fmla="val 20332"/>
                  <a:gd name="adj2" fmla="val 220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53" name="文本框 52"/>
            <p:cNvSpPr txBox="1"/>
            <p:nvPr/>
          </p:nvSpPr>
          <p:spPr>
            <a:xfrm>
              <a:off x="2184" y="6624"/>
              <a:ext cx="2151" cy="701"/>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PART-01</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55" name="组合 54"/>
          <p:cNvGrpSpPr/>
          <p:nvPr/>
        </p:nvGrpSpPr>
        <p:grpSpPr>
          <a:xfrm>
            <a:off x="8535035" y="5104130"/>
            <a:ext cx="1018540" cy="179070"/>
            <a:chOff x="1245" y="7921"/>
            <a:chExt cx="1604" cy="282"/>
          </a:xfrm>
        </p:grpSpPr>
        <p:sp>
          <p:nvSpPr>
            <p:cNvPr id="56" name="圆角矩形 55"/>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文本框 58"/>
          <p:cNvSpPr txBox="1"/>
          <p:nvPr/>
        </p:nvSpPr>
        <p:spPr>
          <a:xfrm>
            <a:off x="4366895" y="2689225"/>
            <a:ext cx="2088000" cy="460375"/>
          </a:xfrm>
          <a:prstGeom prst="rect">
            <a:avLst/>
          </a:prstGeom>
          <a:noFill/>
        </p:spPr>
        <p:txBody>
          <a:bodyPr wrap="square" rtlCol="0">
            <a:spAutoFit/>
          </a:bodyPr>
          <a:p>
            <a:pPr algn="dist"/>
            <a:r>
              <a:rPr lang="zh-CN" altLang="en-US" sz="2400" b="1">
                <a:solidFill>
                  <a:schemeClr val="bg1"/>
                </a:solidFill>
                <a:latin typeface="汉仪粗简黑简" panose="00020600040101010101" charset="-122"/>
                <a:ea typeface="汉仪粗简黑简" panose="00020600040101010101" charset="-122"/>
              </a:rPr>
              <a:t>您的纳税清单</a:t>
            </a:r>
            <a:endParaRPr lang="zh-CN" altLang="en-US" sz="2400" b="1">
              <a:solidFill>
                <a:schemeClr val="bg1"/>
              </a:solidFill>
              <a:latin typeface="汉仪粗简黑简" panose="00020600040101010101" charset="-122"/>
              <a:ea typeface="汉仪粗简黑简" panose="0002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税务简介</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50" name="组合 49"/>
          <p:cNvGrpSpPr/>
          <p:nvPr/>
        </p:nvGrpSpPr>
        <p:grpSpPr>
          <a:xfrm>
            <a:off x="1437005" y="1619250"/>
            <a:ext cx="9117965" cy="4151630"/>
            <a:chOff x="2263" y="2550"/>
            <a:chExt cx="14359" cy="6538"/>
          </a:xfrm>
        </p:grpSpPr>
        <p:grpSp>
          <p:nvGrpSpPr>
            <p:cNvPr id="49" name="组合 48"/>
            <p:cNvGrpSpPr/>
            <p:nvPr/>
          </p:nvGrpSpPr>
          <p:grpSpPr>
            <a:xfrm>
              <a:off x="2263" y="2550"/>
              <a:ext cx="3460" cy="6538"/>
              <a:chOff x="2263" y="2870"/>
              <a:chExt cx="3460" cy="6538"/>
            </a:xfrm>
          </p:grpSpPr>
          <p:grpSp>
            <p:nvGrpSpPr>
              <p:cNvPr id="45" name="组合 44"/>
              <p:cNvGrpSpPr/>
              <p:nvPr/>
            </p:nvGrpSpPr>
            <p:grpSpPr>
              <a:xfrm>
                <a:off x="2567" y="2870"/>
                <a:ext cx="2853" cy="2774"/>
                <a:chOff x="2618" y="2870"/>
                <a:chExt cx="2853" cy="2774"/>
              </a:xfrm>
            </p:grpSpPr>
            <p:pic>
              <p:nvPicPr>
                <p:cNvPr id="8" name="图片 7" descr="/Users/weiqingqing/Desktop/素材/tax-return-financial-form-concept.jpgtax-return-financial-form-concept"/>
                <p:cNvPicPr/>
                <p:nvPr/>
              </p:nvPicPr>
              <p:blipFill>
                <a:blip r:embed="rId1"/>
                <a:srcRect/>
                <a:stretch>
                  <a:fillRect/>
                </a:stretch>
              </p:blipFill>
              <p:spPr>
                <a:xfrm>
                  <a:off x="2712" y="2899"/>
                  <a:ext cx="2666" cy="2665"/>
                </a:xfrm>
                <a:prstGeom prst="diamond">
                  <a:avLst/>
                </a:prstGeom>
              </p:spPr>
            </p:pic>
            <p:grpSp>
              <p:nvGrpSpPr>
                <p:cNvPr id="12" name="组合 11"/>
                <p:cNvGrpSpPr/>
                <p:nvPr/>
              </p:nvGrpSpPr>
              <p:grpSpPr>
                <a:xfrm>
                  <a:off x="2618" y="2870"/>
                  <a:ext cx="2853" cy="2774"/>
                  <a:chOff x="2618" y="2870"/>
                  <a:chExt cx="2853" cy="2774"/>
                </a:xfrm>
              </p:grpSpPr>
              <p:sp>
                <p:nvSpPr>
                  <p:cNvPr id="10" name="椭圆 9"/>
                  <p:cNvSpPr/>
                  <p:nvPr/>
                </p:nvSpPr>
                <p:spPr>
                  <a:xfrm>
                    <a:off x="4961" y="2870"/>
                    <a:ext cx="510" cy="510"/>
                  </a:xfrm>
                  <a:prstGeom prst="ellipse">
                    <a:avLst/>
                  </a:prstGeom>
                  <a:solidFill>
                    <a:srgbClr val="6DABE6">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2618" y="5134"/>
                    <a:ext cx="510" cy="510"/>
                  </a:xfrm>
                  <a:prstGeom prst="ellipse">
                    <a:avLst/>
                  </a:prstGeom>
                  <a:solidFill>
                    <a:srgbClr val="FDA8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41" name="组合 40"/>
              <p:cNvGrpSpPr/>
              <p:nvPr/>
            </p:nvGrpSpPr>
            <p:grpSpPr>
              <a:xfrm>
                <a:off x="2263" y="6120"/>
                <a:ext cx="3460" cy="3288"/>
                <a:chOff x="2263" y="6120"/>
                <a:chExt cx="3460" cy="3288"/>
              </a:xfrm>
            </p:grpSpPr>
            <p:sp>
              <p:nvSpPr>
                <p:cNvPr id="22" name="圆角矩形 21"/>
                <p:cNvSpPr/>
                <p:nvPr/>
              </p:nvSpPr>
              <p:spPr>
                <a:xfrm>
                  <a:off x="2793" y="6120"/>
                  <a:ext cx="2400" cy="560"/>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税法概念</a:t>
                  </a:r>
                  <a:endParaRPr lang="zh-CN" altLang="en-US">
                    <a:effectLst/>
                    <a:latin typeface="汉仪粗简黑简" panose="00020600040101010101" charset="-122"/>
                    <a:ea typeface="汉仪粗简黑简" panose="00020600040101010101" charset="-122"/>
                  </a:endParaRPr>
                </a:p>
              </p:txBody>
            </p:sp>
            <p:sp>
              <p:nvSpPr>
                <p:cNvPr id="30" name="文本框 29"/>
                <p:cNvSpPr txBox="1"/>
                <p:nvPr/>
              </p:nvSpPr>
              <p:spPr>
                <a:xfrm>
                  <a:off x="2263" y="6720"/>
                  <a:ext cx="3460" cy="2688"/>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它是国家权力机关及其授权的行政机关制定的调整税收关系的法律规范的总称。其核心内容就是税收利益的分配。</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grpSp>
        </p:grpSp>
        <p:grpSp>
          <p:nvGrpSpPr>
            <p:cNvPr id="48" name="组合 47"/>
            <p:cNvGrpSpPr/>
            <p:nvPr/>
          </p:nvGrpSpPr>
          <p:grpSpPr>
            <a:xfrm>
              <a:off x="5896" y="2550"/>
              <a:ext cx="3460" cy="6538"/>
              <a:chOff x="5920" y="2870"/>
              <a:chExt cx="3460" cy="6538"/>
            </a:xfrm>
          </p:grpSpPr>
          <p:grpSp>
            <p:nvGrpSpPr>
              <p:cNvPr id="44" name="组合 43"/>
              <p:cNvGrpSpPr/>
              <p:nvPr/>
            </p:nvGrpSpPr>
            <p:grpSpPr>
              <a:xfrm>
                <a:off x="6224" y="2870"/>
                <a:ext cx="2853" cy="2774"/>
                <a:chOff x="6238" y="2870"/>
                <a:chExt cx="2853" cy="2774"/>
              </a:xfrm>
            </p:grpSpPr>
            <p:pic>
              <p:nvPicPr>
                <p:cNvPr id="7" name="图片 6" descr="finance-accounting-concept-business-woman-working-desk-using-calculator"/>
                <p:cNvPicPr>
                  <a:picLocks noChangeAspect="1"/>
                </p:cNvPicPr>
                <p:nvPr/>
              </p:nvPicPr>
              <p:blipFill>
                <a:blip r:embed="rId2"/>
                <a:srcRect l="7359" r="25722"/>
                <a:stretch>
                  <a:fillRect/>
                </a:stretch>
              </p:blipFill>
              <p:spPr>
                <a:xfrm>
                  <a:off x="6333" y="2899"/>
                  <a:ext cx="2664" cy="2665"/>
                </a:xfrm>
                <a:prstGeom prst="diamond">
                  <a:avLst/>
                </a:prstGeom>
              </p:spPr>
            </p:pic>
            <p:grpSp>
              <p:nvGrpSpPr>
                <p:cNvPr id="13" name="组合 12"/>
                <p:cNvGrpSpPr/>
                <p:nvPr/>
              </p:nvGrpSpPr>
              <p:grpSpPr>
                <a:xfrm>
                  <a:off x="6238" y="2870"/>
                  <a:ext cx="2853" cy="2774"/>
                  <a:chOff x="2618" y="2870"/>
                  <a:chExt cx="2853" cy="2774"/>
                </a:xfrm>
              </p:grpSpPr>
              <p:sp>
                <p:nvSpPr>
                  <p:cNvPr id="14" name="椭圆 13"/>
                  <p:cNvSpPr/>
                  <p:nvPr/>
                </p:nvSpPr>
                <p:spPr>
                  <a:xfrm>
                    <a:off x="4961" y="2870"/>
                    <a:ext cx="510" cy="510"/>
                  </a:xfrm>
                  <a:prstGeom prst="ellipse">
                    <a:avLst/>
                  </a:prstGeom>
                  <a:solidFill>
                    <a:srgbClr val="6DABE6">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2618" y="5134"/>
                    <a:ext cx="510" cy="510"/>
                  </a:xfrm>
                  <a:prstGeom prst="ellipse">
                    <a:avLst/>
                  </a:prstGeom>
                  <a:solidFill>
                    <a:srgbClr val="FDA8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40" name="组合 39"/>
              <p:cNvGrpSpPr/>
              <p:nvPr/>
            </p:nvGrpSpPr>
            <p:grpSpPr>
              <a:xfrm>
                <a:off x="5920" y="6120"/>
                <a:ext cx="3460" cy="3288"/>
                <a:chOff x="5920" y="6120"/>
                <a:chExt cx="3460" cy="3288"/>
              </a:xfrm>
            </p:grpSpPr>
            <p:sp>
              <p:nvSpPr>
                <p:cNvPr id="24" name="圆角矩形 23"/>
                <p:cNvSpPr/>
                <p:nvPr/>
              </p:nvSpPr>
              <p:spPr>
                <a:xfrm>
                  <a:off x="6450" y="6120"/>
                  <a:ext cx="2400" cy="560"/>
                </a:xfrm>
                <a:prstGeom prst="roundRect">
                  <a:avLst>
                    <a:gd name="adj" fmla="val 43750"/>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税法本质</a:t>
                  </a:r>
                  <a:endParaRPr lang="zh-CN" altLang="en-US">
                    <a:effectLst/>
                    <a:latin typeface="汉仪粗简黑简" panose="00020600040101010101" charset="-122"/>
                    <a:ea typeface="汉仪粗简黑简" panose="00020600040101010101" charset="-122"/>
                  </a:endParaRPr>
                </a:p>
              </p:txBody>
            </p:sp>
            <p:sp>
              <p:nvSpPr>
                <p:cNvPr id="31" name="文本框 30"/>
                <p:cNvSpPr txBox="1"/>
                <p:nvPr/>
              </p:nvSpPr>
              <p:spPr>
                <a:xfrm>
                  <a:off x="5920" y="6720"/>
                  <a:ext cx="3460" cy="2688"/>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税收是国家凭借政治权力或公共权力对社会产品进行分配的形式。税收是满足社会公共需要的分配形式。</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grpSp>
        </p:grpSp>
        <p:grpSp>
          <p:nvGrpSpPr>
            <p:cNvPr id="47" name="组合 46"/>
            <p:cNvGrpSpPr/>
            <p:nvPr/>
          </p:nvGrpSpPr>
          <p:grpSpPr>
            <a:xfrm>
              <a:off x="9529" y="2550"/>
              <a:ext cx="3460" cy="6028"/>
              <a:chOff x="9522" y="2870"/>
              <a:chExt cx="3460" cy="6028"/>
            </a:xfrm>
          </p:grpSpPr>
          <p:grpSp>
            <p:nvGrpSpPr>
              <p:cNvPr id="43" name="组合 42"/>
              <p:cNvGrpSpPr/>
              <p:nvPr/>
            </p:nvGrpSpPr>
            <p:grpSpPr>
              <a:xfrm>
                <a:off x="9826" y="2870"/>
                <a:ext cx="2853" cy="2774"/>
                <a:chOff x="9858" y="2870"/>
                <a:chExt cx="2853" cy="2774"/>
              </a:xfrm>
            </p:grpSpPr>
            <p:pic>
              <p:nvPicPr>
                <p:cNvPr id="9" name="图片 8" descr="business-partnership-discussing-using-calculator-review-balance-sheet-annual-with-holding-pen-using-laptop-computer-calculating-budget-audit-integrity-before-investment-concept"/>
                <p:cNvPicPr>
                  <a:picLocks noChangeAspect="1"/>
                </p:cNvPicPr>
                <p:nvPr/>
              </p:nvPicPr>
              <p:blipFill>
                <a:blip r:embed="rId3"/>
                <a:srcRect l="20446" r="13056"/>
                <a:stretch>
                  <a:fillRect/>
                </a:stretch>
              </p:blipFill>
              <p:spPr>
                <a:xfrm>
                  <a:off x="9952" y="2899"/>
                  <a:ext cx="2665" cy="2665"/>
                </a:xfrm>
                <a:prstGeom prst="diamond">
                  <a:avLst/>
                </a:prstGeom>
              </p:spPr>
            </p:pic>
            <p:grpSp>
              <p:nvGrpSpPr>
                <p:cNvPr id="16" name="组合 15"/>
                <p:cNvGrpSpPr/>
                <p:nvPr/>
              </p:nvGrpSpPr>
              <p:grpSpPr>
                <a:xfrm>
                  <a:off x="9858" y="2870"/>
                  <a:ext cx="2853" cy="2774"/>
                  <a:chOff x="2618" y="2870"/>
                  <a:chExt cx="2853" cy="2774"/>
                </a:xfrm>
              </p:grpSpPr>
              <p:sp>
                <p:nvSpPr>
                  <p:cNvPr id="17" name="椭圆 16"/>
                  <p:cNvSpPr/>
                  <p:nvPr/>
                </p:nvSpPr>
                <p:spPr>
                  <a:xfrm>
                    <a:off x="4961" y="2870"/>
                    <a:ext cx="510" cy="510"/>
                  </a:xfrm>
                  <a:prstGeom prst="ellipse">
                    <a:avLst/>
                  </a:prstGeom>
                  <a:solidFill>
                    <a:srgbClr val="6DABE6">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2618" y="5134"/>
                    <a:ext cx="510" cy="510"/>
                  </a:xfrm>
                  <a:prstGeom prst="ellipse">
                    <a:avLst/>
                  </a:prstGeom>
                  <a:solidFill>
                    <a:srgbClr val="FDA8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8" name="组合 37"/>
              <p:cNvGrpSpPr/>
              <p:nvPr/>
            </p:nvGrpSpPr>
            <p:grpSpPr>
              <a:xfrm>
                <a:off x="9522" y="6120"/>
                <a:ext cx="3460" cy="2778"/>
                <a:chOff x="9522" y="6120"/>
                <a:chExt cx="3460" cy="2778"/>
              </a:xfrm>
            </p:grpSpPr>
            <p:sp>
              <p:nvSpPr>
                <p:cNvPr id="27" name="圆角矩形 26"/>
                <p:cNvSpPr/>
                <p:nvPr/>
              </p:nvSpPr>
              <p:spPr>
                <a:xfrm>
                  <a:off x="10052" y="6120"/>
                  <a:ext cx="2400" cy="560"/>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税法产生</a:t>
                  </a:r>
                  <a:endParaRPr lang="zh-CN" altLang="en-US">
                    <a:effectLst/>
                    <a:latin typeface="汉仪粗简黑简" panose="00020600040101010101" charset="-122"/>
                    <a:ea typeface="汉仪粗简黑简" panose="00020600040101010101" charset="-122"/>
                  </a:endParaRPr>
                </a:p>
              </p:txBody>
            </p:sp>
            <p:sp>
              <p:nvSpPr>
                <p:cNvPr id="32" name="文本框 31"/>
                <p:cNvSpPr txBox="1"/>
                <p:nvPr/>
              </p:nvSpPr>
              <p:spPr>
                <a:xfrm>
                  <a:off x="9522" y="6720"/>
                  <a:ext cx="3460" cy="2179"/>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税收是伴随国家的产生而产生的。物质前提是社会有剩余产品，社会前提是有经济化的公共需要。</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grpSp>
        </p:grpSp>
        <p:grpSp>
          <p:nvGrpSpPr>
            <p:cNvPr id="46" name="组合 45"/>
            <p:cNvGrpSpPr/>
            <p:nvPr/>
          </p:nvGrpSpPr>
          <p:grpSpPr>
            <a:xfrm>
              <a:off x="13162" y="2550"/>
              <a:ext cx="3460" cy="6028"/>
              <a:chOff x="13162" y="2870"/>
              <a:chExt cx="3460" cy="6028"/>
            </a:xfrm>
          </p:grpSpPr>
          <p:grpSp>
            <p:nvGrpSpPr>
              <p:cNvPr id="42" name="组合 41"/>
              <p:cNvGrpSpPr/>
              <p:nvPr/>
            </p:nvGrpSpPr>
            <p:grpSpPr>
              <a:xfrm>
                <a:off x="13466" y="2870"/>
                <a:ext cx="2853" cy="2774"/>
                <a:chOff x="13478" y="2870"/>
                <a:chExt cx="2853" cy="2774"/>
              </a:xfrm>
            </p:grpSpPr>
            <p:pic>
              <p:nvPicPr>
                <p:cNvPr id="6" name="图片 5" descr="finance-accounting-paper-desk-using"/>
                <p:cNvPicPr>
                  <a:picLocks noChangeAspect="1"/>
                </p:cNvPicPr>
                <p:nvPr/>
              </p:nvPicPr>
              <p:blipFill>
                <a:blip r:embed="rId4"/>
                <a:srcRect l="15915" r="17535"/>
                <a:stretch>
                  <a:fillRect/>
                </a:stretch>
              </p:blipFill>
              <p:spPr>
                <a:xfrm>
                  <a:off x="13573" y="2899"/>
                  <a:ext cx="2664" cy="2665"/>
                </a:xfrm>
                <a:prstGeom prst="diamond">
                  <a:avLst/>
                </a:prstGeom>
              </p:spPr>
            </p:pic>
            <p:grpSp>
              <p:nvGrpSpPr>
                <p:cNvPr id="19" name="组合 18"/>
                <p:cNvGrpSpPr/>
                <p:nvPr/>
              </p:nvGrpSpPr>
              <p:grpSpPr>
                <a:xfrm>
                  <a:off x="13478" y="2870"/>
                  <a:ext cx="2853" cy="2774"/>
                  <a:chOff x="2618" y="2870"/>
                  <a:chExt cx="2853" cy="2774"/>
                </a:xfrm>
              </p:grpSpPr>
              <p:sp>
                <p:nvSpPr>
                  <p:cNvPr id="20" name="椭圆 19"/>
                  <p:cNvSpPr/>
                  <p:nvPr/>
                </p:nvSpPr>
                <p:spPr>
                  <a:xfrm>
                    <a:off x="4961" y="2870"/>
                    <a:ext cx="510" cy="510"/>
                  </a:xfrm>
                  <a:prstGeom prst="ellipse">
                    <a:avLst/>
                  </a:prstGeom>
                  <a:solidFill>
                    <a:srgbClr val="6DABE6">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nvSpPr>
                <p:spPr>
                  <a:xfrm>
                    <a:off x="2618" y="5134"/>
                    <a:ext cx="510" cy="510"/>
                  </a:xfrm>
                  <a:prstGeom prst="ellipse">
                    <a:avLst/>
                  </a:prstGeom>
                  <a:solidFill>
                    <a:srgbClr val="FDA80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7" name="组合 36"/>
              <p:cNvGrpSpPr/>
              <p:nvPr/>
            </p:nvGrpSpPr>
            <p:grpSpPr>
              <a:xfrm>
                <a:off x="13162" y="6120"/>
                <a:ext cx="3460" cy="2778"/>
                <a:chOff x="13162" y="6120"/>
                <a:chExt cx="3460" cy="2778"/>
              </a:xfrm>
            </p:grpSpPr>
            <p:sp>
              <p:nvSpPr>
                <p:cNvPr id="29" name="圆角矩形 28"/>
                <p:cNvSpPr/>
                <p:nvPr/>
              </p:nvSpPr>
              <p:spPr>
                <a:xfrm>
                  <a:off x="13692" y="6120"/>
                  <a:ext cx="2400" cy="560"/>
                </a:xfrm>
                <a:prstGeom prst="roundRect">
                  <a:avLst>
                    <a:gd name="adj" fmla="val 43750"/>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税法作用</a:t>
                  </a:r>
                  <a:endParaRPr lang="zh-CN" altLang="en-US">
                    <a:effectLst/>
                    <a:latin typeface="汉仪粗简黑简" panose="00020600040101010101" charset="-122"/>
                    <a:ea typeface="汉仪粗简黑简" panose="00020600040101010101" charset="-122"/>
                  </a:endParaRPr>
                </a:p>
              </p:txBody>
            </p:sp>
            <p:sp>
              <p:nvSpPr>
                <p:cNvPr id="33" name="文本框 32"/>
                <p:cNvSpPr txBox="1"/>
                <p:nvPr/>
              </p:nvSpPr>
              <p:spPr>
                <a:xfrm>
                  <a:off x="13162" y="6720"/>
                  <a:ext cx="3460" cy="2179"/>
                </a:xfrm>
                <a:prstGeom prst="rect">
                  <a:avLst/>
                </a:prstGeom>
                <a:noFill/>
              </p:spPr>
              <p:txBody>
                <a:bodyPr wrap="square" rtlCol="0">
                  <a:spAutoFit/>
                </a:bodyPr>
                <a:p>
                  <a:pPr algn="ctr" fontAlgn="auto">
                    <a:lnSpc>
                      <a:spcPct val="15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rPr>
                    <a:t>税收作为经济杠杆之一，具有调节收入分配、促进资源配置、促进经济增长的作用。</a:t>
                  </a:r>
                  <a:endParaRPr lang="zh-CN" altLang="en-US" sz="1400">
                    <a:solidFill>
                      <a:schemeClr val="tx1">
                        <a:lumMod val="65000"/>
                        <a:lumOff val="35000"/>
                      </a:schemeClr>
                    </a:solidFill>
                    <a:latin typeface="汉仪中简黑简" panose="00020600040101010101" charset="-122"/>
                    <a:ea typeface="汉仪中简黑简" panose="00020600040101010101" charset="-122"/>
                  </a:endParaRPr>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税务简介</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20" name="组合 19"/>
          <p:cNvGrpSpPr/>
          <p:nvPr/>
        </p:nvGrpSpPr>
        <p:grpSpPr>
          <a:xfrm>
            <a:off x="1873250" y="1794510"/>
            <a:ext cx="8445500" cy="3573780"/>
            <a:chOff x="2833" y="2650"/>
            <a:chExt cx="13300" cy="5628"/>
          </a:xfrm>
        </p:grpSpPr>
        <p:sp>
          <p:nvSpPr>
            <p:cNvPr id="10" name="椭圆 9"/>
            <p:cNvSpPr>
              <a:spLocks noChangeAspect="1"/>
            </p:cNvSpPr>
            <p:nvPr/>
          </p:nvSpPr>
          <p:spPr>
            <a:xfrm>
              <a:off x="2833" y="2650"/>
              <a:ext cx="1609" cy="1609"/>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a:latin typeface="汉仪粗简黑简" panose="00020600040101010101" charset="-122"/>
                  <a:ea typeface="汉仪粗简黑简" panose="00020600040101010101" charset="-122"/>
                </a:rPr>
                <a:t>流转税</a:t>
              </a:r>
              <a:endParaRPr lang="zh-CN" altLang="en-US">
                <a:latin typeface="汉仪粗简黑简" panose="00020600040101010101" charset="-122"/>
                <a:ea typeface="汉仪粗简黑简" panose="00020600040101010101" charset="-122"/>
              </a:endParaRPr>
            </a:p>
          </p:txBody>
        </p:sp>
        <p:sp>
          <p:nvSpPr>
            <p:cNvPr id="3" name="椭圆 2"/>
            <p:cNvSpPr>
              <a:spLocks noChangeAspect="1"/>
            </p:cNvSpPr>
            <p:nvPr/>
          </p:nvSpPr>
          <p:spPr>
            <a:xfrm>
              <a:off x="2833" y="6670"/>
              <a:ext cx="1609" cy="1609"/>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a:latin typeface="汉仪粗简黑简" panose="00020600040101010101" charset="-122"/>
                  <a:ea typeface="汉仪粗简黑简" panose="00020600040101010101" charset="-122"/>
                </a:rPr>
                <a:t>财产税</a:t>
              </a:r>
              <a:endParaRPr lang="zh-CN" altLang="en-US">
                <a:latin typeface="汉仪粗简黑简" panose="00020600040101010101" charset="-122"/>
                <a:ea typeface="汉仪粗简黑简" panose="00020600040101010101" charset="-122"/>
              </a:endParaRPr>
            </a:p>
          </p:txBody>
        </p:sp>
        <p:sp>
          <p:nvSpPr>
            <p:cNvPr id="6" name="椭圆 5"/>
            <p:cNvSpPr>
              <a:spLocks noChangeAspect="1"/>
            </p:cNvSpPr>
            <p:nvPr/>
          </p:nvSpPr>
          <p:spPr>
            <a:xfrm>
              <a:off x="2833" y="4660"/>
              <a:ext cx="1609" cy="1609"/>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a:latin typeface="汉仪粗简黑简" panose="00020600040101010101" charset="-122"/>
                  <a:ea typeface="汉仪粗简黑简" panose="00020600040101010101" charset="-122"/>
                </a:rPr>
                <a:t>资源税</a:t>
              </a:r>
              <a:endParaRPr lang="zh-CN" altLang="en-US">
                <a:latin typeface="汉仪粗简黑简" panose="00020600040101010101" charset="-122"/>
                <a:ea typeface="汉仪粗简黑简" panose="00020600040101010101" charset="-122"/>
              </a:endParaRPr>
            </a:p>
          </p:txBody>
        </p:sp>
        <p:sp>
          <p:nvSpPr>
            <p:cNvPr id="7" name="椭圆 6"/>
            <p:cNvSpPr>
              <a:spLocks noChangeAspect="1"/>
            </p:cNvSpPr>
            <p:nvPr/>
          </p:nvSpPr>
          <p:spPr>
            <a:xfrm>
              <a:off x="9811" y="2650"/>
              <a:ext cx="1609" cy="1609"/>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a:latin typeface="汉仪粗简黑简" panose="00020600040101010101" charset="-122"/>
                  <a:ea typeface="汉仪粗简黑简" panose="00020600040101010101" charset="-122"/>
                </a:rPr>
                <a:t>行为税</a:t>
              </a:r>
              <a:endParaRPr lang="zh-CN" altLang="en-US">
                <a:latin typeface="汉仪粗简黑简" panose="00020600040101010101" charset="-122"/>
                <a:ea typeface="汉仪粗简黑简" panose="00020600040101010101" charset="-122"/>
              </a:endParaRPr>
            </a:p>
          </p:txBody>
        </p:sp>
        <p:sp>
          <p:nvSpPr>
            <p:cNvPr id="8" name="椭圆 7"/>
            <p:cNvSpPr>
              <a:spLocks noChangeAspect="1"/>
            </p:cNvSpPr>
            <p:nvPr/>
          </p:nvSpPr>
          <p:spPr>
            <a:xfrm>
              <a:off x="9811" y="6670"/>
              <a:ext cx="1609" cy="1609"/>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a:latin typeface="汉仪粗简黑简" panose="00020600040101010101" charset="-122"/>
                  <a:ea typeface="汉仪粗简黑简" panose="00020600040101010101" charset="-122"/>
                </a:rPr>
                <a:t>其他税</a:t>
              </a:r>
              <a:endParaRPr lang="zh-CN" altLang="en-US">
                <a:latin typeface="汉仪粗简黑简" panose="00020600040101010101" charset="-122"/>
                <a:ea typeface="汉仪粗简黑简" panose="00020600040101010101" charset="-122"/>
              </a:endParaRPr>
            </a:p>
          </p:txBody>
        </p:sp>
        <p:sp>
          <p:nvSpPr>
            <p:cNvPr id="9" name="椭圆 8"/>
            <p:cNvSpPr>
              <a:spLocks noChangeAspect="1"/>
            </p:cNvSpPr>
            <p:nvPr/>
          </p:nvSpPr>
          <p:spPr>
            <a:xfrm>
              <a:off x="9811" y="4660"/>
              <a:ext cx="1609" cy="1609"/>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r>
                <a:rPr lang="zh-CN" altLang="en-US">
                  <a:latin typeface="汉仪粗简黑简" panose="00020600040101010101" charset="-122"/>
                  <a:ea typeface="汉仪粗简黑简" panose="00020600040101010101" charset="-122"/>
                </a:rPr>
                <a:t>利润税</a:t>
              </a:r>
              <a:endParaRPr lang="zh-CN" altLang="en-US">
                <a:latin typeface="汉仪粗简黑简" panose="00020600040101010101" charset="-122"/>
                <a:ea typeface="汉仪粗简黑简" panose="00020600040101010101" charset="-122"/>
              </a:endParaRPr>
            </a:p>
          </p:txBody>
        </p:sp>
        <p:sp>
          <p:nvSpPr>
            <p:cNvPr id="11" name="文本框 10"/>
            <p:cNvSpPr txBox="1"/>
            <p:nvPr/>
          </p:nvSpPr>
          <p:spPr>
            <a:xfrm>
              <a:off x="4833" y="2729"/>
              <a:ext cx="4267" cy="1452"/>
            </a:xfrm>
            <a:prstGeom prst="rect">
              <a:avLst/>
            </a:prstGeom>
            <a:noFill/>
          </p:spPr>
          <p:txBody>
            <a:bodyPr wrap="square" rtlCol="0">
              <a:spAutoFit/>
            </a:bodyPr>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增值税、消费税、营业税、</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关税、车辆购置税等</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sp>
          <p:nvSpPr>
            <p:cNvPr id="12" name="文本框 11"/>
            <p:cNvSpPr txBox="1"/>
            <p:nvPr/>
          </p:nvSpPr>
          <p:spPr>
            <a:xfrm>
              <a:off x="4833" y="4739"/>
              <a:ext cx="4267" cy="1452"/>
            </a:xfrm>
            <a:prstGeom prst="rect">
              <a:avLst/>
            </a:prstGeom>
            <a:noFill/>
          </p:spPr>
          <p:txBody>
            <a:bodyPr wrap="square" rtlCol="0">
              <a:spAutoFit/>
            </a:bodyPr>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资源税、城镇土地使用税、土地增值税等</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sp>
          <p:nvSpPr>
            <p:cNvPr id="13" name="文本框 12"/>
            <p:cNvSpPr txBox="1"/>
            <p:nvPr/>
          </p:nvSpPr>
          <p:spPr>
            <a:xfrm>
              <a:off x="4833" y="7076"/>
              <a:ext cx="4267" cy="798"/>
            </a:xfrm>
            <a:prstGeom prst="rect">
              <a:avLst/>
            </a:prstGeom>
            <a:noFill/>
          </p:spPr>
          <p:txBody>
            <a:bodyPr wrap="square" rtlCol="0">
              <a:spAutoFit/>
            </a:bodyPr>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房产税、城市房地产税等</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sp>
          <p:nvSpPr>
            <p:cNvPr id="17" name="文本框 16"/>
            <p:cNvSpPr txBox="1"/>
            <p:nvPr/>
          </p:nvSpPr>
          <p:spPr>
            <a:xfrm>
              <a:off x="11867" y="2729"/>
              <a:ext cx="4267" cy="1452"/>
            </a:xfrm>
            <a:prstGeom prst="rect">
              <a:avLst/>
            </a:prstGeom>
            <a:noFill/>
          </p:spPr>
          <p:txBody>
            <a:bodyPr wrap="square" rtlCol="0">
              <a:spAutoFit/>
            </a:bodyPr>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印花税、屠宰税、车船税、城市维护建设税等</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sp>
          <p:nvSpPr>
            <p:cNvPr id="18" name="文本框 17"/>
            <p:cNvSpPr txBox="1"/>
            <p:nvPr/>
          </p:nvSpPr>
          <p:spPr>
            <a:xfrm>
              <a:off x="11867" y="4739"/>
              <a:ext cx="4267" cy="1452"/>
            </a:xfrm>
            <a:prstGeom prst="rect">
              <a:avLst/>
            </a:prstGeom>
            <a:noFill/>
          </p:spPr>
          <p:txBody>
            <a:bodyPr wrap="square" rtlCol="0">
              <a:spAutoFit/>
            </a:bodyPr>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所得利润（非收入）乘以3%</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sp>
          <p:nvSpPr>
            <p:cNvPr id="19" name="文本框 18"/>
            <p:cNvSpPr txBox="1"/>
            <p:nvPr/>
          </p:nvSpPr>
          <p:spPr>
            <a:xfrm>
              <a:off x="11867" y="6749"/>
              <a:ext cx="4267" cy="1452"/>
            </a:xfrm>
            <a:prstGeom prst="rect">
              <a:avLst/>
            </a:prstGeom>
            <a:noFill/>
          </p:spPr>
          <p:txBody>
            <a:bodyPr wrap="square" rtlCol="0">
              <a:spAutoFit/>
            </a:bodyPr>
            <a:p>
              <a:pPr fontAlgn="auto">
                <a:lnSpc>
                  <a:spcPct val="150000"/>
                </a:lnSpc>
              </a:pPr>
              <a:r>
                <a:rPr lang="zh-CN" altLang="en-US">
                  <a:solidFill>
                    <a:schemeClr val="tx1">
                      <a:lumMod val="65000"/>
                      <a:lumOff val="35000"/>
                    </a:schemeClr>
                  </a:solidFill>
                  <a:latin typeface="汉仪中简黑简" panose="00020600040101010101" charset="-122"/>
                  <a:ea typeface="汉仪中简黑简" panose="00020600040101010101" charset="-122"/>
                </a:rPr>
                <a:t>农林特产税、耕地占用税、契税等</a:t>
              </a:r>
              <a:endParaRPr lang="zh-CN" altLang="en-US">
                <a:solidFill>
                  <a:schemeClr val="tx1">
                    <a:lumMod val="65000"/>
                    <a:lumOff val="35000"/>
                  </a:schemeClr>
                </a:solidFill>
                <a:latin typeface="汉仪中简黑简" panose="00020600040101010101" charset="-122"/>
                <a:ea typeface="汉仪中简黑简" panose="00020600040101010101"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税务简介</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pic>
        <p:nvPicPr>
          <p:cNvPr id="2" name="图片 1" descr="/Users/weiqingqing/Desktop/business-partnership-discussing-using-calculator-review-balance-sheet-annual-with-holding-pen-using-laptop-computer-calculating-budget-audit-integrity-before-investment-concept.jpgbusiness-partnership-discussing-using-calculator-review-balance-sheet-annual-with-holding-pen-using-laptop-computer-calculating-budget-audit-integrity-before-investment-concept"/>
          <p:cNvPicPr>
            <a:picLocks noChangeAspect="1"/>
          </p:cNvPicPr>
          <p:nvPr/>
        </p:nvPicPr>
        <p:blipFill>
          <a:blip r:embed="rId1"/>
          <a:srcRect l="20298" r="17603" b="1583"/>
          <a:stretch>
            <a:fillRect/>
          </a:stretch>
        </p:blipFill>
        <p:spPr>
          <a:xfrm>
            <a:off x="1614805" y="2031365"/>
            <a:ext cx="3148965" cy="3326765"/>
          </a:xfrm>
          <a:prstGeom prst="rect">
            <a:avLst/>
          </a:prstGeom>
        </p:spPr>
      </p:pic>
      <p:grpSp>
        <p:nvGrpSpPr>
          <p:cNvPr id="9" name="组合 8"/>
          <p:cNvGrpSpPr/>
          <p:nvPr/>
        </p:nvGrpSpPr>
        <p:grpSpPr>
          <a:xfrm>
            <a:off x="5474335" y="1968818"/>
            <a:ext cx="5585460" cy="3451860"/>
            <a:chOff x="8621" y="3155"/>
            <a:chExt cx="8796" cy="5436"/>
          </a:xfrm>
        </p:grpSpPr>
        <p:sp>
          <p:nvSpPr>
            <p:cNvPr id="22" name="圆角矩形 21"/>
            <p:cNvSpPr/>
            <p:nvPr/>
          </p:nvSpPr>
          <p:spPr>
            <a:xfrm>
              <a:off x="8621" y="3155"/>
              <a:ext cx="2400" cy="671"/>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纳税主体</a:t>
              </a:r>
              <a:endParaRPr lang="zh-CN" altLang="en-US">
                <a:effectLst/>
                <a:latin typeface="汉仪粗简黑简" panose="00020600040101010101" charset="-122"/>
                <a:ea typeface="汉仪粗简黑简" panose="00020600040101010101" charset="-122"/>
              </a:endParaRPr>
            </a:p>
          </p:txBody>
        </p:sp>
        <p:sp>
          <p:nvSpPr>
            <p:cNvPr id="24" name="圆角矩形 23"/>
            <p:cNvSpPr/>
            <p:nvPr/>
          </p:nvSpPr>
          <p:spPr>
            <a:xfrm>
              <a:off x="8621" y="5482"/>
              <a:ext cx="2400" cy="671"/>
            </a:xfrm>
            <a:prstGeom prst="roundRect">
              <a:avLst>
                <a:gd name="adj" fmla="val 43750"/>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纳税对象</a:t>
              </a:r>
              <a:endParaRPr lang="zh-CN" altLang="en-US">
                <a:effectLst/>
                <a:latin typeface="汉仪粗简黑简" panose="00020600040101010101" charset="-122"/>
                <a:ea typeface="汉仪粗简黑简" panose="00020600040101010101" charset="-122"/>
              </a:endParaRPr>
            </a:p>
          </p:txBody>
        </p:sp>
        <p:sp>
          <p:nvSpPr>
            <p:cNvPr id="3" name="圆角矩形 2"/>
            <p:cNvSpPr/>
            <p:nvPr/>
          </p:nvSpPr>
          <p:spPr>
            <a:xfrm>
              <a:off x="8621" y="7149"/>
              <a:ext cx="2400" cy="671"/>
            </a:xfrm>
            <a:prstGeom prst="roundRect">
              <a:avLst>
                <a:gd name="adj" fmla="val 43750"/>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effectLst/>
                  <a:latin typeface="汉仪粗简黑简" panose="00020600040101010101" charset="-122"/>
                  <a:ea typeface="汉仪粗简黑简" panose="00020600040101010101" charset="-122"/>
                </a:rPr>
                <a:t>税率</a:t>
              </a:r>
              <a:endParaRPr lang="zh-CN" altLang="en-US">
                <a:effectLst/>
                <a:latin typeface="汉仪粗简黑简" panose="00020600040101010101" charset="-122"/>
                <a:ea typeface="汉仪粗简黑简" panose="00020600040101010101" charset="-122"/>
              </a:endParaRPr>
            </a:p>
          </p:txBody>
        </p:sp>
        <p:sp>
          <p:nvSpPr>
            <p:cNvPr id="11" name="文本框 10"/>
            <p:cNvSpPr txBox="1"/>
            <p:nvPr/>
          </p:nvSpPr>
          <p:spPr>
            <a:xfrm>
              <a:off x="8621" y="3909"/>
              <a:ext cx="8797" cy="1379"/>
            </a:xfrm>
            <a:prstGeom prst="rect">
              <a:avLst/>
            </a:prstGeom>
            <a:noFill/>
          </p:spPr>
          <p:txBody>
            <a:bodyPr wrap="square" rtlCol="0">
              <a:spAutoFit/>
            </a:bodyPr>
            <a:p>
              <a:pPr fontAlgn="auto">
                <a:lnSpc>
                  <a:spcPct val="150000"/>
                </a:lnSpc>
              </a:pPr>
              <a:r>
                <a:rPr lang="zh-CN" altLang="en-US" sz="1700">
                  <a:solidFill>
                    <a:schemeClr val="tx1">
                      <a:lumMod val="65000"/>
                      <a:lumOff val="35000"/>
                    </a:schemeClr>
                  </a:solidFill>
                  <a:latin typeface="汉仪中简黑简" panose="00020600040101010101" charset="-122"/>
                  <a:ea typeface="汉仪中简黑简" panose="00020600040101010101" charset="-122"/>
                </a:rPr>
                <a:t>纳税主体又称纳税人，是纳税义务的承担者。纳税人包括自然人和法人。</a:t>
              </a:r>
              <a:endParaRPr lang="zh-CN" altLang="en-US" sz="1700">
                <a:solidFill>
                  <a:schemeClr val="tx1">
                    <a:lumMod val="65000"/>
                    <a:lumOff val="35000"/>
                  </a:schemeClr>
                </a:solidFill>
                <a:latin typeface="汉仪中简黑简" panose="00020600040101010101" charset="-122"/>
                <a:ea typeface="汉仪中简黑简" panose="00020600040101010101" charset="-122"/>
              </a:endParaRPr>
            </a:p>
          </p:txBody>
        </p:sp>
        <p:sp>
          <p:nvSpPr>
            <p:cNvPr id="7" name="文本框 6"/>
            <p:cNvSpPr txBox="1"/>
            <p:nvPr/>
          </p:nvSpPr>
          <p:spPr>
            <a:xfrm>
              <a:off x="8621" y="6153"/>
              <a:ext cx="8797" cy="761"/>
            </a:xfrm>
            <a:prstGeom prst="rect">
              <a:avLst/>
            </a:prstGeom>
            <a:noFill/>
          </p:spPr>
          <p:txBody>
            <a:bodyPr wrap="square" rtlCol="0">
              <a:spAutoFit/>
            </a:bodyPr>
            <a:p>
              <a:pPr fontAlgn="auto">
                <a:lnSpc>
                  <a:spcPct val="150000"/>
                </a:lnSpc>
              </a:pPr>
              <a:r>
                <a:rPr lang="zh-CN" altLang="en-US" sz="1700">
                  <a:solidFill>
                    <a:schemeClr val="tx1">
                      <a:lumMod val="65000"/>
                      <a:lumOff val="35000"/>
                    </a:schemeClr>
                  </a:solidFill>
                  <a:latin typeface="汉仪中简黑简" panose="00020600040101010101" charset="-122"/>
                  <a:ea typeface="汉仪中简黑简" panose="00020600040101010101" charset="-122"/>
                </a:rPr>
                <a:t>征税对象又称征税客体，是指税法规定对什么征税。</a:t>
              </a:r>
              <a:endParaRPr lang="zh-CN" altLang="en-US" sz="1700">
                <a:solidFill>
                  <a:schemeClr val="tx1">
                    <a:lumMod val="65000"/>
                    <a:lumOff val="35000"/>
                  </a:schemeClr>
                </a:solidFill>
                <a:latin typeface="汉仪中简黑简" panose="00020600040101010101" charset="-122"/>
                <a:ea typeface="汉仪中简黑简" panose="00020600040101010101" charset="-122"/>
              </a:endParaRPr>
            </a:p>
          </p:txBody>
        </p:sp>
        <p:sp>
          <p:nvSpPr>
            <p:cNvPr id="8" name="文本框 7"/>
            <p:cNvSpPr txBox="1"/>
            <p:nvPr/>
          </p:nvSpPr>
          <p:spPr>
            <a:xfrm>
              <a:off x="8621" y="7831"/>
              <a:ext cx="8797" cy="761"/>
            </a:xfrm>
            <a:prstGeom prst="rect">
              <a:avLst/>
            </a:prstGeom>
            <a:noFill/>
          </p:spPr>
          <p:txBody>
            <a:bodyPr wrap="square" rtlCol="0">
              <a:spAutoFit/>
            </a:bodyPr>
            <a:p>
              <a:pPr fontAlgn="auto">
                <a:lnSpc>
                  <a:spcPct val="150000"/>
                </a:lnSpc>
              </a:pPr>
              <a:r>
                <a:rPr lang="zh-CN" altLang="en-US" sz="1700">
                  <a:solidFill>
                    <a:schemeClr val="tx1">
                      <a:lumMod val="65000"/>
                      <a:lumOff val="35000"/>
                    </a:schemeClr>
                  </a:solidFill>
                  <a:latin typeface="汉仪中简黑简" panose="00020600040101010101" charset="-122"/>
                  <a:ea typeface="汉仪中简黑简" panose="00020600040101010101" charset="-122"/>
                </a:rPr>
                <a:t>这是应纳税额与征税对象之间的比例，反映了征税的程度。</a:t>
              </a:r>
              <a:endParaRPr lang="zh-CN" altLang="en-US" sz="1700">
                <a:solidFill>
                  <a:schemeClr val="tx1">
                    <a:lumMod val="65000"/>
                    <a:lumOff val="35000"/>
                  </a:schemeClr>
                </a:solidFill>
                <a:latin typeface="汉仪中简黑简" panose="00020600040101010101" charset="-122"/>
                <a:ea typeface="汉仪中简黑简" panose="00020600040101010101"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税务简介</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143" name="组合 142"/>
          <p:cNvGrpSpPr/>
          <p:nvPr/>
        </p:nvGrpSpPr>
        <p:grpSpPr>
          <a:xfrm>
            <a:off x="1222058" y="2005330"/>
            <a:ext cx="9672320" cy="3131185"/>
            <a:chOff x="1915" y="3078"/>
            <a:chExt cx="15232" cy="4931"/>
          </a:xfrm>
        </p:grpSpPr>
        <p:grpSp>
          <p:nvGrpSpPr>
            <p:cNvPr id="100" name="组合 99"/>
            <p:cNvGrpSpPr>
              <a:grpSpLocks noChangeAspect="1"/>
            </p:cNvGrpSpPr>
            <p:nvPr/>
          </p:nvGrpSpPr>
          <p:grpSpPr>
            <a:xfrm>
              <a:off x="7768" y="3758"/>
              <a:ext cx="3664" cy="3628"/>
              <a:chOff x="7528" y="3318"/>
              <a:chExt cx="4088" cy="4048"/>
            </a:xfrm>
          </p:grpSpPr>
          <p:sp>
            <p:nvSpPr>
              <p:cNvPr id="2" name="椭圆 1"/>
              <p:cNvSpPr/>
              <p:nvPr/>
            </p:nvSpPr>
            <p:spPr>
              <a:xfrm>
                <a:off x="7928" y="3667"/>
                <a:ext cx="3345" cy="3345"/>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图片 2"/>
              <p:cNvSpPr/>
              <p:nvPr/>
            </p:nvSpPr>
            <p:spPr>
              <a:xfrm>
                <a:off x="9184" y="4291"/>
                <a:ext cx="833" cy="2098"/>
              </a:xfrm>
              <a:custGeom>
                <a:avLst/>
                <a:gdLst/>
                <a:ahLst/>
                <a:cxnLst>
                  <a:cxn ang="0">
                    <a:pos x="wd2" y="hd2"/>
                  </a:cxn>
                  <a:cxn ang="5400000">
                    <a:pos x="wd2" y="hd2"/>
                  </a:cxn>
                  <a:cxn ang="10800000">
                    <a:pos x="wd2" y="hd2"/>
                  </a:cxn>
                  <a:cxn ang="16200000">
                    <a:pos x="wd2" y="hd2"/>
                  </a:cxn>
                </a:cxnLst>
                <a:rect l="0" t="0" r="r" b="b"/>
                <a:pathLst>
                  <a:path w="21600" h="21590" extrusionOk="0">
                    <a:moveTo>
                      <a:pt x="2407" y="24"/>
                    </a:moveTo>
                    <a:cubicBezTo>
                      <a:pt x="961" y="125"/>
                      <a:pt x="0" y="557"/>
                      <a:pt x="0" y="1169"/>
                    </a:cubicBezTo>
                    <a:lnTo>
                      <a:pt x="0" y="20109"/>
                    </a:lnTo>
                    <a:cubicBezTo>
                      <a:pt x="0" y="20924"/>
                      <a:pt x="1933" y="21590"/>
                      <a:pt x="4289" y="21590"/>
                    </a:cubicBezTo>
                    <a:lnTo>
                      <a:pt x="17619" y="21590"/>
                    </a:lnTo>
                    <a:cubicBezTo>
                      <a:pt x="19976" y="21590"/>
                      <a:pt x="21600" y="21015"/>
                      <a:pt x="21600" y="20200"/>
                    </a:cubicBezTo>
                    <a:cubicBezTo>
                      <a:pt x="21600" y="20200"/>
                      <a:pt x="21600" y="2938"/>
                      <a:pt x="21600" y="2938"/>
                    </a:cubicBezTo>
                    <a:cubicBezTo>
                      <a:pt x="21600" y="2123"/>
                      <a:pt x="20532" y="1377"/>
                      <a:pt x="18237" y="1193"/>
                    </a:cubicBezTo>
                    <a:lnTo>
                      <a:pt x="3996" y="36"/>
                    </a:lnTo>
                    <a:cubicBezTo>
                      <a:pt x="3422" y="-10"/>
                      <a:pt x="2889" y="-10"/>
                      <a:pt x="2407" y="24"/>
                    </a:cubicBezTo>
                    <a:close/>
                    <a:moveTo>
                      <a:pt x="1975" y="1762"/>
                    </a:moveTo>
                    <a:lnTo>
                      <a:pt x="20474" y="3042"/>
                    </a:lnTo>
                    <a:cubicBezTo>
                      <a:pt x="20474" y="3042"/>
                      <a:pt x="20474" y="17519"/>
                      <a:pt x="20474" y="17519"/>
                    </a:cubicBezTo>
                    <a:lnTo>
                      <a:pt x="1975" y="17299"/>
                    </a:lnTo>
                    <a:lnTo>
                      <a:pt x="1975" y="1762"/>
                    </a:lnTo>
                    <a:close/>
                  </a:path>
                </a:pathLst>
              </a:custGeom>
              <a:solidFill>
                <a:schemeClr val="tx1">
                  <a:lumMod val="50000"/>
                  <a:lumOff val="50000"/>
                </a:schemeClr>
              </a:solidFill>
              <a:ln w="12700" cap="flat">
                <a:noFill/>
                <a:miter lim="400000"/>
              </a:ln>
              <a:effectLst/>
            </p:spPr>
            <p:txBody>
              <a:bodyPr anchor="ctr"/>
              <a:p>
                <a:pPr algn="ctr"/>
              </a:p>
            </p:txBody>
          </p:sp>
          <p:sp>
            <p:nvSpPr>
              <p:cNvPr id="70" name="弧形 69"/>
              <p:cNvSpPr/>
              <p:nvPr/>
            </p:nvSpPr>
            <p:spPr>
              <a:xfrm>
                <a:off x="7648" y="3318"/>
                <a:ext cx="3969" cy="3969"/>
              </a:xfrm>
              <a:prstGeom prst="arc">
                <a:avLst/>
              </a:prstGeom>
              <a:ln w="158750">
                <a:solidFill>
                  <a:srgbClr val="FEC554"/>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1" name="弧形 70"/>
              <p:cNvSpPr/>
              <p:nvPr/>
            </p:nvSpPr>
            <p:spPr>
              <a:xfrm flipH="1">
                <a:off x="7528" y="3318"/>
                <a:ext cx="3969" cy="3969"/>
              </a:xfrm>
              <a:prstGeom prst="arc">
                <a:avLst/>
              </a:prstGeom>
              <a:ln w="158750">
                <a:solidFill>
                  <a:srgbClr val="9DC7EE"/>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3" name="弧形 72"/>
              <p:cNvSpPr/>
              <p:nvPr/>
            </p:nvSpPr>
            <p:spPr>
              <a:xfrm flipH="1" flipV="1">
                <a:off x="7528" y="3398"/>
                <a:ext cx="3969" cy="3969"/>
              </a:xfrm>
              <a:prstGeom prst="arc">
                <a:avLst/>
              </a:prstGeom>
              <a:ln w="158750">
                <a:solidFill>
                  <a:srgbClr val="FEC554"/>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0" name="弧形 79"/>
              <p:cNvSpPr/>
              <p:nvPr/>
            </p:nvSpPr>
            <p:spPr>
              <a:xfrm flipV="1">
                <a:off x="7648" y="3398"/>
                <a:ext cx="3969" cy="3969"/>
              </a:xfrm>
              <a:prstGeom prst="arc">
                <a:avLst/>
              </a:prstGeom>
              <a:ln w="158750">
                <a:solidFill>
                  <a:srgbClr val="9DC7EE"/>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grpSp>
        <p:sp>
          <p:nvSpPr>
            <p:cNvPr id="7" name="图标"/>
            <p:cNvSpPr>
              <a:spLocks noChangeAspect="1"/>
            </p:cNvSpPr>
            <p:nvPr/>
          </p:nvSpPr>
          <p:spPr>
            <a:xfrm>
              <a:off x="6532" y="3775"/>
              <a:ext cx="575" cy="653"/>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2" name="图标"/>
            <p:cNvSpPr>
              <a:spLocks noChangeAspect="1"/>
            </p:cNvSpPr>
            <p:nvPr/>
          </p:nvSpPr>
          <p:spPr>
            <a:xfrm>
              <a:off x="12021" y="3777"/>
              <a:ext cx="650" cy="646"/>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 name="图标"/>
            <p:cNvSpPr>
              <a:spLocks noChangeAspect="1"/>
            </p:cNvSpPr>
            <p:nvPr/>
          </p:nvSpPr>
          <p:spPr>
            <a:xfrm>
              <a:off x="6502" y="6675"/>
              <a:ext cx="650" cy="651"/>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3" name="图标"/>
            <p:cNvSpPr>
              <a:spLocks noChangeAspect="1"/>
            </p:cNvSpPr>
            <p:nvPr/>
          </p:nvSpPr>
          <p:spPr>
            <a:xfrm>
              <a:off x="12051" y="6674"/>
              <a:ext cx="649" cy="653"/>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27" name="组合 126"/>
            <p:cNvGrpSpPr/>
            <p:nvPr/>
          </p:nvGrpSpPr>
          <p:grpSpPr>
            <a:xfrm>
              <a:off x="13182" y="3078"/>
              <a:ext cx="3965" cy="2458"/>
              <a:chOff x="13182" y="3078"/>
              <a:chExt cx="3965" cy="2458"/>
            </a:xfrm>
          </p:grpSpPr>
          <p:sp>
            <p:nvSpPr>
              <p:cNvPr id="164" name="文本框 163"/>
              <p:cNvSpPr txBox="1"/>
              <p:nvPr/>
            </p:nvSpPr>
            <p:spPr>
              <a:xfrm>
                <a:off x="13182" y="3078"/>
                <a:ext cx="1974" cy="628"/>
              </a:xfrm>
              <a:prstGeom prst="rect">
                <a:avLst/>
              </a:prstGeom>
              <a:noFill/>
            </p:spPr>
            <p:txBody>
              <a:bodyPr wrap="square" rtlCol="0">
                <a:spAutoFit/>
              </a:bodyPr>
              <a:p>
                <a:r>
                  <a:rPr lang="zh-CN" altLang="en-US" sz="2000">
                    <a:solidFill>
                      <a:schemeClr val="tx1">
                        <a:lumMod val="65000"/>
                        <a:lumOff val="35000"/>
                      </a:schemeClr>
                    </a:solidFill>
                    <a:latin typeface="汉仪粗简黑简" panose="00020600040101010101" charset="-122"/>
                    <a:ea typeface="汉仪粗简黑简" panose="00020600040101010101" charset="-122"/>
                  </a:rPr>
                  <a:t>纳税期限</a:t>
                </a:r>
                <a:endParaRPr lang="zh-CN" altLang="en-US" sz="2000">
                  <a:solidFill>
                    <a:schemeClr val="tx1">
                      <a:lumMod val="65000"/>
                      <a:lumOff val="35000"/>
                    </a:schemeClr>
                  </a:solidFill>
                  <a:latin typeface="汉仪粗简黑简" panose="00020600040101010101" charset="-122"/>
                  <a:ea typeface="汉仪粗简黑简" panose="00020600040101010101" charset="-122"/>
                </a:endParaRPr>
              </a:p>
            </p:txBody>
          </p:sp>
          <p:sp>
            <p:nvSpPr>
              <p:cNvPr id="165" name="文本框 164"/>
              <p:cNvSpPr txBox="1"/>
              <p:nvPr/>
            </p:nvSpPr>
            <p:spPr>
              <a:xfrm>
                <a:off x="13182" y="3648"/>
                <a:ext cx="3965" cy="1888"/>
              </a:xfrm>
              <a:prstGeom prst="rect">
                <a:avLst/>
              </a:prstGeom>
              <a:noFill/>
            </p:spPr>
            <p:txBody>
              <a:bodyPr wrap="square" rtlCol="0">
                <a:spAutoFit/>
              </a:bodyPr>
              <a:p>
                <a:pPr fontAlgn="auto">
                  <a:lnSpc>
                    <a:spcPct val="150000"/>
                  </a:lnSpc>
                </a:pPr>
                <a:r>
                  <a:rPr lang="zh-CN" altLang="en-US" sz="1600">
                    <a:solidFill>
                      <a:schemeClr val="tx1">
                        <a:lumMod val="65000"/>
                        <a:lumOff val="35000"/>
                      </a:schemeClr>
                    </a:solidFill>
                    <a:latin typeface="汉仪中简黑简" panose="00020600040101010101" charset="-122"/>
                    <a:ea typeface="汉仪中简黑简" panose="00020600040101010101" charset="-122"/>
                    <a:sym typeface="+mn-ea"/>
                  </a:rPr>
                  <a:t>税法规定的纳税主体向税务机关缴纳税款的具体时间。</a:t>
                </a:r>
                <a:endParaRPr lang="zh-CN" altLang="en-US" sz="16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nvGrpSpPr>
            <p:cNvPr id="128" name="组合 127"/>
            <p:cNvGrpSpPr/>
            <p:nvPr/>
          </p:nvGrpSpPr>
          <p:grpSpPr>
            <a:xfrm>
              <a:off x="13182" y="6038"/>
              <a:ext cx="3965" cy="1971"/>
              <a:chOff x="13182" y="3218"/>
              <a:chExt cx="3965" cy="1971"/>
            </a:xfrm>
          </p:grpSpPr>
          <p:sp>
            <p:nvSpPr>
              <p:cNvPr id="131" name="文本框 130"/>
              <p:cNvSpPr txBox="1"/>
              <p:nvPr/>
            </p:nvSpPr>
            <p:spPr>
              <a:xfrm>
                <a:off x="13182" y="3218"/>
                <a:ext cx="1974" cy="628"/>
              </a:xfrm>
              <a:prstGeom prst="rect">
                <a:avLst/>
              </a:prstGeom>
              <a:noFill/>
            </p:spPr>
            <p:txBody>
              <a:bodyPr wrap="square" rtlCol="0">
                <a:spAutoFit/>
              </a:bodyPr>
              <a:p>
                <a:r>
                  <a:rPr lang="zh-CN" altLang="en-US" sz="2000">
                    <a:solidFill>
                      <a:schemeClr val="tx1">
                        <a:lumMod val="65000"/>
                        <a:lumOff val="35000"/>
                      </a:schemeClr>
                    </a:solidFill>
                    <a:latin typeface="汉仪粗简黑简" panose="00020600040101010101" charset="-122"/>
                    <a:ea typeface="汉仪粗简黑简" panose="00020600040101010101" charset="-122"/>
                  </a:rPr>
                  <a:t>纳税优惠</a:t>
                </a:r>
                <a:endParaRPr lang="zh-CN" altLang="en-US" sz="2000">
                  <a:solidFill>
                    <a:schemeClr val="tx1">
                      <a:lumMod val="65000"/>
                      <a:lumOff val="35000"/>
                    </a:schemeClr>
                  </a:solidFill>
                  <a:latin typeface="汉仪粗简黑简" panose="00020600040101010101" charset="-122"/>
                  <a:ea typeface="汉仪粗简黑简" panose="00020600040101010101" charset="-122"/>
                </a:endParaRPr>
              </a:p>
            </p:txBody>
          </p:sp>
          <p:sp>
            <p:nvSpPr>
              <p:cNvPr id="132" name="文本框 131"/>
              <p:cNvSpPr txBox="1"/>
              <p:nvPr/>
            </p:nvSpPr>
            <p:spPr>
              <a:xfrm>
                <a:off x="13182" y="3882"/>
                <a:ext cx="3965" cy="1307"/>
              </a:xfrm>
              <a:prstGeom prst="rect">
                <a:avLst/>
              </a:prstGeom>
              <a:noFill/>
            </p:spPr>
            <p:txBody>
              <a:bodyPr wrap="square" rtlCol="0">
                <a:spAutoFit/>
              </a:bodyPr>
              <a:p>
                <a:pPr fontAlgn="auto">
                  <a:lnSpc>
                    <a:spcPct val="150000"/>
                  </a:lnSpc>
                </a:pPr>
                <a:r>
                  <a:rPr lang="zh-CN" altLang="en-US" sz="1600">
                    <a:solidFill>
                      <a:schemeClr val="tx1">
                        <a:lumMod val="65000"/>
                        <a:lumOff val="35000"/>
                      </a:schemeClr>
                    </a:solidFill>
                    <a:latin typeface="汉仪中简黑简" panose="00020600040101010101" charset="-122"/>
                    <a:ea typeface="汉仪中简黑简" panose="00020600040101010101" charset="-122"/>
                    <a:sym typeface="+mn-ea"/>
                  </a:rPr>
                  <a:t>从目的上讲有照顾性与鼓励性两种。</a:t>
                </a:r>
                <a:endParaRPr lang="zh-CN" altLang="en-US" sz="16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nvGrpSpPr>
            <p:cNvPr id="140" name="组合 139"/>
            <p:cNvGrpSpPr/>
            <p:nvPr/>
          </p:nvGrpSpPr>
          <p:grpSpPr>
            <a:xfrm>
              <a:off x="1915" y="3078"/>
              <a:ext cx="3965" cy="2458"/>
              <a:chOff x="1915" y="3078"/>
              <a:chExt cx="3965" cy="2458"/>
            </a:xfrm>
          </p:grpSpPr>
          <p:sp>
            <p:nvSpPr>
              <p:cNvPr id="135" name="文本框 134"/>
              <p:cNvSpPr txBox="1"/>
              <p:nvPr/>
            </p:nvSpPr>
            <p:spPr>
              <a:xfrm>
                <a:off x="3906" y="3078"/>
                <a:ext cx="1974" cy="628"/>
              </a:xfrm>
              <a:prstGeom prst="rect">
                <a:avLst/>
              </a:prstGeom>
              <a:noFill/>
            </p:spPr>
            <p:txBody>
              <a:bodyPr wrap="square" rtlCol="0">
                <a:spAutoFit/>
              </a:bodyPr>
              <a:p>
                <a:pPr algn="r"/>
                <a:r>
                  <a:rPr lang="zh-CN" altLang="en-US" sz="2000">
                    <a:solidFill>
                      <a:schemeClr val="tx1">
                        <a:lumMod val="65000"/>
                        <a:lumOff val="35000"/>
                      </a:schemeClr>
                    </a:solidFill>
                    <a:latin typeface="汉仪粗简黑简" panose="00020600040101010101" charset="-122"/>
                    <a:ea typeface="汉仪粗简黑简" panose="00020600040101010101" charset="-122"/>
                  </a:rPr>
                  <a:t>纳税环节</a:t>
                </a:r>
                <a:endParaRPr lang="zh-CN" altLang="en-US" sz="2000">
                  <a:solidFill>
                    <a:schemeClr val="tx1">
                      <a:lumMod val="65000"/>
                      <a:lumOff val="35000"/>
                    </a:schemeClr>
                  </a:solidFill>
                  <a:latin typeface="汉仪粗简黑简" panose="00020600040101010101" charset="-122"/>
                  <a:ea typeface="汉仪粗简黑简" panose="00020600040101010101" charset="-122"/>
                </a:endParaRPr>
              </a:p>
            </p:txBody>
          </p:sp>
          <p:sp>
            <p:nvSpPr>
              <p:cNvPr id="136" name="文本框 135"/>
              <p:cNvSpPr txBox="1"/>
              <p:nvPr/>
            </p:nvSpPr>
            <p:spPr>
              <a:xfrm>
                <a:off x="1915" y="3648"/>
                <a:ext cx="3965" cy="1888"/>
              </a:xfrm>
              <a:prstGeom prst="rect">
                <a:avLst/>
              </a:prstGeom>
              <a:noFill/>
            </p:spPr>
            <p:txBody>
              <a:bodyPr wrap="square" rtlCol="0">
                <a:spAutoFit/>
              </a:bodyPr>
              <a:p>
                <a:pPr algn="r" fontAlgn="auto">
                  <a:lnSpc>
                    <a:spcPct val="150000"/>
                  </a:lnSpc>
                </a:pPr>
                <a:r>
                  <a:rPr lang="zh-CN" altLang="en-US" sz="1600">
                    <a:solidFill>
                      <a:schemeClr val="tx1">
                        <a:lumMod val="65000"/>
                        <a:lumOff val="35000"/>
                      </a:schemeClr>
                    </a:solidFill>
                    <a:latin typeface="汉仪中简黑简" panose="00020600040101010101" charset="-122"/>
                    <a:ea typeface="汉仪中简黑简" panose="00020600040101010101" charset="-122"/>
                    <a:sym typeface="+mn-ea"/>
                  </a:rPr>
                  <a:t>商品在整个流转过程中按照税法规定应当缴纳税款的阶段。</a:t>
                </a:r>
                <a:endParaRPr lang="zh-CN" altLang="en-US" sz="16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nvGrpSpPr>
            <p:cNvPr id="141" name="组合 140"/>
            <p:cNvGrpSpPr/>
            <p:nvPr/>
          </p:nvGrpSpPr>
          <p:grpSpPr>
            <a:xfrm>
              <a:off x="1915" y="6038"/>
              <a:ext cx="3965" cy="1971"/>
              <a:chOff x="1915" y="6038"/>
              <a:chExt cx="3965" cy="1971"/>
            </a:xfrm>
          </p:grpSpPr>
          <p:sp>
            <p:nvSpPr>
              <p:cNvPr id="138" name="文本框 137"/>
              <p:cNvSpPr txBox="1"/>
              <p:nvPr/>
            </p:nvSpPr>
            <p:spPr>
              <a:xfrm>
                <a:off x="3906" y="6038"/>
                <a:ext cx="1974" cy="628"/>
              </a:xfrm>
              <a:prstGeom prst="rect">
                <a:avLst/>
              </a:prstGeom>
              <a:noFill/>
            </p:spPr>
            <p:txBody>
              <a:bodyPr wrap="square" rtlCol="0">
                <a:spAutoFit/>
              </a:bodyPr>
              <a:p>
                <a:pPr algn="r"/>
                <a:r>
                  <a:rPr lang="zh-CN" altLang="en-US" sz="2000">
                    <a:solidFill>
                      <a:schemeClr val="tx1">
                        <a:lumMod val="65000"/>
                        <a:lumOff val="35000"/>
                      </a:schemeClr>
                    </a:solidFill>
                    <a:latin typeface="汉仪粗简黑简" panose="00020600040101010101" charset="-122"/>
                    <a:ea typeface="汉仪粗简黑简" panose="00020600040101010101" charset="-122"/>
                  </a:rPr>
                  <a:t>纳税地点</a:t>
                </a:r>
                <a:endParaRPr lang="zh-CN" altLang="en-US" sz="2000">
                  <a:solidFill>
                    <a:schemeClr val="tx1">
                      <a:lumMod val="65000"/>
                      <a:lumOff val="35000"/>
                    </a:schemeClr>
                  </a:solidFill>
                  <a:latin typeface="汉仪粗简黑简" panose="00020600040101010101" charset="-122"/>
                  <a:ea typeface="汉仪粗简黑简" panose="00020600040101010101" charset="-122"/>
                </a:endParaRPr>
              </a:p>
            </p:txBody>
          </p:sp>
          <p:sp>
            <p:nvSpPr>
              <p:cNvPr id="139" name="文本框 138"/>
              <p:cNvSpPr txBox="1"/>
              <p:nvPr/>
            </p:nvSpPr>
            <p:spPr>
              <a:xfrm>
                <a:off x="1915" y="6702"/>
                <a:ext cx="3965" cy="1307"/>
              </a:xfrm>
              <a:prstGeom prst="rect">
                <a:avLst/>
              </a:prstGeom>
              <a:noFill/>
            </p:spPr>
            <p:txBody>
              <a:bodyPr wrap="square" rtlCol="0">
                <a:spAutoFit/>
              </a:bodyPr>
              <a:p>
                <a:pPr algn="r" fontAlgn="auto">
                  <a:lnSpc>
                    <a:spcPct val="150000"/>
                  </a:lnSpc>
                </a:pPr>
                <a:r>
                  <a:rPr lang="zh-CN" altLang="en-US" sz="1600">
                    <a:solidFill>
                      <a:schemeClr val="tx1">
                        <a:lumMod val="65000"/>
                        <a:lumOff val="35000"/>
                      </a:schemeClr>
                    </a:solidFill>
                    <a:latin typeface="汉仪中简黑简" panose="00020600040101010101" charset="-122"/>
                    <a:ea typeface="汉仪中简黑简" panose="00020600040101010101" charset="-122"/>
                    <a:sym typeface="+mn-ea"/>
                  </a:rPr>
                  <a:t>是指缴纳税款的地方。一般是为纳税人的住所地。</a:t>
                </a:r>
                <a:endParaRPr lang="zh-CN" altLang="en-US" sz="16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9"/>
          <p:cNvSpPr/>
          <p:nvPr/>
        </p:nvSpPr>
        <p:spPr>
          <a:xfrm flipH="1">
            <a:off x="-38735" y="0"/>
            <a:ext cx="12243435" cy="6858635"/>
          </a:xfrm>
          <a:custGeom>
            <a:avLst/>
            <a:gdLst>
              <a:gd name="connsiteX0" fmla="*/ 17919 w 28714"/>
              <a:gd name="connsiteY0" fmla="*/ 2557 h 17765"/>
              <a:gd name="connsiteX1" fmla="*/ 18157 w 28714"/>
              <a:gd name="connsiteY1" fmla="*/ 3716 h 17765"/>
              <a:gd name="connsiteX2" fmla="*/ 17665 w 28714"/>
              <a:gd name="connsiteY2" fmla="*/ 5523 h 17765"/>
              <a:gd name="connsiteX3" fmla="*/ 16520 w 28714"/>
              <a:gd name="connsiteY3" fmla="*/ 6244 h 17765"/>
              <a:gd name="connsiteX4" fmla="*/ 13594 w 28714"/>
              <a:gd name="connsiteY4" fmla="*/ 6753 h 17765"/>
              <a:gd name="connsiteX5" fmla="*/ 11898 w 28714"/>
              <a:gd name="connsiteY5" fmla="*/ 7728 h 17765"/>
              <a:gd name="connsiteX6" fmla="*/ 10838 w 28714"/>
              <a:gd name="connsiteY6" fmla="*/ 9340 h 17765"/>
              <a:gd name="connsiteX7" fmla="*/ 10117 w 28714"/>
              <a:gd name="connsiteY7" fmla="*/ 11884 h 17765"/>
              <a:gd name="connsiteX8" fmla="*/ 8803 w 28714"/>
              <a:gd name="connsiteY8" fmla="*/ 13240 h 17765"/>
              <a:gd name="connsiteX9" fmla="*/ 6471 w 28714"/>
              <a:gd name="connsiteY9" fmla="*/ 13368 h 17765"/>
              <a:gd name="connsiteX10" fmla="*/ 4520 w 28714"/>
              <a:gd name="connsiteY10" fmla="*/ 12647 h 17765"/>
              <a:gd name="connsiteX11" fmla="*/ 1342 w 28714"/>
              <a:gd name="connsiteY11" fmla="*/ 12944 h 17765"/>
              <a:gd name="connsiteX12" fmla="*/ 1342 w 28714"/>
              <a:gd name="connsiteY12" fmla="*/ 12944 h 17765"/>
              <a:gd name="connsiteX13" fmla="*/ 1512 w 28714"/>
              <a:gd name="connsiteY13" fmla="*/ 14004 h 17765"/>
              <a:gd name="connsiteX14" fmla="*/ 1554 w 28714"/>
              <a:gd name="connsiteY14" fmla="*/ 16548 h 17765"/>
              <a:gd name="connsiteX15" fmla="*/ 18979 w 28714"/>
              <a:gd name="connsiteY15" fmla="*/ 17693 h 17765"/>
              <a:gd name="connsiteX16" fmla="*/ 28307 w 28714"/>
              <a:gd name="connsiteY16" fmla="*/ 17141 h 17765"/>
              <a:gd name="connsiteX17" fmla="*/ 26357 w 28714"/>
              <a:gd name="connsiteY17" fmla="*/ 14046 h 17765"/>
              <a:gd name="connsiteX18" fmla="*/ 26060 w 28714"/>
              <a:gd name="connsiteY18" fmla="*/ 4506 h 17765"/>
              <a:gd name="connsiteX19" fmla="*/ 24830 w 28714"/>
              <a:gd name="connsiteY19" fmla="*/ 395 h 17765"/>
              <a:gd name="connsiteX20" fmla="*/ 20505 w 28714"/>
              <a:gd name="connsiteY20" fmla="*/ 522 h 17765"/>
              <a:gd name="connsiteX21" fmla="*/ 16944 w 28714"/>
              <a:gd name="connsiteY21" fmla="*/ 2006 h 17765"/>
              <a:gd name="connsiteX22" fmla="*/ 17919 w 28714"/>
              <a:gd name="connsiteY22" fmla="*/ 2557 h 17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281" h="10801">
                <a:moveTo>
                  <a:pt x="14625" y="0"/>
                </a:moveTo>
                <a:cubicBezTo>
                  <a:pt x="14203" y="1805"/>
                  <a:pt x="14283" y="2160"/>
                  <a:pt x="11671" y="2460"/>
                </a:cubicBezTo>
                <a:cubicBezTo>
                  <a:pt x="8293" y="2956"/>
                  <a:pt x="7783" y="3818"/>
                  <a:pt x="7008" y="6559"/>
                </a:cubicBezTo>
                <a:cubicBezTo>
                  <a:pt x="6621" y="8644"/>
                  <a:pt x="5765" y="9408"/>
                  <a:pt x="3979" y="9500"/>
                </a:cubicBezTo>
                <a:cubicBezTo>
                  <a:pt x="3331" y="9530"/>
                  <a:pt x="2452" y="9217"/>
                  <a:pt x="2167" y="9001"/>
                </a:cubicBezTo>
                <a:cubicBezTo>
                  <a:pt x="1866" y="8801"/>
                  <a:pt x="1381" y="8616"/>
                  <a:pt x="661" y="8622"/>
                </a:cubicBezTo>
                <a:cubicBezTo>
                  <a:pt x="460" y="8619"/>
                  <a:pt x="118" y="8641"/>
                  <a:pt x="0" y="8652"/>
                </a:cubicBezTo>
                <a:lnTo>
                  <a:pt x="0" y="10801"/>
                </a:lnTo>
                <a:lnTo>
                  <a:pt x="19281" y="10801"/>
                </a:lnTo>
                <a:lnTo>
                  <a:pt x="19281" y="0"/>
                </a:lnTo>
                <a:lnTo>
                  <a:pt x="14625"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 name="任意多边形 4"/>
          <p:cNvSpPr/>
          <p:nvPr/>
        </p:nvSpPr>
        <p:spPr>
          <a:xfrm>
            <a:off x="9058275" y="0"/>
            <a:ext cx="3133725" cy="1809750"/>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12" name="组合 11"/>
          <p:cNvGrpSpPr/>
          <p:nvPr/>
        </p:nvGrpSpPr>
        <p:grpSpPr>
          <a:xfrm>
            <a:off x="10133330" y="238760"/>
            <a:ext cx="1880235" cy="521970"/>
            <a:chOff x="750" y="376"/>
            <a:chExt cx="2961" cy="822"/>
          </a:xfrm>
        </p:grpSpPr>
        <p:sp>
          <p:nvSpPr>
            <p:cNvPr id="15" name="正五边形 14"/>
            <p:cNvSpPr>
              <a:spLocks noChangeAspect="1"/>
            </p:cNvSpPr>
            <p:nvPr/>
          </p:nvSpPr>
          <p:spPr>
            <a:xfrm>
              <a:off x="750" y="378"/>
              <a:ext cx="737" cy="737"/>
            </a:xfrm>
            <a:prstGeom prst="pentagon">
              <a:avLst/>
            </a:prstGeom>
            <a:noFill/>
            <a:ln w="34925">
              <a:solidFill>
                <a:srgbClr val="3D7D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648" y="376"/>
              <a:ext cx="2063" cy="822"/>
            </a:xfrm>
            <a:prstGeom prst="rect">
              <a:avLst/>
            </a:prstGeom>
            <a:noFill/>
          </p:spPr>
          <p:txBody>
            <a:bodyPr wrap="square" rtlCol="0">
              <a:spAutoFit/>
            </a:bodyPr>
            <a:p>
              <a:r>
                <a:rPr lang="en-US" altLang="zh-CN" sz="2800" b="1">
                  <a:solidFill>
                    <a:srgbClr val="3D7DDA"/>
                  </a:solidFill>
                  <a:latin typeface="汉仪粗简黑简" panose="00020600040101010101" charset="-122"/>
                  <a:ea typeface="汉仪粗简黑简" panose="00020600040101010101" charset="-122"/>
                </a:rPr>
                <a:t>LOGO</a:t>
              </a:r>
              <a:endParaRPr lang="en-US" altLang="zh-CN" sz="2800" b="1">
                <a:solidFill>
                  <a:srgbClr val="3D7DDA"/>
                </a:solidFill>
                <a:latin typeface="汉仪粗简黑简" panose="00020600040101010101" charset="-122"/>
                <a:ea typeface="汉仪粗简黑简" panose="00020600040101010101" charset="-122"/>
              </a:endParaRPr>
            </a:p>
          </p:txBody>
        </p:sp>
      </p:grpSp>
      <p:pic>
        <p:nvPicPr>
          <p:cNvPr id="13" name="图片 12" descr="/Users/weiqingqing/Desktop/48l [转换].png48l [转换]"/>
          <p:cNvPicPr>
            <a:picLocks noChangeAspect="1"/>
          </p:cNvPicPr>
          <p:nvPr/>
        </p:nvPicPr>
        <p:blipFill>
          <a:blip r:embed="rId1"/>
          <a:srcRect/>
          <a:stretch>
            <a:fillRect/>
          </a:stretch>
        </p:blipFill>
        <p:spPr>
          <a:xfrm>
            <a:off x="615315" y="1544955"/>
            <a:ext cx="7666355" cy="4749165"/>
          </a:xfrm>
          <a:prstGeom prst="rect">
            <a:avLst/>
          </a:prstGeom>
        </p:spPr>
      </p:pic>
      <p:grpSp>
        <p:nvGrpSpPr>
          <p:cNvPr id="39" name="组合 38"/>
          <p:cNvGrpSpPr/>
          <p:nvPr/>
        </p:nvGrpSpPr>
        <p:grpSpPr>
          <a:xfrm flipH="1">
            <a:off x="675640" y="513080"/>
            <a:ext cx="444500" cy="25146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38" name="文本框 37"/>
          <p:cNvSpPr txBox="1"/>
          <p:nvPr/>
        </p:nvSpPr>
        <p:spPr>
          <a:xfrm>
            <a:off x="1362075" y="394970"/>
            <a:ext cx="5555615" cy="368300"/>
          </a:xfrm>
          <a:prstGeom prst="rect">
            <a:avLst/>
          </a:prstGeom>
          <a:noFill/>
        </p:spPr>
        <p:txBody>
          <a:bodyPr wrap="square" rtlCol="0">
            <a:spAutoFit/>
          </a:bodyPr>
          <a:p>
            <a:pPr algn="dist"/>
            <a:r>
              <a:rPr lang="zh-CN" altLang="en-US">
                <a:solidFill>
                  <a:srgbClr val="3D7DDA"/>
                </a:solidFill>
                <a:latin typeface="汉仪中简黑简" panose="00020600040101010101" charset="-122"/>
                <a:ea typeface="汉仪中简黑简" panose="00020600040101010101" charset="-122"/>
                <a:cs typeface="汉仪中简黑简" panose="00020600040101010101" charset="-122"/>
              </a:rPr>
              <a:t>财务人员培训      税务岗位培训     税收知识普及</a:t>
            </a:r>
            <a:endParaRPr lang="zh-CN" altLang="en-US">
              <a:solidFill>
                <a:srgbClr val="3D7DDA"/>
              </a:solidFill>
              <a:latin typeface="汉仪中简黑简" panose="00020600040101010101" charset="-122"/>
              <a:ea typeface="汉仪中简黑简" panose="00020600040101010101" charset="-122"/>
              <a:cs typeface="汉仪中简黑简" panose="00020600040101010101" charset="-122"/>
            </a:endParaRPr>
          </a:p>
        </p:txBody>
      </p:sp>
      <p:sp>
        <p:nvSpPr>
          <p:cNvPr id="18" name="文本框 17"/>
          <p:cNvSpPr txBox="1"/>
          <p:nvPr/>
        </p:nvSpPr>
        <p:spPr>
          <a:xfrm>
            <a:off x="8281035" y="1562735"/>
            <a:ext cx="2232000" cy="706755"/>
          </a:xfrm>
          <a:prstGeom prst="rect">
            <a:avLst/>
          </a:prstGeom>
          <a:noFill/>
        </p:spPr>
        <p:txBody>
          <a:bodyPr wrap="square" rtlCol="0">
            <a:spAutoFit/>
          </a:bodyPr>
          <a:p>
            <a:r>
              <a:rPr lang="zh-CN" altLang="en-US" sz="4000">
                <a:solidFill>
                  <a:srgbClr val="304887"/>
                </a:solidFill>
                <a:latin typeface="汉仪雅酷黑W" panose="00020600040101010101" charset="-122"/>
                <a:ea typeface="汉仪雅酷黑W" panose="00020600040101010101" charset="-122"/>
              </a:rPr>
              <a:t>第二部分</a:t>
            </a:r>
            <a:endParaRPr lang="zh-CN" altLang="en-US" sz="4000">
              <a:solidFill>
                <a:srgbClr val="304887"/>
              </a:solidFill>
              <a:latin typeface="汉仪雅酷黑W" panose="00020600040101010101" charset="-122"/>
              <a:ea typeface="汉仪雅酷黑W" panose="00020600040101010101" charset="-122"/>
            </a:endParaRPr>
          </a:p>
        </p:txBody>
      </p:sp>
      <p:sp>
        <p:nvSpPr>
          <p:cNvPr id="2" name="文本框 1"/>
          <p:cNvSpPr txBox="1"/>
          <p:nvPr/>
        </p:nvSpPr>
        <p:spPr>
          <a:xfrm>
            <a:off x="8281035" y="2217420"/>
            <a:ext cx="2232000" cy="811530"/>
          </a:xfrm>
          <a:prstGeom prst="rect">
            <a:avLst/>
          </a:prstGeom>
          <a:noFill/>
        </p:spPr>
        <p:txBody>
          <a:bodyPr wrap="square" rtlCol="0">
            <a:spAutoFit/>
          </a:bodyPr>
          <a:p>
            <a:pPr algn="dist" fontAlgn="auto">
              <a:lnSpc>
                <a:spcPct val="130000"/>
              </a:lnSpc>
            </a:pPr>
            <a:r>
              <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rPr>
              <a:t>企业税务</a:t>
            </a:r>
            <a:endParaRPr lang="zh-CN" altLang="en-US" sz="3600" b="1">
              <a:solidFill>
                <a:schemeClr val="tx1">
                  <a:lumMod val="65000"/>
                  <a:lumOff val="35000"/>
                </a:schemeClr>
              </a:solidFill>
              <a:latin typeface="汉仪粗简黑简" panose="00020600040101010101" charset="-122"/>
              <a:ea typeface="汉仪粗简黑简" panose="00020600040101010101" charset="-122"/>
              <a:cs typeface="汉仪中简黑简" panose="00020600040101010101" charset="-122"/>
            </a:endParaRPr>
          </a:p>
        </p:txBody>
      </p:sp>
      <p:sp>
        <p:nvSpPr>
          <p:cNvPr id="11" name="文本框 10"/>
          <p:cNvSpPr txBox="1"/>
          <p:nvPr/>
        </p:nvSpPr>
        <p:spPr>
          <a:xfrm>
            <a:off x="8281035" y="2984500"/>
            <a:ext cx="3564000" cy="929640"/>
          </a:xfrm>
          <a:prstGeom prst="rect">
            <a:avLst/>
          </a:prstGeom>
          <a:noFill/>
        </p:spPr>
        <p:txBody>
          <a:bodyPr wrap="square" rtlCol="0">
            <a:spAutoFit/>
          </a:bodyPr>
          <a:p>
            <a:pPr fontAlgn="auto">
              <a:lnSpc>
                <a:spcPct val="130000"/>
              </a:lnSpc>
            </a:pPr>
            <a:r>
              <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rPr>
              <a:t>贯彻落实税收政策，确保税收工作程序的合法性，杜绝以权谋私的现象，严格执行税收法律、法规、条例和现行税收政策。</a:t>
            </a:r>
            <a:endParaRPr lang="zh-CN" altLang="en-US" sz="1400">
              <a:solidFill>
                <a:schemeClr val="tx1">
                  <a:lumMod val="65000"/>
                  <a:lumOff val="35000"/>
                </a:schemeClr>
              </a:solidFill>
              <a:latin typeface="汉仪中简黑简" panose="00020600040101010101" charset="-122"/>
              <a:ea typeface="汉仪中简黑简" panose="00020600040101010101" charset="-122"/>
              <a:cs typeface="汉仪中简黑简" panose="00020600040101010101" charset="-122"/>
            </a:endParaRPr>
          </a:p>
        </p:txBody>
      </p:sp>
      <p:grpSp>
        <p:nvGrpSpPr>
          <p:cNvPr id="54" name="组合 53"/>
          <p:cNvGrpSpPr/>
          <p:nvPr/>
        </p:nvGrpSpPr>
        <p:grpSpPr>
          <a:xfrm>
            <a:off x="8382635" y="4131945"/>
            <a:ext cx="2083435" cy="467995"/>
            <a:chOff x="1044" y="6527"/>
            <a:chExt cx="3421" cy="823"/>
          </a:xfrm>
        </p:grpSpPr>
        <p:sp>
          <p:nvSpPr>
            <p:cNvPr id="49" name="圆角矩形 48"/>
            <p:cNvSpPr/>
            <p:nvPr/>
          </p:nvSpPr>
          <p:spPr>
            <a:xfrm>
              <a:off x="1044" y="6527"/>
              <a:ext cx="3421" cy="823"/>
            </a:xfrm>
            <a:prstGeom prst="roundRect">
              <a:avLst>
                <a:gd name="adj" fmla="val 32835"/>
              </a:avLst>
            </a:prstGeom>
            <a:solidFill>
              <a:srgbClr val="FD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a:grpSpLocks noChangeAspect="1"/>
            </p:cNvGrpSpPr>
            <p:nvPr/>
          </p:nvGrpSpPr>
          <p:grpSpPr>
            <a:xfrm>
              <a:off x="1479" y="6690"/>
              <a:ext cx="510" cy="510"/>
              <a:chOff x="1479" y="6623"/>
              <a:chExt cx="624" cy="624"/>
            </a:xfrm>
          </p:grpSpPr>
          <p:sp>
            <p:nvSpPr>
              <p:cNvPr id="51" name="椭圆 50"/>
              <p:cNvSpPr/>
              <p:nvPr/>
            </p:nvSpPr>
            <p:spPr>
              <a:xfrm>
                <a:off x="1479" y="6623"/>
                <a:ext cx="624" cy="624"/>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半闭框 51"/>
              <p:cNvSpPr/>
              <p:nvPr/>
            </p:nvSpPr>
            <p:spPr>
              <a:xfrm rot="8100000">
                <a:off x="1573" y="6836"/>
                <a:ext cx="283" cy="283"/>
              </a:xfrm>
              <a:prstGeom prst="halfFrame">
                <a:avLst>
                  <a:gd name="adj1" fmla="val 20332"/>
                  <a:gd name="adj2" fmla="val 2202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53" name="文本框 52"/>
            <p:cNvSpPr txBox="1"/>
            <p:nvPr/>
          </p:nvSpPr>
          <p:spPr>
            <a:xfrm>
              <a:off x="2184" y="6624"/>
              <a:ext cx="2151" cy="701"/>
            </a:xfrm>
            <a:prstGeom prst="rect">
              <a:avLst/>
            </a:prstGeom>
            <a:noFill/>
          </p:spPr>
          <p:txBody>
            <a:bodyPr wrap="square" rtlCol="0">
              <a:spAutoFit/>
            </a:bodyPr>
            <a:p>
              <a:r>
                <a:rPr lang="en-US" altLang="zh-CN" sz="2000" b="1">
                  <a:solidFill>
                    <a:schemeClr val="bg1"/>
                  </a:solidFill>
                  <a:latin typeface="汉仪粗简黑简" panose="00020600040101010101" charset="-122"/>
                  <a:ea typeface="汉仪粗简黑简" panose="00020600040101010101" charset="-122"/>
                </a:rPr>
                <a:t>PART-02</a:t>
              </a:r>
              <a:endParaRPr lang="en-US" altLang="zh-CN" sz="2000" b="1">
                <a:solidFill>
                  <a:schemeClr val="bg1"/>
                </a:solidFill>
                <a:latin typeface="汉仪粗简黑简" panose="00020600040101010101" charset="-122"/>
                <a:ea typeface="汉仪粗简黑简" panose="00020600040101010101" charset="-122"/>
              </a:endParaRPr>
            </a:p>
          </p:txBody>
        </p:sp>
      </p:grpSp>
      <p:grpSp>
        <p:nvGrpSpPr>
          <p:cNvPr id="55" name="组合 54"/>
          <p:cNvGrpSpPr/>
          <p:nvPr/>
        </p:nvGrpSpPr>
        <p:grpSpPr>
          <a:xfrm>
            <a:off x="8535035" y="5104130"/>
            <a:ext cx="1018540" cy="179070"/>
            <a:chOff x="1245" y="7921"/>
            <a:chExt cx="1604" cy="282"/>
          </a:xfrm>
        </p:grpSpPr>
        <p:sp>
          <p:nvSpPr>
            <p:cNvPr id="56" name="圆角矩形 55"/>
            <p:cNvSpPr/>
            <p:nvPr/>
          </p:nvSpPr>
          <p:spPr>
            <a:xfrm>
              <a:off x="1245" y="7921"/>
              <a:ext cx="283" cy="283"/>
            </a:xfrm>
            <a:prstGeom prst="roundRect">
              <a:avLst/>
            </a:prstGeom>
            <a:solidFill>
              <a:srgbClr val="6DAB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906"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2567" y="7921"/>
              <a:ext cx="283" cy="283"/>
            </a:xfrm>
            <a:prstGeom prst="roundRect">
              <a:avLst/>
            </a:pr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9" name="文本框 58"/>
          <p:cNvSpPr txBox="1"/>
          <p:nvPr/>
        </p:nvSpPr>
        <p:spPr>
          <a:xfrm>
            <a:off x="4366895" y="2689225"/>
            <a:ext cx="2088000" cy="460375"/>
          </a:xfrm>
          <a:prstGeom prst="rect">
            <a:avLst/>
          </a:prstGeom>
          <a:noFill/>
        </p:spPr>
        <p:txBody>
          <a:bodyPr wrap="square" rtlCol="0">
            <a:spAutoFit/>
          </a:bodyPr>
          <a:p>
            <a:pPr algn="dist"/>
            <a:r>
              <a:rPr lang="zh-CN" altLang="en-US" sz="2400" b="1">
                <a:solidFill>
                  <a:schemeClr val="bg1"/>
                </a:solidFill>
                <a:latin typeface="汉仪粗简黑简" panose="00020600040101010101" charset="-122"/>
                <a:ea typeface="汉仪粗简黑简" panose="00020600040101010101" charset="-122"/>
              </a:rPr>
              <a:t>您的纳税清单</a:t>
            </a:r>
            <a:endParaRPr lang="zh-CN" altLang="en-US" sz="2400" b="1">
              <a:solidFill>
                <a:schemeClr val="bg1"/>
              </a:solidFill>
              <a:latin typeface="汉仪粗简黑简" panose="00020600040101010101" charset="-122"/>
              <a:ea typeface="汉仪粗简黑简" panose="0002060004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a:off x="10478770" y="0"/>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rot="10800000">
            <a:off x="0" y="5536565"/>
            <a:ext cx="1713230" cy="1321435"/>
          </a:xfrm>
          <a:custGeom>
            <a:avLst/>
            <a:gdLst>
              <a:gd name="connisteX0" fmla="*/ 105190 w 4554232"/>
              <a:gd name="connsiteY0" fmla="*/ 196520 h 2881744"/>
              <a:gd name="connisteX1" fmla="*/ 345855 w 4554232"/>
              <a:gd name="connsiteY1" fmla="*/ 761035 h 2881744"/>
              <a:gd name="connisteX2" fmla="*/ 685580 w 4554232"/>
              <a:gd name="connsiteY2" fmla="*/ 1256335 h 2881744"/>
              <a:gd name="connisteX3" fmla="*/ 1307880 w 4554232"/>
              <a:gd name="connsiteY3" fmla="*/ 1581455 h 2881744"/>
              <a:gd name="connisteX4" fmla="*/ 2341025 w 4554232"/>
              <a:gd name="connsiteY4" fmla="*/ 1652575 h 2881744"/>
              <a:gd name="connisteX5" fmla="*/ 3048415 w 4554232"/>
              <a:gd name="connsiteY5" fmla="*/ 1751635 h 2881744"/>
              <a:gd name="connisteX6" fmla="*/ 3501170 w 4554232"/>
              <a:gd name="connsiteY6" fmla="*/ 2076755 h 2881744"/>
              <a:gd name="connisteX7" fmla="*/ 3784380 w 4554232"/>
              <a:gd name="connsiteY7" fmla="*/ 2657145 h 2881744"/>
              <a:gd name="connisteX8" fmla="*/ 3784380 w 4554232"/>
              <a:gd name="connsiteY8" fmla="*/ 2657145 h 2881744"/>
              <a:gd name="connisteX9" fmla="*/ 4138075 w 4554232"/>
              <a:gd name="connsiteY9" fmla="*/ 2671115 h 2881744"/>
              <a:gd name="connisteX10" fmla="*/ 4491770 w 4554232"/>
              <a:gd name="connsiteY10" fmla="*/ 253035 h 2881744"/>
              <a:gd name="connisteX11" fmla="*/ 4208560 w 4554232"/>
              <a:gd name="connsiteY11" fmla="*/ 125400 h 2881744"/>
              <a:gd name="connisteX12" fmla="*/ 1845725 w 4554232"/>
              <a:gd name="connsiteY12" fmla="*/ 40945 h 2881744"/>
              <a:gd name="connisteX13" fmla="*/ 105190 w 4554232"/>
              <a:gd name="connsiteY13" fmla="*/ 196520 h 2881744"/>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Lst>
            <a:rect l="l" t="t" r="r" b="b"/>
            <a:pathLst>
              <a:path w="5592" h="3021">
                <a:moveTo>
                  <a:pt x="0" y="0"/>
                </a:moveTo>
                <a:lnTo>
                  <a:pt x="3" y="3"/>
                </a:lnTo>
                <a:lnTo>
                  <a:pt x="18" y="18"/>
                </a:lnTo>
                <a:lnTo>
                  <a:pt x="34" y="33"/>
                </a:lnTo>
                <a:cubicBezTo>
                  <a:pt x="232" y="199"/>
                  <a:pt x="356" y="430"/>
                  <a:pt x="409" y="550"/>
                </a:cubicBezTo>
                <a:cubicBezTo>
                  <a:pt x="705" y="1180"/>
                  <a:pt x="1376" y="1771"/>
                  <a:pt x="2817" y="1724"/>
                </a:cubicBezTo>
                <a:cubicBezTo>
                  <a:pt x="3027" y="1725"/>
                  <a:pt x="3304" y="1734"/>
                  <a:pt x="3471" y="1753"/>
                </a:cubicBezTo>
                <a:cubicBezTo>
                  <a:pt x="3622" y="1768"/>
                  <a:pt x="3785" y="1778"/>
                  <a:pt x="3860" y="1783"/>
                </a:cubicBezTo>
                <a:cubicBezTo>
                  <a:pt x="4727" y="1810"/>
                  <a:pt x="5284" y="2169"/>
                  <a:pt x="5592" y="3021"/>
                </a:cubicBezTo>
                <a:lnTo>
                  <a:pt x="5592" y="0"/>
                </a:lnTo>
                <a:lnTo>
                  <a:pt x="0" y="0"/>
                </a:lnTo>
                <a:close/>
              </a:path>
            </a:pathLst>
          </a:custGeom>
          <a:solidFill>
            <a:srgbClr val="D9EFF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nvGrpSpPr>
          <p:cNvPr id="39" name="组合 38"/>
          <p:cNvGrpSpPr>
            <a:grpSpLocks noChangeAspect="1"/>
          </p:cNvGrpSpPr>
          <p:nvPr/>
        </p:nvGrpSpPr>
        <p:grpSpPr>
          <a:xfrm flipH="1">
            <a:off x="645160" y="467360"/>
            <a:ext cx="571500" cy="324000"/>
            <a:chOff x="17802" y="764"/>
            <a:chExt cx="700" cy="396"/>
          </a:xfrm>
          <a:solidFill>
            <a:srgbClr val="3D7DDA"/>
          </a:solidFill>
        </p:grpSpPr>
        <p:sp>
          <p:nvSpPr>
            <p:cNvPr id="34" name="圆角矩形 33"/>
            <p:cNvSpPr/>
            <p:nvPr/>
          </p:nvSpPr>
          <p:spPr>
            <a:xfrm>
              <a:off x="17802" y="764"/>
              <a:ext cx="700"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7991" y="920"/>
              <a:ext cx="511"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sp>
          <p:nvSpPr>
            <p:cNvPr id="36" name="圆角矩形 35"/>
            <p:cNvSpPr/>
            <p:nvPr/>
          </p:nvSpPr>
          <p:spPr>
            <a:xfrm>
              <a:off x="18105" y="1074"/>
              <a:ext cx="397" cy="8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a:p>
              <a:pPr algn="ctr"/>
              <a:endParaRPr lang="zh-CN" altLang="en-US"/>
            </a:p>
            <a:p>
              <a:pPr algn="ctr"/>
              <a:endParaRPr lang="zh-CN" altLang="en-US"/>
            </a:p>
          </p:txBody>
        </p:sp>
      </p:grpSp>
      <p:sp>
        <p:nvSpPr>
          <p:cNvPr id="26" name="文本框 25"/>
          <p:cNvSpPr txBox="1"/>
          <p:nvPr/>
        </p:nvSpPr>
        <p:spPr>
          <a:xfrm>
            <a:off x="1481455" y="403765"/>
            <a:ext cx="1656000" cy="506730"/>
          </a:xfrm>
          <a:prstGeom prst="rect">
            <a:avLst/>
          </a:prstGeom>
          <a:noFill/>
        </p:spPr>
        <p:txBody>
          <a:bodyPr wrap="square" rtlCol="0">
            <a:spAutoFit/>
          </a:bodyPr>
          <a:p>
            <a:pPr algn="dist"/>
            <a:r>
              <a:rPr lang="zh-CN" altLang="en-US" sz="2700">
                <a:solidFill>
                  <a:schemeClr val="tx1">
                    <a:lumMod val="65000"/>
                    <a:lumOff val="35000"/>
                  </a:schemeClr>
                </a:solidFill>
                <a:latin typeface="汉仪粗简黑简" panose="00020600040101010101" charset="-122"/>
                <a:ea typeface="汉仪粗简黑简" panose="00020600040101010101" charset="-122"/>
              </a:rPr>
              <a:t>企业税务</a:t>
            </a:r>
            <a:endParaRPr lang="zh-CN" altLang="en-US" sz="2700">
              <a:solidFill>
                <a:schemeClr val="tx1">
                  <a:lumMod val="65000"/>
                  <a:lumOff val="35000"/>
                </a:schemeClr>
              </a:solidFill>
              <a:latin typeface="汉仪粗简黑简" panose="00020600040101010101" charset="-122"/>
              <a:ea typeface="汉仪粗简黑简" panose="00020600040101010101" charset="-122"/>
            </a:endParaRPr>
          </a:p>
        </p:txBody>
      </p:sp>
      <p:grpSp>
        <p:nvGrpSpPr>
          <p:cNvPr id="9" name="组合 8"/>
          <p:cNvGrpSpPr/>
          <p:nvPr/>
        </p:nvGrpSpPr>
        <p:grpSpPr>
          <a:xfrm>
            <a:off x="1085850" y="1714500"/>
            <a:ext cx="10020300" cy="4155440"/>
            <a:chOff x="1731" y="2680"/>
            <a:chExt cx="15780" cy="6544"/>
          </a:xfrm>
        </p:grpSpPr>
        <p:grpSp>
          <p:nvGrpSpPr>
            <p:cNvPr id="2" name="组合 1"/>
            <p:cNvGrpSpPr/>
            <p:nvPr/>
          </p:nvGrpSpPr>
          <p:grpSpPr>
            <a:xfrm>
              <a:off x="1731" y="2680"/>
              <a:ext cx="4988" cy="6037"/>
              <a:chOff x="1951" y="2680"/>
              <a:chExt cx="4988" cy="6037"/>
            </a:xfrm>
          </p:grpSpPr>
          <p:grpSp>
            <p:nvGrpSpPr>
              <p:cNvPr id="188" name="组合 187"/>
              <p:cNvGrpSpPr/>
              <p:nvPr/>
            </p:nvGrpSpPr>
            <p:grpSpPr>
              <a:xfrm rot="0">
                <a:off x="3241" y="2680"/>
                <a:ext cx="2409" cy="2409"/>
                <a:chOff x="3360" y="3355"/>
                <a:chExt cx="2492" cy="2492"/>
              </a:xfrm>
            </p:grpSpPr>
            <p:sp>
              <p:nvSpPr>
                <p:cNvPr id="189" name="椭圆 188"/>
                <p:cNvSpPr/>
                <p:nvPr/>
              </p:nvSpPr>
              <p:spPr>
                <a:xfrm>
                  <a:off x="3360" y="3355"/>
                  <a:ext cx="2492" cy="2492"/>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汉仪中简黑简" panose="00020600040101010101" charset="-122"/>
                    <a:ea typeface="汉仪中简黑简" panose="00020600040101010101" charset="-122"/>
                  </a:endParaRPr>
                </a:p>
              </p:txBody>
            </p:sp>
            <p:sp>
              <p:nvSpPr>
                <p:cNvPr id="190" name="图形"/>
                <p:cNvSpPr>
                  <a:spLocks noEditPoints="1"/>
                </p:cNvSpPr>
                <p:nvPr/>
              </p:nvSpPr>
              <p:spPr bwMode="auto">
                <a:xfrm>
                  <a:off x="4277" y="4196"/>
                  <a:ext cx="658" cy="809"/>
                </a:xfrm>
                <a:custGeom>
                  <a:avLst/>
                  <a:gdLst>
                    <a:gd name="T0" fmla="*/ 58 w 828"/>
                    <a:gd name="T1" fmla="*/ 7 h 1017"/>
                    <a:gd name="T2" fmla="*/ 12 w 828"/>
                    <a:gd name="T3" fmla="*/ 49 h 1017"/>
                    <a:gd name="T4" fmla="*/ 0 w 828"/>
                    <a:gd name="T5" fmla="*/ 921 h 1017"/>
                    <a:gd name="T6" fmla="*/ 22 w 828"/>
                    <a:gd name="T7" fmla="*/ 982 h 1017"/>
                    <a:gd name="T8" fmla="*/ 76 w 828"/>
                    <a:gd name="T9" fmla="*/ 1015 h 1017"/>
                    <a:gd name="T10" fmla="*/ 760 w 828"/>
                    <a:gd name="T11" fmla="*/ 1012 h 1017"/>
                    <a:gd name="T12" fmla="*/ 810 w 828"/>
                    <a:gd name="T13" fmla="*/ 975 h 1017"/>
                    <a:gd name="T14" fmla="*/ 828 w 828"/>
                    <a:gd name="T15" fmla="*/ 95 h 1017"/>
                    <a:gd name="T16" fmla="*/ 810 w 828"/>
                    <a:gd name="T17" fmla="*/ 41 h 1017"/>
                    <a:gd name="T18" fmla="*/ 760 w 828"/>
                    <a:gd name="T19" fmla="*/ 4 h 1017"/>
                    <a:gd name="T20" fmla="*/ 763 w 828"/>
                    <a:gd name="T21" fmla="*/ 928 h 1017"/>
                    <a:gd name="T22" fmla="*/ 732 w 828"/>
                    <a:gd name="T23" fmla="*/ 953 h 1017"/>
                    <a:gd name="T24" fmla="*/ 69 w 828"/>
                    <a:gd name="T25" fmla="*/ 939 h 1017"/>
                    <a:gd name="T26" fmla="*/ 87 w 828"/>
                    <a:gd name="T27" fmla="*/ 285 h 1017"/>
                    <a:gd name="T28" fmla="*/ 763 w 828"/>
                    <a:gd name="T29" fmla="*/ 921 h 1017"/>
                    <a:gd name="T30" fmla="*/ 749 w 828"/>
                    <a:gd name="T31" fmla="*/ 216 h 1017"/>
                    <a:gd name="T32" fmla="*/ 83 w 828"/>
                    <a:gd name="T33" fmla="*/ 220 h 1017"/>
                    <a:gd name="T34" fmla="*/ 64 w 828"/>
                    <a:gd name="T35" fmla="*/ 95 h 1017"/>
                    <a:gd name="T36" fmla="*/ 83 w 828"/>
                    <a:gd name="T37" fmla="*/ 65 h 1017"/>
                    <a:gd name="T38" fmla="*/ 749 w 828"/>
                    <a:gd name="T39" fmla="*/ 68 h 1017"/>
                    <a:gd name="T40" fmla="*/ 191 w 828"/>
                    <a:gd name="T41" fmla="*/ 508 h 1017"/>
                    <a:gd name="T42" fmla="*/ 232 w 828"/>
                    <a:gd name="T43" fmla="*/ 563 h 1017"/>
                    <a:gd name="T44" fmla="*/ 267 w 828"/>
                    <a:gd name="T45" fmla="*/ 569 h 1017"/>
                    <a:gd name="T46" fmla="*/ 287 w 828"/>
                    <a:gd name="T47" fmla="*/ 508 h 1017"/>
                    <a:gd name="T48" fmla="*/ 345 w 828"/>
                    <a:gd name="T49" fmla="*/ 494 h 1017"/>
                    <a:gd name="T50" fmla="*/ 345 w 828"/>
                    <a:gd name="T51" fmla="*/ 459 h 1017"/>
                    <a:gd name="T52" fmla="*/ 287 w 828"/>
                    <a:gd name="T53" fmla="*/ 413 h 1017"/>
                    <a:gd name="T54" fmla="*/ 267 w 828"/>
                    <a:gd name="T55" fmla="*/ 384 h 1017"/>
                    <a:gd name="T56" fmla="*/ 232 w 828"/>
                    <a:gd name="T57" fmla="*/ 390 h 1017"/>
                    <a:gd name="T58" fmla="*/ 191 w 828"/>
                    <a:gd name="T59" fmla="*/ 445 h 1017"/>
                    <a:gd name="T60" fmla="*/ 160 w 828"/>
                    <a:gd name="T61" fmla="*/ 470 h 1017"/>
                    <a:gd name="T62" fmla="*/ 173 w 828"/>
                    <a:gd name="T63" fmla="*/ 503 h 1017"/>
                    <a:gd name="T64" fmla="*/ 509 w 828"/>
                    <a:gd name="T65" fmla="*/ 445 h 1017"/>
                    <a:gd name="T66" fmla="*/ 478 w 828"/>
                    <a:gd name="T67" fmla="*/ 470 h 1017"/>
                    <a:gd name="T68" fmla="*/ 492 w 828"/>
                    <a:gd name="T69" fmla="*/ 503 h 1017"/>
                    <a:gd name="T70" fmla="*/ 648 w 828"/>
                    <a:gd name="T71" fmla="*/ 506 h 1017"/>
                    <a:gd name="T72" fmla="*/ 668 w 828"/>
                    <a:gd name="T73" fmla="*/ 476 h 1017"/>
                    <a:gd name="T74" fmla="*/ 643 w 828"/>
                    <a:gd name="T75" fmla="*/ 445 h 1017"/>
                    <a:gd name="T76" fmla="*/ 497 w 828"/>
                    <a:gd name="T77" fmla="*/ 670 h 1017"/>
                    <a:gd name="T78" fmla="*/ 478 w 828"/>
                    <a:gd name="T79" fmla="*/ 699 h 1017"/>
                    <a:gd name="T80" fmla="*/ 502 w 828"/>
                    <a:gd name="T81" fmla="*/ 730 h 1017"/>
                    <a:gd name="T82" fmla="*/ 659 w 828"/>
                    <a:gd name="T83" fmla="*/ 722 h 1017"/>
                    <a:gd name="T84" fmla="*/ 666 w 828"/>
                    <a:gd name="T85" fmla="*/ 686 h 1017"/>
                    <a:gd name="T86" fmla="*/ 637 w 828"/>
                    <a:gd name="T87" fmla="*/ 667 h 1017"/>
                    <a:gd name="T88" fmla="*/ 486 w 828"/>
                    <a:gd name="T89" fmla="*/ 803 h 1017"/>
                    <a:gd name="T90" fmla="*/ 480 w 828"/>
                    <a:gd name="T91" fmla="*/ 839 h 1017"/>
                    <a:gd name="T92" fmla="*/ 637 w 828"/>
                    <a:gd name="T93" fmla="*/ 858 h 1017"/>
                    <a:gd name="T94" fmla="*/ 666 w 828"/>
                    <a:gd name="T95" fmla="*/ 839 h 1017"/>
                    <a:gd name="T96" fmla="*/ 659 w 828"/>
                    <a:gd name="T97" fmla="*/ 803 h 1017"/>
                    <a:gd name="T98" fmla="*/ 340 w 828"/>
                    <a:gd name="T99" fmla="*/ 677 h 1017"/>
                    <a:gd name="T100" fmla="*/ 301 w 828"/>
                    <a:gd name="T101" fmla="*/ 672 h 1017"/>
                    <a:gd name="T102" fmla="*/ 197 w 828"/>
                    <a:gd name="T103" fmla="*/ 668 h 1017"/>
                    <a:gd name="T104" fmla="*/ 164 w 828"/>
                    <a:gd name="T105" fmla="*/ 682 h 1017"/>
                    <a:gd name="T106" fmla="*/ 169 w 828"/>
                    <a:gd name="T107" fmla="*/ 722 h 1017"/>
                    <a:gd name="T108" fmla="*/ 159 w 828"/>
                    <a:gd name="T109" fmla="*/ 826 h 1017"/>
                    <a:gd name="T110" fmla="*/ 179 w 828"/>
                    <a:gd name="T111" fmla="*/ 856 h 1017"/>
                    <a:gd name="T112" fmla="*/ 214 w 828"/>
                    <a:gd name="T113" fmla="*/ 848 h 1017"/>
                    <a:gd name="T114" fmla="*/ 318 w 828"/>
                    <a:gd name="T115" fmla="*/ 858 h 1017"/>
                    <a:gd name="T116" fmla="*/ 345 w 828"/>
                    <a:gd name="T117" fmla="*/ 844 h 1017"/>
                    <a:gd name="T118" fmla="*/ 340 w 828"/>
                    <a:gd name="T119" fmla="*/ 803 h 1017"/>
                    <a:gd name="T120" fmla="*/ 350 w 828"/>
                    <a:gd name="T12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8" h="1017">
                      <a:moveTo>
                        <a:pt x="732" y="0"/>
                      </a:moveTo>
                      <a:lnTo>
                        <a:pt x="96" y="0"/>
                      </a:lnTo>
                      <a:lnTo>
                        <a:pt x="96" y="0"/>
                      </a:lnTo>
                      <a:lnTo>
                        <a:pt x="86" y="0"/>
                      </a:lnTo>
                      <a:lnTo>
                        <a:pt x="76" y="2"/>
                      </a:lnTo>
                      <a:lnTo>
                        <a:pt x="67" y="4"/>
                      </a:lnTo>
                      <a:lnTo>
                        <a:pt x="58" y="7"/>
                      </a:lnTo>
                      <a:lnTo>
                        <a:pt x="50" y="10"/>
                      </a:lnTo>
                      <a:lnTo>
                        <a:pt x="42" y="16"/>
                      </a:lnTo>
                      <a:lnTo>
                        <a:pt x="35" y="21"/>
                      </a:lnTo>
                      <a:lnTo>
                        <a:pt x="28" y="27"/>
                      </a:lnTo>
                      <a:lnTo>
                        <a:pt x="22" y="34"/>
                      </a:lnTo>
                      <a:lnTo>
                        <a:pt x="16" y="41"/>
                      </a:lnTo>
                      <a:lnTo>
                        <a:pt x="12" y="49"/>
                      </a:lnTo>
                      <a:lnTo>
                        <a:pt x="8" y="58"/>
                      </a:lnTo>
                      <a:lnTo>
                        <a:pt x="5" y="66"/>
                      </a:lnTo>
                      <a:lnTo>
                        <a:pt x="2" y="76"/>
                      </a:lnTo>
                      <a:lnTo>
                        <a:pt x="0" y="85"/>
                      </a:lnTo>
                      <a:lnTo>
                        <a:pt x="0" y="95"/>
                      </a:lnTo>
                      <a:lnTo>
                        <a:pt x="0" y="921"/>
                      </a:lnTo>
                      <a:lnTo>
                        <a:pt x="0" y="921"/>
                      </a:lnTo>
                      <a:lnTo>
                        <a:pt x="0" y="931"/>
                      </a:lnTo>
                      <a:lnTo>
                        <a:pt x="2" y="941"/>
                      </a:lnTo>
                      <a:lnTo>
                        <a:pt x="5" y="950"/>
                      </a:lnTo>
                      <a:lnTo>
                        <a:pt x="8" y="959"/>
                      </a:lnTo>
                      <a:lnTo>
                        <a:pt x="12" y="967"/>
                      </a:lnTo>
                      <a:lnTo>
                        <a:pt x="16" y="975"/>
                      </a:lnTo>
                      <a:lnTo>
                        <a:pt x="22" y="982"/>
                      </a:lnTo>
                      <a:lnTo>
                        <a:pt x="28" y="989"/>
                      </a:lnTo>
                      <a:lnTo>
                        <a:pt x="35" y="995"/>
                      </a:lnTo>
                      <a:lnTo>
                        <a:pt x="42" y="1001"/>
                      </a:lnTo>
                      <a:lnTo>
                        <a:pt x="50" y="1006"/>
                      </a:lnTo>
                      <a:lnTo>
                        <a:pt x="58" y="1009"/>
                      </a:lnTo>
                      <a:lnTo>
                        <a:pt x="67" y="1012"/>
                      </a:lnTo>
                      <a:lnTo>
                        <a:pt x="76" y="1015"/>
                      </a:lnTo>
                      <a:lnTo>
                        <a:pt x="86" y="1017"/>
                      </a:lnTo>
                      <a:lnTo>
                        <a:pt x="96" y="1017"/>
                      </a:lnTo>
                      <a:lnTo>
                        <a:pt x="732" y="1017"/>
                      </a:lnTo>
                      <a:lnTo>
                        <a:pt x="732" y="1017"/>
                      </a:lnTo>
                      <a:lnTo>
                        <a:pt x="742" y="1017"/>
                      </a:lnTo>
                      <a:lnTo>
                        <a:pt x="751" y="1015"/>
                      </a:lnTo>
                      <a:lnTo>
                        <a:pt x="760" y="1012"/>
                      </a:lnTo>
                      <a:lnTo>
                        <a:pt x="769" y="1009"/>
                      </a:lnTo>
                      <a:lnTo>
                        <a:pt x="777" y="1006"/>
                      </a:lnTo>
                      <a:lnTo>
                        <a:pt x="785" y="1001"/>
                      </a:lnTo>
                      <a:lnTo>
                        <a:pt x="792" y="995"/>
                      </a:lnTo>
                      <a:lnTo>
                        <a:pt x="800" y="989"/>
                      </a:lnTo>
                      <a:lnTo>
                        <a:pt x="805" y="982"/>
                      </a:lnTo>
                      <a:lnTo>
                        <a:pt x="810" y="975"/>
                      </a:lnTo>
                      <a:lnTo>
                        <a:pt x="816" y="967"/>
                      </a:lnTo>
                      <a:lnTo>
                        <a:pt x="820" y="959"/>
                      </a:lnTo>
                      <a:lnTo>
                        <a:pt x="823" y="950"/>
                      </a:lnTo>
                      <a:lnTo>
                        <a:pt x="825" y="941"/>
                      </a:lnTo>
                      <a:lnTo>
                        <a:pt x="826" y="931"/>
                      </a:lnTo>
                      <a:lnTo>
                        <a:pt x="828" y="921"/>
                      </a:lnTo>
                      <a:lnTo>
                        <a:pt x="828" y="95"/>
                      </a:lnTo>
                      <a:lnTo>
                        <a:pt x="828" y="95"/>
                      </a:lnTo>
                      <a:lnTo>
                        <a:pt x="826" y="85"/>
                      </a:lnTo>
                      <a:lnTo>
                        <a:pt x="825" y="76"/>
                      </a:lnTo>
                      <a:lnTo>
                        <a:pt x="823" y="66"/>
                      </a:lnTo>
                      <a:lnTo>
                        <a:pt x="820" y="58"/>
                      </a:lnTo>
                      <a:lnTo>
                        <a:pt x="816" y="49"/>
                      </a:lnTo>
                      <a:lnTo>
                        <a:pt x="810" y="41"/>
                      </a:lnTo>
                      <a:lnTo>
                        <a:pt x="805" y="34"/>
                      </a:lnTo>
                      <a:lnTo>
                        <a:pt x="800" y="27"/>
                      </a:lnTo>
                      <a:lnTo>
                        <a:pt x="792" y="21"/>
                      </a:lnTo>
                      <a:lnTo>
                        <a:pt x="785" y="16"/>
                      </a:lnTo>
                      <a:lnTo>
                        <a:pt x="777" y="10"/>
                      </a:lnTo>
                      <a:lnTo>
                        <a:pt x="769" y="7"/>
                      </a:lnTo>
                      <a:lnTo>
                        <a:pt x="760" y="4"/>
                      </a:lnTo>
                      <a:lnTo>
                        <a:pt x="751" y="2"/>
                      </a:lnTo>
                      <a:lnTo>
                        <a:pt x="742" y="0"/>
                      </a:lnTo>
                      <a:lnTo>
                        <a:pt x="732" y="0"/>
                      </a:lnTo>
                      <a:lnTo>
                        <a:pt x="732" y="0"/>
                      </a:lnTo>
                      <a:close/>
                      <a:moveTo>
                        <a:pt x="763" y="921"/>
                      </a:moveTo>
                      <a:lnTo>
                        <a:pt x="763" y="921"/>
                      </a:lnTo>
                      <a:lnTo>
                        <a:pt x="763" y="928"/>
                      </a:lnTo>
                      <a:lnTo>
                        <a:pt x="761" y="934"/>
                      </a:lnTo>
                      <a:lnTo>
                        <a:pt x="758" y="939"/>
                      </a:lnTo>
                      <a:lnTo>
                        <a:pt x="755" y="944"/>
                      </a:lnTo>
                      <a:lnTo>
                        <a:pt x="749" y="948"/>
                      </a:lnTo>
                      <a:lnTo>
                        <a:pt x="744" y="951"/>
                      </a:lnTo>
                      <a:lnTo>
                        <a:pt x="738" y="952"/>
                      </a:lnTo>
                      <a:lnTo>
                        <a:pt x="732" y="953"/>
                      </a:lnTo>
                      <a:lnTo>
                        <a:pt x="96" y="953"/>
                      </a:lnTo>
                      <a:lnTo>
                        <a:pt x="96" y="953"/>
                      </a:lnTo>
                      <a:lnTo>
                        <a:pt x="89" y="952"/>
                      </a:lnTo>
                      <a:lnTo>
                        <a:pt x="83" y="951"/>
                      </a:lnTo>
                      <a:lnTo>
                        <a:pt x="78" y="948"/>
                      </a:lnTo>
                      <a:lnTo>
                        <a:pt x="73" y="944"/>
                      </a:lnTo>
                      <a:lnTo>
                        <a:pt x="69" y="939"/>
                      </a:lnTo>
                      <a:lnTo>
                        <a:pt x="66" y="934"/>
                      </a:lnTo>
                      <a:lnTo>
                        <a:pt x="65" y="928"/>
                      </a:lnTo>
                      <a:lnTo>
                        <a:pt x="64" y="921"/>
                      </a:lnTo>
                      <a:lnTo>
                        <a:pt x="64" y="280"/>
                      </a:lnTo>
                      <a:lnTo>
                        <a:pt x="64" y="280"/>
                      </a:lnTo>
                      <a:lnTo>
                        <a:pt x="80" y="284"/>
                      </a:lnTo>
                      <a:lnTo>
                        <a:pt x="87" y="285"/>
                      </a:lnTo>
                      <a:lnTo>
                        <a:pt x="96" y="286"/>
                      </a:lnTo>
                      <a:lnTo>
                        <a:pt x="732" y="286"/>
                      </a:lnTo>
                      <a:lnTo>
                        <a:pt x="732" y="286"/>
                      </a:lnTo>
                      <a:lnTo>
                        <a:pt x="740" y="285"/>
                      </a:lnTo>
                      <a:lnTo>
                        <a:pt x="748" y="284"/>
                      </a:lnTo>
                      <a:lnTo>
                        <a:pt x="763" y="280"/>
                      </a:lnTo>
                      <a:lnTo>
                        <a:pt x="763" y="921"/>
                      </a:lnTo>
                      <a:close/>
                      <a:moveTo>
                        <a:pt x="763" y="191"/>
                      </a:moveTo>
                      <a:lnTo>
                        <a:pt x="763" y="191"/>
                      </a:lnTo>
                      <a:lnTo>
                        <a:pt x="763" y="197"/>
                      </a:lnTo>
                      <a:lnTo>
                        <a:pt x="761" y="202"/>
                      </a:lnTo>
                      <a:lnTo>
                        <a:pt x="758" y="208"/>
                      </a:lnTo>
                      <a:lnTo>
                        <a:pt x="755" y="213"/>
                      </a:lnTo>
                      <a:lnTo>
                        <a:pt x="749" y="216"/>
                      </a:lnTo>
                      <a:lnTo>
                        <a:pt x="744" y="220"/>
                      </a:lnTo>
                      <a:lnTo>
                        <a:pt x="738" y="222"/>
                      </a:lnTo>
                      <a:lnTo>
                        <a:pt x="732" y="222"/>
                      </a:lnTo>
                      <a:lnTo>
                        <a:pt x="96" y="222"/>
                      </a:lnTo>
                      <a:lnTo>
                        <a:pt x="96" y="222"/>
                      </a:lnTo>
                      <a:lnTo>
                        <a:pt x="89" y="222"/>
                      </a:lnTo>
                      <a:lnTo>
                        <a:pt x="83" y="220"/>
                      </a:lnTo>
                      <a:lnTo>
                        <a:pt x="78" y="216"/>
                      </a:lnTo>
                      <a:lnTo>
                        <a:pt x="73" y="213"/>
                      </a:lnTo>
                      <a:lnTo>
                        <a:pt x="69" y="208"/>
                      </a:lnTo>
                      <a:lnTo>
                        <a:pt x="66" y="202"/>
                      </a:lnTo>
                      <a:lnTo>
                        <a:pt x="65" y="197"/>
                      </a:lnTo>
                      <a:lnTo>
                        <a:pt x="64" y="191"/>
                      </a:lnTo>
                      <a:lnTo>
                        <a:pt x="64" y="95"/>
                      </a:lnTo>
                      <a:lnTo>
                        <a:pt x="64" y="95"/>
                      </a:lnTo>
                      <a:lnTo>
                        <a:pt x="65" y="89"/>
                      </a:lnTo>
                      <a:lnTo>
                        <a:pt x="66" y="82"/>
                      </a:lnTo>
                      <a:lnTo>
                        <a:pt x="69" y="77"/>
                      </a:lnTo>
                      <a:lnTo>
                        <a:pt x="73" y="73"/>
                      </a:lnTo>
                      <a:lnTo>
                        <a:pt x="78" y="68"/>
                      </a:lnTo>
                      <a:lnTo>
                        <a:pt x="83" y="65"/>
                      </a:lnTo>
                      <a:lnTo>
                        <a:pt x="89" y="64"/>
                      </a:lnTo>
                      <a:lnTo>
                        <a:pt x="96" y="63"/>
                      </a:lnTo>
                      <a:lnTo>
                        <a:pt x="732" y="63"/>
                      </a:lnTo>
                      <a:lnTo>
                        <a:pt x="732" y="63"/>
                      </a:lnTo>
                      <a:lnTo>
                        <a:pt x="738" y="64"/>
                      </a:lnTo>
                      <a:lnTo>
                        <a:pt x="744" y="65"/>
                      </a:lnTo>
                      <a:lnTo>
                        <a:pt x="749" y="68"/>
                      </a:lnTo>
                      <a:lnTo>
                        <a:pt x="755" y="73"/>
                      </a:lnTo>
                      <a:lnTo>
                        <a:pt x="758" y="77"/>
                      </a:lnTo>
                      <a:lnTo>
                        <a:pt x="761" y="82"/>
                      </a:lnTo>
                      <a:lnTo>
                        <a:pt x="763" y="89"/>
                      </a:lnTo>
                      <a:lnTo>
                        <a:pt x="763" y="95"/>
                      </a:lnTo>
                      <a:lnTo>
                        <a:pt x="763" y="191"/>
                      </a:lnTo>
                      <a:close/>
                      <a:moveTo>
                        <a:pt x="191" y="508"/>
                      </a:moveTo>
                      <a:lnTo>
                        <a:pt x="222" y="508"/>
                      </a:lnTo>
                      <a:lnTo>
                        <a:pt x="222" y="540"/>
                      </a:lnTo>
                      <a:lnTo>
                        <a:pt x="222" y="540"/>
                      </a:lnTo>
                      <a:lnTo>
                        <a:pt x="223" y="547"/>
                      </a:lnTo>
                      <a:lnTo>
                        <a:pt x="226" y="552"/>
                      </a:lnTo>
                      <a:lnTo>
                        <a:pt x="228" y="557"/>
                      </a:lnTo>
                      <a:lnTo>
                        <a:pt x="232" y="563"/>
                      </a:lnTo>
                      <a:lnTo>
                        <a:pt x="236" y="566"/>
                      </a:lnTo>
                      <a:lnTo>
                        <a:pt x="242" y="569"/>
                      </a:lnTo>
                      <a:lnTo>
                        <a:pt x="248" y="571"/>
                      </a:lnTo>
                      <a:lnTo>
                        <a:pt x="255" y="571"/>
                      </a:lnTo>
                      <a:lnTo>
                        <a:pt x="255" y="571"/>
                      </a:lnTo>
                      <a:lnTo>
                        <a:pt x="261" y="571"/>
                      </a:lnTo>
                      <a:lnTo>
                        <a:pt x="267" y="569"/>
                      </a:lnTo>
                      <a:lnTo>
                        <a:pt x="273" y="566"/>
                      </a:lnTo>
                      <a:lnTo>
                        <a:pt x="277" y="563"/>
                      </a:lnTo>
                      <a:lnTo>
                        <a:pt x="281" y="557"/>
                      </a:lnTo>
                      <a:lnTo>
                        <a:pt x="284" y="552"/>
                      </a:lnTo>
                      <a:lnTo>
                        <a:pt x="286" y="547"/>
                      </a:lnTo>
                      <a:lnTo>
                        <a:pt x="287" y="540"/>
                      </a:lnTo>
                      <a:lnTo>
                        <a:pt x="287" y="508"/>
                      </a:lnTo>
                      <a:lnTo>
                        <a:pt x="318" y="508"/>
                      </a:lnTo>
                      <a:lnTo>
                        <a:pt x="318" y="508"/>
                      </a:lnTo>
                      <a:lnTo>
                        <a:pt x="324" y="507"/>
                      </a:lnTo>
                      <a:lnTo>
                        <a:pt x="331" y="506"/>
                      </a:lnTo>
                      <a:lnTo>
                        <a:pt x="336" y="503"/>
                      </a:lnTo>
                      <a:lnTo>
                        <a:pt x="340" y="498"/>
                      </a:lnTo>
                      <a:lnTo>
                        <a:pt x="345" y="494"/>
                      </a:lnTo>
                      <a:lnTo>
                        <a:pt x="348" y="489"/>
                      </a:lnTo>
                      <a:lnTo>
                        <a:pt x="349" y="482"/>
                      </a:lnTo>
                      <a:lnTo>
                        <a:pt x="350" y="476"/>
                      </a:lnTo>
                      <a:lnTo>
                        <a:pt x="350" y="476"/>
                      </a:lnTo>
                      <a:lnTo>
                        <a:pt x="349" y="470"/>
                      </a:lnTo>
                      <a:lnTo>
                        <a:pt x="348" y="464"/>
                      </a:lnTo>
                      <a:lnTo>
                        <a:pt x="345" y="459"/>
                      </a:lnTo>
                      <a:lnTo>
                        <a:pt x="340" y="453"/>
                      </a:lnTo>
                      <a:lnTo>
                        <a:pt x="336" y="450"/>
                      </a:lnTo>
                      <a:lnTo>
                        <a:pt x="331" y="447"/>
                      </a:lnTo>
                      <a:lnTo>
                        <a:pt x="324" y="445"/>
                      </a:lnTo>
                      <a:lnTo>
                        <a:pt x="318" y="445"/>
                      </a:lnTo>
                      <a:lnTo>
                        <a:pt x="287" y="445"/>
                      </a:lnTo>
                      <a:lnTo>
                        <a:pt x="287" y="413"/>
                      </a:lnTo>
                      <a:lnTo>
                        <a:pt x="287" y="413"/>
                      </a:lnTo>
                      <a:lnTo>
                        <a:pt x="286" y="406"/>
                      </a:lnTo>
                      <a:lnTo>
                        <a:pt x="284" y="401"/>
                      </a:lnTo>
                      <a:lnTo>
                        <a:pt x="281" y="395"/>
                      </a:lnTo>
                      <a:lnTo>
                        <a:pt x="277" y="390"/>
                      </a:lnTo>
                      <a:lnTo>
                        <a:pt x="273" y="387"/>
                      </a:lnTo>
                      <a:lnTo>
                        <a:pt x="267" y="384"/>
                      </a:lnTo>
                      <a:lnTo>
                        <a:pt x="261" y="382"/>
                      </a:lnTo>
                      <a:lnTo>
                        <a:pt x="255" y="380"/>
                      </a:lnTo>
                      <a:lnTo>
                        <a:pt x="255" y="380"/>
                      </a:lnTo>
                      <a:lnTo>
                        <a:pt x="248" y="382"/>
                      </a:lnTo>
                      <a:lnTo>
                        <a:pt x="242" y="384"/>
                      </a:lnTo>
                      <a:lnTo>
                        <a:pt x="236" y="387"/>
                      </a:lnTo>
                      <a:lnTo>
                        <a:pt x="232" y="390"/>
                      </a:lnTo>
                      <a:lnTo>
                        <a:pt x="228" y="395"/>
                      </a:lnTo>
                      <a:lnTo>
                        <a:pt x="226" y="401"/>
                      </a:lnTo>
                      <a:lnTo>
                        <a:pt x="223" y="406"/>
                      </a:lnTo>
                      <a:lnTo>
                        <a:pt x="222" y="413"/>
                      </a:lnTo>
                      <a:lnTo>
                        <a:pt x="222" y="445"/>
                      </a:lnTo>
                      <a:lnTo>
                        <a:pt x="191" y="445"/>
                      </a:lnTo>
                      <a:lnTo>
                        <a:pt x="191" y="445"/>
                      </a:lnTo>
                      <a:lnTo>
                        <a:pt x="185" y="445"/>
                      </a:lnTo>
                      <a:lnTo>
                        <a:pt x="178" y="447"/>
                      </a:lnTo>
                      <a:lnTo>
                        <a:pt x="173" y="450"/>
                      </a:lnTo>
                      <a:lnTo>
                        <a:pt x="169" y="453"/>
                      </a:lnTo>
                      <a:lnTo>
                        <a:pt x="164" y="459"/>
                      </a:lnTo>
                      <a:lnTo>
                        <a:pt x="161" y="464"/>
                      </a:lnTo>
                      <a:lnTo>
                        <a:pt x="160" y="470"/>
                      </a:lnTo>
                      <a:lnTo>
                        <a:pt x="159" y="476"/>
                      </a:lnTo>
                      <a:lnTo>
                        <a:pt x="159" y="476"/>
                      </a:lnTo>
                      <a:lnTo>
                        <a:pt x="160" y="482"/>
                      </a:lnTo>
                      <a:lnTo>
                        <a:pt x="161" y="489"/>
                      </a:lnTo>
                      <a:lnTo>
                        <a:pt x="164" y="494"/>
                      </a:lnTo>
                      <a:lnTo>
                        <a:pt x="169" y="498"/>
                      </a:lnTo>
                      <a:lnTo>
                        <a:pt x="173" y="503"/>
                      </a:lnTo>
                      <a:lnTo>
                        <a:pt x="178" y="506"/>
                      </a:lnTo>
                      <a:lnTo>
                        <a:pt x="185" y="507"/>
                      </a:lnTo>
                      <a:lnTo>
                        <a:pt x="191" y="508"/>
                      </a:lnTo>
                      <a:lnTo>
                        <a:pt x="191" y="508"/>
                      </a:lnTo>
                      <a:close/>
                      <a:moveTo>
                        <a:pt x="637" y="445"/>
                      </a:moveTo>
                      <a:lnTo>
                        <a:pt x="509" y="445"/>
                      </a:lnTo>
                      <a:lnTo>
                        <a:pt x="509" y="445"/>
                      </a:lnTo>
                      <a:lnTo>
                        <a:pt x="502" y="445"/>
                      </a:lnTo>
                      <a:lnTo>
                        <a:pt x="497" y="447"/>
                      </a:lnTo>
                      <a:lnTo>
                        <a:pt x="492" y="450"/>
                      </a:lnTo>
                      <a:lnTo>
                        <a:pt x="486" y="453"/>
                      </a:lnTo>
                      <a:lnTo>
                        <a:pt x="483" y="459"/>
                      </a:lnTo>
                      <a:lnTo>
                        <a:pt x="480" y="464"/>
                      </a:lnTo>
                      <a:lnTo>
                        <a:pt x="478" y="470"/>
                      </a:lnTo>
                      <a:lnTo>
                        <a:pt x="478" y="476"/>
                      </a:lnTo>
                      <a:lnTo>
                        <a:pt x="478" y="476"/>
                      </a:lnTo>
                      <a:lnTo>
                        <a:pt x="478" y="482"/>
                      </a:lnTo>
                      <a:lnTo>
                        <a:pt x="480" y="489"/>
                      </a:lnTo>
                      <a:lnTo>
                        <a:pt x="483" y="494"/>
                      </a:lnTo>
                      <a:lnTo>
                        <a:pt x="486" y="498"/>
                      </a:lnTo>
                      <a:lnTo>
                        <a:pt x="492" y="503"/>
                      </a:lnTo>
                      <a:lnTo>
                        <a:pt x="497" y="506"/>
                      </a:lnTo>
                      <a:lnTo>
                        <a:pt x="502" y="507"/>
                      </a:lnTo>
                      <a:lnTo>
                        <a:pt x="509" y="508"/>
                      </a:lnTo>
                      <a:lnTo>
                        <a:pt x="637" y="508"/>
                      </a:lnTo>
                      <a:lnTo>
                        <a:pt x="637" y="508"/>
                      </a:lnTo>
                      <a:lnTo>
                        <a:pt x="643" y="507"/>
                      </a:lnTo>
                      <a:lnTo>
                        <a:pt x="648" y="506"/>
                      </a:lnTo>
                      <a:lnTo>
                        <a:pt x="654" y="503"/>
                      </a:lnTo>
                      <a:lnTo>
                        <a:pt x="659" y="498"/>
                      </a:lnTo>
                      <a:lnTo>
                        <a:pt x="662" y="494"/>
                      </a:lnTo>
                      <a:lnTo>
                        <a:pt x="666" y="489"/>
                      </a:lnTo>
                      <a:lnTo>
                        <a:pt x="668" y="482"/>
                      </a:lnTo>
                      <a:lnTo>
                        <a:pt x="668" y="476"/>
                      </a:lnTo>
                      <a:lnTo>
                        <a:pt x="668" y="476"/>
                      </a:lnTo>
                      <a:lnTo>
                        <a:pt x="668" y="470"/>
                      </a:lnTo>
                      <a:lnTo>
                        <a:pt x="666" y="464"/>
                      </a:lnTo>
                      <a:lnTo>
                        <a:pt x="662" y="459"/>
                      </a:lnTo>
                      <a:lnTo>
                        <a:pt x="659" y="453"/>
                      </a:lnTo>
                      <a:lnTo>
                        <a:pt x="654" y="450"/>
                      </a:lnTo>
                      <a:lnTo>
                        <a:pt x="648" y="447"/>
                      </a:lnTo>
                      <a:lnTo>
                        <a:pt x="643" y="445"/>
                      </a:lnTo>
                      <a:lnTo>
                        <a:pt x="637" y="445"/>
                      </a:lnTo>
                      <a:lnTo>
                        <a:pt x="637" y="445"/>
                      </a:lnTo>
                      <a:close/>
                      <a:moveTo>
                        <a:pt x="637" y="667"/>
                      </a:moveTo>
                      <a:lnTo>
                        <a:pt x="509" y="667"/>
                      </a:lnTo>
                      <a:lnTo>
                        <a:pt x="509" y="667"/>
                      </a:lnTo>
                      <a:lnTo>
                        <a:pt x="502" y="668"/>
                      </a:lnTo>
                      <a:lnTo>
                        <a:pt x="497" y="670"/>
                      </a:lnTo>
                      <a:lnTo>
                        <a:pt x="492" y="672"/>
                      </a:lnTo>
                      <a:lnTo>
                        <a:pt x="486" y="677"/>
                      </a:lnTo>
                      <a:lnTo>
                        <a:pt x="483" y="681"/>
                      </a:lnTo>
                      <a:lnTo>
                        <a:pt x="480" y="686"/>
                      </a:lnTo>
                      <a:lnTo>
                        <a:pt x="478" y="693"/>
                      </a:lnTo>
                      <a:lnTo>
                        <a:pt x="478" y="699"/>
                      </a:lnTo>
                      <a:lnTo>
                        <a:pt x="478" y="699"/>
                      </a:lnTo>
                      <a:lnTo>
                        <a:pt x="478" y="706"/>
                      </a:lnTo>
                      <a:lnTo>
                        <a:pt x="480" y="711"/>
                      </a:lnTo>
                      <a:lnTo>
                        <a:pt x="483" y="716"/>
                      </a:lnTo>
                      <a:lnTo>
                        <a:pt x="486" y="722"/>
                      </a:lnTo>
                      <a:lnTo>
                        <a:pt x="492" y="725"/>
                      </a:lnTo>
                      <a:lnTo>
                        <a:pt x="497" y="728"/>
                      </a:lnTo>
                      <a:lnTo>
                        <a:pt x="502" y="730"/>
                      </a:lnTo>
                      <a:lnTo>
                        <a:pt x="509" y="731"/>
                      </a:lnTo>
                      <a:lnTo>
                        <a:pt x="637" y="731"/>
                      </a:lnTo>
                      <a:lnTo>
                        <a:pt x="637" y="731"/>
                      </a:lnTo>
                      <a:lnTo>
                        <a:pt x="643" y="730"/>
                      </a:lnTo>
                      <a:lnTo>
                        <a:pt x="648" y="728"/>
                      </a:lnTo>
                      <a:lnTo>
                        <a:pt x="654" y="725"/>
                      </a:lnTo>
                      <a:lnTo>
                        <a:pt x="659" y="722"/>
                      </a:lnTo>
                      <a:lnTo>
                        <a:pt x="662" y="716"/>
                      </a:lnTo>
                      <a:lnTo>
                        <a:pt x="666" y="711"/>
                      </a:lnTo>
                      <a:lnTo>
                        <a:pt x="668" y="706"/>
                      </a:lnTo>
                      <a:lnTo>
                        <a:pt x="668" y="699"/>
                      </a:lnTo>
                      <a:lnTo>
                        <a:pt x="668" y="699"/>
                      </a:lnTo>
                      <a:lnTo>
                        <a:pt x="668" y="693"/>
                      </a:lnTo>
                      <a:lnTo>
                        <a:pt x="666" y="686"/>
                      </a:lnTo>
                      <a:lnTo>
                        <a:pt x="662" y="681"/>
                      </a:lnTo>
                      <a:lnTo>
                        <a:pt x="659" y="677"/>
                      </a:lnTo>
                      <a:lnTo>
                        <a:pt x="654" y="672"/>
                      </a:lnTo>
                      <a:lnTo>
                        <a:pt x="648" y="670"/>
                      </a:lnTo>
                      <a:lnTo>
                        <a:pt x="643" y="668"/>
                      </a:lnTo>
                      <a:lnTo>
                        <a:pt x="637" y="667"/>
                      </a:lnTo>
                      <a:lnTo>
                        <a:pt x="637" y="667"/>
                      </a:lnTo>
                      <a:close/>
                      <a:moveTo>
                        <a:pt x="637" y="795"/>
                      </a:moveTo>
                      <a:lnTo>
                        <a:pt x="509" y="795"/>
                      </a:lnTo>
                      <a:lnTo>
                        <a:pt x="509" y="795"/>
                      </a:lnTo>
                      <a:lnTo>
                        <a:pt x="502" y="795"/>
                      </a:lnTo>
                      <a:lnTo>
                        <a:pt x="497" y="797"/>
                      </a:lnTo>
                      <a:lnTo>
                        <a:pt x="492" y="800"/>
                      </a:lnTo>
                      <a:lnTo>
                        <a:pt x="486" y="803"/>
                      </a:lnTo>
                      <a:lnTo>
                        <a:pt x="483" y="809"/>
                      </a:lnTo>
                      <a:lnTo>
                        <a:pt x="480" y="814"/>
                      </a:lnTo>
                      <a:lnTo>
                        <a:pt x="478" y="819"/>
                      </a:lnTo>
                      <a:lnTo>
                        <a:pt x="478" y="826"/>
                      </a:lnTo>
                      <a:lnTo>
                        <a:pt x="478" y="826"/>
                      </a:lnTo>
                      <a:lnTo>
                        <a:pt x="478" y="832"/>
                      </a:lnTo>
                      <a:lnTo>
                        <a:pt x="480" y="839"/>
                      </a:lnTo>
                      <a:lnTo>
                        <a:pt x="483" y="844"/>
                      </a:lnTo>
                      <a:lnTo>
                        <a:pt x="486" y="848"/>
                      </a:lnTo>
                      <a:lnTo>
                        <a:pt x="492" y="853"/>
                      </a:lnTo>
                      <a:lnTo>
                        <a:pt x="497" y="856"/>
                      </a:lnTo>
                      <a:lnTo>
                        <a:pt x="502" y="857"/>
                      </a:lnTo>
                      <a:lnTo>
                        <a:pt x="509" y="858"/>
                      </a:lnTo>
                      <a:lnTo>
                        <a:pt x="637" y="858"/>
                      </a:lnTo>
                      <a:lnTo>
                        <a:pt x="637" y="858"/>
                      </a:lnTo>
                      <a:lnTo>
                        <a:pt x="643" y="857"/>
                      </a:lnTo>
                      <a:lnTo>
                        <a:pt x="648" y="856"/>
                      </a:lnTo>
                      <a:lnTo>
                        <a:pt x="654" y="853"/>
                      </a:lnTo>
                      <a:lnTo>
                        <a:pt x="659" y="848"/>
                      </a:lnTo>
                      <a:lnTo>
                        <a:pt x="662" y="844"/>
                      </a:lnTo>
                      <a:lnTo>
                        <a:pt x="666" y="839"/>
                      </a:lnTo>
                      <a:lnTo>
                        <a:pt x="668" y="832"/>
                      </a:lnTo>
                      <a:lnTo>
                        <a:pt x="668" y="826"/>
                      </a:lnTo>
                      <a:lnTo>
                        <a:pt x="668" y="826"/>
                      </a:lnTo>
                      <a:lnTo>
                        <a:pt x="668" y="819"/>
                      </a:lnTo>
                      <a:lnTo>
                        <a:pt x="666" y="814"/>
                      </a:lnTo>
                      <a:lnTo>
                        <a:pt x="662" y="809"/>
                      </a:lnTo>
                      <a:lnTo>
                        <a:pt x="659" y="803"/>
                      </a:lnTo>
                      <a:lnTo>
                        <a:pt x="654" y="800"/>
                      </a:lnTo>
                      <a:lnTo>
                        <a:pt x="648" y="797"/>
                      </a:lnTo>
                      <a:lnTo>
                        <a:pt x="643" y="795"/>
                      </a:lnTo>
                      <a:lnTo>
                        <a:pt x="637" y="795"/>
                      </a:lnTo>
                      <a:lnTo>
                        <a:pt x="637" y="795"/>
                      </a:lnTo>
                      <a:close/>
                      <a:moveTo>
                        <a:pt x="340" y="677"/>
                      </a:moveTo>
                      <a:lnTo>
                        <a:pt x="340" y="677"/>
                      </a:lnTo>
                      <a:lnTo>
                        <a:pt x="336" y="672"/>
                      </a:lnTo>
                      <a:lnTo>
                        <a:pt x="330" y="669"/>
                      </a:lnTo>
                      <a:lnTo>
                        <a:pt x="324" y="668"/>
                      </a:lnTo>
                      <a:lnTo>
                        <a:pt x="318" y="667"/>
                      </a:lnTo>
                      <a:lnTo>
                        <a:pt x="313" y="668"/>
                      </a:lnTo>
                      <a:lnTo>
                        <a:pt x="306" y="669"/>
                      </a:lnTo>
                      <a:lnTo>
                        <a:pt x="301" y="672"/>
                      </a:lnTo>
                      <a:lnTo>
                        <a:pt x="295" y="677"/>
                      </a:lnTo>
                      <a:lnTo>
                        <a:pt x="255" y="717"/>
                      </a:lnTo>
                      <a:lnTo>
                        <a:pt x="214" y="677"/>
                      </a:lnTo>
                      <a:lnTo>
                        <a:pt x="214" y="677"/>
                      </a:lnTo>
                      <a:lnTo>
                        <a:pt x="208" y="672"/>
                      </a:lnTo>
                      <a:lnTo>
                        <a:pt x="203" y="669"/>
                      </a:lnTo>
                      <a:lnTo>
                        <a:pt x="197" y="668"/>
                      </a:lnTo>
                      <a:lnTo>
                        <a:pt x="191" y="667"/>
                      </a:lnTo>
                      <a:lnTo>
                        <a:pt x="185" y="668"/>
                      </a:lnTo>
                      <a:lnTo>
                        <a:pt x="179" y="669"/>
                      </a:lnTo>
                      <a:lnTo>
                        <a:pt x="173" y="672"/>
                      </a:lnTo>
                      <a:lnTo>
                        <a:pt x="169" y="677"/>
                      </a:lnTo>
                      <a:lnTo>
                        <a:pt x="169" y="677"/>
                      </a:lnTo>
                      <a:lnTo>
                        <a:pt x="164" y="682"/>
                      </a:lnTo>
                      <a:lnTo>
                        <a:pt x="161" y="687"/>
                      </a:lnTo>
                      <a:lnTo>
                        <a:pt x="160" y="693"/>
                      </a:lnTo>
                      <a:lnTo>
                        <a:pt x="159" y="699"/>
                      </a:lnTo>
                      <a:lnTo>
                        <a:pt x="160" y="706"/>
                      </a:lnTo>
                      <a:lnTo>
                        <a:pt x="161" y="711"/>
                      </a:lnTo>
                      <a:lnTo>
                        <a:pt x="164" y="716"/>
                      </a:lnTo>
                      <a:lnTo>
                        <a:pt x="169" y="722"/>
                      </a:lnTo>
                      <a:lnTo>
                        <a:pt x="210" y="762"/>
                      </a:lnTo>
                      <a:lnTo>
                        <a:pt x="169" y="803"/>
                      </a:lnTo>
                      <a:lnTo>
                        <a:pt x="169" y="803"/>
                      </a:lnTo>
                      <a:lnTo>
                        <a:pt x="164" y="809"/>
                      </a:lnTo>
                      <a:lnTo>
                        <a:pt x="161" y="814"/>
                      </a:lnTo>
                      <a:lnTo>
                        <a:pt x="160" y="820"/>
                      </a:lnTo>
                      <a:lnTo>
                        <a:pt x="159" y="826"/>
                      </a:lnTo>
                      <a:lnTo>
                        <a:pt x="160" y="832"/>
                      </a:lnTo>
                      <a:lnTo>
                        <a:pt x="161" y="839"/>
                      </a:lnTo>
                      <a:lnTo>
                        <a:pt x="164" y="844"/>
                      </a:lnTo>
                      <a:lnTo>
                        <a:pt x="169" y="848"/>
                      </a:lnTo>
                      <a:lnTo>
                        <a:pt x="169" y="848"/>
                      </a:lnTo>
                      <a:lnTo>
                        <a:pt x="173" y="853"/>
                      </a:lnTo>
                      <a:lnTo>
                        <a:pt x="179" y="856"/>
                      </a:lnTo>
                      <a:lnTo>
                        <a:pt x="185" y="858"/>
                      </a:lnTo>
                      <a:lnTo>
                        <a:pt x="191" y="858"/>
                      </a:lnTo>
                      <a:lnTo>
                        <a:pt x="191" y="858"/>
                      </a:lnTo>
                      <a:lnTo>
                        <a:pt x="197" y="858"/>
                      </a:lnTo>
                      <a:lnTo>
                        <a:pt x="203" y="856"/>
                      </a:lnTo>
                      <a:lnTo>
                        <a:pt x="208" y="853"/>
                      </a:lnTo>
                      <a:lnTo>
                        <a:pt x="214" y="848"/>
                      </a:lnTo>
                      <a:lnTo>
                        <a:pt x="255" y="807"/>
                      </a:lnTo>
                      <a:lnTo>
                        <a:pt x="295" y="848"/>
                      </a:lnTo>
                      <a:lnTo>
                        <a:pt x="295" y="848"/>
                      </a:lnTo>
                      <a:lnTo>
                        <a:pt x="301" y="853"/>
                      </a:lnTo>
                      <a:lnTo>
                        <a:pt x="306" y="856"/>
                      </a:lnTo>
                      <a:lnTo>
                        <a:pt x="313" y="858"/>
                      </a:lnTo>
                      <a:lnTo>
                        <a:pt x="318" y="858"/>
                      </a:lnTo>
                      <a:lnTo>
                        <a:pt x="318" y="858"/>
                      </a:lnTo>
                      <a:lnTo>
                        <a:pt x="324" y="858"/>
                      </a:lnTo>
                      <a:lnTo>
                        <a:pt x="330" y="856"/>
                      </a:lnTo>
                      <a:lnTo>
                        <a:pt x="336" y="853"/>
                      </a:lnTo>
                      <a:lnTo>
                        <a:pt x="340" y="848"/>
                      </a:lnTo>
                      <a:lnTo>
                        <a:pt x="340" y="848"/>
                      </a:lnTo>
                      <a:lnTo>
                        <a:pt x="345" y="844"/>
                      </a:lnTo>
                      <a:lnTo>
                        <a:pt x="348" y="839"/>
                      </a:lnTo>
                      <a:lnTo>
                        <a:pt x="349" y="832"/>
                      </a:lnTo>
                      <a:lnTo>
                        <a:pt x="350" y="826"/>
                      </a:lnTo>
                      <a:lnTo>
                        <a:pt x="349" y="820"/>
                      </a:lnTo>
                      <a:lnTo>
                        <a:pt x="348" y="814"/>
                      </a:lnTo>
                      <a:lnTo>
                        <a:pt x="345" y="809"/>
                      </a:lnTo>
                      <a:lnTo>
                        <a:pt x="340" y="803"/>
                      </a:lnTo>
                      <a:lnTo>
                        <a:pt x="300" y="762"/>
                      </a:lnTo>
                      <a:lnTo>
                        <a:pt x="340" y="722"/>
                      </a:lnTo>
                      <a:lnTo>
                        <a:pt x="340" y="722"/>
                      </a:lnTo>
                      <a:lnTo>
                        <a:pt x="345" y="716"/>
                      </a:lnTo>
                      <a:lnTo>
                        <a:pt x="348" y="711"/>
                      </a:lnTo>
                      <a:lnTo>
                        <a:pt x="349" y="706"/>
                      </a:lnTo>
                      <a:lnTo>
                        <a:pt x="350" y="699"/>
                      </a:lnTo>
                      <a:lnTo>
                        <a:pt x="349" y="693"/>
                      </a:lnTo>
                      <a:lnTo>
                        <a:pt x="348" y="687"/>
                      </a:lnTo>
                      <a:lnTo>
                        <a:pt x="345" y="682"/>
                      </a:lnTo>
                      <a:lnTo>
                        <a:pt x="340" y="677"/>
                      </a:lnTo>
                      <a:lnTo>
                        <a:pt x="340" y="677"/>
                      </a:lnTo>
                      <a:close/>
                    </a:path>
                  </a:pathLst>
                </a:custGeom>
                <a:solidFill>
                  <a:schemeClr val="bg1"/>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中简黑简" panose="00020600040101010101" charset="-122"/>
                    <a:ea typeface="汉仪中简黑简" panose="00020600040101010101" charset="-122"/>
                  </a:endParaRPr>
                </a:p>
              </p:txBody>
            </p:sp>
          </p:grpSp>
          <p:grpSp>
            <p:nvGrpSpPr>
              <p:cNvPr id="191" name="组合 190"/>
              <p:cNvGrpSpPr/>
              <p:nvPr/>
            </p:nvGrpSpPr>
            <p:grpSpPr>
              <a:xfrm rot="0">
                <a:off x="1951" y="5507"/>
                <a:ext cx="4989" cy="3210"/>
                <a:chOff x="1948" y="6280"/>
                <a:chExt cx="5162" cy="3320"/>
              </a:xfrm>
            </p:grpSpPr>
            <p:sp>
              <p:nvSpPr>
                <p:cNvPr id="192" name="文本框 191"/>
                <p:cNvSpPr txBox="1"/>
                <p:nvPr/>
              </p:nvSpPr>
              <p:spPr>
                <a:xfrm>
                  <a:off x="3480" y="6280"/>
                  <a:ext cx="2098" cy="600"/>
                </a:xfrm>
                <a:prstGeom prst="rect">
                  <a:avLst/>
                </a:prstGeom>
                <a:noFill/>
              </p:spPr>
              <p:txBody>
                <a:bodyPr wrap="square" rtlCol="0">
                  <a:spAutoFit/>
                </a:bodyPr>
                <a:p>
                  <a:pPr indent="0" algn="ctr">
                    <a:buNone/>
                  </a:pPr>
                  <a:r>
                    <a:rPr lang="zh-CN">
                      <a:solidFill>
                        <a:schemeClr val="tx1">
                          <a:lumMod val="65000"/>
                          <a:lumOff val="35000"/>
                        </a:schemeClr>
                      </a:solidFill>
                      <a:latin typeface="汉仪粗简黑简" panose="00020600040101010101" charset="-122"/>
                      <a:ea typeface="汉仪粗简黑简" panose="00020600040101010101" charset="-122"/>
                    </a:rPr>
                    <a:t>税务筹划</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sp>
              <p:nvSpPr>
                <p:cNvPr id="193" name="文本框 192"/>
                <p:cNvSpPr txBox="1"/>
                <p:nvPr/>
              </p:nvSpPr>
              <p:spPr>
                <a:xfrm>
                  <a:off x="1948" y="6819"/>
                  <a:ext cx="5162" cy="2781"/>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现代企业的税务筹划有利于最大限度实现财务目标，在不违反政策、法规的前提下对企业筹资、投资、经营等方面活动 ，乃至生产经营、利润分配等环节的业务进行事先策划。</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3" name="组合 2"/>
            <p:cNvGrpSpPr/>
            <p:nvPr/>
          </p:nvGrpSpPr>
          <p:grpSpPr>
            <a:xfrm>
              <a:off x="7127" y="2680"/>
              <a:ext cx="5102" cy="6545"/>
              <a:chOff x="7048" y="2680"/>
              <a:chExt cx="5102" cy="6545"/>
            </a:xfrm>
          </p:grpSpPr>
          <p:grpSp>
            <p:nvGrpSpPr>
              <p:cNvPr id="195" name="组合 194"/>
              <p:cNvGrpSpPr/>
              <p:nvPr/>
            </p:nvGrpSpPr>
            <p:grpSpPr>
              <a:xfrm rot="0">
                <a:off x="8395" y="2680"/>
                <a:ext cx="2409" cy="2409"/>
                <a:chOff x="8354" y="3355"/>
                <a:chExt cx="2492" cy="2492"/>
              </a:xfrm>
            </p:grpSpPr>
            <p:sp>
              <p:nvSpPr>
                <p:cNvPr id="196" name="椭圆 195"/>
                <p:cNvSpPr/>
                <p:nvPr/>
              </p:nvSpPr>
              <p:spPr>
                <a:xfrm>
                  <a:off x="8354" y="3355"/>
                  <a:ext cx="2492" cy="2492"/>
                </a:xfrm>
                <a:prstGeom prst="ellipse">
                  <a:avLst/>
                </a:prstGeom>
                <a:solidFill>
                  <a:srgbClr val="FEC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汉仪中简黑简" panose="00020600040101010101" charset="-122"/>
                    <a:ea typeface="汉仪中简黑简" panose="00020600040101010101" charset="-122"/>
                  </a:endParaRPr>
                </a:p>
              </p:txBody>
            </p:sp>
            <p:sp>
              <p:nvSpPr>
                <p:cNvPr id="197" name="图形"/>
                <p:cNvSpPr>
                  <a:spLocks noEditPoints="1"/>
                </p:cNvSpPr>
                <p:nvPr/>
              </p:nvSpPr>
              <p:spPr bwMode="auto">
                <a:xfrm>
                  <a:off x="9145" y="4142"/>
                  <a:ext cx="809" cy="813"/>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中简黑简" panose="00020600040101010101" charset="-122"/>
                    <a:ea typeface="汉仪中简黑简" panose="00020600040101010101" charset="-122"/>
                  </a:endParaRPr>
                </a:p>
              </p:txBody>
            </p:sp>
          </p:grpSp>
          <p:grpSp>
            <p:nvGrpSpPr>
              <p:cNvPr id="198" name="组合 197"/>
              <p:cNvGrpSpPr/>
              <p:nvPr/>
            </p:nvGrpSpPr>
            <p:grpSpPr>
              <a:xfrm rot="0">
                <a:off x="7048" y="5507"/>
                <a:ext cx="5102" cy="3718"/>
                <a:chOff x="7122" y="6280"/>
                <a:chExt cx="5279" cy="3846"/>
              </a:xfrm>
            </p:grpSpPr>
            <p:sp>
              <p:nvSpPr>
                <p:cNvPr id="199" name="文本框 198"/>
                <p:cNvSpPr txBox="1"/>
                <p:nvPr/>
              </p:nvSpPr>
              <p:spPr>
                <a:xfrm>
                  <a:off x="8713" y="6280"/>
                  <a:ext cx="2098" cy="600"/>
                </a:xfrm>
                <a:prstGeom prst="rect">
                  <a:avLst/>
                </a:prstGeom>
                <a:noFill/>
              </p:spPr>
              <p:txBody>
                <a:bodyPr wrap="square" rtlCol="0">
                  <a:spAutoFit/>
                </a:bodyPr>
                <a:p>
                  <a:pPr indent="0" algn="ctr">
                    <a:buNone/>
                  </a:pPr>
                  <a:r>
                    <a:rPr lang="zh-CN">
                      <a:solidFill>
                        <a:schemeClr val="tx1">
                          <a:lumMod val="65000"/>
                          <a:lumOff val="35000"/>
                        </a:schemeClr>
                      </a:solidFill>
                      <a:latin typeface="汉仪粗简黑简" panose="00020600040101010101" charset="-122"/>
                      <a:ea typeface="汉仪粗简黑简" panose="00020600040101010101" charset="-122"/>
                    </a:rPr>
                    <a:t>企业税务</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sp>
              <p:nvSpPr>
                <p:cNvPr id="200" name="文本框 199"/>
                <p:cNvSpPr txBox="1"/>
                <p:nvPr/>
              </p:nvSpPr>
              <p:spPr>
                <a:xfrm>
                  <a:off x="7122" y="6819"/>
                  <a:ext cx="5279" cy="3307"/>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针对企业不同成长阶段的需要，航天信息软件技术有限公司作为“企业税务会计软件引领者”，在充分发挥财税领域优势的基础上，通过与外延系统的整合应用，形成了网络、硬件、数据标准及软件一体的解决方案。</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7" name="组合 6"/>
            <p:cNvGrpSpPr/>
            <p:nvPr/>
          </p:nvGrpSpPr>
          <p:grpSpPr>
            <a:xfrm>
              <a:off x="12637" y="2680"/>
              <a:ext cx="4874" cy="5527"/>
              <a:chOff x="12316" y="2680"/>
              <a:chExt cx="4874" cy="5527"/>
            </a:xfrm>
          </p:grpSpPr>
          <p:grpSp>
            <p:nvGrpSpPr>
              <p:cNvPr id="202" name="组合 201"/>
              <p:cNvGrpSpPr/>
              <p:nvPr/>
            </p:nvGrpSpPr>
            <p:grpSpPr>
              <a:xfrm rot="0">
                <a:off x="13549" y="2680"/>
                <a:ext cx="2409" cy="2409"/>
                <a:chOff x="13177" y="3355"/>
                <a:chExt cx="2492" cy="2492"/>
              </a:xfrm>
            </p:grpSpPr>
            <p:sp>
              <p:nvSpPr>
                <p:cNvPr id="203" name="椭圆 202"/>
                <p:cNvSpPr/>
                <p:nvPr/>
              </p:nvSpPr>
              <p:spPr>
                <a:xfrm>
                  <a:off x="13177" y="3355"/>
                  <a:ext cx="2492" cy="2492"/>
                </a:xfrm>
                <a:prstGeom prst="ellipse">
                  <a:avLst/>
                </a:prstGeom>
                <a:solidFill>
                  <a:srgbClr val="9DC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lumMod val="75000"/>
                        <a:lumOff val="25000"/>
                      </a:schemeClr>
                    </a:solidFill>
                    <a:latin typeface="汉仪中简黑简" panose="00020600040101010101" charset="-122"/>
                    <a:ea typeface="汉仪中简黑简" panose="00020600040101010101" charset="-122"/>
                  </a:endParaRPr>
                </a:p>
              </p:txBody>
            </p:sp>
            <p:sp>
              <p:nvSpPr>
                <p:cNvPr id="204" name="图形"/>
                <p:cNvSpPr>
                  <a:spLocks noEditPoints="1"/>
                </p:cNvSpPr>
                <p:nvPr/>
              </p:nvSpPr>
              <p:spPr bwMode="auto">
                <a:xfrm>
                  <a:off x="14017" y="4142"/>
                  <a:ext cx="813" cy="813"/>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汉仪中简黑简" panose="00020600040101010101" charset="-122"/>
                    <a:ea typeface="汉仪中简黑简" panose="00020600040101010101" charset="-122"/>
                  </a:endParaRPr>
                </a:p>
              </p:txBody>
            </p:sp>
          </p:grpSp>
          <p:grpSp>
            <p:nvGrpSpPr>
              <p:cNvPr id="205" name="组合 204"/>
              <p:cNvGrpSpPr/>
              <p:nvPr/>
            </p:nvGrpSpPr>
            <p:grpSpPr>
              <a:xfrm rot="0">
                <a:off x="12316" y="5507"/>
                <a:ext cx="4875" cy="2700"/>
                <a:chOff x="12652" y="6280"/>
                <a:chExt cx="5044" cy="2793"/>
              </a:xfrm>
            </p:grpSpPr>
            <p:sp>
              <p:nvSpPr>
                <p:cNvPr id="206" name="文本框 205"/>
                <p:cNvSpPr txBox="1"/>
                <p:nvPr/>
              </p:nvSpPr>
              <p:spPr>
                <a:xfrm>
                  <a:off x="14125" y="6280"/>
                  <a:ext cx="2098" cy="600"/>
                </a:xfrm>
                <a:prstGeom prst="rect">
                  <a:avLst/>
                </a:prstGeom>
                <a:noFill/>
              </p:spPr>
              <p:txBody>
                <a:bodyPr wrap="square" rtlCol="0">
                  <a:spAutoFit/>
                </a:bodyPr>
                <a:p>
                  <a:pPr indent="0" algn="ctr">
                    <a:buNone/>
                  </a:pPr>
                  <a:r>
                    <a:rPr lang="zh-CN">
                      <a:solidFill>
                        <a:schemeClr val="tx1">
                          <a:lumMod val="65000"/>
                          <a:lumOff val="35000"/>
                        </a:schemeClr>
                      </a:solidFill>
                      <a:latin typeface="汉仪粗简黑简" panose="00020600040101010101" charset="-122"/>
                      <a:ea typeface="汉仪粗简黑简" panose="00020600040101010101" charset="-122"/>
                    </a:rPr>
                    <a:t>税务管理</a:t>
                  </a:r>
                  <a:endParaRPr lang="zh-CN">
                    <a:solidFill>
                      <a:schemeClr val="tx1">
                        <a:lumMod val="65000"/>
                        <a:lumOff val="35000"/>
                      </a:schemeClr>
                    </a:solidFill>
                    <a:latin typeface="汉仪粗简黑简" panose="00020600040101010101" charset="-122"/>
                    <a:ea typeface="汉仪粗简黑简" panose="00020600040101010101" charset="-122"/>
                  </a:endParaRPr>
                </a:p>
              </p:txBody>
            </p:sp>
            <p:sp>
              <p:nvSpPr>
                <p:cNvPr id="207" name="文本框 206"/>
                <p:cNvSpPr txBox="1"/>
                <p:nvPr/>
              </p:nvSpPr>
              <p:spPr>
                <a:xfrm>
                  <a:off x="12652" y="6819"/>
                  <a:ext cx="5044" cy="2254"/>
                </a:xfrm>
                <a:prstGeom prst="rect">
                  <a:avLst/>
                </a:prstGeom>
                <a:noFill/>
              </p:spPr>
              <p:txBody>
                <a:bodyPr wrap="square" rtlCol="0">
                  <a:spAutoFit/>
                </a:bodyPr>
                <a:p>
                  <a:pPr indent="0" algn="ctr" fontAlgn="auto">
                    <a:lnSpc>
                      <a:spcPct val="150000"/>
                    </a:lnSpc>
                    <a:buNone/>
                  </a:pPr>
                  <a:r>
                    <a:rPr lang="zh-CN" sz="1400">
                      <a:solidFill>
                        <a:schemeClr val="tx1">
                          <a:lumMod val="65000"/>
                          <a:lumOff val="35000"/>
                        </a:schemeClr>
                      </a:solidFill>
                      <a:latin typeface="汉仪中简黑简" panose="00020600040101010101" charset="-122"/>
                      <a:ea typeface="汉仪中简黑简" panose="00020600040101010101" charset="-122"/>
                      <a:sym typeface="+mn-ea"/>
                    </a:rPr>
                    <a:t>企业财税管理是企业经营管理的一项非常重要的内容。随着市场经济日趋规范和完善，财税管理在企业竞争中所起的作用越来越显著</a:t>
                  </a:r>
                  <a:endParaRPr lang="zh-CN" sz="1400">
                    <a:solidFill>
                      <a:schemeClr val="tx1">
                        <a:lumMod val="65000"/>
                        <a:lumOff val="35000"/>
                      </a:schemeClr>
                    </a:solidFill>
                    <a:latin typeface="汉仪中简黑简" panose="00020600040101010101" charset="-122"/>
                    <a:ea typeface="汉仪中简黑简" panose="00020600040101010101" charset="-122"/>
                    <a:sym typeface="+mn-ea"/>
                  </a:endParaRPr>
                </a:p>
              </p:txBody>
            </p:sp>
          </p:grpSp>
        </p:grpSp>
        <p:grpSp>
          <p:nvGrpSpPr>
            <p:cNvPr id="208" name="组合 207"/>
            <p:cNvGrpSpPr/>
            <p:nvPr/>
          </p:nvGrpSpPr>
          <p:grpSpPr>
            <a:xfrm rot="0">
              <a:off x="6722" y="3816"/>
              <a:ext cx="523" cy="137"/>
              <a:chOff x="6457" y="5125"/>
              <a:chExt cx="541" cy="142"/>
            </a:xfrm>
          </p:grpSpPr>
          <p:sp>
            <p:nvSpPr>
              <p:cNvPr id="209" name="椭圆 208"/>
              <p:cNvSpPr>
                <a:spLocks noChangeAspect="1"/>
              </p:cNvSpPr>
              <p:nvPr/>
            </p:nvSpPr>
            <p:spPr>
              <a:xfrm>
                <a:off x="6457" y="5125"/>
                <a:ext cx="142" cy="1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sp>
            <p:nvSpPr>
              <p:cNvPr id="210" name="椭圆 209"/>
              <p:cNvSpPr>
                <a:spLocks noChangeAspect="1"/>
              </p:cNvSpPr>
              <p:nvPr/>
            </p:nvSpPr>
            <p:spPr>
              <a:xfrm>
                <a:off x="6658" y="5125"/>
                <a:ext cx="141" cy="1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sp>
            <p:nvSpPr>
              <p:cNvPr id="211" name="椭圆 210"/>
              <p:cNvSpPr>
                <a:spLocks noChangeAspect="1"/>
              </p:cNvSpPr>
              <p:nvPr/>
            </p:nvSpPr>
            <p:spPr>
              <a:xfrm>
                <a:off x="6858" y="5125"/>
                <a:ext cx="141" cy="1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grpSp>
        <p:grpSp>
          <p:nvGrpSpPr>
            <p:cNvPr id="212" name="组合 211"/>
            <p:cNvGrpSpPr/>
            <p:nvPr/>
          </p:nvGrpSpPr>
          <p:grpSpPr>
            <a:xfrm rot="0">
              <a:off x="11956" y="3816"/>
              <a:ext cx="523" cy="137"/>
              <a:chOff x="6457" y="5125"/>
              <a:chExt cx="541" cy="142"/>
            </a:xfrm>
          </p:grpSpPr>
          <p:sp>
            <p:nvSpPr>
              <p:cNvPr id="213" name="椭圆 212"/>
              <p:cNvSpPr>
                <a:spLocks noChangeAspect="1"/>
              </p:cNvSpPr>
              <p:nvPr/>
            </p:nvSpPr>
            <p:spPr>
              <a:xfrm>
                <a:off x="6457" y="5125"/>
                <a:ext cx="142" cy="1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sp>
            <p:nvSpPr>
              <p:cNvPr id="214" name="椭圆 213"/>
              <p:cNvSpPr>
                <a:spLocks noChangeAspect="1"/>
              </p:cNvSpPr>
              <p:nvPr/>
            </p:nvSpPr>
            <p:spPr>
              <a:xfrm>
                <a:off x="6658" y="5125"/>
                <a:ext cx="141" cy="1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sp>
            <p:nvSpPr>
              <p:cNvPr id="215" name="椭圆 214"/>
              <p:cNvSpPr>
                <a:spLocks noChangeAspect="1"/>
              </p:cNvSpPr>
              <p:nvPr/>
            </p:nvSpPr>
            <p:spPr>
              <a:xfrm>
                <a:off x="6858" y="5125"/>
                <a:ext cx="141" cy="14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汉仪中简黑简" panose="00020600040101010101" charset="-122"/>
                  <a:ea typeface="汉仪中简黑简" panose="00020600040101010101" charset="-122"/>
                </a:endParaRPr>
              </a:p>
            </p:txBody>
          </p:sp>
        </p:gr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3563</Words>
  <Application>WPS 演示</Application>
  <PresentationFormat>宽屏</PresentationFormat>
  <Paragraphs>441</Paragraphs>
  <Slides>22</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Arial</vt:lpstr>
      <vt:lpstr>宋体</vt:lpstr>
      <vt:lpstr>Wingdings</vt:lpstr>
      <vt:lpstr>汉仪粗简黑简</vt:lpstr>
      <vt:lpstr>汉仪雅酷黑W</vt:lpstr>
      <vt:lpstr>汉仪中简黑简</vt:lpstr>
      <vt:lpstr>Wingdings</vt:lpstr>
      <vt:lpstr>Calibri</vt:lpstr>
      <vt:lpstr>微软雅黑</vt:lpstr>
      <vt:lpstr>Arial Unicode MS</vt:lpstr>
      <vt:lpstr>Calibri Light</vt:lpstr>
      <vt:lpstr>汉仪旗黑-60简</vt:lpstr>
      <vt:lpstr>黑体</vt:lpstr>
      <vt:lpstr>思源黑体 CN Bold</vt:lpstr>
      <vt:lpstr>Microsoft YaHei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weiqingqing</dc:creator>
  <cp:lastModifiedBy>铭</cp:lastModifiedBy>
  <cp:revision>23</cp:revision>
  <dcterms:created xsi:type="dcterms:W3CDTF">2021-12-07T04:20:00Z</dcterms:created>
  <dcterms:modified xsi:type="dcterms:W3CDTF">2022-01-05T06:26:06Z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v1.0_mb_WA2P14AzeRTVS8jJOWLTnA==</vt:lpwstr>
  </property>
  <property fmtid="{D5CDD505-2E9C-101B-9397-08002B2CF9AE}" pid="4" name="ICV">
    <vt:lpwstr>0B6FF39D5F6F4B5EBA5B7CBDF28571A3</vt:lpwstr>
  </property>
</Properties>
</file>