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media/image1.svg" ContentType="image/svg+xml"/>
  <Override PartName="/ppt/media/image2.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sldIdLst>
    <p:sldId id="256" r:id="rId4"/>
    <p:sldId id="264" r:id="rId5"/>
    <p:sldId id="258" r:id="rId6"/>
    <p:sldId id="265" r:id="rId7"/>
    <p:sldId id="266" r:id="rId8"/>
    <p:sldId id="267" r:id="rId9"/>
    <p:sldId id="268" r:id="rId10"/>
    <p:sldId id="259" r:id="rId11"/>
    <p:sldId id="273" r:id="rId12"/>
    <p:sldId id="269" r:id="rId13"/>
    <p:sldId id="270" r:id="rId14"/>
    <p:sldId id="271" r:id="rId15"/>
    <p:sldId id="272" r:id="rId16"/>
    <p:sldId id="274" r:id="rId17"/>
    <p:sldId id="275" r:id="rId18"/>
    <p:sldId id="276" r:id="rId19"/>
    <p:sldId id="277" r:id="rId20"/>
    <p:sldId id="261" r:id="rId21"/>
    <p:sldId id="278" r:id="rId22"/>
    <p:sldId id="279" r:id="rId23"/>
    <p:sldId id="280" r:id="rId24"/>
    <p:sldId id="281" r:id="rId25"/>
    <p:sldId id="262" r:id="rId26"/>
    <p:sldId id="282" r:id="rId27"/>
    <p:sldId id="283" r:id="rId28"/>
    <p:sldId id="284" r:id="rId29"/>
    <p:sldId id="285" r:id="rId30"/>
    <p:sldId id="260" r:id="rId31"/>
    <p:sldId id="286" r:id="rId32"/>
    <p:sldId id="287" r:id="rId33"/>
    <p:sldId id="288" r:id="rId34"/>
    <p:sldId id="293" r:id="rId35"/>
    <p:sldId id="289" r:id="rId36"/>
    <p:sldId id="290" r:id="rId37"/>
    <p:sldId id="263"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5FA7"/>
    <a:srgbClr val="9AB8EE"/>
    <a:srgbClr val="B8CEF7"/>
    <a:srgbClr val="D2E3FD"/>
    <a:srgbClr val="3F78E2"/>
    <a:srgbClr val="6891E1"/>
    <a:srgbClr val="7298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98" autoAdjust="0"/>
    <p:restoredTop sz="94660"/>
  </p:normalViewPr>
  <p:slideViewPr>
    <p:cSldViewPr snapToGrid="0">
      <p:cViewPr>
        <p:scale>
          <a:sx n="75" d="100"/>
          <a:sy n="75" d="100"/>
        </p:scale>
        <p:origin x="-1914" y="-94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1.xml"/><Relationship Id="rId39" Type="http://schemas.openxmlformats.org/officeDocument/2006/relationships/presProps" Target="presProps.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5CC9D87-7879-4F3E-8BE6-87B881E8FC7F}" type="doc">
      <dgm:prSet loTypeId="urn:microsoft.com/office/officeart/2005/8/layout/process5" loCatId="process" qsTypeId="urn:microsoft.com/office/officeart/2005/8/quickstyle/simple4" qsCatId="simple" csTypeId="urn:microsoft.com/office/officeart/2005/8/colors/colorful1#1" csCatId="colorful" phldr="1"/>
      <dgm:spPr/>
      <dgm:t>
        <a:bodyPr/>
        <a:lstStyle/>
        <a:p>
          <a:endParaRPr lang="zh-CN" altLang="en-US"/>
        </a:p>
      </dgm:t>
    </dgm:pt>
    <dgm:pt modelId="{18BEE33A-053B-4963-8B0E-86DDD202830D}">
      <dgm:prSet phldrT="[文本]" custT="1"/>
      <dgm:spPr>
        <a:solidFill>
          <a:srgbClr val="375FA7"/>
        </a:solidFill>
      </dgm:spPr>
      <dgm:t>
        <a:bodyPr/>
        <a:lstStyle/>
        <a:p>
          <a:r>
            <a:rPr lang="zh-CN" altLang="en-US" sz="1600" b="1" dirty="0">
              <a:latin typeface="+mn-lt"/>
              <a:ea typeface="+mn-ea"/>
              <a:cs typeface="+mn-ea"/>
              <a:sym typeface="+mn-lt"/>
            </a:rPr>
            <a:t>欢迎光临</a:t>
          </a:r>
        </a:p>
      </dgm:t>
    </dgm:pt>
    <dgm:pt modelId="{CD88B3FC-F111-4930-9E11-263DC13C5949}" cxnId="{D89A5961-6311-4DEA-B236-4409E7B4A681}" type="parTrans">
      <dgm:prSet/>
      <dgm:spPr/>
      <dgm:t>
        <a:bodyPr/>
        <a:lstStyle/>
        <a:p>
          <a:endParaRPr lang="zh-CN" altLang="en-US" sz="1600" b="1">
            <a:latin typeface="+mn-ea"/>
            <a:ea typeface="+mn-ea"/>
          </a:endParaRPr>
        </a:p>
      </dgm:t>
    </dgm:pt>
    <dgm:pt modelId="{AA175286-CF71-4F9C-86D6-EEEF347E187C}" cxnId="{D89A5961-6311-4DEA-B236-4409E7B4A681}" type="sibTrans">
      <dgm:prSet custT="1"/>
      <dgm:spPr>
        <a:solidFill>
          <a:srgbClr val="375FA7"/>
        </a:solidFill>
      </dgm:spPr>
      <dgm:t>
        <a:bodyPr/>
        <a:lstStyle/>
        <a:p>
          <a:endParaRPr lang="zh-CN" altLang="en-US" sz="1600" b="1">
            <a:latin typeface="+mn-ea"/>
            <a:ea typeface="+mn-ea"/>
          </a:endParaRPr>
        </a:p>
      </dgm:t>
    </dgm:pt>
    <dgm:pt modelId="{4050F627-EE00-44E4-9B65-B750AFFB07ED}">
      <dgm:prSet phldrT="[文本]" custT="1"/>
      <dgm:spPr>
        <a:solidFill>
          <a:srgbClr val="3F78E2"/>
        </a:solidFill>
      </dgm:spPr>
      <dgm:t>
        <a:bodyPr/>
        <a:lstStyle/>
        <a:p>
          <a:r>
            <a:rPr lang="zh-CN" altLang="en-US" sz="1600" b="1" dirty="0">
              <a:latin typeface="+mn-lt"/>
              <a:ea typeface="+mn-ea"/>
              <a:cs typeface="+mn-ea"/>
              <a:sym typeface="+mn-lt"/>
            </a:rPr>
            <a:t>微笑和客人打招呼</a:t>
          </a:r>
        </a:p>
      </dgm:t>
    </dgm:pt>
    <dgm:pt modelId="{10F1C71E-099F-4CFE-93C0-1866E1AD2619}" cxnId="{B6D4C789-408F-4DD6-BB34-B9F6ABF7E22C}" type="parTrans">
      <dgm:prSet/>
      <dgm:spPr/>
      <dgm:t>
        <a:bodyPr/>
        <a:lstStyle/>
        <a:p>
          <a:endParaRPr lang="zh-CN" altLang="en-US" sz="1600" b="1">
            <a:latin typeface="+mn-ea"/>
            <a:ea typeface="+mn-ea"/>
          </a:endParaRPr>
        </a:p>
      </dgm:t>
    </dgm:pt>
    <dgm:pt modelId="{39E9F865-0979-44BA-AFDB-660F4FB760E6}" cxnId="{B6D4C789-408F-4DD6-BB34-B9F6ABF7E22C}" type="sibTrans">
      <dgm:prSet custT="1"/>
      <dgm:spPr>
        <a:solidFill>
          <a:srgbClr val="3F78E2"/>
        </a:solidFill>
      </dgm:spPr>
      <dgm:t>
        <a:bodyPr/>
        <a:lstStyle/>
        <a:p>
          <a:endParaRPr lang="zh-CN" altLang="en-US" sz="1600" b="1">
            <a:latin typeface="+mn-ea"/>
            <a:ea typeface="+mn-ea"/>
          </a:endParaRPr>
        </a:p>
      </dgm:t>
    </dgm:pt>
    <dgm:pt modelId="{D34CED51-BF68-417E-B6C7-B818C38317BB}">
      <dgm:prSet phldrT="[文本]" custT="1"/>
      <dgm:spPr>
        <a:solidFill>
          <a:srgbClr val="9AB8EE"/>
        </a:solidFill>
      </dgm:spPr>
      <dgm:t>
        <a:bodyPr/>
        <a:lstStyle/>
        <a:p>
          <a:r>
            <a:rPr lang="zh-CN" altLang="en-US" sz="1600" b="1" dirty="0">
              <a:latin typeface="+mn-lt"/>
              <a:ea typeface="+mn-ea"/>
              <a:cs typeface="+mn-ea"/>
              <a:sym typeface="+mn-lt"/>
            </a:rPr>
            <a:t>揣摩顾客需要</a:t>
          </a:r>
        </a:p>
      </dgm:t>
    </dgm:pt>
    <dgm:pt modelId="{08547056-7DB2-44DC-9EB4-726C0E2FDB99}" cxnId="{85F91464-D572-4A20-ABA6-1659C17B4280}" type="parTrans">
      <dgm:prSet/>
      <dgm:spPr/>
      <dgm:t>
        <a:bodyPr/>
        <a:lstStyle/>
        <a:p>
          <a:endParaRPr lang="zh-CN" altLang="en-US" sz="1600" b="1">
            <a:latin typeface="+mn-ea"/>
            <a:ea typeface="+mn-ea"/>
          </a:endParaRPr>
        </a:p>
      </dgm:t>
    </dgm:pt>
    <dgm:pt modelId="{E0561C5C-F3E2-4983-869A-AC7FAAE52EEB}" cxnId="{85F91464-D572-4A20-ABA6-1659C17B4280}" type="sibTrans">
      <dgm:prSet custT="1"/>
      <dgm:spPr>
        <a:solidFill>
          <a:srgbClr val="9AB8EE"/>
        </a:solidFill>
      </dgm:spPr>
      <dgm:t>
        <a:bodyPr/>
        <a:lstStyle/>
        <a:p>
          <a:endParaRPr lang="zh-CN" altLang="en-US" sz="1600" b="1">
            <a:latin typeface="+mn-ea"/>
            <a:ea typeface="+mn-ea"/>
          </a:endParaRPr>
        </a:p>
      </dgm:t>
    </dgm:pt>
    <dgm:pt modelId="{005E0D4B-7D86-4628-A2BF-9C708D700609}">
      <dgm:prSet phldrT="[文本]" custT="1"/>
      <dgm:spPr>
        <a:solidFill>
          <a:srgbClr val="D2E3FD"/>
        </a:solidFill>
      </dgm:spPr>
      <dgm:t>
        <a:bodyPr/>
        <a:lstStyle/>
        <a:p>
          <a:r>
            <a:rPr lang="zh-CN" altLang="en-US" sz="1600" b="1" dirty="0">
              <a:latin typeface="+mn-lt"/>
              <a:ea typeface="+mn-ea"/>
              <a:cs typeface="+mn-ea"/>
              <a:sym typeface="+mn-lt"/>
            </a:rPr>
            <a:t>产品解说</a:t>
          </a:r>
        </a:p>
      </dgm:t>
    </dgm:pt>
    <dgm:pt modelId="{B8D93CA8-B25B-4269-A483-729EE25F0193}" cxnId="{36C13538-D6F9-48E8-AB06-93D35D169973}" type="parTrans">
      <dgm:prSet/>
      <dgm:spPr/>
      <dgm:t>
        <a:bodyPr/>
        <a:lstStyle/>
        <a:p>
          <a:endParaRPr lang="zh-CN" altLang="en-US" sz="1600" b="1">
            <a:latin typeface="+mn-ea"/>
            <a:ea typeface="+mn-ea"/>
          </a:endParaRPr>
        </a:p>
      </dgm:t>
    </dgm:pt>
    <dgm:pt modelId="{F48CB695-DEE1-4F17-9EE6-C37FF3341BE3}" cxnId="{36C13538-D6F9-48E8-AB06-93D35D169973}" type="sibTrans">
      <dgm:prSet custT="1"/>
      <dgm:spPr>
        <a:solidFill>
          <a:srgbClr val="D2E3FD"/>
        </a:solidFill>
      </dgm:spPr>
      <dgm:t>
        <a:bodyPr/>
        <a:lstStyle/>
        <a:p>
          <a:endParaRPr lang="zh-CN" altLang="en-US" sz="1600" b="1">
            <a:latin typeface="+mn-ea"/>
            <a:ea typeface="+mn-ea"/>
          </a:endParaRPr>
        </a:p>
      </dgm:t>
    </dgm:pt>
    <dgm:pt modelId="{BDCF1557-A4A9-4ECB-93B0-DC04FFF30C6D}">
      <dgm:prSet phldrT="[文本]" custT="1"/>
      <dgm:spPr>
        <a:solidFill>
          <a:srgbClr val="375FA7"/>
        </a:solidFill>
      </dgm:spPr>
      <dgm:t>
        <a:bodyPr/>
        <a:lstStyle/>
        <a:p>
          <a:r>
            <a:rPr lang="zh-CN" altLang="en-US" sz="1600" b="1" dirty="0">
              <a:latin typeface="+mn-lt"/>
              <a:ea typeface="+mn-ea"/>
              <a:cs typeface="+mn-ea"/>
              <a:sym typeface="+mn-lt"/>
            </a:rPr>
            <a:t>劝说推荐</a:t>
          </a:r>
        </a:p>
      </dgm:t>
    </dgm:pt>
    <dgm:pt modelId="{E4988400-21AD-484E-ABC4-CD0E97310CEA}" cxnId="{4F768A44-03EB-4855-9D62-050CBF1DE203}" type="parTrans">
      <dgm:prSet/>
      <dgm:spPr/>
      <dgm:t>
        <a:bodyPr/>
        <a:lstStyle/>
        <a:p>
          <a:endParaRPr lang="zh-CN" altLang="en-US" sz="1600" b="1">
            <a:latin typeface="+mn-ea"/>
            <a:ea typeface="+mn-ea"/>
          </a:endParaRPr>
        </a:p>
      </dgm:t>
    </dgm:pt>
    <dgm:pt modelId="{D345CE8A-DD26-4257-9A16-68BC0F6FF0C2}" cxnId="{4F768A44-03EB-4855-9D62-050CBF1DE203}" type="sibTrans">
      <dgm:prSet custT="1"/>
      <dgm:spPr>
        <a:solidFill>
          <a:srgbClr val="375FA7"/>
        </a:solidFill>
      </dgm:spPr>
      <dgm:t>
        <a:bodyPr/>
        <a:lstStyle/>
        <a:p>
          <a:endParaRPr lang="zh-CN" altLang="en-US" sz="1600" b="1">
            <a:latin typeface="+mn-ea"/>
            <a:ea typeface="+mn-ea"/>
          </a:endParaRPr>
        </a:p>
      </dgm:t>
    </dgm:pt>
    <dgm:pt modelId="{3C59A42D-763D-41A3-89F1-97E2BD728BC1}">
      <dgm:prSet custT="1"/>
      <dgm:spPr>
        <a:solidFill>
          <a:srgbClr val="3F78E2"/>
        </a:solidFill>
      </dgm:spPr>
      <dgm:t>
        <a:bodyPr/>
        <a:lstStyle/>
        <a:p>
          <a:r>
            <a:rPr lang="zh-CN" altLang="en-US" sz="1600" b="1" dirty="0">
              <a:latin typeface="+mn-lt"/>
              <a:ea typeface="+mn-ea"/>
              <a:cs typeface="+mn-ea"/>
              <a:sym typeface="+mn-lt"/>
            </a:rPr>
            <a:t>促成交易          </a:t>
          </a:r>
        </a:p>
      </dgm:t>
    </dgm:pt>
    <dgm:pt modelId="{C752C150-346D-4AAE-8489-B1579613AFE0}" cxnId="{123F0F7A-F084-48E1-B08F-84818E60AD81}" type="parTrans">
      <dgm:prSet/>
      <dgm:spPr/>
      <dgm:t>
        <a:bodyPr/>
        <a:lstStyle/>
        <a:p>
          <a:endParaRPr lang="zh-CN" altLang="en-US" sz="1600" b="1">
            <a:latin typeface="+mn-ea"/>
            <a:ea typeface="+mn-ea"/>
          </a:endParaRPr>
        </a:p>
      </dgm:t>
    </dgm:pt>
    <dgm:pt modelId="{CC719ECE-B0EB-4FBA-9162-ABD82D8E80CA}" cxnId="{123F0F7A-F084-48E1-B08F-84818E60AD81}" type="sibTrans">
      <dgm:prSet custT="1"/>
      <dgm:spPr>
        <a:solidFill>
          <a:srgbClr val="3F78E2"/>
        </a:solidFill>
      </dgm:spPr>
      <dgm:t>
        <a:bodyPr/>
        <a:lstStyle/>
        <a:p>
          <a:endParaRPr lang="zh-CN" altLang="en-US" sz="1600" b="1">
            <a:latin typeface="+mn-ea"/>
            <a:ea typeface="+mn-ea"/>
          </a:endParaRPr>
        </a:p>
      </dgm:t>
    </dgm:pt>
    <dgm:pt modelId="{4AF65361-8A17-4EA3-93D2-CD1F8C3B11B5}">
      <dgm:prSet custT="1"/>
      <dgm:spPr>
        <a:solidFill>
          <a:srgbClr val="9AB8EE"/>
        </a:solidFill>
      </dgm:spPr>
      <dgm:t>
        <a:bodyPr/>
        <a:lstStyle/>
        <a:p>
          <a:r>
            <a:rPr lang="zh-CN" altLang="en-US" sz="1600" b="1" dirty="0">
              <a:latin typeface="+mn-lt"/>
              <a:ea typeface="+mn-ea"/>
              <a:cs typeface="+mn-ea"/>
              <a:sym typeface="+mn-lt"/>
            </a:rPr>
            <a:t>收银服务         </a:t>
          </a:r>
        </a:p>
      </dgm:t>
    </dgm:pt>
    <dgm:pt modelId="{B1E0D6E8-B849-409C-9D1A-4422BE81E10D}" cxnId="{F6BF7AFF-FB3B-44E2-93B6-04D93F0E406B}" type="parTrans">
      <dgm:prSet/>
      <dgm:spPr/>
      <dgm:t>
        <a:bodyPr/>
        <a:lstStyle/>
        <a:p>
          <a:endParaRPr lang="zh-CN" altLang="en-US" sz="1600" b="1">
            <a:latin typeface="+mn-ea"/>
            <a:ea typeface="+mn-ea"/>
          </a:endParaRPr>
        </a:p>
      </dgm:t>
    </dgm:pt>
    <dgm:pt modelId="{C23DFDB5-FCA5-45AF-A338-6CCDB6AB695A}" cxnId="{F6BF7AFF-FB3B-44E2-93B6-04D93F0E406B}" type="sibTrans">
      <dgm:prSet custT="1"/>
      <dgm:spPr>
        <a:solidFill>
          <a:srgbClr val="9AB8EE"/>
        </a:solidFill>
      </dgm:spPr>
      <dgm:t>
        <a:bodyPr/>
        <a:lstStyle/>
        <a:p>
          <a:endParaRPr lang="zh-CN" altLang="en-US" sz="1600" b="1">
            <a:latin typeface="+mn-ea"/>
            <a:ea typeface="+mn-ea"/>
          </a:endParaRPr>
        </a:p>
      </dgm:t>
    </dgm:pt>
    <dgm:pt modelId="{D4DFF043-F1E8-482C-ACEA-DD3FE03ADF5B}">
      <dgm:prSet custT="1"/>
      <dgm:spPr>
        <a:solidFill>
          <a:srgbClr val="D2E3FD"/>
        </a:solidFill>
      </dgm:spPr>
      <dgm:t>
        <a:bodyPr/>
        <a:lstStyle/>
        <a:p>
          <a:r>
            <a:rPr lang="zh-CN" altLang="en-US" sz="1600" b="1" dirty="0">
              <a:latin typeface="+mn-lt"/>
              <a:ea typeface="+mn-ea"/>
              <a:cs typeface="+mn-ea"/>
              <a:sym typeface="+mn-lt"/>
            </a:rPr>
            <a:t>ＶＩＰ登记</a:t>
          </a:r>
        </a:p>
      </dgm:t>
    </dgm:pt>
    <dgm:pt modelId="{D69644BA-1BF6-4EDA-9093-425DD178D30C}" cxnId="{BBE07D35-7FE0-4914-9502-E37E028C4855}" type="parTrans">
      <dgm:prSet/>
      <dgm:spPr/>
      <dgm:t>
        <a:bodyPr/>
        <a:lstStyle/>
        <a:p>
          <a:endParaRPr lang="zh-CN" altLang="en-US" sz="1600" b="1">
            <a:latin typeface="+mn-ea"/>
            <a:ea typeface="+mn-ea"/>
          </a:endParaRPr>
        </a:p>
      </dgm:t>
    </dgm:pt>
    <dgm:pt modelId="{63CF3A21-8863-4F67-910E-60F8610154CA}" cxnId="{BBE07D35-7FE0-4914-9502-E37E028C4855}" type="sibTrans">
      <dgm:prSet custT="1"/>
      <dgm:spPr>
        <a:solidFill>
          <a:srgbClr val="D2E3FD"/>
        </a:solidFill>
      </dgm:spPr>
      <dgm:t>
        <a:bodyPr/>
        <a:lstStyle/>
        <a:p>
          <a:endParaRPr lang="zh-CN" altLang="en-US" sz="1600" b="1">
            <a:latin typeface="+mn-ea"/>
            <a:ea typeface="+mn-ea"/>
          </a:endParaRPr>
        </a:p>
      </dgm:t>
    </dgm:pt>
    <dgm:pt modelId="{A4719BEE-436E-4FBF-96D6-F41AE0554779}">
      <dgm:prSet custT="1"/>
      <dgm:spPr>
        <a:solidFill>
          <a:srgbClr val="375FA7"/>
        </a:solidFill>
      </dgm:spPr>
      <dgm:t>
        <a:bodyPr/>
        <a:lstStyle/>
        <a:p>
          <a:r>
            <a:rPr lang="zh-CN" altLang="en-US" sz="1600" b="1" dirty="0">
              <a:latin typeface="+mn-lt"/>
              <a:ea typeface="+mn-ea"/>
              <a:cs typeface="+mn-ea"/>
              <a:sym typeface="+mn-lt"/>
            </a:rPr>
            <a:t>售后服务告之</a:t>
          </a:r>
        </a:p>
      </dgm:t>
    </dgm:pt>
    <dgm:pt modelId="{D2FCC2A3-349D-4B9D-911A-6891F30B30D3}" cxnId="{90AB6E53-A21D-4F0B-A9B1-FEA9A3332EB4}" type="parTrans">
      <dgm:prSet/>
      <dgm:spPr/>
      <dgm:t>
        <a:bodyPr/>
        <a:lstStyle/>
        <a:p>
          <a:endParaRPr lang="zh-CN" altLang="en-US" sz="1600" b="1">
            <a:latin typeface="+mn-ea"/>
            <a:ea typeface="+mn-ea"/>
          </a:endParaRPr>
        </a:p>
      </dgm:t>
    </dgm:pt>
    <dgm:pt modelId="{E48B3EBB-1E38-41E4-84BB-9B20CFA42C9D}" cxnId="{90AB6E53-A21D-4F0B-A9B1-FEA9A3332EB4}" type="sibTrans">
      <dgm:prSet custT="1"/>
      <dgm:spPr>
        <a:solidFill>
          <a:srgbClr val="375FA7"/>
        </a:solidFill>
      </dgm:spPr>
      <dgm:t>
        <a:bodyPr/>
        <a:lstStyle/>
        <a:p>
          <a:endParaRPr lang="zh-CN" altLang="en-US" sz="1600" b="1">
            <a:latin typeface="+mn-ea"/>
            <a:ea typeface="+mn-ea"/>
          </a:endParaRPr>
        </a:p>
      </dgm:t>
    </dgm:pt>
    <dgm:pt modelId="{633BDE9A-7F34-40B5-AF13-72AB50842670}">
      <dgm:prSet custT="1"/>
      <dgm:spPr>
        <a:solidFill>
          <a:srgbClr val="3F78E2"/>
        </a:solidFill>
      </dgm:spPr>
      <dgm:t>
        <a:bodyPr/>
        <a:lstStyle/>
        <a:p>
          <a:r>
            <a:rPr lang="zh-CN" altLang="en-US" sz="1600" b="1" dirty="0">
              <a:latin typeface="+mn-lt"/>
              <a:ea typeface="+mn-ea"/>
              <a:cs typeface="+mn-ea"/>
              <a:sym typeface="+mn-lt"/>
            </a:rPr>
            <a:t>结束送客</a:t>
          </a:r>
        </a:p>
      </dgm:t>
    </dgm:pt>
    <dgm:pt modelId="{ED9E7D7C-B3D5-4442-81DE-AC004793F407}" cxnId="{0A121815-ACB7-4C74-A47B-BA7EE7DE1916}" type="parTrans">
      <dgm:prSet/>
      <dgm:spPr/>
      <dgm:t>
        <a:bodyPr/>
        <a:lstStyle/>
        <a:p>
          <a:endParaRPr lang="zh-CN" altLang="en-US" sz="1600" b="1">
            <a:latin typeface="+mn-ea"/>
            <a:ea typeface="+mn-ea"/>
          </a:endParaRPr>
        </a:p>
      </dgm:t>
    </dgm:pt>
    <dgm:pt modelId="{9B9F18F9-7A78-489C-AABA-7DEB436E90A7}" cxnId="{0A121815-ACB7-4C74-A47B-BA7EE7DE1916}" type="sibTrans">
      <dgm:prSet/>
      <dgm:spPr/>
      <dgm:t>
        <a:bodyPr/>
        <a:lstStyle/>
        <a:p>
          <a:endParaRPr lang="zh-CN" altLang="en-US" sz="1600" b="1">
            <a:latin typeface="+mn-ea"/>
            <a:ea typeface="+mn-ea"/>
          </a:endParaRPr>
        </a:p>
      </dgm:t>
    </dgm:pt>
    <dgm:pt modelId="{2F8C0925-DEC5-4F46-B061-D69F3C726202}" type="pres">
      <dgm:prSet presAssocID="{55CC9D87-7879-4F3E-8BE6-87B881E8FC7F}" presName="diagram" presStyleCnt="0">
        <dgm:presLayoutVars>
          <dgm:dir/>
          <dgm:resizeHandles val="exact"/>
        </dgm:presLayoutVars>
      </dgm:prSet>
      <dgm:spPr/>
      <dgm:t>
        <a:bodyPr/>
        <a:lstStyle/>
        <a:p>
          <a:endParaRPr lang="zh-CN" altLang="en-US"/>
        </a:p>
      </dgm:t>
    </dgm:pt>
    <dgm:pt modelId="{DE37DCBD-04A1-4D8B-8A62-7542A8136086}" type="pres">
      <dgm:prSet presAssocID="{18BEE33A-053B-4963-8B0E-86DDD202830D}" presName="node" presStyleLbl="node1" presStyleIdx="0" presStyleCnt="10">
        <dgm:presLayoutVars>
          <dgm:bulletEnabled val="1"/>
        </dgm:presLayoutVars>
      </dgm:prSet>
      <dgm:spPr/>
      <dgm:t>
        <a:bodyPr/>
        <a:lstStyle/>
        <a:p>
          <a:endParaRPr lang="zh-CN" altLang="en-US"/>
        </a:p>
      </dgm:t>
    </dgm:pt>
    <dgm:pt modelId="{40F41888-31EC-4312-A9B4-D07E5C61A11B}" type="pres">
      <dgm:prSet presAssocID="{AA175286-CF71-4F9C-86D6-EEEF347E187C}" presName="sibTrans" presStyleLbl="sibTrans2D1" presStyleIdx="0" presStyleCnt="9"/>
      <dgm:spPr/>
      <dgm:t>
        <a:bodyPr/>
        <a:lstStyle/>
        <a:p>
          <a:endParaRPr lang="zh-CN" altLang="en-US"/>
        </a:p>
      </dgm:t>
    </dgm:pt>
    <dgm:pt modelId="{00FA9350-E037-4EAA-9D83-D2A38F0C8D4F}" type="pres">
      <dgm:prSet presAssocID="{AA175286-CF71-4F9C-86D6-EEEF347E187C}" presName="connectorText" presStyleLbl="sibTrans2D1" presStyleIdx="0" presStyleCnt="9"/>
      <dgm:spPr/>
      <dgm:t>
        <a:bodyPr/>
        <a:lstStyle/>
        <a:p>
          <a:endParaRPr lang="zh-CN" altLang="en-US"/>
        </a:p>
      </dgm:t>
    </dgm:pt>
    <dgm:pt modelId="{B0526812-DC53-4F44-BD3B-A765A476FCD0}" type="pres">
      <dgm:prSet presAssocID="{4050F627-EE00-44E4-9B65-B750AFFB07ED}" presName="node" presStyleLbl="node1" presStyleIdx="1" presStyleCnt="10">
        <dgm:presLayoutVars>
          <dgm:bulletEnabled val="1"/>
        </dgm:presLayoutVars>
      </dgm:prSet>
      <dgm:spPr/>
      <dgm:t>
        <a:bodyPr/>
        <a:lstStyle/>
        <a:p>
          <a:endParaRPr lang="zh-CN" altLang="en-US"/>
        </a:p>
      </dgm:t>
    </dgm:pt>
    <dgm:pt modelId="{DA117340-3116-4797-B305-1CE182007995}" type="pres">
      <dgm:prSet presAssocID="{39E9F865-0979-44BA-AFDB-660F4FB760E6}" presName="sibTrans" presStyleLbl="sibTrans2D1" presStyleIdx="1" presStyleCnt="9"/>
      <dgm:spPr/>
      <dgm:t>
        <a:bodyPr/>
        <a:lstStyle/>
        <a:p>
          <a:endParaRPr lang="zh-CN" altLang="en-US"/>
        </a:p>
      </dgm:t>
    </dgm:pt>
    <dgm:pt modelId="{747B7318-B711-4F39-9BEE-886D82CE3FC0}" type="pres">
      <dgm:prSet presAssocID="{39E9F865-0979-44BA-AFDB-660F4FB760E6}" presName="connectorText" presStyleLbl="sibTrans2D1" presStyleIdx="1" presStyleCnt="9"/>
      <dgm:spPr/>
      <dgm:t>
        <a:bodyPr/>
        <a:lstStyle/>
        <a:p>
          <a:endParaRPr lang="zh-CN" altLang="en-US"/>
        </a:p>
      </dgm:t>
    </dgm:pt>
    <dgm:pt modelId="{CE67CA2E-558B-4CA2-BD5E-03600CFC9350}" type="pres">
      <dgm:prSet presAssocID="{D34CED51-BF68-417E-B6C7-B818C38317BB}" presName="node" presStyleLbl="node1" presStyleIdx="2" presStyleCnt="10">
        <dgm:presLayoutVars>
          <dgm:bulletEnabled val="1"/>
        </dgm:presLayoutVars>
      </dgm:prSet>
      <dgm:spPr/>
      <dgm:t>
        <a:bodyPr/>
        <a:lstStyle/>
        <a:p>
          <a:endParaRPr lang="zh-CN" altLang="en-US"/>
        </a:p>
      </dgm:t>
    </dgm:pt>
    <dgm:pt modelId="{86AD1C53-C335-4AB9-91BC-00074F56DCC3}" type="pres">
      <dgm:prSet presAssocID="{E0561C5C-F3E2-4983-869A-AC7FAAE52EEB}" presName="sibTrans" presStyleLbl="sibTrans2D1" presStyleIdx="2" presStyleCnt="9"/>
      <dgm:spPr/>
      <dgm:t>
        <a:bodyPr/>
        <a:lstStyle/>
        <a:p>
          <a:endParaRPr lang="zh-CN" altLang="en-US"/>
        </a:p>
      </dgm:t>
    </dgm:pt>
    <dgm:pt modelId="{73F31DFC-FFB9-4873-A899-7F3FF3603443}" type="pres">
      <dgm:prSet presAssocID="{E0561C5C-F3E2-4983-869A-AC7FAAE52EEB}" presName="connectorText" presStyleLbl="sibTrans2D1" presStyleIdx="2" presStyleCnt="9"/>
      <dgm:spPr/>
      <dgm:t>
        <a:bodyPr/>
        <a:lstStyle/>
        <a:p>
          <a:endParaRPr lang="zh-CN" altLang="en-US"/>
        </a:p>
      </dgm:t>
    </dgm:pt>
    <dgm:pt modelId="{B9A24C56-F764-475D-9A04-5BF9EB15FBB8}" type="pres">
      <dgm:prSet presAssocID="{005E0D4B-7D86-4628-A2BF-9C708D700609}" presName="node" presStyleLbl="node1" presStyleIdx="3" presStyleCnt="10">
        <dgm:presLayoutVars>
          <dgm:bulletEnabled val="1"/>
        </dgm:presLayoutVars>
      </dgm:prSet>
      <dgm:spPr/>
      <dgm:t>
        <a:bodyPr/>
        <a:lstStyle/>
        <a:p>
          <a:endParaRPr lang="zh-CN" altLang="en-US"/>
        </a:p>
      </dgm:t>
    </dgm:pt>
    <dgm:pt modelId="{20FC64BF-3FF7-4FD7-9837-AAC26966BF76}" type="pres">
      <dgm:prSet presAssocID="{F48CB695-DEE1-4F17-9EE6-C37FF3341BE3}" presName="sibTrans" presStyleLbl="sibTrans2D1" presStyleIdx="3" presStyleCnt="9"/>
      <dgm:spPr/>
      <dgm:t>
        <a:bodyPr/>
        <a:lstStyle/>
        <a:p>
          <a:endParaRPr lang="zh-CN" altLang="en-US"/>
        </a:p>
      </dgm:t>
    </dgm:pt>
    <dgm:pt modelId="{6E38F7FC-6710-4C02-AE07-A93D818984AD}" type="pres">
      <dgm:prSet presAssocID="{F48CB695-DEE1-4F17-9EE6-C37FF3341BE3}" presName="connectorText" presStyleLbl="sibTrans2D1" presStyleIdx="3" presStyleCnt="9"/>
      <dgm:spPr/>
      <dgm:t>
        <a:bodyPr/>
        <a:lstStyle/>
        <a:p>
          <a:endParaRPr lang="zh-CN" altLang="en-US"/>
        </a:p>
      </dgm:t>
    </dgm:pt>
    <dgm:pt modelId="{764B2AA2-941F-4C68-B40B-6A80D1DF618D}" type="pres">
      <dgm:prSet presAssocID="{BDCF1557-A4A9-4ECB-93B0-DC04FFF30C6D}" presName="node" presStyleLbl="node1" presStyleIdx="4" presStyleCnt="10">
        <dgm:presLayoutVars>
          <dgm:bulletEnabled val="1"/>
        </dgm:presLayoutVars>
      </dgm:prSet>
      <dgm:spPr/>
      <dgm:t>
        <a:bodyPr/>
        <a:lstStyle/>
        <a:p>
          <a:endParaRPr lang="zh-CN" altLang="en-US"/>
        </a:p>
      </dgm:t>
    </dgm:pt>
    <dgm:pt modelId="{25D69040-1EA6-4CF3-B656-D125FEC17B47}" type="pres">
      <dgm:prSet presAssocID="{D345CE8A-DD26-4257-9A16-68BC0F6FF0C2}" presName="sibTrans" presStyleLbl="sibTrans2D1" presStyleIdx="4" presStyleCnt="9"/>
      <dgm:spPr/>
      <dgm:t>
        <a:bodyPr/>
        <a:lstStyle/>
        <a:p>
          <a:endParaRPr lang="zh-CN" altLang="en-US"/>
        </a:p>
      </dgm:t>
    </dgm:pt>
    <dgm:pt modelId="{7BB63C82-A598-45F5-8C9D-EA7526F915FB}" type="pres">
      <dgm:prSet presAssocID="{D345CE8A-DD26-4257-9A16-68BC0F6FF0C2}" presName="connectorText" presStyleLbl="sibTrans2D1" presStyleIdx="4" presStyleCnt="9"/>
      <dgm:spPr/>
      <dgm:t>
        <a:bodyPr/>
        <a:lstStyle/>
        <a:p>
          <a:endParaRPr lang="zh-CN" altLang="en-US"/>
        </a:p>
      </dgm:t>
    </dgm:pt>
    <dgm:pt modelId="{17D943FD-90C8-4530-AAFE-B413AD161E32}" type="pres">
      <dgm:prSet presAssocID="{3C59A42D-763D-41A3-89F1-97E2BD728BC1}" presName="node" presStyleLbl="node1" presStyleIdx="5" presStyleCnt="10">
        <dgm:presLayoutVars>
          <dgm:bulletEnabled val="1"/>
        </dgm:presLayoutVars>
      </dgm:prSet>
      <dgm:spPr/>
      <dgm:t>
        <a:bodyPr/>
        <a:lstStyle/>
        <a:p>
          <a:endParaRPr lang="zh-CN" altLang="en-US"/>
        </a:p>
      </dgm:t>
    </dgm:pt>
    <dgm:pt modelId="{E2463C1F-550E-4F08-8AA4-9B044172346F}" type="pres">
      <dgm:prSet presAssocID="{CC719ECE-B0EB-4FBA-9162-ABD82D8E80CA}" presName="sibTrans" presStyleLbl="sibTrans2D1" presStyleIdx="5" presStyleCnt="9"/>
      <dgm:spPr/>
      <dgm:t>
        <a:bodyPr/>
        <a:lstStyle/>
        <a:p>
          <a:endParaRPr lang="zh-CN" altLang="en-US"/>
        </a:p>
      </dgm:t>
    </dgm:pt>
    <dgm:pt modelId="{2D8837B4-043B-41F7-81A2-3B19090B0BC1}" type="pres">
      <dgm:prSet presAssocID="{CC719ECE-B0EB-4FBA-9162-ABD82D8E80CA}" presName="connectorText" presStyleLbl="sibTrans2D1" presStyleIdx="5" presStyleCnt="9"/>
      <dgm:spPr/>
      <dgm:t>
        <a:bodyPr/>
        <a:lstStyle/>
        <a:p>
          <a:endParaRPr lang="zh-CN" altLang="en-US"/>
        </a:p>
      </dgm:t>
    </dgm:pt>
    <dgm:pt modelId="{B49722FB-092E-4DDD-8B0C-1939F31E1178}" type="pres">
      <dgm:prSet presAssocID="{4AF65361-8A17-4EA3-93D2-CD1F8C3B11B5}" presName="node" presStyleLbl="node1" presStyleIdx="6" presStyleCnt="10">
        <dgm:presLayoutVars>
          <dgm:bulletEnabled val="1"/>
        </dgm:presLayoutVars>
      </dgm:prSet>
      <dgm:spPr/>
      <dgm:t>
        <a:bodyPr/>
        <a:lstStyle/>
        <a:p>
          <a:endParaRPr lang="zh-CN" altLang="en-US"/>
        </a:p>
      </dgm:t>
    </dgm:pt>
    <dgm:pt modelId="{62F91CCA-5CDB-44DA-88E7-6D08B7161EB4}" type="pres">
      <dgm:prSet presAssocID="{C23DFDB5-FCA5-45AF-A338-6CCDB6AB695A}" presName="sibTrans" presStyleLbl="sibTrans2D1" presStyleIdx="6" presStyleCnt="9"/>
      <dgm:spPr/>
      <dgm:t>
        <a:bodyPr/>
        <a:lstStyle/>
        <a:p>
          <a:endParaRPr lang="zh-CN" altLang="en-US"/>
        </a:p>
      </dgm:t>
    </dgm:pt>
    <dgm:pt modelId="{8CD1AA25-6E15-436D-BC40-B28DC76EF265}" type="pres">
      <dgm:prSet presAssocID="{C23DFDB5-FCA5-45AF-A338-6CCDB6AB695A}" presName="connectorText" presStyleLbl="sibTrans2D1" presStyleIdx="6" presStyleCnt="9"/>
      <dgm:spPr/>
      <dgm:t>
        <a:bodyPr/>
        <a:lstStyle/>
        <a:p>
          <a:endParaRPr lang="zh-CN" altLang="en-US"/>
        </a:p>
      </dgm:t>
    </dgm:pt>
    <dgm:pt modelId="{19C756CF-7530-4974-B297-3B41AC296DA7}" type="pres">
      <dgm:prSet presAssocID="{D4DFF043-F1E8-482C-ACEA-DD3FE03ADF5B}" presName="node" presStyleLbl="node1" presStyleIdx="7" presStyleCnt="10">
        <dgm:presLayoutVars>
          <dgm:bulletEnabled val="1"/>
        </dgm:presLayoutVars>
      </dgm:prSet>
      <dgm:spPr/>
      <dgm:t>
        <a:bodyPr/>
        <a:lstStyle/>
        <a:p>
          <a:endParaRPr lang="zh-CN" altLang="en-US"/>
        </a:p>
      </dgm:t>
    </dgm:pt>
    <dgm:pt modelId="{F00A1237-3575-4881-96A4-EF367E5EA1C2}" type="pres">
      <dgm:prSet presAssocID="{63CF3A21-8863-4F67-910E-60F8610154CA}" presName="sibTrans" presStyleLbl="sibTrans2D1" presStyleIdx="7" presStyleCnt="9"/>
      <dgm:spPr/>
      <dgm:t>
        <a:bodyPr/>
        <a:lstStyle/>
        <a:p>
          <a:endParaRPr lang="zh-CN" altLang="en-US"/>
        </a:p>
      </dgm:t>
    </dgm:pt>
    <dgm:pt modelId="{3B16D340-B86D-49CC-BCFA-A5800BAFC702}" type="pres">
      <dgm:prSet presAssocID="{63CF3A21-8863-4F67-910E-60F8610154CA}" presName="connectorText" presStyleLbl="sibTrans2D1" presStyleIdx="7" presStyleCnt="9"/>
      <dgm:spPr/>
      <dgm:t>
        <a:bodyPr/>
        <a:lstStyle/>
        <a:p>
          <a:endParaRPr lang="zh-CN" altLang="en-US"/>
        </a:p>
      </dgm:t>
    </dgm:pt>
    <dgm:pt modelId="{0C7B5309-332E-4E82-B33D-5012A0C7370E}" type="pres">
      <dgm:prSet presAssocID="{A4719BEE-436E-4FBF-96D6-F41AE0554779}" presName="node" presStyleLbl="node1" presStyleIdx="8" presStyleCnt="10">
        <dgm:presLayoutVars>
          <dgm:bulletEnabled val="1"/>
        </dgm:presLayoutVars>
      </dgm:prSet>
      <dgm:spPr/>
      <dgm:t>
        <a:bodyPr/>
        <a:lstStyle/>
        <a:p>
          <a:endParaRPr lang="zh-CN" altLang="en-US"/>
        </a:p>
      </dgm:t>
    </dgm:pt>
    <dgm:pt modelId="{B17720E6-A994-4E9A-A9B4-5B48E378AEEA}" type="pres">
      <dgm:prSet presAssocID="{E48B3EBB-1E38-41E4-84BB-9B20CFA42C9D}" presName="sibTrans" presStyleLbl="sibTrans2D1" presStyleIdx="8" presStyleCnt="9"/>
      <dgm:spPr/>
      <dgm:t>
        <a:bodyPr/>
        <a:lstStyle/>
        <a:p>
          <a:endParaRPr lang="zh-CN" altLang="en-US"/>
        </a:p>
      </dgm:t>
    </dgm:pt>
    <dgm:pt modelId="{2D2A5F59-FBA0-490C-8001-CB508A7BD555}" type="pres">
      <dgm:prSet presAssocID="{E48B3EBB-1E38-41E4-84BB-9B20CFA42C9D}" presName="connectorText" presStyleLbl="sibTrans2D1" presStyleIdx="8" presStyleCnt="9"/>
      <dgm:spPr/>
      <dgm:t>
        <a:bodyPr/>
        <a:lstStyle/>
        <a:p>
          <a:endParaRPr lang="zh-CN" altLang="en-US"/>
        </a:p>
      </dgm:t>
    </dgm:pt>
    <dgm:pt modelId="{0E74C8B7-093F-483B-AA22-C6FD94A6E02E}" type="pres">
      <dgm:prSet presAssocID="{633BDE9A-7F34-40B5-AF13-72AB50842670}" presName="node" presStyleLbl="node1" presStyleIdx="9" presStyleCnt="10">
        <dgm:presLayoutVars>
          <dgm:bulletEnabled val="1"/>
        </dgm:presLayoutVars>
      </dgm:prSet>
      <dgm:spPr/>
      <dgm:t>
        <a:bodyPr/>
        <a:lstStyle/>
        <a:p>
          <a:endParaRPr lang="zh-CN" altLang="en-US"/>
        </a:p>
      </dgm:t>
    </dgm:pt>
  </dgm:ptLst>
  <dgm:cxnLst>
    <dgm:cxn modelId="{F2E2B9D5-EACE-420F-BAA6-EF124D569CD4}" type="presOf" srcId="{CC719ECE-B0EB-4FBA-9162-ABD82D8E80CA}" destId="{2D8837B4-043B-41F7-81A2-3B19090B0BC1}" srcOrd="1" destOrd="0" presId="urn:microsoft.com/office/officeart/2005/8/layout/process5"/>
    <dgm:cxn modelId="{B921E9ED-0171-4F55-A5BB-9AD885638CD2}" type="presOf" srcId="{F48CB695-DEE1-4F17-9EE6-C37FF3341BE3}" destId="{6E38F7FC-6710-4C02-AE07-A93D818984AD}" srcOrd="1" destOrd="0" presId="urn:microsoft.com/office/officeart/2005/8/layout/process5"/>
    <dgm:cxn modelId="{D89A5961-6311-4DEA-B236-4409E7B4A681}" srcId="{55CC9D87-7879-4F3E-8BE6-87B881E8FC7F}" destId="{18BEE33A-053B-4963-8B0E-86DDD202830D}" srcOrd="0" destOrd="0" parTransId="{CD88B3FC-F111-4930-9E11-263DC13C5949}" sibTransId="{AA175286-CF71-4F9C-86D6-EEEF347E187C}"/>
    <dgm:cxn modelId="{CF041082-42DB-4DAF-A707-7EB60E35FEE0}" type="presOf" srcId="{E48B3EBB-1E38-41E4-84BB-9B20CFA42C9D}" destId="{B17720E6-A994-4E9A-A9B4-5B48E378AEEA}" srcOrd="0" destOrd="0" presId="urn:microsoft.com/office/officeart/2005/8/layout/process5"/>
    <dgm:cxn modelId="{B6D4C789-408F-4DD6-BB34-B9F6ABF7E22C}" srcId="{55CC9D87-7879-4F3E-8BE6-87B881E8FC7F}" destId="{4050F627-EE00-44E4-9B65-B750AFFB07ED}" srcOrd="1" destOrd="0" parTransId="{10F1C71E-099F-4CFE-93C0-1866E1AD2619}" sibTransId="{39E9F865-0979-44BA-AFDB-660F4FB760E6}"/>
    <dgm:cxn modelId="{3BB2F8CB-B4A7-412D-BE7A-B2309DE50431}" type="presOf" srcId="{63CF3A21-8863-4F67-910E-60F8610154CA}" destId="{3B16D340-B86D-49CC-BCFA-A5800BAFC702}" srcOrd="1" destOrd="0" presId="urn:microsoft.com/office/officeart/2005/8/layout/process5"/>
    <dgm:cxn modelId="{285EC390-462A-408A-851E-66ED90D03CAF}" type="presOf" srcId="{63CF3A21-8863-4F67-910E-60F8610154CA}" destId="{F00A1237-3575-4881-96A4-EF367E5EA1C2}" srcOrd="0" destOrd="0" presId="urn:microsoft.com/office/officeart/2005/8/layout/process5"/>
    <dgm:cxn modelId="{BBE07D35-7FE0-4914-9502-E37E028C4855}" srcId="{55CC9D87-7879-4F3E-8BE6-87B881E8FC7F}" destId="{D4DFF043-F1E8-482C-ACEA-DD3FE03ADF5B}" srcOrd="7" destOrd="0" parTransId="{D69644BA-1BF6-4EDA-9093-425DD178D30C}" sibTransId="{63CF3A21-8863-4F67-910E-60F8610154CA}"/>
    <dgm:cxn modelId="{F5D8857E-CD86-4B83-9339-13840B06BFB6}" type="presOf" srcId="{A4719BEE-436E-4FBF-96D6-F41AE0554779}" destId="{0C7B5309-332E-4E82-B33D-5012A0C7370E}" srcOrd="0" destOrd="0" presId="urn:microsoft.com/office/officeart/2005/8/layout/process5"/>
    <dgm:cxn modelId="{4F768A44-03EB-4855-9D62-050CBF1DE203}" srcId="{55CC9D87-7879-4F3E-8BE6-87B881E8FC7F}" destId="{BDCF1557-A4A9-4ECB-93B0-DC04FFF30C6D}" srcOrd="4" destOrd="0" parTransId="{E4988400-21AD-484E-ABC4-CD0E97310CEA}" sibTransId="{D345CE8A-DD26-4257-9A16-68BC0F6FF0C2}"/>
    <dgm:cxn modelId="{CBF82BD5-D942-4BB4-B9D4-CE2F42A15642}" type="presOf" srcId="{E0561C5C-F3E2-4983-869A-AC7FAAE52EEB}" destId="{73F31DFC-FFB9-4873-A899-7F3FF3603443}" srcOrd="1" destOrd="0" presId="urn:microsoft.com/office/officeart/2005/8/layout/process5"/>
    <dgm:cxn modelId="{9BB5F6C8-4BEB-4888-99E2-2BBC923A52A3}" type="presOf" srcId="{AA175286-CF71-4F9C-86D6-EEEF347E187C}" destId="{00FA9350-E037-4EAA-9D83-D2A38F0C8D4F}" srcOrd="1" destOrd="0" presId="urn:microsoft.com/office/officeart/2005/8/layout/process5"/>
    <dgm:cxn modelId="{0DE5AC42-AC45-4D54-8FFF-AFD73022C02A}" type="presOf" srcId="{55CC9D87-7879-4F3E-8BE6-87B881E8FC7F}" destId="{2F8C0925-DEC5-4F46-B061-D69F3C726202}" srcOrd="0" destOrd="0" presId="urn:microsoft.com/office/officeart/2005/8/layout/process5"/>
    <dgm:cxn modelId="{0C7836F7-3AB1-4B69-BA0C-EA4323AD8421}" type="presOf" srcId="{BDCF1557-A4A9-4ECB-93B0-DC04FFF30C6D}" destId="{764B2AA2-941F-4C68-B40B-6A80D1DF618D}" srcOrd="0" destOrd="0" presId="urn:microsoft.com/office/officeart/2005/8/layout/process5"/>
    <dgm:cxn modelId="{85F91464-D572-4A20-ABA6-1659C17B4280}" srcId="{55CC9D87-7879-4F3E-8BE6-87B881E8FC7F}" destId="{D34CED51-BF68-417E-B6C7-B818C38317BB}" srcOrd="2" destOrd="0" parTransId="{08547056-7DB2-44DC-9EB4-726C0E2FDB99}" sibTransId="{E0561C5C-F3E2-4983-869A-AC7FAAE52EEB}"/>
    <dgm:cxn modelId="{26E8F954-6FAD-4250-B02A-79581827E666}" type="presOf" srcId="{39E9F865-0979-44BA-AFDB-660F4FB760E6}" destId="{747B7318-B711-4F39-9BEE-886D82CE3FC0}" srcOrd="1" destOrd="0" presId="urn:microsoft.com/office/officeart/2005/8/layout/process5"/>
    <dgm:cxn modelId="{90AB6E53-A21D-4F0B-A9B1-FEA9A3332EB4}" srcId="{55CC9D87-7879-4F3E-8BE6-87B881E8FC7F}" destId="{A4719BEE-436E-4FBF-96D6-F41AE0554779}" srcOrd="8" destOrd="0" parTransId="{D2FCC2A3-349D-4B9D-911A-6891F30B30D3}" sibTransId="{E48B3EBB-1E38-41E4-84BB-9B20CFA42C9D}"/>
    <dgm:cxn modelId="{6A8F94F7-1245-4B73-AB5F-94F04363A08C}" type="presOf" srcId="{D34CED51-BF68-417E-B6C7-B818C38317BB}" destId="{CE67CA2E-558B-4CA2-BD5E-03600CFC9350}" srcOrd="0" destOrd="0" presId="urn:microsoft.com/office/officeart/2005/8/layout/process5"/>
    <dgm:cxn modelId="{D22284C6-C2F4-4B78-BFD5-92219D40AB94}" type="presOf" srcId="{D345CE8A-DD26-4257-9A16-68BC0F6FF0C2}" destId="{7BB63C82-A598-45F5-8C9D-EA7526F915FB}" srcOrd="1" destOrd="0" presId="urn:microsoft.com/office/officeart/2005/8/layout/process5"/>
    <dgm:cxn modelId="{45C2D7C2-7B86-4BD0-8BED-546C752919FB}" type="presOf" srcId="{D4DFF043-F1E8-482C-ACEA-DD3FE03ADF5B}" destId="{19C756CF-7530-4974-B297-3B41AC296DA7}" srcOrd="0" destOrd="0" presId="urn:microsoft.com/office/officeart/2005/8/layout/process5"/>
    <dgm:cxn modelId="{E960C623-D6A3-4E94-9B93-323C2661824E}" type="presOf" srcId="{C23DFDB5-FCA5-45AF-A338-6CCDB6AB695A}" destId="{8CD1AA25-6E15-436D-BC40-B28DC76EF265}" srcOrd="1" destOrd="0" presId="urn:microsoft.com/office/officeart/2005/8/layout/process5"/>
    <dgm:cxn modelId="{CC18A429-9FE1-4655-BCAD-312BB9B3E8DF}" type="presOf" srcId="{3C59A42D-763D-41A3-89F1-97E2BD728BC1}" destId="{17D943FD-90C8-4530-AAFE-B413AD161E32}" srcOrd="0" destOrd="0" presId="urn:microsoft.com/office/officeart/2005/8/layout/process5"/>
    <dgm:cxn modelId="{49E9F229-101C-4770-89C8-153484E081B1}" type="presOf" srcId="{005E0D4B-7D86-4628-A2BF-9C708D700609}" destId="{B9A24C56-F764-475D-9A04-5BF9EB15FBB8}" srcOrd="0" destOrd="0" presId="urn:microsoft.com/office/officeart/2005/8/layout/process5"/>
    <dgm:cxn modelId="{0A121815-ACB7-4C74-A47B-BA7EE7DE1916}" srcId="{55CC9D87-7879-4F3E-8BE6-87B881E8FC7F}" destId="{633BDE9A-7F34-40B5-AF13-72AB50842670}" srcOrd="9" destOrd="0" parTransId="{ED9E7D7C-B3D5-4442-81DE-AC004793F407}" sibTransId="{9B9F18F9-7A78-489C-AABA-7DEB436E90A7}"/>
    <dgm:cxn modelId="{0D458708-45C2-4E6D-96A9-515F9B6CEEBD}" type="presOf" srcId="{C23DFDB5-FCA5-45AF-A338-6CCDB6AB695A}" destId="{62F91CCA-5CDB-44DA-88E7-6D08B7161EB4}" srcOrd="0" destOrd="0" presId="urn:microsoft.com/office/officeart/2005/8/layout/process5"/>
    <dgm:cxn modelId="{FB071DF7-310B-4632-B7AD-3A5CB1916A2A}" type="presOf" srcId="{E48B3EBB-1E38-41E4-84BB-9B20CFA42C9D}" destId="{2D2A5F59-FBA0-490C-8001-CB508A7BD555}" srcOrd="1" destOrd="0" presId="urn:microsoft.com/office/officeart/2005/8/layout/process5"/>
    <dgm:cxn modelId="{CB362A3A-218F-4A0C-9044-DFF1A82BA357}" type="presOf" srcId="{AA175286-CF71-4F9C-86D6-EEEF347E187C}" destId="{40F41888-31EC-4312-A9B4-D07E5C61A11B}" srcOrd="0" destOrd="0" presId="urn:microsoft.com/office/officeart/2005/8/layout/process5"/>
    <dgm:cxn modelId="{B2C1DD55-A400-4AF3-927A-FBF9B2A914E1}" type="presOf" srcId="{4050F627-EE00-44E4-9B65-B750AFFB07ED}" destId="{B0526812-DC53-4F44-BD3B-A765A476FCD0}" srcOrd="0" destOrd="0" presId="urn:microsoft.com/office/officeart/2005/8/layout/process5"/>
    <dgm:cxn modelId="{24A066C0-6B3E-49E0-A609-C74B95CED306}" type="presOf" srcId="{E0561C5C-F3E2-4983-869A-AC7FAAE52EEB}" destId="{86AD1C53-C335-4AB9-91BC-00074F56DCC3}" srcOrd="0" destOrd="0" presId="urn:microsoft.com/office/officeart/2005/8/layout/process5"/>
    <dgm:cxn modelId="{F6BF7AFF-FB3B-44E2-93B6-04D93F0E406B}" srcId="{55CC9D87-7879-4F3E-8BE6-87B881E8FC7F}" destId="{4AF65361-8A17-4EA3-93D2-CD1F8C3B11B5}" srcOrd="6" destOrd="0" parTransId="{B1E0D6E8-B849-409C-9D1A-4422BE81E10D}" sibTransId="{C23DFDB5-FCA5-45AF-A338-6CCDB6AB695A}"/>
    <dgm:cxn modelId="{4A7B7133-F49E-47CE-9916-EA7F486A5ECA}" type="presOf" srcId="{633BDE9A-7F34-40B5-AF13-72AB50842670}" destId="{0E74C8B7-093F-483B-AA22-C6FD94A6E02E}" srcOrd="0" destOrd="0" presId="urn:microsoft.com/office/officeart/2005/8/layout/process5"/>
    <dgm:cxn modelId="{7B22D239-2362-4042-9F02-F4AAAC4FBC8E}" type="presOf" srcId="{18BEE33A-053B-4963-8B0E-86DDD202830D}" destId="{DE37DCBD-04A1-4D8B-8A62-7542A8136086}" srcOrd="0" destOrd="0" presId="urn:microsoft.com/office/officeart/2005/8/layout/process5"/>
    <dgm:cxn modelId="{36C13538-D6F9-48E8-AB06-93D35D169973}" srcId="{55CC9D87-7879-4F3E-8BE6-87B881E8FC7F}" destId="{005E0D4B-7D86-4628-A2BF-9C708D700609}" srcOrd="3" destOrd="0" parTransId="{B8D93CA8-B25B-4269-A483-729EE25F0193}" sibTransId="{F48CB695-DEE1-4F17-9EE6-C37FF3341BE3}"/>
    <dgm:cxn modelId="{123F0F7A-F084-48E1-B08F-84818E60AD81}" srcId="{55CC9D87-7879-4F3E-8BE6-87B881E8FC7F}" destId="{3C59A42D-763D-41A3-89F1-97E2BD728BC1}" srcOrd="5" destOrd="0" parTransId="{C752C150-346D-4AAE-8489-B1579613AFE0}" sibTransId="{CC719ECE-B0EB-4FBA-9162-ABD82D8E80CA}"/>
    <dgm:cxn modelId="{92DBB83C-90BE-46B6-8969-B1C0069908AE}" type="presOf" srcId="{CC719ECE-B0EB-4FBA-9162-ABD82D8E80CA}" destId="{E2463C1F-550E-4F08-8AA4-9B044172346F}" srcOrd="0" destOrd="0" presId="urn:microsoft.com/office/officeart/2005/8/layout/process5"/>
    <dgm:cxn modelId="{0CD99B0C-ECA6-4C6F-AF12-E3BCD89EED95}" type="presOf" srcId="{39E9F865-0979-44BA-AFDB-660F4FB760E6}" destId="{DA117340-3116-4797-B305-1CE182007995}" srcOrd="0" destOrd="0" presId="urn:microsoft.com/office/officeart/2005/8/layout/process5"/>
    <dgm:cxn modelId="{A0728970-0085-4438-9CAC-C88BB7EB67CB}" type="presOf" srcId="{F48CB695-DEE1-4F17-9EE6-C37FF3341BE3}" destId="{20FC64BF-3FF7-4FD7-9837-AAC26966BF76}" srcOrd="0" destOrd="0" presId="urn:microsoft.com/office/officeart/2005/8/layout/process5"/>
    <dgm:cxn modelId="{ECFF61AE-8126-4B5C-A4D9-A39775653FA9}" type="presOf" srcId="{D345CE8A-DD26-4257-9A16-68BC0F6FF0C2}" destId="{25D69040-1EA6-4CF3-B656-D125FEC17B47}" srcOrd="0" destOrd="0" presId="urn:microsoft.com/office/officeart/2005/8/layout/process5"/>
    <dgm:cxn modelId="{0939AF9E-0A3B-46D3-91C7-47CD06AA3F50}" type="presOf" srcId="{4AF65361-8A17-4EA3-93D2-CD1F8C3B11B5}" destId="{B49722FB-092E-4DDD-8B0C-1939F31E1178}" srcOrd="0" destOrd="0" presId="urn:microsoft.com/office/officeart/2005/8/layout/process5"/>
    <dgm:cxn modelId="{9079C9D1-3943-4540-AEE5-3320BB9D8FA3}" type="presParOf" srcId="{2F8C0925-DEC5-4F46-B061-D69F3C726202}" destId="{DE37DCBD-04A1-4D8B-8A62-7542A8136086}" srcOrd="0" destOrd="0" presId="urn:microsoft.com/office/officeart/2005/8/layout/process5"/>
    <dgm:cxn modelId="{8809E4F8-9FA1-4E3E-8102-5957565C455C}" type="presParOf" srcId="{2F8C0925-DEC5-4F46-B061-D69F3C726202}" destId="{40F41888-31EC-4312-A9B4-D07E5C61A11B}" srcOrd="1" destOrd="0" presId="urn:microsoft.com/office/officeart/2005/8/layout/process5"/>
    <dgm:cxn modelId="{D739363E-603C-4B58-A79B-B92762FDBAB9}" type="presParOf" srcId="{40F41888-31EC-4312-A9B4-D07E5C61A11B}" destId="{00FA9350-E037-4EAA-9D83-D2A38F0C8D4F}" srcOrd="0" destOrd="0" presId="urn:microsoft.com/office/officeart/2005/8/layout/process5"/>
    <dgm:cxn modelId="{55CFCBE8-E917-4ED3-9206-8F1F58E783B5}" type="presParOf" srcId="{2F8C0925-DEC5-4F46-B061-D69F3C726202}" destId="{B0526812-DC53-4F44-BD3B-A765A476FCD0}" srcOrd="2" destOrd="0" presId="urn:microsoft.com/office/officeart/2005/8/layout/process5"/>
    <dgm:cxn modelId="{144C8B0E-C6D3-4106-B758-A5AD25AA6BAF}" type="presParOf" srcId="{2F8C0925-DEC5-4F46-B061-D69F3C726202}" destId="{DA117340-3116-4797-B305-1CE182007995}" srcOrd="3" destOrd="0" presId="urn:microsoft.com/office/officeart/2005/8/layout/process5"/>
    <dgm:cxn modelId="{8AAD6059-6A8D-4E38-AA0E-8C0ACD9E5B68}" type="presParOf" srcId="{DA117340-3116-4797-B305-1CE182007995}" destId="{747B7318-B711-4F39-9BEE-886D82CE3FC0}" srcOrd="0" destOrd="0" presId="urn:microsoft.com/office/officeart/2005/8/layout/process5"/>
    <dgm:cxn modelId="{190975FC-EF76-45C1-8AC6-F06D7D9A50EB}" type="presParOf" srcId="{2F8C0925-DEC5-4F46-B061-D69F3C726202}" destId="{CE67CA2E-558B-4CA2-BD5E-03600CFC9350}" srcOrd="4" destOrd="0" presId="urn:microsoft.com/office/officeart/2005/8/layout/process5"/>
    <dgm:cxn modelId="{B0D31D38-8B83-446B-A2C1-6BA983AB0585}" type="presParOf" srcId="{2F8C0925-DEC5-4F46-B061-D69F3C726202}" destId="{86AD1C53-C335-4AB9-91BC-00074F56DCC3}" srcOrd="5" destOrd="0" presId="urn:microsoft.com/office/officeart/2005/8/layout/process5"/>
    <dgm:cxn modelId="{18150B8F-BA7C-4A7C-AAD6-359357EA8B34}" type="presParOf" srcId="{86AD1C53-C335-4AB9-91BC-00074F56DCC3}" destId="{73F31DFC-FFB9-4873-A899-7F3FF3603443}" srcOrd="0" destOrd="0" presId="urn:microsoft.com/office/officeart/2005/8/layout/process5"/>
    <dgm:cxn modelId="{6D9A3093-2AB8-4741-BB6C-AA89BF2125A1}" type="presParOf" srcId="{2F8C0925-DEC5-4F46-B061-D69F3C726202}" destId="{B9A24C56-F764-475D-9A04-5BF9EB15FBB8}" srcOrd="6" destOrd="0" presId="urn:microsoft.com/office/officeart/2005/8/layout/process5"/>
    <dgm:cxn modelId="{926A700F-FC6A-4096-BAFA-BB4667ECDCB1}" type="presParOf" srcId="{2F8C0925-DEC5-4F46-B061-D69F3C726202}" destId="{20FC64BF-3FF7-4FD7-9837-AAC26966BF76}" srcOrd="7" destOrd="0" presId="urn:microsoft.com/office/officeart/2005/8/layout/process5"/>
    <dgm:cxn modelId="{B75EF12F-7A86-40D8-9A77-8A8C8E4DF086}" type="presParOf" srcId="{20FC64BF-3FF7-4FD7-9837-AAC26966BF76}" destId="{6E38F7FC-6710-4C02-AE07-A93D818984AD}" srcOrd="0" destOrd="0" presId="urn:microsoft.com/office/officeart/2005/8/layout/process5"/>
    <dgm:cxn modelId="{3FED045B-A6DB-40C9-8CC0-21E46FE40DB7}" type="presParOf" srcId="{2F8C0925-DEC5-4F46-B061-D69F3C726202}" destId="{764B2AA2-941F-4C68-B40B-6A80D1DF618D}" srcOrd="8" destOrd="0" presId="urn:microsoft.com/office/officeart/2005/8/layout/process5"/>
    <dgm:cxn modelId="{20023FB8-7EE4-410C-A208-4B53E205B82F}" type="presParOf" srcId="{2F8C0925-DEC5-4F46-B061-D69F3C726202}" destId="{25D69040-1EA6-4CF3-B656-D125FEC17B47}" srcOrd="9" destOrd="0" presId="urn:microsoft.com/office/officeart/2005/8/layout/process5"/>
    <dgm:cxn modelId="{8D3223E8-432A-4138-8C05-DB6F5163807D}" type="presParOf" srcId="{25D69040-1EA6-4CF3-B656-D125FEC17B47}" destId="{7BB63C82-A598-45F5-8C9D-EA7526F915FB}" srcOrd="0" destOrd="0" presId="urn:microsoft.com/office/officeart/2005/8/layout/process5"/>
    <dgm:cxn modelId="{C84D4E54-77AC-4859-BA52-1AA0FA02607F}" type="presParOf" srcId="{2F8C0925-DEC5-4F46-B061-D69F3C726202}" destId="{17D943FD-90C8-4530-AAFE-B413AD161E32}" srcOrd="10" destOrd="0" presId="urn:microsoft.com/office/officeart/2005/8/layout/process5"/>
    <dgm:cxn modelId="{C0BBB6BE-5536-4898-A7B6-54CB9F72E4B6}" type="presParOf" srcId="{2F8C0925-DEC5-4F46-B061-D69F3C726202}" destId="{E2463C1F-550E-4F08-8AA4-9B044172346F}" srcOrd="11" destOrd="0" presId="urn:microsoft.com/office/officeart/2005/8/layout/process5"/>
    <dgm:cxn modelId="{2E29B35B-CC18-470B-8D68-D211F14AD8F3}" type="presParOf" srcId="{E2463C1F-550E-4F08-8AA4-9B044172346F}" destId="{2D8837B4-043B-41F7-81A2-3B19090B0BC1}" srcOrd="0" destOrd="0" presId="urn:microsoft.com/office/officeart/2005/8/layout/process5"/>
    <dgm:cxn modelId="{2DF84128-67A4-44A1-965C-57BAE50B95C5}" type="presParOf" srcId="{2F8C0925-DEC5-4F46-B061-D69F3C726202}" destId="{B49722FB-092E-4DDD-8B0C-1939F31E1178}" srcOrd="12" destOrd="0" presId="urn:microsoft.com/office/officeart/2005/8/layout/process5"/>
    <dgm:cxn modelId="{FFBB8C57-AFB0-456E-BA55-BD00A12C1D17}" type="presParOf" srcId="{2F8C0925-DEC5-4F46-B061-D69F3C726202}" destId="{62F91CCA-5CDB-44DA-88E7-6D08B7161EB4}" srcOrd="13" destOrd="0" presId="urn:microsoft.com/office/officeart/2005/8/layout/process5"/>
    <dgm:cxn modelId="{CAF9E9EE-FA04-4E97-B6F2-40D18901F93C}" type="presParOf" srcId="{62F91CCA-5CDB-44DA-88E7-6D08B7161EB4}" destId="{8CD1AA25-6E15-436D-BC40-B28DC76EF265}" srcOrd="0" destOrd="0" presId="urn:microsoft.com/office/officeart/2005/8/layout/process5"/>
    <dgm:cxn modelId="{B8CF0717-DAC1-49AD-A9A1-086222AF2579}" type="presParOf" srcId="{2F8C0925-DEC5-4F46-B061-D69F3C726202}" destId="{19C756CF-7530-4974-B297-3B41AC296DA7}" srcOrd="14" destOrd="0" presId="urn:microsoft.com/office/officeart/2005/8/layout/process5"/>
    <dgm:cxn modelId="{41459D87-3CD6-4869-B37B-D43651C515DA}" type="presParOf" srcId="{2F8C0925-DEC5-4F46-B061-D69F3C726202}" destId="{F00A1237-3575-4881-96A4-EF367E5EA1C2}" srcOrd="15" destOrd="0" presId="urn:microsoft.com/office/officeart/2005/8/layout/process5"/>
    <dgm:cxn modelId="{03B5255D-66B3-4A64-8E62-0215DC8CD340}" type="presParOf" srcId="{F00A1237-3575-4881-96A4-EF367E5EA1C2}" destId="{3B16D340-B86D-49CC-BCFA-A5800BAFC702}" srcOrd="0" destOrd="0" presId="urn:microsoft.com/office/officeart/2005/8/layout/process5"/>
    <dgm:cxn modelId="{E39E4D79-4958-4C96-8633-FD34202FAB20}" type="presParOf" srcId="{2F8C0925-DEC5-4F46-B061-D69F3C726202}" destId="{0C7B5309-332E-4E82-B33D-5012A0C7370E}" srcOrd="16" destOrd="0" presId="urn:microsoft.com/office/officeart/2005/8/layout/process5"/>
    <dgm:cxn modelId="{48B65A46-3F38-4358-8223-78E7CAD9D87F}" type="presParOf" srcId="{2F8C0925-DEC5-4F46-B061-D69F3C726202}" destId="{B17720E6-A994-4E9A-A9B4-5B48E378AEEA}" srcOrd="17" destOrd="0" presId="urn:microsoft.com/office/officeart/2005/8/layout/process5"/>
    <dgm:cxn modelId="{5A65B929-AFD0-4084-A7AD-B2540F1467AA}" type="presParOf" srcId="{B17720E6-A994-4E9A-A9B4-5B48E378AEEA}" destId="{2D2A5F59-FBA0-490C-8001-CB508A7BD555}" srcOrd="0" destOrd="0" presId="urn:microsoft.com/office/officeart/2005/8/layout/process5"/>
    <dgm:cxn modelId="{A7952E1F-DD78-49A3-82D1-E16A9163950B}" type="presParOf" srcId="{2F8C0925-DEC5-4F46-B061-D69F3C726202}" destId="{0E74C8B7-093F-483B-AA22-C6FD94A6E02E}" srcOrd="18" destOrd="0" presId="urn:microsoft.com/office/officeart/2005/8/layout/process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F163FD-2E12-48DA-84D6-940B085BE7F7}" type="doc">
      <dgm:prSet loTypeId="urn:microsoft.com/office/officeart/2005/8/layout/matrix1" loCatId="matrix" qsTypeId="urn:microsoft.com/office/officeart/2005/8/quickstyle/simple4" qsCatId="simple" csTypeId="urn:microsoft.com/office/officeart/2005/8/colors/colorful1#2" csCatId="colorful" phldr="1"/>
      <dgm:spPr/>
      <dgm:t>
        <a:bodyPr/>
        <a:lstStyle/>
        <a:p>
          <a:endParaRPr lang="zh-CN" altLang="en-US"/>
        </a:p>
      </dgm:t>
    </dgm:pt>
    <dgm:pt modelId="{A601D351-0B66-4CCF-8A2C-83D1DE9895EF}">
      <dgm:prSet phldrT="[文本]" custT="1"/>
      <dgm:spPr>
        <a:solidFill>
          <a:schemeClr val="bg1"/>
        </a:solidFill>
        <a:effectLst>
          <a:outerShdw blurRad="508000" dist="381000" dir="2700000" algn="tl" rotWithShape="0">
            <a:prstClr val="black">
              <a:alpha val="40000"/>
            </a:prstClr>
          </a:outerShdw>
        </a:effectLst>
      </dgm:spPr>
      <dgm:t>
        <a:bodyPr/>
        <a:lstStyle/>
        <a:p>
          <a:r>
            <a:rPr lang="en-US" altLang="zh-CN" sz="2400" b="1" dirty="0">
              <a:latin typeface="+mn-lt"/>
              <a:ea typeface="+mn-ea"/>
              <a:cs typeface="+mn-ea"/>
              <a:sym typeface="+mn-lt"/>
            </a:rPr>
            <a:t>4S</a:t>
          </a:r>
          <a:endParaRPr lang="zh-CN" altLang="en-US" sz="2400" b="1" dirty="0">
            <a:latin typeface="+mn-lt"/>
            <a:ea typeface="+mn-ea"/>
            <a:cs typeface="+mn-ea"/>
            <a:sym typeface="+mn-lt"/>
          </a:endParaRPr>
        </a:p>
      </dgm:t>
    </dgm:pt>
    <dgm:pt modelId="{471B35BE-EA80-4606-A06F-85F9600635FB}" cxnId="{5A264260-C999-4477-8F3C-D54436FEC198}" type="parTrans">
      <dgm:prSet/>
      <dgm:spPr/>
      <dgm:t>
        <a:bodyPr/>
        <a:lstStyle/>
        <a:p>
          <a:endParaRPr lang="zh-CN" altLang="en-US" sz="2000" b="1">
            <a:latin typeface="+mn-ea"/>
            <a:ea typeface="+mn-ea"/>
          </a:endParaRPr>
        </a:p>
      </dgm:t>
    </dgm:pt>
    <dgm:pt modelId="{1DD966A9-1C80-46F6-8A4B-0CF6F6BD772C}" cxnId="{5A264260-C999-4477-8F3C-D54436FEC198}" type="sibTrans">
      <dgm:prSet/>
      <dgm:spPr/>
      <dgm:t>
        <a:bodyPr/>
        <a:lstStyle/>
        <a:p>
          <a:endParaRPr lang="zh-CN" altLang="en-US" sz="2000" b="1">
            <a:latin typeface="+mn-ea"/>
            <a:ea typeface="+mn-ea"/>
          </a:endParaRPr>
        </a:p>
      </dgm:t>
    </dgm:pt>
    <dgm:pt modelId="{75604FA5-3BB3-4151-85D3-1E96913A2363}">
      <dgm:prSet phldrT="[文本]" custT="1"/>
      <dgm:spPr>
        <a:solidFill>
          <a:srgbClr val="B8CEF7"/>
        </a:solidFill>
      </dgm:spPr>
      <dgm:t>
        <a:bodyPr/>
        <a:lstStyle/>
        <a:p>
          <a:r>
            <a:rPr lang="zh-CN" altLang="en-US" sz="2000" b="1" dirty="0">
              <a:latin typeface="+mn-lt"/>
              <a:ea typeface="+mn-ea"/>
              <a:cs typeface="+mn-ea"/>
              <a:sym typeface="+mn-lt"/>
            </a:rPr>
            <a:t>迅速</a:t>
          </a:r>
          <a:endParaRPr lang="en-US" altLang="zh-CN" sz="2000" b="1" dirty="0">
            <a:latin typeface="+mn-lt"/>
            <a:ea typeface="+mn-ea"/>
            <a:cs typeface="+mn-ea"/>
            <a:sym typeface="+mn-lt"/>
          </a:endParaRPr>
        </a:p>
        <a:p>
          <a:r>
            <a:rPr lang="en-US" altLang="zh-CN" sz="2000" b="1" dirty="0">
              <a:latin typeface="+mn-lt"/>
              <a:ea typeface="+mn-ea"/>
              <a:cs typeface="+mn-ea"/>
              <a:sym typeface="+mn-lt"/>
            </a:rPr>
            <a:t>(speed)</a:t>
          </a:r>
          <a:endParaRPr lang="zh-CN" altLang="en-US" sz="2000" b="1" dirty="0">
            <a:latin typeface="+mn-lt"/>
            <a:ea typeface="+mn-ea"/>
            <a:cs typeface="+mn-ea"/>
            <a:sym typeface="+mn-lt"/>
          </a:endParaRPr>
        </a:p>
      </dgm:t>
    </dgm:pt>
    <dgm:pt modelId="{B56E6F90-6314-4FF2-9D08-10813C3D3992}" cxnId="{ABA659B2-72B6-46AE-AED5-5F2BCFF89E6F}" type="parTrans">
      <dgm:prSet/>
      <dgm:spPr/>
      <dgm:t>
        <a:bodyPr/>
        <a:lstStyle/>
        <a:p>
          <a:endParaRPr lang="zh-CN" altLang="en-US" sz="2000" b="1">
            <a:latin typeface="+mn-ea"/>
            <a:ea typeface="+mn-ea"/>
          </a:endParaRPr>
        </a:p>
      </dgm:t>
    </dgm:pt>
    <dgm:pt modelId="{D59BCB70-3841-4281-9DEF-0EAFB836D877}" cxnId="{ABA659B2-72B6-46AE-AED5-5F2BCFF89E6F}" type="sibTrans">
      <dgm:prSet/>
      <dgm:spPr/>
      <dgm:t>
        <a:bodyPr/>
        <a:lstStyle/>
        <a:p>
          <a:endParaRPr lang="zh-CN" altLang="en-US" sz="2000" b="1">
            <a:latin typeface="+mn-ea"/>
            <a:ea typeface="+mn-ea"/>
          </a:endParaRPr>
        </a:p>
      </dgm:t>
    </dgm:pt>
    <dgm:pt modelId="{946B4242-25A7-4ABB-AB75-A983FE0886B3}">
      <dgm:prSet phldrT="[文本]" custT="1"/>
      <dgm:spPr>
        <a:solidFill>
          <a:srgbClr val="375FA7"/>
        </a:solidFill>
      </dgm:spPr>
      <dgm:t>
        <a:bodyPr/>
        <a:lstStyle/>
        <a:p>
          <a:r>
            <a:rPr lang="zh-CN" altLang="en-US" sz="2000" b="1" dirty="0">
              <a:latin typeface="+mn-lt"/>
              <a:ea typeface="+mn-ea"/>
              <a:cs typeface="+mn-ea"/>
              <a:sym typeface="+mn-lt"/>
            </a:rPr>
            <a:t>灵巧</a:t>
          </a:r>
          <a:endParaRPr lang="en-US" altLang="zh-CN" sz="2000" b="1" dirty="0">
            <a:latin typeface="+mn-lt"/>
            <a:ea typeface="+mn-ea"/>
            <a:cs typeface="+mn-ea"/>
            <a:sym typeface="+mn-lt"/>
          </a:endParaRPr>
        </a:p>
        <a:p>
          <a:r>
            <a:rPr lang="en-US" altLang="zh-CN" sz="2000" b="1" dirty="0">
              <a:latin typeface="+mn-lt"/>
              <a:ea typeface="+mn-ea"/>
              <a:cs typeface="+mn-ea"/>
              <a:sym typeface="+mn-lt"/>
            </a:rPr>
            <a:t>(smart)</a:t>
          </a:r>
          <a:endParaRPr lang="zh-CN" altLang="en-US" sz="2000" b="1" dirty="0">
            <a:latin typeface="+mn-lt"/>
            <a:ea typeface="+mn-ea"/>
            <a:cs typeface="+mn-ea"/>
            <a:sym typeface="+mn-lt"/>
          </a:endParaRPr>
        </a:p>
      </dgm:t>
    </dgm:pt>
    <dgm:pt modelId="{0D6F615E-8CD3-420A-B5FF-2EA94E83F650}" cxnId="{E05CEF67-6B7E-466A-A35C-0BFA4F837081}" type="parTrans">
      <dgm:prSet/>
      <dgm:spPr/>
      <dgm:t>
        <a:bodyPr/>
        <a:lstStyle/>
        <a:p>
          <a:endParaRPr lang="zh-CN" altLang="en-US" sz="2000" b="1">
            <a:latin typeface="+mn-ea"/>
            <a:ea typeface="+mn-ea"/>
          </a:endParaRPr>
        </a:p>
      </dgm:t>
    </dgm:pt>
    <dgm:pt modelId="{FDDF698F-E842-4B7B-9054-117971A284DF}" cxnId="{E05CEF67-6B7E-466A-A35C-0BFA4F837081}" type="sibTrans">
      <dgm:prSet/>
      <dgm:spPr/>
      <dgm:t>
        <a:bodyPr/>
        <a:lstStyle/>
        <a:p>
          <a:endParaRPr lang="zh-CN" altLang="en-US" sz="2000" b="1">
            <a:latin typeface="+mn-ea"/>
            <a:ea typeface="+mn-ea"/>
          </a:endParaRPr>
        </a:p>
      </dgm:t>
    </dgm:pt>
    <dgm:pt modelId="{353B5845-2B76-47F7-8C28-F26C0E2CA206}">
      <dgm:prSet phldrT="[文本]" custT="1"/>
      <dgm:spPr>
        <a:solidFill>
          <a:srgbClr val="375FA7"/>
        </a:solidFill>
      </dgm:spPr>
      <dgm:t>
        <a:bodyPr/>
        <a:lstStyle/>
        <a:p>
          <a:r>
            <a:rPr lang="zh-CN" altLang="en-US" sz="2000" b="1" dirty="0">
              <a:latin typeface="+mn-lt"/>
              <a:ea typeface="+mn-ea"/>
              <a:cs typeface="+mn-ea"/>
              <a:sym typeface="+mn-lt"/>
            </a:rPr>
            <a:t>微笑</a:t>
          </a:r>
          <a:endParaRPr lang="en-US" altLang="zh-CN" sz="2000" b="1" dirty="0">
            <a:latin typeface="+mn-lt"/>
            <a:ea typeface="+mn-ea"/>
            <a:cs typeface="+mn-ea"/>
            <a:sym typeface="+mn-lt"/>
          </a:endParaRPr>
        </a:p>
        <a:p>
          <a:r>
            <a:rPr lang="en-US" altLang="zh-CN" sz="2000" b="1" dirty="0">
              <a:latin typeface="+mn-lt"/>
              <a:ea typeface="+mn-ea"/>
              <a:cs typeface="+mn-ea"/>
              <a:sym typeface="+mn-lt"/>
            </a:rPr>
            <a:t>(smile)</a:t>
          </a:r>
          <a:endParaRPr lang="zh-CN" altLang="en-US" sz="2000" b="1" dirty="0">
            <a:latin typeface="+mn-lt"/>
            <a:ea typeface="+mn-ea"/>
            <a:cs typeface="+mn-ea"/>
            <a:sym typeface="+mn-lt"/>
          </a:endParaRPr>
        </a:p>
      </dgm:t>
    </dgm:pt>
    <dgm:pt modelId="{2A40034A-868D-4158-9577-B32351A69016}" cxnId="{EFF0C99C-3420-4F5D-A8FD-D18A30C7082A}" type="parTrans">
      <dgm:prSet/>
      <dgm:spPr/>
      <dgm:t>
        <a:bodyPr/>
        <a:lstStyle/>
        <a:p>
          <a:endParaRPr lang="zh-CN" altLang="en-US" sz="2000" b="1">
            <a:latin typeface="+mn-ea"/>
            <a:ea typeface="+mn-ea"/>
          </a:endParaRPr>
        </a:p>
      </dgm:t>
    </dgm:pt>
    <dgm:pt modelId="{887E0311-0BBA-40BE-B141-E35C6D1BE988}" cxnId="{EFF0C99C-3420-4F5D-A8FD-D18A30C7082A}" type="sibTrans">
      <dgm:prSet/>
      <dgm:spPr/>
      <dgm:t>
        <a:bodyPr/>
        <a:lstStyle/>
        <a:p>
          <a:endParaRPr lang="zh-CN" altLang="en-US" sz="2000" b="1">
            <a:latin typeface="+mn-ea"/>
            <a:ea typeface="+mn-ea"/>
          </a:endParaRPr>
        </a:p>
      </dgm:t>
    </dgm:pt>
    <dgm:pt modelId="{1DB5A98D-49BD-4CB5-95D9-F7428ABE7A62}">
      <dgm:prSet phldrT="[文本]" custT="1"/>
      <dgm:spPr>
        <a:solidFill>
          <a:srgbClr val="B8CEF7"/>
        </a:solidFill>
      </dgm:spPr>
      <dgm:t>
        <a:bodyPr/>
        <a:lstStyle/>
        <a:p>
          <a:r>
            <a:rPr lang="zh-CN" altLang="en-US" sz="2000" b="1" dirty="0">
              <a:latin typeface="+mn-lt"/>
              <a:ea typeface="+mn-ea"/>
              <a:cs typeface="+mn-ea"/>
              <a:sym typeface="+mn-lt"/>
            </a:rPr>
            <a:t>诚恳</a:t>
          </a:r>
          <a:endParaRPr lang="en-US" altLang="zh-CN" sz="2000" b="1" dirty="0">
            <a:latin typeface="+mn-lt"/>
            <a:ea typeface="+mn-ea"/>
            <a:cs typeface="+mn-ea"/>
            <a:sym typeface="+mn-lt"/>
          </a:endParaRPr>
        </a:p>
        <a:p>
          <a:r>
            <a:rPr lang="en-US" altLang="zh-CN" sz="2000" b="1" dirty="0">
              <a:latin typeface="+mn-lt"/>
              <a:ea typeface="+mn-ea"/>
              <a:cs typeface="+mn-ea"/>
              <a:sym typeface="+mn-lt"/>
            </a:rPr>
            <a:t>(sincerity)</a:t>
          </a:r>
          <a:endParaRPr lang="zh-CN" altLang="en-US" sz="2000" b="1" dirty="0">
            <a:latin typeface="+mn-lt"/>
            <a:ea typeface="+mn-ea"/>
            <a:cs typeface="+mn-ea"/>
            <a:sym typeface="+mn-lt"/>
          </a:endParaRPr>
        </a:p>
      </dgm:t>
    </dgm:pt>
    <dgm:pt modelId="{5AB89996-1536-4795-9774-C01BA2F5B9B6}" cxnId="{75CFB9A1-4E06-4DCE-B7A9-A09AB2C72761}" type="parTrans">
      <dgm:prSet/>
      <dgm:spPr/>
      <dgm:t>
        <a:bodyPr/>
        <a:lstStyle/>
        <a:p>
          <a:endParaRPr lang="zh-CN" altLang="en-US" sz="2000" b="1">
            <a:latin typeface="+mn-ea"/>
            <a:ea typeface="+mn-ea"/>
          </a:endParaRPr>
        </a:p>
      </dgm:t>
    </dgm:pt>
    <dgm:pt modelId="{C081A1A3-6331-4AF2-86D1-BBE0C5467F24}" cxnId="{75CFB9A1-4E06-4DCE-B7A9-A09AB2C72761}" type="sibTrans">
      <dgm:prSet/>
      <dgm:spPr/>
      <dgm:t>
        <a:bodyPr/>
        <a:lstStyle/>
        <a:p>
          <a:endParaRPr lang="zh-CN" altLang="en-US" sz="2000" b="1">
            <a:latin typeface="+mn-ea"/>
            <a:ea typeface="+mn-ea"/>
          </a:endParaRPr>
        </a:p>
      </dgm:t>
    </dgm:pt>
    <dgm:pt modelId="{68617843-D9BB-40E5-B49D-4AC9793D88B9}" type="pres">
      <dgm:prSet presAssocID="{BFF163FD-2E12-48DA-84D6-940B085BE7F7}" presName="diagram" presStyleCnt="0">
        <dgm:presLayoutVars>
          <dgm:chMax val="1"/>
          <dgm:dir/>
          <dgm:animLvl val="ctr"/>
          <dgm:resizeHandles val="exact"/>
        </dgm:presLayoutVars>
      </dgm:prSet>
      <dgm:spPr/>
      <dgm:t>
        <a:bodyPr/>
        <a:lstStyle/>
        <a:p>
          <a:endParaRPr lang="zh-CN" altLang="en-US"/>
        </a:p>
      </dgm:t>
    </dgm:pt>
    <dgm:pt modelId="{2F73D09A-83C2-4F32-8B79-BD8D21C41507}" type="pres">
      <dgm:prSet presAssocID="{BFF163FD-2E12-48DA-84D6-940B085BE7F7}" presName="matrix" presStyleCnt="0"/>
      <dgm:spPr/>
    </dgm:pt>
    <dgm:pt modelId="{2B80D6F7-1D95-418B-8CFD-8BE039DC5DC0}" type="pres">
      <dgm:prSet presAssocID="{BFF163FD-2E12-48DA-84D6-940B085BE7F7}" presName="tile1" presStyleLbl="node1" presStyleIdx="0" presStyleCnt="4"/>
      <dgm:spPr/>
      <dgm:t>
        <a:bodyPr/>
        <a:lstStyle/>
        <a:p>
          <a:endParaRPr lang="zh-CN" altLang="en-US"/>
        </a:p>
      </dgm:t>
    </dgm:pt>
    <dgm:pt modelId="{89C21439-0973-4D6D-A45A-D6EC00D7B2A0}" type="pres">
      <dgm:prSet presAssocID="{BFF163FD-2E12-48DA-84D6-940B085BE7F7}" presName="tile1text" presStyleLbl="node1" presStyleIdx="0" presStyleCnt="4">
        <dgm:presLayoutVars>
          <dgm:chMax val="0"/>
          <dgm:chPref val="0"/>
          <dgm:bulletEnabled val="1"/>
        </dgm:presLayoutVars>
      </dgm:prSet>
      <dgm:spPr/>
      <dgm:t>
        <a:bodyPr/>
        <a:lstStyle/>
        <a:p>
          <a:endParaRPr lang="zh-CN" altLang="en-US"/>
        </a:p>
      </dgm:t>
    </dgm:pt>
    <dgm:pt modelId="{821C6AF0-700B-481A-B079-1B728DC196B2}" type="pres">
      <dgm:prSet presAssocID="{BFF163FD-2E12-48DA-84D6-940B085BE7F7}" presName="tile2" presStyleLbl="node1" presStyleIdx="1" presStyleCnt="4" custLinFactNeighborX="1504" custLinFactNeighborY="-23377"/>
      <dgm:spPr/>
      <dgm:t>
        <a:bodyPr/>
        <a:lstStyle/>
        <a:p>
          <a:endParaRPr lang="zh-CN" altLang="en-US"/>
        </a:p>
      </dgm:t>
    </dgm:pt>
    <dgm:pt modelId="{48E8F53F-3D4A-4A56-9D73-0365915643BF}" type="pres">
      <dgm:prSet presAssocID="{BFF163FD-2E12-48DA-84D6-940B085BE7F7}" presName="tile2text" presStyleLbl="node1" presStyleIdx="1" presStyleCnt="4">
        <dgm:presLayoutVars>
          <dgm:chMax val="0"/>
          <dgm:chPref val="0"/>
          <dgm:bulletEnabled val="1"/>
        </dgm:presLayoutVars>
      </dgm:prSet>
      <dgm:spPr/>
      <dgm:t>
        <a:bodyPr/>
        <a:lstStyle/>
        <a:p>
          <a:endParaRPr lang="zh-CN" altLang="en-US"/>
        </a:p>
      </dgm:t>
    </dgm:pt>
    <dgm:pt modelId="{3F33E48F-EA7D-4735-B5BF-7C1BAC27A828}" type="pres">
      <dgm:prSet presAssocID="{BFF163FD-2E12-48DA-84D6-940B085BE7F7}" presName="tile3" presStyleLbl="node1" presStyleIdx="2" presStyleCnt="4"/>
      <dgm:spPr/>
      <dgm:t>
        <a:bodyPr/>
        <a:lstStyle/>
        <a:p>
          <a:endParaRPr lang="zh-CN" altLang="en-US"/>
        </a:p>
      </dgm:t>
    </dgm:pt>
    <dgm:pt modelId="{81FA2230-1B5D-47FD-99A2-29E32DE6E44A}" type="pres">
      <dgm:prSet presAssocID="{BFF163FD-2E12-48DA-84D6-940B085BE7F7}" presName="tile3text" presStyleLbl="node1" presStyleIdx="2" presStyleCnt="4">
        <dgm:presLayoutVars>
          <dgm:chMax val="0"/>
          <dgm:chPref val="0"/>
          <dgm:bulletEnabled val="1"/>
        </dgm:presLayoutVars>
      </dgm:prSet>
      <dgm:spPr/>
      <dgm:t>
        <a:bodyPr/>
        <a:lstStyle/>
        <a:p>
          <a:endParaRPr lang="zh-CN" altLang="en-US"/>
        </a:p>
      </dgm:t>
    </dgm:pt>
    <dgm:pt modelId="{368FEB50-91B4-4A7F-9B59-279D841CF4F2}" type="pres">
      <dgm:prSet presAssocID="{BFF163FD-2E12-48DA-84D6-940B085BE7F7}" presName="tile4" presStyleLbl="node1" presStyleIdx="3" presStyleCnt="4"/>
      <dgm:spPr/>
      <dgm:t>
        <a:bodyPr/>
        <a:lstStyle/>
        <a:p>
          <a:endParaRPr lang="zh-CN" altLang="en-US"/>
        </a:p>
      </dgm:t>
    </dgm:pt>
    <dgm:pt modelId="{6BED1C40-0986-4BE5-8C81-F94C39B1545C}" type="pres">
      <dgm:prSet presAssocID="{BFF163FD-2E12-48DA-84D6-940B085BE7F7}" presName="tile4text" presStyleLbl="node1" presStyleIdx="3" presStyleCnt="4">
        <dgm:presLayoutVars>
          <dgm:chMax val="0"/>
          <dgm:chPref val="0"/>
          <dgm:bulletEnabled val="1"/>
        </dgm:presLayoutVars>
      </dgm:prSet>
      <dgm:spPr/>
      <dgm:t>
        <a:bodyPr/>
        <a:lstStyle/>
        <a:p>
          <a:endParaRPr lang="zh-CN" altLang="en-US"/>
        </a:p>
      </dgm:t>
    </dgm:pt>
    <dgm:pt modelId="{D39D88FE-E478-4239-ADD1-C360E5C0B62C}" type="pres">
      <dgm:prSet presAssocID="{BFF163FD-2E12-48DA-84D6-940B085BE7F7}" presName="centerTile" presStyleLbl="fgShp" presStyleIdx="0" presStyleCnt="1">
        <dgm:presLayoutVars>
          <dgm:chMax val="0"/>
          <dgm:chPref val="0"/>
        </dgm:presLayoutVars>
      </dgm:prSet>
      <dgm:spPr/>
      <dgm:t>
        <a:bodyPr/>
        <a:lstStyle/>
        <a:p>
          <a:endParaRPr lang="zh-CN" altLang="en-US"/>
        </a:p>
      </dgm:t>
    </dgm:pt>
  </dgm:ptLst>
  <dgm:cxnLst>
    <dgm:cxn modelId="{0F0C5B2B-FC11-43DD-ABA4-D798FA430091}" type="presOf" srcId="{BFF163FD-2E12-48DA-84D6-940B085BE7F7}" destId="{68617843-D9BB-40E5-B49D-4AC9793D88B9}" srcOrd="0" destOrd="0" presId="urn:microsoft.com/office/officeart/2005/8/layout/matrix1"/>
    <dgm:cxn modelId="{1C683D40-4322-4C88-A84B-AB1A8EB9CC31}" type="presOf" srcId="{946B4242-25A7-4ABB-AB75-A983FE0886B3}" destId="{821C6AF0-700B-481A-B079-1B728DC196B2}" srcOrd="0" destOrd="0" presId="urn:microsoft.com/office/officeart/2005/8/layout/matrix1"/>
    <dgm:cxn modelId="{EFF0C99C-3420-4F5D-A8FD-D18A30C7082A}" srcId="{A601D351-0B66-4CCF-8A2C-83D1DE9895EF}" destId="{353B5845-2B76-47F7-8C28-F26C0E2CA206}" srcOrd="2" destOrd="0" parTransId="{2A40034A-868D-4158-9577-B32351A69016}" sibTransId="{887E0311-0BBA-40BE-B141-E35C6D1BE988}"/>
    <dgm:cxn modelId="{E05CEF67-6B7E-466A-A35C-0BFA4F837081}" srcId="{A601D351-0B66-4CCF-8A2C-83D1DE9895EF}" destId="{946B4242-25A7-4ABB-AB75-A983FE0886B3}" srcOrd="1" destOrd="0" parTransId="{0D6F615E-8CD3-420A-B5FF-2EA94E83F650}" sibTransId="{FDDF698F-E842-4B7B-9054-117971A284DF}"/>
    <dgm:cxn modelId="{729F8983-062D-4F07-AEDA-569395CE1466}" type="presOf" srcId="{946B4242-25A7-4ABB-AB75-A983FE0886B3}" destId="{48E8F53F-3D4A-4A56-9D73-0365915643BF}" srcOrd="1" destOrd="0" presId="urn:microsoft.com/office/officeart/2005/8/layout/matrix1"/>
    <dgm:cxn modelId="{C776719D-0B0F-4A8B-BD5D-E593D52B6D5E}" type="presOf" srcId="{1DB5A98D-49BD-4CB5-95D9-F7428ABE7A62}" destId="{368FEB50-91B4-4A7F-9B59-279D841CF4F2}" srcOrd="0" destOrd="0" presId="urn:microsoft.com/office/officeart/2005/8/layout/matrix1"/>
    <dgm:cxn modelId="{09711F5B-AF18-412A-9321-738E49039C9A}" type="presOf" srcId="{75604FA5-3BB3-4151-85D3-1E96913A2363}" destId="{2B80D6F7-1D95-418B-8CFD-8BE039DC5DC0}" srcOrd="0" destOrd="0" presId="urn:microsoft.com/office/officeart/2005/8/layout/matrix1"/>
    <dgm:cxn modelId="{093B3F4B-C5DE-4F36-8900-E79BD2127C19}" type="presOf" srcId="{353B5845-2B76-47F7-8C28-F26C0E2CA206}" destId="{81FA2230-1B5D-47FD-99A2-29E32DE6E44A}" srcOrd="1" destOrd="0" presId="urn:microsoft.com/office/officeart/2005/8/layout/matrix1"/>
    <dgm:cxn modelId="{ABA659B2-72B6-46AE-AED5-5F2BCFF89E6F}" srcId="{A601D351-0B66-4CCF-8A2C-83D1DE9895EF}" destId="{75604FA5-3BB3-4151-85D3-1E96913A2363}" srcOrd="0" destOrd="0" parTransId="{B56E6F90-6314-4FF2-9D08-10813C3D3992}" sibTransId="{D59BCB70-3841-4281-9DEF-0EAFB836D877}"/>
    <dgm:cxn modelId="{75CFB9A1-4E06-4DCE-B7A9-A09AB2C72761}" srcId="{A601D351-0B66-4CCF-8A2C-83D1DE9895EF}" destId="{1DB5A98D-49BD-4CB5-95D9-F7428ABE7A62}" srcOrd="3" destOrd="0" parTransId="{5AB89996-1536-4795-9774-C01BA2F5B9B6}" sibTransId="{C081A1A3-6331-4AF2-86D1-BBE0C5467F24}"/>
    <dgm:cxn modelId="{6BE3BEBD-E7B5-4E35-AEF9-DE9B475E799A}" type="presOf" srcId="{1DB5A98D-49BD-4CB5-95D9-F7428ABE7A62}" destId="{6BED1C40-0986-4BE5-8C81-F94C39B1545C}" srcOrd="1" destOrd="0" presId="urn:microsoft.com/office/officeart/2005/8/layout/matrix1"/>
    <dgm:cxn modelId="{81545277-904C-41C9-9DEC-B4C244FDF3E3}" type="presOf" srcId="{353B5845-2B76-47F7-8C28-F26C0E2CA206}" destId="{3F33E48F-EA7D-4735-B5BF-7C1BAC27A828}" srcOrd="0" destOrd="0" presId="urn:microsoft.com/office/officeart/2005/8/layout/matrix1"/>
    <dgm:cxn modelId="{939E4B01-92B4-4503-824F-41A6DB5978A1}" type="presOf" srcId="{75604FA5-3BB3-4151-85D3-1E96913A2363}" destId="{89C21439-0973-4D6D-A45A-D6EC00D7B2A0}" srcOrd="1" destOrd="0" presId="urn:microsoft.com/office/officeart/2005/8/layout/matrix1"/>
    <dgm:cxn modelId="{5A264260-C999-4477-8F3C-D54436FEC198}" srcId="{BFF163FD-2E12-48DA-84D6-940B085BE7F7}" destId="{A601D351-0B66-4CCF-8A2C-83D1DE9895EF}" srcOrd="0" destOrd="0" parTransId="{471B35BE-EA80-4606-A06F-85F9600635FB}" sibTransId="{1DD966A9-1C80-46F6-8A4B-0CF6F6BD772C}"/>
    <dgm:cxn modelId="{7CE5D318-FF50-4562-BAC8-FFA96B060B75}" type="presOf" srcId="{A601D351-0B66-4CCF-8A2C-83D1DE9895EF}" destId="{D39D88FE-E478-4239-ADD1-C360E5C0B62C}" srcOrd="0" destOrd="0" presId="urn:microsoft.com/office/officeart/2005/8/layout/matrix1"/>
    <dgm:cxn modelId="{5CEBD915-749F-4F74-A311-5D1905DA0B23}" type="presParOf" srcId="{68617843-D9BB-40E5-B49D-4AC9793D88B9}" destId="{2F73D09A-83C2-4F32-8B79-BD8D21C41507}" srcOrd="0" destOrd="0" presId="urn:microsoft.com/office/officeart/2005/8/layout/matrix1"/>
    <dgm:cxn modelId="{8FA1F95E-7A3C-4F99-ACA1-14F984252770}" type="presParOf" srcId="{2F73D09A-83C2-4F32-8B79-BD8D21C41507}" destId="{2B80D6F7-1D95-418B-8CFD-8BE039DC5DC0}" srcOrd="0" destOrd="0" presId="urn:microsoft.com/office/officeart/2005/8/layout/matrix1"/>
    <dgm:cxn modelId="{5130B99C-7953-4F0C-842C-0755D8716D90}" type="presParOf" srcId="{2F73D09A-83C2-4F32-8B79-BD8D21C41507}" destId="{89C21439-0973-4D6D-A45A-D6EC00D7B2A0}" srcOrd="1" destOrd="0" presId="urn:microsoft.com/office/officeart/2005/8/layout/matrix1"/>
    <dgm:cxn modelId="{1DA4B0CE-1B02-4C62-9770-6469C677A32A}" type="presParOf" srcId="{2F73D09A-83C2-4F32-8B79-BD8D21C41507}" destId="{821C6AF0-700B-481A-B079-1B728DC196B2}" srcOrd="2" destOrd="0" presId="urn:microsoft.com/office/officeart/2005/8/layout/matrix1"/>
    <dgm:cxn modelId="{824DEA36-0457-4683-B6DA-30E285E5D598}" type="presParOf" srcId="{2F73D09A-83C2-4F32-8B79-BD8D21C41507}" destId="{48E8F53F-3D4A-4A56-9D73-0365915643BF}" srcOrd="3" destOrd="0" presId="urn:microsoft.com/office/officeart/2005/8/layout/matrix1"/>
    <dgm:cxn modelId="{F6BDB7A1-4B78-4F49-959B-4F1C04BB07F9}" type="presParOf" srcId="{2F73D09A-83C2-4F32-8B79-BD8D21C41507}" destId="{3F33E48F-EA7D-4735-B5BF-7C1BAC27A828}" srcOrd="4" destOrd="0" presId="urn:microsoft.com/office/officeart/2005/8/layout/matrix1"/>
    <dgm:cxn modelId="{F6017B08-EA1E-4D8B-BBC7-743185CE55E8}" type="presParOf" srcId="{2F73D09A-83C2-4F32-8B79-BD8D21C41507}" destId="{81FA2230-1B5D-47FD-99A2-29E32DE6E44A}" srcOrd="5" destOrd="0" presId="urn:microsoft.com/office/officeart/2005/8/layout/matrix1"/>
    <dgm:cxn modelId="{89B5B553-FE61-4BA2-90A2-9B5B8522F97C}" type="presParOf" srcId="{2F73D09A-83C2-4F32-8B79-BD8D21C41507}" destId="{368FEB50-91B4-4A7F-9B59-279D841CF4F2}" srcOrd="6" destOrd="0" presId="urn:microsoft.com/office/officeart/2005/8/layout/matrix1"/>
    <dgm:cxn modelId="{CF138F08-969C-419E-ABD1-5BA68E0AAF6B}" type="presParOf" srcId="{2F73D09A-83C2-4F32-8B79-BD8D21C41507}" destId="{6BED1C40-0986-4BE5-8C81-F94C39B1545C}" srcOrd="7" destOrd="0" presId="urn:microsoft.com/office/officeart/2005/8/layout/matrix1"/>
    <dgm:cxn modelId="{B5DB9FA9-446E-4813-8C4A-6A981483A947}" type="presParOf" srcId="{68617843-D9BB-40E5-B49D-4AC9793D88B9}" destId="{D39D88FE-E478-4239-ADD1-C360E5C0B62C}"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7DCBD-04A1-4D8B-8A62-7542A8136086}">
      <dsp:nvSpPr>
        <dsp:cNvPr id="0" name=""/>
        <dsp:cNvSpPr/>
      </dsp:nvSpPr>
      <dsp:spPr>
        <a:xfrm>
          <a:off x="3317" y="43658"/>
          <a:ext cx="1450513" cy="870308"/>
        </a:xfrm>
        <a:prstGeom prst="roundRect">
          <a:avLst>
            <a:gd name="adj" fmla="val 10000"/>
          </a:avLst>
        </a:prstGeom>
        <a:solidFill>
          <a:srgbClr val="375FA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a:latin typeface="+mn-lt"/>
              <a:ea typeface="+mn-ea"/>
              <a:cs typeface="+mn-ea"/>
              <a:sym typeface="+mn-lt"/>
            </a:rPr>
            <a:t>欢迎光临</a:t>
          </a:r>
        </a:p>
      </dsp:txBody>
      <dsp:txXfrm>
        <a:off x="28807" y="69148"/>
        <a:ext cx="1399533" cy="819328"/>
      </dsp:txXfrm>
    </dsp:sp>
    <dsp:sp modelId="{40F41888-31EC-4312-A9B4-D07E5C61A11B}">
      <dsp:nvSpPr>
        <dsp:cNvPr id="0" name=""/>
        <dsp:cNvSpPr/>
      </dsp:nvSpPr>
      <dsp:spPr>
        <a:xfrm>
          <a:off x="1581476" y="298948"/>
          <a:ext cx="307508" cy="359727"/>
        </a:xfrm>
        <a:prstGeom prst="rightArrow">
          <a:avLst>
            <a:gd name="adj1" fmla="val 60000"/>
            <a:gd name="adj2" fmla="val 50000"/>
          </a:avLst>
        </a:prstGeom>
        <a:solidFill>
          <a:srgbClr val="375FA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b="1" kern="1200">
            <a:latin typeface="+mn-ea"/>
            <a:ea typeface="+mn-ea"/>
          </a:endParaRPr>
        </a:p>
      </dsp:txBody>
      <dsp:txXfrm>
        <a:off x="1581476" y="370893"/>
        <a:ext cx="215256" cy="215837"/>
      </dsp:txXfrm>
    </dsp:sp>
    <dsp:sp modelId="{B0526812-DC53-4F44-BD3B-A765A476FCD0}">
      <dsp:nvSpPr>
        <dsp:cNvPr id="0" name=""/>
        <dsp:cNvSpPr/>
      </dsp:nvSpPr>
      <dsp:spPr>
        <a:xfrm>
          <a:off x="2034036" y="43658"/>
          <a:ext cx="1450513" cy="870308"/>
        </a:xfrm>
        <a:prstGeom prst="roundRect">
          <a:avLst>
            <a:gd name="adj" fmla="val 10000"/>
          </a:avLst>
        </a:prstGeom>
        <a:solidFill>
          <a:srgbClr val="3F78E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a:latin typeface="+mn-lt"/>
              <a:ea typeface="+mn-ea"/>
              <a:cs typeface="+mn-ea"/>
              <a:sym typeface="+mn-lt"/>
            </a:rPr>
            <a:t>微笑和客人打招呼</a:t>
          </a:r>
        </a:p>
      </dsp:txBody>
      <dsp:txXfrm>
        <a:off x="2059526" y="69148"/>
        <a:ext cx="1399533" cy="819328"/>
      </dsp:txXfrm>
    </dsp:sp>
    <dsp:sp modelId="{DA117340-3116-4797-B305-1CE182007995}">
      <dsp:nvSpPr>
        <dsp:cNvPr id="0" name=""/>
        <dsp:cNvSpPr/>
      </dsp:nvSpPr>
      <dsp:spPr>
        <a:xfrm>
          <a:off x="3612194" y="298948"/>
          <a:ext cx="307508" cy="359727"/>
        </a:xfrm>
        <a:prstGeom prst="rightArrow">
          <a:avLst>
            <a:gd name="adj1" fmla="val 60000"/>
            <a:gd name="adj2" fmla="val 50000"/>
          </a:avLst>
        </a:prstGeom>
        <a:solidFill>
          <a:srgbClr val="3F78E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b="1" kern="1200">
            <a:latin typeface="+mn-ea"/>
            <a:ea typeface="+mn-ea"/>
          </a:endParaRPr>
        </a:p>
      </dsp:txBody>
      <dsp:txXfrm>
        <a:off x="3612194" y="370893"/>
        <a:ext cx="215256" cy="215837"/>
      </dsp:txXfrm>
    </dsp:sp>
    <dsp:sp modelId="{CE67CA2E-558B-4CA2-BD5E-03600CFC9350}">
      <dsp:nvSpPr>
        <dsp:cNvPr id="0" name=""/>
        <dsp:cNvSpPr/>
      </dsp:nvSpPr>
      <dsp:spPr>
        <a:xfrm>
          <a:off x="4064755" y="43658"/>
          <a:ext cx="1450513" cy="870308"/>
        </a:xfrm>
        <a:prstGeom prst="roundRect">
          <a:avLst>
            <a:gd name="adj" fmla="val 10000"/>
          </a:avLst>
        </a:prstGeom>
        <a:solidFill>
          <a:srgbClr val="9AB8E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a:latin typeface="+mn-lt"/>
              <a:ea typeface="+mn-ea"/>
              <a:cs typeface="+mn-ea"/>
              <a:sym typeface="+mn-lt"/>
            </a:rPr>
            <a:t>揣摩顾客需要</a:t>
          </a:r>
        </a:p>
      </dsp:txBody>
      <dsp:txXfrm>
        <a:off x="4090245" y="69148"/>
        <a:ext cx="1399533" cy="819328"/>
      </dsp:txXfrm>
    </dsp:sp>
    <dsp:sp modelId="{86AD1C53-C335-4AB9-91BC-00074F56DCC3}">
      <dsp:nvSpPr>
        <dsp:cNvPr id="0" name=""/>
        <dsp:cNvSpPr/>
      </dsp:nvSpPr>
      <dsp:spPr>
        <a:xfrm>
          <a:off x="5642913" y="298948"/>
          <a:ext cx="307508" cy="359727"/>
        </a:xfrm>
        <a:prstGeom prst="rightArrow">
          <a:avLst>
            <a:gd name="adj1" fmla="val 60000"/>
            <a:gd name="adj2" fmla="val 50000"/>
          </a:avLst>
        </a:prstGeom>
        <a:solidFill>
          <a:srgbClr val="9AB8E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b="1" kern="1200">
            <a:latin typeface="+mn-ea"/>
            <a:ea typeface="+mn-ea"/>
          </a:endParaRPr>
        </a:p>
      </dsp:txBody>
      <dsp:txXfrm>
        <a:off x="5642913" y="370893"/>
        <a:ext cx="215256" cy="215837"/>
      </dsp:txXfrm>
    </dsp:sp>
    <dsp:sp modelId="{B9A24C56-F764-475D-9A04-5BF9EB15FBB8}">
      <dsp:nvSpPr>
        <dsp:cNvPr id="0" name=""/>
        <dsp:cNvSpPr/>
      </dsp:nvSpPr>
      <dsp:spPr>
        <a:xfrm>
          <a:off x="6095473" y="43658"/>
          <a:ext cx="1450513" cy="870308"/>
        </a:xfrm>
        <a:prstGeom prst="roundRect">
          <a:avLst>
            <a:gd name="adj" fmla="val 10000"/>
          </a:avLst>
        </a:prstGeom>
        <a:solidFill>
          <a:srgbClr val="D2E3F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a:latin typeface="+mn-lt"/>
              <a:ea typeface="+mn-ea"/>
              <a:cs typeface="+mn-ea"/>
              <a:sym typeface="+mn-lt"/>
            </a:rPr>
            <a:t>产品解说</a:t>
          </a:r>
        </a:p>
      </dsp:txBody>
      <dsp:txXfrm>
        <a:off x="6120963" y="69148"/>
        <a:ext cx="1399533" cy="819328"/>
      </dsp:txXfrm>
    </dsp:sp>
    <dsp:sp modelId="{20FC64BF-3FF7-4FD7-9837-AAC26966BF76}">
      <dsp:nvSpPr>
        <dsp:cNvPr id="0" name=""/>
        <dsp:cNvSpPr/>
      </dsp:nvSpPr>
      <dsp:spPr>
        <a:xfrm rot="5400000">
          <a:off x="6666976" y="1015502"/>
          <a:ext cx="307508" cy="359727"/>
        </a:xfrm>
        <a:prstGeom prst="rightArrow">
          <a:avLst>
            <a:gd name="adj1" fmla="val 60000"/>
            <a:gd name="adj2" fmla="val 50000"/>
          </a:avLst>
        </a:prstGeom>
        <a:solidFill>
          <a:srgbClr val="D2E3F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b="1" kern="1200">
            <a:latin typeface="+mn-ea"/>
            <a:ea typeface="+mn-ea"/>
          </a:endParaRPr>
        </a:p>
      </dsp:txBody>
      <dsp:txXfrm rot="-5400000">
        <a:off x="6712812" y="1041611"/>
        <a:ext cx="215837" cy="215256"/>
      </dsp:txXfrm>
    </dsp:sp>
    <dsp:sp modelId="{764B2AA2-941F-4C68-B40B-6A80D1DF618D}">
      <dsp:nvSpPr>
        <dsp:cNvPr id="0" name=""/>
        <dsp:cNvSpPr/>
      </dsp:nvSpPr>
      <dsp:spPr>
        <a:xfrm>
          <a:off x="6095473" y="1494171"/>
          <a:ext cx="1450513" cy="870308"/>
        </a:xfrm>
        <a:prstGeom prst="roundRect">
          <a:avLst>
            <a:gd name="adj" fmla="val 10000"/>
          </a:avLst>
        </a:prstGeom>
        <a:solidFill>
          <a:srgbClr val="375FA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a:latin typeface="+mn-lt"/>
              <a:ea typeface="+mn-ea"/>
              <a:cs typeface="+mn-ea"/>
              <a:sym typeface="+mn-lt"/>
            </a:rPr>
            <a:t>劝说推荐</a:t>
          </a:r>
        </a:p>
      </dsp:txBody>
      <dsp:txXfrm>
        <a:off x="6120963" y="1519661"/>
        <a:ext cx="1399533" cy="819328"/>
      </dsp:txXfrm>
    </dsp:sp>
    <dsp:sp modelId="{25D69040-1EA6-4CF3-B656-D125FEC17B47}">
      <dsp:nvSpPr>
        <dsp:cNvPr id="0" name=""/>
        <dsp:cNvSpPr/>
      </dsp:nvSpPr>
      <dsp:spPr>
        <a:xfrm rot="10800000">
          <a:off x="5660319" y="1749461"/>
          <a:ext cx="307508" cy="359727"/>
        </a:xfrm>
        <a:prstGeom prst="rightArrow">
          <a:avLst>
            <a:gd name="adj1" fmla="val 60000"/>
            <a:gd name="adj2" fmla="val 50000"/>
          </a:avLst>
        </a:prstGeom>
        <a:solidFill>
          <a:srgbClr val="375FA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b="1" kern="1200">
            <a:latin typeface="+mn-ea"/>
            <a:ea typeface="+mn-ea"/>
          </a:endParaRPr>
        </a:p>
      </dsp:txBody>
      <dsp:txXfrm rot="10800000">
        <a:off x="5752571" y="1821406"/>
        <a:ext cx="215256" cy="215837"/>
      </dsp:txXfrm>
    </dsp:sp>
    <dsp:sp modelId="{17D943FD-90C8-4530-AAFE-B413AD161E32}">
      <dsp:nvSpPr>
        <dsp:cNvPr id="0" name=""/>
        <dsp:cNvSpPr/>
      </dsp:nvSpPr>
      <dsp:spPr>
        <a:xfrm>
          <a:off x="4064755" y="1494171"/>
          <a:ext cx="1450513" cy="870308"/>
        </a:xfrm>
        <a:prstGeom prst="roundRect">
          <a:avLst>
            <a:gd name="adj" fmla="val 10000"/>
          </a:avLst>
        </a:prstGeom>
        <a:solidFill>
          <a:srgbClr val="3F78E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a:latin typeface="+mn-lt"/>
              <a:ea typeface="+mn-ea"/>
              <a:cs typeface="+mn-ea"/>
              <a:sym typeface="+mn-lt"/>
            </a:rPr>
            <a:t>促成交易          </a:t>
          </a:r>
        </a:p>
      </dsp:txBody>
      <dsp:txXfrm>
        <a:off x="4090245" y="1519661"/>
        <a:ext cx="1399533" cy="819328"/>
      </dsp:txXfrm>
    </dsp:sp>
    <dsp:sp modelId="{E2463C1F-550E-4F08-8AA4-9B044172346F}">
      <dsp:nvSpPr>
        <dsp:cNvPr id="0" name=""/>
        <dsp:cNvSpPr/>
      </dsp:nvSpPr>
      <dsp:spPr>
        <a:xfrm rot="10800000">
          <a:off x="3629601" y="1749461"/>
          <a:ext cx="307508" cy="359727"/>
        </a:xfrm>
        <a:prstGeom prst="rightArrow">
          <a:avLst>
            <a:gd name="adj1" fmla="val 60000"/>
            <a:gd name="adj2" fmla="val 50000"/>
          </a:avLst>
        </a:prstGeom>
        <a:solidFill>
          <a:srgbClr val="3F78E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b="1" kern="1200">
            <a:latin typeface="+mn-ea"/>
            <a:ea typeface="+mn-ea"/>
          </a:endParaRPr>
        </a:p>
      </dsp:txBody>
      <dsp:txXfrm rot="10800000">
        <a:off x="3721853" y="1821406"/>
        <a:ext cx="215256" cy="215837"/>
      </dsp:txXfrm>
    </dsp:sp>
    <dsp:sp modelId="{B49722FB-092E-4DDD-8B0C-1939F31E1178}">
      <dsp:nvSpPr>
        <dsp:cNvPr id="0" name=""/>
        <dsp:cNvSpPr/>
      </dsp:nvSpPr>
      <dsp:spPr>
        <a:xfrm>
          <a:off x="2034036" y="1494171"/>
          <a:ext cx="1450513" cy="870308"/>
        </a:xfrm>
        <a:prstGeom prst="roundRect">
          <a:avLst>
            <a:gd name="adj" fmla="val 10000"/>
          </a:avLst>
        </a:prstGeom>
        <a:solidFill>
          <a:srgbClr val="9AB8E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a:latin typeface="+mn-lt"/>
              <a:ea typeface="+mn-ea"/>
              <a:cs typeface="+mn-ea"/>
              <a:sym typeface="+mn-lt"/>
            </a:rPr>
            <a:t>收银服务         </a:t>
          </a:r>
        </a:p>
      </dsp:txBody>
      <dsp:txXfrm>
        <a:off x="2059526" y="1519661"/>
        <a:ext cx="1399533" cy="819328"/>
      </dsp:txXfrm>
    </dsp:sp>
    <dsp:sp modelId="{62F91CCA-5CDB-44DA-88E7-6D08B7161EB4}">
      <dsp:nvSpPr>
        <dsp:cNvPr id="0" name=""/>
        <dsp:cNvSpPr/>
      </dsp:nvSpPr>
      <dsp:spPr>
        <a:xfrm rot="10800000">
          <a:off x="1598882" y="1749461"/>
          <a:ext cx="307508" cy="359727"/>
        </a:xfrm>
        <a:prstGeom prst="rightArrow">
          <a:avLst>
            <a:gd name="adj1" fmla="val 60000"/>
            <a:gd name="adj2" fmla="val 50000"/>
          </a:avLst>
        </a:prstGeom>
        <a:solidFill>
          <a:srgbClr val="9AB8E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b="1" kern="1200">
            <a:latin typeface="+mn-ea"/>
            <a:ea typeface="+mn-ea"/>
          </a:endParaRPr>
        </a:p>
      </dsp:txBody>
      <dsp:txXfrm rot="10800000">
        <a:off x="1691134" y="1821406"/>
        <a:ext cx="215256" cy="215837"/>
      </dsp:txXfrm>
    </dsp:sp>
    <dsp:sp modelId="{19C756CF-7530-4974-B297-3B41AC296DA7}">
      <dsp:nvSpPr>
        <dsp:cNvPr id="0" name=""/>
        <dsp:cNvSpPr/>
      </dsp:nvSpPr>
      <dsp:spPr>
        <a:xfrm>
          <a:off x="3317" y="1494171"/>
          <a:ext cx="1450513" cy="870308"/>
        </a:xfrm>
        <a:prstGeom prst="roundRect">
          <a:avLst>
            <a:gd name="adj" fmla="val 10000"/>
          </a:avLst>
        </a:prstGeom>
        <a:solidFill>
          <a:srgbClr val="D2E3F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a:latin typeface="+mn-lt"/>
              <a:ea typeface="+mn-ea"/>
              <a:cs typeface="+mn-ea"/>
              <a:sym typeface="+mn-lt"/>
            </a:rPr>
            <a:t>ＶＩＰ登记</a:t>
          </a:r>
        </a:p>
      </dsp:txBody>
      <dsp:txXfrm>
        <a:off x="28807" y="1519661"/>
        <a:ext cx="1399533" cy="819328"/>
      </dsp:txXfrm>
    </dsp:sp>
    <dsp:sp modelId="{F00A1237-3575-4881-96A4-EF367E5EA1C2}">
      <dsp:nvSpPr>
        <dsp:cNvPr id="0" name=""/>
        <dsp:cNvSpPr/>
      </dsp:nvSpPr>
      <dsp:spPr>
        <a:xfrm rot="5400000">
          <a:off x="574819" y="2466015"/>
          <a:ext cx="307508" cy="359727"/>
        </a:xfrm>
        <a:prstGeom prst="rightArrow">
          <a:avLst>
            <a:gd name="adj1" fmla="val 60000"/>
            <a:gd name="adj2" fmla="val 50000"/>
          </a:avLst>
        </a:prstGeom>
        <a:solidFill>
          <a:srgbClr val="D2E3F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b="1" kern="1200">
            <a:latin typeface="+mn-ea"/>
            <a:ea typeface="+mn-ea"/>
          </a:endParaRPr>
        </a:p>
      </dsp:txBody>
      <dsp:txXfrm rot="-5400000">
        <a:off x="620655" y="2492124"/>
        <a:ext cx="215837" cy="215256"/>
      </dsp:txXfrm>
    </dsp:sp>
    <dsp:sp modelId="{0C7B5309-332E-4E82-B33D-5012A0C7370E}">
      <dsp:nvSpPr>
        <dsp:cNvPr id="0" name=""/>
        <dsp:cNvSpPr/>
      </dsp:nvSpPr>
      <dsp:spPr>
        <a:xfrm>
          <a:off x="3317" y="2944684"/>
          <a:ext cx="1450513" cy="870308"/>
        </a:xfrm>
        <a:prstGeom prst="roundRect">
          <a:avLst>
            <a:gd name="adj" fmla="val 10000"/>
          </a:avLst>
        </a:prstGeom>
        <a:solidFill>
          <a:srgbClr val="375FA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a:latin typeface="+mn-lt"/>
              <a:ea typeface="+mn-ea"/>
              <a:cs typeface="+mn-ea"/>
              <a:sym typeface="+mn-lt"/>
            </a:rPr>
            <a:t>售后服务告之</a:t>
          </a:r>
        </a:p>
      </dsp:txBody>
      <dsp:txXfrm>
        <a:off x="28807" y="2970174"/>
        <a:ext cx="1399533" cy="819328"/>
      </dsp:txXfrm>
    </dsp:sp>
    <dsp:sp modelId="{B17720E6-A994-4E9A-A9B4-5B48E378AEEA}">
      <dsp:nvSpPr>
        <dsp:cNvPr id="0" name=""/>
        <dsp:cNvSpPr/>
      </dsp:nvSpPr>
      <dsp:spPr>
        <a:xfrm>
          <a:off x="1581476" y="3199975"/>
          <a:ext cx="307508" cy="359727"/>
        </a:xfrm>
        <a:prstGeom prst="rightArrow">
          <a:avLst>
            <a:gd name="adj1" fmla="val 60000"/>
            <a:gd name="adj2" fmla="val 50000"/>
          </a:avLst>
        </a:prstGeom>
        <a:solidFill>
          <a:srgbClr val="375FA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b="1" kern="1200">
            <a:latin typeface="+mn-ea"/>
            <a:ea typeface="+mn-ea"/>
          </a:endParaRPr>
        </a:p>
      </dsp:txBody>
      <dsp:txXfrm>
        <a:off x="1581476" y="3271920"/>
        <a:ext cx="215256" cy="215837"/>
      </dsp:txXfrm>
    </dsp:sp>
    <dsp:sp modelId="{0E74C8B7-093F-483B-AA22-C6FD94A6E02E}">
      <dsp:nvSpPr>
        <dsp:cNvPr id="0" name=""/>
        <dsp:cNvSpPr/>
      </dsp:nvSpPr>
      <dsp:spPr>
        <a:xfrm>
          <a:off x="2034036" y="2944684"/>
          <a:ext cx="1450513" cy="870308"/>
        </a:xfrm>
        <a:prstGeom prst="roundRect">
          <a:avLst>
            <a:gd name="adj" fmla="val 10000"/>
          </a:avLst>
        </a:prstGeom>
        <a:solidFill>
          <a:srgbClr val="3F78E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a:latin typeface="+mn-lt"/>
              <a:ea typeface="+mn-ea"/>
              <a:cs typeface="+mn-ea"/>
              <a:sym typeface="+mn-lt"/>
            </a:rPr>
            <a:t>结束送客</a:t>
          </a:r>
        </a:p>
      </dsp:txBody>
      <dsp:txXfrm>
        <a:off x="2059526" y="2970174"/>
        <a:ext cx="1399533" cy="8193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0D6F7-1D95-418B-8CFD-8BE039DC5DC0}">
      <dsp:nvSpPr>
        <dsp:cNvPr id="0" name=""/>
        <dsp:cNvSpPr/>
      </dsp:nvSpPr>
      <dsp:spPr>
        <a:xfrm rot="16200000">
          <a:off x="494463" y="-494463"/>
          <a:ext cx="1114424" cy="2103350"/>
        </a:xfrm>
        <a:prstGeom prst="round1Rect">
          <a:avLst/>
        </a:prstGeom>
        <a:solidFill>
          <a:srgbClr val="B8CEF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altLang="en-US" sz="2000" b="1" kern="1200" dirty="0">
              <a:latin typeface="+mn-lt"/>
              <a:ea typeface="+mn-ea"/>
              <a:cs typeface="+mn-ea"/>
              <a:sym typeface="+mn-lt"/>
            </a:rPr>
            <a:t>迅速</a:t>
          </a:r>
          <a:endParaRPr lang="en-US" altLang="zh-CN" sz="2000" b="1" kern="1200" dirty="0">
            <a:latin typeface="+mn-lt"/>
            <a:ea typeface="+mn-ea"/>
            <a:cs typeface="+mn-ea"/>
            <a:sym typeface="+mn-lt"/>
          </a:endParaRPr>
        </a:p>
        <a:p>
          <a:pPr lvl="0" algn="ctr" defTabSz="889000">
            <a:lnSpc>
              <a:spcPct val="90000"/>
            </a:lnSpc>
            <a:spcBef>
              <a:spcPct val="0"/>
            </a:spcBef>
            <a:spcAft>
              <a:spcPct val="35000"/>
            </a:spcAft>
          </a:pPr>
          <a:r>
            <a:rPr lang="en-US" altLang="zh-CN" sz="2000" b="1" kern="1200" dirty="0">
              <a:latin typeface="+mn-lt"/>
              <a:ea typeface="+mn-ea"/>
              <a:cs typeface="+mn-ea"/>
              <a:sym typeface="+mn-lt"/>
            </a:rPr>
            <a:t>(speed)</a:t>
          </a:r>
          <a:endParaRPr lang="zh-CN" altLang="en-US" sz="2000" b="1" kern="1200" dirty="0">
            <a:latin typeface="+mn-lt"/>
            <a:ea typeface="+mn-ea"/>
            <a:cs typeface="+mn-ea"/>
            <a:sym typeface="+mn-lt"/>
          </a:endParaRPr>
        </a:p>
      </dsp:txBody>
      <dsp:txXfrm rot="5400000">
        <a:off x="0" y="0"/>
        <a:ext cx="2103350" cy="835818"/>
      </dsp:txXfrm>
    </dsp:sp>
    <dsp:sp modelId="{821C6AF0-700B-481A-B079-1B728DC196B2}">
      <dsp:nvSpPr>
        <dsp:cNvPr id="0" name=""/>
        <dsp:cNvSpPr/>
      </dsp:nvSpPr>
      <dsp:spPr>
        <a:xfrm>
          <a:off x="2103350" y="0"/>
          <a:ext cx="2103350" cy="1114424"/>
        </a:xfrm>
        <a:prstGeom prst="round1Rect">
          <a:avLst/>
        </a:prstGeom>
        <a:solidFill>
          <a:srgbClr val="375FA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altLang="en-US" sz="2000" b="1" kern="1200" dirty="0">
              <a:latin typeface="+mn-lt"/>
              <a:ea typeface="+mn-ea"/>
              <a:cs typeface="+mn-ea"/>
              <a:sym typeface="+mn-lt"/>
            </a:rPr>
            <a:t>灵巧</a:t>
          </a:r>
          <a:endParaRPr lang="en-US" altLang="zh-CN" sz="2000" b="1" kern="1200" dirty="0">
            <a:latin typeface="+mn-lt"/>
            <a:ea typeface="+mn-ea"/>
            <a:cs typeface="+mn-ea"/>
            <a:sym typeface="+mn-lt"/>
          </a:endParaRPr>
        </a:p>
        <a:p>
          <a:pPr lvl="0" algn="ctr" defTabSz="889000">
            <a:lnSpc>
              <a:spcPct val="90000"/>
            </a:lnSpc>
            <a:spcBef>
              <a:spcPct val="0"/>
            </a:spcBef>
            <a:spcAft>
              <a:spcPct val="35000"/>
            </a:spcAft>
          </a:pPr>
          <a:r>
            <a:rPr lang="en-US" altLang="zh-CN" sz="2000" b="1" kern="1200" dirty="0">
              <a:latin typeface="+mn-lt"/>
              <a:ea typeface="+mn-ea"/>
              <a:cs typeface="+mn-ea"/>
              <a:sym typeface="+mn-lt"/>
            </a:rPr>
            <a:t>(smart)</a:t>
          </a:r>
          <a:endParaRPr lang="zh-CN" altLang="en-US" sz="2000" b="1" kern="1200" dirty="0">
            <a:latin typeface="+mn-lt"/>
            <a:ea typeface="+mn-ea"/>
            <a:cs typeface="+mn-ea"/>
            <a:sym typeface="+mn-lt"/>
          </a:endParaRPr>
        </a:p>
      </dsp:txBody>
      <dsp:txXfrm>
        <a:off x="2103350" y="0"/>
        <a:ext cx="2103350" cy="835818"/>
      </dsp:txXfrm>
    </dsp:sp>
    <dsp:sp modelId="{3F33E48F-EA7D-4735-B5BF-7C1BAC27A828}">
      <dsp:nvSpPr>
        <dsp:cNvPr id="0" name=""/>
        <dsp:cNvSpPr/>
      </dsp:nvSpPr>
      <dsp:spPr>
        <a:xfrm rot="10800000">
          <a:off x="0" y="1114424"/>
          <a:ext cx="2103350" cy="1114424"/>
        </a:xfrm>
        <a:prstGeom prst="round1Rect">
          <a:avLst/>
        </a:prstGeom>
        <a:solidFill>
          <a:srgbClr val="375FA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altLang="en-US" sz="2000" b="1" kern="1200" dirty="0">
              <a:latin typeface="+mn-lt"/>
              <a:ea typeface="+mn-ea"/>
              <a:cs typeface="+mn-ea"/>
              <a:sym typeface="+mn-lt"/>
            </a:rPr>
            <a:t>微笑</a:t>
          </a:r>
          <a:endParaRPr lang="en-US" altLang="zh-CN" sz="2000" b="1" kern="1200" dirty="0">
            <a:latin typeface="+mn-lt"/>
            <a:ea typeface="+mn-ea"/>
            <a:cs typeface="+mn-ea"/>
            <a:sym typeface="+mn-lt"/>
          </a:endParaRPr>
        </a:p>
        <a:p>
          <a:pPr lvl="0" algn="ctr" defTabSz="889000">
            <a:lnSpc>
              <a:spcPct val="90000"/>
            </a:lnSpc>
            <a:spcBef>
              <a:spcPct val="0"/>
            </a:spcBef>
            <a:spcAft>
              <a:spcPct val="35000"/>
            </a:spcAft>
          </a:pPr>
          <a:r>
            <a:rPr lang="en-US" altLang="zh-CN" sz="2000" b="1" kern="1200" dirty="0">
              <a:latin typeface="+mn-lt"/>
              <a:ea typeface="+mn-ea"/>
              <a:cs typeface="+mn-ea"/>
              <a:sym typeface="+mn-lt"/>
            </a:rPr>
            <a:t>(smile)</a:t>
          </a:r>
          <a:endParaRPr lang="zh-CN" altLang="en-US" sz="2000" b="1" kern="1200" dirty="0">
            <a:latin typeface="+mn-lt"/>
            <a:ea typeface="+mn-ea"/>
            <a:cs typeface="+mn-ea"/>
            <a:sym typeface="+mn-lt"/>
          </a:endParaRPr>
        </a:p>
      </dsp:txBody>
      <dsp:txXfrm rot="10800000">
        <a:off x="0" y="1393030"/>
        <a:ext cx="2103350" cy="835818"/>
      </dsp:txXfrm>
    </dsp:sp>
    <dsp:sp modelId="{368FEB50-91B4-4A7F-9B59-279D841CF4F2}">
      <dsp:nvSpPr>
        <dsp:cNvPr id="0" name=""/>
        <dsp:cNvSpPr/>
      </dsp:nvSpPr>
      <dsp:spPr>
        <a:xfrm rot="5400000">
          <a:off x="2597813" y="619961"/>
          <a:ext cx="1114424" cy="2103350"/>
        </a:xfrm>
        <a:prstGeom prst="round1Rect">
          <a:avLst/>
        </a:prstGeom>
        <a:solidFill>
          <a:srgbClr val="B8CEF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altLang="en-US" sz="2000" b="1" kern="1200" dirty="0">
              <a:latin typeface="+mn-lt"/>
              <a:ea typeface="+mn-ea"/>
              <a:cs typeface="+mn-ea"/>
              <a:sym typeface="+mn-lt"/>
            </a:rPr>
            <a:t>诚恳</a:t>
          </a:r>
          <a:endParaRPr lang="en-US" altLang="zh-CN" sz="2000" b="1" kern="1200" dirty="0">
            <a:latin typeface="+mn-lt"/>
            <a:ea typeface="+mn-ea"/>
            <a:cs typeface="+mn-ea"/>
            <a:sym typeface="+mn-lt"/>
          </a:endParaRPr>
        </a:p>
        <a:p>
          <a:pPr lvl="0" algn="ctr" defTabSz="889000">
            <a:lnSpc>
              <a:spcPct val="90000"/>
            </a:lnSpc>
            <a:spcBef>
              <a:spcPct val="0"/>
            </a:spcBef>
            <a:spcAft>
              <a:spcPct val="35000"/>
            </a:spcAft>
          </a:pPr>
          <a:r>
            <a:rPr lang="en-US" altLang="zh-CN" sz="2000" b="1" kern="1200" dirty="0">
              <a:latin typeface="+mn-lt"/>
              <a:ea typeface="+mn-ea"/>
              <a:cs typeface="+mn-ea"/>
              <a:sym typeface="+mn-lt"/>
            </a:rPr>
            <a:t>(sincerity)</a:t>
          </a:r>
          <a:endParaRPr lang="zh-CN" altLang="en-US" sz="2000" b="1" kern="1200" dirty="0">
            <a:latin typeface="+mn-lt"/>
            <a:ea typeface="+mn-ea"/>
            <a:cs typeface="+mn-ea"/>
            <a:sym typeface="+mn-lt"/>
          </a:endParaRPr>
        </a:p>
      </dsp:txBody>
      <dsp:txXfrm rot="-5400000">
        <a:off x="2103350" y="1393030"/>
        <a:ext cx="2103350" cy="835818"/>
      </dsp:txXfrm>
    </dsp:sp>
    <dsp:sp modelId="{D39D88FE-E478-4239-ADD1-C360E5C0B62C}">
      <dsp:nvSpPr>
        <dsp:cNvPr id="0" name=""/>
        <dsp:cNvSpPr/>
      </dsp:nvSpPr>
      <dsp:spPr>
        <a:xfrm>
          <a:off x="1472345" y="835818"/>
          <a:ext cx="1262010" cy="557212"/>
        </a:xfrm>
        <a:prstGeom prst="roundRect">
          <a:avLst/>
        </a:prstGeom>
        <a:solidFill>
          <a:schemeClr val="bg1"/>
        </a:solidFill>
        <a:ln>
          <a:noFill/>
        </a:ln>
        <a:effectLst>
          <a:outerShdw blurRad="508000" dist="381000" dir="2700000" algn="tl" rotWithShape="0">
            <a:prstClr val="black">
              <a:alpha val="40000"/>
            </a:prstClr>
          </a:outerShdw>
        </a:effectLst>
      </dsp:spPr>
      <dsp:style>
        <a:lnRef idx="0">
          <a:scrgbClr r="0" g="0" b="0"/>
        </a:lnRef>
        <a:fillRef idx="3">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altLang="zh-CN" sz="2400" b="1" kern="1200" dirty="0">
              <a:latin typeface="+mn-lt"/>
              <a:ea typeface="+mn-ea"/>
              <a:cs typeface="+mn-ea"/>
              <a:sym typeface="+mn-lt"/>
            </a:rPr>
            <a:t>4S</a:t>
          </a:r>
          <a:endParaRPr lang="zh-CN" altLang="en-US" sz="2400" b="1" kern="1200" dirty="0">
            <a:latin typeface="+mn-lt"/>
            <a:ea typeface="+mn-ea"/>
            <a:cs typeface="+mn-ea"/>
            <a:sym typeface="+mn-lt"/>
          </a:endParaRPr>
        </a:p>
      </dsp:txBody>
      <dsp:txXfrm>
        <a:off x="1499546" y="863019"/>
        <a:ext cx="1207608" cy="5028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bkpt" val="endCnv"/>
          <dgm:param type="contDir" val="revDir"/>
          <dgm:param type="grDir" val="tL"/>
          <dgm:param type="flowDir" val="row"/>
        </dgm:alg>
      </dgm:if>
      <dgm:else name="Name2">
        <dgm:alg type="snake">
          <dgm:param type="bkpt" val="endCnv"/>
          <dgm:param type="contDir" val="revDir"/>
          <dgm:param type="grDir" val="tR"/>
          <dgm:param type="flowDir" val="row"/>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type="round1Rect" r:blip="" rot="270">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parTxLTRAlign" val="l"/>
                  <dgm:param type="parTxRTLAlign" val="r"/>
                  <dgm:param type="txAnchorVert" val="t"/>
                </dgm:alg>
              </dgm:if>
              <dgm:else name="Name7">
                <dgm:alg type="tx"/>
              </dgm:else>
            </dgm:choose>
            <dgm:shape xmlns:r="http://schemas.openxmlformats.org/officeDocument/2006/relationships" type="rect" r:blip="" rot="270"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parTxLTRAlign" val="l"/>
                  <dgm:param type="parTxRTLAlign" val="r"/>
                  <dgm:param type="txAnchorVert" val="t"/>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type="round1Rect" r:blip="" rot="180">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parTxLTRAlign" val="l"/>
                  <dgm:param type="parTxRTLAlign" val="r"/>
                  <dgm:param type="txAnchorVert" val="t"/>
                </dgm:alg>
              </dgm:if>
              <dgm:else name="Name25">
                <dgm:alg type="tx"/>
              </dgm:else>
            </dgm:choose>
            <dgm:shape xmlns:r="http://schemas.openxmlformats.org/officeDocument/2006/relationships" type="rect" r:blip="" rot="180"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type="round1Rect" r:blip="" rot="90">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parTxLTRAlign" val="l"/>
                  <dgm:param type="parTxRTLAlign" val="r"/>
                  <dgm:param type="txAnchorVert" val="t"/>
                </dgm:alg>
              </dgm:if>
              <dgm:else name="Name34">
                <dgm:alg type="tx"/>
              </dgm:else>
            </dgm:choose>
            <dgm:shape xmlns:r="http://schemas.openxmlformats.org/officeDocument/2006/relationships" type="rect" r:blip="" rot="90"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l="38279" t="30211" r="1" b="31646"/>
          <a:stretch>
            <a:fillRect/>
          </a:stretch>
        </p:blipFill>
        <p:spPr>
          <a:xfrm>
            <a:off x="0" y="0"/>
            <a:ext cx="1109702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1F91490-0F5F-42DC-BADD-1D4DE9A20DB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781171A-F6BE-487C-8F5B-4AB7001A19B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1F91490-0F5F-42DC-BADD-1D4DE9A20DB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781171A-F6BE-487C-8F5B-4AB7001A19B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1F91490-0F5F-42DC-BADD-1D4DE9A20DB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781171A-F6BE-487C-8F5B-4AB7001A19B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A1F91490-0F5F-42DC-BADD-1D4DE9A20DB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781171A-F6BE-487C-8F5B-4AB7001A19B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A1F91490-0F5F-42DC-BADD-1D4DE9A20DB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781171A-F6BE-487C-8F5B-4AB7001A19B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A1F91490-0F5F-42DC-BADD-1D4DE9A20DB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781171A-F6BE-487C-8F5B-4AB7001A19B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A1F91490-0F5F-42DC-BADD-1D4DE9A20DB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781171A-F6BE-487C-8F5B-4AB7001A19BA}" type="slidenum">
              <a:rPr lang="zh-CN" altLang="en-US" smtClean="0"/>
            </a:fld>
            <a:endParaRPr lang="zh-CN" altLang="en-US"/>
          </a:p>
        </p:txBody>
      </p:sp>
      <p:sp>
        <p:nvSpPr>
          <p:cNvPr id="11" name="TextBox 10"/>
          <p:cNvSpPr txBox="1"/>
          <p:nvPr userDrawn="1"/>
        </p:nvSpPr>
        <p:spPr>
          <a:xfrm>
            <a:off x="1907704"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1F91490-0F5F-42DC-BADD-1D4DE9A20DB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781171A-F6BE-487C-8F5B-4AB7001A19B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圆角矩形 3"/>
          <p:cNvSpPr/>
          <p:nvPr userDrawn="1"/>
        </p:nvSpPr>
        <p:spPr>
          <a:xfrm>
            <a:off x="542335" y="451682"/>
            <a:ext cx="11117842" cy="5954636"/>
          </a:xfrm>
          <a:prstGeom prst="roundRect">
            <a:avLst>
              <a:gd name="adj" fmla="val 2001"/>
            </a:avLst>
          </a:prstGeom>
          <a:solidFill>
            <a:schemeClr val="bg1"/>
          </a:solidFill>
          <a:ln w="12700">
            <a:noFill/>
          </a:ln>
          <a:effectLst>
            <a:outerShdw blurRad="381000" dist="38100" dir="5400000" algn="t" rotWithShape="0">
              <a:srgbClr val="6891E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1F91490-0F5F-42DC-BADD-1D4DE9A20DB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781171A-F6BE-487C-8F5B-4AB7001A19B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F91490-0F5F-42DC-BADD-1D4DE9A20DB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81171A-F6BE-487C-8F5B-4AB7001A19B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4.png"/><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image" Target="../media/image2.png"/><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emf"/></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7.emf"/></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image" Target="../media/image2.png"/><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0.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7.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6.emf"/></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2.png"/><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1.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2.png"/><Relationship Id="rId2" Type="http://schemas.openxmlformats.org/officeDocument/2006/relationships/image" Target="../media/image1.svg"/><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2.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4.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6.emf"/></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8.xml"/><Relationship Id="rId6" Type="http://schemas.openxmlformats.org/officeDocument/2006/relationships/image" Target="../media/image7.pn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image" Target="../media/image2.png"/><Relationship Id="rId2" Type="http://schemas.openxmlformats.org/officeDocument/2006/relationships/image" Target="../media/image1.sv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2.sv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r="91495"/>
          <a:stretch>
            <a:fillRect/>
          </a:stretch>
        </p:blipFill>
        <p:spPr>
          <a:xfrm>
            <a:off x="323850" y="252133"/>
            <a:ext cx="946150" cy="1417236"/>
          </a:xfrm>
          <a:prstGeom prst="rect">
            <a:avLst/>
          </a:prstGeom>
        </p:spPr>
      </p:pic>
      <p:sp>
        <p:nvSpPr>
          <p:cNvPr id="24" name="PA_文本框 12"/>
          <p:cNvSpPr txBox="1">
            <a:spLocks noChangeArrowheads="1"/>
          </p:cNvSpPr>
          <p:nvPr>
            <p:custDataLst>
              <p:tags r:id="rId2"/>
            </p:custDataLst>
          </p:nvPr>
        </p:nvSpPr>
        <p:spPr bwMode="auto">
          <a:xfrm>
            <a:off x="5956300" y="930792"/>
            <a:ext cx="557307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r">
              <a:defRPr/>
            </a:pPr>
            <a:r>
              <a:rPr lang="en-US" altLang="zh-CN" sz="8000" dirty="0">
                <a:solidFill>
                  <a:srgbClr val="D2E3FD">
                    <a:alpha val="50000"/>
                  </a:srgbClr>
                </a:solidFill>
                <a:latin typeface="+mn-lt"/>
                <a:ea typeface="+mn-ea"/>
                <a:cs typeface="+mn-ea"/>
                <a:sym typeface="+mn-lt"/>
              </a:rPr>
              <a:t>SALES</a:t>
            </a:r>
            <a:endParaRPr kumimoji="0" lang="zh-CN" altLang="zh-CN" sz="8000" b="0" i="0" u="none" strike="noStrike" kern="1200" cap="none" spc="0" normalizeH="0" baseline="0" noProof="0" dirty="0">
              <a:ln>
                <a:noFill/>
              </a:ln>
              <a:solidFill>
                <a:srgbClr val="D2E3FD">
                  <a:alpha val="50000"/>
                </a:srgbClr>
              </a:solidFill>
              <a:effectLst/>
              <a:uLnTx/>
              <a:uFillTx/>
              <a:latin typeface="+mn-lt"/>
              <a:ea typeface="+mn-ea"/>
              <a:cs typeface="+mn-ea"/>
              <a:sym typeface="+mn-lt"/>
            </a:endParaRPr>
          </a:p>
        </p:txBody>
      </p:sp>
      <p:sp>
        <p:nvSpPr>
          <p:cNvPr id="25" name="文本框 24"/>
          <p:cNvSpPr txBox="1"/>
          <p:nvPr/>
        </p:nvSpPr>
        <p:spPr>
          <a:xfrm>
            <a:off x="4003401" y="2161947"/>
            <a:ext cx="7604125" cy="1015663"/>
          </a:xfrm>
          <a:prstGeom prst="rect">
            <a:avLst/>
          </a:prstGeom>
          <a:noFill/>
          <a:effectLst/>
        </p:spPr>
        <p:txBody>
          <a:bodyPr wrap="square" rtlCol="0">
            <a:spAutoFit/>
          </a:bodyPr>
          <a:lstStyle/>
          <a:p>
            <a:pPr algn="r"/>
            <a:r>
              <a:rPr lang="zh-CN" altLang="en-US" sz="6000" b="1" dirty="0">
                <a:solidFill>
                  <a:srgbClr val="7298E3"/>
                </a:solidFill>
                <a:cs typeface="+mn-ea"/>
                <a:sym typeface="+mn-lt"/>
              </a:rPr>
              <a:t>销售技巧及话术培训</a:t>
            </a:r>
            <a:endParaRPr lang="zh-CN" altLang="en-US" sz="6000" b="1" dirty="0">
              <a:solidFill>
                <a:srgbClr val="7298E3"/>
              </a:solidFill>
              <a:cs typeface="+mn-ea"/>
              <a:sym typeface="+mn-lt"/>
            </a:endParaRPr>
          </a:p>
        </p:txBody>
      </p:sp>
      <p:sp>
        <p:nvSpPr>
          <p:cNvPr id="26" name="TextBox 19"/>
          <p:cNvSpPr txBox="1"/>
          <p:nvPr/>
        </p:nvSpPr>
        <p:spPr>
          <a:xfrm>
            <a:off x="6544077" y="3327736"/>
            <a:ext cx="4985300" cy="351166"/>
          </a:xfrm>
          <a:prstGeom prst="rect">
            <a:avLst/>
          </a:prstGeom>
          <a:noFill/>
        </p:spPr>
        <p:txBody>
          <a:bodyPr wrap="none" lIns="42970" tIns="21485" rIns="42970" bIns="21485" rtlCol="0">
            <a:spAutoFit/>
          </a:bodyPr>
          <a:lstStyle/>
          <a:p>
            <a:pPr algn="r"/>
            <a:r>
              <a:rPr lang="en-US" altLang="zh-CN" sz="2000" dirty="0">
                <a:solidFill>
                  <a:schemeClr val="bg1">
                    <a:lumMod val="75000"/>
                  </a:schemeClr>
                </a:solidFill>
                <a:cs typeface="+mn-ea"/>
                <a:sym typeface="+mn-lt"/>
              </a:rPr>
              <a:t>2029 YEAR-END SALES TECHNIQUE PPT</a:t>
            </a:r>
            <a:endParaRPr lang="en-US" altLang="zh-CN" sz="2000" dirty="0">
              <a:solidFill>
                <a:schemeClr val="bg1">
                  <a:lumMod val="75000"/>
                </a:schemeClr>
              </a:solidFill>
              <a:cs typeface="+mn-ea"/>
              <a:sym typeface="+mn-lt"/>
            </a:endParaRPr>
          </a:p>
        </p:txBody>
      </p:sp>
      <p:sp>
        <p:nvSpPr>
          <p:cNvPr id="27" name="矩形 26"/>
          <p:cNvSpPr/>
          <p:nvPr/>
        </p:nvSpPr>
        <p:spPr>
          <a:xfrm>
            <a:off x="6956583" y="3675570"/>
            <a:ext cx="4572794" cy="769449"/>
          </a:xfrm>
          <a:prstGeom prst="rect">
            <a:avLst/>
          </a:prstGeom>
        </p:spPr>
        <p:txBody>
          <a:bodyPr lIns="91448" tIns="45724" rIns="91448" bIns="45724">
            <a:spAutoFit/>
          </a:bodyPr>
          <a:lstStyle/>
          <a:p>
            <a:pPr algn="r"/>
            <a:r>
              <a:rPr lang="en-US" altLang="zh-CN" sz="1100" dirty="0">
                <a:solidFill>
                  <a:schemeClr val="bg1">
                    <a:lumMod val="75000"/>
                  </a:schemeClr>
                </a:solidFill>
                <a:cs typeface="+mn-ea"/>
                <a:sym typeface="+mn-lt"/>
              </a:rPr>
              <a:t>Chinese  companies  will no longer remain in the hard stage and they are also promoting a culture Chinese  companies  will no longer remain </a:t>
            </a:r>
            <a:endParaRPr lang="en-US" altLang="zh-CN" sz="1100" dirty="0">
              <a:solidFill>
                <a:schemeClr val="bg1">
                  <a:lumMod val="75000"/>
                </a:schemeClr>
              </a:solidFill>
              <a:cs typeface="+mn-ea"/>
              <a:sym typeface="+mn-lt"/>
            </a:endParaRPr>
          </a:p>
          <a:p>
            <a:pPr algn="r"/>
            <a:r>
              <a:rPr lang="en-US" altLang="zh-CN" sz="1100" dirty="0">
                <a:solidFill>
                  <a:schemeClr val="bg1">
                    <a:lumMod val="75000"/>
                  </a:schemeClr>
                </a:solidFill>
                <a:cs typeface="+mn-ea"/>
                <a:sym typeface="+mn-lt"/>
              </a:rPr>
              <a:t>in the hard stage and they are also wang ling </a:t>
            </a:r>
            <a:r>
              <a:rPr lang="en-US" altLang="zh-CN" sz="1100" dirty="0" err="1">
                <a:solidFill>
                  <a:schemeClr val="bg1">
                    <a:lumMod val="75000"/>
                  </a:schemeClr>
                </a:solidFill>
                <a:cs typeface="+mn-ea"/>
                <a:sym typeface="+mn-lt"/>
              </a:rPr>
              <a:t>yan</a:t>
            </a:r>
            <a:r>
              <a:rPr lang="en-US" altLang="zh-CN" sz="1100" dirty="0">
                <a:solidFill>
                  <a:schemeClr val="bg1">
                    <a:lumMod val="75000"/>
                  </a:schemeClr>
                </a:solidFill>
                <a:cs typeface="+mn-ea"/>
                <a:sym typeface="+mn-lt"/>
              </a:rPr>
              <a:t> a culture</a:t>
            </a:r>
            <a:endParaRPr lang="en-US" altLang="zh-CN" sz="1100" dirty="0">
              <a:solidFill>
                <a:schemeClr val="bg1">
                  <a:lumMod val="75000"/>
                </a:schemeClr>
              </a:solidFill>
              <a:cs typeface="+mn-ea"/>
              <a:sym typeface="+mn-lt"/>
            </a:endParaRPr>
          </a:p>
        </p:txBody>
      </p:sp>
      <p:grpSp>
        <p:nvGrpSpPr>
          <p:cNvPr id="28" name="组合 27"/>
          <p:cNvGrpSpPr/>
          <p:nvPr/>
        </p:nvGrpSpPr>
        <p:grpSpPr>
          <a:xfrm>
            <a:off x="9638072" y="5126602"/>
            <a:ext cx="437062" cy="437062"/>
            <a:chOff x="2633025" y="5543873"/>
            <a:chExt cx="290407" cy="290407"/>
          </a:xfrm>
        </p:grpSpPr>
        <p:sp>
          <p:nvSpPr>
            <p:cNvPr id="29" name="Oval 15"/>
            <p:cNvSpPr/>
            <p:nvPr/>
          </p:nvSpPr>
          <p:spPr bwMode="auto">
            <a:xfrm>
              <a:off x="2633025" y="5543873"/>
              <a:ext cx="290407" cy="290407"/>
            </a:xfrm>
            <a:prstGeom prst="ellipse">
              <a:avLst/>
            </a:prstGeom>
            <a:solidFill>
              <a:srgbClr val="6891E1"/>
            </a:solidFill>
            <a:ln>
              <a:noFill/>
            </a:ln>
            <a:effectLst>
              <a:outerShdw blurRad="381000" dist="127000" dir="2700000" algn="tl" rotWithShape="0">
                <a:prstClr val="black">
                  <a:alpha val="40000"/>
                </a:prstClr>
              </a:outerShdw>
            </a:effectLst>
          </p:spPr>
          <p:txBody>
            <a:bodyPr wrap="none" anchor="ctr"/>
            <a:lstStyle/>
            <a:p>
              <a:pPr algn="ctr" fontAlgn="base">
                <a:spcBef>
                  <a:spcPct val="0"/>
                </a:spcBef>
                <a:spcAft>
                  <a:spcPct val="0"/>
                </a:spcAft>
              </a:pPr>
              <a:endParaRPr lang="zh-CN" altLang="en-US" sz="1000">
                <a:cs typeface="+mn-ea"/>
                <a:sym typeface="+mn-lt"/>
              </a:endParaRPr>
            </a:p>
          </p:txBody>
        </p:sp>
        <p:grpSp>
          <p:nvGrpSpPr>
            <p:cNvPr id="30" name="Group 16"/>
            <p:cNvGrpSpPr/>
            <p:nvPr/>
          </p:nvGrpSpPr>
          <p:grpSpPr bwMode="auto">
            <a:xfrm>
              <a:off x="2726440" y="5602052"/>
              <a:ext cx="104062" cy="167263"/>
              <a:chOff x="4441" y="3144"/>
              <a:chExt cx="215" cy="345"/>
            </a:xfrm>
            <a:solidFill>
              <a:schemeClr val="accent1"/>
            </a:solidFill>
          </p:grpSpPr>
          <p:sp>
            <p:nvSpPr>
              <p:cNvPr id="31" name="Freeform 17"/>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2000">
                  <a:solidFill>
                    <a:schemeClr val="tx1"/>
                  </a:solidFill>
                  <a:cs typeface="+mn-ea"/>
                  <a:sym typeface="+mn-lt"/>
                </a:endParaRPr>
              </a:p>
            </p:txBody>
          </p:sp>
          <p:sp>
            <p:nvSpPr>
              <p:cNvPr id="32"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2000">
                  <a:solidFill>
                    <a:schemeClr val="tx1"/>
                  </a:solidFill>
                  <a:cs typeface="+mn-ea"/>
                  <a:sym typeface="+mn-lt"/>
                </a:endParaRPr>
              </a:p>
            </p:txBody>
          </p:sp>
        </p:grpSp>
      </p:grpSp>
      <p:sp>
        <p:nvSpPr>
          <p:cNvPr id="33" name="Text Box 20"/>
          <p:cNvSpPr txBox="1"/>
          <p:nvPr/>
        </p:nvSpPr>
        <p:spPr bwMode="auto">
          <a:xfrm>
            <a:off x="10075133" y="5175856"/>
            <a:ext cx="1816100" cy="337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600" dirty="0" smtClean="0">
                <a:cs typeface="+mn-ea"/>
                <a:sym typeface="+mn-lt"/>
              </a:rPr>
              <a:t>20XX</a:t>
            </a:r>
            <a:r>
              <a:rPr lang="zh-CN" altLang="en-US" sz="1600" dirty="0" smtClean="0">
                <a:cs typeface="+mn-ea"/>
                <a:sym typeface="+mn-lt"/>
              </a:rPr>
              <a:t>年</a:t>
            </a:r>
            <a:r>
              <a:rPr lang="en-US" altLang="zh-CN" sz="1600" dirty="0" smtClean="0">
                <a:cs typeface="+mn-ea"/>
                <a:sym typeface="+mn-lt"/>
              </a:rPr>
              <a:t>XX</a:t>
            </a:r>
            <a:r>
              <a:rPr lang="zh-CN" altLang="en-US" sz="1600" dirty="0">
                <a:cs typeface="+mn-ea"/>
                <a:sym typeface="+mn-lt"/>
              </a:rPr>
              <a:t>月</a:t>
            </a:r>
            <a:r>
              <a:rPr lang="en-US" altLang="zh-CN" sz="1600" dirty="0">
                <a:cs typeface="+mn-ea"/>
                <a:sym typeface="+mn-lt"/>
              </a:rPr>
              <a:t>XX</a:t>
            </a:r>
            <a:r>
              <a:rPr lang="zh-CN" altLang="en-US" sz="1600" dirty="0">
                <a:cs typeface="+mn-ea"/>
                <a:sym typeface="+mn-lt"/>
              </a:rPr>
              <a:t>日</a:t>
            </a:r>
            <a:endParaRPr lang="zh-CN" altLang="en-US" sz="1600" dirty="0">
              <a:cs typeface="+mn-ea"/>
              <a:sym typeface="+mn-lt"/>
            </a:endParaRPr>
          </a:p>
        </p:txBody>
      </p:sp>
      <p:grpSp>
        <p:nvGrpSpPr>
          <p:cNvPr id="34" name="组合 33"/>
          <p:cNvGrpSpPr/>
          <p:nvPr/>
        </p:nvGrpSpPr>
        <p:grpSpPr>
          <a:xfrm>
            <a:off x="7215347" y="5126602"/>
            <a:ext cx="437062" cy="437062"/>
            <a:chOff x="732769" y="5535598"/>
            <a:chExt cx="290407" cy="290407"/>
          </a:xfrm>
        </p:grpSpPr>
        <p:sp>
          <p:nvSpPr>
            <p:cNvPr id="35" name="Oval 10"/>
            <p:cNvSpPr/>
            <p:nvPr/>
          </p:nvSpPr>
          <p:spPr bwMode="auto">
            <a:xfrm>
              <a:off x="732769" y="5535598"/>
              <a:ext cx="290407" cy="290407"/>
            </a:xfrm>
            <a:prstGeom prst="ellipse">
              <a:avLst/>
            </a:prstGeom>
            <a:solidFill>
              <a:srgbClr val="6891E1"/>
            </a:solidFill>
            <a:ln>
              <a:noFill/>
            </a:ln>
            <a:effectLst>
              <a:outerShdw blurRad="381000" dist="127000" dir="2700000" algn="tl" rotWithShape="0">
                <a:prstClr val="black">
                  <a:alpha val="40000"/>
                </a:prstClr>
              </a:outerShdw>
            </a:effectLst>
          </p:spPr>
          <p:txBody>
            <a:bodyPr wrap="none" anchor="ctr"/>
            <a:lstStyle/>
            <a:p>
              <a:pPr algn="ctr" fontAlgn="base">
                <a:spcBef>
                  <a:spcPct val="0"/>
                </a:spcBef>
                <a:spcAft>
                  <a:spcPct val="0"/>
                </a:spcAft>
              </a:pPr>
              <a:endParaRPr lang="zh-CN" altLang="en-US" sz="1000">
                <a:cs typeface="+mn-ea"/>
                <a:sym typeface="+mn-lt"/>
              </a:endParaRPr>
            </a:p>
          </p:txBody>
        </p:sp>
        <p:grpSp>
          <p:nvGrpSpPr>
            <p:cNvPr id="36" name="组合 35"/>
            <p:cNvGrpSpPr/>
            <p:nvPr/>
          </p:nvGrpSpPr>
          <p:grpSpPr>
            <a:xfrm>
              <a:off x="811795" y="5598991"/>
              <a:ext cx="132841" cy="151011"/>
              <a:chOff x="860980" y="3583766"/>
              <a:chExt cx="100336" cy="114060"/>
            </a:xfrm>
            <a:solidFill>
              <a:schemeClr val="accent1"/>
            </a:solidFill>
          </p:grpSpPr>
          <p:sp>
            <p:nvSpPr>
              <p:cNvPr id="37" name="Freeform 12"/>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2000">
                  <a:solidFill>
                    <a:schemeClr val="tx1"/>
                  </a:solidFill>
                  <a:cs typeface="+mn-ea"/>
                  <a:sym typeface="+mn-lt"/>
                </a:endParaRPr>
              </a:p>
            </p:txBody>
          </p:sp>
          <p:sp>
            <p:nvSpPr>
              <p:cNvPr id="38"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2000">
                  <a:solidFill>
                    <a:schemeClr val="tx1"/>
                  </a:solidFill>
                  <a:cs typeface="+mn-ea"/>
                  <a:sym typeface="+mn-lt"/>
                </a:endParaRPr>
              </a:p>
            </p:txBody>
          </p:sp>
        </p:grpSp>
      </p:grpSp>
      <p:sp>
        <p:nvSpPr>
          <p:cNvPr id="39" name="矩形 38"/>
          <p:cNvSpPr/>
          <p:nvPr/>
        </p:nvSpPr>
        <p:spPr>
          <a:xfrm>
            <a:off x="7652227" y="5175856"/>
            <a:ext cx="1388110" cy="337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cs typeface="+mn-ea"/>
                <a:sym typeface="+mn-lt"/>
              </a:rPr>
              <a:t>培训人</a:t>
            </a:r>
            <a:r>
              <a:rPr lang="zh-CN" altLang="en-US" sz="1600" dirty="0" smtClean="0">
                <a:cs typeface="+mn-ea"/>
                <a:sym typeface="+mn-lt"/>
              </a:rPr>
              <a:t>：</a:t>
            </a:r>
            <a:r>
              <a:rPr lang="en-US" altLang="zh-CN" sz="1600" dirty="0" smtClean="0">
                <a:cs typeface="+mn-ea"/>
                <a:sym typeface="+mn-lt"/>
              </a:rPr>
              <a:t>XXX</a:t>
            </a:r>
            <a:endParaRPr lang="en-US" altLang="zh-CN" sz="1600" dirty="0" smtClean="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500" fill="hold"/>
                                        <p:tgtEl>
                                          <p:spTgt spid="8"/>
                                        </p:tgtEl>
                                        <p:attrNameLst>
                                          <p:attrName>ppt_x</p:attrName>
                                        </p:attrNameLst>
                                      </p:cBhvr>
                                      <p:tavLst>
                                        <p:tav tm="0">
                                          <p:val>
                                            <p:strVal val="#ppt_x"/>
                                          </p:val>
                                        </p:tav>
                                        <p:tav tm="100000">
                                          <p:val>
                                            <p:strVal val="#ppt_x"/>
                                          </p:val>
                                        </p:tav>
                                      </p:tavLst>
                                    </p:anim>
                                    <p:anim calcmode="lin" valueType="num">
                                      <p:cBhvr additive="base">
                                        <p:cTn id="8" dur="150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fill="hold" grpId="0" nodeType="afterEffect">
                                  <p:stCondLst>
                                    <p:cond delay="0"/>
                                  </p:stCondLst>
                                  <p:iterate type="lt">
                                    <p:tmPct val="10000"/>
                                  </p:iterate>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par>
                                <p:cTn id="14" presetID="26" presetClass="emph" presetSubtype="0" fill="hold" grpId="1" nodeType="withEffect">
                                  <p:stCondLst>
                                    <p:cond delay="500"/>
                                  </p:stCondLst>
                                  <p:iterate type="lt">
                                    <p:tmPct val="10000"/>
                                  </p:iterate>
                                  <p:childTnLst>
                                    <p:animEffect transition="out" filter="fade">
                                      <p:cBhvr>
                                        <p:cTn id="15" dur="500" tmFilter="0, 0; .2, .5; .8, .5; 1, 0"/>
                                        <p:tgtEl>
                                          <p:spTgt spid="24"/>
                                        </p:tgtEl>
                                      </p:cBhvr>
                                    </p:animEffect>
                                    <p:animScale>
                                      <p:cBhvr>
                                        <p:cTn id="16" dur="250" autoRev="1" fill="hold"/>
                                        <p:tgtEl>
                                          <p:spTgt spid="24"/>
                                        </p:tgtEl>
                                      </p:cBhvr>
                                      <p:by x="105000" y="105000"/>
                                    </p:animScale>
                                  </p:childTnLst>
                                </p:cTn>
                              </p:par>
                            </p:childTnLst>
                          </p:cTn>
                        </p:par>
                        <p:par>
                          <p:cTn id="17" fill="hold">
                            <p:stCondLst>
                              <p:cond delay="1200"/>
                            </p:stCondLst>
                            <p:childTnLst>
                              <p:par>
                                <p:cTn id="18" presetID="23" presetClass="entr" presetSubtype="528" fill="hold" grpId="0" nodeType="afterEffect">
                                  <p:stCondLst>
                                    <p:cond delay="0"/>
                                  </p:stCondLst>
                                  <p:iterate type="lt">
                                    <p:tmPct val="5000"/>
                                  </p:iterate>
                                  <p:childTnLst>
                                    <p:set>
                                      <p:cBhvr>
                                        <p:cTn id="19" dur="1" fill="hold">
                                          <p:stCondLst>
                                            <p:cond delay="0"/>
                                          </p:stCondLst>
                                        </p:cTn>
                                        <p:tgtEl>
                                          <p:spTgt spid="25"/>
                                        </p:tgtEl>
                                        <p:attrNameLst>
                                          <p:attrName>style.visibility</p:attrName>
                                        </p:attrNameLst>
                                      </p:cBhvr>
                                      <p:to>
                                        <p:strVal val="visible"/>
                                      </p:to>
                                    </p:set>
                                    <p:anim to="" calcmode="lin" valueType="num">
                                      <p:cBhvr>
                                        <p:cTn id="20" dur="1000" fill="hold">
                                          <p:stCondLst>
                                            <p:cond delay="0"/>
                                          </p:stCondLst>
                                        </p:cTn>
                                        <p:tgtEl>
                                          <p:spTgt spid="25"/>
                                        </p:tgtEl>
                                        <p:attrNameLst>
                                          <p:attrName>ppt_x</p:attrName>
                                        </p:attrNameLst>
                                      </p:cBhvr>
                                      <p:tavLst>
                                        <p:tav tm="0" fmla="#ppt_x+(8/9)*(#ppt_x-(#ppt_x-#ppt_w/2))*((1.5-1.5*$)^2-(1.5-1.5*$)^3)">
                                          <p:val>
                                            <p:fltVal val="0"/>
                                          </p:val>
                                        </p:tav>
                                        <p:tav tm="100000">
                                          <p:val>
                                            <p:fltVal val="1"/>
                                          </p:val>
                                        </p:tav>
                                      </p:tavLst>
                                    </p:anim>
                                    <p:anim to="" calcmode="lin" valueType="num">
                                      <p:cBhvr>
                                        <p:cTn id="21" dur="1000" fill="hold">
                                          <p:stCondLst>
                                            <p:cond delay="0"/>
                                          </p:stCondLst>
                                        </p:cTn>
                                        <p:tgtEl>
                                          <p:spTgt spid="25"/>
                                        </p:tgtEl>
                                        <p:attrNameLst>
                                          <p:attrName>ppt_y</p:attrName>
                                        </p:attrNameLst>
                                      </p:cBhvr>
                                      <p:tavLst>
                                        <p:tav tm="0" fmla="#ppt_y+(8/9)*(#ppt_y-(#ppt_y+#ppt_h/2))*((1.5-1.5*$)^2-(1.5-1.5*$)^3)">
                                          <p:val>
                                            <p:fltVal val="0"/>
                                          </p:val>
                                        </p:tav>
                                        <p:tav tm="100000">
                                          <p:val>
                                            <p:fltVal val="1"/>
                                          </p:val>
                                        </p:tav>
                                      </p:tavLst>
                                    </p:anim>
                                    <p:anim to="" calcmode="lin" valueType="num">
                                      <p:cBhvr>
                                        <p:cTn id="22" dur="1000" fill="hold">
                                          <p:stCondLst>
                                            <p:cond delay="0"/>
                                          </p:stCondLst>
                                        </p:cTn>
                                        <p:tgtEl>
                                          <p:spTgt spid="25"/>
                                        </p:tgtEl>
                                        <p:attrNameLst>
                                          <p:attrName>ppt_w</p:attrName>
                                        </p:attrNameLst>
                                      </p:cBhvr>
                                      <p:tavLst>
                                        <p:tav tm="0" fmla="#ppt_w+(8/9)*(#ppt_w-0)*((1.5-1.5*$)^2-(1.5-1.5*$)^3)">
                                          <p:val>
                                            <p:fltVal val="0"/>
                                          </p:val>
                                        </p:tav>
                                        <p:tav tm="100000">
                                          <p:val>
                                            <p:fltVal val="1"/>
                                          </p:val>
                                        </p:tav>
                                      </p:tavLst>
                                    </p:anim>
                                    <p:anim to="" calcmode="lin" valueType="num">
                                      <p:cBhvr>
                                        <p:cTn id="23" dur="1000" fill="hold">
                                          <p:stCondLst>
                                            <p:cond delay="0"/>
                                          </p:stCondLst>
                                        </p:cTn>
                                        <p:tgtEl>
                                          <p:spTgt spid="25"/>
                                        </p:tgtEl>
                                        <p:attrNameLst>
                                          <p:attrName>ppt_h</p:attrName>
                                        </p:attrNameLst>
                                      </p:cBhvr>
                                      <p:tavLst>
                                        <p:tav tm="0" fmla="#ppt_h+(8/9)*(#ppt_h-0)*((1.5-1.5*$)^2-(1.5-1.5*$)^3)">
                                          <p:val>
                                            <p:fltVal val="0"/>
                                          </p:val>
                                        </p:tav>
                                        <p:tav tm="100000">
                                          <p:val>
                                            <p:fltVal val="1"/>
                                          </p:val>
                                        </p:tav>
                                      </p:tavLst>
                                    </p:anim>
                                  </p:childTnLst>
                                </p:cTn>
                              </p:par>
                            </p:childTnLst>
                          </p:cTn>
                        </p:par>
                        <p:par>
                          <p:cTn id="24" fill="hold">
                            <p:stCondLst>
                              <p:cond delay="2599"/>
                            </p:stCondLst>
                            <p:childTnLst>
                              <p:par>
                                <p:cTn id="25" presetID="14" presetClass="entr" presetSubtype="10" fill="hold" grpId="0" nodeType="afterEffect">
                                  <p:stCondLst>
                                    <p:cond delay="0"/>
                                  </p:stCondLst>
                                  <p:iterate type="lt">
                                    <p:tmPct val="10000"/>
                                  </p:iterate>
                                  <p:childTnLst>
                                    <p:set>
                                      <p:cBhvr>
                                        <p:cTn id="26" dur="1" fill="hold">
                                          <p:stCondLst>
                                            <p:cond delay="0"/>
                                          </p:stCondLst>
                                        </p:cTn>
                                        <p:tgtEl>
                                          <p:spTgt spid="26"/>
                                        </p:tgtEl>
                                        <p:attrNameLst>
                                          <p:attrName>style.visibility</p:attrName>
                                        </p:attrNameLst>
                                      </p:cBhvr>
                                      <p:to>
                                        <p:strVal val="visible"/>
                                      </p:to>
                                    </p:set>
                                    <p:animEffect transition="in" filter="randombar(horizontal)">
                                      <p:cBhvr>
                                        <p:cTn id="27" dur="500"/>
                                        <p:tgtEl>
                                          <p:spTgt spid="26"/>
                                        </p:tgtEl>
                                      </p:cBhvr>
                                    </p:animEffect>
                                  </p:childTnLst>
                                </p:cTn>
                              </p:par>
                            </p:childTnLst>
                          </p:cTn>
                        </p:par>
                        <p:par>
                          <p:cTn id="28" fill="hold">
                            <p:stCondLst>
                              <p:cond delay="4699"/>
                            </p:stCondLst>
                            <p:childTnLst>
                              <p:par>
                                <p:cTn id="29" presetID="14" presetClass="entr" presetSubtype="1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randombar(horizontal)">
                                      <p:cBhvr>
                                        <p:cTn id="31" dur="500"/>
                                        <p:tgtEl>
                                          <p:spTgt spid="27"/>
                                        </p:tgtEl>
                                      </p:cBhvr>
                                    </p:animEffect>
                                  </p:childTnLst>
                                </p:cTn>
                              </p:par>
                            </p:childTnLst>
                          </p:cTn>
                        </p:par>
                        <p:par>
                          <p:cTn id="32" fill="hold">
                            <p:stCondLst>
                              <p:cond delay="5199"/>
                            </p:stCondLst>
                            <p:childTnLst>
                              <p:par>
                                <p:cTn id="33" presetID="53" presetClass="entr" presetSubtype="16"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5699"/>
                            </p:stCondLst>
                            <p:childTnLst>
                              <p:par>
                                <p:cTn id="39" presetID="14" presetClass="entr" presetSubtype="10" fill="hold" grpId="0" nodeType="afterEffect">
                                  <p:stCondLst>
                                    <p:cond delay="0"/>
                                  </p:stCondLst>
                                  <p:iterate type="lt">
                                    <p:tmPct val="10000"/>
                                  </p:iterate>
                                  <p:childTnLst>
                                    <p:set>
                                      <p:cBhvr>
                                        <p:cTn id="40" dur="1" fill="hold">
                                          <p:stCondLst>
                                            <p:cond delay="0"/>
                                          </p:stCondLst>
                                        </p:cTn>
                                        <p:tgtEl>
                                          <p:spTgt spid="39"/>
                                        </p:tgtEl>
                                        <p:attrNameLst>
                                          <p:attrName>style.visibility</p:attrName>
                                        </p:attrNameLst>
                                      </p:cBhvr>
                                      <p:to>
                                        <p:strVal val="visible"/>
                                      </p:to>
                                    </p:set>
                                    <p:animEffect transition="in" filter="randombar(horizontal)">
                                      <p:cBhvr>
                                        <p:cTn id="41" dur="500"/>
                                        <p:tgtEl>
                                          <p:spTgt spid="39"/>
                                        </p:tgtEl>
                                      </p:cBhvr>
                                    </p:animEffect>
                                  </p:childTnLst>
                                </p:cTn>
                              </p:par>
                            </p:childTnLst>
                          </p:cTn>
                        </p:par>
                        <p:par>
                          <p:cTn id="42" fill="hold">
                            <p:stCondLst>
                              <p:cond delay="6500"/>
                            </p:stCondLst>
                            <p:childTnLst>
                              <p:par>
                                <p:cTn id="43" presetID="53" presetClass="entr" presetSubtype="16"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childTnLst>
                          </p:cTn>
                        </p:par>
                        <p:par>
                          <p:cTn id="48" fill="hold">
                            <p:stCondLst>
                              <p:cond delay="7000"/>
                            </p:stCondLst>
                            <p:childTnLst>
                              <p:par>
                                <p:cTn id="49" presetID="14" presetClass="entr" presetSubtype="10" fill="hold" grpId="0" nodeType="afterEffect">
                                  <p:stCondLst>
                                    <p:cond delay="0"/>
                                  </p:stCondLst>
                                  <p:iterate type="lt">
                                    <p:tmPct val="10000"/>
                                  </p:iterate>
                                  <p:childTnLst>
                                    <p:set>
                                      <p:cBhvr>
                                        <p:cTn id="50" dur="1" fill="hold">
                                          <p:stCondLst>
                                            <p:cond delay="0"/>
                                          </p:stCondLst>
                                        </p:cTn>
                                        <p:tgtEl>
                                          <p:spTgt spid="33"/>
                                        </p:tgtEl>
                                        <p:attrNameLst>
                                          <p:attrName>style.visibility</p:attrName>
                                        </p:attrNameLst>
                                      </p:cBhvr>
                                      <p:to>
                                        <p:strVal val="visible"/>
                                      </p:to>
                                    </p:set>
                                    <p:animEffect transition="in" filter="randombar(horizontal)">
                                      <p:cBhvr>
                                        <p:cTn id="5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25" grpId="0"/>
      <p:bldP spid="26" grpId="0"/>
      <p:bldP spid="27" grpId="0"/>
      <p:bldP spid="33" grpId="0" bldLvl="0" animBg="1"/>
      <p:bldP spid="39"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2</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沟通技巧</a:t>
            </a:r>
            <a:endParaRPr lang="zh-CN" altLang="en-US" b="1" noProof="1">
              <a:solidFill>
                <a:srgbClr val="9AB8EE"/>
              </a:solidFill>
              <a:latin typeface="+mn-lt"/>
              <a:cs typeface="+mn-ea"/>
              <a:sym typeface="+mn-lt"/>
            </a:endParaRPr>
          </a:p>
        </p:txBody>
      </p:sp>
      <p:sp>
        <p:nvSpPr>
          <p:cNvPr id="13" name="TextBox 40"/>
          <p:cNvSpPr txBox="1"/>
          <p:nvPr/>
        </p:nvSpPr>
        <p:spPr>
          <a:xfrm>
            <a:off x="1289006" y="2690988"/>
            <a:ext cx="3846958" cy="1200329"/>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微笑会使对方富有，但不会使你变穷</a:t>
            </a:r>
            <a:endParaRPr lang="zh-CN" altLang="en-US" sz="1600" dirty="0">
              <a:solidFill>
                <a:schemeClr val="tx1">
                  <a:lumMod val="65000"/>
                  <a:lumOff val="35000"/>
                </a:schemeClr>
              </a:solidFill>
              <a:cs typeface="+mn-ea"/>
              <a:sym typeface="+mn-lt"/>
            </a:endParaRPr>
          </a:p>
          <a:p>
            <a:pPr>
              <a:lnSpc>
                <a:spcPct val="150000"/>
              </a:lnSpc>
            </a:pPr>
            <a:r>
              <a:rPr lang="zh-CN" altLang="en-US" sz="1600" dirty="0">
                <a:solidFill>
                  <a:schemeClr val="tx1">
                    <a:lumMod val="65000"/>
                    <a:lumOff val="35000"/>
                  </a:schemeClr>
                </a:solidFill>
                <a:cs typeface="+mn-ea"/>
                <a:sym typeface="+mn-lt"/>
              </a:rPr>
              <a:t>它只要瞬间，但它留给人的记忆却是永远</a:t>
            </a:r>
            <a:endParaRPr lang="zh-CN" altLang="en-US" sz="1600" dirty="0">
              <a:solidFill>
                <a:schemeClr val="tx1">
                  <a:lumMod val="65000"/>
                  <a:lumOff val="35000"/>
                </a:schemeClr>
              </a:solidFill>
              <a:cs typeface="+mn-ea"/>
              <a:sym typeface="+mn-lt"/>
            </a:endParaRPr>
          </a:p>
          <a:p>
            <a:pPr>
              <a:lnSpc>
                <a:spcPct val="150000"/>
              </a:lnSpc>
            </a:pPr>
            <a:r>
              <a:rPr lang="zh-CN" altLang="en-US" sz="1600" dirty="0">
                <a:solidFill>
                  <a:schemeClr val="tx1">
                    <a:lumMod val="65000"/>
                    <a:lumOff val="35000"/>
                  </a:schemeClr>
                </a:solidFill>
                <a:cs typeface="+mn-ea"/>
                <a:sym typeface="+mn-lt"/>
              </a:rPr>
              <a:t>它会使疲倦者感到愉悦</a:t>
            </a:r>
            <a:endParaRPr lang="zh-CN" altLang="en-US" sz="1600" dirty="0">
              <a:solidFill>
                <a:schemeClr val="tx1">
                  <a:lumMod val="65000"/>
                  <a:lumOff val="35000"/>
                </a:schemeClr>
              </a:solidFill>
              <a:cs typeface="+mn-ea"/>
              <a:sym typeface="+mn-lt"/>
            </a:endParaRPr>
          </a:p>
        </p:txBody>
      </p:sp>
      <p:sp>
        <p:nvSpPr>
          <p:cNvPr id="15" name="Rectangle 70"/>
          <p:cNvSpPr>
            <a:spLocks noChangeArrowheads="1"/>
          </p:cNvSpPr>
          <p:nvPr/>
        </p:nvSpPr>
        <p:spPr bwMode="auto">
          <a:xfrm>
            <a:off x="1282934" y="4172983"/>
            <a:ext cx="4225589" cy="1585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50000"/>
              </a:lnSpc>
              <a:spcBef>
                <a:spcPct val="0"/>
              </a:spcBef>
              <a:buNone/>
            </a:pPr>
            <a:r>
              <a:rPr lang="zh-CN" altLang="en-US" sz="2000" b="1" noProof="1">
                <a:solidFill>
                  <a:schemeClr val="tx1"/>
                </a:solidFill>
                <a:latin typeface="+mn-lt"/>
                <a:cs typeface="+mn-ea"/>
                <a:sym typeface="+mn-lt"/>
              </a:rPr>
              <a:t>沃尔玛创始人生前用一句话概括他成为亿万富翁的秘诀</a:t>
            </a:r>
            <a:endParaRPr lang="en-US" altLang="zh-CN" sz="2000" b="1" noProof="1">
              <a:solidFill>
                <a:schemeClr val="tx1"/>
              </a:solidFill>
              <a:latin typeface="+mn-lt"/>
              <a:cs typeface="+mn-ea"/>
              <a:sym typeface="+mn-lt"/>
            </a:endParaRPr>
          </a:p>
          <a:p>
            <a:pPr>
              <a:lnSpc>
                <a:spcPct val="150000"/>
              </a:lnSpc>
              <a:spcBef>
                <a:spcPct val="0"/>
              </a:spcBef>
              <a:buNone/>
            </a:pPr>
            <a:r>
              <a:rPr lang="en-US" altLang="zh-CN" b="1" noProof="1">
                <a:solidFill>
                  <a:srgbClr val="9AB8EE"/>
                </a:solidFill>
                <a:latin typeface="+mn-lt"/>
                <a:cs typeface="+mn-ea"/>
                <a:sym typeface="+mn-lt"/>
              </a:rPr>
              <a:t>——</a:t>
            </a:r>
            <a:r>
              <a:rPr lang="zh-CN" altLang="en-US" b="1" noProof="1">
                <a:solidFill>
                  <a:srgbClr val="9AB8EE"/>
                </a:solidFill>
                <a:latin typeface="+mn-lt"/>
                <a:cs typeface="+mn-ea"/>
                <a:sym typeface="+mn-lt"/>
              </a:rPr>
              <a:t>低买低卖、微笑攻势</a:t>
            </a:r>
            <a:endParaRPr lang="zh-CN" altLang="en-US" sz="1800" b="1" noProof="1">
              <a:solidFill>
                <a:srgbClr val="9AB8EE"/>
              </a:solidFill>
              <a:latin typeface="+mn-lt"/>
              <a:cs typeface="+mn-ea"/>
              <a:sym typeface="+mn-lt"/>
            </a:endParaRPr>
          </a:p>
        </p:txBody>
      </p:sp>
      <p:sp>
        <p:nvSpPr>
          <p:cNvPr id="18" name="Rectangle 70"/>
          <p:cNvSpPr>
            <a:spLocks noChangeArrowheads="1"/>
          </p:cNvSpPr>
          <p:nvPr/>
        </p:nvSpPr>
        <p:spPr bwMode="auto">
          <a:xfrm>
            <a:off x="7870590" y="2135376"/>
            <a:ext cx="3334523"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50000"/>
              </a:lnSpc>
              <a:spcBef>
                <a:spcPct val="0"/>
              </a:spcBef>
              <a:buNone/>
            </a:pPr>
            <a:r>
              <a:rPr lang="zh-CN" altLang="en-US" sz="2000" b="1" noProof="1">
                <a:solidFill>
                  <a:schemeClr val="tx1"/>
                </a:solidFill>
                <a:latin typeface="+mn-lt"/>
                <a:cs typeface="+mn-ea"/>
                <a:sym typeface="+mn-lt"/>
              </a:rPr>
              <a:t>某纽约百货经理所说：</a:t>
            </a:r>
            <a:endParaRPr lang="en-US" altLang="zh-CN" sz="2000" b="1" noProof="1">
              <a:solidFill>
                <a:schemeClr val="tx1"/>
              </a:solidFill>
              <a:latin typeface="+mn-lt"/>
              <a:cs typeface="+mn-ea"/>
              <a:sym typeface="+mn-lt"/>
            </a:endParaRPr>
          </a:p>
          <a:p>
            <a:pPr>
              <a:lnSpc>
                <a:spcPct val="150000"/>
              </a:lnSpc>
              <a:spcBef>
                <a:spcPct val="0"/>
              </a:spcBef>
              <a:buNone/>
            </a:pPr>
            <a:r>
              <a:rPr lang="zh-CN" altLang="en-US" sz="1800" noProof="1">
                <a:solidFill>
                  <a:schemeClr val="tx1">
                    <a:lumMod val="65000"/>
                    <a:lumOff val="35000"/>
                  </a:schemeClr>
                </a:solidFill>
                <a:latin typeface="+mn-lt"/>
                <a:cs typeface="+mn-ea"/>
                <a:sym typeface="+mn-lt"/>
              </a:rPr>
              <a:t>他宁愿雇佣一名</a:t>
            </a:r>
            <a:r>
              <a:rPr lang="zh-CN" altLang="en-US" b="1" noProof="1">
                <a:solidFill>
                  <a:srgbClr val="9AB8EE"/>
                </a:solidFill>
                <a:latin typeface="+mn-lt"/>
                <a:cs typeface="+mn-ea"/>
                <a:sym typeface="+mn-lt"/>
              </a:rPr>
              <a:t>可爱笑容</a:t>
            </a:r>
            <a:r>
              <a:rPr lang="zh-CN" altLang="en-US" sz="1800" noProof="1">
                <a:solidFill>
                  <a:schemeClr val="tx1">
                    <a:lumMod val="65000"/>
                    <a:lumOff val="35000"/>
                  </a:schemeClr>
                </a:solidFill>
                <a:latin typeface="+mn-lt"/>
                <a:cs typeface="+mn-ea"/>
                <a:sym typeface="+mn-lt"/>
              </a:rPr>
              <a:t>而没有念完中学的女孩，也不顾一个摆着</a:t>
            </a:r>
            <a:r>
              <a:rPr lang="zh-CN" altLang="en-US" b="1" noProof="1">
                <a:solidFill>
                  <a:srgbClr val="9AB8EE"/>
                </a:solidFill>
                <a:latin typeface="+mn-lt"/>
                <a:cs typeface="+mn-ea"/>
                <a:sym typeface="+mn-lt"/>
              </a:rPr>
              <a:t>“扑克牌”</a:t>
            </a:r>
            <a:r>
              <a:rPr lang="zh-CN" altLang="en-US" sz="1800" noProof="1">
                <a:solidFill>
                  <a:schemeClr val="tx1">
                    <a:lumMod val="65000"/>
                    <a:lumOff val="35000"/>
                  </a:schemeClr>
                </a:solidFill>
                <a:latin typeface="+mn-lt"/>
                <a:cs typeface="+mn-ea"/>
                <a:sym typeface="+mn-lt"/>
              </a:rPr>
              <a:t>面孔的哲学博士。</a:t>
            </a:r>
            <a:endParaRPr lang="zh-CN" altLang="en-US" sz="1800" noProof="1">
              <a:solidFill>
                <a:schemeClr val="tx1">
                  <a:lumMod val="65000"/>
                  <a:lumOff val="35000"/>
                </a:schemeClr>
              </a:solidFill>
              <a:latin typeface="+mn-lt"/>
              <a:cs typeface="+mn-ea"/>
              <a:sym typeface="+mn-lt"/>
            </a:endParaRPr>
          </a:p>
        </p:txBody>
      </p:sp>
      <p:sp>
        <p:nvSpPr>
          <p:cNvPr id="19" name="Rectangle 2"/>
          <p:cNvSpPr txBox="1"/>
          <p:nvPr/>
        </p:nvSpPr>
        <p:spPr>
          <a:xfrm>
            <a:off x="1289006" y="1824037"/>
            <a:ext cx="4941888" cy="511442"/>
          </a:xfrm>
          <a:prstGeom prst="roundRect">
            <a:avLst/>
          </a:prstGeom>
          <a:solidFill>
            <a:srgbClr val="9AB8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sz="2400" b="1" dirty="0">
                <a:solidFill>
                  <a:schemeClr val="bg1"/>
                </a:solidFill>
                <a:cs typeface="+mn-ea"/>
                <a:sym typeface="+mn-lt"/>
              </a:rPr>
              <a:t>善用微笑的力量</a:t>
            </a:r>
            <a:endParaRPr lang="zh-CN" altLang="en-US" sz="2400" b="1" dirty="0">
              <a:solidFill>
                <a:schemeClr val="bg1"/>
              </a:solidFill>
              <a:cs typeface="+mn-ea"/>
              <a:sym typeface="+mn-lt"/>
            </a:endParaRPr>
          </a:p>
        </p:txBody>
      </p:sp>
      <p:pic>
        <p:nvPicPr>
          <p:cNvPr id="11" name="图片 10"/>
          <p:cNvPicPr>
            <a:picLocks noChangeAspect="1"/>
          </p:cNvPicPr>
          <p:nvPr/>
        </p:nvPicPr>
        <p:blipFill rotWithShape="1">
          <a:blip r:embed="rId1" cstate="print">
            <a:extLst>
              <a:ext uri="{28A0092B-C50C-407E-A947-70E740481C1C}">
                <a14:useLocalDpi xmlns:a14="http://schemas.microsoft.com/office/drawing/2010/main" val="0"/>
              </a:ext>
            </a:extLst>
          </a:blip>
          <a:srcRect l="24199" r="22881"/>
          <a:stretch>
            <a:fillRect/>
          </a:stretch>
        </p:blipFill>
        <p:spPr>
          <a:xfrm>
            <a:off x="5190735" y="631948"/>
            <a:ext cx="2246133" cy="600259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3" presetClass="entr" presetSubtype="528" fill="hold" grpId="0" nodeType="afterEffect">
                                  <p:stCondLst>
                                    <p:cond delay="0"/>
                                  </p:stCondLst>
                                  <p:iterate type="lt">
                                    <p:tmPct val="5000"/>
                                  </p:iterate>
                                  <p:childTnLst>
                                    <p:set>
                                      <p:cBhvr>
                                        <p:cTn id="23" dur="1" fill="hold">
                                          <p:stCondLst>
                                            <p:cond delay="0"/>
                                          </p:stCondLst>
                                        </p:cTn>
                                        <p:tgtEl>
                                          <p:spTgt spid="19"/>
                                        </p:tgtEl>
                                        <p:attrNameLst>
                                          <p:attrName>style.visibility</p:attrName>
                                        </p:attrNameLst>
                                      </p:cBhvr>
                                      <p:to>
                                        <p:strVal val="visible"/>
                                      </p:to>
                                    </p:set>
                                    <p:anim to="" calcmode="lin" valueType="num">
                                      <p:cBhvr>
                                        <p:cTn id="24" dur="1000" fill="hold">
                                          <p:stCondLst>
                                            <p:cond delay="0"/>
                                          </p:stCondLst>
                                        </p:cTn>
                                        <p:tgtEl>
                                          <p:spTgt spid="19"/>
                                        </p:tgtEl>
                                        <p:attrNameLst>
                                          <p:attrName>ppt_x</p:attrName>
                                        </p:attrNameLst>
                                      </p:cBhvr>
                                      <p:tavLst>
                                        <p:tav tm="0" fmla="#ppt_x+(8/9)*(#ppt_x-(#ppt_x-#ppt_w/2))*((1.5-1.5*$)^2-(1.5-1.5*$)^3)">
                                          <p:val>
                                            <p:fltVal val="0"/>
                                          </p:val>
                                        </p:tav>
                                        <p:tav tm="100000">
                                          <p:val>
                                            <p:fltVal val="1"/>
                                          </p:val>
                                        </p:tav>
                                      </p:tavLst>
                                    </p:anim>
                                    <p:anim to="" calcmode="lin" valueType="num">
                                      <p:cBhvr>
                                        <p:cTn id="25" dur="1000" fill="hold">
                                          <p:stCondLst>
                                            <p:cond delay="0"/>
                                          </p:stCondLst>
                                        </p:cTn>
                                        <p:tgtEl>
                                          <p:spTgt spid="19"/>
                                        </p:tgtEl>
                                        <p:attrNameLst>
                                          <p:attrName>ppt_y</p:attrName>
                                        </p:attrNameLst>
                                      </p:cBhvr>
                                      <p:tavLst>
                                        <p:tav tm="0" fmla="#ppt_y+(8/9)*(#ppt_y-(#ppt_y+#ppt_h/2))*((1.5-1.5*$)^2-(1.5-1.5*$)^3)">
                                          <p:val>
                                            <p:fltVal val="0"/>
                                          </p:val>
                                        </p:tav>
                                        <p:tav tm="100000">
                                          <p:val>
                                            <p:fltVal val="1"/>
                                          </p:val>
                                        </p:tav>
                                      </p:tavLst>
                                    </p:anim>
                                    <p:anim to="" calcmode="lin" valueType="num">
                                      <p:cBhvr>
                                        <p:cTn id="26" dur="1000" fill="hold">
                                          <p:stCondLst>
                                            <p:cond delay="0"/>
                                          </p:stCondLst>
                                        </p:cTn>
                                        <p:tgtEl>
                                          <p:spTgt spid="19"/>
                                        </p:tgtEl>
                                        <p:attrNameLst>
                                          <p:attrName>ppt_w</p:attrName>
                                        </p:attrNameLst>
                                      </p:cBhvr>
                                      <p:tavLst>
                                        <p:tav tm="0" fmla="#ppt_w+(8/9)*(#ppt_w-0)*((1.5-1.5*$)^2-(1.5-1.5*$)^3)">
                                          <p:val>
                                            <p:fltVal val="0"/>
                                          </p:val>
                                        </p:tav>
                                        <p:tav tm="100000">
                                          <p:val>
                                            <p:fltVal val="1"/>
                                          </p:val>
                                        </p:tav>
                                      </p:tavLst>
                                    </p:anim>
                                    <p:anim to="" calcmode="lin" valueType="num">
                                      <p:cBhvr>
                                        <p:cTn id="27" dur="1000" fill="hold">
                                          <p:stCondLst>
                                            <p:cond delay="0"/>
                                          </p:stCondLst>
                                        </p:cTn>
                                        <p:tgtEl>
                                          <p:spTgt spid="19"/>
                                        </p:tgtEl>
                                        <p:attrNameLst>
                                          <p:attrName>ppt_h</p:attrName>
                                        </p:attrNameLst>
                                      </p:cBhvr>
                                      <p:tavLst>
                                        <p:tav tm="0" fmla="#ppt_h+(8/9)*(#ppt_h-0)*((1.5-1.5*$)^2-(1.5-1.5*$)^3)">
                                          <p:val>
                                            <p:fltVal val="0"/>
                                          </p:val>
                                        </p:tav>
                                        <p:tav tm="100000">
                                          <p:val>
                                            <p:fltVal val="1"/>
                                          </p:val>
                                        </p:tav>
                                      </p:tavLst>
                                    </p:anim>
                                  </p:childTnLst>
                                </p:cTn>
                              </p:par>
                            </p:childTnLst>
                          </p:cTn>
                        </p:par>
                        <p:par>
                          <p:cTn id="28" fill="hold">
                            <p:stCondLst>
                              <p:cond delay="2299"/>
                            </p:stCondLst>
                            <p:childTnLst>
                              <p:par>
                                <p:cTn id="29" presetID="14" presetClass="entr" presetSubtype="1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randombar(horizontal)">
                                      <p:cBhvr>
                                        <p:cTn id="31" dur="500"/>
                                        <p:tgtEl>
                                          <p:spTgt spid="13"/>
                                        </p:tgtEl>
                                      </p:cBhvr>
                                    </p:animEffect>
                                  </p:childTnLst>
                                </p:cTn>
                              </p:par>
                            </p:childTnLst>
                          </p:cTn>
                        </p:par>
                        <p:par>
                          <p:cTn id="32" fill="hold">
                            <p:stCondLst>
                              <p:cond delay="2799"/>
                            </p:stCondLst>
                            <p:childTnLst>
                              <p:par>
                                <p:cTn id="33" presetID="23" presetClass="entr" presetSubtype="528" fill="hold" grpId="0" nodeType="afterEffect">
                                  <p:stCondLst>
                                    <p:cond delay="0"/>
                                  </p:stCondLst>
                                  <p:iterate type="lt">
                                    <p:tmPct val="5000"/>
                                  </p:iterate>
                                  <p:childTnLst>
                                    <p:set>
                                      <p:cBhvr>
                                        <p:cTn id="34" dur="1" fill="hold">
                                          <p:stCondLst>
                                            <p:cond delay="0"/>
                                          </p:stCondLst>
                                        </p:cTn>
                                        <p:tgtEl>
                                          <p:spTgt spid="15"/>
                                        </p:tgtEl>
                                        <p:attrNameLst>
                                          <p:attrName>style.visibility</p:attrName>
                                        </p:attrNameLst>
                                      </p:cBhvr>
                                      <p:to>
                                        <p:strVal val="visible"/>
                                      </p:to>
                                    </p:set>
                                    <p:anim to="" calcmode="lin" valueType="num">
                                      <p:cBhvr>
                                        <p:cTn id="35" dur="1000" fill="hold">
                                          <p:stCondLst>
                                            <p:cond delay="0"/>
                                          </p:stCondLst>
                                        </p:cTn>
                                        <p:tgtEl>
                                          <p:spTgt spid="15"/>
                                        </p:tgtEl>
                                        <p:attrNameLst>
                                          <p:attrName>ppt_x</p:attrName>
                                        </p:attrNameLst>
                                      </p:cBhvr>
                                      <p:tavLst>
                                        <p:tav tm="0" fmla="#ppt_x+(8/9)*(#ppt_x-(#ppt_x-#ppt_w/2))*((1.5-1.5*$)^2-(1.5-1.5*$)^3)">
                                          <p:val>
                                            <p:fltVal val="0"/>
                                          </p:val>
                                        </p:tav>
                                        <p:tav tm="100000">
                                          <p:val>
                                            <p:fltVal val="1"/>
                                          </p:val>
                                        </p:tav>
                                      </p:tavLst>
                                    </p:anim>
                                    <p:anim to="" calcmode="lin" valueType="num">
                                      <p:cBhvr>
                                        <p:cTn id="36" dur="1000" fill="hold">
                                          <p:stCondLst>
                                            <p:cond delay="0"/>
                                          </p:stCondLst>
                                        </p:cTn>
                                        <p:tgtEl>
                                          <p:spTgt spid="15"/>
                                        </p:tgtEl>
                                        <p:attrNameLst>
                                          <p:attrName>ppt_y</p:attrName>
                                        </p:attrNameLst>
                                      </p:cBhvr>
                                      <p:tavLst>
                                        <p:tav tm="0" fmla="#ppt_y+(8/9)*(#ppt_y-(#ppt_y+#ppt_h/2))*((1.5-1.5*$)^2-(1.5-1.5*$)^3)">
                                          <p:val>
                                            <p:fltVal val="0"/>
                                          </p:val>
                                        </p:tav>
                                        <p:tav tm="100000">
                                          <p:val>
                                            <p:fltVal val="1"/>
                                          </p:val>
                                        </p:tav>
                                      </p:tavLst>
                                    </p:anim>
                                    <p:anim to="" calcmode="lin" valueType="num">
                                      <p:cBhvr>
                                        <p:cTn id="37" dur="1000" fill="hold">
                                          <p:stCondLst>
                                            <p:cond delay="0"/>
                                          </p:stCondLst>
                                        </p:cTn>
                                        <p:tgtEl>
                                          <p:spTgt spid="15"/>
                                        </p:tgtEl>
                                        <p:attrNameLst>
                                          <p:attrName>ppt_w</p:attrName>
                                        </p:attrNameLst>
                                      </p:cBhvr>
                                      <p:tavLst>
                                        <p:tav tm="0" fmla="#ppt_w+(8/9)*(#ppt_w-0)*((1.5-1.5*$)^2-(1.5-1.5*$)^3)">
                                          <p:val>
                                            <p:fltVal val="0"/>
                                          </p:val>
                                        </p:tav>
                                        <p:tav tm="100000">
                                          <p:val>
                                            <p:fltVal val="1"/>
                                          </p:val>
                                        </p:tav>
                                      </p:tavLst>
                                    </p:anim>
                                    <p:anim to="" calcmode="lin" valueType="num">
                                      <p:cBhvr>
                                        <p:cTn id="38" dur="1000" fill="hold">
                                          <p:stCondLst>
                                            <p:cond delay="0"/>
                                          </p:stCondLst>
                                        </p:cTn>
                                        <p:tgtEl>
                                          <p:spTgt spid="15"/>
                                        </p:tgtEl>
                                        <p:attrNameLst>
                                          <p:attrName>ppt_h</p:attrName>
                                        </p:attrNameLst>
                                      </p:cBhvr>
                                      <p:tavLst>
                                        <p:tav tm="0" fmla="#ppt_h+(8/9)*(#ppt_h-0)*((1.5-1.5*$)^2-(1.5-1.5*$)^3)">
                                          <p:val>
                                            <p:fltVal val="0"/>
                                          </p:val>
                                        </p:tav>
                                        <p:tav tm="100000">
                                          <p:val>
                                            <p:fltVal val="1"/>
                                          </p:val>
                                        </p:tav>
                                      </p:tavLst>
                                    </p:anim>
                                  </p:childTnLst>
                                </p:cTn>
                              </p:par>
                            </p:childTnLst>
                          </p:cTn>
                        </p:par>
                        <p:par>
                          <p:cTn id="39" fill="hold">
                            <p:stCondLst>
                              <p:cond delay="5500"/>
                            </p:stCondLst>
                            <p:childTnLst>
                              <p:par>
                                <p:cTn id="40" presetID="23" presetClass="entr" presetSubtype="528" fill="hold" grpId="0" nodeType="afterEffect">
                                  <p:stCondLst>
                                    <p:cond delay="0"/>
                                  </p:stCondLst>
                                  <p:iterate type="lt">
                                    <p:tmPct val="5000"/>
                                  </p:iterate>
                                  <p:childTnLst>
                                    <p:set>
                                      <p:cBhvr>
                                        <p:cTn id="41" dur="1" fill="hold">
                                          <p:stCondLst>
                                            <p:cond delay="0"/>
                                          </p:stCondLst>
                                        </p:cTn>
                                        <p:tgtEl>
                                          <p:spTgt spid="18"/>
                                        </p:tgtEl>
                                        <p:attrNameLst>
                                          <p:attrName>style.visibility</p:attrName>
                                        </p:attrNameLst>
                                      </p:cBhvr>
                                      <p:to>
                                        <p:strVal val="visible"/>
                                      </p:to>
                                    </p:set>
                                    <p:anim to="" calcmode="lin" valueType="num">
                                      <p:cBhvr>
                                        <p:cTn id="42" dur="1000" fill="hold">
                                          <p:stCondLst>
                                            <p:cond delay="0"/>
                                          </p:stCondLst>
                                        </p:cTn>
                                        <p:tgtEl>
                                          <p:spTgt spid="18"/>
                                        </p:tgtEl>
                                        <p:attrNameLst>
                                          <p:attrName>ppt_x</p:attrName>
                                        </p:attrNameLst>
                                      </p:cBhvr>
                                      <p:tavLst>
                                        <p:tav tm="0" fmla="#ppt_x+(8/9)*(#ppt_x-(#ppt_x-#ppt_w/2))*((1.5-1.5*$)^2-(1.5-1.5*$)^3)">
                                          <p:val>
                                            <p:fltVal val="0"/>
                                          </p:val>
                                        </p:tav>
                                        <p:tav tm="100000">
                                          <p:val>
                                            <p:fltVal val="1"/>
                                          </p:val>
                                        </p:tav>
                                      </p:tavLst>
                                    </p:anim>
                                    <p:anim to="" calcmode="lin" valueType="num">
                                      <p:cBhvr>
                                        <p:cTn id="43" dur="1000" fill="hold">
                                          <p:stCondLst>
                                            <p:cond delay="0"/>
                                          </p:stCondLst>
                                        </p:cTn>
                                        <p:tgtEl>
                                          <p:spTgt spid="18"/>
                                        </p:tgtEl>
                                        <p:attrNameLst>
                                          <p:attrName>ppt_y</p:attrName>
                                        </p:attrNameLst>
                                      </p:cBhvr>
                                      <p:tavLst>
                                        <p:tav tm="0" fmla="#ppt_y+(8/9)*(#ppt_y-(#ppt_y+#ppt_h/2))*((1.5-1.5*$)^2-(1.5-1.5*$)^3)">
                                          <p:val>
                                            <p:fltVal val="0"/>
                                          </p:val>
                                        </p:tav>
                                        <p:tav tm="100000">
                                          <p:val>
                                            <p:fltVal val="1"/>
                                          </p:val>
                                        </p:tav>
                                      </p:tavLst>
                                    </p:anim>
                                    <p:anim to="" calcmode="lin" valueType="num">
                                      <p:cBhvr>
                                        <p:cTn id="44" dur="1000" fill="hold">
                                          <p:stCondLst>
                                            <p:cond delay="0"/>
                                          </p:stCondLst>
                                        </p:cTn>
                                        <p:tgtEl>
                                          <p:spTgt spid="18"/>
                                        </p:tgtEl>
                                        <p:attrNameLst>
                                          <p:attrName>ppt_w</p:attrName>
                                        </p:attrNameLst>
                                      </p:cBhvr>
                                      <p:tavLst>
                                        <p:tav tm="0" fmla="#ppt_w+(8/9)*(#ppt_w-0)*((1.5-1.5*$)^2-(1.5-1.5*$)^3)">
                                          <p:val>
                                            <p:fltVal val="0"/>
                                          </p:val>
                                        </p:tav>
                                        <p:tav tm="100000">
                                          <p:val>
                                            <p:fltVal val="1"/>
                                          </p:val>
                                        </p:tav>
                                      </p:tavLst>
                                    </p:anim>
                                    <p:anim to="" calcmode="lin" valueType="num">
                                      <p:cBhvr>
                                        <p:cTn id="45" dur="1000" fill="hold">
                                          <p:stCondLst>
                                            <p:cond delay="0"/>
                                          </p:stCondLst>
                                        </p:cTn>
                                        <p:tgtEl>
                                          <p:spTgt spid="18"/>
                                        </p:tgtEl>
                                        <p:attrNameLst>
                                          <p:attrName>ppt_h</p:attrName>
                                        </p:attrNameLst>
                                      </p:cBhvr>
                                      <p:tavLst>
                                        <p:tav tm="0" fmla="#ppt_h+(8/9)*(#ppt_h-0)*((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5" grpId="0"/>
      <p:bldP spid="18" grpId="0"/>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 52"/>
          <p:cNvPicPr>
            <a:picLocks noChangeAspect="1"/>
          </p:cNvPicPr>
          <p:nvPr/>
        </p:nvPicPr>
        <p:blipFill rotWithShape="1">
          <a:blip r:embed="rId1">
            <a:extLst>
              <a:ext uri="{28A0092B-C50C-407E-A947-70E740481C1C}">
                <a14:useLocalDpi xmlns:a14="http://schemas.microsoft.com/office/drawing/2010/main" val="0"/>
              </a:ext>
            </a:extLst>
          </a:blip>
          <a:srcRect l="8067" r="8112"/>
          <a:stretch>
            <a:fillRect/>
          </a:stretch>
        </p:blipFill>
        <p:spPr>
          <a:xfrm flipH="1">
            <a:off x="6032090" y="1275735"/>
            <a:ext cx="5097352" cy="4347943"/>
          </a:xfrm>
          <a:prstGeom prst="rect">
            <a:avLst/>
          </a:prstGeom>
        </p:spPr>
      </p:pic>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2</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沟通技巧</a:t>
            </a:r>
            <a:endParaRPr lang="zh-CN" altLang="en-US" b="1" noProof="1">
              <a:solidFill>
                <a:srgbClr val="9AB8EE"/>
              </a:solidFill>
              <a:latin typeface="+mn-lt"/>
              <a:cs typeface="+mn-ea"/>
              <a:sym typeface="+mn-lt"/>
            </a:endParaRPr>
          </a:p>
        </p:txBody>
      </p:sp>
      <p:sp>
        <p:nvSpPr>
          <p:cNvPr id="27" name="Rectangle 2"/>
          <p:cNvSpPr txBox="1"/>
          <p:nvPr/>
        </p:nvSpPr>
        <p:spPr>
          <a:xfrm>
            <a:off x="1578611" y="1829499"/>
            <a:ext cx="3701312" cy="511442"/>
          </a:xfrm>
          <a:prstGeom prst="roundRect">
            <a:avLst/>
          </a:prstGeom>
          <a:solidFill>
            <a:srgbClr val="9AB8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sz="2400" b="1" dirty="0">
                <a:solidFill>
                  <a:schemeClr val="bg1"/>
                </a:solidFill>
                <a:cs typeface="+mn-ea"/>
                <a:sym typeface="+mn-lt"/>
              </a:rPr>
              <a:t>学会倾听</a:t>
            </a:r>
            <a:endParaRPr lang="zh-CN" altLang="en-US" sz="2400" b="1" dirty="0">
              <a:solidFill>
                <a:schemeClr val="bg1"/>
              </a:solidFill>
              <a:cs typeface="+mn-ea"/>
              <a:sym typeface="+mn-lt"/>
            </a:endParaRPr>
          </a:p>
        </p:txBody>
      </p:sp>
      <p:grpSp>
        <p:nvGrpSpPr>
          <p:cNvPr id="37" name="Group 54"/>
          <p:cNvGrpSpPr/>
          <p:nvPr/>
        </p:nvGrpSpPr>
        <p:grpSpPr>
          <a:xfrm>
            <a:off x="1706721" y="2657482"/>
            <a:ext cx="430865" cy="429236"/>
            <a:chOff x="5160963" y="4846638"/>
            <a:chExt cx="496887" cy="466725"/>
          </a:xfrm>
          <a:solidFill>
            <a:srgbClr val="9AB8EE"/>
          </a:solidFill>
        </p:grpSpPr>
        <p:sp>
          <p:nvSpPr>
            <p:cNvPr id="38" name="Oval 55"/>
            <p:cNvSpPr/>
            <p:nvPr/>
          </p:nvSpPr>
          <p:spPr bwMode="auto">
            <a:xfrm>
              <a:off x="5402263" y="5102226"/>
              <a:ext cx="60325"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sp>
          <p:nvSpPr>
            <p:cNvPr id="39" name="Freeform: Shape 56"/>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grpSp>
      <p:sp>
        <p:nvSpPr>
          <p:cNvPr id="40" name="Freeform: Shape 16"/>
          <p:cNvSpPr/>
          <p:nvPr/>
        </p:nvSpPr>
        <p:spPr bwMode="auto">
          <a:xfrm>
            <a:off x="1667510" y="5437779"/>
            <a:ext cx="414643" cy="441273"/>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rgbClr val="9AB8EE"/>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grpSp>
        <p:nvGrpSpPr>
          <p:cNvPr id="41" name="Group 50"/>
          <p:cNvGrpSpPr/>
          <p:nvPr/>
        </p:nvGrpSpPr>
        <p:grpSpPr>
          <a:xfrm>
            <a:off x="1717436" y="3619504"/>
            <a:ext cx="337901" cy="359562"/>
            <a:chOff x="4198938" y="2905126"/>
            <a:chExt cx="481012" cy="482600"/>
          </a:xfrm>
          <a:solidFill>
            <a:srgbClr val="9AB8EE"/>
          </a:solidFill>
        </p:grpSpPr>
        <p:sp>
          <p:nvSpPr>
            <p:cNvPr id="42" name="Freeform: Shape 5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sp>
          <p:nvSpPr>
            <p:cNvPr id="43" name="Freeform: Shape 52"/>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sp>
          <p:nvSpPr>
            <p:cNvPr id="44" name="Freeform: Shape 53"/>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grpSp>
      <p:grpSp>
        <p:nvGrpSpPr>
          <p:cNvPr id="45" name="Group 46"/>
          <p:cNvGrpSpPr/>
          <p:nvPr/>
        </p:nvGrpSpPr>
        <p:grpSpPr>
          <a:xfrm>
            <a:off x="1699593" y="4511852"/>
            <a:ext cx="346290" cy="393140"/>
            <a:chOff x="6138863" y="1941513"/>
            <a:chExt cx="450850" cy="482600"/>
          </a:xfrm>
          <a:solidFill>
            <a:srgbClr val="9AB8EE"/>
          </a:solidFill>
        </p:grpSpPr>
        <p:sp>
          <p:nvSpPr>
            <p:cNvPr id="46" name="Freeform: Shape 47"/>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sp>
          <p:nvSpPr>
            <p:cNvPr id="47" name="Freeform: Shape 48"/>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sp>
          <p:nvSpPr>
            <p:cNvPr id="48" name="Freeform: Shape 49"/>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grpSp>
      <p:sp>
        <p:nvSpPr>
          <p:cNvPr id="49" name="文本框 48"/>
          <p:cNvSpPr txBox="1"/>
          <p:nvPr/>
        </p:nvSpPr>
        <p:spPr>
          <a:xfrm>
            <a:off x="2247476" y="2563666"/>
            <a:ext cx="3032447" cy="458908"/>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cs typeface="+mn-ea"/>
                <a:sym typeface="+mn-lt"/>
              </a:rPr>
              <a:t>不要打断顾客的话</a:t>
            </a:r>
            <a:endParaRPr lang="zh-CN" altLang="en-US" dirty="0">
              <a:solidFill>
                <a:schemeClr val="tx1">
                  <a:lumMod val="65000"/>
                  <a:lumOff val="35000"/>
                </a:schemeClr>
              </a:solidFill>
              <a:cs typeface="+mn-ea"/>
              <a:sym typeface="+mn-lt"/>
            </a:endParaRPr>
          </a:p>
        </p:txBody>
      </p:sp>
      <p:sp>
        <p:nvSpPr>
          <p:cNvPr id="50" name="文本框 49"/>
          <p:cNvSpPr txBox="1"/>
          <p:nvPr/>
        </p:nvSpPr>
        <p:spPr>
          <a:xfrm>
            <a:off x="2247476" y="3492077"/>
            <a:ext cx="3032449" cy="458908"/>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cs typeface="+mn-ea"/>
                <a:sym typeface="+mn-lt"/>
              </a:rPr>
              <a:t>始终与顾客保持目光接触</a:t>
            </a:r>
            <a:endParaRPr lang="zh-CN" altLang="en-US" dirty="0">
              <a:solidFill>
                <a:schemeClr val="tx1">
                  <a:lumMod val="65000"/>
                  <a:lumOff val="35000"/>
                </a:schemeClr>
              </a:solidFill>
              <a:cs typeface="+mn-ea"/>
              <a:sym typeface="+mn-lt"/>
            </a:endParaRPr>
          </a:p>
        </p:txBody>
      </p:sp>
      <p:sp>
        <p:nvSpPr>
          <p:cNvPr id="51" name="文本框 50"/>
          <p:cNvSpPr txBox="1"/>
          <p:nvPr/>
        </p:nvSpPr>
        <p:spPr>
          <a:xfrm>
            <a:off x="2247476" y="4420488"/>
            <a:ext cx="3032448" cy="458908"/>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cs typeface="+mn-ea"/>
                <a:sym typeface="+mn-lt"/>
              </a:rPr>
              <a:t>保持疑问</a:t>
            </a:r>
            <a:endParaRPr lang="zh-CN" altLang="en-US" dirty="0">
              <a:solidFill>
                <a:schemeClr val="tx1">
                  <a:lumMod val="65000"/>
                  <a:lumOff val="35000"/>
                </a:schemeClr>
              </a:solidFill>
              <a:cs typeface="+mn-ea"/>
              <a:sym typeface="+mn-lt"/>
            </a:endParaRPr>
          </a:p>
        </p:txBody>
      </p:sp>
      <p:sp>
        <p:nvSpPr>
          <p:cNvPr id="52" name="文本框 51"/>
          <p:cNvSpPr txBox="1"/>
          <p:nvPr/>
        </p:nvSpPr>
        <p:spPr>
          <a:xfrm>
            <a:off x="2247476" y="5184135"/>
            <a:ext cx="5392189" cy="87440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cs typeface="+mn-ea"/>
                <a:sym typeface="+mn-lt"/>
              </a:rPr>
              <a:t>听完之后，问一问“您的意思是</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我没理解错的话，您好是需要”等等，以印证你在倾听。</a:t>
            </a:r>
            <a:endParaRPr lang="zh-CN" altLang="en-US"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1000"/>
                                        <p:tgtEl>
                                          <p:spTgt spid="53"/>
                                        </p:tgtEl>
                                      </p:cBhvr>
                                    </p:animEffect>
                                    <p:anim calcmode="lin" valueType="num">
                                      <p:cBhvr>
                                        <p:cTn id="19" dur="1000" fill="hold"/>
                                        <p:tgtEl>
                                          <p:spTgt spid="53"/>
                                        </p:tgtEl>
                                        <p:attrNameLst>
                                          <p:attrName>ppt_x</p:attrName>
                                        </p:attrNameLst>
                                      </p:cBhvr>
                                      <p:tavLst>
                                        <p:tav tm="0">
                                          <p:val>
                                            <p:strVal val="#ppt_x"/>
                                          </p:val>
                                        </p:tav>
                                        <p:tav tm="100000">
                                          <p:val>
                                            <p:strVal val="#ppt_x"/>
                                          </p:val>
                                        </p:tav>
                                      </p:tavLst>
                                    </p:anim>
                                    <p:anim calcmode="lin" valueType="num">
                                      <p:cBhvr>
                                        <p:cTn id="20" dur="1000" fill="hold"/>
                                        <p:tgtEl>
                                          <p:spTgt spid="53"/>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3" presetClass="entr" presetSubtype="528" fill="hold" grpId="0" nodeType="afterEffect">
                                  <p:stCondLst>
                                    <p:cond delay="0"/>
                                  </p:stCondLst>
                                  <p:iterate type="lt">
                                    <p:tmPct val="5000"/>
                                  </p:iterate>
                                  <p:childTnLst>
                                    <p:set>
                                      <p:cBhvr>
                                        <p:cTn id="23" dur="1" fill="hold">
                                          <p:stCondLst>
                                            <p:cond delay="0"/>
                                          </p:stCondLst>
                                        </p:cTn>
                                        <p:tgtEl>
                                          <p:spTgt spid="27"/>
                                        </p:tgtEl>
                                        <p:attrNameLst>
                                          <p:attrName>style.visibility</p:attrName>
                                        </p:attrNameLst>
                                      </p:cBhvr>
                                      <p:to>
                                        <p:strVal val="visible"/>
                                      </p:to>
                                    </p:set>
                                    <p:anim to="" calcmode="lin" valueType="num">
                                      <p:cBhvr>
                                        <p:cTn id="24" dur="1000" fill="hold">
                                          <p:stCondLst>
                                            <p:cond delay="0"/>
                                          </p:stCondLst>
                                        </p:cTn>
                                        <p:tgtEl>
                                          <p:spTgt spid="27"/>
                                        </p:tgtEl>
                                        <p:attrNameLst>
                                          <p:attrName>ppt_x</p:attrName>
                                        </p:attrNameLst>
                                      </p:cBhvr>
                                      <p:tavLst>
                                        <p:tav tm="0" fmla="#ppt_x+(8/9)*(#ppt_x-(#ppt_x-#ppt_w/2))*((1.5-1.5*$)^2-(1.5-1.5*$)^3)">
                                          <p:val>
                                            <p:fltVal val="0"/>
                                          </p:val>
                                        </p:tav>
                                        <p:tav tm="100000">
                                          <p:val>
                                            <p:fltVal val="1"/>
                                          </p:val>
                                        </p:tav>
                                      </p:tavLst>
                                    </p:anim>
                                    <p:anim to="" calcmode="lin" valueType="num">
                                      <p:cBhvr>
                                        <p:cTn id="25" dur="1000" fill="hold">
                                          <p:stCondLst>
                                            <p:cond delay="0"/>
                                          </p:stCondLst>
                                        </p:cTn>
                                        <p:tgtEl>
                                          <p:spTgt spid="27"/>
                                        </p:tgtEl>
                                        <p:attrNameLst>
                                          <p:attrName>ppt_y</p:attrName>
                                        </p:attrNameLst>
                                      </p:cBhvr>
                                      <p:tavLst>
                                        <p:tav tm="0" fmla="#ppt_y+(8/9)*(#ppt_y-(#ppt_y+#ppt_h/2))*((1.5-1.5*$)^2-(1.5-1.5*$)^3)">
                                          <p:val>
                                            <p:fltVal val="0"/>
                                          </p:val>
                                        </p:tav>
                                        <p:tav tm="100000">
                                          <p:val>
                                            <p:fltVal val="1"/>
                                          </p:val>
                                        </p:tav>
                                      </p:tavLst>
                                    </p:anim>
                                    <p:anim to="" calcmode="lin" valueType="num">
                                      <p:cBhvr>
                                        <p:cTn id="26" dur="1000" fill="hold">
                                          <p:stCondLst>
                                            <p:cond delay="0"/>
                                          </p:stCondLst>
                                        </p:cTn>
                                        <p:tgtEl>
                                          <p:spTgt spid="27"/>
                                        </p:tgtEl>
                                        <p:attrNameLst>
                                          <p:attrName>ppt_w</p:attrName>
                                        </p:attrNameLst>
                                      </p:cBhvr>
                                      <p:tavLst>
                                        <p:tav tm="0" fmla="#ppt_w+(8/9)*(#ppt_w-0)*((1.5-1.5*$)^2-(1.5-1.5*$)^3)">
                                          <p:val>
                                            <p:fltVal val="0"/>
                                          </p:val>
                                        </p:tav>
                                        <p:tav tm="100000">
                                          <p:val>
                                            <p:fltVal val="1"/>
                                          </p:val>
                                        </p:tav>
                                      </p:tavLst>
                                    </p:anim>
                                    <p:anim to="" calcmode="lin" valueType="num">
                                      <p:cBhvr>
                                        <p:cTn id="27" dur="1000" fill="hold">
                                          <p:stCondLst>
                                            <p:cond delay="0"/>
                                          </p:stCondLst>
                                        </p:cTn>
                                        <p:tgtEl>
                                          <p:spTgt spid="27"/>
                                        </p:tgtEl>
                                        <p:attrNameLst>
                                          <p:attrName>ppt_h</p:attrName>
                                        </p:attrNameLst>
                                      </p:cBhvr>
                                      <p:tavLst>
                                        <p:tav tm="0" fmla="#ppt_h+(8/9)*(#ppt_h-0)*((1.5-1.5*$)^2-(1.5-1.5*$)^3)">
                                          <p:val>
                                            <p:fltVal val="0"/>
                                          </p:val>
                                        </p:tav>
                                        <p:tav tm="100000">
                                          <p:val>
                                            <p:fltVal val="1"/>
                                          </p:val>
                                        </p:tav>
                                      </p:tavLst>
                                    </p:anim>
                                  </p:childTnLst>
                                </p:cTn>
                              </p:par>
                            </p:childTnLst>
                          </p:cTn>
                        </p:par>
                        <p:par>
                          <p:cTn id="28" fill="hold">
                            <p:stCondLst>
                              <p:cond delay="2150"/>
                            </p:stCondLst>
                            <p:childTnLst>
                              <p:par>
                                <p:cTn id="29" presetID="49" presetClass="entr" presetSubtype="0" decel="10000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 calcmode="lin" valueType="num">
                                      <p:cBhvr>
                                        <p:cTn id="33" dur="500" fill="hold"/>
                                        <p:tgtEl>
                                          <p:spTgt spid="37"/>
                                        </p:tgtEl>
                                        <p:attrNameLst>
                                          <p:attrName>style.rotation</p:attrName>
                                        </p:attrNameLst>
                                      </p:cBhvr>
                                      <p:tavLst>
                                        <p:tav tm="0">
                                          <p:val>
                                            <p:fltVal val="360"/>
                                          </p:val>
                                        </p:tav>
                                        <p:tav tm="100000">
                                          <p:val>
                                            <p:fltVal val="0"/>
                                          </p:val>
                                        </p:tav>
                                      </p:tavLst>
                                    </p:anim>
                                    <p:animEffect transition="in" filter="fade">
                                      <p:cBhvr>
                                        <p:cTn id="34" dur="500"/>
                                        <p:tgtEl>
                                          <p:spTgt spid="37"/>
                                        </p:tgtEl>
                                      </p:cBhvr>
                                    </p:animEffect>
                                  </p:childTnLst>
                                </p:cTn>
                              </p:par>
                            </p:childTnLst>
                          </p:cTn>
                        </p:par>
                        <p:par>
                          <p:cTn id="35" fill="hold">
                            <p:stCondLst>
                              <p:cond delay="2650"/>
                            </p:stCondLst>
                            <p:childTnLst>
                              <p:par>
                                <p:cTn id="36" presetID="49" presetClass="entr" presetSubtype="0" decel="10000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p:cTn id="38" dur="500" fill="hold"/>
                                        <p:tgtEl>
                                          <p:spTgt spid="41"/>
                                        </p:tgtEl>
                                        <p:attrNameLst>
                                          <p:attrName>ppt_w</p:attrName>
                                        </p:attrNameLst>
                                      </p:cBhvr>
                                      <p:tavLst>
                                        <p:tav tm="0">
                                          <p:val>
                                            <p:fltVal val="0"/>
                                          </p:val>
                                        </p:tav>
                                        <p:tav tm="100000">
                                          <p:val>
                                            <p:strVal val="#ppt_w"/>
                                          </p:val>
                                        </p:tav>
                                      </p:tavLst>
                                    </p:anim>
                                    <p:anim calcmode="lin" valueType="num">
                                      <p:cBhvr>
                                        <p:cTn id="39" dur="500" fill="hold"/>
                                        <p:tgtEl>
                                          <p:spTgt spid="41"/>
                                        </p:tgtEl>
                                        <p:attrNameLst>
                                          <p:attrName>ppt_h</p:attrName>
                                        </p:attrNameLst>
                                      </p:cBhvr>
                                      <p:tavLst>
                                        <p:tav tm="0">
                                          <p:val>
                                            <p:fltVal val="0"/>
                                          </p:val>
                                        </p:tav>
                                        <p:tav tm="100000">
                                          <p:val>
                                            <p:strVal val="#ppt_h"/>
                                          </p:val>
                                        </p:tav>
                                      </p:tavLst>
                                    </p:anim>
                                    <p:anim calcmode="lin" valueType="num">
                                      <p:cBhvr>
                                        <p:cTn id="40" dur="500" fill="hold"/>
                                        <p:tgtEl>
                                          <p:spTgt spid="41"/>
                                        </p:tgtEl>
                                        <p:attrNameLst>
                                          <p:attrName>style.rotation</p:attrName>
                                        </p:attrNameLst>
                                      </p:cBhvr>
                                      <p:tavLst>
                                        <p:tav tm="0">
                                          <p:val>
                                            <p:fltVal val="360"/>
                                          </p:val>
                                        </p:tav>
                                        <p:tav tm="100000">
                                          <p:val>
                                            <p:fltVal val="0"/>
                                          </p:val>
                                        </p:tav>
                                      </p:tavLst>
                                    </p:anim>
                                    <p:animEffect transition="in" filter="fade">
                                      <p:cBhvr>
                                        <p:cTn id="41" dur="500"/>
                                        <p:tgtEl>
                                          <p:spTgt spid="41"/>
                                        </p:tgtEl>
                                      </p:cBhvr>
                                    </p:animEffect>
                                  </p:childTnLst>
                                </p:cTn>
                              </p:par>
                            </p:childTnLst>
                          </p:cTn>
                        </p:par>
                        <p:par>
                          <p:cTn id="42" fill="hold">
                            <p:stCondLst>
                              <p:cond delay="3150"/>
                            </p:stCondLst>
                            <p:childTnLst>
                              <p:par>
                                <p:cTn id="43" presetID="49" presetClass="entr" presetSubtype="0" decel="100000"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500" fill="hold"/>
                                        <p:tgtEl>
                                          <p:spTgt spid="45"/>
                                        </p:tgtEl>
                                        <p:attrNameLst>
                                          <p:attrName>ppt_w</p:attrName>
                                        </p:attrNameLst>
                                      </p:cBhvr>
                                      <p:tavLst>
                                        <p:tav tm="0">
                                          <p:val>
                                            <p:fltVal val="0"/>
                                          </p:val>
                                        </p:tav>
                                        <p:tav tm="100000">
                                          <p:val>
                                            <p:strVal val="#ppt_w"/>
                                          </p:val>
                                        </p:tav>
                                      </p:tavLst>
                                    </p:anim>
                                    <p:anim calcmode="lin" valueType="num">
                                      <p:cBhvr>
                                        <p:cTn id="46" dur="500" fill="hold"/>
                                        <p:tgtEl>
                                          <p:spTgt spid="45"/>
                                        </p:tgtEl>
                                        <p:attrNameLst>
                                          <p:attrName>ppt_h</p:attrName>
                                        </p:attrNameLst>
                                      </p:cBhvr>
                                      <p:tavLst>
                                        <p:tav tm="0">
                                          <p:val>
                                            <p:fltVal val="0"/>
                                          </p:val>
                                        </p:tav>
                                        <p:tav tm="100000">
                                          <p:val>
                                            <p:strVal val="#ppt_h"/>
                                          </p:val>
                                        </p:tav>
                                      </p:tavLst>
                                    </p:anim>
                                    <p:anim calcmode="lin" valueType="num">
                                      <p:cBhvr>
                                        <p:cTn id="47" dur="500" fill="hold"/>
                                        <p:tgtEl>
                                          <p:spTgt spid="45"/>
                                        </p:tgtEl>
                                        <p:attrNameLst>
                                          <p:attrName>style.rotation</p:attrName>
                                        </p:attrNameLst>
                                      </p:cBhvr>
                                      <p:tavLst>
                                        <p:tav tm="0">
                                          <p:val>
                                            <p:fltVal val="360"/>
                                          </p:val>
                                        </p:tav>
                                        <p:tav tm="100000">
                                          <p:val>
                                            <p:fltVal val="0"/>
                                          </p:val>
                                        </p:tav>
                                      </p:tavLst>
                                    </p:anim>
                                    <p:animEffect transition="in" filter="fade">
                                      <p:cBhvr>
                                        <p:cTn id="48" dur="500"/>
                                        <p:tgtEl>
                                          <p:spTgt spid="45"/>
                                        </p:tgtEl>
                                      </p:cBhvr>
                                    </p:animEffect>
                                  </p:childTnLst>
                                </p:cTn>
                              </p:par>
                            </p:childTnLst>
                          </p:cTn>
                        </p:par>
                        <p:par>
                          <p:cTn id="49" fill="hold">
                            <p:stCondLst>
                              <p:cond delay="3650"/>
                            </p:stCondLst>
                            <p:childTnLst>
                              <p:par>
                                <p:cTn id="50" presetID="49" presetClass="entr" presetSubtype="0" decel="100000" fill="hold" grpId="0" nodeType="after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p:cTn id="52" dur="500" fill="hold"/>
                                        <p:tgtEl>
                                          <p:spTgt spid="40"/>
                                        </p:tgtEl>
                                        <p:attrNameLst>
                                          <p:attrName>ppt_w</p:attrName>
                                        </p:attrNameLst>
                                      </p:cBhvr>
                                      <p:tavLst>
                                        <p:tav tm="0">
                                          <p:val>
                                            <p:fltVal val="0"/>
                                          </p:val>
                                        </p:tav>
                                        <p:tav tm="100000">
                                          <p:val>
                                            <p:strVal val="#ppt_w"/>
                                          </p:val>
                                        </p:tav>
                                      </p:tavLst>
                                    </p:anim>
                                    <p:anim calcmode="lin" valueType="num">
                                      <p:cBhvr>
                                        <p:cTn id="53" dur="500" fill="hold"/>
                                        <p:tgtEl>
                                          <p:spTgt spid="40"/>
                                        </p:tgtEl>
                                        <p:attrNameLst>
                                          <p:attrName>ppt_h</p:attrName>
                                        </p:attrNameLst>
                                      </p:cBhvr>
                                      <p:tavLst>
                                        <p:tav tm="0">
                                          <p:val>
                                            <p:fltVal val="0"/>
                                          </p:val>
                                        </p:tav>
                                        <p:tav tm="100000">
                                          <p:val>
                                            <p:strVal val="#ppt_h"/>
                                          </p:val>
                                        </p:tav>
                                      </p:tavLst>
                                    </p:anim>
                                    <p:anim calcmode="lin" valueType="num">
                                      <p:cBhvr>
                                        <p:cTn id="54" dur="500" fill="hold"/>
                                        <p:tgtEl>
                                          <p:spTgt spid="40"/>
                                        </p:tgtEl>
                                        <p:attrNameLst>
                                          <p:attrName>style.rotation</p:attrName>
                                        </p:attrNameLst>
                                      </p:cBhvr>
                                      <p:tavLst>
                                        <p:tav tm="0">
                                          <p:val>
                                            <p:fltVal val="360"/>
                                          </p:val>
                                        </p:tav>
                                        <p:tav tm="100000">
                                          <p:val>
                                            <p:fltVal val="0"/>
                                          </p:val>
                                        </p:tav>
                                      </p:tavLst>
                                    </p:anim>
                                    <p:animEffect transition="in" filter="fade">
                                      <p:cBhvr>
                                        <p:cTn id="55" dur="500"/>
                                        <p:tgtEl>
                                          <p:spTgt spid="40"/>
                                        </p:tgtEl>
                                      </p:cBhvr>
                                    </p:animEffect>
                                  </p:childTnLst>
                                </p:cTn>
                              </p:par>
                            </p:childTnLst>
                          </p:cTn>
                        </p:par>
                        <p:par>
                          <p:cTn id="56" fill="hold">
                            <p:stCondLst>
                              <p:cond delay="415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4650"/>
                            </p:stCondLst>
                            <p:childTnLst>
                              <p:par>
                                <p:cTn id="61" presetID="22" presetClass="entr" presetSubtype="8"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wipe(left)">
                                      <p:cBhvr>
                                        <p:cTn id="63" dur="500"/>
                                        <p:tgtEl>
                                          <p:spTgt spid="50"/>
                                        </p:tgtEl>
                                      </p:cBhvr>
                                    </p:animEffect>
                                  </p:childTnLst>
                                </p:cTn>
                              </p:par>
                            </p:childTnLst>
                          </p:cTn>
                        </p:par>
                        <p:par>
                          <p:cTn id="64" fill="hold">
                            <p:stCondLst>
                              <p:cond delay="5150"/>
                            </p:stCondLst>
                            <p:childTnLst>
                              <p:par>
                                <p:cTn id="65" presetID="22" presetClass="entr" presetSubtype="8"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childTnLst>
                          </p:cTn>
                        </p:par>
                        <p:par>
                          <p:cTn id="68" fill="hold">
                            <p:stCondLst>
                              <p:cond delay="5650"/>
                            </p:stCondLst>
                            <p:childTnLst>
                              <p:par>
                                <p:cTn id="69" presetID="22" presetClass="entr" presetSubtype="8"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left)">
                                      <p:cBhvr>
                                        <p:cTn id="7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7" grpId="0" animBg="1"/>
      <p:bldP spid="40" grpId="0" animBg="1"/>
      <p:bldP spid="49" grpId="0"/>
      <p:bldP spid="50"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2</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沟通技巧</a:t>
            </a:r>
            <a:endParaRPr lang="zh-CN" altLang="en-US" b="1" noProof="1">
              <a:solidFill>
                <a:srgbClr val="9AB8EE"/>
              </a:solidFill>
              <a:latin typeface="+mn-lt"/>
              <a:cs typeface="+mn-ea"/>
              <a:sym typeface="+mn-lt"/>
            </a:endParaRPr>
          </a:p>
        </p:txBody>
      </p:sp>
      <p:sp>
        <p:nvSpPr>
          <p:cNvPr id="8" name="Rectangle 2"/>
          <p:cNvSpPr txBox="1"/>
          <p:nvPr/>
        </p:nvSpPr>
        <p:spPr>
          <a:xfrm>
            <a:off x="3778058" y="897859"/>
            <a:ext cx="4780731" cy="5114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b="1" dirty="0">
                <a:solidFill>
                  <a:srgbClr val="9AB8EE"/>
                </a:solidFill>
                <a:cs typeface="+mn-ea"/>
                <a:sym typeface="+mn-lt"/>
              </a:rPr>
              <a:t>学会赞美</a:t>
            </a:r>
            <a:endParaRPr lang="zh-CN" altLang="en-US" b="1" dirty="0">
              <a:solidFill>
                <a:srgbClr val="9AB8EE"/>
              </a:solidFill>
              <a:cs typeface="+mn-ea"/>
              <a:sym typeface="+mn-lt"/>
            </a:endParaRPr>
          </a:p>
        </p:txBody>
      </p:sp>
      <p:sp>
        <p:nvSpPr>
          <p:cNvPr id="10" name="TextBox 40"/>
          <p:cNvSpPr txBox="1"/>
          <p:nvPr/>
        </p:nvSpPr>
        <p:spPr>
          <a:xfrm>
            <a:off x="3096984" y="1334347"/>
            <a:ext cx="6142879" cy="418191"/>
          </a:xfrm>
          <a:prstGeom prst="rect">
            <a:avLst/>
          </a:prstGeom>
          <a:noFill/>
        </p:spPr>
        <p:txBody>
          <a:bodyPr wrap="square" rtlCol="0">
            <a:spAutoFit/>
          </a:bodyPr>
          <a:lstStyle/>
          <a:p>
            <a:pPr algn="ctr">
              <a:lnSpc>
                <a:spcPct val="150000"/>
              </a:lnSpc>
            </a:pPr>
            <a:r>
              <a:rPr lang="zh-CN" altLang="en-US" sz="1600" dirty="0">
                <a:solidFill>
                  <a:schemeClr val="tx1">
                    <a:lumMod val="75000"/>
                    <a:lumOff val="25000"/>
                  </a:schemeClr>
                </a:solidFill>
                <a:cs typeface="+mn-ea"/>
                <a:sym typeface="+mn-lt"/>
              </a:rPr>
              <a:t>由衷的赞美顾客，可以帮助导购建立融洽的沟通环境</a:t>
            </a:r>
            <a:endParaRPr lang="zh-CN" altLang="en-US" sz="1600" dirty="0">
              <a:solidFill>
                <a:schemeClr val="tx1">
                  <a:lumMod val="75000"/>
                  <a:lumOff val="25000"/>
                </a:schemeClr>
              </a:solidFill>
              <a:cs typeface="+mn-ea"/>
              <a:sym typeface="+mn-lt"/>
            </a:endParaRPr>
          </a:p>
        </p:txBody>
      </p:sp>
      <p:graphicFrame>
        <p:nvGraphicFramePr>
          <p:cNvPr id="11" name="Group 38"/>
          <p:cNvGraphicFramePr>
            <a:graphicFrameLocks noGrp="1"/>
          </p:cNvGraphicFramePr>
          <p:nvPr/>
        </p:nvGraphicFramePr>
        <p:xfrm>
          <a:off x="2011812" y="2003777"/>
          <a:ext cx="8522336" cy="4142289"/>
        </p:xfrm>
        <a:graphic>
          <a:graphicData uri="http://schemas.openxmlformats.org/drawingml/2006/table">
            <a:tbl>
              <a:tblPr/>
              <a:tblGrid>
                <a:gridCol w="2733579"/>
                <a:gridCol w="5788757"/>
              </a:tblGrid>
              <a:tr h="474151">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ctr" defTabSz="1090930" rtl="0" eaLnBrk="1" fontAlgn="base" latinLnBrk="0" hangingPunct="1">
                        <a:lnSpc>
                          <a:spcPct val="100000"/>
                        </a:lnSpc>
                        <a:spcBef>
                          <a:spcPct val="0"/>
                        </a:spcBef>
                        <a:spcAft>
                          <a:spcPct val="0"/>
                        </a:spcAft>
                        <a:buClrTx/>
                        <a:buSzTx/>
                        <a:buFontTx/>
                        <a:buNone/>
                      </a:pPr>
                      <a:r>
                        <a:rPr kumimoji="0" lang="zh-CN" altLang="en-US" sz="1700" b="1" i="0" u="none" strike="noStrike" cap="none" normalizeH="0" baseline="0" dirty="0">
                          <a:ln>
                            <a:noFill/>
                          </a:ln>
                          <a:solidFill>
                            <a:schemeClr val="bg1"/>
                          </a:solidFill>
                          <a:effectLst/>
                          <a:latin typeface="+mn-lt"/>
                          <a:ea typeface="+mn-ea"/>
                          <a:cs typeface="+mn-ea"/>
                          <a:sym typeface="+mn-lt"/>
                        </a:rPr>
                        <a:t>赞美方法</a:t>
                      </a:r>
                      <a:endParaRPr kumimoji="0" lang="zh-CN" altLang="en-US" sz="1700" b="1" i="0" u="none" strike="noStrike" cap="none" normalizeH="0" baseline="0" dirty="0">
                        <a:ln>
                          <a:noFill/>
                        </a:ln>
                        <a:solidFill>
                          <a:schemeClr val="bg1"/>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AB8EE"/>
                    </a:solidFill>
                  </a:tcPr>
                </a:tc>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ctr" defTabSz="1090930" rtl="0" eaLnBrk="1" fontAlgn="base" latinLnBrk="0" hangingPunct="1">
                        <a:lnSpc>
                          <a:spcPct val="100000"/>
                        </a:lnSpc>
                        <a:spcBef>
                          <a:spcPct val="0"/>
                        </a:spcBef>
                        <a:spcAft>
                          <a:spcPct val="0"/>
                        </a:spcAft>
                        <a:buClrTx/>
                        <a:buSzTx/>
                        <a:buFontTx/>
                        <a:buNone/>
                      </a:pPr>
                      <a:r>
                        <a:rPr kumimoji="0" lang="zh-CN" altLang="en-US" sz="1700" b="1" i="0" u="none" strike="noStrike" cap="none" normalizeH="0" baseline="0" dirty="0">
                          <a:ln>
                            <a:noFill/>
                          </a:ln>
                          <a:solidFill>
                            <a:schemeClr val="bg1"/>
                          </a:solidFill>
                          <a:effectLst/>
                          <a:latin typeface="+mn-lt"/>
                          <a:ea typeface="+mn-ea"/>
                          <a:cs typeface="+mn-ea"/>
                          <a:sym typeface="+mn-lt"/>
                        </a:rPr>
                        <a:t>具体的技巧</a:t>
                      </a:r>
                      <a:endParaRPr kumimoji="0" lang="zh-CN" altLang="en-US" sz="1700" b="1" i="0" u="none" strike="noStrike" cap="none" normalizeH="0" baseline="0" dirty="0">
                        <a:ln>
                          <a:noFill/>
                        </a:ln>
                        <a:solidFill>
                          <a:schemeClr val="bg1"/>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AB8EE"/>
                    </a:solidFill>
                  </a:tcPr>
                </a:tc>
              </a:tr>
              <a:tr h="523627">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rPr>
                        <a:t>（</a:t>
                      </a:r>
                      <a:r>
                        <a:rPr kumimoji="0" lang="en-US" altLang="zh-CN" sz="1600" b="0" i="0" u="none" strike="noStrike" cap="none" normalizeH="0" baseline="0" dirty="0">
                          <a:ln>
                            <a:noFill/>
                          </a:ln>
                          <a:solidFill>
                            <a:schemeClr val="tx1">
                              <a:lumMod val="65000"/>
                              <a:lumOff val="35000"/>
                            </a:schemeClr>
                          </a:solidFill>
                          <a:effectLst/>
                          <a:latin typeface="+mn-lt"/>
                          <a:ea typeface="+mn-ea"/>
                          <a:cs typeface="+mn-ea"/>
                          <a:sym typeface="+mn-lt"/>
                        </a:rPr>
                        <a:t>1</a:t>
                      </a:r>
                      <a:r>
                        <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rPr>
                        <a:t>）努力发现长处</a:t>
                      </a:r>
                      <a:endPar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rPr>
                        <a:t>发现小孩、携带物、服装、仪容等长处</a:t>
                      </a:r>
                      <a:endPar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3627">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a:t>
                      </a:r>
                      <a:r>
                        <a:rPr kumimoji="0" lang="en-US" altLang="zh-CN" sz="1600" b="0" i="0" u="none" strike="noStrike" cap="none" normalizeH="0" baseline="0">
                          <a:ln>
                            <a:noFill/>
                          </a:ln>
                          <a:solidFill>
                            <a:schemeClr val="tx1">
                              <a:lumMod val="65000"/>
                              <a:lumOff val="35000"/>
                            </a:schemeClr>
                          </a:solidFill>
                          <a:effectLst/>
                          <a:latin typeface="+mn-lt"/>
                          <a:ea typeface="+mn-ea"/>
                          <a:cs typeface="+mn-ea"/>
                          <a:sym typeface="+mn-lt"/>
                        </a:rPr>
                        <a:t>2</a:t>
                      </a: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）只赞美事实</a:t>
                      </a:r>
                      <a:endPar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rPr>
                        <a:t>以真诚的态度对所发现的长处赞美</a:t>
                      </a:r>
                      <a:endPar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3627">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a:t>
                      </a:r>
                      <a:r>
                        <a:rPr kumimoji="0" lang="en-US" altLang="zh-CN" sz="1600" b="0" i="0" u="none" strike="noStrike" cap="none" normalizeH="0" baseline="0">
                          <a:ln>
                            <a:noFill/>
                          </a:ln>
                          <a:solidFill>
                            <a:schemeClr val="tx1">
                              <a:lumMod val="65000"/>
                              <a:lumOff val="35000"/>
                            </a:schemeClr>
                          </a:solidFill>
                          <a:effectLst/>
                          <a:latin typeface="+mn-lt"/>
                          <a:ea typeface="+mn-ea"/>
                          <a:cs typeface="+mn-ea"/>
                          <a:sym typeface="+mn-lt"/>
                        </a:rPr>
                        <a:t>3</a:t>
                      </a: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）以自己的语言赞美</a:t>
                      </a:r>
                      <a:endPar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rPr>
                        <a:t>适当引用别人的评价，并形成自己的言语自然的赞美</a:t>
                      </a:r>
                      <a:endPar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6376">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a:t>
                      </a:r>
                      <a:r>
                        <a:rPr kumimoji="0" lang="en-US" altLang="zh-CN" sz="1600" b="0" i="0" u="none" strike="noStrike" cap="none" normalizeH="0" baseline="0">
                          <a:ln>
                            <a:noFill/>
                          </a:ln>
                          <a:solidFill>
                            <a:schemeClr val="tx1">
                              <a:lumMod val="65000"/>
                              <a:lumOff val="35000"/>
                            </a:schemeClr>
                          </a:solidFill>
                          <a:effectLst/>
                          <a:latin typeface="+mn-lt"/>
                          <a:ea typeface="+mn-ea"/>
                          <a:cs typeface="+mn-ea"/>
                          <a:sym typeface="+mn-lt"/>
                        </a:rPr>
                        <a:t>4</a:t>
                      </a: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）具体的赞美</a:t>
                      </a:r>
                      <a:endPar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rPr>
                        <a:t>具体细致的赞美</a:t>
                      </a:r>
                      <a:endPar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3627">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a:t>
                      </a:r>
                      <a:r>
                        <a:rPr kumimoji="0" lang="en-US" altLang="zh-CN" sz="1600" b="0" i="0" u="none" strike="noStrike" cap="none" normalizeH="0" baseline="0">
                          <a:ln>
                            <a:noFill/>
                          </a:ln>
                          <a:solidFill>
                            <a:schemeClr val="tx1">
                              <a:lumMod val="65000"/>
                              <a:lumOff val="35000"/>
                            </a:schemeClr>
                          </a:solidFill>
                          <a:effectLst/>
                          <a:latin typeface="+mn-lt"/>
                          <a:ea typeface="+mn-ea"/>
                          <a:cs typeface="+mn-ea"/>
                          <a:sym typeface="+mn-lt"/>
                        </a:rPr>
                        <a:t>5</a:t>
                      </a: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）适时的赞美</a:t>
                      </a:r>
                      <a:endPar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rPr>
                        <a:t>设法在说话的段落，适时地加以赞美</a:t>
                      </a:r>
                      <a:endPar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3627">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a:t>
                      </a:r>
                      <a:r>
                        <a:rPr kumimoji="0" lang="en-US" altLang="zh-CN" sz="1600" b="0" i="0" u="none" strike="noStrike" cap="none" normalizeH="0" baseline="0">
                          <a:ln>
                            <a:noFill/>
                          </a:ln>
                          <a:solidFill>
                            <a:schemeClr val="tx1">
                              <a:lumMod val="65000"/>
                              <a:lumOff val="35000"/>
                            </a:schemeClr>
                          </a:solidFill>
                          <a:effectLst/>
                          <a:latin typeface="+mn-lt"/>
                          <a:ea typeface="+mn-ea"/>
                          <a:cs typeface="+mn-ea"/>
                          <a:sym typeface="+mn-lt"/>
                        </a:rPr>
                        <a:t>6</a:t>
                      </a: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）由衷的赞美</a:t>
                      </a:r>
                      <a:endPar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rPr>
                        <a:t>要克服“害羞的情绪”，要学习赞美的方法</a:t>
                      </a:r>
                      <a:endPar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3627">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a:t>
                      </a:r>
                      <a:r>
                        <a:rPr kumimoji="0" lang="en-US" altLang="zh-CN" sz="1600" b="0" i="0" u="none" strike="noStrike" cap="none" normalizeH="0" baseline="0">
                          <a:ln>
                            <a:noFill/>
                          </a:ln>
                          <a:solidFill>
                            <a:schemeClr val="tx1">
                              <a:lumMod val="65000"/>
                              <a:lumOff val="35000"/>
                            </a:schemeClr>
                          </a:solidFill>
                          <a:effectLst/>
                          <a:latin typeface="+mn-lt"/>
                          <a:ea typeface="+mn-ea"/>
                          <a:cs typeface="+mn-ea"/>
                          <a:sym typeface="+mn-lt"/>
                        </a:rPr>
                        <a:t>7</a:t>
                      </a:r>
                      <a:r>
                        <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rPr>
                        <a:t>）于对话中加入赞美语</a:t>
                      </a:r>
                      <a:endParaRPr kumimoji="0" lang="zh-CN" altLang="en-US" sz="1600" b="0" i="0" u="none" strike="noStrike" cap="none" normalizeH="0" baseline="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defTabSz="1090930" eaLnBrk="0" hangingPunct="0">
                        <a:spcBef>
                          <a:spcPct val="20000"/>
                        </a:spcBef>
                        <a:buClr>
                          <a:srgbClr val="0070C0"/>
                        </a:buClr>
                        <a:buSzPct val="80000"/>
                        <a:buFont typeface="Wingdings" panose="05000000000000000000" pitchFamily="2" charset="2"/>
                        <a:defRPr sz="2000">
                          <a:solidFill>
                            <a:schemeClr val="tx1"/>
                          </a:solidFill>
                          <a:latin typeface="华文细黑" panose="02010600040101010101" pitchFamily="2" charset="-122"/>
                          <a:ea typeface="华文细黑" panose="02010600040101010101" pitchFamily="2" charset="-122"/>
                        </a:defRPr>
                      </a:lvl1pPr>
                      <a:lvl2pPr marL="885825" indent="-341630" defTabSz="1090930" eaLnBrk="0" hangingPunct="0">
                        <a:spcBef>
                          <a:spcPct val="20000"/>
                        </a:spcBef>
                        <a:buFont typeface="Arial" panose="020B0604020202020204" pitchFamily="34" charset="0"/>
                        <a:defRPr sz="2900">
                          <a:solidFill>
                            <a:schemeClr val="tx1"/>
                          </a:solidFill>
                          <a:latin typeface="Calibri" panose="020F0502020204030204" pitchFamily="34" charset="0"/>
                          <a:ea typeface="宋体" panose="02010600030101010101" pitchFamily="2" charset="-122"/>
                        </a:defRPr>
                      </a:lvl2pPr>
                      <a:lvl3pPr marL="1363980" indent="-273050" defTabSz="1090930" eaLnBrk="0" hangingPunct="0">
                        <a:spcBef>
                          <a:spcPct val="20000"/>
                        </a:spcBef>
                        <a:buFont typeface="Arial" panose="020B0604020202020204" pitchFamily="34" charset="0"/>
                        <a:defRPr sz="2500">
                          <a:solidFill>
                            <a:schemeClr val="tx1"/>
                          </a:solidFill>
                          <a:latin typeface="Calibri" panose="020F0502020204030204" pitchFamily="34" charset="0"/>
                          <a:ea typeface="宋体" panose="02010600030101010101" pitchFamily="2" charset="-122"/>
                        </a:defRPr>
                      </a:lvl3pPr>
                      <a:lvl4pPr marL="1908175" indent="-27305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4pPr>
                      <a:lvl5pPr marL="2453005" indent="-271780" defTabSz="1090930" eaLnBrk="0" hangingPunct="0">
                        <a:spcBef>
                          <a:spcPct val="20000"/>
                        </a:spcBef>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20000"/>
                        </a:spcBef>
                        <a:spcAft>
                          <a:spcPct val="0"/>
                        </a:spcAft>
                        <a:buFont typeface="Arial" panose="020B0604020202020204" pitchFamily="34" charset="0"/>
                        <a:defRPr sz="2000">
                          <a:solidFill>
                            <a:schemeClr val="tx1"/>
                          </a:solidFill>
                          <a:latin typeface="Calibri" panose="020F0502020204030204" pitchFamily="34" charset="0"/>
                          <a:ea typeface="宋体" panose="02010600030101010101" pitchFamily="2" charset="-122"/>
                        </a:defRPr>
                      </a:lvl9pPr>
                    </a:lstStyle>
                    <a:p>
                      <a:pPr marL="0" marR="0" lvl="0" indent="0" algn="l" defTabSz="109093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rPr>
                        <a:t>在顾客回答问题或做商品说明时，对顾客加以赞美</a:t>
                      </a:r>
                      <a:endParaRPr kumimoji="0" lang="zh-CN" altLang="en-US" sz="1600" b="0" i="0" u="none" strike="noStrike" cap="none" normalizeH="0" baseline="0" dirty="0">
                        <a:ln>
                          <a:noFill/>
                        </a:ln>
                        <a:solidFill>
                          <a:schemeClr val="tx1">
                            <a:lumMod val="65000"/>
                            <a:lumOff val="35000"/>
                          </a:schemeClr>
                        </a:solidFill>
                        <a:effectLst/>
                        <a:latin typeface="+mn-lt"/>
                        <a:ea typeface="+mn-ea"/>
                        <a:cs typeface="+mn-ea"/>
                        <a:sym typeface="+mn-lt"/>
                      </a:endParaRPr>
                    </a:p>
                  </a:txBody>
                  <a:tcPr marL="94401" marR="94401" marT="47201" marB="472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23" presetClass="entr" presetSubtype="528" fill="hold" grpId="0" nodeType="afterEffect">
                                  <p:stCondLst>
                                    <p:cond delay="0"/>
                                  </p:stCondLst>
                                  <p:iterate type="lt">
                                    <p:tmPct val="5000"/>
                                  </p:iterate>
                                  <p:childTnLst>
                                    <p:set>
                                      <p:cBhvr>
                                        <p:cTn id="17" dur="1" fill="hold">
                                          <p:stCondLst>
                                            <p:cond delay="0"/>
                                          </p:stCondLst>
                                        </p:cTn>
                                        <p:tgtEl>
                                          <p:spTgt spid="8"/>
                                        </p:tgtEl>
                                        <p:attrNameLst>
                                          <p:attrName>style.visibility</p:attrName>
                                        </p:attrNameLst>
                                      </p:cBhvr>
                                      <p:to>
                                        <p:strVal val="visible"/>
                                      </p:to>
                                    </p:set>
                                    <p:anim to="" calcmode="lin" valueType="num">
                                      <p:cBhvr>
                                        <p:cTn id="18"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9"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20"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21"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22" fill="hold">
                            <p:stCondLst>
                              <p:cond delay="1149"/>
                            </p:stCondLst>
                            <p:childTnLst>
                              <p:par>
                                <p:cTn id="23" presetID="14" presetClass="entr" presetSubtype="1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randombar(horizontal)">
                                      <p:cBhvr>
                                        <p:cTn id="25" dur="500"/>
                                        <p:tgtEl>
                                          <p:spTgt spid="10"/>
                                        </p:tgtEl>
                                      </p:cBhvr>
                                    </p:animEffect>
                                  </p:childTnLst>
                                </p:cTn>
                              </p:par>
                            </p:childTnLst>
                          </p:cTn>
                        </p:par>
                        <p:par>
                          <p:cTn id="26" fill="hold">
                            <p:stCondLst>
                              <p:cond delay="1649"/>
                            </p:stCondLst>
                            <p:childTnLst>
                              <p:par>
                                <p:cTn id="27" presetID="14" presetClass="entr" presetSubtype="1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randombar(horizontal)">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2</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沟通技巧</a:t>
            </a:r>
            <a:endParaRPr lang="zh-CN" altLang="en-US" b="1" noProof="1">
              <a:solidFill>
                <a:srgbClr val="9AB8EE"/>
              </a:solidFill>
              <a:latin typeface="+mn-lt"/>
              <a:cs typeface="+mn-ea"/>
              <a:sym typeface="+mn-lt"/>
            </a:endParaRPr>
          </a:p>
        </p:txBody>
      </p:sp>
      <p:sp>
        <p:nvSpPr>
          <p:cNvPr id="8" name="Rectangle 2"/>
          <p:cNvSpPr txBox="1"/>
          <p:nvPr/>
        </p:nvSpPr>
        <p:spPr>
          <a:xfrm>
            <a:off x="3778058" y="897859"/>
            <a:ext cx="4780731" cy="5114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b="1" dirty="0">
                <a:cs typeface="+mn-ea"/>
                <a:sym typeface="+mn-lt"/>
              </a:rPr>
              <a:t>良好的应对用语</a:t>
            </a:r>
            <a:endParaRPr lang="zh-CN" altLang="en-US" b="1" dirty="0">
              <a:cs typeface="+mn-ea"/>
              <a:sym typeface="+mn-lt"/>
            </a:endParaRPr>
          </a:p>
        </p:txBody>
      </p:sp>
      <p:grpSp>
        <p:nvGrpSpPr>
          <p:cNvPr id="10" name="组合 9"/>
          <p:cNvGrpSpPr/>
          <p:nvPr/>
        </p:nvGrpSpPr>
        <p:grpSpPr>
          <a:xfrm>
            <a:off x="1119596" y="1953996"/>
            <a:ext cx="2324152" cy="577074"/>
            <a:chOff x="1119596" y="1953996"/>
            <a:chExt cx="2324152" cy="577074"/>
          </a:xfrm>
        </p:grpSpPr>
        <p:sp>
          <p:nvSpPr>
            <p:cNvPr id="11" name="矩形: 圆角 10"/>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欢迎顾客时</a:t>
              </a:r>
              <a:endParaRPr lang="zh-CN" altLang="en-US" sz="2000" b="1" dirty="0">
                <a:solidFill>
                  <a:schemeClr val="bg1"/>
                </a:solidFill>
                <a:cs typeface="+mn-ea"/>
                <a:sym typeface="+mn-lt"/>
              </a:endParaRPr>
            </a:p>
          </p:txBody>
        </p:sp>
      </p:grpSp>
      <p:sp>
        <p:nvSpPr>
          <p:cNvPr id="13" name="文本框 12"/>
          <p:cNvSpPr txBox="1"/>
          <p:nvPr/>
        </p:nvSpPr>
        <p:spPr>
          <a:xfrm>
            <a:off x="1251345" y="2603640"/>
            <a:ext cx="2367327" cy="377411"/>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欢迎光临</a:t>
            </a:r>
            <a:endParaRPr lang="zh-CN" altLang="en-US" sz="1400" dirty="0">
              <a:solidFill>
                <a:schemeClr val="tx1">
                  <a:lumMod val="65000"/>
                  <a:lumOff val="35000"/>
                </a:schemeClr>
              </a:solidFill>
              <a:cs typeface="+mn-ea"/>
              <a:sym typeface="+mn-lt"/>
            </a:endParaRPr>
          </a:p>
        </p:txBody>
      </p:sp>
      <p:grpSp>
        <p:nvGrpSpPr>
          <p:cNvPr id="14" name="组合 13"/>
          <p:cNvGrpSpPr/>
          <p:nvPr/>
        </p:nvGrpSpPr>
        <p:grpSpPr>
          <a:xfrm>
            <a:off x="1119595" y="3688291"/>
            <a:ext cx="2324152" cy="577074"/>
            <a:chOff x="1119596" y="1953996"/>
            <a:chExt cx="2324152" cy="577074"/>
          </a:xfrm>
        </p:grpSpPr>
        <p:sp>
          <p:nvSpPr>
            <p:cNvPr id="15" name="矩形: 圆角 14"/>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季节性问候语</a:t>
              </a:r>
              <a:endParaRPr lang="zh-CN" altLang="en-US" sz="2000" b="1" dirty="0">
                <a:solidFill>
                  <a:schemeClr val="bg1"/>
                </a:solidFill>
                <a:cs typeface="+mn-ea"/>
                <a:sym typeface="+mn-lt"/>
              </a:endParaRPr>
            </a:p>
          </p:txBody>
        </p:sp>
      </p:grpSp>
      <p:sp>
        <p:nvSpPr>
          <p:cNvPr id="17" name="文本框 16"/>
          <p:cNvSpPr txBox="1"/>
          <p:nvPr/>
        </p:nvSpPr>
        <p:spPr>
          <a:xfrm>
            <a:off x="1251344" y="4337935"/>
            <a:ext cx="2367327" cy="1384995"/>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您早</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今天真是好天气</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天气很冷</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非常感谢您冒雨光临</a:t>
            </a:r>
            <a:endParaRPr lang="zh-CN" altLang="en-US" sz="1400" dirty="0">
              <a:solidFill>
                <a:schemeClr val="tx1">
                  <a:lumMod val="65000"/>
                  <a:lumOff val="35000"/>
                </a:schemeClr>
              </a:solidFill>
              <a:cs typeface="+mn-ea"/>
              <a:sym typeface="+mn-lt"/>
            </a:endParaRPr>
          </a:p>
        </p:txBody>
      </p:sp>
      <p:grpSp>
        <p:nvGrpSpPr>
          <p:cNvPr id="18" name="组合 17"/>
          <p:cNvGrpSpPr/>
          <p:nvPr/>
        </p:nvGrpSpPr>
        <p:grpSpPr>
          <a:xfrm>
            <a:off x="4767363" y="1968910"/>
            <a:ext cx="2324152" cy="577074"/>
            <a:chOff x="1119596" y="1953996"/>
            <a:chExt cx="2324152" cy="577074"/>
          </a:xfrm>
        </p:grpSpPr>
        <p:sp>
          <p:nvSpPr>
            <p:cNvPr id="19" name="矩形: 圆角 18"/>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表示感谢的语言</a:t>
              </a:r>
              <a:endParaRPr lang="zh-CN" altLang="en-US" sz="2000" b="1" dirty="0">
                <a:solidFill>
                  <a:schemeClr val="bg1"/>
                </a:solidFill>
                <a:cs typeface="+mn-ea"/>
                <a:sym typeface="+mn-lt"/>
              </a:endParaRPr>
            </a:p>
          </p:txBody>
        </p:sp>
      </p:grpSp>
      <p:sp>
        <p:nvSpPr>
          <p:cNvPr id="21" name="文本框 20"/>
          <p:cNvSpPr txBox="1"/>
          <p:nvPr/>
        </p:nvSpPr>
        <p:spPr>
          <a:xfrm>
            <a:off x="4899112" y="2618554"/>
            <a:ext cx="2367327" cy="700576"/>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多蒙照顾，深深感谢</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感谢您远驾光临</a:t>
            </a:r>
            <a:endParaRPr lang="zh-CN" altLang="en-US" sz="1400" dirty="0">
              <a:solidFill>
                <a:schemeClr val="tx1">
                  <a:lumMod val="65000"/>
                  <a:lumOff val="35000"/>
                </a:schemeClr>
              </a:solidFill>
              <a:cs typeface="+mn-ea"/>
              <a:sym typeface="+mn-lt"/>
            </a:endParaRPr>
          </a:p>
        </p:txBody>
      </p:sp>
      <p:grpSp>
        <p:nvGrpSpPr>
          <p:cNvPr id="22" name="组合 21"/>
          <p:cNvGrpSpPr/>
          <p:nvPr/>
        </p:nvGrpSpPr>
        <p:grpSpPr>
          <a:xfrm>
            <a:off x="4767362" y="3688291"/>
            <a:ext cx="2324152" cy="577074"/>
            <a:chOff x="1119596" y="1953996"/>
            <a:chExt cx="2324152" cy="577074"/>
          </a:xfrm>
        </p:grpSpPr>
        <p:sp>
          <p:nvSpPr>
            <p:cNvPr id="23" name="矩形: 圆角 22"/>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对顾客的回答</a:t>
              </a:r>
              <a:endParaRPr lang="zh-CN" altLang="en-US" sz="2000" b="1" dirty="0">
                <a:solidFill>
                  <a:schemeClr val="bg1"/>
                </a:solidFill>
                <a:cs typeface="+mn-ea"/>
                <a:sym typeface="+mn-lt"/>
              </a:endParaRPr>
            </a:p>
          </p:txBody>
        </p:sp>
      </p:grpSp>
      <p:sp>
        <p:nvSpPr>
          <p:cNvPr id="25" name="文本框 24"/>
          <p:cNvSpPr txBox="1"/>
          <p:nvPr/>
        </p:nvSpPr>
        <p:spPr>
          <a:xfrm>
            <a:off x="4899111" y="4337935"/>
            <a:ext cx="3345237" cy="1384995"/>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是的，如果是我我也会这样以为</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是，您说的对</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是的，您说的有道理</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是的我理解您的心情</a:t>
            </a:r>
            <a:endParaRPr lang="zh-CN" altLang="en-US" sz="1400" dirty="0">
              <a:solidFill>
                <a:schemeClr val="tx1">
                  <a:lumMod val="65000"/>
                  <a:lumOff val="35000"/>
                </a:schemeClr>
              </a:solidFill>
              <a:cs typeface="+mn-ea"/>
              <a:sym typeface="+mn-lt"/>
            </a:endParaRPr>
          </a:p>
        </p:txBody>
      </p:sp>
      <p:grpSp>
        <p:nvGrpSpPr>
          <p:cNvPr id="26" name="组合 25"/>
          <p:cNvGrpSpPr/>
          <p:nvPr/>
        </p:nvGrpSpPr>
        <p:grpSpPr>
          <a:xfrm>
            <a:off x="8637830" y="1983824"/>
            <a:ext cx="2324152" cy="577074"/>
            <a:chOff x="1119596" y="1953996"/>
            <a:chExt cx="2324152" cy="577074"/>
          </a:xfrm>
        </p:grpSpPr>
        <p:sp>
          <p:nvSpPr>
            <p:cNvPr id="27" name="矩形: 圆角 26"/>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离开顾客眼前时</a:t>
              </a:r>
              <a:endParaRPr lang="zh-CN" altLang="en-US" sz="2000" b="1" dirty="0">
                <a:solidFill>
                  <a:schemeClr val="bg1"/>
                </a:solidFill>
                <a:cs typeface="+mn-ea"/>
                <a:sym typeface="+mn-lt"/>
              </a:endParaRPr>
            </a:p>
          </p:txBody>
        </p:sp>
      </p:grpSp>
      <p:sp>
        <p:nvSpPr>
          <p:cNvPr id="29" name="文本框 28"/>
          <p:cNvSpPr txBox="1"/>
          <p:nvPr/>
        </p:nvSpPr>
        <p:spPr>
          <a:xfrm>
            <a:off x="8769579" y="2633468"/>
            <a:ext cx="2367327" cy="700576"/>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对不起，请稍等</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失陪一下</a:t>
            </a:r>
            <a:endParaRPr lang="zh-CN" altLang="en-US" sz="1400" dirty="0">
              <a:solidFill>
                <a:schemeClr val="tx1">
                  <a:lumMod val="65000"/>
                  <a:lumOff val="35000"/>
                </a:schemeClr>
              </a:solidFill>
              <a:cs typeface="+mn-ea"/>
              <a:sym typeface="+mn-lt"/>
            </a:endParaRPr>
          </a:p>
        </p:txBody>
      </p:sp>
      <p:grpSp>
        <p:nvGrpSpPr>
          <p:cNvPr id="30" name="组合 29"/>
          <p:cNvGrpSpPr/>
          <p:nvPr/>
        </p:nvGrpSpPr>
        <p:grpSpPr>
          <a:xfrm>
            <a:off x="8637829" y="3688291"/>
            <a:ext cx="2324152" cy="577074"/>
            <a:chOff x="1119596" y="1953996"/>
            <a:chExt cx="2324152" cy="577074"/>
          </a:xfrm>
        </p:grpSpPr>
        <p:sp>
          <p:nvSpPr>
            <p:cNvPr id="31" name="矩形: 圆角 30"/>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文本框 31"/>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受顾客催促时</a:t>
              </a:r>
              <a:endParaRPr lang="zh-CN" altLang="en-US" sz="2000" b="1" dirty="0">
                <a:solidFill>
                  <a:schemeClr val="bg1"/>
                </a:solidFill>
                <a:cs typeface="+mn-ea"/>
                <a:sym typeface="+mn-lt"/>
              </a:endParaRPr>
            </a:p>
          </p:txBody>
        </p:sp>
      </p:grpSp>
      <p:sp>
        <p:nvSpPr>
          <p:cNvPr id="33" name="文本框 32"/>
          <p:cNvSpPr txBox="1"/>
          <p:nvPr/>
        </p:nvSpPr>
        <p:spPr>
          <a:xfrm>
            <a:off x="8769578" y="4337935"/>
            <a:ext cx="2608803" cy="700576"/>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非常对不起，就快好了</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请再稍等一下，对不起</a:t>
            </a:r>
            <a:endParaRPr lang="zh-CN" altLang="en-US" sz="14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23" presetClass="entr" presetSubtype="528" fill="hold" grpId="0" nodeType="afterEffect">
                                  <p:stCondLst>
                                    <p:cond delay="0"/>
                                  </p:stCondLst>
                                  <p:iterate type="lt">
                                    <p:tmPct val="5000"/>
                                  </p:iterate>
                                  <p:childTnLst>
                                    <p:set>
                                      <p:cBhvr>
                                        <p:cTn id="17" dur="1" fill="hold">
                                          <p:stCondLst>
                                            <p:cond delay="0"/>
                                          </p:stCondLst>
                                        </p:cTn>
                                        <p:tgtEl>
                                          <p:spTgt spid="8"/>
                                        </p:tgtEl>
                                        <p:attrNameLst>
                                          <p:attrName>style.visibility</p:attrName>
                                        </p:attrNameLst>
                                      </p:cBhvr>
                                      <p:to>
                                        <p:strVal val="visible"/>
                                      </p:to>
                                    </p:set>
                                    <p:anim to="" calcmode="lin" valueType="num">
                                      <p:cBhvr>
                                        <p:cTn id="18"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9"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20"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21"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22" fill="hold">
                            <p:stCondLst>
                              <p:cond delay="1299"/>
                            </p:stCondLst>
                            <p:childTnLst>
                              <p:par>
                                <p:cTn id="23" presetID="14" presetClass="entr" presetSubtype="1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randombar(horizontal)">
                                      <p:cBhvr>
                                        <p:cTn id="25" dur="500"/>
                                        <p:tgtEl>
                                          <p:spTgt spid="10"/>
                                        </p:tgtEl>
                                      </p:cBhvr>
                                    </p:animEffect>
                                  </p:childTnLst>
                                </p:cTn>
                              </p:par>
                              <p:par>
                                <p:cTn id="26" presetID="23" presetClass="entr" presetSubtype="528" fill="hold" grpId="0" nodeType="withEffect">
                                  <p:stCondLst>
                                    <p:cond delay="0"/>
                                  </p:stCondLst>
                                  <p:iterate type="lt">
                                    <p:tmPct val="5000"/>
                                  </p:iterate>
                                  <p:childTnLst>
                                    <p:set>
                                      <p:cBhvr>
                                        <p:cTn id="27" dur="1" fill="hold">
                                          <p:stCondLst>
                                            <p:cond delay="0"/>
                                          </p:stCondLst>
                                        </p:cTn>
                                        <p:tgtEl>
                                          <p:spTgt spid="13"/>
                                        </p:tgtEl>
                                        <p:attrNameLst>
                                          <p:attrName>style.visibility</p:attrName>
                                        </p:attrNameLst>
                                      </p:cBhvr>
                                      <p:to>
                                        <p:strVal val="visible"/>
                                      </p:to>
                                    </p:set>
                                    <p:anim to="" calcmode="lin" valueType="num">
                                      <p:cBhvr>
                                        <p:cTn id="28" dur="1000" fill="hold">
                                          <p:stCondLst>
                                            <p:cond delay="0"/>
                                          </p:stCondLst>
                                        </p:cTn>
                                        <p:tgtEl>
                                          <p:spTgt spid="13"/>
                                        </p:tgtEl>
                                        <p:attrNameLst>
                                          <p:attrName>ppt_x</p:attrName>
                                        </p:attrNameLst>
                                      </p:cBhvr>
                                      <p:tavLst>
                                        <p:tav tm="0" fmla="#ppt_x+(8/9)*(#ppt_x-(#ppt_x-#ppt_w/2))*((1.5-1.5*$)^2-(1.5-1.5*$)^3)">
                                          <p:val>
                                            <p:fltVal val="0"/>
                                          </p:val>
                                        </p:tav>
                                        <p:tav tm="100000">
                                          <p:val>
                                            <p:fltVal val="1"/>
                                          </p:val>
                                        </p:tav>
                                      </p:tavLst>
                                    </p:anim>
                                    <p:anim to="" calcmode="lin" valueType="num">
                                      <p:cBhvr>
                                        <p:cTn id="29" dur="1000" fill="hold">
                                          <p:stCondLst>
                                            <p:cond delay="0"/>
                                          </p:stCondLst>
                                        </p:cTn>
                                        <p:tgtEl>
                                          <p:spTgt spid="13"/>
                                        </p:tgtEl>
                                        <p:attrNameLst>
                                          <p:attrName>ppt_y</p:attrName>
                                        </p:attrNameLst>
                                      </p:cBhvr>
                                      <p:tavLst>
                                        <p:tav tm="0" fmla="#ppt_y+(8/9)*(#ppt_y-(#ppt_y+#ppt_h/2))*((1.5-1.5*$)^2-(1.5-1.5*$)^3)">
                                          <p:val>
                                            <p:fltVal val="0"/>
                                          </p:val>
                                        </p:tav>
                                        <p:tav tm="100000">
                                          <p:val>
                                            <p:fltVal val="1"/>
                                          </p:val>
                                        </p:tav>
                                      </p:tavLst>
                                    </p:anim>
                                    <p:anim to="" calcmode="lin" valueType="num">
                                      <p:cBhvr>
                                        <p:cTn id="30" dur="1000" fill="hold">
                                          <p:stCondLst>
                                            <p:cond delay="0"/>
                                          </p:stCondLst>
                                        </p:cTn>
                                        <p:tgtEl>
                                          <p:spTgt spid="13"/>
                                        </p:tgtEl>
                                        <p:attrNameLst>
                                          <p:attrName>ppt_w</p:attrName>
                                        </p:attrNameLst>
                                      </p:cBhvr>
                                      <p:tavLst>
                                        <p:tav tm="0" fmla="#ppt_w+(8/9)*(#ppt_w-0)*((1.5-1.5*$)^2-(1.5-1.5*$)^3)">
                                          <p:val>
                                            <p:fltVal val="0"/>
                                          </p:val>
                                        </p:tav>
                                        <p:tav tm="100000">
                                          <p:val>
                                            <p:fltVal val="1"/>
                                          </p:val>
                                        </p:tav>
                                      </p:tavLst>
                                    </p:anim>
                                    <p:anim to="" calcmode="lin" valueType="num">
                                      <p:cBhvr>
                                        <p:cTn id="31" dur="1000" fill="hold">
                                          <p:stCondLst>
                                            <p:cond delay="0"/>
                                          </p:stCondLst>
                                        </p:cTn>
                                        <p:tgtEl>
                                          <p:spTgt spid="13"/>
                                        </p:tgtEl>
                                        <p:attrNameLst>
                                          <p:attrName>ppt_h</p:attrName>
                                        </p:attrNameLst>
                                      </p:cBhvr>
                                      <p:tavLst>
                                        <p:tav tm="0" fmla="#ppt_h+(8/9)*(#ppt_h-0)*((1.5-1.5*$)^2-(1.5-1.5*$)^3)">
                                          <p:val>
                                            <p:fltVal val="0"/>
                                          </p:val>
                                        </p:tav>
                                        <p:tav tm="100000">
                                          <p:val>
                                            <p:fltVal val="1"/>
                                          </p:val>
                                        </p:tav>
                                      </p:tavLst>
                                    </p:anim>
                                  </p:childTnLst>
                                </p:cTn>
                              </p:par>
                            </p:childTnLst>
                          </p:cTn>
                        </p:par>
                        <p:par>
                          <p:cTn id="32" fill="hold">
                            <p:stCondLst>
                              <p:cond delay="2449"/>
                            </p:stCondLst>
                            <p:childTnLst>
                              <p:par>
                                <p:cTn id="33" presetID="14" presetClass="entr" presetSubtype="1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horizontal)">
                                      <p:cBhvr>
                                        <p:cTn id="35" dur="500"/>
                                        <p:tgtEl>
                                          <p:spTgt spid="14"/>
                                        </p:tgtEl>
                                      </p:cBhvr>
                                    </p:animEffect>
                                  </p:childTnLst>
                                </p:cTn>
                              </p:par>
                              <p:par>
                                <p:cTn id="36" presetID="23" presetClass="entr" presetSubtype="528" fill="hold" grpId="0" nodeType="withEffect">
                                  <p:stCondLst>
                                    <p:cond delay="0"/>
                                  </p:stCondLst>
                                  <p:iterate type="lt">
                                    <p:tmPct val="5000"/>
                                  </p:iterate>
                                  <p:childTnLst>
                                    <p:set>
                                      <p:cBhvr>
                                        <p:cTn id="37" dur="1" fill="hold">
                                          <p:stCondLst>
                                            <p:cond delay="0"/>
                                          </p:stCondLst>
                                        </p:cTn>
                                        <p:tgtEl>
                                          <p:spTgt spid="17"/>
                                        </p:tgtEl>
                                        <p:attrNameLst>
                                          <p:attrName>style.visibility</p:attrName>
                                        </p:attrNameLst>
                                      </p:cBhvr>
                                      <p:to>
                                        <p:strVal val="visible"/>
                                      </p:to>
                                    </p:set>
                                    <p:anim to="" calcmode="lin" valueType="num">
                                      <p:cBhvr>
                                        <p:cTn id="38" dur="1000" fill="hold">
                                          <p:stCondLst>
                                            <p:cond delay="0"/>
                                          </p:stCondLst>
                                        </p:cTn>
                                        <p:tgtEl>
                                          <p:spTgt spid="17"/>
                                        </p:tgtEl>
                                        <p:attrNameLst>
                                          <p:attrName>ppt_x</p:attrName>
                                        </p:attrNameLst>
                                      </p:cBhvr>
                                      <p:tavLst>
                                        <p:tav tm="0" fmla="#ppt_x+(8/9)*(#ppt_x-(#ppt_x-#ppt_w/2))*((1.5-1.5*$)^2-(1.5-1.5*$)^3)">
                                          <p:val>
                                            <p:fltVal val="0"/>
                                          </p:val>
                                        </p:tav>
                                        <p:tav tm="100000">
                                          <p:val>
                                            <p:fltVal val="1"/>
                                          </p:val>
                                        </p:tav>
                                      </p:tavLst>
                                    </p:anim>
                                    <p:anim to="" calcmode="lin" valueType="num">
                                      <p:cBhvr>
                                        <p:cTn id="39" dur="1000" fill="hold">
                                          <p:stCondLst>
                                            <p:cond delay="0"/>
                                          </p:stCondLst>
                                        </p:cTn>
                                        <p:tgtEl>
                                          <p:spTgt spid="17"/>
                                        </p:tgtEl>
                                        <p:attrNameLst>
                                          <p:attrName>ppt_y</p:attrName>
                                        </p:attrNameLst>
                                      </p:cBhvr>
                                      <p:tavLst>
                                        <p:tav tm="0" fmla="#ppt_y+(8/9)*(#ppt_y-(#ppt_y+#ppt_h/2))*((1.5-1.5*$)^2-(1.5-1.5*$)^3)">
                                          <p:val>
                                            <p:fltVal val="0"/>
                                          </p:val>
                                        </p:tav>
                                        <p:tav tm="100000">
                                          <p:val>
                                            <p:fltVal val="1"/>
                                          </p:val>
                                        </p:tav>
                                      </p:tavLst>
                                    </p:anim>
                                    <p:anim to="" calcmode="lin" valueType="num">
                                      <p:cBhvr>
                                        <p:cTn id="40" dur="1000" fill="hold">
                                          <p:stCondLst>
                                            <p:cond delay="0"/>
                                          </p:stCondLst>
                                        </p:cTn>
                                        <p:tgtEl>
                                          <p:spTgt spid="17"/>
                                        </p:tgtEl>
                                        <p:attrNameLst>
                                          <p:attrName>ppt_w</p:attrName>
                                        </p:attrNameLst>
                                      </p:cBhvr>
                                      <p:tavLst>
                                        <p:tav tm="0" fmla="#ppt_w+(8/9)*(#ppt_w-0)*((1.5-1.5*$)^2-(1.5-1.5*$)^3)">
                                          <p:val>
                                            <p:fltVal val="0"/>
                                          </p:val>
                                        </p:tav>
                                        <p:tav tm="100000">
                                          <p:val>
                                            <p:fltVal val="1"/>
                                          </p:val>
                                        </p:tav>
                                      </p:tavLst>
                                    </p:anim>
                                    <p:anim to="" calcmode="lin" valueType="num">
                                      <p:cBhvr>
                                        <p:cTn id="41" dur="1000" fill="hold">
                                          <p:stCondLst>
                                            <p:cond delay="0"/>
                                          </p:stCondLst>
                                        </p:cTn>
                                        <p:tgtEl>
                                          <p:spTgt spid="17"/>
                                        </p:tgtEl>
                                        <p:attrNameLst>
                                          <p:attrName>ppt_h</p:attrName>
                                        </p:attrNameLst>
                                      </p:cBhvr>
                                      <p:tavLst>
                                        <p:tav tm="0" fmla="#ppt_h+(8/9)*(#ppt_h-0)*((1.5-1.5*$)^2-(1.5-1.5*$)^3)">
                                          <p:val>
                                            <p:fltVal val="0"/>
                                          </p:val>
                                        </p:tav>
                                        <p:tav tm="100000">
                                          <p:val>
                                            <p:fltVal val="1"/>
                                          </p:val>
                                        </p:tav>
                                      </p:tavLst>
                                    </p:anim>
                                  </p:childTnLst>
                                </p:cTn>
                              </p:par>
                            </p:childTnLst>
                          </p:cTn>
                        </p:par>
                        <p:par>
                          <p:cTn id="42" fill="hold">
                            <p:stCondLst>
                              <p:cond delay="4500"/>
                            </p:stCondLst>
                            <p:childTnLst>
                              <p:par>
                                <p:cTn id="43" presetID="14" presetClass="entr" presetSubtype="1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randombar(horizontal)">
                                      <p:cBhvr>
                                        <p:cTn id="45" dur="500"/>
                                        <p:tgtEl>
                                          <p:spTgt spid="18"/>
                                        </p:tgtEl>
                                      </p:cBhvr>
                                    </p:animEffect>
                                  </p:childTnLst>
                                </p:cTn>
                              </p:par>
                              <p:par>
                                <p:cTn id="46" presetID="23" presetClass="entr" presetSubtype="528" fill="hold" grpId="0" nodeType="withEffect">
                                  <p:stCondLst>
                                    <p:cond delay="0"/>
                                  </p:stCondLst>
                                  <p:iterate type="lt">
                                    <p:tmPct val="5000"/>
                                  </p:iterate>
                                  <p:childTnLst>
                                    <p:set>
                                      <p:cBhvr>
                                        <p:cTn id="47" dur="1" fill="hold">
                                          <p:stCondLst>
                                            <p:cond delay="0"/>
                                          </p:stCondLst>
                                        </p:cTn>
                                        <p:tgtEl>
                                          <p:spTgt spid="21"/>
                                        </p:tgtEl>
                                        <p:attrNameLst>
                                          <p:attrName>style.visibility</p:attrName>
                                        </p:attrNameLst>
                                      </p:cBhvr>
                                      <p:to>
                                        <p:strVal val="visible"/>
                                      </p:to>
                                    </p:set>
                                    <p:anim to="" calcmode="lin" valueType="num">
                                      <p:cBhvr>
                                        <p:cTn id="48" dur="1000" fill="hold">
                                          <p:stCondLst>
                                            <p:cond delay="0"/>
                                          </p:stCondLst>
                                        </p:cTn>
                                        <p:tgtEl>
                                          <p:spTgt spid="21"/>
                                        </p:tgtEl>
                                        <p:attrNameLst>
                                          <p:attrName>ppt_x</p:attrName>
                                        </p:attrNameLst>
                                      </p:cBhvr>
                                      <p:tavLst>
                                        <p:tav tm="0" fmla="#ppt_x+(8/9)*(#ppt_x-(#ppt_x-#ppt_w/2))*((1.5-1.5*$)^2-(1.5-1.5*$)^3)">
                                          <p:val>
                                            <p:fltVal val="0"/>
                                          </p:val>
                                        </p:tav>
                                        <p:tav tm="100000">
                                          <p:val>
                                            <p:fltVal val="1"/>
                                          </p:val>
                                        </p:tav>
                                      </p:tavLst>
                                    </p:anim>
                                    <p:anim to="" calcmode="lin" valueType="num">
                                      <p:cBhvr>
                                        <p:cTn id="49" dur="1000" fill="hold">
                                          <p:stCondLst>
                                            <p:cond delay="0"/>
                                          </p:stCondLst>
                                        </p:cTn>
                                        <p:tgtEl>
                                          <p:spTgt spid="21"/>
                                        </p:tgtEl>
                                        <p:attrNameLst>
                                          <p:attrName>ppt_y</p:attrName>
                                        </p:attrNameLst>
                                      </p:cBhvr>
                                      <p:tavLst>
                                        <p:tav tm="0" fmla="#ppt_y+(8/9)*(#ppt_y-(#ppt_y+#ppt_h/2))*((1.5-1.5*$)^2-(1.5-1.5*$)^3)">
                                          <p:val>
                                            <p:fltVal val="0"/>
                                          </p:val>
                                        </p:tav>
                                        <p:tav tm="100000">
                                          <p:val>
                                            <p:fltVal val="1"/>
                                          </p:val>
                                        </p:tav>
                                      </p:tavLst>
                                    </p:anim>
                                    <p:anim to="" calcmode="lin" valueType="num">
                                      <p:cBhvr>
                                        <p:cTn id="50" dur="1000" fill="hold">
                                          <p:stCondLst>
                                            <p:cond delay="0"/>
                                          </p:stCondLst>
                                        </p:cTn>
                                        <p:tgtEl>
                                          <p:spTgt spid="21"/>
                                        </p:tgtEl>
                                        <p:attrNameLst>
                                          <p:attrName>ppt_w</p:attrName>
                                        </p:attrNameLst>
                                      </p:cBhvr>
                                      <p:tavLst>
                                        <p:tav tm="0" fmla="#ppt_w+(8/9)*(#ppt_w-0)*((1.5-1.5*$)^2-(1.5-1.5*$)^3)">
                                          <p:val>
                                            <p:fltVal val="0"/>
                                          </p:val>
                                        </p:tav>
                                        <p:tav tm="100000">
                                          <p:val>
                                            <p:fltVal val="1"/>
                                          </p:val>
                                        </p:tav>
                                      </p:tavLst>
                                    </p:anim>
                                    <p:anim to="" calcmode="lin" valueType="num">
                                      <p:cBhvr>
                                        <p:cTn id="51" dur="1000" fill="hold">
                                          <p:stCondLst>
                                            <p:cond delay="0"/>
                                          </p:stCondLst>
                                        </p:cTn>
                                        <p:tgtEl>
                                          <p:spTgt spid="21"/>
                                        </p:tgtEl>
                                        <p:attrNameLst>
                                          <p:attrName>ppt_h</p:attrName>
                                        </p:attrNameLst>
                                      </p:cBhvr>
                                      <p:tavLst>
                                        <p:tav tm="0" fmla="#ppt_h+(8/9)*(#ppt_h-0)*((1.5-1.5*$)^2-(1.5-1.5*$)^3)">
                                          <p:val>
                                            <p:fltVal val="0"/>
                                          </p:val>
                                        </p:tav>
                                        <p:tav tm="100000">
                                          <p:val>
                                            <p:fltVal val="1"/>
                                          </p:val>
                                        </p:tav>
                                      </p:tavLst>
                                    </p:anim>
                                  </p:childTnLst>
                                </p:cTn>
                              </p:par>
                            </p:childTnLst>
                          </p:cTn>
                        </p:par>
                        <p:par>
                          <p:cTn id="52" fill="hold">
                            <p:stCondLst>
                              <p:cond delay="6250"/>
                            </p:stCondLst>
                            <p:childTnLst>
                              <p:par>
                                <p:cTn id="53" presetID="14" presetClass="entr" presetSubtype="10"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randombar(horizontal)">
                                      <p:cBhvr>
                                        <p:cTn id="55" dur="500"/>
                                        <p:tgtEl>
                                          <p:spTgt spid="22"/>
                                        </p:tgtEl>
                                      </p:cBhvr>
                                    </p:animEffect>
                                  </p:childTnLst>
                                </p:cTn>
                              </p:par>
                              <p:par>
                                <p:cTn id="56" presetID="23" presetClass="entr" presetSubtype="528" fill="hold" grpId="0" nodeType="withEffect">
                                  <p:stCondLst>
                                    <p:cond delay="0"/>
                                  </p:stCondLst>
                                  <p:iterate type="lt">
                                    <p:tmPct val="5000"/>
                                  </p:iterate>
                                  <p:childTnLst>
                                    <p:set>
                                      <p:cBhvr>
                                        <p:cTn id="57" dur="1" fill="hold">
                                          <p:stCondLst>
                                            <p:cond delay="0"/>
                                          </p:stCondLst>
                                        </p:cTn>
                                        <p:tgtEl>
                                          <p:spTgt spid="25"/>
                                        </p:tgtEl>
                                        <p:attrNameLst>
                                          <p:attrName>style.visibility</p:attrName>
                                        </p:attrNameLst>
                                      </p:cBhvr>
                                      <p:to>
                                        <p:strVal val="visible"/>
                                      </p:to>
                                    </p:set>
                                    <p:anim to="" calcmode="lin" valueType="num">
                                      <p:cBhvr>
                                        <p:cTn id="58" dur="1000" fill="hold">
                                          <p:stCondLst>
                                            <p:cond delay="0"/>
                                          </p:stCondLst>
                                        </p:cTn>
                                        <p:tgtEl>
                                          <p:spTgt spid="25"/>
                                        </p:tgtEl>
                                        <p:attrNameLst>
                                          <p:attrName>ppt_x</p:attrName>
                                        </p:attrNameLst>
                                      </p:cBhvr>
                                      <p:tavLst>
                                        <p:tav tm="0" fmla="#ppt_x+(8/9)*(#ppt_x-(#ppt_x-#ppt_w/2))*((1.5-1.5*$)^2-(1.5-1.5*$)^3)">
                                          <p:val>
                                            <p:fltVal val="0"/>
                                          </p:val>
                                        </p:tav>
                                        <p:tav tm="100000">
                                          <p:val>
                                            <p:fltVal val="1"/>
                                          </p:val>
                                        </p:tav>
                                      </p:tavLst>
                                    </p:anim>
                                    <p:anim to="" calcmode="lin" valueType="num">
                                      <p:cBhvr>
                                        <p:cTn id="59" dur="1000" fill="hold">
                                          <p:stCondLst>
                                            <p:cond delay="0"/>
                                          </p:stCondLst>
                                        </p:cTn>
                                        <p:tgtEl>
                                          <p:spTgt spid="25"/>
                                        </p:tgtEl>
                                        <p:attrNameLst>
                                          <p:attrName>ppt_y</p:attrName>
                                        </p:attrNameLst>
                                      </p:cBhvr>
                                      <p:tavLst>
                                        <p:tav tm="0" fmla="#ppt_y+(8/9)*(#ppt_y-(#ppt_y+#ppt_h/2))*((1.5-1.5*$)^2-(1.5-1.5*$)^3)">
                                          <p:val>
                                            <p:fltVal val="0"/>
                                          </p:val>
                                        </p:tav>
                                        <p:tav tm="100000">
                                          <p:val>
                                            <p:fltVal val="1"/>
                                          </p:val>
                                        </p:tav>
                                      </p:tavLst>
                                    </p:anim>
                                    <p:anim to="" calcmode="lin" valueType="num">
                                      <p:cBhvr>
                                        <p:cTn id="60" dur="1000" fill="hold">
                                          <p:stCondLst>
                                            <p:cond delay="0"/>
                                          </p:stCondLst>
                                        </p:cTn>
                                        <p:tgtEl>
                                          <p:spTgt spid="25"/>
                                        </p:tgtEl>
                                        <p:attrNameLst>
                                          <p:attrName>ppt_w</p:attrName>
                                        </p:attrNameLst>
                                      </p:cBhvr>
                                      <p:tavLst>
                                        <p:tav tm="0" fmla="#ppt_w+(8/9)*(#ppt_w-0)*((1.5-1.5*$)^2-(1.5-1.5*$)^3)">
                                          <p:val>
                                            <p:fltVal val="0"/>
                                          </p:val>
                                        </p:tav>
                                        <p:tav tm="100000">
                                          <p:val>
                                            <p:fltVal val="1"/>
                                          </p:val>
                                        </p:tav>
                                      </p:tavLst>
                                    </p:anim>
                                    <p:anim to="" calcmode="lin" valueType="num">
                                      <p:cBhvr>
                                        <p:cTn id="61" dur="1000" fill="hold">
                                          <p:stCondLst>
                                            <p:cond delay="0"/>
                                          </p:stCondLst>
                                        </p:cTn>
                                        <p:tgtEl>
                                          <p:spTgt spid="25"/>
                                        </p:tgtEl>
                                        <p:attrNameLst>
                                          <p:attrName>ppt_h</p:attrName>
                                        </p:attrNameLst>
                                      </p:cBhvr>
                                      <p:tavLst>
                                        <p:tav tm="0" fmla="#ppt_h+(8/9)*(#ppt_h-0)*((1.5-1.5*$)^2-(1.5-1.5*$)^3)">
                                          <p:val>
                                            <p:fltVal val="0"/>
                                          </p:val>
                                        </p:tav>
                                        <p:tav tm="100000">
                                          <p:val>
                                            <p:fltVal val="1"/>
                                          </p:val>
                                        </p:tav>
                                      </p:tavLst>
                                    </p:anim>
                                  </p:childTnLst>
                                </p:cTn>
                              </p:par>
                            </p:childTnLst>
                          </p:cTn>
                        </p:par>
                        <p:par>
                          <p:cTn id="62" fill="hold">
                            <p:stCondLst>
                              <p:cond delay="9149"/>
                            </p:stCondLst>
                            <p:childTnLst>
                              <p:par>
                                <p:cTn id="63" presetID="14" presetClass="entr" presetSubtype="10" fill="hold"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randombar(horizontal)">
                                      <p:cBhvr>
                                        <p:cTn id="65" dur="500"/>
                                        <p:tgtEl>
                                          <p:spTgt spid="26"/>
                                        </p:tgtEl>
                                      </p:cBhvr>
                                    </p:animEffect>
                                  </p:childTnLst>
                                </p:cTn>
                              </p:par>
                              <p:par>
                                <p:cTn id="66" presetID="23" presetClass="entr" presetSubtype="528" fill="hold" grpId="0" nodeType="withEffect">
                                  <p:stCondLst>
                                    <p:cond delay="0"/>
                                  </p:stCondLst>
                                  <p:iterate type="lt">
                                    <p:tmPct val="5000"/>
                                  </p:iterate>
                                  <p:childTnLst>
                                    <p:set>
                                      <p:cBhvr>
                                        <p:cTn id="67" dur="1" fill="hold">
                                          <p:stCondLst>
                                            <p:cond delay="0"/>
                                          </p:stCondLst>
                                        </p:cTn>
                                        <p:tgtEl>
                                          <p:spTgt spid="29"/>
                                        </p:tgtEl>
                                        <p:attrNameLst>
                                          <p:attrName>style.visibility</p:attrName>
                                        </p:attrNameLst>
                                      </p:cBhvr>
                                      <p:to>
                                        <p:strVal val="visible"/>
                                      </p:to>
                                    </p:set>
                                    <p:anim to="" calcmode="lin" valueType="num">
                                      <p:cBhvr>
                                        <p:cTn id="68" dur="1000" fill="hold">
                                          <p:stCondLst>
                                            <p:cond delay="0"/>
                                          </p:stCondLst>
                                        </p:cTn>
                                        <p:tgtEl>
                                          <p:spTgt spid="29"/>
                                        </p:tgtEl>
                                        <p:attrNameLst>
                                          <p:attrName>ppt_x</p:attrName>
                                        </p:attrNameLst>
                                      </p:cBhvr>
                                      <p:tavLst>
                                        <p:tav tm="0" fmla="#ppt_x+(8/9)*(#ppt_x-(#ppt_x-#ppt_w/2))*((1.5-1.5*$)^2-(1.5-1.5*$)^3)">
                                          <p:val>
                                            <p:fltVal val="0"/>
                                          </p:val>
                                        </p:tav>
                                        <p:tav tm="100000">
                                          <p:val>
                                            <p:fltVal val="1"/>
                                          </p:val>
                                        </p:tav>
                                      </p:tavLst>
                                    </p:anim>
                                    <p:anim to="" calcmode="lin" valueType="num">
                                      <p:cBhvr>
                                        <p:cTn id="69" dur="1000" fill="hold">
                                          <p:stCondLst>
                                            <p:cond delay="0"/>
                                          </p:stCondLst>
                                        </p:cTn>
                                        <p:tgtEl>
                                          <p:spTgt spid="29"/>
                                        </p:tgtEl>
                                        <p:attrNameLst>
                                          <p:attrName>ppt_y</p:attrName>
                                        </p:attrNameLst>
                                      </p:cBhvr>
                                      <p:tavLst>
                                        <p:tav tm="0" fmla="#ppt_y+(8/9)*(#ppt_y-(#ppt_y+#ppt_h/2))*((1.5-1.5*$)^2-(1.5-1.5*$)^3)">
                                          <p:val>
                                            <p:fltVal val="0"/>
                                          </p:val>
                                        </p:tav>
                                        <p:tav tm="100000">
                                          <p:val>
                                            <p:fltVal val="1"/>
                                          </p:val>
                                        </p:tav>
                                      </p:tavLst>
                                    </p:anim>
                                    <p:anim to="" calcmode="lin" valueType="num">
                                      <p:cBhvr>
                                        <p:cTn id="70" dur="1000" fill="hold">
                                          <p:stCondLst>
                                            <p:cond delay="0"/>
                                          </p:stCondLst>
                                        </p:cTn>
                                        <p:tgtEl>
                                          <p:spTgt spid="29"/>
                                        </p:tgtEl>
                                        <p:attrNameLst>
                                          <p:attrName>ppt_w</p:attrName>
                                        </p:attrNameLst>
                                      </p:cBhvr>
                                      <p:tavLst>
                                        <p:tav tm="0" fmla="#ppt_w+(8/9)*(#ppt_w-0)*((1.5-1.5*$)^2-(1.5-1.5*$)^3)">
                                          <p:val>
                                            <p:fltVal val="0"/>
                                          </p:val>
                                        </p:tav>
                                        <p:tav tm="100000">
                                          <p:val>
                                            <p:fltVal val="1"/>
                                          </p:val>
                                        </p:tav>
                                      </p:tavLst>
                                    </p:anim>
                                    <p:anim to="" calcmode="lin" valueType="num">
                                      <p:cBhvr>
                                        <p:cTn id="71" dur="1000" fill="hold">
                                          <p:stCondLst>
                                            <p:cond delay="0"/>
                                          </p:stCondLst>
                                        </p:cTn>
                                        <p:tgtEl>
                                          <p:spTgt spid="29"/>
                                        </p:tgtEl>
                                        <p:attrNameLst>
                                          <p:attrName>ppt_h</p:attrName>
                                        </p:attrNameLst>
                                      </p:cBhvr>
                                      <p:tavLst>
                                        <p:tav tm="0" fmla="#ppt_h+(8/9)*(#ppt_h-0)*((1.5-1.5*$)^2-(1.5-1.5*$)^3)">
                                          <p:val>
                                            <p:fltVal val="0"/>
                                          </p:val>
                                        </p:tav>
                                        <p:tav tm="100000">
                                          <p:val>
                                            <p:fltVal val="1"/>
                                          </p:val>
                                        </p:tav>
                                      </p:tavLst>
                                    </p:anim>
                                  </p:childTnLst>
                                </p:cTn>
                              </p:par>
                            </p:childTnLst>
                          </p:cTn>
                        </p:par>
                        <p:par>
                          <p:cTn id="72" fill="hold">
                            <p:stCondLst>
                              <p:cond delay="10649"/>
                            </p:stCondLst>
                            <p:childTnLst>
                              <p:par>
                                <p:cTn id="73" presetID="14" presetClass="entr" presetSubtype="10"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randombar(horizontal)">
                                      <p:cBhvr>
                                        <p:cTn id="75" dur="500"/>
                                        <p:tgtEl>
                                          <p:spTgt spid="30"/>
                                        </p:tgtEl>
                                      </p:cBhvr>
                                    </p:animEffect>
                                  </p:childTnLst>
                                </p:cTn>
                              </p:par>
                              <p:par>
                                <p:cTn id="76" presetID="23" presetClass="entr" presetSubtype="528" fill="hold" grpId="0" nodeType="withEffect">
                                  <p:stCondLst>
                                    <p:cond delay="0"/>
                                  </p:stCondLst>
                                  <p:iterate type="lt">
                                    <p:tmPct val="5000"/>
                                  </p:iterate>
                                  <p:childTnLst>
                                    <p:set>
                                      <p:cBhvr>
                                        <p:cTn id="77" dur="1" fill="hold">
                                          <p:stCondLst>
                                            <p:cond delay="0"/>
                                          </p:stCondLst>
                                        </p:cTn>
                                        <p:tgtEl>
                                          <p:spTgt spid="33"/>
                                        </p:tgtEl>
                                        <p:attrNameLst>
                                          <p:attrName>style.visibility</p:attrName>
                                        </p:attrNameLst>
                                      </p:cBhvr>
                                      <p:to>
                                        <p:strVal val="visible"/>
                                      </p:to>
                                    </p:set>
                                    <p:anim to="" calcmode="lin" valueType="num">
                                      <p:cBhvr>
                                        <p:cTn id="78" dur="1000" fill="hold">
                                          <p:stCondLst>
                                            <p:cond delay="0"/>
                                          </p:stCondLst>
                                        </p:cTn>
                                        <p:tgtEl>
                                          <p:spTgt spid="33"/>
                                        </p:tgtEl>
                                        <p:attrNameLst>
                                          <p:attrName>ppt_x</p:attrName>
                                        </p:attrNameLst>
                                      </p:cBhvr>
                                      <p:tavLst>
                                        <p:tav tm="0" fmla="#ppt_x+(8/9)*(#ppt_x-(#ppt_x-#ppt_w/2))*((1.5-1.5*$)^2-(1.5-1.5*$)^3)">
                                          <p:val>
                                            <p:fltVal val="0"/>
                                          </p:val>
                                        </p:tav>
                                        <p:tav tm="100000">
                                          <p:val>
                                            <p:fltVal val="1"/>
                                          </p:val>
                                        </p:tav>
                                      </p:tavLst>
                                    </p:anim>
                                    <p:anim to="" calcmode="lin" valueType="num">
                                      <p:cBhvr>
                                        <p:cTn id="79" dur="1000" fill="hold">
                                          <p:stCondLst>
                                            <p:cond delay="0"/>
                                          </p:stCondLst>
                                        </p:cTn>
                                        <p:tgtEl>
                                          <p:spTgt spid="33"/>
                                        </p:tgtEl>
                                        <p:attrNameLst>
                                          <p:attrName>ppt_y</p:attrName>
                                        </p:attrNameLst>
                                      </p:cBhvr>
                                      <p:tavLst>
                                        <p:tav tm="0" fmla="#ppt_y+(8/9)*(#ppt_y-(#ppt_y+#ppt_h/2))*((1.5-1.5*$)^2-(1.5-1.5*$)^3)">
                                          <p:val>
                                            <p:fltVal val="0"/>
                                          </p:val>
                                        </p:tav>
                                        <p:tav tm="100000">
                                          <p:val>
                                            <p:fltVal val="1"/>
                                          </p:val>
                                        </p:tav>
                                      </p:tavLst>
                                    </p:anim>
                                    <p:anim to="" calcmode="lin" valueType="num">
                                      <p:cBhvr>
                                        <p:cTn id="80" dur="1000" fill="hold">
                                          <p:stCondLst>
                                            <p:cond delay="0"/>
                                          </p:stCondLst>
                                        </p:cTn>
                                        <p:tgtEl>
                                          <p:spTgt spid="33"/>
                                        </p:tgtEl>
                                        <p:attrNameLst>
                                          <p:attrName>ppt_w</p:attrName>
                                        </p:attrNameLst>
                                      </p:cBhvr>
                                      <p:tavLst>
                                        <p:tav tm="0" fmla="#ppt_w+(8/9)*(#ppt_w-0)*((1.5-1.5*$)^2-(1.5-1.5*$)^3)">
                                          <p:val>
                                            <p:fltVal val="0"/>
                                          </p:val>
                                        </p:tav>
                                        <p:tav tm="100000">
                                          <p:val>
                                            <p:fltVal val="1"/>
                                          </p:val>
                                        </p:tav>
                                      </p:tavLst>
                                    </p:anim>
                                    <p:anim to="" calcmode="lin" valueType="num">
                                      <p:cBhvr>
                                        <p:cTn id="81" dur="1000" fill="hold">
                                          <p:stCondLst>
                                            <p:cond delay="0"/>
                                          </p:stCondLst>
                                        </p:cTn>
                                        <p:tgtEl>
                                          <p:spTgt spid="33"/>
                                        </p:tgtEl>
                                        <p:attrNameLst>
                                          <p:attrName>ppt_h</p:attrName>
                                        </p:attrNameLst>
                                      </p:cBhvr>
                                      <p:tavLst>
                                        <p:tav tm="0" fmla="#ppt_h+(8/9)*(#ppt_h-0)*((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3" grpId="0"/>
      <p:bldP spid="17" grpId="0"/>
      <p:bldP spid="21" grpId="0"/>
      <p:bldP spid="25" grpId="0"/>
      <p:bldP spid="29"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2</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沟通技巧</a:t>
            </a:r>
            <a:endParaRPr lang="zh-CN" altLang="en-US" b="1" noProof="1">
              <a:solidFill>
                <a:srgbClr val="9AB8EE"/>
              </a:solidFill>
              <a:latin typeface="+mn-lt"/>
              <a:cs typeface="+mn-ea"/>
              <a:sym typeface="+mn-lt"/>
            </a:endParaRPr>
          </a:p>
        </p:txBody>
      </p:sp>
      <p:sp>
        <p:nvSpPr>
          <p:cNvPr id="8" name="Rectangle 2"/>
          <p:cNvSpPr txBox="1"/>
          <p:nvPr/>
        </p:nvSpPr>
        <p:spPr>
          <a:xfrm>
            <a:off x="3778058" y="897859"/>
            <a:ext cx="4780731" cy="5114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b="1" dirty="0">
                <a:cs typeface="+mn-ea"/>
                <a:sym typeface="+mn-lt"/>
              </a:rPr>
              <a:t>良好的应对用语</a:t>
            </a:r>
            <a:endParaRPr lang="zh-CN" altLang="en-US" b="1" dirty="0">
              <a:cs typeface="+mn-ea"/>
              <a:sym typeface="+mn-lt"/>
            </a:endParaRPr>
          </a:p>
        </p:txBody>
      </p:sp>
      <p:grpSp>
        <p:nvGrpSpPr>
          <p:cNvPr id="10" name="组合 9"/>
          <p:cNvGrpSpPr/>
          <p:nvPr/>
        </p:nvGrpSpPr>
        <p:grpSpPr>
          <a:xfrm>
            <a:off x="927867" y="1801216"/>
            <a:ext cx="2324152" cy="577074"/>
            <a:chOff x="1119596" y="1953996"/>
            <a:chExt cx="2324152" cy="577074"/>
          </a:xfrm>
        </p:grpSpPr>
        <p:sp>
          <p:nvSpPr>
            <p:cNvPr id="11" name="矩形: 圆角 10"/>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向顾客询问时</a:t>
              </a:r>
              <a:endParaRPr lang="zh-CN" altLang="en-US" sz="2000" b="1" dirty="0">
                <a:solidFill>
                  <a:schemeClr val="bg1"/>
                </a:solidFill>
                <a:cs typeface="+mn-ea"/>
                <a:sym typeface="+mn-lt"/>
              </a:endParaRPr>
            </a:p>
          </p:txBody>
        </p:sp>
      </p:grpSp>
      <p:sp>
        <p:nvSpPr>
          <p:cNvPr id="13" name="文本框 12"/>
          <p:cNvSpPr txBox="1"/>
          <p:nvPr/>
        </p:nvSpPr>
        <p:spPr>
          <a:xfrm>
            <a:off x="1059616" y="2450860"/>
            <a:ext cx="2367327" cy="700576"/>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对不起，您是哪位？</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很抱歉，您是哪位？</a:t>
            </a:r>
            <a:endParaRPr lang="zh-CN" altLang="en-US" sz="1400" dirty="0">
              <a:solidFill>
                <a:schemeClr val="tx1">
                  <a:lumMod val="65000"/>
                  <a:lumOff val="35000"/>
                </a:schemeClr>
              </a:solidFill>
              <a:cs typeface="+mn-ea"/>
              <a:sym typeface="+mn-lt"/>
            </a:endParaRPr>
          </a:p>
        </p:txBody>
      </p:sp>
      <p:grpSp>
        <p:nvGrpSpPr>
          <p:cNvPr id="14" name="组合 13"/>
          <p:cNvGrpSpPr/>
          <p:nvPr/>
        </p:nvGrpSpPr>
        <p:grpSpPr>
          <a:xfrm>
            <a:off x="927866" y="3535511"/>
            <a:ext cx="2324152" cy="577074"/>
            <a:chOff x="1119596" y="1953996"/>
            <a:chExt cx="2324152" cy="577074"/>
          </a:xfrm>
        </p:grpSpPr>
        <p:sp>
          <p:nvSpPr>
            <p:cNvPr id="15" name="矩形: 圆角 14"/>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拒绝顾客时</a:t>
              </a:r>
              <a:endParaRPr lang="zh-CN" altLang="en-US" sz="2000" b="1" dirty="0">
                <a:solidFill>
                  <a:schemeClr val="bg1"/>
                </a:solidFill>
                <a:cs typeface="+mn-ea"/>
                <a:sym typeface="+mn-lt"/>
              </a:endParaRPr>
            </a:p>
          </p:txBody>
        </p:sp>
      </p:grpSp>
      <p:sp>
        <p:nvSpPr>
          <p:cNvPr id="17" name="文本框 16"/>
          <p:cNvSpPr txBox="1"/>
          <p:nvPr/>
        </p:nvSpPr>
        <p:spPr>
          <a:xfrm>
            <a:off x="1059615" y="4185155"/>
            <a:ext cx="2367327" cy="1384995"/>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非常不巧</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真对不起</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不得已，没有办法</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非常对不起</a:t>
            </a:r>
            <a:endParaRPr lang="zh-CN" altLang="en-US" sz="1400" dirty="0">
              <a:solidFill>
                <a:schemeClr val="tx1">
                  <a:lumMod val="65000"/>
                  <a:lumOff val="35000"/>
                </a:schemeClr>
              </a:solidFill>
              <a:cs typeface="+mn-ea"/>
              <a:sym typeface="+mn-lt"/>
            </a:endParaRPr>
          </a:p>
        </p:txBody>
      </p:sp>
      <p:grpSp>
        <p:nvGrpSpPr>
          <p:cNvPr id="18" name="组合 17"/>
          <p:cNvGrpSpPr/>
          <p:nvPr/>
        </p:nvGrpSpPr>
        <p:grpSpPr>
          <a:xfrm>
            <a:off x="4310162" y="1831044"/>
            <a:ext cx="2324153" cy="562160"/>
            <a:chOff x="1119595" y="1968910"/>
            <a:chExt cx="2324153" cy="562160"/>
          </a:xfrm>
        </p:grpSpPr>
        <p:sp>
          <p:nvSpPr>
            <p:cNvPr id="19" name="矩形: 圆角 18"/>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1119595" y="2008204"/>
              <a:ext cx="2324151" cy="397801"/>
            </a:xfrm>
            <a:prstGeom prst="rect">
              <a:avLst/>
            </a:prstGeom>
            <a:noFill/>
          </p:spPr>
          <p:txBody>
            <a:bodyPr wrap="square" rtlCol="0">
              <a:spAutoFit/>
            </a:bodyPr>
            <a:lstStyle/>
            <a:p>
              <a:pPr algn="ctr">
                <a:lnSpc>
                  <a:spcPct val="150000"/>
                </a:lnSpc>
              </a:pPr>
              <a:r>
                <a:rPr lang="zh-CN" altLang="en-US" sz="1500" b="1" dirty="0">
                  <a:solidFill>
                    <a:schemeClr val="bg1"/>
                  </a:solidFill>
                  <a:cs typeface="+mn-ea"/>
                  <a:sym typeface="+mn-lt"/>
                </a:rPr>
                <a:t>提到顾客已明白的事情时</a:t>
              </a:r>
              <a:endParaRPr lang="zh-CN" altLang="en-US" sz="1500" b="1" dirty="0">
                <a:solidFill>
                  <a:schemeClr val="bg1"/>
                </a:solidFill>
                <a:cs typeface="+mn-ea"/>
                <a:sym typeface="+mn-lt"/>
              </a:endParaRPr>
            </a:p>
          </p:txBody>
        </p:sp>
      </p:grpSp>
      <p:sp>
        <p:nvSpPr>
          <p:cNvPr id="21" name="文本框 20"/>
          <p:cNvSpPr txBox="1"/>
          <p:nvPr/>
        </p:nvSpPr>
        <p:spPr>
          <a:xfrm>
            <a:off x="4441912" y="2465774"/>
            <a:ext cx="2367327" cy="700576"/>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不必我说您也知道</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如您所知的</a:t>
            </a:r>
            <a:endParaRPr lang="zh-CN" altLang="en-US" sz="1400" dirty="0">
              <a:solidFill>
                <a:schemeClr val="tx1">
                  <a:lumMod val="65000"/>
                  <a:lumOff val="35000"/>
                </a:schemeClr>
              </a:solidFill>
              <a:cs typeface="+mn-ea"/>
              <a:sym typeface="+mn-lt"/>
            </a:endParaRPr>
          </a:p>
        </p:txBody>
      </p:sp>
      <p:grpSp>
        <p:nvGrpSpPr>
          <p:cNvPr id="22" name="组合 21"/>
          <p:cNvGrpSpPr/>
          <p:nvPr/>
        </p:nvGrpSpPr>
        <p:grpSpPr>
          <a:xfrm>
            <a:off x="4310162" y="3535511"/>
            <a:ext cx="2324152" cy="577074"/>
            <a:chOff x="1119596" y="1953996"/>
            <a:chExt cx="2324152" cy="577074"/>
          </a:xfrm>
        </p:grpSpPr>
        <p:sp>
          <p:nvSpPr>
            <p:cNvPr id="23" name="矩形: 圆角 22"/>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麻烦顾客时</a:t>
              </a:r>
              <a:endParaRPr lang="zh-CN" altLang="en-US" sz="2000" b="1" dirty="0">
                <a:solidFill>
                  <a:schemeClr val="bg1"/>
                </a:solidFill>
                <a:cs typeface="+mn-ea"/>
                <a:sym typeface="+mn-lt"/>
              </a:endParaRPr>
            </a:p>
          </p:txBody>
        </p:sp>
      </p:grpSp>
      <p:sp>
        <p:nvSpPr>
          <p:cNvPr id="25" name="文本框 24"/>
          <p:cNvSpPr txBox="1"/>
          <p:nvPr/>
        </p:nvSpPr>
        <p:spPr>
          <a:xfrm>
            <a:off x="4441911" y="4185155"/>
            <a:ext cx="3345237" cy="1384995"/>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可能会多添您的麻烦</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 真感到抱歉</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是否请您再考虑</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 如果您愿意，我会感到很高兴</a:t>
            </a:r>
            <a:endParaRPr lang="zh-CN" altLang="en-US" sz="1400" dirty="0">
              <a:solidFill>
                <a:schemeClr val="tx1">
                  <a:lumMod val="65000"/>
                  <a:lumOff val="35000"/>
                </a:schemeClr>
              </a:solidFill>
              <a:cs typeface="+mn-ea"/>
              <a:sym typeface="+mn-lt"/>
            </a:endParaRPr>
          </a:p>
        </p:txBody>
      </p:sp>
      <p:grpSp>
        <p:nvGrpSpPr>
          <p:cNvPr id="26" name="组合 25"/>
          <p:cNvGrpSpPr/>
          <p:nvPr/>
        </p:nvGrpSpPr>
        <p:grpSpPr>
          <a:xfrm>
            <a:off x="8018396" y="1845958"/>
            <a:ext cx="2324154" cy="562160"/>
            <a:chOff x="1119594" y="1968910"/>
            <a:chExt cx="2324154" cy="562160"/>
          </a:xfrm>
        </p:grpSpPr>
        <p:sp>
          <p:nvSpPr>
            <p:cNvPr id="27" name="矩形: 圆角 26"/>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1119594" y="2050243"/>
              <a:ext cx="2324151" cy="336695"/>
            </a:xfrm>
            <a:prstGeom prst="rect">
              <a:avLst/>
            </a:prstGeom>
            <a:noFill/>
          </p:spPr>
          <p:txBody>
            <a:bodyPr wrap="square" rtlCol="0">
              <a:spAutoFit/>
            </a:bodyPr>
            <a:lstStyle/>
            <a:p>
              <a:pPr algn="ctr">
                <a:lnSpc>
                  <a:spcPct val="150000"/>
                </a:lnSpc>
              </a:pPr>
              <a:r>
                <a:rPr lang="zh-CN" altLang="en-US" sz="1200" b="1" dirty="0">
                  <a:solidFill>
                    <a:schemeClr val="bg1"/>
                  </a:solidFill>
                  <a:cs typeface="+mn-ea"/>
                  <a:sym typeface="+mn-lt"/>
                </a:rPr>
                <a:t>顾客问自己所不了解的事情时</a:t>
              </a:r>
              <a:endParaRPr lang="zh-CN" altLang="en-US" sz="1200" b="1" dirty="0">
                <a:solidFill>
                  <a:schemeClr val="bg1"/>
                </a:solidFill>
                <a:cs typeface="+mn-ea"/>
                <a:sym typeface="+mn-lt"/>
              </a:endParaRPr>
            </a:p>
          </p:txBody>
        </p:sp>
      </p:grpSp>
      <p:sp>
        <p:nvSpPr>
          <p:cNvPr id="29" name="文本框 28"/>
          <p:cNvSpPr txBox="1"/>
          <p:nvPr/>
        </p:nvSpPr>
        <p:spPr>
          <a:xfrm>
            <a:off x="8150147" y="2480688"/>
            <a:ext cx="3589569" cy="700576"/>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现在我请负责人与您详谈，请稍等</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我不太清楚，请承办员为您解说</a:t>
            </a:r>
            <a:endParaRPr lang="zh-CN" altLang="en-US" sz="1400" dirty="0">
              <a:solidFill>
                <a:schemeClr val="tx1">
                  <a:lumMod val="65000"/>
                  <a:lumOff val="35000"/>
                </a:schemeClr>
              </a:solidFill>
              <a:cs typeface="+mn-ea"/>
              <a:sym typeface="+mn-lt"/>
            </a:endParaRPr>
          </a:p>
        </p:txBody>
      </p:sp>
      <p:grpSp>
        <p:nvGrpSpPr>
          <p:cNvPr id="30" name="组合 29"/>
          <p:cNvGrpSpPr/>
          <p:nvPr/>
        </p:nvGrpSpPr>
        <p:grpSpPr>
          <a:xfrm>
            <a:off x="8018397" y="3535511"/>
            <a:ext cx="2324152" cy="577074"/>
            <a:chOff x="1119596" y="1953996"/>
            <a:chExt cx="2324152" cy="577074"/>
          </a:xfrm>
        </p:grpSpPr>
        <p:sp>
          <p:nvSpPr>
            <p:cNvPr id="31" name="矩形: 圆角 30"/>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文本框 31"/>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听取顾客抱怨时</a:t>
              </a:r>
              <a:endParaRPr lang="zh-CN" altLang="en-US" sz="2000" b="1" dirty="0">
                <a:solidFill>
                  <a:schemeClr val="bg1"/>
                </a:solidFill>
                <a:cs typeface="+mn-ea"/>
                <a:sym typeface="+mn-lt"/>
              </a:endParaRPr>
            </a:p>
          </p:txBody>
        </p:sp>
      </p:grpSp>
      <p:sp>
        <p:nvSpPr>
          <p:cNvPr id="33" name="文本框 32"/>
          <p:cNvSpPr txBox="1"/>
          <p:nvPr/>
        </p:nvSpPr>
        <p:spPr>
          <a:xfrm>
            <a:off x="8150146" y="4185155"/>
            <a:ext cx="2608803" cy="2031325"/>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如您所说</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对不起，添加您的麻烦</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我马上查，请稍等</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浪费您很多时间</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今后我们将多注意</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感谢您亲切的指教</a:t>
            </a:r>
            <a:endParaRPr lang="zh-CN" altLang="en-US" sz="14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par>
                                <p:cTn id="15" presetID="14" presetClass="entr" presetSubtype="1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par>
                                <p:cTn id="18" presetID="23" presetClass="entr" presetSubtype="528" fill="hold" grpId="0" nodeType="withEffect">
                                  <p:stCondLst>
                                    <p:cond delay="0"/>
                                  </p:stCondLst>
                                  <p:iterate type="lt">
                                    <p:tmPct val="5000"/>
                                  </p:iterate>
                                  <p:childTnLst>
                                    <p:set>
                                      <p:cBhvr>
                                        <p:cTn id="19" dur="1" fill="hold">
                                          <p:stCondLst>
                                            <p:cond delay="0"/>
                                          </p:stCondLst>
                                        </p:cTn>
                                        <p:tgtEl>
                                          <p:spTgt spid="13"/>
                                        </p:tgtEl>
                                        <p:attrNameLst>
                                          <p:attrName>style.visibility</p:attrName>
                                        </p:attrNameLst>
                                      </p:cBhvr>
                                      <p:to>
                                        <p:strVal val="visible"/>
                                      </p:to>
                                    </p:set>
                                    <p:anim to="" calcmode="lin" valueType="num">
                                      <p:cBhvr>
                                        <p:cTn id="20" dur="1000" fill="hold">
                                          <p:stCondLst>
                                            <p:cond delay="0"/>
                                          </p:stCondLst>
                                        </p:cTn>
                                        <p:tgtEl>
                                          <p:spTgt spid="13"/>
                                        </p:tgtEl>
                                        <p:attrNameLst>
                                          <p:attrName>ppt_x</p:attrName>
                                        </p:attrNameLst>
                                      </p:cBhvr>
                                      <p:tavLst>
                                        <p:tav tm="0" fmla="#ppt_x+(8/9)*(#ppt_x-(#ppt_x-#ppt_w/2))*((1.5-1.5*$)^2-(1.5-1.5*$)^3)">
                                          <p:val>
                                            <p:fltVal val="0"/>
                                          </p:val>
                                        </p:tav>
                                        <p:tav tm="100000">
                                          <p:val>
                                            <p:fltVal val="1"/>
                                          </p:val>
                                        </p:tav>
                                      </p:tavLst>
                                    </p:anim>
                                    <p:anim to="" calcmode="lin" valueType="num">
                                      <p:cBhvr>
                                        <p:cTn id="21" dur="1000" fill="hold">
                                          <p:stCondLst>
                                            <p:cond delay="0"/>
                                          </p:stCondLst>
                                        </p:cTn>
                                        <p:tgtEl>
                                          <p:spTgt spid="13"/>
                                        </p:tgtEl>
                                        <p:attrNameLst>
                                          <p:attrName>ppt_y</p:attrName>
                                        </p:attrNameLst>
                                      </p:cBhvr>
                                      <p:tavLst>
                                        <p:tav tm="0" fmla="#ppt_y+(8/9)*(#ppt_y-(#ppt_y+#ppt_h/2))*((1.5-1.5*$)^2-(1.5-1.5*$)^3)">
                                          <p:val>
                                            <p:fltVal val="0"/>
                                          </p:val>
                                        </p:tav>
                                        <p:tav tm="100000">
                                          <p:val>
                                            <p:fltVal val="1"/>
                                          </p:val>
                                        </p:tav>
                                      </p:tavLst>
                                    </p:anim>
                                    <p:anim to="" calcmode="lin" valueType="num">
                                      <p:cBhvr>
                                        <p:cTn id="22" dur="1000" fill="hold">
                                          <p:stCondLst>
                                            <p:cond delay="0"/>
                                          </p:stCondLst>
                                        </p:cTn>
                                        <p:tgtEl>
                                          <p:spTgt spid="13"/>
                                        </p:tgtEl>
                                        <p:attrNameLst>
                                          <p:attrName>ppt_w</p:attrName>
                                        </p:attrNameLst>
                                      </p:cBhvr>
                                      <p:tavLst>
                                        <p:tav tm="0" fmla="#ppt_w+(8/9)*(#ppt_w-0)*((1.5-1.5*$)^2-(1.5-1.5*$)^3)">
                                          <p:val>
                                            <p:fltVal val="0"/>
                                          </p:val>
                                        </p:tav>
                                        <p:tav tm="100000">
                                          <p:val>
                                            <p:fltVal val="1"/>
                                          </p:val>
                                        </p:tav>
                                      </p:tavLst>
                                    </p:anim>
                                    <p:anim to="" calcmode="lin" valueType="num">
                                      <p:cBhvr>
                                        <p:cTn id="23" dur="1000" fill="hold">
                                          <p:stCondLst>
                                            <p:cond delay="0"/>
                                          </p:stCondLst>
                                        </p:cTn>
                                        <p:tgtEl>
                                          <p:spTgt spid="13"/>
                                        </p:tgtEl>
                                        <p:attrNameLst>
                                          <p:attrName>ppt_h</p:attrName>
                                        </p:attrNameLst>
                                      </p:cBhvr>
                                      <p:tavLst>
                                        <p:tav tm="0" fmla="#ppt_h+(8/9)*(#ppt_h-0)*((1.5-1.5*$)^2-(1.5-1.5*$)^3)">
                                          <p:val>
                                            <p:fltVal val="0"/>
                                          </p:val>
                                        </p:tav>
                                        <p:tav tm="100000">
                                          <p:val>
                                            <p:fltVal val="1"/>
                                          </p:val>
                                        </p:tav>
                                      </p:tavLst>
                                    </p:anim>
                                  </p:childTnLst>
                                </p:cTn>
                              </p:par>
                            </p:childTnLst>
                          </p:cTn>
                        </p:par>
                        <p:par>
                          <p:cTn id="24" fill="hold">
                            <p:stCondLst>
                              <p:cond delay="0"/>
                            </p:stCondLst>
                            <p:childTnLst>
                              <p:par>
                                <p:cTn id="25" presetID="14" presetClass="entr" presetSubtype="1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randombar(horizontal)">
                                      <p:cBhvr>
                                        <p:cTn id="27" dur="500"/>
                                        <p:tgtEl>
                                          <p:spTgt spid="14"/>
                                        </p:tgtEl>
                                      </p:cBhvr>
                                    </p:animEffect>
                                  </p:childTnLst>
                                </p:cTn>
                              </p:par>
                              <p:par>
                                <p:cTn id="28" presetID="23" presetClass="entr" presetSubtype="528" fill="hold" grpId="0" nodeType="withEffect">
                                  <p:stCondLst>
                                    <p:cond delay="0"/>
                                  </p:stCondLst>
                                  <p:iterate type="lt">
                                    <p:tmPct val="5000"/>
                                  </p:iterate>
                                  <p:childTnLst>
                                    <p:set>
                                      <p:cBhvr>
                                        <p:cTn id="29" dur="1" fill="hold">
                                          <p:stCondLst>
                                            <p:cond delay="0"/>
                                          </p:stCondLst>
                                        </p:cTn>
                                        <p:tgtEl>
                                          <p:spTgt spid="17"/>
                                        </p:tgtEl>
                                        <p:attrNameLst>
                                          <p:attrName>style.visibility</p:attrName>
                                        </p:attrNameLst>
                                      </p:cBhvr>
                                      <p:to>
                                        <p:strVal val="visible"/>
                                      </p:to>
                                    </p:set>
                                    <p:anim to="" calcmode="lin" valueType="num">
                                      <p:cBhvr>
                                        <p:cTn id="30" dur="1000" fill="hold">
                                          <p:stCondLst>
                                            <p:cond delay="0"/>
                                          </p:stCondLst>
                                        </p:cTn>
                                        <p:tgtEl>
                                          <p:spTgt spid="17"/>
                                        </p:tgtEl>
                                        <p:attrNameLst>
                                          <p:attrName>ppt_x</p:attrName>
                                        </p:attrNameLst>
                                      </p:cBhvr>
                                      <p:tavLst>
                                        <p:tav tm="0" fmla="#ppt_x+(8/9)*(#ppt_x-(#ppt_x-#ppt_w/2))*((1.5-1.5*$)^2-(1.5-1.5*$)^3)">
                                          <p:val>
                                            <p:fltVal val="0"/>
                                          </p:val>
                                        </p:tav>
                                        <p:tav tm="100000">
                                          <p:val>
                                            <p:fltVal val="1"/>
                                          </p:val>
                                        </p:tav>
                                      </p:tavLst>
                                    </p:anim>
                                    <p:anim to="" calcmode="lin" valueType="num">
                                      <p:cBhvr>
                                        <p:cTn id="31" dur="1000" fill="hold">
                                          <p:stCondLst>
                                            <p:cond delay="0"/>
                                          </p:stCondLst>
                                        </p:cTn>
                                        <p:tgtEl>
                                          <p:spTgt spid="17"/>
                                        </p:tgtEl>
                                        <p:attrNameLst>
                                          <p:attrName>ppt_y</p:attrName>
                                        </p:attrNameLst>
                                      </p:cBhvr>
                                      <p:tavLst>
                                        <p:tav tm="0" fmla="#ppt_y+(8/9)*(#ppt_y-(#ppt_y+#ppt_h/2))*((1.5-1.5*$)^2-(1.5-1.5*$)^3)">
                                          <p:val>
                                            <p:fltVal val="0"/>
                                          </p:val>
                                        </p:tav>
                                        <p:tav tm="100000">
                                          <p:val>
                                            <p:fltVal val="1"/>
                                          </p:val>
                                        </p:tav>
                                      </p:tavLst>
                                    </p:anim>
                                    <p:anim to="" calcmode="lin" valueType="num">
                                      <p:cBhvr>
                                        <p:cTn id="32" dur="1000" fill="hold">
                                          <p:stCondLst>
                                            <p:cond delay="0"/>
                                          </p:stCondLst>
                                        </p:cTn>
                                        <p:tgtEl>
                                          <p:spTgt spid="17"/>
                                        </p:tgtEl>
                                        <p:attrNameLst>
                                          <p:attrName>ppt_w</p:attrName>
                                        </p:attrNameLst>
                                      </p:cBhvr>
                                      <p:tavLst>
                                        <p:tav tm="0" fmla="#ppt_w+(8/9)*(#ppt_w-0)*((1.5-1.5*$)^2-(1.5-1.5*$)^3)">
                                          <p:val>
                                            <p:fltVal val="0"/>
                                          </p:val>
                                        </p:tav>
                                        <p:tav tm="100000">
                                          <p:val>
                                            <p:fltVal val="1"/>
                                          </p:val>
                                        </p:tav>
                                      </p:tavLst>
                                    </p:anim>
                                    <p:anim to="" calcmode="lin" valueType="num">
                                      <p:cBhvr>
                                        <p:cTn id="33" dur="1000" fill="hold">
                                          <p:stCondLst>
                                            <p:cond delay="0"/>
                                          </p:stCondLst>
                                        </p:cTn>
                                        <p:tgtEl>
                                          <p:spTgt spid="17"/>
                                        </p:tgtEl>
                                        <p:attrNameLst>
                                          <p:attrName>ppt_h</p:attrName>
                                        </p:attrNameLst>
                                      </p:cBhvr>
                                      <p:tavLst>
                                        <p:tav tm="0" fmla="#ppt_h+(8/9)*(#ppt_h-0)*((1.5-1.5*$)^2-(1.5-1.5*$)^3)">
                                          <p:val>
                                            <p:fltVal val="0"/>
                                          </p:val>
                                        </p:tav>
                                        <p:tav tm="100000">
                                          <p:val>
                                            <p:fltVal val="1"/>
                                          </p:val>
                                        </p:tav>
                                      </p:tavLst>
                                    </p:anim>
                                  </p:childTnLst>
                                </p:cTn>
                              </p:par>
                            </p:childTnLst>
                          </p:cTn>
                        </p:par>
                        <p:par>
                          <p:cTn id="34" fill="hold">
                            <p:stCondLst>
                              <p:cond delay="2000"/>
                            </p:stCondLst>
                            <p:childTnLst>
                              <p:par>
                                <p:cTn id="35" presetID="14" presetClass="entr" presetSubtype="10"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randombar(horizontal)">
                                      <p:cBhvr>
                                        <p:cTn id="37" dur="500"/>
                                        <p:tgtEl>
                                          <p:spTgt spid="18"/>
                                        </p:tgtEl>
                                      </p:cBhvr>
                                    </p:animEffect>
                                  </p:childTnLst>
                                </p:cTn>
                              </p:par>
                              <p:par>
                                <p:cTn id="38" presetID="23" presetClass="entr" presetSubtype="528" fill="hold" grpId="0" nodeType="withEffect">
                                  <p:stCondLst>
                                    <p:cond delay="0"/>
                                  </p:stCondLst>
                                  <p:iterate type="lt">
                                    <p:tmPct val="5000"/>
                                  </p:iterate>
                                  <p:childTnLst>
                                    <p:set>
                                      <p:cBhvr>
                                        <p:cTn id="39" dur="1" fill="hold">
                                          <p:stCondLst>
                                            <p:cond delay="0"/>
                                          </p:stCondLst>
                                        </p:cTn>
                                        <p:tgtEl>
                                          <p:spTgt spid="21"/>
                                        </p:tgtEl>
                                        <p:attrNameLst>
                                          <p:attrName>style.visibility</p:attrName>
                                        </p:attrNameLst>
                                      </p:cBhvr>
                                      <p:to>
                                        <p:strVal val="visible"/>
                                      </p:to>
                                    </p:set>
                                    <p:anim to="" calcmode="lin" valueType="num">
                                      <p:cBhvr>
                                        <p:cTn id="40" dur="1000" fill="hold">
                                          <p:stCondLst>
                                            <p:cond delay="0"/>
                                          </p:stCondLst>
                                        </p:cTn>
                                        <p:tgtEl>
                                          <p:spTgt spid="21"/>
                                        </p:tgtEl>
                                        <p:attrNameLst>
                                          <p:attrName>ppt_x</p:attrName>
                                        </p:attrNameLst>
                                      </p:cBhvr>
                                      <p:tavLst>
                                        <p:tav tm="0" fmla="#ppt_x+(8/9)*(#ppt_x-(#ppt_x-#ppt_w/2))*((1.5-1.5*$)^2-(1.5-1.5*$)^3)">
                                          <p:val>
                                            <p:fltVal val="0"/>
                                          </p:val>
                                        </p:tav>
                                        <p:tav tm="100000">
                                          <p:val>
                                            <p:fltVal val="1"/>
                                          </p:val>
                                        </p:tav>
                                      </p:tavLst>
                                    </p:anim>
                                    <p:anim to="" calcmode="lin" valueType="num">
                                      <p:cBhvr>
                                        <p:cTn id="41" dur="1000" fill="hold">
                                          <p:stCondLst>
                                            <p:cond delay="0"/>
                                          </p:stCondLst>
                                        </p:cTn>
                                        <p:tgtEl>
                                          <p:spTgt spid="21"/>
                                        </p:tgtEl>
                                        <p:attrNameLst>
                                          <p:attrName>ppt_y</p:attrName>
                                        </p:attrNameLst>
                                      </p:cBhvr>
                                      <p:tavLst>
                                        <p:tav tm="0" fmla="#ppt_y+(8/9)*(#ppt_y-(#ppt_y+#ppt_h/2))*((1.5-1.5*$)^2-(1.5-1.5*$)^3)">
                                          <p:val>
                                            <p:fltVal val="0"/>
                                          </p:val>
                                        </p:tav>
                                        <p:tav tm="100000">
                                          <p:val>
                                            <p:fltVal val="1"/>
                                          </p:val>
                                        </p:tav>
                                      </p:tavLst>
                                    </p:anim>
                                    <p:anim to="" calcmode="lin" valueType="num">
                                      <p:cBhvr>
                                        <p:cTn id="42" dur="1000" fill="hold">
                                          <p:stCondLst>
                                            <p:cond delay="0"/>
                                          </p:stCondLst>
                                        </p:cTn>
                                        <p:tgtEl>
                                          <p:spTgt spid="21"/>
                                        </p:tgtEl>
                                        <p:attrNameLst>
                                          <p:attrName>ppt_w</p:attrName>
                                        </p:attrNameLst>
                                      </p:cBhvr>
                                      <p:tavLst>
                                        <p:tav tm="0" fmla="#ppt_w+(8/9)*(#ppt_w-0)*((1.5-1.5*$)^2-(1.5-1.5*$)^3)">
                                          <p:val>
                                            <p:fltVal val="0"/>
                                          </p:val>
                                        </p:tav>
                                        <p:tav tm="100000">
                                          <p:val>
                                            <p:fltVal val="1"/>
                                          </p:val>
                                        </p:tav>
                                      </p:tavLst>
                                    </p:anim>
                                    <p:anim to="" calcmode="lin" valueType="num">
                                      <p:cBhvr>
                                        <p:cTn id="43" dur="1000" fill="hold">
                                          <p:stCondLst>
                                            <p:cond delay="0"/>
                                          </p:stCondLst>
                                        </p:cTn>
                                        <p:tgtEl>
                                          <p:spTgt spid="21"/>
                                        </p:tgtEl>
                                        <p:attrNameLst>
                                          <p:attrName>ppt_h</p:attrName>
                                        </p:attrNameLst>
                                      </p:cBhvr>
                                      <p:tavLst>
                                        <p:tav tm="0" fmla="#ppt_h+(8/9)*(#ppt_h-0)*((1.5-1.5*$)^2-(1.5-1.5*$)^3)">
                                          <p:val>
                                            <p:fltVal val="0"/>
                                          </p:val>
                                        </p:tav>
                                        <p:tav tm="100000">
                                          <p:val>
                                            <p:fltVal val="1"/>
                                          </p:val>
                                        </p:tav>
                                      </p:tavLst>
                                    </p:anim>
                                  </p:childTnLst>
                                </p:cTn>
                              </p:par>
                            </p:childTnLst>
                          </p:cTn>
                        </p:par>
                        <p:par>
                          <p:cTn id="44" fill="hold">
                            <p:stCondLst>
                              <p:cond delay="3599"/>
                            </p:stCondLst>
                            <p:childTnLst>
                              <p:par>
                                <p:cTn id="45" presetID="14" presetClass="entr" presetSubtype="1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randombar(horizontal)">
                                      <p:cBhvr>
                                        <p:cTn id="47" dur="500"/>
                                        <p:tgtEl>
                                          <p:spTgt spid="22"/>
                                        </p:tgtEl>
                                      </p:cBhvr>
                                    </p:animEffect>
                                  </p:childTnLst>
                                </p:cTn>
                              </p:par>
                              <p:par>
                                <p:cTn id="48" presetID="23" presetClass="entr" presetSubtype="528" fill="hold" grpId="0" nodeType="withEffect">
                                  <p:stCondLst>
                                    <p:cond delay="0"/>
                                  </p:stCondLst>
                                  <p:iterate type="lt">
                                    <p:tmPct val="5000"/>
                                  </p:iterate>
                                  <p:childTnLst>
                                    <p:set>
                                      <p:cBhvr>
                                        <p:cTn id="49" dur="1" fill="hold">
                                          <p:stCondLst>
                                            <p:cond delay="0"/>
                                          </p:stCondLst>
                                        </p:cTn>
                                        <p:tgtEl>
                                          <p:spTgt spid="25"/>
                                        </p:tgtEl>
                                        <p:attrNameLst>
                                          <p:attrName>style.visibility</p:attrName>
                                        </p:attrNameLst>
                                      </p:cBhvr>
                                      <p:to>
                                        <p:strVal val="visible"/>
                                      </p:to>
                                    </p:set>
                                    <p:anim to="" calcmode="lin" valueType="num">
                                      <p:cBhvr>
                                        <p:cTn id="50" dur="1000" fill="hold">
                                          <p:stCondLst>
                                            <p:cond delay="0"/>
                                          </p:stCondLst>
                                        </p:cTn>
                                        <p:tgtEl>
                                          <p:spTgt spid="25"/>
                                        </p:tgtEl>
                                        <p:attrNameLst>
                                          <p:attrName>ppt_x</p:attrName>
                                        </p:attrNameLst>
                                      </p:cBhvr>
                                      <p:tavLst>
                                        <p:tav tm="0" fmla="#ppt_x+(8/9)*(#ppt_x-(#ppt_x-#ppt_w/2))*((1.5-1.5*$)^2-(1.5-1.5*$)^3)">
                                          <p:val>
                                            <p:fltVal val="0"/>
                                          </p:val>
                                        </p:tav>
                                        <p:tav tm="100000">
                                          <p:val>
                                            <p:fltVal val="1"/>
                                          </p:val>
                                        </p:tav>
                                      </p:tavLst>
                                    </p:anim>
                                    <p:anim to="" calcmode="lin" valueType="num">
                                      <p:cBhvr>
                                        <p:cTn id="51" dur="1000" fill="hold">
                                          <p:stCondLst>
                                            <p:cond delay="0"/>
                                          </p:stCondLst>
                                        </p:cTn>
                                        <p:tgtEl>
                                          <p:spTgt spid="25"/>
                                        </p:tgtEl>
                                        <p:attrNameLst>
                                          <p:attrName>ppt_y</p:attrName>
                                        </p:attrNameLst>
                                      </p:cBhvr>
                                      <p:tavLst>
                                        <p:tav tm="0" fmla="#ppt_y+(8/9)*(#ppt_y-(#ppt_y+#ppt_h/2))*((1.5-1.5*$)^2-(1.5-1.5*$)^3)">
                                          <p:val>
                                            <p:fltVal val="0"/>
                                          </p:val>
                                        </p:tav>
                                        <p:tav tm="100000">
                                          <p:val>
                                            <p:fltVal val="1"/>
                                          </p:val>
                                        </p:tav>
                                      </p:tavLst>
                                    </p:anim>
                                    <p:anim to="" calcmode="lin" valueType="num">
                                      <p:cBhvr>
                                        <p:cTn id="52" dur="1000" fill="hold">
                                          <p:stCondLst>
                                            <p:cond delay="0"/>
                                          </p:stCondLst>
                                        </p:cTn>
                                        <p:tgtEl>
                                          <p:spTgt spid="25"/>
                                        </p:tgtEl>
                                        <p:attrNameLst>
                                          <p:attrName>ppt_w</p:attrName>
                                        </p:attrNameLst>
                                      </p:cBhvr>
                                      <p:tavLst>
                                        <p:tav tm="0" fmla="#ppt_w+(8/9)*(#ppt_w-0)*((1.5-1.5*$)^2-(1.5-1.5*$)^3)">
                                          <p:val>
                                            <p:fltVal val="0"/>
                                          </p:val>
                                        </p:tav>
                                        <p:tav tm="100000">
                                          <p:val>
                                            <p:fltVal val="1"/>
                                          </p:val>
                                        </p:tav>
                                      </p:tavLst>
                                    </p:anim>
                                    <p:anim to="" calcmode="lin" valueType="num">
                                      <p:cBhvr>
                                        <p:cTn id="53" dur="1000" fill="hold">
                                          <p:stCondLst>
                                            <p:cond delay="0"/>
                                          </p:stCondLst>
                                        </p:cTn>
                                        <p:tgtEl>
                                          <p:spTgt spid="25"/>
                                        </p:tgtEl>
                                        <p:attrNameLst>
                                          <p:attrName>ppt_h</p:attrName>
                                        </p:attrNameLst>
                                      </p:cBhvr>
                                      <p:tavLst>
                                        <p:tav tm="0" fmla="#ppt_h+(8/9)*(#ppt_h-0)*((1.5-1.5*$)^2-(1.5-1.5*$)^3)">
                                          <p:val>
                                            <p:fltVal val="0"/>
                                          </p:val>
                                        </p:tav>
                                        <p:tav tm="100000">
                                          <p:val>
                                            <p:fltVal val="1"/>
                                          </p:val>
                                        </p:tav>
                                      </p:tavLst>
                                    </p:anim>
                                  </p:childTnLst>
                                </p:cTn>
                              </p:par>
                            </p:childTnLst>
                          </p:cTn>
                        </p:par>
                        <p:par>
                          <p:cTn id="54" fill="hold">
                            <p:stCondLst>
                              <p:cond delay="6349"/>
                            </p:stCondLst>
                            <p:childTnLst>
                              <p:par>
                                <p:cTn id="55" presetID="14" presetClass="entr" presetSubtype="10"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randombar(horizontal)">
                                      <p:cBhvr>
                                        <p:cTn id="57" dur="500"/>
                                        <p:tgtEl>
                                          <p:spTgt spid="26"/>
                                        </p:tgtEl>
                                      </p:cBhvr>
                                    </p:animEffect>
                                  </p:childTnLst>
                                </p:cTn>
                              </p:par>
                              <p:par>
                                <p:cTn id="58" presetID="23" presetClass="entr" presetSubtype="528" fill="hold" grpId="0" nodeType="withEffect">
                                  <p:stCondLst>
                                    <p:cond delay="0"/>
                                  </p:stCondLst>
                                  <p:iterate type="lt">
                                    <p:tmPct val="5000"/>
                                  </p:iterate>
                                  <p:childTnLst>
                                    <p:set>
                                      <p:cBhvr>
                                        <p:cTn id="59" dur="1" fill="hold">
                                          <p:stCondLst>
                                            <p:cond delay="0"/>
                                          </p:stCondLst>
                                        </p:cTn>
                                        <p:tgtEl>
                                          <p:spTgt spid="29"/>
                                        </p:tgtEl>
                                        <p:attrNameLst>
                                          <p:attrName>style.visibility</p:attrName>
                                        </p:attrNameLst>
                                      </p:cBhvr>
                                      <p:to>
                                        <p:strVal val="visible"/>
                                      </p:to>
                                    </p:set>
                                    <p:anim to="" calcmode="lin" valueType="num">
                                      <p:cBhvr>
                                        <p:cTn id="60" dur="1000" fill="hold">
                                          <p:stCondLst>
                                            <p:cond delay="0"/>
                                          </p:stCondLst>
                                        </p:cTn>
                                        <p:tgtEl>
                                          <p:spTgt spid="29"/>
                                        </p:tgtEl>
                                        <p:attrNameLst>
                                          <p:attrName>ppt_x</p:attrName>
                                        </p:attrNameLst>
                                      </p:cBhvr>
                                      <p:tavLst>
                                        <p:tav tm="0" fmla="#ppt_x+(8/9)*(#ppt_x-(#ppt_x-#ppt_w/2))*((1.5-1.5*$)^2-(1.5-1.5*$)^3)">
                                          <p:val>
                                            <p:fltVal val="0"/>
                                          </p:val>
                                        </p:tav>
                                        <p:tav tm="100000">
                                          <p:val>
                                            <p:fltVal val="1"/>
                                          </p:val>
                                        </p:tav>
                                      </p:tavLst>
                                    </p:anim>
                                    <p:anim to="" calcmode="lin" valueType="num">
                                      <p:cBhvr>
                                        <p:cTn id="61" dur="1000" fill="hold">
                                          <p:stCondLst>
                                            <p:cond delay="0"/>
                                          </p:stCondLst>
                                        </p:cTn>
                                        <p:tgtEl>
                                          <p:spTgt spid="29"/>
                                        </p:tgtEl>
                                        <p:attrNameLst>
                                          <p:attrName>ppt_y</p:attrName>
                                        </p:attrNameLst>
                                      </p:cBhvr>
                                      <p:tavLst>
                                        <p:tav tm="0" fmla="#ppt_y+(8/9)*(#ppt_y-(#ppt_y+#ppt_h/2))*((1.5-1.5*$)^2-(1.5-1.5*$)^3)">
                                          <p:val>
                                            <p:fltVal val="0"/>
                                          </p:val>
                                        </p:tav>
                                        <p:tav tm="100000">
                                          <p:val>
                                            <p:fltVal val="1"/>
                                          </p:val>
                                        </p:tav>
                                      </p:tavLst>
                                    </p:anim>
                                    <p:anim to="" calcmode="lin" valueType="num">
                                      <p:cBhvr>
                                        <p:cTn id="62" dur="1000" fill="hold">
                                          <p:stCondLst>
                                            <p:cond delay="0"/>
                                          </p:stCondLst>
                                        </p:cTn>
                                        <p:tgtEl>
                                          <p:spTgt spid="29"/>
                                        </p:tgtEl>
                                        <p:attrNameLst>
                                          <p:attrName>ppt_w</p:attrName>
                                        </p:attrNameLst>
                                      </p:cBhvr>
                                      <p:tavLst>
                                        <p:tav tm="0" fmla="#ppt_w+(8/9)*(#ppt_w-0)*((1.5-1.5*$)^2-(1.5-1.5*$)^3)">
                                          <p:val>
                                            <p:fltVal val="0"/>
                                          </p:val>
                                        </p:tav>
                                        <p:tav tm="100000">
                                          <p:val>
                                            <p:fltVal val="1"/>
                                          </p:val>
                                        </p:tav>
                                      </p:tavLst>
                                    </p:anim>
                                    <p:anim to="" calcmode="lin" valueType="num">
                                      <p:cBhvr>
                                        <p:cTn id="63" dur="1000" fill="hold">
                                          <p:stCondLst>
                                            <p:cond delay="0"/>
                                          </p:stCondLst>
                                        </p:cTn>
                                        <p:tgtEl>
                                          <p:spTgt spid="29"/>
                                        </p:tgtEl>
                                        <p:attrNameLst>
                                          <p:attrName>ppt_h</p:attrName>
                                        </p:attrNameLst>
                                      </p:cBhvr>
                                      <p:tavLst>
                                        <p:tav tm="0" fmla="#ppt_h+(8/9)*(#ppt_h-0)*((1.5-1.5*$)^2-(1.5-1.5*$)^3)">
                                          <p:val>
                                            <p:fltVal val="0"/>
                                          </p:val>
                                        </p:tav>
                                        <p:tav tm="100000">
                                          <p:val>
                                            <p:fltVal val="1"/>
                                          </p:val>
                                        </p:tav>
                                      </p:tavLst>
                                    </p:anim>
                                  </p:childTnLst>
                                </p:cTn>
                              </p:par>
                            </p:childTnLst>
                          </p:cTn>
                        </p:par>
                        <p:par>
                          <p:cTn id="64" fill="hold">
                            <p:stCondLst>
                              <p:cond delay="8750"/>
                            </p:stCondLst>
                            <p:childTnLst>
                              <p:par>
                                <p:cTn id="65" presetID="14" presetClass="entr" presetSubtype="10" fill="hold"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par>
                                <p:cTn id="68" presetID="23" presetClass="entr" presetSubtype="528" fill="hold" grpId="0" nodeType="withEffect">
                                  <p:stCondLst>
                                    <p:cond delay="0"/>
                                  </p:stCondLst>
                                  <p:iterate type="lt">
                                    <p:tmPct val="5000"/>
                                  </p:iterate>
                                  <p:childTnLst>
                                    <p:set>
                                      <p:cBhvr>
                                        <p:cTn id="69" dur="1" fill="hold">
                                          <p:stCondLst>
                                            <p:cond delay="0"/>
                                          </p:stCondLst>
                                        </p:cTn>
                                        <p:tgtEl>
                                          <p:spTgt spid="33"/>
                                        </p:tgtEl>
                                        <p:attrNameLst>
                                          <p:attrName>style.visibility</p:attrName>
                                        </p:attrNameLst>
                                      </p:cBhvr>
                                      <p:to>
                                        <p:strVal val="visible"/>
                                      </p:to>
                                    </p:set>
                                    <p:anim to="" calcmode="lin" valueType="num">
                                      <p:cBhvr>
                                        <p:cTn id="70" dur="1000" fill="hold">
                                          <p:stCondLst>
                                            <p:cond delay="0"/>
                                          </p:stCondLst>
                                        </p:cTn>
                                        <p:tgtEl>
                                          <p:spTgt spid="33"/>
                                        </p:tgtEl>
                                        <p:attrNameLst>
                                          <p:attrName>ppt_x</p:attrName>
                                        </p:attrNameLst>
                                      </p:cBhvr>
                                      <p:tavLst>
                                        <p:tav tm="0" fmla="#ppt_x+(8/9)*(#ppt_x-(#ppt_x-#ppt_w/2))*((1.5-1.5*$)^2-(1.5-1.5*$)^3)">
                                          <p:val>
                                            <p:fltVal val="0"/>
                                          </p:val>
                                        </p:tav>
                                        <p:tav tm="100000">
                                          <p:val>
                                            <p:fltVal val="1"/>
                                          </p:val>
                                        </p:tav>
                                      </p:tavLst>
                                    </p:anim>
                                    <p:anim to="" calcmode="lin" valueType="num">
                                      <p:cBhvr>
                                        <p:cTn id="71" dur="1000" fill="hold">
                                          <p:stCondLst>
                                            <p:cond delay="0"/>
                                          </p:stCondLst>
                                        </p:cTn>
                                        <p:tgtEl>
                                          <p:spTgt spid="33"/>
                                        </p:tgtEl>
                                        <p:attrNameLst>
                                          <p:attrName>ppt_y</p:attrName>
                                        </p:attrNameLst>
                                      </p:cBhvr>
                                      <p:tavLst>
                                        <p:tav tm="0" fmla="#ppt_y+(8/9)*(#ppt_y-(#ppt_y+#ppt_h/2))*((1.5-1.5*$)^2-(1.5-1.5*$)^3)">
                                          <p:val>
                                            <p:fltVal val="0"/>
                                          </p:val>
                                        </p:tav>
                                        <p:tav tm="100000">
                                          <p:val>
                                            <p:fltVal val="1"/>
                                          </p:val>
                                        </p:tav>
                                      </p:tavLst>
                                    </p:anim>
                                    <p:anim to="" calcmode="lin" valueType="num">
                                      <p:cBhvr>
                                        <p:cTn id="72" dur="1000" fill="hold">
                                          <p:stCondLst>
                                            <p:cond delay="0"/>
                                          </p:stCondLst>
                                        </p:cTn>
                                        <p:tgtEl>
                                          <p:spTgt spid="33"/>
                                        </p:tgtEl>
                                        <p:attrNameLst>
                                          <p:attrName>ppt_w</p:attrName>
                                        </p:attrNameLst>
                                      </p:cBhvr>
                                      <p:tavLst>
                                        <p:tav tm="0" fmla="#ppt_w+(8/9)*(#ppt_w-0)*((1.5-1.5*$)^2-(1.5-1.5*$)^3)">
                                          <p:val>
                                            <p:fltVal val="0"/>
                                          </p:val>
                                        </p:tav>
                                        <p:tav tm="100000">
                                          <p:val>
                                            <p:fltVal val="1"/>
                                          </p:val>
                                        </p:tav>
                                      </p:tavLst>
                                    </p:anim>
                                    <p:anim to="" calcmode="lin" valueType="num">
                                      <p:cBhvr>
                                        <p:cTn id="73" dur="1000" fill="hold">
                                          <p:stCondLst>
                                            <p:cond delay="0"/>
                                          </p:stCondLst>
                                        </p:cTn>
                                        <p:tgtEl>
                                          <p:spTgt spid="33"/>
                                        </p:tgtEl>
                                        <p:attrNameLst>
                                          <p:attrName>ppt_h</p:attrName>
                                        </p:attrNameLst>
                                      </p:cBhvr>
                                      <p:tavLst>
                                        <p:tav tm="0" fmla="#ppt_h+(8/9)*(#ppt_h-0)*((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7" grpId="0"/>
      <p:bldP spid="21" grpId="0"/>
      <p:bldP spid="25" grpId="0"/>
      <p:bldP spid="29"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2</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沟通技巧</a:t>
            </a:r>
            <a:endParaRPr lang="zh-CN" altLang="en-US" b="1" noProof="1">
              <a:solidFill>
                <a:srgbClr val="9AB8EE"/>
              </a:solidFill>
              <a:latin typeface="+mn-lt"/>
              <a:cs typeface="+mn-ea"/>
              <a:sym typeface="+mn-lt"/>
            </a:endParaRPr>
          </a:p>
        </p:txBody>
      </p:sp>
      <p:sp>
        <p:nvSpPr>
          <p:cNvPr id="8" name="Rectangle 2"/>
          <p:cNvSpPr txBox="1"/>
          <p:nvPr/>
        </p:nvSpPr>
        <p:spPr>
          <a:xfrm>
            <a:off x="3778058" y="897859"/>
            <a:ext cx="4780731" cy="5114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b="1" dirty="0">
                <a:cs typeface="+mn-ea"/>
                <a:sym typeface="+mn-lt"/>
              </a:rPr>
              <a:t>良好的应对用语</a:t>
            </a:r>
            <a:endParaRPr lang="zh-CN" altLang="en-US" b="1" dirty="0">
              <a:cs typeface="+mn-ea"/>
              <a:sym typeface="+mn-lt"/>
            </a:endParaRPr>
          </a:p>
        </p:txBody>
      </p:sp>
      <p:grpSp>
        <p:nvGrpSpPr>
          <p:cNvPr id="10" name="组合 9"/>
          <p:cNvGrpSpPr/>
          <p:nvPr/>
        </p:nvGrpSpPr>
        <p:grpSpPr>
          <a:xfrm>
            <a:off x="1119596" y="1953996"/>
            <a:ext cx="2324152" cy="577074"/>
            <a:chOff x="1119596" y="1953996"/>
            <a:chExt cx="2324152" cy="577074"/>
          </a:xfrm>
        </p:grpSpPr>
        <p:sp>
          <p:nvSpPr>
            <p:cNvPr id="11" name="矩形: 圆角 10"/>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请顾客坐下时</a:t>
              </a:r>
              <a:endParaRPr lang="zh-CN" altLang="en-US" sz="2000" b="1" dirty="0">
                <a:solidFill>
                  <a:schemeClr val="bg1"/>
                </a:solidFill>
                <a:cs typeface="+mn-ea"/>
                <a:sym typeface="+mn-lt"/>
              </a:endParaRPr>
            </a:p>
          </p:txBody>
        </p:sp>
      </p:grpSp>
      <p:sp>
        <p:nvSpPr>
          <p:cNvPr id="13" name="文本框 12"/>
          <p:cNvSpPr txBox="1"/>
          <p:nvPr/>
        </p:nvSpPr>
        <p:spPr>
          <a:xfrm>
            <a:off x="1251345" y="2603640"/>
            <a:ext cx="2367327" cy="700576"/>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请坐</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请坐着稍等一下</a:t>
            </a:r>
            <a:endParaRPr lang="zh-CN" altLang="en-US" sz="1400" dirty="0">
              <a:solidFill>
                <a:schemeClr val="tx1">
                  <a:lumMod val="65000"/>
                  <a:lumOff val="35000"/>
                </a:schemeClr>
              </a:solidFill>
              <a:cs typeface="+mn-ea"/>
              <a:sym typeface="+mn-lt"/>
            </a:endParaRPr>
          </a:p>
        </p:txBody>
      </p:sp>
      <p:grpSp>
        <p:nvGrpSpPr>
          <p:cNvPr id="14" name="组合 13"/>
          <p:cNvGrpSpPr/>
          <p:nvPr/>
        </p:nvGrpSpPr>
        <p:grpSpPr>
          <a:xfrm>
            <a:off x="1119595" y="3688291"/>
            <a:ext cx="2324152" cy="577074"/>
            <a:chOff x="1119596" y="1953996"/>
            <a:chExt cx="2324152" cy="577074"/>
          </a:xfrm>
        </p:grpSpPr>
        <p:sp>
          <p:nvSpPr>
            <p:cNvPr id="15" name="矩形: 圆角 14"/>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金钱收授时</a:t>
              </a:r>
              <a:endParaRPr lang="zh-CN" altLang="en-US" sz="2000" b="1" dirty="0">
                <a:solidFill>
                  <a:schemeClr val="bg1"/>
                </a:solidFill>
                <a:cs typeface="+mn-ea"/>
                <a:sym typeface="+mn-lt"/>
              </a:endParaRPr>
            </a:p>
          </p:txBody>
        </p:sp>
      </p:grpSp>
      <p:sp>
        <p:nvSpPr>
          <p:cNvPr id="17" name="文本框 16"/>
          <p:cNvSpPr txBox="1"/>
          <p:nvPr/>
        </p:nvSpPr>
        <p:spPr>
          <a:xfrm>
            <a:off x="1251344" y="4337935"/>
            <a:ext cx="2833959" cy="1384995"/>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谢谢，一共是</a:t>
            </a:r>
            <a:r>
              <a:rPr lang="en-US" altLang="zh-CN" sz="1400" dirty="0">
                <a:solidFill>
                  <a:schemeClr val="tx1">
                    <a:lumMod val="65000"/>
                    <a:lumOff val="35000"/>
                  </a:schemeClr>
                </a:solidFill>
                <a:cs typeface="+mn-ea"/>
                <a:sym typeface="+mn-lt"/>
              </a:rPr>
              <a:t>480</a:t>
            </a:r>
            <a:r>
              <a:rPr lang="zh-CN" altLang="en-US" sz="1400" dirty="0">
                <a:solidFill>
                  <a:schemeClr val="tx1">
                    <a:lumMod val="65000"/>
                    <a:lumOff val="35000"/>
                  </a:schemeClr>
                </a:solidFill>
                <a:cs typeface="+mn-ea"/>
                <a:sym typeface="+mn-lt"/>
              </a:rPr>
              <a:t>元，收您</a:t>
            </a:r>
            <a:r>
              <a:rPr lang="en-US" altLang="zh-CN" sz="1400" dirty="0">
                <a:solidFill>
                  <a:schemeClr val="tx1">
                    <a:lumMod val="65000"/>
                    <a:lumOff val="35000"/>
                  </a:schemeClr>
                </a:solidFill>
                <a:cs typeface="+mn-ea"/>
                <a:sym typeface="+mn-lt"/>
              </a:rPr>
              <a:t>500</a:t>
            </a:r>
            <a:r>
              <a:rPr lang="zh-CN" altLang="en-US" sz="1400" dirty="0">
                <a:solidFill>
                  <a:schemeClr val="tx1">
                    <a:lumMod val="65000"/>
                    <a:lumOff val="35000"/>
                  </a:schemeClr>
                </a:solidFill>
                <a:cs typeface="+mn-ea"/>
                <a:sym typeface="+mn-lt"/>
              </a:rPr>
              <a:t>元，找您</a:t>
            </a:r>
            <a:r>
              <a:rPr lang="en-US" altLang="zh-CN" sz="1400" dirty="0">
                <a:solidFill>
                  <a:schemeClr val="tx1">
                    <a:lumMod val="65000"/>
                    <a:lumOff val="35000"/>
                  </a:schemeClr>
                </a:solidFill>
                <a:cs typeface="+mn-ea"/>
                <a:sym typeface="+mn-lt"/>
              </a:rPr>
              <a:t>20</a:t>
            </a:r>
            <a:r>
              <a:rPr lang="zh-CN" altLang="en-US" sz="1400" dirty="0">
                <a:solidFill>
                  <a:schemeClr val="tx1">
                    <a:lumMod val="65000"/>
                    <a:lumOff val="35000"/>
                  </a:schemeClr>
                </a:solidFill>
                <a:cs typeface="+mn-ea"/>
                <a:sym typeface="+mn-lt"/>
              </a:rPr>
              <a:t>元，请您过目、点清</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正好收您</a:t>
            </a:r>
            <a:r>
              <a:rPr lang="en-US" altLang="zh-CN" sz="1400" dirty="0">
                <a:solidFill>
                  <a:schemeClr val="tx1">
                    <a:lumMod val="65000"/>
                    <a:lumOff val="35000"/>
                  </a:schemeClr>
                </a:solidFill>
                <a:cs typeface="+mn-ea"/>
                <a:sym typeface="+mn-lt"/>
              </a:rPr>
              <a:t>480</a:t>
            </a:r>
            <a:r>
              <a:rPr lang="zh-CN" altLang="en-US" sz="1400" dirty="0">
                <a:solidFill>
                  <a:schemeClr val="tx1">
                    <a:lumMod val="65000"/>
                    <a:lumOff val="35000"/>
                  </a:schemeClr>
                </a:solidFill>
                <a:cs typeface="+mn-ea"/>
                <a:sym typeface="+mn-lt"/>
              </a:rPr>
              <a:t>元</a:t>
            </a:r>
            <a:endParaRPr lang="zh-CN" altLang="en-US" sz="1400" dirty="0">
              <a:solidFill>
                <a:schemeClr val="tx1">
                  <a:lumMod val="65000"/>
                  <a:lumOff val="35000"/>
                </a:schemeClr>
              </a:solidFill>
              <a:cs typeface="+mn-ea"/>
              <a:sym typeface="+mn-lt"/>
            </a:endParaRPr>
          </a:p>
        </p:txBody>
      </p:sp>
      <p:grpSp>
        <p:nvGrpSpPr>
          <p:cNvPr id="18" name="组合 17"/>
          <p:cNvGrpSpPr/>
          <p:nvPr/>
        </p:nvGrpSpPr>
        <p:grpSpPr>
          <a:xfrm>
            <a:off x="4767363" y="1968910"/>
            <a:ext cx="2324152" cy="577074"/>
            <a:chOff x="1119596" y="1953996"/>
            <a:chExt cx="2324152" cy="577074"/>
          </a:xfrm>
        </p:grpSpPr>
        <p:sp>
          <p:nvSpPr>
            <p:cNvPr id="19" name="矩形: 圆角 18"/>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顾客要求面会时</a:t>
              </a:r>
              <a:endParaRPr lang="zh-CN" altLang="en-US" sz="2000" b="1" dirty="0">
                <a:solidFill>
                  <a:schemeClr val="bg1"/>
                </a:solidFill>
                <a:cs typeface="+mn-ea"/>
                <a:sym typeface="+mn-lt"/>
              </a:endParaRPr>
            </a:p>
          </p:txBody>
        </p:sp>
      </p:grpSp>
      <p:sp>
        <p:nvSpPr>
          <p:cNvPr id="21" name="文本框 20"/>
          <p:cNvSpPr txBox="1"/>
          <p:nvPr/>
        </p:nvSpPr>
        <p:spPr>
          <a:xfrm>
            <a:off x="4899112" y="2618554"/>
            <a:ext cx="4031036" cy="3000821"/>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欢迎光临</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对不起，您是哪位</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请稍等，您是哪位</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对不起，您是哪位</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他现在不在位子上</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如果不妨碍，请我来听您的吩咐</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是，我知道了，他回来后，我一定传达</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真对不起，您可留张名片吗？</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我来引导您，这边请</a:t>
            </a:r>
            <a:r>
              <a:rPr lang="en-US" altLang="zh-CN" sz="1400" dirty="0">
                <a:solidFill>
                  <a:schemeClr val="tx1">
                    <a:lumMod val="65000"/>
                    <a:lumOff val="35000"/>
                  </a:schemeClr>
                </a:solidFill>
                <a:cs typeface="+mn-ea"/>
                <a:sym typeface="+mn-lt"/>
              </a:rPr>
              <a:t>---</a:t>
            </a:r>
            <a:endParaRPr lang="en-US" altLang="zh-CN" sz="1400" dirty="0">
              <a:solidFill>
                <a:schemeClr val="tx1">
                  <a:lumMod val="65000"/>
                  <a:lumOff val="35000"/>
                </a:schemeClr>
              </a:solidFill>
              <a:cs typeface="+mn-ea"/>
              <a:sym typeface="+mn-lt"/>
            </a:endParaRPr>
          </a:p>
        </p:txBody>
      </p:sp>
      <p:grpSp>
        <p:nvGrpSpPr>
          <p:cNvPr id="22" name="组合 21"/>
          <p:cNvGrpSpPr/>
          <p:nvPr/>
        </p:nvGrpSpPr>
        <p:grpSpPr>
          <a:xfrm>
            <a:off x="8637830" y="1983824"/>
            <a:ext cx="2324152" cy="577074"/>
            <a:chOff x="1119596" y="1953996"/>
            <a:chExt cx="2324152" cy="577074"/>
          </a:xfrm>
        </p:grpSpPr>
        <p:sp>
          <p:nvSpPr>
            <p:cNvPr id="23" name="矩形: 圆角 22"/>
            <p:cNvSpPr/>
            <p:nvPr/>
          </p:nvSpPr>
          <p:spPr>
            <a:xfrm>
              <a:off x="1119597" y="1968910"/>
              <a:ext cx="2324151" cy="562160"/>
            </a:xfrm>
            <a:prstGeom prst="roundRect">
              <a:avLst/>
            </a:prstGeom>
            <a:solidFill>
              <a:srgbClr val="9AB8EE"/>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欢送顾客时</a:t>
              </a:r>
              <a:endParaRPr lang="zh-CN" altLang="en-US" sz="2000" b="1" dirty="0">
                <a:solidFill>
                  <a:schemeClr val="bg1"/>
                </a:solidFill>
                <a:cs typeface="+mn-ea"/>
                <a:sym typeface="+mn-lt"/>
              </a:endParaRPr>
            </a:p>
          </p:txBody>
        </p:sp>
      </p:grpSp>
      <p:sp>
        <p:nvSpPr>
          <p:cNvPr id="25" name="文本框 24"/>
          <p:cNvSpPr txBox="1"/>
          <p:nvPr/>
        </p:nvSpPr>
        <p:spPr>
          <a:xfrm>
            <a:off x="8769579" y="2633468"/>
            <a:ext cx="2630924" cy="700576"/>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那么，再见</a:t>
            </a:r>
            <a:endParaRPr lang="zh-CN" altLang="en-US" sz="14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400" dirty="0">
                <a:solidFill>
                  <a:schemeClr val="tx1">
                    <a:lumMod val="65000"/>
                    <a:lumOff val="35000"/>
                  </a:schemeClr>
                </a:solidFill>
                <a:cs typeface="+mn-ea"/>
                <a:sym typeface="+mn-lt"/>
              </a:rPr>
              <a:t>谢谢，期待您再次光临</a:t>
            </a:r>
            <a:endParaRPr lang="zh-CN" altLang="en-US" sz="1400" dirty="0">
              <a:solidFill>
                <a:schemeClr val="tx1">
                  <a:lumMod val="65000"/>
                  <a:lumOff val="35000"/>
                </a:schemeClr>
              </a:solidFill>
              <a:cs typeface="+mn-ea"/>
              <a:sym typeface="+mn-lt"/>
            </a:endParaRPr>
          </a:p>
        </p:txBody>
      </p:sp>
      <p:pic>
        <p:nvPicPr>
          <p:cNvPr id="28" name="图片 2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9100773" y="3812883"/>
            <a:ext cx="2219630" cy="22196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14" presetClass="entr" presetSubtype="1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randombar(horizontal)">
                                      <p:cBhvr>
                                        <p:cTn id="18" dur="500"/>
                                        <p:tgtEl>
                                          <p:spTgt spid="10"/>
                                        </p:tgtEl>
                                      </p:cBhvr>
                                    </p:animEffect>
                                  </p:childTnLst>
                                </p:cTn>
                              </p:par>
                              <p:par>
                                <p:cTn id="19" presetID="23" presetClass="entr" presetSubtype="528" fill="hold" grpId="0" nodeType="withEffect">
                                  <p:stCondLst>
                                    <p:cond delay="0"/>
                                  </p:stCondLst>
                                  <p:iterate type="lt">
                                    <p:tmPct val="5000"/>
                                  </p:iterate>
                                  <p:childTnLst>
                                    <p:set>
                                      <p:cBhvr>
                                        <p:cTn id="20" dur="1" fill="hold">
                                          <p:stCondLst>
                                            <p:cond delay="0"/>
                                          </p:stCondLst>
                                        </p:cTn>
                                        <p:tgtEl>
                                          <p:spTgt spid="13"/>
                                        </p:tgtEl>
                                        <p:attrNameLst>
                                          <p:attrName>style.visibility</p:attrName>
                                        </p:attrNameLst>
                                      </p:cBhvr>
                                      <p:to>
                                        <p:strVal val="visible"/>
                                      </p:to>
                                    </p:set>
                                    <p:anim to="" calcmode="lin" valueType="num">
                                      <p:cBhvr>
                                        <p:cTn id="21" dur="1000" fill="hold">
                                          <p:stCondLst>
                                            <p:cond delay="0"/>
                                          </p:stCondLst>
                                        </p:cTn>
                                        <p:tgtEl>
                                          <p:spTgt spid="13"/>
                                        </p:tgtEl>
                                        <p:attrNameLst>
                                          <p:attrName>ppt_x</p:attrName>
                                        </p:attrNameLst>
                                      </p:cBhvr>
                                      <p:tavLst>
                                        <p:tav tm="0" fmla="#ppt_x+(8/9)*(#ppt_x-(#ppt_x-#ppt_w/2))*((1.5-1.5*$)^2-(1.5-1.5*$)^3)">
                                          <p:val>
                                            <p:fltVal val="0"/>
                                          </p:val>
                                        </p:tav>
                                        <p:tav tm="100000">
                                          <p:val>
                                            <p:fltVal val="1"/>
                                          </p:val>
                                        </p:tav>
                                      </p:tavLst>
                                    </p:anim>
                                    <p:anim to="" calcmode="lin" valueType="num">
                                      <p:cBhvr>
                                        <p:cTn id="22" dur="1000" fill="hold">
                                          <p:stCondLst>
                                            <p:cond delay="0"/>
                                          </p:stCondLst>
                                        </p:cTn>
                                        <p:tgtEl>
                                          <p:spTgt spid="13"/>
                                        </p:tgtEl>
                                        <p:attrNameLst>
                                          <p:attrName>ppt_y</p:attrName>
                                        </p:attrNameLst>
                                      </p:cBhvr>
                                      <p:tavLst>
                                        <p:tav tm="0" fmla="#ppt_y+(8/9)*(#ppt_y-(#ppt_y+#ppt_h/2))*((1.5-1.5*$)^2-(1.5-1.5*$)^3)">
                                          <p:val>
                                            <p:fltVal val="0"/>
                                          </p:val>
                                        </p:tav>
                                        <p:tav tm="100000">
                                          <p:val>
                                            <p:fltVal val="1"/>
                                          </p:val>
                                        </p:tav>
                                      </p:tavLst>
                                    </p:anim>
                                    <p:anim to="" calcmode="lin" valueType="num">
                                      <p:cBhvr>
                                        <p:cTn id="23" dur="1000" fill="hold">
                                          <p:stCondLst>
                                            <p:cond delay="0"/>
                                          </p:stCondLst>
                                        </p:cTn>
                                        <p:tgtEl>
                                          <p:spTgt spid="13"/>
                                        </p:tgtEl>
                                        <p:attrNameLst>
                                          <p:attrName>ppt_w</p:attrName>
                                        </p:attrNameLst>
                                      </p:cBhvr>
                                      <p:tavLst>
                                        <p:tav tm="0" fmla="#ppt_w+(8/9)*(#ppt_w-0)*((1.5-1.5*$)^2-(1.5-1.5*$)^3)">
                                          <p:val>
                                            <p:fltVal val="0"/>
                                          </p:val>
                                        </p:tav>
                                        <p:tav tm="100000">
                                          <p:val>
                                            <p:fltVal val="1"/>
                                          </p:val>
                                        </p:tav>
                                      </p:tavLst>
                                    </p:anim>
                                    <p:anim to="" calcmode="lin" valueType="num">
                                      <p:cBhvr>
                                        <p:cTn id="24" dur="1000" fill="hold">
                                          <p:stCondLst>
                                            <p:cond delay="0"/>
                                          </p:stCondLst>
                                        </p:cTn>
                                        <p:tgtEl>
                                          <p:spTgt spid="13"/>
                                        </p:tgtEl>
                                        <p:attrNameLst>
                                          <p:attrName>ppt_h</p:attrName>
                                        </p:attrNameLst>
                                      </p:cBhvr>
                                      <p:tavLst>
                                        <p:tav tm="0" fmla="#ppt_h+(8/9)*(#ppt_h-0)*((1.5-1.5*$)^2-(1.5-1.5*$)^3)">
                                          <p:val>
                                            <p:fltVal val="0"/>
                                          </p:val>
                                        </p:tav>
                                        <p:tav tm="100000">
                                          <p:val>
                                            <p:fltVal val="1"/>
                                          </p:val>
                                        </p:tav>
                                      </p:tavLst>
                                    </p:anim>
                                  </p:childTnLst>
                                </p:cTn>
                              </p:par>
                            </p:childTnLst>
                          </p:cTn>
                        </p:par>
                        <p:par>
                          <p:cTn id="25" fill="hold">
                            <p:stCondLst>
                              <p:cond delay="1399"/>
                            </p:stCondLst>
                            <p:childTnLst>
                              <p:par>
                                <p:cTn id="26" presetID="14" presetClass="entr" presetSubtype="1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500"/>
                                        <p:tgtEl>
                                          <p:spTgt spid="14"/>
                                        </p:tgtEl>
                                      </p:cBhvr>
                                    </p:animEffect>
                                  </p:childTnLst>
                                </p:cTn>
                              </p:par>
                              <p:par>
                                <p:cTn id="29" presetID="23" presetClass="entr" presetSubtype="528" fill="hold" grpId="0" nodeType="withEffect">
                                  <p:stCondLst>
                                    <p:cond delay="0"/>
                                  </p:stCondLst>
                                  <p:iterate type="lt">
                                    <p:tmPct val="5000"/>
                                  </p:iterate>
                                  <p:childTnLst>
                                    <p:set>
                                      <p:cBhvr>
                                        <p:cTn id="30" dur="1" fill="hold">
                                          <p:stCondLst>
                                            <p:cond delay="0"/>
                                          </p:stCondLst>
                                        </p:cTn>
                                        <p:tgtEl>
                                          <p:spTgt spid="17"/>
                                        </p:tgtEl>
                                        <p:attrNameLst>
                                          <p:attrName>style.visibility</p:attrName>
                                        </p:attrNameLst>
                                      </p:cBhvr>
                                      <p:to>
                                        <p:strVal val="visible"/>
                                      </p:to>
                                    </p:set>
                                    <p:anim to="" calcmode="lin" valueType="num">
                                      <p:cBhvr>
                                        <p:cTn id="31" dur="1000" fill="hold">
                                          <p:stCondLst>
                                            <p:cond delay="0"/>
                                          </p:stCondLst>
                                        </p:cTn>
                                        <p:tgtEl>
                                          <p:spTgt spid="17"/>
                                        </p:tgtEl>
                                        <p:attrNameLst>
                                          <p:attrName>ppt_x</p:attrName>
                                        </p:attrNameLst>
                                      </p:cBhvr>
                                      <p:tavLst>
                                        <p:tav tm="0" fmla="#ppt_x+(8/9)*(#ppt_x-(#ppt_x-#ppt_w/2))*((1.5-1.5*$)^2-(1.5-1.5*$)^3)">
                                          <p:val>
                                            <p:fltVal val="0"/>
                                          </p:val>
                                        </p:tav>
                                        <p:tav tm="100000">
                                          <p:val>
                                            <p:fltVal val="1"/>
                                          </p:val>
                                        </p:tav>
                                      </p:tavLst>
                                    </p:anim>
                                    <p:anim to="" calcmode="lin" valueType="num">
                                      <p:cBhvr>
                                        <p:cTn id="32" dur="1000" fill="hold">
                                          <p:stCondLst>
                                            <p:cond delay="0"/>
                                          </p:stCondLst>
                                        </p:cTn>
                                        <p:tgtEl>
                                          <p:spTgt spid="17"/>
                                        </p:tgtEl>
                                        <p:attrNameLst>
                                          <p:attrName>ppt_y</p:attrName>
                                        </p:attrNameLst>
                                      </p:cBhvr>
                                      <p:tavLst>
                                        <p:tav tm="0" fmla="#ppt_y+(8/9)*(#ppt_y-(#ppt_y+#ppt_h/2))*((1.5-1.5*$)^2-(1.5-1.5*$)^3)">
                                          <p:val>
                                            <p:fltVal val="0"/>
                                          </p:val>
                                        </p:tav>
                                        <p:tav tm="100000">
                                          <p:val>
                                            <p:fltVal val="1"/>
                                          </p:val>
                                        </p:tav>
                                      </p:tavLst>
                                    </p:anim>
                                    <p:anim to="" calcmode="lin" valueType="num">
                                      <p:cBhvr>
                                        <p:cTn id="33" dur="1000" fill="hold">
                                          <p:stCondLst>
                                            <p:cond delay="0"/>
                                          </p:stCondLst>
                                        </p:cTn>
                                        <p:tgtEl>
                                          <p:spTgt spid="17"/>
                                        </p:tgtEl>
                                        <p:attrNameLst>
                                          <p:attrName>ppt_w</p:attrName>
                                        </p:attrNameLst>
                                      </p:cBhvr>
                                      <p:tavLst>
                                        <p:tav tm="0" fmla="#ppt_w+(8/9)*(#ppt_w-0)*((1.5-1.5*$)^2-(1.5-1.5*$)^3)">
                                          <p:val>
                                            <p:fltVal val="0"/>
                                          </p:val>
                                        </p:tav>
                                        <p:tav tm="100000">
                                          <p:val>
                                            <p:fltVal val="1"/>
                                          </p:val>
                                        </p:tav>
                                      </p:tavLst>
                                    </p:anim>
                                    <p:anim to="" calcmode="lin" valueType="num">
                                      <p:cBhvr>
                                        <p:cTn id="34" dur="1000" fill="hold">
                                          <p:stCondLst>
                                            <p:cond delay="0"/>
                                          </p:stCondLst>
                                        </p:cTn>
                                        <p:tgtEl>
                                          <p:spTgt spid="17"/>
                                        </p:tgtEl>
                                        <p:attrNameLst>
                                          <p:attrName>ppt_h</p:attrName>
                                        </p:attrNameLst>
                                      </p:cBhvr>
                                      <p:tavLst>
                                        <p:tav tm="0" fmla="#ppt_h+(8/9)*(#ppt_h-0)*((1.5-1.5*$)^2-(1.5-1.5*$)^3)">
                                          <p:val>
                                            <p:fltVal val="0"/>
                                          </p:val>
                                        </p:tav>
                                        <p:tav tm="100000">
                                          <p:val>
                                            <p:fltVal val="1"/>
                                          </p:val>
                                        </p:tav>
                                      </p:tavLst>
                                    </p:anim>
                                  </p:childTnLst>
                                </p:cTn>
                              </p:par>
                            </p:childTnLst>
                          </p:cTn>
                        </p:par>
                        <p:par>
                          <p:cTn id="35" fill="hold">
                            <p:stCondLst>
                              <p:cond delay="4300"/>
                            </p:stCondLst>
                            <p:childTnLst>
                              <p:par>
                                <p:cTn id="36" presetID="14" presetClass="entr" presetSubtype="10"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randombar(horizontal)">
                                      <p:cBhvr>
                                        <p:cTn id="38" dur="500"/>
                                        <p:tgtEl>
                                          <p:spTgt spid="18"/>
                                        </p:tgtEl>
                                      </p:cBhvr>
                                    </p:animEffect>
                                  </p:childTnLst>
                                </p:cTn>
                              </p:par>
                              <p:par>
                                <p:cTn id="39" presetID="23" presetClass="entr" presetSubtype="528" fill="hold" grpId="0" nodeType="withEffect">
                                  <p:stCondLst>
                                    <p:cond delay="0"/>
                                  </p:stCondLst>
                                  <p:iterate type="lt">
                                    <p:tmPct val="5000"/>
                                  </p:iterate>
                                  <p:childTnLst>
                                    <p:set>
                                      <p:cBhvr>
                                        <p:cTn id="40" dur="1" fill="hold">
                                          <p:stCondLst>
                                            <p:cond delay="0"/>
                                          </p:stCondLst>
                                        </p:cTn>
                                        <p:tgtEl>
                                          <p:spTgt spid="21"/>
                                        </p:tgtEl>
                                        <p:attrNameLst>
                                          <p:attrName>style.visibility</p:attrName>
                                        </p:attrNameLst>
                                      </p:cBhvr>
                                      <p:to>
                                        <p:strVal val="visible"/>
                                      </p:to>
                                    </p:set>
                                    <p:anim to="" calcmode="lin" valueType="num">
                                      <p:cBhvr>
                                        <p:cTn id="41" dur="1000" fill="hold">
                                          <p:stCondLst>
                                            <p:cond delay="0"/>
                                          </p:stCondLst>
                                        </p:cTn>
                                        <p:tgtEl>
                                          <p:spTgt spid="21"/>
                                        </p:tgtEl>
                                        <p:attrNameLst>
                                          <p:attrName>ppt_x</p:attrName>
                                        </p:attrNameLst>
                                      </p:cBhvr>
                                      <p:tavLst>
                                        <p:tav tm="0" fmla="#ppt_x+(8/9)*(#ppt_x-(#ppt_x-#ppt_w/2))*((1.5-1.5*$)^2-(1.5-1.5*$)^3)">
                                          <p:val>
                                            <p:fltVal val="0"/>
                                          </p:val>
                                        </p:tav>
                                        <p:tav tm="100000">
                                          <p:val>
                                            <p:fltVal val="1"/>
                                          </p:val>
                                        </p:tav>
                                      </p:tavLst>
                                    </p:anim>
                                    <p:anim to="" calcmode="lin" valueType="num">
                                      <p:cBhvr>
                                        <p:cTn id="42" dur="1000" fill="hold">
                                          <p:stCondLst>
                                            <p:cond delay="0"/>
                                          </p:stCondLst>
                                        </p:cTn>
                                        <p:tgtEl>
                                          <p:spTgt spid="21"/>
                                        </p:tgtEl>
                                        <p:attrNameLst>
                                          <p:attrName>ppt_y</p:attrName>
                                        </p:attrNameLst>
                                      </p:cBhvr>
                                      <p:tavLst>
                                        <p:tav tm="0" fmla="#ppt_y+(8/9)*(#ppt_y-(#ppt_y+#ppt_h/2))*((1.5-1.5*$)^2-(1.5-1.5*$)^3)">
                                          <p:val>
                                            <p:fltVal val="0"/>
                                          </p:val>
                                        </p:tav>
                                        <p:tav tm="100000">
                                          <p:val>
                                            <p:fltVal val="1"/>
                                          </p:val>
                                        </p:tav>
                                      </p:tavLst>
                                    </p:anim>
                                    <p:anim to="" calcmode="lin" valueType="num">
                                      <p:cBhvr>
                                        <p:cTn id="43" dur="1000" fill="hold">
                                          <p:stCondLst>
                                            <p:cond delay="0"/>
                                          </p:stCondLst>
                                        </p:cTn>
                                        <p:tgtEl>
                                          <p:spTgt spid="21"/>
                                        </p:tgtEl>
                                        <p:attrNameLst>
                                          <p:attrName>ppt_w</p:attrName>
                                        </p:attrNameLst>
                                      </p:cBhvr>
                                      <p:tavLst>
                                        <p:tav tm="0" fmla="#ppt_w+(8/9)*(#ppt_w-0)*((1.5-1.5*$)^2-(1.5-1.5*$)^3)">
                                          <p:val>
                                            <p:fltVal val="0"/>
                                          </p:val>
                                        </p:tav>
                                        <p:tav tm="100000">
                                          <p:val>
                                            <p:fltVal val="1"/>
                                          </p:val>
                                        </p:tav>
                                      </p:tavLst>
                                    </p:anim>
                                    <p:anim to="" calcmode="lin" valueType="num">
                                      <p:cBhvr>
                                        <p:cTn id="44" dur="1000" fill="hold">
                                          <p:stCondLst>
                                            <p:cond delay="0"/>
                                          </p:stCondLst>
                                        </p:cTn>
                                        <p:tgtEl>
                                          <p:spTgt spid="21"/>
                                        </p:tgtEl>
                                        <p:attrNameLst>
                                          <p:attrName>ppt_h</p:attrName>
                                        </p:attrNameLst>
                                      </p:cBhvr>
                                      <p:tavLst>
                                        <p:tav tm="0" fmla="#ppt_h+(8/9)*(#ppt_h-0)*((1.5-1.5*$)^2-(1.5-1.5*$)^3)">
                                          <p:val>
                                            <p:fltVal val="0"/>
                                          </p:val>
                                        </p:tav>
                                        <p:tav tm="100000">
                                          <p:val>
                                            <p:fltVal val="1"/>
                                          </p:val>
                                        </p:tav>
                                      </p:tavLst>
                                    </p:anim>
                                  </p:childTnLst>
                                </p:cTn>
                              </p:par>
                            </p:childTnLst>
                          </p:cTn>
                        </p:par>
                        <p:par>
                          <p:cTn id="45" fill="hold">
                            <p:stCondLst>
                              <p:cond delay="9850"/>
                            </p:stCondLst>
                            <p:childTnLst>
                              <p:par>
                                <p:cTn id="46" presetID="14" presetClass="entr" presetSubtype="10"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randombar(horizontal)">
                                      <p:cBhvr>
                                        <p:cTn id="48" dur="500"/>
                                        <p:tgtEl>
                                          <p:spTgt spid="22"/>
                                        </p:tgtEl>
                                      </p:cBhvr>
                                    </p:animEffect>
                                  </p:childTnLst>
                                </p:cTn>
                              </p:par>
                              <p:par>
                                <p:cTn id="49" presetID="23" presetClass="entr" presetSubtype="528" fill="hold" grpId="0" nodeType="withEffect">
                                  <p:stCondLst>
                                    <p:cond delay="0"/>
                                  </p:stCondLst>
                                  <p:iterate type="lt">
                                    <p:tmPct val="5000"/>
                                  </p:iterate>
                                  <p:childTnLst>
                                    <p:set>
                                      <p:cBhvr>
                                        <p:cTn id="50" dur="1" fill="hold">
                                          <p:stCondLst>
                                            <p:cond delay="0"/>
                                          </p:stCondLst>
                                        </p:cTn>
                                        <p:tgtEl>
                                          <p:spTgt spid="25"/>
                                        </p:tgtEl>
                                        <p:attrNameLst>
                                          <p:attrName>style.visibility</p:attrName>
                                        </p:attrNameLst>
                                      </p:cBhvr>
                                      <p:to>
                                        <p:strVal val="visible"/>
                                      </p:to>
                                    </p:set>
                                    <p:anim to="" calcmode="lin" valueType="num">
                                      <p:cBhvr>
                                        <p:cTn id="51" dur="1000" fill="hold">
                                          <p:stCondLst>
                                            <p:cond delay="0"/>
                                          </p:stCondLst>
                                        </p:cTn>
                                        <p:tgtEl>
                                          <p:spTgt spid="25"/>
                                        </p:tgtEl>
                                        <p:attrNameLst>
                                          <p:attrName>ppt_x</p:attrName>
                                        </p:attrNameLst>
                                      </p:cBhvr>
                                      <p:tavLst>
                                        <p:tav tm="0" fmla="#ppt_x+(8/9)*(#ppt_x-(#ppt_x-#ppt_w/2))*((1.5-1.5*$)^2-(1.5-1.5*$)^3)">
                                          <p:val>
                                            <p:fltVal val="0"/>
                                          </p:val>
                                        </p:tav>
                                        <p:tav tm="100000">
                                          <p:val>
                                            <p:fltVal val="1"/>
                                          </p:val>
                                        </p:tav>
                                      </p:tavLst>
                                    </p:anim>
                                    <p:anim to="" calcmode="lin" valueType="num">
                                      <p:cBhvr>
                                        <p:cTn id="52" dur="1000" fill="hold">
                                          <p:stCondLst>
                                            <p:cond delay="0"/>
                                          </p:stCondLst>
                                        </p:cTn>
                                        <p:tgtEl>
                                          <p:spTgt spid="25"/>
                                        </p:tgtEl>
                                        <p:attrNameLst>
                                          <p:attrName>ppt_y</p:attrName>
                                        </p:attrNameLst>
                                      </p:cBhvr>
                                      <p:tavLst>
                                        <p:tav tm="0" fmla="#ppt_y+(8/9)*(#ppt_y-(#ppt_y+#ppt_h/2))*((1.5-1.5*$)^2-(1.5-1.5*$)^3)">
                                          <p:val>
                                            <p:fltVal val="0"/>
                                          </p:val>
                                        </p:tav>
                                        <p:tav tm="100000">
                                          <p:val>
                                            <p:fltVal val="1"/>
                                          </p:val>
                                        </p:tav>
                                      </p:tavLst>
                                    </p:anim>
                                    <p:anim to="" calcmode="lin" valueType="num">
                                      <p:cBhvr>
                                        <p:cTn id="53" dur="1000" fill="hold">
                                          <p:stCondLst>
                                            <p:cond delay="0"/>
                                          </p:stCondLst>
                                        </p:cTn>
                                        <p:tgtEl>
                                          <p:spTgt spid="25"/>
                                        </p:tgtEl>
                                        <p:attrNameLst>
                                          <p:attrName>ppt_w</p:attrName>
                                        </p:attrNameLst>
                                      </p:cBhvr>
                                      <p:tavLst>
                                        <p:tav tm="0" fmla="#ppt_w+(8/9)*(#ppt_w-0)*((1.5-1.5*$)^2-(1.5-1.5*$)^3)">
                                          <p:val>
                                            <p:fltVal val="0"/>
                                          </p:val>
                                        </p:tav>
                                        <p:tav tm="100000">
                                          <p:val>
                                            <p:fltVal val="1"/>
                                          </p:val>
                                        </p:tav>
                                      </p:tavLst>
                                    </p:anim>
                                    <p:anim to="" calcmode="lin" valueType="num">
                                      <p:cBhvr>
                                        <p:cTn id="54" dur="1000" fill="hold">
                                          <p:stCondLst>
                                            <p:cond delay="0"/>
                                          </p:stCondLst>
                                        </p:cTn>
                                        <p:tgtEl>
                                          <p:spTgt spid="25"/>
                                        </p:tgtEl>
                                        <p:attrNameLst>
                                          <p:attrName>ppt_h</p:attrName>
                                        </p:attrNameLst>
                                      </p:cBhvr>
                                      <p:tavLst>
                                        <p:tav tm="0" fmla="#ppt_h+(8/9)*(#ppt_h-0)*((1.5-1.5*$)^2-(1.5-1.5*$)^3)">
                                          <p:val>
                                            <p:fltVal val="0"/>
                                          </p:val>
                                        </p:tav>
                                        <p:tav tm="100000">
                                          <p:val>
                                            <p:fltVal val="1"/>
                                          </p:val>
                                        </p:tav>
                                      </p:tavLst>
                                    </p:anim>
                                  </p:childTnLst>
                                </p:cTn>
                              </p:par>
                            </p:childTnLst>
                          </p:cTn>
                        </p:par>
                        <p:par>
                          <p:cTn id="55" fill="hold">
                            <p:stCondLst>
                              <p:cond delay="11549"/>
                            </p:stCondLst>
                            <p:childTnLst>
                              <p:par>
                                <p:cTn id="56" presetID="2" presetClass="entr" presetSubtype="2" decel="100000"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1500" fill="hold"/>
                                        <p:tgtEl>
                                          <p:spTgt spid="28"/>
                                        </p:tgtEl>
                                        <p:attrNameLst>
                                          <p:attrName>ppt_x</p:attrName>
                                        </p:attrNameLst>
                                      </p:cBhvr>
                                      <p:tavLst>
                                        <p:tav tm="0">
                                          <p:val>
                                            <p:strVal val="1+#ppt_w/2"/>
                                          </p:val>
                                        </p:tav>
                                        <p:tav tm="100000">
                                          <p:val>
                                            <p:strVal val="#ppt_x"/>
                                          </p:val>
                                        </p:tav>
                                      </p:tavLst>
                                    </p:anim>
                                    <p:anim calcmode="lin" valueType="num">
                                      <p:cBhvr additive="base">
                                        <p:cTn id="59" dur="1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7" grpId="0"/>
      <p:bldP spid="21"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2</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沟通技巧</a:t>
            </a:r>
            <a:endParaRPr lang="zh-CN" altLang="en-US" b="1" noProof="1">
              <a:solidFill>
                <a:srgbClr val="9AB8EE"/>
              </a:solidFill>
              <a:latin typeface="+mn-lt"/>
              <a:cs typeface="+mn-ea"/>
              <a:sym typeface="+mn-lt"/>
            </a:endParaRPr>
          </a:p>
        </p:txBody>
      </p:sp>
      <p:grpSp>
        <p:nvGrpSpPr>
          <p:cNvPr id="8" name="组合 7"/>
          <p:cNvGrpSpPr/>
          <p:nvPr/>
        </p:nvGrpSpPr>
        <p:grpSpPr>
          <a:xfrm>
            <a:off x="1029462" y="2079634"/>
            <a:ext cx="2969682" cy="3820336"/>
            <a:chOff x="1214220" y="1481240"/>
            <a:chExt cx="2969682" cy="3820336"/>
          </a:xfrm>
        </p:grpSpPr>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rcRect l="1041" t="26074" r="4947" b="5101"/>
            <a:stretch>
              <a:fillRect/>
            </a:stretch>
          </p:blipFill>
          <p:spPr>
            <a:xfrm>
              <a:off x="1245140" y="2509736"/>
              <a:ext cx="2791840" cy="2791840"/>
            </a:xfrm>
            <a:custGeom>
              <a:avLst/>
              <a:gdLst>
                <a:gd name="connsiteX0" fmla="*/ 1395920 w 2791840"/>
                <a:gd name="connsiteY0" fmla="*/ 0 h 2791840"/>
                <a:gd name="connsiteX1" fmla="*/ 2791840 w 2791840"/>
                <a:gd name="connsiteY1" fmla="*/ 1395920 h 2791840"/>
                <a:gd name="connsiteX2" fmla="*/ 1395920 w 2791840"/>
                <a:gd name="connsiteY2" fmla="*/ 2791840 h 2791840"/>
                <a:gd name="connsiteX3" fmla="*/ 0 w 2791840"/>
                <a:gd name="connsiteY3" fmla="*/ 1395920 h 2791840"/>
                <a:gd name="connsiteX4" fmla="*/ 1395920 w 2791840"/>
                <a:gd name="connsiteY4" fmla="*/ 0 h 2791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1840" h="2791840">
                  <a:moveTo>
                    <a:pt x="1395920" y="0"/>
                  </a:moveTo>
                  <a:cubicBezTo>
                    <a:pt x="2166865" y="0"/>
                    <a:pt x="2791840" y="624975"/>
                    <a:pt x="2791840" y="1395920"/>
                  </a:cubicBezTo>
                  <a:cubicBezTo>
                    <a:pt x="2791840" y="2166865"/>
                    <a:pt x="2166865" y="2791840"/>
                    <a:pt x="1395920" y="2791840"/>
                  </a:cubicBezTo>
                  <a:cubicBezTo>
                    <a:pt x="624975" y="2791840"/>
                    <a:pt x="0" y="2166865"/>
                    <a:pt x="0" y="1395920"/>
                  </a:cubicBezTo>
                  <a:cubicBezTo>
                    <a:pt x="0" y="624975"/>
                    <a:pt x="624975" y="0"/>
                    <a:pt x="1395920" y="0"/>
                  </a:cubicBezTo>
                  <a:close/>
                </a:path>
              </a:pathLst>
            </a:custGeom>
            <a:ln w="38100">
              <a:solidFill>
                <a:srgbClr val="B8CEF7"/>
              </a:solidFill>
            </a:ln>
          </p:spPr>
        </p:pic>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b="47307"/>
            <a:stretch>
              <a:fillRect/>
            </a:stretch>
          </p:blipFill>
          <p:spPr>
            <a:xfrm>
              <a:off x="1214220" y="1481240"/>
              <a:ext cx="2969682" cy="2137449"/>
            </a:xfrm>
            <a:prstGeom prst="rect">
              <a:avLst/>
            </a:prstGeom>
          </p:spPr>
        </p:pic>
      </p:grpSp>
      <p:sp>
        <p:nvSpPr>
          <p:cNvPr id="12" name="Rectangle 2"/>
          <p:cNvSpPr txBox="1"/>
          <p:nvPr/>
        </p:nvSpPr>
        <p:spPr>
          <a:xfrm>
            <a:off x="6439008" y="1113370"/>
            <a:ext cx="2802195" cy="511442"/>
          </a:xfrm>
          <a:prstGeom prst="roundRect">
            <a:avLst/>
          </a:prstGeom>
          <a:solidFill>
            <a:srgbClr val="9AB8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sz="2400" b="1" dirty="0">
                <a:solidFill>
                  <a:schemeClr val="bg1"/>
                </a:solidFill>
                <a:cs typeface="+mn-ea"/>
                <a:sym typeface="+mn-lt"/>
              </a:rPr>
              <a:t>禁语</a:t>
            </a:r>
            <a:endParaRPr lang="zh-CN" altLang="en-US" sz="2400" b="1" dirty="0">
              <a:solidFill>
                <a:schemeClr val="bg1"/>
              </a:solidFill>
              <a:cs typeface="+mn-ea"/>
              <a:sym typeface="+mn-lt"/>
            </a:endParaRPr>
          </a:p>
        </p:txBody>
      </p:sp>
      <p:grpSp>
        <p:nvGrpSpPr>
          <p:cNvPr id="91" name="组合 90"/>
          <p:cNvGrpSpPr/>
          <p:nvPr/>
        </p:nvGrpSpPr>
        <p:grpSpPr>
          <a:xfrm>
            <a:off x="4825996" y="2192190"/>
            <a:ext cx="2073881" cy="418191"/>
            <a:chOff x="1614436" y="1650201"/>
            <a:chExt cx="3230105" cy="651339"/>
          </a:xfrm>
        </p:grpSpPr>
        <p:grpSp>
          <p:nvGrpSpPr>
            <p:cNvPr id="92" name="组合 91"/>
            <p:cNvGrpSpPr/>
            <p:nvPr/>
          </p:nvGrpSpPr>
          <p:grpSpPr>
            <a:xfrm>
              <a:off x="1614436" y="1721723"/>
              <a:ext cx="574809" cy="574809"/>
              <a:chOff x="808552" y="1774704"/>
              <a:chExt cx="1211277" cy="1211277"/>
            </a:xfrm>
          </p:grpSpPr>
          <p:sp>
            <p:nvSpPr>
              <p:cNvPr id="94" name="椭圆 93"/>
              <p:cNvSpPr/>
              <p:nvPr/>
            </p:nvSpPr>
            <p:spPr>
              <a:xfrm>
                <a:off x="832287" y="1798439"/>
                <a:ext cx="1163806" cy="1163806"/>
              </a:xfrm>
              <a:prstGeom prst="ellipse">
                <a:avLst/>
              </a:prstGeom>
              <a:solidFill>
                <a:schemeClr val="bg1"/>
              </a:solidFill>
              <a:ln w="38100">
                <a:solidFill>
                  <a:srgbClr val="C32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95" name="乘号 94"/>
              <p:cNvSpPr/>
              <p:nvPr/>
            </p:nvSpPr>
            <p:spPr>
              <a:xfrm>
                <a:off x="808552" y="1774704"/>
                <a:ext cx="1211277" cy="1211277"/>
              </a:xfrm>
              <a:prstGeom prst="mathMultiply">
                <a:avLst>
                  <a:gd name="adj1" fmla="val 9399"/>
                </a:avLst>
              </a:prstGeom>
              <a:solidFill>
                <a:srgbClr val="C32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sp>
          <p:nvSpPr>
            <p:cNvPr id="93" name="文本框 92"/>
            <p:cNvSpPr txBox="1"/>
            <p:nvPr/>
          </p:nvSpPr>
          <p:spPr>
            <a:xfrm>
              <a:off x="2319873" y="1650201"/>
              <a:ext cx="2524668" cy="651339"/>
            </a:xfrm>
            <a:prstGeom prst="rect">
              <a:avLst/>
            </a:prstGeom>
            <a:noFill/>
          </p:spPr>
          <p:txBody>
            <a:bodyPr wrap="none" rtlCol="0">
              <a:spAutoFit/>
            </a:bodyPr>
            <a:lstStyle/>
            <a:p>
              <a:pPr>
                <a:lnSpc>
                  <a:spcPct val="150000"/>
                </a:lnSpc>
              </a:pPr>
              <a:r>
                <a:rPr lang="zh-CN" altLang="en-US" sz="1600" b="1" dirty="0">
                  <a:cs typeface="+mn-ea"/>
                  <a:sym typeface="+mn-lt"/>
                </a:rPr>
                <a:t>一分钱，一分货</a:t>
              </a:r>
              <a:endParaRPr lang="zh-CN" altLang="en-US" sz="1600" b="1" dirty="0">
                <a:cs typeface="+mn-ea"/>
                <a:sym typeface="+mn-lt"/>
              </a:endParaRPr>
            </a:p>
          </p:txBody>
        </p:sp>
      </p:grpSp>
      <p:grpSp>
        <p:nvGrpSpPr>
          <p:cNvPr id="96" name="组合 95"/>
          <p:cNvGrpSpPr/>
          <p:nvPr/>
        </p:nvGrpSpPr>
        <p:grpSpPr>
          <a:xfrm>
            <a:off x="4825996" y="2994545"/>
            <a:ext cx="3510171" cy="418191"/>
            <a:chOff x="1614436" y="2452555"/>
            <a:chExt cx="5467151" cy="651340"/>
          </a:xfrm>
        </p:grpSpPr>
        <p:sp>
          <p:nvSpPr>
            <p:cNvPr id="97" name="文本框 96"/>
            <p:cNvSpPr txBox="1"/>
            <p:nvPr/>
          </p:nvSpPr>
          <p:spPr>
            <a:xfrm>
              <a:off x="2319873" y="2452555"/>
              <a:ext cx="4761714" cy="651340"/>
            </a:xfrm>
            <a:prstGeom prst="rect">
              <a:avLst/>
            </a:prstGeom>
            <a:noFill/>
          </p:spPr>
          <p:txBody>
            <a:bodyPr wrap="none" rtlCol="0">
              <a:spAutoFit/>
            </a:bodyPr>
            <a:lstStyle/>
            <a:p>
              <a:pPr>
                <a:lnSpc>
                  <a:spcPct val="150000"/>
                </a:lnSpc>
              </a:pPr>
              <a:r>
                <a:rPr lang="zh-CN" altLang="en-US" sz="1600" b="1" dirty="0">
                  <a:cs typeface="+mn-ea"/>
                  <a:sym typeface="+mn-lt"/>
                </a:rPr>
                <a:t>不可能，绝不可能发生这种事情</a:t>
              </a:r>
              <a:endParaRPr lang="zh-CN" altLang="en-US" sz="1600" b="1" dirty="0">
                <a:cs typeface="+mn-ea"/>
                <a:sym typeface="+mn-lt"/>
              </a:endParaRPr>
            </a:p>
          </p:txBody>
        </p:sp>
        <p:grpSp>
          <p:nvGrpSpPr>
            <p:cNvPr id="98" name="组合 97"/>
            <p:cNvGrpSpPr/>
            <p:nvPr/>
          </p:nvGrpSpPr>
          <p:grpSpPr>
            <a:xfrm>
              <a:off x="1614436" y="2524077"/>
              <a:ext cx="574809" cy="574809"/>
              <a:chOff x="808552" y="1774704"/>
              <a:chExt cx="1211277" cy="1211277"/>
            </a:xfrm>
          </p:grpSpPr>
          <p:sp>
            <p:nvSpPr>
              <p:cNvPr id="99" name="椭圆 98"/>
              <p:cNvSpPr/>
              <p:nvPr/>
            </p:nvSpPr>
            <p:spPr>
              <a:xfrm>
                <a:off x="832287" y="1798439"/>
                <a:ext cx="1163806" cy="1163806"/>
              </a:xfrm>
              <a:prstGeom prst="ellipse">
                <a:avLst/>
              </a:prstGeom>
              <a:solidFill>
                <a:schemeClr val="bg1"/>
              </a:solidFill>
              <a:ln w="38100">
                <a:solidFill>
                  <a:srgbClr val="C32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00" name="乘号 99"/>
              <p:cNvSpPr/>
              <p:nvPr/>
            </p:nvSpPr>
            <p:spPr>
              <a:xfrm>
                <a:off x="808552" y="1774704"/>
                <a:ext cx="1211277" cy="1211277"/>
              </a:xfrm>
              <a:prstGeom prst="mathMultiply">
                <a:avLst>
                  <a:gd name="adj1" fmla="val 9399"/>
                </a:avLst>
              </a:prstGeom>
              <a:solidFill>
                <a:srgbClr val="C32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grpSp>
      <p:grpSp>
        <p:nvGrpSpPr>
          <p:cNvPr id="101" name="组合 100"/>
          <p:cNvGrpSpPr/>
          <p:nvPr/>
        </p:nvGrpSpPr>
        <p:grpSpPr>
          <a:xfrm>
            <a:off x="4825996" y="3796899"/>
            <a:ext cx="3715356" cy="418191"/>
            <a:chOff x="1614436" y="3254909"/>
            <a:chExt cx="5786730" cy="651340"/>
          </a:xfrm>
        </p:grpSpPr>
        <p:sp>
          <p:nvSpPr>
            <p:cNvPr id="102" name="文本框 101"/>
            <p:cNvSpPr txBox="1"/>
            <p:nvPr/>
          </p:nvSpPr>
          <p:spPr>
            <a:xfrm>
              <a:off x="2319873" y="3254909"/>
              <a:ext cx="5081293" cy="651340"/>
            </a:xfrm>
            <a:prstGeom prst="rect">
              <a:avLst/>
            </a:prstGeom>
            <a:noFill/>
          </p:spPr>
          <p:txBody>
            <a:bodyPr wrap="none" rtlCol="0">
              <a:spAutoFit/>
            </a:bodyPr>
            <a:lstStyle/>
            <a:p>
              <a:pPr>
                <a:lnSpc>
                  <a:spcPct val="150000"/>
                </a:lnSpc>
              </a:pPr>
              <a:r>
                <a:rPr lang="zh-CN" altLang="en-US" sz="1600" b="1" dirty="0">
                  <a:cs typeface="+mn-ea"/>
                  <a:sym typeface="+mn-lt"/>
                </a:rPr>
                <a:t>这个问题不关我的事，是厂家问题</a:t>
              </a:r>
              <a:endParaRPr lang="zh-CN" altLang="en-US" sz="1600" b="1" dirty="0">
                <a:cs typeface="+mn-ea"/>
                <a:sym typeface="+mn-lt"/>
              </a:endParaRPr>
            </a:p>
          </p:txBody>
        </p:sp>
        <p:grpSp>
          <p:nvGrpSpPr>
            <p:cNvPr id="103" name="组合 102"/>
            <p:cNvGrpSpPr/>
            <p:nvPr/>
          </p:nvGrpSpPr>
          <p:grpSpPr>
            <a:xfrm>
              <a:off x="1614436" y="3326431"/>
              <a:ext cx="574809" cy="574809"/>
              <a:chOff x="808552" y="1774704"/>
              <a:chExt cx="1211277" cy="1211277"/>
            </a:xfrm>
          </p:grpSpPr>
          <p:sp>
            <p:nvSpPr>
              <p:cNvPr id="104" name="椭圆 103"/>
              <p:cNvSpPr/>
              <p:nvPr/>
            </p:nvSpPr>
            <p:spPr>
              <a:xfrm>
                <a:off x="832287" y="1798439"/>
                <a:ext cx="1163806" cy="1163806"/>
              </a:xfrm>
              <a:prstGeom prst="ellipse">
                <a:avLst/>
              </a:prstGeom>
              <a:solidFill>
                <a:schemeClr val="bg1"/>
              </a:solidFill>
              <a:ln w="38100">
                <a:solidFill>
                  <a:srgbClr val="C32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05" name="乘号 104"/>
              <p:cNvSpPr/>
              <p:nvPr/>
            </p:nvSpPr>
            <p:spPr>
              <a:xfrm>
                <a:off x="808552" y="1774704"/>
                <a:ext cx="1211277" cy="1211277"/>
              </a:xfrm>
              <a:prstGeom prst="mathMultiply">
                <a:avLst>
                  <a:gd name="adj1" fmla="val 9399"/>
                </a:avLst>
              </a:prstGeom>
              <a:solidFill>
                <a:srgbClr val="C32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grpSp>
      <p:grpSp>
        <p:nvGrpSpPr>
          <p:cNvPr id="106" name="组合 105"/>
          <p:cNvGrpSpPr/>
          <p:nvPr/>
        </p:nvGrpSpPr>
        <p:grpSpPr>
          <a:xfrm>
            <a:off x="4825996" y="4599253"/>
            <a:ext cx="2894618" cy="418191"/>
            <a:chOff x="1614436" y="4057263"/>
            <a:chExt cx="4508416" cy="651340"/>
          </a:xfrm>
        </p:grpSpPr>
        <p:sp>
          <p:nvSpPr>
            <p:cNvPr id="107" name="文本框 106"/>
            <p:cNvSpPr txBox="1"/>
            <p:nvPr/>
          </p:nvSpPr>
          <p:spPr>
            <a:xfrm>
              <a:off x="2319873" y="4057263"/>
              <a:ext cx="3802979" cy="651340"/>
            </a:xfrm>
            <a:prstGeom prst="rect">
              <a:avLst/>
            </a:prstGeom>
            <a:noFill/>
          </p:spPr>
          <p:txBody>
            <a:bodyPr wrap="none" rtlCol="0">
              <a:spAutoFit/>
            </a:bodyPr>
            <a:lstStyle/>
            <a:p>
              <a:pPr>
                <a:lnSpc>
                  <a:spcPct val="150000"/>
                </a:lnSpc>
              </a:pPr>
              <a:r>
                <a:rPr lang="zh-CN" altLang="en-US" sz="1600" b="1" dirty="0">
                  <a:cs typeface="+mn-ea"/>
                  <a:sym typeface="+mn-lt"/>
                </a:rPr>
                <a:t>恩，这个问题我不太清楚</a:t>
              </a:r>
              <a:endParaRPr lang="zh-CN" altLang="en-US" sz="1600" b="1" dirty="0">
                <a:cs typeface="+mn-ea"/>
                <a:sym typeface="+mn-lt"/>
              </a:endParaRPr>
            </a:p>
          </p:txBody>
        </p:sp>
        <p:grpSp>
          <p:nvGrpSpPr>
            <p:cNvPr id="108" name="组合 107"/>
            <p:cNvGrpSpPr/>
            <p:nvPr/>
          </p:nvGrpSpPr>
          <p:grpSpPr>
            <a:xfrm>
              <a:off x="1614436" y="4128785"/>
              <a:ext cx="574809" cy="574809"/>
              <a:chOff x="808552" y="1774704"/>
              <a:chExt cx="1211277" cy="1211277"/>
            </a:xfrm>
          </p:grpSpPr>
          <p:sp>
            <p:nvSpPr>
              <p:cNvPr id="109" name="椭圆 108"/>
              <p:cNvSpPr/>
              <p:nvPr/>
            </p:nvSpPr>
            <p:spPr>
              <a:xfrm>
                <a:off x="832287" y="1798439"/>
                <a:ext cx="1163806" cy="1163806"/>
              </a:xfrm>
              <a:prstGeom prst="ellipse">
                <a:avLst/>
              </a:prstGeom>
              <a:solidFill>
                <a:schemeClr val="bg1"/>
              </a:solidFill>
              <a:ln w="38100">
                <a:solidFill>
                  <a:srgbClr val="C32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10" name="乘号 109"/>
              <p:cNvSpPr/>
              <p:nvPr/>
            </p:nvSpPr>
            <p:spPr>
              <a:xfrm>
                <a:off x="808552" y="1774704"/>
                <a:ext cx="1211277" cy="1211277"/>
              </a:xfrm>
              <a:prstGeom prst="mathMultiply">
                <a:avLst>
                  <a:gd name="adj1" fmla="val 9399"/>
                </a:avLst>
              </a:prstGeom>
              <a:solidFill>
                <a:srgbClr val="C32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grpSp>
      <p:grpSp>
        <p:nvGrpSpPr>
          <p:cNvPr id="111" name="组合 110"/>
          <p:cNvGrpSpPr/>
          <p:nvPr/>
        </p:nvGrpSpPr>
        <p:grpSpPr>
          <a:xfrm>
            <a:off x="4825996" y="5401604"/>
            <a:ext cx="1253143" cy="418191"/>
            <a:chOff x="1614436" y="4859617"/>
            <a:chExt cx="1951791" cy="651339"/>
          </a:xfrm>
        </p:grpSpPr>
        <p:sp>
          <p:nvSpPr>
            <p:cNvPr id="112" name="文本框 111"/>
            <p:cNvSpPr txBox="1"/>
            <p:nvPr/>
          </p:nvSpPr>
          <p:spPr>
            <a:xfrm>
              <a:off x="2319873" y="4859617"/>
              <a:ext cx="1246354" cy="651339"/>
            </a:xfrm>
            <a:prstGeom prst="rect">
              <a:avLst/>
            </a:prstGeom>
            <a:noFill/>
          </p:spPr>
          <p:txBody>
            <a:bodyPr wrap="none" rtlCol="0">
              <a:spAutoFit/>
            </a:bodyPr>
            <a:lstStyle/>
            <a:p>
              <a:pPr>
                <a:lnSpc>
                  <a:spcPct val="150000"/>
                </a:lnSpc>
              </a:pPr>
              <a:r>
                <a:rPr lang="zh-CN" altLang="en-US" sz="1600" b="1" dirty="0">
                  <a:cs typeface="+mn-ea"/>
                  <a:sym typeface="+mn-lt"/>
                </a:rPr>
                <a:t>我不会</a:t>
              </a:r>
              <a:endParaRPr lang="zh-CN" altLang="en-US" sz="1600" b="1" dirty="0">
                <a:cs typeface="+mn-ea"/>
                <a:sym typeface="+mn-lt"/>
              </a:endParaRPr>
            </a:p>
          </p:txBody>
        </p:sp>
        <p:grpSp>
          <p:nvGrpSpPr>
            <p:cNvPr id="113" name="组合 112"/>
            <p:cNvGrpSpPr/>
            <p:nvPr/>
          </p:nvGrpSpPr>
          <p:grpSpPr>
            <a:xfrm>
              <a:off x="1614436" y="4931139"/>
              <a:ext cx="574809" cy="574809"/>
              <a:chOff x="808552" y="1774704"/>
              <a:chExt cx="1211277" cy="1211277"/>
            </a:xfrm>
          </p:grpSpPr>
          <p:sp>
            <p:nvSpPr>
              <p:cNvPr id="114" name="椭圆 113"/>
              <p:cNvSpPr/>
              <p:nvPr/>
            </p:nvSpPr>
            <p:spPr>
              <a:xfrm>
                <a:off x="832287" y="1798439"/>
                <a:ext cx="1163806" cy="1163806"/>
              </a:xfrm>
              <a:prstGeom prst="ellipse">
                <a:avLst/>
              </a:prstGeom>
              <a:solidFill>
                <a:schemeClr val="bg1"/>
              </a:solidFill>
              <a:ln w="38100">
                <a:solidFill>
                  <a:srgbClr val="C32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15" name="乘号 114"/>
              <p:cNvSpPr/>
              <p:nvPr/>
            </p:nvSpPr>
            <p:spPr>
              <a:xfrm>
                <a:off x="808552" y="1774704"/>
                <a:ext cx="1211277" cy="1211277"/>
              </a:xfrm>
              <a:prstGeom prst="mathMultiply">
                <a:avLst>
                  <a:gd name="adj1" fmla="val 9399"/>
                </a:avLst>
              </a:prstGeom>
              <a:solidFill>
                <a:srgbClr val="C32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grpSp>
      <p:grpSp>
        <p:nvGrpSpPr>
          <p:cNvPr id="116" name="组合 115"/>
          <p:cNvGrpSpPr/>
          <p:nvPr/>
        </p:nvGrpSpPr>
        <p:grpSpPr>
          <a:xfrm>
            <a:off x="8615711" y="2146269"/>
            <a:ext cx="2073881" cy="418191"/>
            <a:chOff x="1614436" y="1650201"/>
            <a:chExt cx="3230105" cy="651339"/>
          </a:xfrm>
        </p:grpSpPr>
        <p:grpSp>
          <p:nvGrpSpPr>
            <p:cNvPr id="117" name="组合 116"/>
            <p:cNvGrpSpPr/>
            <p:nvPr/>
          </p:nvGrpSpPr>
          <p:grpSpPr>
            <a:xfrm>
              <a:off x="1614436" y="1721723"/>
              <a:ext cx="574809" cy="574809"/>
              <a:chOff x="808552" y="1774704"/>
              <a:chExt cx="1211277" cy="1211277"/>
            </a:xfrm>
          </p:grpSpPr>
          <p:sp>
            <p:nvSpPr>
              <p:cNvPr id="119" name="椭圆 118"/>
              <p:cNvSpPr/>
              <p:nvPr/>
            </p:nvSpPr>
            <p:spPr>
              <a:xfrm>
                <a:off x="832287" y="1798439"/>
                <a:ext cx="1163806" cy="1163806"/>
              </a:xfrm>
              <a:prstGeom prst="ellipse">
                <a:avLst/>
              </a:prstGeom>
              <a:solidFill>
                <a:schemeClr val="bg1"/>
              </a:solidFill>
              <a:ln w="38100">
                <a:solidFill>
                  <a:srgbClr val="C32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0" name="乘号 119"/>
              <p:cNvSpPr/>
              <p:nvPr/>
            </p:nvSpPr>
            <p:spPr>
              <a:xfrm>
                <a:off x="808552" y="1774704"/>
                <a:ext cx="1211277" cy="1211277"/>
              </a:xfrm>
              <a:prstGeom prst="mathMultiply">
                <a:avLst>
                  <a:gd name="adj1" fmla="val 9399"/>
                </a:avLst>
              </a:prstGeom>
              <a:solidFill>
                <a:srgbClr val="C32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sp>
          <p:nvSpPr>
            <p:cNvPr id="118" name="文本框 117"/>
            <p:cNvSpPr txBox="1"/>
            <p:nvPr/>
          </p:nvSpPr>
          <p:spPr>
            <a:xfrm>
              <a:off x="2319873" y="1650201"/>
              <a:ext cx="2524668" cy="651339"/>
            </a:xfrm>
            <a:prstGeom prst="rect">
              <a:avLst/>
            </a:prstGeom>
            <a:noFill/>
          </p:spPr>
          <p:txBody>
            <a:bodyPr wrap="none" rtlCol="0">
              <a:spAutoFit/>
            </a:bodyPr>
            <a:lstStyle/>
            <a:p>
              <a:pPr>
                <a:lnSpc>
                  <a:spcPct val="150000"/>
                </a:lnSpc>
              </a:pPr>
              <a:r>
                <a:rPr lang="zh-CN" altLang="en-US" sz="1600" b="1" dirty="0">
                  <a:cs typeface="+mn-ea"/>
                  <a:sym typeface="+mn-lt"/>
                </a:rPr>
                <a:t>这是本店的规定</a:t>
              </a:r>
              <a:endParaRPr lang="zh-CN" altLang="en-US" sz="1600" b="1" dirty="0">
                <a:cs typeface="+mn-ea"/>
                <a:sym typeface="+mn-lt"/>
              </a:endParaRPr>
            </a:p>
          </p:txBody>
        </p:sp>
      </p:grpSp>
      <p:grpSp>
        <p:nvGrpSpPr>
          <p:cNvPr id="121" name="组合 120"/>
          <p:cNvGrpSpPr/>
          <p:nvPr/>
        </p:nvGrpSpPr>
        <p:grpSpPr>
          <a:xfrm>
            <a:off x="8615711" y="2948624"/>
            <a:ext cx="2689434" cy="418191"/>
            <a:chOff x="1614436" y="2452555"/>
            <a:chExt cx="4188838" cy="651340"/>
          </a:xfrm>
        </p:grpSpPr>
        <p:sp>
          <p:nvSpPr>
            <p:cNvPr id="122" name="文本框 121"/>
            <p:cNvSpPr txBox="1"/>
            <p:nvPr/>
          </p:nvSpPr>
          <p:spPr>
            <a:xfrm>
              <a:off x="2319873" y="2452555"/>
              <a:ext cx="3483401" cy="651340"/>
            </a:xfrm>
            <a:prstGeom prst="rect">
              <a:avLst/>
            </a:prstGeom>
            <a:noFill/>
          </p:spPr>
          <p:txBody>
            <a:bodyPr wrap="none" rtlCol="0">
              <a:spAutoFit/>
            </a:bodyPr>
            <a:lstStyle/>
            <a:p>
              <a:pPr>
                <a:lnSpc>
                  <a:spcPct val="150000"/>
                </a:lnSpc>
              </a:pPr>
              <a:r>
                <a:rPr lang="zh-CN" altLang="en-US" sz="1600" b="1" dirty="0">
                  <a:cs typeface="+mn-ea"/>
                  <a:sym typeface="+mn-lt"/>
                </a:rPr>
                <a:t>我们一直都是这么卖的</a:t>
              </a:r>
              <a:endParaRPr lang="zh-CN" altLang="en-US" sz="1600" b="1" dirty="0">
                <a:cs typeface="+mn-ea"/>
                <a:sym typeface="+mn-lt"/>
              </a:endParaRPr>
            </a:p>
          </p:txBody>
        </p:sp>
        <p:grpSp>
          <p:nvGrpSpPr>
            <p:cNvPr id="123" name="组合 122"/>
            <p:cNvGrpSpPr/>
            <p:nvPr/>
          </p:nvGrpSpPr>
          <p:grpSpPr>
            <a:xfrm>
              <a:off x="1614436" y="2524077"/>
              <a:ext cx="574809" cy="574809"/>
              <a:chOff x="808552" y="1774704"/>
              <a:chExt cx="1211277" cy="1211277"/>
            </a:xfrm>
          </p:grpSpPr>
          <p:sp>
            <p:nvSpPr>
              <p:cNvPr id="124" name="椭圆 123"/>
              <p:cNvSpPr/>
              <p:nvPr/>
            </p:nvSpPr>
            <p:spPr>
              <a:xfrm>
                <a:off x="832287" y="1798439"/>
                <a:ext cx="1163806" cy="1163806"/>
              </a:xfrm>
              <a:prstGeom prst="ellipse">
                <a:avLst/>
              </a:prstGeom>
              <a:solidFill>
                <a:schemeClr val="bg1"/>
              </a:solidFill>
              <a:ln w="38100">
                <a:solidFill>
                  <a:srgbClr val="C32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5" name="乘号 124"/>
              <p:cNvSpPr/>
              <p:nvPr/>
            </p:nvSpPr>
            <p:spPr>
              <a:xfrm>
                <a:off x="808552" y="1774704"/>
                <a:ext cx="1211277" cy="1211277"/>
              </a:xfrm>
              <a:prstGeom prst="mathMultiply">
                <a:avLst>
                  <a:gd name="adj1" fmla="val 9399"/>
                </a:avLst>
              </a:prstGeom>
              <a:solidFill>
                <a:srgbClr val="C32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grpSp>
      <p:grpSp>
        <p:nvGrpSpPr>
          <p:cNvPr id="126" name="组合 125"/>
          <p:cNvGrpSpPr/>
          <p:nvPr/>
        </p:nvGrpSpPr>
        <p:grpSpPr>
          <a:xfrm>
            <a:off x="8615711" y="3750978"/>
            <a:ext cx="2689434" cy="418191"/>
            <a:chOff x="1614436" y="3254909"/>
            <a:chExt cx="4188836" cy="651340"/>
          </a:xfrm>
        </p:grpSpPr>
        <p:sp>
          <p:nvSpPr>
            <p:cNvPr id="127" name="文本框 126"/>
            <p:cNvSpPr txBox="1"/>
            <p:nvPr/>
          </p:nvSpPr>
          <p:spPr>
            <a:xfrm>
              <a:off x="2319872" y="3254909"/>
              <a:ext cx="3483400" cy="651340"/>
            </a:xfrm>
            <a:prstGeom prst="rect">
              <a:avLst/>
            </a:prstGeom>
            <a:noFill/>
          </p:spPr>
          <p:txBody>
            <a:bodyPr wrap="none" rtlCol="0">
              <a:spAutoFit/>
            </a:bodyPr>
            <a:lstStyle/>
            <a:p>
              <a:pPr>
                <a:lnSpc>
                  <a:spcPct val="150000"/>
                </a:lnSpc>
              </a:pPr>
              <a:r>
                <a:rPr lang="zh-CN" altLang="en-US" sz="1600" b="1" dirty="0">
                  <a:cs typeface="+mn-ea"/>
                  <a:sym typeface="+mn-lt"/>
                </a:rPr>
                <a:t>我们没发现这个毛病呀</a:t>
              </a:r>
              <a:endParaRPr lang="zh-CN" altLang="en-US" sz="1600" b="1" dirty="0">
                <a:cs typeface="+mn-ea"/>
                <a:sym typeface="+mn-lt"/>
              </a:endParaRPr>
            </a:p>
          </p:txBody>
        </p:sp>
        <p:grpSp>
          <p:nvGrpSpPr>
            <p:cNvPr id="128" name="组合 127"/>
            <p:cNvGrpSpPr/>
            <p:nvPr/>
          </p:nvGrpSpPr>
          <p:grpSpPr>
            <a:xfrm>
              <a:off x="1614436" y="3326431"/>
              <a:ext cx="574809" cy="574809"/>
              <a:chOff x="808552" y="1774704"/>
              <a:chExt cx="1211277" cy="1211277"/>
            </a:xfrm>
          </p:grpSpPr>
          <p:sp>
            <p:nvSpPr>
              <p:cNvPr id="129" name="椭圆 128"/>
              <p:cNvSpPr/>
              <p:nvPr/>
            </p:nvSpPr>
            <p:spPr>
              <a:xfrm>
                <a:off x="832287" y="1798439"/>
                <a:ext cx="1163806" cy="1163806"/>
              </a:xfrm>
              <a:prstGeom prst="ellipse">
                <a:avLst/>
              </a:prstGeom>
              <a:solidFill>
                <a:schemeClr val="bg1"/>
              </a:solidFill>
              <a:ln w="38100">
                <a:solidFill>
                  <a:srgbClr val="C32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30" name="乘号 129"/>
              <p:cNvSpPr/>
              <p:nvPr/>
            </p:nvSpPr>
            <p:spPr>
              <a:xfrm>
                <a:off x="808552" y="1774704"/>
                <a:ext cx="1211277" cy="1211277"/>
              </a:xfrm>
              <a:prstGeom prst="mathMultiply">
                <a:avLst>
                  <a:gd name="adj1" fmla="val 9399"/>
                </a:avLst>
              </a:prstGeom>
              <a:solidFill>
                <a:srgbClr val="C32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grpSp>
      <p:grpSp>
        <p:nvGrpSpPr>
          <p:cNvPr id="131" name="组合 130"/>
          <p:cNvGrpSpPr/>
          <p:nvPr/>
        </p:nvGrpSpPr>
        <p:grpSpPr>
          <a:xfrm>
            <a:off x="8615711" y="4553332"/>
            <a:ext cx="1868696" cy="418191"/>
            <a:chOff x="1614436" y="4057263"/>
            <a:chExt cx="2910526" cy="651340"/>
          </a:xfrm>
        </p:grpSpPr>
        <p:sp>
          <p:nvSpPr>
            <p:cNvPr id="132" name="文本框 131"/>
            <p:cNvSpPr txBox="1"/>
            <p:nvPr/>
          </p:nvSpPr>
          <p:spPr>
            <a:xfrm>
              <a:off x="2319873" y="4057263"/>
              <a:ext cx="2205089" cy="651340"/>
            </a:xfrm>
            <a:prstGeom prst="rect">
              <a:avLst/>
            </a:prstGeom>
            <a:noFill/>
          </p:spPr>
          <p:txBody>
            <a:bodyPr wrap="none" rtlCol="0">
              <a:spAutoFit/>
            </a:bodyPr>
            <a:lstStyle/>
            <a:p>
              <a:pPr>
                <a:lnSpc>
                  <a:spcPct val="150000"/>
                </a:lnSpc>
              </a:pPr>
              <a:r>
                <a:rPr lang="zh-CN" altLang="en-US" sz="1600" b="1" dirty="0">
                  <a:cs typeface="+mn-ea"/>
                  <a:sym typeface="+mn-lt"/>
                </a:rPr>
                <a:t>你先听我解释</a:t>
              </a:r>
              <a:endParaRPr lang="zh-CN" altLang="en-US" sz="1600" b="1" dirty="0">
                <a:cs typeface="+mn-ea"/>
                <a:sym typeface="+mn-lt"/>
              </a:endParaRPr>
            </a:p>
          </p:txBody>
        </p:sp>
        <p:grpSp>
          <p:nvGrpSpPr>
            <p:cNvPr id="133" name="组合 132"/>
            <p:cNvGrpSpPr/>
            <p:nvPr/>
          </p:nvGrpSpPr>
          <p:grpSpPr>
            <a:xfrm>
              <a:off x="1614436" y="4128785"/>
              <a:ext cx="574809" cy="574809"/>
              <a:chOff x="808552" y="1774704"/>
              <a:chExt cx="1211277" cy="1211277"/>
            </a:xfrm>
          </p:grpSpPr>
          <p:sp>
            <p:nvSpPr>
              <p:cNvPr id="134" name="椭圆 133"/>
              <p:cNvSpPr/>
              <p:nvPr/>
            </p:nvSpPr>
            <p:spPr>
              <a:xfrm>
                <a:off x="832287" y="1798439"/>
                <a:ext cx="1163806" cy="1163806"/>
              </a:xfrm>
              <a:prstGeom prst="ellipse">
                <a:avLst/>
              </a:prstGeom>
              <a:solidFill>
                <a:schemeClr val="bg1"/>
              </a:solidFill>
              <a:ln w="38100">
                <a:solidFill>
                  <a:srgbClr val="C32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35" name="乘号 134"/>
              <p:cNvSpPr/>
              <p:nvPr/>
            </p:nvSpPr>
            <p:spPr>
              <a:xfrm>
                <a:off x="808552" y="1774704"/>
                <a:ext cx="1211277" cy="1211277"/>
              </a:xfrm>
              <a:prstGeom prst="mathMultiply">
                <a:avLst>
                  <a:gd name="adj1" fmla="val 9399"/>
                </a:avLst>
              </a:prstGeom>
              <a:solidFill>
                <a:srgbClr val="C32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grpSp>
      <p:grpSp>
        <p:nvGrpSpPr>
          <p:cNvPr id="136" name="组合 135"/>
          <p:cNvGrpSpPr/>
          <p:nvPr/>
        </p:nvGrpSpPr>
        <p:grpSpPr>
          <a:xfrm>
            <a:off x="8615711" y="5355683"/>
            <a:ext cx="2073880" cy="418191"/>
            <a:chOff x="1614436" y="4859617"/>
            <a:chExt cx="3230102" cy="651339"/>
          </a:xfrm>
        </p:grpSpPr>
        <p:sp>
          <p:nvSpPr>
            <p:cNvPr id="137" name="文本框 136"/>
            <p:cNvSpPr txBox="1"/>
            <p:nvPr/>
          </p:nvSpPr>
          <p:spPr>
            <a:xfrm>
              <a:off x="2319871" y="4859617"/>
              <a:ext cx="2524667" cy="651339"/>
            </a:xfrm>
            <a:prstGeom prst="rect">
              <a:avLst/>
            </a:prstGeom>
            <a:noFill/>
          </p:spPr>
          <p:txBody>
            <a:bodyPr wrap="none" rtlCol="0">
              <a:spAutoFit/>
            </a:bodyPr>
            <a:lstStyle/>
            <a:p>
              <a:pPr>
                <a:lnSpc>
                  <a:spcPct val="150000"/>
                </a:lnSpc>
              </a:pPr>
              <a:r>
                <a:rPr lang="zh-CN" altLang="en-US" sz="1600" b="1" dirty="0">
                  <a:cs typeface="+mn-ea"/>
                  <a:sym typeface="+mn-lt"/>
                </a:rPr>
                <a:t>你相不相信我？</a:t>
              </a:r>
              <a:endParaRPr lang="zh-CN" altLang="en-US" sz="1600" b="1" dirty="0">
                <a:cs typeface="+mn-ea"/>
                <a:sym typeface="+mn-lt"/>
              </a:endParaRPr>
            </a:p>
          </p:txBody>
        </p:sp>
        <p:grpSp>
          <p:nvGrpSpPr>
            <p:cNvPr id="138" name="组合 137"/>
            <p:cNvGrpSpPr/>
            <p:nvPr/>
          </p:nvGrpSpPr>
          <p:grpSpPr>
            <a:xfrm>
              <a:off x="1614436" y="4931139"/>
              <a:ext cx="574809" cy="574809"/>
              <a:chOff x="808552" y="1774704"/>
              <a:chExt cx="1211277" cy="1211277"/>
            </a:xfrm>
          </p:grpSpPr>
          <p:sp>
            <p:nvSpPr>
              <p:cNvPr id="139" name="椭圆 138"/>
              <p:cNvSpPr/>
              <p:nvPr/>
            </p:nvSpPr>
            <p:spPr>
              <a:xfrm>
                <a:off x="832287" y="1798439"/>
                <a:ext cx="1163806" cy="1163806"/>
              </a:xfrm>
              <a:prstGeom prst="ellipse">
                <a:avLst/>
              </a:prstGeom>
              <a:solidFill>
                <a:schemeClr val="bg1"/>
              </a:solidFill>
              <a:ln w="38100">
                <a:solidFill>
                  <a:srgbClr val="C32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40" name="乘号 139"/>
              <p:cNvSpPr/>
              <p:nvPr/>
            </p:nvSpPr>
            <p:spPr>
              <a:xfrm>
                <a:off x="808552" y="1774704"/>
                <a:ext cx="1211277" cy="1211277"/>
              </a:xfrm>
              <a:prstGeom prst="mathMultiply">
                <a:avLst>
                  <a:gd name="adj1" fmla="val 9399"/>
                </a:avLst>
              </a:prstGeom>
              <a:solidFill>
                <a:srgbClr val="C32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3" presetClass="entr" presetSubtype="528" fill="hold" grpId="0" nodeType="afterEffect">
                                  <p:stCondLst>
                                    <p:cond delay="0"/>
                                  </p:stCondLst>
                                  <p:iterate type="lt">
                                    <p:tmPct val="5000"/>
                                  </p:iterate>
                                  <p:childTnLst>
                                    <p:set>
                                      <p:cBhvr>
                                        <p:cTn id="23" dur="1" fill="hold">
                                          <p:stCondLst>
                                            <p:cond delay="0"/>
                                          </p:stCondLst>
                                        </p:cTn>
                                        <p:tgtEl>
                                          <p:spTgt spid="12"/>
                                        </p:tgtEl>
                                        <p:attrNameLst>
                                          <p:attrName>style.visibility</p:attrName>
                                        </p:attrNameLst>
                                      </p:cBhvr>
                                      <p:to>
                                        <p:strVal val="visible"/>
                                      </p:to>
                                    </p:set>
                                    <p:anim to="" calcmode="lin" valueType="num">
                                      <p:cBhvr>
                                        <p:cTn id="24" dur="1000" fill="hold">
                                          <p:stCondLst>
                                            <p:cond delay="0"/>
                                          </p:stCondLst>
                                        </p:cTn>
                                        <p:tgtEl>
                                          <p:spTgt spid="12"/>
                                        </p:tgtEl>
                                        <p:attrNameLst>
                                          <p:attrName>ppt_x</p:attrName>
                                        </p:attrNameLst>
                                      </p:cBhvr>
                                      <p:tavLst>
                                        <p:tav tm="0" fmla="#ppt_x+(8/9)*(#ppt_x-(#ppt_x-#ppt_w/2))*((1.5-1.5*$)^2-(1.5-1.5*$)^3)">
                                          <p:val>
                                            <p:fltVal val="0"/>
                                          </p:val>
                                        </p:tav>
                                        <p:tav tm="100000">
                                          <p:val>
                                            <p:fltVal val="1"/>
                                          </p:val>
                                        </p:tav>
                                      </p:tavLst>
                                    </p:anim>
                                    <p:anim to="" calcmode="lin" valueType="num">
                                      <p:cBhvr>
                                        <p:cTn id="25" dur="1000" fill="hold">
                                          <p:stCondLst>
                                            <p:cond delay="0"/>
                                          </p:stCondLst>
                                        </p:cTn>
                                        <p:tgtEl>
                                          <p:spTgt spid="12"/>
                                        </p:tgtEl>
                                        <p:attrNameLst>
                                          <p:attrName>ppt_y</p:attrName>
                                        </p:attrNameLst>
                                      </p:cBhvr>
                                      <p:tavLst>
                                        <p:tav tm="0" fmla="#ppt_y+(8/9)*(#ppt_y-(#ppt_y+#ppt_h/2))*((1.5-1.5*$)^2-(1.5-1.5*$)^3)">
                                          <p:val>
                                            <p:fltVal val="0"/>
                                          </p:val>
                                        </p:tav>
                                        <p:tav tm="100000">
                                          <p:val>
                                            <p:fltVal val="1"/>
                                          </p:val>
                                        </p:tav>
                                      </p:tavLst>
                                    </p:anim>
                                    <p:anim to="" calcmode="lin" valueType="num">
                                      <p:cBhvr>
                                        <p:cTn id="26" dur="1000" fill="hold">
                                          <p:stCondLst>
                                            <p:cond delay="0"/>
                                          </p:stCondLst>
                                        </p:cTn>
                                        <p:tgtEl>
                                          <p:spTgt spid="12"/>
                                        </p:tgtEl>
                                        <p:attrNameLst>
                                          <p:attrName>ppt_w</p:attrName>
                                        </p:attrNameLst>
                                      </p:cBhvr>
                                      <p:tavLst>
                                        <p:tav tm="0" fmla="#ppt_w+(8/9)*(#ppt_w-0)*((1.5-1.5*$)^2-(1.5-1.5*$)^3)">
                                          <p:val>
                                            <p:fltVal val="0"/>
                                          </p:val>
                                        </p:tav>
                                        <p:tav tm="100000">
                                          <p:val>
                                            <p:fltVal val="1"/>
                                          </p:val>
                                        </p:tav>
                                      </p:tavLst>
                                    </p:anim>
                                    <p:anim to="" calcmode="lin" valueType="num">
                                      <p:cBhvr>
                                        <p:cTn id="27" dur="1000" fill="hold">
                                          <p:stCondLst>
                                            <p:cond delay="0"/>
                                          </p:stCondLst>
                                        </p:cTn>
                                        <p:tgtEl>
                                          <p:spTgt spid="12"/>
                                        </p:tgtEl>
                                        <p:attrNameLst>
                                          <p:attrName>ppt_h</p:attrName>
                                        </p:attrNameLst>
                                      </p:cBhvr>
                                      <p:tavLst>
                                        <p:tav tm="0" fmla="#ppt_h+(8/9)*(#ppt_h-0)*((1.5-1.5*$)^2-(1.5-1.5*$)^3)">
                                          <p:val>
                                            <p:fltVal val="0"/>
                                          </p:val>
                                        </p:tav>
                                        <p:tav tm="100000">
                                          <p:val>
                                            <p:fltVal val="1"/>
                                          </p:val>
                                        </p:tav>
                                      </p:tavLst>
                                    </p:anim>
                                  </p:childTnLst>
                                </p:cTn>
                              </p:par>
                            </p:childTnLst>
                          </p:cTn>
                        </p:par>
                        <p:par>
                          <p:cTn id="28" fill="hold">
                            <p:stCondLst>
                              <p:cond delay="2049"/>
                            </p:stCondLst>
                            <p:childTnLst>
                              <p:par>
                                <p:cTn id="29" presetID="2" presetClass="entr" presetSubtype="4" decel="100000" fill="hold" nodeType="afterEffect">
                                  <p:stCondLst>
                                    <p:cond delay="0"/>
                                  </p:stCondLst>
                                  <p:childTnLst>
                                    <p:set>
                                      <p:cBhvr>
                                        <p:cTn id="30" dur="1" fill="hold">
                                          <p:stCondLst>
                                            <p:cond delay="0"/>
                                          </p:stCondLst>
                                        </p:cTn>
                                        <p:tgtEl>
                                          <p:spTgt spid="91"/>
                                        </p:tgtEl>
                                        <p:attrNameLst>
                                          <p:attrName>style.visibility</p:attrName>
                                        </p:attrNameLst>
                                      </p:cBhvr>
                                      <p:to>
                                        <p:strVal val="visible"/>
                                      </p:to>
                                    </p:set>
                                    <p:anim calcmode="lin" valueType="num">
                                      <p:cBhvr additive="base">
                                        <p:cTn id="31" dur="1500" fill="hold"/>
                                        <p:tgtEl>
                                          <p:spTgt spid="91"/>
                                        </p:tgtEl>
                                        <p:attrNameLst>
                                          <p:attrName>ppt_x</p:attrName>
                                        </p:attrNameLst>
                                      </p:cBhvr>
                                      <p:tavLst>
                                        <p:tav tm="0">
                                          <p:val>
                                            <p:strVal val="#ppt_x"/>
                                          </p:val>
                                        </p:tav>
                                        <p:tav tm="100000">
                                          <p:val>
                                            <p:strVal val="#ppt_x"/>
                                          </p:val>
                                        </p:tav>
                                      </p:tavLst>
                                    </p:anim>
                                    <p:anim calcmode="lin" valueType="num">
                                      <p:cBhvr additive="base">
                                        <p:cTn id="32" dur="1500" fill="hold"/>
                                        <p:tgtEl>
                                          <p:spTgt spid="91"/>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500"/>
                                  </p:stCondLst>
                                  <p:childTnLst>
                                    <p:set>
                                      <p:cBhvr>
                                        <p:cTn id="34" dur="1" fill="hold">
                                          <p:stCondLst>
                                            <p:cond delay="0"/>
                                          </p:stCondLst>
                                        </p:cTn>
                                        <p:tgtEl>
                                          <p:spTgt spid="96"/>
                                        </p:tgtEl>
                                        <p:attrNameLst>
                                          <p:attrName>style.visibility</p:attrName>
                                        </p:attrNameLst>
                                      </p:cBhvr>
                                      <p:to>
                                        <p:strVal val="visible"/>
                                      </p:to>
                                    </p:set>
                                    <p:anim calcmode="lin" valueType="num">
                                      <p:cBhvr additive="base">
                                        <p:cTn id="35" dur="1500" fill="hold"/>
                                        <p:tgtEl>
                                          <p:spTgt spid="96"/>
                                        </p:tgtEl>
                                        <p:attrNameLst>
                                          <p:attrName>ppt_x</p:attrName>
                                        </p:attrNameLst>
                                      </p:cBhvr>
                                      <p:tavLst>
                                        <p:tav tm="0">
                                          <p:val>
                                            <p:strVal val="#ppt_x"/>
                                          </p:val>
                                        </p:tav>
                                        <p:tav tm="100000">
                                          <p:val>
                                            <p:strVal val="#ppt_x"/>
                                          </p:val>
                                        </p:tav>
                                      </p:tavLst>
                                    </p:anim>
                                    <p:anim calcmode="lin" valueType="num">
                                      <p:cBhvr additive="base">
                                        <p:cTn id="36" dur="1500" fill="hold"/>
                                        <p:tgtEl>
                                          <p:spTgt spid="96"/>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101"/>
                                        </p:tgtEl>
                                        <p:attrNameLst>
                                          <p:attrName>style.visibility</p:attrName>
                                        </p:attrNameLst>
                                      </p:cBhvr>
                                      <p:to>
                                        <p:strVal val="visible"/>
                                      </p:to>
                                    </p:set>
                                    <p:anim calcmode="lin" valueType="num">
                                      <p:cBhvr additive="base">
                                        <p:cTn id="39" dur="1500" fill="hold"/>
                                        <p:tgtEl>
                                          <p:spTgt spid="101"/>
                                        </p:tgtEl>
                                        <p:attrNameLst>
                                          <p:attrName>ppt_x</p:attrName>
                                        </p:attrNameLst>
                                      </p:cBhvr>
                                      <p:tavLst>
                                        <p:tav tm="0">
                                          <p:val>
                                            <p:strVal val="#ppt_x"/>
                                          </p:val>
                                        </p:tav>
                                        <p:tav tm="100000">
                                          <p:val>
                                            <p:strVal val="#ppt_x"/>
                                          </p:val>
                                        </p:tav>
                                      </p:tavLst>
                                    </p:anim>
                                    <p:anim calcmode="lin" valueType="num">
                                      <p:cBhvr additive="base">
                                        <p:cTn id="40" dur="150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500"/>
                                  </p:stCondLst>
                                  <p:childTnLst>
                                    <p:set>
                                      <p:cBhvr>
                                        <p:cTn id="42" dur="1" fill="hold">
                                          <p:stCondLst>
                                            <p:cond delay="0"/>
                                          </p:stCondLst>
                                        </p:cTn>
                                        <p:tgtEl>
                                          <p:spTgt spid="106"/>
                                        </p:tgtEl>
                                        <p:attrNameLst>
                                          <p:attrName>style.visibility</p:attrName>
                                        </p:attrNameLst>
                                      </p:cBhvr>
                                      <p:to>
                                        <p:strVal val="visible"/>
                                      </p:to>
                                    </p:set>
                                    <p:anim calcmode="lin" valueType="num">
                                      <p:cBhvr additive="base">
                                        <p:cTn id="43" dur="1500" fill="hold"/>
                                        <p:tgtEl>
                                          <p:spTgt spid="106"/>
                                        </p:tgtEl>
                                        <p:attrNameLst>
                                          <p:attrName>ppt_x</p:attrName>
                                        </p:attrNameLst>
                                      </p:cBhvr>
                                      <p:tavLst>
                                        <p:tav tm="0">
                                          <p:val>
                                            <p:strVal val="#ppt_x"/>
                                          </p:val>
                                        </p:tav>
                                        <p:tav tm="100000">
                                          <p:val>
                                            <p:strVal val="#ppt_x"/>
                                          </p:val>
                                        </p:tav>
                                      </p:tavLst>
                                    </p:anim>
                                    <p:anim calcmode="lin" valueType="num">
                                      <p:cBhvr additive="base">
                                        <p:cTn id="44" dur="1500" fill="hold"/>
                                        <p:tgtEl>
                                          <p:spTgt spid="106"/>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200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1500" fill="hold"/>
                                        <p:tgtEl>
                                          <p:spTgt spid="111"/>
                                        </p:tgtEl>
                                        <p:attrNameLst>
                                          <p:attrName>ppt_x</p:attrName>
                                        </p:attrNameLst>
                                      </p:cBhvr>
                                      <p:tavLst>
                                        <p:tav tm="0">
                                          <p:val>
                                            <p:strVal val="#ppt_x"/>
                                          </p:val>
                                        </p:tav>
                                        <p:tav tm="100000">
                                          <p:val>
                                            <p:strVal val="#ppt_x"/>
                                          </p:val>
                                        </p:tav>
                                      </p:tavLst>
                                    </p:anim>
                                    <p:anim calcmode="lin" valueType="num">
                                      <p:cBhvr additive="base">
                                        <p:cTn id="48" dur="1500" fill="hold"/>
                                        <p:tgtEl>
                                          <p:spTgt spid="111"/>
                                        </p:tgtEl>
                                        <p:attrNameLst>
                                          <p:attrName>ppt_y</p:attrName>
                                        </p:attrNameLst>
                                      </p:cBhvr>
                                      <p:tavLst>
                                        <p:tav tm="0">
                                          <p:val>
                                            <p:strVal val="1+#ppt_h/2"/>
                                          </p:val>
                                        </p:tav>
                                        <p:tav tm="100000">
                                          <p:val>
                                            <p:strVal val="#ppt_y"/>
                                          </p:val>
                                        </p:tav>
                                      </p:tavLst>
                                    </p:anim>
                                  </p:childTnLst>
                                </p:cTn>
                              </p:par>
                            </p:childTnLst>
                          </p:cTn>
                        </p:par>
                        <p:par>
                          <p:cTn id="49" fill="hold">
                            <p:stCondLst>
                              <p:cond delay="3549"/>
                            </p:stCondLst>
                            <p:childTnLst>
                              <p:par>
                                <p:cTn id="50" presetID="2" presetClass="entr" presetSubtype="4" decel="100000" fill="hold" nodeType="afterEffect">
                                  <p:stCondLst>
                                    <p:cond delay="0"/>
                                  </p:stCondLst>
                                  <p:childTnLst>
                                    <p:set>
                                      <p:cBhvr>
                                        <p:cTn id="51" dur="1" fill="hold">
                                          <p:stCondLst>
                                            <p:cond delay="0"/>
                                          </p:stCondLst>
                                        </p:cTn>
                                        <p:tgtEl>
                                          <p:spTgt spid="116"/>
                                        </p:tgtEl>
                                        <p:attrNameLst>
                                          <p:attrName>style.visibility</p:attrName>
                                        </p:attrNameLst>
                                      </p:cBhvr>
                                      <p:to>
                                        <p:strVal val="visible"/>
                                      </p:to>
                                    </p:set>
                                    <p:anim calcmode="lin" valueType="num">
                                      <p:cBhvr additive="base">
                                        <p:cTn id="52" dur="1500" fill="hold"/>
                                        <p:tgtEl>
                                          <p:spTgt spid="116"/>
                                        </p:tgtEl>
                                        <p:attrNameLst>
                                          <p:attrName>ppt_x</p:attrName>
                                        </p:attrNameLst>
                                      </p:cBhvr>
                                      <p:tavLst>
                                        <p:tav tm="0">
                                          <p:val>
                                            <p:strVal val="#ppt_x"/>
                                          </p:val>
                                        </p:tav>
                                        <p:tav tm="100000">
                                          <p:val>
                                            <p:strVal val="#ppt_x"/>
                                          </p:val>
                                        </p:tav>
                                      </p:tavLst>
                                    </p:anim>
                                    <p:anim calcmode="lin" valueType="num">
                                      <p:cBhvr additive="base">
                                        <p:cTn id="53" dur="1500" fill="hold"/>
                                        <p:tgtEl>
                                          <p:spTgt spid="116"/>
                                        </p:tgtEl>
                                        <p:attrNameLst>
                                          <p:attrName>ppt_y</p:attrName>
                                        </p:attrNameLst>
                                      </p:cBhvr>
                                      <p:tavLst>
                                        <p:tav tm="0">
                                          <p:val>
                                            <p:strVal val="1+#ppt_h/2"/>
                                          </p:val>
                                        </p:tav>
                                        <p:tav tm="100000">
                                          <p:val>
                                            <p:strVal val="#ppt_y"/>
                                          </p:val>
                                        </p:tav>
                                      </p:tavLst>
                                    </p:anim>
                                  </p:childTnLst>
                                </p:cTn>
                              </p:par>
                              <p:par>
                                <p:cTn id="54" presetID="2" presetClass="entr" presetSubtype="4" decel="100000" fill="hold" nodeType="withEffect">
                                  <p:stCondLst>
                                    <p:cond delay="500"/>
                                  </p:stCondLst>
                                  <p:childTnLst>
                                    <p:set>
                                      <p:cBhvr>
                                        <p:cTn id="55" dur="1" fill="hold">
                                          <p:stCondLst>
                                            <p:cond delay="0"/>
                                          </p:stCondLst>
                                        </p:cTn>
                                        <p:tgtEl>
                                          <p:spTgt spid="121"/>
                                        </p:tgtEl>
                                        <p:attrNameLst>
                                          <p:attrName>style.visibility</p:attrName>
                                        </p:attrNameLst>
                                      </p:cBhvr>
                                      <p:to>
                                        <p:strVal val="visible"/>
                                      </p:to>
                                    </p:set>
                                    <p:anim calcmode="lin" valueType="num">
                                      <p:cBhvr additive="base">
                                        <p:cTn id="56" dur="1500" fill="hold"/>
                                        <p:tgtEl>
                                          <p:spTgt spid="121"/>
                                        </p:tgtEl>
                                        <p:attrNameLst>
                                          <p:attrName>ppt_x</p:attrName>
                                        </p:attrNameLst>
                                      </p:cBhvr>
                                      <p:tavLst>
                                        <p:tav tm="0">
                                          <p:val>
                                            <p:strVal val="#ppt_x"/>
                                          </p:val>
                                        </p:tav>
                                        <p:tav tm="100000">
                                          <p:val>
                                            <p:strVal val="#ppt_x"/>
                                          </p:val>
                                        </p:tav>
                                      </p:tavLst>
                                    </p:anim>
                                    <p:anim calcmode="lin" valueType="num">
                                      <p:cBhvr additive="base">
                                        <p:cTn id="57" dur="1500" fill="hold"/>
                                        <p:tgtEl>
                                          <p:spTgt spid="121"/>
                                        </p:tgtEl>
                                        <p:attrNameLst>
                                          <p:attrName>ppt_y</p:attrName>
                                        </p:attrNameLst>
                                      </p:cBhvr>
                                      <p:tavLst>
                                        <p:tav tm="0">
                                          <p:val>
                                            <p:strVal val="1+#ppt_h/2"/>
                                          </p:val>
                                        </p:tav>
                                        <p:tav tm="100000">
                                          <p:val>
                                            <p:strVal val="#ppt_y"/>
                                          </p:val>
                                        </p:tav>
                                      </p:tavLst>
                                    </p:anim>
                                  </p:childTnLst>
                                </p:cTn>
                              </p:par>
                              <p:par>
                                <p:cTn id="58" presetID="2" presetClass="entr" presetSubtype="4" decel="100000" fill="hold" nodeType="withEffect">
                                  <p:stCondLst>
                                    <p:cond delay="1000"/>
                                  </p:stCondLst>
                                  <p:childTnLst>
                                    <p:set>
                                      <p:cBhvr>
                                        <p:cTn id="59" dur="1" fill="hold">
                                          <p:stCondLst>
                                            <p:cond delay="0"/>
                                          </p:stCondLst>
                                        </p:cTn>
                                        <p:tgtEl>
                                          <p:spTgt spid="126"/>
                                        </p:tgtEl>
                                        <p:attrNameLst>
                                          <p:attrName>style.visibility</p:attrName>
                                        </p:attrNameLst>
                                      </p:cBhvr>
                                      <p:to>
                                        <p:strVal val="visible"/>
                                      </p:to>
                                    </p:set>
                                    <p:anim calcmode="lin" valueType="num">
                                      <p:cBhvr additive="base">
                                        <p:cTn id="60" dur="1500" fill="hold"/>
                                        <p:tgtEl>
                                          <p:spTgt spid="126"/>
                                        </p:tgtEl>
                                        <p:attrNameLst>
                                          <p:attrName>ppt_x</p:attrName>
                                        </p:attrNameLst>
                                      </p:cBhvr>
                                      <p:tavLst>
                                        <p:tav tm="0">
                                          <p:val>
                                            <p:strVal val="#ppt_x"/>
                                          </p:val>
                                        </p:tav>
                                        <p:tav tm="100000">
                                          <p:val>
                                            <p:strVal val="#ppt_x"/>
                                          </p:val>
                                        </p:tav>
                                      </p:tavLst>
                                    </p:anim>
                                    <p:anim calcmode="lin" valueType="num">
                                      <p:cBhvr additive="base">
                                        <p:cTn id="61" dur="1500" fill="hold"/>
                                        <p:tgtEl>
                                          <p:spTgt spid="126"/>
                                        </p:tgtEl>
                                        <p:attrNameLst>
                                          <p:attrName>ppt_y</p:attrName>
                                        </p:attrNameLst>
                                      </p:cBhvr>
                                      <p:tavLst>
                                        <p:tav tm="0">
                                          <p:val>
                                            <p:strVal val="1+#ppt_h/2"/>
                                          </p:val>
                                        </p:tav>
                                        <p:tav tm="100000">
                                          <p:val>
                                            <p:strVal val="#ppt_y"/>
                                          </p:val>
                                        </p:tav>
                                      </p:tavLst>
                                    </p:anim>
                                  </p:childTnLst>
                                </p:cTn>
                              </p:par>
                              <p:par>
                                <p:cTn id="62" presetID="2" presetClass="entr" presetSubtype="4" decel="100000" fill="hold" nodeType="withEffect">
                                  <p:stCondLst>
                                    <p:cond delay="1500"/>
                                  </p:stCondLst>
                                  <p:childTnLst>
                                    <p:set>
                                      <p:cBhvr>
                                        <p:cTn id="63" dur="1" fill="hold">
                                          <p:stCondLst>
                                            <p:cond delay="0"/>
                                          </p:stCondLst>
                                        </p:cTn>
                                        <p:tgtEl>
                                          <p:spTgt spid="131"/>
                                        </p:tgtEl>
                                        <p:attrNameLst>
                                          <p:attrName>style.visibility</p:attrName>
                                        </p:attrNameLst>
                                      </p:cBhvr>
                                      <p:to>
                                        <p:strVal val="visible"/>
                                      </p:to>
                                    </p:set>
                                    <p:anim calcmode="lin" valueType="num">
                                      <p:cBhvr additive="base">
                                        <p:cTn id="64" dur="1500" fill="hold"/>
                                        <p:tgtEl>
                                          <p:spTgt spid="131"/>
                                        </p:tgtEl>
                                        <p:attrNameLst>
                                          <p:attrName>ppt_x</p:attrName>
                                        </p:attrNameLst>
                                      </p:cBhvr>
                                      <p:tavLst>
                                        <p:tav tm="0">
                                          <p:val>
                                            <p:strVal val="#ppt_x"/>
                                          </p:val>
                                        </p:tav>
                                        <p:tav tm="100000">
                                          <p:val>
                                            <p:strVal val="#ppt_x"/>
                                          </p:val>
                                        </p:tav>
                                      </p:tavLst>
                                    </p:anim>
                                    <p:anim calcmode="lin" valueType="num">
                                      <p:cBhvr additive="base">
                                        <p:cTn id="65" dur="1500" fill="hold"/>
                                        <p:tgtEl>
                                          <p:spTgt spid="131"/>
                                        </p:tgtEl>
                                        <p:attrNameLst>
                                          <p:attrName>ppt_y</p:attrName>
                                        </p:attrNameLst>
                                      </p:cBhvr>
                                      <p:tavLst>
                                        <p:tav tm="0">
                                          <p:val>
                                            <p:strVal val="1+#ppt_h/2"/>
                                          </p:val>
                                        </p:tav>
                                        <p:tav tm="100000">
                                          <p:val>
                                            <p:strVal val="#ppt_y"/>
                                          </p:val>
                                        </p:tav>
                                      </p:tavLst>
                                    </p:anim>
                                  </p:childTnLst>
                                </p:cTn>
                              </p:par>
                              <p:par>
                                <p:cTn id="66" presetID="2" presetClass="entr" presetSubtype="4" decel="100000" fill="hold" nodeType="withEffect">
                                  <p:stCondLst>
                                    <p:cond delay="2000"/>
                                  </p:stCondLst>
                                  <p:childTnLst>
                                    <p:set>
                                      <p:cBhvr>
                                        <p:cTn id="67" dur="1" fill="hold">
                                          <p:stCondLst>
                                            <p:cond delay="0"/>
                                          </p:stCondLst>
                                        </p:cTn>
                                        <p:tgtEl>
                                          <p:spTgt spid="136"/>
                                        </p:tgtEl>
                                        <p:attrNameLst>
                                          <p:attrName>style.visibility</p:attrName>
                                        </p:attrNameLst>
                                      </p:cBhvr>
                                      <p:to>
                                        <p:strVal val="visible"/>
                                      </p:to>
                                    </p:set>
                                    <p:anim calcmode="lin" valueType="num">
                                      <p:cBhvr additive="base">
                                        <p:cTn id="68" dur="1500" fill="hold"/>
                                        <p:tgtEl>
                                          <p:spTgt spid="136"/>
                                        </p:tgtEl>
                                        <p:attrNameLst>
                                          <p:attrName>ppt_x</p:attrName>
                                        </p:attrNameLst>
                                      </p:cBhvr>
                                      <p:tavLst>
                                        <p:tav tm="0">
                                          <p:val>
                                            <p:strVal val="#ppt_x"/>
                                          </p:val>
                                        </p:tav>
                                        <p:tav tm="100000">
                                          <p:val>
                                            <p:strVal val="#ppt_x"/>
                                          </p:val>
                                        </p:tav>
                                      </p:tavLst>
                                    </p:anim>
                                    <p:anim calcmode="lin" valueType="num">
                                      <p:cBhvr additive="base">
                                        <p:cTn id="69" dur="1500" fill="hold"/>
                                        <p:tgtEl>
                                          <p:spTgt spid="1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2</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沟通技巧</a:t>
            </a:r>
            <a:endParaRPr lang="zh-CN" altLang="en-US" b="1" noProof="1">
              <a:solidFill>
                <a:srgbClr val="9AB8EE"/>
              </a:solidFill>
              <a:latin typeface="+mn-lt"/>
              <a:cs typeface="+mn-ea"/>
              <a:sym typeface="+mn-lt"/>
            </a:endParaRPr>
          </a:p>
        </p:txBody>
      </p:sp>
      <p:sp>
        <p:nvSpPr>
          <p:cNvPr id="60" name="Rectangle 2"/>
          <p:cNvSpPr txBox="1"/>
          <p:nvPr/>
        </p:nvSpPr>
        <p:spPr>
          <a:xfrm>
            <a:off x="1578611" y="1858029"/>
            <a:ext cx="3701312" cy="511442"/>
          </a:xfrm>
          <a:prstGeom prst="roundRect">
            <a:avLst/>
          </a:prstGeom>
          <a:solidFill>
            <a:srgbClr val="9AB8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sz="2400" b="1" dirty="0">
                <a:solidFill>
                  <a:schemeClr val="bg1"/>
                </a:solidFill>
                <a:cs typeface="+mn-ea"/>
                <a:sym typeface="+mn-lt"/>
              </a:rPr>
              <a:t>别和顾客争辩</a:t>
            </a:r>
            <a:endParaRPr lang="zh-CN" altLang="en-US" sz="2400" b="1" dirty="0">
              <a:solidFill>
                <a:schemeClr val="bg1"/>
              </a:solidFill>
              <a:cs typeface="+mn-ea"/>
              <a:sym typeface="+mn-lt"/>
            </a:endParaRPr>
          </a:p>
        </p:txBody>
      </p:sp>
      <p:sp>
        <p:nvSpPr>
          <p:cNvPr id="61" name="文本框 60"/>
          <p:cNvSpPr txBox="1"/>
          <p:nvPr/>
        </p:nvSpPr>
        <p:spPr>
          <a:xfrm>
            <a:off x="1578611" y="2541830"/>
            <a:ext cx="7565923" cy="3464410"/>
          </a:xfrm>
          <a:prstGeom prst="rect">
            <a:avLst/>
          </a:prstGeom>
          <a:noFill/>
        </p:spPr>
        <p:txBody>
          <a:bodyPr wrap="square" rtlCol="0">
            <a:spAutoFit/>
          </a:bodyPr>
          <a:lstStyle/>
          <a:p>
            <a:pPr>
              <a:lnSpc>
                <a:spcPct val="150000"/>
              </a:lnSpc>
              <a:buClr>
                <a:srgbClr val="C01223"/>
              </a:buClr>
            </a:pP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哎呀，这种产品在别的超市只要</a:t>
            </a:r>
            <a:r>
              <a:rPr lang="en-US" altLang="zh-CN" sz="1600" dirty="0">
                <a:solidFill>
                  <a:schemeClr val="tx1">
                    <a:lumMod val="65000"/>
                    <a:lumOff val="35000"/>
                  </a:schemeClr>
                </a:solidFill>
                <a:cs typeface="+mn-ea"/>
                <a:sym typeface="+mn-lt"/>
              </a:rPr>
              <a:t>10</a:t>
            </a:r>
            <a:r>
              <a:rPr lang="zh-CN" altLang="en-US" sz="1600" dirty="0">
                <a:solidFill>
                  <a:schemeClr val="tx1">
                    <a:lumMod val="65000"/>
                    <a:lumOff val="35000"/>
                  </a:schemeClr>
                </a:solidFill>
                <a:cs typeface="+mn-ea"/>
                <a:sym typeface="+mn-lt"/>
              </a:rPr>
              <a:t>元，你这里那么贵？！</a:t>
            </a:r>
            <a:endParaRPr lang="zh-CN" altLang="en-US" sz="1600" dirty="0">
              <a:solidFill>
                <a:schemeClr val="tx1">
                  <a:lumMod val="65000"/>
                  <a:lumOff val="35000"/>
                </a:schemeClr>
              </a:solidFill>
              <a:cs typeface="+mn-ea"/>
              <a:sym typeface="+mn-lt"/>
            </a:endParaRPr>
          </a:p>
          <a:p>
            <a:pPr>
              <a:lnSpc>
                <a:spcPct val="150000"/>
              </a:lnSpc>
              <a:buClr>
                <a:srgbClr val="C01223"/>
              </a:buClr>
            </a:pP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是啊，这里的食品价格是高点，不过想知道您买的那种口感怎么样？</a:t>
            </a:r>
            <a:endParaRPr lang="zh-CN" altLang="en-US" sz="1600" dirty="0">
              <a:solidFill>
                <a:schemeClr val="tx1">
                  <a:lumMod val="65000"/>
                  <a:lumOff val="35000"/>
                </a:schemeClr>
              </a:solidFill>
              <a:cs typeface="+mn-ea"/>
              <a:sym typeface="+mn-lt"/>
            </a:endParaRPr>
          </a:p>
          <a:p>
            <a:pPr>
              <a:lnSpc>
                <a:spcPct val="150000"/>
              </a:lnSpc>
              <a:buClr>
                <a:srgbClr val="C01223"/>
              </a:buClr>
            </a:pP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还好吧，就是有点淡了，不够脆</a:t>
            </a:r>
            <a:endParaRPr lang="zh-CN" altLang="en-US" sz="1600" dirty="0">
              <a:solidFill>
                <a:schemeClr val="tx1">
                  <a:lumMod val="65000"/>
                  <a:lumOff val="35000"/>
                </a:schemeClr>
              </a:solidFill>
              <a:cs typeface="+mn-ea"/>
              <a:sym typeface="+mn-lt"/>
            </a:endParaRPr>
          </a:p>
          <a:p>
            <a:pPr>
              <a:lnSpc>
                <a:spcPct val="150000"/>
              </a:lnSpc>
              <a:buClr>
                <a:srgbClr val="C01223"/>
              </a:buClr>
            </a:pP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恩，这种食品的制作是比较复杂，那您喜欢什么类型的口味？</a:t>
            </a:r>
            <a:endParaRPr lang="zh-CN" altLang="en-US" sz="1600" dirty="0">
              <a:solidFill>
                <a:schemeClr val="tx1">
                  <a:lumMod val="65000"/>
                  <a:lumOff val="35000"/>
                </a:schemeClr>
              </a:solidFill>
              <a:cs typeface="+mn-ea"/>
              <a:sym typeface="+mn-lt"/>
            </a:endParaRPr>
          </a:p>
          <a:p>
            <a:pPr>
              <a:lnSpc>
                <a:spcPct val="150000"/>
              </a:lnSpc>
              <a:buClr>
                <a:srgbClr val="C01223"/>
              </a:buClr>
            </a:pP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味道重点，有嚼头的</a:t>
            </a:r>
            <a:endParaRPr lang="zh-CN" altLang="en-US" sz="1600" dirty="0">
              <a:solidFill>
                <a:schemeClr val="tx1">
                  <a:lumMod val="65000"/>
                  <a:lumOff val="35000"/>
                </a:schemeClr>
              </a:solidFill>
              <a:cs typeface="+mn-ea"/>
              <a:sym typeface="+mn-lt"/>
            </a:endParaRPr>
          </a:p>
          <a:p>
            <a:pPr>
              <a:lnSpc>
                <a:spcPct val="150000"/>
              </a:lnSpc>
              <a:buClr>
                <a:srgbClr val="C01223"/>
              </a:buClr>
            </a:pP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恩，那你可以尝试我们这个**产品，我想尝试后可能会有不一样感受</a:t>
            </a:r>
            <a:endParaRPr lang="zh-CN" altLang="en-US" sz="1600" dirty="0">
              <a:solidFill>
                <a:schemeClr val="tx1">
                  <a:lumMod val="65000"/>
                  <a:lumOff val="35000"/>
                </a:schemeClr>
              </a:solidFill>
              <a:cs typeface="+mn-ea"/>
              <a:sym typeface="+mn-lt"/>
            </a:endParaRPr>
          </a:p>
          <a:p>
            <a:pPr>
              <a:lnSpc>
                <a:spcPct val="150000"/>
              </a:lnSpc>
              <a:buClr>
                <a:srgbClr val="C01223"/>
              </a:buClr>
            </a:pP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是吗？真的</a:t>
            </a:r>
            <a:r>
              <a:rPr lang="en-US" altLang="zh-CN" sz="1600" dirty="0">
                <a:solidFill>
                  <a:schemeClr val="tx1">
                    <a:lumMod val="65000"/>
                    <a:lumOff val="35000"/>
                  </a:schemeClr>
                </a:solidFill>
                <a:cs typeface="+mn-ea"/>
                <a:sym typeface="+mn-lt"/>
              </a:rPr>
              <a:t>……</a:t>
            </a:r>
            <a:endParaRPr lang="en-US" altLang="zh-CN" sz="1600" dirty="0">
              <a:solidFill>
                <a:schemeClr val="tx1">
                  <a:lumMod val="65000"/>
                  <a:lumOff val="35000"/>
                </a:schemeClr>
              </a:solidFill>
              <a:cs typeface="+mn-ea"/>
              <a:sym typeface="+mn-lt"/>
            </a:endParaRPr>
          </a:p>
          <a:p>
            <a:pPr>
              <a:lnSpc>
                <a:spcPct val="150000"/>
              </a:lnSpc>
              <a:buClr>
                <a:srgbClr val="C01223"/>
              </a:buClr>
            </a:pP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恩，您可以买一点尝试一下，不需要买太多，尝试不错了再来多买点</a:t>
            </a:r>
            <a:endParaRPr lang="zh-CN" altLang="en-US" sz="1600" dirty="0">
              <a:solidFill>
                <a:schemeClr val="tx1">
                  <a:lumMod val="65000"/>
                  <a:lumOff val="35000"/>
                </a:schemeClr>
              </a:solidFill>
              <a:cs typeface="+mn-ea"/>
              <a:sym typeface="+mn-lt"/>
            </a:endParaRPr>
          </a:p>
          <a:p>
            <a:pPr>
              <a:lnSpc>
                <a:spcPct val="150000"/>
              </a:lnSpc>
              <a:buClr>
                <a:srgbClr val="C01223"/>
              </a:buClr>
            </a:pP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哦，那我买点吧</a:t>
            </a:r>
            <a:r>
              <a:rPr lang="en-US" altLang="zh-CN" sz="1600" dirty="0">
                <a:solidFill>
                  <a:schemeClr val="tx1">
                    <a:lumMod val="65000"/>
                    <a:lumOff val="35000"/>
                  </a:schemeClr>
                </a:solidFill>
                <a:cs typeface="+mn-ea"/>
                <a:sym typeface="+mn-lt"/>
              </a:rPr>
              <a:t>……</a:t>
            </a:r>
            <a:endParaRPr lang="en-US" altLang="zh-CN" sz="1600" dirty="0">
              <a:solidFill>
                <a:schemeClr val="tx1">
                  <a:lumMod val="65000"/>
                  <a:lumOff val="35000"/>
                </a:schemeClr>
              </a:solidFill>
              <a:cs typeface="+mn-ea"/>
              <a:sym typeface="+mn-lt"/>
            </a:endParaRPr>
          </a:p>
        </p:txBody>
      </p:sp>
      <p:pic>
        <p:nvPicPr>
          <p:cNvPr id="13" name="图片 12"/>
          <p:cNvPicPr>
            <a:picLocks noChangeAspect="1"/>
          </p:cNvPicPr>
          <p:nvPr/>
        </p:nvPicPr>
        <p:blipFill rotWithShape="1">
          <a:blip r:embed="rId1" cstate="print">
            <a:extLst>
              <a:ext uri="{28A0092B-C50C-407E-A947-70E740481C1C}">
                <a14:useLocalDpi xmlns:a14="http://schemas.microsoft.com/office/drawing/2010/main" val="0"/>
              </a:ext>
            </a:extLst>
          </a:blip>
          <a:srcRect l="12509" r="51362"/>
          <a:stretch>
            <a:fillRect/>
          </a:stretch>
        </p:blipFill>
        <p:spPr>
          <a:xfrm>
            <a:off x="8745794" y="494071"/>
            <a:ext cx="2120723" cy="586985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2" presetClass="entr" presetSubtype="8" decel="10000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1500" fill="hold"/>
                                        <p:tgtEl>
                                          <p:spTgt spid="13"/>
                                        </p:tgtEl>
                                        <p:attrNameLst>
                                          <p:attrName>ppt_x</p:attrName>
                                        </p:attrNameLst>
                                      </p:cBhvr>
                                      <p:tavLst>
                                        <p:tav tm="0">
                                          <p:val>
                                            <p:strVal val="0-#ppt_w/2"/>
                                          </p:val>
                                        </p:tav>
                                        <p:tav tm="100000">
                                          <p:val>
                                            <p:strVal val="#ppt_x"/>
                                          </p:val>
                                        </p:tav>
                                      </p:tavLst>
                                    </p:anim>
                                    <p:anim calcmode="lin" valueType="num">
                                      <p:cBhvr additive="base">
                                        <p:cTn id="19" dur="1500" fill="hold"/>
                                        <p:tgtEl>
                                          <p:spTgt spid="1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3" presetClass="entr" presetSubtype="528" fill="hold" grpId="0" nodeType="afterEffect">
                                  <p:stCondLst>
                                    <p:cond delay="0"/>
                                  </p:stCondLst>
                                  <p:iterate type="lt">
                                    <p:tmPct val="5000"/>
                                  </p:iterate>
                                  <p:childTnLst>
                                    <p:set>
                                      <p:cBhvr>
                                        <p:cTn id="22" dur="1" fill="hold">
                                          <p:stCondLst>
                                            <p:cond delay="0"/>
                                          </p:stCondLst>
                                        </p:cTn>
                                        <p:tgtEl>
                                          <p:spTgt spid="60"/>
                                        </p:tgtEl>
                                        <p:attrNameLst>
                                          <p:attrName>style.visibility</p:attrName>
                                        </p:attrNameLst>
                                      </p:cBhvr>
                                      <p:to>
                                        <p:strVal val="visible"/>
                                      </p:to>
                                    </p:set>
                                    <p:anim to="" calcmode="lin" valueType="num">
                                      <p:cBhvr>
                                        <p:cTn id="23" dur="1000" fill="hold">
                                          <p:stCondLst>
                                            <p:cond delay="0"/>
                                          </p:stCondLst>
                                        </p:cTn>
                                        <p:tgtEl>
                                          <p:spTgt spid="60"/>
                                        </p:tgtEl>
                                        <p:attrNameLst>
                                          <p:attrName>ppt_x</p:attrName>
                                        </p:attrNameLst>
                                      </p:cBhvr>
                                      <p:tavLst>
                                        <p:tav tm="0" fmla="#ppt_x+(8/9)*(#ppt_x-(#ppt_x-#ppt_w/2))*((1.5-1.5*$)^2-(1.5-1.5*$)^3)">
                                          <p:val>
                                            <p:fltVal val="0"/>
                                          </p:val>
                                        </p:tav>
                                        <p:tav tm="100000">
                                          <p:val>
                                            <p:fltVal val="1"/>
                                          </p:val>
                                        </p:tav>
                                      </p:tavLst>
                                    </p:anim>
                                    <p:anim to="" calcmode="lin" valueType="num">
                                      <p:cBhvr>
                                        <p:cTn id="24" dur="1000" fill="hold">
                                          <p:stCondLst>
                                            <p:cond delay="0"/>
                                          </p:stCondLst>
                                        </p:cTn>
                                        <p:tgtEl>
                                          <p:spTgt spid="60"/>
                                        </p:tgtEl>
                                        <p:attrNameLst>
                                          <p:attrName>ppt_y</p:attrName>
                                        </p:attrNameLst>
                                      </p:cBhvr>
                                      <p:tavLst>
                                        <p:tav tm="0" fmla="#ppt_y+(8/9)*(#ppt_y-(#ppt_y+#ppt_h/2))*((1.5-1.5*$)^2-(1.5-1.5*$)^3)">
                                          <p:val>
                                            <p:fltVal val="0"/>
                                          </p:val>
                                        </p:tav>
                                        <p:tav tm="100000">
                                          <p:val>
                                            <p:fltVal val="1"/>
                                          </p:val>
                                        </p:tav>
                                      </p:tavLst>
                                    </p:anim>
                                    <p:anim to="" calcmode="lin" valueType="num">
                                      <p:cBhvr>
                                        <p:cTn id="25" dur="1000" fill="hold">
                                          <p:stCondLst>
                                            <p:cond delay="0"/>
                                          </p:stCondLst>
                                        </p:cTn>
                                        <p:tgtEl>
                                          <p:spTgt spid="60"/>
                                        </p:tgtEl>
                                        <p:attrNameLst>
                                          <p:attrName>ppt_w</p:attrName>
                                        </p:attrNameLst>
                                      </p:cBhvr>
                                      <p:tavLst>
                                        <p:tav tm="0" fmla="#ppt_w+(8/9)*(#ppt_w-0)*((1.5-1.5*$)^2-(1.5-1.5*$)^3)">
                                          <p:val>
                                            <p:fltVal val="0"/>
                                          </p:val>
                                        </p:tav>
                                        <p:tav tm="100000">
                                          <p:val>
                                            <p:fltVal val="1"/>
                                          </p:val>
                                        </p:tav>
                                      </p:tavLst>
                                    </p:anim>
                                    <p:anim to="" calcmode="lin" valueType="num">
                                      <p:cBhvr>
                                        <p:cTn id="26" dur="1000" fill="hold">
                                          <p:stCondLst>
                                            <p:cond delay="0"/>
                                          </p:stCondLst>
                                        </p:cTn>
                                        <p:tgtEl>
                                          <p:spTgt spid="60"/>
                                        </p:tgtEl>
                                        <p:attrNameLst>
                                          <p:attrName>ppt_h</p:attrName>
                                        </p:attrNameLst>
                                      </p:cBhvr>
                                      <p:tavLst>
                                        <p:tav tm="0" fmla="#ppt_h+(8/9)*(#ppt_h-0)*((1.5-1.5*$)^2-(1.5-1.5*$)^3)">
                                          <p:val>
                                            <p:fltVal val="0"/>
                                          </p:val>
                                        </p:tav>
                                        <p:tav tm="100000">
                                          <p:val>
                                            <p:fltVal val="1"/>
                                          </p:val>
                                        </p:tav>
                                      </p:tavLst>
                                    </p:anim>
                                  </p:childTnLst>
                                </p:cTn>
                              </p:par>
                            </p:childTnLst>
                          </p:cTn>
                        </p:par>
                        <p:par>
                          <p:cTn id="27" fill="hold">
                            <p:stCondLst>
                              <p:cond delay="2750"/>
                            </p:stCondLst>
                            <p:childTnLst>
                              <p:par>
                                <p:cTn id="28" presetID="22" presetClass="entr" presetSubtype="1" fill="hold" grpId="0" nodeType="after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wipe(up)">
                                      <p:cBhvr>
                                        <p:cTn id="30" dur="1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0" grpId="0" animBg="1"/>
      <p:bldP spid="6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9"/>
          <p:cNvSpPr/>
          <p:nvPr/>
        </p:nvSpPr>
        <p:spPr bwMode="auto">
          <a:xfrm>
            <a:off x="5102942" y="0"/>
            <a:ext cx="7089058" cy="6858000"/>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solidFill>
            <a:srgbClr val="B8CEF7"/>
          </a:solidFill>
          <a:ln>
            <a:noFill/>
          </a:ln>
        </p:spPr>
        <p:txBody>
          <a:bodyPr vert="horz" wrap="square" lIns="91440" tIns="45720" rIns="91440" bIns="45720" numCol="1" anchor="t" anchorCtr="0" compatLnSpc="1"/>
          <a:lstStyle/>
          <a:p>
            <a:endParaRPr lang="zh-CN" altLang="en-US">
              <a:cs typeface="+mn-ea"/>
              <a:sym typeface="+mn-lt"/>
            </a:endParaRPr>
          </a:p>
        </p:txBody>
      </p:sp>
      <p:pic>
        <p:nvPicPr>
          <p:cNvPr id="5" name="图形 4"/>
          <p:cNvPicPr>
            <a:picLocks noChangeAspect="1"/>
          </p:cNvPicPr>
          <p:nvPr/>
        </p:nvPicPr>
        <p:blipFill>
          <a:blip r:embed="rId1"/>
          <a:stretch>
            <a:fillRect/>
          </a:stretch>
        </p:blipFill>
        <p:spPr>
          <a:xfrm>
            <a:off x="6111707" y="891797"/>
            <a:ext cx="5456021" cy="5471652"/>
          </a:xfrm>
          <a:prstGeom prst="rect">
            <a:avLst/>
          </a:prstGeom>
        </p:spPr>
      </p:pic>
      <p:pic>
        <p:nvPicPr>
          <p:cNvPr id="6" name="图片 5"/>
          <p:cNvPicPr>
            <a:picLocks noChangeAspect="1"/>
          </p:cNvPicPr>
          <p:nvPr/>
        </p:nvPicPr>
        <p:blipFill rotWithShape="1">
          <a:blip r:embed="rId2" cstate="print">
            <a:duotone>
              <a:prstClr val="black"/>
              <a:srgbClr val="0070C0">
                <a:tint val="45000"/>
                <a:satMod val="400000"/>
              </a:srgbClr>
            </a:duotone>
            <a:extLst>
              <a:ext uri="{28A0092B-C50C-407E-A947-70E740481C1C}">
                <a14:useLocalDpi xmlns:a14="http://schemas.microsoft.com/office/drawing/2010/main" val="0"/>
              </a:ext>
            </a:extLst>
          </a:blip>
          <a:srcRect r="91495"/>
          <a:stretch>
            <a:fillRect/>
          </a:stretch>
        </p:blipFill>
        <p:spPr>
          <a:xfrm>
            <a:off x="323850" y="252133"/>
            <a:ext cx="946150" cy="1417236"/>
          </a:xfrm>
          <a:prstGeom prst="rect">
            <a:avLst/>
          </a:prstGeom>
        </p:spPr>
      </p:pic>
      <p:sp>
        <p:nvSpPr>
          <p:cNvPr id="7" name="PA_文本框 12"/>
          <p:cNvSpPr txBox="1">
            <a:spLocks noChangeArrowheads="1"/>
          </p:cNvSpPr>
          <p:nvPr>
            <p:custDataLst>
              <p:tags r:id="rId3"/>
            </p:custDataLst>
          </p:nvPr>
        </p:nvSpPr>
        <p:spPr bwMode="auto">
          <a:xfrm>
            <a:off x="2276422" y="1189989"/>
            <a:ext cx="2330351"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gn="ctr">
              <a:defRPr kumimoji="0" sz="13800" i="0" u="none" strike="noStrike" cap="none" spc="0" normalizeH="0">
                <a:ln>
                  <a:noFill/>
                </a:ln>
                <a:solidFill>
                  <a:srgbClr val="9AB8EE"/>
                </a:solidFill>
                <a:effectLst/>
                <a:uLnTx/>
                <a:uFillTx/>
                <a:latin typeface="Agency FB" panose="020B0503020202020204" pitchFamily="34" charset="0"/>
                <a:cs typeface="+mn-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9pPr>
          </a:lstStyle>
          <a:p>
            <a:r>
              <a:rPr lang="en-US" altLang="zh-CN" dirty="0">
                <a:sym typeface="+mn-lt"/>
              </a:rPr>
              <a:t>03</a:t>
            </a:r>
            <a:endParaRPr lang="zh-CN" altLang="zh-CN" dirty="0">
              <a:sym typeface="+mn-lt"/>
            </a:endParaRPr>
          </a:p>
        </p:txBody>
      </p:sp>
      <p:sp>
        <p:nvSpPr>
          <p:cNvPr id="8" name="文本框 7"/>
          <p:cNvSpPr txBox="1"/>
          <p:nvPr/>
        </p:nvSpPr>
        <p:spPr>
          <a:xfrm>
            <a:off x="412954" y="3270058"/>
            <a:ext cx="6057286" cy="1015663"/>
          </a:xfrm>
          <a:prstGeom prst="rect">
            <a:avLst/>
          </a:prstGeom>
          <a:noFill/>
          <a:ln>
            <a:noFill/>
          </a:ln>
          <a:effectLst/>
        </p:spPr>
        <p:txBody>
          <a:bodyPr wrap="square" rtlCol="0">
            <a:spAutoFit/>
          </a:bodyPr>
          <a:lstStyle/>
          <a:p>
            <a:pPr algn="ctr"/>
            <a:r>
              <a:rPr lang="zh-CN" altLang="en-US" sz="6000" b="1" dirty="0">
                <a:solidFill>
                  <a:srgbClr val="9AB8EE"/>
                </a:solidFill>
                <a:cs typeface="+mn-ea"/>
                <a:sym typeface="+mn-lt"/>
              </a:rPr>
              <a:t>顾客分析</a:t>
            </a:r>
            <a:endParaRPr lang="zh-CN" altLang="en-US" sz="6000" b="1" dirty="0">
              <a:solidFill>
                <a:srgbClr val="9AB8EE"/>
              </a:solidFill>
              <a:cs typeface="+mn-ea"/>
              <a:sym typeface="+mn-lt"/>
            </a:endParaRPr>
          </a:p>
        </p:txBody>
      </p:sp>
      <p:sp>
        <p:nvSpPr>
          <p:cNvPr id="12" name="矩形 11"/>
          <p:cNvSpPr/>
          <p:nvPr/>
        </p:nvSpPr>
        <p:spPr>
          <a:xfrm>
            <a:off x="1033870" y="4378054"/>
            <a:ext cx="4815454" cy="554006"/>
          </a:xfrm>
          <a:prstGeom prst="rect">
            <a:avLst/>
          </a:prstGeom>
        </p:spPr>
        <p:txBody>
          <a:bodyPr wrap="square" lIns="91448" tIns="45724" rIns="91448" bIns="45724">
            <a:spAutoFit/>
          </a:bodyPr>
          <a:lstStyle/>
          <a:p>
            <a:pPr algn="ctr"/>
            <a:r>
              <a:rPr lang="en-US" altLang="zh-CN" sz="1000" dirty="0">
                <a:solidFill>
                  <a:schemeClr val="bg1">
                    <a:lumMod val="75000"/>
                  </a:schemeClr>
                </a:solidFill>
                <a:cs typeface="+mn-ea"/>
                <a:sym typeface="+mn-lt"/>
              </a:rPr>
              <a:t>Chinese  companies  will no longer remain in the hard stage and they are also promoting a culture Chinese  companies  will no longer remain </a:t>
            </a:r>
            <a:endParaRPr lang="en-US" altLang="zh-CN" sz="1000" dirty="0">
              <a:solidFill>
                <a:schemeClr val="bg1">
                  <a:lumMod val="75000"/>
                </a:schemeClr>
              </a:solidFill>
              <a:cs typeface="+mn-ea"/>
              <a:sym typeface="+mn-lt"/>
            </a:endParaRPr>
          </a:p>
          <a:p>
            <a:pPr algn="ctr"/>
            <a:r>
              <a:rPr lang="en-US" altLang="zh-CN" sz="1000" dirty="0">
                <a:solidFill>
                  <a:schemeClr val="bg1">
                    <a:lumMod val="75000"/>
                  </a:schemeClr>
                </a:solidFill>
                <a:cs typeface="+mn-ea"/>
                <a:sym typeface="+mn-lt"/>
              </a:rPr>
              <a:t>in the hard stage and they are also wang ling </a:t>
            </a:r>
            <a:r>
              <a:rPr lang="en-US" altLang="zh-CN" sz="1000" dirty="0" err="1">
                <a:solidFill>
                  <a:schemeClr val="bg1">
                    <a:lumMod val="75000"/>
                  </a:schemeClr>
                </a:solidFill>
                <a:cs typeface="+mn-ea"/>
                <a:sym typeface="+mn-lt"/>
              </a:rPr>
              <a:t>yan</a:t>
            </a:r>
            <a:r>
              <a:rPr lang="en-US" altLang="zh-CN" sz="1000" dirty="0">
                <a:solidFill>
                  <a:schemeClr val="bg1">
                    <a:lumMod val="75000"/>
                  </a:schemeClr>
                </a:solidFill>
                <a:cs typeface="+mn-ea"/>
                <a:sym typeface="+mn-lt"/>
              </a:rPr>
              <a:t> a culture</a:t>
            </a:r>
            <a:endParaRPr lang="en-US" altLang="zh-CN" sz="1000" dirty="0">
              <a:solidFill>
                <a:schemeClr val="bg1">
                  <a:lumMod val="75000"/>
                </a:schemeClr>
              </a:solidFill>
              <a:cs typeface="+mn-ea"/>
              <a:sym typeface="+mn-lt"/>
            </a:endParaRPr>
          </a:p>
        </p:txBody>
      </p:sp>
      <p:sp>
        <p:nvSpPr>
          <p:cNvPr id="13" name="PA_文本框 12"/>
          <p:cNvSpPr txBox="1">
            <a:spLocks noChangeArrowheads="1"/>
          </p:cNvSpPr>
          <p:nvPr>
            <p:custDataLst>
              <p:tags r:id="rId4"/>
            </p:custDataLst>
          </p:nvPr>
        </p:nvSpPr>
        <p:spPr bwMode="auto">
          <a:xfrm>
            <a:off x="1407061" y="4932060"/>
            <a:ext cx="406907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defRPr/>
            </a:pPr>
            <a:r>
              <a:rPr lang="en-US" altLang="zh-CN" sz="8000" dirty="0">
                <a:solidFill>
                  <a:srgbClr val="D2E3FD">
                    <a:alpha val="50000"/>
                  </a:srgbClr>
                </a:solidFill>
                <a:latin typeface="+mn-lt"/>
                <a:ea typeface="+mn-ea"/>
                <a:cs typeface="+mn-ea"/>
                <a:sym typeface="+mn-lt"/>
              </a:rPr>
              <a:t>THREE</a:t>
            </a:r>
            <a:endParaRPr kumimoji="0" lang="zh-CN" altLang="zh-CN" sz="8000" b="0" i="0" u="none" strike="noStrike" kern="1200" cap="none" spc="0" normalizeH="0" baseline="0" noProof="0" dirty="0">
              <a:ln>
                <a:noFill/>
              </a:ln>
              <a:solidFill>
                <a:srgbClr val="D2E3FD">
                  <a:alpha val="50000"/>
                </a:srgbClr>
              </a:solidFill>
              <a:effectLst/>
              <a:uLnTx/>
              <a:uFillTx/>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1+#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4"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6" presetClass="emph" presetSubtype="0" fill="hold" grpId="1" nodeType="withEffect">
                                  <p:stCondLst>
                                    <p:cond delay="500"/>
                                  </p:stCondLst>
                                  <p:iterate type="lt">
                                    <p:tmPct val="10000"/>
                                  </p:iterate>
                                  <p:childTnLst>
                                    <p:animEffect transition="out" filter="fade">
                                      <p:cBhvr>
                                        <p:cTn id="15" dur="500" tmFilter="0, 0; .2, .5; .8, .5; 1, 0"/>
                                        <p:tgtEl>
                                          <p:spTgt spid="7"/>
                                        </p:tgtEl>
                                      </p:cBhvr>
                                    </p:animEffect>
                                    <p:animScale>
                                      <p:cBhvr>
                                        <p:cTn id="16" dur="250" autoRev="1" fill="hold"/>
                                        <p:tgtEl>
                                          <p:spTgt spid="7"/>
                                        </p:tgtEl>
                                      </p:cBhvr>
                                      <p:by x="105000" y="105000"/>
                                    </p:animScale>
                                  </p:childTnLst>
                                </p:cTn>
                              </p:par>
                            </p:childTnLst>
                          </p:cTn>
                        </p:par>
                        <p:par>
                          <p:cTn id="17" fill="hold">
                            <p:stCondLst>
                              <p:cond delay="1049"/>
                            </p:stCondLst>
                            <p:childTnLst>
                              <p:par>
                                <p:cTn id="18" presetID="23" presetClass="entr" presetSubtype="528" fill="hold" grpId="0" nodeType="afterEffect">
                                  <p:stCondLst>
                                    <p:cond delay="0"/>
                                  </p:stCondLst>
                                  <p:iterate type="lt">
                                    <p:tmPct val="5000"/>
                                  </p:iterate>
                                  <p:childTnLst>
                                    <p:set>
                                      <p:cBhvr>
                                        <p:cTn id="19" dur="1" fill="hold">
                                          <p:stCondLst>
                                            <p:cond delay="0"/>
                                          </p:stCondLst>
                                        </p:cTn>
                                        <p:tgtEl>
                                          <p:spTgt spid="8"/>
                                        </p:tgtEl>
                                        <p:attrNameLst>
                                          <p:attrName>style.visibility</p:attrName>
                                        </p:attrNameLst>
                                      </p:cBhvr>
                                      <p:to>
                                        <p:strVal val="visible"/>
                                      </p:to>
                                    </p:set>
                                    <p:anim to="" calcmode="lin" valueType="num">
                                      <p:cBhvr>
                                        <p:cTn id="20"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21"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22"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23"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24" fill="hold">
                            <p:stCondLst>
                              <p:cond delay="2199"/>
                            </p:stCondLst>
                            <p:childTnLst>
                              <p:par>
                                <p:cTn id="25" presetID="18" presetClass="entr" presetSubtype="12"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trips(downLeft)">
                                      <p:cBhvr>
                                        <p:cTn id="27" dur="500"/>
                                        <p:tgtEl>
                                          <p:spTgt spid="12"/>
                                        </p:tgtEl>
                                      </p:cBhvr>
                                    </p:animEffect>
                                  </p:childTnLst>
                                </p:cTn>
                              </p:par>
                            </p:childTnLst>
                          </p:cTn>
                        </p:par>
                        <p:par>
                          <p:cTn id="28" fill="hold">
                            <p:stCondLst>
                              <p:cond delay="2699"/>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6" presetClass="emph" presetSubtype="0" fill="hold" grpId="1" nodeType="withEffect">
                                  <p:stCondLst>
                                    <p:cond delay="500"/>
                                  </p:stCondLst>
                                  <p:iterate type="lt">
                                    <p:tmPct val="10000"/>
                                  </p:iterate>
                                  <p:childTnLst>
                                    <p:animEffect transition="out" filter="fade">
                                      <p:cBhvr>
                                        <p:cTn id="34" dur="500" tmFilter="0, 0; .2, .5; .8, .5; 1, 0"/>
                                        <p:tgtEl>
                                          <p:spTgt spid="13"/>
                                        </p:tgtEl>
                                      </p:cBhvr>
                                    </p:animEffect>
                                    <p:animScale>
                                      <p:cBhvr>
                                        <p:cTn id="35"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12" grpId="0"/>
      <p:bldP spid="13" grpId="0"/>
      <p:bldP spid="1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3</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顾客类型</a:t>
            </a:r>
            <a:endParaRPr lang="zh-CN" altLang="en-US" b="1" noProof="1">
              <a:solidFill>
                <a:srgbClr val="9AB8EE"/>
              </a:solidFill>
              <a:latin typeface="+mn-lt"/>
              <a:cs typeface="+mn-ea"/>
              <a:sym typeface="+mn-lt"/>
            </a:endParaRPr>
          </a:p>
        </p:txBody>
      </p:sp>
      <p:sp>
        <p:nvSpPr>
          <p:cNvPr id="10" name="Rectangle 2"/>
          <p:cNvSpPr txBox="1"/>
          <p:nvPr/>
        </p:nvSpPr>
        <p:spPr>
          <a:xfrm>
            <a:off x="1578611" y="1858029"/>
            <a:ext cx="3701312" cy="511442"/>
          </a:xfrm>
          <a:prstGeom prst="roundRect">
            <a:avLst/>
          </a:prstGeom>
          <a:solidFill>
            <a:srgbClr val="9AB8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sz="2400" b="1" dirty="0">
                <a:solidFill>
                  <a:schemeClr val="bg1"/>
                </a:solidFill>
                <a:cs typeface="+mn-ea"/>
                <a:sym typeface="+mn-lt"/>
              </a:rPr>
              <a:t>按年龄分类</a:t>
            </a:r>
            <a:endParaRPr lang="zh-CN" altLang="en-US" sz="2400" b="1" dirty="0">
              <a:solidFill>
                <a:schemeClr val="bg1"/>
              </a:solidFill>
              <a:cs typeface="+mn-ea"/>
              <a:sym typeface="+mn-lt"/>
            </a:endParaRPr>
          </a:p>
        </p:txBody>
      </p:sp>
      <p:sp>
        <p:nvSpPr>
          <p:cNvPr id="12" name="文本框 11"/>
          <p:cNvSpPr txBox="1"/>
          <p:nvPr/>
        </p:nvSpPr>
        <p:spPr>
          <a:xfrm>
            <a:off x="1578611" y="2620262"/>
            <a:ext cx="4623086" cy="3000821"/>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b="1" dirty="0">
                <a:solidFill>
                  <a:srgbClr val="9AB8EE"/>
                </a:solidFill>
                <a:cs typeface="+mn-ea"/>
                <a:sym typeface="+mn-lt"/>
              </a:rPr>
              <a:t>老年顾客：</a:t>
            </a:r>
            <a:r>
              <a:rPr lang="zh-CN" altLang="en-US" dirty="0">
                <a:solidFill>
                  <a:schemeClr val="tx1">
                    <a:lumMod val="65000"/>
                    <a:lumOff val="35000"/>
                  </a:schemeClr>
                </a:solidFill>
                <a:cs typeface="+mn-ea"/>
                <a:sym typeface="+mn-lt"/>
              </a:rPr>
              <a:t>购买心理稳定；动作缓慢、问长问短</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敏感，怀疑，喜欢购买用习惯的产品</a:t>
            </a:r>
            <a:endParaRPr lang="zh-CN" altLang="en-US"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b="1" dirty="0">
                <a:solidFill>
                  <a:srgbClr val="9AB8EE"/>
                </a:solidFill>
                <a:cs typeface="+mn-ea"/>
                <a:sym typeface="+mn-lt"/>
              </a:rPr>
              <a:t>中年顾客：</a:t>
            </a:r>
            <a:r>
              <a:rPr lang="zh-CN" altLang="en-US" dirty="0">
                <a:solidFill>
                  <a:schemeClr val="tx1">
                    <a:lumMod val="65000"/>
                    <a:lumOff val="35000"/>
                  </a:schemeClr>
                </a:solidFill>
                <a:cs typeface="+mn-ea"/>
                <a:sym typeface="+mn-lt"/>
              </a:rPr>
              <a:t>理智型、自信、注重产品质量</a:t>
            </a:r>
            <a:endParaRPr lang="zh-CN" altLang="en-US"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b="1" dirty="0">
                <a:solidFill>
                  <a:srgbClr val="9AB8EE"/>
                </a:solidFill>
                <a:cs typeface="+mn-ea"/>
                <a:sym typeface="+mn-lt"/>
              </a:rPr>
              <a:t>青年顾客：</a:t>
            </a:r>
            <a:r>
              <a:rPr lang="zh-CN" altLang="en-US" dirty="0">
                <a:solidFill>
                  <a:schemeClr val="tx1">
                    <a:lumMod val="65000"/>
                    <a:lumOff val="35000"/>
                  </a:schemeClr>
                </a:solidFill>
                <a:cs typeface="+mn-ea"/>
                <a:sym typeface="+mn-lt"/>
              </a:rPr>
              <a:t>追求档次、品牌、求新，对时尚敏感；冲动型、易受外界影响，商品价值观念淡薄</a:t>
            </a:r>
            <a:endParaRPr lang="zh-CN" altLang="en-US" dirty="0">
              <a:solidFill>
                <a:schemeClr val="tx1">
                  <a:lumMod val="65000"/>
                  <a:lumOff val="35000"/>
                </a:schemeClr>
              </a:solidFill>
              <a:cs typeface="+mn-ea"/>
              <a:sym typeface="+mn-lt"/>
            </a:endParaRPr>
          </a:p>
        </p:txBody>
      </p:sp>
      <p:pic>
        <p:nvPicPr>
          <p:cNvPr id="16" name="图片 15"/>
          <p:cNvPicPr>
            <a:picLocks noChangeAspect="1"/>
          </p:cNvPicPr>
          <p:nvPr/>
        </p:nvPicPr>
        <p:blipFill rotWithShape="1">
          <a:blip r:embed="rId1" cstate="print">
            <a:extLst>
              <a:ext uri="{28A0092B-C50C-407E-A947-70E740481C1C}">
                <a14:useLocalDpi xmlns:a14="http://schemas.microsoft.com/office/drawing/2010/main" val="0"/>
              </a:ext>
            </a:extLst>
          </a:blip>
          <a:srcRect l="18658" t="8647" r="4756" b="8698"/>
          <a:stretch>
            <a:fillRect/>
          </a:stretch>
        </p:blipFill>
        <p:spPr>
          <a:xfrm flipH="1">
            <a:off x="6545777" y="733560"/>
            <a:ext cx="5028022" cy="542646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4" presetClass="entr" presetSubtype="5"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randombar(vertical)">
                                      <p:cBhvr>
                                        <p:cTn id="24" dur="500"/>
                                        <p:tgtEl>
                                          <p:spTgt spid="10"/>
                                        </p:tgtEl>
                                      </p:cBhvr>
                                    </p:animEffect>
                                  </p:childTnLst>
                                </p:cTn>
                              </p:par>
                            </p:childTnLst>
                          </p:cTn>
                        </p:par>
                        <p:par>
                          <p:cTn id="25" fill="hold">
                            <p:stCondLst>
                              <p:cond delay="1500"/>
                            </p:stCondLst>
                            <p:childTnLst>
                              <p:par>
                                <p:cTn id="26" presetID="23" presetClass="entr" presetSubtype="528" fill="hold" grpId="0" nodeType="afterEffect">
                                  <p:stCondLst>
                                    <p:cond delay="0"/>
                                  </p:stCondLst>
                                  <p:iterate type="lt">
                                    <p:tmPct val="1979"/>
                                  </p:iterate>
                                  <p:childTnLst>
                                    <p:set>
                                      <p:cBhvr>
                                        <p:cTn id="27" dur="1" fill="hold">
                                          <p:stCondLst>
                                            <p:cond delay="0"/>
                                          </p:stCondLst>
                                        </p:cTn>
                                        <p:tgtEl>
                                          <p:spTgt spid="12"/>
                                        </p:tgtEl>
                                        <p:attrNameLst>
                                          <p:attrName>style.visibility</p:attrName>
                                        </p:attrNameLst>
                                      </p:cBhvr>
                                      <p:to>
                                        <p:strVal val="visible"/>
                                      </p:to>
                                    </p:set>
                                    <p:anim to="" calcmode="lin" valueType="num">
                                      <p:cBhvr>
                                        <p:cTn id="28" dur="1000" fill="hold">
                                          <p:stCondLst>
                                            <p:cond delay="0"/>
                                          </p:stCondLst>
                                        </p:cTn>
                                        <p:tgtEl>
                                          <p:spTgt spid="12"/>
                                        </p:tgtEl>
                                        <p:attrNameLst>
                                          <p:attrName>ppt_x</p:attrName>
                                        </p:attrNameLst>
                                      </p:cBhvr>
                                      <p:tavLst>
                                        <p:tav tm="0" fmla="#ppt_x+(8/9)*(#ppt_x-(#ppt_x-#ppt_w/2))*((1.5-1.5*$)^2-(1.5-1.5*$)^3)">
                                          <p:val>
                                            <p:fltVal val="0"/>
                                          </p:val>
                                        </p:tav>
                                        <p:tav tm="100000">
                                          <p:val>
                                            <p:fltVal val="1"/>
                                          </p:val>
                                        </p:tav>
                                      </p:tavLst>
                                    </p:anim>
                                    <p:anim to="" calcmode="lin" valueType="num">
                                      <p:cBhvr>
                                        <p:cTn id="29" dur="1000" fill="hold">
                                          <p:stCondLst>
                                            <p:cond delay="0"/>
                                          </p:stCondLst>
                                        </p:cTn>
                                        <p:tgtEl>
                                          <p:spTgt spid="12"/>
                                        </p:tgtEl>
                                        <p:attrNameLst>
                                          <p:attrName>ppt_y</p:attrName>
                                        </p:attrNameLst>
                                      </p:cBhvr>
                                      <p:tavLst>
                                        <p:tav tm="0" fmla="#ppt_y+(8/9)*(#ppt_y-(#ppt_y+#ppt_h/2))*((1.5-1.5*$)^2-(1.5-1.5*$)^3)">
                                          <p:val>
                                            <p:fltVal val="0"/>
                                          </p:val>
                                        </p:tav>
                                        <p:tav tm="100000">
                                          <p:val>
                                            <p:fltVal val="1"/>
                                          </p:val>
                                        </p:tav>
                                      </p:tavLst>
                                    </p:anim>
                                    <p:anim to="" calcmode="lin" valueType="num">
                                      <p:cBhvr>
                                        <p:cTn id="30" dur="1000" fill="hold">
                                          <p:stCondLst>
                                            <p:cond delay="0"/>
                                          </p:stCondLst>
                                        </p:cTn>
                                        <p:tgtEl>
                                          <p:spTgt spid="12"/>
                                        </p:tgtEl>
                                        <p:attrNameLst>
                                          <p:attrName>ppt_w</p:attrName>
                                        </p:attrNameLst>
                                      </p:cBhvr>
                                      <p:tavLst>
                                        <p:tav tm="0" fmla="#ppt_w+(8/9)*(#ppt_w-0)*((1.5-1.5*$)^2-(1.5-1.5*$)^3)">
                                          <p:val>
                                            <p:fltVal val="0"/>
                                          </p:val>
                                        </p:tav>
                                        <p:tav tm="100000">
                                          <p:val>
                                            <p:fltVal val="1"/>
                                          </p:val>
                                        </p:tav>
                                      </p:tavLst>
                                    </p:anim>
                                    <p:anim to="" calcmode="lin" valueType="num">
                                      <p:cBhvr>
                                        <p:cTn id="31" dur="1000" fill="hold">
                                          <p:stCondLst>
                                            <p:cond delay="0"/>
                                          </p:stCondLst>
                                        </p:cTn>
                                        <p:tgtEl>
                                          <p:spTgt spid="12"/>
                                        </p:tgtEl>
                                        <p:attrNameLst>
                                          <p:attrName>ppt_h</p:attrName>
                                        </p:attrNameLst>
                                      </p:cBhvr>
                                      <p:tavLst>
                                        <p:tav tm="0" fmla="#ppt_h+(8/9)*(#ppt_h-0)*((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B8CEF7"/>
        </a:solidFill>
        <a:effectLst/>
      </p:bgPr>
    </p:bg>
    <p:spTree>
      <p:nvGrpSpPr>
        <p:cNvPr id="1" name=""/>
        <p:cNvGrpSpPr/>
        <p:nvPr/>
      </p:nvGrpSpPr>
      <p:grpSpPr>
        <a:xfrm>
          <a:off x="0" y="0"/>
          <a:ext cx="0" cy="0"/>
          <a:chOff x="0" y="0"/>
          <a:chExt cx="0" cy="0"/>
        </a:xfrm>
      </p:grpSpPr>
      <p:sp>
        <p:nvSpPr>
          <p:cNvPr id="5" name="矩形: 圆角 4"/>
          <p:cNvSpPr/>
          <p:nvPr/>
        </p:nvSpPr>
        <p:spPr>
          <a:xfrm>
            <a:off x="724220" y="918338"/>
            <a:ext cx="10743559" cy="1830492"/>
          </a:xfrm>
          <a:prstGeom prst="roundRect">
            <a:avLst>
              <a:gd name="adj" fmla="val 32360"/>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6" name="图片 5"/>
          <p:cNvPicPr>
            <a:picLocks noChangeAspect="1"/>
          </p:cNvPicPr>
          <p:nvPr/>
        </p:nvPicPr>
        <p:blipFill rotWithShape="1">
          <a:blip r:embed="rId1"/>
          <a:srcRect t="8945" r="30420" b="11561"/>
          <a:stretch>
            <a:fillRect/>
          </a:stretch>
        </p:blipFill>
        <p:spPr>
          <a:xfrm>
            <a:off x="1251147" y="1"/>
            <a:ext cx="4649917" cy="3272420"/>
          </a:xfrm>
          <a:prstGeom prst="rect">
            <a:avLst/>
          </a:prstGeom>
        </p:spPr>
      </p:pic>
      <p:sp>
        <p:nvSpPr>
          <p:cNvPr id="7" name="文本框 6"/>
          <p:cNvSpPr txBox="1"/>
          <p:nvPr/>
        </p:nvSpPr>
        <p:spPr>
          <a:xfrm>
            <a:off x="6095999" y="1279586"/>
            <a:ext cx="4702449" cy="1015663"/>
          </a:xfrm>
          <a:prstGeom prst="rect">
            <a:avLst/>
          </a:prstGeom>
          <a:noFill/>
          <a:effectLst/>
        </p:spPr>
        <p:txBody>
          <a:bodyPr wrap="square" rtlCol="0">
            <a:spAutoFit/>
          </a:bodyPr>
          <a:lstStyle/>
          <a:p>
            <a:pPr algn="ctr"/>
            <a:r>
              <a:rPr lang="en-US" altLang="zh-CN" sz="6000" b="1" dirty="0" smtClean="0">
                <a:solidFill>
                  <a:srgbClr val="7298E3"/>
                </a:solidFill>
                <a:cs typeface="+mn-ea"/>
                <a:sym typeface="+mn-lt"/>
              </a:rPr>
              <a:t>CONTENTS</a:t>
            </a:r>
            <a:endParaRPr lang="en-US" altLang="zh-CN" sz="6000" b="1" dirty="0">
              <a:solidFill>
                <a:srgbClr val="7298E3"/>
              </a:solidFill>
              <a:cs typeface="+mn-ea"/>
              <a:sym typeface="+mn-lt"/>
            </a:endParaRPr>
          </a:p>
        </p:txBody>
      </p:sp>
      <p:grpSp>
        <p:nvGrpSpPr>
          <p:cNvPr id="8" name="组合 7"/>
          <p:cNvGrpSpPr/>
          <p:nvPr/>
        </p:nvGrpSpPr>
        <p:grpSpPr>
          <a:xfrm>
            <a:off x="1794536" y="3490833"/>
            <a:ext cx="699925" cy="699925"/>
            <a:chOff x="1703892" y="3771436"/>
            <a:chExt cx="699925" cy="699925"/>
          </a:xfrm>
        </p:grpSpPr>
        <p:sp>
          <p:nvSpPr>
            <p:cNvPr id="9" name="椭圆 8"/>
            <p:cNvSpPr/>
            <p:nvPr/>
          </p:nvSpPr>
          <p:spPr>
            <a:xfrm>
              <a:off x="1703892" y="3771436"/>
              <a:ext cx="699925" cy="6999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srgbClr val="6891E1"/>
                </a:solidFill>
                <a:cs typeface="+mn-ea"/>
                <a:sym typeface="+mn-lt"/>
              </a:endParaRPr>
            </a:p>
          </p:txBody>
        </p:sp>
        <p:sp>
          <p:nvSpPr>
            <p:cNvPr id="10" name="文本框 9"/>
            <p:cNvSpPr txBox="1"/>
            <p:nvPr/>
          </p:nvSpPr>
          <p:spPr>
            <a:xfrm>
              <a:off x="1703893" y="3890565"/>
              <a:ext cx="699924" cy="461665"/>
            </a:xfrm>
            <a:prstGeom prst="rect">
              <a:avLst/>
            </a:prstGeom>
            <a:noFill/>
            <a:ln>
              <a:noFill/>
            </a:ln>
          </p:spPr>
          <p:txBody>
            <a:bodyPr wrap="square" rtlCol="0">
              <a:spAutoFit/>
            </a:bodyPr>
            <a:lstStyle/>
            <a:p>
              <a:pPr algn="ctr"/>
              <a:r>
                <a:rPr lang="en-US" altLang="zh-CN" sz="2400" b="1" dirty="0">
                  <a:solidFill>
                    <a:srgbClr val="6891E1"/>
                  </a:solidFill>
                  <a:cs typeface="+mn-ea"/>
                  <a:sym typeface="+mn-lt"/>
                </a:rPr>
                <a:t>01</a:t>
              </a:r>
              <a:endParaRPr lang="zh-CN" altLang="en-US" sz="2400" b="1" dirty="0">
                <a:solidFill>
                  <a:srgbClr val="6891E1"/>
                </a:solidFill>
                <a:cs typeface="+mn-ea"/>
                <a:sym typeface="+mn-lt"/>
              </a:endParaRPr>
            </a:p>
          </p:txBody>
        </p:sp>
      </p:grpSp>
      <p:sp>
        <p:nvSpPr>
          <p:cNvPr id="11" name="Rectangle 70"/>
          <p:cNvSpPr>
            <a:spLocks noChangeArrowheads="1"/>
          </p:cNvSpPr>
          <p:nvPr/>
        </p:nvSpPr>
        <p:spPr bwMode="auto">
          <a:xfrm>
            <a:off x="2832011" y="3594499"/>
            <a:ext cx="22119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sz="2400" b="1" noProof="1">
                <a:solidFill>
                  <a:schemeClr val="tx1"/>
                </a:solidFill>
                <a:latin typeface="+mn-lt"/>
                <a:cs typeface="+mn-ea"/>
                <a:sym typeface="+mn-lt"/>
              </a:rPr>
              <a:t>销售技巧</a:t>
            </a:r>
            <a:endParaRPr lang="zh-CN" altLang="en-US" sz="2400" b="1" noProof="1">
              <a:solidFill>
                <a:schemeClr val="tx1"/>
              </a:solidFill>
              <a:latin typeface="+mn-lt"/>
              <a:cs typeface="+mn-ea"/>
              <a:sym typeface="+mn-lt"/>
            </a:endParaRPr>
          </a:p>
        </p:txBody>
      </p:sp>
      <p:sp>
        <p:nvSpPr>
          <p:cNvPr id="12" name="Rectangle 23"/>
          <p:cNvSpPr/>
          <p:nvPr/>
        </p:nvSpPr>
        <p:spPr>
          <a:xfrm>
            <a:off x="2832011" y="3986414"/>
            <a:ext cx="2271937" cy="230832"/>
          </a:xfrm>
          <a:prstGeom prst="rect">
            <a:avLst/>
          </a:prstGeom>
        </p:spPr>
        <p:txBody>
          <a:bodyPr wrap="square">
            <a:spAutoFit/>
          </a:bodyPr>
          <a:lstStyle/>
          <a:p>
            <a:pPr algn="just">
              <a:defRPr/>
            </a:pPr>
            <a:r>
              <a:rPr lang="en-US" sz="900" spc="300" noProof="1">
                <a:solidFill>
                  <a:schemeClr val="bg1"/>
                </a:solidFill>
                <a:cs typeface="+mn-ea"/>
                <a:sym typeface="+mn-lt"/>
              </a:rPr>
              <a:t>The part one</a:t>
            </a:r>
            <a:endParaRPr lang="en-US" sz="900" spc="300" noProof="1">
              <a:solidFill>
                <a:schemeClr val="bg1"/>
              </a:solidFill>
              <a:cs typeface="+mn-ea"/>
              <a:sym typeface="+mn-lt"/>
            </a:endParaRPr>
          </a:p>
        </p:txBody>
      </p:sp>
      <p:grpSp>
        <p:nvGrpSpPr>
          <p:cNvPr id="13" name="组合 12"/>
          <p:cNvGrpSpPr/>
          <p:nvPr/>
        </p:nvGrpSpPr>
        <p:grpSpPr>
          <a:xfrm>
            <a:off x="1794536" y="4492152"/>
            <a:ext cx="699925" cy="699925"/>
            <a:chOff x="1703892" y="3771436"/>
            <a:chExt cx="699925" cy="699925"/>
          </a:xfrm>
        </p:grpSpPr>
        <p:sp>
          <p:nvSpPr>
            <p:cNvPr id="14" name="椭圆 13"/>
            <p:cNvSpPr/>
            <p:nvPr/>
          </p:nvSpPr>
          <p:spPr>
            <a:xfrm>
              <a:off x="1703892" y="3771436"/>
              <a:ext cx="699925" cy="6999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srgbClr val="6891E1"/>
                </a:solidFill>
                <a:cs typeface="+mn-ea"/>
                <a:sym typeface="+mn-lt"/>
              </a:endParaRPr>
            </a:p>
          </p:txBody>
        </p:sp>
        <p:sp>
          <p:nvSpPr>
            <p:cNvPr id="15" name="文本框 14"/>
            <p:cNvSpPr txBox="1"/>
            <p:nvPr/>
          </p:nvSpPr>
          <p:spPr>
            <a:xfrm>
              <a:off x="1703893" y="3890565"/>
              <a:ext cx="699924" cy="461665"/>
            </a:xfrm>
            <a:prstGeom prst="rect">
              <a:avLst/>
            </a:prstGeom>
            <a:noFill/>
            <a:ln>
              <a:noFill/>
            </a:ln>
          </p:spPr>
          <p:txBody>
            <a:bodyPr wrap="square" rtlCol="0">
              <a:spAutoFit/>
            </a:bodyPr>
            <a:lstStyle/>
            <a:p>
              <a:pPr algn="ctr"/>
              <a:r>
                <a:rPr lang="en-US" altLang="zh-CN" sz="2400" b="1" dirty="0">
                  <a:solidFill>
                    <a:srgbClr val="6891E1"/>
                  </a:solidFill>
                  <a:cs typeface="+mn-ea"/>
                  <a:sym typeface="+mn-lt"/>
                </a:rPr>
                <a:t>02</a:t>
              </a:r>
              <a:endParaRPr lang="zh-CN" altLang="en-US" sz="2400" b="1" dirty="0">
                <a:solidFill>
                  <a:srgbClr val="6891E1"/>
                </a:solidFill>
                <a:cs typeface="+mn-ea"/>
                <a:sym typeface="+mn-lt"/>
              </a:endParaRPr>
            </a:p>
          </p:txBody>
        </p:sp>
      </p:grpSp>
      <p:sp>
        <p:nvSpPr>
          <p:cNvPr id="16" name="Rectangle 70"/>
          <p:cNvSpPr>
            <a:spLocks noChangeArrowheads="1"/>
          </p:cNvSpPr>
          <p:nvPr/>
        </p:nvSpPr>
        <p:spPr bwMode="auto">
          <a:xfrm>
            <a:off x="2832011" y="4566980"/>
            <a:ext cx="22119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sz="2400" b="1" noProof="1">
                <a:solidFill>
                  <a:schemeClr val="tx1"/>
                </a:solidFill>
                <a:latin typeface="+mn-lt"/>
                <a:cs typeface="+mn-ea"/>
                <a:sym typeface="+mn-lt"/>
              </a:rPr>
              <a:t>沟通技巧</a:t>
            </a:r>
            <a:endParaRPr lang="zh-CN" altLang="en-US" sz="2400" b="1" noProof="1">
              <a:solidFill>
                <a:schemeClr val="tx1"/>
              </a:solidFill>
              <a:latin typeface="+mn-lt"/>
              <a:cs typeface="+mn-ea"/>
              <a:sym typeface="+mn-lt"/>
            </a:endParaRPr>
          </a:p>
        </p:txBody>
      </p:sp>
      <p:sp>
        <p:nvSpPr>
          <p:cNvPr id="17" name="Rectangle 23"/>
          <p:cNvSpPr/>
          <p:nvPr/>
        </p:nvSpPr>
        <p:spPr>
          <a:xfrm>
            <a:off x="2832011" y="4958895"/>
            <a:ext cx="2271937" cy="230832"/>
          </a:xfrm>
          <a:prstGeom prst="rect">
            <a:avLst/>
          </a:prstGeom>
        </p:spPr>
        <p:txBody>
          <a:bodyPr wrap="square">
            <a:spAutoFit/>
          </a:bodyPr>
          <a:lstStyle/>
          <a:p>
            <a:pPr algn="just">
              <a:defRPr/>
            </a:pPr>
            <a:r>
              <a:rPr lang="en-US" sz="900" spc="300" noProof="1">
                <a:solidFill>
                  <a:schemeClr val="bg1"/>
                </a:solidFill>
                <a:cs typeface="+mn-ea"/>
                <a:sym typeface="+mn-lt"/>
              </a:rPr>
              <a:t>The part two</a:t>
            </a:r>
            <a:endParaRPr lang="en-US" sz="900" spc="300" noProof="1">
              <a:solidFill>
                <a:schemeClr val="bg1"/>
              </a:solidFill>
              <a:cs typeface="+mn-ea"/>
              <a:sym typeface="+mn-lt"/>
            </a:endParaRPr>
          </a:p>
        </p:txBody>
      </p:sp>
      <p:grpSp>
        <p:nvGrpSpPr>
          <p:cNvPr id="18" name="组合 17"/>
          <p:cNvGrpSpPr/>
          <p:nvPr/>
        </p:nvGrpSpPr>
        <p:grpSpPr>
          <a:xfrm>
            <a:off x="1794536" y="5493471"/>
            <a:ext cx="699925" cy="699925"/>
            <a:chOff x="1703892" y="3771436"/>
            <a:chExt cx="699925" cy="699925"/>
          </a:xfrm>
        </p:grpSpPr>
        <p:sp>
          <p:nvSpPr>
            <p:cNvPr id="19" name="椭圆 18"/>
            <p:cNvSpPr/>
            <p:nvPr/>
          </p:nvSpPr>
          <p:spPr>
            <a:xfrm>
              <a:off x="1703892" y="3771436"/>
              <a:ext cx="699925" cy="6999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srgbClr val="6891E1"/>
                </a:solidFill>
                <a:cs typeface="+mn-ea"/>
                <a:sym typeface="+mn-lt"/>
              </a:endParaRPr>
            </a:p>
          </p:txBody>
        </p:sp>
        <p:sp>
          <p:nvSpPr>
            <p:cNvPr id="20" name="文本框 19"/>
            <p:cNvSpPr txBox="1"/>
            <p:nvPr/>
          </p:nvSpPr>
          <p:spPr>
            <a:xfrm>
              <a:off x="1703893" y="3890565"/>
              <a:ext cx="699924" cy="461665"/>
            </a:xfrm>
            <a:prstGeom prst="rect">
              <a:avLst/>
            </a:prstGeom>
            <a:noFill/>
            <a:ln>
              <a:noFill/>
            </a:ln>
          </p:spPr>
          <p:txBody>
            <a:bodyPr wrap="square" rtlCol="0">
              <a:spAutoFit/>
            </a:bodyPr>
            <a:lstStyle/>
            <a:p>
              <a:pPr algn="ctr"/>
              <a:r>
                <a:rPr lang="en-US" altLang="zh-CN" sz="2400" b="1" dirty="0">
                  <a:solidFill>
                    <a:srgbClr val="6891E1"/>
                  </a:solidFill>
                  <a:cs typeface="+mn-ea"/>
                  <a:sym typeface="+mn-lt"/>
                </a:rPr>
                <a:t>03</a:t>
              </a:r>
              <a:endParaRPr lang="zh-CN" altLang="en-US" sz="2400" b="1" dirty="0">
                <a:solidFill>
                  <a:srgbClr val="6891E1"/>
                </a:solidFill>
                <a:cs typeface="+mn-ea"/>
                <a:sym typeface="+mn-lt"/>
              </a:endParaRPr>
            </a:p>
          </p:txBody>
        </p:sp>
      </p:grpSp>
      <p:sp>
        <p:nvSpPr>
          <p:cNvPr id="21" name="Rectangle 70"/>
          <p:cNvSpPr>
            <a:spLocks noChangeArrowheads="1"/>
          </p:cNvSpPr>
          <p:nvPr/>
        </p:nvSpPr>
        <p:spPr bwMode="auto">
          <a:xfrm>
            <a:off x="2832011" y="5539461"/>
            <a:ext cx="22119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sz="2400" b="1" noProof="1">
                <a:solidFill>
                  <a:schemeClr val="tx1"/>
                </a:solidFill>
                <a:latin typeface="+mn-lt"/>
                <a:cs typeface="+mn-ea"/>
                <a:sym typeface="+mn-lt"/>
              </a:rPr>
              <a:t>顾客分析</a:t>
            </a:r>
            <a:endParaRPr lang="zh-CN" altLang="en-US" sz="2400" b="1" noProof="1">
              <a:solidFill>
                <a:schemeClr val="tx1"/>
              </a:solidFill>
              <a:latin typeface="+mn-lt"/>
              <a:cs typeface="+mn-ea"/>
              <a:sym typeface="+mn-lt"/>
            </a:endParaRPr>
          </a:p>
        </p:txBody>
      </p:sp>
      <p:sp>
        <p:nvSpPr>
          <p:cNvPr id="22" name="Rectangle 23"/>
          <p:cNvSpPr/>
          <p:nvPr/>
        </p:nvSpPr>
        <p:spPr>
          <a:xfrm>
            <a:off x="2832011" y="5931376"/>
            <a:ext cx="2271937" cy="230832"/>
          </a:xfrm>
          <a:prstGeom prst="rect">
            <a:avLst/>
          </a:prstGeom>
        </p:spPr>
        <p:txBody>
          <a:bodyPr wrap="square">
            <a:spAutoFit/>
          </a:bodyPr>
          <a:lstStyle/>
          <a:p>
            <a:pPr algn="just">
              <a:defRPr/>
            </a:pPr>
            <a:r>
              <a:rPr lang="en-US" sz="900" spc="300" noProof="1">
                <a:solidFill>
                  <a:schemeClr val="bg1"/>
                </a:solidFill>
                <a:cs typeface="+mn-ea"/>
                <a:sym typeface="+mn-lt"/>
              </a:rPr>
              <a:t>The part three</a:t>
            </a:r>
            <a:endParaRPr lang="en-US" sz="900" spc="300" noProof="1">
              <a:solidFill>
                <a:schemeClr val="bg1"/>
              </a:solidFill>
              <a:cs typeface="+mn-ea"/>
              <a:sym typeface="+mn-lt"/>
            </a:endParaRPr>
          </a:p>
        </p:txBody>
      </p:sp>
      <p:grpSp>
        <p:nvGrpSpPr>
          <p:cNvPr id="23" name="组合 22"/>
          <p:cNvGrpSpPr/>
          <p:nvPr/>
        </p:nvGrpSpPr>
        <p:grpSpPr>
          <a:xfrm>
            <a:off x="6412085" y="3490833"/>
            <a:ext cx="699925" cy="699925"/>
            <a:chOff x="1703892" y="3771436"/>
            <a:chExt cx="699925" cy="699925"/>
          </a:xfrm>
        </p:grpSpPr>
        <p:sp>
          <p:nvSpPr>
            <p:cNvPr id="24" name="椭圆 23"/>
            <p:cNvSpPr/>
            <p:nvPr/>
          </p:nvSpPr>
          <p:spPr>
            <a:xfrm>
              <a:off x="1703892" y="3771436"/>
              <a:ext cx="699925" cy="6999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srgbClr val="6891E1"/>
                </a:solidFill>
                <a:cs typeface="+mn-ea"/>
                <a:sym typeface="+mn-lt"/>
              </a:endParaRPr>
            </a:p>
          </p:txBody>
        </p:sp>
        <p:sp>
          <p:nvSpPr>
            <p:cNvPr id="25" name="文本框 24"/>
            <p:cNvSpPr txBox="1"/>
            <p:nvPr/>
          </p:nvSpPr>
          <p:spPr>
            <a:xfrm>
              <a:off x="1703893" y="3890565"/>
              <a:ext cx="699924" cy="461665"/>
            </a:xfrm>
            <a:prstGeom prst="rect">
              <a:avLst/>
            </a:prstGeom>
            <a:noFill/>
            <a:ln>
              <a:noFill/>
            </a:ln>
          </p:spPr>
          <p:txBody>
            <a:bodyPr wrap="square" rtlCol="0">
              <a:spAutoFit/>
            </a:bodyPr>
            <a:lstStyle/>
            <a:p>
              <a:pPr algn="ctr"/>
              <a:r>
                <a:rPr lang="en-US" altLang="zh-CN" sz="2400" b="1" dirty="0">
                  <a:solidFill>
                    <a:srgbClr val="6891E1"/>
                  </a:solidFill>
                  <a:cs typeface="+mn-ea"/>
                  <a:sym typeface="+mn-lt"/>
                </a:rPr>
                <a:t>04</a:t>
              </a:r>
              <a:endParaRPr lang="zh-CN" altLang="en-US" sz="2400" b="1" dirty="0">
                <a:solidFill>
                  <a:srgbClr val="6891E1"/>
                </a:solidFill>
                <a:cs typeface="+mn-ea"/>
                <a:sym typeface="+mn-lt"/>
              </a:endParaRPr>
            </a:p>
          </p:txBody>
        </p:sp>
      </p:grpSp>
      <p:sp>
        <p:nvSpPr>
          <p:cNvPr id="26" name="Rectangle 70"/>
          <p:cNvSpPr>
            <a:spLocks noChangeArrowheads="1"/>
          </p:cNvSpPr>
          <p:nvPr/>
        </p:nvSpPr>
        <p:spPr bwMode="auto">
          <a:xfrm>
            <a:off x="7454925" y="3568011"/>
            <a:ext cx="374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sz="2400" b="1" noProof="1">
                <a:solidFill>
                  <a:schemeClr val="tx1"/>
                </a:solidFill>
                <a:latin typeface="+mn-lt"/>
                <a:cs typeface="+mn-ea"/>
                <a:sym typeface="+mn-lt"/>
              </a:rPr>
              <a:t>消费者类型及销售对策</a:t>
            </a:r>
            <a:endParaRPr lang="zh-CN" altLang="en-US" sz="2400" b="1" noProof="1">
              <a:solidFill>
                <a:schemeClr val="tx1"/>
              </a:solidFill>
              <a:latin typeface="+mn-lt"/>
              <a:cs typeface="+mn-ea"/>
              <a:sym typeface="+mn-lt"/>
            </a:endParaRPr>
          </a:p>
        </p:txBody>
      </p:sp>
      <p:sp>
        <p:nvSpPr>
          <p:cNvPr id="27" name="Rectangle 23"/>
          <p:cNvSpPr/>
          <p:nvPr/>
        </p:nvSpPr>
        <p:spPr>
          <a:xfrm>
            <a:off x="7454925" y="3959926"/>
            <a:ext cx="2271937" cy="230832"/>
          </a:xfrm>
          <a:prstGeom prst="rect">
            <a:avLst/>
          </a:prstGeom>
        </p:spPr>
        <p:txBody>
          <a:bodyPr wrap="square">
            <a:spAutoFit/>
          </a:bodyPr>
          <a:lstStyle/>
          <a:p>
            <a:pPr algn="just">
              <a:defRPr/>
            </a:pPr>
            <a:r>
              <a:rPr lang="en-US" sz="900" spc="300" noProof="1">
                <a:solidFill>
                  <a:schemeClr val="bg1"/>
                </a:solidFill>
                <a:cs typeface="+mn-ea"/>
                <a:sym typeface="+mn-lt"/>
              </a:rPr>
              <a:t>The part four</a:t>
            </a:r>
            <a:endParaRPr lang="en-US" sz="900" spc="300" noProof="1">
              <a:solidFill>
                <a:schemeClr val="bg1"/>
              </a:solidFill>
              <a:cs typeface="+mn-ea"/>
              <a:sym typeface="+mn-lt"/>
            </a:endParaRPr>
          </a:p>
        </p:txBody>
      </p:sp>
      <p:grpSp>
        <p:nvGrpSpPr>
          <p:cNvPr id="28" name="组合 27"/>
          <p:cNvGrpSpPr/>
          <p:nvPr/>
        </p:nvGrpSpPr>
        <p:grpSpPr>
          <a:xfrm>
            <a:off x="6412085" y="4492152"/>
            <a:ext cx="699925" cy="699925"/>
            <a:chOff x="1703892" y="3771436"/>
            <a:chExt cx="699925" cy="699925"/>
          </a:xfrm>
        </p:grpSpPr>
        <p:sp>
          <p:nvSpPr>
            <p:cNvPr id="29" name="椭圆 28"/>
            <p:cNvSpPr/>
            <p:nvPr/>
          </p:nvSpPr>
          <p:spPr>
            <a:xfrm>
              <a:off x="1703892" y="3771436"/>
              <a:ext cx="699925" cy="6999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srgbClr val="6891E1"/>
                </a:solidFill>
                <a:cs typeface="+mn-ea"/>
                <a:sym typeface="+mn-lt"/>
              </a:endParaRPr>
            </a:p>
          </p:txBody>
        </p:sp>
        <p:sp>
          <p:nvSpPr>
            <p:cNvPr id="30" name="文本框 29"/>
            <p:cNvSpPr txBox="1"/>
            <p:nvPr/>
          </p:nvSpPr>
          <p:spPr>
            <a:xfrm>
              <a:off x="1703893" y="3890565"/>
              <a:ext cx="699924" cy="461665"/>
            </a:xfrm>
            <a:prstGeom prst="rect">
              <a:avLst/>
            </a:prstGeom>
            <a:noFill/>
            <a:ln>
              <a:noFill/>
            </a:ln>
          </p:spPr>
          <p:txBody>
            <a:bodyPr wrap="square" rtlCol="0">
              <a:spAutoFit/>
            </a:bodyPr>
            <a:lstStyle/>
            <a:p>
              <a:pPr algn="ctr"/>
              <a:r>
                <a:rPr lang="en-US" altLang="zh-CN" sz="2400" b="1" dirty="0">
                  <a:solidFill>
                    <a:srgbClr val="6891E1"/>
                  </a:solidFill>
                  <a:cs typeface="+mn-ea"/>
                  <a:sym typeface="+mn-lt"/>
                </a:rPr>
                <a:t>05</a:t>
              </a:r>
              <a:endParaRPr lang="zh-CN" altLang="en-US" sz="2400" b="1" dirty="0">
                <a:solidFill>
                  <a:srgbClr val="6891E1"/>
                </a:solidFill>
                <a:cs typeface="+mn-ea"/>
                <a:sym typeface="+mn-lt"/>
              </a:endParaRPr>
            </a:p>
          </p:txBody>
        </p:sp>
      </p:grpSp>
      <p:sp>
        <p:nvSpPr>
          <p:cNvPr id="31" name="Rectangle 70"/>
          <p:cNvSpPr>
            <a:spLocks noChangeArrowheads="1"/>
          </p:cNvSpPr>
          <p:nvPr/>
        </p:nvSpPr>
        <p:spPr bwMode="auto">
          <a:xfrm>
            <a:off x="7454925" y="4566980"/>
            <a:ext cx="2889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sz="2400" b="1" noProof="1">
                <a:solidFill>
                  <a:schemeClr val="tx1"/>
                </a:solidFill>
                <a:latin typeface="+mn-lt"/>
                <a:cs typeface="+mn-ea"/>
                <a:sym typeface="+mn-lt"/>
              </a:rPr>
              <a:t>促成交易的方法</a:t>
            </a:r>
            <a:endParaRPr lang="zh-CN" altLang="en-US" sz="2400" b="1" noProof="1">
              <a:solidFill>
                <a:schemeClr val="tx1"/>
              </a:solidFill>
              <a:latin typeface="+mn-lt"/>
              <a:cs typeface="+mn-ea"/>
              <a:sym typeface="+mn-lt"/>
            </a:endParaRPr>
          </a:p>
        </p:txBody>
      </p:sp>
      <p:sp>
        <p:nvSpPr>
          <p:cNvPr id="32" name="Rectangle 23"/>
          <p:cNvSpPr/>
          <p:nvPr/>
        </p:nvSpPr>
        <p:spPr>
          <a:xfrm>
            <a:off x="7454925" y="4958895"/>
            <a:ext cx="2271937" cy="230832"/>
          </a:xfrm>
          <a:prstGeom prst="rect">
            <a:avLst/>
          </a:prstGeom>
        </p:spPr>
        <p:txBody>
          <a:bodyPr wrap="square">
            <a:spAutoFit/>
          </a:bodyPr>
          <a:lstStyle/>
          <a:p>
            <a:pPr algn="just">
              <a:defRPr/>
            </a:pPr>
            <a:r>
              <a:rPr lang="en-US" sz="900" spc="300" noProof="1">
                <a:solidFill>
                  <a:schemeClr val="bg1"/>
                </a:solidFill>
                <a:cs typeface="+mn-ea"/>
                <a:sym typeface="+mn-lt"/>
              </a:rPr>
              <a:t>The part five</a:t>
            </a:r>
            <a:endParaRPr lang="en-US" sz="900" spc="300" noProof="1">
              <a:solidFill>
                <a:schemeClr val="bg1"/>
              </a:solidFill>
              <a:cs typeface="+mn-ea"/>
              <a:sym typeface="+mn-lt"/>
            </a:endParaRPr>
          </a:p>
        </p:txBody>
      </p:sp>
      <p:pic>
        <p:nvPicPr>
          <p:cNvPr id="35" name="图片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12503" y="4248976"/>
            <a:ext cx="2369919" cy="248899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vertical)">
                                      <p:cBhvr>
                                        <p:cTn id="7" dur="500"/>
                                        <p:tgtEl>
                                          <p:spTgt spid="5"/>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ppt_x"/>
                                          </p:val>
                                        </p:tav>
                                        <p:tav tm="100000">
                                          <p:val>
                                            <p:strVal val="#ppt_x"/>
                                          </p:val>
                                        </p:tav>
                                      </p:tavLst>
                                    </p:anim>
                                    <p:anim calcmode="lin" valueType="num">
                                      <p:cBhvr additive="base">
                                        <p:cTn id="12" dur="1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3" presetClass="entr" presetSubtype="528" fill="hold" grpId="0" nodeType="afterEffect">
                                  <p:stCondLst>
                                    <p:cond delay="0"/>
                                  </p:stCondLst>
                                  <p:iterate type="lt">
                                    <p:tmPct val="5000"/>
                                  </p:iterate>
                                  <p:childTnLst>
                                    <p:set>
                                      <p:cBhvr>
                                        <p:cTn id="15" dur="1" fill="hold">
                                          <p:stCondLst>
                                            <p:cond delay="0"/>
                                          </p:stCondLst>
                                        </p:cTn>
                                        <p:tgtEl>
                                          <p:spTgt spid="7"/>
                                        </p:tgtEl>
                                        <p:attrNameLst>
                                          <p:attrName>style.visibility</p:attrName>
                                        </p:attrNameLst>
                                      </p:cBhvr>
                                      <p:to>
                                        <p:strVal val="visible"/>
                                      </p:to>
                                    </p:set>
                                    <p:anim to="" calcmode="lin" valueType="num">
                                      <p:cBhvr>
                                        <p:cTn id="16" dur="1000" fill="hold">
                                          <p:stCondLst>
                                            <p:cond delay="0"/>
                                          </p:stCondLst>
                                        </p:cTn>
                                        <p:tgtEl>
                                          <p:spTgt spid="7"/>
                                        </p:tgtEl>
                                        <p:attrNameLst>
                                          <p:attrName>ppt_x</p:attrName>
                                        </p:attrNameLst>
                                      </p:cBhvr>
                                      <p:tavLst>
                                        <p:tav tm="0" fmla="#ppt_x+(8/9)*(#ppt_x-(#ppt_x-#ppt_w/2))*((1.5-1.5*$)^2-(1.5-1.5*$)^3)">
                                          <p:val>
                                            <p:fltVal val="0"/>
                                          </p:val>
                                        </p:tav>
                                        <p:tav tm="100000">
                                          <p:val>
                                            <p:fltVal val="1"/>
                                          </p:val>
                                        </p:tav>
                                      </p:tavLst>
                                    </p:anim>
                                    <p:anim to="" calcmode="lin" valueType="num">
                                      <p:cBhvr>
                                        <p:cTn id="17" dur="1000" fill="hold">
                                          <p:stCondLst>
                                            <p:cond delay="0"/>
                                          </p:stCondLst>
                                        </p:cTn>
                                        <p:tgtEl>
                                          <p:spTgt spid="7"/>
                                        </p:tgtEl>
                                        <p:attrNameLst>
                                          <p:attrName>ppt_y</p:attrName>
                                        </p:attrNameLst>
                                      </p:cBhvr>
                                      <p:tavLst>
                                        <p:tav tm="0" fmla="#ppt_y+(8/9)*(#ppt_y-(#ppt_y+#ppt_h/2))*((1.5-1.5*$)^2-(1.5-1.5*$)^3)">
                                          <p:val>
                                            <p:fltVal val="0"/>
                                          </p:val>
                                        </p:tav>
                                        <p:tav tm="100000">
                                          <p:val>
                                            <p:fltVal val="1"/>
                                          </p:val>
                                        </p:tav>
                                      </p:tavLst>
                                    </p:anim>
                                    <p:anim to="" calcmode="lin" valueType="num">
                                      <p:cBhvr>
                                        <p:cTn id="18" dur="1000" fill="hold">
                                          <p:stCondLst>
                                            <p:cond delay="0"/>
                                          </p:stCondLst>
                                        </p:cTn>
                                        <p:tgtEl>
                                          <p:spTgt spid="7"/>
                                        </p:tgtEl>
                                        <p:attrNameLst>
                                          <p:attrName>ppt_w</p:attrName>
                                        </p:attrNameLst>
                                      </p:cBhvr>
                                      <p:tavLst>
                                        <p:tav tm="0" fmla="#ppt_w+(8/9)*(#ppt_w-0)*((1.5-1.5*$)^2-(1.5-1.5*$)^3)">
                                          <p:val>
                                            <p:fltVal val="0"/>
                                          </p:val>
                                        </p:tav>
                                        <p:tav tm="100000">
                                          <p:val>
                                            <p:fltVal val="1"/>
                                          </p:val>
                                        </p:tav>
                                      </p:tavLst>
                                    </p:anim>
                                    <p:anim to="" calcmode="lin" valueType="num">
                                      <p:cBhvr>
                                        <p:cTn id="19" dur="1000" fill="hold">
                                          <p:stCondLst>
                                            <p:cond delay="0"/>
                                          </p:stCondLst>
                                        </p:cTn>
                                        <p:tgtEl>
                                          <p:spTgt spid="7"/>
                                        </p:tgtEl>
                                        <p:attrNameLst>
                                          <p:attrName>ppt_h</p:attrName>
                                        </p:attrNameLst>
                                      </p:cBhvr>
                                      <p:tavLst>
                                        <p:tav tm="0" fmla="#ppt_h+(8/9)*(#ppt_h-0)*((1.5-1.5*$)^2-(1.5-1.5*$)^3)">
                                          <p:val>
                                            <p:fltVal val="0"/>
                                          </p:val>
                                        </p:tav>
                                        <p:tav tm="100000">
                                          <p:val>
                                            <p:fltVal val="1"/>
                                          </p:val>
                                        </p:tav>
                                      </p:tavLst>
                                    </p:anim>
                                  </p:childTnLst>
                                </p:cTn>
                              </p:par>
                            </p:childTnLst>
                          </p:cTn>
                        </p:par>
                        <p:par>
                          <p:cTn id="20" fill="hold">
                            <p:stCondLst>
                              <p:cond delay="2849"/>
                            </p:stCondLst>
                            <p:childTnLst>
                              <p:par>
                                <p:cTn id="21" presetID="42"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3349"/>
                            </p:stCondLst>
                            <p:childTnLst>
                              <p:par>
                                <p:cTn id="27" presetID="47" presetClass="entr" presetSubtype="0" fill="hold" grpId="0" nodeType="afterEffect">
                                  <p:stCondLst>
                                    <p:cond delay="0"/>
                                  </p:stCondLst>
                                  <p:iterate type="lt">
                                    <p:tmPct val="10000"/>
                                  </p:iterate>
                                  <p:childTnLst>
                                    <p:set>
                                      <p:cBhvr>
                                        <p:cTn id="28" dur="1" fill="hold">
                                          <p:stCondLst>
                                            <p:cond delay="0"/>
                                          </p:stCondLst>
                                        </p:cTn>
                                        <p:tgtEl>
                                          <p:spTgt spid="11">
                                            <p:txEl>
                                              <p:pRg st="0" end="0"/>
                                            </p:txEl>
                                          </p:spTgt>
                                        </p:tgtEl>
                                        <p:attrNameLst>
                                          <p:attrName>style.visibility</p:attrName>
                                        </p:attrNameLst>
                                      </p:cBhvr>
                                      <p:to>
                                        <p:strVal val="visible"/>
                                      </p:to>
                                    </p:set>
                                    <p:animEffect transition="in" filter="fade">
                                      <p:cBhvr>
                                        <p:cTn id="29" dur="250"/>
                                        <p:tgtEl>
                                          <p:spTgt spid="11">
                                            <p:txEl>
                                              <p:pRg st="0" end="0"/>
                                            </p:txEl>
                                          </p:spTgt>
                                        </p:tgtEl>
                                      </p:cBhvr>
                                    </p:animEffect>
                                    <p:anim calcmode="lin" valueType="num">
                                      <p:cBhvr>
                                        <p:cTn id="30" dur="25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1" dur="25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par>
                          <p:cTn id="32" fill="hold">
                            <p:stCondLst>
                              <p:cond delay="3674"/>
                            </p:stCondLst>
                            <p:childTnLst>
                              <p:par>
                                <p:cTn id="33" presetID="22" presetClass="entr" presetSubtype="8"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4174"/>
                            </p:stCondLst>
                            <p:childTnLst>
                              <p:par>
                                <p:cTn id="37" presetID="42"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anim calcmode="lin" valueType="num">
                                      <p:cBhvr>
                                        <p:cTn id="40" dur="500" fill="hold"/>
                                        <p:tgtEl>
                                          <p:spTgt spid="13"/>
                                        </p:tgtEl>
                                        <p:attrNameLst>
                                          <p:attrName>ppt_x</p:attrName>
                                        </p:attrNameLst>
                                      </p:cBhvr>
                                      <p:tavLst>
                                        <p:tav tm="0">
                                          <p:val>
                                            <p:strVal val="#ppt_x"/>
                                          </p:val>
                                        </p:tav>
                                        <p:tav tm="100000">
                                          <p:val>
                                            <p:strVal val="#ppt_x"/>
                                          </p:val>
                                        </p:tav>
                                      </p:tavLst>
                                    </p:anim>
                                    <p:anim calcmode="lin" valueType="num">
                                      <p:cBhvr>
                                        <p:cTn id="41" dur="500" fill="hold"/>
                                        <p:tgtEl>
                                          <p:spTgt spid="13"/>
                                        </p:tgtEl>
                                        <p:attrNameLst>
                                          <p:attrName>ppt_y</p:attrName>
                                        </p:attrNameLst>
                                      </p:cBhvr>
                                      <p:tavLst>
                                        <p:tav tm="0">
                                          <p:val>
                                            <p:strVal val="#ppt_y+.1"/>
                                          </p:val>
                                        </p:tav>
                                        <p:tav tm="100000">
                                          <p:val>
                                            <p:strVal val="#ppt_y"/>
                                          </p:val>
                                        </p:tav>
                                      </p:tavLst>
                                    </p:anim>
                                  </p:childTnLst>
                                </p:cTn>
                              </p:par>
                            </p:childTnLst>
                          </p:cTn>
                        </p:par>
                        <p:par>
                          <p:cTn id="42" fill="hold">
                            <p:stCondLst>
                              <p:cond delay="4674"/>
                            </p:stCondLst>
                            <p:childTnLst>
                              <p:par>
                                <p:cTn id="43" presetID="47" presetClass="entr" presetSubtype="0" fill="hold" grpId="0" nodeType="afterEffect">
                                  <p:stCondLst>
                                    <p:cond delay="0"/>
                                  </p:stCondLst>
                                  <p:iterate type="lt">
                                    <p:tmPct val="10000"/>
                                  </p:iterate>
                                  <p:childTnLst>
                                    <p:set>
                                      <p:cBhvr>
                                        <p:cTn id="44" dur="1" fill="hold">
                                          <p:stCondLst>
                                            <p:cond delay="0"/>
                                          </p:stCondLst>
                                        </p:cTn>
                                        <p:tgtEl>
                                          <p:spTgt spid="16">
                                            <p:txEl>
                                              <p:pRg st="0" end="0"/>
                                            </p:txEl>
                                          </p:spTgt>
                                        </p:tgtEl>
                                        <p:attrNameLst>
                                          <p:attrName>style.visibility</p:attrName>
                                        </p:attrNameLst>
                                      </p:cBhvr>
                                      <p:to>
                                        <p:strVal val="visible"/>
                                      </p:to>
                                    </p:set>
                                    <p:animEffect transition="in" filter="fade">
                                      <p:cBhvr>
                                        <p:cTn id="45" dur="250"/>
                                        <p:tgtEl>
                                          <p:spTgt spid="16">
                                            <p:txEl>
                                              <p:pRg st="0" end="0"/>
                                            </p:txEl>
                                          </p:spTgt>
                                        </p:tgtEl>
                                      </p:cBhvr>
                                    </p:animEffect>
                                    <p:anim calcmode="lin" valueType="num">
                                      <p:cBhvr>
                                        <p:cTn id="46" dur="25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47" dur="250" fill="hold"/>
                                        <p:tgtEl>
                                          <p:spTgt spid="16">
                                            <p:txEl>
                                              <p:pRg st="0" end="0"/>
                                            </p:txEl>
                                          </p:spTgt>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5500"/>
                            </p:stCondLst>
                            <p:childTnLst>
                              <p:par>
                                <p:cTn id="53" presetID="42" presetClass="entr" presetSubtype="0"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anim calcmode="lin" valueType="num">
                                      <p:cBhvr>
                                        <p:cTn id="56" dur="500" fill="hold"/>
                                        <p:tgtEl>
                                          <p:spTgt spid="18"/>
                                        </p:tgtEl>
                                        <p:attrNameLst>
                                          <p:attrName>ppt_x</p:attrName>
                                        </p:attrNameLst>
                                      </p:cBhvr>
                                      <p:tavLst>
                                        <p:tav tm="0">
                                          <p:val>
                                            <p:strVal val="#ppt_x"/>
                                          </p:val>
                                        </p:tav>
                                        <p:tav tm="100000">
                                          <p:val>
                                            <p:strVal val="#ppt_x"/>
                                          </p:val>
                                        </p:tav>
                                      </p:tavLst>
                                    </p:anim>
                                    <p:anim calcmode="lin" valueType="num">
                                      <p:cBhvr>
                                        <p:cTn id="57" dur="5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6000"/>
                            </p:stCondLst>
                            <p:childTnLst>
                              <p:par>
                                <p:cTn id="59" presetID="47" presetClass="entr" presetSubtype="0" fill="hold" grpId="0" nodeType="afterEffect">
                                  <p:stCondLst>
                                    <p:cond delay="0"/>
                                  </p:stCondLst>
                                  <p:iterate type="lt">
                                    <p:tmPct val="10000"/>
                                  </p:iterate>
                                  <p:childTnLst>
                                    <p:set>
                                      <p:cBhvr>
                                        <p:cTn id="60" dur="1" fill="hold">
                                          <p:stCondLst>
                                            <p:cond delay="0"/>
                                          </p:stCondLst>
                                        </p:cTn>
                                        <p:tgtEl>
                                          <p:spTgt spid="21">
                                            <p:txEl>
                                              <p:pRg st="0" end="0"/>
                                            </p:txEl>
                                          </p:spTgt>
                                        </p:tgtEl>
                                        <p:attrNameLst>
                                          <p:attrName>style.visibility</p:attrName>
                                        </p:attrNameLst>
                                      </p:cBhvr>
                                      <p:to>
                                        <p:strVal val="visible"/>
                                      </p:to>
                                    </p:set>
                                    <p:animEffect transition="in" filter="fade">
                                      <p:cBhvr>
                                        <p:cTn id="61" dur="250"/>
                                        <p:tgtEl>
                                          <p:spTgt spid="21">
                                            <p:txEl>
                                              <p:pRg st="0" end="0"/>
                                            </p:txEl>
                                          </p:spTgt>
                                        </p:tgtEl>
                                      </p:cBhvr>
                                    </p:animEffect>
                                    <p:anim calcmode="lin" valueType="num">
                                      <p:cBhvr>
                                        <p:cTn id="62" dur="25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63" dur="25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6325"/>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6825"/>
                            </p:stCondLst>
                            <p:childTnLst>
                              <p:par>
                                <p:cTn id="69" presetID="42" presetClass="entr" presetSubtype="0" fill="hold"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500"/>
                                        <p:tgtEl>
                                          <p:spTgt spid="23"/>
                                        </p:tgtEl>
                                      </p:cBhvr>
                                    </p:animEffect>
                                    <p:anim calcmode="lin" valueType="num">
                                      <p:cBhvr>
                                        <p:cTn id="72" dur="500" fill="hold"/>
                                        <p:tgtEl>
                                          <p:spTgt spid="23"/>
                                        </p:tgtEl>
                                        <p:attrNameLst>
                                          <p:attrName>ppt_x</p:attrName>
                                        </p:attrNameLst>
                                      </p:cBhvr>
                                      <p:tavLst>
                                        <p:tav tm="0">
                                          <p:val>
                                            <p:strVal val="#ppt_x"/>
                                          </p:val>
                                        </p:tav>
                                        <p:tav tm="100000">
                                          <p:val>
                                            <p:strVal val="#ppt_x"/>
                                          </p:val>
                                        </p:tav>
                                      </p:tavLst>
                                    </p:anim>
                                    <p:anim calcmode="lin" valueType="num">
                                      <p:cBhvr>
                                        <p:cTn id="73" dur="500" fill="hold"/>
                                        <p:tgtEl>
                                          <p:spTgt spid="23"/>
                                        </p:tgtEl>
                                        <p:attrNameLst>
                                          <p:attrName>ppt_y</p:attrName>
                                        </p:attrNameLst>
                                      </p:cBhvr>
                                      <p:tavLst>
                                        <p:tav tm="0">
                                          <p:val>
                                            <p:strVal val="#ppt_y+.1"/>
                                          </p:val>
                                        </p:tav>
                                        <p:tav tm="100000">
                                          <p:val>
                                            <p:strVal val="#ppt_y"/>
                                          </p:val>
                                        </p:tav>
                                      </p:tavLst>
                                    </p:anim>
                                  </p:childTnLst>
                                </p:cTn>
                              </p:par>
                            </p:childTnLst>
                          </p:cTn>
                        </p:par>
                        <p:par>
                          <p:cTn id="74" fill="hold">
                            <p:stCondLst>
                              <p:cond delay="7325"/>
                            </p:stCondLst>
                            <p:childTnLst>
                              <p:par>
                                <p:cTn id="75" presetID="47" presetClass="entr" presetSubtype="0" fill="hold" grpId="0" nodeType="afterEffect">
                                  <p:stCondLst>
                                    <p:cond delay="0"/>
                                  </p:stCondLst>
                                  <p:iterate type="lt">
                                    <p:tmPct val="10000"/>
                                  </p:iterate>
                                  <p:childTnLst>
                                    <p:set>
                                      <p:cBhvr>
                                        <p:cTn id="76" dur="1" fill="hold">
                                          <p:stCondLst>
                                            <p:cond delay="0"/>
                                          </p:stCondLst>
                                        </p:cTn>
                                        <p:tgtEl>
                                          <p:spTgt spid="26">
                                            <p:txEl>
                                              <p:pRg st="0" end="0"/>
                                            </p:txEl>
                                          </p:spTgt>
                                        </p:tgtEl>
                                        <p:attrNameLst>
                                          <p:attrName>style.visibility</p:attrName>
                                        </p:attrNameLst>
                                      </p:cBhvr>
                                      <p:to>
                                        <p:strVal val="visible"/>
                                      </p:to>
                                    </p:set>
                                    <p:animEffect transition="in" filter="fade">
                                      <p:cBhvr>
                                        <p:cTn id="77" dur="250"/>
                                        <p:tgtEl>
                                          <p:spTgt spid="26">
                                            <p:txEl>
                                              <p:pRg st="0" end="0"/>
                                            </p:txEl>
                                          </p:spTgt>
                                        </p:tgtEl>
                                      </p:cBhvr>
                                    </p:animEffect>
                                    <p:anim calcmode="lin" valueType="num">
                                      <p:cBhvr>
                                        <p:cTn id="78" dur="25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79" dur="25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par>
                          <p:cTn id="80" fill="hold">
                            <p:stCondLst>
                              <p:cond delay="7799"/>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8299"/>
                            </p:stCondLst>
                            <p:childTnLst>
                              <p:par>
                                <p:cTn id="85" presetID="42" presetClass="entr" presetSubtype="0" fill="hold"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anim calcmode="lin" valueType="num">
                                      <p:cBhvr>
                                        <p:cTn id="88" dur="500" fill="hold"/>
                                        <p:tgtEl>
                                          <p:spTgt spid="28"/>
                                        </p:tgtEl>
                                        <p:attrNameLst>
                                          <p:attrName>ppt_x</p:attrName>
                                        </p:attrNameLst>
                                      </p:cBhvr>
                                      <p:tavLst>
                                        <p:tav tm="0">
                                          <p:val>
                                            <p:strVal val="#ppt_x"/>
                                          </p:val>
                                        </p:tav>
                                        <p:tav tm="100000">
                                          <p:val>
                                            <p:strVal val="#ppt_x"/>
                                          </p:val>
                                        </p:tav>
                                      </p:tavLst>
                                    </p:anim>
                                    <p:anim calcmode="lin" valueType="num">
                                      <p:cBhvr>
                                        <p:cTn id="89" dur="500" fill="hold"/>
                                        <p:tgtEl>
                                          <p:spTgt spid="28"/>
                                        </p:tgtEl>
                                        <p:attrNameLst>
                                          <p:attrName>ppt_y</p:attrName>
                                        </p:attrNameLst>
                                      </p:cBhvr>
                                      <p:tavLst>
                                        <p:tav tm="0">
                                          <p:val>
                                            <p:strVal val="#ppt_y+.1"/>
                                          </p:val>
                                        </p:tav>
                                        <p:tav tm="100000">
                                          <p:val>
                                            <p:strVal val="#ppt_y"/>
                                          </p:val>
                                        </p:tav>
                                      </p:tavLst>
                                    </p:anim>
                                  </p:childTnLst>
                                </p:cTn>
                              </p:par>
                            </p:childTnLst>
                          </p:cTn>
                        </p:par>
                        <p:par>
                          <p:cTn id="90" fill="hold">
                            <p:stCondLst>
                              <p:cond delay="8799"/>
                            </p:stCondLst>
                            <p:childTnLst>
                              <p:par>
                                <p:cTn id="91" presetID="47" presetClass="entr" presetSubtype="0" fill="hold" grpId="0" nodeType="afterEffect">
                                  <p:stCondLst>
                                    <p:cond delay="0"/>
                                  </p:stCondLst>
                                  <p:iterate type="lt">
                                    <p:tmPct val="10000"/>
                                  </p:iterate>
                                  <p:childTnLst>
                                    <p:set>
                                      <p:cBhvr>
                                        <p:cTn id="92" dur="1" fill="hold">
                                          <p:stCondLst>
                                            <p:cond delay="0"/>
                                          </p:stCondLst>
                                        </p:cTn>
                                        <p:tgtEl>
                                          <p:spTgt spid="31">
                                            <p:txEl>
                                              <p:pRg st="0" end="0"/>
                                            </p:txEl>
                                          </p:spTgt>
                                        </p:tgtEl>
                                        <p:attrNameLst>
                                          <p:attrName>style.visibility</p:attrName>
                                        </p:attrNameLst>
                                      </p:cBhvr>
                                      <p:to>
                                        <p:strVal val="visible"/>
                                      </p:to>
                                    </p:set>
                                    <p:animEffect transition="in" filter="fade">
                                      <p:cBhvr>
                                        <p:cTn id="93" dur="250"/>
                                        <p:tgtEl>
                                          <p:spTgt spid="31">
                                            <p:txEl>
                                              <p:pRg st="0" end="0"/>
                                            </p:txEl>
                                          </p:spTgt>
                                        </p:tgtEl>
                                      </p:cBhvr>
                                    </p:animEffect>
                                    <p:anim calcmode="lin" valueType="num">
                                      <p:cBhvr>
                                        <p:cTn id="94" dur="25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95" dur="25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96" fill="hold">
                            <p:stCondLst>
                              <p:cond delay="9199"/>
                            </p:stCondLst>
                            <p:childTnLst>
                              <p:par>
                                <p:cTn id="97" presetID="22" presetClass="entr" presetSubtype="8" fill="hold" grpId="0" nodeType="afterEffect">
                                  <p:stCondLst>
                                    <p:cond delay="0"/>
                                  </p:stCondLst>
                                  <p:childTnLst>
                                    <p:set>
                                      <p:cBhvr>
                                        <p:cTn id="98" dur="1" fill="hold">
                                          <p:stCondLst>
                                            <p:cond delay="0"/>
                                          </p:stCondLst>
                                        </p:cTn>
                                        <p:tgtEl>
                                          <p:spTgt spid="32"/>
                                        </p:tgtEl>
                                        <p:attrNameLst>
                                          <p:attrName>style.visibility</p:attrName>
                                        </p:attrNameLst>
                                      </p:cBhvr>
                                      <p:to>
                                        <p:strVal val="visible"/>
                                      </p:to>
                                    </p:set>
                                    <p:animEffect transition="in" filter="wipe(left)">
                                      <p:cBhvr>
                                        <p:cTn id="99" dur="500"/>
                                        <p:tgtEl>
                                          <p:spTgt spid="32"/>
                                        </p:tgtEl>
                                      </p:cBhvr>
                                    </p:animEffect>
                                  </p:childTnLst>
                                </p:cTn>
                              </p:par>
                            </p:childTnLst>
                          </p:cTn>
                        </p:par>
                        <p:par>
                          <p:cTn id="100" fill="hold">
                            <p:stCondLst>
                              <p:cond delay="9699"/>
                            </p:stCondLst>
                            <p:childTnLst>
                              <p:par>
                                <p:cTn id="101" presetID="42" presetClass="entr" presetSubtype="0" fill="hold" nodeType="after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1000"/>
                                        <p:tgtEl>
                                          <p:spTgt spid="35"/>
                                        </p:tgtEl>
                                      </p:cBhvr>
                                    </p:animEffect>
                                    <p:anim calcmode="lin" valueType="num">
                                      <p:cBhvr>
                                        <p:cTn id="104" dur="1000" fill="hold"/>
                                        <p:tgtEl>
                                          <p:spTgt spid="35"/>
                                        </p:tgtEl>
                                        <p:attrNameLst>
                                          <p:attrName>ppt_x</p:attrName>
                                        </p:attrNameLst>
                                      </p:cBhvr>
                                      <p:tavLst>
                                        <p:tav tm="0">
                                          <p:val>
                                            <p:strVal val="#ppt_x"/>
                                          </p:val>
                                        </p:tav>
                                        <p:tav tm="100000">
                                          <p:val>
                                            <p:strVal val="#ppt_x"/>
                                          </p:val>
                                        </p:tav>
                                      </p:tavLst>
                                    </p:anim>
                                    <p:anim calcmode="lin" valueType="num">
                                      <p:cBhvr>
                                        <p:cTn id="10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11" grpId="0" build="p"/>
      <p:bldP spid="12" grpId="0"/>
      <p:bldP spid="16" grpId="0" build="p"/>
      <p:bldP spid="17" grpId="0"/>
      <p:bldP spid="21" grpId="0" build="p"/>
      <p:bldP spid="22" grpId="0"/>
      <p:bldP spid="26" grpId="0" build="p"/>
      <p:bldP spid="27" grpId="0"/>
      <p:bldP spid="31" grpId="0" build="p"/>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3</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顾客类型</a:t>
            </a:r>
            <a:endParaRPr lang="zh-CN" altLang="en-US" b="1" noProof="1">
              <a:solidFill>
                <a:srgbClr val="9AB8EE"/>
              </a:solidFill>
              <a:latin typeface="+mn-lt"/>
              <a:cs typeface="+mn-ea"/>
              <a:sym typeface="+mn-lt"/>
            </a:endParaRPr>
          </a:p>
        </p:txBody>
      </p:sp>
      <p:sp>
        <p:nvSpPr>
          <p:cNvPr id="8" name="Rectangle 2"/>
          <p:cNvSpPr txBox="1"/>
          <p:nvPr/>
        </p:nvSpPr>
        <p:spPr>
          <a:xfrm>
            <a:off x="6357089" y="1374980"/>
            <a:ext cx="3701312" cy="511442"/>
          </a:xfrm>
          <a:prstGeom prst="roundRect">
            <a:avLst/>
          </a:prstGeom>
          <a:solidFill>
            <a:srgbClr val="9AB8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sz="2400" b="1" dirty="0">
                <a:solidFill>
                  <a:schemeClr val="bg1"/>
                </a:solidFill>
                <a:cs typeface="+mn-ea"/>
                <a:sym typeface="+mn-lt"/>
              </a:rPr>
              <a:t>按性别分类</a:t>
            </a:r>
            <a:endParaRPr lang="zh-CN" altLang="en-US" sz="2400" b="1" dirty="0">
              <a:solidFill>
                <a:schemeClr val="bg1"/>
              </a:solidFill>
              <a:cs typeface="+mn-ea"/>
              <a:sym typeface="+mn-lt"/>
            </a:endParaRPr>
          </a:p>
        </p:txBody>
      </p:sp>
      <p:sp>
        <p:nvSpPr>
          <p:cNvPr id="10" name="文本框 9"/>
          <p:cNvSpPr txBox="1"/>
          <p:nvPr/>
        </p:nvSpPr>
        <p:spPr>
          <a:xfrm>
            <a:off x="6357089" y="2137213"/>
            <a:ext cx="4499680" cy="1754326"/>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b="1" dirty="0">
                <a:solidFill>
                  <a:srgbClr val="9AB8EE"/>
                </a:solidFill>
                <a:cs typeface="+mn-ea"/>
                <a:sym typeface="+mn-lt"/>
              </a:rPr>
              <a:t>男顾客：</a:t>
            </a:r>
            <a:r>
              <a:rPr lang="zh-CN" altLang="en-US" dirty="0">
                <a:solidFill>
                  <a:schemeClr val="tx1">
                    <a:lumMod val="65000"/>
                    <a:lumOff val="35000"/>
                  </a:schemeClr>
                </a:solidFill>
                <a:cs typeface="+mn-ea"/>
                <a:sym typeface="+mn-lt"/>
              </a:rPr>
              <a:t>目的性、理智型、被动型、缺乏耐心，不喜欢啰嗦，价格敏感度低</a:t>
            </a:r>
            <a:endParaRPr lang="zh-CN" altLang="en-US"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b="1" dirty="0">
                <a:solidFill>
                  <a:srgbClr val="9AB8EE"/>
                </a:solidFill>
                <a:cs typeface="+mn-ea"/>
                <a:sym typeface="+mn-lt"/>
              </a:rPr>
              <a:t>女顾客：</a:t>
            </a:r>
            <a:r>
              <a:rPr lang="zh-CN" altLang="en-US" dirty="0">
                <a:solidFill>
                  <a:schemeClr val="tx1">
                    <a:lumMod val="65000"/>
                    <a:lumOff val="35000"/>
                  </a:schemeClr>
                </a:solidFill>
                <a:cs typeface="+mn-ea"/>
                <a:sym typeface="+mn-lt"/>
              </a:rPr>
              <a:t>主动性、灵活性、冲动型，细致、听取意见，易受外界影响</a:t>
            </a:r>
            <a:endParaRPr lang="zh-CN" altLang="en-US" dirty="0">
              <a:solidFill>
                <a:schemeClr val="tx1">
                  <a:lumMod val="65000"/>
                  <a:lumOff val="35000"/>
                </a:schemeClr>
              </a:solidFill>
              <a:cs typeface="+mn-ea"/>
              <a:sym typeface="+mn-lt"/>
            </a:endParaRPr>
          </a:p>
        </p:txBody>
      </p:sp>
      <p:sp>
        <p:nvSpPr>
          <p:cNvPr id="11" name="Text Box 5"/>
          <p:cNvSpPr txBox="1">
            <a:spLocks noChangeArrowheads="1"/>
          </p:cNvSpPr>
          <p:nvPr/>
        </p:nvSpPr>
        <p:spPr bwMode="auto">
          <a:xfrm>
            <a:off x="6357089" y="4055537"/>
            <a:ext cx="4499680" cy="1773989"/>
          </a:xfrm>
          <a:prstGeom prst="rect">
            <a:avLst/>
          </a:prstGeom>
          <a:noFill/>
          <a:ln w="9525">
            <a:solidFill>
              <a:srgbClr val="9AB8EE"/>
            </a:solidFill>
            <a:prstDash val="sysDash"/>
            <a:miter lim="800000"/>
          </a:ln>
          <a:extLst>
            <a:ext uri="{909E8E84-426E-40DD-AFC4-6F175D3DCCD1}">
              <a14:hiddenFill xmlns:a14="http://schemas.microsoft.com/office/drawing/2010/main">
                <a:solidFill>
                  <a:srgbClr val="FFFFFF"/>
                </a:solidFill>
              </a14:hiddenFill>
            </a:ext>
          </a:extLst>
        </p:spPr>
        <p:txBody>
          <a:bodyPr wrap="square" lIns="94401" tIns="47201" rIns="94401" bIns="47201">
            <a:spAutoFit/>
          </a:bodyP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lnSpc>
                <a:spcPct val="150000"/>
              </a:lnSpc>
              <a:spcBef>
                <a:spcPct val="0"/>
              </a:spcBef>
              <a:spcAft>
                <a:spcPct val="0"/>
              </a:spcAft>
            </a:pPr>
            <a:r>
              <a:rPr lang="zh-CN" altLang="en-US" sz="1820" dirty="0">
                <a:solidFill>
                  <a:srgbClr val="9AB8EE"/>
                </a:solidFill>
                <a:latin typeface="+mn-lt"/>
                <a:ea typeface="+mn-ea"/>
                <a:cs typeface="+mn-ea"/>
                <a:sym typeface="+mn-lt"/>
              </a:rPr>
              <a:t>提示：</a:t>
            </a:r>
            <a:r>
              <a:rPr lang="zh-CN" altLang="en-US" sz="1820" dirty="0">
                <a:solidFill>
                  <a:schemeClr val="tx1">
                    <a:lumMod val="65000"/>
                    <a:lumOff val="35000"/>
                  </a:schemeClr>
                </a:solidFill>
                <a:latin typeface="+mn-lt"/>
                <a:ea typeface="+mn-ea"/>
                <a:cs typeface="+mn-ea"/>
                <a:sym typeface="+mn-lt"/>
              </a:rPr>
              <a:t>女性消费者是商品的主要购买者，所以终端人员应该特别重视此类客户，如果你赢得了一个女顾客的信心，那么带回来的将不止是一个回头客。</a:t>
            </a:r>
            <a:endParaRPr lang="zh-CN" altLang="en-US" sz="1820" dirty="0">
              <a:solidFill>
                <a:schemeClr val="tx1">
                  <a:lumMod val="65000"/>
                  <a:lumOff val="35000"/>
                </a:schemeClr>
              </a:solidFill>
              <a:latin typeface="+mn-lt"/>
              <a:ea typeface="+mn-ea"/>
              <a:cs typeface="+mn-ea"/>
              <a:sym typeface="+mn-lt"/>
            </a:endParaRPr>
          </a:p>
        </p:txBody>
      </p:sp>
      <p:pic>
        <p:nvPicPr>
          <p:cNvPr id="12" name="图片 11"/>
          <p:cNvPicPr>
            <a:picLocks noChangeAspect="1"/>
          </p:cNvPicPr>
          <p:nvPr/>
        </p:nvPicPr>
        <p:blipFill>
          <a:blip r:embed="rId1" cstate="screen"/>
          <a:stretch>
            <a:fillRect/>
          </a:stretch>
        </p:blipFill>
        <p:spPr>
          <a:xfrm>
            <a:off x="679947" y="2137213"/>
            <a:ext cx="5188164" cy="35718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anim calcmode="lin" valueType="num">
                                      <p:cBhvr>
                                        <p:cTn id="19" dur="500" fill="hold"/>
                                        <p:tgtEl>
                                          <p:spTgt spid="12"/>
                                        </p:tgtEl>
                                        <p:attrNameLst>
                                          <p:attrName>ppt_x</p:attrName>
                                        </p:attrNameLst>
                                      </p:cBhvr>
                                      <p:tavLst>
                                        <p:tav tm="0">
                                          <p:val>
                                            <p:strVal val="#ppt_x"/>
                                          </p:val>
                                        </p:tav>
                                        <p:tav tm="100000">
                                          <p:val>
                                            <p:strVal val="#ppt_x"/>
                                          </p:val>
                                        </p:tav>
                                      </p:tavLst>
                                    </p:anim>
                                    <p:anim calcmode="lin" valueType="num">
                                      <p:cBhvr>
                                        <p:cTn id="20" dur="500" fill="hold"/>
                                        <p:tgtEl>
                                          <p:spTgt spid="12"/>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4" presetClass="entr" presetSubtype="5"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vertical)">
                                      <p:cBhvr>
                                        <p:cTn id="24" dur="500"/>
                                        <p:tgtEl>
                                          <p:spTgt spid="8"/>
                                        </p:tgtEl>
                                      </p:cBhvr>
                                    </p:animEffect>
                                  </p:childTnLst>
                                </p:cTn>
                              </p:par>
                            </p:childTnLst>
                          </p:cTn>
                        </p:par>
                        <p:par>
                          <p:cTn id="25" fill="hold">
                            <p:stCondLst>
                              <p:cond delay="1000"/>
                            </p:stCondLst>
                            <p:childTnLst>
                              <p:par>
                                <p:cTn id="26" presetID="23" presetClass="entr" presetSubtype="528" fill="hold" grpId="0" nodeType="afterEffect">
                                  <p:stCondLst>
                                    <p:cond delay="0"/>
                                  </p:stCondLst>
                                  <p:iterate type="lt">
                                    <p:tmPct val="1979"/>
                                  </p:iterate>
                                  <p:childTnLst>
                                    <p:set>
                                      <p:cBhvr>
                                        <p:cTn id="27" dur="1" fill="hold">
                                          <p:stCondLst>
                                            <p:cond delay="0"/>
                                          </p:stCondLst>
                                        </p:cTn>
                                        <p:tgtEl>
                                          <p:spTgt spid="10"/>
                                        </p:tgtEl>
                                        <p:attrNameLst>
                                          <p:attrName>style.visibility</p:attrName>
                                        </p:attrNameLst>
                                      </p:cBhvr>
                                      <p:to>
                                        <p:strVal val="visible"/>
                                      </p:to>
                                    </p:set>
                                    <p:anim to="" calcmode="lin" valueType="num">
                                      <p:cBhvr>
                                        <p:cTn id="28" dur="1000" fill="hold">
                                          <p:stCondLst>
                                            <p:cond delay="0"/>
                                          </p:stCondLst>
                                        </p:cTn>
                                        <p:tgtEl>
                                          <p:spTgt spid="10"/>
                                        </p:tgtEl>
                                        <p:attrNameLst>
                                          <p:attrName>ppt_x</p:attrName>
                                        </p:attrNameLst>
                                      </p:cBhvr>
                                      <p:tavLst>
                                        <p:tav tm="0" fmla="#ppt_x+(8/9)*(#ppt_x-(#ppt_x-#ppt_w/2))*((1.5-1.5*$)^2-(1.5-1.5*$)^3)">
                                          <p:val>
                                            <p:fltVal val="0"/>
                                          </p:val>
                                        </p:tav>
                                        <p:tav tm="100000">
                                          <p:val>
                                            <p:fltVal val="1"/>
                                          </p:val>
                                        </p:tav>
                                      </p:tavLst>
                                    </p:anim>
                                    <p:anim to="" calcmode="lin" valueType="num">
                                      <p:cBhvr>
                                        <p:cTn id="29" dur="1000" fill="hold">
                                          <p:stCondLst>
                                            <p:cond delay="0"/>
                                          </p:stCondLst>
                                        </p:cTn>
                                        <p:tgtEl>
                                          <p:spTgt spid="10"/>
                                        </p:tgtEl>
                                        <p:attrNameLst>
                                          <p:attrName>ppt_y</p:attrName>
                                        </p:attrNameLst>
                                      </p:cBhvr>
                                      <p:tavLst>
                                        <p:tav tm="0" fmla="#ppt_y+(8/9)*(#ppt_y-(#ppt_y+#ppt_h/2))*((1.5-1.5*$)^2-(1.5-1.5*$)^3)">
                                          <p:val>
                                            <p:fltVal val="0"/>
                                          </p:val>
                                        </p:tav>
                                        <p:tav tm="100000">
                                          <p:val>
                                            <p:fltVal val="1"/>
                                          </p:val>
                                        </p:tav>
                                      </p:tavLst>
                                    </p:anim>
                                    <p:anim to="" calcmode="lin" valueType="num">
                                      <p:cBhvr>
                                        <p:cTn id="30" dur="1000" fill="hold">
                                          <p:stCondLst>
                                            <p:cond delay="0"/>
                                          </p:stCondLst>
                                        </p:cTn>
                                        <p:tgtEl>
                                          <p:spTgt spid="10"/>
                                        </p:tgtEl>
                                        <p:attrNameLst>
                                          <p:attrName>ppt_w</p:attrName>
                                        </p:attrNameLst>
                                      </p:cBhvr>
                                      <p:tavLst>
                                        <p:tav tm="0" fmla="#ppt_w+(8/9)*(#ppt_w-0)*((1.5-1.5*$)^2-(1.5-1.5*$)^3)">
                                          <p:val>
                                            <p:fltVal val="0"/>
                                          </p:val>
                                        </p:tav>
                                        <p:tav tm="100000">
                                          <p:val>
                                            <p:fltVal val="1"/>
                                          </p:val>
                                        </p:tav>
                                      </p:tavLst>
                                    </p:anim>
                                    <p:anim to="" calcmode="lin" valueType="num">
                                      <p:cBhvr>
                                        <p:cTn id="31" dur="1000" fill="hold">
                                          <p:stCondLst>
                                            <p:cond delay="0"/>
                                          </p:stCondLst>
                                        </p:cTn>
                                        <p:tgtEl>
                                          <p:spTgt spid="10"/>
                                        </p:tgtEl>
                                        <p:attrNameLst>
                                          <p:attrName>ppt_h</p:attrName>
                                        </p:attrNameLst>
                                      </p:cBhvr>
                                      <p:tavLst>
                                        <p:tav tm="0" fmla="#ppt_h+(8/9)*(#ppt_h-0)*((1.5-1.5*$)^2-(1.5-1.5*$)^3)">
                                          <p:val>
                                            <p:fltVal val="0"/>
                                          </p:val>
                                        </p:tav>
                                        <p:tav tm="100000">
                                          <p:val>
                                            <p:fltVal val="1"/>
                                          </p:val>
                                        </p:tav>
                                      </p:tavLst>
                                    </p:anim>
                                  </p:childTnLst>
                                </p:cTn>
                              </p:par>
                            </p:childTnLst>
                          </p:cTn>
                        </p:par>
                        <p:par>
                          <p:cTn id="32" fill="hold">
                            <p:stCondLst>
                              <p:cond delay="3226"/>
                            </p:stCondLst>
                            <p:childTnLst>
                              <p:par>
                                <p:cTn id="33" presetID="9"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dissolv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animBg="1"/>
      <p:bldP spid="10" grpId="0"/>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3</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顾客类型</a:t>
            </a:r>
            <a:endParaRPr lang="zh-CN" altLang="en-US" b="1" noProof="1">
              <a:solidFill>
                <a:srgbClr val="9AB8EE"/>
              </a:solidFill>
              <a:latin typeface="+mn-lt"/>
              <a:cs typeface="+mn-ea"/>
              <a:sym typeface="+mn-lt"/>
            </a:endParaRPr>
          </a:p>
        </p:txBody>
      </p:sp>
      <p:sp>
        <p:nvSpPr>
          <p:cNvPr id="8" name="Rectangle 2"/>
          <p:cNvSpPr txBox="1"/>
          <p:nvPr/>
        </p:nvSpPr>
        <p:spPr>
          <a:xfrm>
            <a:off x="1578611" y="2104598"/>
            <a:ext cx="3701312" cy="511442"/>
          </a:xfrm>
          <a:prstGeom prst="roundRect">
            <a:avLst/>
          </a:prstGeom>
          <a:solidFill>
            <a:srgbClr val="9AB8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sz="2400" b="1" dirty="0">
                <a:solidFill>
                  <a:schemeClr val="bg1"/>
                </a:solidFill>
                <a:cs typeface="+mn-ea"/>
                <a:sym typeface="+mn-lt"/>
              </a:rPr>
              <a:t>按性格分类</a:t>
            </a:r>
            <a:endParaRPr lang="zh-CN" altLang="en-US" sz="2400" b="1" dirty="0">
              <a:solidFill>
                <a:schemeClr val="bg1"/>
              </a:solidFill>
              <a:cs typeface="+mn-ea"/>
              <a:sym typeface="+mn-lt"/>
            </a:endParaRPr>
          </a:p>
        </p:txBody>
      </p:sp>
      <p:sp>
        <p:nvSpPr>
          <p:cNvPr id="10" name="Rectangle 3"/>
          <p:cNvSpPr txBox="1">
            <a:spLocks noChangeArrowheads="1"/>
          </p:cNvSpPr>
          <p:nvPr/>
        </p:nvSpPr>
        <p:spPr>
          <a:xfrm>
            <a:off x="1578611" y="3009280"/>
            <a:ext cx="7257487" cy="29174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ct val="0"/>
              </a:spcBef>
              <a:buClr>
                <a:srgbClr val="9AB8EE"/>
              </a:buClr>
              <a:buFont typeface="Wingdings" panose="05000000000000000000" pitchFamily="2" charset="2"/>
              <a:buChar char="ü"/>
            </a:pPr>
            <a:r>
              <a:rPr lang="zh-CN" altLang="en-US" sz="1800" b="1" dirty="0">
                <a:solidFill>
                  <a:srgbClr val="9AB8EE"/>
                </a:solidFill>
                <a:cs typeface="+mn-ea"/>
                <a:sym typeface="+mn-lt"/>
              </a:rPr>
              <a:t>理智型</a:t>
            </a:r>
            <a:r>
              <a:rPr lang="zh-CN" altLang="en-US" sz="1800" dirty="0">
                <a:solidFill>
                  <a:schemeClr val="tx1">
                    <a:lumMod val="65000"/>
                    <a:lumOff val="35000"/>
                  </a:schemeClr>
                </a:solidFill>
                <a:cs typeface="+mn-ea"/>
                <a:sym typeface="+mn-lt"/>
              </a:rPr>
              <a:t>（不动声色，独立）</a:t>
            </a:r>
            <a:endParaRPr lang="zh-CN" altLang="en-US" sz="1800" dirty="0">
              <a:solidFill>
                <a:schemeClr val="tx1">
                  <a:lumMod val="65000"/>
                  <a:lumOff val="35000"/>
                </a:schemeClr>
              </a:solidFill>
              <a:cs typeface="+mn-ea"/>
              <a:sym typeface="+mn-lt"/>
            </a:endParaRPr>
          </a:p>
          <a:p>
            <a:pPr>
              <a:lnSpc>
                <a:spcPct val="100000"/>
              </a:lnSpc>
              <a:buClr>
                <a:srgbClr val="9AB8EE"/>
              </a:buClr>
              <a:buFont typeface="Wingdings" panose="05000000000000000000" pitchFamily="2" charset="2"/>
              <a:buChar char="ü"/>
            </a:pPr>
            <a:r>
              <a:rPr lang="zh-CN" altLang="en-US" sz="1800" b="1" dirty="0">
                <a:solidFill>
                  <a:srgbClr val="9AB8EE"/>
                </a:solidFill>
                <a:cs typeface="+mn-ea"/>
                <a:sym typeface="+mn-lt"/>
              </a:rPr>
              <a:t>冲动型</a:t>
            </a:r>
            <a:r>
              <a:rPr lang="zh-CN" altLang="en-US" sz="1800" dirty="0">
                <a:solidFill>
                  <a:schemeClr val="tx1">
                    <a:lumMod val="65000"/>
                    <a:lumOff val="35000"/>
                  </a:schemeClr>
                </a:solidFill>
                <a:cs typeface="+mn-ea"/>
                <a:sym typeface="+mn-lt"/>
              </a:rPr>
              <a:t>（目的不明确的，即兴购买）</a:t>
            </a:r>
            <a:endParaRPr lang="zh-CN" altLang="en-US" sz="1800" dirty="0">
              <a:solidFill>
                <a:schemeClr val="tx1">
                  <a:lumMod val="65000"/>
                  <a:lumOff val="35000"/>
                </a:schemeClr>
              </a:solidFill>
              <a:cs typeface="+mn-ea"/>
              <a:sym typeface="+mn-lt"/>
            </a:endParaRPr>
          </a:p>
          <a:p>
            <a:pPr>
              <a:lnSpc>
                <a:spcPct val="100000"/>
              </a:lnSpc>
              <a:buClr>
                <a:srgbClr val="9AB8EE"/>
              </a:buClr>
              <a:buFont typeface="Wingdings" panose="05000000000000000000" pitchFamily="2" charset="2"/>
              <a:buChar char="ü"/>
            </a:pPr>
            <a:r>
              <a:rPr lang="zh-CN" altLang="en-US" sz="1800" b="1" dirty="0">
                <a:solidFill>
                  <a:srgbClr val="9AB8EE"/>
                </a:solidFill>
                <a:cs typeface="+mn-ea"/>
                <a:sym typeface="+mn-lt"/>
              </a:rPr>
              <a:t>情感型</a:t>
            </a:r>
            <a:r>
              <a:rPr lang="zh-CN" altLang="en-US" sz="1800" dirty="0">
                <a:solidFill>
                  <a:schemeClr val="tx1">
                    <a:lumMod val="65000"/>
                    <a:lumOff val="35000"/>
                  </a:schemeClr>
                </a:solidFill>
                <a:cs typeface="+mn-ea"/>
                <a:sym typeface="+mn-lt"/>
              </a:rPr>
              <a:t>（比较愿意接收导购）</a:t>
            </a:r>
            <a:endParaRPr lang="zh-CN" altLang="en-US" sz="1800" dirty="0">
              <a:solidFill>
                <a:schemeClr val="tx1">
                  <a:lumMod val="65000"/>
                  <a:lumOff val="35000"/>
                </a:schemeClr>
              </a:solidFill>
              <a:cs typeface="+mn-ea"/>
              <a:sym typeface="+mn-lt"/>
            </a:endParaRPr>
          </a:p>
          <a:p>
            <a:pPr>
              <a:lnSpc>
                <a:spcPct val="100000"/>
              </a:lnSpc>
              <a:buClr>
                <a:srgbClr val="9AB8EE"/>
              </a:buClr>
              <a:buFont typeface="Wingdings" panose="05000000000000000000" pitchFamily="2" charset="2"/>
              <a:buChar char="ü"/>
            </a:pPr>
            <a:r>
              <a:rPr lang="zh-CN" altLang="en-US" sz="1800" b="1" dirty="0">
                <a:solidFill>
                  <a:srgbClr val="9AB8EE"/>
                </a:solidFill>
                <a:cs typeface="+mn-ea"/>
                <a:sym typeface="+mn-lt"/>
              </a:rPr>
              <a:t>疑虑型</a:t>
            </a:r>
            <a:r>
              <a:rPr lang="zh-CN" altLang="en-US" sz="1800" dirty="0">
                <a:solidFill>
                  <a:schemeClr val="tx1">
                    <a:lumMod val="65000"/>
                    <a:lumOff val="35000"/>
                  </a:schemeClr>
                </a:solidFill>
                <a:cs typeface="+mn-ea"/>
                <a:sym typeface="+mn-lt"/>
              </a:rPr>
              <a:t>（犹豫不定，缺乏信任）</a:t>
            </a:r>
            <a:endParaRPr lang="zh-CN" altLang="en-US" sz="1800" dirty="0">
              <a:solidFill>
                <a:schemeClr val="tx1">
                  <a:lumMod val="65000"/>
                  <a:lumOff val="35000"/>
                </a:schemeClr>
              </a:solidFill>
              <a:cs typeface="+mn-ea"/>
              <a:sym typeface="+mn-lt"/>
            </a:endParaRPr>
          </a:p>
          <a:p>
            <a:pPr>
              <a:lnSpc>
                <a:spcPct val="100000"/>
              </a:lnSpc>
              <a:buClr>
                <a:srgbClr val="9AB8EE"/>
              </a:buClr>
              <a:buFont typeface="Wingdings" panose="05000000000000000000" pitchFamily="2" charset="2"/>
              <a:buChar char="ü"/>
            </a:pPr>
            <a:r>
              <a:rPr lang="zh-CN" altLang="en-US" sz="1800" b="1" dirty="0">
                <a:solidFill>
                  <a:srgbClr val="9AB8EE"/>
                </a:solidFill>
                <a:cs typeface="+mn-ea"/>
                <a:sym typeface="+mn-lt"/>
              </a:rPr>
              <a:t>随意型</a:t>
            </a:r>
            <a:r>
              <a:rPr lang="zh-CN" altLang="en-US" sz="1800" dirty="0">
                <a:solidFill>
                  <a:schemeClr val="tx1">
                    <a:lumMod val="65000"/>
                    <a:lumOff val="35000"/>
                  </a:schemeClr>
                </a:solidFill>
                <a:cs typeface="+mn-ea"/>
                <a:sym typeface="+mn-lt"/>
              </a:rPr>
              <a:t>（听取导购、不过多挑剔）</a:t>
            </a:r>
            <a:endParaRPr lang="zh-CN" altLang="en-US" sz="1800" dirty="0">
              <a:solidFill>
                <a:schemeClr val="tx1">
                  <a:lumMod val="65000"/>
                  <a:lumOff val="35000"/>
                </a:schemeClr>
              </a:solidFill>
              <a:cs typeface="+mn-ea"/>
              <a:sym typeface="+mn-lt"/>
            </a:endParaRPr>
          </a:p>
          <a:p>
            <a:pPr>
              <a:lnSpc>
                <a:spcPct val="100000"/>
              </a:lnSpc>
              <a:buClr>
                <a:srgbClr val="9AB8EE"/>
              </a:buClr>
              <a:buFont typeface="Wingdings" panose="05000000000000000000" pitchFamily="2" charset="2"/>
              <a:buChar char="ü"/>
            </a:pPr>
            <a:r>
              <a:rPr lang="zh-CN" altLang="en-US" sz="1800" b="1" dirty="0">
                <a:solidFill>
                  <a:srgbClr val="9AB8EE"/>
                </a:solidFill>
                <a:cs typeface="+mn-ea"/>
                <a:sym typeface="+mn-lt"/>
              </a:rPr>
              <a:t>习惯型</a:t>
            </a:r>
            <a:r>
              <a:rPr lang="zh-CN" altLang="en-US" sz="1800" dirty="0">
                <a:solidFill>
                  <a:schemeClr val="tx1">
                    <a:lumMod val="65000"/>
                    <a:lumOff val="35000"/>
                  </a:schemeClr>
                </a:solidFill>
                <a:cs typeface="+mn-ea"/>
                <a:sym typeface="+mn-lt"/>
              </a:rPr>
              <a:t>（目的购买，迅速，对新品冷淡）</a:t>
            </a:r>
            <a:endParaRPr lang="zh-CN" altLang="en-US" sz="1800" dirty="0">
              <a:solidFill>
                <a:schemeClr val="tx1">
                  <a:lumMod val="65000"/>
                  <a:lumOff val="35000"/>
                </a:schemeClr>
              </a:solidFill>
              <a:cs typeface="+mn-ea"/>
              <a:sym typeface="+mn-lt"/>
            </a:endParaRPr>
          </a:p>
          <a:p>
            <a:pPr>
              <a:lnSpc>
                <a:spcPct val="100000"/>
              </a:lnSpc>
              <a:buClr>
                <a:srgbClr val="9AB8EE"/>
              </a:buClr>
              <a:buFont typeface="Wingdings" panose="05000000000000000000" pitchFamily="2" charset="2"/>
              <a:buChar char="ü"/>
            </a:pPr>
            <a:r>
              <a:rPr lang="zh-CN" altLang="en-US" sz="1800" b="1" dirty="0">
                <a:solidFill>
                  <a:srgbClr val="9AB8EE"/>
                </a:solidFill>
                <a:cs typeface="+mn-ea"/>
                <a:sym typeface="+mn-lt"/>
              </a:rPr>
              <a:t>专家型</a:t>
            </a:r>
            <a:r>
              <a:rPr lang="zh-CN" altLang="en-US" sz="1800" dirty="0">
                <a:solidFill>
                  <a:schemeClr val="tx1">
                    <a:lumMod val="65000"/>
                    <a:lumOff val="35000"/>
                  </a:schemeClr>
                </a:solidFill>
                <a:cs typeface="+mn-ea"/>
                <a:sym typeface="+mn-lt"/>
              </a:rPr>
              <a:t>（自我意识强，最好随他自由选择，待对方发问时再说明）</a:t>
            </a:r>
            <a:endParaRPr lang="zh-CN" altLang="en-US" sz="1800" dirty="0">
              <a:solidFill>
                <a:schemeClr val="tx1">
                  <a:lumMod val="65000"/>
                  <a:lumOff val="35000"/>
                </a:schemeClr>
              </a:solidFill>
              <a:cs typeface="+mn-ea"/>
              <a:sym typeface="+mn-lt"/>
            </a:endParaRPr>
          </a:p>
        </p:txBody>
      </p:sp>
      <p:pic>
        <p:nvPicPr>
          <p:cNvPr id="12" name="图片 11"/>
          <p:cNvPicPr>
            <a:picLocks noChangeAspect="1"/>
          </p:cNvPicPr>
          <p:nvPr/>
        </p:nvPicPr>
        <p:blipFill rotWithShape="1">
          <a:blip r:embed="rId1" cstate="print">
            <a:extLst>
              <a:ext uri="{28A0092B-C50C-407E-A947-70E740481C1C}">
                <a14:useLocalDpi xmlns:a14="http://schemas.microsoft.com/office/drawing/2010/main" val="0"/>
              </a:ext>
            </a:extLst>
          </a:blip>
          <a:srcRect l="18369" t="30276" r="11201" b="3644"/>
          <a:stretch>
            <a:fillRect/>
          </a:stretch>
        </p:blipFill>
        <p:spPr>
          <a:xfrm>
            <a:off x="6024323" y="1740310"/>
            <a:ext cx="5371029" cy="33773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2" presetClass="entr" presetSubtype="2" decel="10000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1500" fill="hold"/>
                                        <p:tgtEl>
                                          <p:spTgt spid="12"/>
                                        </p:tgtEl>
                                        <p:attrNameLst>
                                          <p:attrName>ppt_x</p:attrName>
                                        </p:attrNameLst>
                                      </p:cBhvr>
                                      <p:tavLst>
                                        <p:tav tm="0">
                                          <p:val>
                                            <p:strVal val="1+#ppt_w/2"/>
                                          </p:val>
                                        </p:tav>
                                        <p:tav tm="100000">
                                          <p:val>
                                            <p:strVal val="#ppt_x"/>
                                          </p:val>
                                        </p:tav>
                                      </p:tavLst>
                                    </p:anim>
                                    <p:anim calcmode="lin" valueType="num">
                                      <p:cBhvr additive="base">
                                        <p:cTn id="19" dur="1500" fill="hold"/>
                                        <p:tgtEl>
                                          <p:spTgt spid="1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4" presetClass="entr" presetSubtype="5"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vertical)">
                                      <p:cBhvr>
                                        <p:cTn id="23" dur="500"/>
                                        <p:tgtEl>
                                          <p:spTgt spid="8"/>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animBg="1"/>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3</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顾客类型</a:t>
            </a:r>
            <a:endParaRPr lang="zh-CN" altLang="en-US" b="1" noProof="1">
              <a:solidFill>
                <a:srgbClr val="9AB8EE"/>
              </a:solidFill>
              <a:latin typeface="+mn-lt"/>
              <a:cs typeface="+mn-ea"/>
              <a:sym typeface="+mn-lt"/>
            </a:endParaRPr>
          </a:p>
        </p:txBody>
      </p:sp>
      <p:sp>
        <p:nvSpPr>
          <p:cNvPr id="8" name="Rectangle 2"/>
          <p:cNvSpPr txBox="1"/>
          <p:nvPr/>
        </p:nvSpPr>
        <p:spPr>
          <a:xfrm>
            <a:off x="1578611" y="2104598"/>
            <a:ext cx="3701312" cy="511442"/>
          </a:xfrm>
          <a:prstGeom prst="roundRect">
            <a:avLst/>
          </a:prstGeom>
          <a:solidFill>
            <a:srgbClr val="9AB8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sz="2400" b="1" dirty="0">
                <a:solidFill>
                  <a:schemeClr val="bg1"/>
                </a:solidFill>
                <a:cs typeface="+mn-ea"/>
                <a:sym typeface="+mn-lt"/>
              </a:rPr>
              <a:t>顾客消费心理</a:t>
            </a:r>
            <a:endParaRPr lang="zh-CN" altLang="en-US" sz="2400" b="1" dirty="0">
              <a:solidFill>
                <a:schemeClr val="bg1"/>
              </a:solidFill>
              <a:cs typeface="+mn-ea"/>
              <a:sym typeface="+mn-lt"/>
            </a:endParaRPr>
          </a:p>
        </p:txBody>
      </p:sp>
      <p:sp>
        <p:nvSpPr>
          <p:cNvPr id="10" name="Rectangle 3"/>
          <p:cNvSpPr txBox="1">
            <a:spLocks noChangeArrowheads="1"/>
          </p:cNvSpPr>
          <p:nvPr/>
        </p:nvSpPr>
        <p:spPr>
          <a:xfrm>
            <a:off x="1578611" y="2993812"/>
            <a:ext cx="1645726" cy="249629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60000"/>
              </a:lnSpc>
              <a:spcBef>
                <a:spcPct val="0"/>
              </a:spcBef>
              <a:buClr>
                <a:srgbClr val="9AB8EE"/>
              </a:buClr>
              <a:buFont typeface="Wingdings" panose="05000000000000000000" pitchFamily="2" charset="2"/>
              <a:buChar char="ü"/>
            </a:pPr>
            <a:r>
              <a:rPr lang="zh-CN" altLang="en-US" sz="2000" b="1" dirty="0">
                <a:solidFill>
                  <a:srgbClr val="9AB8EE"/>
                </a:solidFill>
                <a:cs typeface="+mn-ea"/>
                <a:sym typeface="+mn-lt"/>
              </a:rPr>
              <a:t>求美心理</a:t>
            </a:r>
            <a:endParaRPr lang="zh-CN" altLang="en-US" sz="2000" b="1" dirty="0">
              <a:solidFill>
                <a:srgbClr val="9AB8EE"/>
              </a:solidFill>
              <a:cs typeface="+mn-ea"/>
              <a:sym typeface="+mn-lt"/>
            </a:endParaRPr>
          </a:p>
          <a:p>
            <a:pPr>
              <a:lnSpc>
                <a:spcPct val="160000"/>
              </a:lnSpc>
              <a:spcBef>
                <a:spcPct val="0"/>
              </a:spcBef>
              <a:buClr>
                <a:srgbClr val="9AB8EE"/>
              </a:buClr>
              <a:buFont typeface="Wingdings" panose="05000000000000000000" pitchFamily="2" charset="2"/>
              <a:buChar char="ü"/>
            </a:pPr>
            <a:r>
              <a:rPr lang="zh-CN" altLang="en-US" sz="2000" b="1" dirty="0">
                <a:solidFill>
                  <a:srgbClr val="9AB8EE"/>
                </a:solidFill>
                <a:cs typeface="+mn-ea"/>
                <a:sym typeface="+mn-lt"/>
              </a:rPr>
              <a:t>求名心理</a:t>
            </a:r>
            <a:endParaRPr lang="zh-CN" altLang="en-US" sz="2000" b="1" dirty="0">
              <a:solidFill>
                <a:srgbClr val="9AB8EE"/>
              </a:solidFill>
              <a:cs typeface="+mn-ea"/>
              <a:sym typeface="+mn-lt"/>
            </a:endParaRPr>
          </a:p>
          <a:p>
            <a:pPr>
              <a:lnSpc>
                <a:spcPct val="160000"/>
              </a:lnSpc>
              <a:spcBef>
                <a:spcPct val="0"/>
              </a:spcBef>
              <a:buClr>
                <a:srgbClr val="9AB8EE"/>
              </a:buClr>
              <a:buFont typeface="Wingdings" panose="05000000000000000000" pitchFamily="2" charset="2"/>
              <a:buChar char="ü"/>
            </a:pPr>
            <a:r>
              <a:rPr lang="zh-CN" altLang="en-US" sz="2000" b="1" dirty="0">
                <a:solidFill>
                  <a:srgbClr val="9AB8EE"/>
                </a:solidFill>
                <a:cs typeface="+mn-ea"/>
                <a:sym typeface="+mn-lt"/>
              </a:rPr>
              <a:t>求实心理</a:t>
            </a:r>
            <a:endParaRPr lang="zh-CN" altLang="en-US" sz="2000" b="1" dirty="0">
              <a:solidFill>
                <a:srgbClr val="9AB8EE"/>
              </a:solidFill>
              <a:cs typeface="+mn-ea"/>
              <a:sym typeface="+mn-lt"/>
            </a:endParaRPr>
          </a:p>
          <a:p>
            <a:pPr>
              <a:lnSpc>
                <a:spcPct val="160000"/>
              </a:lnSpc>
              <a:spcBef>
                <a:spcPct val="0"/>
              </a:spcBef>
              <a:buClr>
                <a:srgbClr val="9AB8EE"/>
              </a:buClr>
              <a:buFont typeface="Wingdings" panose="05000000000000000000" pitchFamily="2" charset="2"/>
              <a:buChar char="ü"/>
            </a:pPr>
            <a:r>
              <a:rPr lang="zh-CN" altLang="en-US" sz="2000" b="1" dirty="0">
                <a:solidFill>
                  <a:srgbClr val="9AB8EE"/>
                </a:solidFill>
                <a:cs typeface="+mn-ea"/>
                <a:sym typeface="+mn-lt"/>
              </a:rPr>
              <a:t>求新心理</a:t>
            </a:r>
            <a:endParaRPr lang="zh-CN" altLang="en-US" sz="2000" b="1" dirty="0">
              <a:solidFill>
                <a:srgbClr val="9AB8EE"/>
              </a:solidFill>
              <a:cs typeface="+mn-ea"/>
              <a:sym typeface="+mn-lt"/>
            </a:endParaRPr>
          </a:p>
          <a:p>
            <a:pPr>
              <a:lnSpc>
                <a:spcPct val="160000"/>
              </a:lnSpc>
              <a:spcBef>
                <a:spcPct val="0"/>
              </a:spcBef>
              <a:buClr>
                <a:srgbClr val="9AB8EE"/>
              </a:buClr>
              <a:buFont typeface="Wingdings" panose="05000000000000000000" pitchFamily="2" charset="2"/>
              <a:buChar char="ü"/>
            </a:pPr>
            <a:r>
              <a:rPr lang="zh-CN" altLang="en-US" sz="2000" b="1" dirty="0">
                <a:solidFill>
                  <a:srgbClr val="9AB8EE"/>
                </a:solidFill>
                <a:cs typeface="+mn-ea"/>
                <a:sym typeface="+mn-lt"/>
              </a:rPr>
              <a:t>求廉心理</a:t>
            </a:r>
            <a:endParaRPr lang="zh-CN" altLang="en-US" sz="2000" b="1" dirty="0">
              <a:solidFill>
                <a:srgbClr val="9AB8EE"/>
              </a:solidFill>
              <a:cs typeface="+mn-ea"/>
              <a:sym typeface="+mn-lt"/>
            </a:endParaRPr>
          </a:p>
          <a:p>
            <a:pPr marL="0" indent="0">
              <a:lnSpc>
                <a:spcPct val="160000"/>
              </a:lnSpc>
              <a:spcBef>
                <a:spcPct val="0"/>
              </a:spcBef>
              <a:buClr>
                <a:srgbClr val="9AB8EE"/>
              </a:buClr>
              <a:buNone/>
            </a:pPr>
            <a:endParaRPr lang="zh-CN" altLang="en-US" sz="2000" b="1" dirty="0">
              <a:solidFill>
                <a:srgbClr val="9AB8EE"/>
              </a:solidFill>
              <a:cs typeface="+mn-ea"/>
              <a:sym typeface="+mn-lt"/>
            </a:endParaRPr>
          </a:p>
        </p:txBody>
      </p:sp>
      <p:sp>
        <p:nvSpPr>
          <p:cNvPr id="11" name="Rectangle 3"/>
          <p:cNvSpPr txBox="1">
            <a:spLocks noChangeArrowheads="1"/>
          </p:cNvSpPr>
          <p:nvPr/>
        </p:nvSpPr>
        <p:spPr>
          <a:xfrm>
            <a:off x="3634197" y="2993812"/>
            <a:ext cx="1645726" cy="24962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60000"/>
              </a:lnSpc>
              <a:spcBef>
                <a:spcPct val="0"/>
              </a:spcBef>
              <a:buClr>
                <a:srgbClr val="9AB8EE"/>
              </a:buClr>
              <a:buFont typeface="Wingdings" panose="05000000000000000000" pitchFamily="2" charset="2"/>
              <a:buChar char="ü"/>
            </a:pPr>
            <a:r>
              <a:rPr lang="zh-CN" altLang="en-US" sz="2000" b="1" dirty="0">
                <a:solidFill>
                  <a:srgbClr val="9AB8EE"/>
                </a:solidFill>
                <a:cs typeface="+mn-ea"/>
                <a:sym typeface="+mn-lt"/>
              </a:rPr>
              <a:t>攀比心理</a:t>
            </a:r>
            <a:endParaRPr lang="zh-CN" altLang="en-US" sz="2000" b="1" dirty="0">
              <a:solidFill>
                <a:srgbClr val="9AB8EE"/>
              </a:solidFill>
              <a:cs typeface="+mn-ea"/>
              <a:sym typeface="+mn-lt"/>
            </a:endParaRPr>
          </a:p>
          <a:p>
            <a:pPr>
              <a:lnSpc>
                <a:spcPct val="160000"/>
              </a:lnSpc>
              <a:spcBef>
                <a:spcPct val="0"/>
              </a:spcBef>
              <a:buClr>
                <a:srgbClr val="9AB8EE"/>
              </a:buClr>
              <a:buFont typeface="Wingdings" panose="05000000000000000000" pitchFamily="2" charset="2"/>
              <a:buChar char="ü"/>
            </a:pPr>
            <a:r>
              <a:rPr lang="zh-CN" altLang="en-US" sz="2000" b="1" dirty="0">
                <a:solidFill>
                  <a:srgbClr val="9AB8EE"/>
                </a:solidFill>
                <a:cs typeface="+mn-ea"/>
                <a:sym typeface="+mn-lt"/>
              </a:rPr>
              <a:t>癖好心理</a:t>
            </a:r>
            <a:endParaRPr lang="zh-CN" altLang="en-US" sz="2000" b="1" dirty="0">
              <a:solidFill>
                <a:srgbClr val="9AB8EE"/>
              </a:solidFill>
              <a:cs typeface="+mn-ea"/>
              <a:sym typeface="+mn-lt"/>
            </a:endParaRPr>
          </a:p>
          <a:p>
            <a:pPr>
              <a:lnSpc>
                <a:spcPct val="160000"/>
              </a:lnSpc>
              <a:spcBef>
                <a:spcPct val="0"/>
              </a:spcBef>
              <a:buClr>
                <a:srgbClr val="9AB8EE"/>
              </a:buClr>
              <a:buFont typeface="Wingdings" panose="05000000000000000000" pitchFamily="2" charset="2"/>
              <a:buChar char="ü"/>
            </a:pPr>
            <a:r>
              <a:rPr lang="zh-CN" altLang="en-US" sz="2000" b="1" dirty="0">
                <a:solidFill>
                  <a:srgbClr val="9AB8EE"/>
                </a:solidFill>
                <a:cs typeface="+mn-ea"/>
                <a:sym typeface="+mn-lt"/>
              </a:rPr>
              <a:t>猎奇心理</a:t>
            </a:r>
            <a:endParaRPr lang="zh-CN" altLang="en-US" sz="2000" b="1" dirty="0">
              <a:solidFill>
                <a:srgbClr val="9AB8EE"/>
              </a:solidFill>
              <a:cs typeface="+mn-ea"/>
              <a:sym typeface="+mn-lt"/>
            </a:endParaRPr>
          </a:p>
          <a:p>
            <a:pPr>
              <a:lnSpc>
                <a:spcPct val="160000"/>
              </a:lnSpc>
              <a:spcBef>
                <a:spcPct val="0"/>
              </a:spcBef>
              <a:buClr>
                <a:srgbClr val="9AB8EE"/>
              </a:buClr>
              <a:buFont typeface="Wingdings" panose="05000000000000000000" pitchFamily="2" charset="2"/>
              <a:buChar char="ü"/>
            </a:pPr>
            <a:r>
              <a:rPr lang="zh-CN" altLang="en-US" sz="2000" b="1" dirty="0">
                <a:solidFill>
                  <a:srgbClr val="9AB8EE"/>
                </a:solidFill>
                <a:cs typeface="+mn-ea"/>
                <a:sym typeface="+mn-lt"/>
              </a:rPr>
              <a:t>从众心理</a:t>
            </a:r>
            <a:endParaRPr lang="zh-CN" altLang="en-US" sz="2000" b="1" dirty="0">
              <a:solidFill>
                <a:srgbClr val="9AB8EE"/>
              </a:solidFill>
              <a:cs typeface="+mn-ea"/>
              <a:sym typeface="+mn-lt"/>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98749" y="1008930"/>
            <a:ext cx="5508763" cy="51913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4" presetClass="entr" presetSubtype="5"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vertical)">
                                      <p:cBhvr>
                                        <p:cTn id="24" dur="500"/>
                                        <p:tgtEl>
                                          <p:spTgt spid="8"/>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up)">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animBg="1"/>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9"/>
          <p:cNvSpPr/>
          <p:nvPr/>
        </p:nvSpPr>
        <p:spPr bwMode="auto">
          <a:xfrm>
            <a:off x="5102942" y="0"/>
            <a:ext cx="7089058" cy="6858000"/>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solidFill>
            <a:srgbClr val="B8CEF7"/>
          </a:solidFill>
          <a:ln>
            <a:noFill/>
          </a:ln>
        </p:spPr>
        <p:txBody>
          <a:bodyPr vert="horz" wrap="square" lIns="91440" tIns="45720" rIns="91440" bIns="45720" numCol="1" anchor="t" anchorCtr="0" compatLnSpc="1"/>
          <a:lstStyle/>
          <a:p>
            <a:endParaRPr lang="zh-CN" altLang="en-US">
              <a:cs typeface="+mn-ea"/>
              <a:sym typeface="+mn-lt"/>
            </a:endParaRPr>
          </a:p>
        </p:txBody>
      </p:sp>
      <p:pic>
        <p:nvPicPr>
          <p:cNvPr id="5" name="图形 4"/>
          <p:cNvPicPr>
            <a:picLocks noChangeAspect="1"/>
          </p:cNvPicPr>
          <p:nvPr/>
        </p:nvPicPr>
        <p:blipFill>
          <a:blip r:embed="rId1"/>
          <a:stretch>
            <a:fillRect/>
          </a:stretch>
        </p:blipFill>
        <p:spPr>
          <a:xfrm>
            <a:off x="6111707" y="891797"/>
            <a:ext cx="5456021" cy="5471652"/>
          </a:xfrm>
          <a:prstGeom prst="rect">
            <a:avLst/>
          </a:prstGeom>
        </p:spPr>
      </p:pic>
      <p:pic>
        <p:nvPicPr>
          <p:cNvPr id="6" name="图片 5"/>
          <p:cNvPicPr>
            <a:picLocks noChangeAspect="1"/>
          </p:cNvPicPr>
          <p:nvPr/>
        </p:nvPicPr>
        <p:blipFill rotWithShape="1">
          <a:blip r:embed="rId2" cstate="print">
            <a:duotone>
              <a:prstClr val="black"/>
              <a:srgbClr val="0070C0">
                <a:tint val="45000"/>
                <a:satMod val="400000"/>
              </a:srgbClr>
            </a:duotone>
            <a:extLst>
              <a:ext uri="{28A0092B-C50C-407E-A947-70E740481C1C}">
                <a14:useLocalDpi xmlns:a14="http://schemas.microsoft.com/office/drawing/2010/main" val="0"/>
              </a:ext>
            </a:extLst>
          </a:blip>
          <a:srcRect r="91495"/>
          <a:stretch>
            <a:fillRect/>
          </a:stretch>
        </p:blipFill>
        <p:spPr>
          <a:xfrm>
            <a:off x="323850" y="252133"/>
            <a:ext cx="946150" cy="1417236"/>
          </a:xfrm>
          <a:prstGeom prst="rect">
            <a:avLst/>
          </a:prstGeom>
        </p:spPr>
      </p:pic>
      <p:sp>
        <p:nvSpPr>
          <p:cNvPr id="7" name="PA_文本框 12"/>
          <p:cNvSpPr txBox="1">
            <a:spLocks noChangeArrowheads="1"/>
          </p:cNvSpPr>
          <p:nvPr>
            <p:custDataLst>
              <p:tags r:id="rId3"/>
            </p:custDataLst>
          </p:nvPr>
        </p:nvSpPr>
        <p:spPr bwMode="auto">
          <a:xfrm>
            <a:off x="2606827" y="1189989"/>
            <a:ext cx="2330351"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gn="ctr">
              <a:defRPr kumimoji="0" sz="13800" i="0" u="none" strike="noStrike" cap="none" spc="0" normalizeH="0">
                <a:ln>
                  <a:noFill/>
                </a:ln>
                <a:solidFill>
                  <a:srgbClr val="9AB8EE"/>
                </a:solidFill>
                <a:effectLst/>
                <a:uLnTx/>
                <a:uFillTx/>
                <a:latin typeface="Agency FB" panose="020B0503020202020204" pitchFamily="34" charset="0"/>
                <a:cs typeface="+mn-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9pPr>
          </a:lstStyle>
          <a:p>
            <a:r>
              <a:rPr lang="en-US" altLang="zh-CN" dirty="0">
                <a:sym typeface="+mn-lt"/>
              </a:rPr>
              <a:t>04</a:t>
            </a:r>
            <a:endParaRPr lang="zh-CN" altLang="zh-CN" dirty="0">
              <a:sym typeface="+mn-lt"/>
            </a:endParaRPr>
          </a:p>
        </p:txBody>
      </p:sp>
      <p:sp>
        <p:nvSpPr>
          <p:cNvPr id="8" name="文本框 7"/>
          <p:cNvSpPr txBox="1"/>
          <p:nvPr/>
        </p:nvSpPr>
        <p:spPr>
          <a:xfrm>
            <a:off x="412954" y="3270058"/>
            <a:ext cx="6718096" cy="830997"/>
          </a:xfrm>
          <a:prstGeom prst="rect">
            <a:avLst/>
          </a:prstGeom>
          <a:noFill/>
          <a:ln>
            <a:noFill/>
          </a:ln>
          <a:effectLst/>
        </p:spPr>
        <p:txBody>
          <a:bodyPr wrap="square" rtlCol="0">
            <a:spAutoFit/>
          </a:bodyPr>
          <a:lstStyle/>
          <a:p>
            <a:pPr algn="ctr"/>
            <a:r>
              <a:rPr lang="zh-CN" altLang="en-US" sz="4800" b="1" dirty="0">
                <a:solidFill>
                  <a:srgbClr val="9AB8EE"/>
                </a:solidFill>
                <a:cs typeface="+mn-ea"/>
                <a:sym typeface="+mn-lt"/>
              </a:rPr>
              <a:t>消费者类型及销售对策</a:t>
            </a:r>
            <a:endParaRPr lang="zh-CN" altLang="en-US" sz="4800" b="1" dirty="0">
              <a:solidFill>
                <a:srgbClr val="9AB8EE"/>
              </a:solidFill>
              <a:cs typeface="+mn-ea"/>
              <a:sym typeface="+mn-lt"/>
            </a:endParaRPr>
          </a:p>
        </p:txBody>
      </p:sp>
      <p:sp>
        <p:nvSpPr>
          <p:cNvPr id="12" name="矩形 11"/>
          <p:cNvSpPr/>
          <p:nvPr/>
        </p:nvSpPr>
        <p:spPr>
          <a:xfrm>
            <a:off x="1364275" y="4162154"/>
            <a:ext cx="4815454" cy="554006"/>
          </a:xfrm>
          <a:prstGeom prst="rect">
            <a:avLst/>
          </a:prstGeom>
        </p:spPr>
        <p:txBody>
          <a:bodyPr wrap="square" lIns="91448" tIns="45724" rIns="91448" bIns="45724">
            <a:spAutoFit/>
          </a:bodyPr>
          <a:lstStyle/>
          <a:p>
            <a:pPr algn="ctr"/>
            <a:r>
              <a:rPr lang="en-US" altLang="zh-CN" sz="1000" dirty="0">
                <a:solidFill>
                  <a:schemeClr val="bg1">
                    <a:lumMod val="75000"/>
                  </a:schemeClr>
                </a:solidFill>
                <a:cs typeface="+mn-ea"/>
                <a:sym typeface="+mn-lt"/>
              </a:rPr>
              <a:t>Chinese  companies  will no longer remain in the hard stage and they are also promoting a culture Chinese  companies  will no longer remain </a:t>
            </a:r>
            <a:endParaRPr lang="en-US" altLang="zh-CN" sz="1000" dirty="0">
              <a:solidFill>
                <a:schemeClr val="bg1">
                  <a:lumMod val="75000"/>
                </a:schemeClr>
              </a:solidFill>
              <a:cs typeface="+mn-ea"/>
              <a:sym typeface="+mn-lt"/>
            </a:endParaRPr>
          </a:p>
          <a:p>
            <a:pPr algn="ctr"/>
            <a:r>
              <a:rPr lang="en-US" altLang="zh-CN" sz="1000" dirty="0">
                <a:solidFill>
                  <a:schemeClr val="bg1">
                    <a:lumMod val="75000"/>
                  </a:schemeClr>
                </a:solidFill>
                <a:cs typeface="+mn-ea"/>
                <a:sym typeface="+mn-lt"/>
              </a:rPr>
              <a:t>in the hard stage and they are also wang ling </a:t>
            </a:r>
            <a:r>
              <a:rPr lang="en-US" altLang="zh-CN" sz="1000" dirty="0" err="1">
                <a:solidFill>
                  <a:schemeClr val="bg1">
                    <a:lumMod val="75000"/>
                  </a:schemeClr>
                </a:solidFill>
                <a:cs typeface="+mn-ea"/>
                <a:sym typeface="+mn-lt"/>
              </a:rPr>
              <a:t>yan</a:t>
            </a:r>
            <a:r>
              <a:rPr lang="en-US" altLang="zh-CN" sz="1000" dirty="0">
                <a:solidFill>
                  <a:schemeClr val="bg1">
                    <a:lumMod val="75000"/>
                  </a:schemeClr>
                </a:solidFill>
                <a:cs typeface="+mn-ea"/>
                <a:sym typeface="+mn-lt"/>
              </a:rPr>
              <a:t> a culture</a:t>
            </a:r>
            <a:endParaRPr lang="en-US" altLang="zh-CN" sz="1000" dirty="0">
              <a:solidFill>
                <a:schemeClr val="bg1">
                  <a:lumMod val="75000"/>
                </a:schemeClr>
              </a:solidFill>
              <a:cs typeface="+mn-ea"/>
              <a:sym typeface="+mn-lt"/>
            </a:endParaRPr>
          </a:p>
        </p:txBody>
      </p:sp>
      <p:sp>
        <p:nvSpPr>
          <p:cNvPr id="13" name="PA_文本框 12"/>
          <p:cNvSpPr txBox="1">
            <a:spLocks noChangeArrowheads="1"/>
          </p:cNvSpPr>
          <p:nvPr>
            <p:custDataLst>
              <p:tags r:id="rId4"/>
            </p:custDataLst>
          </p:nvPr>
        </p:nvSpPr>
        <p:spPr bwMode="auto">
          <a:xfrm>
            <a:off x="2027998" y="4820870"/>
            <a:ext cx="3488009"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defRPr/>
            </a:pPr>
            <a:r>
              <a:rPr lang="en-US" altLang="zh-CN" sz="8000" dirty="0">
                <a:solidFill>
                  <a:srgbClr val="D2E3FD">
                    <a:alpha val="50000"/>
                  </a:srgbClr>
                </a:solidFill>
                <a:latin typeface="+mn-lt"/>
                <a:ea typeface="+mn-ea"/>
                <a:cs typeface="+mn-ea"/>
                <a:sym typeface="+mn-lt"/>
              </a:rPr>
              <a:t>FOUR</a:t>
            </a:r>
            <a:endParaRPr kumimoji="0" lang="zh-CN" altLang="zh-CN" sz="8000" b="0" i="0" u="none" strike="noStrike" kern="1200" cap="none" spc="0" normalizeH="0" baseline="0" noProof="0" dirty="0">
              <a:ln>
                <a:noFill/>
              </a:ln>
              <a:solidFill>
                <a:srgbClr val="D2E3FD">
                  <a:alpha val="50000"/>
                </a:srgbClr>
              </a:solidFill>
              <a:effectLst/>
              <a:uLnTx/>
              <a:uFillTx/>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1+#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4"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6" presetClass="emph" presetSubtype="0" fill="hold" grpId="1" nodeType="withEffect">
                                  <p:stCondLst>
                                    <p:cond delay="500"/>
                                  </p:stCondLst>
                                  <p:iterate type="lt">
                                    <p:tmPct val="10000"/>
                                  </p:iterate>
                                  <p:childTnLst>
                                    <p:animEffect transition="out" filter="fade">
                                      <p:cBhvr>
                                        <p:cTn id="15" dur="500" tmFilter="0, 0; .2, .5; .8, .5; 1, 0"/>
                                        <p:tgtEl>
                                          <p:spTgt spid="7"/>
                                        </p:tgtEl>
                                      </p:cBhvr>
                                    </p:animEffect>
                                    <p:animScale>
                                      <p:cBhvr>
                                        <p:cTn id="16" dur="250" autoRev="1" fill="hold"/>
                                        <p:tgtEl>
                                          <p:spTgt spid="7"/>
                                        </p:tgtEl>
                                      </p:cBhvr>
                                      <p:by x="105000" y="105000"/>
                                    </p:animScale>
                                  </p:childTnLst>
                                </p:cTn>
                              </p:par>
                            </p:childTnLst>
                          </p:cTn>
                        </p:par>
                        <p:par>
                          <p:cTn id="17" fill="hold">
                            <p:stCondLst>
                              <p:cond delay="1049"/>
                            </p:stCondLst>
                            <p:childTnLst>
                              <p:par>
                                <p:cTn id="18" presetID="23" presetClass="entr" presetSubtype="528" fill="hold" grpId="0" nodeType="afterEffect">
                                  <p:stCondLst>
                                    <p:cond delay="0"/>
                                  </p:stCondLst>
                                  <p:iterate type="lt">
                                    <p:tmPct val="5000"/>
                                  </p:iterate>
                                  <p:childTnLst>
                                    <p:set>
                                      <p:cBhvr>
                                        <p:cTn id="19" dur="1" fill="hold">
                                          <p:stCondLst>
                                            <p:cond delay="0"/>
                                          </p:stCondLst>
                                        </p:cTn>
                                        <p:tgtEl>
                                          <p:spTgt spid="8"/>
                                        </p:tgtEl>
                                        <p:attrNameLst>
                                          <p:attrName>style.visibility</p:attrName>
                                        </p:attrNameLst>
                                      </p:cBhvr>
                                      <p:to>
                                        <p:strVal val="visible"/>
                                      </p:to>
                                    </p:set>
                                    <p:anim to="" calcmode="lin" valueType="num">
                                      <p:cBhvr>
                                        <p:cTn id="20"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21"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22"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23"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trips(downLeft)">
                                      <p:cBhvr>
                                        <p:cTn id="27" dur="500"/>
                                        <p:tgtEl>
                                          <p:spTgt spid="12"/>
                                        </p:tgtEl>
                                      </p:cBhvr>
                                    </p:animEffect>
                                  </p:childTnLst>
                                </p:cTn>
                              </p:par>
                            </p:childTnLst>
                          </p:cTn>
                        </p:par>
                        <p:par>
                          <p:cTn id="28" fill="hold">
                            <p:stCondLst>
                              <p:cond delay="3000"/>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6" presetClass="emph" presetSubtype="0" fill="hold" grpId="1" nodeType="withEffect">
                                  <p:stCondLst>
                                    <p:cond delay="500"/>
                                  </p:stCondLst>
                                  <p:iterate type="lt">
                                    <p:tmPct val="10000"/>
                                  </p:iterate>
                                  <p:childTnLst>
                                    <p:animEffect transition="out" filter="fade">
                                      <p:cBhvr>
                                        <p:cTn id="34" dur="500" tmFilter="0, 0; .2, .5; .8, .5; 1, 0"/>
                                        <p:tgtEl>
                                          <p:spTgt spid="13"/>
                                        </p:tgtEl>
                                      </p:cBhvr>
                                    </p:animEffect>
                                    <p:animScale>
                                      <p:cBhvr>
                                        <p:cTn id="35"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12" grpId="0"/>
      <p:bldP spid="13" grpId="0"/>
      <p:bldP spid="1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4</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40912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消费者类型及销售对策</a:t>
            </a:r>
            <a:endParaRPr lang="zh-CN" altLang="en-US" b="1" noProof="1">
              <a:solidFill>
                <a:srgbClr val="9AB8EE"/>
              </a:solidFill>
              <a:latin typeface="+mn-lt"/>
              <a:cs typeface="+mn-ea"/>
              <a:sym typeface="+mn-lt"/>
            </a:endParaRPr>
          </a:p>
        </p:txBody>
      </p:sp>
      <p:grpSp>
        <p:nvGrpSpPr>
          <p:cNvPr id="12" name="组合 11"/>
          <p:cNvGrpSpPr/>
          <p:nvPr/>
        </p:nvGrpSpPr>
        <p:grpSpPr>
          <a:xfrm>
            <a:off x="1867134" y="1630350"/>
            <a:ext cx="2324152" cy="577074"/>
            <a:chOff x="1119596" y="1953996"/>
            <a:chExt cx="2324152" cy="577074"/>
          </a:xfrm>
          <a:effectLst/>
        </p:grpSpPr>
        <p:sp>
          <p:nvSpPr>
            <p:cNvPr id="13" name="矩形: 圆角 12"/>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脾气暴躁型</a:t>
              </a:r>
              <a:endParaRPr lang="zh-CN" altLang="en-US" sz="2000" b="1" dirty="0">
                <a:solidFill>
                  <a:schemeClr val="bg1"/>
                </a:solidFill>
                <a:cs typeface="+mn-ea"/>
                <a:sym typeface="+mn-lt"/>
              </a:endParaRPr>
            </a:p>
          </p:txBody>
        </p:sp>
      </p:grpSp>
      <p:sp>
        <p:nvSpPr>
          <p:cNvPr id="15" name="文本框 14"/>
          <p:cNvSpPr txBox="1"/>
          <p:nvPr/>
        </p:nvSpPr>
        <p:spPr>
          <a:xfrm>
            <a:off x="1998884" y="2361110"/>
            <a:ext cx="6470202" cy="1384995"/>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特点：</a:t>
            </a:r>
            <a:r>
              <a:rPr lang="zh-CN" altLang="en-US" sz="1400" dirty="0">
                <a:cs typeface="+mn-ea"/>
                <a:sym typeface="+mn-lt"/>
              </a:rPr>
              <a:t>购买中性情急燥，反复无常，但比较直爽。</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应对：</a:t>
            </a:r>
            <a:r>
              <a:rPr lang="zh-CN" altLang="en-US" sz="1400" dirty="0">
                <a:cs typeface="+mn-ea"/>
                <a:sym typeface="+mn-lt"/>
              </a:rPr>
              <a:t>对顾客暴燥不必太在意，要以柔克刚，不俾不亢，采用温和心态度面对他们，此类人脾气来得快去的也快，等他镇定下来会内疚的。</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注意：</a:t>
            </a:r>
            <a:r>
              <a:rPr lang="zh-CN" altLang="en-US" sz="1400" dirty="0">
                <a:cs typeface="+mn-ea"/>
                <a:sym typeface="+mn-lt"/>
              </a:rPr>
              <a:t>千万不要说：不要这样吗？干吗发这么大的火</a:t>
            </a:r>
            <a:endParaRPr lang="zh-CN" altLang="en-US" sz="1400" dirty="0">
              <a:cs typeface="+mn-ea"/>
              <a:sym typeface="+mn-lt"/>
            </a:endParaRPr>
          </a:p>
        </p:txBody>
      </p:sp>
      <p:grpSp>
        <p:nvGrpSpPr>
          <p:cNvPr id="16" name="组合 15"/>
          <p:cNvGrpSpPr/>
          <p:nvPr/>
        </p:nvGrpSpPr>
        <p:grpSpPr>
          <a:xfrm>
            <a:off x="1867134" y="4243321"/>
            <a:ext cx="2324152" cy="577074"/>
            <a:chOff x="1119596" y="1953996"/>
            <a:chExt cx="2324152" cy="577074"/>
          </a:xfrm>
        </p:grpSpPr>
        <p:sp>
          <p:nvSpPr>
            <p:cNvPr id="17" name="矩形: 圆角 16"/>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自负型</a:t>
              </a:r>
              <a:endParaRPr lang="zh-CN" altLang="en-US" sz="2000" b="1" dirty="0">
                <a:solidFill>
                  <a:schemeClr val="bg1"/>
                </a:solidFill>
                <a:cs typeface="+mn-ea"/>
                <a:sym typeface="+mn-lt"/>
              </a:endParaRPr>
            </a:p>
          </p:txBody>
        </p:sp>
      </p:grpSp>
      <p:sp>
        <p:nvSpPr>
          <p:cNvPr id="19" name="文本框 18"/>
          <p:cNvSpPr txBox="1"/>
          <p:nvPr/>
        </p:nvSpPr>
        <p:spPr>
          <a:xfrm>
            <a:off x="1998884" y="4974081"/>
            <a:ext cx="6470202" cy="1061829"/>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特点：</a:t>
            </a:r>
            <a:r>
              <a:rPr lang="zh-CN" altLang="en-US" sz="1400" dirty="0">
                <a:cs typeface="+mn-ea"/>
                <a:sym typeface="+mn-lt"/>
              </a:rPr>
              <a:t>有一定知识喜欢卖弄，你说一句他说一句，本来是卖产品最后成辩论。</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应对：</a:t>
            </a:r>
            <a:r>
              <a:rPr lang="zh-CN" altLang="en-US" sz="1400" dirty="0">
                <a:cs typeface="+mn-ea"/>
                <a:sym typeface="+mn-lt"/>
              </a:rPr>
              <a:t>要么沉着，要么你更善谈，压过他，促成销售。</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注意：</a:t>
            </a:r>
            <a:r>
              <a:rPr lang="zh-CN" altLang="en-US" sz="1400" dirty="0">
                <a:cs typeface="+mn-ea"/>
                <a:sym typeface="+mn-lt"/>
              </a:rPr>
              <a:t>切忌死缠烂打，影响公司形象。</a:t>
            </a:r>
            <a:endParaRPr lang="zh-CN" altLang="en-US" sz="1400" dirty="0">
              <a:cs typeface="+mn-ea"/>
              <a:sym typeface="+mn-lt"/>
            </a:endParaRPr>
          </a:p>
        </p:txBody>
      </p:sp>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l="26931" t="4339" r="27354" b="4127"/>
          <a:stretch>
            <a:fillRect/>
          </a:stretch>
        </p:blipFill>
        <p:spPr>
          <a:xfrm>
            <a:off x="8423494" y="1247872"/>
            <a:ext cx="2460952" cy="4927601"/>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2" presetClass="entr" presetSubtype="2" decel="10000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500" fill="hold"/>
                                        <p:tgtEl>
                                          <p:spTgt spid="4"/>
                                        </p:tgtEl>
                                        <p:attrNameLst>
                                          <p:attrName>ppt_x</p:attrName>
                                        </p:attrNameLst>
                                      </p:cBhvr>
                                      <p:tavLst>
                                        <p:tav tm="0">
                                          <p:val>
                                            <p:strVal val="1+#ppt_w/2"/>
                                          </p:val>
                                        </p:tav>
                                        <p:tav tm="100000">
                                          <p:val>
                                            <p:strVal val="#ppt_x"/>
                                          </p:val>
                                        </p:tav>
                                      </p:tavLst>
                                    </p:anim>
                                    <p:anim calcmode="lin" valueType="num">
                                      <p:cBhvr additive="base">
                                        <p:cTn id="19" dur="1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4" presetClass="entr" presetSubtype="1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randombar(horizontal)">
                                      <p:cBhvr>
                                        <p:cTn id="23" dur="500"/>
                                        <p:tgtEl>
                                          <p:spTgt spid="12"/>
                                        </p:tgtEl>
                                      </p:cBhvr>
                                    </p:animEffect>
                                  </p:childTnLst>
                                </p:cTn>
                              </p:par>
                              <p:par>
                                <p:cTn id="24" presetID="23" presetClass="entr" presetSubtype="528" fill="hold" grpId="0" nodeType="withEffect">
                                  <p:stCondLst>
                                    <p:cond delay="0"/>
                                  </p:stCondLst>
                                  <p:iterate type="lt">
                                    <p:tmPct val="5000"/>
                                  </p:iterate>
                                  <p:childTnLst>
                                    <p:set>
                                      <p:cBhvr>
                                        <p:cTn id="25" dur="1" fill="hold">
                                          <p:stCondLst>
                                            <p:cond delay="0"/>
                                          </p:stCondLst>
                                        </p:cTn>
                                        <p:tgtEl>
                                          <p:spTgt spid="15"/>
                                        </p:tgtEl>
                                        <p:attrNameLst>
                                          <p:attrName>style.visibility</p:attrName>
                                        </p:attrNameLst>
                                      </p:cBhvr>
                                      <p:to>
                                        <p:strVal val="visible"/>
                                      </p:to>
                                    </p:set>
                                    <p:anim to="" calcmode="lin" valueType="num">
                                      <p:cBhvr>
                                        <p:cTn id="26" dur="1000" fill="hold">
                                          <p:stCondLst>
                                            <p:cond delay="0"/>
                                          </p:stCondLst>
                                        </p:cTn>
                                        <p:tgtEl>
                                          <p:spTgt spid="15"/>
                                        </p:tgtEl>
                                        <p:attrNameLst>
                                          <p:attrName>ppt_x</p:attrName>
                                        </p:attrNameLst>
                                      </p:cBhvr>
                                      <p:tavLst>
                                        <p:tav tm="0" fmla="#ppt_x+(8/9)*(#ppt_x-(#ppt_x-#ppt_w/2))*((1.5-1.5*$)^2-(1.5-1.5*$)^3)">
                                          <p:val>
                                            <p:fltVal val="0"/>
                                          </p:val>
                                        </p:tav>
                                        <p:tav tm="100000">
                                          <p:val>
                                            <p:fltVal val="1"/>
                                          </p:val>
                                        </p:tav>
                                      </p:tavLst>
                                    </p:anim>
                                    <p:anim to="" calcmode="lin" valueType="num">
                                      <p:cBhvr>
                                        <p:cTn id="27" dur="1000" fill="hold">
                                          <p:stCondLst>
                                            <p:cond delay="0"/>
                                          </p:stCondLst>
                                        </p:cTn>
                                        <p:tgtEl>
                                          <p:spTgt spid="15"/>
                                        </p:tgtEl>
                                        <p:attrNameLst>
                                          <p:attrName>ppt_y</p:attrName>
                                        </p:attrNameLst>
                                      </p:cBhvr>
                                      <p:tavLst>
                                        <p:tav tm="0" fmla="#ppt_y+(8/9)*(#ppt_y-(#ppt_y+#ppt_h/2))*((1.5-1.5*$)^2-(1.5-1.5*$)^3)">
                                          <p:val>
                                            <p:fltVal val="0"/>
                                          </p:val>
                                        </p:tav>
                                        <p:tav tm="100000">
                                          <p:val>
                                            <p:fltVal val="1"/>
                                          </p:val>
                                        </p:tav>
                                      </p:tavLst>
                                    </p:anim>
                                    <p:anim to="" calcmode="lin" valueType="num">
                                      <p:cBhvr>
                                        <p:cTn id="28" dur="1000" fill="hold">
                                          <p:stCondLst>
                                            <p:cond delay="0"/>
                                          </p:stCondLst>
                                        </p:cTn>
                                        <p:tgtEl>
                                          <p:spTgt spid="15"/>
                                        </p:tgtEl>
                                        <p:attrNameLst>
                                          <p:attrName>ppt_w</p:attrName>
                                        </p:attrNameLst>
                                      </p:cBhvr>
                                      <p:tavLst>
                                        <p:tav tm="0" fmla="#ppt_w+(8/9)*(#ppt_w-0)*((1.5-1.5*$)^2-(1.5-1.5*$)^3)">
                                          <p:val>
                                            <p:fltVal val="0"/>
                                          </p:val>
                                        </p:tav>
                                        <p:tav tm="100000">
                                          <p:val>
                                            <p:fltVal val="1"/>
                                          </p:val>
                                        </p:tav>
                                      </p:tavLst>
                                    </p:anim>
                                    <p:anim to="" calcmode="lin" valueType="num">
                                      <p:cBhvr>
                                        <p:cTn id="29" dur="1000" fill="hold">
                                          <p:stCondLst>
                                            <p:cond delay="0"/>
                                          </p:stCondLst>
                                        </p:cTn>
                                        <p:tgtEl>
                                          <p:spTgt spid="15"/>
                                        </p:tgtEl>
                                        <p:attrNameLst>
                                          <p:attrName>ppt_h</p:attrName>
                                        </p:attrNameLst>
                                      </p:cBhvr>
                                      <p:tavLst>
                                        <p:tav tm="0" fmla="#ppt_h+(8/9)*(#ppt_h-0)*((1.5-1.5*$)^2-(1.5-1.5*$)^3)">
                                          <p:val>
                                            <p:fltVal val="0"/>
                                          </p:val>
                                        </p:tav>
                                        <p:tav tm="100000">
                                          <p:val>
                                            <p:fltVal val="1"/>
                                          </p:val>
                                        </p:tav>
                                      </p:tavLst>
                                    </p:anim>
                                  </p:childTnLst>
                                </p:cTn>
                              </p:par>
                            </p:childTnLst>
                          </p:cTn>
                        </p:par>
                        <p:par>
                          <p:cTn id="30" fill="hold">
                            <p:stCondLst>
                              <p:cond delay="7750"/>
                            </p:stCondLst>
                            <p:childTnLst>
                              <p:par>
                                <p:cTn id="31" presetID="14" presetClass="entr" presetSubtype="1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randombar(horizontal)">
                                      <p:cBhvr>
                                        <p:cTn id="33" dur="500"/>
                                        <p:tgtEl>
                                          <p:spTgt spid="16"/>
                                        </p:tgtEl>
                                      </p:cBhvr>
                                    </p:animEffect>
                                  </p:childTnLst>
                                </p:cTn>
                              </p:par>
                              <p:par>
                                <p:cTn id="34" presetID="23" presetClass="entr" presetSubtype="528" fill="hold" grpId="0" nodeType="withEffect">
                                  <p:stCondLst>
                                    <p:cond delay="0"/>
                                  </p:stCondLst>
                                  <p:iterate type="lt">
                                    <p:tmPct val="5000"/>
                                  </p:iterate>
                                  <p:childTnLst>
                                    <p:set>
                                      <p:cBhvr>
                                        <p:cTn id="35" dur="1" fill="hold">
                                          <p:stCondLst>
                                            <p:cond delay="0"/>
                                          </p:stCondLst>
                                        </p:cTn>
                                        <p:tgtEl>
                                          <p:spTgt spid="19"/>
                                        </p:tgtEl>
                                        <p:attrNameLst>
                                          <p:attrName>style.visibility</p:attrName>
                                        </p:attrNameLst>
                                      </p:cBhvr>
                                      <p:to>
                                        <p:strVal val="visible"/>
                                      </p:to>
                                    </p:set>
                                    <p:anim to="" calcmode="lin" valueType="num">
                                      <p:cBhvr>
                                        <p:cTn id="36" dur="1000" fill="hold">
                                          <p:stCondLst>
                                            <p:cond delay="0"/>
                                          </p:stCondLst>
                                        </p:cTn>
                                        <p:tgtEl>
                                          <p:spTgt spid="19"/>
                                        </p:tgtEl>
                                        <p:attrNameLst>
                                          <p:attrName>ppt_x</p:attrName>
                                        </p:attrNameLst>
                                      </p:cBhvr>
                                      <p:tavLst>
                                        <p:tav tm="0" fmla="#ppt_x+(8/9)*(#ppt_x-(#ppt_x-#ppt_w/2))*((1.5-1.5*$)^2-(1.5-1.5*$)^3)">
                                          <p:val>
                                            <p:fltVal val="0"/>
                                          </p:val>
                                        </p:tav>
                                        <p:tav tm="100000">
                                          <p:val>
                                            <p:fltVal val="1"/>
                                          </p:val>
                                        </p:tav>
                                      </p:tavLst>
                                    </p:anim>
                                    <p:anim to="" calcmode="lin" valueType="num">
                                      <p:cBhvr>
                                        <p:cTn id="37" dur="1000" fill="hold">
                                          <p:stCondLst>
                                            <p:cond delay="0"/>
                                          </p:stCondLst>
                                        </p:cTn>
                                        <p:tgtEl>
                                          <p:spTgt spid="19"/>
                                        </p:tgtEl>
                                        <p:attrNameLst>
                                          <p:attrName>ppt_y</p:attrName>
                                        </p:attrNameLst>
                                      </p:cBhvr>
                                      <p:tavLst>
                                        <p:tav tm="0" fmla="#ppt_y+(8/9)*(#ppt_y-(#ppt_y+#ppt_h/2))*((1.5-1.5*$)^2-(1.5-1.5*$)^3)">
                                          <p:val>
                                            <p:fltVal val="0"/>
                                          </p:val>
                                        </p:tav>
                                        <p:tav tm="100000">
                                          <p:val>
                                            <p:fltVal val="1"/>
                                          </p:val>
                                        </p:tav>
                                      </p:tavLst>
                                    </p:anim>
                                    <p:anim to="" calcmode="lin" valueType="num">
                                      <p:cBhvr>
                                        <p:cTn id="38" dur="1000" fill="hold">
                                          <p:stCondLst>
                                            <p:cond delay="0"/>
                                          </p:stCondLst>
                                        </p:cTn>
                                        <p:tgtEl>
                                          <p:spTgt spid="19"/>
                                        </p:tgtEl>
                                        <p:attrNameLst>
                                          <p:attrName>ppt_w</p:attrName>
                                        </p:attrNameLst>
                                      </p:cBhvr>
                                      <p:tavLst>
                                        <p:tav tm="0" fmla="#ppt_w+(8/9)*(#ppt_w-0)*((1.5-1.5*$)^2-(1.5-1.5*$)^3)">
                                          <p:val>
                                            <p:fltVal val="0"/>
                                          </p:val>
                                        </p:tav>
                                        <p:tav tm="100000">
                                          <p:val>
                                            <p:fltVal val="1"/>
                                          </p:val>
                                        </p:tav>
                                      </p:tavLst>
                                    </p:anim>
                                    <p:anim to="" calcmode="lin" valueType="num">
                                      <p:cBhvr>
                                        <p:cTn id="39" dur="1000" fill="hold">
                                          <p:stCondLst>
                                            <p:cond delay="0"/>
                                          </p:stCondLst>
                                        </p:cTn>
                                        <p:tgtEl>
                                          <p:spTgt spid="19"/>
                                        </p:tgtEl>
                                        <p:attrNameLst>
                                          <p:attrName>ppt_h</p:attrName>
                                        </p:attrNameLst>
                                      </p:cBhvr>
                                      <p:tavLst>
                                        <p:tav tm="0" fmla="#ppt_h+(8/9)*(#ppt_h-0)*((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4</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40912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消费者类型及销售对策</a:t>
            </a:r>
            <a:endParaRPr lang="zh-CN" altLang="en-US" b="1" noProof="1">
              <a:solidFill>
                <a:srgbClr val="9AB8EE"/>
              </a:solidFill>
              <a:latin typeface="+mn-lt"/>
              <a:cs typeface="+mn-ea"/>
              <a:sym typeface="+mn-lt"/>
            </a:endParaRPr>
          </a:p>
        </p:txBody>
      </p:sp>
      <p:grpSp>
        <p:nvGrpSpPr>
          <p:cNvPr id="21" name="组合 20"/>
          <p:cNvGrpSpPr/>
          <p:nvPr/>
        </p:nvGrpSpPr>
        <p:grpSpPr>
          <a:xfrm>
            <a:off x="1521302" y="1692386"/>
            <a:ext cx="2324152" cy="577074"/>
            <a:chOff x="1119596" y="1953996"/>
            <a:chExt cx="2324152" cy="577074"/>
          </a:xfrm>
        </p:grpSpPr>
        <p:sp>
          <p:nvSpPr>
            <p:cNvPr id="22" name="矩形: 圆角 21"/>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文本框 22"/>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冷漠型</a:t>
              </a:r>
              <a:endParaRPr lang="zh-CN" altLang="en-US" sz="2000" b="1" dirty="0">
                <a:solidFill>
                  <a:schemeClr val="bg1"/>
                </a:solidFill>
                <a:cs typeface="+mn-ea"/>
                <a:sym typeface="+mn-lt"/>
              </a:endParaRPr>
            </a:p>
          </p:txBody>
        </p:sp>
      </p:grpSp>
      <p:sp>
        <p:nvSpPr>
          <p:cNvPr id="24" name="文本框 23"/>
          <p:cNvSpPr txBox="1"/>
          <p:nvPr/>
        </p:nvSpPr>
        <p:spPr>
          <a:xfrm>
            <a:off x="1653052" y="2423146"/>
            <a:ext cx="3432620" cy="2031325"/>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特点：</a:t>
            </a:r>
            <a:r>
              <a:rPr lang="zh-CN" altLang="en-US" sz="1400" dirty="0">
                <a:cs typeface="+mn-ea"/>
                <a:sym typeface="+mn-lt"/>
              </a:rPr>
              <a:t>对任何人难以信任，冷漠，但是一旦取得信任，就会成为忠实的消费群。</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应对：</a:t>
            </a:r>
            <a:r>
              <a:rPr lang="zh-CN" altLang="en-US" sz="1400" dirty="0">
                <a:cs typeface="+mn-ea"/>
                <a:sym typeface="+mn-lt"/>
              </a:rPr>
              <a:t>对这种人唯有真诚，精诚所至，金石为开。</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注意：</a:t>
            </a:r>
            <a:r>
              <a:rPr lang="zh-CN" altLang="en-US" sz="1400" dirty="0">
                <a:cs typeface="+mn-ea"/>
                <a:sym typeface="+mn-lt"/>
              </a:rPr>
              <a:t>切记冷漠待客。</a:t>
            </a:r>
            <a:endParaRPr lang="zh-CN" altLang="en-US" sz="1400" dirty="0">
              <a:cs typeface="+mn-ea"/>
              <a:sym typeface="+mn-lt"/>
            </a:endParaRPr>
          </a:p>
        </p:txBody>
      </p:sp>
      <p:grpSp>
        <p:nvGrpSpPr>
          <p:cNvPr id="25" name="组合 24"/>
          <p:cNvGrpSpPr/>
          <p:nvPr/>
        </p:nvGrpSpPr>
        <p:grpSpPr>
          <a:xfrm>
            <a:off x="6110982" y="1707300"/>
            <a:ext cx="2324152" cy="577074"/>
            <a:chOff x="1119596" y="1953996"/>
            <a:chExt cx="2324152" cy="577074"/>
          </a:xfrm>
        </p:grpSpPr>
        <p:sp>
          <p:nvSpPr>
            <p:cNvPr id="26" name="矩形: 圆角 25"/>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创新型</a:t>
              </a:r>
              <a:endParaRPr lang="zh-CN" altLang="en-US" sz="2000" b="1" dirty="0">
                <a:solidFill>
                  <a:schemeClr val="bg1"/>
                </a:solidFill>
                <a:cs typeface="+mn-ea"/>
                <a:sym typeface="+mn-lt"/>
              </a:endParaRPr>
            </a:p>
          </p:txBody>
        </p:sp>
      </p:grpSp>
      <p:sp>
        <p:nvSpPr>
          <p:cNvPr id="28" name="文本框 27"/>
          <p:cNvSpPr txBox="1"/>
          <p:nvPr/>
        </p:nvSpPr>
        <p:spPr>
          <a:xfrm>
            <a:off x="6242732" y="2438060"/>
            <a:ext cx="4901518" cy="1061829"/>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特点：</a:t>
            </a:r>
            <a:r>
              <a:rPr lang="zh-CN" altLang="en-US" sz="1400" dirty="0">
                <a:cs typeface="+mn-ea"/>
                <a:sym typeface="+mn-lt"/>
              </a:rPr>
              <a:t>喜爱追求潮流，标新立异，主要关注新产品。</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应对：</a:t>
            </a:r>
            <a:r>
              <a:rPr lang="zh-CN" altLang="en-US" sz="1400" dirty="0">
                <a:cs typeface="+mn-ea"/>
                <a:sym typeface="+mn-lt"/>
              </a:rPr>
              <a:t>着重介绍新产品的与众不同处，语言要富有激情和趣味性，注意与清费者交换对潮流的感觉。</a:t>
            </a:r>
            <a:endParaRPr lang="zh-CN" altLang="en-US" sz="1400" dirty="0">
              <a:cs typeface="+mn-ea"/>
              <a:sym typeface="+mn-lt"/>
            </a:endParaRPr>
          </a:p>
        </p:txBody>
      </p:sp>
      <p:grpSp>
        <p:nvGrpSpPr>
          <p:cNvPr id="29" name="组合 28"/>
          <p:cNvGrpSpPr/>
          <p:nvPr/>
        </p:nvGrpSpPr>
        <p:grpSpPr>
          <a:xfrm>
            <a:off x="6110982" y="3949926"/>
            <a:ext cx="2324152" cy="577074"/>
            <a:chOff x="1119596" y="1953996"/>
            <a:chExt cx="2324152" cy="577074"/>
          </a:xfrm>
        </p:grpSpPr>
        <p:sp>
          <p:nvSpPr>
            <p:cNvPr id="30" name="矩形: 圆角 29"/>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文本框 30"/>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融合型</a:t>
              </a:r>
              <a:endParaRPr lang="zh-CN" altLang="en-US" sz="2000" b="1" dirty="0">
                <a:solidFill>
                  <a:schemeClr val="bg1"/>
                </a:solidFill>
                <a:cs typeface="+mn-ea"/>
                <a:sym typeface="+mn-lt"/>
              </a:endParaRPr>
            </a:p>
          </p:txBody>
        </p:sp>
      </p:grpSp>
      <p:sp>
        <p:nvSpPr>
          <p:cNvPr id="32" name="文本框 31"/>
          <p:cNvSpPr txBox="1"/>
          <p:nvPr/>
        </p:nvSpPr>
        <p:spPr>
          <a:xfrm>
            <a:off x="6242732" y="4680686"/>
            <a:ext cx="4901518" cy="1061829"/>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特点：</a:t>
            </a:r>
            <a:r>
              <a:rPr lang="zh-CN" altLang="en-US" sz="1400" dirty="0">
                <a:cs typeface="+mn-ea"/>
                <a:sym typeface="+mn-lt"/>
              </a:rPr>
              <a:t>希望得到店员的注意及礼貌对待，容易与人熟络。</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应对：</a:t>
            </a:r>
            <a:r>
              <a:rPr lang="zh-CN" altLang="en-US" sz="1400" dirty="0">
                <a:cs typeface="+mn-ea"/>
                <a:sym typeface="+mn-lt"/>
              </a:rPr>
              <a:t>热情接待，多了解其需要，对消费者愿意与人分享之事表现出兴趣，适当加以建议，促其做出决定。</a:t>
            </a:r>
            <a:endParaRPr lang="zh-CN" altLang="en-US" sz="1400" dirty="0">
              <a:cs typeface="+mn-ea"/>
              <a:sym typeface="+mn-lt"/>
            </a:endParaRPr>
          </a:p>
        </p:txBody>
      </p:sp>
      <p:pic>
        <p:nvPicPr>
          <p:cNvPr id="33" name="图片 3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089570" y="4703940"/>
            <a:ext cx="2206727" cy="14186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14" presetClass="entr" presetSubtype="1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randombar(horizontal)">
                                      <p:cBhvr>
                                        <p:cTn id="18" dur="500"/>
                                        <p:tgtEl>
                                          <p:spTgt spid="21"/>
                                        </p:tgtEl>
                                      </p:cBhvr>
                                    </p:animEffect>
                                  </p:childTnLst>
                                </p:cTn>
                              </p:par>
                              <p:par>
                                <p:cTn id="19" presetID="23" presetClass="entr" presetSubtype="528" fill="hold" grpId="0" nodeType="withEffect">
                                  <p:stCondLst>
                                    <p:cond delay="0"/>
                                  </p:stCondLst>
                                  <p:iterate type="lt">
                                    <p:tmPct val="5000"/>
                                  </p:iterate>
                                  <p:childTnLst>
                                    <p:set>
                                      <p:cBhvr>
                                        <p:cTn id="20" dur="1" fill="hold">
                                          <p:stCondLst>
                                            <p:cond delay="0"/>
                                          </p:stCondLst>
                                        </p:cTn>
                                        <p:tgtEl>
                                          <p:spTgt spid="24"/>
                                        </p:tgtEl>
                                        <p:attrNameLst>
                                          <p:attrName>style.visibility</p:attrName>
                                        </p:attrNameLst>
                                      </p:cBhvr>
                                      <p:to>
                                        <p:strVal val="visible"/>
                                      </p:to>
                                    </p:set>
                                    <p:anim to="" calcmode="lin" valueType="num">
                                      <p:cBhvr>
                                        <p:cTn id="21" dur="1000" fill="hold">
                                          <p:stCondLst>
                                            <p:cond delay="0"/>
                                          </p:stCondLst>
                                        </p:cTn>
                                        <p:tgtEl>
                                          <p:spTgt spid="24"/>
                                        </p:tgtEl>
                                        <p:attrNameLst>
                                          <p:attrName>ppt_x</p:attrName>
                                        </p:attrNameLst>
                                      </p:cBhvr>
                                      <p:tavLst>
                                        <p:tav tm="0" fmla="#ppt_x+(8/9)*(#ppt_x-(#ppt_x-#ppt_w/2))*((1.5-1.5*$)^2-(1.5-1.5*$)^3)">
                                          <p:val>
                                            <p:fltVal val="0"/>
                                          </p:val>
                                        </p:tav>
                                        <p:tav tm="100000">
                                          <p:val>
                                            <p:fltVal val="1"/>
                                          </p:val>
                                        </p:tav>
                                      </p:tavLst>
                                    </p:anim>
                                    <p:anim to="" calcmode="lin" valueType="num">
                                      <p:cBhvr>
                                        <p:cTn id="22" dur="1000" fill="hold">
                                          <p:stCondLst>
                                            <p:cond delay="0"/>
                                          </p:stCondLst>
                                        </p:cTn>
                                        <p:tgtEl>
                                          <p:spTgt spid="24"/>
                                        </p:tgtEl>
                                        <p:attrNameLst>
                                          <p:attrName>ppt_y</p:attrName>
                                        </p:attrNameLst>
                                      </p:cBhvr>
                                      <p:tavLst>
                                        <p:tav tm="0" fmla="#ppt_y+(8/9)*(#ppt_y-(#ppt_y+#ppt_h/2))*((1.5-1.5*$)^2-(1.5-1.5*$)^3)">
                                          <p:val>
                                            <p:fltVal val="0"/>
                                          </p:val>
                                        </p:tav>
                                        <p:tav tm="100000">
                                          <p:val>
                                            <p:fltVal val="1"/>
                                          </p:val>
                                        </p:tav>
                                      </p:tavLst>
                                    </p:anim>
                                    <p:anim to="" calcmode="lin" valueType="num">
                                      <p:cBhvr>
                                        <p:cTn id="23" dur="1000" fill="hold">
                                          <p:stCondLst>
                                            <p:cond delay="0"/>
                                          </p:stCondLst>
                                        </p:cTn>
                                        <p:tgtEl>
                                          <p:spTgt spid="24"/>
                                        </p:tgtEl>
                                        <p:attrNameLst>
                                          <p:attrName>ppt_w</p:attrName>
                                        </p:attrNameLst>
                                      </p:cBhvr>
                                      <p:tavLst>
                                        <p:tav tm="0" fmla="#ppt_w+(8/9)*(#ppt_w-0)*((1.5-1.5*$)^2-(1.5-1.5*$)^3)">
                                          <p:val>
                                            <p:fltVal val="0"/>
                                          </p:val>
                                        </p:tav>
                                        <p:tav tm="100000">
                                          <p:val>
                                            <p:fltVal val="1"/>
                                          </p:val>
                                        </p:tav>
                                      </p:tavLst>
                                    </p:anim>
                                    <p:anim to="" calcmode="lin" valueType="num">
                                      <p:cBhvr>
                                        <p:cTn id="24" dur="1000" fill="hold">
                                          <p:stCondLst>
                                            <p:cond delay="0"/>
                                          </p:stCondLst>
                                        </p:cTn>
                                        <p:tgtEl>
                                          <p:spTgt spid="24"/>
                                        </p:tgtEl>
                                        <p:attrNameLst>
                                          <p:attrName>ppt_h</p:attrName>
                                        </p:attrNameLst>
                                      </p:cBhvr>
                                      <p:tavLst>
                                        <p:tav tm="0" fmla="#ppt_h+(8/9)*(#ppt_h-0)*((1.5-1.5*$)^2-(1.5-1.5*$)^3)">
                                          <p:val>
                                            <p:fltVal val="0"/>
                                          </p:val>
                                        </p:tav>
                                        <p:tav tm="100000">
                                          <p:val>
                                            <p:fltVal val="1"/>
                                          </p:val>
                                        </p:tav>
                                      </p:tavLst>
                                    </p:anim>
                                  </p:childTnLst>
                                </p:cTn>
                              </p:par>
                            </p:childTnLst>
                          </p:cTn>
                        </p:par>
                        <p:par>
                          <p:cTn id="25" fill="hold">
                            <p:stCondLst>
                              <p:cond delay="4300"/>
                            </p:stCondLst>
                            <p:childTnLst>
                              <p:par>
                                <p:cTn id="26" presetID="42" presetClass="entr" presetSubtype="0"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1000"/>
                                        <p:tgtEl>
                                          <p:spTgt spid="33"/>
                                        </p:tgtEl>
                                      </p:cBhvr>
                                    </p:animEffect>
                                    <p:anim calcmode="lin" valueType="num">
                                      <p:cBhvr>
                                        <p:cTn id="29" dur="1000" fill="hold"/>
                                        <p:tgtEl>
                                          <p:spTgt spid="33"/>
                                        </p:tgtEl>
                                        <p:attrNameLst>
                                          <p:attrName>ppt_x</p:attrName>
                                        </p:attrNameLst>
                                      </p:cBhvr>
                                      <p:tavLst>
                                        <p:tav tm="0">
                                          <p:val>
                                            <p:strVal val="#ppt_x"/>
                                          </p:val>
                                        </p:tav>
                                        <p:tav tm="100000">
                                          <p:val>
                                            <p:strVal val="#ppt_x"/>
                                          </p:val>
                                        </p:tav>
                                      </p:tavLst>
                                    </p:anim>
                                    <p:anim calcmode="lin" valueType="num">
                                      <p:cBhvr>
                                        <p:cTn id="30" dur="1000" fill="hold"/>
                                        <p:tgtEl>
                                          <p:spTgt spid="33"/>
                                        </p:tgtEl>
                                        <p:attrNameLst>
                                          <p:attrName>ppt_y</p:attrName>
                                        </p:attrNameLst>
                                      </p:cBhvr>
                                      <p:tavLst>
                                        <p:tav tm="0">
                                          <p:val>
                                            <p:strVal val="#ppt_y+.1"/>
                                          </p:val>
                                        </p:tav>
                                        <p:tav tm="100000">
                                          <p:val>
                                            <p:strVal val="#ppt_y"/>
                                          </p:val>
                                        </p:tav>
                                      </p:tavLst>
                                    </p:anim>
                                  </p:childTnLst>
                                </p:cTn>
                              </p:par>
                            </p:childTnLst>
                          </p:cTn>
                        </p:par>
                        <p:par>
                          <p:cTn id="31" fill="hold">
                            <p:stCondLst>
                              <p:cond delay="5300"/>
                            </p:stCondLst>
                            <p:childTnLst>
                              <p:par>
                                <p:cTn id="32" presetID="14" presetClass="entr" presetSubtype="10"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randombar(horizontal)">
                                      <p:cBhvr>
                                        <p:cTn id="34" dur="500"/>
                                        <p:tgtEl>
                                          <p:spTgt spid="25"/>
                                        </p:tgtEl>
                                      </p:cBhvr>
                                    </p:animEffect>
                                  </p:childTnLst>
                                </p:cTn>
                              </p:par>
                              <p:par>
                                <p:cTn id="35" presetID="23" presetClass="entr" presetSubtype="528" fill="hold" grpId="0" nodeType="withEffect">
                                  <p:stCondLst>
                                    <p:cond delay="0"/>
                                  </p:stCondLst>
                                  <p:iterate type="lt">
                                    <p:tmPct val="5000"/>
                                  </p:iterate>
                                  <p:childTnLst>
                                    <p:set>
                                      <p:cBhvr>
                                        <p:cTn id="36" dur="1" fill="hold">
                                          <p:stCondLst>
                                            <p:cond delay="0"/>
                                          </p:stCondLst>
                                        </p:cTn>
                                        <p:tgtEl>
                                          <p:spTgt spid="28"/>
                                        </p:tgtEl>
                                        <p:attrNameLst>
                                          <p:attrName>style.visibility</p:attrName>
                                        </p:attrNameLst>
                                      </p:cBhvr>
                                      <p:to>
                                        <p:strVal val="visible"/>
                                      </p:to>
                                    </p:set>
                                    <p:anim to="" calcmode="lin" valueType="num">
                                      <p:cBhvr>
                                        <p:cTn id="37" dur="1000" fill="hold">
                                          <p:stCondLst>
                                            <p:cond delay="0"/>
                                          </p:stCondLst>
                                        </p:cTn>
                                        <p:tgtEl>
                                          <p:spTgt spid="28"/>
                                        </p:tgtEl>
                                        <p:attrNameLst>
                                          <p:attrName>ppt_x</p:attrName>
                                        </p:attrNameLst>
                                      </p:cBhvr>
                                      <p:tavLst>
                                        <p:tav tm="0" fmla="#ppt_x+(8/9)*(#ppt_x-(#ppt_x-#ppt_w/2))*((1.5-1.5*$)^2-(1.5-1.5*$)^3)">
                                          <p:val>
                                            <p:fltVal val="0"/>
                                          </p:val>
                                        </p:tav>
                                        <p:tav tm="100000">
                                          <p:val>
                                            <p:fltVal val="1"/>
                                          </p:val>
                                        </p:tav>
                                      </p:tavLst>
                                    </p:anim>
                                    <p:anim to="" calcmode="lin" valueType="num">
                                      <p:cBhvr>
                                        <p:cTn id="38" dur="1000" fill="hold">
                                          <p:stCondLst>
                                            <p:cond delay="0"/>
                                          </p:stCondLst>
                                        </p:cTn>
                                        <p:tgtEl>
                                          <p:spTgt spid="28"/>
                                        </p:tgtEl>
                                        <p:attrNameLst>
                                          <p:attrName>ppt_y</p:attrName>
                                        </p:attrNameLst>
                                      </p:cBhvr>
                                      <p:tavLst>
                                        <p:tav tm="0" fmla="#ppt_y+(8/9)*(#ppt_y-(#ppt_y+#ppt_h/2))*((1.5-1.5*$)^2-(1.5-1.5*$)^3)">
                                          <p:val>
                                            <p:fltVal val="0"/>
                                          </p:val>
                                        </p:tav>
                                        <p:tav tm="100000">
                                          <p:val>
                                            <p:fltVal val="1"/>
                                          </p:val>
                                        </p:tav>
                                      </p:tavLst>
                                    </p:anim>
                                    <p:anim to="" calcmode="lin" valueType="num">
                                      <p:cBhvr>
                                        <p:cTn id="39" dur="1000" fill="hold">
                                          <p:stCondLst>
                                            <p:cond delay="0"/>
                                          </p:stCondLst>
                                        </p:cTn>
                                        <p:tgtEl>
                                          <p:spTgt spid="28"/>
                                        </p:tgtEl>
                                        <p:attrNameLst>
                                          <p:attrName>ppt_w</p:attrName>
                                        </p:attrNameLst>
                                      </p:cBhvr>
                                      <p:tavLst>
                                        <p:tav tm="0" fmla="#ppt_w+(8/9)*(#ppt_w-0)*((1.5-1.5*$)^2-(1.5-1.5*$)^3)">
                                          <p:val>
                                            <p:fltVal val="0"/>
                                          </p:val>
                                        </p:tav>
                                        <p:tav tm="100000">
                                          <p:val>
                                            <p:fltVal val="1"/>
                                          </p:val>
                                        </p:tav>
                                      </p:tavLst>
                                    </p:anim>
                                    <p:anim to="" calcmode="lin" valueType="num">
                                      <p:cBhvr>
                                        <p:cTn id="40" dur="1000" fill="hold">
                                          <p:stCondLst>
                                            <p:cond delay="0"/>
                                          </p:stCondLst>
                                        </p:cTn>
                                        <p:tgtEl>
                                          <p:spTgt spid="28"/>
                                        </p:tgtEl>
                                        <p:attrNameLst>
                                          <p:attrName>ppt_h</p:attrName>
                                        </p:attrNameLst>
                                      </p:cBhvr>
                                      <p:tavLst>
                                        <p:tav tm="0" fmla="#ppt_h+(8/9)*(#ppt_h-0)*((1.5-1.5*$)^2-(1.5-1.5*$)^3)">
                                          <p:val>
                                            <p:fltVal val="0"/>
                                          </p:val>
                                        </p:tav>
                                        <p:tav tm="100000">
                                          <p:val>
                                            <p:fltVal val="1"/>
                                          </p:val>
                                        </p:tav>
                                      </p:tavLst>
                                    </p:anim>
                                  </p:childTnLst>
                                </p:cTn>
                              </p:par>
                            </p:childTnLst>
                          </p:cTn>
                        </p:par>
                        <p:par>
                          <p:cTn id="41" fill="hold">
                            <p:stCondLst>
                              <p:cond delay="9600"/>
                            </p:stCondLst>
                            <p:childTnLst>
                              <p:par>
                                <p:cTn id="42" presetID="14" presetClass="entr" presetSubtype="10"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randombar(horizontal)">
                                      <p:cBhvr>
                                        <p:cTn id="44" dur="500"/>
                                        <p:tgtEl>
                                          <p:spTgt spid="29"/>
                                        </p:tgtEl>
                                      </p:cBhvr>
                                    </p:animEffect>
                                  </p:childTnLst>
                                </p:cTn>
                              </p:par>
                              <p:par>
                                <p:cTn id="45" presetID="23" presetClass="entr" presetSubtype="528" fill="hold" grpId="0" nodeType="withEffect">
                                  <p:stCondLst>
                                    <p:cond delay="0"/>
                                  </p:stCondLst>
                                  <p:iterate type="lt">
                                    <p:tmPct val="5000"/>
                                  </p:iterate>
                                  <p:childTnLst>
                                    <p:set>
                                      <p:cBhvr>
                                        <p:cTn id="46" dur="1" fill="hold">
                                          <p:stCondLst>
                                            <p:cond delay="0"/>
                                          </p:stCondLst>
                                        </p:cTn>
                                        <p:tgtEl>
                                          <p:spTgt spid="32"/>
                                        </p:tgtEl>
                                        <p:attrNameLst>
                                          <p:attrName>style.visibility</p:attrName>
                                        </p:attrNameLst>
                                      </p:cBhvr>
                                      <p:to>
                                        <p:strVal val="visible"/>
                                      </p:to>
                                    </p:set>
                                    <p:anim to="" calcmode="lin" valueType="num">
                                      <p:cBhvr>
                                        <p:cTn id="47" dur="1000" fill="hold">
                                          <p:stCondLst>
                                            <p:cond delay="0"/>
                                          </p:stCondLst>
                                        </p:cTn>
                                        <p:tgtEl>
                                          <p:spTgt spid="32"/>
                                        </p:tgtEl>
                                        <p:attrNameLst>
                                          <p:attrName>ppt_x</p:attrName>
                                        </p:attrNameLst>
                                      </p:cBhvr>
                                      <p:tavLst>
                                        <p:tav tm="0" fmla="#ppt_x+(8/9)*(#ppt_x-(#ppt_x-#ppt_w/2))*((1.5-1.5*$)^2-(1.5-1.5*$)^3)">
                                          <p:val>
                                            <p:fltVal val="0"/>
                                          </p:val>
                                        </p:tav>
                                        <p:tav tm="100000">
                                          <p:val>
                                            <p:fltVal val="1"/>
                                          </p:val>
                                        </p:tav>
                                      </p:tavLst>
                                    </p:anim>
                                    <p:anim to="" calcmode="lin" valueType="num">
                                      <p:cBhvr>
                                        <p:cTn id="48" dur="1000" fill="hold">
                                          <p:stCondLst>
                                            <p:cond delay="0"/>
                                          </p:stCondLst>
                                        </p:cTn>
                                        <p:tgtEl>
                                          <p:spTgt spid="32"/>
                                        </p:tgtEl>
                                        <p:attrNameLst>
                                          <p:attrName>ppt_y</p:attrName>
                                        </p:attrNameLst>
                                      </p:cBhvr>
                                      <p:tavLst>
                                        <p:tav tm="0" fmla="#ppt_y+(8/9)*(#ppt_y-(#ppt_y+#ppt_h/2))*((1.5-1.5*$)^2-(1.5-1.5*$)^3)">
                                          <p:val>
                                            <p:fltVal val="0"/>
                                          </p:val>
                                        </p:tav>
                                        <p:tav tm="100000">
                                          <p:val>
                                            <p:fltVal val="1"/>
                                          </p:val>
                                        </p:tav>
                                      </p:tavLst>
                                    </p:anim>
                                    <p:anim to="" calcmode="lin" valueType="num">
                                      <p:cBhvr>
                                        <p:cTn id="49" dur="1000" fill="hold">
                                          <p:stCondLst>
                                            <p:cond delay="0"/>
                                          </p:stCondLst>
                                        </p:cTn>
                                        <p:tgtEl>
                                          <p:spTgt spid="32"/>
                                        </p:tgtEl>
                                        <p:attrNameLst>
                                          <p:attrName>ppt_w</p:attrName>
                                        </p:attrNameLst>
                                      </p:cBhvr>
                                      <p:tavLst>
                                        <p:tav tm="0" fmla="#ppt_w+(8/9)*(#ppt_w-0)*((1.5-1.5*$)^2-(1.5-1.5*$)^3)">
                                          <p:val>
                                            <p:fltVal val="0"/>
                                          </p:val>
                                        </p:tav>
                                        <p:tav tm="100000">
                                          <p:val>
                                            <p:fltVal val="1"/>
                                          </p:val>
                                        </p:tav>
                                      </p:tavLst>
                                    </p:anim>
                                    <p:anim to="" calcmode="lin" valueType="num">
                                      <p:cBhvr>
                                        <p:cTn id="50" dur="1000" fill="hold">
                                          <p:stCondLst>
                                            <p:cond delay="0"/>
                                          </p:stCondLst>
                                        </p:cTn>
                                        <p:tgtEl>
                                          <p:spTgt spid="32"/>
                                        </p:tgtEl>
                                        <p:attrNameLst>
                                          <p:attrName>ppt_h</p:attrName>
                                        </p:attrNameLst>
                                      </p:cBhvr>
                                      <p:tavLst>
                                        <p:tav tm="0" fmla="#ppt_h+(8/9)*(#ppt_h-0)*((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P spid="28" grpId="0"/>
      <p:bldP spid="3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4</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40912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消费者类型及销售对策</a:t>
            </a:r>
            <a:endParaRPr lang="zh-CN" altLang="en-US" b="1" noProof="1">
              <a:solidFill>
                <a:srgbClr val="9AB8EE"/>
              </a:solidFill>
              <a:latin typeface="+mn-lt"/>
              <a:cs typeface="+mn-ea"/>
              <a:sym typeface="+mn-lt"/>
            </a:endParaRPr>
          </a:p>
        </p:txBody>
      </p:sp>
      <p:pic>
        <p:nvPicPr>
          <p:cNvPr id="8" name="图形 7"/>
          <p:cNvPicPr>
            <a:picLocks noChangeAspect="1"/>
          </p:cNvPicPr>
          <p:nvPr/>
        </p:nvPicPr>
        <p:blipFill>
          <a:blip r:embed="rId1"/>
          <a:stretch>
            <a:fillRect/>
          </a:stretch>
        </p:blipFill>
        <p:spPr>
          <a:xfrm>
            <a:off x="7092950" y="1993076"/>
            <a:ext cx="3771901" cy="3782707"/>
          </a:xfrm>
          <a:prstGeom prst="rect">
            <a:avLst/>
          </a:prstGeom>
        </p:spPr>
      </p:pic>
      <p:grpSp>
        <p:nvGrpSpPr>
          <p:cNvPr id="10" name="组合 9"/>
          <p:cNvGrpSpPr/>
          <p:nvPr/>
        </p:nvGrpSpPr>
        <p:grpSpPr>
          <a:xfrm>
            <a:off x="1759184" y="1785822"/>
            <a:ext cx="2324152" cy="577074"/>
            <a:chOff x="1119596" y="1953996"/>
            <a:chExt cx="2324152" cy="577074"/>
          </a:xfrm>
        </p:grpSpPr>
        <p:sp>
          <p:nvSpPr>
            <p:cNvPr id="11" name="矩形: 圆角 10"/>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主导型</a:t>
              </a:r>
              <a:endParaRPr lang="zh-CN" altLang="en-US" sz="2000" b="1" dirty="0">
                <a:solidFill>
                  <a:schemeClr val="bg1"/>
                </a:solidFill>
                <a:cs typeface="+mn-ea"/>
                <a:sym typeface="+mn-lt"/>
              </a:endParaRPr>
            </a:p>
          </p:txBody>
        </p:sp>
      </p:grpSp>
      <p:sp>
        <p:nvSpPr>
          <p:cNvPr id="13" name="文本框 12"/>
          <p:cNvSpPr txBox="1"/>
          <p:nvPr/>
        </p:nvSpPr>
        <p:spPr>
          <a:xfrm>
            <a:off x="1890933" y="2516582"/>
            <a:ext cx="5008239" cy="1061829"/>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特点：</a:t>
            </a:r>
            <a:r>
              <a:rPr lang="zh-CN" altLang="en-US" sz="1400" dirty="0">
                <a:cs typeface="+mn-ea"/>
                <a:sym typeface="+mn-lt"/>
              </a:rPr>
              <a:t>自我意识强，喜欢支配一切，要求他人认同。</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应对：</a:t>
            </a:r>
            <a:r>
              <a:rPr lang="zh-CN" altLang="en-US" sz="1400" dirty="0">
                <a:cs typeface="+mn-ea"/>
                <a:sym typeface="+mn-lt"/>
              </a:rPr>
              <a:t>在此类消费做选择时，多表示肯定，给予适当的引导，不要催促其做出决定。</a:t>
            </a:r>
            <a:endParaRPr lang="zh-CN" altLang="en-US" sz="1400" dirty="0">
              <a:cs typeface="+mn-ea"/>
              <a:sym typeface="+mn-lt"/>
            </a:endParaRPr>
          </a:p>
        </p:txBody>
      </p:sp>
      <p:grpSp>
        <p:nvGrpSpPr>
          <p:cNvPr id="14" name="组合 13"/>
          <p:cNvGrpSpPr/>
          <p:nvPr/>
        </p:nvGrpSpPr>
        <p:grpSpPr>
          <a:xfrm>
            <a:off x="1759184" y="4081644"/>
            <a:ext cx="2324152" cy="577074"/>
            <a:chOff x="1119596" y="1953996"/>
            <a:chExt cx="2324152" cy="577074"/>
          </a:xfrm>
        </p:grpSpPr>
        <p:sp>
          <p:nvSpPr>
            <p:cNvPr id="15" name="矩形: 圆角 14"/>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文本框 15"/>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优柔型</a:t>
              </a:r>
              <a:endParaRPr lang="zh-CN" altLang="en-US" sz="2000" b="1" dirty="0">
                <a:solidFill>
                  <a:schemeClr val="bg1"/>
                </a:solidFill>
                <a:cs typeface="+mn-ea"/>
                <a:sym typeface="+mn-lt"/>
              </a:endParaRPr>
            </a:p>
          </p:txBody>
        </p:sp>
      </p:grpSp>
      <p:sp>
        <p:nvSpPr>
          <p:cNvPr id="17" name="文本框 16"/>
          <p:cNvSpPr txBox="1"/>
          <p:nvPr/>
        </p:nvSpPr>
        <p:spPr>
          <a:xfrm>
            <a:off x="1890933" y="4812404"/>
            <a:ext cx="5008239" cy="1061829"/>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特点：</a:t>
            </a:r>
            <a:r>
              <a:rPr lang="zh-CN" altLang="en-US" sz="1400" dirty="0">
                <a:cs typeface="+mn-ea"/>
                <a:sym typeface="+mn-lt"/>
              </a:rPr>
              <a:t>受外界影响较大，选购目标不明确，不断改变主意。</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应对：</a:t>
            </a:r>
            <a:r>
              <a:rPr lang="zh-CN" altLang="en-US" sz="1400" dirty="0">
                <a:cs typeface="+mn-ea"/>
                <a:sym typeface="+mn-lt"/>
              </a:rPr>
              <a:t>主动出击，居于主导位置，不断鼓动劝诱，切断消费者后顾之忧。</a:t>
            </a:r>
            <a:endParaRPr lang="zh-CN" altLang="en-US" sz="1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anim calcmode="lin" valueType="num">
                                      <p:cBhvr>
                                        <p:cTn id="19" dur="500" fill="hold"/>
                                        <p:tgtEl>
                                          <p:spTgt spid="8"/>
                                        </p:tgtEl>
                                        <p:attrNameLst>
                                          <p:attrName>ppt_x</p:attrName>
                                        </p:attrNameLst>
                                      </p:cBhvr>
                                      <p:tavLst>
                                        <p:tav tm="0">
                                          <p:val>
                                            <p:strVal val="#ppt_x"/>
                                          </p:val>
                                        </p:tav>
                                        <p:tav tm="100000">
                                          <p:val>
                                            <p:strVal val="#ppt_x"/>
                                          </p:val>
                                        </p:tav>
                                      </p:tavLst>
                                    </p:anim>
                                    <p:anim calcmode="lin" valueType="num">
                                      <p:cBhvr>
                                        <p:cTn id="20" dur="5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4" presetClass="entr" presetSubtype="1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randombar(horizontal)">
                                      <p:cBhvr>
                                        <p:cTn id="24" dur="500"/>
                                        <p:tgtEl>
                                          <p:spTgt spid="10"/>
                                        </p:tgtEl>
                                      </p:cBhvr>
                                    </p:animEffect>
                                  </p:childTnLst>
                                </p:cTn>
                              </p:par>
                              <p:par>
                                <p:cTn id="25" presetID="23" presetClass="entr" presetSubtype="528" fill="hold" grpId="0" nodeType="withEffect">
                                  <p:stCondLst>
                                    <p:cond delay="0"/>
                                  </p:stCondLst>
                                  <p:iterate type="lt">
                                    <p:tmPct val="5000"/>
                                  </p:iterate>
                                  <p:childTnLst>
                                    <p:set>
                                      <p:cBhvr>
                                        <p:cTn id="26" dur="1" fill="hold">
                                          <p:stCondLst>
                                            <p:cond delay="0"/>
                                          </p:stCondLst>
                                        </p:cTn>
                                        <p:tgtEl>
                                          <p:spTgt spid="13"/>
                                        </p:tgtEl>
                                        <p:attrNameLst>
                                          <p:attrName>style.visibility</p:attrName>
                                        </p:attrNameLst>
                                      </p:cBhvr>
                                      <p:to>
                                        <p:strVal val="visible"/>
                                      </p:to>
                                    </p:set>
                                    <p:anim to="" calcmode="lin" valueType="num">
                                      <p:cBhvr>
                                        <p:cTn id="27" dur="1000" fill="hold">
                                          <p:stCondLst>
                                            <p:cond delay="0"/>
                                          </p:stCondLst>
                                        </p:cTn>
                                        <p:tgtEl>
                                          <p:spTgt spid="13"/>
                                        </p:tgtEl>
                                        <p:attrNameLst>
                                          <p:attrName>ppt_x</p:attrName>
                                        </p:attrNameLst>
                                      </p:cBhvr>
                                      <p:tavLst>
                                        <p:tav tm="0" fmla="#ppt_x+(8/9)*(#ppt_x-(#ppt_x-#ppt_w/2))*((1.5-1.5*$)^2-(1.5-1.5*$)^3)">
                                          <p:val>
                                            <p:fltVal val="0"/>
                                          </p:val>
                                        </p:tav>
                                        <p:tav tm="100000">
                                          <p:val>
                                            <p:fltVal val="1"/>
                                          </p:val>
                                        </p:tav>
                                      </p:tavLst>
                                    </p:anim>
                                    <p:anim to="" calcmode="lin" valueType="num">
                                      <p:cBhvr>
                                        <p:cTn id="28" dur="1000" fill="hold">
                                          <p:stCondLst>
                                            <p:cond delay="0"/>
                                          </p:stCondLst>
                                        </p:cTn>
                                        <p:tgtEl>
                                          <p:spTgt spid="13"/>
                                        </p:tgtEl>
                                        <p:attrNameLst>
                                          <p:attrName>ppt_y</p:attrName>
                                        </p:attrNameLst>
                                      </p:cBhvr>
                                      <p:tavLst>
                                        <p:tav tm="0" fmla="#ppt_y+(8/9)*(#ppt_y-(#ppt_y+#ppt_h/2))*((1.5-1.5*$)^2-(1.5-1.5*$)^3)">
                                          <p:val>
                                            <p:fltVal val="0"/>
                                          </p:val>
                                        </p:tav>
                                        <p:tav tm="100000">
                                          <p:val>
                                            <p:fltVal val="1"/>
                                          </p:val>
                                        </p:tav>
                                      </p:tavLst>
                                    </p:anim>
                                    <p:anim to="" calcmode="lin" valueType="num">
                                      <p:cBhvr>
                                        <p:cTn id="29" dur="1000" fill="hold">
                                          <p:stCondLst>
                                            <p:cond delay="0"/>
                                          </p:stCondLst>
                                        </p:cTn>
                                        <p:tgtEl>
                                          <p:spTgt spid="13"/>
                                        </p:tgtEl>
                                        <p:attrNameLst>
                                          <p:attrName>ppt_w</p:attrName>
                                        </p:attrNameLst>
                                      </p:cBhvr>
                                      <p:tavLst>
                                        <p:tav tm="0" fmla="#ppt_w+(8/9)*(#ppt_w-0)*((1.5-1.5*$)^2-(1.5-1.5*$)^3)">
                                          <p:val>
                                            <p:fltVal val="0"/>
                                          </p:val>
                                        </p:tav>
                                        <p:tav tm="100000">
                                          <p:val>
                                            <p:fltVal val="1"/>
                                          </p:val>
                                        </p:tav>
                                      </p:tavLst>
                                    </p:anim>
                                    <p:anim to="" calcmode="lin" valueType="num">
                                      <p:cBhvr>
                                        <p:cTn id="30" dur="1000" fill="hold">
                                          <p:stCondLst>
                                            <p:cond delay="0"/>
                                          </p:stCondLst>
                                        </p:cTn>
                                        <p:tgtEl>
                                          <p:spTgt spid="13"/>
                                        </p:tgtEl>
                                        <p:attrNameLst>
                                          <p:attrName>ppt_h</p:attrName>
                                        </p:attrNameLst>
                                      </p:cBhvr>
                                      <p:tavLst>
                                        <p:tav tm="0" fmla="#ppt_h+(8/9)*(#ppt_h-0)*((1.5-1.5*$)^2-(1.5-1.5*$)^3)">
                                          <p:val>
                                            <p:fltVal val="0"/>
                                          </p:val>
                                        </p:tav>
                                        <p:tav tm="100000">
                                          <p:val>
                                            <p:fltVal val="1"/>
                                          </p:val>
                                        </p:tav>
                                      </p:tavLst>
                                    </p:anim>
                                  </p:childTnLst>
                                </p:cTn>
                              </p:par>
                            </p:childTnLst>
                          </p:cTn>
                        </p:par>
                        <p:par>
                          <p:cTn id="31" fill="hold">
                            <p:stCondLst>
                              <p:cond delay="4449"/>
                            </p:stCondLst>
                            <p:childTnLst>
                              <p:par>
                                <p:cTn id="32" presetID="14" presetClass="entr" presetSubtype="10"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randombar(horizontal)">
                                      <p:cBhvr>
                                        <p:cTn id="34" dur="500"/>
                                        <p:tgtEl>
                                          <p:spTgt spid="14"/>
                                        </p:tgtEl>
                                      </p:cBhvr>
                                    </p:animEffect>
                                  </p:childTnLst>
                                </p:cTn>
                              </p:par>
                              <p:par>
                                <p:cTn id="35" presetID="23" presetClass="entr" presetSubtype="528" fill="hold" grpId="0" nodeType="withEffect">
                                  <p:stCondLst>
                                    <p:cond delay="0"/>
                                  </p:stCondLst>
                                  <p:iterate type="lt">
                                    <p:tmPct val="5000"/>
                                  </p:iterate>
                                  <p:childTnLst>
                                    <p:set>
                                      <p:cBhvr>
                                        <p:cTn id="36" dur="1" fill="hold">
                                          <p:stCondLst>
                                            <p:cond delay="0"/>
                                          </p:stCondLst>
                                        </p:cTn>
                                        <p:tgtEl>
                                          <p:spTgt spid="17"/>
                                        </p:tgtEl>
                                        <p:attrNameLst>
                                          <p:attrName>style.visibility</p:attrName>
                                        </p:attrNameLst>
                                      </p:cBhvr>
                                      <p:to>
                                        <p:strVal val="visible"/>
                                      </p:to>
                                    </p:set>
                                    <p:anim to="" calcmode="lin" valueType="num">
                                      <p:cBhvr>
                                        <p:cTn id="37" dur="1000" fill="hold">
                                          <p:stCondLst>
                                            <p:cond delay="0"/>
                                          </p:stCondLst>
                                        </p:cTn>
                                        <p:tgtEl>
                                          <p:spTgt spid="17"/>
                                        </p:tgtEl>
                                        <p:attrNameLst>
                                          <p:attrName>ppt_x</p:attrName>
                                        </p:attrNameLst>
                                      </p:cBhvr>
                                      <p:tavLst>
                                        <p:tav tm="0" fmla="#ppt_x+(8/9)*(#ppt_x-(#ppt_x-#ppt_w/2))*((1.5-1.5*$)^2-(1.5-1.5*$)^3)">
                                          <p:val>
                                            <p:fltVal val="0"/>
                                          </p:val>
                                        </p:tav>
                                        <p:tav tm="100000">
                                          <p:val>
                                            <p:fltVal val="1"/>
                                          </p:val>
                                        </p:tav>
                                      </p:tavLst>
                                    </p:anim>
                                    <p:anim to="" calcmode="lin" valueType="num">
                                      <p:cBhvr>
                                        <p:cTn id="38" dur="1000" fill="hold">
                                          <p:stCondLst>
                                            <p:cond delay="0"/>
                                          </p:stCondLst>
                                        </p:cTn>
                                        <p:tgtEl>
                                          <p:spTgt spid="17"/>
                                        </p:tgtEl>
                                        <p:attrNameLst>
                                          <p:attrName>ppt_y</p:attrName>
                                        </p:attrNameLst>
                                      </p:cBhvr>
                                      <p:tavLst>
                                        <p:tav tm="0" fmla="#ppt_y+(8/9)*(#ppt_y-(#ppt_y+#ppt_h/2))*((1.5-1.5*$)^2-(1.5-1.5*$)^3)">
                                          <p:val>
                                            <p:fltVal val="0"/>
                                          </p:val>
                                        </p:tav>
                                        <p:tav tm="100000">
                                          <p:val>
                                            <p:fltVal val="1"/>
                                          </p:val>
                                        </p:tav>
                                      </p:tavLst>
                                    </p:anim>
                                    <p:anim to="" calcmode="lin" valueType="num">
                                      <p:cBhvr>
                                        <p:cTn id="39" dur="1000" fill="hold">
                                          <p:stCondLst>
                                            <p:cond delay="0"/>
                                          </p:stCondLst>
                                        </p:cTn>
                                        <p:tgtEl>
                                          <p:spTgt spid="17"/>
                                        </p:tgtEl>
                                        <p:attrNameLst>
                                          <p:attrName>ppt_w</p:attrName>
                                        </p:attrNameLst>
                                      </p:cBhvr>
                                      <p:tavLst>
                                        <p:tav tm="0" fmla="#ppt_w+(8/9)*(#ppt_w-0)*((1.5-1.5*$)^2-(1.5-1.5*$)^3)">
                                          <p:val>
                                            <p:fltVal val="0"/>
                                          </p:val>
                                        </p:tav>
                                        <p:tav tm="100000">
                                          <p:val>
                                            <p:fltVal val="1"/>
                                          </p:val>
                                        </p:tav>
                                      </p:tavLst>
                                    </p:anim>
                                    <p:anim to="" calcmode="lin" valueType="num">
                                      <p:cBhvr>
                                        <p:cTn id="40" dur="1000" fill="hold">
                                          <p:stCondLst>
                                            <p:cond delay="0"/>
                                          </p:stCondLst>
                                        </p:cTn>
                                        <p:tgtEl>
                                          <p:spTgt spid="17"/>
                                        </p:tgtEl>
                                        <p:attrNameLst>
                                          <p:attrName>ppt_h</p:attrName>
                                        </p:attrNameLst>
                                      </p:cBhvr>
                                      <p:tavLst>
                                        <p:tav tm="0" fmla="#ppt_h+(8/9)*(#ppt_h-0)*((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4</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40912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消费者类型及销售对策</a:t>
            </a:r>
            <a:endParaRPr lang="zh-CN" altLang="en-US" b="1" noProof="1">
              <a:solidFill>
                <a:srgbClr val="9AB8EE"/>
              </a:solidFill>
              <a:latin typeface="+mn-lt"/>
              <a:cs typeface="+mn-ea"/>
              <a:sym typeface="+mn-lt"/>
            </a:endParaRPr>
          </a:p>
        </p:txBody>
      </p:sp>
      <p:grpSp>
        <p:nvGrpSpPr>
          <p:cNvPr id="8" name="组合 7"/>
          <p:cNvGrpSpPr/>
          <p:nvPr/>
        </p:nvGrpSpPr>
        <p:grpSpPr>
          <a:xfrm>
            <a:off x="1759184" y="1785822"/>
            <a:ext cx="2324152" cy="577074"/>
            <a:chOff x="1119596" y="1953996"/>
            <a:chExt cx="2324152" cy="577074"/>
          </a:xfrm>
        </p:grpSpPr>
        <p:sp>
          <p:nvSpPr>
            <p:cNvPr id="10" name="矩形: 圆角 9"/>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分析型</a:t>
              </a:r>
              <a:endParaRPr lang="zh-CN" altLang="en-US" sz="2000" b="1" dirty="0">
                <a:solidFill>
                  <a:schemeClr val="bg1"/>
                </a:solidFill>
                <a:cs typeface="+mn-ea"/>
                <a:sym typeface="+mn-lt"/>
              </a:endParaRPr>
            </a:p>
          </p:txBody>
        </p:sp>
      </p:grpSp>
      <p:sp>
        <p:nvSpPr>
          <p:cNvPr id="12" name="文本框 11"/>
          <p:cNvSpPr txBox="1"/>
          <p:nvPr/>
        </p:nvSpPr>
        <p:spPr>
          <a:xfrm>
            <a:off x="1890933" y="2516582"/>
            <a:ext cx="5008239" cy="1061829"/>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特点：</a:t>
            </a:r>
            <a:r>
              <a:rPr lang="zh-CN" altLang="en-US" sz="1400" dirty="0">
                <a:cs typeface="+mn-ea"/>
                <a:sym typeface="+mn-lt"/>
              </a:rPr>
              <a:t>非常关注产品的性价比，通常较迟做出购买决定。</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应对：</a:t>
            </a:r>
            <a:r>
              <a:rPr lang="zh-CN" altLang="en-US" sz="1400" dirty="0">
                <a:cs typeface="+mn-ea"/>
                <a:sym typeface="+mn-lt"/>
              </a:rPr>
              <a:t>详细介绍产品的所有信息，客观解释产品的优缺点，强调其物有所值，要有相当的耐心。</a:t>
            </a:r>
            <a:endParaRPr lang="zh-CN" altLang="en-US" sz="1400" dirty="0">
              <a:cs typeface="+mn-ea"/>
              <a:sym typeface="+mn-lt"/>
            </a:endParaRPr>
          </a:p>
        </p:txBody>
      </p:sp>
      <p:grpSp>
        <p:nvGrpSpPr>
          <p:cNvPr id="13" name="组合 12"/>
          <p:cNvGrpSpPr/>
          <p:nvPr/>
        </p:nvGrpSpPr>
        <p:grpSpPr>
          <a:xfrm>
            <a:off x="1759184" y="4081644"/>
            <a:ext cx="2324152" cy="577074"/>
            <a:chOff x="1119596" y="1953996"/>
            <a:chExt cx="2324152" cy="577074"/>
          </a:xfrm>
        </p:grpSpPr>
        <p:sp>
          <p:nvSpPr>
            <p:cNvPr id="14" name="矩形: 圆角 13"/>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5" name="文本框 14"/>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果断型</a:t>
              </a:r>
              <a:endParaRPr lang="zh-CN" altLang="en-US" sz="2000" b="1" dirty="0">
                <a:solidFill>
                  <a:schemeClr val="bg1"/>
                </a:solidFill>
                <a:cs typeface="+mn-ea"/>
                <a:sym typeface="+mn-lt"/>
              </a:endParaRPr>
            </a:p>
          </p:txBody>
        </p:sp>
      </p:grpSp>
      <p:sp>
        <p:nvSpPr>
          <p:cNvPr id="16" name="文本框 15"/>
          <p:cNvSpPr txBox="1"/>
          <p:nvPr/>
        </p:nvSpPr>
        <p:spPr>
          <a:xfrm>
            <a:off x="1890933" y="4812404"/>
            <a:ext cx="5008239" cy="1061829"/>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特点：</a:t>
            </a:r>
            <a:r>
              <a:rPr lang="zh-CN" altLang="en-US" sz="1400" dirty="0">
                <a:cs typeface="+mn-ea"/>
                <a:sym typeface="+mn-lt"/>
              </a:rPr>
              <a:t>当机立断，凭第一印象决定购买目标，考虑不周详。</a:t>
            </a:r>
            <a:endParaRPr lang="zh-CN" altLang="en-US" sz="1400" dirty="0">
              <a:cs typeface="+mn-ea"/>
              <a:sym typeface="+mn-lt"/>
            </a:endParaRPr>
          </a:p>
          <a:p>
            <a:pPr marL="285750" indent="-285750">
              <a:lnSpc>
                <a:spcPct val="150000"/>
              </a:lnSpc>
              <a:buClr>
                <a:srgbClr val="9AB8EE"/>
              </a:buClr>
              <a:buFont typeface="Wingdings" panose="05000000000000000000" pitchFamily="2" charset="2"/>
              <a:buChar char="l"/>
            </a:pPr>
            <a:r>
              <a:rPr lang="zh-CN" altLang="en-US" sz="1400" b="1" dirty="0">
                <a:cs typeface="+mn-ea"/>
                <a:sym typeface="+mn-lt"/>
              </a:rPr>
              <a:t>应对：</a:t>
            </a:r>
            <a:r>
              <a:rPr lang="zh-CN" altLang="en-US" sz="1400" dirty="0">
                <a:cs typeface="+mn-ea"/>
                <a:sym typeface="+mn-lt"/>
              </a:rPr>
              <a:t>店员要作为专家对其予以引导，从消费者的角度去考虑问题，适当提出建议，使其最终得到满意的产品。</a:t>
            </a:r>
            <a:endParaRPr lang="zh-CN" altLang="en-US" sz="1400" dirty="0">
              <a:cs typeface="+mn-ea"/>
              <a:sym typeface="+mn-lt"/>
            </a:endParaRPr>
          </a:p>
        </p:txBody>
      </p:sp>
      <p:pic>
        <p:nvPicPr>
          <p:cNvPr id="17" name="图片 16"/>
          <p:cNvPicPr>
            <a:picLocks noChangeAspect="1"/>
          </p:cNvPicPr>
          <p:nvPr/>
        </p:nvPicPr>
        <p:blipFill>
          <a:blip r:embed="rId1"/>
          <a:stretch>
            <a:fillRect/>
          </a:stretch>
        </p:blipFill>
        <p:spPr>
          <a:xfrm>
            <a:off x="6899172" y="1296361"/>
            <a:ext cx="4497757" cy="4495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ppt_x</p:attrName>
                                        </p:attrNameLst>
                                      </p:cBhvr>
                                      <p:tavLst>
                                        <p:tav tm="0">
                                          <p:val>
                                            <p:strVal val="#ppt_x"/>
                                          </p:val>
                                        </p:tav>
                                        <p:tav tm="100000">
                                          <p:val>
                                            <p:strVal val="#ppt_x"/>
                                          </p:val>
                                        </p:tav>
                                      </p:tavLst>
                                    </p:anim>
                                    <p:anim calcmode="lin" valueType="num">
                                      <p:cBhvr>
                                        <p:cTn id="20" dur="1000" fill="hold"/>
                                        <p:tgtEl>
                                          <p:spTgt spid="17"/>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4" presetClass="entr" presetSubtype="1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par>
                                <p:cTn id="25" presetID="23" presetClass="entr" presetSubtype="528" fill="hold" grpId="0" nodeType="withEffect">
                                  <p:stCondLst>
                                    <p:cond delay="0"/>
                                  </p:stCondLst>
                                  <p:iterate type="lt">
                                    <p:tmPct val="5000"/>
                                  </p:iterate>
                                  <p:childTnLst>
                                    <p:set>
                                      <p:cBhvr>
                                        <p:cTn id="26" dur="1" fill="hold">
                                          <p:stCondLst>
                                            <p:cond delay="0"/>
                                          </p:stCondLst>
                                        </p:cTn>
                                        <p:tgtEl>
                                          <p:spTgt spid="12"/>
                                        </p:tgtEl>
                                        <p:attrNameLst>
                                          <p:attrName>style.visibility</p:attrName>
                                        </p:attrNameLst>
                                      </p:cBhvr>
                                      <p:to>
                                        <p:strVal val="visible"/>
                                      </p:to>
                                    </p:set>
                                    <p:anim to="" calcmode="lin" valueType="num">
                                      <p:cBhvr>
                                        <p:cTn id="27" dur="1000" fill="hold">
                                          <p:stCondLst>
                                            <p:cond delay="0"/>
                                          </p:stCondLst>
                                        </p:cTn>
                                        <p:tgtEl>
                                          <p:spTgt spid="12"/>
                                        </p:tgtEl>
                                        <p:attrNameLst>
                                          <p:attrName>ppt_x</p:attrName>
                                        </p:attrNameLst>
                                      </p:cBhvr>
                                      <p:tavLst>
                                        <p:tav tm="0" fmla="#ppt_x+(8/9)*(#ppt_x-(#ppt_x-#ppt_w/2))*((1.5-1.5*$)^2-(1.5-1.5*$)^3)">
                                          <p:val>
                                            <p:fltVal val="0"/>
                                          </p:val>
                                        </p:tav>
                                        <p:tav tm="100000">
                                          <p:val>
                                            <p:fltVal val="1"/>
                                          </p:val>
                                        </p:tav>
                                      </p:tavLst>
                                    </p:anim>
                                    <p:anim to="" calcmode="lin" valueType="num">
                                      <p:cBhvr>
                                        <p:cTn id="28" dur="1000" fill="hold">
                                          <p:stCondLst>
                                            <p:cond delay="0"/>
                                          </p:stCondLst>
                                        </p:cTn>
                                        <p:tgtEl>
                                          <p:spTgt spid="12"/>
                                        </p:tgtEl>
                                        <p:attrNameLst>
                                          <p:attrName>ppt_y</p:attrName>
                                        </p:attrNameLst>
                                      </p:cBhvr>
                                      <p:tavLst>
                                        <p:tav tm="0" fmla="#ppt_y+(8/9)*(#ppt_y-(#ppt_y+#ppt_h/2))*((1.5-1.5*$)^2-(1.5-1.5*$)^3)">
                                          <p:val>
                                            <p:fltVal val="0"/>
                                          </p:val>
                                        </p:tav>
                                        <p:tav tm="100000">
                                          <p:val>
                                            <p:fltVal val="1"/>
                                          </p:val>
                                        </p:tav>
                                      </p:tavLst>
                                    </p:anim>
                                    <p:anim to="" calcmode="lin" valueType="num">
                                      <p:cBhvr>
                                        <p:cTn id="29" dur="1000" fill="hold">
                                          <p:stCondLst>
                                            <p:cond delay="0"/>
                                          </p:stCondLst>
                                        </p:cTn>
                                        <p:tgtEl>
                                          <p:spTgt spid="12"/>
                                        </p:tgtEl>
                                        <p:attrNameLst>
                                          <p:attrName>ppt_w</p:attrName>
                                        </p:attrNameLst>
                                      </p:cBhvr>
                                      <p:tavLst>
                                        <p:tav tm="0" fmla="#ppt_w+(8/9)*(#ppt_w-0)*((1.5-1.5*$)^2-(1.5-1.5*$)^3)">
                                          <p:val>
                                            <p:fltVal val="0"/>
                                          </p:val>
                                        </p:tav>
                                        <p:tav tm="100000">
                                          <p:val>
                                            <p:fltVal val="1"/>
                                          </p:val>
                                        </p:tav>
                                      </p:tavLst>
                                    </p:anim>
                                    <p:anim to="" calcmode="lin" valueType="num">
                                      <p:cBhvr>
                                        <p:cTn id="30" dur="1000" fill="hold">
                                          <p:stCondLst>
                                            <p:cond delay="0"/>
                                          </p:stCondLst>
                                        </p:cTn>
                                        <p:tgtEl>
                                          <p:spTgt spid="12"/>
                                        </p:tgtEl>
                                        <p:attrNameLst>
                                          <p:attrName>ppt_h</p:attrName>
                                        </p:attrNameLst>
                                      </p:cBhvr>
                                      <p:tavLst>
                                        <p:tav tm="0" fmla="#ppt_h+(8/9)*(#ppt_h-0)*((1.5-1.5*$)^2-(1.5-1.5*$)^3)">
                                          <p:val>
                                            <p:fltVal val="0"/>
                                          </p:val>
                                        </p:tav>
                                        <p:tav tm="100000">
                                          <p:val>
                                            <p:fltVal val="1"/>
                                          </p:val>
                                        </p:tav>
                                      </p:tavLst>
                                    </p:anim>
                                  </p:childTnLst>
                                </p:cTn>
                              </p:par>
                            </p:childTnLst>
                          </p:cTn>
                        </p:par>
                        <p:par>
                          <p:cTn id="31" fill="hold">
                            <p:stCondLst>
                              <p:cond delay="5300"/>
                            </p:stCondLst>
                            <p:childTnLst>
                              <p:par>
                                <p:cTn id="32" presetID="14" presetClass="entr" presetSubtype="1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randombar(horizontal)">
                                      <p:cBhvr>
                                        <p:cTn id="34" dur="500"/>
                                        <p:tgtEl>
                                          <p:spTgt spid="13"/>
                                        </p:tgtEl>
                                      </p:cBhvr>
                                    </p:animEffect>
                                  </p:childTnLst>
                                </p:cTn>
                              </p:par>
                              <p:par>
                                <p:cTn id="35" presetID="23" presetClass="entr" presetSubtype="528" fill="hold" grpId="0" nodeType="withEffect">
                                  <p:stCondLst>
                                    <p:cond delay="0"/>
                                  </p:stCondLst>
                                  <p:iterate type="lt">
                                    <p:tmPct val="5000"/>
                                  </p:iterate>
                                  <p:childTnLst>
                                    <p:set>
                                      <p:cBhvr>
                                        <p:cTn id="36" dur="1" fill="hold">
                                          <p:stCondLst>
                                            <p:cond delay="0"/>
                                          </p:stCondLst>
                                        </p:cTn>
                                        <p:tgtEl>
                                          <p:spTgt spid="16"/>
                                        </p:tgtEl>
                                        <p:attrNameLst>
                                          <p:attrName>style.visibility</p:attrName>
                                        </p:attrNameLst>
                                      </p:cBhvr>
                                      <p:to>
                                        <p:strVal val="visible"/>
                                      </p:to>
                                    </p:set>
                                    <p:anim to="" calcmode="lin" valueType="num">
                                      <p:cBhvr>
                                        <p:cTn id="37" dur="1000" fill="hold">
                                          <p:stCondLst>
                                            <p:cond delay="0"/>
                                          </p:stCondLst>
                                        </p:cTn>
                                        <p:tgtEl>
                                          <p:spTgt spid="16"/>
                                        </p:tgtEl>
                                        <p:attrNameLst>
                                          <p:attrName>ppt_x</p:attrName>
                                        </p:attrNameLst>
                                      </p:cBhvr>
                                      <p:tavLst>
                                        <p:tav tm="0" fmla="#ppt_x+(8/9)*(#ppt_x-(#ppt_x-#ppt_w/2))*((1.5-1.5*$)^2-(1.5-1.5*$)^3)">
                                          <p:val>
                                            <p:fltVal val="0"/>
                                          </p:val>
                                        </p:tav>
                                        <p:tav tm="100000">
                                          <p:val>
                                            <p:fltVal val="1"/>
                                          </p:val>
                                        </p:tav>
                                      </p:tavLst>
                                    </p:anim>
                                    <p:anim to="" calcmode="lin" valueType="num">
                                      <p:cBhvr>
                                        <p:cTn id="38" dur="1000" fill="hold">
                                          <p:stCondLst>
                                            <p:cond delay="0"/>
                                          </p:stCondLst>
                                        </p:cTn>
                                        <p:tgtEl>
                                          <p:spTgt spid="16"/>
                                        </p:tgtEl>
                                        <p:attrNameLst>
                                          <p:attrName>ppt_y</p:attrName>
                                        </p:attrNameLst>
                                      </p:cBhvr>
                                      <p:tavLst>
                                        <p:tav tm="0" fmla="#ppt_y+(8/9)*(#ppt_y-(#ppt_y+#ppt_h/2))*((1.5-1.5*$)^2-(1.5-1.5*$)^3)">
                                          <p:val>
                                            <p:fltVal val="0"/>
                                          </p:val>
                                        </p:tav>
                                        <p:tav tm="100000">
                                          <p:val>
                                            <p:fltVal val="1"/>
                                          </p:val>
                                        </p:tav>
                                      </p:tavLst>
                                    </p:anim>
                                    <p:anim to="" calcmode="lin" valueType="num">
                                      <p:cBhvr>
                                        <p:cTn id="39" dur="1000" fill="hold">
                                          <p:stCondLst>
                                            <p:cond delay="0"/>
                                          </p:stCondLst>
                                        </p:cTn>
                                        <p:tgtEl>
                                          <p:spTgt spid="16"/>
                                        </p:tgtEl>
                                        <p:attrNameLst>
                                          <p:attrName>ppt_w</p:attrName>
                                        </p:attrNameLst>
                                      </p:cBhvr>
                                      <p:tavLst>
                                        <p:tav tm="0" fmla="#ppt_w+(8/9)*(#ppt_w-0)*((1.5-1.5*$)^2-(1.5-1.5*$)^3)">
                                          <p:val>
                                            <p:fltVal val="0"/>
                                          </p:val>
                                        </p:tav>
                                        <p:tav tm="100000">
                                          <p:val>
                                            <p:fltVal val="1"/>
                                          </p:val>
                                        </p:tav>
                                      </p:tavLst>
                                    </p:anim>
                                    <p:anim to="" calcmode="lin" valueType="num">
                                      <p:cBhvr>
                                        <p:cTn id="40" dur="1000" fill="hold">
                                          <p:stCondLst>
                                            <p:cond delay="0"/>
                                          </p:stCondLst>
                                        </p:cTn>
                                        <p:tgtEl>
                                          <p:spTgt spid="16"/>
                                        </p:tgtEl>
                                        <p:attrNameLst>
                                          <p:attrName>ppt_h</p:attrName>
                                        </p:attrNameLst>
                                      </p:cBhvr>
                                      <p:tavLst>
                                        <p:tav tm="0" fmla="#ppt_h+(8/9)*(#ppt_h-0)*((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9"/>
          <p:cNvSpPr/>
          <p:nvPr/>
        </p:nvSpPr>
        <p:spPr bwMode="auto">
          <a:xfrm>
            <a:off x="5102942" y="0"/>
            <a:ext cx="7089058" cy="6858000"/>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solidFill>
            <a:srgbClr val="B8CEF7"/>
          </a:solidFill>
          <a:ln>
            <a:noFill/>
          </a:ln>
        </p:spPr>
        <p:txBody>
          <a:bodyPr vert="horz" wrap="square" lIns="91440" tIns="45720" rIns="91440" bIns="45720" numCol="1" anchor="t" anchorCtr="0" compatLnSpc="1"/>
          <a:lstStyle/>
          <a:p>
            <a:endParaRPr lang="zh-CN" altLang="en-US">
              <a:cs typeface="+mn-ea"/>
              <a:sym typeface="+mn-lt"/>
            </a:endParaRPr>
          </a:p>
        </p:txBody>
      </p:sp>
      <p:pic>
        <p:nvPicPr>
          <p:cNvPr id="5" name="图形 4"/>
          <p:cNvPicPr>
            <a:picLocks noChangeAspect="1"/>
          </p:cNvPicPr>
          <p:nvPr/>
        </p:nvPicPr>
        <p:blipFill>
          <a:blip r:embed="rId1"/>
          <a:stretch>
            <a:fillRect/>
          </a:stretch>
        </p:blipFill>
        <p:spPr>
          <a:xfrm>
            <a:off x="6111707" y="891797"/>
            <a:ext cx="5456021" cy="5471652"/>
          </a:xfrm>
          <a:prstGeom prst="rect">
            <a:avLst/>
          </a:prstGeom>
        </p:spPr>
      </p:pic>
      <p:pic>
        <p:nvPicPr>
          <p:cNvPr id="6" name="图片 5"/>
          <p:cNvPicPr>
            <a:picLocks noChangeAspect="1"/>
          </p:cNvPicPr>
          <p:nvPr/>
        </p:nvPicPr>
        <p:blipFill rotWithShape="1">
          <a:blip r:embed="rId2" cstate="print">
            <a:duotone>
              <a:prstClr val="black"/>
              <a:srgbClr val="0070C0">
                <a:tint val="45000"/>
                <a:satMod val="400000"/>
              </a:srgbClr>
            </a:duotone>
            <a:extLst>
              <a:ext uri="{28A0092B-C50C-407E-A947-70E740481C1C}">
                <a14:useLocalDpi xmlns:a14="http://schemas.microsoft.com/office/drawing/2010/main" val="0"/>
              </a:ext>
            </a:extLst>
          </a:blip>
          <a:srcRect r="91495"/>
          <a:stretch>
            <a:fillRect/>
          </a:stretch>
        </p:blipFill>
        <p:spPr>
          <a:xfrm>
            <a:off x="323850" y="252133"/>
            <a:ext cx="946150" cy="1417236"/>
          </a:xfrm>
          <a:prstGeom prst="rect">
            <a:avLst/>
          </a:prstGeom>
        </p:spPr>
      </p:pic>
      <p:sp>
        <p:nvSpPr>
          <p:cNvPr id="7" name="PA_文本框 12"/>
          <p:cNvSpPr txBox="1">
            <a:spLocks noChangeArrowheads="1"/>
          </p:cNvSpPr>
          <p:nvPr>
            <p:custDataLst>
              <p:tags r:id="rId3"/>
            </p:custDataLst>
          </p:nvPr>
        </p:nvSpPr>
        <p:spPr bwMode="auto">
          <a:xfrm>
            <a:off x="2276422" y="1189989"/>
            <a:ext cx="2330351"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defRPr/>
            </a:pPr>
            <a:r>
              <a:rPr kumimoji="0" lang="en-US" altLang="zh-CN" sz="13800" b="1" i="0" u="none" strike="noStrike" kern="1200" cap="none" spc="0" normalizeH="0" dirty="0">
                <a:ln>
                  <a:noFill/>
                </a:ln>
                <a:solidFill>
                  <a:srgbClr val="9AB8EE"/>
                </a:solidFill>
                <a:effectLst/>
                <a:uLnTx/>
                <a:uFillTx/>
                <a:latin typeface="+mn-lt"/>
                <a:ea typeface="+mn-ea"/>
                <a:cs typeface="+mn-ea"/>
                <a:sym typeface="+mn-lt"/>
              </a:rPr>
              <a:t>05</a:t>
            </a:r>
            <a:endParaRPr kumimoji="0" lang="zh-CN" altLang="zh-CN" sz="13800" b="1" i="0" u="none" strike="noStrike" kern="1200" cap="none" spc="0" normalizeH="0" baseline="0" noProof="0" dirty="0">
              <a:ln>
                <a:noFill/>
              </a:ln>
              <a:solidFill>
                <a:srgbClr val="9AB8EE"/>
              </a:solidFill>
              <a:effectLst/>
              <a:uLnTx/>
              <a:uFillTx/>
              <a:latin typeface="+mn-lt"/>
              <a:ea typeface="+mn-ea"/>
              <a:cs typeface="+mn-ea"/>
              <a:sym typeface="+mn-lt"/>
            </a:endParaRPr>
          </a:p>
        </p:txBody>
      </p:sp>
      <p:sp>
        <p:nvSpPr>
          <p:cNvPr id="8" name="文本框 7"/>
          <p:cNvSpPr txBox="1"/>
          <p:nvPr/>
        </p:nvSpPr>
        <p:spPr>
          <a:xfrm>
            <a:off x="412954" y="3270058"/>
            <a:ext cx="6057286" cy="1015663"/>
          </a:xfrm>
          <a:prstGeom prst="rect">
            <a:avLst/>
          </a:prstGeom>
          <a:noFill/>
          <a:ln>
            <a:noFill/>
          </a:ln>
          <a:effectLst/>
        </p:spPr>
        <p:txBody>
          <a:bodyPr wrap="square" rtlCol="0">
            <a:spAutoFit/>
          </a:bodyPr>
          <a:lstStyle/>
          <a:p>
            <a:pPr algn="ctr"/>
            <a:r>
              <a:rPr lang="zh-CN" altLang="en-US" sz="6000" b="1" dirty="0">
                <a:solidFill>
                  <a:srgbClr val="9AB8EE"/>
                </a:solidFill>
                <a:cs typeface="+mn-ea"/>
                <a:sym typeface="+mn-lt"/>
              </a:rPr>
              <a:t>促成交易的方法</a:t>
            </a:r>
            <a:endParaRPr lang="zh-CN" altLang="en-US" sz="6000" b="1" dirty="0">
              <a:solidFill>
                <a:srgbClr val="9AB8EE"/>
              </a:solidFill>
              <a:cs typeface="+mn-ea"/>
              <a:sym typeface="+mn-lt"/>
            </a:endParaRPr>
          </a:p>
        </p:txBody>
      </p:sp>
      <p:sp>
        <p:nvSpPr>
          <p:cNvPr id="12" name="矩形 11"/>
          <p:cNvSpPr/>
          <p:nvPr/>
        </p:nvSpPr>
        <p:spPr>
          <a:xfrm>
            <a:off x="1033870" y="4378054"/>
            <a:ext cx="4815454" cy="554006"/>
          </a:xfrm>
          <a:prstGeom prst="rect">
            <a:avLst/>
          </a:prstGeom>
        </p:spPr>
        <p:txBody>
          <a:bodyPr wrap="square" lIns="91448" tIns="45724" rIns="91448" bIns="45724">
            <a:spAutoFit/>
          </a:bodyPr>
          <a:lstStyle/>
          <a:p>
            <a:pPr algn="ctr"/>
            <a:r>
              <a:rPr lang="en-US" altLang="zh-CN" sz="1000" dirty="0">
                <a:solidFill>
                  <a:schemeClr val="bg1">
                    <a:lumMod val="75000"/>
                  </a:schemeClr>
                </a:solidFill>
                <a:cs typeface="+mn-ea"/>
                <a:sym typeface="+mn-lt"/>
              </a:rPr>
              <a:t>Chinese  companies  will no longer remain in the hard stage and they are also promoting a culture Chinese  companies  will no longer remain </a:t>
            </a:r>
            <a:endParaRPr lang="en-US" altLang="zh-CN" sz="1000" dirty="0">
              <a:solidFill>
                <a:schemeClr val="bg1">
                  <a:lumMod val="75000"/>
                </a:schemeClr>
              </a:solidFill>
              <a:cs typeface="+mn-ea"/>
              <a:sym typeface="+mn-lt"/>
            </a:endParaRPr>
          </a:p>
          <a:p>
            <a:pPr algn="ctr"/>
            <a:r>
              <a:rPr lang="en-US" altLang="zh-CN" sz="1000" dirty="0">
                <a:solidFill>
                  <a:schemeClr val="bg1">
                    <a:lumMod val="75000"/>
                  </a:schemeClr>
                </a:solidFill>
                <a:cs typeface="+mn-ea"/>
                <a:sym typeface="+mn-lt"/>
              </a:rPr>
              <a:t>in the hard stage and they are also wang ling </a:t>
            </a:r>
            <a:r>
              <a:rPr lang="en-US" altLang="zh-CN" sz="1000" dirty="0" err="1">
                <a:solidFill>
                  <a:schemeClr val="bg1">
                    <a:lumMod val="75000"/>
                  </a:schemeClr>
                </a:solidFill>
                <a:cs typeface="+mn-ea"/>
                <a:sym typeface="+mn-lt"/>
              </a:rPr>
              <a:t>yan</a:t>
            </a:r>
            <a:r>
              <a:rPr lang="en-US" altLang="zh-CN" sz="1000" dirty="0">
                <a:solidFill>
                  <a:schemeClr val="bg1">
                    <a:lumMod val="75000"/>
                  </a:schemeClr>
                </a:solidFill>
                <a:cs typeface="+mn-ea"/>
                <a:sym typeface="+mn-lt"/>
              </a:rPr>
              <a:t> a culture</a:t>
            </a:r>
            <a:endParaRPr lang="en-US" altLang="zh-CN" sz="1000" dirty="0">
              <a:solidFill>
                <a:schemeClr val="bg1">
                  <a:lumMod val="75000"/>
                </a:schemeClr>
              </a:solidFill>
              <a:cs typeface="+mn-ea"/>
              <a:sym typeface="+mn-lt"/>
            </a:endParaRPr>
          </a:p>
        </p:txBody>
      </p:sp>
      <p:sp>
        <p:nvSpPr>
          <p:cNvPr id="13" name="PA_文本框 12"/>
          <p:cNvSpPr txBox="1">
            <a:spLocks noChangeArrowheads="1"/>
          </p:cNvSpPr>
          <p:nvPr>
            <p:custDataLst>
              <p:tags r:id="rId4"/>
            </p:custDataLst>
          </p:nvPr>
        </p:nvSpPr>
        <p:spPr bwMode="auto">
          <a:xfrm>
            <a:off x="2042636" y="4932060"/>
            <a:ext cx="279792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defRPr/>
            </a:pPr>
            <a:r>
              <a:rPr lang="en-US" altLang="zh-CN" sz="8000" dirty="0">
                <a:solidFill>
                  <a:srgbClr val="D2E3FD">
                    <a:alpha val="50000"/>
                  </a:srgbClr>
                </a:solidFill>
                <a:latin typeface="+mn-lt"/>
                <a:ea typeface="+mn-ea"/>
                <a:cs typeface="+mn-ea"/>
                <a:sym typeface="+mn-lt"/>
              </a:rPr>
              <a:t>FIVE</a:t>
            </a:r>
            <a:endParaRPr kumimoji="0" lang="zh-CN" altLang="zh-CN" sz="8000" b="0" i="0" u="none" strike="noStrike" kern="1200" cap="none" spc="0" normalizeH="0" baseline="0" noProof="0" dirty="0">
              <a:ln>
                <a:noFill/>
              </a:ln>
              <a:solidFill>
                <a:srgbClr val="D2E3FD">
                  <a:alpha val="50000"/>
                </a:srgbClr>
              </a:solidFill>
              <a:effectLst/>
              <a:uLnTx/>
              <a:uFillTx/>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1+#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4"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6" presetClass="emph" presetSubtype="0" fill="hold" grpId="1" nodeType="withEffect">
                                  <p:stCondLst>
                                    <p:cond delay="500"/>
                                  </p:stCondLst>
                                  <p:iterate type="lt">
                                    <p:tmPct val="10000"/>
                                  </p:iterate>
                                  <p:childTnLst>
                                    <p:animEffect transition="out" filter="fade">
                                      <p:cBhvr>
                                        <p:cTn id="15" dur="500" tmFilter="0, 0; .2, .5; .8, .5; 1, 0"/>
                                        <p:tgtEl>
                                          <p:spTgt spid="7"/>
                                        </p:tgtEl>
                                      </p:cBhvr>
                                    </p:animEffect>
                                    <p:animScale>
                                      <p:cBhvr>
                                        <p:cTn id="16" dur="250" autoRev="1" fill="hold"/>
                                        <p:tgtEl>
                                          <p:spTgt spid="7"/>
                                        </p:tgtEl>
                                      </p:cBhvr>
                                      <p:by x="105000" y="105000"/>
                                    </p:animScale>
                                  </p:childTnLst>
                                </p:cTn>
                              </p:par>
                            </p:childTnLst>
                          </p:cTn>
                        </p:par>
                        <p:par>
                          <p:cTn id="17" fill="hold">
                            <p:stCondLst>
                              <p:cond delay="1049"/>
                            </p:stCondLst>
                            <p:childTnLst>
                              <p:par>
                                <p:cTn id="18" presetID="23" presetClass="entr" presetSubtype="528" fill="hold" grpId="0" nodeType="afterEffect">
                                  <p:stCondLst>
                                    <p:cond delay="0"/>
                                  </p:stCondLst>
                                  <p:iterate type="lt">
                                    <p:tmPct val="5000"/>
                                  </p:iterate>
                                  <p:childTnLst>
                                    <p:set>
                                      <p:cBhvr>
                                        <p:cTn id="19" dur="1" fill="hold">
                                          <p:stCondLst>
                                            <p:cond delay="0"/>
                                          </p:stCondLst>
                                        </p:cTn>
                                        <p:tgtEl>
                                          <p:spTgt spid="8"/>
                                        </p:tgtEl>
                                        <p:attrNameLst>
                                          <p:attrName>style.visibility</p:attrName>
                                        </p:attrNameLst>
                                      </p:cBhvr>
                                      <p:to>
                                        <p:strVal val="visible"/>
                                      </p:to>
                                    </p:set>
                                    <p:anim to="" calcmode="lin" valueType="num">
                                      <p:cBhvr>
                                        <p:cTn id="20"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21"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22"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23"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24" fill="hold">
                            <p:stCondLst>
                              <p:cond delay="2349"/>
                            </p:stCondLst>
                            <p:childTnLst>
                              <p:par>
                                <p:cTn id="25" presetID="18" presetClass="entr" presetSubtype="12"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trips(downLeft)">
                                      <p:cBhvr>
                                        <p:cTn id="27" dur="500"/>
                                        <p:tgtEl>
                                          <p:spTgt spid="12"/>
                                        </p:tgtEl>
                                      </p:cBhvr>
                                    </p:animEffect>
                                  </p:childTnLst>
                                </p:cTn>
                              </p:par>
                            </p:childTnLst>
                          </p:cTn>
                        </p:par>
                        <p:par>
                          <p:cTn id="28" fill="hold">
                            <p:stCondLst>
                              <p:cond delay="2849"/>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6" presetClass="emph" presetSubtype="0" fill="hold" grpId="1" nodeType="withEffect">
                                  <p:stCondLst>
                                    <p:cond delay="500"/>
                                  </p:stCondLst>
                                  <p:iterate type="lt">
                                    <p:tmPct val="10000"/>
                                  </p:iterate>
                                  <p:childTnLst>
                                    <p:animEffect transition="out" filter="fade">
                                      <p:cBhvr>
                                        <p:cTn id="34" dur="500" tmFilter="0, 0; .2, .5; .8, .5; 1, 0"/>
                                        <p:tgtEl>
                                          <p:spTgt spid="13"/>
                                        </p:tgtEl>
                                      </p:cBhvr>
                                    </p:animEffect>
                                    <p:animScale>
                                      <p:cBhvr>
                                        <p:cTn id="35"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12" grpId="0"/>
      <p:bldP spid="13" grpId="0"/>
      <p:bldP spid="13"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5</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40912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促成交易的方法</a:t>
            </a:r>
            <a:endParaRPr lang="zh-CN" altLang="en-US" b="1" noProof="1">
              <a:solidFill>
                <a:srgbClr val="9AB8EE"/>
              </a:solidFill>
              <a:latin typeface="+mn-lt"/>
              <a:cs typeface="+mn-ea"/>
              <a:sym typeface="+mn-lt"/>
            </a:endParaRPr>
          </a:p>
        </p:txBody>
      </p:sp>
      <p:grpSp>
        <p:nvGrpSpPr>
          <p:cNvPr id="24" name="组合 23"/>
          <p:cNvGrpSpPr/>
          <p:nvPr/>
        </p:nvGrpSpPr>
        <p:grpSpPr>
          <a:xfrm>
            <a:off x="1992370" y="1868995"/>
            <a:ext cx="2324152" cy="577074"/>
            <a:chOff x="1119596" y="1953996"/>
            <a:chExt cx="2324152" cy="577074"/>
          </a:xfrm>
          <a:effectLst/>
        </p:grpSpPr>
        <p:sp>
          <p:nvSpPr>
            <p:cNvPr id="25" name="矩形: 圆角 24"/>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25"/>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请求成交法 </a:t>
              </a:r>
              <a:endParaRPr lang="zh-CN" altLang="en-US" sz="2000" b="1" dirty="0">
                <a:solidFill>
                  <a:schemeClr val="bg1"/>
                </a:solidFill>
                <a:cs typeface="+mn-ea"/>
                <a:sym typeface="+mn-lt"/>
              </a:endParaRPr>
            </a:p>
          </p:txBody>
        </p:sp>
      </p:grpSp>
      <p:sp>
        <p:nvSpPr>
          <p:cNvPr id="27" name="TextBox 40"/>
          <p:cNvSpPr txBox="1"/>
          <p:nvPr/>
        </p:nvSpPr>
        <p:spPr>
          <a:xfrm>
            <a:off x="1992369" y="2698627"/>
            <a:ext cx="5097859" cy="1338828"/>
          </a:xfrm>
          <a:prstGeom prst="rect">
            <a:avLst/>
          </a:prstGeom>
          <a:noFill/>
        </p:spPr>
        <p:txBody>
          <a:bodyPr wrap="square" rtlCol="0">
            <a:spAutoFit/>
          </a:bodyPr>
          <a:lstStyle/>
          <a:p>
            <a:pPr>
              <a:lnSpc>
                <a:spcPct val="150000"/>
              </a:lnSpc>
            </a:pPr>
            <a:r>
              <a:rPr lang="zh-CN" altLang="en-US" dirty="0">
                <a:solidFill>
                  <a:schemeClr val="bg1">
                    <a:lumMod val="50000"/>
                  </a:schemeClr>
                </a:solidFill>
                <a:cs typeface="+mn-ea"/>
                <a:sym typeface="+mn-lt"/>
              </a:rPr>
              <a:t>请求成交法又称之为直接成交法，这是销售人员向客户主动地提出成交的要求，直接要求客户购买销售的商品的一种方法。 </a:t>
            </a:r>
            <a:endParaRPr lang="zh-CN" altLang="en-US" dirty="0">
              <a:solidFill>
                <a:schemeClr val="bg1">
                  <a:lumMod val="50000"/>
                </a:schemeClr>
              </a:solidFill>
              <a:cs typeface="+mn-ea"/>
              <a:sym typeface="+mn-lt"/>
            </a:endParaRPr>
          </a:p>
        </p:txBody>
      </p:sp>
      <p:sp>
        <p:nvSpPr>
          <p:cNvPr id="28" name="文本框 27"/>
          <p:cNvSpPr txBox="1"/>
          <p:nvPr/>
        </p:nvSpPr>
        <p:spPr>
          <a:xfrm>
            <a:off x="1992370" y="4053236"/>
            <a:ext cx="5767214" cy="1846146"/>
          </a:xfrm>
          <a:prstGeom prst="rect">
            <a:avLst/>
          </a:prstGeom>
          <a:noFill/>
        </p:spPr>
        <p:txBody>
          <a:bodyPr wrap="square" rtlCol="0">
            <a:spAutoFit/>
          </a:bodyPr>
          <a:lstStyle/>
          <a:p>
            <a:pPr marL="285750" indent="-285750">
              <a:lnSpc>
                <a:spcPct val="200000"/>
              </a:lnSpc>
              <a:buClr>
                <a:srgbClr val="9AB8EE"/>
              </a:buClr>
              <a:buFont typeface="Wingdings" panose="05000000000000000000" pitchFamily="2" charset="2"/>
              <a:buChar char="l"/>
            </a:pPr>
            <a:r>
              <a:rPr lang="zh-CN" altLang="en-US" sz="2000" b="1" dirty="0">
                <a:solidFill>
                  <a:srgbClr val="9AB8EE"/>
                </a:solidFill>
                <a:cs typeface="+mn-ea"/>
                <a:sym typeface="+mn-lt"/>
              </a:rPr>
              <a:t>对老客户适用此法</a:t>
            </a:r>
            <a:endParaRPr lang="zh-CN" altLang="en-US" sz="2000" b="1" dirty="0">
              <a:solidFill>
                <a:srgbClr val="9AB8EE"/>
              </a:solidFill>
              <a:cs typeface="+mn-ea"/>
              <a:sym typeface="+mn-lt"/>
            </a:endParaRPr>
          </a:p>
          <a:p>
            <a:pPr marL="285750" indent="-285750">
              <a:lnSpc>
                <a:spcPct val="200000"/>
              </a:lnSpc>
              <a:buClr>
                <a:srgbClr val="9AB8EE"/>
              </a:buClr>
              <a:buFont typeface="Wingdings" panose="05000000000000000000" pitchFamily="2" charset="2"/>
              <a:buChar char="l"/>
            </a:pPr>
            <a:r>
              <a:rPr lang="zh-CN" altLang="en-US" sz="2000" b="1" dirty="0">
                <a:solidFill>
                  <a:srgbClr val="9AB8EE"/>
                </a:solidFill>
                <a:cs typeface="+mn-ea"/>
                <a:sym typeface="+mn-lt"/>
              </a:rPr>
              <a:t>当知道顾客有意向，但是犹豫不决的时候</a:t>
            </a:r>
            <a:endParaRPr lang="zh-CN" altLang="en-US" sz="2000" b="1" dirty="0">
              <a:solidFill>
                <a:srgbClr val="9AB8EE"/>
              </a:solidFill>
              <a:cs typeface="+mn-ea"/>
              <a:sym typeface="+mn-lt"/>
            </a:endParaRPr>
          </a:p>
          <a:p>
            <a:pPr marL="285750" indent="-285750">
              <a:lnSpc>
                <a:spcPct val="200000"/>
              </a:lnSpc>
              <a:buClr>
                <a:srgbClr val="9AB8EE"/>
              </a:buClr>
              <a:buFont typeface="Wingdings" panose="05000000000000000000" pitchFamily="2" charset="2"/>
              <a:buChar char="l"/>
            </a:pPr>
            <a:r>
              <a:rPr lang="zh-CN" altLang="en-US" sz="2000" b="1" dirty="0">
                <a:solidFill>
                  <a:srgbClr val="9AB8EE"/>
                </a:solidFill>
                <a:cs typeface="+mn-ea"/>
                <a:sym typeface="+mn-lt"/>
              </a:rPr>
              <a:t>当顾客提不出新的异议，又不主动开口时</a:t>
            </a:r>
            <a:endParaRPr lang="zh-CN" altLang="en-US" sz="2000" b="1" dirty="0">
              <a:solidFill>
                <a:srgbClr val="9AB8EE"/>
              </a:solidFill>
              <a:cs typeface="+mn-ea"/>
              <a:sym typeface="+mn-lt"/>
            </a:endParaRPr>
          </a:p>
        </p:txBody>
      </p:sp>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l="8588" r="10695"/>
          <a:stretch>
            <a:fillRect/>
          </a:stretch>
        </p:blipFill>
        <p:spPr>
          <a:xfrm>
            <a:off x="7010349" y="953360"/>
            <a:ext cx="4194628" cy="536035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4" presetClass="entr" presetSubtype="10"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randombar(horizontal)">
                                      <p:cBhvr>
                                        <p:cTn id="24" dur="500"/>
                                        <p:tgtEl>
                                          <p:spTgt spid="24"/>
                                        </p:tgtEl>
                                      </p:cBhvr>
                                    </p:animEffect>
                                  </p:childTnLst>
                                </p:cTn>
                              </p:par>
                            </p:childTnLst>
                          </p:cTn>
                        </p:par>
                        <p:par>
                          <p:cTn id="25" fill="hold">
                            <p:stCondLst>
                              <p:cond delay="1500"/>
                            </p:stCondLst>
                            <p:childTnLst>
                              <p:par>
                                <p:cTn id="26" presetID="14" presetClass="entr" presetSubtype="1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randombar(horizontal)">
                                      <p:cBhvr>
                                        <p:cTn id="28" dur="500"/>
                                        <p:tgtEl>
                                          <p:spTgt spid="27"/>
                                        </p:tgtEl>
                                      </p:cBhvr>
                                    </p:animEffect>
                                  </p:childTnLst>
                                </p:cTn>
                              </p:par>
                              <p:par>
                                <p:cTn id="29" presetID="23" presetClass="entr" presetSubtype="528" fill="hold" grpId="0" nodeType="withEffect">
                                  <p:stCondLst>
                                    <p:cond delay="0"/>
                                  </p:stCondLst>
                                  <p:iterate type="lt">
                                    <p:tmPct val="5000"/>
                                  </p:iterate>
                                  <p:childTnLst>
                                    <p:set>
                                      <p:cBhvr>
                                        <p:cTn id="30" dur="1" fill="hold">
                                          <p:stCondLst>
                                            <p:cond delay="0"/>
                                          </p:stCondLst>
                                        </p:cTn>
                                        <p:tgtEl>
                                          <p:spTgt spid="28"/>
                                        </p:tgtEl>
                                        <p:attrNameLst>
                                          <p:attrName>style.visibility</p:attrName>
                                        </p:attrNameLst>
                                      </p:cBhvr>
                                      <p:to>
                                        <p:strVal val="visible"/>
                                      </p:to>
                                    </p:set>
                                    <p:anim to="" calcmode="lin" valueType="num">
                                      <p:cBhvr>
                                        <p:cTn id="31" dur="1000" fill="hold">
                                          <p:stCondLst>
                                            <p:cond delay="0"/>
                                          </p:stCondLst>
                                        </p:cTn>
                                        <p:tgtEl>
                                          <p:spTgt spid="28"/>
                                        </p:tgtEl>
                                        <p:attrNameLst>
                                          <p:attrName>ppt_x</p:attrName>
                                        </p:attrNameLst>
                                      </p:cBhvr>
                                      <p:tavLst>
                                        <p:tav tm="0" fmla="#ppt_x+(8/9)*(#ppt_x-(#ppt_x-#ppt_w/2))*((1.5-1.5*$)^2-(1.5-1.5*$)^3)">
                                          <p:val>
                                            <p:fltVal val="0"/>
                                          </p:val>
                                        </p:tav>
                                        <p:tav tm="100000">
                                          <p:val>
                                            <p:fltVal val="1"/>
                                          </p:val>
                                        </p:tav>
                                      </p:tavLst>
                                    </p:anim>
                                    <p:anim to="" calcmode="lin" valueType="num">
                                      <p:cBhvr>
                                        <p:cTn id="32" dur="1000" fill="hold">
                                          <p:stCondLst>
                                            <p:cond delay="0"/>
                                          </p:stCondLst>
                                        </p:cTn>
                                        <p:tgtEl>
                                          <p:spTgt spid="28"/>
                                        </p:tgtEl>
                                        <p:attrNameLst>
                                          <p:attrName>ppt_y</p:attrName>
                                        </p:attrNameLst>
                                      </p:cBhvr>
                                      <p:tavLst>
                                        <p:tav tm="0" fmla="#ppt_y+(8/9)*(#ppt_y-(#ppt_y+#ppt_h/2))*((1.5-1.5*$)^2-(1.5-1.5*$)^3)">
                                          <p:val>
                                            <p:fltVal val="0"/>
                                          </p:val>
                                        </p:tav>
                                        <p:tav tm="100000">
                                          <p:val>
                                            <p:fltVal val="1"/>
                                          </p:val>
                                        </p:tav>
                                      </p:tavLst>
                                    </p:anim>
                                    <p:anim to="" calcmode="lin" valueType="num">
                                      <p:cBhvr>
                                        <p:cTn id="33" dur="1000" fill="hold">
                                          <p:stCondLst>
                                            <p:cond delay="0"/>
                                          </p:stCondLst>
                                        </p:cTn>
                                        <p:tgtEl>
                                          <p:spTgt spid="28"/>
                                        </p:tgtEl>
                                        <p:attrNameLst>
                                          <p:attrName>ppt_w</p:attrName>
                                        </p:attrNameLst>
                                      </p:cBhvr>
                                      <p:tavLst>
                                        <p:tav tm="0" fmla="#ppt_w+(8/9)*(#ppt_w-0)*((1.5-1.5*$)^2-(1.5-1.5*$)^3)">
                                          <p:val>
                                            <p:fltVal val="0"/>
                                          </p:val>
                                        </p:tav>
                                        <p:tav tm="100000">
                                          <p:val>
                                            <p:fltVal val="1"/>
                                          </p:val>
                                        </p:tav>
                                      </p:tavLst>
                                    </p:anim>
                                    <p:anim to="" calcmode="lin" valueType="num">
                                      <p:cBhvr>
                                        <p:cTn id="34" dur="1000" fill="hold">
                                          <p:stCondLst>
                                            <p:cond delay="0"/>
                                          </p:stCondLst>
                                        </p:cTn>
                                        <p:tgtEl>
                                          <p:spTgt spid="28"/>
                                        </p:tgtEl>
                                        <p:attrNameLst>
                                          <p:attrName>ppt_h</p:attrName>
                                        </p:attrNameLst>
                                      </p:cBhvr>
                                      <p:tavLst>
                                        <p:tav tm="0" fmla="#ppt_h+(8/9)*(#ppt_h-0)*((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7" grpId="0"/>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9"/>
          <p:cNvSpPr/>
          <p:nvPr/>
        </p:nvSpPr>
        <p:spPr bwMode="auto">
          <a:xfrm>
            <a:off x="5102942" y="0"/>
            <a:ext cx="7089058" cy="6858000"/>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solidFill>
            <a:srgbClr val="B8CEF7"/>
          </a:solidFill>
          <a:ln>
            <a:noFill/>
          </a:ln>
        </p:spPr>
        <p:txBody>
          <a:bodyPr vert="horz" wrap="square" lIns="91440" tIns="45720" rIns="91440" bIns="45720" numCol="1" anchor="t" anchorCtr="0" compatLnSpc="1"/>
          <a:lstStyle/>
          <a:p>
            <a:endParaRPr lang="zh-CN" altLang="en-US">
              <a:cs typeface="+mn-ea"/>
              <a:sym typeface="+mn-lt"/>
            </a:endParaRPr>
          </a:p>
        </p:txBody>
      </p:sp>
      <p:pic>
        <p:nvPicPr>
          <p:cNvPr id="5" name="图形 4"/>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6111707" y="891797"/>
            <a:ext cx="5456021" cy="5471652"/>
          </a:xfrm>
          <a:prstGeom prst="rect">
            <a:avLst/>
          </a:prstGeom>
        </p:spPr>
      </p:pic>
      <p:pic>
        <p:nvPicPr>
          <p:cNvPr id="6" name="图片 5"/>
          <p:cNvPicPr>
            <a:picLocks noChangeAspect="1"/>
          </p:cNvPicPr>
          <p:nvPr/>
        </p:nvPicPr>
        <p:blipFill rotWithShape="1">
          <a:blip r:embed="rId3" cstate="print">
            <a:duotone>
              <a:prstClr val="black"/>
              <a:srgbClr val="0070C0">
                <a:tint val="45000"/>
                <a:satMod val="400000"/>
              </a:srgbClr>
            </a:duotone>
            <a:extLst>
              <a:ext uri="{28A0092B-C50C-407E-A947-70E740481C1C}">
                <a14:useLocalDpi xmlns:a14="http://schemas.microsoft.com/office/drawing/2010/main" val="0"/>
              </a:ext>
            </a:extLst>
          </a:blip>
          <a:srcRect r="91495"/>
          <a:stretch>
            <a:fillRect/>
          </a:stretch>
        </p:blipFill>
        <p:spPr>
          <a:xfrm>
            <a:off x="323850" y="252133"/>
            <a:ext cx="946150" cy="1417236"/>
          </a:xfrm>
          <a:prstGeom prst="rect">
            <a:avLst/>
          </a:prstGeom>
        </p:spPr>
      </p:pic>
      <p:sp>
        <p:nvSpPr>
          <p:cNvPr id="7" name="PA_文本框 12"/>
          <p:cNvSpPr txBox="1">
            <a:spLocks noChangeArrowheads="1"/>
          </p:cNvSpPr>
          <p:nvPr>
            <p:custDataLst>
              <p:tags r:id="rId4"/>
            </p:custDataLst>
          </p:nvPr>
        </p:nvSpPr>
        <p:spPr bwMode="auto">
          <a:xfrm>
            <a:off x="2276422" y="1189989"/>
            <a:ext cx="2330351"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defRPr/>
            </a:pPr>
            <a:r>
              <a:rPr kumimoji="0" lang="en-US" altLang="zh-CN" sz="13800" i="0" u="none" strike="noStrike" kern="1200" cap="none" spc="0" normalizeH="0" dirty="0">
                <a:ln>
                  <a:noFill/>
                </a:ln>
                <a:solidFill>
                  <a:srgbClr val="9AB8EE"/>
                </a:solidFill>
                <a:effectLst/>
                <a:uLnTx/>
                <a:uFillTx/>
                <a:latin typeface="Agency FB" panose="020B0503020202020204" pitchFamily="34" charset="0"/>
                <a:ea typeface="+mn-ea"/>
                <a:cs typeface="+mn-ea"/>
                <a:sym typeface="+mn-lt"/>
              </a:rPr>
              <a:t>01</a:t>
            </a:r>
            <a:endParaRPr kumimoji="0" lang="zh-CN" altLang="zh-CN" sz="13800" i="0" u="none" strike="noStrike" kern="1200" cap="none" spc="0" normalizeH="0" baseline="0" noProof="0" dirty="0">
              <a:ln>
                <a:noFill/>
              </a:ln>
              <a:solidFill>
                <a:srgbClr val="9AB8EE"/>
              </a:solidFill>
              <a:effectLst/>
              <a:uLnTx/>
              <a:uFillTx/>
              <a:latin typeface="Agency FB" panose="020B0503020202020204" pitchFamily="34" charset="0"/>
              <a:ea typeface="+mn-ea"/>
              <a:cs typeface="+mn-ea"/>
              <a:sym typeface="+mn-lt"/>
            </a:endParaRPr>
          </a:p>
        </p:txBody>
      </p:sp>
      <p:sp>
        <p:nvSpPr>
          <p:cNvPr id="8" name="文本框 7"/>
          <p:cNvSpPr txBox="1"/>
          <p:nvPr/>
        </p:nvSpPr>
        <p:spPr>
          <a:xfrm>
            <a:off x="412954" y="3270058"/>
            <a:ext cx="6057286" cy="1015663"/>
          </a:xfrm>
          <a:prstGeom prst="rect">
            <a:avLst/>
          </a:prstGeom>
          <a:noFill/>
          <a:ln>
            <a:noFill/>
          </a:ln>
          <a:effectLst/>
        </p:spPr>
        <p:txBody>
          <a:bodyPr wrap="square" rtlCol="0">
            <a:spAutoFit/>
          </a:bodyPr>
          <a:lstStyle/>
          <a:p>
            <a:pPr algn="ctr"/>
            <a:r>
              <a:rPr lang="zh-CN" altLang="en-US" sz="6000" b="1" dirty="0">
                <a:solidFill>
                  <a:srgbClr val="9AB8EE"/>
                </a:solidFill>
                <a:cs typeface="+mn-ea"/>
                <a:sym typeface="+mn-lt"/>
              </a:rPr>
              <a:t>销售技巧</a:t>
            </a:r>
            <a:endParaRPr lang="zh-CN" altLang="en-US" sz="6000" b="1" dirty="0">
              <a:solidFill>
                <a:srgbClr val="9AB8EE"/>
              </a:solidFill>
              <a:cs typeface="+mn-ea"/>
              <a:sym typeface="+mn-lt"/>
            </a:endParaRPr>
          </a:p>
        </p:txBody>
      </p:sp>
      <p:sp>
        <p:nvSpPr>
          <p:cNvPr id="12" name="矩形 11"/>
          <p:cNvSpPr/>
          <p:nvPr/>
        </p:nvSpPr>
        <p:spPr>
          <a:xfrm>
            <a:off x="1033870" y="4378054"/>
            <a:ext cx="4815454" cy="554006"/>
          </a:xfrm>
          <a:prstGeom prst="rect">
            <a:avLst/>
          </a:prstGeom>
        </p:spPr>
        <p:txBody>
          <a:bodyPr wrap="square" lIns="91448" tIns="45724" rIns="91448" bIns="45724">
            <a:spAutoFit/>
          </a:bodyPr>
          <a:lstStyle/>
          <a:p>
            <a:pPr algn="ctr"/>
            <a:r>
              <a:rPr lang="en-US" altLang="zh-CN" sz="1000" dirty="0">
                <a:solidFill>
                  <a:schemeClr val="bg1">
                    <a:lumMod val="75000"/>
                  </a:schemeClr>
                </a:solidFill>
                <a:cs typeface="+mn-ea"/>
                <a:sym typeface="+mn-lt"/>
              </a:rPr>
              <a:t>Chinese  companies  will no longer remain in the hard stage and they are also promoting a culture Chinese  companies  will no longer remain </a:t>
            </a:r>
            <a:endParaRPr lang="en-US" altLang="zh-CN" sz="1000" dirty="0">
              <a:solidFill>
                <a:schemeClr val="bg1">
                  <a:lumMod val="75000"/>
                </a:schemeClr>
              </a:solidFill>
              <a:cs typeface="+mn-ea"/>
              <a:sym typeface="+mn-lt"/>
            </a:endParaRPr>
          </a:p>
          <a:p>
            <a:pPr algn="ctr"/>
            <a:r>
              <a:rPr lang="en-US" altLang="zh-CN" sz="1000" dirty="0">
                <a:solidFill>
                  <a:schemeClr val="bg1">
                    <a:lumMod val="75000"/>
                  </a:schemeClr>
                </a:solidFill>
                <a:cs typeface="+mn-ea"/>
                <a:sym typeface="+mn-lt"/>
              </a:rPr>
              <a:t>in the hard stage and they are also wang ling </a:t>
            </a:r>
            <a:r>
              <a:rPr lang="en-US" altLang="zh-CN" sz="1000" dirty="0" err="1">
                <a:solidFill>
                  <a:schemeClr val="bg1">
                    <a:lumMod val="75000"/>
                  </a:schemeClr>
                </a:solidFill>
                <a:cs typeface="+mn-ea"/>
                <a:sym typeface="+mn-lt"/>
              </a:rPr>
              <a:t>yan</a:t>
            </a:r>
            <a:r>
              <a:rPr lang="en-US" altLang="zh-CN" sz="1000" dirty="0">
                <a:solidFill>
                  <a:schemeClr val="bg1">
                    <a:lumMod val="75000"/>
                  </a:schemeClr>
                </a:solidFill>
                <a:cs typeface="+mn-ea"/>
                <a:sym typeface="+mn-lt"/>
              </a:rPr>
              <a:t> a culture</a:t>
            </a:r>
            <a:endParaRPr lang="en-US" altLang="zh-CN" sz="1000" dirty="0">
              <a:solidFill>
                <a:schemeClr val="bg1">
                  <a:lumMod val="75000"/>
                </a:schemeClr>
              </a:solidFill>
              <a:cs typeface="+mn-ea"/>
              <a:sym typeface="+mn-lt"/>
            </a:endParaRPr>
          </a:p>
        </p:txBody>
      </p:sp>
      <p:sp>
        <p:nvSpPr>
          <p:cNvPr id="13" name="PA_文本框 12"/>
          <p:cNvSpPr txBox="1">
            <a:spLocks noChangeArrowheads="1"/>
          </p:cNvSpPr>
          <p:nvPr>
            <p:custDataLst>
              <p:tags r:id="rId5"/>
            </p:custDataLst>
          </p:nvPr>
        </p:nvSpPr>
        <p:spPr bwMode="auto">
          <a:xfrm>
            <a:off x="2042636" y="4932060"/>
            <a:ext cx="279792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defRPr/>
            </a:pPr>
            <a:r>
              <a:rPr lang="en-US" altLang="zh-CN" sz="8000" dirty="0">
                <a:solidFill>
                  <a:srgbClr val="D2E3FD">
                    <a:alpha val="50000"/>
                  </a:srgbClr>
                </a:solidFill>
                <a:latin typeface="+mn-lt"/>
                <a:ea typeface="+mn-ea"/>
                <a:cs typeface="+mn-ea"/>
                <a:sym typeface="+mn-lt"/>
              </a:rPr>
              <a:t>ONE</a:t>
            </a:r>
            <a:endParaRPr kumimoji="0" lang="zh-CN" altLang="zh-CN" sz="8000" b="0" i="0" u="none" strike="noStrike" kern="1200" cap="none" spc="0" normalizeH="0" baseline="0" noProof="0" dirty="0">
              <a:ln>
                <a:noFill/>
              </a:ln>
              <a:solidFill>
                <a:srgbClr val="D2E3FD">
                  <a:alpha val="50000"/>
                </a:srgbClr>
              </a:solidFill>
              <a:effectLst/>
              <a:uLnTx/>
              <a:uFillTx/>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1+#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4"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6" presetClass="emph" presetSubtype="0" fill="hold" grpId="1" nodeType="withEffect">
                                  <p:stCondLst>
                                    <p:cond delay="500"/>
                                  </p:stCondLst>
                                  <p:iterate type="lt">
                                    <p:tmPct val="10000"/>
                                  </p:iterate>
                                  <p:childTnLst>
                                    <p:animEffect transition="out" filter="fade">
                                      <p:cBhvr>
                                        <p:cTn id="15" dur="500" tmFilter="0, 0; .2, .5; .8, .5; 1, 0"/>
                                        <p:tgtEl>
                                          <p:spTgt spid="7"/>
                                        </p:tgtEl>
                                      </p:cBhvr>
                                    </p:animEffect>
                                    <p:animScale>
                                      <p:cBhvr>
                                        <p:cTn id="16" dur="250" autoRev="1" fill="hold"/>
                                        <p:tgtEl>
                                          <p:spTgt spid="7"/>
                                        </p:tgtEl>
                                      </p:cBhvr>
                                      <p:by x="105000" y="105000"/>
                                    </p:animScale>
                                  </p:childTnLst>
                                </p:cTn>
                              </p:par>
                            </p:childTnLst>
                          </p:cTn>
                        </p:par>
                        <p:par>
                          <p:cTn id="17" fill="hold">
                            <p:stCondLst>
                              <p:cond delay="1049"/>
                            </p:stCondLst>
                            <p:childTnLst>
                              <p:par>
                                <p:cTn id="18" presetID="23" presetClass="entr" presetSubtype="528" fill="hold" grpId="0" nodeType="afterEffect">
                                  <p:stCondLst>
                                    <p:cond delay="0"/>
                                  </p:stCondLst>
                                  <p:iterate type="lt">
                                    <p:tmPct val="5000"/>
                                  </p:iterate>
                                  <p:childTnLst>
                                    <p:set>
                                      <p:cBhvr>
                                        <p:cTn id="19" dur="1" fill="hold">
                                          <p:stCondLst>
                                            <p:cond delay="0"/>
                                          </p:stCondLst>
                                        </p:cTn>
                                        <p:tgtEl>
                                          <p:spTgt spid="8"/>
                                        </p:tgtEl>
                                        <p:attrNameLst>
                                          <p:attrName>style.visibility</p:attrName>
                                        </p:attrNameLst>
                                      </p:cBhvr>
                                      <p:to>
                                        <p:strVal val="visible"/>
                                      </p:to>
                                    </p:set>
                                    <p:anim to="" calcmode="lin" valueType="num">
                                      <p:cBhvr>
                                        <p:cTn id="20"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21"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22"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23"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24" fill="hold">
                            <p:stCondLst>
                              <p:cond delay="2199"/>
                            </p:stCondLst>
                            <p:childTnLst>
                              <p:par>
                                <p:cTn id="25" presetID="18" presetClass="entr" presetSubtype="12"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trips(downLeft)">
                                      <p:cBhvr>
                                        <p:cTn id="27" dur="500"/>
                                        <p:tgtEl>
                                          <p:spTgt spid="12"/>
                                        </p:tgtEl>
                                      </p:cBhvr>
                                    </p:animEffect>
                                  </p:childTnLst>
                                </p:cTn>
                              </p:par>
                            </p:childTnLst>
                          </p:cTn>
                        </p:par>
                        <p:par>
                          <p:cTn id="28" fill="hold">
                            <p:stCondLst>
                              <p:cond delay="2699"/>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6" presetClass="emph" presetSubtype="0" fill="hold" grpId="1" nodeType="withEffect">
                                  <p:stCondLst>
                                    <p:cond delay="500"/>
                                  </p:stCondLst>
                                  <p:iterate type="lt">
                                    <p:tmPct val="10000"/>
                                  </p:iterate>
                                  <p:childTnLst>
                                    <p:animEffect transition="out" filter="fade">
                                      <p:cBhvr>
                                        <p:cTn id="34" dur="500" tmFilter="0, 0; .2, .5; .8, .5; 1, 0"/>
                                        <p:tgtEl>
                                          <p:spTgt spid="13"/>
                                        </p:tgtEl>
                                      </p:cBhvr>
                                    </p:animEffect>
                                    <p:animScale>
                                      <p:cBhvr>
                                        <p:cTn id="35"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12" grpId="0"/>
      <p:bldP spid="13" grpId="0"/>
      <p:bldP spid="13"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5</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40912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促成交易的方法</a:t>
            </a:r>
            <a:endParaRPr lang="zh-CN" altLang="en-US" b="1" noProof="1">
              <a:solidFill>
                <a:srgbClr val="9AB8EE"/>
              </a:solidFill>
              <a:latin typeface="+mn-lt"/>
              <a:cs typeface="+mn-ea"/>
              <a:sym typeface="+mn-lt"/>
            </a:endParaRPr>
          </a:p>
        </p:txBody>
      </p:sp>
      <p:grpSp>
        <p:nvGrpSpPr>
          <p:cNvPr id="10" name="组合 9"/>
          <p:cNvGrpSpPr/>
          <p:nvPr/>
        </p:nvGrpSpPr>
        <p:grpSpPr>
          <a:xfrm>
            <a:off x="1992370" y="2253624"/>
            <a:ext cx="2324152" cy="577074"/>
            <a:chOff x="1119596" y="1953996"/>
            <a:chExt cx="2324152" cy="577074"/>
          </a:xfrm>
          <a:effectLst/>
        </p:grpSpPr>
        <p:sp>
          <p:nvSpPr>
            <p:cNvPr id="11" name="矩形: 圆角 10"/>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假定成交法</a:t>
              </a:r>
              <a:endParaRPr lang="zh-CN" altLang="en-US" sz="2000" b="1" dirty="0">
                <a:solidFill>
                  <a:schemeClr val="bg1"/>
                </a:solidFill>
                <a:cs typeface="+mn-ea"/>
                <a:sym typeface="+mn-lt"/>
              </a:endParaRPr>
            </a:p>
          </p:txBody>
        </p:sp>
      </p:grpSp>
      <p:sp>
        <p:nvSpPr>
          <p:cNvPr id="13" name="TextBox 40"/>
          <p:cNvSpPr txBox="1"/>
          <p:nvPr/>
        </p:nvSpPr>
        <p:spPr>
          <a:xfrm>
            <a:off x="1992370" y="3083256"/>
            <a:ext cx="4379402" cy="2169825"/>
          </a:xfrm>
          <a:prstGeom prst="rect">
            <a:avLst/>
          </a:prstGeom>
          <a:noFill/>
        </p:spPr>
        <p:txBody>
          <a:bodyPr wrap="square" rtlCol="0">
            <a:spAutoFit/>
          </a:bodyPr>
          <a:lstStyle/>
          <a:p>
            <a:pPr>
              <a:lnSpc>
                <a:spcPct val="150000"/>
              </a:lnSpc>
            </a:pPr>
            <a:r>
              <a:rPr lang="zh-CN" altLang="en-US" dirty="0">
                <a:solidFill>
                  <a:schemeClr val="bg1">
                    <a:lumMod val="50000"/>
                  </a:schemeClr>
                </a:solidFill>
                <a:cs typeface="+mn-ea"/>
                <a:sym typeface="+mn-lt"/>
              </a:rPr>
              <a:t>假定成交法也可以称之为假设成交法，是指销售人员在假定客户已经接受销售建议，同意购买的基础上，通过提出一些具体的成交问题，直接要求客户购买销售品的一种方法。 </a:t>
            </a:r>
            <a:endParaRPr lang="zh-CN" altLang="en-US" dirty="0">
              <a:solidFill>
                <a:schemeClr val="bg1">
                  <a:lumMod val="50000"/>
                </a:schemeClr>
              </a:solidFill>
              <a:cs typeface="+mn-ea"/>
              <a:sym typeface="+mn-lt"/>
            </a:endParaRPr>
          </a:p>
        </p:txBody>
      </p:sp>
      <p:pic>
        <p:nvPicPr>
          <p:cNvPr id="14" name="图片 1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889458" y="851760"/>
            <a:ext cx="5620906" cy="562090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4" presetClass="entr" presetSubtype="1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randombar(horizontal)">
                                      <p:cBhvr>
                                        <p:cTn id="24" dur="500"/>
                                        <p:tgtEl>
                                          <p:spTgt spid="10"/>
                                        </p:tgtEl>
                                      </p:cBhvr>
                                    </p:animEffect>
                                  </p:childTnLst>
                                </p:cTn>
                              </p:par>
                            </p:childTnLst>
                          </p:cTn>
                        </p:par>
                        <p:par>
                          <p:cTn id="25" fill="hold">
                            <p:stCondLst>
                              <p:cond delay="1500"/>
                            </p:stCondLst>
                            <p:childTnLst>
                              <p:par>
                                <p:cTn id="26" presetID="14" presetClass="entr" presetSubtype="1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randombar(horizontal)">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5</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40912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促成交易的方法</a:t>
            </a:r>
            <a:endParaRPr lang="zh-CN" altLang="en-US" b="1" noProof="1">
              <a:solidFill>
                <a:srgbClr val="9AB8EE"/>
              </a:solidFill>
              <a:latin typeface="+mn-lt"/>
              <a:cs typeface="+mn-ea"/>
              <a:sym typeface="+mn-lt"/>
            </a:endParaRPr>
          </a:p>
        </p:txBody>
      </p:sp>
      <p:grpSp>
        <p:nvGrpSpPr>
          <p:cNvPr id="8" name="组合 7"/>
          <p:cNvGrpSpPr/>
          <p:nvPr/>
        </p:nvGrpSpPr>
        <p:grpSpPr>
          <a:xfrm>
            <a:off x="1992370" y="1868995"/>
            <a:ext cx="2324152" cy="577074"/>
            <a:chOff x="1119596" y="1953996"/>
            <a:chExt cx="2324152" cy="577074"/>
          </a:xfrm>
          <a:effectLst/>
        </p:grpSpPr>
        <p:sp>
          <p:nvSpPr>
            <p:cNvPr id="10" name="矩形: 圆角 9"/>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选择成交法</a:t>
              </a:r>
              <a:endParaRPr lang="zh-CN" altLang="en-US" sz="2000" b="1" dirty="0">
                <a:solidFill>
                  <a:schemeClr val="bg1"/>
                </a:solidFill>
                <a:cs typeface="+mn-ea"/>
                <a:sym typeface="+mn-lt"/>
              </a:endParaRPr>
            </a:p>
          </p:txBody>
        </p:sp>
      </p:grpSp>
      <p:sp>
        <p:nvSpPr>
          <p:cNvPr id="12" name="TextBox 40"/>
          <p:cNvSpPr txBox="1"/>
          <p:nvPr/>
        </p:nvSpPr>
        <p:spPr>
          <a:xfrm>
            <a:off x="1992369" y="2698627"/>
            <a:ext cx="5562317" cy="2677656"/>
          </a:xfrm>
          <a:prstGeom prst="rect">
            <a:avLst/>
          </a:prstGeom>
          <a:noFill/>
        </p:spPr>
        <p:txBody>
          <a:bodyPr wrap="square" rtlCol="0">
            <a:spAutoFit/>
          </a:bodyPr>
          <a:lstStyle/>
          <a:p>
            <a:pPr>
              <a:lnSpc>
                <a:spcPct val="150000"/>
              </a:lnSpc>
            </a:pPr>
            <a:r>
              <a:rPr lang="zh-CN" altLang="en-US" sz="1600" dirty="0">
                <a:solidFill>
                  <a:schemeClr val="bg1">
                    <a:lumMod val="50000"/>
                  </a:schemeClr>
                </a:solidFill>
                <a:cs typeface="+mn-ea"/>
                <a:sym typeface="+mn-lt"/>
              </a:rPr>
              <a:t>选择成交法，就是直接向客户提出若干购买的方案，并要求客户选择一种购买方法。就像前面讲到，</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豆浆您是加两个蛋呢，还是加一个蛋？</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还有</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我们礼拜二见还是礼拜三见？</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这都是选择成交法。 </a:t>
            </a:r>
            <a:endParaRPr lang="zh-CN" altLang="en-US" sz="1600" dirty="0">
              <a:solidFill>
                <a:schemeClr val="bg1">
                  <a:lumMod val="50000"/>
                </a:schemeClr>
              </a:solidFill>
              <a:cs typeface="+mn-ea"/>
              <a:sym typeface="+mn-lt"/>
            </a:endParaRPr>
          </a:p>
          <a:p>
            <a:pPr>
              <a:lnSpc>
                <a:spcPct val="150000"/>
              </a:lnSpc>
            </a:pPr>
            <a:r>
              <a:rPr lang="zh-CN" altLang="en-US" sz="1600" dirty="0">
                <a:solidFill>
                  <a:schemeClr val="bg1">
                    <a:lumMod val="50000"/>
                  </a:schemeClr>
                </a:solidFill>
                <a:cs typeface="+mn-ea"/>
                <a:sym typeface="+mn-lt"/>
              </a:rPr>
              <a:t>从事销售的人员在销售过程中应该看准顾客的购买信号，先假定成交，后选择成交，并把选择的范围局限在成交的范围。选择成交法的要点就是使客户回避要还是不要的问题。 </a:t>
            </a:r>
            <a:endParaRPr lang="zh-CN" altLang="en-US" sz="1600" dirty="0">
              <a:solidFill>
                <a:schemeClr val="bg1">
                  <a:lumMod val="50000"/>
                </a:schemeClr>
              </a:solidFill>
              <a:cs typeface="+mn-ea"/>
              <a:sym typeface="+mn-lt"/>
            </a:endParaRPr>
          </a:p>
        </p:txBody>
      </p:sp>
      <p:pic>
        <p:nvPicPr>
          <p:cNvPr id="14" name="图片 13"/>
          <p:cNvPicPr>
            <a:picLocks noChangeAspect="1"/>
          </p:cNvPicPr>
          <p:nvPr/>
        </p:nvPicPr>
        <p:blipFill rotWithShape="1">
          <a:blip r:embed="rId1" cstate="print">
            <a:extLst>
              <a:ext uri="{28A0092B-C50C-407E-A947-70E740481C1C}">
                <a14:useLocalDpi xmlns:a14="http://schemas.microsoft.com/office/drawing/2010/main" val="0"/>
              </a:ext>
            </a:extLst>
          </a:blip>
          <a:srcRect l="16836" t="14610" r="20270"/>
          <a:stretch>
            <a:fillRect/>
          </a:stretch>
        </p:blipFill>
        <p:spPr>
          <a:xfrm>
            <a:off x="7707087" y="1421838"/>
            <a:ext cx="3672114" cy="498565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4" presetClass="entr" presetSubtype="1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par>
                          <p:cTn id="25" fill="hold">
                            <p:stCondLst>
                              <p:cond delay="1500"/>
                            </p:stCondLst>
                            <p:childTnLst>
                              <p:par>
                                <p:cTn id="26" presetID="14" presetClass="entr" presetSubtype="1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randombar(horizontal)">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5</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40912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促成交易的方法</a:t>
            </a:r>
            <a:endParaRPr lang="zh-CN" altLang="en-US" b="1" noProof="1">
              <a:solidFill>
                <a:srgbClr val="9AB8EE"/>
              </a:solidFill>
              <a:latin typeface="+mn-lt"/>
              <a:cs typeface="+mn-ea"/>
              <a:sym typeface="+mn-lt"/>
            </a:endParaRPr>
          </a:p>
        </p:txBody>
      </p:sp>
      <p:grpSp>
        <p:nvGrpSpPr>
          <p:cNvPr id="8" name="组合 7"/>
          <p:cNvGrpSpPr/>
          <p:nvPr/>
        </p:nvGrpSpPr>
        <p:grpSpPr>
          <a:xfrm>
            <a:off x="1992370" y="1868995"/>
            <a:ext cx="2324152" cy="577074"/>
            <a:chOff x="1119596" y="1953996"/>
            <a:chExt cx="2324152" cy="577074"/>
          </a:xfrm>
          <a:effectLst/>
        </p:grpSpPr>
        <p:sp>
          <p:nvSpPr>
            <p:cNvPr id="10" name="矩形: 圆角 9"/>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小点成交法 </a:t>
              </a:r>
              <a:endParaRPr lang="zh-CN" altLang="en-US" sz="2000" b="1" dirty="0">
                <a:solidFill>
                  <a:schemeClr val="bg1"/>
                </a:solidFill>
                <a:cs typeface="+mn-ea"/>
                <a:sym typeface="+mn-lt"/>
              </a:endParaRPr>
            </a:p>
          </p:txBody>
        </p:sp>
      </p:grpSp>
      <p:sp>
        <p:nvSpPr>
          <p:cNvPr id="12" name="TextBox 40"/>
          <p:cNvSpPr txBox="1"/>
          <p:nvPr/>
        </p:nvSpPr>
        <p:spPr>
          <a:xfrm>
            <a:off x="1992369" y="2698627"/>
            <a:ext cx="8799002" cy="1569660"/>
          </a:xfrm>
          <a:prstGeom prst="rect">
            <a:avLst/>
          </a:prstGeom>
          <a:noFill/>
        </p:spPr>
        <p:txBody>
          <a:bodyPr wrap="square" rtlCol="0">
            <a:spAutoFit/>
          </a:bodyPr>
          <a:lstStyle/>
          <a:p>
            <a:pPr>
              <a:lnSpc>
                <a:spcPct val="150000"/>
              </a:lnSpc>
            </a:pPr>
            <a:r>
              <a:rPr lang="zh-CN" altLang="en-US" sz="1600" dirty="0">
                <a:solidFill>
                  <a:schemeClr val="bg1">
                    <a:lumMod val="50000"/>
                  </a:schemeClr>
                </a:solidFill>
                <a:cs typeface="+mn-ea"/>
                <a:sym typeface="+mn-lt"/>
              </a:rPr>
              <a:t>小点成交法又叫做次要问题成交法，或者叫做避重就轻成交法。是销售人员在利用成交的小点来间接地促成交易的方法。 </a:t>
            </a:r>
            <a:endParaRPr lang="zh-CN" altLang="en-US" sz="1600" dirty="0">
              <a:solidFill>
                <a:schemeClr val="bg1">
                  <a:lumMod val="50000"/>
                </a:schemeClr>
              </a:solidFill>
              <a:cs typeface="+mn-ea"/>
              <a:sym typeface="+mn-lt"/>
            </a:endParaRPr>
          </a:p>
          <a:p>
            <a:pPr>
              <a:lnSpc>
                <a:spcPct val="150000"/>
              </a:lnSpc>
            </a:pPr>
            <a:r>
              <a:rPr lang="zh-CN" altLang="en-US" sz="1600" dirty="0">
                <a:solidFill>
                  <a:schemeClr val="bg1">
                    <a:lumMod val="50000"/>
                  </a:schemeClr>
                </a:solidFill>
                <a:cs typeface="+mn-ea"/>
                <a:sym typeface="+mn-lt"/>
              </a:rPr>
              <a:t>小点成交法的优点是：可以减轻客户成交的心理压力，还有利于销售人员主动地尝试成交。保留一定的成交余地，有利于销售人员合理地利用各种成交信号有效地促成交易。 </a:t>
            </a:r>
            <a:endParaRPr lang="zh-CN" altLang="en-US" sz="1600" dirty="0">
              <a:solidFill>
                <a:schemeClr val="bg1">
                  <a:lumMod val="50000"/>
                </a:schemeClr>
              </a:solidFill>
              <a:cs typeface="+mn-ea"/>
              <a:sym typeface="+mn-lt"/>
            </a:endParaRPr>
          </a:p>
        </p:txBody>
      </p:sp>
      <p:sp>
        <p:nvSpPr>
          <p:cNvPr id="13" name="Text Box 5"/>
          <p:cNvSpPr txBox="1">
            <a:spLocks noChangeArrowheads="1"/>
          </p:cNvSpPr>
          <p:nvPr/>
        </p:nvSpPr>
        <p:spPr bwMode="auto">
          <a:xfrm>
            <a:off x="2048173" y="4553668"/>
            <a:ext cx="8687394" cy="1341819"/>
          </a:xfrm>
          <a:prstGeom prst="rect">
            <a:avLst/>
          </a:prstGeom>
          <a:noFill/>
          <a:ln w="9525">
            <a:solidFill>
              <a:srgbClr val="9AB8EE"/>
            </a:solidFill>
            <a:prstDash val="sysDash"/>
            <a:miter lim="800000"/>
          </a:ln>
          <a:extLst>
            <a:ext uri="{909E8E84-426E-40DD-AFC4-6F175D3DCCD1}">
              <a14:hiddenFill xmlns:a14="http://schemas.microsoft.com/office/drawing/2010/main">
                <a:solidFill>
                  <a:srgbClr val="FFFFFF"/>
                </a:solidFill>
              </a14:hiddenFill>
            </a:ext>
          </a:extLst>
        </p:spPr>
        <p:txBody>
          <a:bodyPr wrap="square" lIns="94401" tIns="47201" rIns="94401" bIns="47201">
            <a:spAutoFit/>
          </a:bodyP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lnSpc>
                <a:spcPct val="150000"/>
              </a:lnSpc>
              <a:spcBef>
                <a:spcPct val="0"/>
              </a:spcBef>
              <a:spcAft>
                <a:spcPct val="0"/>
              </a:spcAft>
            </a:pPr>
            <a:r>
              <a:rPr lang="zh-CN" altLang="en-US" dirty="0">
                <a:solidFill>
                  <a:srgbClr val="9AB8EE"/>
                </a:solidFill>
                <a:latin typeface="+mn-lt"/>
                <a:ea typeface="+mn-ea"/>
                <a:cs typeface="+mn-ea"/>
                <a:sym typeface="+mn-lt"/>
              </a:rPr>
              <a:t>例如：</a:t>
            </a:r>
            <a:r>
              <a:rPr lang="zh-CN" altLang="en-US" dirty="0">
                <a:solidFill>
                  <a:prstClr val="black"/>
                </a:solidFill>
                <a:latin typeface="+mn-lt"/>
                <a:ea typeface="+mn-ea"/>
                <a:cs typeface="+mn-ea"/>
                <a:sym typeface="+mn-lt"/>
              </a:rPr>
              <a:t>小姐，你完全能不必担心产品质量，这些都是通过七大监控设备进行检验的，口味也很独特，在别的地方很难买到，你看我这是给你大包装还是小包装？大包装很实惠，如果您还是不放心，不妨带一袋小包装的也可以，好吃下次再过来。</a:t>
            </a:r>
            <a:endParaRPr lang="zh-CN" altLang="en-US" dirty="0">
              <a:solidFill>
                <a:prstClr val="black"/>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14" presetClass="entr" presetSubtype="1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par>
                          <p:cTn id="19" fill="hold">
                            <p:stCondLst>
                              <p:cond delay="500"/>
                            </p:stCondLst>
                            <p:childTnLst>
                              <p:par>
                                <p:cTn id="20" presetID="14" presetClass="entr" presetSubtype="1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childTnLst>
                          </p:cTn>
                        </p:par>
                        <p:par>
                          <p:cTn id="23" fill="hold">
                            <p:stCondLst>
                              <p:cond delay="1000"/>
                            </p:stCondLst>
                            <p:childTnLst>
                              <p:par>
                                <p:cTn id="24" presetID="9"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dissolve">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5</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40912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促成交易的方法</a:t>
            </a:r>
            <a:endParaRPr lang="zh-CN" altLang="en-US" b="1" noProof="1">
              <a:solidFill>
                <a:srgbClr val="9AB8EE"/>
              </a:solidFill>
              <a:latin typeface="+mn-lt"/>
              <a:cs typeface="+mn-ea"/>
              <a:sym typeface="+mn-lt"/>
            </a:endParaRPr>
          </a:p>
        </p:txBody>
      </p:sp>
      <p:pic>
        <p:nvPicPr>
          <p:cNvPr id="8" name="图片 7"/>
          <p:cNvPicPr>
            <a:picLocks noChangeAspect="1"/>
          </p:cNvPicPr>
          <p:nvPr/>
        </p:nvPicPr>
        <p:blipFill rotWithShape="1">
          <a:blip r:embed="rId1"/>
          <a:srcRect r="8967"/>
          <a:stretch>
            <a:fillRect/>
          </a:stretch>
        </p:blipFill>
        <p:spPr>
          <a:xfrm flipH="1">
            <a:off x="557984" y="1981199"/>
            <a:ext cx="6566338" cy="3865383"/>
          </a:xfrm>
          <a:prstGeom prst="rect">
            <a:avLst/>
          </a:prstGeom>
        </p:spPr>
      </p:pic>
      <p:grpSp>
        <p:nvGrpSpPr>
          <p:cNvPr id="10" name="组合 9"/>
          <p:cNvGrpSpPr/>
          <p:nvPr/>
        </p:nvGrpSpPr>
        <p:grpSpPr>
          <a:xfrm>
            <a:off x="6956256" y="889284"/>
            <a:ext cx="2324152" cy="577074"/>
            <a:chOff x="1119596" y="1953996"/>
            <a:chExt cx="2324152" cy="577074"/>
          </a:xfrm>
          <a:effectLst/>
        </p:grpSpPr>
        <p:sp>
          <p:nvSpPr>
            <p:cNvPr id="11" name="矩形: 圆角 10"/>
            <p:cNvSpPr/>
            <p:nvPr/>
          </p:nvSpPr>
          <p:spPr>
            <a:xfrm>
              <a:off x="1119597" y="1968910"/>
              <a:ext cx="2324151" cy="562160"/>
            </a:xfrm>
            <a:prstGeom prst="roundRect">
              <a:avLst/>
            </a:prstGeom>
            <a:solidFill>
              <a:srgbClr val="9AB8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1119596" y="1953996"/>
              <a:ext cx="2324151" cy="499624"/>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优惠成交法</a:t>
              </a:r>
              <a:endParaRPr lang="zh-CN" altLang="en-US" sz="2000" b="1" dirty="0">
                <a:solidFill>
                  <a:schemeClr val="bg1"/>
                </a:solidFill>
                <a:cs typeface="+mn-ea"/>
                <a:sym typeface="+mn-lt"/>
              </a:endParaRPr>
            </a:p>
          </p:txBody>
        </p:sp>
      </p:grpSp>
      <p:sp>
        <p:nvSpPr>
          <p:cNvPr id="13" name="TextBox 40"/>
          <p:cNvSpPr txBox="1"/>
          <p:nvPr/>
        </p:nvSpPr>
        <p:spPr>
          <a:xfrm>
            <a:off x="6956256" y="1718916"/>
            <a:ext cx="4161688" cy="1200329"/>
          </a:xfrm>
          <a:prstGeom prst="rect">
            <a:avLst/>
          </a:prstGeom>
          <a:noFill/>
        </p:spPr>
        <p:txBody>
          <a:bodyPr wrap="square" rtlCol="0">
            <a:spAutoFit/>
          </a:bodyPr>
          <a:lstStyle/>
          <a:p>
            <a:pPr>
              <a:lnSpc>
                <a:spcPct val="150000"/>
              </a:lnSpc>
            </a:pPr>
            <a:r>
              <a:rPr lang="zh-CN" altLang="en-US" sz="1600" dirty="0">
                <a:solidFill>
                  <a:schemeClr val="bg1">
                    <a:lumMod val="50000"/>
                  </a:schemeClr>
                </a:solidFill>
                <a:cs typeface="+mn-ea"/>
                <a:sym typeface="+mn-lt"/>
              </a:rPr>
              <a:t>优惠成交法又称为让步成交法，指的是销售人员通过提供优惠的条件促使客户立即购买的一种决定的方法。</a:t>
            </a:r>
            <a:endParaRPr lang="zh-CN" altLang="en-US" sz="1600" dirty="0">
              <a:solidFill>
                <a:schemeClr val="bg1">
                  <a:lumMod val="50000"/>
                </a:schemeClr>
              </a:solidFill>
              <a:cs typeface="+mn-ea"/>
              <a:sym typeface="+mn-lt"/>
            </a:endParaRPr>
          </a:p>
        </p:txBody>
      </p:sp>
      <p:sp>
        <p:nvSpPr>
          <p:cNvPr id="14" name="Text Box 5"/>
          <p:cNvSpPr txBox="1">
            <a:spLocks noChangeArrowheads="1"/>
          </p:cNvSpPr>
          <p:nvPr/>
        </p:nvSpPr>
        <p:spPr bwMode="auto">
          <a:xfrm>
            <a:off x="6956256" y="3188051"/>
            <a:ext cx="4007950" cy="3003812"/>
          </a:xfrm>
          <a:prstGeom prst="rect">
            <a:avLst/>
          </a:prstGeom>
          <a:noFill/>
          <a:ln w="9525">
            <a:solidFill>
              <a:srgbClr val="9AB8EE"/>
            </a:solidFill>
            <a:prstDash val="sysDash"/>
            <a:miter lim="800000"/>
          </a:ln>
          <a:extLst>
            <a:ext uri="{909E8E84-426E-40DD-AFC4-6F175D3DCCD1}">
              <a14:hiddenFill xmlns:a14="http://schemas.microsoft.com/office/drawing/2010/main">
                <a:solidFill>
                  <a:srgbClr val="FFFFFF"/>
                </a:solidFill>
              </a14:hiddenFill>
            </a:ext>
          </a:extLst>
        </p:spPr>
        <p:txBody>
          <a:bodyPr wrap="square" lIns="94401" tIns="47201" rIns="94401" bIns="47201">
            <a:spAutoFit/>
          </a:bodyP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lnSpc>
                <a:spcPct val="150000"/>
              </a:lnSpc>
              <a:spcBef>
                <a:spcPct val="0"/>
              </a:spcBef>
              <a:spcAft>
                <a:spcPct val="0"/>
              </a:spcAft>
            </a:pPr>
            <a:r>
              <a:rPr lang="zh-CN" altLang="en-US" dirty="0">
                <a:solidFill>
                  <a:srgbClr val="9AB8EE"/>
                </a:solidFill>
                <a:latin typeface="+mn-lt"/>
                <a:ea typeface="+mn-ea"/>
                <a:cs typeface="+mn-ea"/>
                <a:sym typeface="+mn-lt"/>
              </a:rPr>
              <a:t>例如：</a:t>
            </a:r>
            <a:r>
              <a:rPr lang="zh-CN" altLang="en-US" dirty="0">
                <a:solidFill>
                  <a:prstClr val="black"/>
                </a:solidFill>
                <a:latin typeface="+mn-lt"/>
                <a:ea typeface="+mn-ea"/>
                <a:cs typeface="+mn-ea"/>
                <a:sym typeface="+mn-lt"/>
              </a:rPr>
              <a:t>“先生，我们这一段时间有一个促销活动，如果您现在购买我们的产品，我们可以给您**折扣优惠，还有赠送非常时尚的环保袋。</a:t>
            </a:r>
            <a:r>
              <a:rPr lang="en-US" altLang="zh-CN" dirty="0">
                <a:solidFill>
                  <a:prstClr val="black"/>
                </a:solidFill>
                <a:latin typeface="+mn-lt"/>
                <a:ea typeface="+mn-ea"/>
                <a:cs typeface="+mn-ea"/>
                <a:sym typeface="+mn-lt"/>
              </a:rPr>
              <a:t>"</a:t>
            </a:r>
            <a:r>
              <a:rPr lang="zh-CN" altLang="en-US" dirty="0">
                <a:solidFill>
                  <a:prstClr val="black"/>
                </a:solidFill>
                <a:latin typeface="+mn-lt"/>
                <a:ea typeface="+mn-ea"/>
                <a:cs typeface="+mn-ea"/>
                <a:sym typeface="+mn-lt"/>
              </a:rPr>
              <a:t>这就叫附加价值，附加价值是价值的一种提升，所以又称之为让步成交法，也就是提供优惠的政策。 </a:t>
            </a:r>
            <a:endParaRPr lang="zh-CN" altLang="en-US" dirty="0">
              <a:solidFill>
                <a:prstClr val="black"/>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14" presetClass="entr" presetSubtype="1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par>
                          <p:cTn id="19" fill="hold">
                            <p:stCondLst>
                              <p:cond delay="500"/>
                            </p:stCondLst>
                            <p:childTnLst>
                              <p:par>
                                <p:cTn id="20" presetID="14" presetClass="entr" presetSubtype="1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par>
                          <p:cTn id="23" fill="hold">
                            <p:stCondLst>
                              <p:cond delay="1000"/>
                            </p:stCondLst>
                            <p:childTnLst>
                              <p:par>
                                <p:cTn id="24" presetID="14" presetClass="entr" presetSubtype="1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childTnLst>
                          </p:cTn>
                        </p:par>
                        <p:par>
                          <p:cTn id="27" fill="hold">
                            <p:stCondLst>
                              <p:cond delay="1500"/>
                            </p:stCondLst>
                            <p:childTnLst>
                              <p:par>
                                <p:cTn id="28" presetID="9"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dissolve">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5</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40912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促成交易的方法</a:t>
            </a:r>
            <a:endParaRPr lang="zh-CN" altLang="en-US" b="1" noProof="1">
              <a:solidFill>
                <a:srgbClr val="9AB8EE"/>
              </a:solidFill>
              <a:latin typeface="+mn-lt"/>
              <a:cs typeface="+mn-ea"/>
              <a:sym typeface="+mn-lt"/>
            </a:endParaRPr>
          </a:p>
        </p:txBody>
      </p:sp>
      <p:sp>
        <p:nvSpPr>
          <p:cNvPr id="10" name="Rectangle 2"/>
          <p:cNvSpPr txBox="1"/>
          <p:nvPr/>
        </p:nvSpPr>
        <p:spPr>
          <a:xfrm>
            <a:off x="3778058" y="1676844"/>
            <a:ext cx="4780731" cy="511442"/>
          </a:xfrm>
          <a:prstGeom prst="roundRect">
            <a:avLst/>
          </a:prstGeom>
          <a:solidFill>
            <a:srgbClr val="9AB8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sz="2400" b="1" dirty="0">
                <a:solidFill>
                  <a:schemeClr val="bg1"/>
                </a:solidFill>
                <a:cs typeface="+mn-ea"/>
                <a:sym typeface="+mn-lt"/>
              </a:rPr>
              <a:t>推广技巧之顾客连锁介绍</a:t>
            </a:r>
            <a:endParaRPr lang="zh-CN" altLang="en-US" sz="2400" b="1" dirty="0">
              <a:solidFill>
                <a:schemeClr val="bg1"/>
              </a:solidFill>
              <a:cs typeface="+mn-ea"/>
              <a:sym typeface="+mn-lt"/>
            </a:endParaRPr>
          </a:p>
        </p:txBody>
      </p:sp>
      <p:sp>
        <p:nvSpPr>
          <p:cNvPr id="11" name="文本框 10"/>
          <p:cNvSpPr txBox="1"/>
          <p:nvPr/>
        </p:nvSpPr>
        <p:spPr>
          <a:xfrm>
            <a:off x="1578611" y="2306477"/>
            <a:ext cx="9122686" cy="1200329"/>
          </a:xfrm>
          <a:prstGeom prst="rect">
            <a:avLst/>
          </a:prstGeom>
          <a:noFill/>
        </p:spPr>
        <p:txBody>
          <a:bodyPr wrap="square" rtlCol="0">
            <a:spAutoFit/>
          </a:bodyPr>
          <a:lstStyle/>
          <a:p>
            <a:pPr marL="285750" indent="-285750">
              <a:lnSpc>
                <a:spcPct val="150000"/>
              </a:lnSpc>
              <a:buClr>
                <a:srgbClr val="9AB8EE"/>
              </a:buClr>
              <a:buFont typeface="Wingdings" panose="05000000000000000000" pitchFamily="2" charset="2"/>
              <a:buChar char="l"/>
            </a:pPr>
            <a:r>
              <a:rPr lang="zh-CN" altLang="en-US" sz="1600" dirty="0">
                <a:solidFill>
                  <a:schemeClr val="tx1">
                    <a:lumMod val="65000"/>
                    <a:lumOff val="35000"/>
                  </a:schemeClr>
                </a:solidFill>
                <a:cs typeface="+mn-ea"/>
                <a:sym typeface="+mn-lt"/>
              </a:rPr>
              <a:t>导购的顾客开发能力再强，也难以在短时间开发出足够的客户资源，只有利用顾客连锁介绍法，只有让顾客</a:t>
            </a:r>
            <a:r>
              <a:rPr lang="en-US" altLang="zh-CN" sz="1600" dirty="0">
                <a:solidFill>
                  <a:schemeClr val="tx1">
                    <a:lumMod val="65000"/>
                    <a:lumOff val="35000"/>
                  </a:schemeClr>
                </a:solidFill>
                <a:cs typeface="+mn-ea"/>
                <a:sym typeface="+mn-lt"/>
              </a:rPr>
              <a:t>2</a:t>
            </a:r>
            <a:r>
              <a:rPr lang="zh-CN" altLang="en-US" sz="1600" dirty="0">
                <a:solidFill>
                  <a:schemeClr val="tx1">
                    <a:lumMod val="65000"/>
                    <a:lumOff val="35000"/>
                  </a:schemeClr>
                </a:solidFill>
                <a:cs typeface="+mn-ea"/>
                <a:sym typeface="+mn-lt"/>
              </a:rPr>
              <a:t>个变</a:t>
            </a:r>
            <a:r>
              <a:rPr lang="en-US" altLang="zh-CN" sz="1600" dirty="0">
                <a:solidFill>
                  <a:schemeClr val="tx1">
                    <a:lumMod val="65000"/>
                    <a:lumOff val="35000"/>
                  </a:schemeClr>
                </a:solidFill>
                <a:cs typeface="+mn-ea"/>
                <a:sym typeface="+mn-lt"/>
              </a:rPr>
              <a:t>4</a:t>
            </a:r>
            <a:r>
              <a:rPr lang="zh-CN" altLang="en-US" sz="1600" dirty="0">
                <a:solidFill>
                  <a:schemeClr val="tx1">
                    <a:lumMod val="65000"/>
                    <a:lumOff val="35000"/>
                  </a:schemeClr>
                </a:solidFill>
                <a:cs typeface="+mn-ea"/>
                <a:sym typeface="+mn-lt"/>
              </a:rPr>
              <a:t>个，</a:t>
            </a:r>
            <a:r>
              <a:rPr lang="en-US" altLang="zh-CN" sz="1600" dirty="0">
                <a:solidFill>
                  <a:schemeClr val="tx1">
                    <a:lumMod val="65000"/>
                    <a:lumOff val="35000"/>
                  </a:schemeClr>
                </a:solidFill>
                <a:cs typeface="+mn-ea"/>
                <a:sym typeface="+mn-lt"/>
              </a:rPr>
              <a:t>4</a:t>
            </a:r>
            <a:r>
              <a:rPr lang="zh-CN" altLang="en-US" sz="1600" dirty="0">
                <a:solidFill>
                  <a:schemeClr val="tx1">
                    <a:lumMod val="65000"/>
                    <a:lumOff val="35000"/>
                  </a:schemeClr>
                </a:solidFill>
                <a:cs typeface="+mn-ea"/>
                <a:sym typeface="+mn-lt"/>
              </a:rPr>
              <a:t>个变</a:t>
            </a: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个</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才能帮助门店低成本、快速度、有效地开发新客户。</a:t>
            </a:r>
            <a:endParaRPr lang="zh-CN" altLang="en-US" sz="1600" dirty="0">
              <a:solidFill>
                <a:schemeClr val="tx1">
                  <a:lumMod val="65000"/>
                  <a:lumOff val="35000"/>
                </a:schemeClr>
              </a:solidFill>
              <a:cs typeface="+mn-ea"/>
              <a:sym typeface="+mn-lt"/>
            </a:endParaRPr>
          </a:p>
          <a:p>
            <a:pPr marL="285750" indent="-285750">
              <a:lnSpc>
                <a:spcPct val="150000"/>
              </a:lnSpc>
              <a:buClr>
                <a:srgbClr val="9AB8EE"/>
              </a:buClr>
              <a:buFont typeface="Wingdings" panose="05000000000000000000" pitchFamily="2" charset="2"/>
              <a:buChar char="l"/>
            </a:pPr>
            <a:r>
              <a:rPr lang="zh-CN" altLang="en-US" sz="1600" dirty="0">
                <a:solidFill>
                  <a:schemeClr val="tx1">
                    <a:lumMod val="65000"/>
                    <a:lumOff val="35000"/>
                  </a:schemeClr>
                </a:solidFill>
                <a:cs typeface="+mn-ea"/>
                <a:sym typeface="+mn-lt"/>
              </a:rPr>
              <a:t>精髓：留住老顾客，使其成为门店的义务推销员。</a:t>
            </a:r>
            <a:endParaRPr lang="zh-CN" altLang="en-US" sz="1600" dirty="0">
              <a:solidFill>
                <a:schemeClr val="tx1">
                  <a:lumMod val="65000"/>
                  <a:lumOff val="35000"/>
                </a:schemeClr>
              </a:solidFill>
              <a:cs typeface="+mn-ea"/>
              <a:sym typeface="+mn-lt"/>
            </a:endParaRPr>
          </a:p>
        </p:txBody>
      </p:sp>
      <p:grpSp>
        <p:nvGrpSpPr>
          <p:cNvPr id="12" name="Group 5"/>
          <p:cNvGrpSpPr/>
          <p:nvPr/>
        </p:nvGrpSpPr>
        <p:grpSpPr bwMode="auto">
          <a:xfrm>
            <a:off x="2596103" y="3429000"/>
            <a:ext cx="7532806" cy="2737703"/>
            <a:chOff x="930" y="1979"/>
            <a:chExt cx="4490" cy="1725"/>
          </a:xfrm>
        </p:grpSpPr>
        <p:grpSp>
          <p:nvGrpSpPr>
            <p:cNvPr id="13" name="Group 6"/>
            <p:cNvGrpSpPr/>
            <p:nvPr/>
          </p:nvGrpSpPr>
          <p:grpSpPr bwMode="auto">
            <a:xfrm>
              <a:off x="930" y="1979"/>
              <a:ext cx="3855" cy="1725"/>
              <a:chOff x="567" y="1842"/>
              <a:chExt cx="3855" cy="1725"/>
            </a:xfrm>
          </p:grpSpPr>
          <p:sp>
            <p:nvSpPr>
              <p:cNvPr id="18" name="Rectangle 7"/>
              <p:cNvSpPr>
                <a:spLocks noChangeArrowheads="1"/>
              </p:cNvSpPr>
              <p:nvPr/>
            </p:nvSpPr>
            <p:spPr bwMode="auto">
              <a:xfrm>
                <a:off x="567" y="2478"/>
                <a:ext cx="725" cy="272"/>
              </a:xfrm>
              <a:prstGeom prst="rect">
                <a:avLst/>
              </a:prstGeom>
              <a:solidFill>
                <a:srgbClr val="375FA7"/>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algn="ctr" defTabSz="944245" eaLnBrk="1" fontAlgn="base" hangingPunct="1">
                  <a:spcBef>
                    <a:spcPct val="0"/>
                  </a:spcBef>
                  <a:spcAft>
                    <a:spcPct val="0"/>
                  </a:spcAft>
                </a:pPr>
                <a:r>
                  <a:rPr lang="zh-CN" altLang="en-US" sz="1820" dirty="0">
                    <a:solidFill>
                      <a:schemeClr val="bg1"/>
                    </a:solidFill>
                    <a:latin typeface="+mn-lt"/>
                    <a:ea typeface="+mn-ea"/>
                    <a:cs typeface="+mn-ea"/>
                    <a:sym typeface="+mn-lt"/>
                  </a:rPr>
                  <a:t>门店</a:t>
                </a:r>
                <a:endParaRPr lang="zh-CN" altLang="en-US" sz="1820" dirty="0">
                  <a:solidFill>
                    <a:schemeClr val="bg1"/>
                  </a:solidFill>
                  <a:latin typeface="+mn-lt"/>
                  <a:ea typeface="+mn-ea"/>
                  <a:cs typeface="+mn-ea"/>
                  <a:sym typeface="+mn-lt"/>
                </a:endParaRPr>
              </a:p>
            </p:txBody>
          </p:sp>
          <p:sp>
            <p:nvSpPr>
              <p:cNvPr id="19" name="Rectangle 8"/>
              <p:cNvSpPr>
                <a:spLocks noChangeArrowheads="1"/>
              </p:cNvSpPr>
              <p:nvPr/>
            </p:nvSpPr>
            <p:spPr bwMode="auto">
              <a:xfrm>
                <a:off x="1746" y="2478"/>
                <a:ext cx="725" cy="272"/>
              </a:xfrm>
              <a:prstGeom prst="rect">
                <a:avLst/>
              </a:prstGeom>
              <a:solidFill>
                <a:srgbClr val="9AB8EE"/>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algn="ctr" defTabSz="944245" eaLnBrk="1" fontAlgn="base" hangingPunct="1">
                  <a:spcBef>
                    <a:spcPct val="0"/>
                  </a:spcBef>
                  <a:spcAft>
                    <a:spcPct val="0"/>
                  </a:spcAft>
                </a:pPr>
                <a:r>
                  <a:rPr lang="zh-CN" altLang="en-US" sz="1820" dirty="0">
                    <a:solidFill>
                      <a:schemeClr val="bg1"/>
                    </a:solidFill>
                    <a:latin typeface="+mn-lt"/>
                    <a:ea typeface="+mn-ea"/>
                    <a:cs typeface="+mn-ea"/>
                    <a:sym typeface="+mn-lt"/>
                  </a:rPr>
                  <a:t>顾客</a:t>
                </a:r>
                <a:r>
                  <a:rPr lang="en-US" altLang="zh-CN" sz="1820" dirty="0">
                    <a:solidFill>
                      <a:schemeClr val="bg1"/>
                    </a:solidFill>
                    <a:latin typeface="+mn-lt"/>
                    <a:ea typeface="+mn-ea"/>
                    <a:cs typeface="+mn-ea"/>
                    <a:sym typeface="+mn-lt"/>
                  </a:rPr>
                  <a:t>A</a:t>
                </a:r>
                <a:endParaRPr lang="en-US" altLang="zh-CN" sz="1820" dirty="0">
                  <a:solidFill>
                    <a:schemeClr val="bg1"/>
                  </a:solidFill>
                  <a:latin typeface="+mn-lt"/>
                  <a:ea typeface="+mn-ea"/>
                  <a:cs typeface="+mn-ea"/>
                  <a:sym typeface="+mn-lt"/>
                </a:endParaRPr>
              </a:p>
            </p:txBody>
          </p:sp>
          <p:sp>
            <p:nvSpPr>
              <p:cNvPr id="20" name="Rectangle 9"/>
              <p:cNvSpPr>
                <a:spLocks noChangeArrowheads="1"/>
              </p:cNvSpPr>
              <p:nvPr/>
            </p:nvSpPr>
            <p:spPr bwMode="auto">
              <a:xfrm>
                <a:off x="2744" y="2069"/>
                <a:ext cx="725" cy="272"/>
              </a:xfrm>
              <a:prstGeom prst="rect">
                <a:avLst/>
              </a:prstGeom>
              <a:solidFill>
                <a:srgbClr val="9AB8EE"/>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algn="ctr" defTabSz="944245" eaLnBrk="1" fontAlgn="base" hangingPunct="1">
                  <a:spcBef>
                    <a:spcPct val="0"/>
                  </a:spcBef>
                  <a:spcAft>
                    <a:spcPct val="0"/>
                  </a:spcAft>
                </a:pPr>
                <a:r>
                  <a:rPr lang="zh-CN" altLang="en-US" sz="1820" dirty="0">
                    <a:solidFill>
                      <a:schemeClr val="bg1"/>
                    </a:solidFill>
                    <a:latin typeface="+mn-lt"/>
                    <a:ea typeface="+mn-ea"/>
                    <a:cs typeface="+mn-ea"/>
                    <a:sym typeface="+mn-lt"/>
                  </a:rPr>
                  <a:t>顾客</a:t>
                </a:r>
                <a:r>
                  <a:rPr lang="en-US" altLang="zh-CN" sz="1820" dirty="0">
                    <a:solidFill>
                      <a:schemeClr val="bg1"/>
                    </a:solidFill>
                    <a:latin typeface="+mn-lt"/>
                    <a:ea typeface="+mn-ea"/>
                    <a:cs typeface="+mn-ea"/>
                    <a:sym typeface="+mn-lt"/>
                  </a:rPr>
                  <a:t>B</a:t>
                </a:r>
                <a:endParaRPr lang="en-US" altLang="zh-CN" sz="1820" dirty="0">
                  <a:solidFill>
                    <a:schemeClr val="bg1"/>
                  </a:solidFill>
                  <a:latin typeface="+mn-lt"/>
                  <a:ea typeface="+mn-ea"/>
                  <a:cs typeface="+mn-ea"/>
                  <a:sym typeface="+mn-lt"/>
                </a:endParaRPr>
              </a:p>
            </p:txBody>
          </p:sp>
          <p:sp>
            <p:nvSpPr>
              <p:cNvPr id="21" name="Rectangle 10"/>
              <p:cNvSpPr>
                <a:spLocks noChangeArrowheads="1"/>
              </p:cNvSpPr>
              <p:nvPr/>
            </p:nvSpPr>
            <p:spPr bwMode="auto">
              <a:xfrm>
                <a:off x="2744" y="3022"/>
                <a:ext cx="725" cy="272"/>
              </a:xfrm>
              <a:prstGeom prst="rect">
                <a:avLst/>
              </a:prstGeom>
              <a:solidFill>
                <a:srgbClr val="9AB8EE"/>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algn="ctr" defTabSz="944245" eaLnBrk="1" fontAlgn="base" hangingPunct="1">
                  <a:spcBef>
                    <a:spcPct val="0"/>
                  </a:spcBef>
                  <a:spcAft>
                    <a:spcPct val="0"/>
                  </a:spcAft>
                </a:pPr>
                <a:r>
                  <a:rPr lang="zh-CN" altLang="en-US" sz="1820" dirty="0">
                    <a:solidFill>
                      <a:schemeClr val="bg1"/>
                    </a:solidFill>
                    <a:latin typeface="+mn-lt"/>
                    <a:ea typeface="+mn-ea"/>
                    <a:cs typeface="+mn-ea"/>
                    <a:sym typeface="+mn-lt"/>
                  </a:rPr>
                  <a:t>顾客</a:t>
                </a:r>
                <a:r>
                  <a:rPr lang="en-US" altLang="zh-CN" sz="1820" dirty="0">
                    <a:solidFill>
                      <a:schemeClr val="bg1"/>
                    </a:solidFill>
                    <a:latin typeface="+mn-lt"/>
                    <a:ea typeface="+mn-ea"/>
                    <a:cs typeface="+mn-ea"/>
                    <a:sym typeface="+mn-lt"/>
                  </a:rPr>
                  <a:t>C</a:t>
                </a:r>
                <a:endParaRPr lang="en-US" altLang="zh-CN" sz="1820" dirty="0">
                  <a:solidFill>
                    <a:schemeClr val="bg1"/>
                  </a:solidFill>
                  <a:latin typeface="+mn-lt"/>
                  <a:ea typeface="+mn-ea"/>
                  <a:cs typeface="+mn-ea"/>
                  <a:sym typeface="+mn-lt"/>
                </a:endParaRPr>
              </a:p>
            </p:txBody>
          </p:sp>
          <p:sp>
            <p:nvSpPr>
              <p:cNvPr id="22" name="Rectangle 11"/>
              <p:cNvSpPr>
                <a:spLocks noChangeArrowheads="1"/>
              </p:cNvSpPr>
              <p:nvPr/>
            </p:nvSpPr>
            <p:spPr bwMode="auto">
              <a:xfrm>
                <a:off x="3696" y="1843"/>
                <a:ext cx="725" cy="272"/>
              </a:xfrm>
              <a:prstGeom prst="rect">
                <a:avLst/>
              </a:prstGeom>
              <a:solidFill>
                <a:srgbClr val="9AB8EE"/>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algn="ctr" defTabSz="944245" eaLnBrk="1" fontAlgn="base" hangingPunct="1">
                  <a:spcBef>
                    <a:spcPct val="0"/>
                  </a:spcBef>
                  <a:spcAft>
                    <a:spcPct val="0"/>
                  </a:spcAft>
                </a:pPr>
                <a:r>
                  <a:rPr lang="zh-CN" altLang="en-US" sz="1820" dirty="0">
                    <a:solidFill>
                      <a:schemeClr val="bg1"/>
                    </a:solidFill>
                    <a:latin typeface="+mn-lt"/>
                    <a:ea typeface="+mn-ea"/>
                    <a:cs typeface="+mn-ea"/>
                    <a:sym typeface="+mn-lt"/>
                  </a:rPr>
                  <a:t>顾客</a:t>
                </a:r>
                <a:r>
                  <a:rPr lang="en-US" altLang="zh-CN" sz="1820" dirty="0">
                    <a:solidFill>
                      <a:schemeClr val="bg1"/>
                    </a:solidFill>
                    <a:latin typeface="+mn-lt"/>
                    <a:ea typeface="+mn-ea"/>
                    <a:cs typeface="+mn-ea"/>
                    <a:sym typeface="+mn-lt"/>
                  </a:rPr>
                  <a:t>D</a:t>
                </a:r>
                <a:endParaRPr lang="en-US" altLang="zh-CN" sz="1820" dirty="0">
                  <a:solidFill>
                    <a:schemeClr val="bg1"/>
                  </a:solidFill>
                  <a:latin typeface="+mn-lt"/>
                  <a:ea typeface="+mn-ea"/>
                  <a:cs typeface="+mn-ea"/>
                  <a:sym typeface="+mn-lt"/>
                </a:endParaRPr>
              </a:p>
            </p:txBody>
          </p:sp>
          <p:sp>
            <p:nvSpPr>
              <p:cNvPr id="23" name="Rectangle 12"/>
              <p:cNvSpPr>
                <a:spLocks noChangeArrowheads="1"/>
              </p:cNvSpPr>
              <p:nvPr/>
            </p:nvSpPr>
            <p:spPr bwMode="auto">
              <a:xfrm>
                <a:off x="3696" y="2296"/>
                <a:ext cx="725" cy="272"/>
              </a:xfrm>
              <a:prstGeom prst="rect">
                <a:avLst/>
              </a:prstGeom>
              <a:solidFill>
                <a:srgbClr val="9AB8EE"/>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algn="ctr" defTabSz="944245" eaLnBrk="1" fontAlgn="base" hangingPunct="1">
                  <a:spcBef>
                    <a:spcPct val="0"/>
                  </a:spcBef>
                  <a:spcAft>
                    <a:spcPct val="0"/>
                  </a:spcAft>
                </a:pPr>
                <a:r>
                  <a:rPr lang="zh-CN" altLang="en-US" sz="1820" dirty="0">
                    <a:solidFill>
                      <a:schemeClr val="bg1"/>
                    </a:solidFill>
                    <a:latin typeface="+mn-lt"/>
                    <a:ea typeface="+mn-ea"/>
                    <a:cs typeface="+mn-ea"/>
                    <a:sym typeface="+mn-lt"/>
                  </a:rPr>
                  <a:t>顾客</a:t>
                </a:r>
                <a:r>
                  <a:rPr lang="en-US" altLang="zh-CN" sz="1820" dirty="0">
                    <a:solidFill>
                      <a:schemeClr val="bg1"/>
                    </a:solidFill>
                    <a:latin typeface="+mn-lt"/>
                    <a:ea typeface="+mn-ea"/>
                    <a:cs typeface="+mn-ea"/>
                    <a:sym typeface="+mn-lt"/>
                  </a:rPr>
                  <a:t>E</a:t>
                </a:r>
                <a:endParaRPr lang="en-US" altLang="zh-CN" sz="1820" dirty="0">
                  <a:solidFill>
                    <a:schemeClr val="bg1"/>
                  </a:solidFill>
                  <a:latin typeface="+mn-lt"/>
                  <a:ea typeface="+mn-ea"/>
                  <a:cs typeface="+mn-ea"/>
                  <a:sym typeface="+mn-lt"/>
                </a:endParaRPr>
              </a:p>
            </p:txBody>
          </p:sp>
          <p:sp>
            <p:nvSpPr>
              <p:cNvPr id="24" name="Rectangle 13"/>
              <p:cNvSpPr>
                <a:spLocks noChangeArrowheads="1"/>
              </p:cNvSpPr>
              <p:nvPr/>
            </p:nvSpPr>
            <p:spPr bwMode="auto">
              <a:xfrm>
                <a:off x="3697" y="2840"/>
                <a:ext cx="725" cy="272"/>
              </a:xfrm>
              <a:prstGeom prst="rect">
                <a:avLst/>
              </a:prstGeom>
              <a:solidFill>
                <a:srgbClr val="9AB8EE"/>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algn="ctr" defTabSz="944245" eaLnBrk="1" fontAlgn="base" hangingPunct="1">
                  <a:spcBef>
                    <a:spcPct val="0"/>
                  </a:spcBef>
                  <a:spcAft>
                    <a:spcPct val="0"/>
                  </a:spcAft>
                </a:pPr>
                <a:r>
                  <a:rPr lang="zh-CN" altLang="en-US" sz="1820" dirty="0">
                    <a:solidFill>
                      <a:schemeClr val="bg1"/>
                    </a:solidFill>
                    <a:latin typeface="+mn-lt"/>
                    <a:ea typeface="+mn-ea"/>
                    <a:cs typeface="+mn-ea"/>
                    <a:sym typeface="+mn-lt"/>
                  </a:rPr>
                  <a:t>顾客</a:t>
                </a:r>
                <a:r>
                  <a:rPr lang="en-US" altLang="zh-CN" sz="1820" dirty="0">
                    <a:solidFill>
                      <a:schemeClr val="bg1"/>
                    </a:solidFill>
                    <a:latin typeface="+mn-lt"/>
                    <a:ea typeface="+mn-ea"/>
                    <a:cs typeface="+mn-ea"/>
                    <a:sym typeface="+mn-lt"/>
                  </a:rPr>
                  <a:t>F</a:t>
                </a:r>
                <a:endParaRPr lang="en-US" altLang="zh-CN" sz="1820" dirty="0">
                  <a:solidFill>
                    <a:schemeClr val="bg1"/>
                  </a:solidFill>
                  <a:latin typeface="+mn-lt"/>
                  <a:ea typeface="+mn-ea"/>
                  <a:cs typeface="+mn-ea"/>
                  <a:sym typeface="+mn-lt"/>
                </a:endParaRPr>
              </a:p>
            </p:txBody>
          </p:sp>
          <p:sp>
            <p:nvSpPr>
              <p:cNvPr id="25" name="Rectangle 14"/>
              <p:cNvSpPr>
                <a:spLocks noChangeArrowheads="1"/>
              </p:cNvSpPr>
              <p:nvPr/>
            </p:nvSpPr>
            <p:spPr bwMode="auto">
              <a:xfrm>
                <a:off x="3697" y="3294"/>
                <a:ext cx="725" cy="272"/>
              </a:xfrm>
              <a:prstGeom prst="rect">
                <a:avLst/>
              </a:prstGeom>
              <a:solidFill>
                <a:srgbClr val="9AB8EE"/>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algn="ctr" defTabSz="944245" eaLnBrk="1" fontAlgn="base" hangingPunct="1">
                  <a:spcBef>
                    <a:spcPct val="0"/>
                  </a:spcBef>
                  <a:spcAft>
                    <a:spcPct val="0"/>
                  </a:spcAft>
                </a:pPr>
                <a:r>
                  <a:rPr lang="zh-CN" altLang="en-US" sz="1820">
                    <a:solidFill>
                      <a:schemeClr val="bg1"/>
                    </a:solidFill>
                    <a:latin typeface="+mn-lt"/>
                    <a:ea typeface="+mn-ea"/>
                    <a:cs typeface="+mn-ea"/>
                    <a:sym typeface="+mn-lt"/>
                  </a:rPr>
                  <a:t>顾客</a:t>
                </a:r>
                <a:r>
                  <a:rPr lang="en-US" altLang="zh-CN" sz="1820">
                    <a:solidFill>
                      <a:schemeClr val="bg1"/>
                    </a:solidFill>
                    <a:latin typeface="+mn-lt"/>
                    <a:ea typeface="+mn-ea"/>
                    <a:cs typeface="+mn-ea"/>
                    <a:sym typeface="+mn-lt"/>
                  </a:rPr>
                  <a:t>G</a:t>
                </a:r>
                <a:endParaRPr lang="en-US" altLang="zh-CN" sz="1820">
                  <a:solidFill>
                    <a:schemeClr val="bg1"/>
                  </a:solidFill>
                  <a:latin typeface="+mn-lt"/>
                  <a:ea typeface="+mn-ea"/>
                  <a:cs typeface="+mn-ea"/>
                  <a:sym typeface="+mn-lt"/>
                </a:endParaRPr>
              </a:p>
            </p:txBody>
          </p:sp>
          <p:sp>
            <p:nvSpPr>
              <p:cNvPr id="26" name="AutoShape 15"/>
              <p:cNvSpPr>
                <a:spLocks noChangeArrowheads="1"/>
              </p:cNvSpPr>
              <p:nvPr/>
            </p:nvSpPr>
            <p:spPr bwMode="auto">
              <a:xfrm>
                <a:off x="1338" y="2568"/>
                <a:ext cx="363" cy="136"/>
              </a:xfrm>
              <a:prstGeom prst="rightArrow">
                <a:avLst>
                  <a:gd name="adj1" fmla="val 50000"/>
                  <a:gd name="adj2" fmla="val 66728"/>
                </a:avLst>
              </a:prstGeom>
              <a:noFill/>
              <a:ln w="9525">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spcBef>
                    <a:spcPct val="0"/>
                  </a:spcBef>
                  <a:spcAft>
                    <a:spcPct val="0"/>
                  </a:spcAft>
                </a:pPr>
                <a:endParaRPr lang="zh-CN" altLang="en-US" sz="1820">
                  <a:solidFill>
                    <a:prstClr val="black"/>
                  </a:solidFill>
                  <a:latin typeface="+mn-lt"/>
                  <a:ea typeface="+mn-ea"/>
                  <a:cs typeface="+mn-ea"/>
                  <a:sym typeface="+mn-lt"/>
                </a:endParaRPr>
              </a:p>
            </p:txBody>
          </p:sp>
          <p:sp>
            <p:nvSpPr>
              <p:cNvPr id="27" name="Line 16"/>
              <p:cNvSpPr>
                <a:spLocks noChangeShapeType="1"/>
              </p:cNvSpPr>
              <p:nvPr/>
            </p:nvSpPr>
            <p:spPr bwMode="auto">
              <a:xfrm>
                <a:off x="2699" y="2069"/>
                <a:ext cx="0" cy="1225"/>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91845" fontAlgn="base">
                  <a:spcBef>
                    <a:spcPct val="0"/>
                  </a:spcBef>
                  <a:spcAft>
                    <a:spcPct val="0"/>
                  </a:spcAft>
                </a:pPr>
                <a:endParaRPr lang="zh-CN" altLang="en-US" sz="1820" b="1">
                  <a:solidFill>
                    <a:prstClr val="black"/>
                  </a:solidFill>
                  <a:cs typeface="+mn-ea"/>
                  <a:sym typeface="+mn-lt"/>
                </a:endParaRPr>
              </a:p>
            </p:txBody>
          </p:sp>
          <p:sp>
            <p:nvSpPr>
              <p:cNvPr id="28" name="Line 17"/>
              <p:cNvSpPr>
                <a:spLocks noChangeShapeType="1"/>
              </p:cNvSpPr>
              <p:nvPr/>
            </p:nvSpPr>
            <p:spPr bwMode="auto">
              <a:xfrm>
                <a:off x="2472" y="2614"/>
                <a:ext cx="227" cy="0"/>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91845" fontAlgn="base">
                  <a:spcBef>
                    <a:spcPct val="0"/>
                  </a:spcBef>
                  <a:spcAft>
                    <a:spcPct val="0"/>
                  </a:spcAft>
                </a:pPr>
                <a:endParaRPr lang="zh-CN" altLang="en-US" sz="1820" b="1">
                  <a:solidFill>
                    <a:prstClr val="black"/>
                  </a:solidFill>
                  <a:cs typeface="+mn-ea"/>
                  <a:sym typeface="+mn-lt"/>
                </a:endParaRPr>
              </a:p>
            </p:txBody>
          </p:sp>
          <p:sp>
            <p:nvSpPr>
              <p:cNvPr id="29" name="Line 18"/>
              <p:cNvSpPr>
                <a:spLocks noChangeShapeType="1"/>
              </p:cNvSpPr>
              <p:nvPr/>
            </p:nvSpPr>
            <p:spPr bwMode="auto">
              <a:xfrm>
                <a:off x="3651" y="1842"/>
                <a:ext cx="0" cy="772"/>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91845" fontAlgn="base">
                  <a:spcBef>
                    <a:spcPct val="0"/>
                  </a:spcBef>
                  <a:spcAft>
                    <a:spcPct val="0"/>
                  </a:spcAft>
                </a:pPr>
                <a:endParaRPr lang="zh-CN" altLang="en-US" sz="1820" b="1">
                  <a:solidFill>
                    <a:prstClr val="black"/>
                  </a:solidFill>
                  <a:cs typeface="+mn-ea"/>
                  <a:sym typeface="+mn-lt"/>
                </a:endParaRPr>
              </a:p>
            </p:txBody>
          </p:sp>
          <p:sp>
            <p:nvSpPr>
              <p:cNvPr id="30" name="Line 19"/>
              <p:cNvSpPr>
                <a:spLocks noChangeShapeType="1"/>
              </p:cNvSpPr>
              <p:nvPr/>
            </p:nvSpPr>
            <p:spPr bwMode="auto">
              <a:xfrm>
                <a:off x="3469" y="2205"/>
                <a:ext cx="182" cy="0"/>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91845" fontAlgn="base">
                  <a:spcBef>
                    <a:spcPct val="0"/>
                  </a:spcBef>
                  <a:spcAft>
                    <a:spcPct val="0"/>
                  </a:spcAft>
                </a:pPr>
                <a:endParaRPr lang="zh-CN" altLang="en-US" sz="1820" b="1">
                  <a:solidFill>
                    <a:prstClr val="black"/>
                  </a:solidFill>
                  <a:cs typeface="+mn-ea"/>
                  <a:sym typeface="+mn-lt"/>
                </a:endParaRPr>
              </a:p>
            </p:txBody>
          </p:sp>
          <p:sp>
            <p:nvSpPr>
              <p:cNvPr id="31" name="Line 20"/>
              <p:cNvSpPr>
                <a:spLocks noChangeShapeType="1"/>
              </p:cNvSpPr>
              <p:nvPr/>
            </p:nvSpPr>
            <p:spPr bwMode="auto">
              <a:xfrm>
                <a:off x="3651" y="2795"/>
                <a:ext cx="0" cy="772"/>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91845" fontAlgn="base">
                  <a:spcBef>
                    <a:spcPct val="0"/>
                  </a:spcBef>
                  <a:spcAft>
                    <a:spcPct val="0"/>
                  </a:spcAft>
                </a:pPr>
                <a:endParaRPr lang="zh-CN" altLang="en-US" sz="1820" b="1">
                  <a:solidFill>
                    <a:prstClr val="black"/>
                  </a:solidFill>
                  <a:cs typeface="+mn-ea"/>
                  <a:sym typeface="+mn-lt"/>
                </a:endParaRPr>
              </a:p>
            </p:txBody>
          </p:sp>
          <p:sp>
            <p:nvSpPr>
              <p:cNvPr id="32" name="Line 21"/>
              <p:cNvSpPr>
                <a:spLocks noChangeShapeType="1"/>
              </p:cNvSpPr>
              <p:nvPr/>
            </p:nvSpPr>
            <p:spPr bwMode="auto">
              <a:xfrm>
                <a:off x="3469" y="3158"/>
                <a:ext cx="182" cy="0"/>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91845" fontAlgn="base">
                  <a:spcBef>
                    <a:spcPct val="0"/>
                  </a:spcBef>
                  <a:spcAft>
                    <a:spcPct val="0"/>
                  </a:spcAft>
                </a:pPr>
                <a:endParaRPr lang="zh-CN" altLang="en-US" sz="1820" b="1">
                  <a:solidFill>
                    <a:prstClr val="black"/>
                  </a:solidFill>
                  <a:cs typeface="+mn-ea"/>
                  <a:sym typeface="+mn-lt"/>
                </a:endParaRPr>
              </a:p>
            </p:txBody>
          </p:sp>
          <p:sp>
            <p:nvSpPr>
              <p:cNvPr id="33" name="Rectangle 22"/>
              <p:cNvSpPr>
                <a:spLocks noChangeArrowheads="1"/>
              </p:cNvSpPr>
              <p:nvPr/>
            </p:nvSpPr>
            <p:spPr bwMode="auto">
              <a:xfrm>
                <a:off x="1156" y="2341"/>
                <a:ext cx="725" cy="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algn="ctr" defTabSz="944245" eaLnBrk="1" fontAlgn="base" hangingPunct="1">
                  <a:spcBef>
                    <a:spcPct val="0"/>
                  </a:spcBef>
                  <a:spcAft>
                    <a:spcPct val="0"/>
                  </a:spcAft>
                </a:pPr>
                <a:r>
                  <a:rPr lang="zh-CN" altLang="en-US" sz="1470">
                    <a:solidFill>
                      <a:prstClr val="black"/>
                    </a:solidFill>
                    <a:latin typeface="+mn-lt"/>
                    <a:ea typeface="+mn-ea"/>
                    <a:cs typeface="+mn-ea"/>
                    <a:sym typeface="+mn-lt"/>
                  </a:rPr>
                  <a:t>销售</a:t>
                </a:r>
                <a:endParaRPr lang="zh-CN" altLang="en-US" sz="1470">
                  <a:solidFill>
                    <a:prstClr val="black"/>
                  </a:solidFill>
                  <a:latin typeface="+mn-lt"/>
                  <a:ea typeface="+mn-ea"/>
                  <a:cs typeface="+mn-ea"/>
                  <a:sym typeface="+mn-lt"/>
                </a:endParaRPr>
              </a:p>
            </p:txBody>
          </p:sp>
        </p:grpSp>
        <p:sp>
          <p:nvSpPr>
            <p:cNvPr id="14" name="Text Box 23"/>
            <p:cNvSpPr txBox="1">
              <a:spLocks noChangeArrowheads="1"/>
            </p:cNvSpPr>
            <p:nvPr/>
          </p:nvSpPr>
          <p:spPr bwMode="auto">
            <a:xfrm>
              <a:off x="4830" y="1979"/>
              <a:ext cx="590" cy="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4401" tIns="47201" rIns="94401" bIns="47201">
              <a:spAutoFit/>
            </a:bodyP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spcBef>
                  <a:spcPct val="50000"/>
                </a:spcBef>
                <a:spcAft>
                  <a:spcPct val="0"/>
                </a:spcAft>
              </a:pPr>
              <a:r>
                <a:rPr lang="en-US" altLang="zh-CN" sz="1820">
                  <a:solidFill>
                    <a:prstClr val="black"/>
                  </a:solidFill>
                  <a:latin typeface="+mn-lt"/>
                  <a:ea typeface="+mn-ea"/>
                  <a:cs typeface="+mn-ea"/>
                  <a:sym typeface="+mn-lt"/>
                </a:rPr>
                <a:t>……</a:t>
              </a:r>
              <a:endParaRPr lang="en-US" altLang="zh-CN" sz="1820">
                <a:solidFill>
                  <a:prstClr val="black"/>
                </a:solidFill>
                <a:latin typeface="+mn-lt"/>
                <a:ea typeface="+mn-ea"/>
                <a:cs typeface="+mn-ea"/>
                <a:sym typeface="+mn-lt"/>
              </a:endParaRPr>
            </a:p>
          </p:txBody>
        </p:sp>
        <p:sp>
          <p:nvSpPr>
            <p:cNvPr id="15" name="Text Box 24"/>
            <p:cNvSpPr txBox="1">
              <a:spLocks noChangeArrowheads="1"/>
            </p:cNvSpPr>
            <p:nvPr/>
          </p:nvSpPr>
          <p:spPr bwMode="auto">
            <a:xfrm>
              <a:off x="4830" y="2478"/>
              <a:ext cx="590" cy="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4401" tIns="47201" rIns="94401" bIns="47201">
              <a:spAutoFit/>
            </a:bodyP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spcBef>
                  <a:spcPct val="50000"/>
                </a:spcBef>
                <a:spcAft>
                  <a:spcPct val="0"/>
                </a:spcAft>
              </a:pPr>
              <a:r>
                <a:rPr lang="en-US" altLang="zh-CN" sz="1820">
                  <a:solidFill>
                    <a:prstClr val="black"/>
                  </a:solidFill>
                  <a:latin typeface="+mn-lt"/>
                  <a:ea typeface="+mn-ea"/>
                  <a:cs typeface="+mn-ea"/>
                  <a:sym typeface="+mn-lt"/>
                </a:rPr>
                <a:t>……</a:t>
              </a:r>
              <a:endParaRPr lang="en-US" altLang="zh-CN" sz="1820">
                <a:solidFill>
                  <a:prstClr val="black"/>
                </a:solidFill>
                <a:latin typeface="+mn-lt"/>
                <a:ea typeface="+mn-ea"/>
                <a:cs typeface="+mn-ea"/>
                <a:sym typeface="+mn-lt"/>
              </a:endParaRPr>
            </a:p>
          </p:txBody>
        </p:sp>
        <p:sp>
          <p:nvSpPr>
            <p:cNvPr id="16" name="Text Box 25"/>
            <p:cNvSpPr txBox="1">
              <a:spLocks noChangeArrowheads="1"/>
            </p:cNvSpPr>
            <p:nvPr/>
          </p:nvSpPr>
          <p:spPr bwMode="auto">
            <a:xfrm>
              <a:off x="4830" y="2976"/>
              <a:ext cx="590" cy="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4401" tIns="47201" rIns="94401" bIns="47201">
              <a:spAutoFit/>
            </a:bodyP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spcBef>
                  <a:spcPct val="50000"/>
                </a:spcBef>
                <a:spcAft>
                  <a:spcPct val="0"/>
                </a:spcAft>
              </a:pPr>
              <a:r>
                <a:rPr lang="en-US" altLang="zh-CN" sz="1820">
                  <a:solidFill>
                    <a:prstClr val="black"/>
                  </a:solidFill>
                  <a:latin typeface="+mn-lt"/>
                  <a:ea typeface="+mn-ea"/>
                  <a:cs typeface="+mn-ea"/>
                  <a:sym typeface="+mn-lt"/>
                </a:rPr>
                <a:t>……</a:t>
              </a:r>
              <a:endParaRPr lang="en-US" altLang="zh-CN" sz="1820">
                <a:solidFill>
                  <a:prstClr val="black"/>
                </a:solidFill>
                <a:latin typeface="+mn-lt"/>
                <a:ea typeface="+mn-ea"/>
                <a:cs typeface="+mn-ea"/>
                <a:sym typeface="+mn-lt"/>
              </a:endParaRPr>
            </a:p>
          </p:txBody>
        </p:sp>
        <p:sp>
          <p:nvSpPr>
            <p:cNvPr id="17" name="Text Box 26"/>
            <p:cNvSpPr txBox="1">
              <a:spLocks noChangeArrowheads="1"/>
            </p:cNvSpPr>
            <p:nvPr/>
          </p:nvSpPr>
          <p:spPr bwMode="auto">
            <a:xfrm>
              <a:off x="4830" y="3430"/>
              <a:ext cx="590" cy="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4401" tIns="47201" rIns="94401" bIns="47201">
              <a:spAutoFit/>
            </a:bodyP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spcBef>
                  <a:spcPct val="50000"/>
                </a:spcBef>
                <a:spcAft>
                  <a:spcPct val="0"/>
                </a:spcAft>
              </a:pPr>
              <a:r>
                <a:rPr lang="en-US" altLang="zh-CN" sz="1820">
                  <a:solidFill>
                    <a:prstClr val="black"/>
                  </a:solidFill>
                  <a:latin typeface="+mn-lt"/>
                  <a:ea typeface="+mn-ea"/>
                  <a:cs typeface="+mn-ea"/>
                  <a:sym typeface="+mn-lt"/>
                </a:rPr>
                <a:t>……</a:t>
              </a:r>
              <a:endParaRPr lang="en-US" altLang="zh-CN" sz="1820">
                <a:solidFill>
                  <a:prstClr val="black"/>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14" presetClass="entr" presetSubtype="5"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randombar(vertical)">
                                      <p:cBhvr>
                                        <p:cTn id="18" dur="500"/>
                                        <p:tgtEl>
                                          <p:spTgt spid="10"/>
                                        </p:tgtEl>
                                      </p:cBhvr>
                                    </p:animEffect>
                                  </p:childTnLst>
                                </p:cTn>
                              </p:par>
                            </p:childTnLst>
                          </p:cTn>
                        </p:par>
                        <p:par>
                          <p:cTn id="19" fill="hold">
                            <p:stCondLst>
                              <p:cond delay="500"/>
                            </p:stCondLst>
                            <p:childTnLst>
                              <p:par>
                                <p:cTn id="20" presetID="23" presetClass="entr" presetSubtype="528" fill="hold" grpId="0" nodeType="afterEffect">
                                  <p:stCondLst>
                                    <p:cond delay="0"/>
                                  </p:stCondLst>
                                  <p:iterate type="lt">
                                    <p:tmPct val="5000"/>
                                  </p:iterate>
                                  <p:childTnLst>
                                    <p:set>
                                      <p:cBhvr>
                                        <p:cTn id="21" dur="1" fill="hold">
                                          <p:stCondLst>
                                            <p:cond delay="0"/>
                                          </p:stCondLst>
                                        </p:cTn>
                                        <p:tgtEl>
                                          <p:spTgt spid="11"/>
                                        </p:tgtEl>
                                        <p:attrNameLst>
                                          <p:attrName>style.visibility</p:attrName>
                                        </p:attrNameLst>
                                      </p:cBhvr>
                                      <p:to>
                                        <p:strVal val="visible"/>
                                      </p:to>
                                    </p:set>
                                    <p:anim to="" calcmode="lin" valueType="num">
                                      <p:cBhvr>
                                        <p:cTn id="22" dur="1000" fill="hold">
                                          <p:stCondLst>
                                            <p:cond delay="0"/>
                                          </p:stCondLst>
                                        </p:cTn>
                                        <p:tgtEl>
                                          <p:spTgt spid="11"/>
                                        </p:tgtEl>
                                        <p:attrNameLst>
                                          <p:attrName>ppt_x</p:attrName>
                                        </p:attrNameLst>
                                      </p:cBhvr>
                                      <p:tavLst>
                                        <p:tav tm="0" fmla="#ppt_x+(8/9)*(#ppt_x-(#ppt_x-#ppt_w/2))*((1.5-1.5*$)^2-(1.5-1.5*$)^3)">
                                          <p:val>
                                            <p:fltVal val="0"/>
                                          </p:val>
                                        </p:tav>
                                        <p:tav tm="100000">
                                          <p:val>
                                            <p:fltVal val="1"/>
                                          </p:val>
                                        </p:tav>
                                      </p:tavLst>
                                    </p:anim>
                                    <p:anim to="" calcmode="lin" valueType="num">
                                      <p:cBhvr>
                                        <p:cTn id="23" dur="1000" fill="hold">
                                          <p:stCondLst>
                                            <p:cond delay="0"/>
                                          </p:stCondLst>
                                        </p:cTn>
                                        <p:tgtEl>
                                          <p:spTgt spid="11"/>
                                        </p:tgtEl>
                                        <p:attrNameLst>
                                          <p:attrName>ppt_y</p:attrName>
                                        </p:attrNameLst>
                                      </p:cBhvr>
                                      <p:tavLst>
                                        <p:tav tm="0" fmla="#ppt_y+(8/9)*(#ppt_y-(#ppt_y+#ppt_h/2))*((1.5-1.5*$)^2-(1.5-1.5*$)^3)">
                                          <p:val>
                                            <p:fltVal val="0"/>
                                          </p:val>
                                        </p:tav>
                                        <p:tav tm="100000">
                                          <p:val>
                                            <p:fltVal val="1"/>
                                          </p:val>
                                        </p:tav>
                                      </p:tavLst>
                                    </p:anim>
                                    <p:anim to="" calcmode="lin" valueType="num">
                                      <p:cBhvr>
                                        <p:cTn id="24" dur="1000" fill="hold">
                                          <p:stCondLst>
                                            <p:cond delay="0"/>
                                          </p:stCondLst>
                                        </p:cTn>
                                        <p:tgtEl>
                                          <p:spTgt spid="11"/>
                                        </p:tgtEl>
                                        <p:attrNameLst>
                                          <p:attrName>ppt_w</p:attrName>
                                        </p:attrNameLst>
                                      </p:cBhvr>
                                      <p:tavLst>
                                        <p:tav tm="0" fmla="#ppt_w+(8/9)*(#ppt_w-0)*((1.5-1.5*$)^2-(1.5-1.5*$)^3)">
                                          <p:val>
                                            <p:fltVal val="0"/>
                                          </p:val>
                                        </p:tav>
                                        <p:tav tm="100000">
                                          <p:val>
                                            <p:fltVal val="1"/>
                                          </p:val>
                                        </p:tav>
                                      </p:tavLst>
                                    </p:anim>
                                    <p:anim to="" calcmode="lin" valueType="num">
                                      <p:cBhvr>
                                        <p:cTn id="25" dur="1000" fill="hold">
                                          <p:stCondLst>
                                            <p:cond delay="0"/>
                                          </p:stCondLst>
                                        </p:cTn>
                                        <p:tgtEl>
                                          <p:spTgt spid="11"/>
                                        </p:tgtEl>
                                        <p:attrNameLst>
                                          <p:attrName>ppt_h</p:attrName>
                                        </p:attrNameLst>
                                      </p:cBhvr>
                                      <p:tavLst>
                                        <p:tav tm="0" fmla="#ppt_h+(8/9)*(#ppt_h-0)*((1.5-1.5*$)^2-(1.5-1.5*$)^3)">
                                          <p:val>
                                            <p:fltVal val="0"/>
                                          </p:val>
                                        </p:tav>
                                        <p:tav tm="100000">
                                          <p:val>
                                            <p:fltVal val="1"/>
                                          </p:val>
                                        </p:tav>
                                      </p:tavLst>
                                    </p:anim>
                                  </p:childTnLst>
                                </p:cTn>
                              </p:par>
                            </p:childTnLst>
                          </p:cTn>
                        </p:par>
                        <p:par>
                          <p:cTn id="26" fill="hold">
                            <p:stCondLst>
                              <p:cond delay="6699"/>
                            </p:stCondLst>
                            <p:childTnLst>
                              <p:par>
                                <p:cTn id="27" presetID="22" presetClass="entr" presetSubtype="8"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r="91495"/>
          <a:stretch>
            <a:fillRect/>
          </a:stretch>
        </p:blipFill>
        <p:spPr>
          <a:xfrm>
            <a:off x="323850" y="252133"/>
            <a:ext cx="946150" cy="1417236"/>
          </a:xfrm>
          <a:prstGeom prst="rect">
            <a:avLst/>
          </a:prstGeom>
        </p:spPr>
      </p:pic>
      <p:sp>
        <p:nvSpPr>
          <p:cNvPr id="24" name="PA_文本框 12"/>
          <p:cNvSpPr txBox="1">
            <a:spLocks noChangeArrowheads="1"/>
          </p:cNvSpPr>
          <p:nvPr>
            <p:custDataLst>
              <p:tags r:id="rId2"/>
            </p:custDataLst>
          </p:nvPr>
        </p:nvSpPr>
        <p:spPr bwMode="auto">
          <a:xfrm>
            <a:off x="5956300" y="930792"/>
            <a:ext cx="557307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r">
              <a:defRPr/>
            </a:pPr>
            <a:r>
              <a:rPr lang="en-US" altLang="zh-CN" sz="8000" dirty="0">
                <a:solidFill>
                  <a:srgbClr val="D2E3FD">
                    <a:alpha val="50000"/>
                  </a:srgbClr>
                </a:solidFill>
                <a:latin typeface="+mn-lt"/>
                <a:ea typeface="+mn-ea"/>
                <a:cs typeface="+mn-ea"/>
                <a:sym typeface="+mn-lt"/>
              </a:rPr>
              <a:t>THANKS</a:t>
            </a:r>
            <a:endParaRPr kumimoji="0" lang="zh-CN" altLang="zh-CN" sz="8000" b="0" i="0" u="none" strike="noStrike" kern="1200" cap="none" spc="0" normalizeH="0" baseline="0" noProof="0" dirty="0">
              <a:ln>
                <a:noFill/>
              </a:ln>
              <a:solidFill>
                <a:srgbClr val="D2E3FD">
                  <a:alpha val="50000"/>
                </a:srgbClr>
              </a:solidFill>
              <a:effectLst/>
              <a:uLnTx/>
              <a:uFillTx/>
              <a:latin typeface="+mn-lt"/>
              <a:ea typeface="+mn-ea"/>
              <a:cs typeface="+mn-ea"/>
              <a:sym typeface="+mn-lt"/>
            </a:endParaRPr>
          </a:p>
        </p:txBody>
      </p:sp>
      <p:sp>
        <p:nvSpPr>
          <p:cNvPr id="25" name="文本框 24"/>
          <p:cNvSpPr txBox="1"/>
          <p:nvPr/>
        </p:nvSpPr>
        <p:spPr>
          <a:xfrm>
            <a:off x="4003401" y="2161947"/>
            <a:ext cx="7604125" cy="1015663"/>
          </a:xfrm>
          <a:prstGeom prst="rect">
            <a:avLst/>
          </a:prstGeom>
          <a:noFill/>
          <a:effectLst/>
        </p:spPr>
        <p:txBody>
          <a:bodyPr wrap="square" rtlCol="0">
            <a:spAutoFit/>
          </a:bodyPr>
          <a:lstStyle/>
          <a:p>
            <a:pPr algn="r"/>
            <a:r>
              <a:rPr lang="zh-CN" altLang="en-US" sz="6000" b="1" dirty="0">
                <a:solidFill>
                  <a:srgbClr val="7298E3"/>
                </a:solidFill>
                <a:cs typeface="+mn-ea"/>
                <a:sym typeface="+mn-lt"/>
              </a:rPr>
              <a:t>培训完毕，谢谢大家</a:t>
            </a:r>
            <a:endParaRPr lang="zh-CN" altLang="en-US" sz="6000" b="1" dirty="0">
              <a:solidFill>
                <a:srgbClr val="7298E3"/>
              </a:solidFill>
              <a:cs typeface="+mn-ea"/>
              <a:sym typeface="+mn-lt"/>
            </a:endParaRPr>
          </a:p>
        </p:txBody>
      </p:sp>
      <p:sp>
        <p:nvSpPr>
          <p:cNvPr id="26" name="TextBox 19"/>
          <p:cNvSpPr txBox="1"/>
          <p:nvPr/>
        </p:nvSpPr>
        <p:spPr>
          <a:xfrm>
            <a:off x="6544077" y="3327736"/>
            <a:ext cx="4985300" cy="351166"/>
          </a:xfrm>
          <a:prstGeom prst="rect">
            <a:avLst/>
          </a:prstGeom>
          <a:noFill/>
        </p:spPr>
        <p:txBody>
          <a:bodyPr wrap="none" lIns="42970" tIns="21485" rIns="42970" bIns="21485" rtlCol="0">
            <a:spAutoFit/>
          </a:bodyPr>
          <a:lstStyle/>
          <a:p>
            <a:pPr algn="r"/>
            <a:r>
              <a:rPr lang="en-US" altLang="zh-CN" sz="2000" dirty="0">
                <a:solidFill>
                  <a:schemeClr val="bg1">
                    <a:lumMod val="75000"/>
                  </a:schemeClr>
                </a:solidFill>
                <a:cs typeface="+mn-ea"/>
                <a:sym typeface="+mn-lt"/>
              </a:rPr>
              <a:t>2029 YEAR-END SALES TECHNIQUE PPT</a:t>
            </a:r>
            <a:endParaRPr lang="en-US" altLang="zh-CN" sz="2000" dirty="0">
              <a:solidFill>
                <a:schemeClr val="bg1">
                  <a:lumMod val="75000"/>
                </a:schemeClr>
              </a:solidFill>
              <a:cs typeface="+mn-ea"/>
              <a:sym typeface="+mn-lt"/>
            </a:endParaRPr>
          </a:p>
        </p:txBody>
      </p:sp>
      <p:sp>
        <p:nvSpPr>
          <p:cNvPr id="27" name="矩形 26"/>
          <p:cNvSpPr/>
          <p:nvPr/>
        </p:nvSpPr>
        <p:spPr>
          <a:xfrm>
            <a:off x="6956583" y="3675570"/>
            <a:ext cx="4572794" cy="769449"/>
          </a:xfrm>
          <a:prstGeom prst="rect">
            <a:avLst/>
          </a:prstGeom>
        </p:spPr>
        <p:txBody>
          <a:bodyPr lIns="91448" tIns="45724" rIns="91448" bIns="45724">
            <a:spAutoFit/>
          </a:bodyPr>
          <a:lstStyle/>
          <a:p>
            <a:pPr algn="r"/>
            <a:r>
              <a:rPr lang="en-US" altLang="zh-CN" sz="1100" dirty="0">
                <a:solidFill>
                  <a:schemeClr val="bg1">
                    <a:lumMod val="75000"/>
                  </a:schemeClr>
                </a:solidFill>
                <a:cs typeface="+mn-ea"/>
                <a:sym typeface="+mn-lt"/>
              </a:rPr>
              <a:t>Chinese  companies  will no longer remain in the hard stage and they are also promoting a culture Chinese  companies  will no longer remain </a:t>
            </a:r>
            <a:endParaRPr lang="en-US" altLang="zh-CN" sz="1100" dirty="0">
              <a:solidFill>
                <a:schemeClr val="bg1">
                  <a:lumMod val="75000"/>
                </a:schemeClr>
              </a:solidFill>
              <a:cs typeface="+mn-ea"/>
              <a:sym typeface="+mn-lt"/>
            </a:endParaRPr>
          </a:p>
          <a:p>
            <a:pPr algn="r"/>
            <a:r>
              <a:rPr lang="en-US" altLang="zh-CN" sz="1100" dirty="0">
                <a:solidFill>
                  <a:schemeClr val="bg1">
                    <a:lumMod val="75000"/>
                  </a:schemeClr>
                </a:solidFill>
                <a:cs typeface="+mn-ea"/>
                <a:sym typeface="+mn-lt"/>
              </a:rPr>
              <a:t>in the hard stage and they are also wang ling </a:t>
            </a:r>
            <a:r>
              <a:rPr lang="en-US" altLang="zh-CN" sz="1100" dirty="0" err="1">
                <a:solidFill>
                  <a:schemeClr val="bg1">
                    <a:lumMod val="75000"/>
                  </a:schemeClr>
                </a:solidFill>
                <a:cs typeface="+mn-ea"/>
                <a:sym typeface="+mn-lt"/>
              </a:rPr>
              <a:t>yan</a:t>
            </a:r>
            <a:r>
              <a:rPr lang="en-US" altLang="zh-CN" sz="1100" dirty="0">
                <a:solidFill>
                  <a:schemeClr val="bg1">
                    <a:lumMod val="75000"/>
                  </a:schemeClr>
                </a:solidFill>
                <a:cs typeface="+mn-ea"/>
                <a:sym typeface="+mn-lt"/>
              </a:rPr>
              <a:t> a culture</a:t>
            </a:r>
            <a:endParaRPr lang="en-US" altLang="zh-CN" sz="1100" dirty="0">
              <a:solidFill>
                <a:schemeClr val="bg1">
                  <a:lumMod val="75000"/>
                </a:schemeClr>
              </a:solidFill>
              <a:cs typeface="+mn-ea"/>
              <a:sym typeface="+mn-lt"/>
            </a:endParaRPr>
          </a:p>
        </p:txBody>
      </p:sp>
      <p:grpSp>
        <p:nvGrpSpPr>
          <p:cNvPr id="28" name="组合 27"/>
          <p:cNvGrpSpPr/>
          <p:nvPr/>
        </p:nvGrpSpPr>
        <p:grpSpPr>
          <a:xfrm>
            <a:off x="9638072" y="5126602"/>
            <a:ext cx="437062" cy="437062"/>
            <a:chOff x="2633025" y="5543873"/>
            <a:chExt cx="290407" cy="290407"/>
          </a:xfrm>
        </p:grpSpPr>
        <p:sp>
          <p:nvSpPr>
            <p:cNvPr id="29" name="Oval 15"/>
            <p:cNvSpPr/>
            <p:nvPr/>
          </p:nvSpPr>
          <p:spPr bwMode="auto">
            <a:xfrm>
              <a:off x="2633025" y="5543873"/>
              <a:ext cx="290407" cy="290407"/>
            </a:xfrm>
            <a:prstGeom prst="ellipse">
              <a:avLst/>
            </a:prstGeom>
            <a:solidFill>
              <a:srgbClr val="6891E1"/>
            </a:solidFill>
            <a:ln>
              <a:noFill/>
            </a:ln>
            <a:effectLst>
              <a:outerShdw blurRad="381000" dist="127000" dir="2700000" algn="tl" rotWithShape="0">
                <a:prstClr val="black">
                  <a:alpha val="40000"/>
                </a:prstClr>
              </a:outerShdw>
            </a:effectLst>
          </p:spPr>
          <p:txBody>
            <a:bodyPr wrap="none" anchor="ctr"/>
            <a:lstStyle/>
            <a:p>
              <a:pPr algn="ctr" fontAlgn="base">
                <a:spcBef>
                  <a:spcPct val="0"/>
                </a:spcBef>
                <a:spcAft>
                  <a:spcPct val="0"/>
                </a:spcAft>
              </a:pPr>
              <a:endParaRPr lang="zh-CN" altLang="en-US" sz="1000">
                <a:cs typeface="+mn-ea"/>
                <a:sym typeface="+mn-lt"/>
              </a:endParaRPr>
            </a:p>
          </p:txBody>
        </p:sp>
        <p:grpSp>
          <p:nvGrpSpPr>
            <p:cNvPr id="30" name="Group 16"/>
            <p:cNvGrpSpPr/>
            <p:nvPr/>
          </p:nvGrpSpPr>
          <p:grpSpPr bwMode="auto">
            <a:xfrm>
              <a:off x="2726440" y="5602052"/>
              <a:ext cx="104062" cy="167263"/>
              <a:chOff x="4441" y="3144"/>
              <a:chExt cx="215" cy="345"/>
            </a:xfrm>
            <a:solidFill>
              <a:schemeClr val="accent1"/>
            </a:solidFill>
          </p:grpSpPr>
          <p:sp>
            <p:nvSpPr>
              <p:cNvPr id="31" name="Freeform 17"/>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2000">
                  <a:solidFill>
                    <a:schemeClr val="tx1"/>
                  </a:solidFill>
                  <a:cs typeface="+mn-ea"/>
                  <a:sym typeface="+mn-lt"/>
                </a:endParaRPr>
              </a:p>
            </p:txBody>
          </p:sp>
          <p:sp>
            <p:nvSpPr>
              <p:cNvPr id="32"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2000">
                  <a:solidFill>
                    <a:schemeClr val="tx1"/>
                  </a:solidFill>
                  <a:cs typeface="+mn-ea"/>
                  <a:sym typeface="+mn-lt"/>
                </a:endParaRPr>
              </a:p>
            </p:txBody>
          </p:sp>
        </p:grpSp>
      </p:grpSp>
      <p:sp>
        <p:nvSpPr>
          <p:cNvPr id="33" name="Text Box 20"/>
          <p:cNvSpPr txBox="1"/>
          <p:nvPr/>
        </p:nvSpPr>
        <p:spPr bwMode="auto">
          <a:xfrm>
            <a:off x="10075133" y="5175856"/>
            <a:ext cx="1816100" cy="337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600" dirty="0">
                <a:cs typeface="+mn-ea"/>
                <a:sym typeface="+mn-lt"/>
              </a:rPr>
              <a:t>20XX</a:t>
            </a:r>
            <a:r>
              <a:rPr lang="zh-CN" altLang="en-US" sz="1600" dirty="0">
                <a:cs typeface="+mn-ea"/>
                <a:sym typeface="+mn-lt"/>
              </a:rPr>
              <a:t>年</a:t>
            </a:r>
            <a:r>
              <a:rPr lang="en-US" altLang="zh-CN" sz="1600" dirty="0">
                <a:cs typeface="+mn-ea"/>
                <a:sym typeface="+mn-lt"/>
              </a:rPr>
              <a:t>XX</a:t>
            </a:r>
            <a:r>
              <a:rPr lang="zh-CN" altLang="en-US" sz="1600" dirty="0">
                <a:cs typeface="+mn-ea"/>
                <a:sym typeface="+mn-lt"/>
              </a:rPr>
              <a:t>月</a:t>
            </a:r>
            <a:r>
              <a:rPr lang="en-US" altLang="zh-CN" sz="1600" dirty="0">
                <a:cs typeface="+mn-ea"/>
                <a:sym typeface="+mn-lt"/>
              </a:rPr>
              <a:t>XX</a:t>
            </a:r>
            <a:r>
              <a:rPr lang="zh-CN" altLang="en-US" sz="1600" dirty="0">
                <a:cs typeface="+mn-ea"/>
                <a:sym typeface="+mn-lt"/>
              </a:rPr>
              <a:t>日</a:t>
            </a:r>
            <a:endParaRPr lang="zh-CN" altLang="en-US" sz="1600" dirty="0">
              <a:cs typeface="+mn-ea"/>
              <a:sym typeface="+mn-lt"/>
            </a:endParaRPr>
          </a:p>
        </p:txBody>
      </p:sp>
      <p:grpSp>
        <p:nvGrpSpPr>
          <p:cNvPr id="34" name="组合 33"/>
          <p:cNvGrpSpPr/>
          <p:nvPr/>
        </p:nvGrpSpPr>
        <p:grpSpPr>
          <a:xfrm>
            <a:off x="7215347" y="5126602"/>
            <a:ext cx="437062" cy="437062"/>
            <a:chOff x="732769" y="5535598"/>
            <a:chExt cx="290407" cy="290407"/>
          </a:xfrm>
        </p:grpSpPr>
        <p:sp>
          <p:nvSpPr>
            <p:cNvPr id="35" name="Oval 10"/>
            <p:cNvSpPr/>
            <p:nvPr/>
          </p:nvSpPr>
          <p:spPr bwMode="auto">
            <a:xfrm>
              <a:off x="732769" y="5535598"/>
              <a:ext cx="290407" cy="290407"/>
            </a:xfrm>
            <a:prstGeom prst="ellipse">
              <a:avLst/>
            </a:prstGeom>
            <a:solidFill>
              <a:srgbClr val="6891E1"/>
            </a:solidFill>
            <a:ln>
              <a:noFill/>
            </a:ln>
            <a:effectLst>
              <a:outerShdw blurRad="381000" dist="127000" dir="2700000" algn="tl" rotWithShape="0">
                <a:prstClr val="black">
                  <a:alpha val="40000"/>
                </a:prstClr>
              </a:outerShdw>
            </a:effectLst>
          </p:spPr>
          <p:txBody>
            <a:bodyPr wrap="none" anchor="ctr"/>
            <a:lstStyle/>
            <a:p>
              <a:pPr algn="ctr" fontAlgn="base">
                <a:spcBef>
                  <a:spcPct val="0"/>
                </a:spcBef>
                <a:spcAft>
                  <a:spcPct val="0"/>
                </a:spcAft>
              </a:pPr>
              <a:endParaRPr lang="zh-CN" altLang="en-US" sz="1000">
                <a:cs typeface="+mn-ea"/>
                <a:sym typeface="+mn-lt"/>
              </a:endParaRPr>
            </a:p>
          </p:txBody>
        </p:sp>
        <p:grpSp>
          <p:nvGrpSpPr>
            <p:cNvPr id="36" name="组合 35"/>
            <p:cNvGrpSpPr/>
            <p:nvPr/>
          </p:nvGrpSpPr>
          <p:grpSpPr>
            <a:xfrm>
              <a:off x="811795" y="5598991"/>
              <a:ext cx="132841" cy="151011"/>
              <a:chOff x="860980" y="3583766"/>
              <a:chExt cx="100336" cy="114060"/>
            </a:xfrm>
            <a:solidFill>
              <a:schemeClr val="accent1"/>
            </a:solidFill>
          </p:grpSpPr>
          <p:sp>
            <p:nvSpPr>
              <p:cNvPr id="37" name="Freeform 12"/>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2000">
                  <a:solidFill>
                    <a:schemeClr val="tx1"/>
                  </a:solidFill>
                  <a:cs typeface="+mn-ea"/>
                  <a:sym typeface="+mn-lt"/>
                </a:endParaRPr>
              </a:p>
            </p:txBody>
          </p:sp>
          <p:sp>
            <p:nvSpPr>
              <p:cNvPr id="38"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2000">
                  <a:solidFill>
                    <a:schemeClr val="tx1"/>
                  </a:solidFill>
                  <a:cs typeface="+mn-ea"/>
                  <a:sym typeface="+mn-lt"/>
                </a:endParaRPr>
              </a:p>
            </p:txBody>
          </p:sp>
        </p:grpSp>
      </p:grpSp>
      <p:sp>
        <p:nvSpPr>
          <p:cNvPr id="39" name="矩形 38"/>
          <p:cNvSpPr/>
          <p:nvPr/>
        </p:nvSpPr>
        <p:spPr>
          <a:xfrm>
            <a:off x="7652227" y="5175856"/>
            <a:ext cx="1388110" cy="337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cs typeface="+mn-ea"/>
                <a:sym typeface="+mn-lt"/>
              </a:rPr>
              <a:t>培训人</a:t>
            </a:r>
            <a:r>
              <a:rPr lang="zh-CN" altLang="en-US" sz="1600" dirty="0" smtClean="0">
                <a:cs typeface="+mn-ea"/>
                <a:sym typeface="+mn-lt"/>
              </a:rPr>
              <a:t>：</a:t>
            </a:r>
            <a:r>
              <a:rPr lang="en-US" altLang="zh-CN" sz="1600" dirty="0" smtClean="0">
                <a:cs typeface="+mn-ea"/>
                <a:sym typeface="+mn-lt"/>
              </a:rPr>
              <a:t>XXX</a:t>
            </a:r>
            <a:endParaRPr lang="en-US" altLang="zh-CN" sz="1600" dirty="0" smtClean="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500" fill="hold"/>
                                        <p:tgtEl>
                                          <p:spTgt spid="8"/>
                                        </p:tgtEl>
                                        <p:attrNameLst>
                                          <p:attrName>ppt_x</p:attrName>
                                        </p:attrNameLst>
                                      </p:cBhvr>
                                      <p:tavLst>
                                        <p:tav tm="0">
                                          <p:val>
                                            <p:strVal val="#ppt_x"/>
                                          </p:val>
                                        </p:tav>
                                        <p:tav tm="100000">
                                          <p:val>
                                            <p:strVal val="#ppt_x"/>
                                          </p:val>
                                        </p:tav>
                                      </p:tavLst>
                                    </p:anim>
                                    <p:anim calcmode="lin" valueType="num">
                                      <p:cBhvr additive="base">
                                        <p:cTn id="8" dur="150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fill="hold" grpId="0" nodeType="afterEffect">
                                  <p:stCondLst>
                                    <p:cond delay="0"/>
                                  </p:stCondLst>
                                  <p:iterate type="lt">
                                    <p:tmPct val="10000"/>
                                  </p:iterate>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par>
                                <p:cTn id="14" presetID="26" presetClass="emph" presetSubtype="0" fill="hold" grpId="1" nodeType="withEffect">
                                  <p:stCondLst>
                                    <p:cond delay="500"/>
                                  </p:stCondLst>
                                  <p:iterate type="lt">
                                    <p:tmPct val="10000"/>
                                  </p:iterate>
                                  <p:childTnLst>
                                    <p:animEffect transition="out" filter="fade">
                                      <p:cBhvr>
                                        <p:cTn id="15" dur="500" tmFilter="0, 0; .2, .5; .8, .5; 1, 0"/>
                                        <p:tgtEl>
                                          <p:spTgt spid="24"/>
                                        </p:tgtEl>
                                      </p:cBhvr>
                                    </p:animEffect>
                                    <p:animScale>
                                      <p:cBhvr>
                                        <p:cTn id="16" dur="250" autoRev="1" fill="hold"/>
                                        <p:tgtEl>
                                          <p:spTgt spid="24"/>
                                        </p:tgtEl>
                                      </p:cBhvr>
                                      <p:by x="105000" y="105000"/>
                                    </p:animScale>
                                  </p:childTnLst>
                                </p:cTn>
                              </p:par>
                            </p:childTnLst>
                          </p:cTn>
                        </p:par>
                        <p:par>
                          <p:cTn id="17" fill="hold">
                            <p:stCondLst>
                              <p:cond delay="1250"/>
                            </p:stCondLst>
                            <p:childTnLst>
                              <p:par>
                                <p:cTn id="18" presetID="23" presetClass="entr" presetSubtype="528" fill="hold" grpId="0" nodeType="afterEffect">
                                  <p:stCondLst>
                                    <p:cond delay="0"/>
                                  </p:stCondLst>
                                  <p:iterate type="lt">
                                    <p:tmPct val="5000"/>
                                  </p:iterate>
                                  <p:childTnLst>
                                    <p:set>
                                      <p:cBhvr>
                                        <p:cTn id="19" dur="1" fill="hold">
                                          <p:stCondLst>
                                            <p:cond delay="0"/>
                                          </p:stCondLst>
                                        </p:cTn>
                                        <p:tgtEl>
                                          <p:spTgt spid="25"/>
                                        </p:tgtEl>
                                        <p:attrNameLst>
                                          <p:attrName>style.visibility</p:attrName>
                                        </p:attrNameLst>
                                      </p:cBhvr>
                                      <p:to>
                                        <p:strVal val="visible"/>
                                      </p:to>
                                    </p:set>
                                    <p:anim to="" calcmode="lin" valueType="num">
                                      <p:cBhvr>
                                        <p:cTn id="20" dur="1000" fill="hold">
                                          <p:stCondLst>
                                            <p:cond delay="0"/>
                                          </p:stCondLst>
                                        </p:cTn>
                                        <p:tgtEl>
                                          <p:spTgt spid="25"/>
                                        </p:tgtEl>
                                        <p:attrNameLst>
                                          <p:attrName>ppt_x</p:attrName>
                                        </p:attrNameLst>
                                      </p:cBhvr>
                                      <p:tavLst>
                                        <p:tav tm="0" fmla="#ppt_x+(8/9)*(#ppt_x-(#ppt_x-#ppt_w/2))*((1.5-1.5*$)^2-(1.5-1.5*$)^3)">
                                          <p:val>
                                            <p:fltVal val="0"/>
                                          </p:val>
                                        </p:tav>
                                        <p:tav tm="100000">
                                          <p:val>
                                            <p:fltVal val="1"/>
                                          </p:val>
                                        </p:tav>
                                      </p:tavLst>
                                    </p:anim>
                                    <p:anim to="" calcmode="lin" valueType="num">
                                      <p:cBhvr>
                                        <p:cTn id="21" dur="1000" fill="hold">
                                          <p:stCondLst>
                                            <p:cond delay="0"/>
                                          </p:stCondLst>
                                        </p:cTn>
                                        <p:tgtEl>
                                          <p:spTgt spid="25"/>
                                        </p:tgtEl>
                                        <p:attrNameLst>
                                          <p:attrName>ppt_y</p:attrName>
                                        </p:attrNameLst>
                                      </p:cBhvr>
                                      <p:tavLst>
                                        <p:tav tm="0" fmla="#ppt_y+(8/9)*(#ppt_y-(#ppt_y+#ppt_h/2))*((1.5-1.5*$)^2-(1.5-1.5*$)^3)">
                                          <p:val>
                                            <p:fltVal val="0"/>
                                          </p:val>
                                        </p:tav>
                                        <p:tav tm="100000">
                                          <p:val>
                                            <p:fltVal val="1"/>
                                          </p:val>
                                        </p:tav>
                                      </p:tavLst>
                                    </p:anim>
                                    <p:anim to="" calcmode="lin" valueType="num">
                                      <p:cBhvr>
                                        <p:cTn id="22" dur="1000" fill="hold">
                                          <p:stCondLst>
                                            <p:cond delay="0"/>
                                          </p:stCondLst>
                                        </p:cTn>
                                        <p:tgtEl>
                                          <p:spTgt spid="25"/>
                                        </p:tgtEl>
                                        <p:attrNameLst>
                                          <p:attrName>ppt_w</p:attrName>
                                        </p:attrNameLst>
                                      </p:cBhvr>
                                      <p:tavLst>
                                        <p:tav tm="0" fmla="#ppt_w+(8/9)*(#ppt_w-0)*((1.5-1.5*$)^2-(1.5-1.5*$)^3)">
                                          <p:val>
                                            <p:fltVal val="0"/>
                                          </p:val>
                                        </p:tav>
                                        <p:tav tm="100000">
                                          <p:val>
                                            <p:fltVal val="1"/>
                                          </p:val>
                                        </p:tav>
                                      </p:tavLst>
                                    </p:anim>
                                    <p:anim to="" calcmode="lin" valueType="num">
                                      <p:cBhvr>
                                        <p:cTn id="23" dur="1000" fill="hold">
                                          <p:stCondLst>
                                            <p:cond delay="0"/>
                                          </p:stCondLst>
                                        </p:cTn>
                                        <p:tgtEl>
                                          <p:spTgt spid="25"/>
                                        </p:tgtEl>
                                        <p:attrNameLst>
                                          <p:attrName>ppt_h</p:attrName>
                                        </p:attrNameLst>
                                      </p:cBhvr>
                                      <p:tavLst>
                                        <p:tav tm="0" fmla="#ppt_h+(8/9)*(#ppt_h-0)*((1.5-1.5*$)^2-(1.5-1.5*$)^3)">
                                          <p:val>
                                            <p:fltVal val="0"/>
                                          </p:val>
                                        </p:tav>
                                        <p:tav tm="100000">
                                          <p:val>
                                            <p:fltVal val="1"/>
                                          </p:val>
                                        </p:tav>
                                      </p:tavLst>
                                    </p:anim>
                                  </p:childTnLst>
                                </p:cTn>
                              </p:par>
                            </p:childTnLst>
                          </p:cTn>
                        </p:par>
                        <p:par>
                          <p:cTn id="24" fill="hold">
                            <p:stCondLst>
                              <p:cond delay="2650"/>
                            </p:stCondLst>
                            <p:childTnLst>
                              <p:par>
                                <p:cTn id="25" presetID="14" presetClass="entr" presetSubtype="10" fill="hold" grpId="0" nodeType="afterEffect">
                                  <p:stCondLst>
                                    <p:cond delay="0"/>
                                  </p:stCondLst>
                                  <p:iterate type="lt">
                                    <p:tmPct val="10000"/>
                                  </p:iterate>
                                  <p:childTnLst>
                                    <p:set>
                                      <p:cBhvr>
                                        <p:cTn id="26" dur="1" fill="hold">
                                          <p:stCondLst>
                                            <p:cond delay="0"/>
                                          </p:stCondLst>
                                        </p:cTn>
                                        <p:tgtEl>
                                          <p:spTgt spid="26"/>
                                        </p:tgtEl>
                                        <p:attrNameLst>
                                          <p:attrName>style.visibility</p:attrName>
                                        </p:attrNameLst>
                                      </p:cBhvr>
                                      <p:to>
                                        <p:strVal val="visible"/>
                                      </p:to>
                                    </p:set>
                                    <p:animEffect transition="in" filter="randombar(horizontal)">
                                      <p:cBhvr>
                                        <p:cTn id="27" dur="500"/>
                                        <p:tgtEl>
                                          <p:spTgt spid="26"/>
                                        </p:tgtEl>
                                      </p:cBhvr>
                                    </p:animEffect>
                                  </p:childTnLst>
                                </p:cTn>
                              </p:par>
                            </p:childTnLst>
                          </p:cTn>
                        </p:par>
                        <p:par>
                          <p:cTn id="28" fill="hold">
                            <p:stCondLst>
                              <p:cond delay="4750"/>
                            </p:stCondLst>
                            <p:childTnLst>
                              <p:par>
                                <p:cTn id="29" presetID="14" presetClass="entr" presetSubtype="1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randombar(horizontal)">
                                      <p:cBhvr>
                                        <p:cTn id="31" dur="500"/>
                                        <p:tgtEl>
                                          <p:spTgt spid="27"/>
                                        </p:tgtEl>
                                      </p:cBhvr>
                                    </p:animEffect>
                                  </p:childTnLst>
                                </p:cTn>
                              </p:par>
                            </p:childTnLst>
                          </p:cTn>
                        </p:par>
                        <p:par>
                          <p:cTn id="32" fill="hold">
                            <p:stCondLst>
                              <p:cond delay="5250"/>
                            </p:stCondLst>
                            <p:childTnLst>
                              <p:par>
                                <p:cTn id="33" presetID="53" presetClass="entr" presetSubtype="16"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5750"/>
                            </p:stCondLst>
                            <p:childTnLst>
                              <p:par>
                                <p:cTn id="39" presetID="14" presetClass="entr" presetSubtype="10" fill="hold" grpId="0" nodeType="afterEffect">
                                  <p:stCondLst>
                                    <p:cond delay="0"/>
                                  </p:stCondLst>
                                  <p:iterate type="lt">
                                    <p:tmPct val="10000"/>
                                  </p:iterate>
                                  <p:childTnLst>
                                    <p:set>
                                      <p:cBhvr>
                                        <p:cTn id="40" dur="1" fill="hold">
                                          <p:stCondLst>
                                            <p:cond delay="0"/>
                                          </p:stCondLst>
                                        </p:cTn>
                                        <p:tgtEl>
                                          <p:spTgt spid="39"/>
                                        </p:tgtEl>
                                        <p:attrNameLst>
                                          <p:attrName>style.visibility</p:attrName>
                                        </p:attrNameLst>
                                      </p:cBhvr>
                                      <p:to>
                                        <p:strVal val="visible"/>
                                      </p:to>
                                    </p:set>
                                    <p:animEffect transition="in" filter="randombar(horizontal)">
                                      <p:cBhvr>
                                        <p:cTn id="41" dur="500"/>
                                        <p:tgtEl>
                                          <p:spTgt spid="39"/>
                                        </p:tgtEl>
                                      </p:cBhvr>
                                    </p:animEffect>
                                  </p:childTnLst>
                                </p:cTn>
                              </p:par>
                            </p:childTnLst>
                          </p:cTn>
                        </p:par>
                        <p:par>
                          <p:cTn id="42" fill="hold">
                            <p:stCondLst>
                              <p:cond delay="6549"/>
                            </p:stCondLst>
                            <p:childTnLst>
                              <p:par>
                                <p:cTn id="43" presetID="53" presetClass="entr" presetSubtype="16"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childTnLst>
                          </p:cTn>
                        </p:par>
                        <p:par>
                          <p:cTn id="48" fill="hold">
                            <p:stCondLst>
                              <p:cond delay="7049"/>
                            </p:stCondLst>
                            <p:childTnLst>
                              <p:par>
                                <p:cTn id="49" presetID="14" presetClass="entr" presetSubtype="10" fill="hold" grpId="0" nodeType="afterEffect">
                                  <p:stCondLst>
                                    <p:cond delay="0"/>
                                  </p:stCondLst>
                                  <p:iterate type="lt">
                                    <p:tmPct val="10000"/>
                                  </p:iterate>
                                  <p:childTnLst>
                                    <p:set>
                                      <p:cBhvr>
                                        <p:cTn id="50" dur="1" fill="hold">
                                          <p:stCondLst>
                                            <p:cond delay="0"/>
                                          </p:stCondLst>
                                        </p:cTn>
                                        <p:tgtEl>
                                          <p:spTgt spid="33"/>
                                        </p:tgtEl>
                                        <p:attrNameLst>
                                          <p:attrName>style.visibility</p:attrName>
                                        </p:attrNameLst>
                                      </p:cBhvr>
                                      <p:to>
                                        <p:strVal val="visible"/>
                                      </p:to>
                                    </p:set>
                                    <p:animEffect transition="in" filter="randombar(horizontal)">
                                      <p:cBhvr>
                                        <p:cTn id="5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25" grpId="0"/>
      <p:bldP spid="26" grpId="0"/>
      <p:bldP spid="27" grpId="0"/>
      <p:bldP spid="33" grpId="0" bldLvl="0" animBg="1"/>
      <p:bldP spid="39"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1</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销售技巧</a:t>
            </a:r>
            <a:endParaRPr lang="zh-CN" altLang="en-US" b="1" noProof="1">
              <a:solidFill>
                <a:srgbClr val="9AB8EE"/>
              </a:solidFill>
              <a:latin typeface="+mn-lt"/>
              <a:cs typeface="+mn-ea"/>
              <a:sym typeface="+mn-lt"/>
            </a:endParaRPr>
          </a:p>
        </p:txBody>
      </p:sp>
      <p:grpSp>
        <p:nvGrpSpPr>
          <p:cNvPr id="10" name="Group 3"/>
          <p:cNvGrpSpPr/>
          <p:nvPr/>
        </p:nvGrpSpPr>
        <p:grpSpPr bwMode="auto">
          <a:xfrm>
            <a:off x="1969349" y="2062769"/>
            <a:ext cx="2512309" cy="2318527"/>
            <a:chOff x="1701" y="391"/>
            <a:chExt cx="1859" cy="1814"/>
          </a:xfrm>
        </p:grpSpPr>
        <p:sp>
          <p:nvSpPr>
            <p:cNvPr id="11" name="Rectangle 4"/>
            <p:cNvSpPr>
              <a:spLocks noChangeArrowheads="1"/>
            </p:cNvSpPr>
            <p:nvPr/>
          </p:nvSpPr>
          <p:spPr bwMode="auto">
            <a:xfrm>
              <a:off x="1701" y="391"/>
              <a:ext cx="1179" cy="1179"/>
            </a:xfrm>
            <a:prstGeom prst="rect">
              <a:avLst/>
            </a:prstGeom>
            <a:noFill/>
            <a:ln w="19050">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spcBef>
                  <a:spcPct val="0"/>
                </a:spcBef>
                <a:spcAft>
                  <a:spcPct val="0"/>
                </a:spcAft>
              </a:pPr>
              <a:endParaRPr lang="zh-CN" altLang="en-US" sz="1820">
                <a:solidFill>
                  <a:prstClr val="black"/>
                </a:solidFill>
                <a:latin typeface="+mn-lt"/>
                <a:ea typeface="+mn-ea"/>
                <a:cs typeface="+mn-ea"/>
                <a:sym typeface="+mn-lt"/>
              </a:endParaRPr>
            </a:p>
          </p:txBody>
        </p:sp>
        <p:sp>
          <p:nvSpPr>
            <p:cNvPr id="12" name="Rectangle 5"/>
            <p:cNvSpPr>
              <a:spLocks noChangeArrowheads="1"/>
            </p:cNvSpPr>
            <p:nvPr/>
          </p:nvSpPr>
          <p:spPr bwMode="auto">
            <a:xfrm>
              <a:off x="1927" y="618"/>
              <a:ext cx="1179" cy="1179"/>
            </a:xfrm>
            <a:prstGeom prst="rect">
              <a:avLst/>
            </a:prstGeom>
            <a:noFill/>
            <a:ln w="19050">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spcBef>
                  <a:spcPct val="0"/>
                </a:spcBef>
                <a:spcAft>
                  <a:spcPct val="0"/>
                </a:spcAft>
              </a:pPr>
              <a:endParaRPr lang="zh-CN" altLang="en-US" sz="1820">
                <a:solidFill>
                  <a:prstClr val="black"/>
                </a:solidFill>
                <a:latin typeface="+mn-lt"/>
                <a:ea typeface="+mn-ea"/>
                <a:cs typeface="+mn-ea"/>
                <a:sym typeface="+mn-lt"/>
              </a:endParaRPr>
            </a:p>
          </p:txBody>
        </p:sp>
        <p:sp>
          <p:nvSpPr>
            <p:cNvPr id="13" name="Rectangle 6"/>
            <p:cNvSpPr>
              <a:spLocks noChangeArrowheads="1"/>
            </p:cNvSpPr>
            <p:nvPr/>
          </p:nvSpPr>
          <p:spPr bwMode="auto">
            <a:xfrm>
              <a:off x="2154" y="845"/>
              <a:ext cx="1179" cy="1179"/>
            </a:xfrm>
            <a:prstGeom prst="rect">
              <a:avLst/>
            </a:prstGeom>
            <a:noFill/>
            <a:ln w="19050">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spcBef>
                  <a:spcPct val="0"/>
                </a:spcBef>
                <a:spcAft>
                  <a:spcPct val="0"/>
                </a:spcAft>
              </a:pPr>
              <a:endParaRPr lang="zh-CN" altLang="en-US" sz="1820">
                <a:solidFill>
                  <a:prstClr val="black"/>
                </a:solidFill>
                <a:latin typeface="+mn-lt"/>
                <a:ea typeface="+mn-ea"/>
                <a:cs typeface="+mn-ea"/>
                <a:sym typeface="+mn-lt"/>
              </a:endParaRPr>
            </a:p>
          </p:txBody>
        </p:sp>
        <p:sp>
          <p:nvSpPr>
            <p:cNvPr id="14" name="Rectangle 7"/>
            <p:cNvSpPr>
              <a:spLocks noChangeArrowheads="1"/>
            </p:cNvSpPr>
            <p:nvPr/>
          </p:nvSpPr>
          <p:spPr bwMode="auto">
            <a:xfrm>
              <a:off x="2381" y="1026"/>
              <a:ext cx="1179" cy="1179"/>
            </a:xfrm>
            <a:prstGeom prst="rect">
              <a:avLst/>
            </a:prstGeom>
            <a:noFill/>
            <a:ln w="19050">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4401" tIns="47201" rIns="94401" bIns="47201" anchor="ct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defTabSz="944245" eaLnBrk="1" fontAlgn="base" hangingPunct="1">
                <a:spcBef>
                  <a:spcPct val="0"/>
                </a:spcBef>
                <a:spcAft>
                  <a:spcPct val="0"/>
                </a:spcAft>
              </a:pPr>
              <a:endParaRPr lang="zh-CN" altLang="en-US" sz="1820">
                <a:solidFill>
                  <a:prstClr val="black"/>
                </a:solidFill>
                <a:latin typeface="+mn-lt"/>
                <a:ea typeface="+mn-ea"/>
                <a:cs typeface="+mn-ea"/>
                <a:sym typeface="+mn-lt"/>
              </a:endParaRPr>
            </a:p>
          </p:txBody>
        </p:sp>
      </p:grpSp>
      <p:sp>
        <p:nvSpPr>
          <p:cNvPr id="15" name="Text Box 8"/>
          <p:cNvSpPr txBox="1">
            <a:spLocks noChangeArrowheads="1"/>
          </p:cNvSpPr>
          <p:nvPr/>
        </p:nvSpPr>
        <p:spPr bwMode="auto">
          <a:xfrm>
            <a:off x="2209950" y="4802319"/>
            <a:ext cx="1903473" cy="1018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4401" tIns="47201" rIns="94401" bIns="47201">
            <a:spAutoFit/>
          </a:bodyPr>
          <a:lstStyle>
            <a:lvl1pPr defTabSz="1090930" eaLnBrk="0" hangingPunct="0">
              <a:defRPr b="1">
                <a:solidFill>
                  <a:schemeClr val="tx1"/>
                </a:solidFill>
                <a:latin typeface="Calibri" panose="020F0502020204030204" pitchFamily="34" charset="0"/>
                <a:ea typeface="宋体" panose="02010600030101010101" pitchFamily="2" charset="-122"/>
              </a:defRPr>
            </a:lvl1pPr>
            <a:lvl2pPr marL="885825" indent="-341630" defTabSz="1090930" eaLnBrk="0" hangingPunct="0">
              <a:defRPr b="1">
                <a:solidFill>
                  <a:schemeClr val="tx1"/>
                </a:solidFill>
                <a:latin typeface="Calibri" panose="020F0502020204030204" pitchFamily="34" charset="0"/>
                <a:ea typeface="宋体" panose="02010600030101010101" pitchFamily="2" charset="-122"/>
              </a:defRPr>
            </a:lvl2pPr>
            <a:lvl3pPr marL="1363980" indent="-273050" defTabSz="1090930" eaLnBrk="0" hangingPunct="0">
              <a:defRPr b="1">
                <a:solidFill>
                  <a:schemeClr val="tx1"/>
                </a:solidFill>
                <a:latin typeface="Calibri" panose="020F0502020204030204" pitchFamily="34" charset="0"/>
                <a:ea typeface="宋体" panose="02010600030101010101" pitchFamily="2" charset="-122"/>
              </a:defRPr>
            </a:lvl3pPr>
            <a:lvl4pPr marL="1908175" indent="-273050" defTabSz="1090930" eaLnBrk="0" hangingPunct="0">
              <a:defRPr b="1">
                <a:solidFill>
                  <a:schemeClr val="tx1"/>
                </a:solidFill>
                <a:latin typeface="Calibri" panose="020F0502020204030204" pitchFamily="34" charset="0"/>
                <a:ea typeface="宋体" panose="02010600030101010101" pitchFamily="2" charset="-122"/>
              </a:defRPr>
            </a:lvl4pPr>
            <a:lvl5pPr marL="2453005" indent="-271780" defTabSz="1090930" eaLnBrk="0" hangingPunct="0">
              <a:defRPr b="1">
                <a:solidFill>
                  <a:schemeClr val="tx1"/>
                </a:solidFill>
                <a:latin typeface="Calibri" panose="020F0502020204030204" pitchFamily="34" charset="0"/>
                <a:ea typeface="宋体" panose="02010600030101010101" pitchFamily="2" charset="-122"/>
              </a:defRPr>
            </a:lvl5pPr>
            <a:lvl6pPr marL="29102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33674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8246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4281805" indent="-271780" defTabSz="109093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algn="ctr" defTabSz="944245" eaLnBrk="1" fontAlgn="base" hangingPunct="1">
              <a:spcBef>
                <a:spcPct val="50000"/>
              </a:spcBef>
              <a:spcAft>
                <a:spcPct val="0"/>
              </a:spcAft>
            </a:pPr>
            <a:r>
              <a:rPr lang="en-US" altLang="zh-CN" sz="6000" dirty="0">
                <a:solidFill>
                  <a:srgbClr val="9AB8EE"/>
                </a:solidFill>
                <a:latin typeface="+mn-lt"/>
                <a:ea typeface="+mn-ea"/>
                <a:cs typeface="+mn-ea"/>
                <a:sym typeface="+mn-lt"/>
              </a:rPr>
              <a:t>16</a:t>
            </a:r>
            <a:r>
              <a:rPr lang="zh-CN" altLang="en-US" sz="6000" dirty="0">
                <a:solidFill>
                  <a:srgbClr val="9AB8EE"/>
                </a:solidFill>
                <a:latin typeface="+mn-lt"/>
                <a:ea typeface="+mn-ea"/>
                <a:cs typeface="+mn-ea"/>
                <a:sym typeface="+mn-lt"/>
              </a:rPr>
              <a:t>个</a:t>
            </a:r>
            <a:endParaRPr lang="zh-CN" altLang="en-US" sz="6000" dirty="0">
              <a:solidFill>
                <a:srgbClr val="9AB8EE"/>
              </a:solidFill>
              <a:latin typeface="+mn-lt"/>
              <a:ea typeface="+mn-ea"/>
              <a:cs typeface="+mn-ea"/>
              <a:sym typeface="+mn-lt"/>
            </a:endParaRPr>
          </a:p>
        </p:txBody>
      </p:sp>
      <p:sp>
        <p:nvSpPr>
          <p:cNvPr id="16" name="Rectangle 2"/>
          <p:cNvSpPr txBox="1"/>
          <p:nvPr/>
        </p:nvSpPr>
        <p:spPr>
          <a:xfrm>
            <a:off x="5563215" y="1889482"/>
            <a:ext cx="5302776" cy="511442"/>
          </a:xfrm>
          <a:prstGeom prst="roundRect">
            <a:avLst/>
          </a:prstGeom>
          <a:solidFill>
            <a:srgbClr val="9AB8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Font typeface="Arial" panose="020B0604020202020204" pitchFamily="34" charset="0"/>
              <a:buNone/>
            </a:pPr>
            <a:r>
              <a:rPr lang="zh-CN" altLang="en-US" sz="2400" b="1" dirty="0">
                <a:solidFill>
                  <a:schemeClr val="bg1"/>
                </a:solidFill>
                <a:cs typeface="+mn-ea"/>
                <a:sym typeface="+mn-lt"/>
              </a:rPr>
              <a:t>观察图片，请问有几个正方形？</a:t>
            </a:r>
            <a:endParaRPr lang="zh-CN" altLang="en-US" sz="2400" b="1" dirty="0">
              <a:solidFill>
                <a:schemeClr val="bg1"/>
              </a:solidFill>
              <a:cs typeface="+mn-ea"/>
              <a:sym typeface="+mn-lt"/>
            </a:endParaRPr>
          </a:p>
        </p:txBody>
      </p:sp>
      <p:grpSp>
        <p:nvGrpSpPr>
          <p:cNvPr id="17" name="Group 54"/>
          <p:cNvGrpSpPr/>
          <p:nvPr/>
        </p:nvGrpSpPr>
        <p:grpSpPr>
          <a:xfrm>
            <a:off x="5818150" y="3176211"/>
            <a:ext cx="430865" cy="429236"/>
            <a:chOff x="5160963" y="4846638"/>
            <a:chExt cx="496887" cy="466725"/>
          </a:xfrm>
          <a:solidFill>
            <a:srgbClr val="9AB8EE"/>
          </a:solidFill>
        </p:grpSpPr>
        <p:sp>
          <p:nvSpPr>
            <p:cNvPr id="18" name="Oval 55"/>
            <p:cNvSpPr/>
            <p:nvPr/>
          </p:nvSpPr>
          <p:spPr bwMode="auto">
            <a:xfrm>
              <a:off x="5402263" y="5102226"/>
              <a:ext cx="60325"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sp>
          <p:nvSpPr>
            <p:cNvPr id="19" name="Freeform: Shape 56"/>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grpSp>
      <p:grpSp>
        <p:nvGrpSpPr>
          <p:cNvPr id="20" name="Group 50"/>
          <p:cNvGrpSpPr/>
          <p:nvPr/>
        </p:nvGrpSpPr>
        <p:grpSpPr>
          <a:xfrm>
            <a:off x="5828865" y="4750828"/>
            <a:ext cx="337901" cy="359562"/>
            <a:chOff x="4198938" y="2905126"/>
            <a:chExt cx="481012" cy="482600"/>
          </a:xfrm>
          <a:solidFill>
            <a:srgbClr val="9AB8EE"/>
          </a:solidFill>
        </p:grpSpPr>
        <p:sp>
          <p:nvSpPr>
            <p:cNvPr id="21" name="Freeform: Shape 5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sp>
          <p:nvSpPr>
            <p:cNvPr id="22" name="Freeform: Shape 52"/>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sp>
          <p:nvSpPr>
            <p:cNvPr id="23" name="Freeform: Shape 53"/>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a:ln>
                  <a:noFill/>
                </a:ln>
                <a:solidFill>
                  <a:prstClr val="white">
                    <a:lumMod val="50000"/>
                  </a:prstClr>
                </a:solidFill>
                <a:effectLst/>
                <a:uLnTx/>
                <a:uFillTx/>
                <a:cs typeface="+mn-ea"/>
                <a:sym typeface="+mn-lt"/>
              </a:endParaRPr>
            </a:p>
          </p:txBody>
        </p:sp>
      </p:grpSp>
      <p:sp>
        <p:nvSpPr>
          <p:cNvPr id="24" name="TextBox 40"/>
          <p:cNvSpPr txBox="1"/>
          <p:nvPr/>
        </p:nvSpPr>
        <p:spPr>
          <a:xfrm>
            <a:off x="6458252" y="3020766"/>
            <a:ext cx="4352315" cy="932563"/>
          </a:xfrm>
          <a:prstGeom prst="rect">
            <a:avLst/>
          </a:prstGeom>
          <a:noFill/>
        </p:spPr>
        <p:txBody>
          <a:bodyPr wrap="square" rtlCol="0">
            <a:spAutoFit/>
          </a:bodyPr>
          <a:lstStyle/>
          <a:p>
            <a:pPr>
              <a:lnSpc>
                <a:spcPct val="130000"/>
              </a:lnSpc>
            </a:pPr>
            <a:r>
              <a:rPr lang="zh-CN" altLang="en-US" sz="1400" dirty="0">
                <a:solidFill>
                  <a:schemeClr val="bg1">
                    <a:lumMod val="50000"/>
                  </a:schemeClr>
                </a:solidFill>
                <a:cs typeface="+mn-ea"/>
                <a:sym typeface="+mn-lt"/>
              </a:rPr>
              <a:t>门店顾客开发维护也是同样道理，顾客与顾客之间存在千丝万缕的关系，只要门店人员对此加以巧妙运用，就能开发出源源不断的新客户。</a:t>
            </a:r>
            <a:endParaRPr lang="zh-CN" altLang="en-US" sz="1400" dirty="0">
              <a:solidFill>
                <a:schemeClr val="bg1">
                  <a:lumMod val="50000"/>
                </a:schemeClr>
              </a:solidFill>
              <a:cs typeface="+mn-ea"/>
              <a:sym typeface="+mn-lt"/>
            </a:endParaRPr>
          </a:p>
        </p:txBody>
      </p:sp>
      <p:sp>
        <p:nvSpPr>
          <p:cNvPr id="25" name="TextBox 42"/>
          <p:cNvSpPr txBox="1"/>
          <p:nvPr/>
        </p:nvSpPr>
        <p:spPr>
          <a:xfrm>
            <a:off x="6458252" y="4655939"/>
            <a:ext cx="4352315" cy="932563"/>
          </a:xfrm>
          <a:prstGeom prst="rect">
            <a:avLst/>
          </a:prstGeom>
          <a:noFill/>
        </p:spPr>
        <p:txBody>
          <a:bodyPr wrap="square" rtlCol="0">
            <a:spAutoFit/>
          </a:bodyPr>
          <a:lstStyle/>
          <a:p>
            <a:pPr>
              <a:lnSpc>
                <a:spcPct val="130000"/>
              </a:lnSpc>
            </a:pPr>
            <a:r>
              <a:rPr lang="zh-CN" altLang="en-US" sz="1400" dirty="0">
                <a:solidFill>
                  <a:schemeClr val="bg1">
                    <a:lumMod val="50000"/>
                  </a:schemeClr>
                </a:solidFill>
                <a:cs typeface="+mn-ea"/>
                <a:sym typeface="+mn-lt"/>
              </a:rPr>
              <a:t>顾客开发如同飞机引擎一样重要，是基础也是核心，对门店生产发展至关重要，失去客户就像一架没有引擎的飞机，即便再豪华，充其量也只是模型而已。</a:t>
            </a:r>
            <a:endParaRPr lang="zh-CN" altLang="en-US" sz="14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500" fill="hold"/>
                                        <p:tgtEl>
                                          <p:spTgt spid="10"/>
                                        </p:tgtEl>
                                        <p:attrNameLst>
                                          <p:attrName>ppt_x</p:attrName>
                                        </p:attrNameLst>
                                      </p:cBhvr>
                                      <p:tavLst>
                                        <p:tav tm="0">
                                          <p:val>
                                            <p:strVal val="0-#ppt_w/2"/>
                                          </p:val>
                                        </p:tav>
                                        <p:tav tm="100000">
                                          <p:val>
                                            <p:strVal val="#ppt_x"/>
                                          </p:val>
                                        </p:tav>
                                      </p:tavLst>
                                    </p:anim>
                                    <p:anim calcmode="lin" valueType="num">
                                      <p:cBhvr additive="base">
                                        <p:cTn id="18" dur="1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0"/>
                            </p:stCondLst>
                            <p:childTnLst>
                              <p:par>
                                <p:cTn id="20" presetID="42" presetClass="entr" presetSubtype="0" fill="hold" grpId="0" nodeType="after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par>
                          <p:cTn id="25" fill="hold">
                            <p:stCondLst>
                              <p:cond delay="1200"/>
                            </p:stCondLst>
                            <p:childTnLst>
                              <p:par>
                                <p:cTn id="26" presetID="23" presetClass="entr" presetSubtype="528" fill="hold" grpId="0" nodeType="afterEffect">
                                  <p:stCondLst>
                                    <p:cond delay="0"/>
                                  </p:stCondLst>
                                  <p:iterate type="lt">
                                    <p:tmPct val="5000"/>
                                  </p:iterate>
                                  <p:childTnLst>
                                    <p:set>
                                      <p:cBhvr>
                                        <p:cTn id="27" dur="1" fill="hold">
                                          <p:stCondLst>
                                            <p:cond delay="0"/>
                                          </p:stCondLst>
                                        </p:cTn>
                                        <p:tgtEl>
                                          <p:spTgt spid="16"/>
                                        </p:tgtEl>
                                        <p:attrNameLst>
                                          <p:attrName>style.visibility</p:attrName>
                                        </p:attrNameLst>
                                      </p:cBhvr>
                                      <p:to>
                                        <p:strVal val="visible"/>
                                      </p:to>
                                    </p:set>
                                    <p:anim to="" calcmode="lin" valueType="num">
                                      <p:cBhvr>
                                        <p:cTn id="28" dur="1000" fill="hold">
                                          <p:stCondLst>
                                            <p:cond delay="0"/>
                                          </p:stCondLst>
                                        </p:cTn>
                                        <p:tgtEl>
                                          <p:spTgt spid="16"/>
                                        </p:tgtEl>
                                        <p:attrNameLst>
                                          <p:attrName>ppt_x</p:attrName>
                                        </p:attrNameLst>
                                      </p:cBhvr>
                                      <p:tavLst>
                                        <p:tav tm="0" fmla="#ppt_x+(8/9)*(#ppt_x-(#ppt_x-#ppt_w/2))*((1.5-1.5*$)^2-(1.5-1.5*$)^3)">
                                          <p:val>
                                            <p:fltVal val="0"/>
                                          </p:val>
                                        </p:tav>
                                        <p:tav tm="100000">
                                          <p:val>
                                            <p:fltVal val="1"/>
                                          </p:val>
                                        </p:tav>
                                      </p:tavLst>
                                    </p:anim>
                                    <p:anim to="" calcmode="lin" valueType="num">
                                      <p:cBhvr>
                                        <p:cTn id="29" dur="1000" fill="hold">
                                          <p:stCondLst>
                                            <p:cond delay="0"/>
                                          </p:stCondLst>
                                        </p:cTn>
                                        <p:tgtEl>
                                          <p:spTgt spid="16"/>
                                        </p:tgtEl>
                                        <p:attrNameLst>
                                          <p:attrName>ppt_y</p:attrName>
                                        </p:attrNameLst>
                                      </p:cBhvr>
                                      <p:tavLst>
                                        <p:tav tm="0" fmla="#ppt_y+(8/9)*(#ppt_y-(#ppt_y+#ppt_h/2))*((1.5-1.5*$)^2-(1.5-1.5*$)^3)">
                                          <p:val>
                                            <p:fltVal val="0"/>
                                          </p:val>
                                        </p:tav>
                                        <p:tav tm="100000">
                                          <p:val>
                                            <p:fltVal val="1"/>
                                          </p:val>
                                        </p:tav>
                                      </p:tavLst>
                                    </p:anim>
                                    <p:anim to="" calcmode="lin" valueType="num">
                                      <p:cBhvr>
                                        <p:cTn id="30" dur="1000" fill="hold">
                                          <p:stCondLst>
                                            <p:cond delay="0"/>
                                          </p:stCondLst>
                                        </p:cTn>
                                        <p:tgtEl>
                                          <p:spTgt spid="16"/>
                                        </p:tgtEl>
                                        <p:attrNameLst>
                                          <p:attrName>ppt_w</p:attrName>
                                        </p:attrNameLst>
                                      </p:cBhvr>
                                      <p:tavLst>
                                        <p:tav tm="0" fmla="#ppt_w+(8/9)*(#ppt_w-0)*((1.5-1.5*$)^2-(1.5-1.5*$)^3)">
                                          <p:val>
                                            <p:fltVal val="0"/>
                                          </p:val>
                                        </p:tav>
                                        <p:tav tm="100000">
                                          <p:val>
                                            <p:fltVal val="1"/>
                                          </p:val>
                                        </p:tav>
                                      </p:tavLst>
                                    </p:anim>
                                    <p:anim to="" calcmode="lin" valueType="num">
                                      <p:cBhvr>
                                        <p:cTn id="31" dur="1000" fill="hold">
                                          <p:stCondLst>
                                            <p:cond delay="0"/>
                                          </p:stCondLst>
                                        </p:cTn>
                                        <p:tgtEl>
                                          <p:spTgt spid="16"/>
                                        </p:tgtEl>
                                        <p:attrNameLst>
                                          <p:attrName>ppt_h</p:attrName>
                                        </p:attrNameLst>
                                      </p:cBhvr>
                                      <p:tavLst>
                                        <p:tav tm="0" fmla="#ppt_h+(8/9)*(#ppt_h-0)*((1.5-1.5*$)^2-(1.5-1.5*$)^3)">
                                          <p:val>
                                            <p:fltVal val="0"/>
                                          </p:val>
                                        </p:tav>
                                        <p:tav tm="100000">
                                          <p:val>
                                            <p:fltVal val="1"/>
                                          </p:val>
                                        </p:tav>
                                      </p:tavLst>
                                    </p:anim>
                                  </p:childTnLst>
                                </p:cTn>
                              </p:par>
                            </p:childTnLst>
                          </p:cTn>
                        </p:par>
                        <p:par>
                          <p:cTn id="32" fill="hold">
                            <p:stCondLst>
                              <p:cond delay="2849"/>
                            </p:stCondLst>
                            <p:childTnLst>
                              <p:par>
                                <p:cTn id="33" presetID="49" presetClass="entr" presetSubtype="0" decel="100000"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 calcmode="lin" valueType="num">
                                      <p:cBhvr>
                                        <p:cTn id="37" dur="500" fill="hold"/>
                                        <p:tgtEl>
                                          <p:spTgt spid="17"/>
                                        </p:tgtEl>
                                        <p:attrNameLst>
                                          <p:attrName>style.rotation</p:attrName>
                                        </p:attrNameLst>
                                      </p:cBhvr>
                                      <p:tavLst>
                                        <p:tav tm="0">
                                          <p:val>
                                            <p:fltVal val="360"/>
                                          </p:val>
                                        </p:tav>
                                        <p:tav tm="100000">
                                          <p:val>
                                            <p:fltVal val="0"/>
                                          </p:val>
                                        </p:tav>
                                      </p:tavLst>
                                    </p:anim>
                                    <p:animEffect transition="in" filter="fade">
                                      <p:cBhvr>
                                        <p:cTn id="38" dur="500"/>
                                        <p:tgtEl>
                                          <p:spTgt spid="17"/>
                                        </p:tgtEl>
                                      </p:cBhvr>
                                    </p:animEffect>
                                  </p:childTnLst>
                                </p:cTn>
                              </p:par>
                            </p:childTnLst>
                          </p:cTn>
                        </p:par>
                        <p:par>
                          <p:cTn id="39" fill="hold">
                            <p:stCondLst>
                              <p:cond delay="3349"/>
                            </p:stCondLst>
                            <p:childTnLst>
                              <p:par>
                                <p:cTn id="40" presetID="49" presetClass="entr" presetSubtype="0" decel="100000"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 calcmode="lin" valueType="num">
                                      <p:cBhvr>
                                        <p:cTn id="44" dur="500" fill="hold"/>
                                        <p:tgtEl>
                                          <p:spTgt spid="20"/>
                                        </p:tgtEl>
                                        <p:attrNameLst>
                                          <p:attrName>style.rotation</p:attrName>
                                        </p:attrNameLst>
                                      </p:cBhvr>
                                      <p:tavLst>
                                        <p:tav tm="0">
                                          <p:val>
                                            <p:fltVal val="360"/>
                                          </p:val>
                                        </p:tav>
                                        <p:tav tm="100000">
                                          <p:val>
                                            <p:fltVal val="0"/>
                                          </p:val>
                                        </p:tav>
                                      </p:tavLst>
                                    </p:anim>
                                    <p:animEffect transition="in" filter="fade">
                                      <p:cBhvr>
                                        <p:cTn id="45" dur="500"/>
                                        <p:tgtEl>
                                          <p:spTgt spid="20"/>
                                        </p:tgtEl>
                                      </p:cBhvr>
                                    </p:animEffect>
                                  </p:childTnLst>
                                </p:cTn>
                              </p:par>
                            </p:childTnLst>
                          </p:cTn>
                        </p:par>
                        <p:par>
                          <p:cTn id="46" fill="hold">
                            <p:stCondLst>
                              <p:cond delay="3849"/>
                            </p:stCondLst>
                            <p:childTnLst>
                              <p:par>
                                <p:cTn id="47" presetID="14" presetClass="entr" presetSubtype="1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randombar(horizontal)">
                                      <p:cBhvr>
                                        <p:cTn id="49" dur="500"/>
                                        <p:tgtEl>
                                          <p:spTgt spid="24"/>
                                        </p:tgtEl>
                                      </p:cBhvr>
                                    </p:animEffect>
                                  </p:childTnLst>
                                </p:cTn>
                              </p:par>
                            </p:childTnLst>
                          </p:cTn>
                        </p:par>
                        <p:par>
                          <p:cTn id="50" fill="hold">
                            <p:stCondLst>
                              <p:cond delay="4349"/>
                            </p:stCondLst>
                            <p:childTnLst>
                              <p:par>
                                <p:cTn id="51" presetID="14" presetClass="entr" presetSubtype="1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randombar(horizontal)">
                                      <p:cBhvr>
                                        <p:cTn id="5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animBg="1"/>
      <p:bldP spid="24"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1</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销售技巧</a:t>
            </a:r>
            <a:endParaRPr lang="zh-CN" altLang="en-US" b="1" noProof="1">
              <a:solidFill>
                <a:srgbClr val="9AB8EE"/>
              </a:solidFill>
              <a:latin typeface="+mn-lt"/>
              <a:cs typeface="+mn-ea"/>
              <a:sym typeface="+mn-lt"/>
            </a:endParaRPr>
          </a:p>
        </p:txBody>
      </p:sp>
      <p:sp>
        <p:nvSpPr>
          <p:cNvPr id="26" name="Rectangle 2"/>
          <p:cNvSpPr txBox="1"/>
          <p:nvPr/>
        </p:nvSpPr>
        <p:spPr>
          <a:xfrm>
            <a:off x="1578611" y="1829499"/>
            <a:ext cx="4941888" cy="511442"/>
          </a:xfrm>
          <a:prstGeom prst="roundRect">
            <a:avLst/>
          </a:prstGeom>
          <a:solidFill>
            <a:srgbClr val="9AB8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sz="2400" b="1" dirty="0">
                <a:solidFill>
                  <a:schemeClr val="bg1"/>
                </a:solidFill>
                <a:cs typeface="+mn-ea"/>
                <a:sym typeface="+mn-lt"/>
              </a:rPr>
              <a:t>让我们先看一段案例：</a:t>
            </a:r>
            <a:endParaRPr lang="zh-CN" altLang="en-US" sz="2400" b="1" dirty="0">
              <a:solidFill>
                <a:schemeClr val="bg1"/>
              </a:solidFill>
              <a:cs typeface="+mn-ea"/>
              <a:sym typeface="+mn-lt"/>
            </a:endParaRPr>
          </a:p>
        </p:txBody>
      </p:sp>
      <p:sp>
        <p:nvSpPr>
          <p:cNvPr id="27" name="Text Placeholder 4"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p:cNvSpPr txBox="1"/>
          <p:nvPr/>
        </p:nvSpPr>
        <p:spPr>
          <a:xfrm>
            <a:off x="1512796" y="2665560"/>
            <a:ext cx="5234674" cy="33406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defRPr/>
            </a:pPr>
            <a:r>
              <a:rPr lang="zh-CN" altLang="en-US" sz="1400" dirty="0">
                <a:solidFill>
                  <a:schemeClr val="bg1">
                    <a:lumMod val="50000"/>
                  </a:schemeClr>
                </a:solidFill>
                <a:cs typeface="+mn-ea"/>
                <a:sym typeface="+mn-lt"/>
              </a:rPr>
              <a:t>           国庆期间，李小姐来到某百货特产专卖店，人还没进去，专卖店的服务小姐就一个个蜂拥围将上来，又是拉又是扯，挤挤挨挨，好不亲热，李小姐一个劲的接受：“我只是先看看，再做决定。”服务小姐还是不离去，跟在李小姐的身后，只要李小姐的眼光稍作停留就赶紧追问：“你是买给您家人还是送人呢？”“您喜欢什么口味的？”“我们这里有促销礼包，要不要看下</a:t>
            </a:r>
            <a:r>
              <a:rPr lang="en-US" altLang="zh-CN" sz="1400" dirty="0">
                <a:solidFill>
                  <a:schemeClr val="bg1">
                    <a:lumMod val="50000"/>
                  </a:schemeClr>
                </a:solidFill>
                <a:cs typeface="+mn-ea"/>
                <a:sym typeface="+mn-lt"/>
              </a:rPr>
              <a:t>?“……</a:t>
            </a:r>
            <a:endParaRPr lang="en-US" altLang="zh-CN" sz="1400" dirty="0">
              <a:solidFill>
                <a:schemeClr val="bg1">
                  <a:lumMod val="50000"/>
                </a:schemeClr>
              </a:solidFill>
              <a:cs typeface="+mn-ea"/>
              <a:sym typeface="+mn-lt"/>
            </a:endParaRPr>
          </a:p>
          <a:p>
            <a:pPr marL="0" indent="0">
              <a:lnSpc>
                <a:spcPct val="150000"/>
              </a:lnSpc>
              <a:buNone/>
              <a:defRPr/>
            </a:pPr>
            <a:r>
              <a:rPr lang="en-US" altLang="zh-CN" sz="1400" dirty="0">
                <a:solidFill>
                  <a:schemeClr val="bg1">
                    <a:lumMod val="50000"/>
                  </a:schemeClr>
                </a:solidFill>
                <a:cs typeface="+mn-ea"/>
                <a:sym typeface="+mn-lt"/>
              </a:rPr>
              <a:t>            </a:t>
            </a:r>
            <a:r>
              <a:rPr lang="zh-CN" altLang="en-US" sz="1400" dirty="0">
                <a:solidFill>
                  <a:schemeClr val="bg1">
                    <a:lumMod val="50000"/>
                  </a:schemeClr>
                </a:solidFill>
                <a:cs typeface="+mn-ea"/>
                <a:sym typeface="+mn-lt"/>
              </a:rPr>
              <a:t>问得李小姐心烦意乱，她只回了一句：”我还没有打定主意，改日再看看吧！”说完就逃奔出大厦。身后还隐约传来服务小姐的抱怨：这人怎么回事？看了这么久还不买，当这是自由市场！</a:t>
            </a:r>
            <a:endParaRPr lang="zh-CN" altLang="en-US" sz="1400" dirty="0">
              <a:solidFill>
                <a:schemeClr val="bg1">
                  <a:lumMod val="50000"/>
                </a:schemeClr>
              </a:solidFill>
              <a:cs typeface="+mn-ea"/>
              <a:sym typeface="+mn-lt"/>
            </a:endParaRPr>
          </a:p>
        </p:txBody>
      </p:sp>
      <p:pic>
        <p:nvPicPr>
          <p:cNvPr id="29" name="图片 28"/>
          <p:cNvPicPr>
            <a:picLocks noChangeAspect="1"/>
          </p:cNvPicPr>
          <p:nvPr/>
        </p:nvPicPr>
        <p:blipFill>
          <a:blip r:embed="rId1"/>
          <a:stretch>
            <a:fillRect/>
          </a:stretch>
        </p:blipFill>
        <p:spPr>
          <a:xfrm>
            <a:off x="7156671" y="1297399"/>
            <a:ext cx="4497757" cy="4495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1000"/>
                                        <p:tgtEl>
                                          <p:spTgt spid="29"/>
                                        </p:tgtEl>
                                      </p:cBhvr>
                                    </p:animEffect>
                                    <p:anim calcmode="lin" valueType="num">
                                      <p:cBhvr>
                                        <p:cTn id="19" dur="1000" fill="hold"/>
                                        <p:tgtEl>
                                          <p:spTgt spid="29"/>
                                        </p:tgtEl>
                                        <p:attrNameLst>
                                          <p:attrName>ppt_x</p:attrName>
                                        </p:attrNameLst>
                                      </p:cBhvr>
                                      <p:tavLst>
                                        <p:tav tm="0">
                                          <p:val>
                                            <p:strVal val="#ppt_x"/>
                                          </p:val>
                                        </p:tav>
                                        <p:tav tm="100000">
                                          <p:val>
                                            <p:strVal val="#ppt_x"/>
                                          </p:val>
                                        </p:tav>
                                      </p:tavLst>
                                    </p:anim>
                                    <p:anim calcmode="lin" valueType="num">
                                      <p:cBhvr>
                                        <p:cTn id="20" dur="1000" fill="hold"/>
                                        <p:tgtEl>
                                          <p:spTgt spid="29"/>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3" presetClass="entr" presetSubtype="528" fill="hold" grpId="0" nodeType="afterEffect">
                                  <p:stCondLst>
                                    <p:cond delay="0"/>
                                  </p:stCondLst>
                                  <p:iterate type="lt">
                                    <p:tmPct val="5000"/>
                                  </p:iterate>
                                  <p:childTnLst>
                                    <p:set>
                                      <p:cBhvr>
                                        <p:cTn id="23" dur="1" fill="hold">
                                          <p:stCondLst>
                                            <p:cond delay="0"/>
                                          </p:stCondLst>
                                        </p:cTn>
                                        <p:tgtEl>
                                          <p:spTgt spid="26"/>
                                        </p:tgtEl>
                                        <p:attrNameLst>
                                          <p:attrName>style.visibility</p:attrName>
                                        </p:attrNameLst>
                                      </p:cBhvr>
                                      <p:to>
                                        <p:strVal val="visible"/>
                                      </p:to>
                                    </p:set>
                                    <p:anim to="" calcmode="lin" valueType="num">
                                      <p:cBhvr>
                                        <p:cTn id="24" dur="1000" fill="hold">
                                          <p:stCondLst>
                                            <p:cond delay="0"/>
                                          </p:stCondLst>
                                        </p:cTn>
                                        <p:tgtEl>
                                          <p:spTgt spid="26"/>
                                        </p:tgtEl>
                                        <p:attrNameLst>
                                          <p:attrName>ppt_x</p:attrName>
                                        </p:attrNameLst>
                                      </p:cBhvr>
                                      <p:tavLst>
                                        <p:tav tm="0" fmla="#ppt_x+(8/9)*(#ppt_x-(#ppt_x-#ppt_w/2))*((1.5-1.5*$)^2-(1.5-1.5*$)^3)">
                                          <p:val>
                                            <p:fltVal val="0"/>
                                          </p:val>
                                        </p:tav>
                                        <p:tav tm="100000">
                                          <p:val>
                                            <p:fltVal val="1"/>
                                          </p:val>
                                        </p:tav>
                                      </p:tavLst>
                                    </p:anim>
                                    <p:anim to="" calcmode="lin" valueType="num">
                                      <p:cBhvr>
                                        <p:cTn id="25" dur="1000" fill="hold">
                                          <p:stCondLst>
                                            <p:cond delay="0"/>
                                          </p:stCondLst>
                                        </p:cTn>
                                        <p:tgtEl>
                                          <p:spTgt spid="26"/>
                                        </p:tgtEl>
                                        <p:attrNameLst>
                                          <p:attrName>ppt_y</p:attrName>
                                        </p:attrNameLst>
                                      </p:cBhvr>
                                      <p:tavLst>
                                        <p:tav tm="0" fmla="#ppt_y+(8/9)*(#ppt_y-(#ppt_y+#ppt_h/2))*((1.5-1.5*$)^2-(1.5-1.5*$)^3)">
                                          <p:val>
                                            <p:fltVal val="0"/>
                                          </p:val>
                                        </p:tav>
                                        <p:tav tm="100000">
                                          <p:val>
                                            <p:fltVal val="1"/>
                                          </p:val>
                                        </p:tav>
                                      </p:tavLst>
                                    </p:anim>
                                    <p:anim to="" calcmode="lin" valueType="num">
                                      <p:cBhvr>
                                        <p:cTn id="26" dur="1000" fill="hold">
                                          <p:stCondLst>
                                            <p:cond delay="0"/>
                                          </p:stCondLst>
                                        </p:cTn>
                                        <p:tgtEl>
                                          <p:spTgt spid="26"/>
                                        </p:tgtEl>
                                        <p:attrNameLst>
                                          <p:attrName>ppt_w</p:attrName>
                                        </p:attrNameLst>
                                      </p:cBhvr>
                                      <p:tavLst>
                                        <p:tav tm="0" fmla="#ppt_w+(8/9)*(#ppt_w-0)*((1.5-1.5*$)^2-(1.5-1.5*$)^3)">
                                          <p:val>
                                            <p:fltVal val="0"/>
                                          </p:val>
                                        </p:tav>
                                        <p:tav tm="100000">
                                          <p:val>
                                            <p:fltVal val="1"/>
                                          </p:val>
                                        </p:tav>
                                      </p:tavLst>
                                    </p:anim>
                                    <p:anim to="" calcmode="lin" valueType="num">
                                      <p:cBhvr>
                                        <p:cTn id="27" dur="1000" fill="hold">
                                          <p:stCondLst>
                                            <p:cond delay="0"/>
                                          </p:stCondLst>
                                        </p:cTn>
                                        <p:tgtEl>
                                          <p:spTgt spid="26"/>
                                        </p:tgtEl>
                                        <p:attrNameLst>
                                          <p:attrName>ppt_h</p:attrName>
                                        </p:attrNameLst>
                                      </p:cBhvr>
                                      <p:tavLst>
                                        <p:tav tm="0" fmla="#ppt_h+(8/9)*(#ppt_h-0)*((1.5-1.5*$)^2-(1.5-1.5*$)^3)">
                                          <p:val>
                                            <p:fltVal val="0"/>
                                          </p:val>
                                        </p:tav>
                                        <p:tav tm="100000">
                                          <p:val>
                                            <p:fltVal val="1"/>
                                          </p:val>
                                        </p:tav>
                                      </p:tavLst>
                                    </p:anim>
                                  </p:childTnLst>
                                </p:cTn>
                              </p:par>
                            </p:childTnLst>
                          </p:cTn>
                        </p:par>
                        <p:par>
                          <p:cTn id="28" fill="hold">
                            <p:stCondLst>
                              <p:cond delay="2450"/>
                            </p:stCondLst>
                            <p:childTnLst>
                              <p:par>
                                <p:cTn id="29" presetID="22" presetClass="entr" presetSubtype="1"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animBg="1"/>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1</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销售技巧</a:t>
            </a:r>
            <a:endParaRPr lang="zh-CN" altLang="en-US" b="1" noProof="1">
              <a:solidFill>
                <a:srgbClr val="9AB8EE"/>
              </a:solidFill>
              <a:latin typeface="+mn-lt"/>
              <a:cs typeface="+mn-ea"/>
              <a:sym typeface="+mn-lt"/>
            </a:endParaRPr>
          </a:p>
        </p:txBody>
      </p:sp>
      <p:sp>
        <p:nvSpPr>
          <p:cNvPr id="11" name="Rectangle 2"/>
          <p:cNvSpPr txBox="1"/>
          <p:nvPr/>
        </p:nvSpPr>
        <p:spPr>
          <a:xfrm>
            <a:off x="3705634" y="1374980"/>
            <a:ext cx="4780731" cy="5114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lgn="ctr">
              <a:buNone/>
            </a:pPr>
            <a:r>
              <a:rPr lang="zh-CN" altLang="en-US" b="1" dirty="0">
                <a:solidFill>
                  <a:srgbClr val="9AB8EE"/>
                </a:solidFill>
                <a:cs typeface="+mn-ea"/>
                <a:sym typeface="+mn-lt"/>
              </a:rPr>
              <a:t>销售服务十步曲</a:t>
            </a:r>
            <a:endParaRPr lang="zh-CN" altLang="en-US" b="1" dirty="0">
              <a:solidFill>
                <a:srgbClr val="9AB8EE"/>
              </a:solidFill>
              <a:cs typeface="+mn-ea"/>
              <a:sym typeface="+mn-lt"/>
            </a:endParaRPr>
          </a:p>
        </p:txBody>
      </p:sp>
      <p:graphicFrame>
        <p:nvGraphicFramePr>
          <p:cNvPr id="12" name="图示 11"/>
          <p:cNvGraphicFramePr/>
          <p:nvPr/>
        </p:nvGraphicFramePr>
        <p:xfrm>
          <a:off x="2321346" y="2191668"/>
          <a:ext cx="7549305" cy="3858651"/>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pic>
        <p:nvPicPr>
          <p:cNvPr id="13" name="图片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38172" y="4959285"/>
            <a:ext cx="1629397" cy="1047469"/>
          </a:xfrm>
          <a:prstGeom prst="rect">
            <a:avLst/>
          </a:prstGeom>
        </p:spPr>
      </p:pic>
      <p:sp>
        <p:nvSpPr>
          <p:cNvPr id="14" name="TextBox 13"/>
          <p:cNvSpPr txBox="1"/>
          <p:nvPr/>
        </p:nvSpPr>
        <p:spPr>
          <a:xfrm>
            <a:off x="51863" y="66141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23" presetClass="entr" presetSubtype="528" fill="hold" grpId="0" nodeType="afterEffect">
                                  <p:stCondLst>
                                    <p:cond delay="0"/>
                                  </p:stCondLst>
                                  <p:iterate type="lt">
                                    <p:tmPct val="5000"/>
                                  </p:iterate>
                                  <p:childTnLst>
                                    <p:set>
                                      <p:cBhvr>
                                        <p:cTn id="17" dur="1" fill="hold">
                                          <p:stCondLst>
                                            <p:cond delay="0"/>
                                          </p:stCondLst>
                                        </p:cTn>
                                        <p:tgtEl>
                                          <p:spTgt spid="11"/>
                                        </p:tgtEl>
                                        <p:attrNameLst>
                                          <p:attrName>style.visibility</p:attrName>
                                        </p:attrNameLst>
                                      </p:cBhvr>
                                      <p:to>
                                        <p:strVal val="visible"/>
                                      </p:to>
                                    </p:set>
                                    <p:anim to="" calcmode="lin" valueType="num">
                                      <p:cBhvr>
                                        <p:cTn id="18" dur="1000" fill="hold">
                                          <p:stCondLst>
                                            <p:cond delay="0"/>
                                          </p:stCondLst>
                                        </p:cTn>
                                        <p:tgtEl>
                                          <p:spTgt spid="11"/>
                                        </p:tgtEl>
                                        <p:attrNameLst>
                                          <p:attrName>ppt_x</p:attrName>
                                        </p:attrNameLst>
                                      </p:cBhvr>
                                      <p:tavLst>
                                        <p:tav tm="0" fmla="#ppt_x+(8/9)*(#ppt_x-(#ppt_x-#ppt_w/2))*((1.5-1.5*$)^2-(1.5-1.5*$)^3)">
                                          <p:val>
                                            <p:fltVal val="0"/>
                                          </p:val>
                                        </p:tav>
                                        <p:tav tm="100000">
                                          <p:val>
                                            <p:fltVal val="1"/>
                                          </p:val>
                                        </p:tav>
                                      </p:tavLst>
                                    </p:anim>
                                    <p:anim to="" calcmode="lin" valueType="num">
                                      <p:cBhvr>
                                        <p:cTn id="19" dur="1000" fill="hold">
                                          <p:stCondLst>
                                            <p:cond delay="0"/>
                                          </p:stCondLst>
                                        </p:cTn>
                                        <p:tgtEl>
                                          <p:spTgt spid="11"/>
                                        </p:tgtEl>
                                        <p:attrNameLst>
                                          <p:attrName>ppt_y</p:attrName>
                                        </p:attrNameLst>
                                      </p:cBhvr>
                                      <p:tavLst>
                                        <p:tav tm="0" fmla="#ppt_y+(8/9)*(#ppt_y-(#ppt_y+#ppt_h/2))*((1.5-1.5*$)^2-(1.5-1.5*$)^3)">
                                          <p:val>
                                            <p:fltVal val="0"/>
                                          </p:val>
                                        </p:tav>
                                        <p:tav tm="100000">
                                          <p:val>
                                            <p:fltVal val="1"/>
                                          </p:val>
                                        </p:tav>
                                      </p:tavLst>
                                    </p:anim>
                                    <p:anim to="" calcmode="lin" valueType="num">
                                      <p:cBhvr>
                                        <p:cTn id="20" dur="1000" fill="hold">
                                          <p:stCondLst>
                                            <p:cond delay="0"/>
                                          </p:stCondLst>
                                        </p:cTn>
                                        <p:tgtEl>
                                          <p:spTgt spid="11"/>
                                        </p:tgtEl>
                                        <p:attrNameLst>
                                          <p:attrName>ppt_w</p:attrName>
                                        </p:attrNameLst>
                                      </p:cBhvr>
                                      <p:tavLst>
                                        <p:tav tm="0" fmla="#ppt_w+(8/9)*(#ppt_w-0)*((1.5-1.5*$)^2-(1.5-1.5*$)^3)">
                                          <p:val>
                                            <p:fltVal val="0"/>
                                          </p:val>
                                        </p:tav>
                                        <p:tav tm="100000">
                                          <p:val>
                                            <p:fltVal val="1"/>
                                          </p:val>
                                        </p:tav>
                                      </p:tavLst>
                                    </p:anim>
                                    <p:anim to="" calcmode="lin" valueType="num">
                                      <p:cBhvr>
                                        <p:cTn id="21" dur="1000" fill="hold">
                                          <p:stCondLst>
                                            <p:cond delay="0"/>
                                          </p:stCondLst>
                                        </p:cTn>
                                        <p:tgtEl>
                                          <p:spTgt spid="11"/>
                                        </p:tgtEl>
                                        <p:attrNameLst>
                                          <p:attrName>ppt_h</p:attrName>
                                        </p:attrNameLst>
                                      </p:cBhvr>
                                      <p:tavLst>
                                        <p:tav tm="0" fmla="#ppt_h+(8/9)*(#ppt_h-0)*((1.5-1.5*$)^2-(1.5-1.5*$)^3)">
                                          <p:val>
                                            <p:fltVal val="0"/>
                                          </p:val>
                                        </p:tav>
                                        <p:tav tm="100000">
                                          <p:val>
                                            <p:fltVal val="1"/>
                                          </p:val>
                                        </p:tav>
                                      </p:tavLst>
                                    </p:anim>
                                  </p:childTnLst>
                                </p:cTn>
                              </p:par>
                            </p:childTnLst>
                          </p:cTn>
                        </p:par>
                        <p:par>
                          <p:cTn id="22" fill="hold">
                            <p:stCondLst>
                              <p:cond delay="1299"/>
                            </p:stCondLst>
                            <p:childTnLst>
                              <p:par>
                                <p:cTn id="23" presetID="22" presetClass="entr" presetSubtype="1"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par>
                          <p:cTn id="26" fill="hold">
                            <p:stCondLst>
                              <p:cond delay="1799"/>
                            </p:stCondLst>
                            <p:childTnLst>
                              <p:par>
                                <p:cTn id="27" presetID="42" presetClass="entr" presetSubtype="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Graphic spid="12"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1</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销售技巧</a:t>
            </a:r>
            <a:endParaRPr lang="zh-CN" altLang="en-US" b="1" noProof="1">
              <a:solidFill>
                <a:srgbClr val="9AB8EE"/>
              </a:solidFill>
              <a:latin typeface="+mn-lt"/>
              <a:cs typeface="+mn-ea"/>
              <a:sym typeface="+mn-lt"/>
            </a:endParaRPr>
          </a:p>
        </p:txBody>
      </p:sp>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l="5746" t="5669"/>
          <a:stretch>
            <a:fillRect/>
          </a:stretch>
        </p:blipFill>
        <p:spPr>
          <a:xfrm>
            <a:off x="749642" y="2112713"/>
            <a:ext cx="5513854" cy="3448931"/>
          </a:xfrm>
          <a:prstGeom prst="rect">
            <a:avLst/>
          </a:prstGeom>
        </p:spPr>
      </p:pic>
      <p:sp>
        <p:nvSpPr>
          <p:cNvPr id="14" name="Rectangle 2"/>
          <p:cNvSpPr txBox="1"/>
          <p:nvPr/>
        </p:nvSpPr>
        <p:spPr>
          <a:xfrm>
            <a:off x="6562496" y="1374980"/>
            <a:ext cx="4206701" cy="5114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75285" indent="-375285">
              <a:buNone/>
            </a:pPr>
            <a:r>
              <a:rPr lang="zh-CN" altLang="en-US" b="1" dirty="0">
                <a:solidFill>
                  <a:srgbClr val="9AB8EE"/>
                </a:solidFill>
                <a:cs typeface="+mn-ea"/>
                <a:sym typeface="+mn-lt"/>
              </a:rPr>
              <a:t>具备待客销售的</a:t>
            </a:r>
            <a:r>
              <a:rPr lang="en-US" altLang="zh-CN" b="1" dirty="0">
                <a:solidFill>
                  <a:srgbClr val="9AB8EE"/>
                </a:solidFill>
                <a:cs typeface="+mn-ea"/>
                <a:sym typeface="+mn-lt"/>
              </a:rPr>
              <a:t>4S</a:t>
            </a:r>
            <a:endParaRPr lang="en-US" altLang="zh-CN" b="1" dirty="0">
              <a:solidFill>
                <a:srgbClr val="9AB8EE"/>
              </a:solidFill>
              <a:cs typeface="+mn-ea"/>
              <a:sym typeface="+mn-lt"/>
            </a:endParaRPr>
          </a:p>
        </p:txBody>
      </p:sp>
      <p:graphicFrame>
        <p:nvGraphicFramePr>
          <p:cNvPr id="16" name="图示 15"/>
          <p:cNvGraphicFramePr/>
          <p:nvPr/>
        </p:nvGraphicFramePr>
        <p:xfrm>
          <a:off x="6562496" y="3633589"/>
          <a:ext cx="4206701" cy="22288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TextBox 40"/>
          <p:cNvSpPr txBox="1"/>
          <p:nvPr/>
        </p:nvSpPr>
        <p:spPr>
          <a:xfrm>
            <a:off x="6562496" y="2112713"/>
            <a:ext cx="4206701" cy="1338828"/>
          </a:xfrm>
          <a:prstGeom prst="rect">
            <a:avLst/>
          </a:prstGeom>
          <a:noFill/>
        </p:spPr>
        <p:txBody>
          <a:bodyPr wrap="square" rtlCol="0">
            <a:spAutoFit/>
          </a:bodyPr>
          <a:lstStyle/>
          <a:p>
            <a:pPr>
              <a:lnSpc>
                <a:spcPct val="150000"/>
              </a:lnSpc>
            </a:pPr>
            <a:r>
              <a:rPr lang="en-US" altLang="zh-CN" dirty="0">
                <a:solidFill>
                  <a:schemeClr val="bg1">
                    <a:lumMod val="50000"/>
                  </a:schemeClr>
                </a:solidFill>
                <a:cs typeface="+mn-ea"/>
                <a:sym typeface="+mn-lt"/>
              </a:rPr>
              <a:t>4S</a:t>
            </a:r>
            <a:r>
              <a:rPr lang="zh-CN" altLang="en-US" dirty="0">
                <a:solidFill>
                  <a:schemeClr val="bg1">
                    <a:lumMod val="50000"/>
                  </a:schemeClr>
                </a:solidFill>
                <a:cs typeface="+mn-ea"/>
                <a:sym typeface="+mn-lt"/>
              </a:rPr>
              <a:t>：即迅速地依照程序，并以微笑、诚恳的态度从事工作。使顾客感觉服务周到、愉快地购物。</a:t>
            </a:r>
            <a:endParaRPr lang="zh-CN" altLang="en-US"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14" presetClass="entr" presetSubtype="1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randombar(horizontal)">
                                      <p:cBhvr>
                                        <p:cTn id="18" dur="500"/>
                                        <p:tgtEl>
                                          <p:spTgt spid="3"/>
                                        </p:tgtEl>
                                      </p:cBhvr>
                                    </p:animEffect>
                                  </p:childTnLst>
                                </p:cTn>
                              </p:par>
                            </p:childTnLst>
                          </p:cTn>
                        </p:par>
                        <p:par>
                          <p:cTn id="19" fill="hold">
                            <p:stCondLst>
                              <p:cond delay="500"/>
                            </p:stCondLst>
                            <p:childTnLst>
                              <p:par>
                                <p:cTn id="20" presetID="23" presetClass="entr" presetSubtype="528" fill="hold" grpId="0" nodeType="afterEffect">
                                  <p:stCondLst>
                                    <p:cond delay="0"/>
                                  </p:stCondLst>
                                  <p:iterate type="lt">
                                    <p:tmPct val="5000"/>
                                  </p:iterate>
                                  <p:childTnLst>
                                    <p:set>
                                      <p:cBhvr>
                                        <p:cTn id="21" dur="1" fill="hold">
                                          <p:stCondLst>
                                            <p:cond delay="0"/>
                                          </p:stCondLst>
                                        </p:cTn>
                                        <p:tgtEl>
                                          <p:spTgt spid="14"/>
                                        </p:tgtEl>
                                        <p:attrNameLst>
                                          <p:attrName>style.visibility</p:attrName>
                                        </p:attrNameLst>
                                      </p:cBhvr>
                                      <p:to>
                                        <p:strVal val="visible"/>
                                      </p:to>
                                    </p:set>
                                    <p:anim to="" calcmode="lin" valueType="num">
                                      <p:cBhvr>
                                        <p:cTn id="22" dur="1000" fill="hold">
                                          <p:stCondLst>
                                            <p:cond delay="0"/>
                                          </p:stCondLst>
                                        </p:cTn>
                                        <p:tgtEl>
                                          <p:spTgt spid="14"/>
                                        </p:tgtEl>
                                        <p:attrNameLst>
                                          <p:attrName>ppt_x</p:attrName>
                                        </p:attrNameLst>
                                      </p:cBhvr>
                                      <p:tavLst>
                                        <p:tav tm="0" fmla="#ppt_x+(8/9)*(#ppt_x-(#ppt_x-#ppt_w/2))*((1.5-1.5*$)^2-(1.5-1.5*$)^3)">
                                          <p:val>
                                            <p:fltVal val="0"/>
                                          </p:val>
                                        </p:tav>
                                        <p:tav tm="100000">
                                          <p:val>
                                            <p:fltVal val="1"/>
                                          </p:val>
                                        </p:tav>
                                      </p:tavLst>
                                    </p:anim>
                                    <p:anim to="" calcmode="lin" valueType="num">
                                      <p:cBhvr>
                                        <p:cTn id="23" dur="1000" fill="hold">
                                          <p:stCondLst>
                                            <p:cond delay="0"/>
                                          </p:stCondLst>
                                        </p:cTn>
                                        <p:tgtEl>
                                          <p:spTgt spid="14"/>
                                        </p:tgtEl>
                                        <p:attrNameLst>
                                          <p:attrName>ppt_y</p:attrName>
                                        </p:attrNameLst>
                                      </p:cBhvr>
                                      <p:tavLst>
                                        <p:tav tm="0" fmla="#ppt_y+(8/9)*(#ppt_y-(#ppt_y+#ppt_h/2))*((1.5-1.5*$)^2-(1.5-1.5*$)^3)">
                                          <p:val>
                                            <p:fltVal val="0"/>
                                          </p:val>
                                        </p:tav>
                                        <p:tav tm="100000">
                                          <p:val>
                                            <p:fltVal val="1"/>
                                          </p:val>
                                        </p:tav>
                                      </p:tavLst>
                                    </p:anim>
                                    <p:anim to="" calcmode="lin" valueType="num">
                                      <p:cBhvr>
                                        <p:cTn id="24" dur="1000" fill="hold">
                                          <p:stCondLst>
                                            <p:cond delay="0"/>
                                          </p:stCondLst>
                                        </p:cTn>
                                        <p:tgtEl>
                                          <p:spTgt spid="14"/>
                                        </p:tgtEl>
                                        <p:attrNameLst>
                                          <p:attrName>ppt_w</p:attrName>
                                        </p:attrNameLst>
                                      </p:cBhvr>
                                      <p:tavLst>
                                        <p:tav tm="0" fmla="#ppt_w+(8/9)*(#ppt_w-0)*((1.5-1.5*$)^2-(1.5-1.5*$)^3)">
                                          <p:val>
                                            <p:fltVal val="0"/>
                                          </p:val>
                                        </p:tav>
                                        <p:tav tm="100000">
                                          <p:val>
                                            <p:fltVal val="1"/>
                                          </p:val>
                                        </p:tav>
                                      </p:tavLst>
                                    </p:anim>
                                    <p:anim to="" calcmode="lin" valueType="num">
                                      <p:cBhvr>
                                        <p:cTn id="25" dur="1000" fill="hold">
                                          <p:stCondLst>
                                            <p:cond delay="0"/>
                                          </p:stCondLst>
                                        </p:cTn>
                                        <p:tgtEl>
                                          <p:spTgt spid="14"/>
                                        </p:tgtEl>
                                        <p:attrNameLst>
                                          <p:attrName>ppt_h</p:attrName>
                                        </p:attrNameLst>
                                      </p:cBhvr>
                                      <p:tavLst>
                                        <p:tav tm="0" fmla="#ppt_h+(8/9)*(#ppt_h-0)*((1.5-1.5*$)^2-(1.5-1.5*$)^3)">
                                          <p:val>
                                            <p:fltVal val="0"/>
                                          </p:val>
                                        </p:tav>
                                        <p:tav tm="100000">
                                          <p:val>
                                            <p:fltVal val="1"/>
                                          </p:val>
                                        </p:tav>
                                      </p:tavLst>
                                    </p:anim>
                                  </p:childTnLst>
                                </p:cTn>
                              </p:par>
                            </p:childTnLst>
                          </p:cTn>
                        </p:par>
                        <p:par>
                          <p:cTn id="26" fill="hold">
                            <p:stCondLst>
                              <p:cond delay="1899"/>
                            </p:stCondLst>
                            <p:childTnLst>
                              <p:par>
                                <p:cTn id="27" presetID="14" presetClass="entr" presetSubtype="1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399"/>
                            </p:stCondLst>
                            <p:childTnLst>
                              <p:par>
                                <p:cTn id="31" presetID="53" presetClass="entr" presetSubtype="16"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Graphic spid="16" grpId="0">
        <p:bldAsOne/>
      </p:bldGraphic>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9"/>
          <p:cNvSpPr/>
          <p:nvPr/>
        </p:nvSpPr>
        <p:spPr bwMode="auto">
          <a:xfrm>
            <a:off x="5102942" y="0"/>
            <a:ext cx="7089058" cy="6858000"/>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solidFill>
            <a:srgbClr val="B8CEF7"/>
          </a:solidFill>
          <a:ln>
            <a:noFill/>
          </a:ln>
        </p:spPr>
        <p:txBody>
          <a:bodyPr vert="horz" wrap="square" lIns="91440" tIns="45720" rIns="91440" bIns="45720" numCol="1" anchor="t" anchorCtr="0" compatLnSpc="1"/>
          <a:lstStyle/>
          <a:p>
            <a:endParaRPr lang="zh-CN" altLang="en-US">
              <a:cs typeface="+mn-ea"/>
              <a:sym typeface="+mn-lt"/>
            </a:endParaRPr>
          </a:p>
        </p:txBody>
      </p:sp>
      <p:pic>
        <p:nvPicPr>
          <p:cNvPr id="5" name="图形 4"/>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6111707" y="891797"/>
            <a:ext cx="5456021" cy="5471652"/>
          </a:xfrm>
          <a:prstGeom prst="rect">
            <a:avLst/>
          </a:prstGeom>
        </p:spPr>
      </p:pic>
      <p:pic>
        <p:nvPicPr>
          <p:cNvPr id="6" name="图片 5"/>
          <p:cNvPicPr>
            <a:picLocks noChangeAspect="1"/>
          </p:cNvPicPr>
          <p:nvPr/>
        </p:nvPicPr>
        <p:blipFill rotWithShape="1">
          <a:blip r:embed="rId3" cstate="print">
            <a:duotone>
              <a:prstClr val="black"/>
              <a:srgbClr val="0070C0">
                <a:tint val="45000"/>
                <a:satMod val="400000"/>
              </a:srgbClr>
            </a:duotone>
            <a:extLst>
              <a:ext uri="{28A0092B-C50C-407E-A947-70E740481C1C}">
                <a14:useLocalDpi xmlns:a14="http://schemas.microsoft.com/office/drawing/2010/main" val="0"/>
              </a:ext>
            </a:extLst>
          </a:blip>
          <a:srcRect r="91495"/>
          <a:stretch>
            <a:fillRect/>
          </a:stretch>
        </p:blipFill>
        <p:spPr>
          <a:xfrm>
            <a:off x="323850" y="252133"/>
            <a:ext cx="946150" cy="1417236"/>
          </a:xfrm>
          <a:prstGeom prst="rect">
            <a:avLst/>
          </a:prstGeom>
        </p:spPr>
      </p:pic>
      <p:sp>
        <p:nvSpPr>
          <p:cNvPr id="7" name="PA_文本框 12"/>
          <p:cNvSpPr txBox="1">
            <a:spLocks noChangeArrowheads="1"/>
          </p:cNvSpPr>
          <p:nvPr>
            <p:custDataLst>
              <p:tags r:id="rId4"/>
            </p:custDataLst>
          </p:nvPr>
        </p:nvSpPr>
        <p:spPr bwMode="auto">
          <a:xfrm>
            <a:off x="2276422" y="1189989"/>
            <a:ext cx="2330351"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gn="ctr">
              <a:defRPr kumimoji="0" sz="13800" i="0" u="none" strike="noStrike" cap="none" spc="0" normalizeH="0">
                <a:ln>
                  <a:noFill/>
                </a:ln>
                <a:solidFill>
                  <a:srgbClr val="9AB8EE"/>
                </a:solidFill>
                <a:effectLst/>
                <a:uLnTx/>
                <a:uFillTx/>
                <a:latin typeface="Agency FB" panose="020B0503020202020204" pitchFamily="34" charset="0"/>
                <a:cs typeface="+mn-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9pPr>
          </a:lstStyle>
          <a:p>
            <a:r>
              <a:rPr lang="en-US" altLang="zh-CN" dirty="0">
                <a:sym typeface="+mn-lt"/>
              </a:rPr>
              <a:t>02</a:t>
            </a:r>
            <a:endParaRPr lang="zh-CN" altLang="zh-CN" dirty="0">
              <a:sym typeface="+mn-lt"/>
            </a:endParaRPr>
          </a:p>
        </p:txBody>
      </p:sp>
      <p:sp>
        <p:nvSpPr>
          <p:cNvPr id="8" name="文本框 7"/>
          <p:cNvSpPr txBox="1"/>
          <p:nvPr/>
        </p:nvSpPr>
        <p:spPr>
          <a:xfrm>
            <a:off x="412954" y="3270058"/>
            <a:ext cx="6057286" cy="1015663"/>
          </a:xfrm>
          <a:prstGeom prst="rect">
            <a:avLst/>
          </a:prstGeom>
          <a:noFill/>
          <a:ln>
            <a:noFill/>
          </a:ln>
          <a:effectLst/>
        </p:spPr>
        <p:txBody>
          <a:bodyPr wrap="square" rtlCol="0">
            <a:spAutoFit/>
          </a:bodyPr>
          <a:lstStyle/>
          <a:p>
            <a:pPr algn="ctr"/>
            <a:r>
              <a:rPr lang="zh-CN" altLang="en-US" sz="6000" b="1" dirty="0">
                <a:solidFill>
                  <a:srgbClr val="9AB8EE"/>
                </a:solidFill>
                <a:cs typeface="+mn-ea"/>
                <a:sym typeface="+mn-lt"/>
              </a:rPr>
              <a:t>沟通技巧</a:t>
            </a:r>
            <a:endParaRPr lang="zh-CN" altLang="en-US" sz="6000" b="1" dirty="0">
              <a:solidFill>
                <a:srgbClr val="9AB8EE"/>
              </a:solidFill>
              <a:cs typeface="+mn-ea"/>
              <a:sym typeface="+mn-lt"/>
            </a:endParaRPr>
          </a:p>
        </p:txBody>
      </p:sp>
      <p:sp>
        <p:nvSpPr>
          <p:cNvPr id="12" name="矩形 11"/>
          <p:cNvSpPr/>
          <p:nvPr/>
        </p:nvSpPr>
        <p:spPr>
          <a:xfrm>
            <a:off x="1033870" y="4378054"/>
            <a:ext cx="4815454" cy="554006"/>
          </a:xfrm>
          <a:prstGeom prst="rect">
            <a:avLst/>
          </a:prstGeom>
        </p:spPr>
        <p:txBody>
          <a:bodyPr wrap="square" lIns="91448" tIns="45724" rIns="91448" bIns="45724">
            <a:spAutoFit/>
          </a:bodyPr>
          <a:lstStyle/>
          <a:p>
            <a:pPr algn="ctr"/>
            <a:r>
              <a:rPr lang="en-US" altLang="zh-CN" sz="1000" dirty="0">
                <a:solidFill>
                  <a:schemeClr val="bg1">
                    <a:lumMod val="75000"/>
                  </a:schemeClr>
                </a:solidFill>
                <a:cs typeface="+mn-ea"/>
                <a:sym typeface="+mn-lt"/>
              </a:rPr>
              <a:t>Chinese  companies  will no longer remain in the hard stage and they are also promoting a culture Chinese  companies  will no longer remain </a:t>
            </a:r>
            <a:endParaRPr lang="en-US" altLang="zh-CN" sz="1000" dirty="0">
              <a:solidFill>
                <a:schemeClr val="bg1">
                  <a:lumMod val="75000"/>
                </a:schemeClr>
              </a:solidFill>
              <a:cs typeface="+mn-ea"/>
              <a:sym typeface="+mn-lt"/>
            </a:endParaRPr>
          </a:p>
          <a:p>
            <a:pPr algn="ctr"/>
            <a:r>
              <a:rPr lang="en-US" altLang="zh-CN" sz="1000" dirty="0">
                <a:solidFill>
                  <a:schemeClr val="bg1">
                    <a:lumMod val="75000"/>
                  </a:schemeClr>
                </a:solidFill>
                <a:cs typeface="+mn-ea"/>
                <a:sym typeface="+mn-lt"/>
              </a:rPr>
              <a:t>in the hard stage and they are also wang ling </a:t>
            </a:r>
            <a:r>
              <a:rPr lang="en-US" altLang="zh-CN" sz="1000" dirty="0" err="1">
                <a:solidFill>
                  <a:schemeClr val="bg1">
                    <a:lumMod val="75000"/>
                  </a:schemeClr>
                </a:solidFill>
                <a:cs typeface="+mn-ea"/>
                <a:sym typeface="+mn-lt"/>
              </a:rPr>
              <a:t>yan</a:t>
            </a:r>
            <a:r>
              <a:rPr lang="en-US" altLang="zh-CN" sz="1000" dirty="0">
                <a:solidFill>
                  <a:schemeClr val="bg1">
                    <a:lumMod val="75000"/>
                  </a:schemeClr>
                </a:solidFill>
                <a:cs typeface="+mn-ea"/>
                <a:sym typeface="+mn-lt"/>
              </a:rPr>
              <a:t> a culture</a:t>
            </a:r>
            <a:endParaRPr lang="en-US" altLang="zh-CN" sz="1000" dirty="0">
              <a:solidFill>
                <a:schemeClr val="bg1">
                  <a:lumMod val="75000"/>
                </a:schemeClr>
              </a:solidFill>
              <a:cs typeface="+mn-ea"/>
              <a:sym typeface="+mn-lt"/>
            </a:endParaRPr>
          </a:p>
        </p:txBody>
      </p:sp>
      <p:sp>
        <p:nvSpPr>
          <p:cNvPr id="13" name="PA_文本框 12"/>
          <p:cNvSpPr txBox="1">
            <a:spLocks noChangeArrowheads="1"/>
          </p:cNvSpPr>
          <p:nvPr>
            <p:custDataLst>
              <p:tags r:id="rId5"/>
            </p:custDataLst>
          </p:nvPr>
        </p:nvSpPr>
        <p:spPr bwMode="auto">
          <a:xfrm>
            <a:off x="2042636" y="4932060"/>
            <a:ext cx="279792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defRPr/>
            </a:pPr>
            <a:r>
              <a:rPr lang="en-US" altLang="zh-CN" sz="8000" dirty="0">
                <a:solidFill>
                  <a:srgbClr val="D2E3FD">
                    <a:alpha val="50000"/>
                  </a:srgbClr>
                </a:solidFill>
                <a:latin typeface="+mn-lt"/>
                <a:ea typeface="+mn-ea"/>
                <a:cs typeface="+mn-ea"/>
                <a:sym typeface="+mn-lt"/>
              </a:rPr>
              <a:t>TWO</a:t>
            </a:r>
            <a:endParaRPr kumimoji="0" lang="zh-CN" altLang="zh-CN" sz="8000" b="0" i="0" u="none" strike="noStrike" kern="1200" cap="none" spc="0" normalizeH="0" baseline="0" noProof="0" dirty="0">
              <a:ln>
                <a:noFill/>
              </a:ln>
              <a:solidFill>
                <a:srgbClr val="D2E3FD">
                  <a:alpha val="50000"/>
                </a:srgbClr>
              </a:solidFill>
              <a:effectLst/>
              <a:uLnTx/>
              <a:uFillTx/>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1+#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4"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6" presetClass="emph" presetSubtype="0" fill="hold" grpId="1" nodeType="withEffect">
                                  <p:stCondLst>
                                    <p:cond delay="500"/>
                                  </p:stCondLst>
                                  <p:iterate type="lt">
                                    <p:tmPct val="10000"/>
                                  </p:iterate>
                                  <p:childTnLst>
                                    <p:animEffect transition="out" filter="fade">
                                      <p:cBhvr>
                                        <p:cTn id="15" dur="500" tmFilter="0, 0; .2, .5; .8, .5; 1, 0"/>
                                        <p:tgtEl>
                                          <p:spTgt spid="7"/>
                                        </p:tgtEl>
                                      </p:cBhvr>
                                    </p:animEffect>
                                    <p:animScale>
                                      <p:cBhvr>
                                        <p:cTn id="16" dur="250" autoRev="1" fill="hold"/>
                                        <p:tgtEl>
                                          <p:spTgt spid="7"/>
                                        </p:tgtEl>
                                      </p:cBhvr>
                                      <p:by x="105000" y="105000"/>
                                    </p:animScale>
                                  </p:childTnLst>
                                </p:cTn>
                              </p:par>
                            </p:childTnLst>
                          </p:cTn>
                        </p:par>
                        <p:par>
                          <p:cTn id="17" fill="hold">
                            <p:stCondLst>
                              <p:cond delay="1049"/>
                            </p:stCondLst>
                            <p:childTnLst>
                              <p:par>
                                <p:cTn id="18" presetID="23" presetClass="entr" presetSubtype="528" fill="hold" grpId="0" nodeType="afterEffect">
                                  <p:stCondLst>
                                    <p:cond delay="0"/>
                                  </p:stCondLst>
                                  <p:iterate type="lt">
                                    <p:tmPct val="5000"/>
                                  </p:iterate>
                                  <p:childTnLst>
                                    <p:set>
                                      <p:cBhvr>
                                        <p:cTn id="19" dur="1" fill="hold">
                                          <p:stCondLst>
                                            <p:cond delay="0"/>
                                          </p:stCondLst>
                                        </p:cTn>
                                        <p:tgtEl>
                                          <p:spTgt spid="8"/>
                                        </p:tgtEl>
                                        <p:attrNameLst>
                                          <p:attrName>style.visibility</p:attrName>
                                        </p:attrNameLst>
                                      </p:cBhvr>
                                      <p:to>
                                        <p:strVal val="visible"/>
                                      </p:to>
                                    </p:set>
                                    <p:anim to="" calcmode="lin" valueType="num">
                                      <p:cBhvr>
                                        <p:cTn id="20"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21"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22"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23"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24" fill="hold">
                            <p:stCondLst>
                              <p:cond delay="2199"/>
                            </p:stCondLst>
                            <p:childTnLst>
                              <p:par>
                                <p:cTn id="25" presetID="18" presetClass="entr" presetSubtype="12"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trips(downLeft)">
                                      <p:cBhvr>
                                        <p:cTn id="27" dur="500"/>
                                        <p:tgtEl>
                                          <p:spTgt spid="12"/>
                                        </p:tgtEl>
                                      </p:cBhvr>
                                    </p:animEffect>
                                  </p:childTnLst>
                                </p:cTn>
                              </p:par>
                            </p:childTnLst>
                          </p:cTn>
                        </p:par>
                        <p:par>
                          <p:cTn id="28" fill="hold">
                            <p:stCondLst>
                              <p:cond delay="2699"/>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6" presetClass="emph" presetSubtype="0" fill="hold" grpId="1" nodeType="withEffect">
                                  <p:stCondLst>
                                    <p:cond delay="500"/>
                                  </p:stCondLst>
                                  <p:iterate type="lt">
                                    <p:tmPct val="10000"/>
                                  </p:iterate>
                                  <p:childTnLst>
                                    <p:animEffect transition="out" filter="fade">
                                      <p:cBhvr>
                                        <p:cTn id="34" dur="500" tmFilter="0, 0; .2, .5; .8, .5; 1, 0"/>
                                        <p:tgtEl>
                                          <p:spTgt spid="13"/>
                                        </p:tgtEl>
                                      </p:cBhvr>
                                    </p:animEffect>
                                    <p:animScale>
                                      <p:cBhvr>
                                        <p:cTn id="35"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12" grpId="0"/>
      <p:bldP spid="13" grpId="0"/>
      <p:bldP spid="1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形状 10"/>
          <p:cNvSpPr/>
          <p:nvPr/>
        </p:nvSpPr>
        <p:spPr bwMode="auto">
          <a:xfrm>
            <a:off x="6461587" y="442452"/>
            <a:ext cx="5219135" cy="5973096"/>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D2E3FD"/>
          </a:solidFill>
          <a:ln>
            <a:noFill/>
          </a:ln>
        </p:spPr>
        <p:txBody>
          <a:bodyPr vert="horz" wrap="square" lIns="91440" tIns="45720" rIns="91440" bIns="45720" numCol="1" anchor="t" anchorCtr="0" compatLnSpc="1">
            <a:noAutofit/>
          </a:bodyPr>
          <a:lstStyle/>
          <a:p>
            <a:endParaRPr lang="zh-CN" altLang="en-US">
              <a:cs typeface="+mn-ea"/>
              <a:sym typeface="+mn-lt"/>
            </a:endParaRPr>
          </a:p>
        </p:txBody>
      </p:sp>
      <p:grpSp>
        <p:nvGrpSpPr>
          <p:cNvPr id="5" name="组合 4"/>
          <p:cNvGrpSpPr/>
          <p:nvPr/>
        </p:nvGrpSpPr>
        <p:grpSpPr>
          <a:xfrm>
            <a:off x="884488" y="721859"/>
            <a:ext cx="783022" cy="783022"/>
            <a:chOff x="2569778" y="3383196"/>
            <a:chExt cx="783022" cy="783022"/>
          </a:xfrm>
        </p:grpSpPr>
        <p:sp>
          <p:nvSpPr>
            <p:cNvPr id="6" name="椭圆 5"/>
            <p:cNvSpPr/>
            <p:nvPr/>
          </p:nvSpPr>
          <p:spPr>
            <a:xfrm>
              <a:off x="2569778" y="3383196"/>
              <a:ext cx="783022" cy="783022"/>
            </a:xfrm>
            <a:prstGeom prst="ellipse">
              <a:avLst/>
            </a:prstGeom>
            <a:noFill/>
            <a:ln>
              <a:solidFill>
                <a:srgbClr val="B8CEF7"/>
              </a:solidFill>
            </a:ln>
            <a:effectLst>
              <a:outerShdw blurRad="63500" sx="102000" sy="102000" algn="ctr" rotWithShape="0">
                <a:srgbClr val="3F78E2">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91E1"/>
                </a:solidFill>
                <a:cs typeface="+mn-ea"/>
                <a:sym typeface="+mn-lt"/>
              </a:endParaRPr>
            </a:p>
          </p:txBody>
        </p:sp>
        <p:sp>
          <p:nvSpPr>
            <p:cNvPr id="7" name="文本框 6"/>
            <p:cNvSpPr txBox="1"/>
            <p:nvPr/>
          </p:nvSpPr>
          <p:spPr>
            <a:xfrm>
              <a:off x="2641921" y="3394897"/>
              <a:ext cx="621980" cy="769441"/>
            </a:xfrm>
            <a:prstGeom prst="rect">
              <a:avLst/>
            </a:prstGeom>
            <a:noFill/>
          </p:spPr>
          <p:txBody>
            <a:bodyPr wrap="square" rtlCol="0">
              <a:spAutoFit/>
            </a:bodyPr>
            <a:lstStyle/>
            <a:p>
              <a:pPr algn="ctr"/>
              <a:r>
                <a:rPr lang="en-US" altLang="zh-CN" sz="4400" dirty="0">
                  <a:solidFill>
                    <a:srgbClr val="9AB8EE"/>
                  </a:solidFill>
                  <a:cs typeface="+mn-ea"/>
                  <a:sym typeface="+mn-lt"/>
                </a:rPr>
                <a:t>2</a:t>
              </a:r>
              <a:endParaRPr lang="zh-CN" altLang="en-US" sz="4400" dirty="0">
                <a:solidFill>
                  <a:srgbClr val="9AB8EE"/>
                </a:solidFill>
                <a:cs typeface="+mn-ea"/>
                <a:sym typeface="+mn-lt"/>
              </a:endParaRPr>
            </a:p>
          </p:txBody>
        </p:sp>
      </p:grpSp>
      <p:sp>
        <p:nvSpPr>
          <p:cNvPr id="9" name="Rectangle 70"/>
          <p:cNvSpPr>
            <a:spLocks noChangeArrowheads="1"/>
          </p:cNvSpPr>
          <p:nvPr/>
        </p:nvSpPr>
        <p:spPr bwMode="auto">
          <a:xfrm>
            <a:off x="1867134" y="851760"/>
            <a:ext cx="288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nSpc>
                <a:spcPct val="100000"/>
              </a:lnSpc>
              <a:spcBef>
                <a:spcPct val="0"/>
              </a:spcBef>
              <a:buNone/>
            </a:pPr>
            <a:r>
              <a:rPr lang="zh-CN" altLang="en-US" b="1" noProof="1">
                <a:solidFill>
                  <a:srgbClr val="9AB8EE"/>
                </a:solidFill>
                <a:latin typeface="+mn-lt"/>
                <a:cs typeface="+mn-ea"/>
                <a:sym typeface="+mn-lt"/>
              </a:rPr>
              <a:t>沟通技巧</a:t>
            </a:r>
            <a:endParaRPr lang="zh-CN" altLang="en-US" b="1" noProof="1">
              <a:solidFill>
                <a:srgbClr val="9AB8EE"/>
              </a:solidFill>
              <a:latin typeface="+mn-lt"/>
              <a:cs typeface="+mn-ea"/>
              <a:sym typeface="+mn-lt"/>
            </a:endParaRPr>
          </a:p>
        </p:txBody>
      </p:sp>
      <p:sp>
        <p:nvSpPr>
          <p:cNvPr id="8" name="TextBox 40"/>
          <p:cNvSpPr txBox="1"/>
          <p:nvPr/>
        </p:nvSpPr>
        <p:spPr>
          <a:xfrm>
            <a:off x="1453250" y="2181559"/>
            <a:ext cx="4313370" cy="3038781"/>
          </a:xfrm>
          <a:prstGeom prst="rect">
            <a:avLst/>
          </a:prstGeom>
          <a:noFill/>
        </p:spPr>
        <p:txBody>
          <a:bodyPr wrap="square" rtlCol="0">
            <a:spAutoFit/>
          </a:bodyPr>
          <a:lstStyle/>
          <a:p>
            <a:pPr>
              <a:lnSpc>
                <a:spcPct val="250000"/>
              </a:lnSpc>
            </a:pPr>
            <a:r>
              <a:rPr lang="zh-CN" altLang="en-US" sz="2000" dirty="0">
                <a:cs typeface="+mn-ea"/>
                <a:sym typeface="+mn-lt"/>
              </a:rPr>
              <a:t>        导购销售过程就是沟通的过程，因此，掌握基本的沟通技巧，并在工作中有效运用这些技巧是作为一个优秀的导购应具备的基本技能</a:t>
            </a:r>
            <a:r>
              <a:rPr lang="zh-CN" altLang="en-US" dirty="0">
                <a:cs typeface="+mn-ea"/>
                <a:sym typeface="+mn-lt"/>
              </a:rPr>
              <a:t>。</a:t>
            </a:r>
            <a:endParaRPr lang="zh-CN" altLang="en-US" dirty="0">
              <a:cs typeface="+mn-ea"/>
              <a:sym typeface="+mn-lt"/>
            </a:endParaRPr>
          </a:p>
        </p:txBody>
      </p:sp>
      <p:pic>
        <p:nvPicPr>
          <p:cNvPr id="10" name="图形 9"/>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5958349" y="566612"/>
            <a:ext cx="4934698" cy="557093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0-#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3" presetClass="entr" presetSubtype="528" fill="hold" grpId="0" nodeType="with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to="" calcmode="lin" valueType="num">
                                      <p:cBhvr>
                                        <p:cTn id="11" dur="1000" fill="hold">
                                          <p:stCondLst>
                                            <p:cond delay="0"/>
                                          </p:stCondLst>
                                        </p:cTn>
                                        <p:tgtEl>
                                          <p:spTgt spid="9"/>
                                        </p:tgtEl>
                                        <p:attrNameLst>
                                          <p:attrName>ppt_x</p:attrName>
                                        </p:attrNameLst>
                                      </p:cBhvr>
                                      <p:tavLst>
                                        <p:tav tm="0" fmla="#ppt_x+(8/9)*(#ppt_x-(#ppt_x-#ppt_w/2))*((1.5-1.5*$)^2-(1.5-1.5*$)^3)">
                                          <p:val>
                                            <p:fltVal val="0"/>
                                          </p:val>
                                        </p:tav>
                                        <p:tav tm="100000">
                                          <p:val>
                                            <p:fltVal val="1"/>
                                          </p:val>
                                        </p:tav>
                                      </p:tavLst>
                                    </p:anim>
                                    <p:anim to="" calcmode="lin" valueType="num">
                                      <p:cBhvr>
                                        <p:cTn id="12" dur="1000" fill="hold">
                                          <p:stCondLst>
                                            <p:cond delay="0"/>
                                          </p:stCondLst>
                                        </p:cTn>
                                        <p:tgtEl>
                                          <p:spTgt spid="9"/>
                                        </p:tgtEl>
                                        <p:attrNameLst>
                                          <p:attrName>ppt_y</p:attrName>
                                        </p:attrNameLst>
                                      </p:cBhvr>
                                      <p:tavLst>
                                        <p:tav tm="0" fmla="#ppt_y+(8/9)*(#ppt_y-(#ppt_y+#ppt_h/2))*((1.5-1.5*$)^2-(1.5-1.5*$)^3)">
                                          <p:val>
                                            <p:fltVal val="0"/>
                                          </p:val>
                                        </p:tav>
                                        <p:tav tm="100000">
                                          <p:val>
                                            <p:fltVal val="1"/>
                                          </p:val>
                                        </p:tav>
                                      </p:tavLst>
                                    </p:anim>
                                    <p:anim to="" calcmode="lin" valueType="num">
                                      <p:cBhvr>
                                        <p:cTn id="13" dur="1000" fill="hold">
                                          <p:stCondLst>
                                            <p:cond delay="0"/>
                                          </p:stCondLst>
                                        </p:cTn>
                                        <p:tgtEl>
                                          <p:spTgt spid="9"/>
                                        </p:tgtEl>
                                        <p:attrNameLst>
                                          <p:attrName>ppt_w</p:attrName>
                                        </p:attrNameLst>
                                      </p:cBhvr>
                                      <p:tavLst>
                                        <p:tav tm="0" fmla="#ppt_w+(8/9)*(#ppt_w-0)*((1.5-1.5*$)^2-(1.5-1.5*$)^3)">
                                          <p:val>
                                            <p:fltVal val="0"/>
                                          </p:val>
                                        </p:tav>
                                        <p:tav tm="100000">
                                          <p:val>
                                            <p:fltVal val="1"/>
                                          </p:val>
                                        </p:tav>
                                      </p:tavLst>
                                    </p:anim>
                                    <p:anim to="" calcmode="lin" valueType="num">
                                      <p:cBhvr>
                                        <p:cTn id="14" dur="1000" fill="hold">
                                          <p:stCondLst>
                                            <p:cond delay="0"/>
                                          </p:stCondLst>
                                        </p:cTn>
                                        <p:tgtEl>
                                          <p:spTgt spid="9"/>
                                        </p:tgtEl>
                                        <p:attrNameLst>
                                          <p:attrName>ppt_h</p:attrName>
                                        </p:attrNameLst>
                                      </p:cBhvr>
                                      <p:tavLst>
                                        <p:tav tm="0" fmla="#ppt_h+(8/9)*(#ppt_h-0)*((1.5-1.5*$)^2-(1.5-1.5*$)^3)">
                                          <p:val>
                                            <p:fltVal val="0"/>
                                          </p:val>
                                        </p:tav>
                                        <p:tav tm="100000">
                                          <p:val>
                                            <p:fltVal val="1"/>
                                          </p:val>
                                        </p:tav>
                                      </p:tavLst>
                                    </p:anim>
                                  </p:childTnLst>
                                </p:cTn>
                              </p:par>
                            </p:childTnLst>
                          </p:cTn>
                        </p:par>
                        <p:par>
                          <p:cTn id="15" fill="hold">
                            <p:stCondLst>
                              <p:cond delay="0"/>
                            </p:stCondLst>
                            <p:childTnLst>
                              <p:par>
                                <p:cTn id="16" presetID="2" presetClass="entr" presetSubtype="2" decel="10000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1500" fill="hold"/>
                                        <p:tgtEl>
                                          <p:spTgt spid="10"/>
                                        </p:tgtEl>
                                        <p:attrNameLst>
                                          <p:attrName>ppt_x</p:attrName>
                                        </p:attrNameLst>
                                      </p:cBhvr>
                                      <p:tavLst>
                                        <p:tav tm="0">
                                          <p:val>
                                            <p:strVal val="1+#ppt_w/2"/>
                                          </p:val>
                                        </p:tav>
                                        <p:tav tm="100000">
                                          <p:val>
                                            <p:strVal val="#ppt_x"/>
                                          </p:val>
                                        </p:tav>
                                      </p:tavLst>
                                    </p:anim>
                                    <p:anim calcmode="lin" valueType="num">
                                      <p:cBhvr additive="base">
                                        <p:cTn id="19" dur="150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500" fill="hold"/>
                                        <p:tgtEl>
                                          <p:spTgt spid="11"/>
                                        </p:tgtEl>
                                        <p:attrNameLst>
                                          <p:attrName>ppt_x</p:attrName>
                                        </p:attrNameLst>
                                      </p:cBhvr>
                                      <p:tavLst>
                                        <p:tav tm="0">
                                          <p:val>
                                            <p:strVal val="1+#ppt_w/2"/>
                                          </p:val>
                                        </p:tav>
                                        <p:tav tm="100000">
                                          <p:val>
                                            <p:strVal val="#ppt_x"/>
                                          </p:val>
                                        </p:tav>
                                      </p:tavLst>
                                    </p:anim>
                                    <p:anim calcmode="lin" valueType="num">
                                      <p:cBhvr additive="base">
                                        <p:cTn id="23" dur="1500" fill="hold"/>
                                        <p:tgtEl>
                                          <p:spTgt spid="11"/>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14" presetClass="entr" presetSubtype="1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8" grpId="0"/>
    </p:bldLst>
  </p:timing>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PA" val="v4.0.0"/>
</p:tagLst>
</file>

<file path=ppt/tags/tag11.xml><?xml version="1.0" encoding="utf-8"?>
<p:tagLst xmlns:p="http://schemas.openxmlformats.org/presentationml/2006/main">
  <p:tag name="PA" val="v4.0.0"/>
</p:tagLst>
</file>

<file path=ppt/tags/tag12.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4.0.0"/>
</p:tagLst>
</file>

<file path=ppt/tags/tag7.xml><?xml version="1.0" encoding="utf-8"?>
<p:tagLst xmlns:p="http://schemas.openxmlformats.org/presentationml/2006/main">
  <p:tag name="PA" val="v4.0.0"/>
</p:tagLst>
</file>

<file path=ppt/tags/tag8.xml><?xml version="1.0" encoding="utf-8"?>
<p:tagLst xmlns:p="http://schemas.openxmlformats.org/presentationml/2006/main">
  <p:tag name="PA" val="v4.0.0"/>
</p:tagLst>
</file>

<file path=ppt/tags/tag9.xml><?xml version="1.0" encoding="utf-8"?>
<p:tagLst xmlns:p="http://schemas.openxmlformats.org/presentationml/2006/main">
  <p:tag name="PA" val="v4.0.0"/>
</p:tagLst>
</file>

<file path=ppt/theme/theme1.xml><?xml version="1.0" encoding="utf-8"?>
<a:theme xmlns:a="http://schemas.openxmlformats.org/drawingml/2006/main" name="销售">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wpdrn3j4">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5731</Words>
  <Application>WPS 演示</Application>
  <PresentationFormat>自定义</PresentationFormat>
  <Paragraphs>575</Paragraphs>
  <Slides>35</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35</vt:i4>
      </vt:variant>
    </vt:vector>
  </HeadingPairs>
  <TitlesOfParts>
    <vt:vector size="50" baseType="lpstr">
      <vt:lpstr>Arial</vt:lpstr>
      <vt:lpstr>宋体</vt:lpstr>
      <vt:lpstr>Wingdings</vt:lpstr>
      <vt:lpstr>Calibri</vt:lpstr>
      <vt:lpstr>Calibri Light</vt:lpstr>
      <vt:lpstr>Roboto Light</vt:lpstr>
      <vt:lpstr>★日文毛笔</vt:lpstr>
      <vt:lpstr>Agency FB</vt:lpstr>
      <vt:lpstr>Trebuchet MS</vt:lpstr>
      <vt:lpstr>微软雅黑</vt:lpstr>
      <vt:lpstr>Arial Unicode MS</vt:lpstr>
      <vt:lpstr>华文细黑</vt:lpstr>
      <vt:lpstr>Arial</vt:lpstr>
      <vt:lpstr>销售</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销售技巧培训</dc:title>
  <dc:creator>第一PPT</dc:creator>
  <cp:keywords>www.1ppt.com</cp:keywords>
  <dc:description>www.1ppt.com</dc:description>
  <cp:lastModifiedBy>铭</cp:lastModifiedBy>
  <cp:revision>165</cp:revision>
  <dcterms:created xsi:type="dcterms:W3CDTF">2021-01-31T05:41:00Z</dcterms:created>
  <dcterms:modified xsi:type="dcterms:W3CDTF">2022-02-28T06:00:44Z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39E9EC2229B94A7F8C062AEF83E78239</vt:lpwstr>
  </property>
  <property fmtid="{D5CDD505-2E9C-101B-9397-08002B2CF9AE}" pid="3" name="KSOProductBuildVer">
    <vt:lpwstr>2052-11.1.0.11045</vt:lpwstr>
  </property>
</Properties>
</file>