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3"/>
  </p:sldMasterIdLst>
  <p:notesMasterIdLst>
    <p:notesMasterId r:id="rId5"/>
  </p:notesMasterIdLst>
  <p:sldIdLst>
    <p:sldId id="292" r:id="rId4"/>
    <p:sldId id="257" r:id="rId6"/>
    <p:sldId id="258" r:id="rId7"/>
    <p:sldId id="262" r:id="rId8"/>
    <p:sldId id="263" r:id="rId9"/>
    <p:sldId id="264" r:id="rId10"/>
    <p:sldId id="265" r:id="rId11"/>
    <p:sldId id="266" r:id="rId12"/>
    <p:sldId id="259" r:id="rId13"/>
    <p:sldId id="267" r:id="rId14"/>
    <p:sldId id="268" r:id="rId15"/>
    <p:sldId id="269" r:id="rId16"/>
    <p:sldId id="272" r:id="rId17"/>
    <p:sldId id="271" r:id="rId18"/>
    <p:sldId id="260" r:id="rId19"/>
    <p:sldId id="273" r:id="rId20"/>
    <p:sldId id="279" r:id="rId21"/>
    <p:sldId id="280" r:id="rId22"/>
    <p:sldId id="276" r:id="rId23"/>
    <p:sldId id="277" r:id="rId24"/>
    <p:sldId id="278" r:id="rId25"/>
    <p:sldId id="289" r:id="rId26"/>
    <p:sldId id="261" r:id="rId27"/>
    <p:sldId id="281" r:id="rId28"/>
    <p:sldId id="282" r:id="rId29"/>
    <p:sldId id="283" r:id="rId30"/>
    <p:sldId id="291" r:id="rId31"/>
    <p:sldId id="285" r:id="rId32"/>
    <p:sldId id="286" r:id="rId33"/>
    <p:sldId id="287" r:id="rId34"/>
    <p:sldId id="293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40"/>
  </p:normalViewPr>
  <p:slideViewPr>
    <p:cSldViewPr snapToGrid="0" snapToObjects="1" showGuides="1">
      <p:cViewPr>
        <p:scale>
          <a:sx n="66" d="100"/>
          <a:sy n="66" d="100"/>
        </p:scale>
        <p:origin x="-2274" y="-1146"/>
      </p:cViewPr>
      <p:guideLst>
        <p:guide orient="horz" pos="2160"/>
        <p:guide orient="horz" pos="2500"/>
        <p:guide orient="horz" pos="3090"/>
        <p:guide pos="619"/>
        <p:guide pos="27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45459-604A-0E4B-A700-1AC8C95EC8A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6CE55-FFC2-1F4A-AD48-562ADDC234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8.wdp"/><Relationship Id="rId4" Type="http://schemas.openxmlformats.org/officeDocument/2006/relationships/image" Target="../media/image10.png"/><Relationship Id="rId3" Type="http://schemas.microsoft.com/office/2007/relationships/hdphoto" Target="../media/image6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-66463"/>
            <a:ext cx="12192000" cy="6924463"/>
            <a:chOff x="0" y="-66463"/>
            <a:chExt cx="12192000" cy="69244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-66463"/>
              <a:ext cx="12192000" cy="5715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0" y="4858556"/>
              <a:ext cx="12192000" cy="199944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-85520"/>
            <a:ext cx="12192000" cy="6943520"/>
            <a:chOff x="0" y="-85520"/>
            <a:chExt cx="12192000" cy="69435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-85520"/>
              <a:ext cx="12192000" cy="4445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0" y="3939907"/>
              <a:ext cx="12192000" cy="291809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-85520"/>
            <a:ext cx="12192000" cy="6943520"/>
            <a:chOff x="0" y="-85520"/>
            <a:chExt cx="12192000" cy="69435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-85520"/>
              <a:ext cx="12192000" cy="4445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0" y="3939907"/>
              <a:ext cx="12192000" cy="291809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19018" y="6755152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DE433-125E-5843-9F64-BD9F4BEC880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FFF37-D9B5-DC4F-A36F-C701446934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33793" y="1278636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安景臣毛笔行书" panose="02010601030101010101" pitchFamily="2" charset="-122"/>
                <a:ea typeface="安景臣毛笔行书" panose="02010601030101010101" pitchFamily="2" charset="-122"/>
                <a:cs typeface="+mn-ea"/>
                <a:sym typeface="+mn-lt"/>
              </a:rPr>
              <a:t>企业员工培训之</a:t>
            </a:r>
            <a:endParaRPr kumimoji="1"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安景臣毛笔行书" panose="02010601030101010101" pitchFamily="2" charset="-122"/>
              <a:ea typeface="安景臣毛笔行书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134" y="1887014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rgbClr val="C60202"/>
                </a:solidFill>
                <a:cs typeface="+mn-ea"/>
                <a:sym typeface="+mn-lt"/>
              </a:rPr>
              <a:t>时间管理技能</a:t>
            </a:r>
            <a:endParaRPr kumimoji="1" lang="zh-CN" altLang="en-US" sz="8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887134" y="3069465"/>
            <a:ext cx="6817282" cy="58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108839" tIns="54419" rIns="108839" bIns="544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100" dirty="0">
                <a:solidFill>
                  <a:srgbClr val="E74F50"/>
                </a:solidFill>
                <a:latin typeface="+mn-lt"/>
                <a:ea typeface="+mn-ea"/>
                <a:cs typeface="+mn-ea"/>
                <a:sym typeface="+mn-lt"/>
              </a:rPr>
              <a:t>Good Skill of Time Management </a:t>
            </a:r>
            <a:endParaRPr lang="zh-CN" altLang="zh-CN" sz="3100" dirty="0">
              <a:solidFill>
                <a:srgbClr val="E74F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034204" y="3988129"/>
            <a:ext cx="1984059" cy="348908"/>
            <a:chOff x="1413161" y="4382833"/>
            <a:chExt cx="1984059" cy="348908"/>
          </a:xfrm>
        </p:grpSpPr>
        <p:sp>
          <p:nvSpPr>
            <p:cNvPr id="8" name="圆角矩形 7"/>
            <p:cNvSpPr/>
            <p:nvPr/>
          </p:nvSpPr>
          <p:spPr>
            <a:xfrm>
              <a:off x="1413162" y="4394556"/>
              <a:ext cx="881193" cy="319721"/>
            </a:xfrm>
            <a:prstGeom prst="roundRect">
              <a:avLst>
                <a:gd name="adj" fmla="val 0"/>
              </a:avLst>
            </a:prstGeom>
            <a:solidFill>
              <a:srgbClr val="C6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2413" y="4382833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主讲人</a:t>
              </a:r>
              <a:endParaRPr kumimoji="1"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21261" y="4394556"/>
              <a:ext cx="68961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</a:t>
              </a:r>
              <a:endParaRPr kumimoji="1"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413161" y="4394556"/>
              <a:ext cx="1984059" cy="319721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602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260123" y="2004646"/>
            <a:ext cx="5931877" cy="4853354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0421815" y="175846"/>
            <a:ext cx="1453662" cy="386862"/>
          </a:xfrm>
          <a:prstGeom prst="roundRect">
            <a:avLst/>
          </a:prstGeom>
          <a:noFill/>
          <a:ln>
            <a:solidFill>
              <a:srgbClr val="C602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7952" y="202039"/>
            <a:ext cx="1321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rgbClr val="C60202"/>
                </a:solidFill>
                <a:cs typeface="+mn-ea"/>
                <a:sym typeface="+mn-lt"/>
              </a:rPr>
              <a:t>企业</a:t>
            </a:r>
            <a:r>
              <a:rPr kumimoji="1" lang="en-US" altLang="zh-CN" b="1" dirty="0">
                <a:solidFill>
                  <a:srgbClr val="C60202"/>
                </a:solidFill>
                <a:cs typeface="+mn-ea"/>
                <a:sym typeface="+mn-lt"/>
              </a:rPr>
              <a:t>LOGO</a:t>
            </a:r>
            <a:endParaRPr kumimoji="1" lang="zh-CN" altLang="en-US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4152" y="4823550"/>
            <a:ext cx="3401623" cy="1021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让定量的时间产生更大的效益</a:t>
            </a:r>
            <a:endParaRPr lang="en-US" altLang="zh-CN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才能改变落后的局面</a:t>
            </a:r>
            <a:endParaRPr lang="en-US" altLang="zh-CN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缩短同优秀者之间的距离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3407" y="544156"/>
            <a:ext cx="1894114" cy="14017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000">
        <p14:doors dir="vert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 animBg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时间与时间管理概述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6656705" y="2415540"/>
            <a:ext cx="439102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世界上哪样东西最长又是最短的，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最快又是最慢的，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最能分割又是最广大的，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最不受重视又是最值得惋惜的？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没有它，什么事情都做不成；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它使一切渺小的东西归于消灭，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使一切伟大的东西生命不绝。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9545861" y="5717540"/>
            <a:ext cx="1454244" cy="45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伏尔泰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2321932" y="1494032"/>
            <a:ext cx="1901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什么是时间？</a:t>
            </a:r>
            <a:endParaRPr lang="en-US" sz="2000" b="1" spc="3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538" y="2463165"/>
            <a:ext cx="4699000" cy="3136900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1362736" y="1814285"/>
            <a:ext cx="4733264" cy="124636"/>
            <a:chOff x="1362736" y="1799771"/>
            <a:chExt cx="4733264" cy="124636"/>
          </a:xfrm>
        </p:grpSpPr>
        <p:sp>
          <p:nvSpPr>
            <p:cNvPr id="15" name="矩形 14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线连接符 20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时间与时间管理概述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" name="íSḷïḋè"/>
          <p:cNvGrpSpPr/>
          <p:nvPr/>
        </p:nvGrpSpPr>
        <p:grpSpPr>
          <a:xfrm>
            <a:off x="5688902" y="2110973"/>
            <a:ext cx="814199" cy="813971"/>
            <a:chOff x="4271225" y="1594106"/>
            <a:chExt cx="610649" cy="610478"/>
          </a:xfrm>
        </p:grpSpPr>
        <p:sp>
          <p:nvSpPr>
            <p:cNvPr id="5" name="ïṧlíḋê"/>
            <p:cNvSpPr/>
            <p:nvPr/>
          </p:nvSpPr>
          <p:spPr>
            <a:xfrm rot="16200000">
              <a:off x="4271311" y="1594020"/>
              <a:ext cx="610478" cy="610649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ïşliḍé"/>
            <p:cNvSpPr/>
            <p:nvPr/>
          </p:nvSpPr>
          <p:spPr bwMode="auto">
            <a:xfrm>
              <a:off x="4399153" y="1689692"/>
              <a:ext cx="354794" cy="419304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ï$1ïďè"/>
          <p:cNvGrpSpPr/>
          <p:nvPr/>
        </p:nvGrpSpPr>
        <p:grpSpPr>
          <a:xfrm>
            <a:off x="8029235" y="4441412"/>
            <a:ext cx="814199" cy="813971"/>
            <a:chOff x="4975746" y="3427120"/>
            <a:chExt cx="610649" cy="610478"/>
          </a:xfrm>
        </p:grpSpPr>
        <p:sp>
          <p:nvSpPr>
            <p:cNvPr id="8" name="išľîďè"/>
            <p:cNvSpPr/>
            <p:nvPr/>
          </p:nvSpPr>
          <p:spPr>
            <a:xfrm rot="5400000" flipV="1">
              <a:off x="4975832" y="3427034"/>
              <a:ext cx="610478" cy="610649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íšľíḓê"/>
            <p:cNvGrpSpPr/>
            <p:nvPr/>
          </p:nvGrpSpPr>
          <p:grpSpPr>
            <a:xfrm>
              <a:off x="5141466" y="3609936"/>
              <a:ext cx="279210" cy="244844"/>
              <a:chOff x="6365875" y="1458913"/>
              <a:chExt cx="619125" cy="542925"/>
            </a:xfrm>
            <a:solidFill>
              <a:schemeClr val="accent4"/>
            </a:solidFill>
          </p:grpSpPr>
          <p:sp>
            <p:nvSpPr>
              <p:cNvPr id="11" name="iŝliḑè"/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îṩḻîḍé"/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íS1îďe"/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íşlïḓê"/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îŝlïḋe"/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îsļiḍè"/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íS1íḑê"/>
          <p:cNvGrpSpPr/>
          <p:nvPr/>
        </p:nvGrpSpPr>
        <p:grpSpPr>
          <a:xfrm>
            <a:off x="3348567" y="4441412"/>
            <a:ext cx="814199" cy="813971"/>
            <a:chOff x="3576522" y="3427120"/>
            <a:chExt cx="610649" cy="610478"/>
          </a:xfrm>
        </p:grpSpPr>
        <p:sp>
          <p:nvSpPr>
            <p:cNvPr id="18" name="ïṣlïďê"/>
            <p:cNvSpPr/>
            <p:nvPr/>
          </p:nvSpPr>
          <p:spPr>
            <a:xfrm rot="5400000" flipV="1">
              <a:off x="3576608" y="3427034"/>
              <a:ext cx="610478" cy="610649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śļíḑè"/>
            <p:cNvSpPr/>
            <p:nvPr/>
          </p:nvSpPr>
          <p:spPr bwMode="auto">
            <a:xfrm>
              <a:off x="3692794" y="3607082"/>
              <a:ext cx="378106" cy="250552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ïšļîḑé"/>
          <p:cNvGrpSpPr/>
          <p:nvPr/>
        </p:nvGrpSpPr>
        <p:grpSpPr>
          <a:xfrm>
            <a:off x="3992034" y="2963164"/>
            <a:ext cx="814199" cy="813971"/>
            <a:chOff x="3576522" y="1830057"/>
            <a:chExt cx="610649" cy="610478"/>
          </a:xfrm>
        </p:grpSpPr>
        <p:sp>
          <p:nvSpPr>
            <p:cNvPr id="21" name="îṥ1iḍê"/>
            <p:cNvSpPr/>
            <p:nvPr/>
          </p:nvSpPr>
          <p:spPr>
            <a:xfrm rot="16200000">
              <a:off x="3576608" y="1829971"/>
              <a:ext cx="610478" cy="610649"/>
            </a:xfrm>
            <a:prstGeom prst="ellipse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ṡḻíḑê"/>
            <p:cNvSpPr/>
            <p:nvPr/>
          </p:nvSpPr>
          <p:spPr bwMode="auto">
            <a:xfrm>
              <a:off x="3749060" y="1980190"/>
              <a:ext cx="265574" cy="310210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ïṧ1îḋê"/>
          <p:cNvGrpSpPr/>
          <p:nvPr/>
        </p:nvGrpSpPr>
        <p:grpSpPr>
          <a:xfrm>
            <a:off x="7385769" y="2963164"/>
            <a:ext cx="814199" cy="813971"/>
            <a:chOff x="4975746" y="1830057"/>
            <a:chExt cx="610649" cy="610478"/>
          </a:xfrm>
        </p:grpSpPr>
        <p:sp>
          <p:nvSpPr>
            <p:cNvPr id="24" name="íṧlïdè"/>
            <p:cNvSpPr/>
            <p:nvPr/>
          </p:nvSpPr>
          <p:spPr>
            <a:xfrm rot="16200000">
              <a:off x="4975832" y="1829971"/>
              <a:ext cx="610478" cy="610649"/>
            </a:xfrm>
            <a:prstGeom prst="ellipse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ṡḷîḓe"/>
            <p:cNvSpPr/>
            <p:nvPr/>
          </p:nvSpPr>
          <p:spPr bwMode="auto">
            <a:xfrm>
              <a:off x="5055861" y="1982244"/>
              <a:ext cx="450420" cy="306102"/>
            </a:xfrm>
            <a:custGeom>
              <a:avLst/>
              <a:gdLst/>
              <a:ahLst/>
              <a:cxnLst>
                <a:cxn ang="0">
                  <a:pos x="389" y="347"/>
                </a:cxn>
                <a:cxn ang="0">
                  <a:pos x="389" y="371"/>
                </a:cxn>
                <a:cxn ang="0">
                  <a:pos x="619" y="283"/>
                </a:cxn>
                <a:cxn ang="0">
                  <a:pos x="611" y="420"/>
                </a:cxn>
                <a:cxn ang="0">
                  <a:pos x="73" y="411"/>
                </a:cxn>
                <a:cxn ang="0">
                  <a:pos x="67" y="359"/>
                </a:cxn>
                <a:cxn ang="0">
                  <a:pos x="30" y="362"/>
                </a:cxn>
                <a:cxn ang="0">
                  <a:pos x="8" y="370"/>
                </a:cxn>
                <a:cxn ang="0">
                  <a:pos x="0" y="84"/>
                </a:cxn>
                <a:cxn ang="0">
                  <a:pos x="7" y="8"/>
                </a:cxn>
                <a:cxn ang="0">
                  <a:pos x="23" y="8"/>
                </a:cxn>
                <a:cxn ang="0">
                  <a:pos x="30" y="84"/>
                </a:cxn>
                <a:cxn ang="0">
                  <a:pos x="67" y="334"/>
                </a:cxn>
                <a:cxn ang="0">
                  <a:pos x="73" y="283"/>
                </a:cxn>
                <a:cxn ang="0">
                  <a:pos x="169" y="275"/>
                </a:cxn>
                <a:cxn ang="0">
                  <a:pos x="185" y="321"/>
                </a:cxn>
                <a:cxn ang="0">
                  <a:pos x="214" y="275"/>
                </a:cxn>
                <a:cxn ang="0">
                  <a:pos x="231" y="321"/>
                </a:cxn>
                <a:cxn ang="0">
                  <a:pos x="262" y="275"/>
                </a:cxn>
                <a:cxn ang="0">
                  <a:pos x="278" y="321"/>
                </a:cxn>
                <a:cxn ang="0">
                  <a:pos x="611" y="275"/>
                </a:cxn>
                <a:cxn ang="0">
                  <a:pos x="435" y="321"/>
                </a:cxn>
                <a:cxn ang="0">
                  <a:pos x="545" y="301"/>
                </a:cxn>
                <a:cxn ang="0">
                  <a:pos x="435" y="321"/>
                </a:cxn>
                <a:cxn ang="0">
                  <a:pos x="150" y="340"/>
                </a:cxn>
                <a:cxn ang="0">
                  <a:pos x="548" y="377"/>
                </a:cxn>
                <a:cxn ang="0">
                  <a:pos x="447" y="371"/>
                </a:cxn>
                <a:cxn ang="0">
                  <a:pos x="447" y="347"/>
                </a:cxn>
                <a:cxn ang="0">
                  <a:pos x="447" y="371"/>
                </a:cxn>
                <a:cxn ang="0">
                  <a:pos x="520" y="359"/>
                </a:cxn>
                <a:cxn ang="0">
                  <a:pos x="496" y="359"/>
                </a:cxn>
                <a:cxn ang="0">
                  <a:pos x="508" y="371"/>
                </a:cxn>
              </a:cxnLst>
              <a:rect l="0" t="0" r="r" b="b"/>
              <a:pathLst>
                <a:path w="619" h="420">
                  <a:moveTo>
                    <a:pt x="377" y="359"/>
                  </a:moveTo>
                  <a:cubicBezTo>
                    <a:pt x="377" y="353"/>
                    <a:pt x="382" y="347"/>
                    <a:pt x="389" y="347"/>
                  </a:cubicBezTo>
                  <a:cubicBezTo>
                    <a:pt x="395" y="347"/>
                    <a:pt x="400" y="353"/>
                    <a:pt x="400" y="359"/>
                  </a:cubicBezTo>
                  <a:cubicBezTo>
                    <a:pt x="400" y="365"/>
                    <a:pt x="395" y="371"/>
                    <a:pt x="389" y="371"/>
                  </a:cubicBezTo>
                  <a:cubicBezTo>
                    <a:pt x="382" y="371"/>
                    <a:pt x="377" y="365"/>
                    <a:pt x="377" y="359"/>
                  </a:cubicBezTo>
                  <a:close/>
                  <a:moveTo>
                    <a:pt x="619" y="283"/>
                  </a:moveTo>
                  <a:cubicBezTo>
                    <a:pt x="619" y="411"/>
                    <a:pt x="619" y="411"/>
                    <a:pt x="619" y="411"/>
                  </a:cubicBezTo>
                  <a:cubicBezTo>
                    <a:pt x="619" y="416"/>
                    <a:pt x="615" y="420"/>
                    <a:pt x="61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77" y="420"/>
                    <a:pt x="73" y="416"/>
                    <a:pt x="73" y="411"/>
                  </a:cubicBezTo>
                  <a:cubicBezTo>
                    <a:pt x="73" y="357"/>
                    <a:pt x="73" y="357"/>
                    <a:pt x="73" y="357"/>
                  </a:cubicBezTo>
                  <a:cubicBezTo>
                    <a:pt x="71" y="358"/>
                    <a:pt x="69" y="359"/>
                    <a:pt x="67" y="359"/>
                  </a:cubicBezTo>
                  <a:cubicBezTo>
                    <a:pt x="30" y="359"/>
                    <a:pt x="30" y="359"/>
                    <a:pt x="30" y="359"/>
                  </a:cubicBezTo>
                  <a:cubicBezTo>
                    <a:pt x="30" y="362"/>
                    <a:pt x="30" y="362"/>
                    <a:pt x="30" y="362"/>
                  </a:cubicBezTo>
                  <a:cubicBezTo>
                    <a:pt x="30" y="367"/>
                    <a:pt x="26" y="370"/>
                    <a:pt x="22" y="370"/>
                  </a:cubicBezTo>
                  <a:cubicBezTo>
                    <a:pt x="8" y="370"/>
                    <a:pt x="8" y="370"/>
                    <a:pt x="8" y="370"/>
                  </a:cubicBezTo>
                  <a:cubicBezTo>
                    <a:pt x="4" y="370"/>
                    <a:pt x="0" y="367"/>
                    <a:pt x="0" y="36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3" y="77"/>
                    <a:pt x="7" y="7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4"/>
                    <a:pt x="10" y="0"/>
                    <a:pt x="15" y="0"/>
                  </a:cubicBezTo>
                  <a:cubicBezTo>
                    <a:pt x="19" y="0"/>
                    <a:pt x="23" y="4"/>
                    <a:pt x="23" y="8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7"/>
                    <a:pt x="30" y="80"/>
                    <a:pt x="30" y="84"/>
                  </a:cubicBezTo>
                  <a:cubicBezTo>
                    <a:pt x="30" y="334"/>
                    <a:pt x="30" y="334"/>
                    <a:pt x="30" y="334"/>
                  </a:cubicBezTo>
                  <a:cubicBezTo>
                    <a:pt x="67" y="334"/>
                    <a:pt x="67" y="334"/>
                    <a:pt x="67" y="334"/>
                  </a:cubicBezTo>
                  <a:cubicBezTo>
                    <a:pt x="69" y="334"/>
                    <a:pt x="71" y="335"/>
                    <a:pt x="73" y="336"/>
                  </a:cubicBezTo>
                  <a:cubicBezTo>
                    <a:pt x="73" y="283"/>
                    <a:pt x="73" y="283"/>
                    <a:pt x="73" y="283"/>
                  </a:cubicBezTo>
                  <a:cubicBezTo>
                    <a:pt x="73" y="279"/>
                    <a:pt x="77" y="275"/>
                    <a:pt x="81" y="275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85" y="321"/>
                    <a:pt x="185" y="321"/>
                    <a:pt x="185" y="321"/>
                  </a:cubicBezTo>
                  <a:cubicBezTo>
                    <a:pt x="185" y="275"/>
                    <a:pt x="185" y="275"/>
                    <a:pt x="185" y="275"/>
                  </a:cubicBezTo>
                  <a:cubicBezTo>
                    <a:pt x="214" y="275"/>
                    <a:pt x="214" y="275"/>
                    <a:pt x="214" y="275"/>
                  </a:cubicBezTo>
                  <a:cubicBezTo>
                    <a:pt x="214" y="321"/>
                    <a:pt x="214" y="321"/>
                    <a:pt x="214" y="321"/>
                  </a:cubicBezTo>
                  <a:cubicBezTo>
                    <a:pt x="231" y="321"/>
                    <a:pt x="231" y="321"/>
                    <a:pt x="231" y="321"/>
                  </a:cubicBezTo>
                  <a:cubicBezTo>
                    <a:pt x="231" y="275"/>
                    <a:pt x="231" y="275"/>
                    <a:pt x="231" y="275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2" y="321"/>
                    <a:pt x="262" y="321"/>
                    <a:pt x="262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611" y="275"/>
                    <a:pt x="611" y="275"/>
                    <a:pt x="611" y="275"/>
                  </a:cubicBezTo>
                  <a:cubicBezTo>
                    <a:pt x="615" y="275"/>
                    <a:pt x="619" y="279"/>
                    <a:pt x="619" y="283"/>
                  </a:cubicBezTo>
                  <a:close/>
                  <a:moveTo>
                    <a:pt x="435" y="321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01"/>
                    <a:pt x="545" y="301"/>
                    <a:pt x="545" y="301"/>
                  </a:cubicBezTo>
                  <a:cubicBezTo>
                    <a:pt x="435" y="301"/>
                    <a:pt x="435" y="301"/>
                    <a:pt x="435" y="301"/>
                  </a:cubicBezTo>
                  <a:lnTo>
                    <a:pt x="435" y="321"/>
                  </a:lnTo>
                  <a:close/>
                  <a:moveTo>
                    <a:pt x="548" y="340"/>
                  </a:moveTo>
                  <a:cubicBezTo>
                    <a:pt x="150" y="340"/>
                    <a:pt x="150" y="340"/>
                    <a:pt x="150" y="340"/>
                  </a:cubicBezTo>
                  <a:cubicBezTo>
                    <a:pt x="150" y="377"/>
                    <a:pt x="150" y="377"/>
                    <a:pt x="150" y="377"/>
                  </a:cubicBezTo>
                  <a:cubicBezTo>
                    <a:pt x="548" y="377"/>
                    <a:pt x="548" y="377"/>
                    <a:pt x="548" y="377"/>
                  </a:cubicBezTo>
                  <a:lnTo>
                    <a:pt x="548" y="340"/>
                  </a:lnTo>
                  <a:close/>
                  <a:moveTo>
                    <a:pt x="447" y="371"/>
                  </a:moveTo>
                  <a:cubicBezTo>
                    <a:pt x="453" y="371"/>
                    <a:pt x="458" y="365"/>
                    <a:pt x="458" y="359"/>
                  </a:cubicBezTo>
                  <a:cubicBezTo>
                    <a:pt x="458" y="353"/>
                    <a:pt x="453" y="347"/>
                    <a:pt x="447" y="347"/>
                  </a:cubicBezTo>
                  <a:cubicBezTo>
                    <a:pt x="440" y="347"/>
                    <a:pt x="435" y="353"/>
                    <a:pt x="435" y="359"/>
                  </a:cubicBezTo>
                  <a:cubicBezTo>
                    <a:pt x="435" y="365"/>
                    <a:pt x="440" y="371"/>
                    <a:pt x="447" y="371"/>
                  </a:cubicBezTo>
                  <a:close/>
                  <a:moveTo>
                    <a:pt x="508" y="371"/>
                  </a:moveTo>
                  <a:cubicBezTo>
                    <a:pt x="515" y="371"/>
                    <a:pt x="520" y="365"/>
                    <a:pt x="520" y="359"/>
                  </a:cubicBezTo>
                  <a:cubicBezTo>
                    <a:pt x="520" y="353"/>
                    <a:pt x="515" y="347"/>
                    <a:pt x="508" y="347"/>
                  </a:cubicBezTo>
                  <a:cubicBezTo>
                    <a:pt x="502" y="347"/>
                    <a:pt x="496" y="353"/>
                    <a:pt x="496" y="359"/>
                  </a:cubicBezTo>
                  <a:cubicBezTo>
                    <a:pt x="496" y="365"/>
                    <a:pt x="502" y="371"/>
                    <a:pt x="508" y="371"/>
                  </a:cubicBezTo>
                  <a:close/>
                  <a:moveTo>
                    <a:pt x="508" y="371"/>
                  </a:moveTo>
                  <a:cubicBezTo>
                    <a:pt x="508" y="371"/>
                    <a:pt x="508" y="371"/>
                    <a:pt x="508" y="3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754206" y="3343703"/>
            <a:ext cx="2799806" cy="2744491"/>
          </a:xfrm>
          <a:prstGeom prst="rect">
            <a:avLst/>
          </a:prstGeom>
        </p:spPr>
      </p:pic>
      <p:sp>
        <p:nvSpPr>
          <p:cNvPr id="27" name="任意形状 26"/>
          <p:cNvSpPr/>
          <p:nvPr/>
        </p:nvSpPr>
        <p:spPr>
          <a:xfrm>
            <a:off x="4860892" y="4670337"/>
            <a:ext cx="2619974" cy="585045"/>
          </a:xfrm>
          <a:custGeom>
            <a:avLst/>
            <a:gdLst>
              <a:gd name="connsiteX0" fmla="*/ 4640 w 2619974"/>
              <a:gd name="connsiteY0" fmla="*/ 0 h 585045"/>
              <a:gd name="connsiteX1" fmla="*/ 2615335 w 2619974"/>
              <a:gd name="connsiteY1" fmla="*/ 0 h 585045"/>
              <a:gd name="connsiteX2" fmla="*/ 2619974 w 2619974"/>
              <a:gd name="connsiteY2" fmla="*/ 91878 h 585045"/>
              <a:gd name="connsiteX3" fmla="*/ 2593360 w 2619974"/>
              <a:gd name="connsiteY3" fmla="*/ 355886 h 585045"/>
              <a:gd name="connsiteX4" fmla="*/ 2522225 w 2619974"/>
              <a:gd name="connsiteY4" fmla="*/ 585045 h 585045"/>
              <a:gd name="connsiteX5" fmla="*/ 97749 w 2619974"/>
              <a:gd name="connsiteY5" fmla="*/ 585045 h 585045"/>
              <a:gd name="connsiteX6" fmla="*/ 26615 w 2619974"/>
              <a:gd name="connsiteY6" fmla="*/ 355886 h 585045"/>
              <a:gd name="connsiteX7" fmla="*/ 0 w 2619974"/>
              <a:gd name="connsiteY7" fmla="*/ 91878 h 58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974" h="585045">
                <a:moveTo>
                  <a:pt x="4640" y="0"/>
                </a:moveTo>
                <a:lnTo>
                  <a:pt x="2615335" y="0"/>
                </a:lnTo>
                <a:lnTo>
                  <a:pt x="2619974" y="91878"/>
                </a:lnTo>
                <a:cubicBezTo>
                  <a:pt x="2619974" y="182314"/>
                  <a:pt x="2610810" y="270609"/>
                  <a:pt x="2593360" y="355886"/>
                </a:cubicBezTo>
                <a:lnTo>
                  <a:pt x="2522225" y="585045"/>
                </a:lnTo>
                <a:lnTo>
                  <a:pt x="97749" y="585045"/>
                </a:lnTo>
                <a:lnTo>
                  <a:pt x="26615" y="355886"/>
                </a:lnTo>
                <a:cubicBezTo>
                  <a:pt x="9164" y="270609"/>
                  <a:pt x="0" y="182314"/>
                  <a:pt x="0" y="91878"/>
                </a:cubicBezTo>
                <a:close/>
              </a:path>
            </a:pathLst>
          </a:custGeom>
          <a:solidFill>
            <a:schemeClr val="accent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52624" y="4661463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cs typeface="+mn-ea"/>
                <a:sym typeface="+mn-lt"/>
              </a:rPr>
              <a:t>什么是时间</a:t>
            </a:r>
            <a:endParaRPr kumimoji="1"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08500" y="472301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cs typeface="+mn-ea"/>
                <a:sym typeface="+mn-lt"/>
              </a:rPr>
              <a:t>（活</a:t>
            </a:r>
            <a:r>
              <a:rPr kumimoji="1" lang="zh-CN" altLang="en-US" sz="2400" dirty="0">
                <a:cs typeface="+mn-ea"/>
                <a:sym typeface="+mn-lt"/>
              </a:rPr>
              <a:t>着</a:t>
            </a:r>
            <a:r>
              <a:rPr kumimoji="1" lang="zh-CN" altLang="en-US" sz="2400">
                <a:cs typeface="+mn-ea"/>
                <a:sym typeface="+mn-lt"/>
              </a:rPr>
              <a:t>的人）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83798" y="411824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生命</a:t>
            </a:r>
            <a:endParaRPr kumimoji="1"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94570" y="249234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金钱</a:t>
            </a:r>
            <a:endParaRPr kumimoji="1"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42002" y="130560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资源</a:t>
            </a:r>
            <a:endParaRPr kumimoji="1"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91481" y="247432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债务</a:t>
            </a:r>
            <a:endParaRPr kumimoji="1"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32118" y="411824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财富</a:t>
            </a:r>
            <a:endParaRPr kumimoji="1"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10224" y="3092885"/>
            <a:ext cx="159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cs typeface="+mn-ea"/>
                <a:sym typeface="+mn-lt"/>
              </a:rPr>
              <a:t>（商  人）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77377" y="139794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cs typeface="+mn-ea"/>
                <a:sym typeface="+mn-lt"/>
              </a:rPr>
              <a:t>（做学问的人）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31775" y="309288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cs typeface="+mn-ea"/>
                <a:sym typeface="+mn-lt"/>
              </a:rPr>
              <a:t>（做无聊的人）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87372" y="47335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cs typeface="+mn-ea"/>
                <a:sym typeface="+mn-lt"/>
              </a:rPr>
              <a:t>（绝大多数人）</a:t>
            </a:r>
            <a:endParaRPr kumimoji="1"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时间与时间管理概述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5255" y="2435527"/>
            <a:ext cx="7312141" cy="451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想要体会“一年”有多少价值，可以去问一个失败重修的学生；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想要体会“一月”有多少价值，可以去问一个不幸早产的母亲；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想要体会“一周”有多少价值，可以去问一个定期周刊的编辑；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想要体会“一天”有多少价值，可以去问“一闭一睁”的小沈阳；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想要体会“一小时”有多少价值，可以去问一对等待相聚的恋人；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想要体会“一分钟”有多少价值，可以去问一个错过火车的旅人；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想要体会“一秒钟”有多少价值，可以去问一个死里逃生的幸运儿；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想要体会“一毫秒”有多少价值，可以去问一个错失金牌的运动员。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2321931" y="1494032"/>
            <a:ext cx="4238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什么是时间</a:t>
            </a:r>
            <a:r>
              <a:rPr lang="en-US" altLang="zh-CN" sz="2400" b="1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2200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体会时间</a:t>
            </a:r>
            <a:endParaRPr lang="en-US" sz="2200" spc="3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1362736" y="1814285"/>
            <a:ext cx="4733264" cy="124636"/>
            <a:chOff x="1362736" y="1799771"/>
            <a:chExt cx="4733264" cy="124636"/>
          </a:xfrm>
        </p:grpSpPr>
        <p:sp>
          <p:nvSpPr>
            <p:cNvPr id="11" name="矩形 10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cxnSp>
          <p:nvCxnSpPr>
            <p:cNvPr id="12" name="直线连接符 11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20707282">
            <a:off x="8706065" y="453776"/>
            <a:ext cx="2576798" cy="2721017"/>
          </a:xfrm>
          <a:custGeom>
            <a:avLst/>
            <a:gdLst>
              <a:gd name="connsiteX0" fmla="*/ 0 w 1729014"/>
              <a:gd name="connsiteY0" fmla="*/ 0 h 1825784"/>
              <a:gd name="connsiteX1" fmla="*/ 1729014 w 1729014"/>
              <a:gd name="connsiteY1" fmla="*/ 0 h 1825784"/>
              <a:gd name="connsiteX2" fmla="*/ 1729014 w 1729014"/>
              <a:gd name="connsiteY2" fmla="*/ 1825784 h 1825784"/>
              <a:gd name="connsiteX3" fmla="*/ 504372 w 1729014"/>
              <a:gd name="connsiteY3" fmla="*/ 1825784 h 1825784"/>
              <a:gd name="connsiteX4" fmla="*/ 504372 w 1729014"/>
              <a:gd name="connsiteY4" fmla="*/ 1646168 h 1825784"/>
              <a:gd name="connsiteX5" fmla="*/ 0 w 1729014"/>
              <a:gd name="connsiteY5" fmla="*/ 1646168 h 182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9014" h="1825784">
                <a:moveTo>
                  <a:pt x="0" y="0"/>
                </a:moveTo>
                <a:lnTo>
                  <a:pt x="1729014" y="0"/>
                </a:lnTo>
                <a:lnTo>
                  <a:pt x="1729014" y="1825784"/>
                </a:lnTo>
                <a:lnTo>
                  <a:pt x="504372" y="1825784"/>
                </a:lnTo>
                <a:lnTo>
                  <a:pt x="504372" y="1646168"/>
                </a:lnTo>
                <a:lnTo>
                  <a:pt x="0" y="1646168"/>
                </a:lnTo>
                <a:close/>
              </a:path>
            </a:pathLst>
          </a:custGeom>
        </p:spPr>
      </p:pic>
      <p:sp>
        <p:nvSpPr>
          <p:cNvPr id="7" name="TextBox 1"/>
          <p:cNvSpPr>
            <a:spLocks noChangeArrowheads="1"/>
          </p:cNvSpPr>
          <p:nvPr/>
        </p:nvSpPr>
        <p:spPr bwMode="auto">
          <a:xfrm rot="20579115">
            <a:off x="9157265" y="1010220"/>
            <a:ext cx="1937171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97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眼睛一闭一睁，一天就过去了 嚎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~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眼睛一闭不睁，这辈子就过去了 嚎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~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208478" y="3528624"/>
            <a:ext cx="1834743" cy="2523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8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时间与时间管理概述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TextBox 13"/>
          <p:cNvSpPr>
            <a:spLocks noChangeArrowheads="1"/>
          </p:cNvSpPr>
          <p:nvPr/>
        </p:nvSpPr>
        <p:spPr bwMode="auto">
          <a:xfrm>
            <a:off x="2321931" y="1494032"/>
            <a:ext cx="4238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时间有哪些特性？</a:t>
            </a:r>
            <a:endParaRPr lang="en-US" sz="2200" spc="3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362736" y="1814285"/>
            <a:ext cx="4733264" cy="124636"/>
            <a:chOff x="1362736" y="1799771"/>
            <a:chExt cx="4733264" cy="124636"/>
          </a:xfrm>
        </p:grpSpPr>
        <p:sp>
          <p:nvSpPr>
            <p:cNvPr id="6" name="矩形 5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130"/>
          <p:cNvSpPr>
            <a:spLocks noChangeShapeType="1"/>
          </p:cNvSpPr>
          <p:nvPr/>
        </p:nvSpPr>
        <p:spPr bwMode="auto">
          <a:xfrm>
            <a:off x="1031875" y="2297430"/>
            <a:ext cx="1588" cy="4572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50"/>
          <p:cNvSpPr>
            <a:spLocks noChangeArrowheads="1"/>
          </p:cNvSpPr>
          <p:nvPr/>
        </p:nvSpPr>
        <p:spPr bwMode="auto">
          <a:xfrm>
            <a:off x="911225" y="3040380"/>
            <a:ext cx="3527425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时间的供给量是固定不变的。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接连接符 29"/>
          <p:cNvSpPr>
            <a:spLocks noChangeShapeType="1"/>
          </p:cNvSpPr>
          <p:nvPr/>
        </p:nvSpPr>
        <p:spPr bwMode="auto">
          <a:xfrm>
            <a:off x="911225" y="3591243"/>
            <a:ext cx="3402013" cy="1587"/>
          </a:xfrm>
          <a:prstGeom prst="line">
            <a:avLst/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Group 8"/>
          <p:cNvGrpSpPr/>
          <p:nvPr/>
        </p:nvGrpSpPr>
        <p:grpSpPr bwMode="auto">
          <a:xfrm>
            <a:off x="3543300" y="2279968"/>
            <a:ext cx="5143500" cy="3832225"/>
            <a:chOff x="0" y="0"/>
            <a:chExt cx="5143591" cy="3831491"/>
          </a:xfrm>
        </p:grpSpPr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1096954" y="440904"/>
              <a:ext cx="2949682" cy="2949682"/>
            </a:xfrm>
            <a:custGeom>
              <a:avLst/>
              <a:gdLst>
                <a:gd name="T0" fmla="*/ 201403331 w 21600"/>
                <a:gd name="T1" fmla="*/ 0 h 21600"/>
                <a:gd name="T2" fmla="*/ 9324273 w 21600"/>
                <a:gd name="T3" fmla="*/ 201403331 h 21600"/>
                <a:gd name="T4" fmla="*/ 201403331 w 21600"/>
                <a:gd name="T5" fmla="*/ 18667117 h 21600"/>
                <a:gd name="T6" fmla="*/ 393482390 w 21600"/>
                <a:gd name="T7" fmla="*/ 20140333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01" y="10800"/>
                  </a:moveTo>
                  <a:cubicBezTo>
                    <a:pt x="1001" y="5388"/>
                    <a:pt x="5388" y="1001"/>
                    <a:pt x="10800" y="1001"/>
                  </a:cubicBezTo>
                  <a:cubicBezTo>
                    <a:pt x="16211" y="1001"/>
                    <a:pt x="20599" y="5388"/>
                    <a:pt x="205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lnTo>
                    <a:pt x="1001" y="108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AutoShape 10"/>
            <p:cNvSpPr>
              <a:spLocks noChangeArrowheads="1"/>
            </p:cNvSpPr>
            <p:nvPr/>
          </p:nvSpPr>
          <p:spPr bwMode="auto">
            <a:xfrm>
              <a:off x="1096954" y="440904"/>
              <a:ext cx="2949682" cy="2949682"/>
            </a:xfrm>
            <a:custGeom>
              <a:avLst/>
              <a:gdLst>
                <a:gd name="T0" fmla="*/ 201403331 w 21600"/>
                <a:gd name="T1" fmla="*/ 402806662 h 21600"/>
                <a:gd name="T2" fmla="*/ 201403331 w 21600"/>
                <a:gd name="T3" fmla="*/ 393482390 h 21600"/>
                <a:gd name="T4" fmla="*/ 201403331 w 21600"/>
                <a:gd name="T5" fmla="*/ 384139545 h 21600"/>
                <a:gd name="T6" fmla="*/ 201403331 w 21600"/>
                <a:gd name="T7" fmla="*/ 39348239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48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20599"/>
                  </a:moveTo>
                  <a:lnTo>
                    <a:pt x="10800" y="21600"/>
                  </a:lnTo>
                  <a:lnTo>
                    <a:pt x="10800" y="20599"/>
                  </a:lnTo>
                  <a:close/>
                </a:path>
              </a:pathLst>
            </a:custGeom>
            <a:solidFill>
              <a:srgbClr val="F5B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AutoShape 11"/>
            <p:cNvSpPr>
              <a:spLocks noChangeArrowheads="1"/>
            </p:cNvSpPr>
            <p:nvPr/>
          </p:nvSpPr>
          <p:spPr bwMode="auto">
            <a:xfrm>
              <a:off x="1096954" y="440904"/>
              <a:ext cx="2949682" cy="2949682"/>
            </a:xfrm>
            <a:custGeom>
              <a:avLst/>
              <a:gdLst>
                <a:gd name="T0" fmla="*/ 201403331 w 21600"/>
                <a:gd name="T1" fmla="*/ 402806662 h 21600"/>
                <a:gd name="T2" fmla="*/ 393482390 w 21600"/>
                <a:gd name="T3" fmla="*/ 201403331 h 21600"/>
                <a:gd name="T4" fmla="*/ 201403331 w 21600"/>
                <a:gd name="T5" fmla="*/ 384139545 h 21600"/>
                <a:gd name="T6" fmla="*/ 9324273 w 21600"/>
                <a:gd name="T7" fmla="*/ 20140333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1080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599" y="10800"/>
                  </a:moveTo>
                  <a:cubicBezTo>
                    <a:pt x="20599" y="16211"/>
                    <a:pt x="16211" y="20599"/>
                    <a:pt x="10800" y="20599"/>
                  </a:cubicBezTo>
                  <a:cubicBezTo>
                    <a:pt x="5388" y="20599"/>
                    <a:pt x="1001" y="16211"/>
                    <a:pt x="1001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lnTo>
                    <a:pt x="20599" y="10800"/>
                  </a:lnTo>
                  <a:close/>
                </a:path>
              </a:pathLst>
            </a:custGeom>
            <a:solidFill>
              <a:schemeClr val="accent5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1096954" y="440904"/>
              <a:ext cx="2949682" cy="2949682"/>
            </a:xfrm>
            <a:custGeom>
              <a:avLst/>
              <a:gdLst>
                <a:gd name="T0" fmla="*/ 201403331 w 21600"/>
                <a:gd name="T1" fmla="*/ 0 h 21600"/>
                <a:gd name="T2" fmla="*/ 201384622 w 21600"/>
                <a:gd name="T3" fmla="*/ 9324273 h 21600"/>
                <a:gd name="T4" fmla="*/ 201403331 w 21600"/>
                <a:gd name="T5" fmla="*/ 18667117 h 21600"/>
                <a:gd name="T6" fmla="*/ 201422040 w 21600"/>
                <a:gd name="T7" fmla="*/ 932427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00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799" y="1001"/>
                  </a:moveTo>
                  <a:lnTo>
                    <a:pt x="10800" y="0"/>
                  </a:lnTo>
                  <a:lnTo>
                    <a:pt x="10799" y="1001"/>
                  </a:lnTo>
                  <a:close/>
                </a:path>
              </a:pathLst>
            </a:custGeom>
            <a:solidFill>
              <a:srgbClr val="EB8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93685" y="1237635"/>
              <a:ext cx="1356220" cy="1356220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2092299" y="1436249"/>
              <a:ext cx="958992" cy="95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时间特性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2097118" y="404"/>
              <a:ext cx="949354" cy="949354"/>
            </a:xfrm>
            <a:prstGeom prst="ellipse">
              <a:avLst/>
            </a:prstGeom>
            <a:solidFill>
              <a:srgbClr val="C60202"/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2236148" y="139434"/>
              <a:ext cx="671294" cy="671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2860" tIns="22860" rIns="22860" bIns="2286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无法开源</a:t>
              </a: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3537782" y="1441068"/>
              <a:ext cx="949354" cy="949354"/>
            </a:xfrm>
            <a:prstGeom prst="ellipse">
              <a:avLst/>
            </a:prstGeom>
            <a:solidFill>
              <a:srgbClr val="C60202"/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3676812" y="1580098"/>
              <a:ext cx="671294" cy="671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2860" tIns="22860" rIns="22860" bIns="2286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无法节流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2097118" y="2881732"/>
              <a:ext cx="949354" cy="949354"/>
            </a:xfrm>
            <a:prstGeom prst="ellipse">
              <a:avLst/>
            </a:prstGeom>
            <a:solidFill>
              <a:srgbClr val="C60202"/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2236148" y="3020762"/>
              <a:ext cx="671294" cy="671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2860" tIns="22860" rIns="22860" bIns="2286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不可取代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656454" y="1441068"/>
              <a:ext cx="949354" cy="949354"/>
            </a:xfrm>
            <a:prstGeom prst="ellipse">
              <a:avLst/>
            </a:prstGeom>
            <a:solidFill>
              <a:srgbClr val="C60202"/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795484" y="1580098"/>
              <a:ext cx="671294" cy="671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2860" tIns="22860" rIns="22860" bIns="2286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不可再生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2" name="肘形连接符 31"/>
          <p:cNvCxnSpPr>
            <a:cxnSpLocks noChangeShapeType="1"/>
          </p:cNvCxnSpPr>
          <p:nvPr/>
        </p:nvCxnSpPr>
        <p:spPr bwMode="auto">
          <a:xfrm flipV="1">
            <a:off x="4438650" y="2754630"/>
            <a:ext cx="990600" cy="836613"/>
          </a:xfrm>
          <a:prstGeom prst="bentConnector3">
            <a:avLst>
              <a:gd name="adj1" fmla="val 14157"/>
            </a:avLst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肘形连接符 32"/>
          <p:cNvCxnSpPr>
            <a:cxnSpLocks noChangeShapeType="1"/>
          </p:cNvCxnSpPr>
          <p:nvPr/>
        </p:nvCxnSpPr>
        <p:spPr bwMode="auto">
          <a:xfrm rot="5400000" flipH="1" flipV="1">
            <a:off x="3811587" y="5327968"/>
            <a:ext cx="1355725" cy="355600"/>
          </a:xfrm>
          <a:prstGeom prst="bentConnector3">
            <a:avLst>
              <a:gd name="adj1" fmla="val -11417"/>
            </a:avLst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直接连接符 34"/>
          <p:cNvSpPr>
            <a:spLocks noChangeShapeType="1"/>
          </p:cNvSpPr>
          <p:nvPr/>
        </p:nvSpPr>
        <p:spPr bwMode="auto">
          <a:xfrm>
            <a:off x="911225" y="6039168"/>
            <a:ext cx="3402013" cy="1587"/>
          </a:xfrm>
          <a:prstGeom prst="line">
            <a:avLst/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TextBox 88"/>
          <p:cNvSpPr/>
          <p:nvPr/>
        </p:nvSpPr>
        <p:spPr bwMode="auto">
          <a:xfrm>
            <a:off x="911225" y="5150168"/>
            <a:ext cx="3402013" cy="85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bevel/>
                <a:headEnd type="oval" w="med" len="med"/>
                <a:tailEnd type="oval" w="med" len="med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天可补，海可填，南山可移。日月既往，不可复追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直接连接符 43"/>
          <p:cNvSpPr>
            <a:spLocks noChangeShapeType="1"/>
          </p:cNvSpPr>
          <p:nvPr/>
        </p:nvSpPr>
        <p:spPr bwMode="auto">
          <a:xfrm>
            <a:off x="8169275" y="4102418"/>
            <a:ext cx="3257550" cy="1587"/>
          </a:xfrm>
          <a:prstGeom prst="line">
            <a:avLst/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TextBox 93"/>
          <p:cNvSpPr>
            <a:spLocks noChangeArrowheads="1"/>
          </p:cNvSpPr>
          <p:nvPr/>
        </p:nvSpPr>
        <p:spPr bwMode="auto">
          <a:xfrm>
            <a:off x="8158163" y="3035618"/>
            <a:ext cx="3241675" cy="85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不论愿不愿意，我们都必须消费时间。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8" name="肘形连接符 45"/>
          <p:cNvCxnSpPr>
            <a:cxnSpLocks noChangeShapeType="1"/>
          </p:cNvCxnSpPr>
          <p:nvPr/>
        </p:nvCxnSpPr>
        <p:spPr bwMode="auto">
          <a:xfrm flipV="1">
            <a:off x="6096000" y="6039168"/>
            <a:ext cx="1736725" cy="2159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直接连接符 46"/>
          <p:cNvSpPr>
            <a:spLocks noChangeShapeType="1"/>
          </p:cNvSpPr>
          <p:nvPr/>
        </p:nvSpPr>
        <p:spPr bwMode="auto">
          <a:xfrm>
            <a:off x="8021638" y="6039168"/>
            <a:ext cx="3257550" cy="1587"/>
          </a:xfrm>
          <a:prstGeom prst="line">
            <a:avLst/>
          </a:prstGeom>
          <a:noFill/>
          <a:ln w="19050">
            <a:solidFill>
              <a:schemeClr val="accent5">
                <a:lumMod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TextBox 105"/>
          <p:cNvSpPr>
            <a:spLocks noChangeArrowheads="1"/>
          </p:cNvSpPr>
          <p:nvPr/>
        </p:nvSpPr>
        <p:spPr bwMode="auto">
          <a:xfrm>
            <a:off x="8039100" y="5131118"/>
            <a:ext cx="3241675" cy="85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任何一项活动都有赖于时间的堆砌。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25" grpId="0"/>
      <p:bldP spid="26" grpId="0" animBg="1"/>
      <p:bldP spid="44" grpId="0" animBg="1"/>
      <p:bldP spid="45" grpId="0"/>
      <p:bldP spid="46" grpId="0" animBg="1"/>
      <p:bldP spid="47" grpId="0"/>
      <p:bldP spid="49" grpId="0" animBg="1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时间与时间管理概述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TextBox 13"/>
          <p:cNvSpPr>
            <a:spLocks noChangeArrowheads="1"/>
          </p:cNvSpPr>
          <p:nvPr/>
        </p:nvSpPr>
        <p:spPr bwMode="auto">
          <a:xfrm>
            <a:off x="2321931" y="1494032"/>
            <a:ext cx="4238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如何理解时间管理</a:t>
            </a:r>
            <a:endParaRPr lang="en-US" sz="2200" spc="3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362736" y="1814285"/>
            <a:ext cx="4733264" cy="124636"/>
            <a:chOff x="1362736" y="1799771"/>
            <a:chExt cx="4733264" cy="124636"/>
          </a:xfrm>
        </p:grpSpPr>
        <p:sp>
          <p:nvSpPr>
            <p:cNvPr id="6" name="矩形 5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线连接符 6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iṧļiḍe"/>
          <p:cNvSpPr/>
          <p:nvPr/>
        </p:nvSpPr>
        <p:spPr>
          <a:xfrm>
            <a:off x="750277" y="4369356"/>
            <a:ext cx="10691446" cy="1998394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0" name="直接连接符 10"/>
          <p:cNvCxnSpPr/>
          <p:nvPr/>
        </p:nvCxnSpPr>
        <p:spPr>
          <a:xfrm flipH="1">
            <a:off x="4425461" y="4369356"/>
            <a:ext cx="1" cy="1985175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1"/>
          <p:cNvCxnSpPr/>
          <p:nvPr/>
        </p:nvCxnSpPr>
        <p:spPr>
          <a:xfrm flipH="1">
            <a:off x="7752974" y="4369356"/>
            <a:ext cx="1" cy="1985175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 11"/>
          <p:cNvGrpSpPr/>
          <p:nvPr/>
        </p:nvGrpSpPr>
        <p:grpSpPr>
          <a:xfrm>
            <a:off x="2153874" y="2413566"/>
            <a:ext cx="1214387" cy="1620949"/>
            <a:chOff x="2153874" y="2413566"/>
            <a:chExt cx="1214387" cy="1620949"/>
          </a:xfrm>
        </p:grpSpPr>
        <p:grpSp>
          <p:nvGrpSpPr>
            <p:cNvPr id="13" name="组 12"/>
            <p:cNvGrpSpPr/>
            <p:nvPr/>
          </p:nvGrpSpPr>
          <p:grpSpPr>
            <a:xfrm>
              <a:off x="2153874" y="2413566"/>
              <a:ext cx="1214387" cy="1620949"/>
              <a:chOff x="2153874" y="2413566"/>
              <a:chExt cx="1214387" cy="1620949"/>
            </a:xfrm>
          </p:grpSpPr>
          <p:sp>
            <p:nvSpPr>
              <p:cNvPr id="15" name="îṣļîḑè"/>
              <p:cNvSpPr/>
              <p:nvPr/>
            </p:nvSpPr>
            <p:spPr>
              <a:xfrm rot="5400000">
                <a:off x="2482390" y="3546310"/>
                <a:ext cx="557356" cy="419054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íś1ïďê"/>
              <p:cNvSpPr/>
              <p:nvPr/>
            </p:nvSpPr>
            <p:spPr>
              <a:xfrm>
                <a:off x="2153874" y="2413566"/>
                <a:ext cx="1214387" cy="12143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309661" y="2757680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特点</a:t>
              </a:r>
              <a:endParaRPr kumimoji="1"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823738" y="2413565"/>
            <a:ext cx="1214388" cy="1620948"/>
            <a:chOff x="8823738" y="2413565"/>
            <a:chExt cx="1214388" cy="1620948"/>
          </a:xfrm>
        </p:grpSpPr>
        <p:grpSp>
          <p:nvGrpSpPr>
            <p:cNvPr id="18" name="íśḻîdé"/>
            <p:cNvGrpSpPr/>
            <p:nvPr/>
          </p:nvGrpSpPr>
          <p:grpSpPr>
            <a:xfrm>
              <a:off x="8823738" y="2413565"/>
              <a:ext cx="1214388" cy="1620948"/>
              <a:chOff x="9035917" y="1604063"/>
              <a:chExt cx="1384828" cy="1848450"/>
            </a:xfrm>
          </p:grpSpPr>
          <p:sp>
            <p:nvSpPr>
              <p:cNvPr id="20" name="iṡḻidé"/>
              <p:cNvSpPr/>
              <p:nvPr/>
            </p:nvSpPr>
            <p:spPr>
              <a:xfrm rot="5400000">
                <a:off x="9410541" y="2895788"/>
                <a:ext cx="635581" cy="477869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ṥḷídè"/>
              <p:cNvSpPr/>
              <p:nvPr/>
            </p:nvSpPr>
            <p:spPr>
              <a:xfrm>
                <a:off x="9035917" y="1604063"/>
                <a:ext cx="1384828" cy="138482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8979525" y="2757680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目的</a:t>
              </a:r>
              <a:endParaRPr kumimoji="1"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281348" y="2065819"/>
            <a:ext cx="1629303" cy="2095334"/>
            <a:chOff x="5281348" y="2065819"/>
            <a:chExt cx="1629303" cy="2095334"/>
          </a:xfrm>
        </p:grpSpPr>
        <p:grpSp>
          <p:nvGrpSpPr>
            <p:cNvPr id="23" name="í$ḷiḍe"/>
            <p:cNvGrpSpPr/>
            <p:nvPr/>
          </p:nvGrpSpPr>
          <p:grpSpPr>
            <a:xfrm>
              <a:off x="5281348" y="2065819"/>
              <a:ext cx="1629303" cy="2095334"/>
              <a:chOff x="5179933" y="1207511"/>
              <a:chExt cx="1857977" cy="2389416"/>
            </a:xfrm>
          </p:grpSpPr>
          <p:sp>
            <p:nvSpPr>
              <p:cNvPr id="25" name="işļïḑé"/>
              <p:cNvSpPr/>
              <p:nvPr/>
            </p:nvSpPr>
            <p:spPr>
              <a:xfrm rot="5400000">
                <a:off x="5713178" y="2903639"/>
                <a:ext cx="791487" cy="595089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şļíḓè"/>
              <p:cNvSpPr/>
              <p:nvPr/>
            </p:nvSpPr>
            <p:spPr>
              <a:xfrm>
                <a:off x="5179933" y="1207511"/>
                <a:ext cx="1857977" cy="185797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68696" y="2557304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本质</a:t>
              </a:r>
              <a:endParaRPr kumimoji="1"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082968" y="4602216"/>
            <a:ext cx="2993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海上生明月，天涯共此时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50"/>
          <p:cNvSpPr>
            <a:spLocks noChangeArrowheads="1"/>
          </p:cNvSpPr>
          <p:nvPr/>
        </p:nvSpPr>
        <p:spPr bwMode="auto">
          <a:xfrm>
            <a:off x="1151826" y="5107228"/>
            <a:ext cx="285534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时间如水，静静流泻，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它对任何人都是公平的，时间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本身没有任何问题。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621079" y="4602216"/>
            <a:ext cx="2993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本质上</a:t>
            </a:r>
            <a:r>
              <a:rPr lang="zh-CN" altLang="en-US" sz="2000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其实是自我管理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934402" y="4602216"/>
            <a:ext cx="2993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有目标才有动力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50"/>
          <p:cNvSpPr>
            <a:spLocks noChangeArrowheads="1"/>
          </p:cNvSpPr>
          <p:nvPr/>
        </p:nvSpPr>
        <p:spPr bwMode="auto">
          <a:xfrm>
            <a:off x="4668330" y="5107228"/>
            <a:ext cx="285534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时间管理的对象不是时间，而是每一个使用时间的人，做好自我管理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就是管理好时间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50"/>
          <p:cNvSpPr>
            <a:spLocks noChangeArrowheads="1"/>
          </p:cNvSpPr>
          <p:nvPr/>
        </p:nvSpPr>
        <p:spPr bwMode="auto">
          <a:xfrm>
            <a:off x="8005275" y="5107228"/>
            <a:ext cx="2855340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做好时间管理，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实现人生梦想，追求辛福生活！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8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23914" y="1975757"/>
            <a:ext cx="468086" cy="261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5400000">
            <a:off x="3691387" y="2452811"/>
            <a:ext cx="1541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rgbClr val="C60202"/>
                </a:solidFill>
                <a:cs typeface="+mn-ea"/>
                <a:sym typeface="+mn-lt"/>
              </a:rPr>
              <a:t>PART</a:t>
            </a:r>
            <a:endParaRPr kumimoji="1" lang="zh-CN" altLang="en-US" sz="4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6119" y="1975757"/>
            <a:ext cx="2209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rgbClr val="C60202"/>
                </a:solidFill>
                <a:cs typeface="+mn-ea"/>
                <a:sym typeface="+mn-lt"/>
              </a:rPr>
              <a:t>THREE</a:t>
            </a:r>
            <a:endParaRPr kumimoji="1" lang="zh-CN" altLang="en-US" sz="48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6119" y="264106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为什么需要时间管理</a:t>
            </a:r>
            <a:endParaRPr kumimoji="1"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15043" t="8718"/>
          <a:stretch>
            <a:fillRect/>
          </a:stretch>
        </p:blipFill>
        <p:spPr>
          <a:xfrm flipH="1">
            <a:off x="-946674" y="1975756"/>
            <a:ext cx="4561578" cy="490117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43734" y="3751825"/>
            <a:ext cx="4045177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基本原理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效能（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EFFECTIVENESS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1198" y="3752649"/>
            <a:ext cx="3902062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效率（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EFFICIENCY)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勤恳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勤奋（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DILIGENCE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）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9"/>
          <p:cNvSpPr/>
          <p:nvPr/>
        </p:nvSpPr>
        <p:spPr>
          <a:xfrm>
            <a:off x="0" y="-114299"/>
            <a:ext cx="7690757" cy="375558"/>
          </a:xfrm>
          <a:custGeom>
            <a:avLst/>
            <a:gdLst>
              <a:gd name="connsiteX0" fmla="*/ 0 w 7690757"/>
              <a:gd name="connsiteY0" fmla="*/ 0 h 359229"/>
              <a:gd name="connsiteX1" fmla="*/ 7690757 w 7690757"/>
              <a:gd name="connsiteY1" fmla="*/ 0 h 359229"/>
              <a:gd name="connsiteX2" fmla="*/ 7690757 w 7690757"/>
              <a:gd name="connsiteY2" fmla="*/ 359229 h 359229"/>
              <a:gd name="connsiteX3" fmla="*/ 0 w 7690757"/>
              <a:gd name="connsiteY3" fmla="*/ 359229 h 359229"/>
              <a:gd name="connsiteX4" fmla="*/ 0 w 7690757"/>
              <a:gd name="connsiteY4" fmla="*/ 0 h 359229"/>
              <a:gd name="connsiteX0-1" fmla="*/ 0 w 7690757"/>
              <a:gd name="connsiteY0-2" fmla="*/ 0 h 375558"/>
              <a:gd name="connsiteX1-3" fmla="*/ 7690757 w 7690757"/>
              <a:gd name="connsiteY1-4" fmla="*/ 0 h 375558"/>
              <a:gd name="connsiteX2-5" fmla="*/ 7249886 w 7690757"/>
              <a:gd name="connsiteY2-6" fmla="*/ 375558 h 375558"/>
              <a:gd name="connsiteX3-7" fmla="*/ 0 w 7690757"/>
              <a:gd name="connsiteY3-8" fmla="*/ 359229 h 375558"/>
              <a:gd name="connsiteX4-9" fmla="*/ 0 w 7690757"/>
              <a:gd name="connsiteY4-10" fmla="*/ 0 h 375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90757" h="375558">
                <a:moveTo>
                  <a:pt x="0" y="0"/>
                </a:moveTo>
                <a:lnTo>
                  <a:pt x="7690757" y="0"/>
                </a:lnTo>
                <a:lnTo>
                  <a:pt x="7249886" y="375558"/>
                </a:lnTo>
                <a:lnTo>
                  <a:pt x="0" y="3592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switch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99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10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基本原理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13"/>
          <p:cNvSpPr/>
          <p:nvPr/>
        </p:nvSpPr>
        <p:spPr>
          <a:xfrm>
            <a:off x="5254171" y="3439885"/>
            <a:ext cx="4882310" cy="1654629"/>
          </a:xfrm>
          <a:custGeom>
            <a:avLst/>
            <a:gdLst>
              <a:gd name="connsiteX0" fmla="*/ 0 w 4084024"/>
              <a:gd name="connsiteY0" fmla="*/ 0 h 1654629"/>
              <a:gd name="connsiteX1" fmla="*/ 4084024 w 4084024"/>
              <a:gd name="connsiteY1" fmla="*/ 0 h 1654629"/>
              <a:gd name="connsiteX2" fmla="*/ 4084024 w 4084024"/>
              <a:gd name="connsiteY2" fmla="*/ 1654629 h 1654629"/>
              <a:gd name="connsiteX3" fmla="*/ 0 w 4084024"/>
              <a:gd name="connsiteY3" fmla="*/ 1654629 h 1654629"/>
              <a:gd name="connsiteX4" fmla="*/ 0 w 4084024"/>
              <a:gd name="connsiteY4" fmla="*/ 0 h 1654629"/>
              <a:gd name="connsiteX0-1" fmla="*/ 0 w 4882310"/>
              <a:gd name="connsiteY0-2" fmla="*/ 0 h 1654629"/>
              <a:gd name="connsiteX1-3" fmla="*/ 4882310 w 4882310"/>
              <a:gd name="connsiteY1-4" fmla="*/ 0 h 1654629"/>
              <a:gd name="connsiteX2-5" fmla="*/ 4882310 w 4882310"/>
              <a:gd name="connsiteY2-6" fmla="*/ 1654629 h 1654629"/>
              <a:gd name="connsiteX3-7" fmla="*/ 798286 w 4882310"/>
              <a:gd name="connsiteY3-8" fmla="*/ 1654629 h 1654629"/>
              <a:gd name="connsiteX4-9" fmla="*/ 0 w 4882310"/>
              <a:gd name="connsiteY4-10" fmla="*/ 0 h 16546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82310" h="1654629">
                <a:moveTo>
                  <a:pt x="0" y="0"/>
                </a:moveTo>
                <a:lnTo>
                  <a:pt x="4882310" y="0"/>
                </a:lnTo>
                <a:lnTo>
                  <a:pt x="4882310" y="1654629"/>
                </a:lnTo>
                <a:lnTo>
                  <a:pt x="798286" y="16546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726332" y="3574701"/>
            <a:ext cx="4035515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我们将怎样面对这样的一笔时间财富呢？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4"/>
          <p:cNvSpPr>
            <a:spLocks noChangeArrowheads="1"/>
          </p:cNvSpPr>
          <p:nvPr/>
        </p:nvSpPr>
        <p:spPr bwMode="auto">
          <a:xfrm>
            <a:off x="1677988" y="1568379"/>
            <a:ext cx="1873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一天</a:t>
            </a:r>
            <a:endParaRPr lang="zh-CN" altLang="en-US" sz="5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5"/>
          <p:cNvSpPr>
            <a:spLocks noChangeArrowheads="1"/>
          </p:cNvSpPr>
          <p:nvPr/>
        </p:nvSpPr>
        <p:spPr bwMode="auto">
          <a:xfrm>
            <a:off x="3486830" y="1784418"/>
            <a:ext cx="17373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en-US" altLang="zh-CN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24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小时</a:t>
            </a:r>
            <a:endParaRPr lang="zh-CN" altLang="en-US" sz="3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5137035" y="1784279"/>
            <a:ext cx="252605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en-US" altLang="zh-CN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1440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分钟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7430864" y="1784279"/>
            <a:ext cx="270561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en-US" altLang="zh-CN" sz="40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86400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秒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867261">
            <a:off x="2382736" y="3030285"/>
            <a:ext cx="2206363" cy="2982037"/>
          </a:xfrm>
          <a:prstGeom prst="rect">
            <a:avLst/>
          </a:prstGeom>
        </p:spPr>
      </p:pic>
      <p:sp>
        <p:nvSpPr>
          <p:cNvPr id="43" name="圆角矩形 42"/>
          <p:cNvSpPr/>
          <p:nvPr/>
        </p:nvSpPr>
        <p:spPr>
          <a:xfrm>
            <a:off x="1551214" y="1328436"/>
            <a:ext cx="8768443" cy="1502228"/>
          </a:xfrm>
          <a:prstGeom prst="roundRect">
            <a:avLst>
              <a:gd name="adj" fmla="val 12319"/>
            </a:avLst>
          </a:prstGeom>
          <a:noFill/>
          <a:ln w="19050">
            <a:solidFill>
              <a:srgbClr val="C6020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 animBg="1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基本原理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0821" y="2469307"/>
            <a:ext cx="6053279" cy="2137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7" name="Picture 8" descr="E:\仝德志文件，勿删！\03-参考文档\！PPT图片及版面资源\PPT精美插图\头像\呵呵头像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0821" y="4766414"/>
            <a:ext cx="10271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2477628" y="4910638"/>
            <a:ext cx="4117340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请问：您如何用这笔钱？</a:t>
            </a:r>
            <a:endParaRPr lang="zh-CN" altLang="en-US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65296" y="2314846"/>
            <a:ext cx="56483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银行向你的帐号拨款</a:t>
            </a:r>
            <a:r>
              <a:rPr lang="en-US" altLang="zh-CN" sz="4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8.64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万元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只能当天消费，不可以储蓄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投资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送人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可以随便花，随意购买东西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896031" y="1711159"/>
            <a:ext cx="2470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如果 </a:t>
            </a: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有一天</a:t>
            </a:r>
            <a:endParaRPr lang="zh-CN" altLang="en-US" sz="2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00795" y="1779752"/>
            <a:ext cx="3516997" cy="35169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6" grpId="0" animBg="1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基本原理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2"/>
          <p:cNvGrpSpPr/>
          <p:nvPr/>
        </p:nvGrpSpPr>
        <p:grpSpPr>
          <a:xfrm>
            <a:off x="4724462" y="1394460"/>
            <a:ext cx="2669670" cy="544936"/>
            <a:chOff x="4800901" y="1438474"/>
            <a:chExt cx="2669670" cy="544936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4800901" y="1483786"/>
              <a:ext cx="2669670" cy="499624"/>
            </a:xfrm>
            <a:prstGeom prst="roundRect">
              <a:avLst/>
            </a:prstGeom>
            <a:solidFill>
              <a:srgbClr val="C6020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386347" y="1438474"/>
              <a:ext cx="1439862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Bef>
                  <a:spcPts val="200"/>
                </a:spcBef>
                <a:spcAft>
                  <a:spcPts val="65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类 比 分 析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直接连接符 8"/>
          <p:cNvSpPr>
            <a:spLocks noChangeShapeType="1"/>
          </p:cNvSpPr>
          <p:nvPr/>
        </p:nvSpPr>
        <p:spPr bwMode="auto">
          <a:xfrm>
            <a:off x="8755063" y="3432810"/>
            <a:ext cx="2411412" cy="1588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9771063" y="5593398"/>
            <a:ext cx="2300287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同样的钱，买的最多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8843963" y="2954973"/>
            <a:ext cx="2157412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买最该买的东西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直接连接符 11"/>
          <p:cNvSpPr>
            <a:spLocks noChangeShapeType="1"/>
          </p:cNvSpPr>
          <p:nvPr/>
        </p:nvSpPr>
        <p:spPr bwMode="auto">
          <a:xfrm>
            <a:off x="9923463" y="6055360"/>
            <a:ext cx="2005012" cy="0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直接连接符 12"/>
          <p:cNvSpPr>
            <a:spLocks noChangeShapeType="1"/>
          </p:cNvSpPr>
          <p:nvPr/>
        </p:nvSpPr>
        <p:spPr bwMode="auto">
          <a:xfrm>
            <a:off x="6527800" y="2662873"/>
            <a:ext cx="2808288" cy="1587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6530975" y="2162810"/>
            <a:ext cx="2155825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一分钱也不剩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直接连接符 14"/>
          <p:cNvSpPr>
            <a:spLocks noChangeShapeType="1"/>
          </p:cNvSpPr>
          <p:nvPr/>
        </p:nvSpPr>
        <p:spPr bwMode="auto">
          <a:xfrm>
            <a:off x="3214688" y="2662873"/>
            <a:ext cx="2736850" cy="1587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3430588" y="2162810"/>
            <a:ext cx="259715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充分利用时间，不浪费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直接连接符 16"/>
          <p:cNvSpPr>
            <a:spLocks noChangeShapeType="1"/>
          </p:cNvSpPr>
          <p:nvPr/>
        </p:nvSpPr>
        <p:spPr bwMode="auto">
          <a:xfrm>
            <a:off x="617538" y="3420110"/>
            <a:ext cx="3173412" cy="0"/>
          </a:xfrm>
          <a:prstGeom prst="line">
            <a:avLst/>
          </a:prstGeom>
          <a:noFill/>
          <a:ln w="19050">
            <a:solidFill>
              <a:schemeClr val="accent5">
                <a:lumMod val="50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708025" y="2954973"/>
            <a:ext cx="2722563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做最该做的事，要事第一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371475" y="5593398"/>
            <a:ext cx="2300288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同样时间，成果更多</a:t>
            </a:r>
            <a:endParaRPr lang="zh-CN" altLang="en-US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直接连接符 19"/>
          <p:cNvSpPr>
            <a:spLocks noChangeShapeType="1"/>
          </p:cNvSpPr>
          <p:nvPr/>
        </p:nvSpPr>
        <p:spPr bwMode="auto">
          <a:xfrm>
            <a:off x="558800" y="6055360"/>
            <a:ext cx="2005013" cy="0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直接连接符 20"/>
          <p:cNvSpPr>
            <a:spLocks noChangeShapeType="1"/>
          </p:cNvSpPr>
          <p:nvPr/>
        </p:nvSpPr>
        <p:spPr bwMode="auto">
          <a:xfrm flipV="1">
            <a:off x="5951538" y="2735898"/>
            <a:ext cx="0" cy="2425700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直接连接符 21"/>
          <p:cNvSpPr>
            <a:spLocks noChangeShapeType="1"/>
          </p:cNvSpPr>
          <p:nvPr/>
        </p:nvSpPr>
        <p:spPr bwMode="auto">
          <a:xfrm flipV="1">
            <a:off x="6527800" y="2735898"/>
            <a:ext cx="0" cy="2425700"/>
          </a:xfrm>
          <a:prstGeom prst="line">
            <a:avLst/>
          </a:prstGeom>
          <a:noFill/>
          <a:ln w="19050">
            <a:solidFill>
              <a:srgbClr val="C6020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2351088" y="3001010"/>
            <a:ext cx="7777162" cy="3644900"/>
            <a:chOff x="2351088" y="3001010"/>
            <a:chExt cx="7777162" cy="3644900"/>
          </a:xfrm>
        </p:grpSpPr>
        <p:grpSp>
          <p:nvGrpSpPr>
            <p:cNvPr id="9" name="组合 3"/>
            <p:cNvGrpSpPr/>
            <p:nvPr/>
          </p:nvGrpSpPr>
          <p:grpSpPr>
            <a:xfrm>
              <a:off x="2351088" y="3001010"/>
              <a:ext cx="7777162" cy="3644900"/>
              <a:chOff x="2351088" y="3001010"/>
              <a:chExt cx="7777162" cy="3644900"/>
            </a:xfrm>
          </p:grpSpPr>
          <p:grpSp>
            <p:nvGrpSpPr>
              <p:cNvPr id="10" name="Group 8"/>
              <p:cNvGrpSpPr/>
              <p:nvPr/>
            </p:nvGrpSpPr>
            <p:grpSpPr bwMode="auto">
              <a:xfrm>
                <a:off x="2351088" y="3001010"/>
                <a:ext cx="4062412" cy="3644900"/>
                <a:chOff x="0" y="0"/>
                <a:chExt cx="4063471" cy="3645084"/>
              </a:xfrm>
            </p:grpSpPr>
            <p:sp>
              <p:nvSpPr>
                <p:cNvPr id="25" name="AutoShape 9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0 h 21600"/>
                    <a:gd name="T2" fmla="*/ 36322307 w 21600"/>
                    <a:gd name="T3" fmla="*/ 308140113 h 21600"/>
                    <a:gd name="T4" fmla="*/ 208659781 w 21600"/>
                    <a:gd name="T5" fmla="*/ 19359035 h 21600"/>
                    <a:gd name="T6" fmla="*/ 380997115 w 21600"/>
                    <a:gd name="T7" fmla="*/ 30814011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380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2314" y="15699"/>
                      </a:moveTo>
                      <a:cubicBezTo>
                        <a:pt x="1454" y="14209"/>
                        <a:pt x="1002" y="12519"/>
                        <a:pt x="1002" y="10800"/>
                      </a:cubicBezTo>
                      <a:cubicBezTo>
                        <a:pt x="1002" y="5388"/>
                        <a:pt x="5388" y="1002"/>
                        <a:pt x="10800" y="1002"/>
                      </a:cubicBezTo>
                      <a:cubicBezTo>
                        <a:pt x="16211" y="1002"/>
                        <a:pt x="20598" y="5388"/>
                        <a:pt x="20598" y="10800"/>
                      </a:cubicBezTo>
                      <a:cubicBezTo>
                        <a:pt x="20598" y="12519"/>
                        <a:pt x="20145" y="14209"/>
                        <a:pt x="19285" y="15698"/>
                      </a:cubicBezTo>
                      <a:lnTo>
                        <a:pt x="20153" y="16200"/>
                      </a:lnTo>
                      <a:cubicBezTo>
                        <a:pt x="21100" y="14558"/>
                        <a:pt x="21600" y="12695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2695"/>
                        <a:pt x="499" y="14558"/>
                        <a:pt x="1446" y="16199"/>
                      </a:cubicBezTo>
                      <a:lnTo>
                        <a:pt x="2314" y="15699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AutoShape 10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417319422 h 21600"/>
                    <a:gd name="T2" fmla="*/ 380977794 w 21600"/>
                    <a:gd name="T3" fmla="*/ 308140113 h 21600"/>
                    <a:gd name="T4" fmla="*/ 208659781 w 21600"/>
                    <a:gd name="T5" fmla="*/ 397960387 h 21600"/>
                    <a:gd name="T6" fmla="*/ 36341628 w 21600"/>
                    <a:gd name="T7" fmla="*/ 30814011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664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9285" y="15699"/>
                      </a:moveTo>
                      <a:cubicBezTo>
                        <a:pt x="17535" y="18730"/>
                        <a:pt x="14300" y="20598"/>
                        <a:pt x="10800" y="20598"/>
                      </a:cubicBezTo>
                      <a:cubicBezTo>
                        <a:pt x="7299" y="20598"/>
                        <a:pt x="4064" y="18730"/>
                        <a:pt x="2314" y="15699"/>
                      </a:cubicBezTo>
                      <a:lnTo>
                        <a:pt x="1446" y="16200"/>
                      </a:lnTo>
                      <a:cubicBezTo>
                        <a:pt x="3376" y="19541"/>
                        <a:pt x="6941" y="21600"/>
                        <a:pt x="10800" y="21600"/>
                      </a:cubicBezTo>
                      <a:cubicBezTo>
                        <a:pt x="14658" y="21600"/>
                        <a:pt x="18223" y="19541"/>
                        <a:pt x="20153" y="16200"/>
                      </a:cubicBezTo>
                      <a:lnTo>
                        <a:pt x="19285" y="15699"/>
                      </a:lnTo>
                      <a:close/>
                    </a:path>
                  </a:pathLst>
                </a:custGeom>
                <a:solidFill>
                  <a:schemeClr val="accent5">
                    <a:lumMod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AutoShape 11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0 h 21600"/>
                    <a:gd name="T2" fmla="*/ 208640460 w 21600"/>
                    <a:gd name="T3" fmla="*/ 9679518 h 21600"/>
                    <a:gd name="T4" fmla="*/ 208659781 w 21600"/>
                    <a:gd name="T5" fmla="*/ 19359035 h 21600"/>
                    <a:gd name="T6" fmla="*/ 208678962 w 21600"/>
                    <a:gd name="T7" fmla="*/ 967951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0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99" y="1002"/>
                      </a:moveTo>
                      <a:lnTo>
                        <a:pt x="10800" y="0"/>
                      </a:lnTo>
                      <a:lnTo>
                        <a:pt x="10799" y="1002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Oval 12"/>
                <p:cNvSpPr>
                  <a:spLocks noChangeArrowheads="1"/>
                </p:cNvSpPr>
                <p:nvPr/>
              </p:nvSpPr>
              <p:spPr bwMode="auto">
                <a:xfrm>
                  <a:off x="1340270" y="1259986"/>
                  <a:ext cx="1382929" cy="1382929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13"/>
                <p:cNvSpPr>
                  <a:spLocks noChangeArrowheads="1"/>
                </p:cNvSpPr>
                <p:nvPr/>
              </p:nvSpPr>
              <p:spPr bwMode="auto">
                <a:xfrm>
                  <a:off x="1542795" y="1462511"/>
                  <a:ext cx="977879" cy="977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5560" tIns="35560" rIns="35560" bIns="3556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endParaRPr lang="zh-CN" altLang="zh-CN" sz="28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Oval 14"/>
                <p:cNvSpPr>
                  <a:spLocks noChangeArrowheads="1"/>
                </p:cNvSpPr>
                <p:nvPr/>
              </p:nvSpPr>
              <p:spPr bwMode="auto">
                <a:xfrm>
                  <a:off x="1547710" y="1101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Rectangle 15"/>
                <p:cNvSpPr>
                  <a:spLocks noChangeArrowheads="1"/>
                </p:cNvSpPr>
                <p:nvPr/>
              </p:nvSpPr>
              <p:spPr bwMode="auto">
                <a:xfrm>
                  <a:off x="1689478" y="142869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5400" tIns="25400" rIns="25400" bIns="2540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sz="2000" b="1" dirty="0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效能</a:t>
                  </a:r>
                  <a:endParaRPr lang="zh-CN" altLang="en-US" sz="20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16"/>
                <p:cNvSpPr>
                  <a:spLocks noChangeArrowheads="1"/>
                </p:cNvSpPr>
                <p:nvPr/>
              </p:nvSpPr>
              <p:spPr bwMode="auto">
                <a:xfrm>
                  <a:off x="2817584" y="2200588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Rectangle 17"/>
                <p:cNvSpPr>
                  <a:spLocks noChangeArrowheads="1"/>
                </p:cNvSpPr>
                <p:nvPr/>
              </p:nvSpPr>
              <p:spPr bwMode="auto">
                <a:xfrm>
                  <a:off x="2959352" y="2342356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5400" tIns="25400" rIns="25400" bIns="2540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sz="2000" b="1" dirty="0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勤恳</a:t>
                  </a:r>
                  <a:endParaRPr lang="zh-CN" altLang="en-US" sz="20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Oval 18"/>
                <p:cNvSpPr>
                  <a:spLocks noChangeArrowheads="1"/>
                </p:cNvSpPr>
                <p:nvPr/>
              </p:nvSpPr>
              <p:spPr bwMode="auto">
                <a:xfrm>
                  <a:off x="277835" y="2200588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19"/>
                <p:cNvSpPr>
                  <a:spLocks noChangeArrowheads="1"/>
                </p:cNvSpPr>
                <p:nvPr/>
              </p:nvSpPr>
              <p:spPr bwMode="auto">
                <a:xfrm>
                  <a:off x="419603" y="2342356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5400" tIns="25400" rIns="25400" bIns="2540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sz="2000" b="1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效率</a:t>
                  </a:r>
                  <a:endParaRPr lang="zh-CN" altLang="en-US" sz="2000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20"/>
              <p:cNvGrpSpPr/>
              <p:nvPr/>
            </p:nvGrpSpPr>
            <p:grpSpPr bwMode="auto">
              <a:xfrm>
                <a:off x="6064250" y="3001010"/>
                <a:ext cx="4064000" cy="3644900"/>
                <a:chOff x="0" y="0"/>
                <a:chExt cx="4063471" cy="3645084"/>
              </a:xfrm>
            </p:grpSpPr>
            <p:sp>
              <p:nvSpPr>
                <p:cNvPr id="14" name="AutoShape 21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0 h 21600"/>
                    <a:gd name="T2" fmla="*/ 36322307 w 21600"/>
                    <a:gd name="T3" fmla="*/ 308140113 h 21600"/>
                    <a:gd name="T4" fmla="*/ 208659781 w 21600"/>
                    <a:gd name="T5" fmla="*/ 19359035 h 21600"/>
                    <a:gd name="T6" fmla="*/ 380997115 w 21600"/>
                    <a:gd name="T7" fmla="*/ 30814011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380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2314" y="15699"/>
                      </a:moveTo>
                      <a:cubicBezTo>
                        <a:pt x="1454" y="14209"/>
                        <a:pt x="1002" y="12519"/>
                        <a:pt x="1002" y="10800"/>
                      </a:cubicBezTo>
                      <a:cubicBezTo>
                        <a:pt x="1002" y="5388"/>
                        <a:pt x="5388" y="1002"/>
                        <a:pt x="10800" y="1002"/>
                      </a:cubicBezTo>
                      <a:cubicBezTo>
                        <a:pt x="16211" y="1002"/>
                        <a:pt x="20598" y="5388"/>
                        <a:pt x="20598" y="10800"/>
                      </a:cubicBezTo>
                      <a:cubicBezTo>
                        <a:pt x="20598" y="12519"/>
                        <a:pt x="20145" y="14209"/>
                        <a:pt x="19285" y="15698"/>
                      </a:cubicBezTo>
                      <a:lnTo>
                        <a:pt x="20153" y="16200"/>
                      </a:lnTo>
                      <a:cubicBezTo>
                        <a:pt x="21100" y="14558"/>
                        <a:pt x="21600" y="12695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2695"/>
                        <a:pt x="499" y="14558"/>
                        <a:pt x="1446" y="16199"/>
                      </a:cubicBezTo>
                      <a:lnTo>
                        <a:pt x="2314" y="15699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AutoShape 22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417319422 h 21600"/>
                    <a:gd name="T2" fmla="*/ 380977794 w 21600"/>
                    <a:gd name="T3" fmla="*/ 308140113 h 21600"/>
                    <a:gd name="T4" fmla="*/ 208659781 w 21600"/>
                    <a:gd name="T5" fmla="*/ 397960387 h 21600"/>
                    <a:gd name="T6" fmla="*/ 36341628 w 21600"/>
                    <a:gd name="T7" fmla="*/ 30814011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664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9285" y="15699"/>
                      </a:moveTo>
                      <a:cubicBezTo>
                        <a:pt x="17535" y="18730"/>
                        <a:pt x="14300" y="20598"/>
                        <a:pt x="10800" y="20598"/>
                      </a:cubicBezTo>
                      <a:cubicBezTo>
                        <a:pt x="7299" y="20598"/>
                        <a:pt x="4064" y="18730"/>
                        <a:pt x="2314" y="15699"/>
                      </a:cubicBezTo>
                      <a:lnTo>
                        <a:pt x="1446" y="16200"/>
                      </a:lnTo>
                      <a:cubicBezTo>
                        <a:pt x="3376" y="19541"/>
                        <a:pt x="6941" y="21600"/>
                        <a:pt x="10800" y="21600"/>
                      </a:cubicBezTo>
                      <a:cubicBezTo>
                        <a:pt x="14658" y="21600"/>
                        <a:pt x="18223" y="19541"/>
                        <a:pt x="20153" y="16200"/>
                      </a:cubicBezTo>
                      <a:lnTo>
                        <a:pt x="19285" y="15699"/>
                      </a:lnTo>
                      <a:close/>
                    </a:path>
                  </a:pathLst>
                </a:custGeom>
                <a:solidFill>
                  <a:schemeClr val="accent5">
                    <a:lumMod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AutoShape 23"/>
                <p:cNvSpPr>
                  <a:spLocks noChangeArrowheads="1"/>
                </p:cNvSpPr>
                <p:nvPr/>
              </p:nvSpPr>
              <p:spPr bwMode="auto">
                <a:xfrm>
                  <a:off x="530560" y="450277"/>
                  <a:ext cx="3002349" cy="3002349"/>
                </a:xfrm>
                <a:custGeom>
                  <a:avLst/>
                  <a:gdLst>
                    <a:gd name="T0" fmla="*/ 208659781 w 21600"/>
                    <a:gd name="T1" fmla="*/ 0 h 21600"/>
                    <a:gd name="T2" fmla="*/ 208640460 w 21600"/>
                    <a:gd name="T3" fmla="*/ 9679518 h 21600"/>
                    <a:gd name="T4" fmla="*/ 208659781 w 21600"/>
                    <a:gd name="T5" fmla="*/ 19359035 h 21600"/>
                    <a:gd name="T6" fmla="*/ 208678962 w 21600"/>
                    <a:gd name="T7" fmla="*/ 967951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0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99" y="1002"/>
                      </a:moveTo>
                      <a:lnTo>
                        <a:pt x="10800" y="0"/>
                      </a:lnTo>
                      <a:lnTo>
                        <a:pt x="10799" y="1002"/>
                      </a:lnTo>
                      <a:close/>
                    </a:path>
                  </a:pathLst>
                </a:custGeom>
                <a:solidFill>
                  <a:srgbClr val="C050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Oval 24"/>
                <p:cNvSpPr>
                  <a:spLocks noChangeArrowheads="1"/>
                </p:cNvSpPr>
                <p:nvPr/>
              </p:nvSpPr>
              <p:spPr bwMode="auto">
                <a:xfrm>
                  <a:off x="1340270" y="1259986"/>
                  <a:ext cx="1382929" cy="1382929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Rectangle 25"/>
                <p:cNvSpPr>
                  <a:spLocks noChangeArrowheads="1"/>
                </p:cNvSpPr>
                <p:nvPr/>
              </p:nvSpPr>
              <p:spPr bwMode="auto">
                <a:xfrm>
                  <a:off x="1542795" y="1462511"/>
                  <a:ext cx="977879" cy="977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35560" tIns="35560" rIns="35560" bIns="3556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endParaRPr lang="zh-CN" altLang="zh-CN" sz="28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Oval 26"/>
                <p:cNvSpPr>
                  <a:spLocks noChangeArrowheads="1"/>
                </p:cNvSpPr>
                <p:nvPr/>
              </p:nvSpPr>
              <p:spPr bwMode="auto">
                <a:xfrm>
                  <a:off x="1547710" y="1101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Rectangle 27"/>
                <p:cNvSpPr>
                  <a:spLocks noChangeArrowheads="1"/>
                </p:cNvSpPr>
                <p:nvPr/>
              </p:nvSpPr>
              <p:spPr bwMode="auto">
                <a:xfrm>
                  <a:off x="1689478" y="142869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2860" tIns="22860" rIns="22860" bIns="2286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b="1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在刀刃上</a:t>
                  </a:r>
                  <a:endParaRPr lang="zh-CN" altLang="en-US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28"/>
                <p:cNvSpPr>
                  <a:spLocks noChangeArrowheads="1"/>
                </p:cNvSpPr>
                <p:nvPr/>
              </p:nvSpPr>
              <p:spPr bwMode="auto">
                <a:xfrm>
                  <a:off x="2817584" y="2200588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Rectangle 29"/>
                <p:cNvSpPr>
                  <a:spLocks noChangeArrowheads="1"/>
                </p:cNvSpPr>
                <p:nvPr/>
              </p:nvSpPr>
              <p:spPr bwMode="auto">
                <a:xfrm>
                  <a:off x="2959352" y="2342356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2860" tIns="22860" rIns="22860" bIns="2286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b="1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便宜实惠</a:t>
                  </a:r>
                  <a:endParaRPr lang="zh-CN" altLang="en-US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Oval 30"/>
                <p:cNvSpPr>
                  <a:spLocks noChangeArrowheads="1"/>
                </p:cNvSpPr>
                <p:nvPr/>
              </p:nvSpPr>
              <p:spPr bwMode="auto">
                <a:xfrm>
                  <a:off x="277835" y="2200588"/>
                  <a:ext cx="968050" cy="968050"/>
                </a:xfrm>
                <a:prstGeom prst="ellipse">
                  <a:avLst/>
                </a:prstGeom>
                <a:solidFill>
                  <a:srgbClr val="C6020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31"/>
                <p:cNvSpPr>
                  <a:spLocks noChangeArrowheads="1"/>
                </p:cNvSpPr>
                <p:nvPr/>
              </p:nvSpPr>
              <p:spPr bwMode="auto">
                <a:xfrm>
                  <a:off x="419603" y="2342356"/>
                  <a:ext cx="684514" cy="6845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22860" tIns="22860" rIns="22860" bIns="22860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90000"/>
                    </a:lnSpc>
                    <a:spcAft>
                      <a:spcPct val="3500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b="1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把钱花完</a:t>
                  </a:r>
                  <a:endParaRPr lang="zh-CN" altLang="en-US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291456" y="4438402"/>
              <a:ext cx="1448958" cy="1068649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565554" y="4091587"/>
              <a:ext cx="1543394" cy="15433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9" grpId="0" animBg="1"/>
      <p:bldP spid="40" grpId="0" bldLvl="0" autoUpdateAnimBg="0"/>
      <p:bldP spid="41" grpId="0" bldLvl="0" autoUpdateAnimBg="0"/>
      <p:bldP spid="42" grpId="0" animBg="1"/>
      <p:bldP spid="43" grpId="0" animBg="1"/>
      <p:bldP spid="44" grpId="0" bldLvl="0" autoUpdateAnimBg="0"/>
      <p:bldP spid="45" grpId="0" animBg="1"/>
      <p:bldP spid="46" grpId="0" bldLvl="0" autoUpdateAnimBg="0"/>
      <p:bldP spid="47" grpId="0" animBg="1"/>
      <p:bldP spid="48" grpId="0" bldLvl="0" autoUpdateAnimBg="0"/>
      <p:bldP spid="49" grpId="0" bldLvl="0" autoUpdateAnimBg="0"/>
      <p:bldP spid="50" grpId="0" animBg="1"/>
      <p:bldP spid="51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基本原理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8"/>
          <p:cNvGrpSpPr/>
          <p:nvPr/>
        </p:nvGrpSpPr>
        <p:grpSpPr bwMode="auto">
          <a:xfrm>
            <a:off x="2416175" y="2425747"/>
            <a:ext cx="7380288" cy="1081087"/>
            <a:chOff x="0" y="0"/>
            <a:chExt cx="7379755" cy="1080000"/>
          </a:xfrm>
        </p:grpSpPr>
        <p:sp>
          <p:nvSpPr>
            <p:cNvPr id="7" name="任意多边形 43"/>
            <p:cNvSpPr>
              <a:spLocks noChangeArrowheads="1"/>
            </p:cNvSpPr>
            <p:nvPr/>
          </p:nvSpPr>
          <p:spPr bwMode="auto">
            <a:xfrm>
              <a:off x="0" y="0"/>
              <a:ext cx="1080000" cy="1080000"/>
            </a:xfrm>
            <a:custGeom>
              <a:avLst/>
              <a:gdLst>
                <a:gd name="T0" fmla="*/ 0 w 1260455"/>
                <a:gd name="T1" fmla="*/ 462690 h 1260455"/>
                <a:gd name="T2" fmla="*/ 462690 w 1260455"/>
                <a:gd name="T3" fmla="*/ 0 h 1260455"/>
                <a:gd name="T4" fmla="*/ 925381 w 1260455"/>
                <a:gd name="T5" fmla="*/ 462690 h 1260455"/>
                <a:gd name="T6" fmla="*/ 462690 w 1260455"/>
                <a:gd name="T7" fmla="*/ 925381 h 1260455"/>
                <a:gd name="T8" fmla="*/ 0 w 1260455"/>
                <a:gd name="T9" fmla="*/ 46269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效益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任意多边形 44"/>
            <p:cNvSpPr>
              <a:spLocks noChangeArrowheads="1"/>
            </p:cNvSpPr>
            <p:nvPr/>
          </p:nvSpPr>
          <p:spPr bwMode="auto">
            <a:xfrm>
              <a:off x="1232283" y="270000"/>
              <a:ext cx="540000" cy="540000"/>
            </a:xfrm>
            <a:custGeom>
              <a:avLst/>
              <a:gdLst>
                <a:gd name="T0" fmla="*/ 52870 w 731063"/>
                <a:gd name="T1" fmla="*/ 82167 h 731063"/>
                <a:gd name="T2" fmla="*/ 346001 w 731063"/>
                <a:gd name="T3" fmla="*/ 82167 h 731063"/>
                <a:gd name="T4" fmla="*/ 346001 w 731063"/>
                <a:gd name="T5" fmla="*/ 175982 h 731063"/>
                <a:gd name="T6" fmla="*/ 52870 w 731063"/>
                <a:gd name="T7" fmla="*/ 175982 h 731063"/>
                <a:gd name="T8" fmla="*/ 52870 w 731063"/>
                <a:gd name="T9" fmla="*/ 82167 h 731063"/>
                <a:gd name="T10" fmla="*/ 52870 w 731063"/>
                <a:gd name="T11" fmla="*/ 222889 h 731063"/>
                <a:gd name="T12" fmla="*/ 346001 w 731063"/>
                <a:gd name="T13" fmla="*/ 222889 h 731063"/>
                <a:gd name="T14" fmla="*/ 346001 w 731063"/>
                <a:gd name="T15" fmla="*/ 316704 h 731063"/>
                <a:gd name="T16" fmla="*/ 52870 w 731063"/>
                <a:gd name="T17" fmla="*/ 316704 h 731063"/>
                <a:gd name="T18" fmla="*/ 52870 w 731063"/>
                <a:gd name="T19" fmla="*/ 222889 h 7310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1063"/>
                <a:gd name="T31" fmla="*/ 0 h 731063"/>
                <a:gd name="T32" fmla="*/ 731063 w 731063"/>
                <a:gd name="T33" fmla="*/ 731063 h 73106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1063" h="731063">
                  <a:moveTo>
                    <a:pt x="96902" y="150599"/>
                  </a:moveTo>
                  <a:lnTo>
                    <a:pt x="634161" y="150599"/>
                  </a:lnTo>
                  <a:lnTo>
                    <a:pt x="634161" y="322545"/>
                  </a:lnTo>
                  <a:lnTo>
                    <a:pt x="96902" y="322545"/>
                  </a:lnTo>
                  <a:lnTo>
                    <a:pt x="96902" y="150599"/>
                  </a:lnTo>
                  <a:close/>
                  <a:moveTo>
                    <a:pt x="96902" y="408518"/>
                  </a:moveTo>
                  <a:lnTo>
                    <a:pt x="634161" y="408518"/>
                  </a:lnTo>
                  <a:lnTo>
                    <a:pt x="634161" y="580464"/>
                  </a:lnTo>
                  <a:lnTo>
                    <a:pt x="96902" y="580464"/>
                  </a:lnTo>
                  <a:lnTo>
                    <a:pt x="96902" y="408518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rgbClr val="FFFFFF"/>
              </a:solidFill>
              <a:bevel/>
            </a:ln>
          </p:spPr>
          <p:txBody>
            <a:bodyPr lIns="96902" tIns="150599" rIns="96902" bIns="15059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45"/>
            <p:cNvSpPr>
              <a:spLocks noChangeArrowheads="1"/>
            </p:cNvSpPr>
            <p:nvPr/>
          </p:nvSpPr>
          <p:spPr bwMode="auto">
            <a:xfrm>
              <a:off x="2049991" y="0"/>
              <a:ext cx="1080000" cy="1080000"/>
            </a:xfrm>
            <a:custGeom>
              <a:avLst/>
              <a:gdLst>
                <a:gd name="T0" fmla="*/ 0 w 1260455"/>
                <a:gd name="T1" fmla="*/ 462690 h 1260455"/>
                <a:gd name="T2" fmla="*/ 462690 w 1260455"/>
                <a:gd name="T3" fmla="*/ 0 h 1260455"/>
                <a:gd name="T4" fmla="*/ 925381 w 1260455"/>
                <a:gd name="T5" fmla="*/ 462690 h 1260455"/>
                <a:gd name="T6" fmla="*/ 462690 w 1260455"/>
                <a:gd name="T7" fmla="*/ 925381 h 1260455"/>
                <a:gd name="T8" fmla="*/ 0 w 1260455"/>
                <a:gd name="T9" fmla="*/ 46269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效能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 46"/>
            <p:cNvSpPr>
              <a:spLocks noChangeArrowheads="1"/>
            </p:cNvSpPr>
            <p:nvPr/>
          </p:nvSpPr>
          <p:spPr bwMode="auto">
            <a:xfrm>
              <a:off x="3380798" y="270000"/>
              <a:ext cx="540000" cy="540000"/>
            </a:xfrm>
            <a:custGeom>
              <a:avLst/>
              <a:gdLst>
                <a:gd name="T0" fmla="*/ 62630 w 731063"/>
                <a:gd name="T1" fmla="*/ 128967 h 731063"/>
                <a:gd name="T2" fmla="*/ 128967 w 731063"/>
                <a:gd name="T3" fmla="*/ 62630 h 731063"/>
                <a:gd name="T4" fmla="*/ 199436 w 731063"/>
                <a:gd name="T5" fmla="*/ 133099 h 731063"/>
                <a:gd name="T6" fmla="*/ 269904 w 731063"/>
                <a:gd name="T7" fmla="*/ 62630 h 731063"/>
                <a:gd name="T8" fmla="*/ 336241 w 731063"/>
                <a:gd name="T9" fmla="*/ 128967 h 731063"/>
                <a:gd name="T10" fmla="*/ 265772 w 731063"/>
                <a:gd name="T11" fmla="*/ 199436 h 731063"/>
                <a:gd name="T12" fmla="*/ 336241 w 731063"/>
                <a:gd name="T13" fmla="*/ 269904 h 731063"/>
                <a:gd name="T14" fmla="*/ 269904 w 731063"/>
                <a:gd name="T15" fmla="*/ 336241 h 731063"/>
                <a:gd name="T16" fmla="*/ 199436 w 731063"/>
                <a:gd name="T17" fmla="*/ 265772 h 731063"/>
                <a:gd name="T18" fmla="*/ 128967 w 731063"/>
                <a:gd name="T19" fmla="*/ 336241 h 731063"/>
                <a:gd name="T20" fmla="*/ 62630 w 731063"/>
                <a:gd name="T21" fmla="*/ 269904 h 731063"/>
                <a:gd name="T22" fmla="*/ 133099 w 731063"/>
                <a:gd name="T23" fmla="*/ 199436 h 731063"/>
                <a:gd name="T24" fmla="*/ 62630 w 731063"/>
                <a:gd name="T25" fmla="*/ 128967 h 7310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063"/>
                <a:gd name="T40" fmla="*/ 0 h 731063"/>
                <a:gd name="T41" fmla="*/ 731063 w 731063"/>
                <a:gd name="T42" fmla="*/ 731063 h 7310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rgbClr val="FFFFFF"/>
              </a:solidFill>
              <a:bevel/>
            </a:ln>
          </p:spPr>
          <p:txBody>
            <a:bodyPr lIns="114791" tIns="114791" rIns="114791" bIns="114791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47"/>
            <p:cNvSpPr>
              <a:spLocks noChangeArrowheads="1"/>
            </p:cNvSpPr>
            <p:nvPr/>
          </p:nvSpPr>
          <p:spPr bwMode="auto">
            <a:xfrm>
              <a:off x="4210231" y="0"/>
              <a:ext cx="1080000" cy="1080000"/>
            </a:xfrm>
            <a:custGeom>
              <a:avLst/>
              <a:gdLst>
                <a:gd name="T0" fmla="*/ 0 w 1260455"/>
                <a:gd name="T1" fmla="*/ 462690 h 1260455"/>
                <a:gd name="T2" fmla="*/ 462690 w 1260455"/>
                <a:gd name="T3" fmla="*/ 0 h 1260455"/>
                <a:gd name="T4" fmla="*/ 925381 w 1260455"/>
                <a:gd name="T5" fmla="*/ 462690 h 1260455"/>
                <a:gd name="T6" fmla="*/ 462690 w 1260455"/>
                <a:gd name="T7" fmla="*/ 925381 h 1260455"/>
                <a:gd name="T8" fmla="*/ 0 w 1260455"/>
                <a:gd name="T9" fmla="*/ 46269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效率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 48"/>
            <p:cNvSpPr>
              <a:spLocks noChangeArrowheads="1"/>
            </p:cNvSpPr>
            <p:nvPr/>
          </p:nvSpPr>
          <p:spPr bwMode="auto">
            <a:xfrm>
              <a:off x="5502676" y="270000"/>
              <a:ext cx="540000" cy="540000"/>
            </a:xfrm>
            <a:custGeom>
              <a:avLst/>
              <a:gdLst>
                <a:gd name="T0" fmla="*/ 62630 w 731063"/>
                <a:gd name="T1" fmla="*/ 128967 h 731063"/>
                <a:gd name="T2" fmla="*/ 128967 w 731063"/>
                <a:gd name="T3" fmla="*/ 62630 h 731063"/>
                <a:gd name="T4" fmla="*/ 199436 w 731063"/>
                <a:gd name="T5" fmla="*/ 133099 h 731063"/>
                <a:gd name="T6" fmla="*/ 269904 w 731063"/>
                <a:gd name="T7" fmla="*/ 62630 h 731063"/>
                <a:gd name="T8" fmla="*/ 336241 w 731063"/>
                <a:gd name="T9" fmla="*/ 128967 h 731063"/>
                <a:gd name="T10" fmla="*/ 265772 w 731063"/>
                <a:gd name="T11" fmla="*/ 199436 h 731063"/>
                <a:gd name="T12" fmla="*/ 336241 w 731063"/>
                <a:gd name="T13" fmla="*/ 269904 h 731063"/>
                <a:gd name="T14" fmla="*/ 269904 w 731063"/>
                <a:gd name="T15" fmla="*/ 336241 h 731063"/>
                <a:gd name="T16" fmla="*/ 199436 w 731063"/>
                <a:gd name="T17" fmla="*/ 265772 h 731063"/>
                <a:gd name="T18" fmla="*/ 128967 w 731063"/>
                <a:gd name="T19" fmla="*/ 336241 h 731063"/>
                <a:gd name="T20" fmla="*/ 62630 w 731063"/>
                <a:gd name="T21" fmla="*/ 269904 h 731063"/>
                <a:gd name="T22" fmla="*/ 133099 w 731063"/>
                <a:gd name="T23" fmla="*/ 199436 h 731063"/>
                <a:gd name="T24" fmla="*/ 62630 w 731063"/>
                <a:gd name="T25" fmla="*/ 128967 h 7310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063"/>
                <a:gd name="T40" fmla="*/ 0 h 731063"/>
                <a:gd name="T41" fmla="*/ 731063 w 731063"/>
                <a:gd name="T42" fmla="*/ 731063 h 7310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rgbClr val="FFFFFF"/>
              </a:solidFill>
              <a:bevel/>
            </a:ln>
          </p:spPr>
          <p:txBody>
            <a:bodyPr lIns="114791" tIns="114791" rIns="114791" bIns="114791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 49"/>
            <p:cNvSpPr>
              <a:spLocks noChangeArrowheads="1"/>
            </p:cNvSpPr>
            <p:nvPr/>
          </p:nvSpPr>
          <p:spPr bwMode="auto">
            <a:xfrm>
              <a:off x="6299755" y="0"/>
              <a:ext cx="1080000" cy="1080000"/>
            </a:xfrm>
            <a:custGeom>
              <a:avLst/>
              <a:gdLst>
                <a:gd name="T0" fmla="*/ 0 w 1260455"/>
                <a:gd name="T1" fmla="*/ 462690 h 1260455"/>
                <a:gd name="T2" fmla="*/ 462690 w 1260455"/>
                <a:gd name="T3" fmla="*/ 0 h 1260455"/>
                <a:gd name="T4" fmla="*/ 925381 w 1260455"/>
                <a:gd name="T5" fmla="*/ 462690 h 1260455"/>
                <a:gd name="T6" fmla="*/ 462690 w 1260455"/>
                <a:gd name="T7" fmla="*/ 925381 h 1260455"/>
                <a:gd name="T8" fmla="*/ 0 w 1260455"/>
                <a:gd name="T9" fmla="*/ 46269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勤恳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6"/>
          <p:cNvGrpSpPr/>
          <p:nvPr/>
        </p:nvGrpSpPr>
        <p:grpSpPr bwMode="auto">
          <a:xfrm>
            <a:off x="2057400" y="3716384"/>
            <a:ext cx="1800225" cy="1727200"/>
            <a:chOff x="0" y="0"/>
            <a:chExt cx="1800000" cy="1728191"/>
          </a:xfrm>
        </p:grpSpPr>
        <p:sp>
          <p:nvSpPr>
            <p:cNvPr id="15" name="下箭头 51"/>
            <p:cNvSpPr>
              <a:spLocks noChangeArrowheads="1"/>
            </p:cNvSpPr>
            <p:nvPr/>
          </p:nvSpPr>
          <p:spPr bwMode="auto">
            <a:xfrm>
              <a:off x="666000" y="0"/>
              <a:ext cx="468000" cy="468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 w="9525">
              <a:solidFill>
                <a:srgbClr val="FFFFFF"/>
              </a:solidFill>
              <a:bevel/>
            </a:ln>
          </p:spPr>
          <p:txBody>
            <a:bodyPr lIns="96902" tIns="150599" rIns="96902" bIns="15059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zh-CN" altLang="zh-CN" sz="3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52"/>
            <p:cNvSpPr>
              <a:spLocks noChangeArrowheads="1"/>
            </p:cNvSpPr>
            <p:nvPr/>
          </p:nvSpPr>
          <p:spPr bwMode="auto">
            <a:xfrm>
              <a:off x="0" y="648191"/>
              <a:ext cx="1800000" cy="1080000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2F2F2"/>
                  </a:solidFill>
                  <a:latin typeface="+mn-lt"/>
                  <a:ea typeface="+mn-ea"/>
                  <a:cs typeface="+mn-ea"/>
                  <a:sym typeface="+mn-lt"/>
                </a:rPr>
                <a:t>效果与利益，是最终追求的结果</a:t>
              </a: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9"/>
          <p:cNvGrpSpPr/>
          <p:nvPr/>
        </p:nvGrpSpPr>
        <p:grpSpPr bwMode="auto">
          <a:xfrm>
            <a:off x="4079875" y="3695747"/>
            <a:ext cx="1800225" cy="1747837"/>
            <a:chOff x="0" y="0"/>
            <a:chExt cx="1800000" cy="1748810"/>
          </a:xfrm>
        </p:grpSpPr>
        <p:sp>
          <p:nvSpPr>
            <p:cNvPr id="18" name="下箭头 54"/>
            <p:cNvSpPr>
              <a:spLocks noChangeArrowheads="1"/>
            </p:cNvSpPr>
            <p:nvPr/>
          </p:nvSpPr>
          <p:spPr bwMode="auto">
            <a:xfrm>
              <a:off x="693753" y="0"/>
              <a:ext cx="468000" cy="468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bevel/>
            </a:ln>
          </p:spPr>
          <p:txBody>
            <a:bodyPr lIns="114791" tIns="114791" rIns="114791" bIns="114791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zh-CN" altLang="zh-CN" sz="3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55"/>
            <p:cNvSpPr>
              <a:spLocks noChangeArrowheads="1"/>
            </p:cNvSpPr>
            <p:nvPr/>
          </p:nvSpPr>
          <p:spPr bwMode="auto">
            <a:xfrm>
              <a:off x="0" y="668810"/>
              <a:ext cx="1800000" cy="108000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2F2F2"/>
                  </a:solidFill>
                  <a:latin typeface="+mn-lt"/>
                  <a:ea typeface="+mn-ea"/>
                  <a:cs typeface="+mn-ea"/>
                  <a:sym typeface="+mn-lt"/>
                </a:rPr>
                <a:t>强调目的正确、效果有利</a:t>
              </a:r>
              <a:endParaRPr lang="zh-CN" altLang="en-US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22"/>
          <p:cNvGrpSpPr/>
          <p:nvPr/>
        </p:nvGrpSpPr>
        <p:grpSpPr bwMode="auto">
          <a:xfrm>
            <a:off x="6238875" y="3724322"/>
            <a:ext cx="1800225" cy="1719262"/>
            <a:chOff x="0" y="0"/>
            <a:chExt cx="1800000" cy="1719401"/>
          </a:xfrm>
        </p:grpSpPr>
        <p:sp>
          <p:nvSpPr>
            <p:cNvPr id="21" name="下箭头 57"/>
            <p:cNvSpPr>
              <a:spLocks noChangeArrowheads="1"/>
            </p:cNvSpPr>
            <p:nvPr/>
          </p:nvSpPr>
          <p:spPr bwMode="auto">
            <a:xfrm>
              <a:off x="693753" y="0"/>
              <a:ext cx="468000" cy="468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 w="9525">
              <a:solidFill>
                <a:srgbClr val="FFFFFF"/>
              </a:solidFill>
              <a:bevel/>
            </a:ln>
          </p:spPr>
          <p:txBody>
            <a:bodyPr lIns="114791" tIns="114791" rIns="114791" bIns="114791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zh-CN" altLang="zh-CN" sz="3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58"/>
            <p:cNvSpPr>
              <a:spLocks noChangeArrowheads="1"/>
            </p:cNvSpPr>
            <p:nvPr/>
          </p:nvSpPr>
          <p:spPr bwMode="auto">
            <a:xfrm>
              <a:off x="0" y="639401"/>
              <a:ext cx="1800000" cy="108000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2F2F2"/>
                  </a:solidFill>
                  <a:latin typeface="+mn-lt"/>
                  <a:ea typeface="+mn-ea"/>
                  <a:cs typeface="+mn-ea"/>
                  <a:sym typeface="+mn-lt"/>
                </a:rPr>
                <a:t>是指在单位时间里完成的工作量</a:t>
              </a:r>
              <a:endParaRPr lang="zh-CN" altLang="en-US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25"/>
          <p:cNvGrpSpPr/>
          <p:nvPr/>
        </p:nvGrpSpPr>
        <p:grpSpPr bwMode="auto">
          <a:xfrm>
            <a:off x="8329613" y="3724322"/>
            <a:ext cx="1800225" cy="1719262"/>
            <a:chOff x="0" y="0"/>
            <a:chExt cx="1800000" cy="1719401"/>
          </a:xfrm>
        </p:grpSpPr>
        <p:sp>
          <p:nvSpPr>
            <p:cNvPr id="24" name="下箭头 60"/>
            <p:cNvSpPr/>
            <p:nvPr/>
          </p:nvSpPr>
          <p:spPr bwMode="auto">
            <a:xfrm>
              <a:off x="693753" y="0"/>
              <a:ext cx="468000" cy="468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bevel/>
              <a:headEnd type="oval" w="med" len="med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61"/>
            <p:cNvSpPr>
              <a:spLocks noChangeArrowheads="1"/>
            </p:cNvSpPr>
            <p:nvPr/>
          </p:nvSpPr>
          <p:spPr bwMode="auto">
            <a:xfrm>
              <a:off x="0" y="639401"/>
              <a:ext cx="1800000" cy="108000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FFFF"/>
              </a:solidFill>
              <a:bevel/>
            </a:ln>
          </p:spPr>
          <p:txBody>
            <a:bodyPr lIns="215069" tIns="215069" rIns="215069" bIns="215069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2F2F2"/>
                  </a:solidFill>
                  <a:latin typeface="+mn-lt"/>
                  <a:ea typeface="+mn-ea"/>
                  <a:cs typeface="+mn-ea"/>
                  <a:sym typeface="+mn-lt"/>
                </a:rPr>
                <a:t>充分利用时间，不浪费</a:t>
              </a:r>
              <a:endParaRPr lang="zh-CN" altLang="en-US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62"/>
          <p:cNvSpPr>
            <a:spLocks noChangeArrowheads="1"/>
          </p:cNvSpPr>
          <p:nvPr/>
        </p:nvSpPr>
        <p:spPr bwMode="auto">
          <a:xfrm>
            <a:off x="3387725" y="5718165"/>
            <a:ext cx="5416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效能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最为重要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效率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次之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勤恳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再次之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4724462" y="1336404"/>
            <a:ext cx="2669670" cy="544936"/>
            <a:chOff x="4800901" y="1438474"/>
            <a:chExt cx="2669670" cy="544936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4800901" y="1483786"/>
              <a:ext cx="2669670" cy="499624"/>
            </a:xfrm>
            <a:prstGeom prst="round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>
              <a:off x="5386347" y="1438474"/>
              <a:ext cx="1439862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Bef>
                  <a:spcPts val="200"/>
                </a:spcBef>
                <a:spcAft>
                  <a:spcPts val="65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原 理 图 示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07576"/>
            <a:ext cx="2850776" cy="6965576"/>
          </a:xfrm>
          <a:prstGeom prst="rect">
            <a:avLst/>
          </a:prstGeom>
          <a:solidFill>
            <a:srgbClr val="C6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17007" y="704124"/>
            <a:ext cx="4242822" cy="5336784"/>
          </a:xfrm>
          <a:prstGeom prst="rect">
            <a:avLst/>
          </a:prstGeom>
          <a:effectLst>
            <a:outerShdw blurRad="228600" sx="101000" sy="101000" algn="ctr" rotWithShape="0">
              <a:prstClr val="black">
                <a:alpha val="21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9724287" y="671466"/>
            <a:ext cx="2481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solidFill>
                  <a:srgbClr val="C60202"/>
                </a:solidFill>
                <a:cs typeface="+mn-ea"/>
                <a:sym typeface="+mn-lt"/>
              </a:rPr>
              <a:t>CONTENTS</a:t>
            </a:r>
            <a:endParaRPr kumimoji="1" lang="zh-CN" altLang="en-US" sz="32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3945" y="191044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rgbClr val="C60202"/>
                </a:solidFill>
                <a:cs typeface="+mn-ea"/>
                <a:sym typeface="+mn-lt"/>
              </a:rPr>
              <a:t>01</a:t>
            </a:r>
            <a:endParaRPr kumimoji="1" lang="zh-CN" altLang="en-US" sz="2800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1804" y="172859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为什么需要时间管理</a:t>
            </a:r>
            <a:endParaRPr kumimoji="1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1804" y="2190261"/>
            <a:ext cx="4937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73945" y="2944585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rgbClr val="C60202"/>
                </a:solidFill>
                <a:cs typeface="+mn-ea"/>
                <a:sym typeface="+mn-lt"/>
              </a:rPr>
              <a:t>02</a:t>
            </a:r>
            <a:endParaRPr kumimoji="1" lang="zh-CN" altLang="en-US" sz="2800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1804" y="276273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时间与时间管理概述</a:t>
            </a:r>
            <a:endParaRPr kumimoji="1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1804" y="3224404"/>
            <a:ext cx="4937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73945" y="3978728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rgbClr val="C60202"/>
                </a:solidFill>
                <a:cs typeface="+mn-ea"/>
                <a:sym typeface="+mn-lt"/>
              </a:rPr>
              <a:t>03</a:t>
            </a:r>
            <a:endParaRPr kumimoji="1" lang="zh-CN" altLang="en-US" sz="2800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81804" y="379688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时间管理的基本原理</a:t>
            </a:r>
            <a:endParaRPr kumimoji="1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81804" y="4258547"/>
            <a:ext cx="4937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73945" y="5012870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rgbClr val="C60202"/>
                </a:solidFill>
                <a:cs typeface="+mn-ea"/>
                <a:sym typeface="+mn-lt"/>
              </a:rPr>
              <a:t>04</a:t>
            </a:r>
            <a:endParaRPr kumimoji="1" lang="zh-CN" altLang="en-US" sz="2800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81804" y="483102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时间管理的具体措施</a:t>
            </a:r>
            <a:endParaRPr kumimoji="1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81804" y="5292689"/>
            <a:ext cx="4937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6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949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449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49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25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8" grpId="0"/>
      <p:bldP spid="9" grpId="0"/>
      <p:bldP spid="11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效 能 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27"/>
          <p:cNvSpPr/>
          <p:nvPr/>
        </p:nvSpPr>
        <p:spPr bwMode="auto">
          <a:xfrm rot="10800000" flipH="1" flipV="1">
            <a:off x="7442200" y="2144713"/>
            <a:ext cx="969963" cy="200025"/>
          </a:xfrm>
          <a:custGeom>
            <a:avLst/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Group 8"/>
          <p:cNvGrpSpPr/>
          <p:nvPr/>
        </p:nvGrpSpPr>
        <p:grpSpPr bwMode="auto">
          <a:xfrm>
            <a:off x="3897313" y="1882775"/>
            <a:ext cx="4403725" cy="4392613"/>
            <a:chOff x="0" y="0"/>
            <a:chExt cx="4402963" cy="4392248"/>
          </a:xfrm>
        </p:grpSpPr>
        <p:sp>
          <p:nvSpPr>
            <p:cNvPr id="8" name="Freeform 9"/>
            <p:cNvSpPr>
              <a:spLocks noChangeArrowheads="1"/>
            </p:cNvSpPr>
            <p:nvPr/>
          </p:nvSpPr>
          <p:spPr bwMode="auto">
            <a:xfrm flipH="1" flipV="1">
              <a:off x="2232488" y="2232248"/>
              <a:ext cx="2160000" cy="2160000"/>
            </a:xfrm>
            <a:custGeom>
              <a:avLst/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 cap="flat" cmpd="sng">
              <a:solidFill>
                <a:srgbClr val="D7D7D7"/>
              </a:solidFill>
              <a:beve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 flipV="1">
              <a:off x="0" y="2232248"/>
              <a:ext cx="2160000" cy="2160000"/>
            </a:xfrm>
            <a:custGeom>
              <a:avLst/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 cap="flat" cmpd="sng">
              <a:solidFill>
                <a:srgbClr val="D7D7D7"/>
              </a:solidFill>
              <a:beve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 flipH="1">
              <a:off x="2242963" y="0"/>
              <a:ext cx="2160000" cy="2160000"/>
            </a:xfrm>
            <a:custGeom>
              <a:avLst/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 cap="flat" cmpd="sng">
              <a:solidFill>
                <a:srgbClr val="D7D7D7"/>
              </a:solidFill>
              <a:beve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 noChangeArrowheads="1"/>
            </p:cNvSpPr>
            <p:nvPr/>
          </p:nvSpPr>
          <p:spPr bwMode="auto">
            <a:xfrm>
              <a:off x="0" y="0"/>
              <a:ext cx="2160000" cy="2160000"/>
            </a:xfrm>
            <a:custGeom>
              <a:avLst/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C00000"/>
            </a:solidFill>
            <a:ln w="3175" cap="flat" cmpd="sng">
              <a:solidFill>
                <a:srgbClr val="D7D7D7"/>
              </a:solidFill>
              <a:beve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8375650" y="3670300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紧急</a:t>
            </a:r>
            <a:endParaRPr lang="zh-CN" altLang="en-US" b="1" dirty="0">
              <a:solidFill>
                <a:srgbClr val="C6020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5422900" y="1485900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重要</a:t>
            </a:r>
            <a:endParaRPr lang="zh-CN" altLang="en-US" dirty="0">
              <a:solidFill>
                <a:srgbClr val="C6020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36"/>
          <p:cNvSpPr>
            <a:spLocks noChangeArrowheads="1"/>
          </p:cNvSpPr>
          <p:nvPr/>
        </p:nvSpPr>
        <p:spPr bwMode="auto">
          <a:xfrm>
            <a:off x="3897313" y="4179888"/>
            <a:ext cx="205898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等待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闲聊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闲逛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看热闹无谓的会议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应酬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嗜好沉迷（游戏）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新闻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微博</a:t>
            </a: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37"/>
          <p:cNvSpPr>
            <a:spLocks noChangeArrowheads="1"/>
          </p:cNvSpPr>
          <p:nvPr/>
        </p:nvSpPr>
        <p:spPr bwMode="auto">
          <a:xfrm>
            <a:off x="6199188" y="4179888"/>
            <a:ext cx="20526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任何非预约事项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干扰电话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/QQ/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微信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下属请示与报告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日常文件批阅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别人求帮忙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3968750" y="2530475"/>
            <a:ext cx="2060575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目标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计划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各种沟通（角色）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培训工作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培养下属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知识管理</a:t>
            </a: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技能提升</a:t>
            </a:r>
            <a:endParaRPr 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防患未然（锻炼、防火）</a:t>
            </a:r>
            <a:endParaRPr lang="zh-CN" altLang="en-US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6199188" y="3048000"/>
            <a:ext cx="2052637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二象限转过来</a:t>
            </a:r>
            <a:endParaRPr 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燃眉之急的问题</a:t>
            </a:r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危机（看病、救火）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"/>
          <p:cNvGrpSpPr/>
          <p:nvPr/>
        </p:nvGrpSpPr>
        <p:grpSpPr>
          <a:xfrm>
            <a:off x="2714625" y="1377950"/>
            <a:ext cx="6810375" cy="5403850"/>
            <a:chOff x="2714625" y="1377950"/>
            <a:chExt cx="6810375" cy="5403850"/>
          </a:xfrm>
        </p:grpSpPr>
        <p:sp>
          <p:nvSpPr>
            <p:cNvPr id="19" name="Line 10"/>
            <p:cNvSpPr>
              <a:spLocks noChangeShapeType="1"/>
            </p:cNvSpPr>
            <p:nvPr/>
          </p:nvSpPr>
          <p:spPr bwMode="auto">
            <a:xfrm rot="5400000" flipH="1" flipV="1">
              <a:off x="6119019" y="678656"/>
              <a:ext cx="1588" cy="6810375"/>
            </a:xfrm>
            <a:prstGeom prst="line">
              <a:avLst/>
            </a:prstGeom>
            <a:noFill/>
            <a:ln w="38100">
              <a:solidFill>
                <a:schemeClr val="accent5">
                  <a:lumMod val="10000"/>
                </a:schemeClr>
              </a:solidFill>
              <a:bevel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ine 11"/>
            <p:cNvSpPr>
              <a:spLocks noChangeShapeType="1"/>
            </p:cNvSpPr>
            <p:nvPr/>
          </p:nvSpPr>
          <p:spPr bwMode="auto">
            <a:xfrm flipV="1">
              <a:off x="6102350" y="1377950"/>
              <a:ext cx="0" cy="5403850"/>
            </a:xfrm>
            <a:prstGeom prst="line">
              <a:avLst/>
            </a:prstGeom>
            <a:noFill/>
            <a:ln w="38100">
              <a:solidFill>
                <a:schemeClr val="accent5">
                  <a:lumMod val="25000"/>
                </a:schemeClr>
              </a:solidFill>
              <a:bevel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Freeform 27"/>
          <p:cNvSpPr/>
          <p:nvPr/>
        </p:nvSpPr>
        <p:spPr bwMode="auto">
          <a:xfrm rot="10800000" flipV="1">
            <a:off x="3716338" y="2108200"/>
            <a:ext cx="893762" cy="273050"/>
          </a:xfrm>
          <a:custGeom>
            <a:avLst/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 Box 28"/>
          <p:cNvSpPr>
            <a:spLocks noChangeArrowheads="1"/>
          </p:cNvSpPr>
          <p:nvPr/>
        </p:nvSpPr>
        <p:spPr bwMode="auto">
          <a:xfrm>
            <a:off x="1114425" y="1712913"/>
            <a:ext cx="2457450" cy="110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定出时间待会做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淡定从容</a:t>
            </a:r>
            <a:endParaRPr lang="en-US" sz="40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直接连接符 40"/>
          <p:cNvSpPr>
            <a:spLocks noChangeShapeType="1"/>
          </p:cNvSpPr>
          <p:nvPr/>
        </p:nvSpPr>
        <p:spPr bwMode="auto">
          <a:xfrm>
            <a:off x="3716338" y="1803400"/>
            <a:ext cx="0" cy="88265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7"/>
          <p:cNvSpPr/>
          <p:nvPr/>
        </p:nvSpPr>
        <p:spPr bwMode="auto">
          <a:xfrm rot="10800000">
            <a:off x="3698875" y="5632450"/>
            <a:ext cx="774700" cy="292100"/>
          </a:xfrm>
          <a:custGeom>
            <a:avLst/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 Box 28"/>
          <p:cNvSpPr>
            <a:spLocks noChangeArrowheads="1"/>
          </p:cNvSpPr>
          <p:nvPr/>
        </p:nvSpPr>
        <p:spPr bwMode="auto">
          <a:xfrm>
            <a:off x="1114425" y="5149850"/>
            <a:ext cx="2439988" cy="117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打发时间时做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浪费生命</a:t>
            </a:r>
            <a:endParaRPr lang="en-US" sz="40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接连接符 65"/>
          <p:cNvSpPr>
            <a:spLocks noChangeShapeType="1"/>
          </p:cNvSpPr>
          <p:nvPr/>
        </p:nvSpPr>
        <p:spPr bwMode="auto">
          <a:xfrm>
            <a:off x="3698875" y="5330825"/>
            <a:ext cx="0" cy="93980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 Box 28"/>
          <p:cNvSpPr>
            <a:spLocks noChangeArrowheads="1"/>
          </p:cNvSpPr>
          <p:nvPr/>
        </p:nvSpPr>
        <p:spPr bwMode="auto">
          <a:xfrm>
            <a:off x="8539163" y="1677988"/>
            <a:ext cx="2446337" cy="117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立即去做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压力山大</a:t>
            </a:r>
            <a:endParaRPr lang="en-US" sz="40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直接连接符 68"/>
          <p:cNvSpPr>
            <a:spLocks noChangeShapeType="1"/>
          </p:cNvSpPr>
          <p:nvPr/>
        </p:nvSpPr>
        <p:spPr bwMode="auto">
          <a:xfrm>
            <a:off x="8448675" y="1724025"/>
            <a:ext cx="1588" cy="104140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7"/>
          <p:cNvSpPr/>
          <p:nvPr/>
        </p:nvSpPr>
        <p:spPr bwMode="auto">
          <a:xfrm rot="10800000" flipH="1">
            <a:off x="7713663" y="5591175"/>
            <a:ext cx="825500" cy="333375"/>
          </a:xfrm>
          <a:custGeom>
            <a:avLst/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ext Box 28"/>
          <p:cNvSpPr>
            <a:spLocks noChangeArrowheads="1"/>
          </p:cNvSpPr>
          <p:nvPr/>
        </p:nvSpPr>
        <p:spPr bwMode="auto">
          <a:xfrm>
            <a:off x="8728514" y="5149850"/>
            <a:ext cx="2574925" cy="117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授权或另约时间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忙且盲目</a:t>
            </a:r>
            <a:endParaRPr lang="en-US" sz="40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直接连接符 71"/>
          <p:cNvSpPr>
            <a:spLocks noChangeShapeType="1"/>
          </p:cNvSpPr>
          <p:nvPr/>
        </p:nvSpPr>
        <p:spPr bwMode="auto">
          <a:xfrm>
            <a:off x="8583613" y="5280025"/>
            <a:ext cx="1587" cy="1023938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Text Box 28"/>
          <p:cNvSpPr>
            <a:spLocks noChangeArrowheads="1"/>
          </p:cNvSpPr>
          <p:nvPr/>
        </p:nvSpPr>
        <p:spPr bwMode="auto">
          <a:xfrm>
            <a:off x="4786313" y="5372100"/>
            <a:ext cx="2439987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时间杀手</a:t>
            </a:r>
            <a:endParaRPr lang="en-US" sz="40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6" grpId="0" animBg="1"/>
      <p:bldP spid="12" grpId="0"/>
      <p:bldP spid="13" grpId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21" grpId="0" animBg="1"/>
      <p:bldP spid="22" grpId="0" bldLvl="0" autoUpdateAnimBg="0"/>
      <p:bldP spid="23" grpId="0" animBg="1"/>
      <p:bldP spid="24" grpId="0" animBg="1"/>
      <p:bldP spid="25" grpId="0" bldLvl="0" autoUpdateAnimBg="0"/>
      <p:bldP spid="26" grpId="0" animBg="1"/>
      <p:bldP spid="27" grpId="0" bldLvl="0" autoUpdateAnimBg="0"/>
      <p:bldP spid="28" grpId="0" animBg="1"/>
      <p:bldP spid="29" grpId="0" animBg="1"/>
      <p:bldP spid="30" grpId="0" bldLvl="0" autoUpdateAnimBg="0"/>
      <p:bldP spid="31" grpId="0" animBg="1"/>
      <p:bldP spid="3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效 率 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îṥ1iďè"/>
          <p:cNvSpPr/>
          <p:nvPr/>
        </p:nvSpPr>
        <p:spPr bwMode="auto">
          <a:xfrm flipV="1">
            <a:off x="1287894" y="2469473"/>
            <a:ext cx="0" cy="1065464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ṧḷíḑé"/>
          <p:cNvSpPr/>
          <p:nvPr/>
        </p:nvSpPr>
        <p:spPr bwMode="auto">
          <a:xfrm flipV="1">
            <a:off x="3966671" y="2469472"/>
            <a:ext cx="0" cy="1173321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ṣļîďè"/>
          <p:cNvSpPr/>
          <p:nvPr/>
        </p:nvSpPr>
        <p:spPr bwMode="auto">
          <a:xfrm flipV="1">
            <a:off x="6612383" y="2469473"/>
            <a:ext cx="0" cy="1065464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ṩ1idé"/>
          <p:cNvSpPr/>
          <p:nvPr/>
        </p:nvSpPr>
        <p:spPr bwMode="auto">
          <a:xfrm flipV="1">
            <a:off x="2873509" y="4371499"/>
            <a:ext cx="0" cy="1104537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headEnd type="oval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sḻïḑé"/>
          <p:cNvSpPr/>
          <p:nvPr/>
        </p:nvSpPr>
        <p:spPr bwMode="auto">
          <a:xfrm flipV="1">
            <a:off x="5403345" y="4371499"/>
            <a:ext cx="0" cy="1194702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headEnd type="oval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ïṥḷídé"/>
          <p:cNvSpPr/>
          <p:nvPr/>
        </p:nvSpPr>
        <p:spPr bwMode="auto">
          <a:xfrm flipV="1">
            <a:off x="7812777" y="4371499"/>
            <a:ext cx="0" cy="1094015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headEnd type="oval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sḻîďê"/>
          <p:cNvSpPr/>
          <p:nvPr/>
        </p:nvSpPr>
        <p:spPr bwMode="auto">
          <a:xfrm flipV="1">
            <a:off x="10048854" y="4371499"/>
            <a:ext cx="0" cy="1095519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headEnd type="oval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ṡ1îḋé"/>
          <p:cNvSpPr/>
          <p:nvPr/>
        </p:nvSpPr>
        <p:spPr bwMode="auto">
          <a:xfrm flipV="1">
            <a:off x="9301184" y="2469473"/>
            <a:ext cx="0" cy="1065464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îšľîḋé"/>
          <p:cNvGrpSpPr/>
          <p:nvPr/>
        </p:nvGrpSpPr>
        <p:grpSpPr bwMode="auto">
          <a:xfrm>
            <a:off x="728319" y="3385079"/>
            <a:ext cx="10631625" cy="1247297"/>
            <a:chOff x="0" y="0"/>
            <a:chExt cx="11367328" cy="1316921"/>
          </a:xfrm>
        </p:grpSpPr>
        <p:sp>
          <p:nvSpPr>
            <p:cNvPr id="15" name="ïṡḷiḍé"/>
            <p:cNvSpPr/>
            <p:nvPr/>
          </p:nvSpPr>
          <p:spPr bwMode="auto">
            <a:xfrm flipH="1">
              <a:off x="5517204" y="915858"/>
              <a:ext cx="83164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ṡľíḓê"/>
            <p:cNvSpPr/>
            <p:nvPr/>
          </p:nvSpPr>
          <p:spPr bwMode="auto">
            <a:xfrm>
              <a:off x="0" y="974221"/>
              <a:ext cx="934099" cy="342700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0875F8">
                    <a:alpha val="0"/>
                  </a:srgbClr>
                </a:gs>
                <a:gs pos="100000">
                  <a:srgbClr val="044087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ŝliḓê"/>
            <p:cNvSpPr/>
            <p:nvPr/>
          </p:nvSpPr>
          <p:spPr bwMode="auto">
            <a:xfrm flipH="1">
              <a:off x="6740570" y="838040"/>
              <a:ext cx="819595" cy="366643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ṣļïďé"/>
            <p:cNvSpPr/>
            <p:nvPr/>
          </p:nvSpPr>
          <p:spPr bwMode="auto">
            <a:xfrm flipH="1">
              <a:off x="8084465" y="868218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ṥļiḓé"/>
            <p:cNvSpPr/>
            <p:nvPr/>
          </p:nvSpPr>
          <p:spPr bwMode="auto">
            <a:xfrm>
              <a:off x="1446346" y="841033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ṣḻíde"/>
            <p:cNvSpPr/>
            <p:nvPr/>
          </p:nvSpPr>
          <p:spPr bwMode="auto">
            <a:xfrm>
              <a:off x="2675739" y="915858"/>
              <a:ext cx="84068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ŝ1iḑé"/>
            <p:cNvSpPr/>
            <p:nvPr/>
          </p:nvSpPr>
          <p:spPr bwMode="auto">
            <a:xfrm>
              <a:off x="937112" y="0"/>
              <a:ext cx="1062160" cy="1312432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ṩľide"/>
            <p:cNvSpPr/>
            <p:nvPr/>
          </p:nvSpPr>
          <p:spPr bwMode="auto">
            <a:xfrm>
              <a:off x="578538" y="0"/>
              <a:ext cx="358573" cy="1312432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$ḷiďé"/>
            <p:cNvSpPr/>
            <p:nvPr/>
          </p:nvSpPr>
          <p:spPr bwMode="auto">
            <a:xfrm>
              <a:off x="2255394" y="91286"/>
              <a:ext cx="1027507" cy="1120880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šļïḍê"/>
            <p:cNvSpPr/>
            <p:nvPr/>
          </p:nvSpPr>
          <p:spPr bwMode="auto">
            <a:xfrm>
              <a:off x="2056523" y="77818"/>
              <a:ext cx="207912" cy="1120880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ṣļîḑe"/>
            <p:cNvSpPr/>
            <p:nvPr/>
          </p:nvSpPr>
          <p:spPr bwMode="auto">
            <a:xfrm>
              <a:off x="3484788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sļiḍê"/>
            <p:cNvSpPr/>
            <p:nvPr/>
          </p:nvSpPr>
          <p:spPr bwMode="auto">
            <a:xfrm>
              <a:off x="3412471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ṣ1ïḓè"/>
            <p:cNvSpPr/>
            <p:nvPr/>
          </p:nvSpPr>
          <p:spPr bwMode="auto">
            <a:xfrm flipH="1">
              <a:off x="9946595" y="77817"/>
              <a:ext cx="1062160" cy="1239104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39104 h 1251"/>
                <a:gd name="T4" fmla="*/ 1062160 w 1006"/>
                <a:gd name="T5" fmla="*/ 1143026 h 1251"/>
                <a:gd name="T6" fmla="*/ 1062160 w 1006"/>
                <a:gd name="T7" fmla="*/ 80230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hangingPunct="1"/>
              <a:r>
                <a:rPr lang="en-US" altLang="zh-CN">
                  <a:solidFill>
                    <a:srgbClr val="000000"/>
                  </a:solidFill>
                  <a:cs typeface="+mn-ea"/>
                  <a:sym typeface="+mn-lt"/>
                </a:rPr>
                <a:t>`</a:t>
              </a:r>
              <a:endParaRPr lang="en-US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íṡľíḑé"/>
            <p:cNvSpPr/>
            <p:nvPr/>
          </p:nvSpPr>
          <p:spPr bwMode="auto">
            <a:xfrm flipH="1">
              <a:off x="11008756" y="77817"/>
              <a:ext cx="358572" cy="1239104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ŝḷíḋe"/>
            <p:cNvSpPr/>
            <p:nvPr/>
          </p:nvSpPr>
          <p:spPr bwMode="auto">
            <a:xfrm flipH="1">
              <a:off x="5740182" y="128698"/>
              <a:ext cx="1012442" cy="1069998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šlidê"/>
            <p:cNvSpPr/>
            <p:nvPr/>
          </p:nvSpPr>
          <p:spPr bwMode="auto">
            <a:xfrm flipH="1">
              <a:off x="6755671" y="128698"/>
              <a:ext cx="204865" cy="1069998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ṥḷiḋe"/>
            <p:cNvSpPr/>
            <p:nvPr/>
          </p:nvSpPr>
          <p:spPr bwMode="auto">
            <a:xfrm flipH="1">
              <a:off x="4568040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ṩḷïde"/>
            <p:cNvSpPr/>
            <p:nvPr/>
          </p:nvSpPr>
          <p:spPr bwMode="auto">
            <a:xfrm flipH="1">
              <a:off x="5532270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î$1iḑe"/>
            <p:cNvSpPr/>
            <p:nvPr/>
          </p:nvSpPr>
          <p:spPr bwMode="auto">
            <a:xfrm>
              <a:off x="2187597" y="1257062"/>
              <a:ext cx="22600" cy="1496"/>
            </a:xfrm>
            <a:custGeom>
              <a:avLst/>
              <a:gdLst>
                <a:gd name="T0" fmla="*/ 12 w 12"/>
                <a:gd name="T1" fmla="*/ 0 h 1587"/>
                <a:gd name="T2" fmla="*/ 0 w 12"/>
                <a:gd name="T3" fmla="*/ 0 h 1587"/>
                <a:gd name="T4" fmla="*/ 12 w 12"/>
                <a:gd name="T5" fmla="*/ 0 h 1587"/>
                <a:gd name="T6" fmla="*/ 0 w 12"/>
                <a:gd name="T7" fmla="*/ 0 h 1587"/>
                <a:gd name="T8" fmla="*/ 12 w 12"/>
                <a:gd name="T9" fmla="*/ 1587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12" h="1587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ṣḻïḓê"/>
            <p:cNvSpPr/>
            <p:nvPr/>
          </p:nvSpPr>
          <p:spPr bwMode="auto">
            <a:xfrm>
              <a:off x="1200195" y="272106"/>
              <a:ext cx="366377" cy="72438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íṩḻíḍè"/>
            <p:cNvSpPr/>
            <p:nvPr/>
          </p:nvSpPr>
          <p:spPr bwMode="auto">
            <a:xfrm>
              <a:off x="2488557" y="232508"/>
              <a:ext cx="463232" cy="72438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îṧļiḓe"/>
            <p:cNvSpPr/>
            <p:nvPr/>
          </p:nvSpPr>
          <p:spPr bwMode="auto">
            <a:xfrm>
              <a:off x="3654208" y="247248"/>
              <a:ext cx="463232" cy="72438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îś1íďe"/>
            <p:cNvSpPr/>
            <p:nvPr/>
          </p:nvSpPr>
          <p:spPr bwMode="auto">
            <a:xfrm>
              <a:off x="4732827" y="247248"/>
              <a:ext cx="463232" cy="72438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ï$ļíďe"/>
            <p:cNvSpPr/>
            <p:nvPr/>
          </p:nvSpPr>
          <p:spPr bwMode="auto">
            <a:xfrm>
              <a:off x="5980233" y="292698"/>
              <a:ext cx="425195" cy="6915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iṥľiḑè"/>
            <p:cNvSpPr/>
            <p:nvPr/>
          </p:nvSpPr>
          <p:spPr bwMode="auto">
            <a:xfrm>
              <a:off x="10214392" y="300683"/>
              <a:ext cx="484290" cy="73344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8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isḻïḓê"/>
            <p:cNvSpPr/>
            <p:nvPr/>
          </p:nvSpPr>
          <p:spPr bwMode="auto">
            <a:xfrm flipH="1">
              <a:off x="8521102" y="77816"/>
              <a:ext cx="1062160" cy="1208201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s1ídè"/>
            <p:cNvSpPr/>
            <p:nvPr/>
          </p:nvSpPr>
          <p:spPr bwMode="auto">
            <a:xfrm flipH="1">
              <a:off x="9583260" y="84890"/>
              <a:ext cx="306620" cy="1211935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ṩľïḑè"/>
            <p:cNvSpPr/>
            <p:nvPr/>
          </p:nvSpPr>
          <p:spPr bwMode="auto">
            <a:xfrm>
              <a:off x="8760693" y="272101"/>
              <a:ext cx="484288" cy="7243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7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ïśḷïḋè"/>
            <p:cNvSpPr/>
            <p:nvPr/>
          </p:nvSpPr>
          <p:spPr bwMode="auto">
            <a:xfrm flipH="1">
              <a:off x="7130049" y="128695"/>
              <a:ext cx="1027507" cy="1077849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íşļïḋê"/>
            <p:cNvSpPr/>
            <p:nvPr/>
          </p:nvSpPr>
          <p:spPr bwMode="auto">
            <a:xfrm flipH="1">
              <a:off x="8152337" y="128695"/>
              <a:ext cx="207912" cy="1077849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iṥlidé"/>
            <p:cNvSpPr/>
            <p:nvPr/>
          </p:nvSpPr>
          <p:spPr bwMode="auto">
            <a:xfrm>
              <a:off x="7356813" y="272835"/>
              <a:ext cx="439948" cy="7238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en-US" altLang="zh-CN" sz="1100">
                  <a:solidFill>
                    <a:srgbClr val="FFFFFF"/>
                  </a:solidFill>
                  <a:cs typeface="+mn-ea"/>
                  <a:sym typeface="+mn-lt"/>
                </a:rPr>
                <a:t>6</a:t>
              </a:r>
              <a:endParaRPr lang="en-US" altLang="zh-CN" sz="1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iṩ1iďè"/>
          <p:cNvSpPr txBox="1"/>
          <p:nvPr/>
        </p:nvSpPr>
        <p:spPr bwMode="auto">
          <a:xfrm>
            <a:off x="1479075" y="2058264"/>
            <a:ext cx="1430211" cy="759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最佳状态</a:t>
            </a:r>
            <a:endParaRPr lang="en-US" altLang="zh-CN" b="1" dirty="0">
              <a:solidFill>
                <a:schemeClr val="accent2"/>
              </a:solidFill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全心专注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0" name="îśḻíḍê"/>
          <p:cNvSpPr txBox="1"/>
          <p:nvPr/>
        </p:nvSpPr>
        <p:spPr bwMode="auto">
          <a:xfrm>
            <a:off x="4030722" y="2025007"/>
            <a:ext cx="1304426" cy="6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立即去做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一次成功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iṩľïḍê"/>
          <p:cNvSpPr txBox="1"/>
          <p:nvPr/>
        </p:nvSpPr>
        <p:spPr bwMode="auto">
          <a:xfrm>
            <a:off x="6629905" y="202500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充分利用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碎块时间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íś1iḋe"/>
          <p:cNvSpPr txBox="1"/>
          <p:nvPr/>
        </p:nvSpPr>
        <p:spPr bwMode="auto">
          <a:xfrm>
            <a:off x="9301184" y="202500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整理整顿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快速定位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îSlîďê"/>
          <p:cNvSpPr txBox="1"/>
          <p:nvPr/>
        </p:nvSpPr>
        <p:spPr bwMode="auto">
          <a:xfrm>
            <a:off x="6769265" y="5596733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优化流程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简化操作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ïṣḷiḍè"/>
          <p:cNvSpPr txBox="1"/>
          <p:nvPr/>
        </p:nvSpPr>
        <p:spPr bwMode="auto">
          <a:xfrm>
            <a:off x="4349313" y="5596733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统筹安排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平行作业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îS1îdè"/>
          <p:cNvSpPr txBox="1"/>
          <p:nvPr/>
        </p:nvSpPr>
        <p:spPr bwMode="auto">
          <a:xfrm>
            <a:off x="1811869" y="5596732"/>
            <a:ext cx="1419013" cy="77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事不宜迟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速度制胜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îSḷiďè"/>
          <p:cNvSpPr txBox="1"/>
          <p:nvPr/>
        </p:nvSpPr>
        <p:spPr bwMode="auto">
          <a:xfrm>
            <a:off x="9978116" y="5596733"/>
            <a:ext cx="1580925" cy="78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选择效率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更高的工具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7" name="直接连接符 20"/>
          <p:cNvCxnSpPr/>
          <p:nvPr/>
        </p:nvCxnSpPr>
        <p:spPr>
          <a:xfrm>
            <a:off x="4087136" y="5596733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21"/>
          <p:cNvCxnSpPr/>
          <p:nvPr/>
        </p:nvCxnSpPr>
        <p:spPr>
          <a:xfrm>
            <a:off x="6639836" y="5596733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22"/>
          <p:cNvCxnSpPr/>
          <p:nvPr/>
        </p:nvCxnSpPr>
        <p:spPr>
          <a:xfrm>
            <a:off x="8935934" y="5596733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29"/>
          <p:cNvGrpSpPr/>
          <p:nvPr/>
        </p:nvGrpSpPr>
        <p:grpSpPr>
          <a:xfrm>
            <a:off x="4772870" y="1104190"/>
            <a:ext cx="2669670" cy="544936"/>
            <a:chOff x="4800901" y="1438474"/>
            <a:chExt cx="2669670" cy="544936"/>
          </a:xfrm>
        </p:grpSpPr>
        <p:sp>
          <p:nvSpPr>
            <p:cNvPr id="61" name="圆角矩形 60"/>
            <p:cNvSpPr/>
            <p:nvPr/>
          </p:nvSpPr>
          <p:spPr bwMode="auto">
            <a:xfrm>
              <a:off x="4800901" y="1483786"/>
              <a:ext cx="2669670" cy="499624"/>
            </a:xfrm>
            <a:prstGeom prst="round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>
              <a:spLocks noChangeArrowheads="1"/>
            </p:cNvSpPr>
            <p:nvPr/>
          </p:nvSpPr>
          <p:spPr bwMode="auto">
            <a:xfrm>
              <a:off x="5142594" y="1438474"/>
              <a:ext cx="1890841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Bef>
                  <a:spcPts val="200"/>
                </a:spcBef>
                <a:spcAft>
                  <a:spcPts val="65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如何提高效率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时间管理的基本管理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5110843" y="504658"/>
            <a:ext cx="4082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519057" y="273826"/>
            <a:ext cx="193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【</a:t>
            </a:r>
            <a:r>
              <a:rPr kumimoji="1"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勤 奋 </a:t>
            </a:r>
            <a:r>
              <a:rPr kumimoji="1"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】</a:t>
            </a:r>
            <a:endParaRPr kumimoji="1"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883025" y="1745933"/>
            <a:ext cx="4597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故事</a:t>
            </a: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田边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的青蛙与</a:t>
            </a:r>
            <a:r>
              <a:rPr lang="zh-CN" altLang="en-US" sz="2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路边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的青蛙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icture 4" descr="http://www.meigong5.com/uploads/png/frog_dog/frog_dog_05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79563" y="1312545"/>
            <a:ext cx="230346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92563" y="2269808"/>
            <a:ext cx="4487862" cy="107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原来，掌握命运的方法很简单，</a:t>
            </a: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远离懒惰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就可以了。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Picture 7" descr="F:\360云盘\02-个人资料\！PPT图片及版面资源\05-PPT精选插图\15-PNG\frog_dog_06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91500" y="1312545"/>
            <a:ext cx="2303463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直接连接符 2"/>
          <p:cNvSpPr>
            <a:spLocks noChangeShapeType="1"/>
          </p:cNvSpPr>
          <p:nvPr/>
        </p:nvSpPr>
        <p:spPr bwMode="auto">
          <a:xfrm>
            <a:off x="5748338" y="4006803"/>
            <a:ext cx="6076" cy="2189042"/>
          </a:xfrm>
          <a:prstGeom prst="line">
            <a:avLst/>
          </a:prstGeom>
          <a:noFill/>
          <a:ln w="12700">
            <a:solidFill>
              <a:schemeClr val="accent5">
                <a:lumMod val="2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5"/>
          <p:cNvSpPr>
            <a:spLocks noChangeArrowheads="1"/>
          </p:cNvSpPr>
          <p:nvPr/>
        </p:nvSpPr>
        <p:spPr bwMode="auto">
          <a:xfrm>
            <a:off x="2874447" y="3797142"/>
            <a:ext cx="2646878" cy="247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</a:t>
            </a:r>
            <a:endParaRPr 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的牵引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5"/>
          <p:cNvSpPr>
            <a:spLocks noChangeArrowheads="1"/>
          </p:cNvSpPr>
          <p:nvPr/>
        </p:nvSpPr>
        <p:spPr bwMode="auto">
          <a:xfrm>
            <a:off x="5975350" y="3797142"/>
            <a:ext cx="3878263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危机感</a:t>
            </a:r>
            <a:endParaRPr lang="en-US" sz="96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的推促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000">
        <p15:prstTrans prst="prestig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6" grpId="0"/>
      <p:bldP spid="8" grpId="0"/>
      <p:bldP spid="10" grpId="0" animBg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23914" y="1975757"/>
            <a:ext cx="468086" cy="261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5400000">
            <a:off x="3691387" y="2452811"/>
            <a:ext cx="1541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rgbClr val="C60202"/>
                </a:solidFill>
                <a:cs typeface="+mn-ea"/>
                <a:sym typeface="+mn-lt"/>
              </a:rPr>
              <a:t>PART</a:t>
            </a:r>
            <a:endParaRPr kumimoji="1" lang="zh-CN" altLang="en-US" sz="4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6119" y="1975757"/>
            <a:ext cx="1938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rgbClr val="C60202"/>
                </a:solidFill>
                <a:cs typeface="+mn-ea"/>
                <a:sym typeface="+mn-lt"/>
              </a:rPr>
              <a:t>FOUR</a:t>
            </a:r>
            <a:endParaRPr kumimoji="1" lang="zh-CN" altLang="en-US" sz="48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6119" y="264106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为什么需要时间管理</a:t>
            </a:r>
            <a:endParaRPr kumimoji="1"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15043" t="8718"/>
          <a:stretch>
            <a:fillRect/>
          </a:stretch>
        </p:blipFill>
        <p:spPr>
          <a:xfrm flipH="1">
            <a:off x="-946674" y="1975756"/>
            <a:ext cx="4561578" cy="490117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16118" y="3764972"/>
            <a:ext cx="4045177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事项清单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优先排序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3582" y="3765796"/>
            <a:ext cx="3902062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时间安排及具体实施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每晚回顾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9"/>
          <p:cNvSpPr/>
          <p:nvPr/>
        </p:nvSpPr>
        <p:spPr>
          <a:xfrm>
            <a:off x="0" y="-114299"/>
            <a:ext cx="7690757" cy="375558"/>
          </a:xfrm>
          <a:custGeom>
            <a:avLst/>
            <a:gdLst>
              <a:gd name="connsiteX0" fmla="*/ 0 w 7690757"/>
              <a:gd name="connsiteY0" fmla="*/ 0 h 359229"/>
              <a:gd name="connsiteX1" fmla="*/ 7690757 w 7690757"/>
              <a:gd name="connsiteY1" fmla="*/ 0 h 359229"/>
              <a:gd name="connsiteX2" fmla="*/ 7690757 w 7690757"/>
              <a:gd name="connsiteY2" fmla="*/ 359229 h 359229"/>
              <a:gd name="connsiteX3" fmla="*/ 0 w 7690757"/>
              <a:gd name="connsiteY3" fmla="*/ 359229 h 359229"/>
              <a:gd name="connsiteX4" fmla="*/ 0 w 7690757"/>
              <a:gd name="connsiteY4" fmla="*/ 0 h 359229"/>
              <a:gd name="connsiteX0-1" fmla="*/ 0 w 7690757"/>
              <a:gd name="connsiteY0-2" fmla="*/ 0 h 375558"/>
              <a:gd name="connsiteX1-3" fmla="*/ 7690757 w 7690757"/>
              <a:gd name="connsiteY1-4" fmla="*/ 0 h 375558"/>
              <a:gd name="connsiteX2-5" fmla="*/ 7249886 w 7690757"/>
              <a:gd name="connsiteY2-6" fmla="*/ 375558 h 375558"/>
              <a:gd name="connsiteX3-7" fmla="*/ 0 w 7690757"/>
              <a:gd name="connsiteY3-8" fmla="*/ 359229 h 375558"/>
              <a:gd name="connsiteX4-9" fmla="*/ 0 w 7690757"/>
              <a:gd name="connsiteY4-10" fmla="*/ 0 h 375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90757" h="375558">
                <a:moveTo>
                  <a:pt x="0" y="0"/>
                </a:moveTo>
                <a:lnTo>
                  <a:pt x="7690757" y="0"/>
                </a:lnTo>
                <a:lnTo>
                  <a:pt x="7249886" y="375558"/>
                </a:lnTo>
                <a:lnTo>
                  <a:pt x="0" y="3592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switch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99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10" grpId="0"/>
      <p:bldP spid="11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3638262" y="1455420"/>
            <a:ext cx="2150460" cy="49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事项清单的来源</a:t>
            </a:r>
            <a:endParaRPr lang="zh-CN" altLang="en-US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3"/>
          <p:cNvSpPr>
            <a:spLocks noChangeArrowheads="1"/>
          </p:cNvSpPr>
          <p:nvPr/>
        </p:nvSpPr>
        <p:spPr bwMode="auto">
          <a:xfrm>
            <a:off x="1970287" y="1499988"/>
            <a:ext cx="1667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事项清单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683460" y="2851194"/>
            <a:ext cx="4860706" cy="27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周目标的分解或计划的安排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各种临时插单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紧急任务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已经预约的安排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各种未完成事项（历史累积）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生活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家庭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情感等琐事或安排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179720" y="5681786"/>
            <a:ext cx="7315200" cy="52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】Notebook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、记事本、公司</a:t>
            </a: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OA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系统；</a:t>
            </a:r>
            <a:endParaRPr lang="zh-CN" altLang="en-US" dirty="0">
              <a:solidFill>
                <a:schemeClr val="accent5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1333708" y="2269596"/>
            <a:ext cx="7007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每天上班</a:t>
            </a:r>
            <a:r>
              <a:rPr lang="zh-CN" altLang="en-US" sz="2800" b="1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第一件事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，罗列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800" b="1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待完成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事项清单。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28214" y="2391923"/>
            <a:ext cx="3562382" cy="3552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3"/>
          <p:cNvSpPr>
            <a:spLocks noChangeArrowheads="1"/>
          </p:cNvSpPr>
          <p:nvPr/>
        </p:nvSpPr>
        <p:spPr bwMode="auto">
          <a:xfrm>
            <a:off x="1970287" y="1499988"/>
            <a:ext cx="17743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事项清单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1970287" y="1954531"/>
            <a:ext cx="423386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临时插单或预约的处理和提醒</a:t>
            </a:r>
            <a:endParaRPr lang="zh-CN" altLang="en-US" sz="20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1611963" y="2643700"/>
            <a:ext cx="7191375" cy="220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随时记录，避免事项的遗漏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预约事项安排到对应的日历日期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临时插单（一般都很重要）根据缓急程度安排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所有新增事项汇总到“待完成”事项清单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506154" y="5169850"/>
            <a:ext cx="7464425" cy="10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台历或手机</a:t>
            </a: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电脑日历、</a:t>
            </a:r>
            <a:r>
              <a:rPr lang="en-US" altLang="zh-CN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Notebook</a:t>
            </a:r>
            <a:r>
              <a:rPr lang="zh-CN" altLang="en-US" sz="2400" dirty="0">
                <a:solidFill>
                  <a:schemeClr val="accent5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、记事本；</a:t>
            </a:r>
            <a:endParaRPr lang="zh-CN" altLang="en-US" sz="2400" dirty="0">
              <a:solidFill>
                <a:schemeClr val="accent5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Picture 2" descr="http://www.iconpng.com/png/office2/calendar-selection-day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83669" y="1900183"/>
            <a:ext cx="2957567" cy="29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1970287" y="1499988"/>
            <a:ext cx="1687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优先顺序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938" y="2072983"/>
            <a:ext cx="4815786" cy="31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94885" y="2036771"/>
            <a:ext cx="475138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将“待完成”清单中与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Deadline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最接近的事项取出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根据“四象限”模型进行排序和安排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归入每日事项安排表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94462" y="4426375"/>
            <a:ext cx="4751388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每日事项安排表</a:t>
            </a:r>
            <a:endParaRPr lang="zh-CN" alt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2691305" y="5551382"/>
            <a:ext cx="7007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这一步骤是</a:t>
            </a:r>
            <a:r>
              <a:rPr lang="zh-CN" altLang="en-US" sz="32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关键</a:t>
            </a:r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，但很多人都没有这样做。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 49"/>
          <p:cNvGrpSpPr/>
          <p:nvPr/>
        </p:nvGrpSpPr>
        <p:grpSpPr>
          <a:xfrm>
            <a:off x="669926" y="5440554"/>
            <a:ext cx="11020150" cy="691495"/>
            <a:chOff x="669926" y="5440554"/>
            <a:chExt cx="11020150" cy="691495"/>
          </a:xfrm>
        </p:grpSpPr>
        <p:sp>
          <p:nvSpPr>
            <p:cNvPr id="4" name="í$ļîḋè"/>
            <p:cNvSpPr/>
            <p:nvPr/>
          </p:nvSpPr>
          <p:spPr>
            <a:xfrm>
              <a:off x="669926" y="5972830"/>
              <a:ext cx="5826274" cy="1592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ṧḻiḑé"/>
            <p:cNvSpPr/>
            <p:nvPr/>
          </p:nvSpPr>
          <p:spPr bwMode="auto">
            <a:xfrm>
              <a:off x="6496200" y="5440554"/>
              <a:ext cx="5193876" cy="691495"/>
            </a:xfrm>
            <a:custGeom>
              <a:avLst/>
              <a:gdLst>
                <a:gd name="T0" fmla="*/ 2000 w 2000"/>
                <a:gd name="T1" fmla="*/ 205 h 266"/>
                <a:gd name="T2" fmla="*/ 2000 w 2000"/>
                <a:gd name="T3" fmla="*/ 266 h 266"/>
                <a:gd name="T4" fmla="*/ 1344 w 2000"/>
                <a:gd name="T5" fmla="*/ 266 h 266"/>
                <a:gd name="T6" fmla="*/ 1314 w 2000"/>
                <a:gd name="T7" fmla="*/ 245 h 266"/>
                <a:gd name="T8" fmla="*/ 1325 w 2000"/>
                <a:gd name="T9" fmla="*/ 212 h 266"/>
                <a:gd name="T10" fmla="*/ 1344 w 2000"/>
                <a:gd name="T11" fmla="*/ 162 h 266"/>
                <a:gd name="T12" fmla="*/ 1353 w 2000"/>
                <a:gd name="T13" fmla="*/ 140 h 266"/>
                <a:gd name="T14" fmla="*/ 1374 w 2000"/>
                <a:gd name="T15" fmla="*/ 132 h 266"/>
                <a:gd name="T16" fmla="*/ 1376 w 2000"/>
                <a:gd name="T17" fmla="*/ 131 h 266"/>
                <a:gd name="T18" fmla="*/ 1376 w 2000"/>
                <a:gd name="T19" fmla="*/ 66 h 266"/>
                <a:gd name="T20" fmla="*/ 1376 w 2000"/>
                <a:gd name="T21" fmla="*/ 61 h 266"/>
                <a:gd name="T22" fmla="*/ 1218 w 2000"/>
                <a:gd name="T23" fmla="*/ 61 h 266"/>
                <a:gd name="T24" fmla="*/ 1212 w 2000"/>
                <a:gd name="T25" fmla="*/ 60 h 266"/>
                <a:gd name="T26" fmla="*/ 1206 w 2000"/>
                <a:gd name="T27" fmla="*/ 61 h 266"/>
                <a:gd name="T28" fmla="*/ 1131 w 2000"/>
                <a:gd name="T29" fmla="*/ 61 h 266"/>
                <a:gd name="T30" fmla="*/ 1131 w 2000"/>
                <a:gd name="T31" fmla="*/ 66 h 266"/>
                <a:gd name="T32" fmla="*/ 1131 w 2000"/>
                <a:gd name="T33" fmla="*/ 131 h 266"/>
                <a:gd name="T34" fmla="*/ 1133 w 2000"/>
                <a:gd name="T35" fmla="*/ 132 h 266"/>
                <a:gd name="T36" fmla="*/ 1154 w 2000"/>
                <a:gd name="T37" fmla="*/ 140 h 266"/>
                <a:gd name="T38" fmla="*/ 1163 w 2000"/>
                <a:gd name="T39" fmla="*/ 162 h 266"/>
                <a:gd name="T40" fmla="*/ 1182 w 2000"/>
                <a:gd name="T41" fmla="*/ 212 h 266"/>
                <a:gd name="T42" fmla="*/ 1193 w 2000"/>
                <a:gd name="T43" fmla="*/ 245 h 266"/>
                <a:gd name="T44" fmla="*/ 1164 w 2000"/>
                <a:gd name="T45" fmla="*/ 266 h 266"/>
                <a:gd name="T46" fmla="*/ 0 w 2000"/>
                <a:gd name="T47" fmla="*/ 266 h 266"/>
                <a:gd name="T48" fmla="*/ 0 w 2000"/>
                <a:gd name="T49" fmla="*/ 205 h 266"/>
                <a:gd name="T50" fmla="*/ 1109 w 2000"/>
                <a:gd name="T51" fmla="*/ 205 h 266"/>
                <a:gd name="T52" fmla="*/ 1104 w 2000"/>
                <a:gd name="T53" fmla="*/ 186 h 266"/>
                <a:gd name="T54" fmla="*/ 1070 w 2000"/>
                <a:gd name="T55" fmla="*/ 133 h 266"/>
                <a:gd name="T56" fmla="*/ 1070 w 2000"/>
                <a:gd name="T57" fmla="*/ 68 h 266"/>
                <a:gd name="T58" fmla="*/ 1082 w 2000"/>
                <a:gd name="T59" fmla="*/ 20 h 266"/>
                <a:gd name="T60" fmla="*/ 1127 w 2000"/>
                <a:gd name="T61" fmla="*/ 0 h 266"/>
                <a:gd name="T62" fmla="*/ 1206 w 2000"/>
                <a:gd name="T63" fmla="*/ 0 h 266"/>
                <a:gd name="T64" fmla="*/ 1212 w 2000"/>
                <a:gd name="T65" fmla="*/ 1 h 266"/>
                <a:gd name="T66" fmla="*/ 1218 w 2000"/>
                <a:gd name="T67" fmla="*/ 0 h 266"/>
                <a:gd name="T68" fmla="*/ 1380 w 2000"/>
                <a:gd name="T69" fmla="*/ 0 h 266"/>
                <a:gd name="T70" fmla="*/ 1425 w 2000"/>
                <a:gd name="T71" fmla="*/ 20 h 266"/>
                <a:gd name="T72" fmla="*/ 1437 w 2000"/>
                <a:gd name="T73" fmla="*/ 68 h 266"/>
                <a:gd name="T74" fmla="*/ 1437 w 2000"/>
                <a:gd name="T75" fmla="*/ 133 h 266"/>
                <a:gd name="T76" fmla="*/ 1403 w 2000"/>
                <a:gd name="T77" fmla="*/ 186 h 266"/>
                <a:gd name="T78" fmla="*/ 1398 w 2000"/>
                <a:gd name="T79" fmla="*/ 205 h 266"/>
                <a:gd name="T80" fmla="*/ 2000 w 2000"/>
                <a:gd name="T81" fmla="*/ 20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0" h="266">
                  <a:moveTo>
                    <a:pt x="2000" y="205"/>
                  </a:moveTo>
                  <a:cubicBezTo>
                    <a:pt x="2000" y="266"/>
                    <a:pt x="2000" y="266"/>
                    <a:pt x="2000" y="266"/>
                  </a:cubicBezTo>
                  <a:cubicBezTo>
                    <a:pt x="1344" y="266"/>
                    <a:pt x="1344" y="266"/>
                    <a:pt x="1344" y="266"/>
                  </a:cubicBezTo>
                  <a:cubicBezTo>
                    <a:pt x="1330" y="266"/>
                    <a:pt x="1318" y="258"/>
                    <a:pt x="1314" y="245"/>
                  </a:cubicBezTo>
                  <a:cubicBezTo>
                    <a:pt x="1310" y="233"/>
                    <a:pt x="1314" y="219"/>
                    <a:pt x="1325" y="212"/>
                  </a:cubicBezTo>
                  <a:cubicBezTo>
                    <a:pt x="1327" y="210"/>
                    <a:pt x="1344" y="194"/>
                    <a:pt x="1344" y="162"/>
                  </a:cubicBezTo>
                  <a:cubicBezTo>
                    <a:pt x="1344" y="154"/>
                    <a:pt x="1347" y="146"/>
                    <a:pt x="1353" y="140"/>
                  </a:cubicBezTo>
                  <a:cubicBezTo>
                    <a:pt x="1359" y="134"/>
                    <a:pt x="1366" y="131"/>
                    <a:pt x="1374" y="132"/>
                  </a:cubicBezTo>
                  <a:cubicBezTo>
                    <a:pt x="1375" y="132"/>
                    <a:pt x="1375" y="131"/>
                    <a:pt x="1376" y="131"/>
                  </a:cubicBezTo>
                  <a:cubicBezTo>
                    <a:pt x="1376" y="66"/>
                    <a:pt x="1376" y="66"/>
                    <a:pt x="1376" y="66"/>
                  </a:cubicBezTo>
                  <a:cubicBezTo>
                    <a:pt x="1376" y="64"/>
                    <a:pt x="1376" y="63"/>
                    <a:pt x="1376" y="61"/>
                  </a:cubicBezTo>
                  <a:cubicBezTo>
                    <a:pt x="1218" y="61"/>
                    <a:pt x="1218" y="61"/>
                    <a:pt x="1218" y="61"/>
                  </a:cubicBezTo>
                  <a:cubicBezTo>
                    <a:pt x="1216" y="61"/>
                    <a:pt x="1214" y="61"/>
                    <a:pt x="1212" y="60"/>
                  </a:cubicBezTo>
                  <a:cubicBezTo>
                    <a:pt x="1210" y="61"/>
                    <a:pt x="1208" y="61"/>
                    <a:pt x="1206" y="61"/>
                  </a:cubicBezTo>
                  <a:cubicBezTo>
                    <a:pt x="1131" y="61"/>
                    <a:pt x="1131" y="61"/>
                    <a:pt x="1131" y="61"/>
                  </a:cubicBezTo>
                  <a:cubicBezTo>
                    <a:pt x="1131" y="63"/>
                    <a:pt x="1131" y="64"/>
                    <a:pt x="1131" y="66"/>
                  </a:cubicBezTo>
                  <a:cubicBezTo>
                    <a:pt x="1131" y="131"/>
                    <a:pt x="1131" y="131"/>
                    <a:pt x="1131" y="131"/>
                  </a:cubicBezTo>
                  <a:cubicBezTo>
                    <a:pt x="1132" y="131"/>
                    <a:pt x="1132" y="132"/>
                    <a:pt x="1133" y="132"/>
                  </a:cubicBezTo>
                  <a:cubicBezTo>
                    <a:pt x="1141" y="131"/>
                    <a:pt x="1149" y="134"/>
                    <a:pt x="1154" y="140"/>
                  </a:cubicBezTo>
                  <a:cubicBezTo>
                    <a:pt x="1161" y="146"/>
                    <a:pt x="1163" y="154"/>
                    <a:pt x="1163" y="162"/>
                  </a:cubicBezTo>
                  <a:cubicBezTo>
                    <a:pt x="1163" y="194"/>
                    <a:pt x="1180" y="210"/>
                    <a:pt x="1182" y="212"/>
                  </a:cubicBezTo>
                  <a:cubicBezTo>
                    <a:pt x="1193" y="219"/>
                    <a:pt x="1197" y="233"/>
                    <a:pt x="1193" y="245"/>
                  </a:cubicBezTo>
                  <a:cubicBezTo>
                    <a:pt x="1189" y="258"/>
                    <a:pt x="1177" y="266"/>
                    <a:pt x="1164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109" y="205"/>
                    <a:pt x="1109" y="205"/>
                    <a:pt x="1109" y="205"/>
                  </a:cubicBezTo>
                  <a:cubicBezTo>
                    <a:pt x="1107" y="199"/>
                    <a:pt x="1106" y="193"/>
                    <a:pt x="1104" y="186"/>
                  </a:cubicBezTo>
                  <a:cubicBezTo>
                    <a:pt x="1085" y="177"/>
                    <a:pt x="1070" y="159"/>
                    <a:pt x="1070" y="133"/>
                  </a:cubicBezTo>
                  <a:cubicBezTo>
                    <a:pt x="1070" y="68"/>
                    <a:pt x="1070" y="68"/>
                    <a:pt x="1070" y="68"/>
                  </a:cubicBezTo>
                  <a:cubicBezTo>
                    <a:pt x="1069" y="59"/>
                    <a:pt x="1068" y="37"/>
                    <a:pt x="1082" y="20"/>
                  </a:cubicBezTo>
                  <a:cubicBezTo>
                    <a:pt x="1089" y="11"/>
                    <a:pt x="1103" y="0"/>
                    <a:pt x="1127" y="0"/>
                  </a:cubicBezTo>
                  <a:cubicBezTo>
                    <a:pt x="1206" y="0"/>
                    <a:pt x="1206" y="0"/>
                    <a:pt x="1206" y="0"/>
                  </a:cubicBezTo>
                  <a:cubicBezTo>
                    <a:pt x="1208" y="0"/>
                    <a:pt x="1210" y="0"/>
                    <a:pt x="1212" y="1"/>
                  </a:cubicBezTo>
                  <a:cubicBezTo>
                    <a:pt x="1214" y="0"/>
                    <a:pt x="1216" y="0"/>
                    <a:pt x="1218" y="0"/>
                  </a:cubicBezTo>
                  <a:cubicBezTo>
                    <a:pt x="1380" y="0"/>
                    <a:pt x="1380" y="0"/>
                    <a:pt x="1380" y="0"/>
                  </a:cubicBezTo>
                  <a:cubicBezTo>
                    <a:pt x="1404" y="0"/>
                    <a:pt x="1418" y="11"/>
                    <a:pt x="1425" y="20"/>
                  </a:cubicBezTo>
                  <a:cubicBezTo>
                    <a:pt x="1439" y="37"/>
                    <a:pt x="1438" y="59"/>
                    <a:pt x="1437" y="68"/>
                  </a:cubicBezTo>
                  <a:cubicBezTo>
                    <a:pt x="1437" y="133"/>
                    <a:pt x="1437" y="133"/>
                    <a:pt x="1437" y="133"/>
                  </a:cubicBezTo>
                  <a:cubicBezTo>
                    <a:pt x="1437" y="154"/>
                    <a:pt x="1425" y="176"/>
                    <a:pt x="1403" y="186"/>
                  </a:cubicBezTo>
                  <a:cubicBezTo>
                    <a:pt x="1402" y="193"/>
                    <a:pt x="1400" y="199"/>
                    <a:pt x="1398" y="205"/>
                  </a:cubicBezTo>
                  <a:lnTo>
                    <a:pt x="2000" y="20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iṩḻïdè"/>
          <p:cNvSpPr/>
          <p:nvPr/>
        </p:nvSpPr>
        <p:spPr bwMode="auto">
          <a:xfrm>
            <a:off x="9446570" y="4562463"/>
            <a:ext cx="196471" cy="758450"/>
          </a:xfrm>
          <a:custGeom>
            <a:avLst/>
            <a:gdLst>
              <a:gd name="T0" fmla="*/ 76 w 76"/>
              <a:gd name="T1" fmla="*/ 292 h 292"/>
              <a:gd name="T2" fmla="*/ 53 w 76"/>
              <a:gd name="T3" fmla="*/ 292 h 292"/>
              <a:gd name="T4" fmla="*/ 0 w 76"/>
              <a:gd name="T5" fmla="*/ 10 h 292"/>
              <a:gd name="T6" fmla="*/ 21 w 76"/>
              <a:gd name="T7" fmla="*/ 0 h 292"/>
              <a:gd name="T8" fmla="*/ 76 w 76"/>
              <a:gd name="T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92">
                <a:moveTo>
                  <a:pt x="76" y="292"/>
                </a:moveTo>
                <a:cubicBezTo>
                  <a:pt x="53" y="292"/>
                  <a:pt x="53" y="292"/>
                  <a:pt x="53" y="292"/>
                </a:cubicBezTo>
                <a:cubicBezTo>
                  <a:pt x="53" y="118"/>
                  <a:pt x="1" y="11"/>
                  <a:pt x="0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4"/>
                  <a:pt x="76" y="112"/>
                  <a:pt x="76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ïṥ1íḋè"/>
          <p:cNvSpPr/>
          <p:nvPr/>
        </p:nvSpPr>
        <p:spPr bwMode="auto">
          <a:xfrm>
            <a:off x="9832928" y="4539414"/>
            <a:ext cx="197569" cy="758450"/>
          </a:xfrm>
          <a:custGeom>
            <a:avLst/>
            <a:gdLst>
              <a:gd name="T0" fmla="*/ 24 w 76"/>
              <a:gd name="T1" fmla="*/ 292 h 292"/>
              <a:gd name="T2" fmla="*/ 0 w 76"/>
              <a:gd name="T3" fmla="*/ 292 h 292"/>
              <a:gd name="T4" fmla="*/ 55 w 76"/>
              <a:gd name="T5" fmla="*/ 0 h 292"/>
              <a:gd name="T6" fmla="*/ 76 w 76"/>
              <a:gd name="T7" fmla="*/ 11 h 292"/>
              <a:gd name="T8" fmla="*/ 66 w 76"/>
              <a:gd name="T9" fmla="*/ 6 h 292"/>
              <a:gd name="T10" fmla="*/ 76 w 76"/>
              <a:gd name="T11" fmla="*/ 11 h 292"/>
              <a:gd name="T12" fmla="*/ 24 w 76"/>
              <a:gd name="T1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2">
                <a:moveTo>
                  <a:pt x="24" y="292"/>
                </a:moveTo>
                <a:cubicBezTo>
                  <a:pt x="0" y="292"/>
                  <a:pt x="0" y="292"/>
                  <a:pt x="0" y="292"/>
                </a:cubicBezTo>
                <a:cubicBezTo>
                  <a:pt x="0" y="113"/>
                  <a:pt x="53" y="5"/>
                  <a:pt x="55" y="0"/>
                </a:cubicBezTo>
                <a:cubicBezTo>
                  <a:pt x="76" y="11"/>
                  <a:pt x="76" y="11"/>
                  <a:pt x="76" y="11"/>
                </a:cubicBezTo>
                <a:cubicBezTo>
                  <a:pt x="66" y="6"/>
                  <a:pt x="66" y="6"/>
                  <a:pt x="66" y="6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24" y="119"/>
                  <a:pt x="24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ṥlïḓe"/>
          <p:cNvSpPr/>
          <p:nvPr/>
        </p:nvSpPr>
        <p:spPr bwMode="auto">
          <a:xfrm>
            <a:off x="9513524" y="1929294"/>
            <a:ext cx="1597019" cy="1591537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时间分配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21" name="ïSļîḍê"/>
          <p:cNvSpPr/>
          <p:nvPr/>
        </p:nvSpPr>
        <p:spPr bwMode="auto">
          <a:xfrm>
            <a:off x="9040455" y="3389117"/>
            <a:ext cx="1421402" cy="1420309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统筹分配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22" name="îśḷïḑè"/>
          <p:cNvSpPr/>
          <p:nvPr/>
        </p:nvSpPr>
        <p:spPr bwMode="auto">
          <a:xfrm>
            <a:off x="10515640" y="3383630"/>
            <a:ext cx="844060" cy="844063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23" name="iṧ1íďè"/>
          <p:cNvSpPr/>
          <p:nvPr/>
        </p:nvSpPr>
        <p:spPr bwMode="auto">
          <a:xfrm>
            <a:off x="8475187" y="3284844"/>
            <a:ext cx="323794" cy="285378"/>
          </a:xfrm>
          <a:custGeom>
            <a:avLst/>
            <a:gdLst>
              <a:gd name="T0" fmla="*/ 113 w 125"/>
              <a:gd name="T1" fmla="*/ 62 h 110"/>
              <a:gd name="T2" fmla="*/ 117 w 125"/>
              <a:gd name="T3" fmla="*/ 97 h 110"/>
              <a:gd name="T4" fmla="*/ 82 w 125"/>
              <a:gd name="T5" fmla="*/ 102 h 110"/>
              <a:gd name="T6" fmla="*/ 13 w 125"/>
              <a:gd name="T7" fmla="*/ 49 h 110"/>
              <a:gd name="T8" fmla="*/ 9 w 125"/>
              <a:gd name="T9" fmla="*/ 14 h 110"/>
              <a:gd name="T10" fmla="*/ 44 w 125"/>
              <a:gd name="T11" fmla="*/ 9 h 110"/>
              <a:gd name="T12" fmla="*/ 113 w 125"/>
              <a:gd name="T13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110">
                <a:moveTo>
                  <a:pt x="113" y="62"/>
                </a:moveTo>
                <a:cubicBezTo>
                  <a:pt x="124" y="70"/>
                  <a:pt x="125" y="86"/>
                  <a:pt x="117" y="97"/>
                </a:cubicBezTo>
                <a:cubicBezTo>
                  <a:pt x="109" y="108"/>
                  <a:pt x="93" y="110"/>
                  <a:pt x="82" y="102"/>
                </a:cubicBezTo>
                <a:cubicBezTo>
                  <a:pt x="13" y="49"/>
                  <a:pt x="13" y="49"/>
                  <a:pt x="13" y="49"/>
                </a:cubicBezTo>
                <a:cubicBezTo>
                  <a:pt x="2" y="41"/>
                  <a:pt x="0" y="25"/>
                  <a:pt x="9" y="14"/>
                </a:cubicBezTo>
                <a:cubicBezTo>
                  <a:pt x="17" y="3"/>
                  <a:pt x="33" y="0"/>
                  <a:pt x="44" y="9"/>
                </a:cubicBezTo>
                <a:lnTo>
                  <a:pt x="113" y="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îŝļîďe"/>
          <p:cNvSpPr/>
          <p:nvPr/>
        </p:nvSpPr>
        <p:spPr bwMode="auto">
          <a:xfrm>
            <a:off x="8258959" y="3913776"/>
            <a:ext cx="364407" cy="186594"/>
          </a:xfrm>
          <a:custGeom>
            <a:avLst/>
            <a:gdLst>
              <a:gd name="T0" fmla="*/ 117 w 140"/>
              <a:gd name="T1" fmla="*/ 20 h 72"/>
              <a:gd name="T2" fmla="*/ 137 w 140"/>
              <a:gd name="T3" fmla="*/ 49 h 72"/>
              <a:gd name="T4" fmla="*/ 108 w 140"/>
              <a:gd name="T5" fmla="*/ 69 h 72"/>
              <a:gd name="T6" fmla="*/ 22 w 140"/>
              <a:gd name="T7" fmla="*/ 52 h 72"/>
              <a:gd name="T8" fmla="*/ 3 w 140"/>
              <a:gd name="T9" fmla="*/ 23 h 72"/>
              <a:gd name="T10" fmla="*/ 32 w 140"/>
              <a:gd name="T11" fmla="*/ 3 h 72"/>
              <a:gd name="T12" fmla="*/ 117 w 140"/>
              <a:gd name="T13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2">
                <a:moveTo>
                  <a:pt x="117" y="20"/>
                </a:moveTo>
                <a:cubicBezTo>
                  <a:pt x="131" y="22"/>
                  <a:pt x="140" y="36"/>
                  <a:pt x="137" y="49"/>
                </a:cubicBezTo>
                <a:cubicBezTo>
                  <a:pt x="134" y="63"/>
                  <a:pt x="121" y="72"/>
                  <a:pt x="108" y="69"/>
                </a:cubicBezTo>
                <a:cubicBezTo>
                  <a:pt x="22" y="52"/>
                  <a:pt x="22" y="52"/>
                  <a:pt x="22" y="52"/>
                </a:cubicBezTo>
                <a:cubicBezTo>
                  <a:pt x="9" y="50"/>
                  <a:pt x="0" y="37"/>
                  <a:pt x="3" y="23"/>
                </a:cubicBezTo>
                <a:cubicBezTo>
                  <a:pt x="6" y="9"/>
                  <a:pt x="19" y="0"/>
                  <a:pt x="32" y="3"/>
                </a:cubicBezTo>
                <a:lnTo>
                  <a:pt x="117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îsḻiḋé"/>
          <p:cNvSpPr/>
          <p:nvPr/>
        </p:nvSpPr>
        <p:spPr bwMode="auto">
          <a:xfrm>
            <a:off x="8418112" y="4516364"/>
            <a:ext cx="361113" cy="205253"/>
          </a:xfrm>
          <a:custGeom>
            <a:avLst/>
            <a:gdLst>
              <a:gd name="T0" fmla="*/ 105 w 139"/>
              <a:gd name="T1" fmla="*/ 4 h 79"/>
              <a:gd name="T2" fmla="*/ 136 w 139"/>
              <a:gd name="T3" fmla="*/ 22 h 79"/>
              <a:gd name="T4" fmla="*/ 118 w 139"/>
              <a:gd name="T5" fmla="*/ 52 h 79"/>
              <a:gd name="T6" fmla="*/ 34 w 139"/>
              <a:gd name="T7" fmla="*/ 75 h 79"/>
              <a:gd name="T8" fmla="*/ 4 w 139"/>
              <a:gd name="T9" fmla="*/ 57 h 79"/>
              <a:gd name="T10" fmla="*/ 21 w 139"/>
              <a:gd name="T11" fmla="*/ 26 h 79"/>
              <a:gd name="T12" fmla="*/ 105 w 139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79">
                <a:moveTo>
                  <a:pt x="105" y="4"/>
                </a:moveTo>
                <a:cubicBezTo>
                  <a:pt x="118" y="0"/>
                  <a:pt x="132" y="8"/>
                  <a:pt x="136" y="22"/>
                </a:cubicBezTo>
                <a:cubicBezTo>
                  <a:pt x="139" y="35"/>
                  <a:pt x="131" y="49"/>
                  <a:pt x="118" y="52"/>
                </a:cubicBezTo>
                <a:cubicBezTo>
                  <a:pt x="34" y="75"/>
                  <a:pt x="34" y="75"/>
                  <a:pt x="34" y="75"/>
                </a:cubicBezTo>
                <a:cubicBezTo>
                  <a:pt x="21" y="79"/>
                  <a:pt x="7" y="71"/>
                  <a:pt x="4" y="57"/>
                </a:cubicBezTo>
                <a:cubicBezTo>
                  <a:pt x="0" y="44"/>
                  <a:pt x="8" y="30"/>
                  <a:pt x="21" y="26"/>
                </a:cubicBezTo>
                <a:lnTo>
                  <a:pt x="10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S1ïḋé"/>
          <p:cNvSpPr/>
          <p:nvPr/>
        </p:nvSpPr>
        <p:spPr bwMode="auto">
          <a:xfrm>
            <a:off x="10798822" y="4516364"/>
            <a:ext cx="363308" cy="205253"/>
          </a:xfrm>
          <a:custGeom>
            <a:avLst/>
            <a:gdLst>
              <a:gd name="T0" fmla="*/ 35 w 140"/>
              <a:gd name="T1" fmla="*/ 4 h 79"/>
              <a:gd name="T2" fmla="*/ 4 w 140"/>
              <a:gd name="T3" fmla="*/ 22 h 79"/>
              <a:gd name="T4" fmla="*/ 21 w 140"/>
              <a:gd name="T5" fmla="*/ 52 h 79"/>
              <a:gd name="T6" fmla="*/ 105 w 140"/>
              <a:gd name="T7" fmla="*/ 75 h 79"/>
              <a:gd name="T8" fmla="*/ 136 w 140"/>
              <a:gd name="T9" fmla="*/ 57 h 79"/>
              <a:gd name="T10" fmla="*/ 119 w 140"/>
              <a:gd name="T11" fmla="*/ 26 h 79"/>
              <a:gd name="T12" fmla="*/ 35 w 140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9">
                <a:moveTo>
                  <a:pt x="35" y="4"/>
                </a:moveTo>
                <a:cubicBezTo>
                  <a:pt x="21" y="0"/>
                  <a:pt x="8" y="8"/>
                  <a:pt x="4" y="22"/>
                </a:cubicBezTo>
                <a:cubicBezTo>
                  <a:pt x="0" y="35"/>
                  <a:pt x="8" y="49"/>
                  <a:pt x="21" y="5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19" y="79"/>
                  <a:pt x="132" y="71"/>
                  <a:pt x="136" y="57"/>
                </a:cubicBezTo>
                <a:cubicBezTo>
                  <a:pt x="140" y="44"/>
                  <a:pt x="132" y="30"/>
                  <a:pt x="119" y="26"/>
                </a:cubicBezTo>
                <a:lnTo>
                  <a:pt x="35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ïṡ1iḋê"/>
          <p:cNvSpPr/>
          <p:nvPr/>
        </p:nvSpPr>
        <p:spPr bwMode="auto">
          <a:xfrm>
            <a:off x="8745200" y="3077396"/>
            <a:ext cx="1994353" cy="2347791"/>
          </a:xfrm>
          <a:custGeom>
            <a:avLst/>
            <a:gdLst>
              <a:gd name="T0" fmla="*/ 702 w 768"/>
              <a:gd name="T1" fmla="*/ 412 h 904"/>
              <a:gd name="T2" fmla="*/ 611 w 768"/>
              <a:gd name="T3" fmla="*/ 601 h 904"/>
              <a:gd name="T4" fmla="*/ 611 w 768"/>
              <a:gd name="T5" fmla="*/ 602 h 904"/>
              <a:gd name="T6" fmla="*/ 609 w 768"/>
              <a:gd name="T7" fmla="*/ 604 h 904"/>
              <a:gd name="T8" fmla="*/ 606 w 768"/>
              <a:gd name="T9" fmla="*/ 606 h 904"/>
              <a:gd name="T10" fmla="*/ 606 w 768"/>
              <a:gd name="T11" fmla="*/ 607 h 904"/>
              <a:gd name="T12" fmla="*/ 536 w 768"/>
              <a:gd name="T13" fmla="*/ 735 h 904"/>
              <a:gd name="T14" fmla="*/ 523 w 768"/>
              <a:gd name="T15" fmla="*/ 827 h 904"/>
              <a:gd name="T16" fmla="*/ 523 w 768"/>
              <a:gd name="T17" fmla="*/ 833 h 904"/>
              <a:gd name="T18" fmla="*/ 521 w 768"/>
              <a:gd name="T19" fmla="*/ 837 h 904"/>
              <a:gd name="T20" fmla="*/ 504 w 768"/>
              <a:gd name="T21" fmla="*/ 844 h 904"/>
              <a:gd name="T22" fmla="*/ 274 w 768"/>
              <a:gd name="T23" fmla="*/ 844 h 904"/>
              <a:gd name="T24" fmla="*/ 257 w 768"/>
              <a:gd name="T25" fmla="*/ 837 h 904"/>
              <a:gd name="T26" fmla="*/ 255 w 768"/>
              <a:gd name="T27" fmla="*/ 832 h 904"/>
              <a:gd name="T28" fmla="*/ 256 w 768"/>
              <a:gd name="T29" fmla="*/ 827 h 904"/>
              <a:gd name="T30" fmla="*/ 243 w 768"/>
              <a:gd name="T31" fmla="*/ 737 h 904"/>
              <a:gd name="T32" fmla="*/ 185 w 768"/>
              <a:gd name="T33" fmla="*/ 622 h 904"/>
              <a:gd name="T34" fmla="*/ 170 w 768"/>
              <a:gd name="T35" fmla="*/ 604 h 904"/>
              <a:gd name="T36" fmla="*/ 136 w 768"/>
              <a:gd name="T37" fmla="*/ 571 h 904"/>
              <a:gd name="T38" fmla="*/ 109 w 768"/>
              <a:gd name="T39" fmla="*/ 530 h 904"/>
              <a:gd name="T40" fmla="*/ 75 w 768"/>
              <a:gd name="T41" fmla="*/ 436 h 904"/>
              <a:gd name="T42" fmla="*/ 70 w 768"/>
              <a:gd name="T43" fmla="*/ 378 h 904"/>
              <a:gd name="T44" fmla="*/ 342 w 768"/>
              <a:gd name="T45" fmla="*/ 65 h 904"/>
              <a:gd name="T46" fmla="*/ 305 w 768"/>
              <a:gd name="T47" fmla="*/ 0 h 904"/>
              <a:gd name="T48" fmla="*/ 0 w 768"/>
              <a:gd name="T49" fmla="*/ 378 h 904"/>
              <a:gd name="T50" fmla="*/ 132 w 768"/>
              <a:gd name="T51" fmla="*/ 669 h 904"/>
              <a:gd name="T52" fmla="*/ 186 w 768"/>
              <a:gd name="T53" fmla="*/ 825 h 904"/>
              <a:gd name="T54" fmla="*/ 204 w 768"/>
              <a:gd name="T55" fmla="*/ 883 h 904"/>
              <a:gd name="T56" fmla="*/ 226 w 768"/>
              <a:gd name="T57" fmla="*/ 902 h 904"/>
              <a:gd name="T58" fmla="*/ 380 w 768"/>
              <a:gd name="T59" fmla="*/ 903 h 904"/>
              <a:gd name="T60" fmla="*/ 547 w 768"/>
              <a:gd name="T61" fmla="*/ 904 h 904"/>
              <a:gd name="T62" fmla="*/ 575 w 768"/>
              <a:gd name="T63" fmla="*/ 883 h 904"/>
              <a:gd name="T64" fmla="*/ 593 w 768"/>
              <a:gd name="T65" fmla="*/ 825 h 904"/>
              <a:gd name="T66" fmla="*/ 658 w 768"/>
              <a:gd name="T67" fmla="*/ 654 h 904"/>
              <a:gd name="T68" fmla="*/ 662 w 768"/>
              <a:gd name="T69" fmla="*/ 650 h 904"/>
              <a:gd name="T70" fmla="*/ 768 w 768"/>
              <a:gd name="T71" fmla="*/ 442 h 904"/>
              <a:gd name="T72" fmla="*/ 702 w 768"/>
              <a:gd name="T73" fmla="*/ 41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8" h="904">
                <a:moveTo>
                  <a:pt x="702" y="412"/>
                </a:moveTo>
                <a:cubicBezTo>
                  <a:pt x="694" y="485"/>
                  <a:pt x="661" y="552"/>
                  <a:pt x="611" y="601"/>
                </a:cubicBezTo>
                <a:cubicBezTo>
                  <a:pt x="611" y="602"/>
                  <a:pt x="611" y="602"/>
                  <a:pt x="611" y="602"/>
                </a:cubicBezTo>
                <a:cubicBezTo>
                  <a:pt x="610" y="603"/>
                  <a:pt x="609" y="603"/>
                  <a:pt x="609" y="604"/>
                </a:cubicBezTo>
                <a:cubicBezTo>
                  <a:pt x="609" y="604"/>
                  <a:pt x="608" y="605"/>
                  <a:pt x="606" y="606"/>
                </a:cubicBezTo>
                <a:cubicBezTo>
                  <a:pt x="606" y="607"/>
                  <a:pt x="606" y="607"/>
                  <a:pt x="606" y="607"/>
                </a:cubicBezTo>
                <a:cubicBezTo>
                  <a:pt x="595" y="619"/>
                  <a:pt x="556" y="665"/>
                  <a:pt x="536" y="735"/>
                </a:cubicBezTo>
                <a:cubicBezTo>
                  <a:pt x="528" y="762"/>
                  <a:pt x="523" y="793"/>
                  <a:pt x="523" y="827"/>
                </a:cubicBezTo>
                <a:cubicBezTo>
                  <a:pt x="523" y="829"/>
                  <a:pt x="523" y="831"/>
                  <a:pt x="523" y="833"/>
                </a:cubicBezTo>
                <a:cubicBezTo>
                  <a:pt x="523" y="833"/>
                  <a:pt x="522" y="835"/>
                  <a:pt x="521" y="837"/>
                </a:cubicBezTo>
                <a:cubicBezTo>
                  <a:pt x="519" y="839"/>
                  <a:pt x="514" y="842"/>
                  <a:pt x="504" y="844"/>
                </a:cubicBezTo>
                <a:cubicBezTo>
                  <a:pt x="274" y="844"/>
                  <a:pt x="274" y="844"/>
                  <a:pt x="274" y="844"/>
                </a:cubicBezTo>
                <a:cubicBezTo>
                  <a:pt x="265" y="842"/>
                  <a:pt x="260" y="840"/>
                  <a:pt x="257" y="837"/>
                </a:cubicBezTo>
                <a:cubicBezTo>
                  <a:pt x="256" y="836"/>
                  <a:pt x="255" y="833"/>
                  <a:pt x="255" y="832"/>
                </a:cubicBezTo>
                <a:cubicBezTo>
                  <a:pt x="256" y="830"/>
                  <a:pt x="256" y="830"/>
                  <a:pt x="256" y="827"/>
                </a:cubicBezTo>
                <a:cubicBezTo>
                  <a:pt x="256" y="794"/>
                  <a:pt x="251" y="764"/>
                  <a:pt x="243" y="737"/>
                </a:cubicBezTo>
                <a:cubicBezTo>
                  <a:pt x="227" y="683"/>
                  <a:pt x="201" y="643"/>
                  <a:pt x="185" y="622"/>
                </a:cubicBezTo>
                <a:cubicBezTo>
                  <a:pt x="180" y="616"/>
                  <a:pt x="175" y="610"/>
                  <a:pt x="170" y="604"/>
                </a:cubicBezTo>
                <a:cubicBezTo>
                  <a:pt x="159" y="593"/>
                  <a:pt x="146" y="583"/>
                  <a:pt x="136" y="571"/>
                </a:cubicBezTo>
                <a:cubicBezTo>
                  <a:pt x="125" y="558"/>
                  <a:pt x="116" y="544"/>
                  <a:pt x="109" y="530"/>
                </a:cubicBezTo>
                <a:cubicBezTo>
                  <a:pt x="94" y="501"/>
                  <a:pt x="81" y="469"/>
                  <a:pt x="75" y="436"/>
                </a:cubicBezTo>
                <a:cubicBezTo>
                  <a:pt x="72" y="417"/>
                  <a:pt x="70" y="397"/>
                  <a:pt x="70" y="378"/>
                </a:cubicBezTo>
                <a:cubicBezTo>
                  <a:pt x="70" y="219"/>
                  <a:pt x="189" y="87"/>
                  <a:pt x="342" y="65"/>
                </a:cubicBezTo>
                <a:cubicBezTo>
                  <a:pt x="305" y="0"/>
                  <a:pt x="305" y="0"/>
                  <a:pt x="305" y="0"/>
                </a:cubicBezTo>
                <a:cubicBezTo>
                  <a:pt x="131" y="38"/>
                  <a:pt x="0" y="193"/>
                  <a:pt x="0" y="378"/>
                </a:cubicBezTo>
                <a:cubicBezTo>
                  <a:pt x="0" y="494"/>
                  <a:pt x="51" y="598"/>
                  <a:pt x="132" y="669"/>
                </a:cubicBezTo>
                <a:cubicBezTo>
                  <a:pt x="151" y="694"/>
                  <a:pt x="185" y="750"/>
                  <a:pt x="186" y="825"/>
                </a:cubicBezTo>
                <a:cubicBezTo>
                  <a:pt x="184" y="841"/>
                  <a:pt x="188" y="864"/>
                  <a:pt x="204" y="883"/>
                </a:cubicBezTo>
                <a:cubicBezTo>
                  <a:pt x="210" y="890"/>
                  <a:pt x="218" y="897"/>
                  <a:pt x="226" y="902"/>
                </a:cubicBezTo>
                <a:cubicBezTo>
                  <a:pt x="380" y="903"/>
                  <a:pt x="380" y="903"/>
                  <a:pt x="380" y="903"/>
                </a:cubicBezTo>
                <a:cubicBezTo>
                  <a:pt x="547" y="904"/>
                  <a:pt x="547" y="904"/>
                  <a:pt x="547" y="904"/>
                </a:cubicBezTo>
                <a:cubicBezTo>
                  <a:pt x="558" y="899"/>
                  <a:pt x="567" y="892"/>
                  <a:pt x="575" y="883"/>
                </a:cubicBezTo>
                <a:cubicBezTo>
                  <a:pt x="590" y="864"/>
                  <a:pt x="594" y="841"/>
                  <a:pt x="593" y="825"/>
                </a:cubicBezTo>
                <a:cubicBezTo>
                  <a:pt x="594" y="723"/>
                  <a:pt x="657" y="655"/>
                  <a:pt x="658" y="654"/>
                </a:cubicBezTo>
                <a:cubicBezTo>
                  <a:pt x="660" y="653"/>
                  <a:pt x="661" y="652"/>
                  <a:pt x="662" y="650"/>
                </a:cubicBezTo>
                <a:cubicBezTo>
                  <a:pt x="717" y="595"/>
                  <a:pt x="755" y="522"/>
                  <a:pt x="768" y="442"/>
                </a:cubicBezTo>
                <a:cubicBezTo>
                  <a:pt x="750" y="433"/>
                  <a:pt x="720" y="420"/>
                  <a:pt x="702" y="4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îşḻïḋé"/>
          <p:cNvSpPr/>
          <p:nvPr/>
        </p:nvSpPr>
        <p:spPr bwMode="auto">
          <a:xfrm>
            <a:off x="10912973" y="3993901"/>
            <a:ext cx="514778" cy="384163"/>
          </a:xfrm>
          <a:custGeom>
            <a:avLst/>
            <a:gdLst>
              <a:gd name="T0" fmla="*/ 0 w 198"/>
              <a:gd name="T1" fmla="*/ 129 h 148"/>
              <a:gd name="T2" fmla="*/ 3 w 198"/>
              <a:gd name="T3" fmla="*/ 117 h 148"/>
              <a:gd name="T4" fmla="*/ 186 w 198"/>
              <a:gd name="T5" fmla="*/ 0 h 148"/>
              <a:gd name="T6" fmla="*/ 198 w 198"/>
              <a:gd name="T7" fmla="*/ 2 h 148"/>
              <a:gd name="T8" fmla="*/ 0 w 198"/>
              <a:gd name="T9" fmla="*/ 1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48">
                <a:moveTo>
                  <a:pt x="0" y="129"/>
                </a:moveTo>
                <a:cubicBezTo>
                  <a:pt x="3" y="117"/>
                  <a:pt x="3" y="117"/>
                  <a:pt x="3" y="117"/>
                </a:cubicBezTo>
                <a:cubicBezTo>
                  <a:pt x="86" y="135"/>
                  <a:pt x="168" y="83"/>
                  <a:pt x="186" y="0"/>
                </a:cubicBezTo>
                <a:cubicBezTo>
                  <a:pt x="198" y="2"/>
                  <a:pt x="198" y="2"/>
                  <a:pt x="198" y="2"/>
                </a:cubicBezTo>
                <a:cubicBezTo>
                  <a:pt x="178" y="92"/>
                  <a:pt x="90" y="148"/>
                  <a:pt x="0" y="1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i$ļïḋe"/>
          <p:cNvSpPr/>
          <p:nvPr/>
        </p:nvSpPr>
        <p:spPr bwMode="auto">
          <a:xfrm>
            <a:off x="11382750" y="3967559"/>
            <a:ext cx="60368" cy="45002"/>
          </a:xfrm>
          <a:custGeom>
            <a:avLst/>
            <a:gdLst>
              <a:gd name="T0" fmla="*/ 0 w 55"/>
              <a:gd name="T1" fmla="*/ 29 h 41"/>
              <a:gd name="T2" fmla="*/ 34 w 55"/>
              <a:gd name="T3" fmla="*/ 0 h 41"/>
              <a:gd name="T4" fmla="*/ 55 w 55"/>
              <a:gd name="T5" fmla="*/ 41 h 41"/>
              <a:gd name="T6" fmla="*/ 0 w 55"/>
              <a:gd name="T7" fmla="*/ 2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41">
                <a:moveTo>
                  <a:pt x="0" y="29"/>
                </a:moveTo>
                <a:lnTo>
                  <a:pt x="34" y="0"/>
                </a:lnTo>
                <a:lnTo>
                  <a:pt x="55" y="41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ís1îdè"/>
          <p:cNvSpPr/>
          <p:nvPr/>
        </p:nvSpPr>
        <p:spPr bwMode="auto">
          <a:xfrm>
            <a:off x="10313681" y="1767944"/>
            <a:ext cx="939551" cy="940653"/>
          </a:xfrm>
          <a:custGeom>
            <a:avLst/>
            <a:gdLst>
              <a:gd name="T0" fmla="*/ 362 w 362"/>
              <a:gd name="T1" fmla="*/ 362 h 362"/>
              <a:gd name="T2" fmla="*/ 346 w 362"/>
              <a:gd name="T3" fmla="*/ 362 h 362"/>
              <a:gd name="T4" fmla="*/ 0 w 362"/>
              <a:gd name="T5" fmla="*/ 16 h 362"/>
              <a:gd name="T6" fmla="*/ 0 w 362"/>
              <a:gd name="T7" fmla="*/ 0 h 362"/>
              <a:gd name="T8" fmla="*/ 362 w 362"/>
              <a:gd name="T9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62" y="362"/>
                </a:moveTo>
                <a:cubicBezTo>
                  <a:pt x="346" y="362"/>
                  <a:pt x="346" y="362"/>
                  <a:pt x="346" y="362"/>
                </a:cubicBezTo>
                <a:cubicBezTo>
                  <a:pt x="346" y="171"/>
                  <a:pt x="191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200" y="0"/>
                  <a:pt x="362" y="162"/>
                  <a:pt x="362" y="3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ïṩ1iḓé"/>
          <p:cNvSpPr/>
          <p:nvPr/>
        </p:nvSpPr>
        <p:spPr bwMode="auto">
          <a:xfrm>
            <a:off x="10260996" y="1721845"/>
            <a:ext cx="85614" cy="131714"/>
          </a:xfrm>
          <a:custGeom>
            <a:avLst/>
            <a:gdLst>
              <a:gd name="T0" fmla="*/ 78 w 78"/>
              <a:gd name="T1" fmla="*/ 0 h 120"/>
              <a:gd name="T2" fmla="*/ 0 w 78"/>
              <a:gd name="T3" fmla="*/ 56 h 120"/>
              <a:gd name="T4" fmla="*/ 74 w 78"/>
              <a:gd name="T5" fmla="*/ 120 h 120"/>
              <a:gd name="T6" fmla="*/ 78 w 78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20">
                <a:moveTo>
                  <a:pt x="78" y="0"/>
                </a:moveTo>
                <a:lnTo>
                  <a:pt x="0" y="56"/>
                </a:lnTo>
                <a:lnTo>
                  <a:pt x="74" y="120"/>
                </a:lnTo>
                <a:lnTo>
                  <a:pt x="7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69925" y="2529000"/>
            <a:ext cx="758903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ṡļïdê"/>
          <p:cNvSpPr txBox="1"/>
          <p:nvPr/>
        </p:nvSpPr>
        <p:spPr>
          <a:xfrm>
            <a:off x="686389" y="4063708"/>
            <a:ext cx="3236383" cy="85210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2"/>
                </a:solidFill>
                <a:cs typeface="+mn-ea"/>
                <a:sym typeface="+mn-lt"/>
              </a:rPr>
              <a:t>将已经排序的事项，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2"/>
                </a:solidFill>
                <a:cs typeface="+mn-ea"/>
                <a:sym typeface="+mn-lt"/>
              </a:rPr>
              <a:t>进行时间分配（即设置Deadline）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îṡlîḋê"/>
          <p:cNvSpPr txBox="1"/>
          <p:nvPr/>
        </p:nvSpPr>
        <p:spPr>
          <a:xfrm>
            <a:off x="4885221" y="4093145"/>
            <a:ext cx="3000509" cy="788483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可以统筹安排的事项，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尽可能统筹安排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13"/>
          <p:cNvSpPr>
            <a:spLocks noChangeArrowheads="1"/>
          </p:cNvSpPr>
          <p:nvPr/>
        </p:nvSpPr>
        <p:spPr bwMode="auto">
          <a:xfrm>
            <a:off x="1970287" y="1499988"/>
            <a:ext cx="1992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安排与实施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i$ḷïdé"/>
          <p:cNvSpPr/>
          <p:nvPr/>
        </p:nvSpPr>
        <p:spPr>
          <a:xfrm>
            <a:off x="1932173" y="2040129"/>
            <a:ext cx="2126333" cy="495524"/>
          </a:xfrm>
          <a:prstGeom prst="rect">
            <a:avLst/>
          </a:prstGeom>
        </p:spPr>
        <p:txBody>
          <a:bodyPr wrap="square" lIns="117208" tIns="58604" rIns="117208" bIns="58604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cs typeface="+mn-ea"/>
                <a:sym typeface="+mn-lt"/>
              </a:rPr>
              <a:t>时间安排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51" name="矩形 8"/>
          <p:cNvSpPr>
            <a:spLocks noChangeArrowheads="1"/>
          </p:cNvSpPr>
          <p:nvPr/>
        </p:nvSpPr>
        <p:spPr bwMode="auto">
          <a:xfrm>
            <a:off x="1004188" y="5333355"/>
            <a:ext cx="4728956" cy="10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每日事项安排表（同上）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9457" y="3323704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</a:t>
            </a:r>
            <a:endParaRPr kumimoji="1"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79739" y="3323704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</a:t>
            </a:r>
            <a:endParaRPr kumimoji="1"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4" grpId="0"/>
      <p:bldP spid="11" grpId="0"/>
      <p:bldP spid="33" grpId="0"/>
      <p:bldP spid="47" grpId="0" animBg="1"/>
      <p:bldP spid="48" grpId="0"/>
      <p:bldP spid="49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îšļîdé"/>
          <p:cNvSpPr/>
          <p:nvPr/>
        </p:nvSpPr>
        <p:spPr bwMode="auto">
          <a:xfrm>
            <a:off x="728319" y="2683606"/>
            <a:ext cx="10850563" cy="1413405"/>
          </a:xfrm>
          <a:prstGeom prst="homePlate">
            <a:avLst>
              <a:gd name="adj" fmla="val 35856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 w="47625" algn="ctr">
            <a:solidFill>
              <a:schemeClr val="bg1"/>
            </a:solidFill>
            <a:miter lim="800000"/>
          </a:ln>
          <a:effectLst/>
        </p:spPr>
        <p:txBody>
          <a:bodyPr wrap="square" tIns="91440" bIns="9144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íŝļïḋè"/>
          <p:cNvSpPr/>
          <p:nvPr/>
        </p:nvSpPr>
        <p:spPr bwMode="gray">
          <a:xfrm>
            <a:off x="1568134" y="3373110"/>
            <a:ext cx="4428086" cy="14478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îSľïḍè"/>
          <p:cNvSpPr/>
          <p:nvPr/>
        </p:nvSpPr>
        <p:spPr bwMode="gray">
          <a:xfrm>
            <a:off x="6312512" y="3373110"/>
            <a:ext cx="4428086" cy="14478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3"/>
          <p:cNvSpPr>
            <a:spLocks noChangeArrowheads="1"/>
          </p:cNvSpPr>
          <p:nvPr/>
        </p:nvSpPr>
        <p:spPr bwMode="auto">
          <a:xfrm>
            <a:off x="1970287" y="1499988"/>
            <a:ext cx="1992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安排与实施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i$ḷïdé"/>
          <p:cNvSpPr/>
          <p:nvPr/>
        </p:nvSpPr>
        <p:spPr>
          <a:xfrm>
            <a:off x="1932173" y="2040129"/>
            <a:ext cx="2126333" cy="495524"/>
          </a:xfrm>
          <a:prstGeom prst="rect">
            <a:avLst/>
          </a:prstGeom>
        </p:spPr>
        <p:txBody>
          <a:bodyPr wrap="square" lIns="117208" tIns="58604" rIns="117208" bIns="58604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具体实施</a:t>
            </a:r>
            <a:endParaRPr lang="zh-CN" altLang="en-US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1004187" y="5333355"/>
            <a:ext cx="6789983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智能机读书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视频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音频软件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记事本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4308" y="3771997"/>
            <a:ext cx="4171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每天挑战自己，提高效率——增加生命的宽度（亚历山大、李小龙）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0599" y="3771997"/>
            <a:ext cx="4171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琐碎时间/等待时间，充分利用（学习、沟通、思考、休息）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1970287" y="1499988"/>
            <a:ext cx="1992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每晚回顾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i$ḷïdé"/>
          <p:cNvSpPr/>
          <p:nvPr/>
        </p:nvSpPr>
        <p:spPr>
          <a:xfrm>
            <a:off x="1932173" y="2040129"/>
            <a:ext cx="2126333" cy="495524"/>
          </a:xfrm>
          <a:prstGeom prst="rect">
            <a:avLst/>
          </a:prstGeom>
        </p:spPr>
        <p:txBody>
          <a:bodyPr wrap="square" lIns="117208" tIns="58604" rIns="117208" bIns="58604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效果检视</a:t>
            </a:r>
            <a:endParaRPr lang="zh-CN" altLang="en-US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1741831" y="2675431"/>
            <a:ext cx="530425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当天工作按照效能四象限归类；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检视自己的时间管理状况，及时调整；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不断进步，直到形成习惯；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53498">
            <a:off x="7077183" y="1756816"/>
            <a:ext cx="4013201" cy="3136771"/>
          </a:xfrm>
          <a:prstGeom prst="rect">
            <a:avLst/>
          </a:prstGeom>
          <a:effectLst>
            <a:outerShdw blurRad="1397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10" name="矩形 2"/>
          <p:cNvSpPr>
            <a:spLocks noChangeArrowheads="1"/>
          </p:cNvSpPr>
          <p:nvPr/>
        </p:nvSpPr>
        <p:spPr bwMode="auto">
          <a:xfrm rot="485627">
            <a:off x="7914231" y="2440177"/>
            <a:ext cx="2339102" cy="16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的时间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重要且不紧急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1651006" y="4605003"/>
            <a:ext cx="4788285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】A4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纸</a:t>
            </a: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白板</a:t>
            </a: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标签纸</a:t>
            </a:r>
            <a:endParaRPr lang="zh-CN" altLang="en-US" sz="24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9"/>
          <p:cNvSpPr>
            <a:spLocks noChangeArrowheads="1"/>
          </p:cNvSpPr>
          <p:nvPr/>
        </p:nvSpPr>
        <p:spPr bwMode="auto">
          <a:xfrm>
            <a:off x="1333708" y="5332394"/>
            <a:ext cx="6339967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理想状态：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时间→ </a:t>
            </a:r>
            <a:r>
              <a:rPr lang="zh-CN" altLang="en-US" sz="2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重要且不紧急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的事情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/>
      <p:bldP spid="7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23914" y="1975757"/>
            <a:ext cx="468086" cy="261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5400000">
            <a:off x="3691387" y="2452811"/>
            <a:ext cx="1541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rgbClr val="C60202"/>
                </a:solidFill>
                <a:cs typeface="+mn-ea"/>
                <a:sym typeface="+mn-lt"/>
              </a:rPr>
              <a:t>PART</a:t>
            </a:r>
            <a:endParaRPr kumimoji="1" lang="zh-CN" altLang="en-US" sz="4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6119" y="1975757"/>
            <a:ext cx="1563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rgbClr val="C60202"/>
                </a:solidFill>
                <a:cs typeface="+mn-ea"/>
                <a:sym typeface="+mn-lt"/>
              </a:rPr>
              <a:t>ONE</a:t>
            </a:r>
            <a:endParaRPr kumimoji="1" lang="zh-CN" altLang="en-US" sz="48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6119" y="264106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为什么需要时间管理</a:t>
            </a:r>
            <a:endParaRPr kumimoji="1"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9405" y="3752649"/>
            <a:ext cx="4045177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时间是我们唯一对每个人都公平的资源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做好时间管理，不再因虚度光阴而悔恨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0839" y="3752649"/>
            <a:ext cx="3902062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做好时间管理，也是一个人能力的体现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做好时间管理，是实现人生规划的保证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15043" t="8718"/>
          <a:stretch>
            <a:fillRect/>
          </a:stretch>
        </p:blipFill>
        <p:spPr>
          <a:xfrm flipH="1">
            <a:off x="-946674" y="1975756"/>
            <a:ext cx="4561578" cy="490117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-114299"/>
            <a:ext cx="7690757" cy="375558"/>
          </a:xfrm>
          <a:custGeom>
            <a:avLst/>
            <a:gdLst>
              <a:gd name="connsiteX0" fmla="*/ 0 w 7690757"/>
              <a:gd name="connsiteY0" fmla="*/ 0 h 359229"/>
              <a:gd name="connsiteX1" fmla="*/ 7690757 w 7690757"/>
              <a:gd name="connsiteY1" fmla="*/ 0 h 359229"/>
              <a:gd name="connsiteX2" fmla="*/ 7690757 w 7690757"/>
              <a:gd name="connsiteY2" fmla="*/ 359229 h 359229"/>
              <a:gd name="connsiteX3" fmla="*/ 0 w 7690757"/>
              <a:gd name="connsiteY3" fmla="*/ 359229 h 359229"/>
              <a:gd name="connsiteX4" fmla="*/ 0 w 7690757"/>
              <a:gd name="connsiteY4" fmla="*/ 0 h 359229"/>
              <a:gd name="connsiteX0-1" fmla="*/ 0 w 7690757"/>
              <a:gd name="connsiteY0-2" fmla="*/ 0 h 375558"/>
              <a:gd name="connsiteX1-3" fmla="*/ 7690757 w 7690757"/>
              <a:gd name="connsiteY1-4" fmla="*/ 0 h 375558"/>
              <a:gd name="connsiteX2-5" fmla="*/ 7249886 w 7690757"/>
              <a:gd name="connsiteY2-6" fmla="*/ 375558 h 375558"/>
              <a:gd name="connsiteX3-7" fmla="*/ 0 w 7690757"/>
              <a:gd name="connsiteY3-8" fmla="*/ 359229 h 375558"/>
              <a:gd name="connsiteX4-9" fmla="*/ 0 w 7690757"/>
              <a:gd name="connsiteY4-10" fmla="*/ 0 h 375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90757" h="375558">
                <a:moveTo>
                  <a:pt x="0" y="0"/>
                </a:moveTo>
                <a:lnTo>
                  <a:pt x="7690757" y="0"/>
                </a:lnTo>
                <a:lnTo>
                  <a:pt x="7249886" y="375558"/>
                </a:lnTo>
                <a:lnTo>
                  <a:pt x="0" y="3592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switch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99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时间管理的具体措施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14"/>
          <p:cNvSpPr>
            <a:spLocks noChangeArrowheads="1"/>
          </p:cNvSpPr>
          <p:nvPr/>
        </p:nvSpPr>
        <p:spPr bwMode="auto">
          <a:xfrm>
            <a:off x="1333708" y="1455420"/>
            <a:ext cx="534981" cy="53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1970287" y="1499988"/>
            <a:ext cx="1992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每晚回顾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i$ḷïdé"/>
          <p:cNvSpPr/>
          <p:nvPr/>
        </p:nvSpPr>
        <p:spPr>
          <a:xfrm>
            <a:off x="1932173" y="2040129"/>
            <a:ext cx="2126333" cy="495524"/>
          </a:xfrm>
          <a:prstGeom prst="rect">
            <a:avLst/>
          </a:prstGeom>
        </p:spPr>
        <p:txBody>
          <a:bodyPr wrap="square" lIns="117208" tIns="58604" rIns="117208" bIns="58604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清单整理</a:t>
            </a:r>
            <a:endParaRPr lang="zh-CN" altLang="en-US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矩形 21"/>
          <p:cNvSpPr>
            <a:spLocks noChangeArrowheads="1"/>
          </p:cNvSpPr>
          <p:nvPr/>
        </p:nvSpPr>
        <p:spPr bwMode="auto">
          <a:xfrm>
            <a:off x="1758047" y="2876309"/>
            <a:ext cx="5326281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每天晚上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每周结束时整理；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完成的工作划掉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删除（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系统中保留）；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新增工作加入待完成清单；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可明确日期的事项，放入对应的日历项；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22"/>
          <p:cNvSpPr>
            <a:spLocks noChangeArrowheads="1"/>
          </p:cNvSpPr>
          <p:nvPr/>
        </p:nvSpPr>
        <p:spPr bwMode="auto">
          <a:xfrm>
            <a:off x="1419930" y="5489972"/>
            <a:ext cx="7464425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工具</a:t>
            </a:r>
            <a:r>
              <a:rPr lang="en-US" altLang="zh-CN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】 Notebook</a:t>
            </a: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、记事本、各种日历；</a:t>
            </a:r>
            <a:endParaRPr lang="zh-CN" altLang="en-US" sz="24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34240" y="1722120"/>
            <a:ext cx="3996708" cy="4238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conveyor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7134" y="1609918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rgbClr val="C60202"/>
                </a:solidFill>
                <a:cs typeface="+mn-ea"/>
                <a:sym typeface="+mn-lt"/>
              </a:rPr>
              <a:t>感谢您的聆听</a:t>
            </a:r>
            <a:endParaRPr kumimoji="1" lang="zh-CN" altLang="en-US" sz="8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887134" y="2792369"/>
            <a:ext cx="6817282" cy="58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108839" tIns="54419" rIns="108839" bIns="544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Thanks for your listening</a:t>
            </a:r>
            <a:endParaRPr lang="zh-CN" altLang="zh-CN" sz="3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034204" y="3988129"/>
            <a:ext cx="1984059" cy="348908"/>
            <a:chOff x="1413161" y="4382833"/>
            <a:chExt cx="1984059" cy="348908"/>
          </a:xfrm>
        </p:grpSpPr>
        <p:sp>
          <p:nvSpPr>
            <p:cNvPr id="8" name="圆角矩形 7"/>
            <p:cNvSpPr/>
            <p:nvPr/>
          </p:nvSpPr>
          <p:spPr>
            <a:xfrm>
              <a:off x="1413162" y="4394556"/>
              <a:ext cx="881193" cy="319721"/>
            </a:xfrm>
            <a:prstGeom prst="roundRect">
              <a:avLst>
                <a:gd name="adj" fmla="val 0"/>
              </a:avLst>
            </a:prstGeom>
            <a:solidFill>
              <a:srgbClr val="C6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2413" y="4382833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主讲人</a:t>
              </a:r>
              <a:endParaRPr kumimoji="1"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06747" y="4394556"/>
              <a:ext cx="68961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kumimoji="1" lang="en-US" altLang="zh-CN" sz="1600" spc="3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XXX</a:t>
              </a:r>
              <a:endParaRPr kumimoji="1" lang="en-US" altLang="zh-CN" sz="1600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413161" y="4394556"/>
              <a:ext cx="1984059" cy="319721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602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260123" y="2004646"/>
            <a:ext cx="5931877" cy="4853354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0421815" y="175846"/>
            <a:ext cx="1453662" cy="386862"/>
          </a:xfrm>
          <a:prstGeom prst="roundRect">
            <a:avLst/>
          </a:prstGeom>
          <a:noFill/>
          <a:ln>
            <a:solidFill>
              <a:srgbClr val="C602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7952" y="202039"/>
            <a:ext cx="1321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rgbClr val="C60202"/>
                </a:solidFill>
                <a:cs typeface="+mn-ea"/>
                <a:sym typeface="+mn-lt"/>
              </a:rPr>
              <a:t>企业</a:t>
            </a:r>
            <a:r>
              <a:rPr kumimoji="1" lang="en-US" altLang="zh-CN" b="1" dirty="0">
                <a:solidFill>
                  <a:srgbClr val="C60202"/>
                </a:solidFill>
                <a:cs typeface="+mn-ea"/>
                <a:sym typeface="+mn-lt"/>
              </a:rPr>
              <a:t>LOGO</a:t>
            </a:r>
            <a:endParaRPr kumimoji="1" lang="zh-CN" altLang="en-US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4152" y="4823550"/>
            <a:ext cx="3401623" cy="1021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让定量的时间产生更大的效益</a:t>
            </a:r>
            <a:endParaRPr lang="en-US" altLang="zh-CN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才能改变落后的局面</a:t>
            </a:r>
            <a:endParaRPr lang="en-US" altLang="zh-CN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缩短同优秀者之间的距离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000">
        <p15:prstTrans prst="airplan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3954" y="2439316"/>
            <a:ext cx="5117294" cy="34074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为什么需要时间管理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173614" y="1631795"/>
            <a:ext cx="5773789" cy="43684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TextBox 13"/>
          <p:cNvSpPr>
            <a:spLocks noChangeArrowheads="1"/>
          </p:cNvSpPr>
          <p:nvPr/>
        </p:nvSpPr>
        <p:spPr bwMode="auto">
          <a:xfrm>
            <a:off x="1173614" y="1621969"/>
            <a:ext cx="54568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时间是我们唯一对每个人都公平的资源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397477" y="2439316"/>
            <a:ext cx="3922713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我们，多数人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不是富二代，也不是官二代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如何比得过白富美和高富帅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在万千的不公平中，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还有这唯一公平的资源：</a:t>
            </a:r>
            <a:r>
              <a:rPr lang="zh-CN" altLang="en-US" sz="20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时间</a:t>
            </a:r>
            <a:endParaRPr lang="en-US" sz="2000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好好把你的时间加以管理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以弥补并创造出其他的资源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99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99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为什么需要时间管理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-679"/>
          <a:stretch>
            <a:fillRect/>
          </a:stretch>
        </p:blipFill>
        <p:spPr>
          <a:xfrm>
            <a:off x="2099125" y="2624237"/>
            <a:ext cx="2253557" cy="15134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hqprint"/>
          <a:srcRect/>
          <a:stretch>
            <a:fillRect/>
          </a:stretch>
        </p:blipFill>
        <p:spPr>
          <a:xfrm>
            <a:off x="2099125" y="4562032"/>
            <a:ext cx="2253557" cy="1513490"/>
          </a:xfrm>
          <a:prstGeom prst="rect">
            <a:avLst/>
          </a:prstGeom>
        </p:spPr>
      </p:pic>
      <p:sp>
        <p:nvSpPr>
          <p:cNvPr id="11" name="五边形 10"/>
          <p:cNvSpPr/>
          <p:nvPr/>
        </p:nvSpPr>
        <p:spPr>
          <a:xfrm>
            <a:off x="1271588" y="1631795"/>
            <a:ext cx="5773789" cy="43684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19386"/>
            <a:ext cx="537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做好时间管理，不再因虚度光阴而悔恨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333708" y="2624237"/>
            <a:ext cx="780621" cy="1513490"/>
            <a:chOff x="1333708" y="2624237"/>
            <a:chExt cx="780621" cy="1513490"/>
          </a:xfrm>
        </p:grpSpPr>
        <p:sp>
          <p:nvSpPr>
            <p:cNvPr id="14" name="矩形 13"/>
            <p:cNvSpPr/>
            <p:nvPr/>
          </p:nvSpPr>
          <p:spPr>
            <a:xfrm>
              <a:off x="1333708" y="2624237"/>
              <a:ext cx="765417" cy="15134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" name="TextBox 15"/>
            <p:cNvSpPr>
              <a:spLocks noChangeArrowheads="1"/>
            </p:cNvSpPr>
            <p:nvPr/>
          </p:nvSpPr>
          <p:spPr bwMode="auto">
            <a:xfrm>
              <a:off x="1379538" y="2759862"/>
              <a:ext cx="73479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孔子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333708" y="4551482"/>
            <a:ext cx="765417" cy="1513490"/>
            <a:chOff x="1333708" y="4551482"/>
            <a:chExt cx="765417" cy="1513490"/>
          </a:xfrm>
        </p:grpSpPr>
        <p:sp>
          <p:nvSpPr>
            <p:cNvPr id="17" name="矩形 16"/>
            <p:cNvSpPr/>
            <p:nvPr/>
          </p:nvSpPr>
          <p:spPr>
            <a:xfrm>
              <a:off x="1333708" y="4551482"/>
              <a:ext cx="765417" cy="15134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8" name="TextBox 16"/>
            <p:cNvSpPr>
              <a:spLocks noChangeArrowheads="1"/>
            </p:cNvSpPr>
            <p:nvPr/>
          </p:nvSpPr>
          <p:spPr bwMode="auto">
            <a:xfrm>
              <a:off x="1379538" y="4657058"/>
              <a:ext cx="618162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庄子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直接连接符 19"/>
          <p:cNvSpPr>
            <a:spLocks noChangeShapeType="1"/>
          </p:cNvSpPr>
          <p:nvPr/>
        </p:nvSpPr>
        <p:spPr bwMode="auto">
          <a:xfrm>
            <a:off x="4695929" y="2846916"/>
            <a:ext cx="1588" cy="1187450"/>
          </a:xfrm>
          <a:prstGeom prst="line">
            <a:avLst/>
          </a:prstGeom>
          <a:noFill/>
          <a:ln w="19050">
            <a:solidFill>
              <a:schemeClr val="accent5">
                <a:lumMod val="50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直接连接符 20"/>
          <p:cNvSpPr>
            <a:spLocks noChangeShapeType="1"/>
          </p:cNvSpPr>
          <p:nvPr/>
        </p:nvSpPr>
        <p:spPr bwMode="auto">
          <a:xfrm>
            <a:off x="4695929" y="4828116"/>
            <a:ext cx="1588" cy="1185862"/>
          </a:xfrm>
          <a:prstGeom prst="line">
            <a:avLst/>
          </a:prstGeom>
          <a:noFill/>
          <a:ln w="19050">
            <a:solidFill>
              <a:schemeClr val="accent5">
                <a:lumMod val="50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4977444" y="2805479"/>
            <a:ext cx="6464300" cy="113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逝者如斯夫，不舍昼夜</a:t>
            </a:r>
            <a:endParaRPr lang="zh-CN" altLang="en-US" sz="2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30000"/>
              </a:lnSpc>
              <a:spcBef>
                <a:spcPts val="200"/>
              </a:spcBef>
              <a:spcAft>
                <a:spcPts val="65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时间一去不复返，年华似水不回头。人生无法重新来过。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975329" y="4821948"/>
            <a:ext cx="64643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人生若白驹之过隙，忽然而已</a:t>
            </a:r>
            <a:endParaRPr lang="en-US" sz="2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30000"/>
              </a:lnSpc>
              <a:spcBef>
                <a:spcPts val="200"/>
              </a:spcBef>
              <a:spcAft>
                <a:spcPts val="65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浪费时间就是浪费生命。光阴虚度，徒留悔恨和嗟叹！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99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99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99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99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99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99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99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99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/>
      <p:bldP spid="19" grpId="0" animBg="1"/>
      <p:bldP spid="20" grpId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为什么需要时间管理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1588" y="2974839"/>
            <a:ext cx="5246757" cy="2674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631795"/>
            <a:ext cx="5773789" cy="43684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TextBox 13"/>
          <p:cNvSpPr>
            <a:spLocks noChangeArrowheads="1"/>
          </p:cNvSpPr>
          <p:nvPr/>
        </p:nvSpPr>
        <p:spPr bwMode="auto">
          <a:xfrm>
            <a:off x="1271588" y="1631795"/>
            <a:ext cx="5386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做好时间管理，不再因虚度光阴而悔恨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60739" y="2251083"/>
            <a:ext cx="9432925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那么，怎样才能判断自己是否虚度了光阴？李开复的这一段话可给我们以参考。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1348698" y="3046974"/>
            <a:ext cx="516964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2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的一生两个最大的财富是：你的才华和你的时间。才华越来越多，但是时间越来越少，我们的一生可以说是用时间来换取才华。如果一天天过去了，我们的时间少了，而才华没有增加，那就是虚度了时光。所以，我们必须节省时间，有效率地使用时间。 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160739" y="5860300"/>
            <a:ext cx="8424862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这里的才华，也可以是</a:t>
            </a: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财富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，也可以是</a:t>
            </a: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智慧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，也可以是</a:t>
            </a: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人生目标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，也可以是</a:t>
            </a:r>
            <a:r>
              <a:rPr lang="zh-CN" altLang="en-US" b="1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工作业绩</a:t>
            </a:r>
            <a:r>
              <a:rPr lang="zh-CN" altLang="en-US" sz="1600" dirty="0">
                <a:solidFill>
                  <a:srgbClr val="C60202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dirty="0">
              <a:solidFill>
                <a:srgbClr val="C6020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7651" y="2974839"/>
            <a:ext cx="4030122" cy="2690106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99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为什么需要时间管理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3568" y="4092315"/>
            <a:ext cx="5488976" cy="1689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1271588" y="1631795"/>
            <a:ext cx="5773789" cy="43684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" name="TextBox 13"/>
          <p:cNvSpPr>
            <a:spLocks noChangeArrowheads="1"/>
          </p:cNvSpPr>
          <p:nvPr/>
        </p:nvSpPr>
        <p:spPr bwMode="auto">
          <a:xfrm>
            <a:off x="1333708" y="1631795"/>
            <a:ext cx="5404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做好时间管理，也是一个人能力的体现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763348" y="2512378"/>
            <a:ext cx="570547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时间是最高贵而有限的资源，不能管理时间，便什么都不能管理。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德鲁克</a:t>
            </a:r>
            <a:endParaRPr lang="zh-CN" altLang="en-US" sz="20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5873568" y="4092315"/>
            <a:ext cx="5705475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能不能做好时间管理，往往也是一个人能力的体现。事业有成的人，可能成功原因有很多种，但是，他们的共同之处就是，他们往往都是时间管理的专家。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587" y="2672109"/>
            <a:ext cx="4259783" cy="31096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075" y="6682581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99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99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99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12271"/>
            <a:ext cx="1110344" cy="473529"/>
          </a:xfrm>
          <a:custGeom>
            <a:avLst/>
            <a:gdLst>
              <a:gd name="connsiteX0" fmla="*/ 0 w 702129"/>
              <a:gd name="connsiteY0" fmla="*/ 0 h 473529"/>
              <a:gd name="connsiteX1" fmla="*/ 702129 w 702129"/>
              <a:gd name="connsiteY1" fmla="*/ 0 h 473529"/>
              <a:gd name="connsiteX2" fmla="*/ 702129 w 702129"/>
              <a:gd name="connsiteY2" fmla="*/ 473529 h 473529"/>
              <a:gd name="connsiteX3" fmla="*/ 0 w 702129"/>
              <a:gd name="connsiteY3" fmla="*/ 473529 h 473529"/>
              <a:gd name="connsiteX4" fmla="*/ 0 w 702129"/>
              <a:gd name="connsiteY4" fmla="*/ 0 h 473529"/>
              <a:gd name="connsiteX0-1" fmla="*/ 0 w 1110344"/>
              <a:gd name="connsiteY0-2" fmla="*/ 0 h 473529"/>
              <a:gd name="connsiteX1-3" fmla="*/ 1110344 w 1110344"/>
              <a:gd name="connsiteY1-4" fmla="*/ 0 h 473529"/>
              <a:gd name="connsiteX2-5" fmla="*/ 702129 w 1110344"/>
              <a:gd name="connsiteY2-6" fmla="*/ 473529 h 473529"/>
              <a:gd name="connsiteX3-7" fmla="*/ 0 w 1110344"/>
              <a:gd name="connsiteY3-8" fmla="*/ 473529 h 473529"/>
              <a:gd name="connsiteX4-9" fmla="*/ 0 w 1110344"/>
              <a:gd name="connsiteY4-10" fmla="*/ 0 h 473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0344" h="473529">
                <a:moveTo>
                  <a:pt x="0" y="0"/>
                </a:moveTo>
                <a:lnTo>
                  <a:pt x="1110344" y="0"/>
                </a:lnTo>
                <a:lnTo>
                  <a:pt x="702129" y="473529"/>
                </a:lnTo>
                <a:lnTo>
                  <a:pt x="0" y="4735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345" y="21227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为什么需要时间管理</a:t>
            </a:r>
            <a:endParaRPr lang="zh-CN" alt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1271588" y="1435851"/>
            <a:ext cx="5773789" cy="43684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TextBox 13"/>
          <p:cNvSpPr>
            <a:spLocks noChangeArrowheads="1"/>
          </p:cNvSpPr>
          <p:nvPr/>
        </p:nvSpPr>
        <p:spPr bwMode="auto">
          <a:xfrm>
            <a:off x="1318718" y="1423442"/>
            <a:ext cx="5449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做好时间管理，是实现人生规划的保证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958466" y="2124599"/>
            <a:ext cx="611981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每个人都有自己的梦想，或者都有自己理想中的生活目标。用专业一点的话说，就是有自己的人生规划。所谓人生规划，无外乎就是你希望能够</a:t>
            </a:r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做自己想做的事情，成为自己想成为的人，达到自己预设的目标。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958466" y="4370911"/>
            <a:ext cx="611981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200"/>
              </a:spcBef>
              <a:spcAft>
                <a:spcPts val="65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这是多么诱人的前景啊。我们最终真能实现这样的目标吗？</a:t>
            </a:r>
            <a:r>
              <a:rPr lang="zh-CN" altLang="en-US" sz="20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这全靠我们是否可以做好自己的时间管理。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因为，只有我们妥善安排并利用好时间，通过实现人生旅途中一个个小目标，才能最终实现自己的人生大目标，实现规划中的理想生活。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71588" y="2124599"/>
            <a:ext cx="3240451" cy="4155532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99"/>
                            </p:stCondLst>
                            <p:childTnLst>
                              <p:par>
                                <p:cTn id="18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9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99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23914" y="1975757"/>
            <a:ext cx="468086" cy="261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5400000">
            <a:off x="3691387" y="2452811"/>
            <a:ext cx="1541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rgbClr val="C60202"/>
                </a:solidFill>
                <a:cs typeface="+mn-ea"/>
                <a:sym typeface="+mn-lt"/>
              </a:rPr>
              <a:t>PART</a:t>
            </a:r>
            <a:endParaRPr kumimoji="1" lang="zh-CN" altLang="en-US" sz="40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6119" y="1975757"/>
            <a:ext cx="1747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rgbClr val="C60202"/>
                </a:solidFill>
                <a:cs typeface="+mn-ea"/>
                <a:sym typeface="+mn-lt"/>
              </a:rPr>
              <a:t>TWO</a:t>
            </a:r>
            <a:endParaRPr kumimoji="1" lang="zh-CN" altLang="en-US" sz="4800" b="1" dirty="0">
              <a:solidFill>
                <a:srgbClr val="C6020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6119" y="264106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时间与时间管理概述</a:t>
            </a:r>
            <a:endParaRPr kumimoji="1"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15043" t="8718"/>
          <a:stretch>
            <a:fillRect/>
          </a:stretch>
        </p:blipFill>
        <p:spPr>
          <a:xfrm flipH="1">
            <a:off x="-946674" y="1975756"/>
            <a:ext cx="4561578" cy="4901173"/>
          </a:xfrm>
          <a:prstGeom prst="rect">
            <a:avLst/>
          </a:prstGeom>
        </p:spPr>
      </p:pic>
      <p:sp>
        <p:nvSpPr>
          <p:cNvPr id="12" name="Text Box 28"/>
          <p:cNvSpPr>
            <a:spLocks noChangeArrowheads="1"/>
          </p:cNvSpPr>
          <p:nvPr/>
        </p:nvSpPr>
        <p:spPr bwMode="auto">
          <a:xfrm>
            <a:off x="4849456" y="5279405"/>
            <a:ext cx="6029325" cy="40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 typeface="Calibri Light" panose="020F0302020204030204" pitchFamily="34" charset="0"/>
              <a:buAutoNum type="arabicPeriod"/>
            </a:pP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9456" y="3734597"/>
            <a:ext cx="6897174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什么是时间？         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时间有哪些特性？           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如何理解时间管理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114299"/>
            <a:ext cx="7690757" cy="375558"/>
          </a:xfrm>
          <a:custGeom>
            <a:avLst/>
            <a:gdLst>
              <a:gd name="connsiteX0" fmla="*/ 0 w 7690757"/>
              <a:gd name="connsiteY0" fmla="*/ 0 h 359229"/>
              <a:gd name="connsiteX1" fmla="*/ 7690757 w 7690757"/>
              <a:gd name="connsiteY1" fmla="*/ 0 h 359229"/>
              <a:gd name="connsiteX2" fmla="*/ 7690757 w 7690757"/>
              <a:gd name="connsiteY2" fmla="*/ 359229 h 359229"/>
              <a:gd name="connsiteX3" fmla="*/ 0 w 7690757"/>
              <a:gd name="connsiteY3" fmla="*/ 359229 h 359229"/>
              <a:gd name="connsiteX4" fmla="*/ 0 w 7690757"/>
              <a:gd name="connsiteY4" fmla="*/ 0 h 359229"/>
              <a:gd name="connsiteX0-1" fmla="*/ 0 w 7690757"/>
              <a:gd name="connsiteY0-2" fmla="*/ 0 h 375558"/>
              <a:gd name="connsiteX1-3" fmla="*/ 7690757 w 7690757"/>
              <a:gd name="connsiteY1-4" fmla="*/ 0 h 375558"/>
              <a:gd name="connsiteX2-5" fmla="*/ 7249886 w 7690757"/>
              <a:gd name="connsiteY2-6" fmla="*/ 375558 h 375558"/>
              <a:gd name="connsiteX3-7" fmla="*/ 0 w 7690757"/>
              <a:gd name="connsiteY3-8" fmla="*/ 359229 h 375558"/>
              <a:gd name="connsiteX4-9" fmla="*/ 0 w 7690757"/>
              <a:gd name="connsiteY4-10" fmla="*/ 0 h 375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90757" h="375558">
                <a:moveTo>
                  <a:pt x="0" y="0"/>
                </a:moveTo>
                <a:lnTo>
                  <a:pt x="7690757" y="0"/>
                </a:lnTo>
                <a:lnTo>
                  <a:pt x="7249886" y="375558"/>
                </a:lnTo>
                <a:lnTo>
                  <a:pt x="0" y="35922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switch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99"/>
                            </p:stCondLst>
                            <p:childTnLst>
                              <p:par>
                                <p:cTn id="30" presetID="42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99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13" grpId="0"/>
      <p:bldP spid="10" grpId="0" animBg="1"/>
    </p:bldLst>
  </p:timing>
</p:sld>
</file>

<file path=ppt/tags/tag1.xml><?xml version="1.0" encoding="utf-8"?>
<p:tagLst xmlns:p="http://schemas.openxmlformats.org/presentationml/2006/main">
  <p:tag name="ISPRING_PRESENTATION_TITLE" val="商务风企业在职员工时间管理技能培训课件PPT"/>
</p:tagLst>
</file>

<file path=ppt/theme/theme1.xml><?xml version="1.0" encoding="utf-8"?>
<a:theme xmlns:a="http://schemas.openxmlformats.org/drawingml/2006/main" name="时间管理">
  <a:themeElements>
    <a:clrScheme name="自定义 13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50302"/>
      </a:accent1>
      <a:accent2>
        <a:srgbClr val="C50302"/>
      </a:accent2>
      <a:accent3>
        <a:srgbClr val="C50302"/>
      </a:accent3>
      <a:accent4>
        <a:srgbClr val="C50302"/>
      </a:accent4>
      <a:accent5>
        <a:srgbClr val="C50302"/>
      </a:accent5>
      <a:accent6>
        <a:srgbClr val="C50302"/>
      </a:accent6>
      <a:hlink>
        <a:srgbClr val="C50302"/>
      </a:hlink>
      <a:folHlink>
        <a:srgbClr val="C50302"/>
      </a:folHlink>
    </a:clrScheme>
    <a:fontScheme name="oiqz44b5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3982</Words>
  <Application>WPS 演示</Application>
  <PresentationFormat>自定义</PresentationFormat>
  <Paragraphs>558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Arial</vt:lpstr>
      <vt:lpstr>安景臣毛笔行书</vt:lpstr>
      <vt:lpstr>Calibri Light</vt:lpstr>
      <vt:lpstr>微软雅黑</vt:lpstr>
      <vt:lpstr>Arial Unicode MS</vt:lpstr>
      <vt:lpstr>DengXian</vt:lpstr>
      <vt:lpstr>★日文毛笔</vt:lpstr>
      <vt:lpstr>Calibri</vt:lpstr>
      <vt:lpstr>时间管理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时间管理</dc:title>
  <dc:creator>第一PPT</dc:creator>
  <cp:keywords>www.1ppt.com</cp:keywords>
  <dc:description>www.1ppt.com</dc:description>
  <cp:lastModifiedBy>铭</cp:lastModifiedBy>
  <cp:revision>87</cp:revision>
  <dcterms:created xsi:type="dcterms:W3CDTF">2017-12-21T08:23:00Z</dcterms:created>
  <dcterms:modified xsi:type="dcterms:W3CDTF">2022-02-28T06:10:28Z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86F21E71A5B2449E9D1F962F9A062E91</vt:lpwstr>
  </property>
  <property fmtid="{D5CDD505-2E9C-101B-9397-08002B2CF9AE}" pid="3" name="KSOProductBuildVer">
    <vt:lpwstr>2052-11.1.0.11045</vt:lpwstr>
  </property>
</Properties>
</file>