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57" r:id="rId4"/>
    <p:sldId id="258" r:id="rId5"/>
    <p:sldId id="263" r:id="rId6"/>
    <p:sldId id="264" r:id="rId7"/>
    <p:sldId id="259" r:id="rId8"/>
    <p:sldId id="265" r:id="rId9"/>
    <p:sldId id="271" r:id="rId10"/>
    <p:sldId id="268" r:id="rId11"/>
    <p:sldId id="269" r:id="rId12"/>
    <p:sldId id="270" r:id="rId13"/>
    <p:sldId id="260" r:id="rId14"/>
    <p:sldId id="266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61" r:id="rId25"/>
    <p:sldId id="267" r:id="rId26"/>
    <p:sldId id="262" r:id="rId27"/>
  </p:sldIdLst>
  <p:sldSz cx="12192000" cy="6858000"/>
  <p:notesSz cx="6858000" cy="9144000"/>
  <p:embeddedFontLst>
    <p:embeddedFont>
      <p:font typeface="方正粗俊黑简体" panose="02000000000000000000" pitchFamily="2" charset="-122"/>
      <p:regular r:id="rId31"/>
    </p:embeddedFont>
    <p:embeddedFont>
      <p:font typeface="微软雅黑" panose="020B0503020204020204" pitchFamily="34" charset="-122"/>
      <p:regular r:id="rId32"/>
    </p:embeddedFont>
    <p:embeddedFont>
      <p:font typeface="华文细黑" panose="02010600040101010101" pitchFamily="2" charset="-122"/>
      <p:regular r:id="rId33"/>
    </p:embeddedFont>
    <p:embeddedFont>
      <p:font typeface="汉仪铁线黑-65简" panose="00020600040101010101" pitchFamily="18" charset="-122"/>
      <p:regular r:id="rId34"/>
    </p:embeddedFont>
    <p:embeddedFont>
      <p:font typeface="字魂59号-创粗黑" panose="00000500000000000000" pitchFamily="2" charset="-122"/>
      <p:regular r:id="rId35"/>
    </p:embeddedFont>
    <p:embeddedFont>
      <p:font typeface="等线" panose="02010600030101010101" charset="-122"/>
      <p:regular r:id="rId36"/>
    </p:embeddedFont>
    <p:embeddedFont>
      <p:font typeface="等线 Light" panose="02010600030101010101" charset="-122"/>
      <p:regular r:id="rId3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8B94"/>
    <a:srgbClr val="2F658E"/>
    <a:srgbClr val="2D8690"/>
    <a:srgbClr val="298993"/>
    <a:srgbClr val="29939F"/>
    <a:srgbClr val="1995A2"/>
    <a:srgbClr val="245D88"/>
    <a:srgbClr val="19507C"/>
    <a:srgbClr val="27689A"/>
    <a:srgbClr val="1750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29" autoAdjust="0"/>
    <p:restoredTop sz="94660"/>
  </p:normalViewPr>
  <p:slideViewPr>
    <p:cSldViewPr snapToGrid="0">
      <p:cViewPr>
        <p:scale>
          <a:sx n="10" d="100"/>
          <a:sy n="10" d="100"/>
        </p:scale>
        <p:origin x="2814" y="1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font" Target="fonts/font7.fntdata"/><Relationship Id="rId36" Type="http://schemas.openxmlformats.org/officeDocument/2006/relationships/font" Target="fonts/font6.fntdata"/><Relationship Id="rId35" Type="http://schemas.openxmlformats.org/officeDocument/2006/relationships/font" Target="fonts/font5.fntdata"/><Relationship Id="rId34" Type="http://schemas.openxmlformats.org/officeDocument/2006/relationships/font" Target="fonts/font4.fntdata"/><Relationship Id="rId33" Type="http://schemas.openxmlformats.org/officeDocument/2006/relationships/font" Target="fonts/font3.fntdata"/><Relationship Id="rId32" Type="http://schemas.openxmlformats.org/officeDocument/2006/relationships/font" Target="fonts/font2.fntdata"/><Relationship Id="rId31" Type="http://schemas.openxmlformats.org/officeDocument/2006/relationships/font" Target="fonts/font1.fntdata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/>
          <p:nvPr userDrawn="1"/>
        </p:nvSpPr>
        <p:spPr>
          <a:xfrm flipH="1" flipV="1">
            <a:off x="8325349" y="3238501"/>
            <a:ext cx="3866651" cy="3619499"/>
          </a:xfrm>
          <a:custGeom>
            <a:avLst/>
            <a:gdLst>
              <a:gd name="connsiteX0" fmla="*/ 0 w 4221877"/>
              <a:gd name="connsiteY0" fmla="*/ 0 h 3952019"/>
              <a:gd name="connsiteX1" fmla="*/ 4221877 w 4221877"/>
              <a:gd name="connsiteY1" fmla="*/ 0 h 3952019"/>
              <a:gd name="connsiteX2" fmla="*/ 4163765 w 4221877"/>
              <a:gd name="connsiteY2" fmla="*/ 203448 h 3952019"/>
              <a:gd name="connsiteX3" fmla="*/ 3448050 w 4221877"/>
              <a:gd name="connsiteY3" fmla="*/ 1619250 h 3952019"/>
              <a:gd name="connsiteX4" fmla="*/ 1866900 w 4221877"/>
              <a:gd name="connsiteY4" fmla="*/ 2362200 h 3952019"/>
              <a:gd name="connsiteX5" fmla="*/ 628650 w 4221877"/>
              <a:gd name="connsiteY5" fmla="*/ 3162300 h 3952019"/>
              <a:gd name="connsiteX6" fmla="*/ 51534 w 4221877"/>
              <a:gd name="connsiteY6" fmla="*/ 3881314 h 3952019"/>
              <a:gd name="connsiteX7" fmla="*/ 0 w 4221877"/>
              <a:gd name="connsiteY7" fmla="*/ 3952019 h 395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1877" h="3952019">
                <a:moveTo>
                  <a:pt x="0" y="0"/>
                </a:moveTo>
                <a:lnTo>
                  <a:pt x="4221877" y="0"/>
                </a:lnTo>
                <a:lnTo>
                  <a:pt x="4163765" y="203448"/>
                </a:lnTo>
                <a:cubicBezTo>
                  <a:pt x="4006453" y="710208"/>
                  <a:pt x="3750469" y="1290638"/>
                  <a:pt x="3448050" y="1619250"/>
                </a:cubicBezTo>
                <a:cubicBezTo>
                  <a:pt x="3044825" y="2057400"/>
                  <a:pt x="2451100" y="2085975"/>
                  <a:pt x="1866900" y="2362200"/>
                </a:cubicBezTo>
                <a:cubicBezTo>
                  <a:pt x="1282700" y="2638425"/>
                  <a:pt x="1168400" y="2593975"/>
                  <a:pt x="628650" y="3162300"/>
                </a:cubicBezTo>
                <a:cubicBezTo>
                  <a:pt x="459978" y="3339902"/>
                  <a:pt x="262471" y="3594398"/>
                  <a:pt x="51534" y="3881314"/>
                </a:cubicBezTo>
                <a:lnTo>
                  <a:pt x="0" y="3952019"/>
                </a:lnTo>
                <a:close/>
              </a:path>
            </a:pathLst>
          </a:custGeom>
          <a:solidFill>
            <a:srgbClr val="338B9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8" name="任意多边形: 形状 7"/>
          <p:cNvSpPr/>
          <p:nvPr userDrawn="1"/>
        </p:nvSpPr>
        <p:spPr>
          <a:xfrm rot="5400000" flipV="1">
            <a:off x="-134929" y="134930"/>
            <a:ext cx="4221877" cy="3952019"/>
          </a:xfrm>
          <a:custGeom>
            <a:avLst/>
            <a:gdLst>
              <a:gd name="connsiteX0" fmla="*/ 0 w 4221877"/>
              <a:gd name="connsiteY0" fmla="*/ 0 h 3952019"/>
              <a:gd name="connsiteX1" fmla="*/ 4221877 w 4221877"/>
              <a:gd name="connsiteY1" fmla="*/ 0 h 3952019"/>
              <a:gd name="connsiteX2" fmla="*/ 4163765 w 4221877"/>
              <a:gd name="connsiteY2" fmla="*/ 203448 h 3952019"/>
              <a:gd name="connsiteX3" fmla="*/ 3448050 w 4221877"/>
              <a:gd name="connsiteY3" fmla="*/ 1619250 h 3952019"/>
              <a:gd name="connsiteX4" fmla="*/ 1866900 w 4221877"/>
              <a:gd name="connsiteY4" fmla="*/ 2362200 h 3952019"/>
              <a:gd name="connsiteX5" fmla="*/ 628650 w 4221877"/>
              <a:gd name="connsiteY5" fmla="*/ 3162300 h 3952019"/>
              <a:gd name="connsiteX6" fmla="*/ 51534 w 4221877"/>
              <a:gd name="connsiteY6" fmla="*/ 3881314 h 3952019"/>
              <a:gd name="connsiteX7" fmla="*/ 0 w 4221877"/>
              <a:gd name="connsiteY7" fmla="*/ 3952019 h 395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1877" h="3952019">
                <a:moveTo>
                  <a:pt x="0" y="0"/>
                </a:moveTo>
                <a:lnTo>
                  <a:pt x="4221877" y="0"/>
                </a:lnTo>
                <a:lnTo>
                  <a:pt x="4163765" y="203448"/>
                </a:lnTo>
                <a:cubicBezTo>
                  <a:pt x="4006453" y="710208"/>
                  <a:pt x="3750469" y="1290638"/>
                  <a:pt x="3448050" y="1619250"/>
                </a:cubicBezTo>
                <a:cubicBezTo>
                  <a:pt x="3044825" y="2057400"/>
                  <a:pt x="2451100" y="2085975"/>
                  <a:pt x="1866900" y="2362200"/>
                </a:cubicBezTo>
                <a:cubicBezTo>
                  <a:pt x="1282700" y="2638425"/>
                  <a:pt x="1168400" y="2593975"/>
                  <a:pt x="628650" y="3162300"/>
                </a:cubicBezTo>
                <a:cubicBezTo>
                  <a:pt x="459978" y="3339902"/>
                  <a:pt x="262471" y="3594398"/>
                  <a:pt x="51534" y="3881314"/>
                </a:cubicBezTo>
                <a:lnTo>
                  <a:pt x="0" y="3952019"/>
                </a:lnTo>
                <a:close/>
              </a:path>
            </a:pathLst>
          </a:custGeom>
          <a:solidFill>
            <a:srgbClr val="2F658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9" name="矩形: 圆角 8"/>
          <p:cNvSpPr/>
          <p:nvPr userDrawn="1"/>
        </p:nvSpPr>
        <p:spPr>
          <a:xfrm>
            <a:off x="465049" y="325041"/>
            <a:ext cx="11261902" cy="6207918"/>
          </a:xfrm>
          <a:prstGeom prst="roundRect">
            <a:avLst>
              <a:gd name="adj" fmla="val 355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glow rad="101600">
              <a:srgbClr val="19507C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76CE1D-03DE-412A-AFBB-7A325FE652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9C71A-7AA1-4545-80D3-B5E5DED409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76CE1D-03DE-412A-AFBB-7A325FE652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9C71A-7AA1-4545-80D3-B5E5DED409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76CE1D-03DE-412A-AFBB-7A325FE652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9C71A-7AA1-4545-80D3-B5E5DED409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76CE1D-03DE-412A-AFBB-7A325FE652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9C71A-7AA1-4545-80D3-B5E5DED409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76CE1D-03DE-412A-AFBB-7A325FE652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9C71A-7AA1-4545-80D3-B5E5DED409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76CE1D-03DE-412A-AFBB-7A325FE652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9C71A-7AA1-4545-80D3-B5E5DED409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76CE1D-03DE-412A-AFBB-7A325FE652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9C71A-7AA1-4545-80D3-B5E5DED409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76CE1D-03DE-412A-AFBB-7A325FE652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9C71A-7AA1-4545-80D3-B5E5DED409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76CE1D-03DE-412A-AFBB-7A325FE652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9C71A-7AA1-4545-80D3-B5E5DED409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76CE1D-03DE-412A-AFBB-7A325FE652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9C71A-7AA1-4545-80D3-B5E5DED409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/>
        </p:nvSpPr>
        <p:spPr>
          <a:xfrm flipH="1" flipV="1">
            <a:off x="8325349" y="3238501"/>
            <a:ext cx="3866651" cy="3619499"/>
          </a:xfrm>
          <a:custGeom>
            <a:avLst/>
            <a:gdLst>
              <a:gd name="connsiteX0" fmla="*/ 0 w 4221877"/>
              <a:gd name="connsiteY0" fmla="*/ 0 h 3952019"/>
              <a:gd name="connsiteX1" fmla="*/ 4221877 w 4221877"/>
              <a:gd name="connsiteY1" fmla="*/ 0 h 3952019"/>
              <a:gd name="connsiteX2" fmla="*/ 4163765 w 4221877"/>
              <a:gd name="connsiteY2" fmla="*/ 203448 h 3952019"/>
              <a:gd name="connsiteX3" fmla="*/ 3448050 w 4221877"/>
              <a:gd name="connsiteY3" fmla="*/ 1619250 h 3952019"/>
              <a:gd name="connsiteX4" fmla="*/ 1866900 w 4221877"/>
              <a:gd name="connsiteY4" fmla="*/ 2362200 h 3952019"/>
              <a:gd name="connsiteX5" fmla="*/ 628650 w 4221877"/>
              <a:gd name="connsiteY5" fmla="*/ 3162300 h 3952019"/>
              <a:gd name="connsiteX6" fmla="*/ 51534 w 4221877"/>
              <a:gd name="connsiteY6" fmla="*/ 3881314 h 3952019"/>
              <a:gd name="connsiteX7" fmla="*/ 0 w 4221877"/>
              <a:gd name="connsiteY7" fmla="*/ 3952019 h 395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1877" h="3952019">
                <a:moveTo>
                  <a:pt x="0" y="0"/>
                </a:moveTo>
                <a:lnTo>
                  <a:pt x="4221877" y="0"/>
                </a:lnTo>
                <a:lnTo>
                  <a:pt x="4163765" y="203448"/>
                </a:lnTo>
                <a:cubicBezTo>
                  <a:pt x="4006453" y="710208"/>
                  <a:pt x="3750469" y="1290638"/>
                  <a:pt x="3448050" y="1619250"/>
                </a:cubicBezTo>
                <a:cubicBezTo>
                  <a:pt x="3044825" y="2057400"/>
                  <a:pt x="2451100" y="2085975"/>
                  <a:pt x="1866900" y="2362200"/>
                </a:cubicBezTo>
                <a:cubicBezTo>
                  <a:pt x="1282700" y="2638425"/>
                  <a:pt x="1168400" y="2593975"/>
                  <a:pt x="628650" y="3162300"/>
                </a:cubicBezTo>
                <a:cubicBezTo>
                  <a:pt x="459978" y="3339902"/>
                  <a:pt x="262471" y="3594398"/>
                  <a:pt x="51534" y="3881314"/>
                </a:cubicBezTo>
                <a:lnTo>
                  <a:pt x="0" y="3952019"/>
                </a:lnTo>
                <a:close/>
              </a:path>
            </a:pathLst>
          </a:custGeom>
          <a:solidFill>
            <a:srgbClr val="338B9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5" name="任意多边形: 形状 4"/>
          <p:cNvSpPr/>
          <p:nvPr/>
        </p:nvSpPr>
        <p:spPr>
          <a:xfrm rot="5400000" flipV="1">
            <a:off x="-134929" y="134930"/>
            <a:ext cx="4221877" cy="3952019"/>
          </a:xfrm>
          <a:custGeom>
            <a:avLst/>
            <a:gdLst>
              <a:gd name="connsiteX0" fmla="*/ 0 w 4221877"/>
              <a:gd name="connsiteY0" fmla="*/ 0 h 3952019"/>
              <a:gd name="connsiteX1" fmla="*/ 4221877 w 4221877"/>
              <a:gd name="connsiteY1" fmla="*/ 0 h 3952019"/>
              <a:gd name="connsiteX2" fmla="*/ 4163765 w 4221877"/>
              <a:gd name="connsiteY2" fmla="*/ 203448 h 3952019"/>
              <a:gd name="connsiteX3" fmla="*/ 3448050 w 4221877"/>
              <a:gd name="connsiteY3" fmla="*/ 1619250 h 3952019"/>
              <a:gd name="connsiteX4" fmla="*/ 1866900 w 4221877"/>
              <a:gd name="connsiteY4" fmla="*/ 2362200 h 3952019"/>
              <a:gd name="connsiteX5" fmla="*/ 628650 w 4221877"/>
              <a:gd name="connsiteY5" fmla="*/ 3162300 h 3952019"/>
              <a:gd name="connsiteX6" fmla="*/ 51534 w 4221877"/>
              <a:gd name="connsiteY6" fmla="*/ 3881314 h 3952019"/>
              <a:gd name="connsiteX7" fmla="*/ 0 w 4221877"/>
              <a:gd name="connsiteY7" fmla="*/ 3952019 h 395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1877" h="3952019">
                <a:moveTo>
                  <a:pt x="0" y="0"/>
                </a:moveTo>
                <a:lnTo>
                  <a:pt x="4221877" y="0"/>
                </a:lnTo>
                <a:lnTo>
                  <a:pt x="4163765" y="203448"/>
                </a:lnTo>
                <a:cubicBezTo>
                  <a:pt x="4006453" y="710208"/>
                  <a:pt x="3750469" y="1290638"/>
                  <a:pt x="3448050" y="1619250"/>
                </a:cubicBezTo>
                <a:cubicBezTo>
                  <a:pt x="3044825" y="2057400"/>
                  <a:pt x="2451100" y="2085975"/>
                  <a:pt x="1866900" y="2362200"/>
                </a:cubicBezTo>
                <a:cubicBezTo>
                  <a:pt x="1282700" y="2638425"/>
                  <a:pt x="1168400" y="2593975"/>
                  <a:pt x="628650" y="3162300"/>
                </a:cubicBezTo>
                <a:cubicBezTo>
                  <a:pt x="459978" y="3339902"/>
                  <a:pt x="262471" y="3594398"/>
                  <a:pt x="51534" y="3881314"/>
                </a:cubicBezTo>
                <a:lnTo>
                  <a:pt x="0" y="3952019"/>
                </a:lnTo>
                <a:close/>
              </a:path>
            </a:pathLst>
          </a:custGeom>
          <a:solidFill>
            <a:srgbClr val="2F658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585483" y="609304"/>
            <a:ext cx="11095418" cy="5654474"/>
          </a:xfrm>
          <a:prstGeom prst="roundRect">
            <a:avLst>
              <a:gd name="adj" fmla="val 355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glow rad="101600">
              <a:srgbClr val="19507C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7" name="任意多边形: 形状 6"/>
          <p:cNvSpPr/>
          <p:nvPr/>
        </p:nvSpPr>
        <p:spPr>
          <a:xfrm>
            <a:off x="585483" y="6057900"/>
            <a:ext cx="11095418" cy="205878"/>
          </a:xfrm>
          <a:custGeom>
            <a:avLst/>
            <a:gdLst>
              <a:gd name="connsiteX0" fmla="*/ 0 w 11095418"/>
              <a:gd name="connsiteY0" fmla="*/ 0 h 205878"/>
              <a:gd name="connsiteX1" fmla="*/ 11095418 w 11095418"/>
              <a:gd name="connsiteY1" fmla="*/ 0 h 205878"/>
              <a:gd name="connsiteX2" fmla="*/ 11095418 w 11095418"/>
              <a:gd name="connsiteY2" fmla="*/ 5144 h 205878"/>
              <a:gd name="connsiteX3" fmla="*/ 10894684 w 11095418"/>
              <a:gd name="connsiteY3" fmla="*/ 205878 h 205878"/>
              <a:gd name="connsiteX4" fmla="*/ 200734 w 11095418"/>
              <a:gd name="connsiteY4" fmla="*/ 205878 h 205878"/>
              <a:gd name="connsiteX5" fmla="*/ 0 w 11095418"/>
              <a:gd name="connsiteY5" fmla="*/ 5144 h 205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5418" h="205878">
                <a:moveTo>
                  <a:pt x="0" y="0"/>
                </a:moveTo>
                <a:lnTo>
                  <a:pt x="11095418" y="0"/>
                </a:lnTo>
                <a:lnTo>
                  <a:pt x="11095418" y="5144"/>
                </a:lnTo>
                <a:cubicBezTo>
                  <a:pt x="11095418" y="116006"/>
                  <a:pt x="11005546" y="205878"/>
                  <a:pt x="10894684" y="205878"/>
                </a:cubicBezTo>
                <a:lnTo>
                  <a:pt x="200734" y="205878"/>
                </a:lnTo>
                <a:cubicBezTo>
                  <a:pt x="89872" y="205878"/>
                  <a:pt x="0" y="116006"/>
                  <a:pt x="0" y="5144"/>
                </a:cubicBezTo>
                <a:close/>
              </a:path>
            </a:pathLst>
          </a:custGeom>
          <a:solidFill>
            <a:srgbClr val="2F658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sym typeface="Source Han Serif SC" panose="02020400000000000000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12476" y="1672434"/>
            <a:ext cx="4466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393939"/>
                </a:solidFill>
                <a:latin typeface="方正粗俊黑简体" panose="02000000000000000000" pitchFamily="2" charset="-122"/>
                <a:ea typeface="方正粗俊黑简体" panose="02000000000000000000" pitchFamily="2" charset="-122"/>
              </a:rPr>
              <a:t>EMPLOYEE CAREERPLANNING</a:t>
            </a:r>
            <a:endParaRPr lang="zh-CN" altLang="en-US" sz="2400" dirty="0">
              <a:solidFill>
                <a:srgbClr val="393939"/>
              </a:solidFill>
              <a:latin typeface="方正粗俊黑简体" panose="02000000000000000000" pitchFamily="2" charset="-122"/>
              <a:ea typeface="方正粗俊黑简体" panose="02000000000000000000" pitchFamily="2" charset="-122"/>
            </a:endParaRPr>
          </a:p>
        </p:txBody>
      </p:sp>
      <p:sp>
        <p:nvSpPr>
          <p:cNvPr id="16" name="矩形: 圆角 15"/>
          <p:cNvSpPr/>
          <p:nvPr/>
        </p:nvSpPr>
        <p:spPr>
          <a:xfrm>
            <a:off x="1350577" y="3291698"/>
            <a:ext cx="5788164" cy="300854"/>
          </a:xfrm>
          <a:prstGeom prst="roundRect">
            <a:avLst>
              <a:gd name="adj" fmla="val 50000"/>
            </a:avLst>
          </a:prstGeom>
          <a:solidFill>
            <a:srgbClr val="338B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475600" y="3288237"/>
            <a:ext cx="5489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苹方 中等" panose="020B0400000000000000" pitchFamily="34" charset="-122"/>
                <a:ea typeface="苹方 中等" panose="020B0400000000000000" pitchFamily="34" charset="-122"/>
              </a:rPr>
              <a:t>员工职业生涯规划，规划好自己的人生，这样才能在职场如鱼得水</a:t>
            </a:r>
            <a:endParaRPr lang="zh-CN" altLang="en-US" sz="1400" dirty="0">
              <a:solidFill>
                <a:schemeClr val="bg1"/>
              </a:solidFill>
              <a:latin typeface="苹方 中等" panose="020B0400000000000000" pitchFamily="34" charset="-122"/>
              <a:ea typeface="苹方 中等" panose="020B0400000000000000" pitchFamily="34" charset="-122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1406875" y="3749252"/>
            <a:ext cx="5675568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rgbClr val="393939"/>
                </a:solidFill>
              </a:rPr>
              <a:t>Type your content here, either by copying your text, or by copying after the text, Type your content here, either by copying your text, or by copying after the text, </a:t>
            </a:r>
            <a:endParaRPr lang="zh-CN" altLang="en-US" sz="1050" dirty="0">
              <a:solidFill>
                <a:srgbClr val="393939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406874" y="4709212"/>
            <a:ext cx="1948120" cy="355946"/>
            <a:chOff x="3270599" y="4524822"/>
            <a:chExt cx="1948120" cy="355946"/>
          </a:xfrm>
        </p:grpSpPr>
        <p:sp>
          <p:nvSpPr>
            <p:cNvPr id="14" name="矩形: 圆角 13"/>
            <p:cNvSpPr/>
            <p:nvPr/>
          </p:nvSpPr>
          <p:spPr>
            <a:xfrm>
              <a:off x="3270599" y="4524822"/>
              <a:ext cx="1948120" cy="355946"/>
            </a:xfrm>
            <a:prstGeom prst="roundRect">
              <a:avLst>
                <a:gd name="adj" fmla="val 27273"/>
              </a:avLst>
            </a:prstGeom>
            <a:solidFill>
              <a:srgbClr val="338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506343" y="4533518"/>
              <a:ext cx="14766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演讲人：</a:t>
              </a:r>
              <a:r>
                <a:rPr lang="en-US" altLang="zh-CN" sz="1600" b="1" dirty="0">
                  <a:solidFill>
                    <a:schemeClr val="bg1"/>
                  </a:solidFill>
                </a:rPr>
                <a:t>XXX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54942" y="1290385"/>
            <a:ext cx="3836944" cy="4604334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1228146" y="2123113"/>
            <a:ext cx="71352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6000" b="1" dirty="0">
                <a:solidFill>
                  <a:schemeClr val="bg2">
                    <a:lumMod val="25000"/>
                  </a:schemeClr>
                </a:solidFill>
                <a:latin typeface="汉仪雅酷黑 85W" panose="020B0904020202020204" pitchFamily="34" charset="-122"/>
                <a:ea typeface="汉仪雅酷黑 85W" panose="020B0904020202020204" pitchFamily="34" charset="-122"/>
              </a:rPr>
              <a:t>员工职业生涯规划</a:t>
            </a:r>
            <a:endParaRPr lang="zh-CN" altLang="en-US" sz="6000" b="1" dirty="0">
              <a:solidFill>
                <a:schemeClr val="bg2">
                  <a:lumMod val="25000"/>
                </a:schemeClr>
              </a:solidFill>
              <a:latin typeface="汉仪雅酷黑 85W" panose="020B0904020202020204" pitchFamily="34" charset="-122"/>
              <a:ea typeface="汉仪雅酷黑 85W" panose="020B0904020202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生涯规划的内涵及意义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2830571" y="1235052"/>
            <a:ext cx="4938530" cy="4828674"/>
            <a:chOff x="2294021" y="1235052"/>
            <a:chExt cx="4938530" cy="4828674"/>
          </a:xfrm>
        </p:grpSpPr>
        <p:sp>
          <p:nvSpPr>
            <p:cNvPr id="10" name="椭圆 9"/>
            <p:cNvSpPr/>
            <p:nvPr/>
          </p:nvSpPr>
          <p:spPr>
            <a:xfrm>
              <a:off x="2294021" y="1235052"/>
              <a:ext cx="4828674" cy="4828674"/>
            </a:xfrm>
            <a:prstGeom prst="ellipse">
              <a:avLst/>
            </a:prstGeom>
            <a:noFill/>
            <a:ln>
              <a:gradFill>
                <a:gsLst>
                  <a:gs pos="5900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rgbClr val="395269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 flipV="1">
              <a:off x="5368602" y="2264928"/>
              <a:ext cx="1298025" cy="979664"/>
            </a:xfrm>
            <a:prstGeom prst="line">
              <a:avLst/>
            </a:prstGeom>
            <a:noFill/>
            <a:ln w="15875" cap="flat" cmpd="sng" algn="ctr">
              <a:solidFill>
                <a:srgbClr val="FFFFFF">
                  <a:alpha val="56000"/>
                </a:srgbClr>
              </a:solidFill>
              <a:prstDash val="dash"/>
              <a:miter lim="800000"/>
            </a:ln>
            <a:effectLst/>
          </p:spPr>
        </p:cxnSp>
        <p:cxnSp>
          <p:nvCxnSpPr>
            <p:cNvPr id="13" name="直接连接符 12"/>
            <p:cNvCxnSpPr/>
            <p:nvPr/>
          </p:nvCxnSpPr>
          <p:spPr>
            <a:xfrm>
              <a:off x="5476353" y="3621687"/>
              <a:ext cx="1356366" cy="0"/>
            </a:xfrm>
            <a:prstGeom prst="line">
              <a:avLst/>
            </a:prstGeom>
            <a:noFill/>
            <a:ln w="15875" cap="flat" cmpd="sng" algn="ctr">
              <a:solidFill>
                <a:srgbClr val="FFFFFF">
                  <a:alpha val="56000"/>
                </a:srgbClr>
              </a:solidFill>
              <a:prstDash val="dash"/>
              <a:miter lim="800000"/>
            </a:ln>
            <a:effectLst/>
          </p:spPr>
        </p:cxnSp>
        <p:cxnSp>
          <p:nvCxnSpPr>
            <p:cNvPr id="18" name="直接连接符 17"/>
            <p:cNvCxnSpPr/>
            <p:nvPr/>
          </p:nvCxnSpPr>
          <p:spPr>
            <a:xfrm>
              <a:off x="5313161" y="3998783"/>
              <a:ext cx="1256058" cy="966434"/>
            </a:xfrm>
            <a:prstGeom prst="line">
              <a:avLst/>
            </a:prstGeom>
            <a:noFill/>
            <a:ln w="15875" cap="flat" cmpd="sng" algn="ctr">
              <a:solidFill>
                <a:srgbClr val="FFFFFF">
                  <a:alpha val="56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22" name="同心圆 38"/>
            <p:cNvSpPr/>
            <p:nvPr/>
          </p:nvSpPr>
          <p:spPr>
            <a:xfrm>
              <a:off x="3240505" y="2207450"/>
              <a:ext cx="2893747" cy="2893747"/>
            </a:xfrm>
            <a:prstGeom prst="donut">
              <a:avLst>
                <a:gd name="adj" fmla="val 7653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377002" y="2343949"/>
              <a:ext cx="2620755" cy="2620752"/>
            </a:xfrm>
            <a:prstGeom prst="ellipse">
              <a:avLst/>
            </a:prstGeom>
            <a:solidFill>
              <a:srgbClr val="338B94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flipH="1">
              <a:off x="3540738" y="2507684"/>
              <a:ext cx="2293283" cy="2293281"/>
            </a:xfrm>
            <a:prstGeom prst="ellipse">
              <a:avLst/>
            </a:pr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1408" t="-70520" r="-11408" b="-13702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  <p:sp>
          <p:nvSpPr>
            <p:cNvPr id="25" name="同心圆 71"/>
            <p:cNvSpPr/>
            <p:nvPr/>
          </p:nvSpPr>
          <p:spPr>
            <a:xfrm>
              <a:off x="6302623" y="1894827"/>
              <a:ext cx="745170" cy="745170"/>
            </a:xfrm>
            <a:prstGeom prst="donut">
              <a:avLst>
                <a:gd name="adj" fmla="val 11402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6620457" y="2423643"/>
              <a:ext cx="612094" cy="612092"/>
            </a:xfrm>
            <a:prstGeom prst="ellipse">
              <a:avLst/>
            </a:prstGeom>
            <a:solidFill>
              <a:srgbClr val="338B9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rPr>
                <a:t>01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6620457" y="4182717"/>
              <a:ext cx="612094" cy="612092"/>
            </a:xfrm>
            <a:prstGeom prst="ellipse">
              <a:avLst/>
            </a:prstGeom>
            <a:solidFill>
              <a:srgbClr val="338B9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rPr>
                <a:t>02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939812" y="3172335"/>
            <a:ext cx="269817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rgbClr val="338B9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职业生涯规划的</a:t>
            </a:r>
            <a:endParaRPr lang="en-US" altLang="zh-CN" sz="2800" b="1" dirty="0">
              <a:solidFill>
                <a:srgbClr val="338B9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defRPr/>
            </a:pPr>
            <a:r>
              <a:rPr lang="zh-CN" altLang="en-US" sz="2800" b="1" dirty="0">
                <a:solidFill>
                  <a:srgbClr val="338B9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内涵及意义</a:t>
            </a:r>
            <a:endParaRPr lang="zh-CN" altLang="en-US" sz="2800" b="1" dirty="0">
              <a:solidFill>
                <a:srgbClr val="338B9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912449" y="2084736"/>
            <a:ext cx="3275109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</a:rPr>
              <a:t>生涯要规划，更要经营，起点是自己，终点也是自己，没有人能够代劳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思源黑体 Light" panose="020B0300000000000000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912449" y="3837047"/>
            <a:ext cx="3275109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</a:rPr>
              <a:t>成功与失败之间的差别不在于学历、能力、环境，而在于是否有明确的目标和详细的规划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思源黑体 Light" panose="020B0300000000000000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生涯规划的内涵及意义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1771592" y="1789044"/>
            <a:ext cx="8249644" cy="3424530"/>
            <a:chOff x="1771592" y="1789044"/>
            <a:chExt cx="8249644" cy="3424530"/>
          </a:xfrm>
        </p:grpSpPr>
        <p:grpSp>
          <p:nvGrpSpPr>
            <p:cNvPr id="4" name="组合 3"/>
            <p:cNvGrpSpPr/>
            <p:nvPr/>
          </p:nvGrpSpPr>
          <p:grpSpPr>
            <a:xfrm>
              <a:off x="1771592" y="1789044"/>
              <a:ext cx="8249644" cy="1423452"/>
              <a:chOff x="987121" y="1974575"/>
              <a:chExt cx="8249644" cy="1423452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3132088" y="1974575"/>
                <a:ext cx="1652659" cy="1423452"/>
                <a:chOff x="3211601" y="2019310"/>
                <a:chExt cx="1652659" cy="1423452"/>
              </a:xfrm>
            </p:grpSpPr>
            <p:sp>
              <p:nvSpPr>
                <p:cNvPr id="9" name="文本"/>
                <p:cNvSpPr/>
                <p:nvPr/>
              </p:nvSpPr>
              <p:spPr>
                <a:xfrm>
                  <a:off x="3211601" y="2019310"/>
                  <a:ext cx="1423454" cy="1423452"/>
                </a:xfrm>
                <a:prstGeom prst="ellipse">
                  <a:avLst/>
                </a:prstGeom>
                <a:solidFill>
                  <a:srgbClr val="338B94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endParaRPr>
                </a:p>
              </p:txBody>
            </p:sp>
            <p:sp>
              <p:nvSpPr>
                <p:cNvPr id="10" name="文本"/>
                <p:cNvSpPr/>
                <p:nvPr/>
              </p:nvSpPr>
              <p:spPr bwMode="auto">
                <a:xfrm>
                  <a:off x="4405849" y="2501832"/>
                  <a:ext cx="458411" cy="458409"/>
                </a:xfrm>
                <a:prstGeom prst="ellipse">
                  <a:avLst/>
                </a:prstGeom>
                <a:solidFill>
                  <a:srgbClr val="2F658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 sz="2000">
                    <a:latin typeface="字魂59号-创粗黑" panose="00000500000000000000" pitchFamily="2" charset="-122"/>
                    <a:ea typeface="字魂59号-创粗黑" panose="00000500000000000000" pitchFamily="2" charset="-122"/>
                    <a:sym typeface="字魂59号-创粗黑" panose="00000500000000000000" pitchFamily="2" charset="-122"/>
                  </a:endParaRPr>
                </a:p>
              </p:txBody>
            </p:sp>
          </p:grpSp>
          <p:sp>
            <p:nvSpPr>
              <p:cNvPr id="11" name="矩形: 圆角 10"/>
              <p:cNvSpPr/>
              <p:nvPr/>
            </p:nvSpPr>
            <p:spPr>
              <a:xfrm>
                <a:off x="987121" y="2403368"/>
                <a:ext cx="1756079" cy="565867"/>
              </a:xfrm>
              <a:prstGeom prst="roundRect">
                <a:avLst>
                  <a:gd name="adj" fmla="val 50000"/>
                </a:avLst>
              </a:prstGeom>
              <a:solidFill>
                <a:srgbClr val="338B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000" dirty="0">
                  <a:latin typeface="字魂59号-创粗黑" panose="00000500000000000000" pitchFamily="2" charset="-122"/>
                  <a:ea typeface="字魂59号-创粗黑" panose="00000500000000000000" pitchFamily="2" charset="-122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5088835" y="2246358"/>
                <a:ext cx="4147930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50000"/>
                  </a:lnSpc>
                  <a:defRPr/>
                </a:pPr>
                <a:r>
                  <a:rPr lang="zh-CN" altLang="en-US" sz="1600" dirty="0">
                    <a:solidFill>
                      <a:srgbClr val="3D3D3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无规划的人生是走一步算一步，容易迷失方向，浪费时间，到最后一事无成。</a:t>
                </a:r>
                <a:endParaRPr lang="zh-CN" altLang="en-US" sz="1600" dirty="0">
                  <a:solidFill>
                    <a:srgbClr val="3D3D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1771592" y="3790122"/>
              <a:ext cx="8249644" cy="1423452"/>
              <a:chOff x="987121" y="1974575"/>
              <a:chExt cx="8249644" cy="1423452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3132088" y="1974575"/>
                <a:ext cx="1652659" cy="1423452"/>
                <a:chOff x="3211601" y="2019310"/>
                <a:chExt cx="1652659" cy="1423452"/>
              </a:xfrm>
            </p:grpSpPr>
            <p:sp>
              <p:nvSpPr>
                <p:cNvPr id="32" name="文本"/>
                <p:cNvSpPr/>
                <p:nvPr/>
              </p:nvSpPr>
              <p:spPr>
                <a:xfrm>
                  <a:off x="3211601" y="2019310"/>
                  <a:ext cx="1423454" cy="1423452"/>
                </a:xfrm>
                <a:prstGeom prst="ellipse">
                  <a:avLst/>
                </a:prstGeom>
                <a:solidFill>
                  <a:srgbClr val="338B94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endParaRPr>
                </a:p>
              </p:txBody>
            </p:sp>
            <p:sp>
              <p:nvSpPr>
                <p:cNvPr id="33" name="文本"/>
                <p:cNvSpPr/>
                <p:nvPr/>
              </p:nvSpPr>
              <p:spPr bwMode="auto">
                <a:xfrm>
                  <a:off x="4405849" y="2501832"/>
                  <a:ext cx="458411" cy="458409"/>
                </a:xfrm>
                <a:prstGeom prst="ellipse">
                  <a:avLst/>
                </a:prstGeom>
                <a:solidFill>
                  <a:srgbClr val="2F658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 sz="2000">
                    <a:latin typeface="字魂59号-创粗黑" panose="00000500000000000000" pitchFamily="2" charset="-122"/>
                    <a:ea typeface="字魂59号-创粗黑" panose="00000500000000000000" pitchFamily="2" charset="-122"/>
                    <a:sym typeface="字魂59号-创粗黑" panose="00000500000000000000" pitchFamily="2" charset="-122"/>
                  </a:endParaRPr>
                </a:p>
              </p:txBody>
            </p:sp>
          </p:grpSp>
          <p:sp>
            <p:nvSpPr>
              <p:cNvPr id="30" name="矩形: 圆角 29"/>
              <p:cNvSpPr/>
              <p:nvPr/>
            </p:nvSpPr>
            <p:spPr>
              <a:xfrm>
                <a:off x="987121" y="2403368"/>
                <a:ext cx="1756079" cy="565867"/>
              </a:xfrm>
              <a:prstGeom prst="roundRect">
                <a:avLst>
                  <a:gd name="adj" fmla="val 50000"/>
                </a:avLst>
              </a:prstGeom>
              <a:solidFill>
                <a:srgbClr val="338B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000" dirty="0">
                  <a:latin typeface="字魂59号-创粗黑" panose="00000500000000000000" pitchFamily="2" charset="-122"/>
                  <a:ea typeface="字魂59号-创粗黑" panose="00000500000000000000" pitchFamily="2" charset="-122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088835" y="2292539"/>
                <a:ext cx="4147930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50000"/>
                  </a:lnSpc>
                  <a:defRPr/>
                </a:pPr>
                <a:r>
                  <a:rPr lang="zh-CN" altLang="en-US" sz="1600" dirty="0">
                    <a:solidFill>
                      <a:srgbClr val="3D3D3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有规划的人生有目标，有希望，路径明晰按部就班，到最后将取得不俗的成绩。</a:t>
                </a:r>
                <a:endParaRPr lang="zh-CN" altLang="en-US" sz="1600" dirty="0">
                  <a:solidFill>
                    <a:srgbClr val="3D3D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4" name="文本框 33"/>
          <p:cNvSpPr txBox="1"/>
          <p:nvPr/>
        </p:nvSpPr>
        <p:spPr>
          <a:xfrm>
            <a:off x="1497359" y="2271566"/>
            <a:ext cx="22598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无规划</a:t>
            </a:r>
            <a:endParaRPr lang="zh-CN" altLang="en-US" sz="24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771592" y="4269388"/>
            <a:ext cx="17113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明确规划</a:t>
            </a:r>
            <a:endParaRPr lang="zh-CN" altLang="en-US" sz="24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6" name="文本"/>
          <p:cNvSpPr>
            <a:spLocks noChangeAspect="1"/>
          </p:cNvSpPr>
          <p:nvPr/>
        </p:nvSpPr>
        <p:spPr bwMode="auto">
          <a:xfrm>
            <a:off x="4323443" y="2197469"/>
            <a:ext cx="609685" cy="608848"/>
          </a:xfrm>
          <a:custGeom>
            <a:avLst/>
            <a:gdLst>
              <a:gd name="connsiteX0" fmla="*/ 320375 w 603265"/>
              <a:gd name="connsiteY0" fmla="*/ 466997 h 602437"/>
              <a:gd name="connsiteX1" fmla="*/ 516700 w 603265"/>
              <a:gd name="connsiteY1" fmla="*/ 466997 h 602437"/>
              <a:gd name="connsiteX2" fmla="*/ 516700 w 603265"/>
              <a:gd name="connsiteY2" fmla="*/ 516078 h 602437"/>
              <a:gd name="connsiteX3" fmla="*/ 320375 w 603265"/>
              <a:gd name="connsiteY3" fmla="*/ 516078 h 602437"/>
              <a:gd name="connsiteX4" fmla="*/ 320375 w 603265"/>
              <a:gd name="connsiteY4" fmla="*/ 390787 h 602437"/>
              <a:gd name="connsiteX5" fmla="*/ 516700 w 603265"/>
              <a:gd name="connsiteY5" fmla="*/ 390787 h 602437"/>
              <a:gd name="connsiteX6" fmla="*/ 516700 w 603265"/>
              <a:gd name="connsiteY6" fmla="*/ 439868 h 602437"/>
              <a:gd name="connsiteX7" fmla="*/ 320375 w 603265"/>
              <a:gd name="connsiteY7" fmla="*/ 439868 h 602437"/>
              <a:gd name="connsiteX8" fmla="*/ 320375 w 603265"/>
              <a:gd name="connsiteY8" fmla="*/ 314783 h 602437"/>
              <a:gd name="connsiteX9" fmla="*/ 516700 w 603265"/>
              <a:gd name="connsiteY9" fmla="*/ 314783 h 602437"/>
              <a:gd name="connsiteX10" fmla="*/ 516700 w 603265"/>
              <a:gd name="connsiteY10" fmla="*/ 363864 h 602437"/>
              <a:gd name="connsiteX11" fmla="*/ 320375 w 603265"/>
              <a:gd name="connsiteY11" fmla="*/ 363864 h 602437"/>
              <a:gd name="connsiteX12" fmla="*/ 320375 w 603265"/>
              <a:gd name="connsiteY12" fmla="*/ 238573 h 602437"/>
              <a:gd name="connsiteX13" fmla="*/ 516700 w 603265"/>
              <a:gd name="connsiteY13" fmla="*/ 238573 h 602437"/>
              <a:gd name="connsiteX14" fmla="*/ 516700 w 603265"/>
              <a:gd name="connsiteY14" fmla="*/ 287654 h 602437"/>
              <a:gd name="connsiteX15" fmla="*/ 320375 w 603265"/>
              <a:gd name="connsiteY15" fmla="*/ 287654 h 602437"/>
              <a:gd name="connsiteX16" fmla="*/ 320375 w 603265"/>
              <a:gd name="connsiteY16" fmla="*/ 162569 h 602437"/>
              <a:gd name="connsiteX17" fmla="*/ 516700 w 603265"/>
              <a:gd name="connsiteY17" fmla="*/ 162569 h 602437"/>
              <a:gd name="connsiteX18" fmla="*/ 516700 w 603265"/>
              <a:gd name="connsiteY18" fmla="*/ 210201 h 602437"/>
              <a:gd name="connsiteX19" fmla="*/ 320375 w 603265"/>
              <a:gd name="connsiteY19" fmla="*/ 210201 h 602437"/>
              <a:gd name="connsiteX20" fmla="*/ 320375 w 603265"/>
              <a:gd name="connsiteY20" fmla="*/ 86358 h 602437"/>
              <a:gd name="connsiteX21" fmla="*/ 516700 w 603265"/>
              <a:gd name="connsiteY21" fmla="*/ 86358 h 602437"/>
              <a:gd name="connsiteX22" fmla="*/ 516700 w 603265"/>
              <a:gd name="connsiteY22" fmla="*/ 134197 h 602437"/>
              <a:gd name="connsiteX23" fmla="*/ 320375 w 603265"/>
              <a:gd name="connsiteY23" fmla="*/ 134197 h 602437"/>
              <a:gd name="connsiteX24" fmla="*/ 86565 w 603265"/>
              <a:gd name="connsiteY24" fmla="*/ 86358 h 602437"/>
              <a:gd name="connsiteX25" fmla="*/ 281648 w 603265"/>
              <a:gd name="connsiteY25" fmla="*/ 86358 h 602437"/>
              <a:gd name="connsiteX26" fmla="*/ 281648 w 603265"/>
              <a:gd name="connsiteY26" fmla="*/ 516078 h 602437"/>
              <a:gd name="connsiteX27" fmla="*/ 86565 w 603265"/>
              <a:gd name="connsiteY27" fmla="*/ 516078 h 602437"/>
              <a:gd name="connsiteX28" fmla="*/ 34878 w 603265"/>
              <a:gd name="connsiteY28" fmla="*/ 34831 h 602437"/>
              <a:gd name="connsiteX29" fmla="*/ 34878 w 603265"/>
              <a:gd name="connsiteY29" fmla="*/ 567607 h 602437"/>
              <a:gd name="connsiteX30" fmla="*/ 568387 w 603265"/>
              <a:gd name="connsiteY30" fmla="*/ 567607 h 602437"/>
              <a:gd name="connsiteX31" fmla="*/ 568387 w 603265"/>
              <a:gd name="connsiteY31" fmla="*/ 34831 h 602437"/>
              <a:gd name="connsiteX32" fmla="*/ 0 w 603265"/>
              <a:gd name="connsiteY32" fmla="*/ 0 h 602437"/>
              <a:gd name="connsiteX33" fmla="*/ 603265 w 603265"/>
              <a:gd name="connsiteY33" fmla="*/ 0 h 602437"/>
              <a:gd name="connsiteX34" fmla="*/ 603265 w 603265"/>
              <a:gd name="connsiteY34" fmla="*/ 602437 h 602437"/>
              <a:gd name="connsiteX35" fmla="*/ 0 w 603265"/>
              <a:gd name="connsiteY35" fmla="*/ 602437 h 60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03265" h="602437">
                <a:moveTo>
                  <a:pt x="320375" y="466997"/>
                </a:moveTo>
                <a:lnTo>
                  <a:pt x="516700" y="466997"/>
                </a:lnTo>
                <a:lnTo>
                  <a:pt x="516700" y="516078"/>
                </a:lnTo>
                <a:lnTo>
                  <a:pt x="320375" y="516078"/>
                </a:lnTo>
                <a:close/>
                <a:moveTo>
                  <a:pt x="320375" y="390787"/>
                </a:moveTo>
                <a:lnTo>
                  <a:pt x="516700" y="390787"/>
                </a:lnTo>
                <a:lnTo>
                  <a:pt x="516700" y="439868"/>
                </a:lnTo>
                <a:lnTo>
                  <a:pt x="320375" y="439868"/>
                </a:lnTo>
                <a:close/>
                <a:moveTo>
                  <a:pt x="320375" y="314783"/>
                </a:moveTo>
                <a:lnTo>
                  <a:pt x="516700" y="314783"/>
                </a:lnTo>
                <a:lnTo>
                  <a:pt x="516700" y="363864"/>
                </a:lnTo>
                <a:lnTo>
                  <a:pt x="320375" y="363864"/>
                </a:lnTo>
                <a:close/>
                <a:moveTo>
                  <a:pt x="320375" y="238573"/>
                </a:moveTo>
                <a:lnTo>
                  <a:pt x="516700" y="238573"/>
                </a:lnTo>
                <a:lnTo>
                  <a:pt x="516700" y="287654"/>
                </a:lnTo>
                <a:lnTo>
                  <a:pt x="320375" y="287654"/>
                </a:lnTo>
                <a:close/>
                <a:moveTo>
                  <a:pt x="320375" y="162569"/>
                </a:moveTo>
                <a:lnTo>
                  <a:pt x="516700" y="162569"/>
                </a:lnTo>
                <a:lnTo>
                  <a:pt x="516700" y="210201"/>
                </a:lnTo>
                <a:lnTo>
                  <a:pt x="320375" y="210201"/>
                </a:lnTo>
                <a:close/>
                <a:moveTo>
                  <a:pt x="320375" y="86358"/>
                </a:moveTo>
                <a:lnTo>
                  <a:pt x="516700" y="86358"/>
                </a:lnTo>
                <a:lnTo>
                  <a:pt x="516700" y="134197"/>
                </a:lnTo>
                <a:lnTo>
                  <a:pt x="320375" y="134197"/>
                </a:lnTo>
                <a:close/>
                <a:moveTo>
                  <a:pt x="86565" y="86358"/>
                </a:moveTo>
                <a:lnTo>
                  <a:pt x="281648" y="86358"/>
                </a:lnTo>
                <a:lnTo>
                  <a:pt x="281648" y="516078"/>
                </a:lnTo>
                <a:lnTo>
                  <a:pt x="86565" y="516078"/>
                </a:lnTo>
                <a:close/>
                <a:moveTo>
                  <a:pt x="34878" y="34831"/>
                </a:moveTo>
                <a:lnTo>
                  <a:pt x="34878" y="567607"/>
                </a:lnTo>
                <a:lnTo>
                  <a:pt x="568387" y="567607"/>
                </a:lnTo>
                <a:lnTo>
                  <a:pt x="568387" y="34831"/>
                </a:lnTo>
                <a:close/>
                <a:moveTo>
                  <a:pt x="0" y="0"/>
                </a:moveTo>
                <a:lnTo>
                  <a:pt x="603265" y="0"/>
                </a:lnTo>
                <a:lnTo>
                  <a:pt x="603265" y="602437"/>
                </a:lnTo>
                <a:lnTo>
                  <a:pt x="0" y="6024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7" name="文本"/>
          <p:cNvSpPr>
            <a:spLocks noChangeAspect="1"/>
          </p:cNvSpPr>
          <p:nvPr/>
        </p:nvSpPr>
        <p:spPr bwMode="auto">
          <a:xfrm>
            <a:off x="4323443" y="4218915"/>
            <a:ext cx="609685" cy="608848"/>
          </a:xfrm>
          <a:custGeom>
            <a:avLst/>
            <a:gdLst>
              <a:gd name="connsiteX0" fmla="*/ 320375 w 603265"/>
              <a:gd name="connsiteY0" fmla="*/ 466997 h 602437"/>
              <a:gd name="connsiteX1" fmla="*/ 516700 w 603265"/>
              <a:gd name="connsiteY1" fmla="*/ 466997 h 602437"/>
              <a:gd name="connsiteX2" fmla="*/ 516700 w 603265"/>
              <a:gd name="connsiteY2" fmla="*/ 516078 h 602437"/>
              <a:gd name="connsiteX3" fmla="*/ 320375 w 603265"/>
              <a:gd name="connsiteY3" fmla="*/ 516078 h 602437"/>
              <a:gd name="connsiteX4" fmla="*/ 320375 w 603265"/>
              <a:gd name="connsiteY4" fmla="*/ 390787 h 602437"/>
              <a:gd name="connsiteX5" fmla="*/ 516700 w 603265"/>
              <a:gd name="connsiteY5" fmla="*/ 390787 h 602437"/>
              <a:gd name="connsiteX6" fmla="*/ 516700 w 603265"/>
              <a:gd name="connsiteY6" fmla="*/ 439868 h 602437"/>
              <a:gd name="connsiteX7" fmla="*/ 320375 w 603265"/>
              <a:gd name="connsiteY7" fmla="*/ 439868 h 602437"/>
              <a:gd name="connsiteX8" fmla="*/ 320375 w 603265"/>
              <a:gd name="connsiteY8" fmla="*/ 314783 h 602437"/>
              <a:gd name="connsiteX9" fmla="*/ 516700 w 603265"/>
              <a:gd name="connsiteY9" fmla="*/ 314783 h 602437"/>
              <a:gd name="connsiteX10" fmla="*/ 516700 w 603265"/>
              <a:gd name="connsiteY10" fmla="*/ 363864 h 602437"/>
              <a:gd name="connsiteX11" fmla="*/ 320375 w 603265"/>
              <a:gd name="connsiteY11" fmla="*/ 363864 h 602437"/>
              <a:gd name="connsiteX12" fmla="*/ 320375 w 603265"/>
              <a:gd name="connsiteY12" fmla="*/ 238573 h 602437"/>
              <a:gd name="connsiteX13" fmla="*/ 516700 w 603265"/>
              <a:gd name="connsiteY13" fmla="*/ 238573 h 602437"/>
              <a:gd name="connsiteX14" fmla="*/ 516700 w 603265"/>
              <a:gd name="connsiteY14" fmla="*/ 287654 h 602437"/>
              <a:gd name="connsiteX15" fmla="*/ 320375 w 603265"/>
              <a:gd name="connsiteY15" fmla="*/ 287654 h 602437"/>
              <a:gd name="connsiteX16" fmla="*/ 320375 w 603265"/>
              <a:gd name="connsiteY16" fmla="*/ 162569 h 602437"/>
              <a:gd name="connsiteX17" fmla="*/ 516700 w 603265"/>
              <a:gd name="connsiteY17" fmla="*/ 162569 h 602437"/>
              <a:gd name="connsiteX18" fmla="*/ 516700 w 603265"/>
              <a:gd name="connsiteY18" fmla="*/ 210201 h 602437"/>
              <a:gd name="connsiteX19" fmla="*/ 320375 w 603265"/>
              <a:gd name="connsiteY19" fmla="*/ 210201 h 602437"/>
              <a:gd name="connsiteX20" fmla="*/ 320375 w 603265"/>
              <a:gd name="connsiteY20" fmla="*/ 86358 h 602437"/>
              <a:gd name="connsiteX21" fmla="*/ 516700 w 603265"/>
              <a:gd name="connsiteY21" fmla="*/ 86358 h 602437"/>
              <a:gd name="connsiteX22" fmla="*/ 516700 w 603265"/>
              <a:gd name="connsiteY22" fmla="*/ 134197 h 602437"/>
              <a:gd name="connsiteX23" fmla="*/ 320375 w 603265"/>
              <a:gd name="connsiteY23" fmla="*/ 134197 h 602437"/>
              <a:gd name="connsiteX24" fmla="*/ 86565 w 603265"/>
              <a:gd name="connsiteY24" fmla="*/ 86358 h 602437"/>
              <a:gd name="connsiteX25" fmla="*/ 281648 w 603265"/>
              <a:gd name="connsiteY25" fmla="*/ 86358 h 602437"/>
              <a:gd name="connsiteX26" fmla="*/ 281648 w 603265"/>
              <a:gd name="connsiteY26" fmla="*/ 516078 h 602437"/>
              <a:gd name="connsiteX27" fmla="*/ 86565 w 603265"/>
              <a:gd name="connsiteY27" fmla="*/ 516078 h 602437"/>
              <a:gd name="connsiteX28" fmla="*/ 34878 w 603265"/>
              <a:gd name="connsiteY28" fmla="*/ 34831 h 602437"/>
              <a:gd name="connsiteX29" fmla="*/ 34878 w 603265"/>
              <a:gd name="connsiteY29" fmla="*/ 567607 h 602437"/>
              <a:gd name="connsiteX30" fmla="*/ 568387 w 603265"/>
              <a:gd name="connsiteY30" fmla="*/ 567607 h 602437"/>
              <a:gd name="connsiteX31" fmla="*/ 568387 w 603265"/>
              <a:gd name="connsiteY31" fmla="*/ 34831 h 602437"/>
              <a:gd name="connsiteX32" fmla="*/ 0 w 603265"/>
              <a:gd name="connsiteY32" fmla="*/ 0 h 602437"/>
              <a:gd name="connsiteX33" fmla="*/ 603265 w 603265"/>
              <a:gd name="connsiteY33" fmla="*/ 0 h 602437"/>
              <a:gd name="connsiteX34" fmla="*/ 603265 w 603265"/>
              <a:gd name="connsiteY34" fmla="*/ 602437 h 602437"/>
              <a:gd name="connsiteX35" fmla="*/ 0 w 603265"/>
              <a:gd name="connsiteY35" fmla="*/ 602437 h 60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03265" h="602437">
                <a:moveTo>
                  <a:pt x="320375" y="466997"/>
                </a:moveTo>
                <a:lnTo>
                  <a:pt x="516700" y="466997"/>
                </a:lnTo>
                <a:lnTo>
                  <a:pt x="516700" y="516078"/>
                </a:lnTo>
                <a:lnTo>
                  <a:pt x="320375" y="516078"/>
                </a:lnTo>
                <a:close/>
                <a:moveTo>
                  <a:pt x="320375" y="390787"/>
                </a:moveTo>
                <a:lnTo>
                  <a:pt x="516700" y="390787"/>
                </a:lnTo>
                <a:lnTo>
                  <a:pt x="516700" y="439868"/>
                </a:lnTo>
                <a:lnTo>
                  <a:pt x="320375" y="439868"/>
                </a:lnTo>
                <a:close/>
                <a:moveTo>
                  <a:pt x="320375" y="314783"/>
                </a:moveTo>
                <a:lnTo>
                  <a:pt x="516700" y="314783"/>
                </a:lnTo>
                <a:lnTo>
                  <a:pt x="516700" y="363864"/>
                </a:lnTo>
                <a:lnTo>
                  <a:pt x="320375" y="363864"/>
                </a:lnTo>
                <a:close/>
                <a:moveTo>
                  <a:pt x="320375" y="238573"/>
                </a:moveTo>
                <a:lnTo>
                  <a:pt x="516700" y="238573"/>
                </a:lnTo>
                <a:lnTo>
                  <a:pt x="516700" y="287654"/>
                </a:lnTo>
                <a:lnTo>
                  <a:pt x="320375" y="287654"/>
                </a:lnTo>
                <a:close/>
                <a:moveTo>
                  <a:pt x="320375" y="162569"/>
                </a:moveTo>
                <a:lnTo>
                  <a:pt x="516700" y="162569"/>
                </a:lnTo>
                <a:lnTo>
                  <a:pt x="516700" y="210201"/>
                </a:lnTo>
                <a:lnTo>
                  <a:pt x="320375" y="210201"/>
                </a:lnTo>
                <a:close/>
                <a:moveTo>
                  <a:pt x="320375" y="86358"/>
                </a:moveTo>
                <a:lnTo>
                  <a:pt x="516700" y="86358"/>
                </a:lnTo>
                <a:lnTo>
                  <a:pt x="516700" y="134197"/>
                </a:lnTo>
                <a:lnTo>
                  <a:pt x="320375" y="134197"/>
                </a:lnTo>
                <a:close/>
                <a:moveTo>
                  <a:pt x="86565" y="86358"/>
                </a:moveTo>
                <a:lnTo>
                  <a:pt x="281648" y="86358"/>
                </a:lnTo>
                <a:lnTo>
                  <a:pt x="281648" y="516078"/>
                </a:lnTo>
                <a:lnTo>
                  <a:pt x="86565" y="516078"/>
                </a:lnTo>
                <a:close/>
                <a:moveTo>
                  <a:pt x="34878" y="34831"/>
                </a:moveTo>
                <a:lnTo>
                  <a:pt x="34878" y="567607"/>
                </a:lnTo>
                <a:lnTo>
                  <a:pt x="568387" y="567607"/>
                </a:lnTo>
                <a:lnTo>
                  <a:pt x="568387" y="34831"/>
                </a:lnTo>
                <a:close/>
                <a:moveTo>
                  <a:pt x="0" y="0"/>
                </a:moveTo>
                <a:lnTo>
                  <a:pt x="603265" y="0"/>
                </a:lnTo>
                <a:lnTo>
                  <a:pt x="603265" y="602437"/>
                </a:lnTo>
                <a:lnTo>
                  <a:pt x="0" y="6024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/>
        </p:nvSpPr>
        <p:spPr>
          <a:xfrm flipH="1" flipV="1">
            <a:off x="8325349" y="3238501"/>
            <a:ext cx="3866651" cy="3619499"/>
          </a:xfrm>
          <a:custGeom>
            <a:avLst/>
            <a:gdLst>
              <a:gd name="connsiteX0" fmla="*/ 0 w 4221877"/>
              <a:gd name="connsiteY0" fmla="*/ 0 h 3952019"/>
              <a:gd name="connsiteX1" fmla="*/ 4221877 w 4221877"/>
              <a:gd name="connsiteY1" fmla="*/ 0 h 3952019"/>
              <a:gd name="connsiteX2" fmla="*/ 4163765 w 4221877"/>
              <a:gd name="connsiteY2" fmla="*/ 203448 h 3952019"/>
              <a:gd name="connsiteX3" fmla="*/ 3448050 w 4221877"/>
              <a:gd name="connsiteY3" fmla="*/ 1619250 h 3952019"/>
              <a:gd name="connsiteX4" fmla="*/ 1866900 w 4221877"/>
              <a:gd name="connsiteY4" fmla="*/ 2362200 h 3952019"/>
              <a:gd name="connsiteX5" fmla="*/ 628650 w 4221877"/>
              <a:gd name="connsiteY5" fmla="*/ 3162300 h 3952019"/>
              <a:gd name="connsiteX6" fmla="*/ 51534 w 4221877"/>
              <a:gd name="connsiteY6" fmla="*/ 3881314 h 3952019"/>
              <a:gd name="connsiteX7" fmla="*/ 0 w 4221877"/>
              <a:gd name="connsiteY7" fmla="*/ 3952019 h 395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1877" h="3952019">
                <a:moveTo>
                  <a:pt x="0" y="0"/>
                </a:moveTo>
                <a:lnTo>
                  <a:pt x="4221877" y="0"/>
                </a:lnTo>
                <a:lnTo>
                  <a:pt x="4163765" y="203448"/>
                </a:lnTo>
                <a:cubicBezTo>
                  <a:pt x="4006453" y="710208"/>
                  <a:pt x="3750469" y="1290638"/>
                  <a:pt x="3448050" y="1619250"/>
                </a:cubicBezTo>
                <a:cubicBezTo>
                  <a:pt x="3044825" y="2057400"/>
                  <a:pt x="2451100" y="2085975"/>
                  <a:pt x="1866900" y="2362200"/>
                </a:cubicBezTo>
                <a:cubicBezTo>
                  <a:pt x="1282700" y="2638425"/>
                  <a:pt x="1168400" y="2593975"/>
                  <a:pt x="628650" y="3162300"/>
                </a:cubicBezTo>
                <a:cubicBezTo>
                  <a:pt x="459978" y="3339902"/>
                  <a:pt x="262471" y="3594398"/>
                  <a:pt x="51534" y="3881314"/>
                </a:cubicBezTo>
                <a:lnTo>
                  <a:pt x="0" y="3952019"/>
                </a:lnTo>
                <a:close/>
              </a:path>
            </a:pathLst>
          </a:custGeom>
          <a:solidFill>
            <a:srgbClr val="338B9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5" name="任意多边形: 形状 4"/>
          <p:cNvSpPr/>
          <p:nvPr/>
        </p:nvSpPr>
        <p:spPr>
          <a:xfrm rot="5400000" flipV="1">
            <a:off x="-134929" y="134930"/>
            <a:ext cx="4221877" cy="3952019"/>
          </a:xfrm>
          <a:custGeom>
            <a:avLst/>
            <a:gdLst>
              <a:gd name="connsiteX0" fmla="*/ 0 w 4221877"/>
              <a:gd name="connsiteY0" fmla="*/ 0 h 3952019"/>
              <a:gd name="connsiteX1" fmla="*/ 4221877 w 4221877"/>
              <a:gd name="connsiteY1" fmla="*/ 0 h 3952019"/>
              <a:gd name="connsiteX2" fmla="*/ 4163765 w 4221877"/>
              <a:gd name="connsiteY2" fmla="*/ 203448 h 3952019"/>
              <a:gd name="connsiteX3" fmla="*/ 3448050 w 4221877"/>
              <a:gd name="connsiteY3" fmla="*/ 1619250 h 3952019"/>
              <a:gd name="connsiteX4" fmla="*/ 1866900 w 4221877"/>
              <a:gd name="connsiteY4" fmla="*/ 2362200 h 3952019"/>
              <a:gd name="connsiteX5" fmla="*/ 628650 w 4221877"/>
              <a:gd name="connsiteY5" fmla="*/ 3162300 h 3952019"/>
              <a:gd name="connsiteX6" fmla="*/ 51534 w 4221877"/>
              <a:gd name="connsiteY6" fmla="*/ 3881314 h 3952019"/>
              <a:gd name="connsiteX7" fmla="*/ 0 w 4221877"/>
              <a:gd name="connsiteY7" fmla="*/ 3952019 h 395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1877" h="3952019">
                <a:moveTo>
                  <a:pt x="0" y="0"/>
                </a:moveTo>
                <a:lnTo>
                  <a:pt x="4221877" y="0"/>
                </a:lnTo>
                <a:lnTo>
                  <a:pt x="4163765" y="203448"/>
                </a:lnTo>
                <a:cubicBezTo>
                  <a:pt x="4006453" y="710208"/>
                  <a:pt x="3750469" y="1290638"/>
                  <a:pt x="3448050" y="1619250"/>
                </a:cubicBezTo>
                <a:cubicBezTo>
                  <a:pt x="3044825" y="2057400"/>
                  <a:pt x="2451100" y="2085975"/>
                  <a:pt x="1866900" y="2362200"/>
                </a:cubicBezTo>
                <a:cubicBezTo>
                  <a:pt x="1282700" y="2638425"/>
                  <a:pt x="1168400" y="2593975"/>
                  <a:pt x="628650" y="3162300"/>
                </a:cubicBezTo>
                <a:cubicBezTo>
                  <a:pt x="459978" y="3339902"/>
                  <a:pt x="262471" y="3594398"/>
                  <a:pt x="51534" y="3881314"/>
                </a:cubicBezTo>
                <a:lnTo>
                  <a:pt x="0" y="3952019"/>
                </a:lnTo>
                <a:close/>
              </a:path>
            </a:pathLst>
          </a:custGeom>
          <a:solidFill>
            <a:srgbClr val="2F658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585483" y="609304"/>
            <a:ext cx="11095418" cy="5654474"/>
          </a:xfrm>
          <a:prstGeom prst="roundRect">
            <a:avLst>
              <a:gd name="adj" fmla="val 355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glow rad="101600">
              <a:srgbClr val="19507C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976" y="1734048"/>
            <a:ext cx="4033394" cy="2396508"/>
          </a:xfrm>
          <a:prstGeom prst="rect">
            <a:avLst/>
          </a:prstGeom>
        </p:spPr>
      </p:pic>
      <p:sp>
        <p:nvSpPr>
          <p:cNvPr id="7" name="任意多边形: 形状 6"/>
          <p:cNvSpPr/>
          <p:nvPr/>
        </p:nvSpPr>
        <p:spPr>
          <a:xfrm>
            <a:off x="585483" y="6057900"/>
            <a:ext cx="11095418" cy="205878"/>
          </a:xfrm>
          <a:custGeom>
            <a:avLst/>
            <a:gdLst>
              <a:gd name="connsiteX0" fmla="*/ 0 w 11095418"/>
              <a:gd name="connsiteY0" fmla="*/ 0 h 205878"/>
              <a:gd name="connsiteX1" fmla="*/ 11095418 w 11095418"/>
              <a:gd name="connsiteY1" fmla="*/ 0 h 205878"/>
              <a:gd name="connsiteX2" fmla="*/ 11095418 w 11095418"/>
              <a:gd name="connsiteY2" fmla="*/ 5144 h 205878"/>
              <a:gd name="connsiteX3" fmla="*/ 10894684 w 11095418"/>
              <a:gd name="connsiteY3" fmla="*/ 205878 h 205878"/>
              <a:gd name="connsiteX4" fmla="*/ 200734 w 11095418"/>
              <a:gd name="connsiteY4" fmla="*/ 205878 h 205878"/>
              <a:gd name="connsiteX5" fmla="*/ 0 w 11095418"/>
              <a:gd name="connsiteY5" fmla="*/ 5144 h 205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5418" h="205878">
                <a:moveTo>
                  <a:pt x="0" y="0"/>
                </a:moveTo>
                <a:lnTo>
                  <a:pt x="11095418" y="0"/>
                </a:lnTo>
                <a:lnTo>
                  <a:pt x="11095418" y="5144"/>
                </a:lnTo>
                <a:cubicBezTo>
                  <a:pt x="11095418" y="116006"/>
                  <a:pt x="11005546" y="205878"/>
                  <a:pt x="10894684" y="205878"/>
                </a:cubicBezTo>
                <a:lnTo>
                  <a:pt x="200734" y="205878"/>
                </a:lnTo>
                <a:cubicBezTo>
                  <a:pt x="89872" y="205878"/>
                  <a:pt x="0" y="116006"/>
                  <a:pt x="0" y="5144"/>
                </a:cubicBezTo>
                <a:close/>
              </a:path>
            </a:pathLst>
          </a:custGeom>
          <a:solidFill>
            <a:srgbClr val="2F658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sym typeface="Source Han Serif SC" panose="02020400000000000000" pitchFamily="18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467574" y="2235511"/>
            <a:ext cx="5678623" cy="2005980"/>
            <a:chOff x="6064250" y="2220687"/>
            <a:chExt cx="5678623" cy="2005980"/>
          </a:xfrm>
        </p:grpSpPr>
        <p:grpSp>
          <p:nvGrpSpPr>
            <p:cNvPr id="22" name="组合 21"/>
            <p:cNvGrpSpPr/>
            <p:nvPr/>
          </p:nvGrpSpPr>
          <p:grpSpPr>
            <a:xfrm>
              <a:off x="6064250" y="2953150"/>
              <a:ext cx="5678623" cy="1273517"/>
              <a:chOff x="6095999" y="2906996"/>
              <a:chExt cx="5678623" cy="1273517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6096000" y="3655946"/>
                <a:ext cx="4907834" cy="52456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sym typeface="微软雅黑" panose="020B0503020204020204" pitchFamily="34" charset="-122"/>
                  </a:rPr>
                  <a:t>This is a PPT template for company </a:t>
                </a:r>
                <a:r>
                  <a:rPr lang="en-US" altLang="zh-CN" sz="10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sym typeface="微软雅黑" panose="020B0503020204020204" pitchFamily="34" charset="-122"/>
                  </a:rPr>
                  <a:t>yoThis</a:t>
                </a:r>
                <a:r>
                  <a:rPr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sym typeface="微软雅黑" panose="020B0503020204020204" pitchFamily="34" charset="-122"/>
                  </a:rPr>
                  <a:t> is a PPT template for company your company briefly</a:t>
                </a:r>
                <a:endPara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6" name="TextBox 7"/>
              <p:cNvSpPr>
                <a:spLocks noChangeArrowheads="1"/>
              </p:cNvSpPr>
              <p:nvPr/>
            </p:nvSpPr>
            <p:spPr bwMode="auto">
              <a:xfrm>
                <a:off x="6095999" y="2906996"/>
                <a:ext cx="5678623" cy="6155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lvl="0">
                  <a:defRPr/>
                </a:pPr>
                <a:r>
                  <a:rPr lang="zh-CN" altLang="en-US" sz="4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生涯规划的步骤和方法</a:t>
                </a:r>
                <a:endParaRPr lang="zh-CN" altLang="en-US" sz="4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6096000" y="3644429"/>
                <a:ext cx="4907834" cy="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矩形: 圆角 22"/>
            <p:cNvSpPr/>
            <p:nvPr/>
          </p:nvSpPr>
          <p:spPr>
            <a:xfrm>
              <a:off x="6096000" y="2220687"/>
              <a:ext cx="2220685" cy="562216"/>
            </a:xfrm>
            <a:prstGeom prst="roundRect">
              <a:avLst/>
            </a:prstGeom>
            <a:solidFill>
              <a:srgbClr val="338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7"/>
            <p:cNvSpPr>
              <a:spLocks noChangeArrowheads="1"/>
            </p:cNvSpPr>
            <p:nvPr/>
          </p:nvSpPr>
          <p:spPr bwMode="auto">
            <a:xfrm>
              <a:off x="6367281" y="2286352"/>
              <a:ext cx="1678123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汉仪铁线黑-65简" panose="00020600040101010101" pitchFamily="18" charset="-122"/>
                  <a:ea typeface="汉仪铁线黑-65简" panose="00020600040101010101" pitchFamily="18" charset="-122"/>
                </a:rPr>
                <a:t>PART.03</a:t>
              </a:r>
              <a:endParaRPr lang="zh-CN" altLang="en-US" sz="2800" dirty="0">
                <a:solidFill>
                  <a:schemeClr val="bg1"/>
                </a:solidFill>
                <a:latin typeface="汉仪铁线黑-65简" panose="00020600040101010101" pitchFamily="18" charset="-122"/>
                <a:ea typeface="汉仪铁线黑-65简" panose="00020600040101010101" pitchFamily="18" charset="-122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生涯规划的步骤和方法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340999" y="1825194"/>
            <a:ext cx="6984498" cy="3565898"/>
            <a:chOff x="4168721" y="2010724"/>
            <a:chExt cx="6984498" cy="3565898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4200902" y="2641343"/>
              <a:ext cx="691637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3" name="文本"/>
            <p:cNvSpPr/>
            <p:nvPr/>
          </p:nvSpPr>
          <p:spPr>
            <a:xfrm>
              <a:off x="4168721" y="2010724"/>
              <a:ext cx="470269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marR="0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一、知己知彼，人职匹配</a:t>
              </a:r>
              <a:endParaRPr lang="zh-CN" altLang="en-US" sz="2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6160470" y="2944274"/>
              <a:ext cx="1068592" cy="1068592"/>
            </a:xfrm>
            <a:prstGeom prst="ellipse">
              <a:avLst/>
            </a:prstGeom>
            <a:solidFill>
              <a:srgbClr val="338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8009150" y="2944274"/>
              <a:ext cx="1068592" cy="1068592"/>
            </a:xfrm>
            <a:prstGeom prst="ellipse">
              <a:avLst/>
            </a:prstGeom>
            <a:solidFill>
              <a:srgbClr val="338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311790" y="2944274"/>
              <a:ext cx="1068592" cy="1068592"/>
              <a:chOff x="4311790" y="2944274"/>
              <a:chExt cx="1068592" cy="1068592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4311790" y="2944274"/>
                <a:ext cx="1068592" cy="1068592"/>
              </a:xfrm>
              <a:prstGeom prst="ellipse">
                <a:avLst/>
              </a:prstGeom>
              <a:solidFill>
                <a:srgbClr val="338B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4417807" y="3247737"/>
                <a:ext cx="85655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兴趣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6302033" y="3247737"/>
              <a:ext cx="8565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115167" y="3247737"/>
              <a:ext cx="8565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人格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"/>
            <p:cNvSpPr/>
            <p:nvPr/>
          </p:nvSpPr>
          <p:spPr>
            <a:xfrm>
              <a:off x="9444711" y="3247737"/>
              <a:ext cx="170850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marR="0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自我分析</a:t>
              </a:r>
              <a:endParaRPr lang="zh-CN" altLang="en-US" sz="2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4311790" y="4508030"/>
              <a:ext cx="1068592" cy="1068592"/>
              <a:chOff x="4311790" y="2944274"/>
              <a:chExt cx="1068592" cy="1068592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4311790" y="2944274"/>
                <a:ext cx="1068592" cy="1068592"/>
              </a:xfrm>
              <a:prstGeom prst="ellipse">
                <a:avLst/>
              </a:prstGeom>
              <a:solidFill>
                <a:srgbClr val="338B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4417807" y="3063070"/>
                <a:ext cx="85655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企业</a:t>
                </a:r>
                <a:endPara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需要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6160470" y="4508030"/>
              <a:ext cx="1068592" cy="1068592"/>
              <a:chOff x="4311790" y="2944274"/>
              <a:chExt cx="1068592" cy="1068592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4311790" y="2944274"/>
                <a:ext cx="1068592" cy="1068592"/>
              </a:xfrm>
              <a:prstGeom prst="ellipse">
                <a:avLst/>
              </a:prstGeom>
              <a:solidFill>
                <a:srgbClr val="338B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4417807" y="3077276"/>
                <a:ext cx="85655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岗位需要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8009150" y="4508030"/>
              <a:ext cx="1068592" cy="1068592"/>
              <a:chOff x="4311790" y="2944274"/>
              <a:chExt cx="1068592" cy="1068592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4311790" y="2944274"/>
                <a:ext cx="1068592" cy="1068592"/>
              </a:xfrm>
              <a:prstGeom prst="ellipse">
                <a:avLst/>
              </a:prstGeom>
              <a:solidFill>
                <a:srgbClr val="338B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4417807" y="3077276"/>
                <a:ext cx="85655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职业需要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1" name="文本"/>
            <p:cNvSpPr/>
            <p:nvPr/>
          </p:nvSpPr>
          <p:spPr>
            <a:xfrm>
              <a:off x="9444711" y="4794920"/>
              <a:ext cx="170850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marR="0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工作分析</a:t>
              </a:r>
              <a:endParaRPr lang="zh-CN" altLang="en-US" sz="2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496" y="2045166"/>
            <a:ext cx="2592594" cy="275957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生涯规划的步骤和方法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386109" y="1836996"/>
            <a:ext cx="9971004" cy="3868655"/>
            <a:chOff x="1386109" y="1558700"/>
            <a:chExt cx="9971004" cy="3868655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1386110" y="2165383"/>
              <a:ext cx="599911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组合 1"/>
            <p:cNvGrpSpPr/>
            <p:nvPr/>
          </p:nvGrpSpPr>
          <p:grpSpPr>
            <a:xfrm>
              <a:off x="1434518" y="1558700"/>
              <a:ext cx="3773586" cy="488665"/>
              <a:chOff x="1434518" y="1558700"/>
              <a:chExt cx="3773586" cy="488665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2064127" y="1567234"/>
                <a:ext cx="3143977" cy="480131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>
                <a:defPPr>
                  <a:defRPr lang="zh-CN"/>
                </a:defPPr>
                <a:lvl1pPr indent="0" algn="ctr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800" b="1">
                    <a:latin typeface="+mj-ea"/>
                    <a:ea typeface="+mj-ea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algn="l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b="0" kern="100" dirty="0">
                    <a:solidFill>
                      <a:schemeClr val="bg2">
                        <a:lumMod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  <a:sym typeface="Arial" panose="020B0604020202020204" pitchFamily="34" charset="0"/>
                  </a:rPr>
                  <a:t>自我分析的方法：</a:t>
                </a:r>
                <a:endParaRPr lang="zh-CN" altLang="en-US" b="0" kern="1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1" name="矩形: 圆角 10"/>
              <p:cNvSpPr/>
              <p:nvPr/>
            </p:nvSpPr>
            <p:spPr bwMode="auto">
              <a:xfrm>
                <a:off x="1434518" y="1558700"/>
                <a:ext cx="483572" cy="483572"/>
              </a:xfrm>
              <a:prstGeom prst="roundRect">
                <a:avLst>
                  <a:gd name="adj" fmla="val 7991"/>
                </a:avLst>
              </a:prstGeom>
              <a:solidFill>
                <a:srgbClr val="338B94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0" tIns="0" rIns="0" bIns="0" numCol="1" rtlCol="0" anchor="ctr" anchorCtr="0" compatLnSpc="1"/>
              <a:lstStyle/>
              <a:p>
                <a:pPr algn="ctr"/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1386110" y="2267150"/>
              <a:ext cx="5999118" cy="874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1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）实践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  2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）心理测试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  3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）内省、总结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  4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）寻求熟悉你的人对你的评估反馈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  5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）找一位职业导师</a:t>
              </a:r>
              <a:endPara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Arial" panose="020B0604020202020204" pitchFamily="34" charset="0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1386110" y="4035683"/>
              <a:ext cx="997100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组合 21"/>
            <p:cNvGrpSpPr/>
            <p:nvPr/>
          </p:nvGrpSpPr>
          <p:grpSpPr>
            <a:xfrm>
              <a:off x="1434518" y="3429000"/>
              <a:ext cx="3773586" cy="488665"/>
              <a:chOff x="1434518" y="1558700"/>
              <a:chExt cx="3773586" cy="488665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2064127" y="1567234"/>
                <a:ext cx="3143977" cy="480131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>
                <a:defPPr>
                  <a:defRPr lang="zh-CN"/>
                </a:defPPr>
                <a:lvl1pPr indent="0" algn="ctr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800" b="1">
                    <a:latin typeface="+mj-ea"/>
                    <a:ea typeface="+mj-ea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algn="l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b="0" kern="100" dirty="0">
                    <a:solidFill>
                      <a:schemeClr val="bg2">
                        <a:lumMod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  <a:sym typeface="Arial" panose="020B0604020202020204" pitchFamily="34" charset="0"/>
                  </a:rPr>
                  <a:t>工作分析的方法：</a:t>
                </a:r>
                <a:endParaRPr lang="zh-CN" altLang="en-US" b="0" kern="1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4" name="矩形: 圆角 23"/>
              <p:cNvSpPr/>
              <p:nvPr/>
            </p:nvSpPr>
            <p:spPr bwMode="auto">
              <a:xfrm>
                <a:off x="1434518" y="1558700"/>
                <a:ext cx="483572" cy="483572"/>
              </a:xfrm>
              <a:prstGeom prst="roundRect">
                <a:avLst>
                  <a:gd name="adj" fmla="val 7991"/>
                </a:avLst>
              </a:prstGeom>
              <a:solidFill>
                <a:srgbClr val="338B94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0" tIns="0" rIns="0" bIns="0" numCol="1" rtlCol="0" anchor="ctr" anchorCtr="0" compatLnSpc="1"/>
              <a:lstStyle/>
              <a:p>
                <a:pPr algn="ctr"/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1386109" y="4137450"/>
              <a:ext cx="9971003" cy="1289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1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）观察。既观内，又观外。本企业、本行业、行业外。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2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）访谈。访谈对象：公司内本岗位绩优任职者、行业中同类岗位高级任职者等。访谈内容：工作内容、技能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/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能力要求，职业发展前景、职业建议等。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3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）实践总结法。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4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  <a:sym typeface="Arial" panose="020B0604020202020204" pitchFamily="34" charset="0"/>
                </a:rPr>
                <a:t>）职业发展道路参照。</a:t>
              </a:r>
              <a:endPara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003" y="651512"/>
            <a:ext cx="3784202" cy="378420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生涯规划的步骤和方法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1181860" y="1968101"/>
            <a:ext cx="2476500" cy="2476500"/>
            <a:chOff x="655320" y="1920240"/>
            <a:chExt cx="2476500" cy="2476500"/>
          </a:xfrm>
        </p:grpSpPr>
        <p:sp>
          <p:nvSpPr>
            <p:cNvPr id="10" name="椭圆 9"/>
            <p:cNvSpPr/>
            <p:nvPr/>
          </p:nvSpPr>
          <p:spPr>
            <a:xfrm>
              <a:off x="655320" y="1920240"/>
              <a:ext cx="2476500" cy="2476500"/>
            </a:xfrm>
            <a:prstGeom prst="ellipse">
              <a:avLst/>
            </a:prstGeom>
            <a:solidFill>
              <a:srgbClr val="338B94"/>
            </a:solidFill>
            <a:ln w="41275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33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916857" y="3289606"/>
              <a:ext cx="207941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Medium" panose="020B0600000000000000" pitchFamily="34" charset="-122"/>
                  <a:cs typeface="+mn-ea"/>
                  <a:sym typeface="Arial" panose="020B0604020202020204" pitchFamily="34" charset="0"/>
                </a:rPr>
                <a:t>职业锚的管理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iconfont-1187-868307"/>
          <p:cNvSpPr>
            <a:spLocks noChangeAspect="1"/>
          </p:cNvSpPr>
          <p:nvPr/>
        </p:nvSpPr>
        <p:spPr bwMode="auto">
          <a:xfrm>
            <a:off x="1934685" y="2283111"/>
            <a:ext cx="970850" cy="950394"/>
          </a:xfrm>
          <a:custGeom>
            <a:avLst/>
            <a:gdLst>
              <a:gd name="T0" fmla="*/ 2895 w 12754"/>
              <a:gd name="T1" fmla="*/ 3482 h 12486"/>
              <a:gd name="T2" fmla="*/ 6377 w 12754"/>
              <a:gd name="T3" fmla="*/ 0 h 12486"/>
              <a:gd name="T4" fmla="*/ 9859 w 12754"/>
              <a:gd name="T5" fmla="*/ 3482 h 12486"/>
              <a:gd name="T6" fmla="*/ 6377 w 12754"/>
              <a:gd name="T7" fmla="*/ 6963 h 12486"/>
              <a:gd name="T8" fmla="*/ 2895 w 12754"/>
              <a:gd name="T9" fmla="*/ 3482 h 12486"/>
              <a:gd name="T10" fmla="*/ 0 w 12754"/>
              <a:gd name="T11" fmla="*/ 12468 h 12486"/>
              <a:gd name="T12" fmla="*/ 3586 w 12754"/>
              <a:gd name="T13" fmla="*/ 7045 h 12486"/>
              <a:gd name="T14" fmla="*/ 6377 w 12754"/>
              <a:gd name="T15" fmla="*/ 8014 h 12486"/>
              <a:gd name="T16" fmla="*/ 9182 w 12754"/>
              <a:gd name="T17" fmla="*/ 7036 h 12486"/>
              <a:gd name="T18" fmla="*/ 12754 w 12754"/>
              <a:gd name="T19" fmla="*/ 12468 h 12486"/>
              <a:gd name="T20" fmla="*/ 0 w 12754"/>
              <a:gd name="T21" fmla="*/ 12468 h 12486"/>
              <a:gd name="T22" fmla="*/ 0 w 12754"/>
              <a:gd name="T23" fmla="*/ 12468 h 12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754" h="12486">
                <a:moveTo>
                  <a:pt x="2895" y="3482"/>
                </a:moveTo>
                <a:cubicBezTo>
                  <a:pt x="2895" y="1562"/>
                  <a:pt x="4457" y="0"/>
                  <a:pt x="6377" y="0"/>
                </a:cubicBezTo>
                <a:cubicBezTo>
                  <a:pt x="8297" y="0"/>
                  <a:pt x="9859" y="1562"/>
                  <a:pt x="9859" y="3482"/>
                </a:cubicBezTo>
                <a:cubicBezTo>
                  <a:pt x="9859" y="5402"/>
                  <a:pt x="8297" y="6963"/>
                  <a:pt x="6377" y="6963"/>
                </a:cubicBezTo>
                <a:cubicBezTo>
                  <a:pt x="4457" y="6963"/>
                  <a:pt x="2895" y="5402"/>
                  <a:pt x="2895" y="3482"/>
                </a:cubicBezTo>
                <a:close/>
                <a:moveTo>
                  <a:pt x="0" y="12468"/>
                </a:moveTo>
                <a:cubicBezTo>
                  <a:pt x="75" y="11626"/>
                  <a:pt x="479" y="8643"/>
                  <a:pt x="3586" y="7045"/>
                </a:cubicBezTo>
                <a:cubicBezTo>
                  <a:pt x="4356" y="7650"/>
                  <a:pt x="5324" y="8014"/>
                  <a:pt x="6377" y="8014"/>
                </a:cubicBezTo>
                <a:cubicBezTo>
                  <a:pt x="7436" y="8014"/>
                  <a:pt x="8409" y="7647"/>
                  <a:pt x="9182" y="7036"/>
                </a:cubicBezTo>
                <a:cubicBezTo>
                  <a:pt x="12302" y="8627"/>
                  <a:pt x="12678" y="11589"/>
                  <a:pt x="12754" y="12468"/>
                </a:cubicBezTo>
                <a:cubicBezTo>
                  <a:pt x="12736" y="12486"/>
                  <a:pt x="18" y="12470"/>
                  <a:pt x="0" y="12468"/>
                </a:cubicBezTo>
                <a:close/>
                <a:moveTo>
                  <a:pt x="0" y="12468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3" name="矩形 12"/>
          <p:cNvSpPr/>
          <p:nvPr/>
        </p:nvSpPr>
        <p:spPr>
          <a:xfrm>
            <a:off x="4157116" y="2484765"/>
            <a:ext cx="5447804" cy="1705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职业锚是指当一个人作出职业选择时，最难以舍弃的选择因素，也就是一个人选择和发展一生的职业时所围绕的中心。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因素：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才干能力、动机需要、态度价值观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21060" y="4028778"/>
            <a:ext cx="3809636" cy="2670306"/>
          </a:xfrm>
          <a:custGeom>
            <a:avLst/>
            <a:gdLst>
              <a:gd name="connsiteX0" fmla="*/ 786670 w 3809636"/>
              <a:gd name="connsiteY0" fmla="*/ 0 h 2670306"/>
              <a:gd name="connsiteX1" fmla="*/ 3809636 w 3809636"/>
              <a:gd name="connsiteY1" fmla="*/ 0 h 2670306"/>
              <a:gd name="connsiteX2" fmla="*/ 3809636 w 3809636"/>
              <a:gd name="connsiteY2" fmla="*/ 2670306 h 2670306"/>
              <a:gd name="connsiteX3" fmla="*/ 0 w 3809636"/>
              <a:gd name="connsiteY3" fmla="*/ 2670306 h 2670306"/>
              <a:gd name="connsiteX4" fmla="*/ 0 w 3809636"/>
              <a:gd name="connsiteY4" fmla="*/ 598046 h 2670306"/>
              <a:gd name="connsiteX5" fmla="*/ 19469 w 3809636"/>
              <a:gd name="connsiteY5" fmla="*/ 646116 h 2670306"/>
              <a:gd name="connsiteX6" fmla="*/ 599479 w 3809636"/>
              <a:gd name="connsiteY6" fmla="*/ 940788 h 2670306"/>
              <a:gd name="connsiteX7" fmla="*/ 1228957 w 3809636"/>
              <a:gd name="connsiteY7" fmla="*/ 458316 h 2670306"/>
              <a:gd name="connsiteX8" fmla="*/ 844500 w 3809636"/>
              <a:gd name="connsiteY8" fmla="*/ 13759 h 2670306"/>
              <a:gd name="connsiteX9" fmla="*/ 0 w 3809636"/>
              <a:gd name="connsiteY9" fmla="*/ 0 h 2670306"/>
              <a:gd name="connsiteX10" fmla="*/ 412288 w 3809636"/>
              <a:gd name="connsiteY10" fmla="*/ 0 h 2670306"/>
              <a:gd name="connsiteX11" fmla="*/ 354458 w 3809636"/>
              <a:gd name="connsiteY11" fmla="*/ 13759 h 2670306"/>
              <a:gd name="connsiteX12" fmla="*/ 19469 w 3809636"/>
              <a:gd name="connsiteY12" fmla="*/ 270516 h 2670306"/>
              <a:gd name="connsiteX13" fmla="*/ 0 w 3809636"/>
              <a:gd name="connsiteY13" fmla="*/ 318587 h 2670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809636" h="2670306">
                <a:moveTo>
                  <a:pt x="786670" y="0"/>
                </a:moveTo>
                <a:lnTo>
                  <a:pt x="3809636" y="0"/>
                </a:lnTo>
                <a:lnTo>
                  <a:pt x="3809636" y="2670306"/>
                </a:lnTo>
                <a:lnTo>
                  <a:pt x="0" y="2670306"/>
                </a:lnTo>
                <a:lnTo>
                  <a:pt x="0" y="598046"/>
                </a:lnTo>
                <a:lnTo>
                  <a:pt x="19469" y="646116"/>
                </a:lnTo>
                <a:cubicBezTo>
                  <a:pt x="115029" y="819283"/>
                  <a:pt x="338741" y="940788"/>
                  <a:pt x="599479" y="940788"/>
                </a:cubicBezTo>
                <a:cubicBezTo>
                  <a:pt x="947130" y="940788"/>
                  <a:pt x="1228957" y="724778"/>
                  <a:pt x="1228957" y="458316"/>
                </a:cubicBezTo>
                <a:cubicBezTo>
                  <a:pt x="1228957" y="258470"/>
                  <a:pt x="1070429" y="87002"/>
                  <a:pt x="844500" y="13759"/>
                </a:cubicBezTo>
                <a:close/>
                <a:moveTo>
                  <a:pt x="0" y="0"/>
                </a:moveTo>
                <a:lnTo>
                  <a:pt x="412288" y="0"/>
                </a:lnTo>
                <a:lnTo>
                  <a:pt x="354458" y="13759"/>
                </a:lnTo>
                <a:cubicBezTo>
                  <a:pt x="203839" y="62588"/>
                  <a:pt x="83175" y="155072"/>
                  <a:pt x="19469" y="270516"/>
                </a:cubicBezTo>
                <a:lnTo>
                  <a:pt x="0" y="318587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生涯规划的步骤和方法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2404120" y="1465202"/>
            <a:ext cx="7383759" cy="607627"/>
            <a:chOff x="2404120" y="1614209"/>
            <a:chExt cx="7383759" cy="607627"/>
          </a:xfrm>
        </p:grpSpPr>
        <p:grpSp>
          <p:nvGrpSpPr>
            <p:cNvPr id="2" name="组合 1"/>
            <p:cNvGrpSpPr/>
            <p:nvPr/>
          </p:nvGrpSpPr>
          <p:grpSpPr>
            <a:xfrm>
              <a:off x="2540269" y="1614209"/>
              <a:ext cx="7111462" cy="607627"/>
              <a:chOff x="2540269" y="1707877"/>
              <a:chExt cx="7111462" cy="740926"/>
            </a:xfrm>
            <a:solidFill>
              <a:srgbClr val="338B94"/>
            </a:solidFill>
          </p:grpSpPr>
          <p:sp>
            <p:nvSpPr>
              <p:cNvPr id="12" name="任意多边形: 形状 11"/>
              <p:cNvSpPr/>
              <p:nvPr/>
            </p:nvSpPr>
            <p:spPr>
              <a:xfrm rot="5400000">
                <a:off x="3963961" y="284185"/>
                <a:ext cx="740926" cy="3588309"/>
              </a:xfrm>
              <a:custGeom>
                <a:avLst/>
                <a:gdLst>
                  <a:gd name="connsiteX0" fmla="*/ 0 w 740926"/>
                  <a:gd name="connsiteY0" fmla="*/ 6553433 h 6553433"/>
                  <a:gd name="connsiteX1" fmla="*/ 0 w 740926"/>
                  <a:gd name="connsiteY1" fmla="*/ 0 h 6553433"/>
                  <a:gd name="connsiteX2" fmla="*/ 740926 w 740926"/>
                  <a:gd name="connsiteY2" fmla="*/ 0 h 6553433"/>
                  <a:gd name="connsiteX3" fmla="*/ 740926 w 740926"/>
                  <a:gd name="connsiteY3" fmla="*/ 6553433 h 6553433"/>
                  <a:gd name="connsiteX4" fmla="*/ 370463 w 740926"/>
                  <a:gd name="connsiteY4" fmla="*/ 6152843 h 6553433"/>
                  <a:gd name="connsiteX5" fmla="*/ 0 w 740926"/>
                  <a:gd name="connsiteY5" fmla="*/ 6553433 h 6553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0926" h="6553433">
                    <a:moveTo>
                      <a:pt x="0" y="6553433"/>
                    </a:moveTo>
                    <a:lnTo>
                      <a:pt x="0" y="0"/>
                    </a:lnTo>
                    <a:lnTo>
                      <a:pt x="740926" y="0"/>
                    </a:lnTo>
                    <a:lnTo>
                      <a:pt x="740926" y="6553433"/>
                    </a:lnTo>
                    <a:lnTo>
                      <a:pt x="370463" y="6152843"/>
                    </a:lnTo>
                    <a:lnTo>
                      <a:pt x="0" y="6553433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Medium" panose="020B06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 rot="16200000" flipH="1">
                <a:off x="7487114" y="284185"/>
                <a:ext cx="740926" cy="358830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Medium" panose="020B06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2404120" y="1627460"/>
              <a:ext cx="738375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rPr>
                <a:t>人职匹配的工具</a:t>
              </a:r>
              <a:r>
                <a:rPr lang="en-US" altLang="zh-CN" sz="28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rPr>
                <a:t>——</a:t>
              </a:r>
              <a:r>
                <a:rPr lang="zh-CN" altLang="en-US" sz="28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rPr>
                <a:t>职业锚的管理</a:t>
              </a:r>
              <a:endParaRPr lang="zh-CN" altLang="en-US" sz="28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735019" y="2471933"/>
            <a:ext cx="2883137" cy="3341470"/>
            <a:chOff x="8331367" y="2543088"/>
            <a:chExt cx="2883137" cy="3341470"/>
          </a:xfrm>
        </p:grpSpPr>
        <p:sp>
          <p:nvSpPr>
            <p:cNvPr id="22" name="文本框 21"/>
            <p:cNvSpPr txBox="1"/>
            <p:nvPr/>
          </p:nvSpPr>
          <p:spPr>
            <a:xfrm>
              <a:off x="8331367" y="2543088"/>
              <a:ext cx="2883137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创造</a:t>
              </a:r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创业型</a:t>
              </a:r>
              <a:endPara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331367" y="3523541"/>
              <a:ext cx="2883137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altLang="zh-CN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zh-CN" altLang="en-US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服务</a:t>
              </a:r>
              <a:r>
                <a:rPr lang="en-US" altLang="zh-CN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奉献型</a:t>
              </a:r>
              <a:endPara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331367" y="4503994"/>
              <a:ext cx="2883137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altLang="zh-CN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zh-CN" altLang="en-US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挑战型</a:t>
              </a:r>
              <a:endPara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331367" y="5484448"/>
              <a:ext cx="2883137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altLang="zh-CN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zh-CN" altLang="en-US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自主</a:t>
              </a:r>
              <a:r>
                <a:rPr lang="en-US" altLang="zh-CN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独立型</a:t>
              </a:r>
              <a:endPara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21346" y="2543089"/>
            <a:ext cx="2883137" cy="3341470"/>
            <a:chOff x="852368" y="2543088"/>
            <a:chExt cx="2883137" cy="3341470"/>
          </a:xfrm>
        </p:grpSpPr>
        <p:sp>
          <p:nvSpPr>
            <p:cNvPr id="25" name="文本框 24"/>
            <p:cNvSpPr txBox="1"/>
            <p:nvPr/>
          </p:nvSpPr>
          <p:spPr>
            <a:xfrm>
              <a:off x="852368" y="2543088"/>
              <a:ext cx="2883137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altLang="zh-CN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zh-CN" altLang="en-US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安全</a:t>
              </a:r>
              <a:r>
                <a:rPr lang="en-US" altLang="zh-CN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稳定型</a:t>
              </a:r>
              <a:endPara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52368" y="3523541"/>
              <a:ext cx="2883137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altLang="zh-CN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zh-CN" altLang="en-US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生活型</a:t>
              </a:r>
              <a:endPara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52368" y="4503994"/>
              <a:ext cx="2883137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altLang="zh-CN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zh-CN" altLang="en-US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技术</a:t>
              </a:r>
              <a:r>
                <a:rPr lang="en-US" altLang="zh-CN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技能型</a:t>
              </a:r>
              <a:endPara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52368" y="5484448"/>
              <a:ext cx="2883137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altLang="zh-CN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zh-CN" altLang="en-US" sz="2000" spc="346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管理型</a:t>
              </a:r>
              <a:endPara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04930" y="2543089"/>
            <a:ext cx="4116986" cy="2885738"/>
          </a:xfrm>
          <a:custGeom>
            <a:avLst/>
            <a:gdLst>
              <a:gd name="connsiteX0" fmla="*/ 786670 w 3809636"/>
              <a:gd name="connsiteY0" fmla="*/ 0 h 2670306"/>
              <a:gd name="connsiteX1" fmla="*/ 3809636 w 3809636"/>
              <a:gd name="connsiteY1" fmla="*/ 0 h 2670306"/>
              <a:gd name="connsiteX2" fmla="*/ 3809636 w 3809636"/>
              <a:gd name="connsiteY2" fmla="*/ 2670306 h 2670306"/>
              <a:gd name="connsiteX3" fmla="*/ 0 w 3809636"/>
              <a:gd name="connsiteY3" fmla="*/ 2670306 h 2670306"/>
              <a:gd name="connsiteX4" fmla="*/ 0 w 3809636"/>
              <a:gd name="connsiteY4" fmla="*/ 598046 h 2670306"/>
              <a:gd name="connsiteX5" fmla="*/ 19469 w 3809636"/>
              <a:gd name="connsiteY5" fmla="*/ 646116 h 2670306"/>
              <a:gd name="connsiteX6" fmla="*/ 599479 w 3809636"/>
              <a:gd name="connsiteY6" fmla="*/ 940788 h 2670306"/>
              <a:gd name="connsiteX7" fmla="*/ 1228957 w 3809636"/>
              <a:gd name="connsiteY7" fmla="*/ 458316 h 2670306"/>
              <a:gd name="connsiteX8" fmla="*/ 844500 w 3809636"/>
              <a:gd name="connsiteY8" fmla="*/ 13759 h 2670306"/>
              <a:gd name="connsiteX9" fmla="*/ 0 w 3809636"/>
              <a:gd name="connsiteY9" fmla="*/ 0 h 2670306"/>
              <a:gd name="connsiteX10" fmla="*/ 412288 w 3809636"/>
              <a:gd name="connsiteY10" fmla="*/ 0 h 2670306"/>
              <a:gd name="connsiteX11" fmla="*/ 354458 w 3809636"/>
              <a:gd name="connsiteY11" fmla="*/ 13759 h 2670306"/>
              <a:gd name="connsiteX12" fmla="*/ 19469 w 3809636"/>
              <a:gd name="connsiteY12" fmla="*/ 270516 h 2670306"/>
              <a:gd name="connsiteX13" fmla="*/ 0 w 3809636"/>
              <a:gd name="connsiteY13" fmla="*/ 318587 h 2670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809636" h="2670306">
                <a:moveTo>
                  <a:pt x="786670" y="0"/>
                </a:moveTo>
                <a:lnTo>
                  <a:pt x="3809636" y="0"/>
                </a:lnTo>
                <a:lnTo>
                  <a:pt x="3809636" y="2670306"/>
                </a:lnTo>
                <a:lnTo>
                  <a:pt x="0" y="2670306"/>
                </a:lnTo>
                <a:lnTo>
                  <a:pt x="0" y="598046"/>
                </a:lnTo>
                <a:lnTo>
                  <a:pt x="19469" y="646116"/>
                </a:lnTo>
                <a:cubicBezTo>
                  <a:pt x="115029" y="819283"/>
                  <a:pt x="338741" y="940788"/>
                  <a:pt x="599479" y="940788"/>
                </a:cubicBezTo>
                <a:cubicBezTo>
                  <a:pt x="947130" y="940788"/>
                  <a:pt x="1228957" y="724778"/>
                  <a:pt x="1228957" y="458316"/>
                </a:cubicBezTo>
                <a:cubicBezTo>
                  <a:pt x="1228957" y="258470"/>
                  <a:pt x="1070429" y="87002"/>
                  <a:pt x="844500" y="13759"/>
                </a:cubicBezTo>
                <a:close/>
                <a:moveTo>
                  <a:pt x="0" y="0"/>
                </a:moveTo>
                <a:lnTo>
                  <a:pt x="412288" y="0"/>
                </a:lnTo>
                <a:lnTo>
                  <a:pt x="354458" y="13759"/>
                </a:lnTo>
                <a:cubicBezTo>
                  <a:pt x="203839" y="62588"/>
                  <a:pt x="83175" y="155072"/>
                  <a:pt x="19469" y="270516"/>
                </a:cubicBezTo>
                <a:lnTo>
                  <a:pt x="0" y="318587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生涯规划的步骤和方法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1" name="椭圆 30"/>
          <p:cNvSpPr/>
          <p:nvPr/>
        </p:nvSpPr>
        <p:spPr>
          <a:xfrm>
            <a:off x="874083" y="2744141"/>
            <a:ext cx="2050472" cy="2050472"/>
          </a:xfrm>
          <a:prstGeom prst="ellipse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000" r="-25000"/>
            </a:stretch>
          </a:blipFill>
          <a:ln w="47625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右中括号 32"/>
          <p:cNvSpPr/>
          <p:nvPr/>
        </p:nvSpPr>
        <p:spPr>
          <a:xfrm flipH="1">
            <a:off x="3187792" y="2206487"/>
            <a:ext cx="263236" cy="2916382"/>
          </a:xfrm>
          <a:prstGeom prst="rightBracket">
            <a:avLst>
              <a:gd name="adj" fmla="val 0"/>
            </a:avLst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561492" y="1750135"/>
            <a:ext cx="1603663" cy="1603663"/>
            <a:chOff x="1288473" y="2715491"/>
            <a:chExt cx="2050472" cy="2050472"/>
          </a:xfrm>
        </p:grpSpPr>
        <p:sp>
          <p:nvSpPr>
            <p:cNvPr id="35" name="椭圆 34"/>
            <p:cNvSpPr/>
            <p:nvPr/>
          </p:nvSpPr>
          <p:spPr>
            <a:xfrm>
              <a:off x="1288473" y="2715491"/>
              <a:ext cx="2050472" cy="2050472"/>
            </a:xfrm>
            <a:prstGeom prst="ellipse">
              <a:avLst/>
            </a:prstGeom>
            <a:solidFill>
              <a:srgbClr val="338B94"/>
            </a:solidFill>
            <a:ln w="47625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617456" y="3186030"/>
              <a:ext cx="1416703" cy="10625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</a:rPr>
                <a:t>技术</a:t>
              </a:r>
              <a:endParaRPr lang="en-US" altLang="zh-CN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</a:endParaRPr>
            </a:p>
            <a:p>
              <a:pPr lvl="0" algn="ctr">
                <a:defRPr/>
              </a:pP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</a:rPr>
                <a:t>职能型</a:t>
              </a:r>
              <a:endPara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561492" y="4049003"/>
            <a:ext cx="1603663" cy="1603663"/>
            <a:chOff x="1288473" y="2715491"/>
            <a:chExt cx="2050472" cy="2050472"/>
          </a:xfrm>
        </p:grpSpPr>
        <p:sp>
          <p:nvSpPr>
            <p:cNvPr id="38" name="椭圆 37"/>
            <p:cNvSpPr/>
            <p:nvPr/>
          </p:nvSpPr>
          <p:spPr>
            <a:xfrm>
              <a:off x="1288473" y="2715491"/>
              <a:ext cx="2050472" cy="2050472"/>
            </a:xfrm>
            <a:prstGeom prst="ellipse">
              <a:avLst/>
            </a:prstGeom>
            <a:solidFill>
              <a:srgbClr val="2F658E"/>
            </a:solidFill>
            <a:ln w="47625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617456" y="3445579"/>
              <a:ext cx="1416703" cy="5902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</a:rPr>
                <a:t>管理型</a:t>
              </a:r>
              <a:endPara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5439868" y="1804833"/>
            <a:ext cx="5494260" cy="154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技术</a:t>
            </a:r>
            <a:r>
              <a:rPr lang="en-US" altLang="zh-CN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/</a:t>
            </a:r>
            <a:r>
              <a:rPr lang="zh-CN" altLang="en-US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职能型的人追求在技术</a:t>
            </a:r>
            <a:r>
              <a:rPr lang="en-US" altLang="zh-CN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/</a:t>
            </a:r>
            <a:r>
              <a:rPr lang="zh-CN" altLang="en-US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职能领域的成长和技能的不断提高，以及应用这种技术</a:t>
            </a:r>
            <a:r>
              <a:rPr lang="en-US" altLang="zh-CN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/</a:t>
            </a:r>
            <a:r>
              <a:rPr lang="zh-CN" altLang="en-US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职能的机会。他们</a:t>
            </a:r>
            <a:r>
              <a:rPr lang="zh-CN" altLang="en-US" sz="1600" b="1" dirty="0">
                <a:solidFill>
                  <a:srgbClr val="338B9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对自己的认可来自于他们的专业水平</a:t>
            </a:r>
            <a:r>
              <a:rPr lang="zh-CN" altLang="en-US" sz="1600" dirty="0">
                <a:solidFill>
                  <a:srgbClr val="338B9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，他们</a:t>
            </a:r>
            <a:r>
              <a:rPr lang="zh-CN" altLang="en-US" sz="1600" b="1" dirty="0">
                <a:solidFill>
                  <a:srgbClr val="338B9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喜欢面对专业领域的挑战</a:t>
            </a:r>
            <a:r>
              <a:rPr lang="zh-CN" altLang="en-US" sz="1600" dirty="0">
                <a:solidFill>
                  <a:srgbClr val="338B9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。</a:t>
            </a:r>
            <a:r>
              <a:rPr lang="zh-CN" altLang="en-US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他们通常不喜欢从事一般的管理工作，因为这意味着他们不得不放弃在技术</a:t>
            </a:r>
            <a:r>
              <a:rPr lang="en-US" altLang="zh-CN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/</a:t>
            </a:r>
            <a:r>
              <a:rPr lang="zh-CN" altLang="en-US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职能领域的成就。</a:t>
            </a:r>
            <a:endParaRPr lang="zh-CN" altLang="en-US" sz="1600" dirty="0">
              <a:solidFill>
                <a:srgbClr val="3D3D3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思源黑体 Light" panose="020B0300000000000000" charset="-122"/>
              <a:sym typeface="宋体" panose="02010600030101010101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520916" y="4167735"/>
            <a:ext cx="5617694" cy="154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 sz="1600" dirty="0">
                <a:solidFill>
                  <a:srgbClr val="3D3D3D"/>
                </a:solidFill>
                <a:latin typeface="思源黑体 Light" panose="020B0300000000000000" charset="-122"/>
                <a:ea typeface="思源黑体 Light" panose="020B0300000000000000" charset="-122"/>
                <a:cs typeface="思源黑体 Light" panose="020B0300000000000000" charset="-122"/>
                <a:sym typeface="宋体" panose="02010600030101010101" pitchFamily="2" charset="-122"/>
              </a:rPr>
              <a:t>管理型的人追求并致力于工作晋升，倾心于全面管理，独立负责一个部分，可以跨部门整合其他人的努力成果。他们</a:t>
            </a:r>
            <a:r>
              <a:rPr lang="zh-CN" altLang="en-US" sz="1600" b="1" dirty="0">
                <a:solidFill>
                  <a:srgbClr val="2F658E"/>
                </a:solidFill>
                <a:latin typeface="思源黑体 Light" panose="020B0300000000000000" charset="-122"/>
                <a:ea typeface="思源黑体 Light" panose="020B0300000000000000" charset="-122"/>
                <a:cs typeface="思源黑体 Light" panose="020B0300000000000000" charset="-122"/>
                <a:sym typeface="宋体" panose="02010600030101010101" pitchFamily="2" charset="-122"/>
              </a:rPr>
              <a:t>想去承担整体的责任，并将公司的成功与否看成自己的工作。</a:t>
            </a:r>
            <a:r>
              <a:rPr lang="zh-CN" altLang="en-US" sz="1600" dirty="0">
                <a:solidFill>
                  <a:srgbClr val="3D3D3D"/>
                </a:solidFill>
                <a:latin typeface="思源黑体 Light" panose="020B0300000000000000" charset="-122"/>
                <a:ea typeface="思源黑体 Light" panose="020B0300000000000000" charset="-122"/>
                <a:cs typeface="思源黑体 Light" panose="020B0300000000000000" charset="-122"/>
                <a:sym typeface="宋体" panose="02010600030101010101" pitchFamily="2" charset="-122"/>
              </a:rPr>
              <a:t>具体的技术</a:t>
            </a:r>
            <a:r>
              <a:rPr lang="en-US" altLang="zh-CN" sz="1600" dirty="0">
                <a:solidFill>
                  <a:srgbClr val="3D3D3D"/>
                </a:solidFill>
                <a:latin typeface="思源黑体 Light" panose="020B0300000000000000" charset="-122"/>
                <a:ea typeface="思源黑体 Light" panose="020B0300000000000000" charset="-122"/>
                <a:cs typeface="思源黑体 Light" panose="020B0300000000000000" charset="-122"/>
                <a:sym typeface="宋体" panose="02010600030101010101" pitchFamily="2" charset="-122"/>
              </a:rPr>
              <a:t>/</a:t>
            </a:r>
            <a:r>
              <a:rPr lang="zh-CN" altLang="en-US" sz="1600" dirty="0">
                <a:solidFill>
                  <a:srgbClr val="3D3D3D"/>
                </a:solidFill>
                <a:latin typeface="思源黑体 Light" panose="020B0300000000000000" charset="-122"/>
                <a:ea typeface="思源黑体 Light" panose="020B0300000000000000" charset="-122"/>
                <a:cs typeface="思源黑体 Light" panose="020B0300000000000000" charset="-122"/>
                <a:sym typeface="宋体" panose="02010600030101010101" pitchFamily="2" charset="-122"/>
              </a:rPr>
              <a:t>职能工作仅仅被看做是通向更高、更全面管理层的必经之路。</a:t>
            </a:r>
            <a:endParaRPr lang="zh-CN" altLang="en-US" sz="1600" dirty="0">
              <a:solidFill>
                <a:srgbClr val="3D3D3D"/>
              </a:solidFill>
              <a:latin typeface="思源黑体 Light" panose="020B0300000000000000" charset="-122"/>
              <a:ea typeface="思源黑体 Light" panose="020B0300000000000000" charset="-122"/>
              <a:cs typeface="思源黑体 Light" panose="020B0300000000000000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生涯规划的步骤和方法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9" name="椭圆 8"/>
          <p:cNvSpPr/>
          <p:nvPr/>
        </p:nvSpPr>
        <p:spPr>
          <a:xfrm>
            <a:off x="874083" y="2744141"/>
            <a:ext cx="2050472" cy="2050472"/>
          </a:xfrm>
          <a:prstGeom prst="ellipse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000" r="-25000"/>
            </a:stretch>
          </a:blipFill>
          <a:ln w="47625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右中括号 9"/>
          <p:cNvSpPr/>
          <p:nvPr/>
        </p:nvSpPr>
        <p:spPr>
          <a:xfrm flipH="1">
            <a:off x="3187792" y="2206487"/>
            <a:ext cx="263236" cy="2916382"/>
          </a:xfrm>
          <a:prstGeom prst="rightBracket">
            <a:avLst>
              <a:gd name="adj" fmla="val 0"/>
            </a:avLst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61492" y="1750135"/>
            <a:ext cx="1603663" cy="1603663"/>
            <a:chOff x="1288473" y="2715491"/>
            <a:chExt cx="2050472" cy="2050472"/>
          </a:xfrm>
        </p:grpSpPr>
        <p:sp>
          <p:nvSpPr>
            <p:cNvPr id="12" name="椭圆 11"/>
            <p:cNvSpPr/>
            <p:nvPr/>
          </p:nvSpPr>
          <p:spPr>
            <a:xfrm>
              <a:off x="1288473" y="2715491"/>
              <a:ext cx="2050472" cy="2050472"/>
            </a:xfrm>
            <a:prstGeom prst="ellipse">
              <a:avLst/>
            </a:prstGeom>
            <a:solidFill>
              <a:srgbClr val="338B94"/>
            </a:solidFill>
            <a:ln w="47625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617456" y="3186030"/>
              <a:ext cx="1416703" cy="10625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</a:rPr>
                <a:t>自主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</a:endParaRPr>
            </a:p>
            <a:p>
              <a:pPr lvl="0" algn="ctr"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</a:rPr>
                <a:t>独立型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561492" y="4049003"/>
            <a:ext cx="1603663" cy="1603663"/>
            <a:chOff x="1288473" y="2715491"/>
            <a:chExt cx="2050472" cy="2050472"/>
          </a:xfrm>
        </p:grpSpPr>
        <p:sp>
          <p:nvSpPr>
            <p:cNvPr id="22" name="椭圆 21"/>
            <p:cNvSpPr/>
            <p:nvPr/>
          </p:nvSpPr>
          <p:spPr>
            <a:xfrm>
              <a:off x="1288473" y="2715491"/>
              <a:ext cx="2050472" cy="2050472"/>
            </a:xfrm>
            <a:prstGeom prst="ellipse">
              <a:avLst/>
            </a:prstGeom>
            <a:solidFill>
              <a:srgbClr val="2F658E"/>
            </a:solidFill>
            <a:ln w="47625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617456" y="3209462"/>
              <a:ext cx="1416703" cy="10625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</a:rPr>
                <a:t>安全</a:t>
              </a:r>
              <a:endParaRPr lang="en-US" altLang="zh-CN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</a:endParaRPr>
            </a:p>
            <a:p>
              <a:pPr lvl="0" algn="ctr">
                <a:defRPr/>
              </a:pP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</a:rPr>
                <a:t>稳定型</a:t>
              </a:r>
              <a:endPara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5439868" y="1909045"/>
            <a:ext cx="5494260" cy="1249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自主</a:t>
            </a:r>
            <a:r>
              <a:rPr lang="en-US" altLang="zh-CN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/</a:t>
            </a:r>
            <a:r>
              <a:rPr lang="zh-CN" altLang="en-US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独立型的人希望随心所欲安排自己的工作方式、工作习惯和生活方式。</a:t>
            </a:r>
            <a:r>
              <a:rPr lang="zh-CN" altLang="en-US" sz="1600" b="1" dirty="0">
                <a:solidFill>
                  <a:srgbClr val="338B9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追求能施展个人能力的工作环境，最大限度地摆脱组织的限制和制约。</a:t>
            </a:r>
            <a:r>
              <a:rPr lang="zh-CN" altLang="en-US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宋体" panose="02010600030101010101" pitchFamily="2" charset="-122"/>
              </a:rPr>
              <a:t>他们宁愿放弃提升或工作发展机会，也不愿意放弃自由与独立</a:t>
            </a:r>
            <a:endParaRPr lang="zh-CN" altLang="en-US" sz="1600" dirty="0">
              <a:solidFill>
                <a:srgbClr val="3D3D3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思源黑体 Light" panose="020B0300000000000000" charset="-122"/>
              <a:sym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520916" y="4167735"/>
            <a:ext cx="5617694" cy="154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 sz="1600" b="1" dirty="0">
                <a:solidFill>
                  <a:srgbClr val="2F65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安全稳定型的人追求工作中的安全与稳定感。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他们因为能够预测到稳定的将来而感到放松。他们关心财务安全，例如退休金和退休计划。稳定感包括诚实、忠诚、以及完成老板交代的工作。尽管有时他们可以达到一个高的职位，但他们并不关心具体的职位和具体的工作内容。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生涯规划的步骤和方法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3502390" y="2219879"/>
            <a:ext cx="4785219" cy="2622869"/>
            <a:chOff x="3502390" y="3035669"/>
            <a:chExt cx="4785219" cy="2622869"/>
          </a:xfrm>
        </p:grpSpPr>
        <p:grpSp>
          <p:nvGrpSpPr>
            <p:cNvPr id="9" name="组合 8"/>
            <p:cNvGrpSpPr/>
            <p:nvPr/>
          </p:nvGrpSpPr>
          <p:grpSpPr>
            <a:xfrm>
              <a:off x="3502390" y="3035669"/>
              <a:ext cx="4785219" cy="2622869"/>
              <a:chOff x="2442516" y="3054927"/>
              <a:chExt cx="7076282" cy="3878644"/>
            </a:xfrm>
          </p:grpSpPr>
          <p:sp>
            <p:nvSpPr>
              <p:cNvPr id="10" name="空心弧 9"/>
              <p:cNvSpPr/>
              <p:nvPr/>
            </p:nvSpPr>
            <p:spPr>
              <a:xfrm>
                <a:off x="2442516" y="3054927"/>
                <a:ext cx="3740727" cy="3740727"/>
              </a:xfrm>
              <a:prstGeom prst="blockArc">
                <a:avLst>
                  <a:gd name="adj1" fmla="val 10800000"/>
                  <a:gd name="adj2" fmla="val 132158"/>
                  <a:gd name="adj3" fmla="val 11453"/>
                </a:avLst>
              </a:prstGeom>
              <a:solidFill>
                <a:srgbClr val="2F658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Medium" panose="020B06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空心弧 10"/>
              <p:cNvSpPr/>
              <p:nvPr/>
            </p:nvSpPr>
            <p:spPr>
              <a:xfrm flipV="1">
                <a:off x="5778071" y="3192844"/>
                <a:ext cx="3740727" cy="3740727"/>
              </a:xfrm>
              <a:prstGeom prst="blockArc">
                <a:avLst>
                  <a:gd name="adj1" fmla="val 10800000"/>
                  <a:gd name="adj2" fmla="val 132158"/>
                  <a:gd name="adj3" fmla="val 11453"/>
                </a:avLst>
              </a:prstGeom>
              <a:solidFill>
                <a:srgbClr val="338B9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Medium" panose="020B06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3930950" y="3482022"/>
              <a:ext cx="1672484" cy="1672484"/>
              <a:chOff x="3736986" y="3364986"/>
              <a:chExt cx="1672484" cy="1672484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3736986" y="3364986"/>
                <a:ext cx="1672484" cy="1672484"/>
              </a:xfrm>
              <a:prstGeom prst="ellipse">
                <a:avLst/>
              </a:prstGeom>
              <a:gradFill>
                <a:gsLst>
                  <a:gs pos="41000">
                    <a:srgbClr val="FAFAFA"/>
                  </a:gs>
                  <a:gs pos="100000">
                    <a:sysClr val="window" lastClr="FFFFFF">
                      <a:lumMod val="91000"/>
                    </a:sysClr>
                  </a:gs>
                  <a:gs pos="0">
                    <a:sysClr val="window" lastClr="FFFFFF">
                      <a:lumMod val="97000"/>
                    </a:sysClr>
                  </a:gs>
                </a:gsLst>
                <a:lin ang="108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Medium" panose="020B06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椭圆 21"/>
              <p:cNvSpPr/>
              <p:nvPr/>
            </p:nvSpPr>
            <p:spPr>
              <a:xfrm>
                <a:off x="3790916" y="3418916"/>
                <a:ext cx="1564624" cy="1564624"/>
              </a:xfrm>
              <a:prstGeom prst="ellipse">
                <a:avLst/>
              </a:prstGeom>
              <a:solidFill>
                <a:srgbClr val="2F658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Medium" panose="020B06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6186565" y="3482022"/>
              <a:ext cx="1672484" cy="1672484"/>
              <a:chOff x="3736986" y="3364986"/>
              <a:chExt cx="1672484" cy="1672484"/>
            </a:xfrm>
          </p:grpSpPr>
          <p:sp>
            <p:nvSpPr>
              <p:cNvPr id="27" name="椭圆 21"/>
              <p:cNvSpPr/>
              <p:nvPr/>
            </p:nvSpPr>
            <p:spPr>
              <a:xfrm>
                <a:off x="3736986" y="3364986"/>
                <a:ext cx="1672484" cy="1672484"/>
              </a:xfrm>
              <a:prstGeom prst="ellipse">
                <a:avLst/>
              </a:prstGeom>
              <a:gradFill>
                <a:gsLst>
                  <a:gs pos="41000">
                    <a:srgbClr val="FAFAFA"/>
                  </a:gs>
                  <a:gs pos="100000">
                    <a:sysClr val="window" lastClr="FFFFFF">
                      <a:lumMod val="91000"/>
                    </a:sysClr>
                  </a:gs>
                  <a:gs pos="0">
                    <a:sysClr val="window" lastClr="FFFFFF">
                      <a:lumMod val="97000"/>
                    </a:sysClr>
                  </a:gs>
                </a:gsLst>
                <a:lin ang="108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Medium" panose="020B06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椭圆 21"/>
              <p:cNvSpPr/>
              <p:nvPr/>
            </p:nvSpPr>
            <p:spPr>
              <a:xfrm>
                <a:off x="3790916" y="3418916"/>
                <a:ext cx="1564624" cy="1564624"/>
              </a:xfrm>
              <a:prstGeom prst="ellipse">
                <a:avLst/>
              </a:prstGeom>
              <a:solidFill>
                <a:srgbClr val="338B9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Medium" panose="020B06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9" name="矩形 28"/>
          <p:cNvSpPr/>
          <p:nvPr/>
        </p:nvSpPr>
        <p:spPr>
          <a:xfrm>
            <a:off x="6341660" y="742872"/>
            <a:ext cx="4976257" cy="1840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创业型的人希望用自己能力去</a:t>
            </a:r>
            <a:r>
              <a:rPr lang="zh-CN" altLang="en-US" sz="1600" b="1" dirty="0">
                <a:solidFill>
                  <a:srgbClr val="338B9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创建属于自己的公司或创建完全属于自己的产品（或服务），而且愿意去冒风险，并克服面临的障碍。</a:t>
            </a:r>
            <a:r>
              <a:rPr lang="zh-CN" altLang="en-US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他们想向世界证明公司是他们靠自己的努力创建的。他们可能正在别人的公司工作，但同时他们在学习并寻找机会。一旦时机成熟了，他们便会走出去创立自己的事业。</a:t>
            </a:r>
            <a:endParaRPr lang="zh-CN" altLang="en-US" sz="1600" dirty="0">
              <a:solidFill>
                <a:srgbClr val="3D3D3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387659" y="4681274"/>
            <a:ext cx="4754116" cy="1249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服务型的人</a:t>
            </a:r>
            <a:r>
              <a:rPr lang="zh-CN" altLang="en-US" sz="1600" b="1" dirty="0">
                <a:solidFill>
                  <a:srgbClr val="2F65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一直追求他们认可的核心价值，例如帮助他人，改善人们的安全等。</a:t>
            </a:r>
            <a:r>
              <a:rPr lang="zh-CN" altLang="en-US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他们一直追寻这种机会，这意味着即使变换公司，他们也不会接受不允许他们实现这种价值的变动或工作提升。</a:t>
            </a:r>
            <a:endParaRPr lang="zh-CN" altLang="en-US" sz="1600" dirty="0">
              <a:solidFill>
                <a:srgbClr val="3D3D3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133732" y="3192293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</a:rPr>
              <a:t>服务型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思源黑体 Light" panose="020B0300000000000000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314919" y="3192293"/>
            <a:ext cx="14157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</a:rPr>
              <a:t>创业型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思源黑体 Light" panose="020B0300000000000000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 rot="5400000" flipV="1">
            <a:off x="-134929" y="134930"/>
            <a:ext cx="4221877" cy="3952019"/>
          </a:xfrm>
          <a:custGeom>
            <a:avLst/>
            <a:gdLst>
              <a:gd name="connsiteX0" fmla="*/ 0 w 4221877"/>
              <a:gd name="connsiteY0" fmla="*/ 0 h 3952019"/>
              <a:gd name="connsiteX1" fmla="*/ 4221877 w 4221877"/>
              <a:gd name="connsiteY1" fmla="*/ 0 h 3952019"/>
              <a:gd name="connsiteX2" fmla="*/ 4163765 w 4221877"/>
              <a:gd name="connsiteY2" fmla="*/ 203448 h 3952019"/>
              <a:gd name="connsiteX3" fmla="*/ 3448050 w 4221877"/>
              <a:gd name="connsiteY3" fmla="*/ 1619250 h 3952019"/>
              <a:gd name="connsiteX4" fmla="*/ 1866900 w 4221877"/>
              <a:gd name="connsiteY4" fmla="*/ 2362200 h 3952019"/>
              <a:gd name="connsiteX5" fmla="*/ 628650 w 4221877"/>
              <a:gd name="connsiteY5" fmla="*/ 3162300 h 3952019"/>
              <a:gd name="connsiteX6" fmla="*/ 51534 w 4221877"/>
              <a:gd name="connsiteY6" fmla="*/ 3881314 h 3952019"/>
              <a:gd name="connsiteX7" fmla="*/ 0 w 4221877"/>
              <a:gd name="connsiteY7" fmla="*/ 3952019 h 395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1877" h="3952019">
                <a:moveTo>
                  <a:pt x="0" y="0"/>
                </a:moveTo>
                <a:lnTo>
                  <a:pt x="4221877" y="0"/>
                </a:lnTo>
                <a:lnTo>
                  <a:pt x="4163765" y="203448"/>
                </a:lnTo>
                <a:cubicBezTo>
                  <a:pt x="4006453" y="710208"/>
                  <a:pt x="3750469" y="1290638"/>
                  <a:pt x="3448050" y="1619250"/>
                </a:cubicBezTo>
                <a:cubicBezTo>
                  <a:pt x="3044825" y="2057400"/>
                  <a:pt x="2451100" y="2085975"/>
                  <a:pt x="1866900" y="2362200"/>
                </a:cubicBezTo>
                <a:cubicBezTo>
                  <a:pt x="1282700" y="2638425"/>
                  <a:pt x="1168400" y="2593975"/>
                  <a:pt x="628650" y="3162300"/>
                </a:cubicBezTo>
                <a:cubicBezTo>
                  <a:pt x="459978" y="3339902"/>
                  <a:pt x="262471" y="3594398"/>
                  <a:pt x="51534" y="3881314"/>
                </a:cubicBezTo>
                <a:lnTo>
                  <a:pt x="0" y="3952019"/>
                </a:lnTo>
                <a:close/>
              </a:path>
            </a:pathLst>
          </a:custGeom>
          <a:solidFill>
            <a:srgbClr val="2F658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60" name="矩形: 圆角 59"/>
          <p:cNvSpPr/>
          <p:nvPr/>
        </p:nvSpPr>
        <p:spPr>
          <a:xfrm>
            <a:off x="585483" y="609304"/>
            <a:ext cx="11095418" cy="5654474"/>
          </a:xfrm>
          <a:prstGeom prst="roundRect">
            <a:avLst>
              <a:gd name="adj" fmla="val 355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glow rad="101600">
              <a:srgbClr val="19507C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884233" y="1214296"/>
            <a:ext cx="5069956" cy="671083"/>
            <a:chOff x="6700042" y="1811232"/>
            <a:chExt cx="5069956" cy="671083"/>
          </a:xfrm>
        </p:grpSpPr>
        <p:grpSp>
          <p:nvGrpSpPr>
            <p:cNvPr id="37" name="组合 36"/>
            <p:cNvGrpSpPr/>
            <p:nvPr/>
          </p:nvGrpSpPr>
          <p:grpSpPr>
            <a:xfrm>
              <a:off x="7530837" y="1811232"/>
              <a:ext cx="4239161" cy="671083"/>
              <a:chOff x="2605313" y="2338719"/>
              <a:chExt cx="4239161" cy="671083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2605313" y="2338719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初入职场的困惑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2624364" y="2748192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5884233" y="2467071"/>
            <a:ext cx="4968356" cy="671083"/>
            <a:chOff x="6700042" y="1811232"/>
            <a:chExt cx="4968356" cy="671083"/>
          </a:xfrm>
        </p:grpSpPr>
        <p:grpSp>
          <p:nvGrpSpPr>
            <p:cNvPr id="31" name="组合 30"/>
            <p:cNvGrpSpPr/>
            <p:nvPr/>
          </p:nvGrpSpPr>
          <p:grpSpPr>
            <a:xfrm>
              <a:off x="7530837" y="1811232"/>
              <a:ext cx="4137561" cy="671083"/>
              <a:chOff x="2605313" y="2338719"/>
              <a:chExt cx="4137561" cy="671083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2605313" y="2338719"/>
                <a:ext cx="41375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职业生涯规划的内涵及意义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2624364" y="2748192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338B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5884233" y="3719846"/>
            <a:ext cx="4968356" cy="671083"/>
            <a:chOff x="6700042" y="1811232"/>
            <a:chExt cx="4968356" cy="671083"/>
          </a:xfrm>
        </p:grpSpPr>
        <p:grpSp>
          <p:nvGrpSpPr>
            <p:cNvPr id="25" name="组合 24"/>
            <p:cNvGrpSpPr/>
            <p:nvPr/>
          </p:nvGrpSpPr>
          <p:grpSpPr>
            <a:xfrm>
              <a:off x="7530837" y="1811232"/>
              <a:ext cx="4137561" cy="671083"/>
              <a:chOff x="2605313" y="2338719"/>
              <a:chExt cx="4137561" cy="671083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2605313" y="2338719"/>
                <a:ext cx="41375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职业生涯规划的步骤和方法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2624364" y="2748192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884233" y="4972621"/>
            <a:ext cx="4968356" cy="671083"/>
            <a:chOff x="6700042" y="1811232"/>
            <a:chExt cx="4968356" cy="671083"/>
          </a:xfrm>
        </p:grpSpPr>
        <p:grpSp>
          <p:nvGrpSpPr>
            <p:cNvPr id="51" name="组合 50"/>
            <p:cNvGrpSpPr/>
            <p:nvPr/>
          </p:nvGrpSpPr>
          <p:grpSpPr>
            <a:xfrm>
              <a:off x="7530837" y="1811232"/>
              <a:ext cx="4137561" cy="671083"/>
              <a:chOff x="2605313" y="2338719"/>
              <a:chExt cx="4137561" cy="671083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2605313" y="2338719"/>
                <a:ext cx="41375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职业发展通道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2624364" y="2748192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338B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文本框 53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1608269" y="2697903"/>
            <a:ext cx="2845894" cy="1556761"/>
            <a:chOff x="1324379" y="2473429"/>
            <a:chExt cx="2845894" cy="1556761"/>
          </a:xfrm>
        </p:grpSpPr>
        <p:sp>
          <p:nvSpPr>
            <p:cNvPr id="58" name="文本框 57"/>
            <p:cNvSpPr txBox="1"/>
            <p:nvPr/>
          </p:nvSpPr>
          <p:spPr>
            <a:xfrm>
              <a:off x="1324379" y="3660858"/>
              <a:ext cx="2845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CONTENT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731663" y="2473429"/>
              <a:ext cx="203132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zh-CN" altLang="en-US" sz="7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zh-CN" altLang="en-US" sz="7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生涯规划的步骤和方法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9" name="矩形 54"/>
          <p:cNvSpPr/>
          <p:nvPr/>
        </p:nvSpPr>
        <p:spPr>
          <a:xfrm>
            <a:off x="942374" y="1604061"/>
            <a:ext cx="8485848" cy="49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 sz="2400" b="1" dirty="0">
                <a:solidFill>
                  <a:srgbClr val="338B9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如果你不知道自己要到哪里去，通常你哪里都去不了。</a:t>
            </a:r>
            <a:endParaRPr lang="zh-CN" altLang="en-US" sz="2400" b="1" dirty="0">
              <a:solidFill>
                <a:srgbClr val="338B9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85279" y="2284653"/>
            <a:ext cx="727082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: 圆角 11"/>
          <p:cNvSpPr/>
          <p:nvPr/>
        </p:nvSpPr>
        <p:spPr bwMode="auto">
          <a:xfrm>
            <a:off x="985279" y="2467289"/>
            <a:ext cx="2012861" cy="497954"/>
          </a:xfrm>
          <a:prstGeom prst="roundRect">
            <a:avLst>
              <a:gd name="adj" fmla="val 50000"/>
            </a:avLst>
          </a:prstGeom>
          <a:solidFill>
            <a:srgbClr val="338B9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  省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54"/>
          <p:cNvSpPr/>
          <p:nvPr/>
        </p:nvSpPr>
        <p:spPr>
          <a:xfrm>
            <a:off x="942374" y="3113238"/>
            <a:ext cx="5445174" cy="3285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我想往哪方面发展？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285750" lvl="0" indent="-285750" algn="just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我能往哪方面发展？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285750" lvl="0" indent="-285750" algn="just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我可以往哪方面发展？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285750" lvl="0" indent="-285750" algn="just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你希望多少年内达到什么目标：（由远及近）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285750" lvl="0" indent="-285750" algn="just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目标分类，逐步实现：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285750" lvl="0" indent="-285750" algn="just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短期目标（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1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年内）、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285750" lvl="0" indent="-285750" algn="just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中期目标（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1-3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年）、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285750" lvl="0" indent="-285750" algn="just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长期目标（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3-5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年）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285750" lvl="0" indent="-285750" algn="just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和终极目标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026" y="2296882"/>
            <a:ext cx="5088834" cy="336296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生涯规划的步骤和方法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93575" y="2127571"/>
            <a:ext cx="10863425" cy="2924977"/>
            <a:chOff x="693575" y="1981797"/>
            <a:chExt cx="10863425" cy="2924977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693575" y="3216331"/>
              <a:ext cx="10863425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2044700" y="2987731"/>
              <a:ext cx="482600" cy="482600"/>
            </a:xfrm>
            <a:prstGeom prst="ellipse">
              <a:avLst/>
            </a:prstGeom>
            <a:solidFill>
              <a:srgbClr val="338B94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字魂59号-创粗黑" panose="00000500000000000000" pitchFamily="2" charset="-122"/>
                </a:rPr>
                <a:t>1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字魂59号-创粗黑" panose="00000500000000000000" pitchFamily="2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584700" y="2987731"/>
              <a:ext cx="482600" cy="482600"/>
            </a:xfrm>
            <a:prstGeom prst="ellipse">
              <a:avLst/>
            </a:prstGeom>
            <a:solidFill>
              <a:srgbClr val="2F658E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字魂59号-创粗黑" panose="00000500000000000000" pitchFamily="2" charset="-122"/>
                </a:rPr>
                <a:t>2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字魂59号-创粗黑" panose="00000500000000000000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7124700" y="2987731"/>
              <a:ext cx="482600" cy="482600"/>
            </a:xfrm>
            <a:prstGeom prst="ellipse">
              <a:avLst/>
            </a:prstGeom>
            <a:solidFill>
              <a:srgbClr val="338B94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字魂59号-创粗黑" panose="00000500000000000000" pitchFamily="2" charset="-122"/>
                </a:rPr>
                <a:t>3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字魂59号-创粗黑" panose="00000500000000000000" pitchFamily="2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9664700" y="2987731"/>
              <a:ext cx="482600" cy="482600"/>
            </a:xfrm>
            <a:prstGeom prst="ellipse">
              <a:avLst/>
            </a:prstGeom>
            <a:solidFill>
              <a:srgbClr val="2F658E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字魂59号-创粗黑" panose="00000500000000000000" pitchFamily="2" charset="-122"/>
                </a:rPr>
                <a:t>4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字魂59号-创粗黑" panose="00000500000000000000" pitchFamily="2" charset="-122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9232123" y="1981797"/>
              <a:ext cx="1347753" cy="516088"/>
            </a:xfrm>
            <a:prstGeom prst="roundRect">
              <a:avLst>
                <a:gd name="adj" fmla="val 50000"/>
              </a:avLst>
            </a:prstGeom>
            <a:solidFill>
              <a:srgbClr val="2F658E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defTabSz="1028700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积累能力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6679423" y="1981797"/>
              <a:ext cx="1347753" cy="516088"/>
            </a:xfrm>
            <a:prstGeom prst="roundRect">
              <a:avLst>
                <a:gd name="adj" fmla="val 50000"/>
              </a:avLst>
            </a:prstGeom>
            <a:solidFill>
              <a:srgbClr val="338B9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defTabSz="1028700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积累能力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126723" y="1981797"/>
              <a:ext cx="1347753" cy="516088"/>
            </a:xfrm>
            <a:prstGeom prst="roundRect">
              <a:avLst>
                <a:gd name="adj" fmla="val 50000"/>
              </a:avLst>
            </a:prstGeom>
            <a:solidFill>
              <a:srgbClr val="2F658E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defTabSz="1028700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查漏补缺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1574023" y="1981797"/>
              <a:ext cx="1347753" cy="516088"/>
            </a:xfrm>
            <a:prstGeom prst="roundRect">
              <a:avLst>
                <a:gd name="adj" fmla="val 50000"/>
              </a:avLst>
            </a:prstGeom>
            <a:solidFill>
              <a:srgbClr val="338B9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defTabSz="1028700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查漏补缺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5" name="TextBox 134"/>
            <p:cNvSpPr txBox="1"/>
            <p:nvPr/>
          </p:nvSpPr>
          <p:spPr>
            <a:xfrm>
              <a:off x="1431235" y="3842252"/>
              <a:ext cx="1709530" cy="86139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1600" dirty="0">
                  <a:solidFill>
                    <a:srgbClr val="3D3D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在求职、工作、学习中不断与目标比对，查漏补缺</a:t>
              </a:r>
              <a:endParaRPr lang="zh-CN" altLang="en-US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extBox 134"/>
            <p:cNvSpPr txBox="1"/>
            <p:nvPr/>
          </p:nvSpPr>
          <p:spPr>
            <a:xfrm>
              <a:off x="3945834" y="3842252"/>
              <a:ext cx="1709530" cy="10645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在求职、工作、学习中不断与目标比对，查漏补缺</a:t>
              </a:r>
              <a:endPara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TextBox 134"/>
            <p:cNvSpPr txBox="1"/>
            <p:nvPr/>
          </p:nvSpPr>
          <p:spPr>
            <a:xfrm>
              <a:off x="6511235" y="3842252"/>
              <a:ext cx="1709530" cy="86139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1600" dirty="0">
                  <a:solidFill>
                    <a:srgbClr val="3D3D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在工作中不断积累实现目标所需的经验、技术、能力等</a:t>
              </a:r>
              <a:endParaRPr lang="zh-CN" altLang="en-US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TextBox 134"/>
            <p:cNvSpPr txBox="1"/>
            <p:nvPr/>
          </p:nvSpPr>
          <p:spPr>
            <a:xfrm>
              <a:off x="9051234" y="3842252"/>
              <a:ext cx="1709530" cy="86139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1600" dirty="0">
                  <a:solidFill>
                    <a:srgbClr val="3D3D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在工作中不断积累实现目标所需的经验、技术、能力等</a:t>
              </a:r>
              <a:endParaRPr lang="zh-CN" altLang="en-US" sz="1600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生涯规划的步骤和方法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0" name="矩形 54"/>
          <p:cNvSpPr/>
          <p:nvPr/>
        </p:nvSpPr>
        <p:spPr>
          <a:xfrm>
            <a:off x="1035139" y="1726852"/>
            <a:ext cx="9917672" cy="4011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思源黑体 Light" panose="020B0300000000000000" charset="-122"/>
                <a:ea typeface="思源黑体 Light" panose="020B0300000000000000" charset="-122"/>
                <a:cs typeface="思源黑体 Light" panose="020B0300000000000000" charset="-122"/>
                <a:sym typeface="宋体" panose="02010600030101010101" pitchFamily="2" charset="-122"/>
              </a:rPr>
              <a:t>表现出良好的工作绩效，这样才会有在公司中进一步发展的可能。而反过来，职业生涯规划也有助于员工提高自己的绩效。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Light" panose="020B0300000000000000" charset="-122"/>
              <a:sym typeface="宋体" panose="02010600030101010101" pitchFamily="2" charset="-122"/>
            </a:endParaRPr>
          </a:p>
          <a:p>
            <a:pPr marL="285750" lvl="0" indent="-285750" algn="just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思源黑体 Light" panose="020B0300000000000000" charset="-122"/>
                <a:ea typeface="思源黑体 Light" panose="020B0300000000000000" charset="-122"/>
                <a:cs typeface="思源黑体 Light" panose="020B0300000000000000" charset="-122"/>
                <a:sym typeface="宋体" panose="02010600030101010101" pitchFamily="2" charset="-122"/>
              </a:rPr>
              <a:t>主动从上司、同事、客户等信息源获取有效反馈，清楚认识自己在工作中的优势及不足。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Light" panose="020B0300000000000000" charset="-122"/>
              <a:sym typeface="宋体" panose="02010600030101010101" pitchFamily="2" charset="-122"/>
            </a:endParaRPr>
          </a:p>
          <a:p>
            <a:pPr marL="285750" lvl="0" indent="-285750" algn="just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思源黑体 Light" panose="020B0300000000000000" charset="-122"/>
                <a:ea typeface="思源黑体 Light" panose="020B0300000000000000" charset="-122"/>
                <a:cs typeface="思源黑体 Light" panose="020B0300000000000000" charset="-122"/>
                <a:sym typeface="宋体" panose="02010600030101010101" pitchFamily="2" charset="-122"/>
              </a:rPr>
              <a:t>主动了解公司内部的学习活动、培训项目，通过自我评估，确定自己需要的知识和技能。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Light" panose="020B0300000000000000" charset="-122"/>
              <a:sym typeface="宋体" panose="02010600030101010101" pitchFamily="2" charset="-122"/>
            </a:endParaRPr>
          </a:p>
          <a:p>
            <a:pPr marL="285750" lvl="0" indent="-285750" algn="just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思源黑体 Light" panose="020B0300000000000000" charset="-122"/>
                <a:ea typeface="思源黑体 Light" panose="020B0300000000000000" charset="-122"/>
                <a:cs typeface="思源黑体 Light" panose="020B0300000000000000" charset="-122"/>
                <a:sym typeface="宋体" panose="02010600030101010101" pitchFamily="2" charset="-122"/>
              </a:rPr>
              <a:t>跟管理者开展有关职业生涯设计的面谈。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Light" panose="020B0300000000000000" charset="-122"/>
              <a:sym typeface="宋体" panose="02010600030101010101" pitchFamily="2" charset="-122"/>
            </a:endParaRPr>
          </a:p>
          <a:p>
            <a:pPr marL="285750" lvl="0" indent="-285750" algn="just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思源黑体 Light" panose="020B0300000000000000" charset="-122"/>
                <a:ea typeface="思源黑体 Light" panose="020B0300000000000000" charset="-122"/>
                <a:cs typeface="思源黑体 Light" panose="020B0300000000000000" charset="-122"/>
                <a:sym typeface="宋体" panose="02010600030101010101" pitchFamily="2" charset="-122"/>
              </a:rPr>
              <a:t>与来自公司内外不同的群体进行接触，如专业协会、项目小组等等。</a:t>
            </a:r>
            <a:endParaRPr lang="en-US" altLang="zh-CN" dirty="0">
              <a:solidFill>
                <a:schemeClr val="bg2">
                  <a:lumMod val="2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Light" panose="020B0300000000000000" charset="-122"/>
              <a:sym typeface="宋体" panose="02010600030101010101" pitchFamily="2" charset="-122"/>
            </a:endParaRPr>
          </a:p>
          <a:p>
            <a:pPr marL="328930" indent="-328930">
              <a:buFont typeface="Arial" panose="020B0604020202020204" pitchFamily="34" charset="0"/>
              <a:buChar char="•"/>
            </a:pPr>
            <a:r>
              <a:rPr lang="zh-CN" altLang="en-US" spc="346" dirty="0">
                <a:solidFill>
                  <a:schemeClr val="bg2">
                    <a:lumMod val="25000"/>
                  </a:schemeClr>
                </a:solidFill>
                <a:latin typeface="思源黑体 Light" panose="020B0300000000000000" charset="-122"/>
                <a:ea typeface="思源黑体 Light" panose="020B0300000000000000" charset="-122"/>
                <a:cs typeface="思源黑体 Light" panose="020B0300000000000000" charset="-122"/>
                <a:sym typeface="Arial" panose="020B0604020202020204" pitchFamily="34" charset="0"/>
              </a:rPr>
              <a:t>学习，学习，学习。</a:t>
            </a:r>
            <a:endParaRPr lang="en-US" altLang="zh-CN" spc="346" dirty="0">
              <a:solidFill>
                <a:schemeClr val="bg2">
                  <a:lumMod val="2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Light" panose="020B0300000000000000" charset="-122"/>
              <a:sym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pc="346" dirty="0">
                <a:solidFill>
                  <a:schemeClr val="bg2">
                    <a:lumMod val="25000"/>
                  </a:schemeClr>
                </a:solidFill>
                <a:latin typeface="思源黑体 Light" panose="020B0300000000000000" charset="-122"/>
                <a:ea typeface="思源黑体 Light" panose="020B0300000000000000" charset="-122"/>
                <a:cs typeface="思源黑体 Light" panose="020B0300000000000000" charset="-122"/>
                <a:sym typeface="Arial" panose="020B0604020202020204" pitchFamily="34" charset="0"/>
              </a:rPr>
              <a:t>“未来唯一持久的优势是，比你的竞争对手学习得更快。”</a:t>
            </a:r>
            <a:endParaRPr lang="en-US" altLang="zh-CN" spc="346" dirty="0">
              <a:solidFill>
                <a:schemeClr val="bg2">
                  <a:lumMod val="2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Light" panose="020B0300000000000000" charset="-122"/>
              <a:sym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pc="346" dirty="0">
              <a:solidFill>
                <a:schemeClr val="bg2">
                  <a:lumMod val="2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Light" panose="020B0300000000000000" charset="-122"/>
              <a:sym typeface="Arial" panose="020B0604020202020204" pitchFamily="34" charset="0"/>
            </a:endParaRPr>
          </a:p>
          <a:p>
            <a:r>
              <a:rPr lang="en-US" altLang="zh-CN" spc="346" dirty="0">
                <a:solidFill>
                  <a:schemeClr val="bg2">
                    <a:lumMod val="25000"/>
                  </a:schemeClr>
                </a:solidFill>
                <a:latin typeface="思源黑体 Light" panose="020B0300000000000000" charset="-122"/>
                <a:ea typeface="思源黑体 Light" panose="020B0300000000000000" charset="-122"/>
                <a:cs typeface="思源黑体 Light" panose="020B0300000000000000" charset="-122"/>
                <a:sym typeface="Arial" panose="020B0604020202020204" pitchFamily="34" charset="0"/>
              </a:rPr>
              <a:t>                                                        ——</a:t>
            </a:r>
            <a:r>
              <a:rPr lang="zh-CN" altLang="en-US" spc="346" dirty="0">
                <a:solidFill>
                  <a:schemeClr val="bg2">
                    <a:lumMod val="25000"/>
                  </a:schemeClr>
                </a:solidFill>
                <a:latin typeface="思源黑体 Light" panose="020B0300000000000000" charset="-122"/>
                <a:ea typeface="思源黑体 Light" panose="020B0300000000000000" charset="-122"/>
                <a:cs typeface="思源黑体 Light" panose="020B0300000000000000" charset="-122"/>
                <a:sym typeface="Arial" panose="020B0604020202020204" pitchFamily="34" charset="0"/>
              </a:rPr>
              <a:t>美国管理大师彼得</a:t>
            </a:r>
            <a:r>
              <a:rPr lang="en-US" altLang="zh-CN" spc="346" dirty="0">
                <a:solidFill>
                  <a:schemeClr val="bg2">
                    <a:lumMod val="25000"/>
                  </a:schemeClr>
                </a:solidFill>
                <a:latin typeface="思源黑体 Light" panose="020B0300000000000000" charset="-122"/>
                <a:ea typeface="思源黑体 Light" panose="020B0300000000000000" charset="-122"/>
                <a:cs typeface="思源黑体 Light" panose="020B0300000000000000" charset="-122"/>
                <a:sym typeface="Arial" panose="020B0604020202020204" pitchFamily="34" charset="0"/>
              </a:rPr>
              <a:t>.</a:t>
            </a:r>
            <a:r>
              <a:rPr lang="zh-CN" altLang="en-US" spc="346" dirty="0">
                <a:solidFill>
                  <a:schemeClr val="bg2">
                    <a:lumMod val="25000"/>
                  </a:schemeClr>
                </a:solidFill>
                <a:latin typeface="思源黑体 Light" panose="020B0300000000000000" charset="-122"/>
                <a:ea typeface="思源黑体 Light" panose="020B0300000000000000" charset="-122"/>
                <a:cs typeface="思源黑体 Light" panose="020B0300000000000000" charset="-122"/>
                <a:sym typeface="Arial" panose="020B0604020202020204" pitchFamily="34" charset="0"/>
              </a:rPr>
              <a:t>圣吉</a:t>
            </a:r>
            <a:endParaRPr lang="en-US" altLang="zh-CN" spc="346" dirty="0">
              <a:solidFill>
                <a:schemeClr val="bg2">
                  <a:lumMod val="2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Light" panose="020B0300000000000000" charset="-122"/>
              <a:sym typeface="Arial" panose="020B0604020202020204" pitchFamily="34" charset="0"/>
            </a:endParaRPr>
          </a:p>
          <a:p>
            <a:pPr marL="285750" lvl="0" indent="-285750" algn="just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endParaRPr lang="zh-CN" altLang="en-US" dirty="0">
              <a:solidFill>
                <a:schemeClr val="bg2">
                  <a:lumMod val="25000"/>
                </a:schemeClr>
              </a:solidFill>
              <a:latin typeface="思源黑体 Light" panose="020B0300000000000000" charset="-122"/>
              <a:ea typeface="思源黑体 Light" panose="020B0300000000000000" charset="-122"/>
              <a:cs typeface="思源黑体 Light" panose="020B0300000000000000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/>
        </p:nvSpPr>
        <p:spPr>
          <a:xfrm flipH="1" flipV="1">
            <a:off x="8325349" y="3238501"/>
            <a:ext cx="3866651" cy="3619499"/>
          </a:xfrm>
          <a:custGeom>
            <a:avLst/>
            <a:gdLst>
              <a:gd name="connsiteX0" fmla="*/ 0 w 4221877"/>
              <a:gd name="connsiteY0" fmla="*/ 0 h 3952019"/>
              <a:gd name="connsiteX1" fmla="*/ 4221877 w 4221877"/>
              <a:gd name="connsiteY1" fmla="*/ 0 h 3952019"/>
              <a:gd name="connsiteX2" fmla="*/ 4163765 w 4221877"/>
              <a:gd name="connsiteY2" fmla="*/ 203448 h 3952019"/>
              <a:gd name="connsiteX3" fmla="*/ 3448050 w 4221877"/>
              <a:gd name="connsiteY3" fmla="*/ 1619250 h 3952019"/>
              <a:gd name="connsiteX4" fmla="*/ 1866900 w 4221877"/>
              <a:gd name="connsiteY4" fmla="*/ 2362200 h 3952019"/>
              <a:gd name="connsiteX5" fmla="*/ 628650 w 4221877"/>
              <a:gd name="connsiteY5" fmla="*/ 3162300 h 3952019"/>
              <a:gd name="connsiteX6" fmla="*/ 51534 w 4221877"/>
              <a:gd name="connsiteY6" fmla="*/ 3881314 h 3952019"/>
              <a:gd name="connsiteX7" fmla="*/ 0 w 4221877"/>
              <a:gd name="connsiteY7" fmla="*/ 3952019 h 395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1877" h="3952019">
                <a:moveTo>
                  <a:pt x="0" y="0"/>
                </a:moveTo>
                <a:lnTo>
                  <a:pt x="4221877" y="0"/>
                </a:lnTo>
                <a:lnTo>
                  <a:pt x="4163765" y="203448"/>
                </a:lnTo>
                <a:cubicBezTo>
                  <a:pt x="4006453" y="710208"/>
                  <a:pt x="3750469" y="1290638"/>
                  <a:pt x="3448050" y="1619250"/>
                </a:cubicBezTo>
                <a:cubicBezTo>
                  <a:pt x="3044825" y="2057400"/>
                  <a:pt x="2451100" y="2085975"/>
                  <a:pt x="1866900" y="2362200"/>
                </a:cubicBezTo>
                <a:cubicBezTo>
                  <a:pt x="1282700" y="2638425"/>
                  <a:pt x="1168400" y="2593975"/>
                  <a:pt x="628650" y="3162300"/>
                </a:cubicBezTo>
                <a:cubicBezTo>
                  <a:pt x="459978" y="3339902"/>
                  <a:pt x="262471" y="3594398"/>
                  <a:pt x="51534" y="3881314"/>
                </a:cubicBezTo>
                <a:lnTo>
                  <a:pt x="0" y="3952019"/>
                </a:lnTo>
                <a:close/>
              </a:path>
            </a:pathLst>
          </a:custGeom>
          <a:solidFill>
            <a:srgbClr val="338B9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5" name="任意多边形: 形状 4"/>
          <p:cNvSpPr/>
          <p:nvPr/>
        </p:nvSpPr>
        <p:spPr>
          <a:xfrm rot="5400000" flipV="1">
            <a:off x="-134929" y="134930"/>
            <a:ext cx="4221877" cy="3952019"/>
          </a:xfrm>
          <a:custGeom>
            <a:avLst/>
            <a:gdLst>
              <a:gd name="connsiteX0" fmla="*/ 0 w 4221877"/>
              <a:gd name="connsiteY0" fmla="*/ 0 h 3952019"/>
              <a:gd name="connsiteX1" fmla="*/ 4221877 w 4221877"/>
              <a:gd name="connsiteY1" fmla="*/ 0 h 3952019"/>
              <a:gd name="connsiteX2" fmla="*/ 4163765 w 4221877"/>
              <a:gd name="connsiteY2" fmla="*/ 203448 h 3952019"/>
              <a:gd name="connsiteX3" fmla="*/ 3448050 w 4221877"/>
              <a:gd name="connsiteY3" fmla="*/ 1619250 h 3952019"/>
              <a:gd name="connsiteX4" fmla="*/ 1866900 w 4221877"/>
              <a:gd name="connsiteY4" fmla="*/ 2362200 h 3952019"/>
              <a:gd name="connsiteX5" fmla="*/ 628650 w 4221877"/>
              <a:gd name="connsiteY5" fmla="*/ 3162300 h 3952019"/>
              <a:gd name="connsiteX6" fmla="*/ 51534 w 4221877"/>
              <a:gd name="connsiteY6" fmla="*/ 3881314 h 3952019"/>
              <a:gd name="connsiteX7" fmla="*/ 0 w 4221877"/>
              <a:gd name="connsiteY7" fmla="*/ 3952019 h 395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1877" h="3952019">
                <a:moveTo>
                  <a:pt x="0" y="0"/>
                </a:moveTo>
                <a:lnTo>
                  <a:pt x="4221877" y="0"/>
                </a:lnTo>
                <a:lnTo>
                  <a:pt x="4163765" y="203448"/>
                </a:lnTo>
                <a:cubicBezTo>
                  <a:pt x="4006453" y="710208"/>
                  <a:pt x="3750469" y="1290638"/>
                  <a:pt x="3448050" y="1619250"/>
                </a:cubicBezTo>
                <a:cubicBezTo>
                  <a:pt x="3044825" y="2057400"/>
                  <a:pt x="2451100" y="2085975"/>
                  <a:pt x="1866900" y="2362200"/>
                </a:cubicBezTo>
                <a:cubicBezTo>
                  <a:pt x="1282700" y="2638425"/>
                  <a:pt x="1168400" y="2593975"/>
                  <a:pt x="628650" y="3162300"/>
                </a:cubicBezTo>
                <a:cubicBezTo>
                  <a:pt x="459978" y="3339902"/>
                  <a:pt x="262471" y="3594398"/>
                  <a:pt x="51534" y="3881314"/>
                </a:cubicBezTo>
                <a:lnTo>
                  <a:pt x="0" y="3952019"/>
                </a:lnTo>
                <a:close/>
              </a:path>
            </a:pathLst>
          </a:custGeom>
          <a:solidFill>
            <a:srgbClr val="2F658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585483" y="609304"/>
            <a:ext cx="11095418" cy="5654474"/>
          </a:xfrm>
          <a:prstGeom prst="roundRect">
            <a:avLst>
              <a:gd name="adj" fmla="val 355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glow rad="101600">
              <a:srgbClr val="19507C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976" y="1734048"/>
            <a:ext cx="4033394" cy="2396508"/>
          </a:xfrm>
          <a:prstGeom prst="rect">
            <a:avLst/>
          </a:prstGeom>
        </p:spPr>
      </p:pic>
      <p:sp>
        <p:nvSpPr>
          <p:cNvPr id="7" name="任意多边形: 形状 6"/>
          <p:cNvSpPr/>
          <p:nvPr/>
        </p:nvSpPr>
        <p:spPr>
          <a:xfrm>
            <a:off x="585483" y="6057900"/>
            <a:ext cx="11095418" cy="205878"/>
          </a:xfrm>
          <a:custGeom>
            <a:avLst/>
            <a:gdLst>
              <a:gd name="connsiteX0" fmla="*/ 0 w 11095418"/>
              <a:gd name="connsiteY0" fmla="*/ 0 h 205878"/>
              <a:gd name="connsiteX1" fmla="*/ 11095418 w 11095418"/>
              <a:gd name="connsiteY1" fmla="*/ 0 h 205878"/>
              <a:gd name="connsiteX2" fmla="*/ 11095418 w 11095418"/>
              <a:gd name="connsiteY2" fmla="*/ 5144 h 205878"/>
              <a:gd name="connsiteX3" fmla="*/ 10894684 w 11095418"/>
              <a:gd name="connsiteY3" fmla="*/ 205878 h 205878"/>
              <a:gd name="connsiteX4" fmla="*/ 200734 w 11095418"/>
              <a:gd name="connsiteY4" fmla="*/ 205878 h 205878"/>
              <a:gd name="connsiteX5" fmla="*/ 0 w 11095418"/>
              <a:gd name="connsiteY5" fmla="*/ 5144 h 205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5418" h="205878">
                <a:moveTo>
                  <a:pt x="0" y="0"/>
                </a:moveTo>
                <a:lnTo>
                  <a:pt x="11095418" y="0"/>
                </a:lnTo>
                <a:lnTo>
                  <a:pt x="11095418" y="5144"/>
                </a:lnTo>
                <a:cubicBezTo>
                  <a:pt x="11095418" y="116006"/>
                  <a:pt x="11005546" y="205878"/>
                  <a:pt x="10894684" y="205878"/>
                </a:cubicBezTo>
                <a:lnTo>
                  <a:pt x="200734" y="205878"/>
                </a:lnTo>
                <a:cubicBezTo>
                  <a:pt x="89872" y="205878"/>
                  <a:pt x="0" y="116006"/>
                  <a:pt x="0" y="5144"/>
                </a:cubicBezTo>
                <a:close/>
              </a:path>
            </a:pathLst>
          </a:custGeom>
          <a:solidFill>
            <a:srgbClr val="2F658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sym typeface="Source Han Serif SC" panose="02020400000000000000" pitchFamily="18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467574" y="2235511"/>
            <a:ext cx="5678623" cy="2005980"/>
            <a:chOff x="6064250" y="2220687"/>
            <a:chExt cx="5678623" cy="2005980"/>
          </a:xfrm>
        </p:grpSpPr>
        <p:grpSp>
          <p:nvGrpSpPr>
            <p:cNvPr id="22" name="组合 21"/>
            <p:cNvGrpSpPr/>
            <p:nvPr/>
          </p:nvGrpSpPr>
          <p:grpSpPr>
            <a:xfrm>
              <a:off x="6064250" y="2953150"/>
              <a:ext cx="5678623" cy="1273517"/>
              <a:chOff x="6095999" y="2906996"/>
              <a:chExt cx="5678623" cy="1273517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6096000" y="3655946"/>
                <a:ext cx="4907834" cy="52456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sym typeface="微软雅黑" panose="020B0503020204020204" pitchFamily="34" charset="-122"/>
                  </a:rPr>
                  <a:t>This is a PPT template for company </a:t>
                </a:r>
                <a:r>
                  <a:rPr lang="en-US" altLang="zh-CN" sz="10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sym typeface="微软雅黑" panose="020B0503020204020204" pitchFamily="34" charset="-122"/>
                  </a:rPr>
                  <a:t>yoThis</a:t>
                </a:r>
                <a:r>
                  <a:rPr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sym typeface="微软雅黑" panose="020B0503020204020204" pitchFamily="34" charset="-122"/>
                  </a:rPr>
                  <a:t> is a PPT template for company your company briefly</a:t>
                </a:r>
                <a:endPara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6" name="TextBox 7"/>
              <p:cNvSpPr>
                <a:spLocks noChangeArrowheads="1"/>
              </p:cNvSpPr>
              <p:nvPr/>
            </p:nvSpPr>
            <p:spPr bwMode="auto">
              <a:xfrm>
                <a:off x="6095999" y="2906996"/>
                <a:ext cx="5678623" cy="6155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lvl="0">
                  <a:defRPr/>
                </a:pPr>
                <a:r>
                  <a:rPr lang="zh-CN" altLang="en-US" sz="4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职业发展通道</a:t>
                </a:r>
                <a:endParaRPr lang="zh-CN" altLang="en-US" sz="4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6096000" y="3644429"/>
                <a:ext cx="4907834" cy="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矩形: 圆角 22"/>
            <p:cNvSpPr/>
            <p:nvPr/>
          </p:nvSpPr>
          <p:spPr>
            <a:xfrm>
              <a:off x="6096000" y="2220687"/>
              <a:ext cx="2220685" cy="562216"/>
            </a:xfrm>
            <a:prstGeom prst="roundRect">
              <a:avLst/>
            </a:prstGeom>
            <a:solidFill>
              <a:srgbClr val="338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7"/>
            <p:cNvSpPr>
              <a:spLocks noChangeArrowheads="1"/>
            </p:cNvSpPr>
            <p:nvPr/>
          </p:nvSpPr>
          <p:spPr bwMode="auto">
            <a:xfrm>
              <a:off x="6367281" y="2286352"/>
              <a:ext cx="1678123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汉仪铁线黑-65简" panose="00020600040101010101" pitchFamily="18" charset="-122"/>
                  <a:ea typeface="汉仪铁线黑-65简" panose="00020600040101010101" pitchFamily="18" charset="-122"/>
                </a:rPr>
                <a:t>PART.04</a:t>
              </a:r>
              <a:endParaRPr lang="zh-CN" altLang="en-US" sz="2800" dirty="0">
                <a:solidFill>
                  <a:schemeClr val="bg1"/>
                </a:solidFill>
                <a:latin typeface="汉仪铁线黑-65简" panose="00020600040101010101" pitchFamily="18" charset="-122"/>
                <a:ea typeface="汉仪铁线黑-65简" panose="00020600040101010101" pitchFamily="18" charset="-122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职业发展通道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2" name="任意多边形: 形状 11"/>
          <p:cNvSpPr/>
          <p:nvPr/>
        </p:nvSpPr>
        <p:spPr>
          <a:xfrm>
            <a:off x="1136073" y="2127279"/>
            <a:ext cx="9968345" cy="3197860"/>
          </a:xfrm>
          <a:custGeom>
            <a:avLst/>
            <a:gdLst>
              <a:gd name="connsiteX0" fmla="*/ 0 w 9982200"/>
              <a:gd name="connsiteY0" fmla="*/ 0 h 4094019"/>
              <a:gd name="connsiteX1" fmla="*/ 0 w 9982200"/>
              <a:gd name="connsiteY1" fmla="*/ 4094019 h 4094019"/>
              <a:gd name="connsiteX2" fmla="*/ 9982200 w 9982200"/>
              <a:gd name="connsiteY2" fmla="*/ 4094019 h 4094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82200" h="4094019">
                <a:moveTo>
                  <a:pt x="0" y="0"/>
                </a:moveTo>
                <a:lnTo>
                  <a:pt x="0" y="4094019"/>
                </a:lnTo>
                <a:lnTo>
                  <a:pt x="9982200" y="4094019"/>
                </a:lnTo>
              </a:path>
            </a:pathLst>
          </a:cu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tailEnd type="oval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309909" y="2216670"/>
            <a:ext cx="2785016" cy="623128"/>
            <a:chOff x="1309909" y="2216670"/>
            <a:chExt cx="2785016" cy="623128"/>
          </a:xfrm>
        </p:grpSpPr>
        <p:sp>
          <p:nvSpPr>
            <p:cNvPr id="10" name="任意多边形: 形状 9"/>
            <p:cNvSpPr/>
            <p:nvPr/>
          </p:nvSpPr>
          <p:spPr>
            <a:xfrm rot="16200000" flipH="1">
              <a:off x="2390853" y="1135726"/>
              <a:ext cx="623128" cy="2785016"/>
            </a:xfrm>
            <a:custGeom>
              <a:avLst/>
              <a:gdLst>
                <a:gd name="connsiteX0" fmla="*/ 0 w 740926"/>
                <a:gd name="connsiteY0" fmla="*/ 6553433 h 6553433"/>
                <a:gd name="connsiteX1" fmla="*/ 0 w 740926"/>
                <a:gd name="connsiteY1" fmla="*/ 0 h 6553433"/>
                <a:gd name="connsiteX2" fmla="*/ 740926 w 740926"/>
                <a:gd name="connsiteY2" fmla="*/ 0 h 6553433"/>
                <a:gd name="connsiteX3" fmla="*/ 740926 w 740926"/>
                <a:gd name="connsiteY3" fmla="*/ 6553433 h 6553433"/>
                <a:gd name="connsiteX4" fmla="*/ 370463 w 740926"/>
                <a:gd name="connsiteY4" fmla="*/ 6152843 h 6553433"/>
                <a:gd name="connsiteX5" fmla="*/ 0 w 740926"/>
                <a:gd name="connsiteY5" fmla="*/ 6553433 h 6553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0926" h="6553433">
                  <a:moveTo>
                    <a:pt x="0" y="6553433"/>
                  </a:moveTo>
                  <a:lnTo>
                    <a:pt x="0" y="0"/>
                  </a:lnTo>
                  <a:lnTo>
                    <a:pt x="740926" y="0"/>
                  </a:lnTo>
                  <a:lnTo>
                    <a:pt x="740926" y="6553433"/>
                  </a:lnTo>
                  <a:lnTo>
                    <a:pt x="370463" y="6152843"/>
                  </a:lnTo>
                  <a:lnTo>
                    <a:pt x="0" y="6553433"/>
                  </a:lnTo>
                  <a:close/>
                </a:path>
              </a:pathLst>
            </a:custGeom>
            <a:solidFill>
              <a:srgbClr val="338B9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374244" y="2276950"/>
              <a:ext cx="166050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spc="346" dirty="0">
                  <a:solidFill>
                    <a:schemeClr val="bg1"/>
                  </a:solidFill>
                  <a:latin typeface="思源黑体 Light" panose="020B0300000000000000" charset="-122"/>
                  <a:ea typeface="思源黑体 Light" panose="020B0300000000000000" charset="-122"/>
                  <a:sym typeface="Arial" panose="020B0604020202020204" pitchFamily="34" charset="0"/>
                </a:rPr>
                <a:t>管理方向</a:t>
              </a:r>
              <a:endParaRPr lang="zh-CN" altLang="en-US" sz="2400" b="1" spc="346" dirty="0">
                <a:solidFill>
                  <a:schemeClr val="bg1"/>
                </a:solidFill>
                <a:latin typeface="思源黑体 Light" panose="020B0300000000000000" charset="-122"/>
                <a:ea typeface="思源黑体 Light" panose="020B0300000000000000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19353" y="3161483"/>
            <a:ext cx="1982129" cy="1668453"/>
            <a:chOff x="2519353" y="3161483"/>
            <a:chExt cx="1982129" cy="1668453"/>
          </a:xfrm>
        </p:grpSpPr>
        <p:sp>
          <p:nvSpPr>
            <p:cNvPr id="18" name="TextBox 65"/>
            <p:cNvSpPr txBox="1"/>
            <p:nvPr/>
          </p:nvSpPr>
          <p:spPr>
            <a:xfrm>
              <a:off x="2519353" y="4429826"/>
              <a:ext cx="19821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800">
                  <a:solidFill>
                    <a:schemeClr val="tx2"/>
                  </a:solidFill>
                  <a:latin typeface="+mj-ea"/>
                  <a:ea typeface="+mn-ea"/>
                </a:defRPr>
              </a:lvl1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基层管理者</a:t>
              </a:r>
              <a:endPara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TextBox 65"/>
            <p:cNvSpPr txBox="1"/>
            <p:nvPr/>
          </p:nvSpPr>
          <p:spPr>
            <a:xfrm>
              <a:off x="2519353" y="3795655"/>
              <a:ext cx="19821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800">
                  <a:solidFill>
                    <a:schemeClr val="tx2"/>
                  </a:solidFill>
                  <a:latin typeface="+mj-ea"/>
                  <a:ea typeface="+mn-ea"/>
                </a:defRPr>
              </a:lvl1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中层管理者</a:t>
              </a:r>
              <a:endPara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Box 65"/>
            <p:cNvSpPr txBox="1"/>
            <p:nvPr/>
          </p:nvSpPr>
          <p:spPr>
            <a:xfrm>
              <a:off x="2519353" y="3161483"/>
              <a:ext cx="1769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800">
                  <a:solidFill>
                    <a:schemeClr val="tx2"/>
                  </a:solidFill>
                  <a:latin typeface="+mj-ea"/>
                  <a:ea typeface="+mn-ea"/>
                </a:defRPr>
              </a:lvl1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高层</a:t>
              </a: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管理者</a:t>
              </a:r>
              <a:endPara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89637" y="3618093"/>
            <a:ext cx="800220" cy="800220"/>
            <a:chOff x="1494951" y="3395545"/>
            <a:chExt cx="800220" cy="800220"/>
          </a:xfrm>
        </p:grpSpPr>
        <p:sp>
          <p:nvSpPr>
            <p:cNvPr id="24" name="文本"/>
            <p:cNvSpPr>
              <a:spLocks noChangeAspect="1"/>
            </p:cNvSpPr>
            <p:nvPr/>
          </p:nvSpPr>
          <p:spPr bwMode="auto">
            <a:xfrm>
              <a:off x="1637426" y="3490813"/>
              <a:ext cx="515271" cy="609685"/>
            </a:xfrm>
            <a:custGeom>
              <a:avLst/>
              <a:gdLst>
                <a:gd name="connsiteX0" fmla="*/ 273977 w 511932"/>
                <a:gd name="connsiteY0" fmla="*/ 506345 h 605734"/>
                <a:gd name="connsiteX1" fmla="*/ 229653 w 511932"/>
                <a:gd name="connsiteY1" fmla="*/ 550103 h 605734"/>
                <a:gd name="connsiteX2" fmla="*/ 219973 w 511932"/>
                <a:gd name="connsiteY2" fmla="*/ 602342 h 605734"/>
                <a:gd name="connsiteX3" fmla="*/ 222690 w 511932"/>
                <a:gd name="connsiteY3" fmla="*/ 605564 h 605734"/>
                <a:gd name="connsiteX4" fmla="*/ 281619 w 511932"/>
                <a:gd name="connsiteY4" fmla="*/ 547220 h 605734"/>
                <a:gd name="connsiteX5" fmla="*/ 127589 w 511932"/>
                <a:gd name="connsiteY5" fmla="*/ 335892 h 605734"/>
                <a:gd name="connsiteX6" fmla="*/ 139986 w 511932"/>
                <a:gd name="connsiteY6" fmla="*/ 335892 h 605734"/>
                <a:gd name="connsiteX7" fmla="*/ 140665 w 511932"/>
                <a:gd name="connsiteY7" fmla="*/ 338775 h 605734"/>
                <a:gd name="connsiteX8" fmla="*/ 159006 w 511932"/>
                <a:gd name="connsiteY8" fmla="*/ 367608 h 605734"/>
                <a:gd name="connsiteX9" fmla="*/ 183121 w 511932"/>
                <a:gd name="connsiteY9" fmla="*/ 405600 h 605734"/>
                <a:gd name="connsiteX10" fmla="*/ 188725 w 511932"/>
                <a:gd name="connsiteY10" fmla="*/ 414589 h 605734"/>
                <a:gd name="connsiteX11" fmla="*/ 195178 w 511932"/>
                <a:gd name="connsiteY11" fmla="*/ 418151 h 605734"/>
                <a:gd name="connsiteX12" fmla="*/ 201632 w 511932"/>
                <a:gd name="connsiteY12" fmla="*/ 414589 h 605734"/>
                <a:gd name="connsiteX13" fmla="*/ 225747 w 511932"/>
                <a:gd name="connsiteY13" fmla="*/ 376597 h 605734"/>
                <a:gd name="connsiteX14" fmla="*/ 219973 w 511932"/>
                <a:gd name="connsiteY14" fmla="*/ 402377 h 605734"/>
                <a:gd name="connsiteX15" fmla="*/ 248333 w 511932"/>
                <a:gd name="connsiteY15" fmla="*/ 450715 h 605734"/>
                <a:gd name="connsiteX16" fmla="*/ 237295 w 511932"/>
                <a:gd name="connsiteY16" fmla="*/ 509737 h 605734"/>
                <a:gd name="connsiteX17" fmla="*/ 268712 w 511932"/>
                <a:gd name="connsiteY17" fmla="*/ 478700 h 605734"/>
                <a:gd name="connsiteX18" fmla="*/ 263618 w 511932"/>
                <a:gd name="connsiteY18" fmla="*/ 450715 h 605734"/>
                <a:gd name="connsiteX19" fmla="*/ 291978 w 511932"/>
                <a:gd name="connsiteY19" fmla="*/ 402377 h 605734"/>
                <a:gd name="connsiteX20" fmla="*/ 286544 w 511932"/>
                <a:gd name="connsiteY20" fmla="*/ 378802 h 605734"/>
                <a:gd name="connsiteX21" fmla="*/ 309130 w 511932"/>
                <a:gd name="connsiteY21" fmla="*/ 414589 h 605734"/>
                <a:gd name="connsiteX22" fmla="*/ 315584 w 511932"/>
                <a:gd name="connsiteY22" fmla="*/ 418151 h 605734"/>
                <a:gd name="connsiteX23" fmla="*/ 322037 w 511932"/>
                <a:gd name="connsiteY23" fmla="*/ 414589 h 605734"/>
                <a:gd name="connsiteX24" fmla="*/ 326962 w 511932"/>
                <a:gd name="connsiteY24" fmla="*/ 406787 h 605734"/>
                <a:gd name="connsiteX25" fmla="*/ 360927 w 511932"/>
                <a:gd name="connsiteY25" fmla="*/ 353361 h 605734"/>
                <a:gd name="connsiteX26" fmla="*/ 370097 w 511932"/>
                <a:gd name="connsiteY26" fmla="*/ 338775 h 605734"/>
                <a:gd name="connsiteX27" fmla="*/ 370946 w 511932"/>
                <a:gd name="connsiteY27" fmla="*/ 335892 h 605734"/>
                <a:gd name="connsiteX28" fmla="*/ 384362 w 511932"/>
                <a:gd name="connsiteY28" fmla="*/ 335892 h 605734"/>
                <a:gd name="connsiteX29" fmla="*/ 397948 w 511932"/>
                <a:gd name="connsiteY29" fmla="*/ 337249 h 605734"/>
                <a:gd name="connsiteX30" fmla="*/ 420705 w 511932"/>
                <a:gd name="connsiteY30" fmla="*/ 351665 h 605734"/>
                <a:gd name="connsiteX31" fmla="*/ 425120 w 511932"/>
                <a:gd name="connsiteY31" fmla="*/ 356584 h 605734"/>
                <a:gd name="connsiteX32" fmla="*/ 432423 w 511932"/>
                <a:gd name="connsiteY32" fmla="*/ 370152 h 605734"/>
                <a:gd name="connsiteX33" fmla="*/ 510542 w 511932"/>
                <a:gd name="connsiteY33" fmla="*/ 583177 h 605734"/>
                <a:gd name="connsiteX34" fmla="*/ 494748 w 511932"/>
                <a:gd name="connsiteY34" fmla="*/ 605734 h 605734"/>
                <a:gd name="connsiteX35" fmla="*/ 425460 w 511932"/>
                <a:gd name="connsiteY35" fmla="*/ 605734 h 605734"/>
                <a:gd name="connsiteX36" fmla="*/ 407628 w 511932"/>
                <a:gd name="connsiteY36" fmla="*/ 605734 h 605734"/>
                <a:gd name="connsiteX37" fmla="*/ 318980 w 511932"/>
                <a:gd name="connsiteY37" fmla="*/ 605734 h 605734"/>
                <a:gd name="connsiteX38" fmla="*/ 315584 w 511932"/>
                <a:gd name="connsiteY38" fmla="*/ 605734 h 605734"/>
                <a:gd name="connsiteX39" fmla="*/ 289091 w 511932"/>
                <a:gd name="connsiteY39" fmla="*/ 605734 h 605734"/>
                <a:gd name="connsiteX40" fmla="*/ 291978 w 511932"/>
                <a:gd name="connsiteY40" fmla="*/ 602342 h 605734"/>
                <a:gd name="connsiteX41" fmla="*/ 286883 w 511932"/>
                <a:gd name="connsiteY41" fmla="*/ 574866 h 605734"/>
                <a:gd name="connsiteX42" fmla="*/ 255636 w 511932"/>
                <a:gd name="connsiteY42" fmla="*/ 605734 h 605734"/>
                <a:gd name="connsiteX43" fmla="*/ 198066 w 511932"/>
                <a:gd name="connsiteY43" fmla="*/ 605734 h 605734"/>
                <a:gd name="connsiteX44" fmla="*/ 191103 w 511932"/>
                <a:gd name="connsiteY44" fmla="*/ 605734 h 605734"/>
                <a:gd name="connsiteX45" fmla="*/ 124532 w 511932"/>
                <a:gd name="connsiteY45" fmla="*/ 605734 h 605734"/>
                <a:gd name="connsiteX46" fmla="*/ 89888 w 511932"/>
                <a:gd name="connsiteY46" fmla="*/ 605734 h 605734"/>
                <a:gd name="connsiteX47" fmla="*/ 17033 w 511932"/>
                <a:gd name="connsiteY47" fmla="*/ 605734 h 605734"/>
                <a:gd name="connsiteX48" fmla="*/ 1409 w 511932"/>
                <a:gd name="connsiteY48" fmla="*/ 583177 h 605734"/>
                <a:gd name="connsiteX49" fmla="*/ 79358 w 511932"/>
                <a:gd name="connsiteY49" fmla="*/ 370152 h 605734"/>
                <a:gd name="connsiteX50" fmla="*/ 87001 w 511932"/>
                <a:gd name="connsiteY50" fmla="*/ 356245 h 605734"/>
                <a:gd name="connsiteX51" fmla="*/ 91076 w 511932"/>
                <a:gd name="connsiteY51" fmla="*/ 351665 h 605734"/>
                <a:gd name="connsiteX52" fmla="*/ 113833 w 511932"/>
                <a:gd name="connsiteY52" fmla="*/ 337249 h 605734"/>
                <a:gd name="connsiteX53" fmla="*/ 340869 w 511932"/>
                <a:gd name="connsiteY53" fmla="*/ 299127 h 605734"/>
                <a:gd name="connsiteX54" fmla="*/ 363623 w 511932"/>
                <a:gd name="connsiteY54" fmla="*/ 331856 h 605734"/>
                <a:gd name="connsiteX55" fmla="*/ 315568 w 511932"/>
                <a:gd name="connsiteY55" fmla="*/ 407657 h 605734"/>
                <a:gd name="connsiteX56" fmla="*/ 267513 w 511932"/>
                <a:gd name="connsiteY56" fmla="*/ 331856 h 605734"/>
                <a:gd name="connsiteX57" fmla="*/ 169177 w 511932"/>
                <a:gd name="connsiteY57" fmla="*/ 299127 h 605734"/>
                <a:gd name="connsiteX58" fmla="*/ 242533 w 511932"/>
                <a:gd name="connsiteY58" fmla="*/ 331856 h 605734"/>
                <a:gd name="connsiteX59" fmla="*/ 194478 w 511932"/>
                <a:gd name="connsiteY59" fmla="*/ 407657 h 605734"/>
                <a:gd name="connsiteX60" fmla="*/ 146423 w 511932"/>
                <a:gd name="connsiteY60" fmla="*/ 331856 h 605734"/>
                <a:gd name="connsiteX61" fmla="*/ 170050 w 511932"/>
                <a:gd name="connsiteY61" fmla="*/ 64429 h 605734"/>
                <a:gd name="connsiteX62" fmla="*/ 188220 w 511932"/>
                <a:gd name="connsiteY62" fmla="*/ 70024 h 605734"/>
                <a:gd name="connsiteX63" fmla="*/ 352421 w 511932"/>
                <a:gd name="connsiteY63" fmla="*/ 99697 h 605734"/>
                <a:gd name="connsiteX64" fmla="*/ 373647 w 511932"/>
                <a:gd name="connsiteY64" fmla="*/ 212283 h 605734"/>
                <a:gd name="connsiteX65" fmla="*/ 373817 w 511932"/>
                <a:gd name="connsiteY65" fmla="*/ 221608 h 605734"/>
                <a:gd name="connsiteX66" fmla="*/ 382137 w 511932"/>
                <a:gd name="connsiteY66" fmla="*/ 217709 h 605734"/>
                <a:gd name="connsiteX67" fmla="*/ 388250 w 511932"/>
                <a:gd name="connsiteY67" fmla="*/ 213978 h 605734"/>
                <a:gd name="connsiteX68" fmla="*/ 259028 w 511932"/>
                <a:gd name="connsiteY68" fmla="*/ 301470 h 605734"/>
                <a:gd name="connsiteX69" fmla="*/ 259028 w 511932"/>
                <a:gd name="connsiteY69" fmla="*/ 301809 h 605734"/>
                <a:gd name="connsiteX70" fmla="*/ 254953 w 511932"/>
                <a:gd name="connsiteY70" fmla="*/ 301639 h 605734"/>
                <a:gd name="connsiteX71" fmla="*/ 251047 w 511932"/>
                <a:gd name="connsiteY71" fmla="*/ 301809 h 605734"/>
                <a:gd name="connsiteX72" fmla="*/ 251047 w 511932"/>
                <a:gd name="connsiteY72" fmla="*/ 301470 h 605734"/>
                <a:gd name="connsiteX73" fmla="*/ 120807 w 511932"/>
                <a:gd name="connsiteY73" fmla="*/ 212113 h 605734"/>
                <a:gd name="connsiteX74" fmla="*/ 144410 w 511932"/>
                <a:gd name="connsiteY74" fmla="*/ 221778 h 605734"/>
                <a:gd name="connsiteX75" fmla="*/ 146278 w 511932"/>
                <a:gd name="connsiteY75" fmla="*/ 221608 h 605734"/>
                <a:gd name="connsiteX76" fmla="*/ 152221 w 511932"/>
                <a:gd name="connsiteY76" fmla="*/ 221269 h 605734"/>
                <a:gd name="connsiteX77" fmla="*/ 151881 w 511932"/>
                <a:gd name="connsiteY77" fmla="*/ 215335 h 605734"/>
                <a:gd name="connsiteX78" fmla="*/ 170050 w 511932"/>
                <a:gd name="connsiteY78" fmla="*/ 64429 h 605734"/>
                <a:gd name="connsiteX79" fmla="*/ 251031 w 511932"/>
                <a:gd name="connsiteY79" fmla="*/ 0 h 605734"/>
                <a:gd name="connsiteX80" fmla="*/ 255107 w 511932"/>
                <a:gd name="connsiteY80" fmla="*/ 170 h 605734"/>
                <a:gd name="connsiteX81" fmla="*/ 259014 w 511932"/>
                <a:gd name="connsiteY81" fmla="*/ 0 h 605734"/>
                <a:gd name="connsiteX82" fmla="*/ 259014 w 511932"/>
                <a:gd name="connsiteY82" fmla="*/ 339 h 605734"/>
                <a:gd name="connsiteX83" fmla="*/ 402363 w 511932"/>
                <a:gd name="connsiteY83" fmla="*/ 150921 h 605734"/>
                <a:gd name="connsiteX84" fmla="*/ 397607 w 511932"/>
                <a:gd name="connsiteY84" fmla="*/ 187719 h 605734"/>
                <a:gd name="connsiteX85" fmla="*/ 385378 w 511932"/>
                <a:gd name="connsiteY85" fmla="*/ 201285 h 605734"/>
                <a:gd name="connsiteX86" fmla="*/ 360921 w 511932"/>
                <a:gd name="connsiteY86" fmla="*/ 90383 h 605734"/>
                <a:gd name="connsiteX87" fmla="*/ 359053 w 511932"/>
                <a:gd name="connsiteY87" fmla="*/ 87500 h 605734"/>
                <a:gd name="connsiteX88" fmla="*/ 355825 w 511932"/>
                <a:gd name="connsiteY88" fmla="*/ 87670 h 605734"/>
                <a:gd name="connsiteX89" fmla="*/ 194812 w 511932"/>
                <a:gd name="connsiteY89" fmla="*/ 60029 h 605734"/>
                <a:gd name="connsiteX90" fmla="*/ 167128 w 511932"/>
                <a:gd name="connsiteY90" fmla="*/ 52738 h 605734"/>
                <a:gd name="connsiteX91" fmla="*/ 139613 w 511932"/>
                <a:gd name="connsiteY91" fmla="*/ 209085 h 605734"/>
                <a:gd name="connsiteX92" fmla="*/ 111419 w 511932"/>
                <a:gd name="connsiteY92" fmla="*/ 183988 h 605734"/>
                <a:gd name="connsiteX93" fmla="*/ 107682 w 511932"/>
                <a:gd name="connsiteY93" fmla="*/ 150921 h 605734"/>
                <a:gd name="connsiteX94" fmla="*/ 251031 w 511932"/>
                <a:gd name="connsiteY94" fmla="*/ 339 h 60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511932" h="605734">
                  <a:moveTo>
                    <a:pt x="273977" y="506345"/>
                  </a:moveTo>
                  <a:lnTo>
                    <a:pt x="229653" y="550103"/>
                  </a:lnTo>
                  <a:lnTo>
                    <a:pt x="219973" y="602342"/>
                  </a:lnTo>
                  <a:lnTo>
                    <a:pt x="222690" y="605564"/>
                  </a:lnTo>
                  <a:lnTo>
                    <a:pt x="281619" y="547220"/>
                  </a:lnTo>
                  <a:close/>
                  <a:moveTo>
                    <a:pt x="127589" y="335892"/>
                  </a:moveTo>
                  <a:lnTo>
                    <a:pt x="139986" y="335892"/>
                  </a:lnTo>
                  <a:cubicBezTo>
                    <a:pt x="140156" y="336910"/>
                    <a:pt x="140156" y="337927"/>
                    <a:pt x="140665" y="338775"/>
                  </a:cubicBezTo>
                  <a:lnTo>
                    <a:pt x="159006" y="367608"/>
                  </a:lnTo>
                  <a:lnTo>
                    <a:pt x="183121" y="405600"/>
                  </a:lnTo>
                  <a:lnTo>
                    <a:pt x="188725" y="414589"/>
                  </a:lnTo>
                  <a:cubicBezTo>
                    <a:pt x="190084" y="416794"/>
                    <a:pt x="192631" y="418151"/>
                    <a:pt x="195178" y="418151"/>
                  </a:cubicBezTo>
                  <a:cubicBezTo>
                    <a:pt x="197726" y="418151"/>
                    <a:pt x="200273" y="416794"/>
                    <a:pt x="201632" y="414589"/>
                  </a:cubicBezTo>
                  <a:lnTo>
                    <a:pt x="225747" y="376597"/>
                  </a:lnTo>
                  <a:lnTo>
                    <a:pt x="219973" y="402377"/>
                  </a:lnTo>
                  <a:lnTo>
                    <a:pt x="248333" y="450715"/>
                  </a:lnTo>
                  <a:lnTo>
                    <a:pt x="237295" y="509737"/>
                  </a:lnTo>
                  <a:lnTo>
                    <a:pt x="268712" y="478700"/>
                  </a:lnTo>
                  <a:lnTo>
                    <a:pt x="263618" y="450715"/>
                  </a:lnTo>
                  <a:lnTo>
                    <a:pt x="291978" y="402377"/>
                  </a:lnTo>
                  <a:lnTo>
                    <a:pt x="286544" y="378802"/>
                  </a:lnTo>
                  <a:lnTo>
                    <a:pt x="309130" y="414589"/>
                  </a:lnTo>
                  <a:cubicBezTo>
                    <a:pt x="310659" y="416794"/>
                    <a:pt x="313036" y="418151"/>
                    <a:pt x="315584" y="418151"/>
                  </a:cubicBezTo>
                  <a:cubicBezTo>
                    <a:pt x="318131" y="418151"/>
                    <a:pt x="320678" y="416794"/>
                    <a:pt x="322037" y="414589"/>
                  </a:cubicBezTo>
                  <a:lnTo>
                    <a:pt x="326962" y="406787"/>
                  </a:lnTo>
                  <a:lnTo>
                    <a:pt x="360927" y="353361"/>
                  </a:lnTo>
                  <a:lnTo>
                    <a:pt x="370097" y="338775"/>
                  </a:lnTo>
                  <a:cubicBezTo>
                    <a:pt x="370607" y="337927"/>
                    <a:pt x="370777" y="336910"/>
                    <a:pt x="370946" y="335892"/>
                  </a:cubicBezTo>
                  <a:lnTo>
                    <a:pt x="384362" y="335892"/>
                  </a:lnTo>
                  <a:lnTo>
                    <a:pt x="397948" y="337249"/>
                  </a:lnTo>
                  <a:cubicBezTo>
                    <a:pt x="406779" y="339454"/>
                    <a:pt x="414591" y="344542"/>
                    <a:pt x="420705" y="351665"/>
                  </a:cubicBezTo>
                  <a:cubicBezTo>
                    <a:pt x="420705" y="351665"/>
                    <a:pt x="423762" y="354718"/>
                    <a:pt x="425120" y="356584"/>
                  </a:cubicBezTo>
                  <a:cubicBezTo>
                    <a:pt x="428007" y="360824"/>
                    <a:pt x="430724" y="365234"/>
                    <a:pt x="432423" y="370152"/>
                  </a:cubicBezTo>
                  <a:lnTo>
                    <a:pt x="510542" y="583177"/>
                  </a:lnTo>
                  <a:cubicBezTo>
                    <a:pt x="515127" y="595558"/>
                    <a:pt x="507994" y="605734"/>
                    <a:pt x="494748" y="605734"/>
                  </a:cubicBezTo>
                  <a:lnTo>
                    <a:pt x="425460" y="605734"/>
                  </a:lnTo>
                  <a:lnTo>
                    <a:pt x="407628" y="605734"/>
                  </a:lnTo>
                  <a:lnTo>
                    <a:pt x="318980" y="605734"/>
                  </a:lnTo>
                  <a:lnTo>
                    <a:pt x="315584" y="605734"/>
                  </a:lnTo>
                  <a:lnTo>
                    <a:pt x="289091" y="605734"/>
                  </a:lnTo>
                  <a:lnTo>
                    <a:pt x="291978" y="602342"/>
                  </a:lnTo>
                  <a:lnTo>
                    <a:pt x="286883" y="574866"/>
                  </a:lnTo>
                  <a:lnTo>
                    <a:pt x="255636" y="605734"/>
                  </a:lnTo>
                  <a:lnTo>
                    <a:pt x="198066" y="605734"/>
                  </a:lnTo>
                  <a:lnTo>
                    <a:pt x="191103" y="605734"/>
                  </a:lnTo>
                  <a:lnTo>
                    <a:pt x="124532" y="605734"/>
                  </a:lnTo>
                  <a:lnTo>
                    <a:pt x="89888" y="605734"/>
                  </a:lnTo>
                  <a:lnTo>
                    <a:pt x="17033" y="605734"/>
                  </a:lnTo>
                  <a:cubicBezTo>
                    <a:pt x="3787" y="605734"/>
                    <a:pt x="-3176" y="595558"/>
                    <a:pt x="1409" y="583177"/>
                  </a:cubicBezTo>
                  <a:lnTo>
                    <a:pt x="79358" y="370152"/>
                  </a:lnTo>
                  <a:cubicBezTo>
                    <a:pt x="81227" y="365234"/>
                    <a:pt x="83774" y="360824"/>
                    <a:pt x="87001" y="356245"/>
                  </a:cubicBezTo>
                  <a:cubicBezTo>
                    <a:pt x="88189" y="354718"/>
                    <a:pt x="91076" y="351665"/>
                    <a:pt x="91076" y="351665"/>
                  </a:cubicBezTo>
                  <a:cubicBezTo>
                    <a:pt x="97360" y="344542"/>
                    <a:pt x="105172" y="339454"/>
                    <a:pt x="113833" y="337249"/>
                  </a:cubicBezTo>
                  <a:close/>
                  <a:moveTo>
                    <a:pt x="340869" y="299127"/>
                  </a:moveTo>
                  <a:lnTo>
                    <a:pt x="363623" y="331856"/>
                  </a:lnTo>
                  <a:lnTo>
                    <a:pt x="315568" y="407657"/>
                  </a:lnTo>
                  <a:lnTo>
                    <a:pt x="267513" y="331856"/>
                  </a:lnTo>
                  <a:close/>
                  <a:moveTo>
                    <a:pt x="169177" y="299127"/>
                  </a:moveTo>
                  <a:lnTo>
                    <a:pt x="242533" y="331856"/>
                  </a:lnTo>
                  <a:lnTo>
                    <a:pt x="194478" y="407657"/>
                  </a:lnTo>
                  <a:lnTo>
                    <a:pt x="146423" y="331856"/>
                  </a:lnTo>
                  <a:close/>
                  <a:moveTo>
                    <a:pt x="170050" y="64429"/>
                  </a:moveTo>
                  <a:cubicBezTo>
                    <a:pt x="177182" y="62733"/>
                    <a:pt x="180409" y="64768"/>
                    <a:pt x="188220" y="70024"/>
                  </a:cubicBezTo>
                  <a:cubicBezTo>
                    <a:pt x="205370" y="81215"/>
                    <a:pt x="237293" y="102070"/>
                    <a:pt x="352421" y="99697"/>
                  </a:cubicBezTo>
                  <a:cubicBezTo>
                    <a:pt x="357515" y="109192"/>
                    <a:pt x="372628" y="143612"/>
                    <a:pt x="373647" y="212283"/>
                  </a:cubicBezTo>
                  <a:lnTo>
                    <a:pt x="373817" y="221608"/>
                  </a:lnTo>
                  <a:lnTo>
                    <a:pt x="382137" y="217709"/>
                  </a:lnTo>
                  <a:cubicBezTo>
                    <a:pt x="382646" y="217369"/>
                    <a:pt x="385024" y="216352"/>
                    <a:pt x="388250" y="213978"/>
                  </a:cubicBezTo>
                  <a:cubicBezTo>
                    <a:pt x="365496" y="263489"/>
                    <a:pt x="316592" y="298587"/>
                    <a:pt x="259028" y="301470"/>
                  </a:cubicBezTo>
                  <a:lnTo>
                    <a:pt x="259028" y="301809"/>
                  </a:lnTo>
                  <a:cubicBezTo>
                    <a:pt x="257670" y="301809"/>
                    <a:pt x="256311" y="301639"/>
                    <a:pt x="254953" y="301639"/>
                  </a:cubicBezTo>
                  <a:cubicBezTo>
                    <a:pt x="253764" y="301639"/>
                    <a:pt x="252406" y="301809"/>
                    <a:pt x="251047" y="301809"/>
                  </a:cubicBezTo>
                  <a:lnTo>
                    <a:pt x="251047" y="301470"/>
                  </a:lnTo>
                  <a:cubicBezTo>
                    <a:pt x="192804" y="298418"/>
                    <a:pt x="143391" y="262641"/>
                    <a:pt x="120807" y="212113"/>
                  </a:cubicBezTo>
                  <a:cubicBezTo>
                    <a:pt x="128109" y="217878"/>
                    <a:pt x="136089" y="221778"/>
                    <a:pt x="144410" y="221778"/>
                  </a:cubicBezTo>
                  <a:cubicBezTo>
                    <a:pt x="145089" y="221778"/>
                    <a:pt x="145599" y="221778"/>
                    <a:pt x="146278" y="221608"/>
                  </a:cubicBezTo>
                  <a:lnTo>
                    <a:pt x="152221" y="221269"/>
                  </a:lnTo>
                  <a:lnTo>
                    <a:pt x="151881" y="215335"/>
                  </a:lnTo>
                  <a:cubicBezTo>
                    <a:pt x="148485" y="145647"/>
                    <a:pt x="154428" y="68159"/>
                    <a:pt x="170050" y="64429"/>
                  </a:cubicBezTo>
                  <a:close/>
                  <a:moveTo>
                    <a:pt x="251031" y="0"/>
                  </a:moveTo>
                  <a:cubicBezTo>
                    <a:pt x="252390" y="0"/>
                    <a:pt x="253749" y="170"/>
                    <a:pt x="255107" y="170"/>
                  </a:cubicBezTo>
                  <a:cubicBezTo>
                    <a:pt x="256466" y="170"/>
                    <a:pt x="257655" y="0"/>
                    <a:pt x="259014" y="0"/>
                  </a:cubicBezTo>
                  <a:lnTo>
                    <a:pt x="259014" y="339"/>
                  </a:lnTo>
                  <a:cubicBezTo>
                    <a:pt x="338841" y="4579"/>
                    <a:pt x="402363" y="70204"/>
                    <a:pt x="402363" y="150921"/>
                  </a:cubicBezTo>
                  <a:cubicBezTo>
                    <a:pt x="402363" y="163639"/>
                    <a:pt x="400665" y="175848"/>
                    <a:pt x="397607" y="187719"/>
                  </a:cubicBezTo>
                  <a:cubicBezTo>
                    <a:pt x="393701" y="193823"/>
                    <a:pt x="389115" y="198232"/>
                    <a:pt x="385378" y="201285"/>
                  </a:cubicBezTo>
                  <a:cubicBezTo>
                    <a:pt x="382491" y="123450"/>
                    <a:pt x="361770" y="91740"/>
                    <a:pt x="360921" y="90383"/>
                  </a:cubicBezTo>
                  <a:lnTo>
                    <a:pt x="359053" y="87500"/>
                  </a:lnTo>
                  <a:lnTo>
                    <a:pt x="355825" y="87670"/>
                  </a:lnTo>
                  <a:cubicBezTo>
                    <a:pt x="241350" y="90553"/>
                    <a:pt x="211118" y="70543"/>
                    <a:pt x="194812" y="60029"/>
                  </a:cubicBezTo>
                  <a:cubicBezTo>
                    <a:pt x="186150" y="54264"/>
                    <a:pt x="179357" y="49855"/>
                    <a:pt x="167128" y="52738"/>
                  </a:cubicBezTo>
                  <a:cubicBezTo>
                    <a:pt x="136725" y="60029"/>
                    <a:pt x="137914" y="166522"/>
                    <a:pt x="139613" y="209085"/>
                  </a:cubicBezTo>
                  <a:cubicBezTo>
                    <a:pt x="129762" y="206372"/>
                    <a:pt x="119741" y="195689"/>
                    <a:pt x="111419" y="183988"/>
                  </a:cubicBezTo>
                  <a:cubicBezTo>
                    <a:pt x="109041" y="173305"/>
                    <a:pt x="107682" y="162283"/>
                    <a:pt x="107682" y="150921"/>
                  </a:cubicBezTo>
                  <a:cubicBezTo>
                    <a:pt x="107682" y="70204"/>
                    <a:pt x="171204" y="4409"/>
                    <a:pt x="251031" y="339"/>
                  </a:cubicBezTo>
                  <a:close/>
                </a:path>
              </a:pathLst>
            </a:custGeom>
            <a:solidFill>
              <a:srgbClr val="338B94"/>
            </a:solidFill>
            <a:ln>
              <a:noFill/>
            </a:ln>
          </p:spPr>
        </p:sp>
        <p:sp>
          <p:nvSpPr>
            <p:cNvPr id="2" name="椭圆 1"/>
            <p:cNvSpPr/>
            <p:nvPr/>
          </p:nvSpPr>
          <p:spPr>
            <a:xfrm>
              <a:off x="1494951" y="3395545"/>
              <a:ext cx="800220" cy="800220"/>
            </a:xfrm>
            <a:prstGeom prst="ellipse">
              <a:avLst/>
            </a:prstGeom>
            <a:noFill/>
            <a:ln>
              <a:solidFill>
                <a:srgbClr val="338B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853888" y="2216670"/>
            <a:ext cx="2785016" cy="623128"/>
            <a:chOff x="1309909" y="2216670"/>
            <a:chExt cx="2785016" cy="623128"/>
          </a:xfrm>
        </p:grpSpPr>
        <p:sp>
          <p:nvSpPr>
            <p:cNvPr id="26" name="任意多边形: 形状 25"/>
            <p:cNvSpPr/>
            <p:nvPr/>
          </p:nvSpPr>
          <p:spPr>
            <a:xfrm rot="16200000" flipH="1">
              <a:off x="2390853" y="1135726"/>
              <a:ext cx="623128" cy="2785016"/>
            </a:xfrm>
            <a:custGeom>
              <a:avLst/>
              <a:gdLst>
                <a:gd name="connsiteX0" fmla="*/ 0 w 740926"/>
                <a:gd name="connsiteY0" fmla="*/ 6553433 h 6553433"/>
                <a:gd name="connsiteX1" fmla="*/ 0 w 740926"/>
                <a:gd name="connsiteY1" fmla="*/ 0 h 6553433"/>
                <a:gd name="connsiteX2" fmla="*/ 740926 w 740926"/>
                <a:gd name="connsiteY2" fmla="*/ 0 h 6553433"/>
                <a:gd name="connsiteX3" fmla="*/ 740926 w 740926"/>
                <a:gd name="connsiteY3" fmla="*/ 6553433 h 6553433"/>
                <a:gd name="connsiteX4" fmla="*/ 370463 w 740926"/>
                <a:gd name="connsiteY4" fmla="*/ 6152843 h 6553433"/>
                <a:gd name="connsiteX5" fmla="*/ 0 w 740926"/>
                <a:gd name="connsiteY5" fmla="*/ 6553433 h 6553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0926" h="6553433">
                  <a:moveTo>
                    <a:pt x="0" y="6553433"/>
                  </a:moveTo>
                  <a:lnTo>
                    <a:pt x="0" y="0"/>
                  </a:lnTo>
                  <a:lnTo>
                    <a:pt x="740926" y="0"/>
                  </a:lnTo>
                  <a:lnTo>
                    <a:pt x="740926" y="6553433"/>
                  </a:lnTo>
                  <a:lnTo>
                    <a:pt x="370463" y="6152843"/>
                  </a:lnTo>
                  <a:lnTo>
                    <a:pt x="0" y="6553433"/>
                  </a:lnTo>
                  <a:close/>
                </a:path>
              </a:pathLst>
            </a:custGeom>
            <a:solidFill>
              <a:srgbClr val="338B9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374244" y="2276950"/>
              <a:ext cx="166050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spc="346" dirty="0">
                  <a:solidFill>
                    <a:schemeClr val="bg1"/>
                  </a:solidFill>
                  <a:latin typeface="思源黑体 Light" panose="020B0300000000000000" charset="-122"/>
                  <a:ea typeface="思源黑体 Light" panose="020B0300000000000000" charset="-122"/>
                  <a:sym typeface="Arial" panose="020B0604020202020204" pitchFamily="34" charset="0"/>
                </a:rPr>
                <a:t>专业方向</a:t>
              </a:r>
              <a:endParaRPr lang="zh-CN" altLang="en-US" sz="2400" b="1" spc="346" dirty="0">
                <a:solidFill>
                  <a:schemeClr val="bg1"/>
                </a:solidFill>
                <a:latin typeface="思源黑体 Light" panose="020B0300000000000000" charset="-122"/>
                <a:ea typeface="思源黑体 Light" panose="020B0300000000000000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918396" y="3161483"/>
            <a:ext cx="1982129" cy="1668453"/>
            <a:chOff x="2519353" y="3161483"/>
            <a:chExt cx="1982129" cy="1668453"/>
          </a:xfrm>
        </p:grpSpPr>
        <p:sp>
          <p:nvSpPr>
            <p:cNvPr id="29" name="TextBox 65"/>
            <p:cNvSpPr txBox="1"/>
            <p:nvPr/>
          </p:nvSpPr>
          <p:spPr>
            <a:xfrm>
              <a:off x="2519353" y="4429826"/>
              <a:ext cx="19821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800">
                  <a:solidFill>
                    <a:schemeClr val="tx2"/>
                  </a:solidFill>
                  <a:latin typeface="+mj-ea"/>
                  <a:ea typeface="+mn-ea"/>
                </a:defRPr>
              </a:lvl1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技术骨干</a:t>
              </a:r>
              <a:endPara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65"/>
            <p:cNvSpPr txBox="1"/>
            <p:nvPr/>
          </p:nvSpPr>
          <p:spPr>
            <a:xfrm>
              <a:off x="2519353" y="3795655"/>
              <a:ext cx="19821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800">
                  <a:solidFill>
                    <a:schemeClr val="tx2"/>
                  </a:solidFill>
                  <a:latin typeface="+mj-ea"/>
                  <a:ea typeface="+mn-ea"/>
                </a:defRPr>
              </a:lvl1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专家</a:t>
              </a:r>
              <a:endPara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TextBox 65"/>
            <p:cNvSpPr txBox="1"/>
            <p:nvPr/>
          </p:nvSpPr>
          <p:spPr>
            <a:xfrm>
              <a:off x="2519353" y="3161483"/>
              <a:ext cx="1769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800">
                  <a:solidFill>
                    <a:schemeClr val="tx2"/>
                  </a:solidFill>
                  <a:latin typeface="+mj-ea"/>
                  <a:ea typeface="+mn-ea"/>
                </a:defRPr>
              </a:lvl1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资深专家</a:t>
              </a:r>
              <a:endPara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5896414" y="3618093"/>
            <a:ext cx="800220" cy="800220"/>
          </a:xfrm>
          <a:prstGeom prst="ellipse">
            <a:avLst/>
          </a:prstGeom>
          <a:noFill/>
          <a:ln>
            <a:solidFill>
              <a:srgbClr val="338B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"/>
          <p:cNvSpPr>
            <a:spLocks noChangeAspect="1"/>
          </p:cNvSpPr>
          <p:nvPr/>
        </p:nvSpPr>
        <p:spPr bwMode="auto">
          <a:xfrm>
            <a:off x="6067484" y="3713360"/>
            <a:ext cx="425260" cy="609685"/>
          </a:xfrm>
          <a:custGeom>
            <a:avLst/>
            <a:gdLst>
              <a:gd name="connsiteX0" fmla="*/ 285819 w 423225"/>
              <a:gd name="connsiteY0" fmla="*/ 240383 h 606767"/>
              <a:gd name="connsiteX1" fmla="*/ 275574 w 423225"/>
              <a:gd name="connsiteY1" fmla="*/ 250536 h 606767"/>
              <a:gd name="connsiteX2" fmla="*/ 285819 w 423225"/>
              <a:gd name="connsiteY2" fmla="*/ 260690 h 606767"/>
              <a:gd name="connsiteX3" fmla="*/ 295986 w 423225"/>
              <a:gd name="connsiteY3" fmla="*/ 250536 h 606767"/>
              <a:gd name="connsiteX4" fmla="*/ 285819 w 423225"/>
              <a:gd name="connsiteY4" fmla="*/ 240383 h 606767"/>
              <a:gd name="connsiteX5" fmla="*/ 285819 w 423225"/>
              <a:gd name="connsiteY5" fmla="*/ 209844 h 606767"/>
              <a:gd name="connsiteX6" fmla="*/ 275574 w 423225"/>
              <a:gd name="connsiteY6" fmla="*/ 219998 h 606767"/>
              <a:gd name="connsiteX7" fmla="*/ 285819 w 423225"/>
              <a:gd name="connsiteY7" fmla="*/ 230151 h 606767"/>
              <a:gd name="connsiteX8" fmla="*/ 295986 w 423225"/>
              <a:gd name="connsiteY8" fmla="*/ 219998 h 606767"/>
              <a:gd name="connsiteX9" fmla="*/ 285819 w 423225"/>
              <a:gd name="connsiteY9" fmla="*/ 209844 h 606767"/>
              <a:gd name="connsiteX10" fmla="*/ 347836 w 423225"/>
              <a:gd name="connsiteY10" fmla="*/ 203284 h 606767"/>
              <a:gd name="connsiteX11" fmla="*/ 347836 w 423225"/>
              <a:gd name="connsiteY11" fmla="*/ 205705 h 606767"/>
              <a:gd name="connsiteX12" fmla="*/ 347836 w 423225"/>
              <a:gd name="connsiteY12" fmla="*/ 268969 h 606767"/>
              <a:gd name="connsiteX13" fmla="*/ 366761 w 423225"/>
              <a:gd name="connsiteY13" fmla="*/ 226324 h 606767"/>
              <a:gd name="connsiteX14" fmla="*/ 347836 w 423225"/>
              <a:gd name="connsiteY14" fmla="*/ 203284 h 606767"/>
              <a:gd name="connsiteX15" fmla="*/ 279519 w 423225"/>
              <a:gd name="connsiteY15" fmla="*/ 30671 h 606767"/>
              <a:gd name="connsiteX16" fmla="*/ 328245 w 423225"/>
              <a:gd name="connsiteY16" fmla="*/ 79326 h 606767"/>
              <a:gd name="connsiteX17" fmla="*/ 279519 w 423225"/>
              <a:gd name="connsiteY17" fmla="*/ 127981 h 606767"/>
              <a:gd name="connsiteX18" fmla="*/ 230793 w 423225"/>
              <a:gd name="connsiteY18" fmla="*/ 79326 h 606767"/>
              <a:gd name="connsiteX19" fmla="*/ 279519 w 423225"/>
              <a:gd name="connsiteY19" fmla="*/ 30671 h 606767"/>
              <a:gd name="connsiteX20" fmla="*/ 2326 w 423225"/>
              <a:gd name="connsiteY20" fmla="*/ 1386 h 606767"/>
              <a:gd name="connsiteX21" fmla="*/ 11320 w 423225"/>
              <a:gd name="connsiteY21" fmla="*/ 2323 h 606767"/>
              <a:gd name="connsiteX22" fmla="*/ 90385 w 423225"/>
              <a:gd name="connsiteY22" fmla="*/ 97453 h 606767"/>
              <a:gd name="connsiteX23" fmla="*/ 120650 w 423225"/>
              <a:gd name="connsiteY23" fmla="*/ 106904 h 606767"/>
              <a:gd name="connsiteX24" fmla="*/ 154591 w 423225"/>
              <a:gd name="connsiteY24" fmla="*/ 155641 h 606767"/>
              <a:gd name="connsiteX25" fmla="*/ 218876 w 423225"/>
              <a:gd name="connsiteY25" fmla="*/ 141816 h 606767"/>
              <a:gd name="connsiteX26" fmla="*/ 252582 w 423225"/>
              <a:gd name="connsiteY26" fmla="*/ 139629 h 606767"/>
              <a:gd name="connsiteX27" fmla="*/ 280188 w 423225"/>
              <a:gd name="connsiteY27" fmla="*/ 194068 h 606767"/>
              <a:gd name="connsiteX28" fmla="*/ 273619 w 423225"/>
              <a:gd name="connsiteY28" fmla="*/ 146424 h 606767"/>
              <a:gd name="connsiteX29" fmla="*/ 272681 w 423225"/>
              <a:gd name="connsiteY29" fmla="*/ 146424 h 606767"/>
              <a:gd name="connsiteX30" fmla="*/ 272681 w 423225"/>
              <a:gd name="connsiteY30" fmla="*/ 138380 h 606767"/>
              <a:gd name="connsiteX31" fmla="*/ 292310 w 423225"/>
              <a:gd name="connsiteY31" fmla="*/ 138380 h 606767"/>
              <a:gd name="connsiteX32" fmla="*/ 292310 w 423225"/>
              <a:gd name="connsiteY32" fmla="*/ 146424 h 606767"/>
              <a:gd name="connsiteX33" fmla="*/ 291372 w 423225"/>
              <a:gd name="connsiteY33" fmla="*/ 146424 h 606767"/>
              <a:gd name="connsiteX34" fmla="*/ 285819 w 423225"/>
              <a:gd name="connsiteY34" fmla="*/ 193130 h 606767"/>
              <a:gd name="connsiteX35" fmla="*/ 280423 w 423225"/>
              <a:gd name="connsiteY35" fmla="*/ 193130 h 606767"/>
              <a:gd name="connsiteX36" fmla="*/ 285819 w 423225"/>
              <a:gd name="connsiteY36" fmla="*/ 193599 h 606767"/>
              <a:gd name="connsiteX37" fmla="*/ 285819 w 423225"/>
              <a:gd name="connsiteY37" fmla="*/ 193833 h 606767"/>
              <a:gd name="connsiteX38" fmla="*/ 286054 w 423225"/>
              <a:gd name="connsiteY38" fmla="*/ 193599 h 606767"/>
              <a:gd name="connsiteX39" fmla="*/ 311940 w 423225"/>
              <a:gd name="connsiteY39" fmla="*/ 140567 h 606767"/>
              <a:gd name="connsiteX40" fmla="*/ 344708 w 423225"/>
              <a:gd name="connsiteY40" fmla="*/ 141582 h 606767"/>
              <a:gd name="connsiteX41" fmla="*/ 344708 w 423225"/>
              <a:gd name="connsiteY41" fmla="*/ 142051 h 606767"/>
              <a:gd name="connsiteX42" fmla="*/ 355343 w 423225"/>
              <a:gd name="connsiteY42" fmla="*/ 146893 h 606767"/>
              <a:gd name="connsiteX43" fmla="*/ 423225 w 423225"/>
              <a:gd name="connsiteY43" fmla="*/ 222185 h 606767"/>
              <a:gd name="connsiteX44" fmla="*/ 381777 w 423225"/>
              <a:gd name="connsiteY44" fmla="*/ 305521 h 606767"/>
              <a:gd name="connsiteX45" fmla="*/ 347366 w 423225"/>
              <a:gd name="connsiteY45" fmla="*/ 314191 h 606767"/>
              <a:gd name="connsiteX46" fmla="*/ 347366 w 423225"/>
              <a:gd name="connsiteY46" fmla="*/ 377455 h 606767"/>
              <a:gd name="connsiteX47" fmla="*/ 346428 w 423225"/>
              <a:gd name="connsiteY47" fmla="*/ 578415 h 606767"/>
              <a:gd name="connsiteX48" fmla="*/ 317805 w 423225"/>
              <a:gd name="connsiteY48" fmla="*/ 606220 h 606767"/>
              <a:gd name="connsiteX49" fmla="*/ 289182 w 423225"/>
              <a:gd name="connsiteY49" fmla="*/ 578415 h 606767"/>
              <a:gd name="connsiteX50" fmla="*/ 289182 w 423225"/>
              <a:gd name="connsiteY50" fmla="*/ 383703 h 606767"/>
              <a:gd name="connsiteX51" fmla="*/ 279485 w 423225"/>
              <a:gd name="connsiteY51" fmla="*/ 374253 h 606767"/>
              <a:gd name="connsiteX52" fmla="*/ 268536 w 423225"/>
              <a:gd name="connsiteY52" fmla="*/ 384172 h 606767"/>
              <a:gd name="connsiteX53" fmla="*/ 268536 w 423225"/>
              <a:gd name="connsiteY53" fmla="*/ 578884 h 606767"/>
              <a:gd name="connsiteX54" fmla="*/ 239991 w 423225"/>
              <a:gd name="connsiteY54" fmla="*/ 606767 h 606767"/>
              <a:gd name="connsiteX55" fmla="*/ 212776 w 423225"/>
              <a:gd name="connsiteY55" fmla="*/ 578884 h 606767"/>
              <a:gd name="connsiteX56" fmla="*/ 212776 w 423225"/>
              <a:gd name="connsiteY56" fmla="*/ 391982 h 606767"/>
              <a:gd name="connsiteX57" fmla="*/ 213245 w 423225"/>
              <a:gd name="connsiteY57" fmla="*/ 204299 h 606767"/>
              <a:gd name="connsiteX58" fmla="*/ 208162 w 423225"/>
              <a:gd name="connsiteY58" fmla="*/ 191724 h 606767"/>
              <a:gd name="connsiteX59" fmla="*/ 139341 w 423225"/>
              <a:gd name="connsiteY59" fmla="*/ 210079 h 606767"/>
              <a:gd name="connsiteX60" fmla="*/ 79436 w 423225"/>
              <a:gd name="connsiteY60" fmla="*/ 127758 h 606767"/>
              <a:gd name="connsiteX61" fmla="*/ 80375 w 423225"/>
              <a:gd name="connsiteY61" fmla="*/ 105732 h 606767"/>
              <a:gd name="connsiteX62" fmla="*/ 1388 w 423225"/>
              <a:gd name="connsiteY62" fmla="*/ 10524 h 606767"/>
              <a:gd name="connsiteX63" fmla="*/ 2326 w 423225"/>
              <a:gd name="connsiteY63" fmla="*/ 1386 h 606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423225" h="606767">
                <a:moveTo>
                  <a:pt x="285819" y="240383"/>
                </a:moveTo>
                <a:cubicBezTo>
                  <a:pt x="280188" y="240383"/>
                  <a:pt x="275574" y="244991"/>
                  <a:pt x="275574" y="250536"/>
                </a:cubicBezTo>
                <a:cubicBezTo>
                  <a:pt x="275574" y="256082"/>
                  <a:pt x="280188" y="260690"/>
                  <a:pt x="285819" y="260690"/>
                </a:cubicBezTo>
                <a:cubicBezTo>
                  <a:pt x="291372" y="260690"/>
                  <a:pt x="295986" y="256082"/>
                  <a:pt x="295986" y="250536"/>
                </a:cubicBezTo>
                <a:cubicBezTo>
                  <a:pt x="295986" y="244991"/>
                  <a:pt x="291372" y="240383"/>
                  <a:pt x="285819" y="240383"/>
                </a:cubicBezTo>
                <a:close/>
                <a:moveTo>
                  <a:pt x="285819" y="209844"/>
                </a:moveTo>
                <a:cubicBezTo>
                  <a:pt x="280188" y="209844"/>
                  <a:pt x="275574" y="214453"/>
                  <a:pt x="275574" y="219998"/>
                </a:cubicBezTo>
                <a:cubicBezTo>
                  <a:pt x="275574" y="225621"/>
                  <a:pt x="280188" y="230151"/>
                  <a:pt x="285819" y="230151"/>
                </a:cubicBezTo>
                <a:cubicBezTo>
                  <a:pt x="291372" y="230151"/>
                  <a:pt x="295986" y="225621"/>
                  <a:pt x="295986" y="219998"/>
                </a:cubicBezTo>
                <a:cubicBezTo>
                  <a:pt x="295986" y="214453"/>
                  <a:pt x="291372" y="209844"/>
                  <a:pt x="285819" y="209844"/>
                </a:cubicBezTo>
                <a:close/>
                <a:moveTo>
                  <a:pt x="347836" y="203284"/>
                </a:moveTo>
                <a:lnTo>
                  <a:pt x="347836" y="205705"/>
                </a:lnTo>
                <a:lnTo>
                  <a:pt x="347836" y="268969"/>
                </a:lnTo>
                <a:cubicBezTo>
                  <a:pt x="354170" y="254910"/>
                  <a:pt x="360427" y="240617"/>
                  <a:pt x="366761" y="226324"/>
                </a:cubicBezTo>
                <a:cubicBezTo>
                  <a:pt x="360974" y="218358"/>
                  <a:pt x="354640" y="210547"/>
                  <a:pt x="347836" y="203284"/>
                </a:cubicBezTo>
                <a:close/>
                <a:moveTo>
                  <a:pt x="279519" y="30671"/>
                </a:moveTo>
                <a:cubicBezTo>
                  <a:pt x="306430" y="30671"/>
                  <a:pt x="328245" y="52455"/>
                  <a:pt x="328245" y="79326"/>
                </a:cubicBezTo>
                <a:cubicBezTo>
                  <a:pt x="328245" y="106197"/>
                  <a:pt x="306430" y="127981"/>
                  <a:pt x="279519" y="127981"/>
                </a:cubicBezTo>
                <a:cubicBezTo>
                  <a:pt x="252608" y="127981"/>
                  <a:pt x="230793" y="106197"/>
                  <a:pt x="230793" y="79326"/>
                </a:cubicBezTo>
                <a:cubicBezTo>
                  <a:pt x="230793" y="52455"/>
                  <a:pt x="252608" y="30671"/>
                  <a:pt x="279519" y="30671"/>
                </a:cubicBezTo>
                <a:close/>
                <a:moveTo>
                  <a:pt x="2326" y="1386"/>
                </a:moveTo>
                <a:cubicBezTo>
                  <a:pt x="4985" y="-801"/>
                  <a:pt x="9130" y="-332"/>
                  <a:pt x="11320" y="2323"/>
                </a:cubicBezTo>
                <a:lnTo>
                  <a:pt x="90385" y="97453"/>
                </a:lnTo>
                <a:cubicBezTo>
                  <a:pt x="100552" y="92377"/>
                  <a:pt x="113847" y="94095"/>
                  <a:pt x="120650" y="106904"/>
                </a:cubicBezTo>
                <a:cubicBezTo>
                  <a:pt x="129879" y="124633"/>
                  <a:pt x="141766" y="140567"/>
                  <a:pt x="154591" y="155641"/>
                </a:cubicBezTo>
                <a:cubicBezTo>
                  <a:pt x="176176" y="151032"/>
                  <a:pt x="197526" y="146424"/>
                  <a:pt x="218876" y="141816"/>
                </a:cubicBezTo>
                <a:cubicBezTo>
                  <a:pt x="245309" y="131116"/>
                  <a:pt x="252582" y="139629"/>
                  <a:pt x="252582" y="139629"/>
                </a:cubicBezTo>
                <a:cubicBezTo>
                  <a:pt x="254772" y="138614"/>
                  <a:pt x="280188" y="194068"/>
                  <a:pt x="280188" y="194068"/>
                </a:cubicBezTo>
                <a:lnTo>
                  <a:pt x="273619" y="146424"/>
                </a:lnTo>
                <a:lnTo>
                  <a:pt x="272681" y="146424"/>
                </a:lnTo>
                <a:lnTo>
                  <a:pt x="272681" y="138380"/>
                </a:lnTo>
                <a:lnTo>
                  <a:pt x="292310" y="138380"/>
                </a:lnTo>
                <a:lnTo>
                  <a:pt x="292310" y="146424"/>
                </a:lnTo>
                <a:lnTo>
                  <a:pt x="291372" y="146424"/>
                </a:lnTo>
                <a:lnTo>
                  <a:pt x="285819" y="193130"/>
                </a:lnTo>
                <a:lnTo>
                  <a:pt x="280423" y="193130"/>
                </a:lnTo>
                <a:lnTo>
                  <a:pt x="285819" y="193599"/>
                </a:lnTo>
                <a:lnTo>
                  <a:pt x="285819" y="193833"/>
                </a:lnTo>
                <a:lnTo>
                  <a:pt x="286054" y="193599"/>
                </a:lnTo>
                <a:lnTo>
                  <a:pt x="311940" y="140567"/>
                </a:lnTo>
                <a:cubicBezTo>
                  <a:pt x="311940" y="140567"/>
                  <a:pt x="321168" y="136739"/>
                  <a:pt x="344708" y="141582"/>
                </a:cubicBezTo>
                <a:lnTo>
                  <a:pt x="344708" y="142051"/>
                </a:lnTo>
                <a:cubicBezTo>
                  <a:pt x="348305" y="142519"/>
                  <a:pt x="351981" y="144003"/>
                  <a:pt x="355343" y="146893"/>
                </a:cubicBezTo>
                <a:cubicBezTo>
                  <a:pt x="374034" y="162357"/>
                  <a:pt x="423225" y="222185"/>
                  <a:pt x="423225" y="222185"/>
                </a:cubicBezTo>
                <a:cubicBezTo>
                  <a:pt x="423225" y="222185"/>
                  <a:pt x="392256" y="281778"/>
                  <a:pt x="381777" y="305521"/>
                </a:cubicBezTo>
                <a:cubicBezTo>
                  <a:pt x="374738" y="320986"/>
                  <a:pt x="358315" y="321689"/>
                  <a:pt x="347366" y="314191"/>
                </a:cubicBezTo>
                <a:lnTo>
                  <a:pt x="347366" y="377455"/>
                </a:lnTo>
                <a:lnTo>
                  <a:pt x="346428" y="578415"/>
                </a:lnTo>
                <a:cubicBezTo>
                  <a:pt x="346428" y="593880"/>
                  <a:pt x="333524" y="606220"/>
                  <a:pt x="317805" y="606220"/>
                </a:cubicBezTo>
                <a:cubicBezTo>
                  <a:pt x="302008" y="606220"/>
                  <a:pt x="289182" y="593646"/>
                  <a:pt x="289182" y="578415"/>
                </a:cubicBezTo>
                <a:lnTo>
                  <a:pt x="289182" y="383703"/>
                </a:lnTo>
                <a:cubicBezTo>
                  <a:pt x="289182" y="383703"/>
                  <a:pt x="289417" y="374253"/>
                  <a:pt x="279485" y="374253"/>
                </a:cubicBezTo>
                <a:cubicBezTo>
                  <a:pt x="269553" y="374253"/>
                  <a:pt x="268536" y="384172"/>
                  <a:pt x="268536" y="384172"/>
                </a:cubicBezTo>
                <a:lnTo>
                  <a:pt x="268536" y="578884"/>
                </a:lnTo>
                <a:cubicBezTo>
                  <a:pt x="268536" y="594427"/>
                  <a:pt x="255710" y="606767"/>
                  <a:pt x="239991" y="606767"/>
                </a:cubicBezTo>
                <a:cubicBezTo>
                  <a:pt x="224194" y="606767"/>
                  <a:pt x="212776" y="594427"/>
                  <a:pt x="212776" y="578884"/>
                </a:cubicBezTo>
                <a:lnTo>
                  <a:pt x="212776" y="391982"/>
                </a:lnTo>
                <a:lnTo>
                  <a:pt x="213245" y="204299"/>
                </a:lnTo>
                <a:cubicBezTo>
                  <a:pt x="213245" y="204299"/>
                  <a:pt x="210821" y="199222"/>
                  <a:pt x="208162" y="191724"/>
                </a:cubicBezTo>
                <a:cubicBezTo>
                  <a:pt x="178835" y="198988"/>
                  <a:pt x="139341" y="210079"/>
                  <a:pt x="139341" y="210079"/>
                </a:cubicBezTo>
                <a:cubicBezTo>
                  <a:pt x="139341" y="210079"/>
                  <a:pt x="90854" y="149314"/>
                  <a:pt x="79436" y="127758"/>
                </a:cubicBezTo>
                <a:cubicBezTo>
                  <a:pt x="75057" y="119557"/>
                  <a:pt x="76308" y="111746"/>
                  <a:pt x="80375" y="105732"/>
                </a:cubicBezTo>
                <a:lnTo>
                  <a:pt x="1388" y="10524"/>
                </a:lnTo>
                <a:cubicBezTo>
                  <a:pt x="-802" y="7634"/>
                  <a:pt x="-333" y="3807"/>
                  <a:pt x="2326" y="1386"/>
                </a:cubicBezTo>
                <a:close/>
              </a:path>
            </a:pathLst>
          </a:custGeom>
          <a:solidFill>
            <a:srgbClr val="338B94"/>
          </a:solidFill>
          <a:ln>
            <a:noFill/>
          </a:ln>
        </p:spPr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/>
        </p:nvSpPr>
        <p:spPr>
          <a:xfrm flipH="1" flipV="1">
            <a:off x="8325349" y="3238501"/>
            <a:ext cx="3866651" cy="3619499"/>
          </a:xfrm>
          <a:custGeom>
            <a:avLst/>
            <a:gdLst>
              <a:gd name="connsiteX0" fmla="*/ 0 w 4221877"/>
              <a:gd name="connsiteY0" fmla="*/ 0 h 3952019"/>
              <a:gd name="connsiteX1" fmla="*/ 4221877 w 4221877"/>
              <a:gd name="connsiteY1" fmla="*/ 0 h 3952019"/>
              <a:gd name="connsiteX2" fmla="*/ 4163765 w 4221877"/>
              <a:gd name="connsiteY2" fmla="*/ 203448 h 3952019"/>
              <a:gd name="connsiteX3" fmla="*/ 3448050 w 4221877"/>
              <a:gd name="connsiteY3" fmla="*/ 1619250 h 3952019"/>
              <a:gd name="connsiteX4" fmla="*/ 1866900 w 4221877"/>
              <a:gd name="connsiteY4" fmla="*/ 2362200 h 3952019"/>
              <a:gd name="connsiteX5" fmla="*/ 628650 w 4221877"/>
              <a:gd name="connsiteY5" fmla="*/ 3162300 h 3952019"/>
              <a:gd name="connsiteX6" fmla="*/ 51534 w 4221877"/>
              <a:gd name="connsiteY6" fmla="*/ 3881314 h 3952019"/>
              <a:gd name="connsiteX7" fmla="*/ 0 w 4221877"/>
              <a:gd name="connsiteY7" fmla="*/ 3952019 h 395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1877" h="3952019">
                <a:moveTo>
                  <a:pt x="0" y="0"/>
                </a:moveTo>
                <a:lnTo>
                  <a:pt x="4221877" y="0"/>
                </a:lnTo>
                <a:lnTo>
                  <a:pt x="4163765" y="203448"/>
                </a:lnTo>
                <a:cubicBezTo>
                  <a:pt x="4006453" y="710208"/>
                  <a:pt x="3750469" y="1290638"/>
                  <a:pt x="3448050" y="1619250"/>
                </a:cubicBezTo>
                <a:cubicBezTo>
                  <a:pt x="3044825" y="2057400"/>
                  <a:pt x="2451100" y="2085975"/>
                  <a:pt x="1866900" y="2362200"/>
                </a:cubicBezTo>
                <a:cubicBezTo>
                  <a:pt x="1282700" y="2638425"/>
                  <a:pt x="1168400" y="2593975"/>
                  <a:pt x="628650" y="3162300"/>
                </a:cubicBezTo>
                <a:cubicBezTo>
                  <a:pt x="459978" y="3339902"/>
                  <a:pt x="262471" y="3594398"/>
                  <a:pt x="51534" y="3881314"/>
                </a:cubicBezTo>
                <a:lnTo>
                  <a:pt x="0" y="3952019"/>
                </a:lnTo>
                <a:close/>
              </a:path>
            </a:pathLst>
          </a:custGeom>
          <a:solidFill>
            <a:srgbClr val="338B9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5" name="任意多边形: 形状 4"/>
          <p:cNvSpPr/>
          <p:nvPr/>
        </p:nvSpPr>
        <p:spPr>
          <a:xfrm rot="5400000" flipV="1">
            <a:off x="-134929" y="134930"/>
            <a:ext cx="4221877" cy="3952019"/>
          </a:xfrm>
          <a:custGeom>
            <a:avLst/>
            <a:gdLst>
              <a:gd name="connsiteX0" fmla="*/ 0 w 4221877"/>
              <a:gd name="connsiteY0" fmla="*/ 0 h 3952019"/>
              <a:gd name="connsiteX1" fmla="*/ 4221877 w 4221877"/>
              <a:gd name="connsiteY1" fmla="*/ 0 h 3952019"/>
              <a:gd name="connsiteX2" fmla="*/ 4163765 w 4221877"/>
              <a:gd name="connsiteY2" fmla="*/ 203448 h 3952019"/>
              <a:gd name="connsiteX3" fmla="*/ 3448050 w 4221877"/>
              <a:gd name="connsiteY3" fmla="*/ 1619250 h 3952019"/>
              <a:gd name="connsiteX4" fmla="*/ 1866900 w 4221877"/>
              <a:gd name="connsiteY4" fmla="*/ 2362200 h 3952019"/>
              <a:gd name="connsiteX5" fmla="*/ 628650 w 4221877"/>
              <a:gd name="connsiteY5" fmla="*/ 3162300 h 3952019"/>
              <a:gd name="connsiteX6" fmla="*/ 51534 w 4221877"/>
              <a:gd name="connsiteY6" fmla="*/ 3881314 h 3952019"/>
              <a:gd name="connsiteX7" fmla="*/ 0 w 4221877"/>
              <a:gd name="connsiteY7" fmla="*/ 3952019 h 395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1877" h="3952019">
                <a:moveTo>
                  <a:pt x="0" y="0"/>
                </a:moveTo>
                <a:lnTo>
                  <a:pt x="4221877" y="0"/>
                </a:lnTo>
                <a:lnTo>
                  <a:pt x="4163765" y="203448"/>
                </a:lnTo>
                <a:cubicBezTo>
                  <a:pt x="4006453" y="710208"/>
                  <a:pt x="3750469" y="1290638"/>
                  <a:pt x="3448050" y="1619250"/>
                </a:cubicBezTo>
                <a:cubicBezTo>
                  <a:pt x="3044825" y="2057400"/>
                  <a:pt x="2451100" y="2085975"/>
                  <a:pt x="1866900" y="2362200"/>
                </a:cubicBezTo>
                <a:cubicBezTo>
                  <a:pt x="1282700" y="2638425"/>
                  <a:pt x="1168400" y="2593975"/>
                  <a:pt x="628650" y="3162300"/>
                </a:cubicBezTo>
                <a:cubicBezTo>
                  <a:pt x="459978" y="3339902"/>
                  <a:pt x="262471" y="3594398"/>
                  <a:pt x="51534" y="3881314"/>
                </a:cubicBezTo>
                <a:lnTo>
                  <a:pt x="0" y="3952019"/>
                </a:lnTo>
                <a:close/>
              </a:path>
            </a:pathLst>
          </a:custGeom>
          <a:solidFill>
            <a:srgbClr val="2F658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585483" y="609304"/>
            <a:ext cx="11095418" cy="5654474"/>
          </a:xfrm>
          <a:prstGeom prst="roundRect">
            <a:avLst>
              <a:gd name="adj" fmla="val 355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glow rad="101600">
              <a:srgbClr val="19507C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7" name="任意多边形: 形状 6"/>
          <p:cNvSpPr/>
          <p:nvPr/>
        </p:nvSpPr>
        <p:spPr>
          <a:xfrm>
            <a:off x="585483" y="6057900"/>
            <a:ext cx="11095418" cy="205878"/>
          </a:xfrm>
          <a:custGeom>
            <a:avLst/>
            <a:gdLst>
              <a:gd name="connsiteX0" fmla="*/ 0 w 11095418"/>
              <a:gd name="connsiteY0" fmla="*/ 0 h 205878"/>
              <a:gd name="connsiteX1" fmla="*/ 11095418 w 11095418"/>
              <a:gd name="connsiteY1" fmla="*/ 0 h 205878"/>
              <a:gd name="connsiteX2" fmla="*/ 11095418 w 11095418"/>
              <a:gd name="connsiteY2" fmla="*/ 5144 h 205878"/>
              <a:gd name="connsiteX3" fmla="*/ 10894684 w 11095418"/>
              <a:gd name="connsiteY3" fmla="*/ 205878 h 205878"/>
              <a:gd name="connsiteX4" fmla="*/ 200734 w 11095418"/>
              <a:gd name="connsiteY4" fmla="*/ 205878 h 205878"/>
              <a:gd name="connsiteX5" fmla="*/ 0 w 11095418"/>
              <a:gd name="connsiteY5" fmla="*/ 5144 h 205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5418" h="205878">
                <a:moveTo>
                  <a:pt x="0" y="0"/>
                </a:moveTo>
                <a:lnTo>
                  <a:pt x="11095418" y="0"/>
                </a:lnTo>
                <a:lnTo>
                  <a:pt x="11095418" y="5144"/>
                </a:lnTo>
                <a:cubicBezTo>
                  <a:pt x="11095418" y="116006"/>
                  <a:pt x="11005546" y="205878"/>
                  <a:pt x="10894684" y="205878"/>
                </a:cubicBezTo>
                <a:lnTo>
                  <a:pt x="200734" y="205878"/>
                </a:lnTo>
                <a:cubicBezTo>
                  <a:pt x="89872" y="205878"/>
                  <a:pt x="0" y="116006"/>
                  <a:pt x="0" y="5144"/>
                </a:cubicBezTo>
                <a:close/>
              </a:path>
            </a:pathLst>
          </a:custGeom>
          <a:solidFill>
            <a:srgbClr val="2F658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sym typeface="Source Han Serif SC" panose="02020400000000000000" pitchFamily="18" charset="-122"/>
            </a:endParaRPr>
          </a:p>
        </p:txBody>
      </p:sp>
      <p:sp>
        <p:nvSpPr>
          <p:cNvPr id="16" name="矩形: 圆角 15"/>
          <p:cNvSpPr/>
          <p:nvPr/>
        </p:nvSpPr>
        <p:spPr>
          <a:xfrm>
            <a:off x="1350577" y="3291698"/>
            <a:ext cx="5788164" cy="300854"/>
          </a:xfrm>
          <a:prstGeom prst="roundRect">
            <a:avLst>
              <a:gd name="adj" fmla="val 50000"/>
            </a:avLst>
          </a:prstGeom>
          <a:solidFill>
            <a:srgbClr val="338B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475600" y="3288237"/>
            <a:ext cx="5489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苹方 中等" panose="020B0400000000000000" pitchFamily="34" charset="-122"/>
                <a:ea typeface="苹方 中等" panose="020B0400000000000000" pitchFamily="34" charset="-122"/>
              </a:rPr>
              <a:t>员工职业生涯规划，规划好自己的人生，这样才能在职场如鱼得水</a:t>
            </a:r>
            <a:endParaRPr lang="zh-CN" altLang="en-US" sz="1400" dirty="0">
              <a:solidFill>
                <a:schemeClr val="bg1"/>
              </a:solidFill>
              <a:latin typeface="苹方 中等" panose="020B0400000000000000" pitchFamily="34" charset="-122"/>
              <a:ea typeface="苹方 中等" panose="020B0400000000000000" pitchFamily="34" charset="-122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1406875" y="3749252"/>
            <a:ext cx="5675568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50" dirty="0">
                <a:solidFill>
                  <a:srgbClr val="393939"/>
                </a:solidFill>
              </a:rPr>
              <a:t>Type your content here, either by copying your text, or by copying after the text, Type your content here, either by copying your text, or by copying after the text, </a:t>
            </a:r>
            <a:endParaRPr lang="zh-CN" altLang="en-US" sz="1050" dirty="0">
              <a:solidFill>
                <a:srgbClr val="393939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406874" y="4709212"/>
            <a:ext cx="1948120" cy="355946"/>
            <a:chOff x="3270599" y="4524822"/>
            <a:chExt cx="1948120" cy="355946"/>
          </a:xfrm>
        </p:grpSpPr>
        <p:sp>
          <p:nvSpPr>
            <p:cNvPr id="14" name="矩形: 圆角 13"/>
            <p:cNvSpPr/>
            <p:nvPr/>
          </p:nvSpPr>
          <p:spPr>
            <a:xfrm>
              <a:off x="3270599" y="4524822"/>
              <a:ext cx="1948120" cy="355946"/>
            </a:xfrm>
            <a:prstGeom prst="roundRect">
              <a:avLst>
                <a:gd name="adj" fmla="val 27273"/>
              </a:avLst>
            </a:prstGeom>
            <a:solidFill>
              <a:srgbClr val="338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506343" y="4533518"/>
              <a:ext cx="14766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演讲人：</a:t>
              </a:r>
              <a:r>
                <a:rPr lang="en-US" altLang="zh-CN" sz="1600" b="1" dirty="0">
                  <a:solidFill>
                    <a:schemeClr val="bg1"/>
                  </a:solidFill>
                </a:rPr>
                <a:t>XXX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54942" y="1290385"/>
            <a:ext cx="3836944" cy="4604334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1228146" y="2123113"/>
            <a:ext cx="71352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6000" b="1" dirty="0">
                <a:solidFill>
                  <a:schemeClr val="bg2">
                    <a:lumMod val="25000"/>
                  </a:schemeClr>
                </a:solidFill>
                <a:latin typeface="汉仪雅酷黑 85W" panose="020B0904020202020204" pitchFamily="34" charset="-122"/>
                <a:ea typeface="汉仪雅酷黑 85W" panose="020B0904020202020204" pitchFamily="34" charset="-122"/>
              </a:rPr>
              <a:t>谢谢大家的观看</a:t>
            </a:r>
            <a:endParaRPr lang="zh-CN" altLang="en-US" sz="6000" b="1" dirty="0">
              <a:solidFill>
                <a:schemeClr val="bg2">
                  <a:lumMod val="25000"/>
                </a:schemeClr>
              </a:solidFill>
              <a:latin typeface="汉仪雅酷黑 85W" panose="020B0904020202020204" pitchFamily="34" charset="-122"/>
              <a:ea typeface="汉仪雅酷黑 85W" panose="020B0904020202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12476" y="1672434"/>
            <a:ext cx="4466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393939"/>
                </a:solidFill>
                <a:latin typeface="方正粗俊黑简体" panose="02000000000000000000" pitchFamily="2" charset="-122"/>
                <a:ea typeface="方正粗俊黑简体" panose="02000000000000000000" pitchFamily="2" charset="-122"/>
              </a:rPr>
              <a:t>EMPLOYEE CAREERPLANNING</a:t>
            </a:r>
            <a:endParaRPr lang="zh-CN" altLang="en-US" sz="2400" dirty="0">
              <a:solidFill>
                <a:srgbClr val="393939"/>
              </a:solidFill>
              <a:latin typeface="方正粗俊黑简体" panose="02000000000000000000" pitchFamily="2" charset="-122"/>
              <a:ea typeface="方正粗俊黑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/>
        </p:nvSpPr>
        <p:spPr>
          <a:xfrm flipH="1" flipV="1">
            <a:off x="8325349" y="3238501"/>
            <a:ext cx="3866651" cy="3619499"/>
          </a:xfrm>
          <a:custGeom>
            <a:avLst/>
            <a:gdLst>
              <a:gd name="connsiteX0" fmla="*/ 0 w 4221877"/>
              <a:gd name="connsiteY0" fmla="*/ 0 h 3952019"/>
              <a:gd name="connsiteX1" fmla="*/ 4221877 w 4221877"/>
              <a:gd name="connsiteY1" fmla="*/ 0 h 3952019"/>
              <a:gd name="connsiteX2" fmla="*/ 4163765 w 4221877"/>
              <a:gd name="connsiteY2" fmla="*/ 203448 h 3952019"/>
              <a:gd name="connsiteX3" fmla="*/ 3448050 w 4221877"/>
              <a:gd name="connsiteY3" fmla="*/ 1619250 h 3952019"/>
              <a:gd name="connsiteX4" fmla="*/ 1866900 w 4221877"/>
              <a:gd name="connsiteY4" fmla="*/ 2362200 h 3952019"/>
              <a:gd name="connsiteX5" fmla="*/ 628650 w 4221877"/>
              <a:gd name="connsiteY5" fmla="*/ 3162300 h 3952019"/>
              <a:gd name="connsiteX6" fmla="*/ 51534 w 4221877"/>
              <a:gd name="connsiteY6" fmla="*/ 3881314 h 3952019"/>
              <a:gd name="connsiteX7" fmla="*/ 0 w 4221877"/>
              <a:gd name="connsiteY7" fmla="*/ 3952019 h 395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1877" h="3952019">
                <a:moveTo>
                  <a:pt x="0" y="0"/>
                </a:moveTo>
                <a:lnTo>
                  <a:pt x="4221877" y="0"/>
                </a:lnTo>
                <a:lnTo>
                  <a:pt x="4163765" y="203448"/>
                </a:lnTo>
                <a:cubicBezTo>
                  <a:pt x="4006453" y="710208"/>
                  <a:pt x="3750469" y="1290638"/>
                  <a:pt x="3448050" y="1619250"/>
                </a:cubicBezTo>
                <a:cubicBezTo>
                  <a:pt x="3044825" y="2057400"/>
                  <a:pt x="2451100" y="2085975"/>
                  <a:pt x="1866900" y="2362200"/>
                </a:cubicBezTo>
                <a:cubicBezTo>
                  <a:pt x="1282700" y="2638425"/>
                  <a:pt x="1168400" y="2593975"/>
                  <a:pt x="628650" y="3162300"/>
                </a:cubicBezTo>
                <a:cubicBezTo>
                  <a:pt x="459978" y="3339902"/>
                  <a:pt x="262471" y="3594398"/>
                  <a:pt x="51534" y="3881314"/>
                </a:cubicBezTo>
                <a:lnTo>
                  <a:pt x="0" y="3952019"/>
                </a:lnTo>
                <a:close/>
              </a:path>
            </a:pathLst>
          </a:custGeom>
          <a:solidFill>
            <a:srgbClr val="338B9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5" name="任意多边形: 形状 4"/>
          <p:cNvSpPr/>
          <p:nvPr/>
        </p:nvSpPr>
        <p:spPr>
          <a:xfrm rot="5400000" flipV="1">
            <a:off x="-134929" y="134930"/>
            <a:ext cx="4221877" cy="3952019"/>
          </a:xfrm>
          <a:custGeom>
            <a:avLst/>
            <a:gdLst>
              <a:gd name="connsiteX0" fmla="*/ 0 w 4221877"/>
              <a:gd name="connsiteY0" fmla="*/ 0 h 3952019"/>
              <a:gd name="connsiteX1" fmla="*/ 4221877 w 4221877"/>
              <a:gd name="connsiteY1" fmla="*/ 0 h 3952019"/>
              <a:gd name="connsiteX2" fmla="*/ 4163765 w 4221877"/>
              <a:gd name="connsiteY2" fmla="*/ 203448 h 3952019"/>
              <a:gd name="connsiteX3" fmla="*/ 3448050 w 4221877"/>
              <a:gd name="connsiteY3" fmla="*/ 1619250 h 3952019"/>
              <a:gd name="connsiteX4" fmla="*/ 1866900 w 4221877"/>
              <a:gd name="connsiteY4" fmla="*/ 2362200 h 3952019"/>
              <a:gd name="connsiteX5" fmla="*/ 628650 w 4221877"/>
              <a:gd name="connsiteY5" fmla="*/ 3162300 h 3952019"/>
              <a:gd name="connsiteX6" fmla="*/ 51534 w 4221877"/>
              <a:gd name="connsiteY6" fmla="*/ 3881314 h 3952019"/>
              <a:gd name="connsiteX7" fmla="*/ 0 w 4221877"/>
              <a:gd name="connsiteY7" fmla="*/ 3952019 h 395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1877" h="3952019">
                <a:moveTo>
                  <a:pt x="0" y="0"/>
                </a:moveTo>
                <a:lnTo>
                  <a:pt x="4221877" y="0"/>
                </a:lnTo>
                <a:lnTo>
                  <a:pt x="4163765" y="203448"/>
                </a:lnTo>
                <a:cubicBezTo>
                  <a:pt x="4006453" y="710208"/>
                  <a:pt x="3750469" y="1290638"/>
                  <a:pt x="3448050" y="1619250"/>
                </a:cubicBezTo>
                <a:cubicBezTo>
                  <a:pt x="3044825" y="2057400"/>
                  <a:pt x="2451100" y="2085975"/>
                  <a:pt x="1866900" y="2362200"/>
                </a:cubicBezTo>
                <a:cubicBezTo>
                  <a:pt x="1282700" y="2638425"/>
                  <a:pt x="1168400" y="2593975"/>
                  <a:pt x="628650" y="3162300"/>
                </a:cubicBezTo>
                <a:cubicBezTo>
                  <a:pt x="459978" y="3339902"/>
                  <a:pt x="262471" y="3594398"/>
                  <a:pt x="51534" y="3881314"/>
                </a:cubicBezTo>
                <a:lnTo>
                  <a:pt x="0" y="3952019"/>
                </a:lnTo>
                <a:close/>
              </a:path>
            </a:pathLst>
          </a:custGeom>
          <a:solidFill>
            <a:srgbClr val="2F658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585483" y="609304"/>
            <a:ext cx="11095418" cy="5654474"/>
          </a:xfrm>
          <a:prstGeom prst="roundRect">
            <a:avLst>
              <a:gd name="adj" fmla="val 355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glow rad="101600">
              <a:srgbClr val="19507C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976" y="1734048"/>
            <a:ext cx="4033394" cy="2396508"/>
          </a:xfrm>
          <a:prstGeom prst="rect">
            <a:avLst/>
          </a:prstGeom>
        </p:spPr>
      </p:pic>
      <p:sp>
        <p:nvSpPr>
          <p:cNvPr id="7" name="任意多边形: 形状 6"/>
          <p:cNvSpPr/>
          <p:nvPr/>
        </p:nvSpPr>
        <p:spPr>
          <a:xfrm>
            <a:off x="585483" y="6057900"/>
            <a:ext cx="11095418" cy="205878"/>
          </a:xfrm>
          <a:custGeom>
            <a:avLst/>
            <a:gdLst>
              <a:gd name="connsiteX0" fmla="*/ 0 w 11095418"/>
              <a:gd name="connsiteY0" fmla="*/ 0 h 205878"/>
              <a:gd name="connsiteX1" fmla="*/ 11095418 w 11095418"/>
              <a:gd name="connsiteY1" fmla="*/ 0 h 205878"/>
              <a:gd name="connsiteX2" fmla="*/ 11095418 w 11095418"/>
              <a:gd name="connsiteY2" fmla="*/ 5144 h 205878"/>
              <a:gd name="connsiteX3" fmla="*/ 10894684 w 11095418"/>
              <a:gd name="connsiteY3" fmla="*/ 205878 h 205878"/>
              <a:gd name="connsiteX4" fmla="*/ 200734 w 11095418"/>
              <a:gd name="connsiteY4" fmla="*/ 205878 h 205878"/>
              <a:gd name="connsiteX5" fmla="*/ 0 w 11095418"/>
              <a:gd name="connsiteY5" fmla="*/ 5144 h 205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5418" h="205878">
                <a:moveTo>
                  <a:pt x="0" y="0"/>
                </a:moveTo>
                <a:lnTo>
                  <a:pt x="11095418" y="0"/>
                </a:lnTo>
                <a:lnTo>
                  <a:pt x="11095418" y="5144"/>
                </a:lnTo>
                <a:cubicBezTo>
                  <a:pt x="11095418" y="116006"/>
                  <a:pt x="11005546" y="205878"/>
                  <a:pt x="10894684" y="205878"/>
                </a:cubicBezTo>
                <a:lnTo>
                  <a:pt x="200734" y="205878"/>
                </a:lnTo>
                <a:cubicBezTo>
                  <a:pt x="89872" y="205878"/>
                  <a:pt x="0" y="116006"/>
                  <a:pt x="0" y="5144"/>
                </a:cubicBezTo>
                <a:close/>
              </a:path>
            </a:pathLst>
          </a:custGeom>
          <a:solidFill>
            <a:srgbClr val="2F658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sym typeface="Source Han Serif SC" panose="02020400000000000000" pitchFamily="18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467574" y="2235511"/>
            <a:ext cx="5678623" cy="2005980"/>
            <a:chOff x="6064250" y="2220687"/>
            <a:chExt cx="5678623" cy="2005980"/>
          </a:xfrm>
        </p:grpSpPr>
        <p:grpSp>
          <p:nvGrpSpPr>
            <p:cNvPr id="22" name="组合 21"/>
            <p:cNvGrpSpPr/>
            <p:nvPr/>
          </p:nvGrpSpPr>
          <p:grpSpPr>
            <a:xfrm>
              <a:off x="6064250" y="2953150"/>
              <a:ext cx="5678623" cy="1273517"/>
              <a:chOff x="6095999" y="2906996"/>
              <a:chExt cx="5678623" cy="1273517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6096000" y="3655946"/>
                <a:ext cx="4907834" cy="52456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sym typeface="微软雅黑" panose="020B0503020204020204" pitchFamily="34" charset="-122"/>
                  </a:rPr>
                  <a:t>This is a PPT template for company </a:t>
                </a:r>
                <a:r>
                  <a:rPr lang="en-US" altLang="zh-CN" sz="10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sym typeface="微软雅黑" panose="020B0503020204020204" pitchFamily="34" charset="-122"/>
                  </a:rPr>
                  <a:t>yoThis</a:t>
                </a:r>
                <a:r>
                  <a:rPr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sym typeface="微软雅黑" panose="020B0503020204020204" pitchFamily="34" charset="-122"/>
                  </a:rPr>
                  <a:t> is a PPT template for company your company briefly</a:t>
                </a:r>
                <a:endPara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6" name="TextBox 7"/>
              <p:cNvSpPr>
                <a:spLocks noChangeArrowheads="1"/>
              </p:cNvSpPr>
              <p:nvPr/>
            </p:nvSpPr>
            <p:spPr bwMode="auto">
              <a:xfrm>
                <a:off x="6095999" y="2906996"/>
                <a:ext cx="5678623" cy="6155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lvl="0">
                  <a:defRPr/>
                </a:pPr>
                <a:r>
                  <a:rPr lang="zh-CN" altLang="en-US" sz="4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初入职场的困惑</a:t>
                </a:r>
                <a:endParaRPr lang="zh-CN" altLang="en-US" sz="4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6096000" y="3644429"/>
                <a:ext cx="4907834" cy="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矩形: 圆角 22"/>
            <p:cNvSpPr/>
            <p:nvPr/>
          </p:nvSpPr>
          <p:spPr>
            <a:xfrm>
              <a:off x="6096000" y="2220687"/>
              <a:ext cx="2220685" cy="562216"/>
            </a:xfrm>
            <a:prstGeom prst="roundRect">
              <a:avLst/>
            </a:prstGeom>
            <a:solidFill>
              <a:srgbClr val="338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7"/>
            <p:cNvSpPr>
              <a:spLocks noChangeArrowheads="1"/>
            </p:cNvSpPr>
            <p:nvPr/>
          </p:nvSpPr>
          <p:spPr bwMode="auto">
            <a:xfrm>
              <a:off x="6367281" y="2286352"/>
              <a:ext cx="1678123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汉仪铁线黑-65简" panose="00020600040101010101" pitchFamily="18" charset="-122"/>
                  <a:ea typeface="汉仪铁线黑-65简" panose="00020600040101010101" pitchFamily="18" charset="-122"/>
                </a:rPr>
                <a:t>PART.01</a:t>
              </a:r>
              <a:endParaRPr lang="zh-CN" altLang="en-US" sz="2800" dirty="0">
                <a:solidFill>
                  <a:schemeClr val="bg1"/>
                </a:solidFill>
                <a:latin typeface="汉仪铁线黑-65简" panose="00020600040101010101" pitchFamily="18" charset="-122"/>
                <a:ea typeface="汉仪铁线黑-65简" panose="00020600040101010101" pitchFamily="18" charset="-122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初入职场的困惑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180958" y="1774339"/>
            <a:ext cx="4384110" cy="3548767"/>
            <a:chOff x="6038925" y="1774339"/>
            <a:chExt cx="4384110" cy="3548767"/>
          </a:xfrm>
        </p:grpSpPr>
        <p:sp>
          <p:nvSpPr>
            <p:cNvPr id="28" name="矩形: 圆角 27"/>
            <p:cNvSpPr/>
            <p:nvPr/>
          </p:nvSpPr>
          <p:spPr>
            <a:xfrm>
              <a:off x="6038925" y="1774339"/>
              <a:ext cx="4384110" cy="1031036"/>
            </a:xfrm>
            <a:prstGeom prst="roundRect">
              <a:avLst>
                <a:gd name="adj" fmla="val 50000"/>
              </a:avLst>
            </a:prstGeom>
            <a:solidFill>
              <a:srgbClr val="2F6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latin typeface="字魂59号-创粗黑" panose="00000500000000000000" pitchFamily="2" charset="-122"/>
                <a:ea typeface="字魂59号-创粗黑" panose="00000500000000000000" pitchFamily="2" charset="-122"/>
                <a:sym typeface="字魂59号-创粗黑" panose="00000500000000000000" pitchFamily="2" charset="-122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6038925" y="3033205"/>
              <a:ext cx="4384110" cy="1031036"/>
            </a:xfrm>
            <a:prstGeom prst="roundRect">
              <a:avLst>
                <a:gd name="adj" fmla="val 50000"/>
              </a:avLst>
            </a:prstGeom>
            <a:solidFill>
              <a:srgbClr val="338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latin typeface="字魂59号-创粗黑" panose="00000500000000000000" pitchFamily="2" charset="-122"/>
                <a:ea typeface="字魂59号-创粗黑" panose="00000500000000000000" pitchFamily="2" charset="-122"/>
                <a:sym typeface="字魂59号-创粗黑" panose="00000500000000000000" pitchFamily="2" charset="-122"/>
              </a:endParaRPr>
            </a:p>
          </p:txBody>
        </p:sp>
        <p:sp>
          <p:nvSpPr>
            <p:cNvPr id="30" name="矩形: 圆角 29"/>
            <p:cNvSpPr/>
            <p:nvPr/>
          </p:nvSpPr>
          <p:spPr>
            <a:xfrm>
              <a:off x="6038925" y="4292070"/>
              <a:ext cx="4384110" cy="1031036"/>
            </a:xfrm>
            <a:prstGeom prst="roundRect">
              <a:avLst>
                <a:gd name="adj" fmla="val 50000"/>
              </a:avLst>
            </a:prstGeom>
            <a:solidFill>
              <a:srgbClr val="2F6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latin typeface="字魂59号-创粗黑" panose="00000500000000000000" pitchFamily="2" charset="-122"/>
                <a:ea typeface="字魂59号-创粗黑" panose="00000500000000000000" pitchFamily="2" charset="-122"/>
                <a:sym typeface="字魂59号-创粗黑" panose="00000500000000000000" pitchFamily="2" charset="-122"/>
              </a:endParaRPr>
            </a:p>
          </p:txBody>
        </p:sp>
        <p:sp>
          <p:nvSpPr>
            <p:cNvPr id="31" name="TextBox 102"/>
            <p:cNvSpPr txBox="1"/>
            <p:nvPr/>
          </p:nvSpPr>
          <p:spPr>
            <a:xfrm>
              <a:off x="6310115" y="1864202"/>
              <a:ext cx="3364650" cy="851309"/>
            </a:xfrm>
            <a:prstGeom prst="rect">
              <a:avLst/>
            </a:prstGeom>
            <a:noFill/>
          </p:spPr>
          <p:txBody>
            <a:bodyPr wrap="square" lIns="68566" tIns="34283" rIns="68566" bIns="34283" rtlCol="0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还是按他人期待发展或处于自我探索、焦虑、迷失之中？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2" name="TextBox 102"/>
            <p:cNvSpPr txBox="1"/>
            <p:nvPr/>
          </p:nvSpPr>
          <p:spPr>
            <a:xfrm>
              <a:off x="6310116" y="3266435"/>
              <a:ext cx="3364649" cy="476527"/>
            </a:xfrm>
            <a:prstGeom prst="rect">
              <a:avLst/>
            </a:prstGeom>
            <a:noFill/>
          </p:spPr>
          <p:txBody>
            <a:bodyPr wrap="square" lIns="68566" tIns="34283" rIns="68566" bIns="34283" rtlCol="0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是自主选择了职业生涯目标？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TextBox 102"/>
            <p:cNvSpPr txBox="1"/>
            <p:nvPr/>
          </p:nvSpPr>
          <p:spPr>
            <a:xfrm>
              <a:off x="6310116" y="4525301"/>
              <a:ext cx="4112919" cy="476527"/>
            </a:xfrm>
            <a:prstGeom prst="rect">
              <a:avLst/>
            </a:prstGeom>
            <a:noFill/>
          </p:spPr>
          <p:txBody>
            <a:bodyPr wrap="square" lIns="68566" tIns="34283" rIns="68566" bIns="34283" rtlCol="0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如何正确认识和进行职业生涯规划？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483569" y="1662372"/>
            <a:ext cx="3769083" cy="3621484"/>
            <a:chOff x="7391608" y="2528796"/>
            <a:chExt cx="3769083" cy="3621484"/>
          </a:xfrm>
        </p:grpSpPr>
        <p:sp>
          <p:nvSpPr>
            <p:cNvPr id="34" name="椭圆 33"/>
            <p:cNvSpPr/>
            <p:nvPr/>
          </p:nvSpPr>
          <p:spPr>
            <a:xfrm>
              <a:off x="7391608" y="3768873"/>
              <a:ext cx="224216" cy="224216"/>
            </a:xfrm>
            <a:prstGeom prst="ellipse">
              <a:avLst/>
            </a:prstGeom>
            <a:solidFill>
              <a:srgbClr val="338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latin typeface="字魂59号-创粗黑" panose="00000500000000000000" pitchFamily="2" charset="-122"/>
                <a:ea typeface="字魂59号-创粗黑" panose="00000500000000000000" pitchFamily="2" charset="-122"/>
                <a:sym typeface="字魂59号-创粗黑" panose="00000500000000000000" pitchFamily="2" charset="-122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7778664" y="2768253"/>
              <a:ext cx="3382027" cy="3382027"/>
            </a:xfrm>
            <a:prstGeom prst="ellipse">
              <a:avLst/>
            </a:pr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5000" r="-25000"/>
              </a:stretch>
            </a:blip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000" dirty="0">
                <a:latin typeface="字魂59号-创粗黑" panose="00000500000000000000" pitchFamily="2" charset="-122"/>
                <a:ea typeface="字魂59号-创粗黑" panose="00000500000000000000" pitchFamily="2" charset="-122"/>
                <a:sym typeface="字魂59号-创粗黑" panose="00000500000000000000" pitchFamily="2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9771553" y="2528796"/>
              <a:ext cx="552606" cy="552606"/>
            </a:xfrm>
            <a:prstGeom prst="ellipse">
              <a:avLst/>
            </a:prstGeom>
            <a:solidFill>
              <a:srgbClr val="2F6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latin typeface="字魂59号-创粗黑" panose="00000500000000000000" pitchFamily="2" charset="-122"/>
                <a:ea typeface="字魂59号-创粗黑" panose="00000500000000000000" pitchFamily="2" charset="-122"/>
                <a:sym typeface="字魂59号-创粗黑" panose="00000500000000000000" pitchFamily="2" charset="-122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初入职场的困惑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1421346" y="2006316"/>
            <a:ext cx="5882713" cy="3309140"/>
            <a:chOff x="1184794" y="1953306"/>
            <a:chExt cx="5882713" cy="3309140"/>
          </a:xfrm>
        </p:grpSpPr>
        <p:grpSp>
          <p:nvGrpSpPr>
            <p:cNvPr id="2" name="组合 1"/>
            <p:cNvGrpSpPr/>
            <p:nvPr/>
          </p:nvGrpSpPr>
          <p:grpSpPr>
            <a:xfrm>
              <a:off x="2068361" y="1953306"/>
              <a:ext cx="4999146" cy="3309140"/>
              <a:chOff x="1421346" y="2059323"/>
              <a:chExt cx="4999146" cy="3309140"/>
            </a:xfrm>
          </p:grpSpPr>
          <p:sp>
            <p:nvSpPr>
              <p:cNvPr id="9" name="Subtitle 2"/>
              <p:cNvSpPr txBox="1"/>
              <p:nvPr/>
            </p:nvSpPr>
            <p:spPr>
              <a:xfrm>
                <a:off x="1421346" y="2059323"/>
                <a:ext cx="4999146" cy="851141"/>
              </a:xfrm>
              <a:prstGeom prst="rect">
                <a:avLst/>
              </a:prstGeom>
            </p:spPr>
            <p:txBody>
              <a:bodyPr vert="horz" wrap="square" lIns="108720" tIns="54361" rIns="108720" bIns="54361" rtlCol="0">
                <a:spAutoFit/>
              </a:bodyPr>
              <a:lstStyle>
                <a:lvl1pPr marL="0" indent="0" algn="ctr" defTabSz="1087755" rtl="0" eaLnBrk="1" latinLnBrk="0" hangingPunct="1">
                  <a:lnSpc>
                    <a:spcPct val="120000"/>
                  </a:lnSpc>
                  <a:spcBef>
                    <a:spcPct val="20000"/>
                  </a:spcBef>
                  <a:buFont typeface="Arial" panose="020B0604020202020204"/>
                  <a:buNone/>
                  <a:defRPr sz="2400" kern="1200">
                    <a:solidFill>
                      <a:schemeClr val="tx2"/>
                    </a:solidFill>
                    <a:latin typeface="Open Sans Light"/>
                    <a:ea typeface="+mn-ea"/>
                    <a:cs typeface="Open Sans Light"/>
                  </a:defRPr>
                </a:lvl1pPr>
                <a:lvl2pPr marL="1087755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2pPr>
                <a:lvl3pPr marL="2175510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3pPr>
                <a:lvl4pPr marL="3262630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4pPr>
                <a:lvl5pPr marL="4350385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5pPr>
                <a:lvl6pPr marL="5438140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6525895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7613650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8701405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defTabSz="913765">
                  <a:lnSpc>
                    <a:spcPct val="150000"/>
                  </a:lnSpc>
                  <a:buSzPct val="25000"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658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</a:t>
                </a:r>
                <a:r>
                  <a:rPr lang="zh-CN" altLang="en-US" sz="1800" b="1" dirty="0">
                    <a:solidFill>
                      <a:srgbClr val="2F658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张</a:t>
                </a: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658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说：</a:t>
                </a: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对自己胜任什么工作不是很了解，对现有的工作也没有深入的接触，了解也不够深！</a:t>
                </a:r>
                <a:endPara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Subtitle 2"/>
              <p:cNvSpPr txBox="1"/>
              <p:nvPr/>
            </p:nvSpPr>
            <p:spPr>
              <a:xfrm>
                <a:off x="1421346" y="3267965"/>
                <a:ext cx="4999146" cy="851141"/>
              </a:xfrm>
              <a:prstGeom prst="rect">
                <a:avLst/>
              </a:prstGeom>
            </p:spPr>
            <p:txBody>
              <a:bodyPr vert="horz" wrap="square" lIns="108720" tIns="54361" rIns="108720" bIns="54361" rtlCol="0">
                <a:spAutoFit/>
              </a:bodyPr>
              <a:lstStyle>
                <a:lvl1pPr marL="0" indent="0" algn="ctr" defTabSz="1087755" rtl="0" eaLnBrk="1" latinLnBrk="0" hangingPunct="1">
                  <a:lnSpc>
                    <a:spcPct val="120000"/>
                  </a:lnSpc>
                  <a:spcBef>
                    <a:spcPct val="20000"/>
                  </a:spcBef>
                  <a:buFont typeface="Arial" panose="020B0604020202020204"/>
                  <a:buNone/>
                  <a:defRPr sz="2400" kern="1200">
                    <a:solidFill>
                      <a:schemeClr val="tx2"/>
                    </a:solidFill>
                    <a:latin typeface="Open Sans Light"/>
                    <a:ea typeface="+mn-ea"/>
                    <a:cs typeface="Open Sans Light"/>
                  </a:defRPr>
                </a:lvl1pPr>
                <a:lvl2pPr marL="1087755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2pPr>
                <a:lvl3pPr marL="2175510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3pPr>
                <a:lvl4pPr marL="3262630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4pPr>
                <a:lvl5pPr marL="4350385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5pPr>
                <a:lvl6pPr marL="5438140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6525895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7613650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8701405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913765">
                  <a:lnSpc>
                    <a:spcPct val="150000"/>
                  </a:lnSpc>
                  <a:buSzPct val="25000"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658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</a:t>
                </a:r>
                <a:r>
                  <a:rPr lang="zh-CN" altLang="en-US" sz="1800" b="1" dirty="0">
                    <a:solidFill>
                      <a:srgbClr val="2F658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王</a:t>
                </a: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658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说：</a:t>
                </a: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对职业生涯规划这个词听说过，但不是很了解职业生涯发展阶段</a:t>
                </a:r>
                <a:endPara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Subtitle 2"/>
              <p:cNvSpPr txBox="1"/>
              <p:nvPr/>
            </p:nvSpPr>
            <p:spPr>
              <a:xfrm>
                <a:off x="1421346" y="4476606"/>
                <a:ext cx="4999146" cy="891857"/>
              </a:xfrm>
              <a:prstGeom prst="rect">
                <a:avLst/>
              </a:prstGeom>
            </p:spPr>
            <p:txBody>
              <a:bodyPr vert="horz" wrap="square" lIns="108720" tIns="54361" rIns="108720" bIns="54361" rtlCol="0">
                <a:spAutoFit/>
              </a:bodyPr>
              <a:lstStyle>
                <a:lvl1pPr marL="0" indent="0" algn="ctr" defTabSz="1087755" rtl="0" eaLnBrk="1" latinLnBrk="0" hangingPunct="1">
                  <a:lnSpc>
                    <a:spcPct val="120000"/>
                  </a:lnSpc>
                  <a:spcBef>
                    <a:spcPct val="20000"/>
                  </a:spcBef>
                  <a:buFont typeface="Arial" panose="020B0604020202020204"/>
                  <a:buNone/>
                  <a:defRPr sz="2400" kern="1200">
                    <a:solidFill>
                      <a:schemeClr val="tx2"/>
                    </a:solidFill>
                    <a:latin typeface="Open Sans Light"/>
                    <a:ea typeface="+mn-ea"/>
                    <a:cs typeface="Open Sans Light"/>
                  </a:defRPr>
                </a:lvl1pPr>
                <a:lvl2pPr marL="1087755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2pPr>
                <a:lvl3pPr marL="2175510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3pPr>
                <a:lvl4pPr marL="3262630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4pPr>
                <a:lvl5pPr marL="4350385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5pPr>
                <a:lvl6pPr marL="5438140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6525895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7613650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8701405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913765">
                  <a:lnSpc>
                    <a:spcPct val="150000"/>
                  </a:lnSpc>
                  <a:buSzPct val="25000"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658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</a:t>
                </a:r>
                <a:r>
                  <a:rPr lang="zh-CN" altLang="en-US" sz="1800" b="1" dirty="0">
                    <a:solidFill>
                      <a:srgbClr val="2F658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刘</a:t>
                </a: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658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说：</a:t>
                </a:r>
                <a:r>
                  <a:rPr kumimoji="0" lang="en-US" altLang="zh-CN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没有明确的目标，也没有明确的职业发展通道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" name="iconfont-1063-813691"/>
            <p:cNvSpPr>
              <a:spLocks noChangeAspect="1"/>
            </p:cNvSpPr>
            <p:nvPr/>
          </p:nvSpPr>
          <p:spPr bwMode="auto">
            <a:xfrm>
              <a:off x="1184794" y="2095616"/>
              <a:ext cx="609685" cy="584356"/>
            </a:xfrm>
            <a:custGeom>
              <a:avLst/>
              <a:gdLst>
                <a:gd name="T0" fmla="*/ 12787 w 12787"/>
                <a:gd name="T1" fmla="*/ 10498 h 12254"/>
                <a:gd name="T2" fmla="*/ 10091 w 12787"/>
                <a:gd name="T3" fmla="*/ 6383 h 12254"/>
                <a:gd name="T4" fmla="*/ 11360 w 12787"/>
                <a:gd name="T5" fmla="*/ 3929 h 12254"/>
                <a:gd name="T6" fmla="*/ 9161 w 12787"/>
                <a:gd name="T7" fmla="*/ 1057 h 12254"/>
                <a:gd name="T8" fmla="*/ 9127 w 12787"/>
                <a:gd name="T9" fmla="*/ 1060 h 12254"/>
                <a:gd name="T10" fmla="*/ 9084 w 12787"/>
                <a:gd name="T11" fmla="*/ 1055 h 12254"/>
                <a:gd name="T12" fmla="*/ 8597 w 12787"/>
                <a:gd name="T13" fmla="*/ 1560 h 12254"/>
                <a:gd name="T14" fmla="*/ 9008 w 12787"/>
                <a:gd name="T15" fmla="*/ 2057 h 12254"/>
                <a:gd name="T16" fmla="*/ 9106 w 12787"/>
                <a:gd name="T17" fmla="*/ 2089 h 12254"/>
                <a:gd name="T18" fmla="*/ 10362 w 12787"/>
                <a:gd name="T19" fmla="*/ 3903 h 12254"/>
                <a:gd name="T20" fmla="*/ 8846 w 12787"/>
                <a:gd name="T21" fmla="*/ 5787 h 12254"/>
                <a:gd name="T22" fmla="*/ 8842 w 12787"/>
                <a:gd name="T23" fmla="*/ 5789 h 12254"/>
                <a:gd name="T24" fmla="*/ 8328 w 12787"/>
                <a:gd name="T25" fmla="*/ 6354 h 12254"/>
                <a:gd name="T26" fmla="*/ 8855 w 12787"/>
                <a:gd name="T27" fmla="*/ 6920 h 12254"/>
                <a:gd name="T28" fmla="*/ 8861 w 12787"/>
                <a:gd name="T29" fmla="*/ 6925 h 12254"/>
                <a:gd name="T30" fmla="*/ 11824 w 12787"/>
                <a:gd name="T31" fmla="*/ 10498 h 12254"/>
                <a:gd name="T32" fmla="*/ 12305 w 12787"/>
                <a:gd name="T33" fmla="*/ 10997 h 12254"/>
                <a:gd name="T34" fmla="*/ 12785 w 12787"/>
                <a:gd name="T35" fmla="*/ 10518 h 12254"/>
                <a:gd name="T36" fmla="*/ 12787 w 12787"/>
                <a:gd name="T37" fmla="*/ 10510 h 12254"/>
                <a:gd name="T38" fmla="*/ 12787 w 12787"/>
                <a:gd name="T39" fmla="*/ 10507 h 12254"/>
                <a:gd name="T40" fmla="*/ 12787 w 12787"/>
                <a:gd name="T41" fmla="*/ 10507 h 12254"/>
                <a:gd name="T42" fmla="*/ 12787 w 12787"/>
                <a:gd name="T43" fmla="*/ 10498 h 12254"/>
                <a:gd name="T44" fmla="*/ 12787 w 12787"/>
                <a:gd name="T45" fmla="*/ 10498 h 12254"/>
                <a:gd name="T46" fmla="*/ 12787 w 12787"/>
                <a:gd name="T47" fmla="*/ 10498 h 12254"/>
                <a:gd name="T48" fmla="*/ 12787 w 12787"/>
                <a:gd name="T49" fmla="*/ 10498 h 12254"/>
                <a:gd name="T50" fmla="*/ 12787 w 12787"/>
                <a:gd name="T51" fmla="*/ 10498 h 12254"/>
                <a:gd name="T52" fmla="*/ 7014 w 12787"/>
                <a:gd name="T53" fmla="*/ 6467 h 12254"/>
                <a:gd name="T54" fmla="*/ 8529 w 12787"/>
                <a:gd name="T55" fmla="*/ 3531 h 12254"/>
                <a:gd name="T56" fmla="*/ 5119 w 12787"/>
                <a:gd name="T57" fmla="*/ 0 h 12254"/>
                <a:gd name="T58" fmla="*/ 1708 w 12787"/>
                <a:gd name="T59" fmla="*/ 3531 h 12254"/>
                <a:gd name="T60" fmla="*/ 3223 w 12787"/>
                <a:gd name="T61" fmla="*/ 6467 h 12254"/>
                <a:gd name="T62" fmla="*/ 0 w 12787"/>
                <a:gd name="T63" fmla="*/ 11389 h 12254"/>
                <a:gd name="T64" fmla="*/ 17 w 12787"/>
                <a:gd name="T65" fmla="*/ 11762 h 12254"/>
                <a:gd name="T66" fmla="*/ 17 w 12787"/>
                <a:gd name="T67" fmla="*/ 11762 h 12254"/>
                <a:gd name="T68" fmla="*/ 493 w 12787"/>
                <a:gd name="T69" fmla="*/ 12254 h 12254"/>
                <a:gd name="T70" fmla="*/ 968 w 12787"/>
                <a:gd name="T71" fmla="*/ 11762 h 12254"/>
                <a:gd name="T72" fmla="*/ 963 w 12787"/>
                <a:gd name="T73" fmla="*/ 11717 h 12254"/>
                <a:gd name="T74" fmla="*/ 947 w 12787"/>
                <a:gd name="T75" fmla="*/ 11389 h 12254"/>
                <a:gd name="T76" fmla="*/ 5118 w 12787"/>
                <a:gd name="T77" fmla="*/ 7069 h 12254"/>
                <a:gd name="T78" fmla="*/ 9290 w 12787"/>
                <a:gd name="T79" fmla="*/ 11389 h 12254"/>
                <a:gd name="T80" fmla="*/ 9273 w 12787"/>
                <a:gd name="T81" fmla="*/ 11730 h 12254"/>
                <a:gd name="T82" fmla="*/ 9271 w 12787"/>
                <a:gd name="T83" fmla="*/ 11747 h 12254"/>
                <a:gd name="T84" fmla="*/ 9271 w 12787"/>
                <a:gd name="T85" fmla="*/ 11752 h 12254"/>
                <a:gd name="T86" fmla="*/ 9271 w 12787"/>
                <a:gd name="T87" fmla="*/ 11762 h 12254"/>
                <a:gd name="T88" fmla="*/ 9273 w 12787"/>
                <a:gd name="T89" fmla="*/ 11762 h 12254"/>
                <a:gd name="T90" fmla="*/ 9746 w 12787"/>
                <a:gd name="T91" fmla="*/ 12239 h 12254"/>
                <a:gd name="T92" fmla="*/ 10220 w 12787"/>
                <a:gd name="T93" fmla="*/ 11762 h 12254"/>
                <a:gd name="T94" fmla="*/ 10221 w 12787"/>
                <a:gd name="T95" fmla="*/ 11762 h 12254"/>
                <a:gd name="T96" fmla="*/ 10236 w 12787"/>
                <a:gd name="T97" fmla="*/ 11389 h 12254"/>
                <a:gd name="T98" fmla="*/ 7014 w 12787"/>
                <a:gd name="T99" fmla="*/ 6467 h 12254"/>
                <a:gd name="T100" fmla="*/ 7014 w 12787"/>
                <a:gd name="T101" fmla="*/ 6467 h 12254"/>
                <a:gd name="T102" fmla="*/ 5119 w 12787"/>
                <a:gd name="T103" fmla="*/ 6068 h 12254"/>
                <a:gd name="T104" fmla="*/ 2669 w 12787"/>
                <a:gd name="T105" fmla="*/ 3531 h 12254"/>
                <a:gd name="T106" fmla="*/ 5119 w 12787"/>
                <a:gd name="T107" fmla="*/ 995 h 12254"/>
                <a:gd name="T108" fmla="*/ 7568 w 12787"/>
                <a:gd name="T109" fmla="*/ 3531 h 12254"/>
                <a:gd name="T110" fmla="*/ 5119 w 12787"/>
                <a:gd name="T111" fmla="*/ 6068 h 12254"/>
                <a:gd name="T112" fmla="*/ 5119 w 12787"/>
                <a:gd name="T113" fmla="*/ 6068 h 12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787" h="12254">
                  <a:moveTo>
                    <a:pt x="12787" y="10498"/>
                  </a:moveTo>
                  <a:cubicBezTo>
                    <a:pt x="12787" y="8631"/>
                    <a:pt x="11670" y="7035"/>
                    <a:pt x="10091" y="6383"/>
                  </a:cubicBezTo>
                  <a:cubicBezTo>
                    <a:pt x="10856" y="5854"/>
                    <a:pt x="11360" y="4953"/>
                    <a:pt x="11360" y="3929"/>
                  </a:cubicBezTo>
                  <a:cubicBezTo>
                    <a:pt x="11360" y="2531"/>
                    <a:pt x="10421" y="1361"/>
                    <a:pt x="9161" y="1057"/>
                  </a:cubicBezTo>
                  <a:cubicBezTo>
                    <a:pt x="9149" y="1054"/>
                    <a:pt x="9138" y="1055"/>
                    <a:pt x="9127" y="1060"/>
                  </a:cubicBezTo>
                  <a:cubicBezTo>
                    <a:pt x="9113" y="1058"/>
                    <a:pt x="9099" y="1055"/>
                    <a:pt x="9084" y="1055"/>
                  </a:cubicBezTo>
                  <a:cubicBezTo>
                    <a:pt x="8815" y="1055"/>
                    <a:pt x="8597" y="1281"/>
                    <a:pt x="8597" y="1560"/>
                  </a:cubicBezTo>
                  <a:cubicBezTo>
                    <a:pt x="8597" y="1812"/>
                    <a:pt x="8775" y="2019"/>
                    <a:pt x="9008" y="2057"/>
                  </a:cubicBezTo>
                  <a:cubicBezTo>
                    <a:pt x="9050" y="2075"/>
                    <a:pt x="9104" y="2088"/>
                    <a:pt x="9106" y="2089"/>
                  </a:cubicBezTo>
                  <a:cubicBezTo>
                    <a:pt x="9836" y="2345"/>
                    <a:pt x="10362" y="3060"/>
                    <a:pt x="10362" y="3903"/>
                  </a:cubicBezTo>
                  <a:cubicBezTo>
                    <a:pt x="10362" y="4842"/>
                    <a:pt x="9708" y="5623"/>
                    <a:pt x="8846" y="5787"/>
                  </a:cubicBezTo>
                  <a:cubicBezTo>
                    <a:pt x="8844" y="5787"/>
                    <a:pt x="8844" y="5789"/>
                    <a:pt x="8842" y="5789"/>
                  </a:cubicBezTo>
                  <a:cubicBezTo>
                    <a:pt x="8556" y="5808"/>
                    <a:pt x="8328" y="6053"/>
                    <a:pt x="8328" y="6354"/>
                  </a:cubicBezTo>
                  <a:cubicBezTo>
                    <a:pt x="8328" y="6660"/>
                    <a:pt x="8562" y="6908"/>
                    <a:pt x="8855" y="6920"/>
                  </a:cubicBezTo>
                  <a:cubicBezTo>
                    <a:pt x="8857" y="6921"/>
                    <a:pt x="8859" y="6925"/>
                    <a:pt x="8861" y="6925"/>
                  </a:cubicBezTo>
                  <a:cubicBezTo>
                    <a:pt x="10594" y="7108"/>
                    <a:pt x="11824" y="8637"/>
                    <a:pt x="11824" y="10498"/>
                  </a:cubicBezTo>
                  <a:cubicBezTo>
                    <a:pt x="11824" y="10773"/>
                    <a:pt x="12039" y="10997"/>
                    <a:pt x="12305" y="10997"/>
                  </a:cubicBezTo>
                  <a:cubicBezTo>
                    <a:pt x="12565" y="10997"/>
                    <a:pt x="12775" y="10784"/>
                    <a:pt x="12785" y="10518"/>
                  </a:cubicBezTo>
                  <a:cubicBezTo>
                    <a:pt x="12785" y="10515"/>
                    <a:pt x="12787" y="10513"/>
                    <a:pt x="12787" y="10510"/>
                  </a:cubicBezTo>
                  <a:cubicBezTo>
                    <a:pt x="12787" y="10509"/>
                    <a:pt x="12787" y="10509"/>
                    <a:pt x="12787" y="10507"/>
                  </a:cubicBezTo>
                  <a:lnTo>
                    <a:pt x="12787" y="10507"/>
                  </a:lnTo>
                  <a:cubicBezTo>
                    <a:pt x="12787" y="10504"/>
                    <a:pt x="12787" y="10501"/>
                    <a:pt x="12787" y="10498"/>
                  </a:cubicBezTo>
                  <a:lnTo>
                    <a:pt x="12787" y="10498"/>
                  </a:lnTo>
                  <a:lnTo>
                    <a:pt x="12787" y="10498"/>
                  </a:lnTo>
                  <a:lnTo>
                    <a:pt x="12787" y="10498"/>
                  </a:lnTo>
                  <a:lnTo>
                    <a:pt x="12787" y="10498"/>
                  </a:lnTo>
                  <a:close/>
                  <a:moveTo>
                    <a:pt x="7014" y="6467"/>
                  </a:moveTo>
                  <a:cubicBezTo>
                    <a:pt x="7927" y="5833"/>
                    <a:pt x="8529" y="4755"/>
                    <a:pt x="8529" y="3531"/>
                  </a:cubicBezTo>
                  <a:cubicBezTo>
                    <a:pt x="8529" y="1581"/>
                    <a:pt x="7002" y="0"/>
                    <a:pt x="5119" y="0"/>
                  </a:cubicBezTo>
                  <a:cubicBezTo>
                    <a:pt x="3235" y="0"/>
                    <a:pt x="1708" y="1581"/>
                    <a:pt x="1708" y="3531"/>
                  </a:cubicBezTo>
                  <a:cubicBezTo>
                    <a:pt x="1708" y="4756"/>
                    <a:pt x="2310" y="5833"/>
                    <a:pt x="3223" y="6467"/>
                  </a:cubicBezTo>
                  <a:cubicBezTo>
                    <a:pt x="1335" y="7246"/>
                    <a:pt x="0" y="9156"/>
                    <a:pt x="0" y="11389"/>
                  </a:cubicBezTo>
                  <a:cubicBezTo>
                    <a:pt x="0" y="11515"/>
                    <a:pt x="7" y="11639"/>
                    <a:pt x="17" y="11762"/>
                  </a:cubicBezTo>
                  <a:lnTo>
                    <a:pt x="17" y="11762"/>
                  </a:lnTo>
                  <a:cubicBezTo>
                    <a:pt x="17" y="12034"/>
                    <a:pt x="230" y="12254"/>
                    <a:pt x="493" y="12254"/>
                  </a:cubicBezTo>
                  <a:cubicBezTo>
                    <a:pt x="755" y="12254"/>
                    <a:pt x="968" y="12034"/>
                    <a:pt x="968" y="11762"/>
                  </a:cubicBezTo>
                  <a:cubicBezTo>
                    <a:pt x="968" y="11747"/>
                    <a:pt x="965" y="11732"/>
                    <a:pt x="963" y="11717"/>
                  </a:cubicBezTo>
                  <a:cubicBezTo>
                    <a:pt x="954" y="11609"/>
                    <a:pt x="947" y="11500"/>
                    <a:pt x="947" y="11389"/>
                  </a:cubicBezTo>
                  <a:cubicBezTo>
                    <a:pt x="947" y="9003"/>
                    <a:pt x="2814" y="7069"/>
                    <a:pt x="5118" y="7069"/>
                  </a:cubicBezTo>
                  <a:cubicBezTo>
                    <a:pt x="7423" y="7069"/>
                    <a:pt x="9290" y="9003"/>
                    <a:pt x="9290" y="11389"/>
                  </a:cubicBezTo>
                  <a:cubicBezTo>
                    <a:pt x="9290" y="11504"/>
                    <a:pt x="9283" y="11618"/>
                    <a:pt x="9273" y="11730"/>
                  </a:cubicBezTo>
                  <a:cubicBezTo>
                    <a:pt x="9273" y="11736"/>
                    <a:pt x="9271" y="11741"/>
                    <a:pt x="9271" y="11747"/>
                  </a:cubicBezTo>
                  <a:cubicBezTo>
                    <a:pt x="9271" y="11749"/>
                    <a:pt x="9271" y="11750"/>
                    <a:pt x="9271" y="11752"/>
                  </a:cubicBezTo>
                  <a:cubicBezTo>
                    <a:pt x="9271" y="11755"/>
                    <a:pt x="9271" y="11759"/>
                    <a:pt x="9271" y="11762"/>
                  </a:cubicBezTo>
                  <a:lnTo>
                    <a:pt x="9273" y="11762"/>
                  </a:lnTo>
                  <a:cubicBezTo>
                    <a:pt x="9281" y="12026"/>
                    <a:pt x="9489" y="12239"/>
                    <a:pt x="9746" y="12239"/>
                  </a:cubicBezTo>
                  <a:cubicBezTo>
                    <a:pt x="10004" y="12239"/>
                    <a:pt x="10212" y="12026"/>
                    <a:pt x="10220" y="11762"/>
                  </a:cubicBezTo>
                  <a:lnTo>
                    <a:pt x="10221" y="11762"/>
                  </a:lnTo>
                  <a:cubicBezTo>
                    <a:pt x="10230" y="11639"/>
                    <a:pt x="10236" y="11515"/>
                    <a:pt x="10236" y="11389"/>
                  </a:cubicBezTo>
                  <a:cubicBezTo>
                    <a:pt x="10237" y="9156"/>
                    <a:pt x="8902" y="7246"/>
                    <a:pt x="7014" y="6467"/>
                  </a:cubicBezTo>
                  <a:lnTo>
                    <a:pt x="7014" y="6467"/>
                  </a:lnTo>
                  <a:close/>
                  <a:moveTo>
                    <a:pt x="5119" y="6068"/>
                  </a:moveTo>
                  <a:cubicBezTo>
                    <a:pt x="3765" y="6068"/>
                    <a:pt x="2669" y="4932"/>
                    <a:pt x="2669" y="3531"/>
                  </a:cubicBezTo>
                  <a:cubicBezTo>
                    <a:pt x="2669" y="2131"/>
                    <a:pt x="3765" y="995"/>
                    <a:pt x="5119" y="995"/>
                  </a:cubicBezTo>
                  <a:cubicBezTo>
                    <a:pt x="6472" y="995"/>
                    <a:pt x="7568" y="2131"/>
                    <a:pt x="7568" y="3531"/>
                  </a:cubicBezTo>
                  <a:cubicBezTo>
                    <a:pt x="7568" y="4932"/>
                    <a:pt x="6472" y="6068"/>
                    <a:pt x="5119" y="6068"/>
                  </a:cubicBezTo>
                  <a:lnTo>
                    <a:pt x="5119" y="6068"/>
                  </a:lnTo>
                  <a:close/>
                </a:path>
              </a:pathLst>
            </a:custGeom>
            <a:solidFill>
              <a:srgbClr val="338B94"/>
            </a:solidFill>
            <a:ln>
              <a:noFill/>
            </a:ln>
          </p:spPr>
        </p:sp>
        <p:sp>
          <p:nvSpPr>
            <p:cNvPr id="22" name="iconfont-1063-813691"/>
            <p:cNvSpPr>
              <a:spLocks noChangeAspect="1"/>
            </p:cNvSpPr>
            <p:nvPr/>
          </p:nvSpPr>
          <p:spPr bwMode="auto">
            <a:xfrm>
              <a:off x="1184794" y="3295340"/>
              <a:ext cx="609685" cy="584356"/>
            </a:xfrm>
            <a:custGeom>
              <a:avLst/>
              <a:gdLst>
                <a:gd name="T0" fmla="*/ 12787 w 12787"/>
                <a:gd name="T1" fmla="*/ 10498 h 12254"/>
                <a:gd name="T2" fmla="*/ 10091 w 12787"/>
                <a:gd name="T3" fmla="*/ 6383 h 12254"/>
                <a:gd name="T4" fmla="*/ 11360 w 12787"/>
                <a:gd name="T5" fmla="*/ 3929 h 12254"/>
                <a:gd name="T6" fmla="*/ 9161 w 12787"/>
                <a:gd name="T7" fmla="*/ 1057 h 12254"/>
                <a:gd name="T8" fmla="*/ 9127 w 12787"/>
                <a:gd name="T9" fmla="*/ 1060 h 12254"/>
                <a:gd name="T10" fmla="*/ 9084 w 12787"/>
                <a:gd name="T11" fmla="*/ 1055 h 12254"/>
                <a:gd name="T12" fmla="*/ 8597 w 12787"/>
                <a:gd name="T13" fmla="*/ 1560 h 12254"/>
                <a:gd name="T14" fmla="*/ 9008 w 12787"/>
                <a:gd name="T15" fmla="*/ 2057 h 12254"/>
                <a:gd name="T16" fmla="*/ 9106 w 12787"/>
                <a:gd name="T17" fmla="*/ 2089 h 12254"/>
                <a:gd name="T18" fmla="*/ 10362 w 12787"/>
                <a:gd name="T19" fmla="*/ 3903 h 12254"/>
                <a:gd name="T20" fmla="*/ 8846 w 12787"/>
                <a:gd name="T21" fmla="*/ 5787 h 12254"/>
                <a:gd name="T22" fmla="*/ 8842 w 12787"/>
                <a:gd name="T23" fmla="*/ 5789 h 12254"/>
                <a:gd name="T24" fmla="*/ 8328 w 12787"/>
                <a:gd name="T25" fmla="*/ 6354 h 12254"/>
                <a:gd name="T26" fmla="*/ 8855 w 12787"/>
                <a:gd name="T27" fmla="*/ 6920 h 12254"/>
                <a:gd name="T28" fmla="*/ 8861 w 12787"/>
                <a:gd name="T29" fmla="*/ 6925 h 12254"/>
                <a:gd name="T30" fmla="*/ 11824 w 12787"/>
                <a:gd name="T31" fmla="*/ 10498 h 12254"/>
                <a:gd name="T32" fmla="*/ 12305 w 12787"/>
                <a:gd name="T33" fmla="*/ 10997 h 12254"/>
                <a:gd name="T34" fmla="*/ 12785 w 12787"/>
                <a:gd name="T35" fmla="*/ 10518 h 12254"/>
                <a:gd name="T36" fmla="*/ 12787 w 12787"/>
                <a:gd name="T37" fmla="*/ 10510 h 12254"/>
                <a:gd name="T38" fmla="*/ 12787 w 12787"/>
                <a:gd name="T39" fmla="*/ 10507 h 12254"/>
                <a:gd name="T40" fmla="*/ 12787 w 12787"/>
                <a:gd name="T41" fmla="*/ 10507 h 12254"/>
                <a:gd name="T42" fmla="*/ 12787 w 12787"/>
                <a:gd name="T43" fmla="*/ 10498 h 12254"/>
                <a:gd name="T44" fmla="*/ 12787 w 12787"/>
                <a:gd name="T45" fmla="*/ 10498 h 12254"/>
                <a:gd name="T46" fmla="*/ 12787 w 12787"/>
                <a:gd name="T47" fmla="*/ 10498 h 12254"/>
                <a:gd name="T48" fmla="*/ 12787 w 12787"/>
                <a:gd name="T49" fmla="*/ 10498 h 12254"/>
                <a:gd name="T50" fmla="*/ 12787 w 12787"/>
                <a:gd name="T51" fmla="*/ 10498 h 12254"/>
                <a:gd name="T52" fmla="*/ 7014 w 12787"/>
                <a:gd name="T53" fmla="*/ 6467 h 12254"/>
                <a:gd name="T54" fmla="*/ 8529 w 12787"/>
                <a:gd name="T55" fmla="*/ 3531 h 12254"/>
                <a:gd name="T56" fmla="*/ 5119 w 12787"/>
                <a:gd name="T57" fmla="*/ 0 h 12254"/>
                <a:gd name="T58" fmla="*/ 1708 w 12787"/>
                <a:gd name="T59" fmla="*/ 3531 h 12254"/>
                <a:gd name="T60" fmla="*/ 3223 w 12787"/>
                <a:gd name="T61" fmla="*/ 6467 h 12254"/>
                <a:gd name="T62" fmla="*/ 0 w 12787"/>
                <a:gd name="T63" fmla="*/ 11389 h 12254"/>
                <a:gd name="T64" fmla="*/ 17 w 12787"/>
                <a:gd name="T65" fmla="*/ 11762 h 12254"/>
                <a:gd name="T66" fmla="*/ 17 w 12787"/>
                <a:gd name="T67" fmla="*/ 11762 h 12254"/>
                <a:gd name="T68" fmla="*/ 493 w 12787"/>
                <a:gd name="T69" fmla="*/ 12254 h 12254"/>
                <a:gd name="T70" fmla="*/ 968 w 12787"/>
                <a:gd name="T71" fmla="*/ 11762 h 12254"/>
                <a:gd name="T72" fmla="*/ 963 w 12787"/>
                <a:gd name="T73" fmla="*/ 11717 h 12254"/>
                <a:gd name="T74" fmla="*/ 947 w 12787"/>
                <a:gd name="T75" fmla="*/ 11389 h 12254"/>
                <a:gd name="T76" fmla="*/ 5118 w 12787"/>
                <a:gd name="T77" fmla="*/ 7069 h 12254"/>
                <a:gd name="T78" fmla="*/ 9290 w 12787"/>
                <a:gd name="T79" fmla="*/ 11389 h 12254"/>
                <a:gd name="T80" fmla="*/ 9273 w 12787"/>
                <a:gd name="T81" fmla="*/ 11730 h 12254"/>
                <a:gd name="T82" fmla="*/ 9271 w 12787"/>
                <a:gd name="T83" fmla="*/ 11747 h 12254"/>
                <a:gd name="T84" fmla="*/ 9271 w 12787"/>
                <a:gd name="T85" fmla="*/ 11752 h 12254"/>
                <a:gd name="T86" fmla="*/ 9271 w 12787"/>
                <a:gd name="T87" fmla="*/ 11762 h 12254"/>
                <a:gd name="T88" fmla="*/ 9273 w 12787"/>
                <a:gd name="T89" fmla="*/ 11762 h 12254"/>
                <a:gd name="T90" fmla="*/ 9746 w 12787"/>
                <a:gd name="T91" fmla="*/ 12239 h 12254"/>
                <a:gd name="T92" fmla="*/ 10220 w 12787"/>
                <a:gd name="T93" fmla="*/ 11762 h 12254"/>
                <a:gd name="T94" fmla="*/ 10221 w 12787"/>
                <a:gd name="T95" fmla="*/ 11762 h 12254"/>
                <a:gd name="T96" fmla="*/ 10236 w 12787"/>
                <a:gd name="T97" fmla="*/ 11389 h 12254"/>
                <a:gd name="T98" fmla="*/ 7014 w 12787"/>
                <a:gd name="T99" fmla="*/ 6467 h 12254"/>
                <a:gd name="T100" fmla="*/ 7014 w 12787"/>
                <a:gd name="T101" fmla="*/ 6467 h 12254"/>
                <a:gd name="T102" fmla="*/ 5119 w 12787"/>
                <a:gd name="T103" fmla="*/ 6068 h 12254"/>
                <a:gd name="T104" fmla="*/ 2669 w 12787"/>
                <a:gd name="T105" fmla="*/ 3531 h 12254"/>
                <a:gd name="T106" fmla="*/ 5119 w 12787"/>
                <a:gd name="T107" fmla="*/ 995 h 12254"/>
                <a:gd name="T108" fmla="*/ 7568 w 12787"/>
                <a:gd name="T109" fmla="*/ 3531 h 12254"/>
                <a:gd name="T110" fmla="*/ 5119 w 12787"/>
                <a:gd name="T111" fmla="*/ 6068 h 12254"/>
                <a:gd name="T112" fmla="*/ 5119 w 12787"/>
                <a:gd name="T113" fmla="*/ 6068 h 12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787" h="12254">
                  <a:moveTo>
                    <a:pt x="12787" y="10498"/>
                  </a:moveTo>
                  <a:cubicBezTo>
                    <a:pt x="12787" y="8631"/>
                    <a:pt x="11670" y="7035"/>
                    <a:pt x="10091" y="6383"/>
                  </a:cubicBezTo>
                  <a:cubicBezTo>
                    <a:pt x="10856" y="5854"/>
                    <a:pt x="11360" y="4953"/>
                    <a:pt x="11360" y="3929"/>
                  </a:cubicBezTo>
                  <a:cubicBezTo>
                    <a:pt x="11360" y="2531"/>
                    <a:pt x="10421" y="1361"/>
                    <a:pt x="9161" y="1057"/>
                  </a:cubicBezTo>
                  <a:cubicBezTo>
                    <a:pt x="9149" y="1054"/>
                    <a:pt x="9138" y="1055"/>
                    <a:pt x="9127" y="1060"/>
                  </a:cubicBezTo>
                  <a:cubicBezTo>
                    <a:pt x="9113" y="1058"/>
                    <a:pt x="9099" y="1055"/>
                    <a:pt x="9084" y="1055"/>
                  </a:cubicBezTo>
                  <a:cubicBezTo>
                    <a:pt x="8815" y="1055"/>
                    <a:pt x="8597" y="1281"/>
                    <a:pt x="8597" y="1560"/>
                  </a:cubicBezTo>
                  <a:cubicBezTo>
                    <a:pt x="8597" y="1812"/>
                    <a:pt x="8775" y="2019"/>
                    <a:pt x="9008" y="2057"/>
                  </a:cubicBezTo>
                  <a:cubicBezTo>
                    <a:pt x="9050" y="2075"/>
                    <a:pt x="9104" y="2088"/>
                    <a:pt x="9106" y="2089"/>
                  </a:cubicBezTo>
                  <a:cubicBezTo>
                    <a:pt x="9836" y="2345"/>
                    <a:pt x="10362" y="3060"/>
                    <a:pt x="10362" y="3903"/>
                  </a:cubicBezTo>
                  <a:cubicBezTo>
                    <a:pt x="10362" y="4842"/>
                    <a:pt x="9708" y="5623"/>
                    <a:pt x="8846" y="5787"/>
                  </a:cubicBezTo>
                  <a:cubicBezTo>
                    <a:pt x="8844" y="5787"/>
                    <a:pt x="8844" y="5789"/>
                    <a:pt x="8842" y="5789"/>
                  </a:cubicBezTo>
                  <a:cubicBezTo>
                    <a:pt x="8556" y="5808"/>
                    <a:pt x="8328" y="6053"/>
                    <a:pt x="8328" y="6354"/>
                  </a:cubicBezTo>
                  <a:cubicBezTo>
                    <a:pt x="8328" y="6660"/>
                    <a:pt x="8562" y="6908"/>
                    <a:pt x="8855" y="6920"/>
                  </a:cubicBezTo>
                  <a:cubicBezTo>
                    <a:pt x="8857" y="6921"/>
                    <a:pt x="8859" y="6925"/>
                    <a:pt x="8861" y="6925"/>
                  </a:cubicBezTo>
                  <a:cubicBezTo>
                    <a:pt x="10594" y="7108"/>
                    <a:pt x="11824" y="8637"/>
                    <a:pt x="11824" y="10498"/>
                  </a:cubicBezTo>
                  <a:cubicBezTo>
                    <a:pt x="11824" y="10773"/>
                    <a:pt x="12039" y="10997"/>
                    <a:pt x="12305" y="10997"/>
                  </a:cubicBezTo>
                  <a:cubicBezTo>
                    <a:pt x="12565" y="10997"/>
                    <a:pt x="12775" y="10784"/>
                    <a:pt x="12785" y="10518"/>
                  </a:cubicBezTo>
                  <a:cubicBezTo>
                    <a:pt x="12785" y="10515"/>
                    <a:pt x="12787" y="10513"/>
                    <a:pt x="12787" y="10510"/>
                  </a:cubicBezTo>
                  <a:cubicBezTo>
                    <a:pt x="12787" y="10509"/>
                    <a:pt x="12787" y="10509"/>
                    <a:pt x="12787" y="10507"/>
                  </a:cubicBezTo>
                  <a:lnTo>
                    <a:pt x="12787" y="10507"/>
                  </a:lnTo>
                  <a:cubicBezTo>
                    <a:pt x="12787" y="10504"/>
                    <a:pt x="12787" y="10501"/>
                    <a:pt x="12787" y="10498"/>
                  </a:cubicBezTo>
                  <a:lnTo>
                    <a:pt x="12787" y="10498"/>
                  </a:lnTo>
                  <a:lnTo>
                    <a:pt x="12787" y="10498"/>
                  </a:lnTo>
                  <a:lnTo>
                    <a:pt x="12787" y="10498"/>
                  </a:lnTo>
                  <a:lnTo>
                    <a:pt x="12787" y="10498"/>
                  </a:lnTo>
                  <a:close/>
                  <a:moveTo>
                    <a:pt x="7014" y="6467"/>
                  </a:moveTo>
                  <a:cubicBezTo>
                    <a:pt x="7927" y="5833"/>
                    <a:pt x="8529" y="4755"/>
                    <a:pt x="8529" y="3531"/>
                  </a:cubicBezTo>
                  <a:cubicBezTo>
                    <a:pt x="8529" y="1581"/>
                    <a:pt x="7002" y="0"/>
                    <a:pt x="5119" y="0"/>
                  </a:cubicBezTo>
                  <a:cubicBezTo>
                    <a:pt x="3235" y="0"/>
                    <a:pt x="1708" y="1581"/>
                    <a:pt x="1708" y="3531"/>
                  </a:cubicBezTo>
                  <a:cubicBezTo>
                    <a:pt x="1708" y="4756"/>
                    <a:pt x="2310" y="5833"/>
                    <a:pt x="3223" y="6467"/>
                  </a:cubicBezTo>
                  <a:cubicBezTo>
                    <a:pt x="1335" y="7246"/>
                    <a:pt x="0" y="9156"/>
                    <a:pt x="0" y="11389"/>
                  </a:cubicBezTo>
                  <a:cubicBezTo>
                    <a:pt x="0" y="11515"/>
                    <a:pt x="7" y="11639"/>
                    <a:pt x="17" y="11762"/>
                  </a:cubicBezTo>
                  <a:lnTo>
                    <a:pt x="17" y="11762"/>
                  </a:lnTo>
                  <a:cubicBezTo>
                    <a:pt x="17" y="12034"/>
                    <a:pt x="230" y="12254"/>
                    <a:pt x="493" y="12254"/>
                  </a:cubicBezTo>
                  <a:cubicBezTo>
                    <a:pt x="755" y="12254"/>
                    <a:pt x="968" y="12034"/>
                    <a:pt x="968" y="11762"/>
                  </a:cubicBezTo>
                  <a:cubicBezTo>
                    <a:pt x="968" y="11747"/>
                    <a:pt x="965" y="11732"/>
                    <a:pt x="963" y="11717"/>
                  </a:cubicBezTo>
                  <a:cubicBezTo>
                    <a:pt x="954" y="11609"/>
                    <a:pt x="947" y="11500"/>
                    <a:pt x="947" y="11389"/>
                  </a:cubicBezTo>
                  <a:cubicBezTo>
                    <a:pt x="947" y="9003"/>
                    <a:pt x="2814" y="7069"/>
                    <a:pt x="5118" y="7069"/>
                  </a:cubicBezTo>
                  <a:cubicBezTo>
                    <a:pt x="7423" y="7069"/>
                    <a:pt x="9290" y="9003"/>
                    <a:pt x="9290" y="11389"/>
                  </a:cubicBezTo>
                  <a:cubicBezTo>
                    <a:pt x="9290" y="11504"/>
                    <a:pt x="9283" y="11618"/>
                    <a:pt x="9273" y="11730"/>
                  </a:cubicBezTo>
                  <a:cubicBezTo>
                    <a:pt x="9273" y="11736"/>
                    <a:pt x="9271" y="11741"/>
                    <a:pt x="9271" y="11747"/>
                  </a:cubicBezTo>
                  <a:cubicBezTo>
                    <a:pt x="9271" y="11749"/>
                    <a:pt x="9271" y="11750"/>
                    <a:pt x="9271" y="11752"/>
                  </a:cubicBezTo>
                  <a:cubicBezTo>
                    <a:pt x="9271" y="11755"/>
                    <a:pt x="9271" y="11759"/>
                    <a:pt x="9271" y="11762"/>
                  </a:cubicBezTo>
                  <a:lnTo>
                    <a:pt x="9273" y="11762"/>
                  </a:lnTo>
                  <a:cubicBezTo>
                    <a:pt x="9281" y="12026"/>
                    <a:pt x="9489" y="12239"/>
                    <a:pt x="9746" y="12239"/>
                  </a:cubicBezTo>
                  <a:cubicBezTo>
                    <a:pt x="10004" y="12239"/>
                    <a:pt x="10212" y="12026"/>
                    <a:pt x="10220" y="11762"/>
                  </a:cubicBezTo>
                  <a:lnTo>
                    <a:pt x="10221" y="11762"/>
                  </a:lnTo>
                  <a:cubicBezTo>
                    <a:pt x="10230" y="11639"/>
                    <a:pt x="10236" y="11515"/>
                    <a:pt x="10236" y="11389"/>
                  </a:cubicBezTo>
                  <a:cubicBezTo>
                    <a:pt x="10237" y="9156"/>
                    <a:pt x="8902" y="7246"/>
                    <a:pt x="7014" y="6467"/>
                  </a:cubicBezTo>
                  <a:lnTo>
                    <a:pt x="7014" y="6467"/>
                  </a:lnTo>
                  <a:close/>
                  <a:moveTo>
                    <a:pt x="5119" y="6068"/>
                  </a:moveTo>
                  <a:cubicBezTo>
                    <a:pt x="3765" y="6068"/>
                    <a:pt x="2669" y="4932"/>
                    <a:pt x="2669" y="3531"/>
                  </a:cubicBezTo>
                  <a:cubicBezTo>
                    <a:pt x="2669" y="2131"/>
                    <a:pt x="3765" y="995"/>
                    <a:pt x="5119" y="995"/>
                  </a:cubicBezTo>
                  <a:cubicBezTo>
                    <a:pt x="6472" y="995"/>
                    <a:pt x="7568" y="2131"/>
                    <a:pt x="7568" y="3531"/>
                  </a:cubicBezTo>
                  <a:cubicBezTo>
                    <a:pt x="7568" y="4932"/>
                    <a:pt x="6472" y="6068"/>
                    <a:pt x="5119" y="6068"/>
                  </a:cubicBezTo>
                  <a:lnTo>
                    <a:pt x="5119" y="6068"/>
                  </a:lnTo>
                  <a:close/>
                </a:path>
              </a:pathLst>
            </a:custGeom>
            <a:solidFill>
              <a:srgbClr val="338B94"/>
            </a:solidFill>
            <a:ln>
              <a:noFill/>
            </a:ln>
          </p:spPr>
        </p:sp>
        <p:sp>
          <p:nvSpPr>
            <p:cNvPr id="23" name="iconfont-1063-813691"/>
            <p:cNvSpPr>
              <a:spLocks noChangeAspect="1"/>
            </p:cNvSpPr>
            <p:nvPr/>
          </p:nvSpPr>
          <p:spPr bwMode="auto">
            <a:xfrm>
              <a:off x="1184794" y="4550015"/>
              <a:ext cx="609685" cy="584356"/>
            </a:xfrm>
            <a:custGeom>
              <a:avLst/>
              <a:gdLst>
                <a:gd name="T0" fmla="*/ 12787 w 12787"/>
                <a:gd name="T1" fmla="*/ 10498 h 12254"/>
                <a:gd name="T2" fmla="*/ 10091 w 12787"/>
                <a:gd name="T3" fmla="*/ 6383 h 12254"/>
                <a:gd name="T4" fmla="*/ 11360 w 12787"/>
                <a:gd name="T5" fmla="*/ 3929 h 12254"/>
                <a:gd name="T6" fmla="*/ 9161 w 12787"/>
                <a:gd name="T7" fmla="*/ 1057 h 12254"/>
                <a:gd name="T8" fmla="*/ 9127 w 12787"/>
                <a:gd name="T9" fmla="*/ 1060 h 12254"/>
                <a:gd name="T10" fmla="*/ 9084 w 12787"/>
                <a:gd name="T11" fmla="*/ 1055 h 12254"/>
                <a:gd name="T12" fmla="*/ 8597 w 12787"/>
                <a:gd name="T13" fmla="*/ 1560 h 12254"/>
                <a:gd name="T14" fmla="*/ 9008 w 12787"/>
                <a:gd name="T15" fmla="*/ 2057 h 12254"/>
                <a:gd name="T16" fmla="*/ 9106 w 12787"/>
                <a:gd name="T17" fmla="*/ 2089 h 12254"/>
                <a:gd name="T18" fmla="*/ 10362 w 12787"/>
                <a:gd name="T19" fmla="*/ 3903 h 12254"/>
                <a:gd name="T20" fmla="*/ 8846 w 12787"/>
                <a:gd name="T21" fmla="*/ 5787 h 12254"/>
                <a:gd name="T22" fmla="*/ 8842 w 12787"/>
                <a:gd name="T23" fmla="*/ 5789 h 12254"/>
                <a:gd name="T24" fmla="*/ 8328 w 12787"/>
                <a:gd name="T25" fmla="*/ 6354 h 12254"/>
                <a:gd name="T26" fmla="*/ 8855 w 12787"/>
                <a:gd name="T27" fmla="*/ 6920 h 12254"/>
                <a:gd name="T28" fmla="*/ 8861 w 12787"/>
                <a:gd name="T29" fmla="*/ 6925 h 12254"/>
                <a:gd name="T30" fmla="*/ 11824 w 12787"/>
                <a:gd name="T31" fmla="*/ 10498 h 12254"/>
                <a:gd name="T32" fmla="*/ 12305 w 12787"/>
                <a:gd name="T33" fmla="*/ 10997 h 12254"/>
                <a:gd name="T34" fmla="*/ 12785 w 12787"/>
                <a:gd name="T35" fmla="*/ 10518 h 12254"/>
                <a:gd name="T36" fmla="*/ 12787 w 12787"/>
                <a:gd name="T37" fmla="*/ 10510 h 12254"/>
                <a:gd name="T38" fmla="*/ 12787 w 12787"/>
                <a:gd name="T39" fmla="*/ 10507 h 12254"/>
                <a:gd name="T40" fmla="*/ 12787 w 12787"/>
                <a:gd name="T41" fmla="*/ 10507 h 12254"/>
                <a:gd name="T42" fmla="*/ 12787 w 12787"/>
                <a:gd name="T43" fmla="*/ 10498 h 12254"/>
                <a:gd name="T44" fmla="*/ 12787 w 12787"/>
                <a:gd name="T45" fmla="*/ 10498 h 12254"/>
                <a:gd name="T46" fmla="*/ 12787 w 12787"/>
                <a:gd name="T47" fmla="*/ 10498 h 12254"/>
                <a:gd name="T48" fmla="*/ 12787 w 12787"/>
                <a:gd name="T49" fmla="*/ 10498 h 12254"/>
                <a:gd name="T50" fmla="*/ 12787 w 12787"/>
                <a:gd name="T51" fmla="*/ 10498 h 12254"/>
                <a:gd name="T52" fmla="*/ 7014 w 12787"/>
                <a:gd name="T53" fmla="*/ 6467 h 12254"/>
                <a:gd name="T54" fmla="*/ 8529 w 12787"/>
                <a:gd name="T55" fmla="*/ 3531 h 12254"/>
                <a:gd name="T56" fmla="*/ 5119 w 12787"/>
                <a:gd name="T57" fmla="*/ 0 h 12254"/>
                <a:gd name="T58" fmla="*/ 1708 w 12787"/>
                <a:gd name="T59" fmla="*/ 3531 h 12254"/>
                <a:gd name="T60" fmla="*/ 3223 w 12787"/>
                <a:gd name="T61" fmla="*/ 6467 h 12254"/>
                <a:gd name="T62" fmla="*/ 0 w 12787"/>
                <a:gd name="T63" fmla="*/ 11389 h 12254"/>
                <a:gd name="T64" fmla="*/ 17 w 12787"/>
                <a:gd name="T65" fmla="*/ 11762 h 12254"/>
                <a:gd name="T66" fmla="*/ 17 w 12787"/>
                <a:gd name="T67" fmla="*/ 11762 h 12254"/>
                <a:gd name="T68" fmla="*/ 493 w 12787"/>
                <a:gd name="T69" fmla="*/ 12254 h 12254"/>
                <a:gd name="T70" fmla="*/ 968 w 12787"/>
                <a:gd name="T71" fmla="*/ 11762 h 12254"/>
                <a:gd name="T72" fmla="*/ 963 w 12787"/>
                <a:gd name="T73" fmla="*/ 11717 h 12254"/>
                <a:gd name="T74" fmla="*/ 947 w 12787"/>
                <a:gd name="T75" fmla="*/ 11389 h 12254"/>
                <a:gd name="T76" fmla="*/ 5118 w 12787"/>
                <a:gd name="T77" fmla="*/ 7069 h 12254"/>
                <a:gd name="T78" fmla="*/ 9290 w 12787"/>
                <a:gd name="T79" fmla="*/ 11389 h 12254"/>
                <a:gd name="T80" fmla="*/ 9273 w 12787"/>
                <a:gd name="T81" fmla="*/ 11730 h 12254"/>
                <a:gd name="T82" fmla="*/ 9271 w 12787"/>
                <a:gd name="T83" fmla="*/ 11747 h 12254"/>
                <a:gd name="T84" fmla="*/ 9271 w 12787"/>
                <a:gd name="T85" fmla="*/ 11752 h 12254"/>
                <a:gd name="T86" fmla="*/ 9271 w 12787"/>
                <a:gd name="T87" fmla="*/ 11762 h 12254"/>
                <a:gd name="T88" fmla="*/ 9273 w 12787"/>
                <a:gd name="T89" fmla="*/ 11762 h 12254"/>
                <a:gd name="T90" fmla="*/ 9746 w 12787"/>
                <a:gd name="T91" fmla="*/ 12239 h 12254"/>
                <a:gd name="T92" fmla="*/ 10220 w 12787"/>
                <a:gd name="T93" fmla="*/ 11762 h 12254"/>
                <a:gd name="T94" fmla="*/ 10221 w 12787"/>
                <a:gd name="T95" fmla="*/ 11762 h 12254"/>
                <a:gd name="T96" fmla="*/ 10236 w 12787"/>
                <a:gd name="T97" fmla="*/ 11389 h 12254"/>
                <a:gd name="T98" fmla="*/ 7014 w 12787"/>
                <a:gd name="T99" fmla="*/ 6467 h 12254"/>
                <a:gd name="T100" fmla="*/ 7014 w 12787"/>
                <a:gd name="T101" fmla="*/ 6467 h 12254"/>
                <a:gd name="T102" fmla="*/ 5119 w 12787"/>
                <a:gd name="T103" fmla="*/ 6068 h 12254"/>
                <a:gd name="T104" fmla="*/ 2669 w 12787"/>
                <a:gd name="T105" fmla="*/ 3531 h 12254"/>
                <a:gd name="T106" fmla="*/ 5119 w 12787"/>
                <a:gd name="T107" fmla="*/ 995 h 12254"/>
                <a:gd name="T108" fmla="*/ 7568 w 12787"/>
                <a:gd name="T109" fmla="*/ 3531 h 12254"/>
                <a:gd name="T110" fmla="*/ 5119 w 12787"/>
                <a:gd name="T111" fmla="*/ 6068 h 12254"/>
                <a:gd name="T112" fmla="*/ 5119 w 12787"/>
                <a:gd name="T113" fmla="*/ 6068 h 12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787" h="12254">
                  <a:moveTo>
                    <a:pt x="12787" y="10498"/>
                  </a:moveTo>
                  <a:cubicBezTo>
                    <a:pt x="12787" y="8631"/>
                    <a:pt x="11670" y="7035"/>
                    <a:pt x="10091" y="6383"/>
                  </a:cubicBezTo>
                  <a:cubicBezTo>
                    <a:pt x="10856" y="5854"/>
                    <a:pt x="11360" y="4953"/>
                    <a:pt x="11360" y="3929"/>
                  </a:cubicBezTo>
                  <a:cubicBezTo>
                    <a:pt x="11360" y="2531"/>
                    <a:pt x="10421" y="1361"/>
                    <a:pt x="9161" y="1057"/>
                  </a:cubicBezTo>
                  <a:cubicBezTo>
                    <a:pt x="9149" y="1054"/>
                    <a:pt x="9138" y="1055"/>
                    <a:pt x="9127" y="1060"/>
                  </a:cubicBezTo>
                  <a:cubicBezTo>
                    <a:pt x="9113" y="1058"/>
                    <a:pt x="9099" y="1055"/>
                    <a:pt x="9084" y="1055"/>
                  </a:cubicBezTo>
                  <a:cubicBezTo>
                    <a:pt x="8815" y="1055"/>
                    <a:pt x="8597" y="1281"/>
                    <a:pt x="8597" y="1560"/>
                  </a:cubicBezTo>
                  <a:cubicBezTo>
                    <a:pt x="8597" y="1812"/>
                    <a:pt x="8775" y="2019"/>
                    <a:pt x="9008" y="2057"/>
                  </a:cubicBezTo>
                  <a:cubicBezTo>
                    <a:pt x="9050" y="2075"/>
                    <a:pt x="9104" y="2088"/>
                    <a:pt x="9106" y="2089"/>
                  </a:cubicBezTo>
                  <a:cubicBezTo>
                    <a:pt x="9836" y="2345"/>
                    <a:pt x="10362" y="3060"/>
                    <a:pt x="10362" y="3903"/>
                  </a:cubicBezTo>
                  <a:cubicBezTo>
                    <a:pt x="10362" y="4842"/>
                    <a:pt x="9708" y="5623"/>
                    <a:pt x="8846" y="5787"/>
                  </a:cubicBezTo>
                  <a:cubicBezTo>
                    <a:pt x="8844" y="5787"/>
                    <a:pt x="8844" y="5789"/>
                    <a:pt x="8842" y="5789"/>
                  </a:cubicBezTo>
                  <a:cubicBezTo>
                    <a:pt x="8556" y="5808"/>
                    <a:pt x="8328" y="6053"/>
                    <a:pt x="8328" y="6354"/>
                  </a:cubicBezTo>
                  <a:cubicBezTo>
                    <a:pt x="8328" y="6660"/>
                    <a:pt x="8562" y="6908"/>
                    <a:pt x="8855" y="6920"/>
                  </a:cubicBezTo>
                  <a:cubicBezTo>
                    <a:pt x="8857" y="6921"/>
                    <a:pt x="8859" y="6925"/>
                    <a:pt x="8861" y="6925"/>
                  </a:cubicBezTo>
                  <a:cubicBezTo>
                    <a:pt x="10594" y="7108"/>
                    <a:pt x="11824" y="8637"/>
                    <a:pt x="11824" y="10498"/>
                  </a:cubicBezTo>
                  <a:cubicBezTo>
                    <a:pt x="11824" y="10773"/>
                    <a:pt x="12039" y="10997"/>
                    <a:pt x="12305" y="10997"/>
                  </a:cubicBezTo>
                  <a:cubicBezTo>
                    <a:pt x="12565" y="10997"/>
                    <a:pt x="12775" y="10784"/>
                    <a:pt x="12785" y="10518"/>
                  </a:cubicBezTo>
                  <a:cubicBezTo>
                    <a:pt x="12785" y="10515"/>
                    <a:pt x="12787" y="10513"/>
                    <a:pt x="12787" y="10510"/>
                  </a:cubicBezTo>
                  <a:cubicBezTo>
                    <a:pt x="12787" y="10509"/>
                    <a:pt x="12787" y="10509"/>
                    <a:pt x="12787" y="10507"/>
                  </a:cubicBezTo>
                  <a:lnTo>
                    <a:pt x="12787" y="10507"/>
                  </a:lnTo>
                  <a:cubicBezTo>
                    <a:pt x="12787" y="10504"/>
                    <a:pt x="12787" y="10501"/>
                    <a:pt x="12787" y="10498"/>
                  </a:cubicBezTo>
                  <a:lnTo>
                    <a:pt x="12787" y="10498"/>
                  </a:lnTo>
                  <a:lnTo>
                    <a:pt x="12787" y="10498"/>
                  </a:lnTo>
                  <a:lnTo>
                    <a:pt x="12787" y="10498"/>
                  </a:lnTo>
                  <a:lnTo>
                    <a:pt x="12787" y="10498"/>
                  </a:lnTo>
                  <a:close/>
                  <a:moveTo>
                    <a:pt x="7014" y="6467"/>
                  </a:moveTo>
                  <a:cubicBezTo>
                    <a:pt x="7927" y="5833"/>
                    <a:pt x="8529" y="4755"/>
                    <a:pt x="8529" y="3531"/>
                  </a:cubicBezTo>
                  <a:cubicBezTo>
                    <a:pt x="8529" y="1581"/>
                    <a:pt x="7002" y="0"/>
                    <a:pt x="5119" y="0"/>
                  </a:cubicBezTo>
                  <a:cubicBezTo>
                    <a:pt x="3235" y="0"/>
                    <a:pt x="1708" y="1581"/>
                    <a:pt x="1708" y="3531"/>
                  </a:cubicBezTo>
                  <a:cubicBezTo>
                    <a:pt x="1708" y="4756"/>
                    <a:pt x="2310" y="5833"/>
                    <a:pt x="3223" y="6467"/>
                  </a:cubicBezTo>
                  <a:cubicBezTo>
                    <a:pt x="1335" y="7246"/>
                    <a:pt x="0" y="9156"/>
                    <a:pt x="0" y="11389"/>
                  </a:cubicBezTo>
                  <a:cubicBezTo>
                    <a:pt x="0" y="11515"/>
                    <a:pt x="7" y="11639"/>
                    <a:pt x="17" y="11762"/>
                  </a:cubicBezTo>
                  <a:lnTo>
                    <a:pt x="17" y="11762"/>
                  </a:lnTo>
                  <a:cubicBezTo>
                    <a:pt x="17" y="12034"/>
                    <a:pt x="230" y="12254"/>
                    <a:pt x="493" y="12254"/>
                  </a:cubicBezTo>
                  <a:cubicBezTo>
                    <a:pt x="755" y="12254"/>
                    <a:pt x="968" y="12034"/>
                    <a:pt x="968" y="11762"/>
                  </a:cubicBezTo>
                  <a:cubicBezTo>
                    <a:pt x="968" y="11747"/>
                    <a:pt x="965" y="11732"/>
                    <a:pt x="963" y="11717"/>
                  </a:cubicBezTo>
                  <a:cubicBezTo>
                    <a:pt x="954" y="11609"/>
                    <a:pt x="947" y="11500"/>
                    <a:pt x="947" y="11389"/>
                  </a:cubicBezTo>
                  <a:cubicBezTo>
                    <a:pt x="947" y="9003"/>
                    <a:pt x="2814" y="7069"/>
                    <a:pt x="5118" y="7069"/>
                  </a:cubicBezTo>
                  <a:cubicBezTo>
                    <a:pt x="7423" y="7069"/>
                    <a:pt x="9290" y="9003"/>
                    <a:pt x="9290" y="11389"/>
                  </a:cubicBezTo>
                  <a:cubicBezTo>
                    <a:pt x="9290" y="11504"/>
                    <a:pt x="9283" y="11618"/>
                    <a:pt x="9273" y="11730"/>
                  </a:cubicBezTo>
                  <a:cubicBezTo>
                    <a:pt x="9273" y="11736"/>
                    <a:pt x="9271" y="11741"/>
                    <a:pt x="9271" y="11747"/>
                  </a:cubicBezTo>
                  <a:cubicBezTo>
                    <a:pt x="9271" y="11749"/>
                    <a:pt x="9271" y="11750"/>
                    <a:pt x="9271" y="11752"/>
                  </a:cubicBezTo>
                  <a:cubicBezTo>
                    <a:pt x="9271" y="11755"/>
                    <a:pt x="9271" y="11759"/>
                    <a:pt x="9271" y="11762"/>
                  </a:cubicBezTo>
                  <a:lnTo>
                    <a:pt x="9273" y="11762"/>
                  </a:lnTo>
                  <a:cubicBezTo>
                    <a:pt x="9281" y="12026"/>
                    <a:pt x="9489" y="12239"/>
                    <a:pt x="9746" y="12239"/>
                  </a:cubicBezTo>
                  <a:cubicBezTo>
                    <a:pt x="10004" y="12239"/>
                    <a:pt x="10212" y="12026"/>
                    <a:pt x="10220" y="11762"/>
                  </a:cubicBezTo>
                  <a:lnTo>
                    <a:pt x="10221" y="11762"/>
                  </a:lnTo>
                  <a:cubicBezTo>
                    <a:pt x="10230" y="11639"/>
                    <a:pt x="10236" y="11515"/>
                    <a:pt x="10236" y="11389"/>
                  </a:cubicBezTo>
                  <a:cubicBezTo>
                    <a:pt x="10237" y="9156"/>
                    <a:pt x="8902" y="7246"/>
                    <a:pt x="7014" y="6467"/>
                  </a:cubicBezTo>
                  <a:lnTo>
                    <a:pt x="7014" y="6467"/>
                  </a:lnTo>
                  <a:close/>
                  <a:moveTo>
                    <a:pt x="5119" y="6068"/>
                  </a:moveTo>
                  <a:cubicBezTo>
                    <a:pt x="3765" y="6068"/>
                    <a:pt x="2669" y="4932"/>
                    <a:pt x="2669" y="3531"/>
                  </a:cubicBezTo>
                  <a:cubicBezTo>
                    <a:pt x="2669" y="2131"/>
                    <a:pt x="3765" y="995"/>
                    <a:pt x="5119" y="995"/>
                  </a:cubicBezTo>
                  <a:cubicBezTo>
                    <a:pt x="6472" y="995"/>
                    <a:pt x="7568" y="2131"/>
                    <a:pt x="7568" y="3531"/>
                  </a:cubicBezTo>
                  <a:cubicBezTo>
                    <a:pt x="7568" y="4932"/>
                    <a:pt x="6472" y="6068"/>
                    <a:pt x="5119" y="6068"/>
                  </a:cubicBezTo>
                  <a:lnTo>
                    <a:pt x="5119" y="6068"/>
                  </a:lnTo>
                  <a:close/>
                </a:path>
              </a:pathLst>
            </a:custGeom>
            <a:solidFill>
              <a:srgbClr val="338B94"/>
            </a:solidFill>
            <a:ln>
              <a:noFill/>
            </a:ln>
          </p:spPr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22"/>
          <a:stretch>
            <a:fillRect/>
          </a:stretch>
        </p:blipFill>
        <p:spPr>
          <a:xfrm>
            <a:off x="7783662" y="1639388"/>
            <a:ext cx="3515806" cy="341792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/>
        </p:nvSpPr>
        <p:spPr>
          <a:xfrm flipH="1" flipV="1">
            <a:off x="8325349" y="3238501"/>
            <a:ext cx="3866651" cy="3619499"/>
          </a:xfrm>
          <a:custGeom>
            <a:avLst/>
            <a:gdLst>
              <a:gd name="connsiteX0" fmla="*/ 0 w 4221877"/>
              <a:gd name="connsiteY0" fmla="*/ 0 h 3952019"/>
              <a:gd name="connsiteX1" fmla="*/ 4221877 w 4221877"/>
              <a:gd name="connsiteY1" fmla="*/ 0 h 3952019"/>
              <a:gd name="connsiteX2" fmla="*/ 4163765 w 4221877"/>
              <a:gd name="connsiteY2" fmla="*/ 203448 h 3952019"/>
              <a:gd name="connsiteX3" fmla="*/ 3448050 w 4221877"/>
              <a:gd name="connsiteY3" fmla="*/ 1619250 h 3952019"/>
              <a:gd name="connsiteX4" fmla="*/ 1866900 w 4221877"/>
              <a:gd name="connsiteY4" fmla="*/ 2362200 h 3952019"/>
              <a:gd name="connsiteX5" fmla="*/ 628650 w 4221877"/>
              <a:gd name="connsiteY5" fmla="*/ 3162300 h 3952019"/>
              <a:gd name="connsiteX6" fmla="*/ 51534 w 4221877"/>
              <a:gd name="connsiteY6" fmla="*/ 3881314 h 3952019"/>
              <a:gd name="connsiteX7" fmla="*/ 0 w 4221877"/>
              <a:gd name="connsiteY7" fmla="*/ 3952019 h 395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1877" h="3952019">
                <a:moveTo>
                  <a:pt x="0" y="0"/>
                </a:moveTo>
                <a:lnTo>
                  <a:pt x="4221877" y="0"/>
                </a:lnTo>
                <a:lnTo>
                  <a:pt x="4163765" y="203448"/>
                </a:lnTo>
                <a:cubicBezTo>
                  <a:pt x="4006453" y="710208"/>
                  <a:pt x="3750469" y="1290638"/>
                  <a:pt x="3448050" y="1619250"/>
                </a:cubicBezTo>
                <a:cubicBezTo>
                  <a:pt x="3044825" y="2057400"/>
                  <a:pt x="2451100" y="2085975"/>
                  <a:pt x="1866900" y="2362200"/>
                </a:cubicBezTo>
                <a:cubicBezTo>
                  <a:pt x="1282700" y="2638425"/>
                  <a:pt x="1168400" y="2593975"/>
                  <a:pt x="628650" y="3162300"/>
                </a:cubicBezTo>
                <a:cubicBezTo>
                  <a:pt x="459978" y="3339902"/>
                  <a:pt x="262471" y="3594398"/>
                  <a:pt x="51534" y="3881314"/>
                </a:cubicBezTo>
                <a:lnTo>
                  <a:pt x="0" y="3952019"/>
                </a:lnTo>
                <a:close/>
              </a:path>
            </a:pathLst>
          </a:custGeom>
          <a:solidFill>
            <a:srgbClr val="338B9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5" name="任意多边形: 形状 4"/>
          <p:cNvSpPr/>
          <p:nvPr/>
        </p:nvSpPr>
        <p:spPr>
          <a:xfrm rot="5400000" flipV="1">
            <a:off x="-134929" y="134930"/>
            <a:ext cx="4221877" cy="3952019"/>
          </a:xfrm>
          <a:custGeom>
            <a:avLst/>
            <a:gdLst>
              <a:gd name="connsiteX0" fmla="*/ 0 w 4221877"/>
              <a:gd name="connsiteY0" fmla="*/ 0 h 3952019"/>
              <a:gd name="connsiteX1" fmla="*/ 4221877 w 4221877"/>
              <a:gd name="connsiteY1" fmla="*/ 0 h 3952019"/>
              <a:gd name="connsiteX2" fmla="*/ 4163765 w 4221877"/>
              <a:gd name="connsiteY2" fmla="*/ 203448 h 3952019"/>
              <a:gd name="connsiteX3" fmla="*/ 3448050 w 4221877"/>
              <a:gd name="connsiteY3" fmla="*/ 1619250 h 3952019"/>
              <a:gd name="connsiteX4" fmla="*/ 1866900 w 4221877"/>
              <a:gd name="connsiteY4" fmla="*/ 2362200 h 3952019"/>
              <a:gd name="connsiteX5" fmla="*/ 628650 w 4221877"/>
              <a:gd name="connsiteY5" fmla="*/ 3162300 h 3952019"/>
              <a:gd name="connsiteX6" fmla="*/ 51534 w 4221877"/>
              <a:gd name="connsiteY6" fmla="*/ 3881314 h 3952019"/>
              <a:gd name="connsiteX7" fmla="*/ 0 w 4221877"/>
              <a:gd name="connsiteY7" fmla="*/ 3952019 h 395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1877" h="3952019">
                <a:moveTo>
                  <a:pt x="0" y="0"/>
                </a:moveTo>
                <a:lnTo>
                  <a:pt x="4221877" y="0"/>
                </a:lnTo>
                <a:lnTo>
                  <a:pt x="4163765" y="203448"/>
                </a:lnTo>
                <a:cubicBezTo>
                  <a:pt x="4006453" y="710208"/>
                  <a:pt x="3750469" y="1290638"/>
                  <a:pt x="3448050" y="1619250"/>
                </a:cubicBezTo>
                <a:cubicBezTo>
                  <a:pt x="3044825" y="2057400"/>
                  <a:pt x="2451100" y="2085975"/>
                  <a:pt x="1866900" y="2362200"/>
                </a:cubicBezTo>
                <a:cubicBezTo>
                  <a:pt x="1282700" y="2638425"/>
                  <a:pt x="1168400" y="2593975"/>
                  <a:pt x="628650" y="3162300"/>
                </a:cubicBezTo>
                <a:cubicBezTo>
                  <a:pt x="459978" y="3339902"/>
                  <a:pt x="262471" y="3594398"/>
                  <a:pt x="51534" y="3881314"/>
                </a:cubicBezTo>
                <a:lnTo>
                  <a:pt x="0" y="3952019"/>
                </a:lnTo>
                <a:close/>
              </a:path>
            </a:pathLst>
          </a:custGeom>
          <a:solidFill>
            <a:srgbClr val="2F658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585483" y="609304"/>
            <a:ext cx="11095418" cy="5654474"/>
          </a:xfrm>
          <a:prstGeom prst="roundRect">
            <a:avLst>
              <a:gd name="adj" fmla="val 355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glow rad="101600">
              <a:srgbClr val="19507C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976" y="1734048"/>
            <a:ext cx="4033394" cy="2396508"/>
          </a:xfrm>
          <a:prstGeom prst="rect">
            <a:avLst/>
          </a:prstGeom>
        </p:spPr>
      </p:pic>
      <p:sp>
        <p:nvSpPr>
          <p:cNvPr id="7" name="任意多边形: 形状 6"/>
          <p:cNvSpPr/>
          <p:nvPr/>
        </p:nvSpPr>
        <p:spPr>
          <a:xfrm>
            <a:off x="585483" y="6057900"/>
            <a:ext cx="11095418" cy="205878"/>
          </a:xfrm>
          <a:custGeom>
            <a:avLst/>
            <a:gdLst>
              <a:gd name="connsiteX0" fmla="*/ 0 w 11095418"/>
              <a:gd name="connsiteY0" fmla="*/ 0 h 205878"/>
              <a:gd name="connsiteX1" fmla="*/ 11095418 w 11095418"/>
              <a:gd name="connsiteY1" fmla="*/ 0 h 205878"/>
              <a:gd name="connsiteX2" fmla="*/ 11095418 w 11095418"/>
              <a:gd name="connsiteY2" fmla="*/ 5144 h 205878"/>
              <a:gd name="connsiteX3" fmla="*/ 10894684 w 11095418"/>
              <a:gd name="connsiteY3" fmla="*/ 205878 h 205878"/>
              <a:gd name="connsiteX4" fmla="*/ 200734 w 11095418"/>
              <a:gd name="connsiteY4" fmla="*/ 205878 h 205878"/>
              <a:gd name="connsiteX5" fmla="*/ 0 w 11095418"/>
              <a:gd name="connsiteY5" fmla="*/ 5144 h 205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5418" h="205878">
                <a:moveTo>
                  <a:pt x="0" y="0"/>
                </a:moveTo>
                <a:lnTo>
                  <a:pt x="11095418" y="0"/>
                </a:lnTo>
                <a:lnTo>
                  <a:pt x="11095418" y="5144"/>
                </a:lnTo>
                <a:cubicBezTo>
                  <a:pt x="11095418" y="116006"/>
                  <a:pt x="11005546" y="205878"/>
                  <a:pt x="10894684" y="205878"/>
                </a:cubicBezTo>
                <a:lnTo>
                  <a:pt x="200734" y="205878"/>
                </a:lnTo>
                <a:cubicBezTo>
                  <a:pt x="89872" y="205878"/>
                  <a:pt x="0" y="116006"/>
                  <a:pt x="0" y="5144"/>
                </a:cubicBezTo>
                <a:close/>
              </a:path>
            </a:pathLst>
          </a:custGeom>
          <a:solidFill>
            <a:srgbClr val="2F658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sym typeface="Source Han Serif SC" panose="02020400000000000000" pitchFamily="18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283664" y="2235511"/>
            <a:ext cx="6097244" cy="2005980"/>
            <a:chOff x="6064250" y="2220687"/>
            <a:chExt cx="6097244" cy="2005980"/>
          </a:xfrm>
        </p:grpSpPr>
        <p:grpSp>
          <p:nvGrpSpPr>
            <p:cNvPr id="22" name="组合 21"/>
            <p:cNvGrpSpPr/>
            <p:nvPr/>
          </p:nvGrpSpPr>
          <p:grpSpPr>
            <a:xfrm>
              <a:off x="6064250" y="2953150"/>
              <a:ext cx="6097244" cy="1273517"/>
              <a:chOff x="6095999" y="2906996"/>
              <a:chExt cx="6097244" cy="1273517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6096000" y="3655946"/>
                <a:ext cx="4907834" cy="52456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sym typeface="微软雅黑" panose="020B0503020204020204" pitchFamily="34" charset="-122"/>
                  </a:rPr>
                  <a:t>This is a PPT template for company </a:t>
                </a:r>
                <a:r>
                  <a:rPr lang="en-US" altLang="zh-CN" sz="10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sym typeface="微软雅黑" panose="020B0503020204020204" pitchFamily="34" charset="-122"/>
                  </a:rPr>
                  <a:t>yoThis</a:t>
                </a:r>
                <a:r>
                  <a:rPr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sym typeface="微软雅黑" panose="020B0503020204020204" pitchFamily="34" charset="-122"/>
                  </a:rPr>
                  <a:t> is a PPT template for company your company briefly</a:t>
                </a:r>
                <a:endPara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6" name="TextBox 7"/>
              <p:cNvSpPr>
                <a:spLocks noChangeArrowheads="1"/>
              </p:cNvSpPr>
              <p:nvPr/>
            </p:nvSpPr>
            <p:spPr bwMode="auto">
              <a:xfrm>
                <a:off x="6095999" y="2906996"/>
                <a:ext cx="6097244" cy="6155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lvl="0">
                  <a:defRPr/>
                </a:pPr>
                <a:r>
                  <a:rPr lang="zh-CN" altLang="en-US" sz="4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生涯规划的内涵及意义</a:t>
                </a:r>
                <a:endParaRPr lang="zh-CN" altLang="en-US" sz="4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6096000" y="3644429"/>
                <a:ext cx="4907834" cy="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矩形: 圆角 22"/>
            <p:cNvSpPr/>
            <p:nvPr/>
          </p:nvSpPr>
          <p:spPr>
            <a:xfrm>
              <a:off x="6096000" y="2220687"/>
              <a:ext cx="2220685" cy="562216"/>
            </a:xfrm>
            <a:prstGeom prst="roundRect">
              <a:avLst/>
            </a:prstGeom>
            <a:solidFill>
              <a:srgbClr val="338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7"/>
            <p:cNvSpPr>
              <a:spLocks noChangeArrowheads="1"/>
            </p:cNvSpPr>
            <p:nvPr/>
          </p:nvSpPr>
          <p:spPr bwMode="auto">
            <a:xfrm>
              <a:off x="6367281" y="2286352"/>
              <a:ext cx="1678123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汉仪铁线黑-65简" panose="00020600040101010101" pitchFamily="18" charset="-122"/>
                  <a:ea typeface="汉仪铁线黑-65简" panose="00020600040101010101" pitchFamily="18" charset="-122"/>
                </a:rPr>
                <a:t>PART.02</a:t>
              </a:r>
              <a:endParaRPr lang="zh-CN" altLang="en-US" sz="2800" dirty="0">
                <a:solidFill>
                  <a:schemeClr val="bg1"/>
                </a:solidFill>
                <a:latin typeface="汉仪铁线黑-65简" panose="00020600040101010101" pitchFamily="18" charset="-122"/>
                <a:ea typeface="汉仪铁线黑-65简" panose="00020600040101010101" pitchFamily="18" charset="-122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生涯规划的内涵及意义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1060505" y="1756066"/>
            <a:ext cx="2476500" cy="2476500"/>
            <a:chOff x="655320" y="1920240"/>
            <a:chExt cx="2476500" cy="2476500"/>
          </a:xfrm>
        </p:grpSpPr>
        <p:sp>
          <p:nvSpPr>
            <p:cNvPr id="10" name="椭圆 9"/>
            <p:cNvSpPr/>
            <p:nvPr/>
          </p:nvSpPr>
          <p:spPr>
            <a:xfrm>
              <a:off x="655320" y="1920240"/>
              <a:ext cx="2476500" cy="2476500"/>
            </a:xfrm>
            <a:prstGeom prst="ellipse">
              <a:avLst/>
            </a:prstGeom>
            <a:solidFill>
              <a:srgbClr val="338B94"/>
            </a:solidFill>
            <a:ln w="41275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33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916857" y="3289606"/>
              <a:ext cx="207941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Medium" panose="020B0600000000000000" pitchFamily="34" charset="-122"/>
                  <a:cs typeface="+mn-ea"/>
                  <a:sym typeface="Arial" panose="020B0604020202020204" pitchFamily="34" charset="0"/>
                </a:rPr>
                <a:t>职业生涯概括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3776833" y="2641343"/>
            <a:ext cx="6916371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22" name="文本"/>
          <p:cNvSpPr/>
          <p:nvPr/>
        </p:nvSpPr>
        <p:spPr>
          <a:xfrm>
            <a:off x="3744652" y="2010724"/>
            <a:ext cx="4702695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spc="34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美国生涯理论专家萨帕认为：</a:t>
            </a:r>
            <a:endParaRPr lang="en-US" altLang="zh-CN" sz="2400" spc="34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/>
          <p:nvPr/>
        </p:nvSpPr>
        <p:spPr>
          <a:xfrm>
            <a:off x="3678392" y="2702200"/>
            <a:ext cx="7593535" cy="2299529"/>
          </a:xfrm>
          <a:prstGeom prst="rect">
            <a:avLst/>
          </a:prstGeom>
        </p:spPr>
        <p:txBody>
          <a:bodyPr vert="horz" lIns="121893" tIns="60946" rIns="121893" bIns="60946" numCol="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</a:rPr>
              <a:t>“职业生涯是生活各种事件的方向：它统合了个人一生中各种职业和生涯的角色，由此表现个人独特的自我发展形态”；</a:t>
            </a:r>
            <a:endParaRPr lang="en-US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思源黑体 Light" panose="020B0300000000000000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800" spc="34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Arial" panose="020B0604020202020204" pitchFamily="34" charset="0"/>
              </a:rPr>
              <a:t>“每个人都有独特的生涯形态，而好的生涯形态，使事业获得成功；</a:t>
            </a:r>
            <a:endParaRPr lang="en-US" altLang="zh-CN" sz="1800" spc="34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思源黑体 Light" panose="020B0300000000000000" charset="-122"/>
              <a:sym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800" spc="34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  <a:sym typeface="Arial" panose="020B0604020202020204" pitchFamily="34" charset="0"/>
              </a:rPr>
              <a:t>不好的生涯形态，使事业一事无成”。</a:t>
            </a:r>
            <a:endParaRPr lang="en-US" altLang="zh-CN" sz="1800" spc="34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思源黑体 Light" panose="020B0300000000000000" charset="-122"/>
              <a:sym typeface="Arial" panose="020B0604020202020204" pitchFamily="34" charset="0"/>
            </a:endParaRPr>
          </a:p>
        </p:txBody>
      </p:sp>
      <p:sp>
        <p:nvSpPr>
          <p:cNvPr id="24" name="文本"/>
          <p:cNvSpPr>
            <a:spLocks noChangeAspect="1"/>
          </p:cNvSpPr>
          <p:nvPr/>
        </p:nvSpPr>
        <p:spPr bwMode="auto">
          <a:xfrm>
            <a:off x="1885449" y="2219547"/>
            <a:ext cx="826612" cy="769742"/>
          </a:xfrm>
          <a:custGeom>
            <a:avLst/>
            <a:gdLst>
              <a:gd name="T0" fmla="*/ 8052 w 11204"/>
              <a:gd name="T1" fmla="*/ 701 h 10433"/>
              <a:gd name="T2" fmla="*/ 7702 w 11204"/>
              <a:gd name="T3" fmla="*/ 6 h 10433"/>
              <a:gd name="T4" fmla="*/ 7352 w 11204"/>
              <a:gd name="T5" fmla="*/ 701 h 10433"/>
              <a:gd name="T6" fmla="*/ 3854 w 11204"/>
              <a:gd name="T7" fmla="*/ 353 h 10433"/>
              <a:gd name="T8" fmla="*/ 3504 w 11204"/>
              <a:gd name="T9" fmla="*/ 6 h 10433"/>
              <a:gd name="T10" fmla="*/ 3154 w 11204"/>
              <a:gd name="T11" fmla="*/ 353 h 10433"/>
              <a:gd name="T12" fmla="*/ 1755 w 11204"/>
              <a:gd name="T13" fmla="*/ 701 h 10433"/>
              <a:gd name="T14" fmla="*/ 5 w 11204"/>
              <a:gd name="T15" fmla="*/ 2438 h 10433"/>
              <a:gd name="T16" fmla="*/ 513 w 11204"/>
              <a:gd name="T17" fmla="*/ 9925 h 10433"/>
              <a:gd name="T18" fmla="*/ 9450 w 11204"/>
              <a:gd name="T19" fmla="*/ 10428 h 10433"/>
              <a:gd name="T20" fmla="*/ 11200 w 11204"/>
              <a:gd name="T21" fmla="*/ 8691 h 10433"/>
              <a:gd name="T22" fmla="*/ 10693 w 11204"/>
              <a:gd name="T23" fmla="*/ 1205 h 10433"/>
              <a:gd name="T24" fmla="*/ 707 w 11204"/>
              <a:gd name="T25" fmla="*/ 2438 h 10433"/>
              <a:gd name="T26" fmla="*/ 3155 w 11204"/>
              <a:gd name="T27" fmla="*/ 1396 h 10433"/>
              <a:gd name="T28" fmla="*/ 3252 w 11204"/>
              <a:gd name="T29" fmla="*/ 1996 h 10433"/>
              <a:gd name="T30" fmla="*/ 3759 w 11204"/>
              <a:gd name="T31" fmla="*/ 1996 h 10433"/>
              <a:gd name="T32" fmla="*/ 3855 w 11204"/>
              <a:gd name="T33" fmla="*/ 1396 h 10433"/>
              <a:gd name="T34" fmla="*/ 7353 w 11204"/>
              <a:gd name="T35" fmla="*/ 1743 h 10433"/>
              <a:gd name="T36" fmla="*/ 7950 w 11204"/>
              <a:gd name="T37" fmla="*/ 1990 h 10433"/>
              <a:gd name="T38" fmla="*/ 8053 w 11204"/>
              <a:gd name="T39" fmla="*/ 1396 h 10433"/>
              <a:gd name="T40" fmla="*/ 10500 w 11204"/>
              <a:gd name="T41" fmla="*/ 2438 h 10433"/>
              <a:gd name="T42" fmla="*/ 707 w 11204"/>
              <a:gd name="T43" fmla="*/ 3480 h 10433"/>
              <a:gd name="T44" fmla="*/ 10499 w 11204"/>
              <a:gd name="T45" fmla="*/ 8691 h 10433"/>
              <a:gd name="T46" fmla="*/ 1757 w 11204"/>
              <a:gd name="T47" fmla="*/ 9733 h 10433"/>
              <a:gd name="T48" fmla="*/ 707 w 11204"/>
              <a:gd name="T49" fmla="*/ 4175 h 10433"/>
              <a:gd name="T50" fmla="*/ 10499 w 11204"/>
              <a:gd name="T51" fmla="*/ 8691 h 10433"/>
              <a:gd name="T52" fmla="*/ 2504 w 11204"/>
              <a:gd name="T53" fmla="*/ 8691 h 10433"/>
              <a:gd name="T54" fmla="*/ 3202 w 11204"/>
              <a:gd name="T55" fmla="*/ 7996 h 10433"/>
              <a:gd name="T56" fmla="*/ 2502 w 11204"/>
              <a:gd name="T57" fmla="*/ 7301 h 10433"/>
              <a:gd name="T58" fmla="*/ 1802 w 11204"/>
              <a:gd name="T59" fmla="*/ 7996 h 10433"/>
              <a:gd name="T60" fmla="*/ 2504 w 11204"/>
              <a:gd name="T61" fmla="*/ 8691 h 10433"/>
              <a:gd name="T62" fmla="*/ 2991 w 11204"/>
              <a:gd name="T63" fmla="*/ 6398 h 10433"/>
              <a:gd name="T64" fmla="*/ 2991 w 11204"/>
              <a:gd name="T65" fmla="*/ 5426 h 10433"/>
              <a:gd name="T66" fmla="*/ 2012 w 11204"/>
              <a:gd name="T67" fmla="*/ 5426 h 10433"/>
              <a:gd name="T68" fmla="*/ 2012 w 11204"/>
              <a:gd name="T69" fmla="*/ 6398 h 10433"/>
              <a:gd name="T70" fmla="*/ 5646 w 11204"/>
              <a:gd name="T71" fmla="*/ 8691 h 10433"/>
              <a:gd name="T72" fmla="*/ 6136 w 11204"/>
              <a:gd name="T73" fmla="*/ 7510 h 10433"/>
              <a:gd name="T74" fmla="*/ 5156 w 11204"/>
              <a:gd name="T75" fmla="*/ 7510 h 10433"/>
              <a:gd name="T76" fmla="*/ 5156 w 11204"/>
              <a:gd name="T77" fmla="*/ 8482 h 10433"/>
              <a:gd name="T78" fmla="*/ 5646 w 11204"/>
              <a:gd name="T79" fmla="*/ 6606 h 10433"/>
              <a:gd name="T80" fmla="*/ 6139 w 11204"/>
              <a:gd name="T81" fmla="*/ 5426 h 10433"/>
              <a:gd name="T82" fmla="*/ 5159 w 11204"/>
              <a:gd name="T83" fmla="*/ 5426 h 10433"/>
              <a:gd name="T84" fmla="*/ 5154 w 11204"/>
              <a:gd name="T85" fmla="*/ 6398 h 10433"/>
              <a:gd name="T86" fmla="*/ 8630 w 11204"/>
              <a:gd name="T87" fmla="*/ 8691 h 10433"/>
              <a:gd name="T88" fmla="*/ 9330 w 11204"/>
              <a:gd name="T89" fmla="*/ 7996 h 10433"/>
              <a:gd name="T90" fmla="*/ 8630 w 11204"/>
              <a:gd name="T91" fmla="*/ 7301 h 10433"/>
              <a:gd name="T92" fmla="*/ 7930 w 11204"/>
              <a:gd name="T93" fmla="*/ 7996 h 10433"/>
              <a:gd name="T94" fmla="*/ 8630 w 11204"/>
              <a:gd name="T95" fmla="*/ 8691 h 10433"/>
              <a:gd name="T96" fmla="*/ 9329 w 11204"/>
              <a:gd name="T97" fmla="*/ 5912 h 10433"/>
              <a:gd name="T98" fmla="*/ 8629 w 11204"/>
              <a:gd name="T99" fmla="*/ 5217 h 10433"/>
              <a:gd name="T100" fmla="*/ 7929 w 11204"/>
              <a:gd name="T101" fmla="*/ 5912 h 10433"/>
              <a:gd name="T102" fmla="*/ 8630 w 11204"/>
              <a:gd name="T103" fmla="*/ 6606 h 10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4" h="10433">
                <a:moveTo>
                  <a:pt x="9450" y="701"/>
                </a:moveTo>
                <a:lnTo>
                  <a:pt x="8052" y="701"/>
                </a:lnTo>
                <a:lnTo>
                  <a:pt x="8052" y="353"/>
                </a:lnTo>
                <a:cubicBezTo>
                  <a:pt x="8052" y="161"/>
                  <a:pt x="7895" y="6"/>
                  <a:pt x="7702" y="6"/>
                </a:cubicBezTo>
                <a:cubicBezTo>
                  <a:pt x="7509" y="6"/>
                  <a:pt x="7353" y="161"/>
                  <a:pt x="7352" y="353"/>
                </a:cubicBezTo>
                <a:lnTo>
                  <a:pt x="7352" y="701"/>
                </a:lnTo>
                <a:lnTo>
                  <a:pt x="3854" y="701"/>
                </a:lnTo>
                <a:lnTo>
                  <a:pt x="3854" y="353"/>
                </a:lnTo>
                <a:cubicBezTo>
                  <a:pt x="3860" y="260"/>
                  <a:pt x="3825" y="167"/>
                  <a:pt x="3758" y="101"/>
                </a:cubicBezTo>
                <a:cubicBezTo>
                  <a:pt x="3690" y="35"/>
                  <a:pt x="3598" y="0"/>
                  <a:pt x="3504" y="6"/>
                </a:cubicBezTo>
                <a:cubicBezTo>
                  <a:pt x="3410" y="0"/>
                  <a:pt x="3318" y="35"/>
                  <a:pt x="3250" y="101"/>
                </a:cubicBezTo>
                <a:cubicBezTo>
                  <a:pt x="3184" y="167"/>
                  <a:pt x="3149" y="260"/>
                  <a:pt x="3154" y="353"/>
                </a:cubicBezTo>
                <a:lnTo>
                  <a:pt x="3154" y="701"/>
                </a:lnTo>
                <a:lnTo>
                  <a:pt x="1755" y="701"/>
                </a:lnTo>
                <a:cubicBezTo>
                  <a:pt x="1290" y="696"/>
                  <a:pt x="843" y="877"/>
                  <a:pt x="513" y="1205"/>
                </a:cubicBezTo>
                <a:cubicBezTo>
                  <a:pt x="184" y="1531"/>
                  <a:pt x="2" y="1975"/>
                  <a:pt x="5" y="2438"/>
                </a:cubicBezTo>
                <a:lnTo>
                  <a:pt x="5" y="8691"/>
                </a:lnTo>
                <a:cubicBezTo>
                  <a:pt x="0" y="9153"/>
                  <a:pt x="184" y="9598"/>
                  <a:pt x="513" y="9925"/>
                </a:cubicBezTo>
                <a:cubicBezTo>
                  <a:pt x="843" y="10252"/>
                  <a:pt x="1290" y="10433"/>
                  <a:pt x="1755" y="10428"/>
                </a:cubicBezTo>
                <a:lnTo>
                  <a:pt x="9450" y="10428"/>
                </a:lnTo>
                <a:cubicBezTo>
                  <a:pt x="9915" y="10433"/>
                  <a:pt x="10363" y="10252"/>
                  <a:pt x="10693" y="9925"/>
                </a:cubicBezTo>
                <a:cubicBezTo>
                  <a:pt x="11022" y="9598"/>
                  <a:pt x="11204" y="9155"/>
                  <a:pt x="11200" y="8691"/>
                </a:cubicBezTo>
                <a:lnTo>
                  <a:pt x="11200" y="2438"/>
                </a:lnTo>
                <a:cubicBezTo>
                  <a:pt x="11204" y="1976"/>
                  <a:pt x="11022" y="1531"/>
                  <a:pt x="10693" y="1205"/>
                </a:cubicBezTo>
                <a:cubicBezTo>
                  <a:pt x="10362" y="878"/>
                  <a:pt x="9915" y="697"/>
                  <a:pt x="9450" y="701"/>
                </a:cubicBezTo>
                <a:close/>
                <a:moveTo>
                  <a:pt x="707" y="2438"/>
                </a:moveTo>
                <a:cubicBezTo>
                  <a:pt x="720" y="1868"/>
                  <a:pt x="1183" y="1410"/>
                  <a:pt x="1757" y="1396"/>
                </a:cubicBezTo>
                <a:lnTo>
                  <a:pt x="3155" y="1396"/>
                </a:lnTo>
                <a:lnTo>
                  <a:pt x="3155" y="1743"/>
                </a:lnTo>
                <a:cubicBezTo>
                  <a:pt x="3149" y="1837"/>
                  <a:pt x="3184" y="1930"/>
                  <a:pt x="3252" y="1996"/>
                </a:cubicBezTo>
                <a:cubicBezTo>
                  <a:pt x="3319" y="2062"/>
                  <a:pt x="3410" y="2097"/>
                  <a:pt x="3505" y="2091"/>
                </a:cubicBezTo>
                <a:cubicBezTo>
                  <a:pt x="3599" y="2097"/>
                  <a:pt x="3692" y="2062"/>
                  <a:pt x="3759" y="1996"/>
                </a:cubicBezTo>
                <a:cubicBezTo>
                  <a:pt x="3827" y="1930"/>
                  <a:pt x="3862" y="1837"/>
                  <a:pt x="3855" y="1743"/>
                </a:cubicBezTo>
                <a:lnTo>
                  <a:pt x="3855" y="1396"/>
                </a:lnTo>
                <a:lnTo>
                  <a:pt x="7353" y="1396"/>
                </a:lnTo>
                <a:lnTo>
                  <a:pt x="7353" y="1743"/>
                </a:lnTo>
                <a:cubicBezTo>
                  <a:pt x="7353" y="1936"/>
                  <a:pt x="7509" y="2091"/>
                  <a:pt x="7703" y="2091"/>
                </a:cubicBezTo>
                <a:cubicBezTo>
                  <a:pt x="7795" y="2091"/>
                  <a:pt x="7884" y="2055"/>
                  <a:pt x="7950" y="1990"/>
                </a:cubicBezTo>
                <a:cubicBezTo>
                  <a:pt x="8015" y="1925"/>
                  <a:pt x="8053" y="1836"/>
                  <a:pt x="8053" y="1743"/>
                </a:cubicBezTo>
                <a:lnTo>
                  <a:pt x="8053" y="1396"/>
                </a:lnTo>
                <a:lnTo>
                  <a:pt x="9452" y="1396"/>
                </a:lnTo>
                <a:cubicBezTo>
                  <a:pt x="10025" y="1410"/>
                  <a:pt x="10486" y="1868"/>
                  <a:pt x="10500" y="2438"/>
                </a:cubicBezTo>
                <a:lnTo>
                  <a:pt x="10500" y="3480"/>
                </a:lnTo>
                <a:lnTo>
                  <a:pt x="707" y="3480"/>
                </a:lnTo>
                <a:lnTo>
                  <a:pt x="707" y="2438"/>
                </a:lnTo>
                <a:close/>
                <a:moveTo>
                  <a:pt x="10499" y="8691"/>
                </a:moveTo>
                <a:cubicBezTo>
                  <a:pt x="10485" y="9261"/>
                  <a:pt x="10023" y="9718"/>
                  <a:pt x="9450" y="9733"/>
                </a:cubicBezTo>
                <a:lnTo>
                  <a:pt x="1757" y="9733"/>
                </a:lnTo>
                <a:cubicBezTo>
                  <a:pt x="1183" y="9720"/>
                  <a:pt x="720" y="9261"/>
                  <a:pt x="707" y="8691"/>
                </a:cubicBezTo>
                <a:lnTo>
                  <a:pt x="707" y="4175"/>
                </a:lnTo>
                <a:lnTo>
                  <a:pt x="10500" y="4175"/>
                </a:lnTo>
                <a:lnTo>
                  <a:pt x="10499" y="8691"/>
                </a:lnTo>
                <a:close/>
                <a:moveTo>
                  <a:pt x="10499" y="8691"/>
                </a:moveTo>
                <a:close/>
                <a:moveTo>
                  <a:pt x="2504" y="8691"/>
                </a:moveTo>
                <a:cubicBezTo>
                  <a:pt x="2689" y="8696"/>
                  <a:pt x="2868" y="8620"/>
                  <a:pt x="2991" y="8482"/>
                </a:cubicBezTo>
                <a:cubicBezTo>
                  <a:pt x="3125" y="8356"/>
                  <a:pt x="3202" y="8179"/>
                  <a:pt x="3202" y="7996"/>
                </a:cubicBezTo>
                <a:cubicBezTo>
                  <a:pt x="3202" y="7812"/>
                  <a:pt x="3125" y="7636"/>
                  <a:pt x="2991" y="7510"/>
                </a:cubicBezTo>
                <a:cubicBezTo>
                  <a:pt x="2864" y="7376"/>
                  <a:pt x="2687" y="7301"/>
                  <a:pt x="2502" y="7301"/>
                </a:cubicBezTo>
                <a:cubicBezTo>
                  <a:pt x="2316" y="7301"/>
                  <a:pt x="2140" y="7376"/>
                  <a:pt x="2012" y="7510"/>
                </a:cubicBezTo>
                <a:cubicBezTo>
                  <a:pt x="1878" y="7636"/>
                  <a:pt x="1802" y="7812"/>
                  <a:pt x="1802" y="7996"/>
                </a:cubicBezTo>
                <a:cubicBezTo>
                  <a:pt x="1802" y="8179"/>
                  <a:pt x="1878" y="8356"/>
                  <a:pt x="2012" y="8482"/>
                </a:cubicBezTo>
                <a:cubicBezTo>
                  <a:pt x="2137" y="8621"/>
                  <a:pt x="2317" y="8697"/>
                  <a:pt x="2504" y="8691"/>
                </a:cubicBezTo>
                <a:close/>
                <a:moveTo>
                  <a:pt x="2504" y="6606"/>
                </a:moveTo>
                <a:cubicBezTo>
                  <a:pt x="2689" y="6611"/>
                  <a:pt x="2868" y="6535"/>
                  <a:pt x="2991" y="6398"/>
                </a:cubicBezTo>
                <a:cubicBezTo>
                  <a:pt x="3118" y="6267"/>
                  <a:pt x="3193" y="6095"/>
                  <a:pt x="3202" y="5912"/>
                </a:cubicBezTo>
                <a:cubicBezTo>
                  <a:pt x="3194" y="5730"/>
                  <a:pt x="3119" y="5557"/>
                  <a:pt x="2991" y="5426"/>
                </a:cubicBezTo>
                <a:cubicBezTo>
                  <a:pt x="2864" y="5292"/>
                  <a:pt x="2687" y="5217"/>
                  <a:pt x="2502" y="5217"/>
                </a:cubicBezTo>
                <a:cubicBezTo>
                  <a:pt x="2316" y="5217"/>
                  <a:pt x="2139" y="5292"/>
                  <a:pt x="2012" y="5426"/>
                </a:cubicBezTo>
                <a:cubicBezTo>
                  <a:pt x="1885" y="5557"/>
                  <a:pt x="1810" y="5730"/>
                  <a:pt x="1802" y="5912"/>
                </a:cubicBezTo>
                <a:cubicBezTo>
                  <a:pt x="1810" y="6095"/>
                  <a:pt x="1884" y="6267"/>
                  <a:pt x="2012" y="6398"/>
                </a:cubicBezTo>
                <a:cubicBezTo>
                  <a:pt x="2137" y="6536"/>
                  <a:pt x="2317" y="6612"/>
                  <a:pt x="2504" y="6606"/>
                </a:cubicBezTo>
                <a:close/>
                <a:moveTo>
                  <a:pt x="5646" y="8691"/>
                </a:moveTo>
                <a:cubicBezTo>
                  <a:pt x="5929" y="8695"/>
                  <a:pt x="6185" y="8526"/>
                  <a:pt x="6294" y="8265"/>
                </a:cubicBezTo>
                <a:cubicBezTo>
                  <a:pt x="6401" y="8005"/>
                  <a:pt x="6339" y="7705"/>
                  <a:pt x="6136" y="7510"/>
                </a:cubicBezTo>
                <a:cubicBezTo>
                  <a:pt x="6009" y="7376"/>
                  <a:pt x="5831" y="7301"/>
                  <a:pt x="5646" y="7301"/>
                </a:cubicBezTo>
                <a:cubicBezTo>
                  <a:pt x="5461" y="7301"/>
                  <a:pt x="5284" y="7376"/>
                  <a:pt x="5156" y="7510"/>
                </a:cubicBezTo>
                <a:cubicBezTo>
                  <a:pt x="5023" y="7636"/>
                  <a:pt x="4946" y="7812"/>
                  <a:pt x="4946" y="7996"/>
                </a:cubicBezTo>
                <a:cubicBezTo>
                  <a:pt x="4946" y="8179"/>
                  <a:pt x="5023" y="8356"/>
                  <a:pt x="5156" y="8482"/>
                </a:cubicBezTo>
                <a:cubicBezTo>
                  <a:pt x="5281" y="8621"/>
                  <a:pt x="5461" y="8696"/>
                  <a:pt x="5646" y="8691"/>
                </a:cubicBezTo>
                <a:close/>
                <a:moveTo>
                  <a:pt x="5646" y="6606"/>
                </a:moveTo>
                <a:cubicBezTo>
                  <a:pt x="6030" y="6598"/>
                  <a:pt x="6339" y="6292"/>
                  <a:pt x="6349" y="5912"/>
                </a:cubicBezTo>
                <a:cubicBezTo>
                  <a:pt x="6340" y="5730"/>
                  <a:pt x="6267" y="5557"/>
                  <a:pt x="6139" y="5426"/>
                </a:cubicBezTo>
                <a:cubicBezTo>
                  <a:pt x="6012" y="5292"/>
                  <a:pt x="5834" y="5217"/>
                  <a:pt x="5649" y="5217"/>
                </a:cubicBezTo>
                <a:cubicBezTo>
                  <a:pt x="5464" y="5217"/>
                  <a:pt x="5288" y="5292"/>
                  <a:pt x="5159" y="5426"/>
                </a:cubicBezTo>
                <a:cubicBezTo>
                  <a:pt x="5032" y="5557"/>
                  <a:pt x="4958" y="5730"/>
                  <a:pt x="4949" y="5912"/>
                </a:cubicBezTo>
                <a:cubicBezTo>
                  <a:pt x="4957" y="6093"/>
                  <a:pt x="5029" y="6266"/>
                  <a:pt x="5154" y="6398"/>
                </a:cubicBezTo>
                <a:cubicBezTo>
                  <a:pt x="5280" y="6536"/>
                  <a:pt x="5460" y="6612"/>
                  <a:pt x="5646" y="6606"/>
                </a:cubicBezTo>
                <a:close/>
                <a:moveTo>
                  <a:pt x="8630" y="8691"/>
                </a:moveTo>
                <a:cubicBezTo>
                  <a:pt x="8817" y="8696"/>
                  <a:pt x="8995" y="8620"/>
                  <a:pt x="9120" y="8482"/>
                </a:cubicBezTo>
                <a:cubicBezTo>
                  <a:pt x="9254" y="8356"/>
                  <a:pt x="9330" y="8179"/>
                  <a:pt x="9330" y="7996"/>
                </a:cubicBezTo>
                <a:cubicBezTo>
                  <a:pt x="9330" y="7812"/>
                  <a:pt x="9254" y="7636"/>
                  <a:pt x="9120" y="7510"/>
                </a:cubicBezTo>
                <a:cubicBezTo>
                  <a:pt x="8993" y="7376"/>
                  <a:pt x="8815" y="7301"/>
                  <a:pt x="8630" y="7301"/>
                </a:cubicBezTo>
                <a:cubicBezTo>
                  <a:pt x="8445" y="7301"/>
                  <a:pt x="8268" y="7376"/>
                  <a:pt x="8140" y="7510"/>
                </a:cubicBezTo>
                <a:cubicBezTo>
                  <a:pt x="8003" y="7633"/>
                  <a:pt x="7925" y="7811"/>
                  <a:pt x="7930" y="7996"/>
                </a:cubicBezTo>
                <a:cubicBezTo>
                  <a:pt x="7939" y="8178"/>
                  <a:pt x="8013" y="8351"/>
                  <a:pt x="8140" y="8482"/>
                </a:cubicBezTo>
                <a:cubicBezTo>
                  <a:pt x="8265" y="8620"/>
                  <a:pt x="8444" y="8696"/>
                  <a:pt x="8630" y="8691"/>
                </a:cubicBezTo>
                <a:close/>
                <a:moveTo>
                  <a:pt x="8630" y="6606"/>
                </a:moveTo>
                <a:cubicBezTo>
                  <a:pt x="9013" y="6597"/>
                  <a:pt x="9320" y="6291"/>
                  <a:pt x="9329" y="5912"/>
                </a:cubicBezTo>
                <a:cubicBezTo>
                  <a:pt x="9320" y="5730"/>
                  <a:pt x="9247" y="5557"/>
                  <a:pt x="9119" y="5426"/>
                </a:cubicBezTo>
                <a:cubicBezTo>
                  <a:pt x="8992" y="5292"/>
                  <a:pt x="8814" y="5217"/>
                  <a:pt x="8629" y="5217"/>
                </a:cubicBezTo>
                <a:cubicBezTo>
                  <a:pt x="8444" y="5217"/>
                  <a:pt x="8267" y="5292"/>
                  <a:pt x="8139" y="5426"/>
                </a:cubicBezTo>
                <a:cubicBezTo>
                  <a:pt x="8013" y="5557"/>
                  <a:pt x="7938" y="5730"/>
                  <a:pt x="7929" y="5912"/>
                </a:cubicBezTo>
                <a:cubicBezTo>
                  <a:pt x="7938" y="6095"/>
                  <a:pt x="8012" y="6267"/>
                  <a:pt x="8139" y="6398"/>
                </a:cubicBezTo>
                <a:cubicBezTo>
                  <a:pt x="8265" y="6536"/>
                  <a:pt x="8444" y="6612"/>
                  <a:pt x="8630" y="6606"/>
                </a:cubicBezTo>
                <a:close/>
                <a:moveTo>
                  <a:pt x="8630" y="6606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21060" y="4028778"/>
            <a:ext cx="3809636" cy="2670306"/>
          </a:xfrm>
          <a:custGeom>
            <a:avLst/>
            <a:gdLst>
              <a:gd name="connsiteX0" fmla="*/ 786670 w 3809636"/>
              <a:gd name="connsiteY0" fmla="*/ 0 h 2670306"/>
              <a:gd name="connsiteX1" fmla="*/ 3809636 w 3809636"/>
              <a:gd name="connsiteY1" fmla="*/ 0 h 2670306"/>
              <a:gd name="connsiteX2" fmla="*/ 3809636 w 3809636"/>
              <a:gd name="connsiteY2" fmla="*/ 2670306 h 2670306"/>
              <a:gd name="connsiteX3" fmla="*/ 0 w 3809636"/>
              <a:gd name="connsiteY3" fmla="*/ 2670306 h 2670306"/>
              <a:gd name="connsiteX4" fmla="*/ 0 w 3809636"/>
              <a:gd name="connsiteY4" fmla="*/ 598046 h 2670306"/>
              <a:gd name="connsiteX5" fmla="*/ 19469 w 3809636"/>
              <a:gd name="connsiteY5" fmla="*/ 646116 h 2670306"/>
              <a:gd name="connsiteX6" fmla="*/ 599479 w 3809636"/>
              <a:gd name="connsiteY6" fmla="*/ 940788 h 2670306"/>
              <a:gd name="connsiteX7" fmla="*/ 1228957 w 3809636"/>
              <a:gd name="connsiteY7" fmla="*/ 458316 h 2670306"/>
              <a:gd name="connsiteX8" fmla="*/ 844500 w 3809636"/>
              <a:gd name="connsiteY8" fmla="*/ 13759 h 2670306"/>
              <a:gd name="connsiteX9" fmla="*/ 0 w 3809636"/>
              <a:gd name="connsiteY9" fmla="*/ 0 h 2670306"/>
              <a:gd name="connsiteX10" fmla="*/ 412288 w 3809636"/>
              <a:gd name="connsiteY10" fmla="*/ 0 h 2670306"/>
              <a:gd name="connsiteX11" fmla="*/ 354458 w 3809636"/>
              <a:gd name="connsiteY11" fmla="*/ 13759 h 2670306"/>
              <a:gd name="connsiteX12" fmla="*/ 19469 w 3809636"/>
              <a:gd name="connsiteY12" fmla="*/ 270516 h 2670306"/>
              <a:gd name="connsiteX13" fmla="*/ 0 w 3809636"/>
              <a:gd name="connsiteY13" fmla="*/ 318587 h 2670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809636" h="2670306">
                <a:moveTo>
                  <a:pt x="786670" y="0"/>
                </a:moveTo>
                <a:lnTo>
                  <a:pt x="3809636" y="0"/>
                </a:lnTo>
                <a:lnTo>
                  <a:pt x="3809636" y="2670306"/>
                </a:lnTo>
                <a:lnTo>
                  <a:pt x="0" y="2670306"/>
                </a:lnTo>
                <a:lnTo>
                  <a:pt x="0" y="598046"/>
                </a:lnTo>
                <a:lnTo>
                  <a:pt x="19469" y="646116"/>
                </a:lnTo>
                <a:cubicBezTo>
                  <a:pt x="115029" y="819283"/>
                  <a:pt x="338741" y="940788"/>
                  <a:pt x="599479" y="940788"/>
                </a:cubicBezTo>
                <a:cubicBezTo>
                  <a:pt x="947130" y="940788"/>
                  <a:pt x="1228957" y="724778"/>
                  <a:pt x="1228957" y="458316"/>
                </a:cubicBezTo>
                <a:cubicBezTo>
                  <a:pt x="1228957" y="258470"/>
                  <a:pt x="1070429" y="87002"/>
                  <a:pt x="844500" y="13759"/>
                </a:cubicBezTo>
                <a:close/>
                <a:moveTo>
                  <a:pt x="0" y="0"/>
                </a:moveTo>
                <a:lnTo>
                  <a:pt x="412288" y="0"/>
                </a:lnTo>
                <a:lnTo>
                  <a:pt x="354458" y="13759"/>
                </a:lnTo>
                <a:cubicBezTo>
                  <a:pt x="203839" y="62588"/>
                  <a:pt x="83175" y="155072"/>
                  <a:pt x="19469" y="270516"/>
                </a:cubicBezTo>
                <a:lnTo>
                  <a:pt x="0" y="318587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生涯规划的内涵及意义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1181860" y="1968101"/>
            <a:ext cx="2476500" cy="2476500"/>
            <a:chOff x="655320" y="1920240"/>
            <a:chExt cx="2476500" cy="2476500"/>
          </a:xfrm>
        </p:grpSpPr>
        <p:sp>
          <p:nvSpPr>
            <p:cNvPr id="10" name="椭圆 9"/>
            <p:cNvSpPr/>
            <p:nvPr/>
          </p:nvSpPr>
          <p:spPr>
            <a:xfrm>
              <a:off x="655320" y="1920240"/>
              <a:ext cx="2476500" cy="2476500"/>
            </a:xfrm>
            <a:prstGeom prst="ellipse">
              <a:avLst/>
            </a:prstGeom>
            <a:solidFill>
              <a:srgbClr val="338B94"/>
            </a:solidFill>
            <a:ln w="41275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33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916857" y="3289606"/>
              <a:ext cx="207941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Medium" panose="020B0600000000000000" pitchFamily="34" charset="-122"/>
                  <a:cs typeface="+mn-ea"/>
                  <a:sym typeface="Arial" panose="020B0604020202020204" pitchFamily="34" charset="0"/>
                </a:rPr>
                <a:t>职业生涯内涵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3898188" y="2853378"/>
            <a:ext cx="6916371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22" name="文本"/>
          <p:cNvSpPr/>
          <p:nvPr/>
        </p:nvSpPr>
        <p:spPr>
          <a:xfrm>
            <a:off x="3866007" y="2222759"/>
            <a:ext cx="5213818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</a:rPr>
              <a:t>职业生涯及职业生涯规划的内涵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Light" panose="020B0300000000000000" charset="-122"/>
              </a:rPr>
              <a:t>: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思源黑体 Light" panose="020B0300000000000000" charset="-122"/>
            </a:endParaRPr>
          </a:p>
        </p:txBody>
      </p:sp>
      <p:sp>
        <p:nvSpPr>
          <p:cNvPr id="24" name="iconfont-11910-5478353"/>
          <p:cNvSpPr>
            <a:spLocks noChangeAspect="1"/>
          </p:cNvSpPr>
          <p:nvPr/>
        </p:nvSpPr>
        <p:spPr bwMode="auto">
          <a:xfrm>
            <a:off x="2006804" y="2431582"/>
            <a:ext cx="826612" cy="769742"/>
          </a:xfrm>
          <a:custGeom>
            <a:avLst/>
            <a:gdLst>
              <a:gd name="T0" fmla="*/ 8052 w 11204"/>
              <a:gd name="T1" fmla="*/ 701 h 10433"/>
              <a:gd name="T2" fmla="*/ 7702 w 11204"/>
              <a:gd name="T3" fmla="*/ 6 h 10433"/>
              <a:gd name="T4" fmla="*/ 7352 w 11204"/>
              <a:gd name="T5" fmla="*/ 701 h 10433"/>
              <a:gd name="T6" fmla="*/ 3854 w 11204"/>
              <a:gd name="T7" fmla="*/ 353 h 10433"/>
              <a:gd name="T8" fmla="*/ 3504 w 11204"/>
              <a:gd name="T9" fmla="*/ 6 h 10433"/>
              <a:gd name="T10" fmla="*/ 3154 w 11204"/>
              <a:gd name="T11" fmla="*/ 353 h 10433"/>
              <a:gd name="T12" fmla="*/ 1755 w 11204"/>
              <a:gd name="T13" fmla="*/ 701 h 10433"/>
              <a:gd name="T14" fmla="*/ 5 w 11204"/>
              <a:gd name="T15" fmla="*/ 2438 h 10433"/>
              <a:gd name="T16" fmla="*/ 513 w 11204"/>
              <a:gd name="T17" fmla="*/ 9925 h 10433"/>
              <a:gd name="T18" fmla="*/ 9450 w 11204"/>
              <a:gd name="T19" fmla="*/ 10428 h 10433"/>
              <a:gd name="T20" fmla="*/ 11200 w 11204"/>
              <a:gd name="T21" fmla="*/ 8691 h 10433"/>
              <a:gd name="T22" fmla="*/ 10693 w 11204"/>
              <a:gd name="T23" fmla="*/ 1205 h 10433"/>
              <a:gd name="T24" fmla="*/ 707 w 11204"/>
              <a:gd name="T25" fmla="*/ 2438 h 10433"/>
              <a:gd name="T26" fmla="*/ 3155 w 11204"/>
              <a:gd name="T27" fmla="*/ 1396 h 10433"/>
              <a:gd name="T28" fmla="*/ 3252 w 11204"/>
              <a:gd name="T29" fmla="*/ 1996 h 10433"/>
              <a:gd name="T30" fmla="*/ 3759 w 11204"/>
              <a:gd name="T31" fmla="*/ 1996 h 10433"/>
              <a:gd name="T32" fmla="*/ 3855 w 11204"/>
              <a:gd name="T33" fmla="*/ 1396 h 10433"/>
              <a:gd name="T34" fmla="*/ 7353 w 11204"/>
              <a:gd name="T35" fmla="*/ 1743 h 10433"/>
              <a:gd name="T36" fmla="*/ 7950 w 11204"/>
              <a:gd name="T37" fmla="*/ 1990 h 10433"/>
              <a:gd name="T38" fmla="*/ 8053 w 11204"/>
              <a:gd name="T39" fmla="*/ 1396 h 10433"/>
              <a:gd name="T40" fmla="*/ 10500 w 11204"/>
              <a:gd name="T41" fmla="*/ 2438 h 10433"/>
              <a:gd name="T42" fmla="*/ 707 w 11204"/>
              <a:gd name="T43" fmla="*/ 3480 h 10433"/>
              <a:gd name="T44" fmla="*/ 10499 w 11204"/>
              <a:gd name="T45" fmla="*/ 8691 h 10433"/>
              <a:gd name="T46" fmla="*/ 1757 w 11204"/>
              <a:gd name="T47" fmla="*/ 9733 h 10433"/>
              <a:gd name="T48" fmla="*/ 707 w 11204"/>
              <a:gd name="T49" fmla="*/ 4175 h 10433"/>
              <a:gd name="T50" fmla="*/ 10499 w 11204"/>
              <a:gd name="T51" fmla="*/ 8691 h 10433"/>
              <a:gd name="T52" fmla="*/ 2504 w 11204"/>
              <a:gd name="T53" fmla="*/ 8691 h 10433"/>
              <a:gd name="T54" fmla="*/ 3202 w 11204"/>
              <a:gd name="T55" fmla="*/ 7996 h 10433"/>
              <a:gd name="T56" fmla="*/ 2502 w 11204"/>
              <a:gd name="T57" fmla="*/ 7301 h 10433"/>
              <a:gd name="T58" fmla="*/ 1802 w 11204"/>
              <a:gd name="T59" fmla="*/ 7996 h 10433"/>
              <a:gd name="T60" fmla="*/ 2504 w 11204"/>
              <a:gd name="T61" fmla="*/ 8691 h 10433"/>
              <a:gd name="T62" fmla="*/ 2991 w 11204"/>
              <a:gd name="T63" fmla="*/ 6398 h 10433"/>
              <a:gd name="T64" fmla="*/ 2991 w 11204"/>
              <a:gd name="T65" fmla="*/ 5426 h 10433"/>
              <a:gd name="T66" fmla="*/ 2012 w 11204"/>
              <a:gd name="T67" fmla="*/ 5426 h 10433"/>
              <a:gd name="T68" fmla="*/ 2012 w 11204"/>
              <a:gd name="T69" fmla="*/ 6398 h 10433"/>
              <a:gd name="T70" fmla="*/ 5646 w 11204"/>
              <a:gd name="T71" fmla="*/ 8691 h 10433"/>
              <a:gd name="T72" fmla="*/ 6136 w 11204"/>
              <a:gd name="T73" fmla="*/ 7510 h 10433"/>
              <a:gd name="T74" fmla="*/ 5156 w 11204"/>
              <a:gd name="T75" fmla="*/ 7510 h 10433"/>
              <a:gd name="T76" fmla="*/ 5156 w 11204"/>
              <a:gd name="T77" fmla="*/ 8482 h 10433"/>
              <a:gd name="T78" fmla="*/ 5646 w 11204"/>
              <a:gd name="T79" fmla="*/ 6606 h 10433"/>
              <a:gd name="T80" fmla="*/ 6139 w 11204"/>
              <a:gd name="T81" fmla="*/ 5426 h 10433"/>
              <a:gd name="T82" fmla="*/ 5159 w 11204"/>
              <a:gd name="T83" fmla="*/ 5426 h 10433"/>
              <a:gd name="T84" fmla="*/ 5154 w 11204"/>
              <a:gd name="T85" fmla="*/ 6398 h 10433"/>
              <a:gd name="T86" fmla="*/ 8630 w 11204"/>
              <a:gd name="T87" fmla="*/ 8691 h 10433"/>
              <a:gd name="T88" fmla="*/ 9330 w 11204"/>
              <a:gd name="T89" fmla="*/ 7996 h 10433"/>
              <a:gd name="T90" fmla="*/ 8630 w 11204"/>
              <a:gd name="T91" fmla="*/ 7301 h 10433"/>
              <a:gd name="T92" fmla="*/ 7930 w 11204"/>
              <a:gd name="T93" fmla="*/ 7996 h 10433"/>
              <a:gd name="T94" fmla="*/ 8630 w 11204"/>
              <a:gd name="T95" fmla="*/ 8691 h 10433"/>
              <a:gd name="T96" fmla="*/ 9329 w 11204"/>
              <a:gd name="T97" fmla="*/ 5912 h 10433"/>
              <a:gd name="T98" fmla="*/ 8629 w 11204"/>
              <a:gd name="T99" fmla="*/ 5217 h 10433"/>
              <a:gd name="T100" fmla="*/ 7929 w 11204"/>
              <a:gd name="T101" fmla="*/ 5912 h 10433"/>
              <a:gd name="T102" fmla="*/ 8630 w 11204"/>
              <a:gd name="T103" fmla="*/ 6606 h 10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4" h="10433">
                <a:moveTo>
                  <a:pt x="9450" y="701"/>
                </a:moveTo>
                <a:lnTo>
                  <a:pt x="8052" y="701"/>
                </a:lnTo>
                <a:lnTo>
                  <a:pt x="8052" y="353"/>
                </a:lnTo>
                <a:cubicBezTo>
                  <a:pt x="8052" y="161"/>
                  <a:pt x="7895" y="6"/>
                  <a:pt x="7702" y="6"/>
                </a:cubicBezTo>
                <a:cubicBezTo>
                  <a:pt x="7509" y="6"/>
                  <a:pt x="7353" y="161"/>
                  <a:pt x="7352" y="353"/>
                </a:cubicBezTo>
                <a:lnTo>
                  <a:pt x="7352" y="701"/>
                </a:lnTo>
                <a:lnTo>
                  <a:pt x="3854" y="701"/>
                </a:lnTo>
                <a:lnTo>
                  <a:pt x="3854" y="353"/>
                </a:lnTo>
                <a:cubicBezTo>
                  <a:pt x="3860" y="260"/>
                  <a:pt x="3825" y="167"/>
                  <a:pt x="3758" y="101"/>
                </a:cubicBezTo>
                <a:cubicBezTo>
                  <a:pt x="3690" y="35"/>
                  <a:pt x="3598" y="0"/>
                  <a:pt x="3504" y="6"/>
                </a:cubicBezTo>
                <a:cubicBezTo>
                  <a:pt x="3410" y="0"/>
                  <a:pt x="3318" y="35"/>
                  <a:pt x="3250" y="101"/>
                </a:cubicBezTo>
                <a:cubicBezTo>
                  <a:pt x="3184" y="167"/>
                  <a:pt x="3149" y="260"/>
                  <a:pt x="3154" y="353"/>
                </a:cubicBezTo>
                <a:lnTo>
                  <a:pt x="3154" y="701"/>
                </a:lnTo>
                <a:lnTo>
                  <a:pt x="1755" y="701"/>
                </a:lnTo>
                <a:cubicBezTo>
                  <a:pt x="1290" y="696"/>
                  <a:pt x="843" y="877"/>
                  <a:pt x="513" y="1205"/>
                </a:cubicBezTo>
                <a:cubicBezTo>
                  <a:pt x="184" y="1531"/>
                  <a:pt x="2" y="1975"/>
                  <a:pt x="5" y="2438"/>
                </a:cubicBezTo>
                <a:lnTo>
                  <a:pt x="5" y="8691"/>
                </a:lnTo>
                <a:cubicBezTo>
                  <a:pt x="0" y="9153"/>
                  <a:pt x="184" y="9598"/>
                  <a:pt x="513" y="9925"/>
                </a:cubicBezTo>
                <a:cubicBezTo>
                  <a:pt x="843" y="10252"/>
                  <a:pt x="1290" y="10433"/>
                  <a:pt x="1755" y="10428"/>
                </a:cubicBezTo>
                <a:lnTo>
                  <a:pt x="9450" y="10428"/>
                </a:lnTo>
                <a:cubicBezTo>
                  <a:pt x="9915" y="10433"/>
                  <a:pt x="10363" y="10252"/>
                  <a:pt x="10693" y="9925"/>
                </a:cubicBezTo>
                <a:cubicBezTo>
                  <a:pt x="11022" y="9598"/>
                  <a:pt x="11204" y="9155"/>
                  <a:pt x="11200" y="8691"/>
                </a:cubicBezTo>
                <a:lnTo>
                  <a:pt x="11200" y="2438"/>
                </a:lnTo>
                <a:cubicBezTo>
                  <a:pt x="11204" y="1976"/>
                  <a:pt x="11022" y="1531"/>
                  <a:pt x="10693" y="1205"/>
                </a:cubicBezTo>
                <a:cubicBezTo>
                  <a:pt x="10362" y="878"/>
                  <a:pt x="9915" y="697"/>
                  <a:pt x="9450" y="701"/>
                </a:cubicBezTo>
                <a:close/>
                <a:moveTo>
                  <a:pt x="707" y="2438"/>
                </a:moveTo>
                <a:cubicBezTo>
                  <a:pt x="720" y="1868"/>
                  <a:pt x="1183" y="1410"/>
                  <a:pt x="1757" y="1396"/>
                </a:cubicBezTo>
                <a:lnTo>
                  <a:pt x="3155" y="1396"/>
                </a:lnTo>
                <a:lnTo>
                  <a:pt x="3155" y="1743"/>
                </a:lnTo>
                <a:cubicBezTo>
                  <a:pt x="3149" y="1837"/>
                  <a:pt x="3184" y="1930"/>
                  <a:pt x="3252" y="1996"/>
                </a:cubicBezTo>
                <a:cubicBezTo>
                  <a:pt x="3319" y="2062"/>
                  <a:pt x="3410" y="2097"/>
                  <a:pt x="3505" y="2091"/>
                </a:cubicBezTo>
                <a:cubicBezTo>
                  <a:pt x="3599" y="2097"/>
                  <a:pt x="3692" y="2062"/>
                  <a:pt x="3759" y="1996"/>
                </a:cubicBezTo>
                <a:cubicBezTo>
                  <a:pt x="3827" y="1930"/>
                  <a:pt x="3862" y="1837"/>
                  <a:pt x="3855" y="1743"/>
                </a:cubicBezTo>
                <a:lnTo>
                  <a:pt x="3855" y="1396"/>
                </a:lnTo>
                <a:lnTo>
                  <a:pt x="7353" y="1396"/>
                </a:lnTo>
                <a:lnTo>
                  <a:pt x="7353" y="1743"/>
                </a:lnTo>
                <a:cubicBezTo>
                  <a:pt x="7353" y="1936"/>
                  <a:pt x="7509" y="2091"/>
                  <a:pt x="7703" y="2091"/>
                </a:cubicBezTo>
                <a:cubicBezTo>
                  <a:pt x="7795" y="2091"/>
                  <a:pt x="7884" y="2055"/>
                  <a:pt x="7950" y="1990"/>
                </a:cubicBezTo>
                <a:cubicBezTo>
                  <a:pt x="8015" y="1925"/>
                  <a:pt x="8053" y="1836"/>
                  <a:pt x="8053" y="1743"/>
                </a:cubicBezTo>
                <a:lnTo>
                  <a:pt x="8053" y="1396"/>
                </a:lnTo>
                <a:lnTo>
                  <a:pt x="9452" y="1396"/>
                </a:lnTo>
                <a:cubicBezTo>
                  <a:pt x="10025" y="1410"/>
                  <a:pt x="10486" y="1868"/>
                  <a:pt x="10500" y="2438"/>
                </a:cubicBezTo>
                <a:lnTo>
                  <a:pt x="10500" y="3480"/>
                </a:lnTo>
                <a:lnTo>
                  <a:pt x="707" y="3480"/>
                </a:lnTo>
                <a:lnTo>
                  <a:pt x="707" y="2438"/>
                </a:lnTo>
                <a:close/>
                <a:moveTo>
                  <a:pt x="10499" y="8691"/>
                </a:moveTo>
                <a:cubicBezTo>
                  <a:pt x="10485" y="9261"/>
                  <a:pt x="10023" y="9718"/>
                  <a:pt x="9450" y="9733"/>
                </a:cubicBezTo>
                <a:lnTo>
                  <a:pt x="1757" y="9733"/>
                </a:lnTo>
                <a:cubicBezTo>
                  <a:pt x="1183" y="9720"/>
                  <a:pt x="720" y="9261"/>
                  <a:pt x="707" y="8691"/>
                </a:cubicBezTo>
                <a:lnTo>
                  <a:pt x="707" y="4175"/>
                </a:lnTo>
                <a:lnTo>
                  <a:pt x="10500" y="4175"/>
                </a:lnTo>
                <a:lnTo>
                  <a:pt x="10499" y="8691"/>
                </a:lnTo>
                <a:close/>
                <a:moveTo>
                  <a:pt x="10499" y="8691"/>
                </a:moveTo>
                <a:close/>
                <a:moveTo>
                  <a:pt x="2504" y="8691"/>
                </a:moveTo>
                <a:cubicBezTo>
                  <a:pt x="2689" y="8696"/>
                  <a:pt x="2868" y="8620"/>
                  <a:pt x="2991" y="8482"/>
                </a:cubicBezTo>
                <a:cubicBezTo>
                  <a:pt x="3125" y="8356"/>
                  <a:pt x="3202" y="8179"/>
                  <a:pt x="3202" y="7996"/>
                </a:cubicBezTo>
                <a:cubicBezTo>
                  <a:pt x="3202" y="7812"/>
                  <a:pt x="3125" y="7636"/>
                  <a:pt x="2991" y="7510"/>
                </a:cubicBezTo>
                <a:cubicBezTo>
                  <a:pt x="2864" y="7376"/>
                  <a:pt x="2687" y="7301"/>
                  <a:pt x="2502" y="7301"/>
                </a:cubicBezTo>
                <a:cubicBezTo>
                  <a:pt x="2316" y="7301"/>
                  <a:pt x="2140" y="7376"/>
                  <a:pt x="2012" y="7510"/>
                </a:cubicBezTo>
                <a:cubicBezTo>
                  <a:pt x="1878" y="7636"/>
                  <a:pt x="1802" y="7812"/>
                  <a:pt x="1802" y="7996"/>
                </a:cubicBezTo>
                <a:cubicBezTo>
                  <a:pt x="1802" y="8179"/>
                  <a:pt x="1878" y="8356"/>
                  <a:pt x="2012" y="8482"/>
                </a:cubicBezTo>
                <a:cubicBezTo>
                  <a:pt x="2137" y="8621"/>
                  <a:pt x="2317" y="8697"/>
                  <a:pt x="2504" y="8691"/>
                </a:cubicBezTo>
                <a:close/>
                <a:moveTo>
                  <a:pt x="2504" y="6606"/>
                </a:moveTo>
                <a:cubicBezTo>
                  <a:pt x="2689" y="6611"/>
                  <a:pt x="2868" y="6535"/>
                  <a:pt x="2991" y="6398"/>
                </a:cubicBezTo>
                <a:cubicBezTo>
                  <a:pt x="3118" y="6267"/>
                  <a:pt x="3193" y="6095"/>
                  <a:pt x="3202" y="5912"/>
                </a:cubicBezTo>
                <a:cubicBezTo>
                  <a:pt x="3194" y="5730"/>
                  <a:pt x="3119" y="5557"/>
                  <a:pt x="2991" y="5426"/>
                </a:cubicBezTo>
                <a:cubicBezTo>
                  <a:pt x="2864" y="5292"/>
                  <a:pt x="2687" y="5217"/>
                  <a:pt x="2502" y="5217"/>
                </a:cubicBezTo>
                <a:cubicBezTo>
                  <a:pt x="2316" y="5217"/>
                  <a:pt x="2139" y="5292"/>
                  <a:pt x="2012" y="5426"/>
                </a:cubicBezTo>
                <a:cubicBezTo>
                  <a:pt x="1885" y="5557"/>
                  <a:pt x="1810" y="5730"/>
                  <a:pt x="1802" y="5912"/>
                </a:cubicBezTo>
                <a:cubicBezTo>
                  <a:pt x="1810" y="6095"/>
                  <a:pt x="1884" y="6267"/>
                  <a:pt x="2012" y="6398"/>
                </a:cubicBezTo>
                <a:cubicBezTo>
                  <a:pt x="2137" y="6536"/>
                  <a:pt x="2317" y="6612"/>
                  <a:pt x="2504" y="6606"/>
                </a:cubicBezTo>
                <a:close/>
                <a:moveTo>
                  <a:pt x="5646" y="8691"/>
                </a:moveTo>
                <a:cubicBezTo>
                  <a:pt x="5929" y="8695"/>
                  <a:pt x="6185" y="8526"/>
                  <a:pt x="6294" y="8265"/>
                </a:cubicBezTo>
                <a:cubicBezTo>
                  <a:pt x="6401" y="8005"/>
                  <a:pt x="6339" y="7705"/>
                  <a:pt x="6136" y="7510"/>
                </a:cubicBezTo>
                <a:cubicBezTo>
                  <a:pt x="6009" y="7376"/>
                  <a:pt x="5831" y="7301"/>
                  <a:pt x="5646" y="7301"/>
                </a:cubicBezTo>
                <a:cubicBezTo>
                  <a:pt x="5461" y="7301"/>
                  <a:pt x="5284" y="7376"/>
                  <a:pt x="5156" y="7510"/>
                </a:cubicBezTo>
                <a:cubicBezTo>
                  <a:pt x="5023" y="7636"/>
                  <a:pt x="4946" y="7812"/>
                  <a:pt x="4946" y="7996"/>
                </a:cubicBezTo>
                <a:cubicBezTo>
                  <a:pt x="4946" y="8179"/>
                  <a:pt x="5023" y="8356"/>
                  <a:pt x="5156" y="8482"/>
                </a:cubicBezTo>
                <a:cubicBezTo>
                  <a:pt x="5281" y="8621"/>
                  <a:pt x="5461" y="8696"/>
                  <a:pt x="5646" y="8691"/>
                </a:cubicBezTo>
                <a:close/>
                <a:moveTo>
                  <a:pt x="5646" y="6606"/>
                </a:moveTo>
                <a:cubicBezTo>
                  <a:pt x="6030" y="6598"/>
                  <a:pt x="6339" y="6292"/>
                  <a:pt x="6349" y="5912"/>
                </a:cubicBezTo>
                <a:cubicBezTo>
                  <a:pt x="6340" y="5730"/>
                  <a:pt x="6267" y="5557"/>
                  <a:pt x="6139" y="5426"/>
                </a:cubicBezTo>
                <a:cubicBezTo>
                  <a:pt x="6012" y="5292"/>
                  <a:pt x="5834" y="5217"/>
                  <a:pt x="5649" y="5217"/>
                </a:cubicBezTo>
                <a:cubicBezTo>
                  <a:pt x="5464" y="5217"/>
                  <a:pt x="5288" y="5292"/>
                  <a:pt x="5159" y="5426"/>
                </a:cubicBezTo>
                <a:cubicBezTo>
                  <a:pt x="5032" y="5557"/>
                  <a:pt x="4958" y="5730"/>
                  <a:pt x="4949" y="5912"/>
                </a:cubicBezTo>
                <a:cubicBezTo>
                  <a:pt x="4957" y="6093"/>
                  <a:pt x="5029" y="6266"/>
                  <a:pt x="5154" y="6398"/>
                </a:cubicBezTo>
                <a:cubicBezTo>
                  <a:pt x="5280" y="6536"/>
                  <a:pt x="5460" y="6612"/>
                  <a:pt x="5646" y="6606"/>
                </a:cubicBezTo>
                <a:close/>
                <a:moveTo>
                  <a:pt x="8630" y="8691"/>
                </a:moveTo>
                <a:cubicBezTo>
                  <a:pt x="8817" y="8696"/>
                  <a:pt x="8995" y="8620"/>
                  <a:pt x="9120" y="8482"/>
                </a:cubicBezTo>
                <a:cubicBezTo>
                  <a:pt x="9254" y="8356"/>
                  <a:pt x="9330" y="8179"/>
                  <a:pt x="9330" y="7996"/>
                </a:cubicBezTo>
                <a:cubicBezTo>
                  <a:pt x="9330" y="7812"/>
                  <a:pt x="9254" y="7636"/>
                  <a:pt x="9120" y="7510"/>
                </a:cubicBezTo>
                <a:cubicBezTo>
                  <a:pt x="8993" y="7376"/>
                  <a:pt x="8815" y="7301"/>
                  <a:pt x="8630" y="7301"/>
                </a:cubicBezTo>
                <a:cubicBezTo>
                  <a:pt x="8445" y="7301"/>
                  <a:pt x="8268" y="7376"/>
                  <a:pt x="8140" y="7510"/>
                </a:cubicBezTo>
                <a:cubicBezTo>
                  <a:pt x="8003" y="7633"/>
                  <a:pt x="7925" y="7811"/>
                  <a:pt x="7930" y="7996"/>
                </a:cubicBezTo>
                <a:cubicBezTo>
                  <a:pt x="7939" y="8178"/>
                  <a:pt x="8013" y="8351"/>
                  <a:pt x="8140" y="8482"/>
                </a:cubicBezTo>
                <a:cubicBezTo>
                  <a:pt x="8265" y="8620"/>
                  <a:pt x="8444" y="8696"/>
                  <a:pt x="8630" y="8691"/>
                </a:cubicBezTo>
                <a:close/>
                <a:moveTo>
                  <a:pt x="8630" y="6606"/>
                </a:moveTo>
                <a:cubicBezTo>
                  <a:pt x="9013" y="6597"/>
                  <a:pt x="9320" y="6291"/>
                  <a:pt x="9329" y="5912"/>
                </a:cubicBezTo>
                <a:cubicBezTo>
                  <a:pt x="9320" y="5730"/>
                  <a:pt x="9247" y="5557"/>
                  <a:pt x="9119" y="5426"/>
                </a:cubicBezTo>
                <a:cubicBezTo>
                  <a:pt x="8992" y="5292"/>
                  <a:pt x="8814" y="5217"/>
                  <a:pt x="8629" y="5217"/>
                </a:cubicBezTo>
                <a:cubicBezTo>
                  <a:pt x="8444" y="5217"/>
                  <a:pt x="8267" y="5292"/>
                  <a:pt x="8139" y="5426"/>
                </a:cubicBezTo>
                <a:cubicBezTo>
                  <a:pt x="8013" y="5557"/>
                  <a:pt x="7938" y="5730"/>
                  <a:pt x="7929" y="5912"/>
                </a:cubicBezTo>
                <a:cubicBezTo>
                  <a:pt x="7938" y="6095"/>
                  <a:pt x="8012" y="6267"/>
                  <a:pt x="8139" y="6398"/>
                </a:cubicBezTo>
                <a:cubicBezTo>
                  <a:pt x="8265" y="6536"/>
                  <a:pt x="8444" y="6612"/>
                  <a:pt x="8630" y="6606"/>
                </a:cubicBezTo>
                <a:close/>
                <a:moveTo>
                  <a:pt x="8630" y="6606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5" name="文本框 24"/>
          <p:cNvSpPr txBox="1"/>
          <p:nvPr/>
        </p:nvSpPr>
        <p:spPr>
          <a:xfrm>
            <a:off x="3866007" y="3045652"/>
            <a:ext cx="6916371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职业生涯规划，是指结合自身条件和现实环境，确立自己的职业目标，选择职业道路，制定相应的培训、教育和工作计划，并按照生涯发展的阶段实施具体行动以达到目标的过程。</a:t>
            </a:r>
            <a:endParaRPr lang="zh-CN" altLang="en-US" dirty="0">
              <a:solidFill>
                <a:srgbClr val="3D3D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21060" y="4028778"/>
            <a:ext cx="3809636" cy="2670306"/>
          </a:xfrm>
          <a:custGeom>
            <a:avLst/>
            <a:gdLst>
              <a:gd name="connsiteX0" fmla="*/ 786670 w 3809636"/>
              <a:gd name="connsiteY0" fmla="*/ 0 h 2670306"/>
              <a:gd name="connsiteX1" fmla="*/ 3809636 w 3809636"/>
              <a:gd name="connsiteY1" fmla="*/ 0 h 2670306"/>
              <a:gd name="connsiteX2" fmla="*/ 3809636 w 3809636"/>
              <a:gd name="connsiteY2" fmla="*/ 2670306 h 2670306"/>
              <a:gd name="connsiteX3" fmla="*/ 0 w 3809636"/>
              <a:gd name="connsiteY3" fmla="*/ 2670306 h 2670306"/>
              <a:gd name="connsiteX4" fmla="*/ 0 w 3809636"/>
              <a:gd name="connsiteY4" fmla="*/ 598046 h 2670306"/>
              <a:gd name="connsiteX5" fmla="*/ 19469 w 3809636"/>
              <a:gd name="connsiteY5" fmla="*/ 646116 h 2670306"/>
              <a:gd name="connsiteX6" fmla="*/ 599479 w 3809636"/>
              <a:gd name="connsiteY6" fmla="*/ 940788 h 2670306"/>
              <a:gd name="connsiteX7" fmla="*/ 1228957 w 3809636"/>
              <a:gd name="connsiteY7" fmla="*/ 458316 h 2670306"/>
              <a:gd name="connsiteX8" fmla="*/ 844500 w 3809636"/>
              <a:gd name="connsiteY8" fmla="*/ 13759 h 2670306"/>
              <a:gd name="connsiteX9" fmla="*/ 0 w 3809636"/>
              <a:gd name="connsiteY9" fmla="*/ 0 h 2670306"/>
              <a:gd name="connsiteX10" fmla="*/ 412288 w 3809636"/>
              <a:gd name="connsiteY10" fmla="*/ 0 h 2670306"/>
              <a:gd name="connsiteX11" fmla="*/ 354458 w 3809636"/>
              <a:gd name="connsiteY11" fmla="*/ 13759 h 2670306"/>
              <a:gd name="connsiteX12" fmla="*/ 19469 w 3809636"/>
              <a:gd name="connsiteY12" fmla="*/ 270516 h 2670306"/>
              <a:gd name="connsiteX13" fmla="*/ 0 w 3809636"/>
              <a:gd name="connsiteY13" fmla="*/ 318587 h 2670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809636" h="2670306">
                <a:moveTo>
                  <a:pt x="786670" y="0"/>
                </a:moveTo>
                <a:lnTo>
                  <a:pt x="3809636" y="0"/>
                </a:lnTo>
                <a:lnTo>
                  <a:pt x="3809636" y="2670306"/>
                </a:lnTo>
                <a:lnTo>
                  <a:pt x="0" y="2670306"/>
                </a:lnTo>
                <a:lnTo>
                  <a:pt x="0" y="598046"/>
                </a:lnTo>
                <a:lnTo>
                  <a:pt x="19469" y="646116"/>
                </a:lnTo>
                <a:cubicBezTo>
                  <a:pt x="115029" y="819283"/>
                  <a:pt x="338741" y="940788"/>
                  <a:pt x="599479" y="940788"/>
                </a:cubicBezTo>
                <a:cubicBezTo>
                  <a:pt x="947130" y="940788"/>
                  <a:pt x="1228957" y="724778"/>
                  <a:pt x="1228957" y="458316"/>
                </a:cubicBezTo>
                <a:cubicBezTo>
                  <a:pt x="1228957" y="258470"/>
                  <a:pt x="1070429" y="87002"/>
                  <a:pt x="844500" y="13759"/>
                </a:cubicBezTo>
                <a:close/>
                <a:moveTo>
                  <a:pt x="0" y="0"/>
                </a:moveTo>
                <a:lnTo>
                  <a:pt x="412288" y="0"/>
                </a:lnTo>
                <a:lnTo>
                  <a:pt x="354458" y="13759"/>
                </a:lnTo>
                <a:cubicBezTo>
                  <a:pt x="203839" y="62588"/>
                  <a:pt x="83175" y="155072"/>
                  <a:pt x="19469" y="270516"/>
                </a:cubicBezTo>
                <a:lnTo>
                  <a:pt x="0" y="318587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74083" y="604433"/>
            <a:ext cx="5022331" cy="630882"/>
            <a:chOff x="6700042" y="1810969"/>
            <a:chExt cx="5022331" cy="6308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483212" y="1810969"/>
              <a:ext cx="4239161" cy="630619"/>
              <a:chOff x="2557688" y="2338456"/>
              <a:chExt cx="4239161" cy="63061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557688" y="2338456"/>
                <a:ext cx="42391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雅酷黑 75W" panose="020B0804020202020204" pitchFamily="34" charset="-122"/>
                    <a:ea typeface="汉仪雅酷黑 75W" panose="020B0804020202020204" pitchFamily="34" charset="-122"/>
                  </a:rPr>
                  <a:t>生涯规划的内涵及意义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576739" y="2707465"/>
                <a:ext cx="23085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Overview of Annual Work</a:t>
                </a:r>
                <a:endPara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700042" y="1826297"/>
              <a:ext cx="615554" cy="615554"/>
              <a:chOff x="1738737" y="2530375"/>
              <a:chExt cx="615554" cy="61555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38737" y="2530375"/>
                <a:ext cx="615554" cy="615554"/>
              </a:xfrm>
              <a:prstGeom prst="ellipse">
                <a:avLst/>
              </a:prstGeom>
              <a:solidFill>
                <a:srgbClr val="2F65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807028" y="2653486"/>
                <a:ext cx="478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550" y="2121429"/>
            <a:ext cx="6476280" cy="2475309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181860" y="4468812"/>
            <a:ext cx="3988878" cy="1764586"/>
            <a:chOff x="7541879" y="4581114"/>
            <a:chExt cx="3988878" cy="1764586"/>
          </a:xfrm>
        </p:grpSpPr>
        <p:sp>
          <p:nvSpPr>
            <p:cNvPr id="11" name="文本框 10"/>
            <p:cNvSpPr txBox="1"/>
            <p:nvPr/>
          </p:nvSpPr>
          <p:spPr>
            <a:xfrm>
              <a:off x="7541879" y="4581114"/>
              <a:ext cx="233194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b="1" dirty="0">
                  <a:solidFill>
                    <a:srgbClr val="338B9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探索阶段（15-24岁）</a:t>
              </a:r>
              <a:endParaRPr lang="en-US" altLang="zh-CN" b="1" dirty="0">
                <a:solidFill>
                  <a:srgbClr val="338B9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549940" y="4904279"/>
              <a:ext cx="3980817" cy="1441421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特点：通过学校、社会实践、对自我能力、职业做了探索，选择职业时有较大的弹性任务：职业偏好逐渐具体化、特定化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873588" y="1670511"/>
            <a:ext cx="5893923" cy="1786483"/>
            <a:chOff x="2354728" y="1684869"/>
            <a:chExt cx="5893923" cy="1786483"/>
          </a:xfrm>
        </p:grpSpPr>
        <p:grpSp>
          <p:nvGrpSpPr>
            <p:cNvPr id="5" name="组合 4"/>
            <p:cNvGrpSpPr/>
            <p:nvPr/>
          </p:nvGrpSpPr>
          <p:grpSpPr>
            <a:xfrm>
              <a:off x="2830571" y="1684869"/>
              <a:ext cx="5418080" cy="1786483"/>
              <a:chOff x="4295764" y="2438902"/>
              <a:chExt cx="5418080" cy="1786483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4295794" y="2438902"/>
                <a:ext cx="233194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b="1" dirty="0">
                    <a:solidFill>
                      <a:srgbClr val="338B9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上升阶段（25-44岁）</a:t>
                </a:r>
                <a:endParaRPr lang="en-US" altLang="zh-CN" b="1" dirty="0">
                  <a:solidFill>
                    <a:srgbClr val="338B9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4295764" y="2783935"/>
                <a:ext cx="5418080" cy="1441450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400" dirty="0" err="1">
                    <a:latin typeface="微软雅黑" panose="020B0503020204020204" pitchFamily="34" charset="-122"/>
                    <a:ea typeface="微软雅黑" panose="020B0503020204020204" pitchFamily="34" charset="-122"/>
                    <a:cs typeface="思源黑体 Light" panose="020B0300000000000000" charset="-122"/>
                  </a:rPr>
                  <a:t>特点：确定属于自己的职位任务：统整、稳固、上进</a:t>
                </a:r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思源黑体 Light" panose="020B0300000000000000" charset="-122"/>
                  </a:rPr>
                  <a:t>包含两个时期：一是尝试期（25-30岁）实践、积累</a:t>
                </a:r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思源黑体 Light" panose="020B0300000000000000" charset="-122"/>
                  </a:rPr>
                  <a:t>二是过渡期（31-44岁）</a:t>
                </a:r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思源黑体 Light" panose="020B0300000000000000" charset="-122"/>
                  </a:rPr>
                  <a:t>致力稳固，最具创意的时期</a:t>
                </a:r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思源黑体 Light" panose="020B0300000000000000" charset="-122"/>
                </a:endParaRPr>
              </a:p>
            </p:txBody>
          </p:sp>
        </p:grpSp>
        <p:sp>
          <p:nvSpPr>
            <p:cNvPr id="7" name="椭圆 6"/>
            <p:cNvSpPr/>
            <p:nvPr/>
          </p:nvSpPr>
          <p:spPr>
            <a:xfrm>
              <a:off x="2354728" y="1740710"/>
              <a:ext cx="271446" cy="271446"/>
            </a:xfrm>
            <a:prstGeom prst="ellipse">
              <a:avLst/>
            </a:prstGeom>
            <a:solidFill>
              <a:srgbClr val="338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150177" y="4435156"/>
            <a:ext cx="4464706" cy="1764586"/>
            <a:chOff x="6832125" y="4266202"/>
            <a:chExt cx="4464706" cy="1764586"/>
          </a:xfrm>
        </p:grpSpPr>
        <p:grpSp>
          <p:nvGrpSpPr>
            <p:cNvPr id="6" name="组合 5"/>
            <p:cNvGrpSpPr/>
            <p:nvPr/>
          </p:nvGrpSpPr>
          <p:grpSpPr>
            <a:xfrm>
              <a:off x="7299892" y="4266202"/>
              <a:ext cx="3996939" cy="1764586"/>
              <a:chOff x="7541879" y="4581114"/>
              <a:chExt cx="3996939" cy="1764586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7541879" y="4581114"/>
                <a:ext cx="233194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b="1" dirty="0">
                    <a:solidFill>
                      <a:srgbClr val="338B9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维持阶段（45-65岁）</a:t>
                </a:r>
                <a:endParaRPr lang="en-US" altLang="zh-CN" b="1" dirty="0">
                  <a:solidFill>
                    <a:srgbClr val="338B9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7558001" y="4904279"/>
                <a:ext cx="3980817" cy="1441421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400" dirty="0" err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特点：职位升迁和专精</a:t>
                </a:r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1400" dirty="0" err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阶段任务：维持</a:t>
                </a:r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" name="椭圆 24"/>
            <p:cNvSpPr/>
            <p:nvPr/>
          </p:nvSpPr>
          <p:spPr>
            <a:xfrm>
              <a:off x="6832125" y="4343371"/>
              <a:ext cx="271446" cy="271446"/>
            </a:xfrm>
            <a:prstGeom prst="ellipse">
              <a:avLst/>
            </a:prstGeom>
            <a:solidFill>
              <a:srgbClr val="338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789576" y="4551523"/>
            <a:ext cx="271446" cy="271446"/>
          </a:xfrm>
          <a:prstGeom prst="ellipse">
            <a:avLst/>
          </a:prstGeom>
          <a:solidFill>
            <a:srgbClr val="338B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3961</Words>
  <Application>WPS 演示</Application>
  <PresentationFormat>宽屏</PresentationFormat>
  <Paragraphs>387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51" baseType="lpstr">
      <vt:lpstr>Arial</vt:lpstr>
      <vt:lpstr>宋体</vt:lpstr>
      <vt:lpstr>Wingdings</vt:lpstr>
      <vt:lpstr>Source Han Serif SC</vt:lpstr>
      <vt:lpstr>方正粗俊黑简体</vt:lpstr>
      <vt:lpstr>苹方 中等</vt:lpstr>
      <vt:lpstr>汉仪雅酷黑 85W</vt:lpstr>
      <vt:lpstr>汉仪雅酷黑 75W</vt:lpstr>
      <vt:lpstr>黑体</vt:lpstr>
      <vt:lpstr>微软雅黑</vt:lpstr>
      <vt:lpstr>华文细黑</vt:lpstr>
      <vt:lpstr>汉仪铁线黑-65简</vt:lpstr>
      <vt:lpstr>字魂59号-创粗黑</vt:lpstr>
      <vt:lpstr>Arial</vt:lpstr>
      <vt:lpstr>Open Sans Light</vt:lpstr>
      <vt:lpstr>Open Sans</vt:lpstr>
      <vt:lpstr>思源黑体 CN Medium</vt:lpstr>
      <vt:lpstr>思源黑体 Light</vt:lpstr>
      <vt:lpstr>思源宋体 CN</vt:lpstr>
      <vt:lpstr>等线</vt:lpstr>
      <vt:lpstr>Arial Unicode MS</vt:lpstr>
      <vt:lpstr>Calibri</vt:lpstr>
      <vt:lpstr>Times New Roman</vt:lpstr>
      <vt:lpstr>Menk Amglang Tig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</dc:creator>
  <cp:lastModifiedBy>铭</cp:lastModifiedBy>
  <cp:revision>16</cp:revision>
  <dcterms:created xsi:type="dcterms:W3CDTF">2021-02-24T05:32:00Z</dcterms:created>
  <dcterms:modified xsi:type="dcterms:W3CDTF">2022-02-16T03:29:08Z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KSOTemplateUUID">
    <vt:lpwstr>v1.0_mb_2GZKLu9Y3F61KWqETi0Hbg==</vt:lpwstr>
  </property>
  <property fmtid="{D5CDD505-2E9C-101B-9397-08002B2CF9AE}" pid="4" name="ICV">
    <vt:lpwstr>8D87A7C15ED7486E8DE00396E230F38E</vt:lpwstr>
  </property>
</Properties>
</file>