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tiff" ContentType="image/tiff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  <p:sldId id="273" r:id="rId5"/>
    <p:sldId id="274" r:id="rId6"/>
    <p:sldId id="308" r:id="rId7"/>
    <p:sldId id="272" r:id="rId8"/>
    <p:sldId id="275" r:id="rId9"/>
    <p:sldId id="296" r:id="rId10"/>
    <p:sldId id="297" r:id="rId11"/>
    <p:sldId id="298" r:id="rId12"/>
    <p:sldId id="309" r:id="rId13"/>
    <p:sldId id="299" r:id="rId14"/>
    <p:sldId id="300" r:id="rId15"/>
    <p:sldId id="302" r:id="rId16"/>
    <p:sldId id="305" r:id="rId17"/>
    <p:sldId id="306" r:id="rId18"/>
    <p:sldId id="301" r:id="rId19"/>
    <p:sldId id="313" r:id="rId20"/>
    <p:sldId id="303" r:id="rId21"/>
    <p:sldId id="307" r:id="rId22"/>
    <p:sldId id="314" r:id="rId23"/>
    <p:sldId id="315" r:id="rId24"/>
    <p:sldId id="31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2" Type="http://schemas.openxmlformats.org/officeDocument/2006/relationships/notesSlide" Target="../notesSlides/notesSlide1.xml"/><Relationship Id="rId31" Type="http://schemas.openxmlformats.org/officeDocument/2006/relationships/slideLayout" Target="../slideLayouts/slideLayout7.xml"/><Relationship Id="rId30" Type="http://schemas.openxmlformats.org/officeDocument/2006/relationships/image" Target="../media/image26.png"/><Relationship Id="rId3" Type="http://schemas.openxmlformats.org/officeDocument/2006/relationships/image" Target="../media/image2.GIF"/><Relationship Id="rId29" Type="http://schemas.openxmlformats.org/officeDocument/2006/relationships/tags" Target="../tags/tag1.xml"/><Relationship Id="rId28" Type="http://schemas.microsoft.com/office/2007/relationships/media" Target="../media/media1.mp3"/><Relationship Id="rId27" Type="http://schemas.openxmlformats.org/officeDocument/2006/relationships/audio" Target="../media/media1.mp3"/><Relationship Id="rId26" Type="http://schemas.openxmlformats.org/officeDocument/2006/relationships/image" Target="../media/image25.png"/><Relationship Id="rId25" Type="http://schemas.openxmlformats.org/officeDocument/2006/relationships/image" Target="../media/image24.png"/><Relationship Id="rId24" Type="http://schemas.openxmlformats.org/officeDocument/2006/relationships/image" Target="../media/image23.png"/><Relationship Id="rId23" Type="http://schemas.microsoft.com/office/2007/relationships/hdphoto" Target="../media/image22.wdp"/><Relationship Id="rId22" Type="http://schemas.openxmlformats.org/officeDocument/2006/relationships/image" Target="../media/image21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tiff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6" Type="http://schemas.openxmlformats.org/officeDocument/2006/relationships/notesSlide" Target="../notesSlides/notesSlide10.xml"/><Relationship Id="rId25" Type="http://schemas.openxmlformats.org/officeDocument/2006/relationships/slideLayout" Target="../slideLayouts/slideLayout7.xml"/><Relationship Id="rId24" Type="http://schemas.microsoft.com/office/2007/relationships/hdphoto" Target="../media/image22.wdp"/><Relationship Id="rId23" Type="http://schemas.openxmlformats.org/officeDocument/2006/relationships/image" Target="../media/image21.png"/><Relationship Id="rId22" Type="http://schemas.openxmlformats.org/officeDocument/2006/relationships/image" Target="../media/image20.png"/><Relationship Id="rId21" Type="http://schemas.openxmlformats.org/officeDocument/2006/relationships/image" Target="../media/image19.png"/><Relationship Id="rId20" Type="http://schemas.openxmlformats.org/officeDocument/2006/relationships/image" Target="../media/image18.png"/><Relationship Id="rId2" Type="http://schemas.openxmlformats.org/officeDocument/2006/relationships/image" Target="../media/image1.tiff"/><Relationship Id="rId19" Type="http://schemas.openxmlformats.org/officeDocument/2006/relationships/image" Target="../media/image17.png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11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3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12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4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6" Type="http://schemas.openxmlformats.org/officeDocument/2006/relationships/notesSlide" Target="../notesSlides/notesSlide13.xml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35.png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14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6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15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7.jpe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5" Type="http://schemas.openxmlformats.org/officeDocument/2006/relationships/notesSlide" Target="../notesSlides/notesSlide16.xml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39.png"/><Relationship Id="rId22" Type="http://schemas.openxmlformats.org/officeDocument/2006/relationships/image" Target="../media/image38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6" Type="http://schemas.openxmlformats.org/officeDocument/2006/relationships/notesSlide" Target="../notesSlides/notesSlide17.xml"/><Relationship Id="rId25" Type="http://schemas.openxmlformats.org/officeDocument/2006/relationships/slideLayout" Target="../slideLayouts/slideLayout7.xml"/><Relationship Id="rId24" Type="http://schemas.microsoft.com/office/2007/relationships/hdphoto" Target="../media/image22.wdp"/><Relationship Id="rId23" Type="http://schemas.openxmlformats.org/officeDocument/2006/relationships/image" Target="../media/image21.png"/><Relationship Id="rId22" Type="http://schemas.openxmlformats.org/officeDocument/2006/relationships/image" Target="../media/image20.png"/><Relationship Id="rId21" Type="http://schemas.openxmlformats.org/officeDocument/2006/relationships/image" Target="../media/image19.png"/><Relationship Id="rId20" Type="http://schemas.openxmlformats.org/officeDocument/2006/relationships/image" Target="../media/image18.png"/><Relationship Id="rId2" Type="http://schemas.openxmlformats.org/officeDocument/2006/relationships/image" Target="../media/image1.tiff"/><Relationship Id="rId19" Type="http://schemas.openxmlformats.org/officeDocument/2006/relationships/image" Target="../media/image17.png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5" Type="http://schemas.openxmlformats.org/officeDocument/2006/relationships/notesSlide" Target="../notesSlides/notesSlide18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5.xml"/><Relationship Id="rId22" Type="http://schemas.openxmlformats.org/officeDocument/2006/relationships/image" Target="../media/image40.jpe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7" Type="http://schemas.openxmlformats.org/officeDocument/2006/relationships/notesSlide" Target="../notesSlides/notesSlide19.xml"/><Relationship Id="rId26" Type="http://schemas.openxmlformats.org/officeDocument/2006/relationships/slideLayout" Target="../slideLayouts/slideLayout7.xml"/><Relationship Id="rId25" Type="http://schemas.microsoft.com/office/2007/relationships/hdphoto" Target="../media/image44.wdp"/><Relationship Id="rId24" Type="http://schemas.openxmlformats.org/officeDocument/2006/relationships/image" Target="../media/image43.png"/><Relationship Id="rId23" Type="http://schemas.openxmlformats.org/officeDocument/2006/relationships/image" Target="../media/image42.png"/><Relationship Id="rId22" Type="http://schemas.openxmlformats.org/officeDocument/2006/relationships/image" Target="../media/image41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7" Type="http://schemas.openxmlformats.org/officeDocument/2006/relationships/notesSlide" Target="../notesSlides/notesSlide2.xml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28.png"/><Relationship Id="rId24" Type="http://schemas.openxmlformats.org/officeDocument/2006/relationships/image" Target="../media/image27.png"/><Relationship Id="rId23" Type="http://schemas.microsoft.com/office/2007/relationships/hdphoto" Target="../media/image22.wdp"/><Relationship Id="rId22" Type="http://schemas.openxmlformats.org/officeDocument/2006/relationships/image" Target="../media/image21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tiff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20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45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21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46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7" Type="http://schemas.openxmlformats.org/officeDocument/2006/relationships/notesSlide" Target="../notesSlides/notesSlide22.xml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24.png"/><Relationship Id="rId24" Type="http://schemas.openxmlformats.org/officeDocument/2006/relationships/image" Target="../media/image23.png"/><Relationship Id="rId23" Type="http://schemas.microsoft.com/office/2007/relationships/hdphoto" Target="../media/image22.wdp"/><Relationship Id="rId22" Type="http://schemas.openxmlformats.org/officeDocument/2006/relationships/image" Target="../media/image21.png"/><Relationship Id="rId21" Type="http://schemas.openxmlformats.org/officeDocument/2006/relationships/image" Target="../media/image20.png"/><Relationship Id="rId20" Type="http://schemas.openxmlformats.org/officeDocument/2006/relationships/image" Target="../media/image19.png"/><Relationship Id="rId2" Type="http://schemas.openxmlformats.org/officeDocument/2006/relationships/image" Target="../media/image1.tiff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6" Type="http://schemas.openxmlformats.org/officeDocument/2006/relationships/notesSlide" Target="../notesSlides/notesSlide3.xml"/><Relationship Id="rId25" Type="http://schemas.openxmlformats.org/officeDocument/2006/relationships/slideLayout" Target="../slideLayouts/slideLayout7.xml"/><Relationship Id="rId24" Type="http://schemas.microsoft.com/office/2007/relationships/hdphoto" Target="../media/image22.wdp"/><Relationship Id="rId23" Type="http://schemas.openxmlformats.org/officeDocument/2006/relationships/image" Target="../media/image21.png"/><Relationship Id="rId22" Type="http://schemas.openxmlformats.org/officeDocument/2006/relationships/image" Target="../media/image20.png"/><Relationship Id="rId21" Type="http://schemas.openxmlformats.org/officeDocument/2006/relationships/image" Target="../media/image19.png"/><Relationship Id="rId20" Type="http://schemas.openxmlformats.org/officeDocument/2006/relationships/image" Target="../media/image18.png"/><Relationship Id="rId2" Type="http://schemas.openxmlformats.org/officeDocument/2006/relationships/image" Target="../media/image1.tiff"/><Relationship Id="rId19" Type="http://schemas.openxmlformats.org/officeDocument/2006/relationships/image" Target="../media/image17.png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6" Type="http://schemas.openxmlformats.org/officeDocument/2006/relationships/notesSlide" Target="../notesSlides/notesSlide4.xml"/><Relationship Id="rId25" Type="http://schemas.openxmlformats.org/officeDocument/2006/relationships/slideLayout" Target="../slideLayouts/slideLayout7.xml"/><Relationship Id="rId24" Type="http://schemas.microsoft.com/office/2007/relationships/hdphoto" Target="../media/image22.wdp"/><Relationship Id="rId23" Type="http://schemas.openxmlformats.org/officeDocument/2006/relationships/image" Target="../media/image21.png"/><Relationship Id="rId22" Type="http://schemas.openxmlformats.org/officeDocument/2006/relationships/image" Target="../media/image20.png"/><Relationship Id="rId21" Type="http://schemas.openxmlformats.org/officeDocument/2006/relationships/image" Target="../media/image19.png"/><Relationship Id="rId20" Type="http://schemas.openxmlformats.org/officeDocument/2006/relationships/image" Target="../media/image18.png"/><Relationship Id="rId2" Type="http://schemas.openxmlformats.org/officeDocument/2006/relationships/image" Target="../media/image1.tiff"/><Relationship Id="rId19" Type="http://schemas.openxmlformats.org/officeDocument/2006/relationships/image" Target="../media/image17.png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3.png"/><Relationship Id="rId3" Type="http://schemas.openxmlformats.org/officeDocument/2006/relationships/image" Target="../media/image2.GIF"/><Relationship Id="rId26" Type="http://schemas.openxmlformats.org/officeDocument/2006/relationships/notesSlide" Target="../notesSlides/notesSlide5.xml"/><Relationship Id="rId25" Type="http://schemas.openxmlformats.org/officeDocument/2006/relationships/slideLayout" Target="../slideLayouts/slideLayout7.xml"/><Relationship Id="rId24" Type="http://schemas.microsoft.com/office/2007/relationships/hdphoto" Target="../media/image22.wdp"/><Relationship Id="rId23" Type="http://schemas.openxmlformats.org/officeDocument/2006/relationships/image" Target="../media/image21.png"/><Relationship Id="rId22" Type="http://schemas.openxmlformats.org/officeDocument/2006/relationships/image" Target="../media/image20.png"/><Relationship Id="rId21" Type="http://schemas.openxmlformats.org/officeDocument/2006/relationships/image" Target="../media/image19.png"/><Relationship Id="rId20" Type="http://schemas.openxmlformats.org/officeDocument/2006/relationships/image" Target="../media/image18.png"/><Relationship Id="rId2" Type="http://schemas.openxmlformats.org/officeDocument/2006/relationships/image" Target="../media/image1.tiff"/><Relationship Id="rId19" Type="http://schemas.openxmlformats.org/officeDocument/2006/relationships/image" Target="../media/image17.png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5" Type="http://schemas.openxmlformats.org/officeDocument/2006/relationships/notesSlide" Target="../notesSlides/notesSlide6.xml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30.png"/><Relationship Id="rId22" Type="http://schemas.openxmlformats.org/officeDocument/2006/relationships/tags" Target="../tags/tag2.xml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3" Type="http://schemas.openxmlformats.org/officeDocument/2006/relationships/notesSlide" Target="../notesSlides/notesSlide7.xml"/><Relationship Id="rId22" Type="http://schemas.openxmlformats.org/officeDocument/2006/relationships/slideLayout" Target="../slideLayouts/slideLayout7.xml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8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1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4" Type="http://schemas.openxmlformats.org/officeDocument/2006/relationships/notesSlide" Target="../notesSlides/notesSlide9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32.png"/><Relationship Id="rId21" Type="http://schemas.microsoft.com/office/2007/relationships/hdphoto" Target="../media/image22.wdp"/><Relationship Id="rId20" Type="http://schemas.openxmlformats.org/officeDocument/2006/relationships/image" Target="../media/image21.png"/><Relationship Id="rId2" Type="http://schemas.openxmlformats.org/officeDocument/2006/relationships/image" Target="../media/image1.tiff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27000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641090" y="4648200"/>
            <a:ext cx="5075555" cy="398780"/>
          </a:xfrm>
          <a:prstGeom prst="rect">
            <a:avLst/>
          </a:prstGeom>
          <a:effectLst>
            <a:outerShdw blurRad="215900" dist="12700" dir="5400000" sx="98000" sy="98000" algn="ctr" rotWithShape="0">
              <a:srgbClr val="000000">
                <a:alpha val="9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2000" b="1" spc="-300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元宵节主题活动通用</a:t>
            </a:r>
            <a:r>
              <a:rPr lang="en-US" altLang="zh-CN" sz="2000" b="1" spc="-300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PPT</a:t>
            </a:r>
            <a:r>
              <a:rPr lang="zh-CN" altLang="en-US" sz="2000" b="1" spc="-300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横版</a:t>
            </a:r>
            <a:endParaRPr lang="zh-CN" altLang="en-US" sz="2000" b="1" spc="-300" dirty="0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5" name="图片 24" descr="图片包含 物体&#10;&#10;已生成高可信度的说明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0" r="26570" b="40000"/>
          <a:stretch>
            <a:fillRect/>
          </a:stretch>
        </p:blipFill>
        <p:spPr>
          <a:xfrm>
            <a:off x="1537335" y="868680"/>
            <a:ext cx="1686560" cy="25838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853" y="280490"/>
            <a:ext cx="3600482" cy="2698094"/>
          </a:xfrm>
          <a:prstGeom prst="rect">
            <a:avLst/>
          </a:prstGeom>
        </p:spPr>
      </p:pic>
      <p:pic>
        <p:nvPicPr>
          <p:cNvPr id="24" name="图片 23" descr="1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992755" y="1640840"/>
            <a:ext cx="6371590" cy="284416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PA_音乐">
            <a:hlinkClick r:id="" action="ppaction://media"/>
          </p:cNvPr>
          <p:cNvPicPr>
            <a:picLocks noChangeAspect="1"/>
          </p:cNvPicPr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  <p:custDataLst>
              <p:tags r:id="rId29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7969678" y="-89998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987790" y="435610"/>
            <a:ext cx="1375410" cy="2366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60040" y="3024505"/>
            <a:ext cx="6263005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第二部分：元宵节的风俗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712460"/>
            <a:ext cx="1459230" cy="11455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270" y="5656580"/>
            <a:ext cx="1610360" cy="1201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800" y="2319020"/>
            <a:ext cx="7016115" cy="28606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80000"/>
              </a:lnSpc>
              <a:spcAft>
                <a:spcPts val="0"/>
              </a:spcAft>
            </a:pPr>
            <a:r>
              <a:rPr lang="zh-CN" altLang="zh-CN" sz="2000" b="1" kern="100" dirty="0">
                <a:solidFill>
                  <a:srgbClr val="FFFF00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正月十五吃元宵：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“元宵”作为食品，在我国也由来已久。宋代，民间即流行一种元宵节吃 的新奇食品。这种食品，最早叫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“ 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浮元子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”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后称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元宵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” 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，生意人还美其名曰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元宝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” 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。元宵即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"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汤圆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"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以白糖、玫瑰、芝麻、豆沙、黄桂、核桃仁、果仁、枣泥等为馅，用糯米粉包成圆形，可荤可素，风味各异。可汤煮、油炸、蒸食，有团圆美满之意。陕西的汤圆不是包的，而是在糯米粉中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"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滚</a:t>
            </a:r>
            <a:r>
              <a:rPr lang="en-US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"</a:t>
            </a:r>
            <a:r>
              <a:rPr lang="zh-CN" altLang="zh-CN" sz="1600" kern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成的，或煮司或油炸，热热火火，团团圆圆。</a:t>
            </a:r>
            <a:endParaRPr lang="zh-CN" altLang="zh-CN" sz="1600" kern="100" dirty="0">
              <a:solidFill>
                <a:schemeClr val="accent6">
                  <a:lumMod val="20000"/>
                  <a:lumOff val="8000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742" y="1651561"/>
            <a:ext cx="4195482" cy="41954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5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817" y="2033991"/>
            <a:ext cx="2501587" cy="3238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2360" y="1799590"/>
            <a:ext cx="5549265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cs typeface="Times New Roman" panose="02020603050405020304" pitchFamily="18" charset="0"/>
              </a:rPr>
              <a:t>元宵放灯的习俗，在唐代发展成为盛况空前的灯市，当时的京城长安已是拥有百万人口的世界最大都市，社会富庶。在皇帝的亲自倡导下，元宵灯节办得越来越豪华。中唐以后，已发展成为全民性的狂欢节。宋代，元宵灯会无论在规模和灯饰的奇幻精美都胜过唐代，而且活动更为民间化，民族特色更强。</a:t>
            </a:r>
            <a:endParaRPr lang="zh-CN" altLang="zh-CN" kern="100" dirty="0">
              <a:solidFill>
                <a:schemeClr val="bg1"/>
              </a:solidFill>
              <a:latin typeface="Auraka方黑檀" panose="02020700000000000000" pitchFamily="18" charset="-128"/>
              <a:ea typeface="Auraka方黑檀" panose="02020700000000000000" pitchFamily="18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456555"/>
            <a:ext cx="1785620" cy="1401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sp>
        <p:nvSpPr>
          <p:cNvPr id="4" name="8"/>
          <p:cNvSpPr txBox="1"/>
          <p:nvPr>
            <p:custDataLst>
              <p:tags r:id="rId22"/>
            </p:custDataLst>
          </p:nvPr>
        </p:nvSpPr>
        <p:spPr>
          <a:xfrm>
            <a:off x="5872480" y="2334260"/>
            <a:ext cx="4928235" cy="1843405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狮子为百兽之尊，形象雄伟俊武，给人以威严、勇猛之感。古人将它当作勇敢和力量的象征，认为它能驱邪镇妖、保佑人畜平安。所以人们逐渐形成了在元宵节时及其他重大活动里舞狮子的习俗，以祈望生活吉祥如意，事事平安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7"/>
          <p:cNvSpPr txBox="1"/>
          <p:nvPr>
            <p:custDataLst>
              <p:tags r:id="rId23"/>
            </p:custDataLst>
          </p:nvPr>
        </p:nvSpPr>
        <p:spPr>
          <a:xfrm>
            <a:off x="5872073" y="2465755"/>
            <a:ext cx="4402551" cy="37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0" tIns="0" rIns="0" bIns="0" anchor="b" anchorCtr="0">
            <a:no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元宵节舞龙狮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71" y="2082742"/>
            <a:ext cx="3076898" cy="337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6540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85" y="-89535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405" y="-21272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05865" y="1687195"/>
            <a:ext cx="9112250" cy="3740150"/>
            <a:chOff x="2674" y="3306"/>
            <a:chExt cx="14350" cy="5890"/>
          </a:xfrm>
        </p:grpSpPr>
        <p:sp>
          <p:nvSpPr>
            <p:cNvPr id="6" name="矩形 5"/>
            <p:cNvSpPr/>
            <p:nvPr/>
          </p:nvSpPr>
          <p:spPr>
            <a:xfrm>
              <a:off x="2674" y="3306"/>
              <a:ext cx="14350" cy="127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FFFF00"/>
                  </a:solidFill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踩高跷：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是民间盛行的一种群众性技艺表演。高跷本属中国古代百戏之一种，早在春秋时已经出现。中国最早介绍高跷的是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列子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·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说符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》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雅宋长_GBK" panose="02010600000000000000" pitchFamily="2" charset="-122"/>
                  <a:ea typeface="方正粗雅宋长_GBK" panose="02010600000000000000" pitchFamily="2" charset="-122"/>
                </a:rPr>
                <a:t>篇：“宋有兰子者，以技干宋元。宋元召而使见其技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长_GBK" panose="02010600000000000000" pitchFamily="2" charset="-122"/>
                <a:ea typeface="方正粗雅宋长_GBK" panose="02010600000000000000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2"/>
            <a:srcRect l="2135" t="2135" r="2135" b="2135"/>
            <a:stretch>
              <a:fillRect/>
            </a:stretch>
          </p:blipFill>
          <p:spPr>
            <a:xfrm>
              <a:off x="6136" y="4761"/>
              <a:ext cx="6802" cy="4435"/>
            </a:xfrm>
            <a:prstGeom prst="rect">
              <a:avLst/>
            </a:prstGeom>
            <a:ln w="31750">
              <a:solidFill>
                <a:schemeClr val="bg1"/>
              </a:solidFill>
            </a:ln>
            <a:effectLst>
              <a:outerShdw blurRad="215900" dist="38100" dir="2700000" algn="tl" rotWithShape="0">
                <a:prstClr val="black">
                  <a:alpha val="27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" y="2301240"/>
            <a:ext cx="5693410" cy="304609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划旱船，民间传说是为了纪念治水有功的大禹的。划旱船也称跑旱船，就是在陆地上模仿船行功作，表演跑旱船的大多是姑娘。旱船不是真船，多用两片薄板，锯成船形，以竹木扎成，再蒙以彩布，套系在姑娘的腰间，如同坐于船中一样，手里拿着桨，做划行的姿势，一面跑，一面唱些地方小调，边歌边舞，这就是划旱船了。有时还另有一男子扮成坐船的船客，搭档着表演，则多半扮成丑角，以各种滑稽的动作来逗观众欢乐。划旱船流行于中国很多地区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99521" y="1581358"/>
            <a:ext cx="146480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划旱般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5" b="5977"/>
          <a:stretch>
            <a:fillRect/>
          </a:stretch>
        </p:blipFill>
        <p:spPr>
          <a:xfrm>
            <a:off x="6948805" y="2164715"/>
            <a:ext cx="4017645" cy="299910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655945"/>
            <a:ext cx="1531620" cy="12020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0">
            <a:off x="1101725" y="1588135"/>
            <a:ext cx="4410075" cy="4210685"/>
            <a:chOff x="0" y="934126"/>
            <a:chExt cx="6644367" cy="664436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34126"/>
              <a:ext cx="6644367" cy="664436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978" y="2601690"/>
              <a:ext cx="3220538" cy="429136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511743" y="2591782"/>
            <a:ext cx="5759994" cy="2368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uraka方黑檀" panose="02020700000000000000" pitchFamily="18" charset="-128"/>
                <a:ea typeface="Auraka方黑檀" panose="02020700000000000000" pitchFamily="18" charset="-128"/>
              </a:rPr>
              <a:t>元宵节也是一个浪漫的节日：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uraka方黑檀" panose="02020700000000000000" pitchFamily="18" charset="-128"/>
                <a:ea typeface="Auraka方黑檀" panose="02020700000000000000" pitchFamily="18" charset="-128"/>
              </a:rPr>
              <a:t>元宵灯会在封建的传统社会中，也给未婚男女相识提供了一个机会，传统社会的年轻女孩不允许出外自由活动，但是过节却可以结伴出来游玩，元宵节赏花灯正好是一个交谊的机会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uraka方黑檀" panose="02020700000000000000" pitchFamily="18" charset="-128"/>
                <a:ea typeface="Auraka方黑檀" panose="02020700000000000000" pitchFamily="18" charset="-128"/>
              </a:rPr>
              <a:t>.</a:t>
            </a:r>
            <a:endParaRPr lang="en-US" altLang="zh-CN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uraka方黑檀" panose="02020700000000000000" pitchFamily="18" charset="-128"/>
              <a:ea typeface="Auraka方黑檀" panose="02020700000000000000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987790" y="435610"/>
            <a:ext cx="1375410" cy="2366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60040" y="3024505"/>
            <a:ext cx="6263005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第三部分：元宵节猜灯谜 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546090"/>
            <a:ext cx="1671955" cy="13119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83665" y="1715135"/>
            <a:ext cx="9808872" cy="3769784"/>
            <a:chOff x="1272" y="2696"/>
            <a:chExt cx="17672" cy="7017"/>
          </a:xfrm>
        </p:grpSpPr>
        <p:sp>
          <p:nvSpPr>
            <p:cNvPr id="4" name="矩形 3"/>
            <p:cNvSpPr/>
            <p:nvPr/>
          </p:nvSpPr>
          <p:spPr>
            <a:xfrm>
              <a:off x="10517" y="3528"/>
              <a:ext cx="8427" cy="61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猜灯谜又称打灯谜，是中国独有的富有</a:t>
              </a:r>
              <a:r>
                <a:rPr lang="zh-CN" altLang="en-US" sz="1400" dirty="0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民族风格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的一种传统民俗文娱活动形式，是从古代就开始流传的元宵节特色活动。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每逢农历正月十五，中国民间都要挂起彩灯，燃放焰火，后来有好事者把谜语写在纸条上，贴在五光十色的彩灯上供人猜。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因为谜语能启迪智慧又迎合节日气氛，所以响应的人众多，而后猜灯谜逐渐成为元宵节不可缺少的节目。灯谜增添节日气氛，展现了古代中国劳动人民的聪明才智和对美好生活的</a:t>
              </a:r>
              <a:r>
                <a:rPr lang="zh-CN" altLang="en-US" sz="1400" dirty="0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向往</a:t>
              </a:r>
              <a:r>
                <a:rPr lang="en-US" altLang="zh-CN" sz="1400" dirty="0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endParaRPr lang="en-US" altLang="zh-CN" sz="14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9458" name="Picture 2" descr="https://timgsa.baidu.com/timg?image&amp;quality=80&amp;size=b9999_10000&amp;sec=1515672099745&amp;di=b4dc63ebc785a27f2f721b26e7603730&amp;imgtype=0&amp;src=http%3A%2F%2Fc.hiphotos.baidu.com%2Flvpics%2Fw%3D1000%2Fsign%3D45ed3caf201f95caa6f596b6f9277d3e%2F962bd40735fae6cda96e92b00ab30f2443a70f0c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2" y="2818"/>
              <a:ext cx="8225" cy="649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1"/>
            <p:cNvSpPr txBox="1"/>
            <p:nvPr>
              <p:custDataLst>
                <p:tags r:id="rId23"/>
              </p:custDataLst>
            </p:nvPr>
          </p:nvSpPr>
          <p:spPr>
            <a:xfrm>
              <a:off x="10517" y="2696"/>
              <a:ext cx="1985" cy="832"/>
            </a:xfrm>
            <a:prstGeom prst="rect">
              <a:avLst/>
            </a:prstGeom>
            <a:gradFill>
              <a:gsLst>
                <a:gs pos="0">
                  <a:srgbClr val="E60000"/>
                </a:gs>
                <a:gs pos="100000">
                  <a:srgbClr val="FF5050"/>
                </a:gs>
              </a:gsLst>
              <a:lin ang="5400000" scaled="1"/>
            </a:gradFill>
            <a:ln>
              <a:solidFill>
                <a:srgbClr val="FF0000"/>
              </a:solidFill>
            </a:ln>
          </p:spPr>
          <p:txBody>
            <a:bodyPr wrap="none">
              <a:noAutofit/>
            </a:bodyPr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灯 谜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5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5" y="-117475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8" r="27967" b="1087"/>
          <a:stretch>
            <a:fillRect/>
          </a:stretch>
        </p:blipFill>
        <p:spPr>
          <a:xfrm>
            <a:off x="2721379" y="10067142"/>
            <a:ext cx="2670000" cy="3743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8" r="27967" b="1087"/>
          <a:stretch>
            <a:fillRect/>
          </a:stretch>
        </p:blipFill>
        <p:spPr>
          <a:xfrm>
            <a:off x="2848379" y="10194142"/>
            <a:ext cx="2670000" cy="3743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8" r="27967" b="1087"/>
          <a:stretch>
            <a:fillRect/>
          </a:stretch>
        </p:blipFill>
        <p:spPr>
          <a:xfrm>
            <a:off x="2975379" y="10321142"/>
            <a:ext cx="2670000" cy="37438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" t="6065" r="7364" b="5775"/>
          <a:stretch>
            <a:fillRect/>
          </a:stretch>
        </p:blipFill>
        <p:spPr>
          <a:xfrm>
            <a:off x="3945890" y="1468755"/>
            <a:ext cx="4003675" cy="3898265"/>
          </a:xfrm>
          <a:prstGeom prst="rect">
            <a:avLst/>
          </a:prstGeom>
        </p:spPr>
      </p:pic>
      <p:sp>
        <p:nvSpPr>
          <p:cNvPr id="12" name="Rectangle 7"/>
          <p:cNvSpPr>
            <a:spLocks noGrp="1" noRot="1" noChangeArrowheads="1"/>
          </p:cNvSpPr>
          <p:nvPr/>
        </p:nvSpPr>
        <p:spPr bwMode="auto">
          <a:xfrm>
            <a:off x="4479925" y="2082800"/>
            <a:ext cx="2738755" cy="285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bg1"/>
                </a:solidFill>
                <a:latin typeface="Microsoft Sans Serif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Microsoft Sans Serif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Microsoft Sans Serif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Microsoft Sans Serif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新魏" panose="02010800040101010101" pitchFamily="2" charset="-122"/>
              </a:rPr>
              <a:t> 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新魏" panose="02010800040101010101" pitchFamily="2" charset="-122"/>
            </a:endParaRPr>
          </a:p>
          <a:p>
            <a:pPr algn="ctr" fontAlgn="base">
              <a:spcAft>
                <a:spcPct val="0"/>
              </a:spcAft>
              <a:buNone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弟兄五六个，围着圆柱坐，大家一分手，衣服都扯破。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Aft>
                <a:spcPct val="0"/>
              </a:spcAft>
              <a:buNone/>
            </a:pPr>
            <a:endParaRPr lang="zh-CN" altLang="en-US" sz="28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新魏" panose="02010800040101010101" pitchFamily="2" charset="-122"/>
            </a:endParaRPr>
          </a:p>
          <a:p>
            <a:pPr algn="ctr" fontAlgn="base">
              <a:spcAft>
                <a:spcPct val="0"/>
              </a:spcAft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20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92898" y="2942908"/>
            <a:ext cx="1560490" cy="2604978"/>
            <a:chOff x="7884743" y="3830824"/>
            <a:chExt cx="1560490" cy="260497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2000" b="99152" l="10000" r="90000">
                          <a14:foregroundMark x1="31030" y1="70061" x2="31636" y2="69455"/>
                          <a14:foregroundMark x1="50182" y1="13515" x2="49758" y2="4000"/>
                          <a14:backgroundMark x1="29818" y1="27879" x2="58182" y2="29455"/>
                          <a14:backgroundMark x1="50242" y1="72727" x2="50242" y2="29758"/>
                          <a14:backgroundMark x1="29636" y1="73333" x2="29636" y2="71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90" t="2016" r="21170" b="929"/>
            <a:stretch>
              <a:fillRect/>
            </a:stretch>
          </p:blipFill>
          <p:spPr>
            <a:xfrm>
              <a:off x="7884743" y="3830824"/>
              <a:ext cx="1560490" cy="2604978"/>
            </a:xfrm>
            <a:prstGeom prst="rect">
              <a:avLst/>
            </a:prstGeom>
          </p:spPr>
        </p:pic>
        <p:sp>
          <p:nvSpPr>
            <p:cNvPr id="17" name="TextBox 71"/>
            <p:cNvSpPr txBox="1">
              <a:spLocks noChangeArrowheads="1"/>
            </p:cNvSpPr>
            <p:nvPr/>
          </p:nvSpPr>
          <p:spPr bwMode="auto">
            <a:xfrm>
              <a:off x="8160957" y="4840925"/>
              <a:ext cx="100806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大蒜</a:t>
              </a:r>
              <a:endParaRPr lang="zh-CN" altLang="en-US" sz="32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83285" y="1934210"/>
            <a:ext cx="306260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（打一植物）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15" y="-89535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835" y="152400"/>
            <a:ext cx="934085" cy="14884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pic>
        <p:nvPicPr>
          <p:cNvPr id="5" name="图片 4" descr="图片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90115" y="1772285"/>
            <a:ext cx="7550150" cy="31870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0210" y="2911475"/>
            <a:ext cx="6291580" cy="1553210"/>
          </a:xfrm>
          <a:prstGeom prst="rect">
            <a:avLst/>
          </a:prstGeom>
        </p:spPr>
        <p:txBody>
          <a:bodyPr wrap="square">
            <a:spAutoFit/>
          </a:bodyPr>
          <a:p>
            <a:pPr algn="dist">
              <a:lnSpc>
                <a:spcPts val="38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元宵节 ，又称上元节 、小正月、元夕或灯节，</a:t>
            </a:r>
            <a:endParaRPr lang="zh-CN" altLang="en-US" sz="2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ts val="38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是春节之后的第一个重要节日，是中国亦是汉字</a:t>
            </a:r>
            <a:endParaRPr lang="zh-CN" altLang="en-US" sz="2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ts val="38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文化圈的地区和海外华人的传统节日之一。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3295" y="2143125"/>
            <a:ext cx="264541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欢庆元宵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822070" y="435429"/>
            <a:ext cx="1541130" cy="2651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40" r="41878" b="17727"/>
          <a:stretch>
            <a:fillRect/>
          </a:stretch>
        </p:blipFill>
        <p:spPr>
          <a:xfrm>
            <a:off x="1569720" y="1288415"/>
            <a:ext cx="4743450" cy="4238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29155" y="2724785"/>
            <a:ext cx="221742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逆水划船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3170" y="2962275"/>
            <a:ext cx="306260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（打一成语）</a:t>
            </a:r>
            <a:endParaRPr lang="zh-CN" altLang="en-US" sz="4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59 0.01459 L -0.10559 0.01459 C -0.10169 0.01598 -0.09791 0.0176 -0.094 0.01829 C -0.07408 0.022 -0.06171 0.01968 -0.04023 0.01829 C -0.03736 0.01713 -0.03437 0.0169 -0.03176 0.01459 C -0.03033 0.01343 -0.02903 0.01181 -0.02747 0.01088 C -0.02148 0.00741 -0.02343 0.01065 -0.01796 0.00718 C -0.01653 0.00625 -0.01536 0.00417 -0.01379 0.00348 C -0.01132 0.00232 -0.00885 0.00232 -0.00637 0.00163 C 0.0004 -0.00069 -0.00455 -0.00023 6.04167E-6 -0.00023 L 6.04167E-6 -0.00023 " pathEditMode="relative" ptsTypes="AAAAAAAAAAA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765425" y="2432050"/>
            <a:ext cx="293243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红公鸡，绿尾巴，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身体钻到地底下，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又甜又脆营养大。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5425" y="1561465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p>
            <a:pPr algn="ctr" fontAlgn="base">
              <a:spcAft>
                <a:spcPct val="0"/>
              </a:spcAft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根据描述猜一蔬菜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645410" y="4582795"/>
            <a:ext cx="34575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答案：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红萝卜 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70040" y="2083435"/>
            <a:ext cx="4311015" cy="3071495"/>
          </a:xfrm>
          <a:prstGeom prst="round2Diag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27000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pic>
        <p:nvPicPr>
          <p:cNvPr id="25" name="图片 24" descr="图片包含 物体&#10;&#10;已生成高可信度的说明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0" r="26570" b="40000"/>
          <a:stretch>
            <a:fillRect/>
          </a:stretch>
        </p:blipFill>
        <p:spPr>
          <a:xfrm>
            <a:off x="1537335" y="868680"/>
            <a:ext cx="1686560" cy="25838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853" y="280490"/>
            <a:ext cx="3600482" cy="26980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7206" y="2446521"/>
            <a:ext cx="552734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 b="1" dirty="0">
                <a:solidFill>
                  <a:srgbClr val="FBCF65"/>
                </a:solidFill>
                <a:latin typeface="书体坊米芾体" panose="02010601030101010101" pitchFamily="2" charset="-122"/>
                <a:ea typeface="书体坊米芾体" panose="02010601030101010101" pitchFamily="2" charset="-122"/>
              </a:rPr>
              <a:t>谢谢观看</a:t>
            </a:r>
            <a:endParaRPr lang="zh-CN" altLang="en-US" sz="9600" b="1" dirty="0">
              <a:solidFill>
                <a:srgbClr val="FBCF65"/>
              </a:solidFill>
              <a:latin typeface="书体坊米芾体" panose="02010601030101010101" pitchFamily="2" charset="-122"/>
              <a:ea typeface="书体坊米芾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987790" y="435610"/>
            <a:ext cx="1375410" cy="2366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8515" y="1622425"/>
            <a:ext cx="2456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</a:t>
            </a:r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zh-CN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42567" y="2553581"/>
            <a:ext cx="4299869" cy="2493926"/>
            <a:chOff x="6451" y="2806"/>
            <a:chExt cx="5739" cy="2940"/>
          </a:xfrm>
        </p:grpSpPr>
        <p:sp>
          <p:nvSpPr>
            <p:cNvPr id="5" name="矩形 4"/>
            <p:cNvSpPr/>
            <p:nvPr/>
          </p:nvSpPr>
          <p:spPr>
            <a:xfrm>
              <a:off x="6571" y="2806"/>
              <a:ext cx="5511" cy="6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第一部分：元宵节的起源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451" y="3969"/>
              <a:ext cx="5739" cy="6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第二部分：元宵节的习俗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66" y="5131"/>
              <a:ext cx="5511" cy="6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第三部分：元宵节猜灯谜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95250"/>
            <a:ext cx="12320905" cy="694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987790" y="435610"/>
            <a:ext cx="1375410" cy="2366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35" y="152400"/>
            <a:ext cx="794385" cy="1266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60040" y="3024505"/>
            <a:ext cx="6263005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第一部分：元宵节的起源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40005" y="-95250"/>
            <a:ext cx="12319635" cy="6946900"/>
          </a:xfrm>
          <a:prstGeom prst="rect">
            <a:avLst/>
          </a:prstGeom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270" y="1726565"/>
            <a:ext cx="4869180" cy="5168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55880"/>
            <a:ext cx="12320905" cy="694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8822055" y="435610"/>
            <a:ext cx="1290955" cy="2221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5074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" y="687094"/>
            <a:ext cx="1275900" cy="22915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4668520" cy="1767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835" y="152400"/>
            <a:ext cx="934085" cy="14884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3774196"/>
            <a:ext cx="941207" cy="127276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3" y="3897408"/>
            <a:ext cx="512448" cy="646331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4770755"/>
            <a:ext cx="2660650" cy="208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85" y="4770755"/>
            <a:ext cx="2798445" cy="2087245"/>
          </a:xfrm>
          <a:prstGeom prst="rect">
            <a:avLst/>
          </a:prstGeom>
        </p:spPr>
      </p:pic>
      <p:sp>
        <p:nvSpPr>
          <p:cNvPr id="10" name="文本框 7"/>
          <p:cNvSpPr txBox="1"/>
          <p:nvPr/>
        </p:nvSpPr>
        <p:spPr>
          <a:xfrm>
            <a:off x="1852930" y="2371090"/>
            <a:ext cx="8726805" cy="2399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元宵节，又称上元节、小正月、元夕或灯节，是春节之后的第一个重要节日，是中国亦是汉字文化圈的地区和海外华人的传统节日之一。正月是农历的元月，古人称夜为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"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宵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"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，所以把一年中第一个月圆之夜正月十五称为元宵节。中国古俗中，上元节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(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元宵节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)﹑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中元节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(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盂兰盆节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)﹑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下元节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(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水官节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)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合称三元。元宵节始于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多年前的秦朝。汉文帝时下令将正月十五定为元宵节。</a:t>
            </a:r>
            <a:endParaRPr lang="zh-CN" altLang="en-US" sz="20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27445" y="1443175"/>
            <a:ext cx="4599370" cy="851495"/>
            <a:chOff x="3800140" y="697685"/>
            <a:chExt cx="4599370" cy="851495"/>
          </a:xfrm>
        </p:grpSpPr>
        <p:sp>
          <p:nvSpPr>
            <p:cNvPr id="12" name="文本框 11"/>
            <p:cNvSpPr txBox="1"/>
            <p:nvPr/>
          </p:nvSpPr>
          <p:spPr>
            <a:xfrm>
              <a:off x="3800140" y="697685"/>
              <a:ext cx="45993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 spc="600" dirty="0">
                  <a:solidFill>
                    <a:schemeClr val="bg1"/>
                  </a:solidFill>
                  <a:latin typeface="MingLiU_HKSCS-ExtB" panose="02020500000000000000" pitchFamily="18" charset="-120"/>
                  <a:ea typeface="Auraka方黑檀" panose="02020700000000000000" pitchFamily="18" charset="-128"/>
                  <a:sym typeface="MingLiU_HKSCS-ExtB" panose="02020500000000000000" pitchFamily="18" charset="-120"/>
                </a:rPr>
                <a:t>元宵的起源</a:t>
              </a:r>
              <a:endParaRPr lang="zh-CN" altLang="en-US" sz="3600" spc="600" dirty="0">
                <a:solidFill>
                  <a:schemeClr val="bg1"/>
                </a:solidFill>
                <a:latin typeface="MingLiU_HKSCS-ExtB" panose="02020500000000000000" pitchFamily="18" charset="-120"/>
                <a:ea typeface="Auraka方黑檀" panose="02020700000000000000" pitchFamily="18" charset="-128"/>
                <a:sym typeface="MingLiU_HKSCS-ExtB" panose="02020500000000000000" pitchFamily="18" charset="-12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21760" y="1241403"/>
              <a:ext cx="4348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400" b="1" spc="300" dirty="0">
                  <a:solidFill>
                    <a:schemeClr val="bg1"/>
                  </a:solidFill>
                  <a:latin typeface="MingLiU_HKSCS-ExtB" panose="02020500000000000000" pitchFamily="18" charset="-120"/>
                  <a:ea typeface="Auraka方黑檀" panose="02020700000000000000" pitchFamily="18" charset="-128"/>
                  <a:sym typeface="MingLiU_HKSCS-ExtB" panose="02020500000000000000" pitchFamily="18" charset="-120"/>
                </a:rPr>
                <a:t>ADD YOUR TITLE HERE.</a:t>
              </a:r>
              <a:endParaRPr lang="en-US" altLang="zh-CN" sz="1400" b="1" spc="300" dirty="0">
                <a:solidFill>
                  <a:schemeClr val="bg1"/>
                </a:solidFill>
                <a:latin typeface="MingLiU_HKSCS-ExtB" panose="02020500000000000000" pitchFamily="18" charset="-120"/>
                <a:ea typeface="Auraka方黑檀" panose="02020700000000000000" pitchFamily="18" charset="-128"/>
                <a:sym typeface="MingLiU_HKSCS-ExtB" panose="02020500000000000000" pitchFamily="18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155565"/>
            <a:ext cx="2169795" cy="1702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sp>
        <p:nvSpPr>
          <p:cNvPr id="6" name="2"/>
          <p:cNvSpPr txBox="1"/>
          <p:nvPr>
            <p:custDataLst>
              <p:tags r:id="rId22"/>
            </p:custDataLst>
          </p:nvPr>
        </p:nvSpPr>
        <p:spPr>
          <a:xfrm>
            <a:off x="1099185" y="2496820"/>
            <a:ext cx="5335270" cy="3971925"/>
          </a:xfrm>
          <a:prstGeom prst="rect">
            <a:avLst/>
          </a:prstGeom>
          <a:noFill/>
        </p:spPr>
        <p:txBody>
          <a:bodyPr wrap="none">
            <a:normAutofit/>
          </a:bodyPr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pc="1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传说</a:t>
            </a: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元宵节是汉文帝时为纪念“平吕”而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设。汉高祖刘邦死后，吕后之子刘盈登基为汉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惠帝。惠帝生性懦弱，优柔寡断，大权渐渐落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在吕后手中．汉惠帝病死后吕后独揽朝政把刘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氏天下变成了吕氏天下，朝中老臣，刘氏宗室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深感愤慨，但都惧怕吕后残暴而敢怒不敢言。</a:t>
            </a:r>
            <a:endParaRPr lang="zh-CN" altLang="en-US" spc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2803" y="1717348"/>
            <a:ext cx="20337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节日传说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771640" y="2164080"/>
            <a:ext cx="4291330" cy="2860040"/>
          </a:xfrm>
          <a:prstGeom prst="roundRect">
            <a:avLst/>
          </a:prstGeom>
          <a:ln w="31750">
            <a:solidFill>
              <a:schemeClr val="bg1"/>
            </a:solidFill>
          </a:ln>
          <a:effectLst>
            <a:outerShdw blurRad="215900" dist="38100" dir="2700000" algn="tl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5432425"/>
            <a:ext cx="1800225" cy="1412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255" y="5271770"/>
            <a:ext cx="2126615" cy="158623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591945" y="1591310"/>
            <a:ext cx="8866505" cy="3871595"/>
            <a:chOff x="2694" y="2377"/>
            <a:chExt cx="13812" cy="6593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2694" y="6410"/>
              <a:ext cx="5927" cy="2560"/>
            </a:xfrm>
            <a:prstGeom prst="round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>
              <a:scene3d>
                <a:camera prst="orthographicFront"/>
                <a:lightRig rig="threePt" dir="t"/>
              </a:scene3d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2694" y="2377"/>
              <a:ext cx="5927" cy="2557"/>
            </a:xfrm>
            <a:prstGeom prst="round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30" tIns="45716" rIns="91430" bIns="45716" anchor="ctr">
              <a:scene3d>
                <a:camera prst="orthographicFront"/>
                <a:lightRig rig="threePt" dir="t"/>
              </a:scene3d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Half Frame 12"/>
            <p:cNvSpPr/>
            <p:nvPr/>
          </p:nvSpPr>
          <p:spPr>
            <a:xfrm rot="8097294">
              <a:off x="9229" y="5057"/>
              <a:ext cx="1001" cy="1023"/>
            </a:xfrm>
            <a:prstGeom prst="halfFrame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圆角矩形 15"/>
            <p:cNvSpPr/>
            <p:nvPr/>
          </p:nvSpPr>
          <p:spPr>
            <a:xfrm>
              <a:off x="3906" y="4367"/>
              <a:ext cx="3367" cy="1074"/>
            </a:xfrm>
            <a:prstGeom prst="roundRect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32"/>
            <p:cNvSpPr txBox="1"/>
            <p:nvPr/>
          </p:nvSpPr>
          <p:spPr>
            <a:xfrm>
              <a:off x="4317" y="4710"/>
              <a:ext cx="2603" cy="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宋体" panose="02010600030101010101" pitchFamily="2" charset="-122"/>
                </a:rPr>
                <a:t>唐朝的元宵节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906" y="5873"/>
              <a:ext cx="3367" cy="1074"/>
            </a:xfrm>
            <a:prstGeom prst="roundRect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TextBox 37"/>
            <p:cNvSpPr txBox="1"/>
            <p:nvPr/>
          </p:nvSpPr>
          <p:spPr>
            <a:xfrm>
              <a:off x="4044" y="6216"/>
              <a:ext cx="3150" cy="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宋体" panose="02010600030101010101" pitchFamily="2" charset="-122"/>
                </a:rPr>
                <a:t>元朝的元宵节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10579" y="6410"/>
              <a:ext cx="5927" cy="2560"/>
            </a:xfrm>
            <a:prstGeom prst="round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>
              <a:scene3d>
                <a:camera prst="orthographicFront"/>
                <a:lightRig rig="threePt" dir="t"/>
              </a:scene3d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10579" y="2377"/>
              <a:ext cx="5927" cy="2557"/>
            </a:xfrm>
            <a:prstGeom prst="round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30" tIns="45716" rIns="91430" bIns="45716" anchor="ctr">
              <a:scene3d>
                <a:camera prst="orthographicFront"/>
                <a:lightRig rig="threePt" dir="t"/>
              </a:scene3d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5890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Half Frame 12"/>
            <p:cNvSpPr/>
            <p:nvPr/>
          </p:nvSpPr>
          <p:spPr>
            <a:xfrm rot="8097294" flipH="1" flipV="1">
              <a:off x="9168" y="5060"/>
              <a:ext cx="995" cy="1021"/>
            </a:xfrm>
            <a:prstGeom prst="halfFrame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圆角矩形 26"/>
            <p:cNvSpPr/>
            <p:nvPr/>
          </p:nvSpPr>
          <p:spPr>
            <a:xfrm>
              <a:off x="11792" y="4367"/>
              <a:ext cx="3367" cy="1074"/>
            </a:xfrm>
            <a:prstGeom prst="roundRect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TextBox 67"/>
            <p:cNvSpPr txBox="1"/>
            <p:nvPr/>
          </p:nvSpPr>
          <p:spPr>
            <a:xfrm>
              <a:off x="12072" y="4715"/>
              <a:ext cx="2864" cy="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宋体" panose="02010600030101010101" pitchFamily="2" charset="-122"/>
                </a:rPr>
                <a:t>宋朝的元宵节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1792" y="5873"/>
              <a:ext cx="3367" cy="1074"/>
            </a:xfrm>
            <a:prstGeom prst="roundRect">
              <a:avLst/>
            </a:prstGeom>
            <a:solidFill>
              <a:srgbClr val="3F3F3F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11929" y="6216"/>
              <a:ext cx="3150" cy="4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宋体" panose="02010600030101010101" pitchFamily="2" charset="-122"/>
                </a:rPr>
                <a:t>明清时的元宵节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669405" y="4208145"/>
            <a:ext cx="3771265" cy="17697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长_GBK" panose="02010600000000000000" pitchFamily="2" charset="-122"/>
                <a:ea typeface="方正粗雅宋长_GBK" panose="02010600000000000000" pitchFamily="2" charset="-122"/>
                <a:sym typeface="+mn-ea"/>
              </a:rPr>
              <a:t>明朝的灯节持续的时间更长，自正月初八到十七整整十天，以显示歌舞升平。清朝，满族入主中原，宫廷不再办灯会，民间的灯会却仍然壮观。元宵节清朝则只有三天，但是灯火璀璨，灯也更加精致奇幻，依然十分吸引人。</a:t>
            </a:r>
            <a:endParaRPr lang="zh-CN" altLang="en-US" sz="12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长_GBK" panose="02010600000000000000" pitchFamily="2" charset="-122"/>
              <a:ea typeface="方正粗雅宋长_GBK" panose="02010600000000000000" pitchFamily="2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长_GBK" panose="02010600000000000000" pitchFamily="2" charset="-122"/>
              <a:ea typeface="方正粗雅宋长_GBK" panose="02010600000000000000" pitchFamily="2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长_GBK" panose="02010600000000000000" pitchFamily="2" charset="-122"/>
              <a:ea typeface="方正粗雅宋长_GBK" panose="02010600000000000000" pitchFamily="2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74800" y="1652270"/>
            <a:ext cx="3914775" cy="10375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粗雅宋长_GBK" panose="02010600000000000000" pitchFamily="2" charset="-122"/>
                <a:ea typeface="方正粗雅宋长_GBK" panose="02010600000000000000" pitchFamily="2" charset="-122"/>
              </a:rPr>
              <a:t>唐朝，在国力空前强大的唐朝，元宵赏灯十分兴盛，无论是京城或是乡镇，处处张挂彩灯，人们还制作巨大的灯轮、灯树、灯柱等，满城的火树银花，十分繁华热闹。</a:t>
            </a:r>
            <a:endParaRPr lang="zh-CN" altLang="en-US" sz="1400" dirty="0">
              <a:solidFill>
                <a:schemeClr val="bg1"/>
              </a:solidFill>
              <a:latin typeface="方正粗雅宋长_GBK" panose="02010600000000000000" pitchFamily="2" charset="-122"/>
              <a:ea typeface="方正粗雅宋长_GBK" panose="020106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37020" y="1522730"/>
            <a:ext cx="3804285" cy="14890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粗雅宋长_GBK" panose="02010600000000000000" pitchFamily="2" charset="-122"/>
                <a:ea typeface="方正粗雅宋长_GBK" panose="02010600000000000000" pitchFamily="2" charset="-122"/>
              </a:rPr>
              <a:t>宋朝，宋代元宵除了“妇女出游街巷，自夜达旦，男女混淆”的狂欢外，还有官员派发利是、君王与百姓同赏元宵；甚至有恐怖色彩，刑狱机构会利用灯饰、图像演绎狱户故事或陈列狱具等。</a:t>
            </a:r>
            <a:endParaRPr lang="zh-CN" altLang="en-US" sz="1400" dirty="0">
              <a:solidFill>
                <a:schemeClr val="bg1"/>
              </a:solidFill>
              <a:latin typeface="方正粗雅宋长_GBK" panose="02010600000000000000" pitchFamily="2" charset="-122"/>
              <a:ea typeface="方正粗雅宋长_GBK" panose="020106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91945" y="4487545"/>
            <a:ext cx="3804920" cy="929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长_GBK" panose="02010600000000000000" pitchFamily="2" charset="-122"/>
                <a:ea typeface="方正粗雅宋长_GBK" panose="02010600000000000000" pitchFamily="2" charset="-122"/>
                <a:sym typeface="+mn-ea"/>
              </a:rPr>
              <a:t>到了元代大部分假期都被取消，元朝统治者认为生命在于运动，工作就是休息，全年假期只有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长_GBK" panose="02010600000000000000" pitchFamily="2" charset="-122"/>
                <a:ea typeface="方正粗雅宋长_GBK" panose="02010600000000000000" pitchFamily="2" charset="-122"/>
                <a:sym typeface="+mn-ea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雅宋长_GBK" panose="02010600000000000000" pitchFamily="2" charset="-122"/>
                <a:ea typeface="方正粗雅宋长_GBK" panose="02010600000000000000" pitchFamily="2" charset="-122"/>
                <a:sym typeface="+mn-ea"/>
              </a:rPr>
              <a:t>天。</a:t>
            </a:r>
            <a:endParaRPr lang="zh-CN" altLang="en-US" sz="1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雅宋长_GBK" panose="02010600000000000000" pitchFamily="2" charset="-122"/>
              <a:ea typeface="方正粗雅宋长_GBK" panose="020106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390515"/>
            <a:ext cx="1870075" cy="14674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015" y="5271770"/>
            <a:ext cx="2126615" cy="15862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49315" y="1934210"/>
            <a:ext cx="5449570" cy="313817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元宵燃灯的习俗起源于道教的"三元说";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上元，含有新的一年第一次月圆之夜的意思。上元节的由来，《岁时杂记》记载说，这是因循道教的陈规。道教曾把一年中的正月十五称为上元节，七月十五为中元节，十月十五为下元节，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合称“三元”。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汉末道教的重要派别五斗米道崇奉的神为天官、地官、水官，说天官赐福，地官赦罪，水官解厄，并以三元配三官，说上元天官正月十五日生，中元地官七月十五日生，下元水官十月十五日生。这样，正月十五日就被称为上元节。南宋吴自牧在《梦粱录》中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:“正月十五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日元夕节，乃上元天官赐福之辰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。”故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上元节要燃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灯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2"/>
          <a:srcRect b="15143"/>
          <a:stretch>
            <a:fillRect/>
          </a:stretch>
        </p:blipFill>
        <p:spPr>
          <a:xfrm>
            <a:off x="955040" y="2012950"/>
            <a:ext cx="4704080" cy="2981325"/>
          </a:xfrm>
          <a:prstGeom prst="rect">
            <a:avLst/>
          </a:prstGeom>
          <a:ln w="31750">
            <a:solidFill>
              <a:schemeClr val="bg1"/>
            </a:solidFill>
          </a:ln>
          <a:effectLst>
            <a:outerShdw blurRad="215900" dist="38100" dir="2700000" algn="tl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89535"/>
            <a:ext cx="12319635" cy="701484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2235" t="3199" r="1869" b="2480"/>
          <a:stretch>
            <a:fillRect/>
          </a:stretch>
        </p:blipFill>
        <p:spPr>
          <a:xfrm>
            <a:off x="-50165" y="-89535"/>
            <a:ext cx="12319635" cy="6946900"/>
          </a:xfrm>
          <a:prstGeom prst="rect">
            <a:avLst/>
          </a:prstGeom>
        </p:spPr>
      </p:pic>
      <p:pic>
        <p:nvPicPr>
          <p:cNvPr id="5" name="图片 4" descr="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1276350"/>
            <a:ext cx="10986135" cy="62572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/>
          <a:stretch>
            <a:fillRect/>
          </a:stretch>
        </p:blipFill>
        <p:spPr>
          <a:xfrm>
            <a:off x="10800715" y="152400"/>
            <a:ext cx="1035685" cy="1781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88900"/>
            <a:ext cx="12305030" cy="1222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"/>
            <a:ext cx="1102360" cy="1758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" y="-145415"/>
            <a:ext cx="3375025" cy="1278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70" y="152400"/>
            <a:ext cx="704850" cy="112395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335145" y="5656580"/>
            <a:ext cx="3102610" cy="1200785"/>
            <a:chOff x="6812" y="8677"/>
            <a:chExt cx="5458" cy="2121"/>
          </a:xfrm>
        </p:grpSpPr>
        <p:grpSp>
          <p:nvGrpSpPr>
            <p:cNvPr id="34" name="组合 33"/>
            <p:cNvGrpSpPr/>
            <p:nvPr/>
          </p:nvGrpSpPr>
          <p:grpSpPr>
            <a:xfrm rot="0">
              <a:off x="6812" y="8958"/>
              <a:ext cx="5458" cy="1841"/>
              <a:chOff x="2950" y="6648"/>
              <a:chExt cx="12795" cy="57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17"/>
              <a:stretch>
                <a:fillRect/>
              </a:stretch>
            </p:blipFill>
            <p:spPr>
              <a:xfrm>
                <a:off x="3548" y="6786"/>
                <a:ext cx="11875" cy="561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89" y="7097"/>
                <a:ext cx="1320" cy="570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6" y="8537"/>
                <a:ext cx="1755" cy="36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" y="8548"/>
                <a:ext cx="1785" cy="42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" y="8423"/>
                <a:ext cx="2475" cy="2430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0" y="8469"/>
                <a:ext cx="2475" cy="243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0" y="7217"/>
                <a:ext cx="735" cy="33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" y="7382"/>
                <a:ext cx="750" cy="330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56" y="6923"/>
                <a:ext cx="1320" cy="570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4" y="6648"/>
                <a:ext cx="1320" cy="57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6" y="6979"/>
                <a:ext cx="1320" cy="570"/>
              </a:xfrm>
              <a:prstGeom prst="rect">
                <a:avLst/>
              </a:prstGeom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7578" y="8677"/>
              <a:ext cx="4245" cy="610"/>
              <a:chOff x="7531" y="8638"/>
              <a:chExt cx="4245" cy="610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1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8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1" y="9066"/>
                <a:ext cx="563" cy="18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92" y="8958"/>
                <a:ext cx="563" cy="18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92" y="9002"/>
                <a:ext cx="563" cy="18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31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7" y="9046"/>
                <a:ext cx="563" cy="18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95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4" y="8737"/>
                <a:ext cx="563" cy="182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6" y="8919"/>
                <a:ext cx="563" cy="182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68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25" y="8884"/>
                <a:ext cx="563" cy="182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8" y="8776"/>
                <a:ext cx="563" cy="18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14" y="8820"/>
                <a:ext cx="563" cy="18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9" y="8702"/>
                <a:ext cx="563" cy="182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29" y="8638"/>
                <a:ext cx="563" cy="182"/>
              </a:xfrm>
              <a:prstGeom prst="rect">
                <a:avLst/>
              </a:prstGeom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820"/>
            <a:ext cx="12280265" cy="1200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" y="5519420"/>
            <a:ext cx="1705610" cy="13385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265" y="5532120"/>
            <a:ext cx="1777365" cy="1325880"/>
          </a:xfrm>
          <a:prstGeom prst="rect">
            <a:avLst/>
          </a:prstGeom>
        </p:spPr>
      </p:pic>
      <p:pic>
        <p:nvPicPr>
          <p:cNvPr id="12" name="图片 11" descr="图片1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96340" y="1132840"/>
            <a:ext cx="4004310" cy="51568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120130" y="2019300"/>
            <a:ext cx="4616450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吃元宵正月十五吃元宵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在我国也由来已久。宋代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民间即流行一种元宵节吃的新奇食品。元宵即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"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汤圆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"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以白糖、玫瑰、芝麻、豆沙、黄桂、核桃仁、果仁、枣泥等为馅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用糯米粉包成圆形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可荤可素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风味各异。可汤煮、油炸、蒸食</a:t>
            </a:r>
            <a:r>
              <a:rPr lang="en-US" altLang="zh-CN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Auraka方黑檀" panose="02020700000000000000" pitchFamily="18" charset="-128"/>
                <a:ea typeface="Auraka方黑檀" panose="02020700000000000000" pitchFamily="18" charset="-128"/>
              </a:rPr>
              <a:t>有团圆美满之意。</a:t>
            </a:r>
            <a:endParaRPr lang="zh-CN" altLang="en-US" dirty="0">
              <a:solidFill>
                <a:schemeClr val="bg1"/>
              </a:solidFill>
              <a:latin typeface="Auraka方黑檀" panose="02020700000000000000" pitchFamily="18" charset="-128"/>
              <a:ea typeface="Auraka方黑檀" panose="02020700000000000000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Tm="3000">
        <p14:doors dir="ver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2288</Words>
  <Application>WPS 演示</Application>
  <PresentationFormat>宽屏</PresentationFormat>
  <Paragraphs>105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华文行楷</vt:lpstr>
      <vt:lpstr>微软雅黑</vt:lpstr>
      <vt:lpstr>楷体</vt:lpstr>
      <vt:lpstr>Arial</vt:lpstr>
      <vt:lpstr>MingLiU_HKSCS-ExtB</vt:lpstr>
      <vt:lpstr>Auraka方黑檀</vt:lpstr>
      <vt:lpstr>黑体</vt:lpstr>
      <vt:lpstr>方正粗雅宋长_GBK</vt:lpstr>
      <vt:lpstr>Arial Unicode MS</vt:lpstr>
      <vt:lpstr>Calibri</vt:lpstr>
      <vt:lpstr>Times New Roman</vt:lpstr>
      <vt:lpstr>Microsoft Sans Serif</vt:lpstr>
      <vt:lpstr>华文新魏</vt:lpstr>
      <vt:lpstr>书体坊米芾体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12</cp:revision>
  <dcterms:created xsi:type="dcterms:W3CDTF">2021-02-23T07:34:00Z</dcterms:created>
  <dcterms:modified xsi:type="dcterms:W3CDTF">2022-02-08T01:04:18Z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v1.0_mb_hnv6l5RX2LM5RdisItUwHA==</vt:lpwstr>
  </property>
  <property fmtid="{D5CDD505-2E9C-101B-9397-08002B2CF9AE}" pid="4" name="ICV">
    <vt:lpwstr>7EDA7AA765A14C54A05CAB80956A829D</vt:lpwstr>
  </property>
</Properties>
</file>