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xlsx" ContentType="application/vnd.openxmlformats-officedocument.spreadsheetml.sheet"/>
  <Default Extension="xls" ContentType="application/vnd.ms-excel"/>
  <Default Extension="wmf" ContentType="image/x-w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67" r:id="rId5"/>
    <p:sldId id="530" r:id="rId6"/>
    <p:sldId id="271" r:id="rId7"/>
    <p:sldId id="275" r:id="rId8"/>
    <p:sldId id="277" r:id="rId9"/>
    <p:sldId id="303" r:id="rId10"/>
    <p:sldId id="552" r:id="rId11"/>
    <p:sldId id="551" r:id="rId12"/>
    <p:sldId id="310" r:id="rId13"/>
    <p:sldId id="515" r:id="rId14"/>
    <p:sldId id="529" r:id="rId15"/>
    <p:sldId id="533" r:id="rId16"/>
    <p:sldId id="518" r:id="rId17"/>
    <p:sldId id="517" r:id="rId18"/>
    <p:sldId id="329" r:id="rId19"/>
    <p:sldId id="337" r:id="rId20"/>
    <p:sldId id="534" r:id="rId21"/>
    <p:sldId id="520" r:id="rId22"/>
    <p:sldId id="544" r:id="rId23"/>
    <p:sldId id="545" r:id="rId24"/>
    <p:sldId id="546" r:id="rId25"/>
    <p:sldId id="535" r:id="rId26"/>
    <p:sldId id="543" r:id="rId27"/>
    <p:sldId id="548" r:id="rId28"/>
    <p:sldId id="550" r:id="rId29"/>
    <p:sldId id="522" r:id="rId30"/>
    <p:sldId id="525" r:id="rId31"/>
    <p:sldId id="527" r:id="rId32"/>
    <p:sldId id="547" r:id="rId33"/>
    <p:sldId id="531" r:id="rId3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262" autoAdjust="0"/>
  </p:normalViewPr>
  <p:slideViewPr>
    <p:cSldViewPr>
      <p:cViewPr varScale="1">
        <p:scale>
          <a:sx n="63" d="100"/>
          <a:sy n="6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开始时间</c:v>
                </c:pt>
              </c:strCache>
            </c:strRef>
          </c:tx>
          <c:spPr>
            <a:noFill/>
          </c:spPr>
          <c:invertIfNegative val="0"/>
          <c:dLbls>
            <c:delete val="1"/>
          </c:dLbls>
          <c:cat>
            <c:strRef>
              <c:f>Sheet1!$A$2:$A$7</c:f>
              <c:strCache>
                <c:ptCount val="6"/>
                <c:pt idx="0">
                  <c:v>设计大地牢</c:v>
                </c:pt>
                <c:pt idx="1">
                  <c:v>设计中地牢</c:v>
                </c:pt>
                <c:pt idx="2">
                  <c:v>设计小地牢</c:v>
                </c:pt>
                <c:pt idx="3">
                  <c:v>建造大地牢</c:v>
                </c:pt>
                <c:pt idx="4">
                  <c:v>建造中地牢</c:v>
                </c:pt>
                <c:pt idx="5">
                  <c:v>建造小地牢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3">
                  <c:v>1</c:v>
                </c:pt>
                <c:pt idx="4">
                  <c:v>10</c:v>
                </c:pt>
                <c:pt idx="5">
                  <c:v>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工期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Sheet1!$A$2:$A$7</c:f>
              <c:strCache>
                <c:ptCount val="6"/>
                <c:pt idx="0">
                  <c:v>设计大地牢</c:v>
                </c:pt>
                <c:pt idx="1">
                  <c:v>设计中地牢</c:v>
                </c:pt>
                <c:pt idx="2">
                  <c:v>设计小地牢</c:v>
                </c:pt>
                <c:pt idx="3">
                  <c:v>建造大地牢</c:v>
                </c:pt>
                <c:pt idx="4">
                  <c:v>建造中地牢</c:v>
                </c:pt>
                <c:pt idx="5">
                  <c:v>建造小地牢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</c:v>
                </c:pt>
                <c:pt idx="1">
                  <c:v>5</c:v>
                </c:pt>
                <c:pt idx="2">
                  <c:v>12</c:v>
                </c:pt>
                <c:pt idx="3">
                  <c:v>9</c:v>
                </c:pt>
                <c:pt idx="4">
                  <c:v>6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9580544"/>
        <c:axId val="159582080"/>
      </c:barChart>
      <c:catAx>
        <c:axId val="1595805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159582080"/>
        <c:crosses val="autoZero"/>
        <c:auto val="1"/>
        <c:lblAlgn val="ctr"/>
        <c:lblOffset val="100"/>
        <c:noMultiLvlLbl val="0"/>
      </c:catAx>
      <c:valAx>
        <c:axId val="159582080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1595805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</c:spPr>
  <c:txPr>
    <a:bodyPr/>
    <a:lstStyle/>
    <a:p>
      <a:pPr>
        <a:defRPr lang="zh-CN"/>
      </a:pPr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290988-501A-4B1B-9379-12C80A9C651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DFC6EEB-BB10-498C-8ECC-840EF59EDCFE}">
      <dgm:prSet phldrT="[文本]"/>
      <dgm:spPr/>
      <dgm:t>
        <a:bodyPr/>
        <a:lstStyle/>
        <a:p>
          <a:r>
            <a:rPr lang="zh-CN" altLang="en-US" dirty="0" smtClean="0"/>
            <a:t>设计建造地牢</a:t>
          </a:r>
          <a:endParaRPr lang="zh-CN" altLang="en-US" dirty="0"/>
        </a:p>
      </dgm:t>
    </dgm:pt>
    <dgm:pt modelId="{DE979008-421A-46D3-86F2-BF08C13E0A30}" cxnId="{0012D56C-DE0D-4E5A-B6FC-1FD0697DC91F}" type="parTrans">
      <dgm:prSet/>
      <dgm:spPr/>
      <dgm:t>
        <a:bodyPr/>
        <a:lstStyle/>
        <a:p>
          <a:endParaRPr lang="zh-CN" altLang="en-US"/>
        </a:p>
      </dgm:t>
    </dgm:pt>
    <dgm:pt modelId="{AE6CCCDC-A605-439A-966F-C2F8E4CF85C3}" cxnId="{0012D56C-DE0D-4E5A-B6FC-1FD0697DC91F}" type="sibTrans">
      <dgm:prSet/>
      <dgm:spPr/>
      <dgm:t>
        <a:bodyPr/>
        <a:lstStyle/>
        <a:p>
          <a:endParaRPr lang="zh-CN" altLang="en-US"/>
        </a:p>
      </dgm:t>
    </dgm:pt>
    <dgm:pt modelId="{26290A80-D044-45D6-A752-E012A93CFBC7}">
      <dgm:prSet phldrT="[文本]"/>
      <dgm:spPr/>
      <dgm:t>
        <a:bodyPr/>
        <a:lstStyle/>
        <a:p>
          <a:r>
            <a:rPr lang="zh-CN" altLang="en-US" dirty="0" smtClean="0"/>
            <a:t>设计建造小地牢</a:t>
          </a:r>
          <a:endParaRPr lang="zh-CN" altLang="en-US" dirty="0"/>
        </a:p>
      </dgm:t>
    </dgm:pt>
    <dgm:pt modelId="{98711C7D-0B87-445D-B487-93C4D371AAAE}" cxnId="{8757EA89-F5A7-49A9-A1DC-DE6D39099630}" type="parTrans">
      <dgm:prSet/>
      <dgm:spPr/>
      <dgm:t>
        <a:bodyPr/>
        <a:lstStyle/>
        <a:p>
          <a:endParaRPr lang="zh-CN" altLang="en-US"/>
        </a:p>
      </dgm:t>
    </dgm:pt>
    <dgm:pt modelId="{5FDF523F-B44E-47D6-AE51-276A2B11F81E}" cxnId="{8757EA89-F5A7-49A9-A1DC-DE6D39099630}" type="sibTrans">
      <dgm:prSet/>
      <dgm:spPr/>
      <dgm:t>
        <a:bodyPr/>
        <a:lstStyle/>
        <a:p>
          <a:endParaRPr lang="zh-CN" altLang="en-US"/>
        </a:p>
      </dgm:t>
    </dgm:pt>
    <dgm:pt modelId="{D6C90A3F-231A-4312-AAA0-ABB3118D45C8}">
      <dgm:prSet phldrT="[文本]"/>
      <dgm:spPr/>
      <dgm:t>
        <a:bodyPr/>
        <a:lstStyle/>
        <a:p>
          <a:r>
            <a:rPr lang="zh-CN" altLang="en-US" dirty="0" smtClean="0"/>
            <a:t>设计建造中地牢</a:t>
          </a:r>
          <a:endParaRPr lang="zh-CN" altLang="en-US" dirty="0"/>
        </a:p>
      </dgm:t>
    </dgm:pt>
    <dgm:pt modelId="{D15EA307-C62E-45E3-B4F2-4BA4A8D54691}" cxnId="{B6BED4F0-4516-44BB-ABA1-64CD0A759613}" type="parTrans">
      <dgm:prSet/>
      <dgm:spPr/>
      <dgm:t>
        <a:bodyPr/>
        <a:lstStyle/>
        <a:p>
          <a:endParaRPr lang="zh-CN" altLang="en-US"/>
        </a:p>
      </dgm:t>
    </dgm:pt>
    <dgm:pt modelId="{9C8D08B6-7223-4B90-A5FA-56B33D9265A0}" cxnId="{B6BED4F0-4516-44BB-ABA1-64CD0A759613}" type="sibTrans">
      <dgm:prSet/>
      <dgm:spPr/>
      <dgm:t>
        <a:bodyPr/>
        <a:lstStyle/>
        <a:p>
          <a:endParaRPr lang="zh-CN" altLang="en-US"/>
        </a:p>
      </dgm:t>
    </dgm:pt>
    <dgm:pt modelId="{526FABEA-4EEE-497E-A285-E2F230089FA5}">
      <dgm:prSet phldrT="[文本]"/>
      <dgm:spPr/>
      <dgm:t>
        <a:bodyPr/>
        <a:lstStyle/>
        <a:p>
          <a:r>
            <a:rPr lang="zh-CN" altLang="en-US" dirty="0" smtClean="0"/>
            <a:t>设计建造大地牢</a:t>
          </a:r>
          <a:endParaRPr lang="zh-CN" altLang="en-US" dirty="0"/>
        </a:p>
      </dgm:t>
    </dgm:pt>
    <dgm:pt modelId="{16D16176-602E-4C5E-BA96-6DB9A832696F}" cxnId="{2E1D3BA6-ECA9-4C9B-AC90-2C000D369452}" type="parTrans">
      <dgm:prSet/>
      <dgm:spPr/>
      <dgm:t>
        <a:bodyPr/>
        <a:lstStyle/>
        <a:p>
          <a:endParaRPr lang="zh-CN" altLang="en-US"/>
        </a:p>
      </dgm:t>
    </dgm:pt>
    <dgm:pt modelId="{8904129C-9CC5-4C76-BC94-968FE9BC92DD}" cxnId="{2E1D3BA6-ECA9-4C9B-AC90-2C000D369452}" type="sibTrans">
      <dgm:prSet/>
      <dgm:spPr/>
      <dgm:t>
        <a:bodyPr/>
        <a:lstStyle/>
        <a:p>
          <a:endParaRPr lang="zh-CN" altLang="en-US"/>
        </a:p>
      </dgm:t>
    </dgm:pt>
    <dgm:pt modelId="{3D6FACF9-704E-4E1F-823C-7CCD898070C3}">
      <dgm:prSet/>
      <dgm:spPr/>
      <dgm:t>
        <a:bodyPr/>
        <a:lstStyle/>
        <a:p>
          <a:r>
            <a:rPr lang="zh-CN" altLang="en-US" dirty="0" smtClean="0"/>
            <a:t>设计</a:t>
          </a:r>
          <a:endParaRPr lang="zh-CN" altLang="en-US" dirty="0"/>
        </a:p>
      </dgm:t>
    </dgm:pt>
    <dgm:pt modelId="{7B2C67B2-2A37-484C-B5FE-738715379A46}" cxnId="{F105C1AB-5572-4D46-9301-BFE154B2BF23}" type="parTrans">
      <dgm:prSet/>
      <dgm:spPr/>
      <dgm:t>
        <a:bodyPr/>
        <a:lstStyle/>
        <a:p>
          <a:endParaRPr lang="zh-CN" altLang="en-US"/>
        </a:p>
      </dgm:t>
    </dgm:pt>
    <dgm:pt modelId="{D3E9831D-3526-4EBC-BA7B-D368C205B151}" cxnId="{F105C1AB-5572-4D46-9301-BFE154B2BF23}" type="sibTrans">
      <dgm:prSet/>
      <dgm:spPr/>
      <dgm:t>
        <a:bodyPr/>
        <a:lstStyle/>
        <a:p>
          <a:endParaRPr lang="zh-CN" altLang="en-US"/>
        </a:p>
      </dgm:t>
    </dgm:pt>
    <dgm:pt modelId="{F541B914-EC2A-48A4-A121-6501362E8F8B}">
      <dgm:prSet/>
      <dgm:spPr/>
      <dgm:t>
        <a:bodyPr/>
        <a:lstStyle/>
        <a:p>
          <a:r>
            <a:rPr lang="zh-CN" altLang="en-US" dirty="0" smtClean="0"/>
            <a:t>建造</a:t>
          </a:r>
          <a:endParaRPr lang="zh-CN" altLang="en-US" dirty="0"/>
        </a:p>
      </dgm:t>
    </dgm:pt>
    <dgm:pt modelId="{50D92057-5AC4-426B-9E57-148C16401E1F}" cxnId="{3F254487-CCBD-4EB6-9515-D4A10301D861}" type="parTrans">
      <dgm:prSet/>
      <dgm:spPr/>
      <dgm:t>
        <a:bodyPr/>
        <a:lstStyle/>
        <a:p>
          <a:endParaRPr lang="zh-CN" altLang="en-US"/>
        </a:p>
      </dgm:t>
    </dgm:pt>
    <dgm:pt modelId="{7E0BEF1C-FDDD-4841-BB45-6C93C478BE8F}" cxnId="{3F254487-CCBD-4EB6-9515-D4A10301D861}" type="sibTrans">
      <dgm:prSet/>
      <dgm:spPr/>
      <dgm:t>
        <a:bodyPr/>
        <a:lstStyle/>
        <a:p>
          <a:endParaRPr lang="zh-CN" altLang="en-US"/>
        </a:p>
      </dgm:t>
    </dgm:pt>
    <dgm:pt modelId="{8E16A021-DD35-4713-BC48-ED08F82C2E61}">
      <dgm:prSet/>
      <dgm:spPr/>
      <dgm:t>
        <a:bodyPr/>
        <a:lstStyle/>
        <a:p>
          <a:r>
            <a:rPr lang="zh-CN" altLang="en-US" dirty="0" smtClean="0"/>
            <a:t>设计</a:t>
          </a:r>
          <a:endParaRPr lang="zh-CN" altLang="en-US" dirty="0"/>
        </a:p>
      </dgm:t>
    </dgm:pt>
    <dgm:pt modelId="{1238AC88-5095-437A-BE86-2A2AB409580C}" cxnId="{8E0F3D2E-E0C5-4113-BC86-2BC8C0DF6F3F}" type="parTrans">
      <dgm:prSet/>
      <dgm:spPr/>
      <dgm:t>
        <a:bodyPr/>
        <a:lstStyle/>
        <a:p>
          <a:endParaRPr lang="zh-CN" altLang="en-US"/>
        </a:p>
      </dgm:t>
    </dgm:pt>
    <dgm:pt modelId="{27A7BDE1-F562-40BA-91E7-19D476CE0E0E}" cxnId="{8E0F3D2E-E0C5-4113-BC86-2BC8C0DF6F3F}" type="sibTrans">
      <dgm:prSet/>
      <dgm:spPr/>
      <dgm:t>
        <a:bodyPr/>
        <a:lstStyle/>
        <a:p>
          <a:endParaRPr lang="zh-CN" altLang="en-US"/>
        </a:p>
      </dgm:t>
    </dgm:pt>
    <dgm:pt modelId="{99846D2F-8D09-439C-8E01-DBCCC0624F57}">
      <dgm:prSet/>
      <dgm:spPr/>
      <dgm:t>
        <a:bodyPr/>
        <a:lstStyle/>
        <a:p>
          <a:r>
            <a:rPr lang="zh-CN" altLang="en-US" dirty="0" smtClean="0"/>
            <a:t>建造</a:t>
          </a:r>
          <a:endParaRPr lang="zh-CN" altLang="en-US" dirty="0"/>
        </a:p>
      </dgm:t>
    </dgm:pt>
    <dgm:pt modelId="{EB125B68-C159-442B-929D-3FDF94D270BE}" cxnId="{B37C2228-CDA3-48C2-8465-DB38668E2152}" type="parTrans">
      <dgm:prSet/>
      <dgm:spPr/>
      <dgm:t>
        <a:bodyPr/>
        <a:lstStyle/>
        <a:p>
          <a:endParaRPr lang="zh-CN" altLang="en-US"/>
        </a:p>
      </dgm:t>
    </dgm:pt>
    <dgm:pt modelId="{BFD4CD4F-87DE-466C-9420-E8AF9C4B4124}" cxnId="{B37C2228-CDA3-48C2-8465-DB38668E2152}" type="sibTrans">
      <dgm:prSet/>
      <dgm:spPr/>
      <dgm:t>
        <a:bodyPr/>
        <a:lstStyle/>
        <a:p>
          <a:endParaRPr lang="zh-CN" altLang="en-US"/>
        </a:p>
      </dgm:t>
    </dgm:pt>
    <dgm:pt modelId="{1A6926E5-30F5-45F8-B379-2C7D9767D61D}">
      <dgm:prSet/>
      <dgm:spPr/>
      <dgm:t>
        <a:bodyPr/>
        <a:lstStyle/>
        <a:p>
          <a:r>
            <a:rPr lang="zh-CN" altLang="en-US" dirty="0" smtClean="0"/>
            <a:t>设计</a:t>
          </a:r>
          <a:endParaRPr lang="zh-CN" altLang="en-US" dirty="0"/>
        </a:p>
      </dgm:t>
    </dgm:pt>
    <dgm:pt modelId="{55DC25F2-1B0D-439D-94E3-A249AC10E8F1}" cxnId="{240AABF2-199A-4AA6-AEEC-D4AADEFDB83C}" type="parTrans">
      <dgm:prSet/>
      <dgm:spPr/>
      <dgm:t>
        <a:bodyPr/>
        <a:lstStyle/>
        <a:p>
          <a:endParaRPr lang="zh-CN" altLang="en-US"/>
        </a:p>
      </dgm:t>
    </dgm:pt>
    <dgm:pt modelId="{CBCC51C7-DEF1-46B8-8240-AECC8A682C3B}" cxnId="{240AABF2-199A-4AA6-AEEC-D4AADEFDB83C}" type="sibTrans">
      <dgm:prSet/>
      <dgm:spPr/>
      <dgm:t>
        <a:bodyPr/>
        <a:lstStyle/>
        <a:p>
          <a:endParaRPr lang="zh-CN" altLang="en-US"/>
        </a:p>
      </dgm:t>
    </dgm:pt>
    <dgm:pt modelId="{1CFA82A2-E7F2-4B62-BD7F-391E46A7999F}">
      <dgm:prSet/>
      <dgm:spPr/>
      <dgm:t>
        <a:bodyPr/>
        <a:lstStyle/>
        <a:p>
          <a:r>
            <a:rPr lang="zh-CN" altLang="en-US" dirty="0" smtClean="0"/>
            <a:t>建造</a:t>
          </a:r>
          <a:endParaRPr lang="zh-CN" altLang="en-US" dirty="0"/>
        </a:p>
      </dgm:t>
    </dgm:pt>
    <dgm:pt modelId="{C3DAAD33-94F0-47AC-8DF5-5D674F6FE8F2}" cxnId="{1047E474-03CE-4471-9D66-8D2756F9DA0E}" type="parTrans">
      <dgm:prSet/>
      <dgm:spPr/>
      <dgm:t>
        <a:bodyPr/>
        <a:lstStyle/>
        <a:p>
          <a:endParaRPr lang="zh-CN" altLang="en-US"/>
        </a:p>
      </dgm:t>
    </dgm:pt>
    <dgm:pt modelId="{A40DC5E5-3FD2-405D-95CD-2DFDCA48FA0E}" cxnId="{1047E474-03CE-4471-9D66-8D2756F9DA0E}" type="sibTrans">
      <dgm:prSet/>
      <dgm:spPr/>
      <dgm:t>
        <a:bodyPr/>
        <a:lstStyle/>
        <a:p>
          <a:endParaRPr lang="zh-CN" altLang="en-US"/>
        </a:p>
      </dgm:t>
    </dgm:pt>
    <dgm:pt modelId="{E6AC97D1-0DA5-4994-A2A0-64AD1DB28066}" type="pres">
      <dgm:prSet presAssocID="{DC290988-501A-4B1B-9379-12C80A9C651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7241A0C9-2E1C-48A6-BCD2-DC1899278CB3}" type="pres">
      <dgm:prSet presAssocID="{7DFC6EEB-BB10-498C-8ECC-840EF59EDCFE}" presName="hierRoot1" presStyleCnt="0"/>
      <dgm:spPr/>
    </dgm:pt>
    <dgm:pt modelId="{C35FB684-A372-4C8F-9F76-BCD99D87D536}" type="pres">
      <dgm:prSet presAssocID="{7DFC6EEB-BB10-498C-8ECC-840EF59EDCFE}" presName="composite" presStyleCnt="0"/>
      <dgm:spPr/>
    </dgm:pt>
    <dgm:pt modelId="{C87F1237-6EA9-49C2-94E0-0FF069538861}" type="pres">
      <dgm:prSet presAssocID="{7DFC6EEB-BB10-498C-8ECC-840EF59EDCFE}" presName="background" presStyleLbl="node0" presStyleIdx="0" presStyleCnt="1"/>
      <dgm:spPr/>
    </dgm:pt>
    <dgm:pt modelId="{5C6592F9-E0F9-4292-813F-F5AFA838B7C8}" type="pres">
      <dgm:prSet presAssocID="{7DFC6EEB-BB10-498C-8ECC-840EF59EDCF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4D90DD2-6534-4173-AC90-732DAB4B40DE}" type="pres">
      <dgm:prSet presAssocID="{7DFC6EEB-BB10-498C-8ECC-840EF59EDCFE}" presName="hierChild2" presStyleCnt="0"/>
      <dgm:spPr/>
    </dgm:pt>
    <dgm:pt modelId="{CA5412B4-5BD7-4340-B7D5-EFAAB76DB458}" type="pres">
      <dgm:prSet presAssocID="{98711C7D-0B87-445D-B487-93C4D371AAAE}" presName="Name10" presStyleLbl="parChTrans1D2" presStyleIdx="0" presStyleCnt="3"/>
      <dgm:spPr/>
      <dgm:t>
        <a:bodyPr/>
        <a:lstStyle/>
        <a:p>
          <a:endParaRPr lang="zh-CN" altLang="en-US"/>
        </a:p>
      </dgm:t>
    </dgm:pt>
    <dgm:pt modelId="{5C982504-8BB9-42FF-983C-0D83F9F5641E}" type="pres">
      <dgm:prSet presAssocID="{26290A80-D044-45D6-A752-E012A93CFBC7}" presName="hierRoot2" presStyleCnt="0"/>
      <dgm:spPr/>
    </dgm:pt>
    <dgm:pt modelId="{07895665-7D99-4401-9481-423D0054B75F}" type="pres">
      <dgm:prSet presAssocID="{26290A80-D044-45D6-A752-E012A93CFBC7}" presName="composite2" presStyleCnt="0"/>
      <dgm:spPr/>
    </dgm:pt>
    <dgm:pt modelId="{9A79E5D2-B226-42FE-8B8B-E202D46FF76B}" type="pres">
      <dgm:prSet presAssocID="{26290A80-D044-45D6-A752-E012A93CFBC7}" presName="background2" presStyleLbl="node2" presStyleIdx="0" presStyleCnt="3"/>
      <dgm:spPr/>
    </dgm:pt>
    <dgm:pt modelId="{14363150-D887-4EEE-B473-85544BBC27BD}" type="pres">
      <dgm:prSet presAssocID="{26290A80-D044-45D6-A752-E012A93CFBC7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F12D97C-216A-4342-AD47-CCA2D55CF3CF}" type="pres">
      <dgm:prSet presAssocID="{26290A80-D044-45D6-A752-E012A93CFBC7}" presName="hierChild3" presStyleCnt="0"/>
      <dgm:spPr/>
    </dgm:pt>
    <dgm:pt modelId="{05C8C978-BC5E-42B6-8FDF-6C3E436A1B64}" type="pres">
      <dgm:prSet presAssocID="{7B2C67B2-2A37-484C-B5FE-738715379A46}" presName="Name17" presStyleLbl="parChTrans1D3" presStyleIdx="0" presStyleCnt="6"/>
      <dgm:spPr/>
      <dgm:t>
        <a:bodyPr/>
        <a:lstStyle/>
        <a:p>
          <a:endParaRPr lang="zh-CN" altLang="en-US"/>
        </a:p>
      </dgm:t>
    </dgm:pt>
    <dgm:pt modelId="{C98FE8AE-6A2B-42A9-A2DA-B0E0726DA2F3}" type="pres">
      <dgm:prSet presAssocID="{3D6FACF9-704E-4E1F-823C-7CCD898070C3}" presName="hierRoot3" presStyleCnt="0"/>
      <dgm:spPr/>
    </dgm:pt>
    <dgm:pt modelId="{31B1D93A-5BFA-42D1-9FC8-5F6EE0808D18}" type="pres">
      <dgm:prSet presAssocID="{3D6FACF9-704E-4E1F-823C-7CCD898070C3}" presName="composite3" presStyleCnt="0"/>
      <dgm:spPr/>
    </dgm:pt>
    <dgm:pt modelId="{5BBEE382-AB0E-4850-B8A2-347AC3DD1251}" type="pres">
      <dgm:prSet presAssocID="{3D6FACF9-704E-4E1F-823C-7CCD898070C3}" presName="background3" presStyleLbl="node3" presStyleIdx="0" presStyleCnt="6"/>
      <dgm:spPr/>
    </dgm:pt>
    <dgm:pt modelId="{53B977C0-9498-4D6F-A7F6-131A7608C174}" type="pres">
      <dgm:prSet presAssocID="{3D6FACF9-704E-4E1F-823C-7CCD898070C3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59B3AFE-3E8C-4CA6-B901-DF7F33C529B3}" type="pres">
      <dgm:prSet presAssocID="{3D6FACF9-704E-4E1F-823C-7CCD898070C3}" presName="hierChild4" presStyleCnt="0"/>
      <dgm:spPr/>
    </dgm:pt>
    <dgm:pt modelId="{D1536F1D-20E9-41D9-B038-27352A765F1A}" type="pres">
      <dgm:prSet presAssocID="{50D92057-5AC4-426B-9E57-148C16401E1F}" presName="Name17" presStyleLbl="parChTrans1D3" presStyleIdx="1" presStyleCnt="6"/>
      <dgm:spPr/>
      <dgm:t>
        <a:bodyPr/>
        <a:lstStyle/>
        <a:p>
          <a:endParaRPr lang="zh-CN" altLang="en-US"/>
        </a:p>
      </dgm:t>
    </dgm:pt>
    <dgm:pt modelId="{99286667-B95B-44C8-9300-2DD3F35CA1D4}" type="pres">
      <dgm:prSet presAssocID="{F541B914-EC2A-48A4-A121-6501362E8F8B}" presName="hierRoot3" presStyleCnt="0"/>
      <dgm:spPr/>
    </dgm:pt>
    <dgm:pt modelId="{1B08933A-02B1-44A3-90FA-C0BCCF23DA34}" type="pres">
      <dgm:prSet presAssocID="{F541B914-EC2A-48A4-A121-6501362E8F8B}" presName="composite3" presStyleCnt="0"/>
      <dgm:spPr/>
    </dgm:pt>
    <dgm:pt modelId="{2D637677-5D54-465A-8684-E63A99823358}" type="pres">
      <dgm:prSet presAssocID="{F541B914-EC2A-48A4-A121-6501362E8F8B}" presName="background3" presStyleLbl="node3" presStyleIdx="1" presStyleCnt="6"/>
      <dgm:spPr/>
    </dgm:pt>
    <dgm:pt modelId="{7BB1F1AD-E3C9-4456-8BC1-E4ED6E454C18}" type="pres">
      <dgm:prSet presAssocID="{F541B914-EC2A-48A4-A121-6501362E8F8B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DD2F2AC-8457-4664-918F-5C10CC487535}" type="pres">
      <dgm:prSet presAssocID="{F541B914-EC2A-48A4-A121-6501362E8F8B}" presName="hierChild4" presStyleCnt="0"/>
      <dgm:spPr/>
    </dgm:pt>
    <dgm:pt modelId="{9F1C748C-AC7D-4251-92B5-8B58B09A1046}" type="pres">
      <dgm:prSet presAssocID="{D15EA307-C62E-45E3-B4F2-4BA4A8D54691}" presName="Name10" presStyleLbl="parChTrans1D2" presStyleIdx="1" presStyleCnt="3"/>
      <dgm:spPr/>
      <dgm:t>
        <a:bodyPr/>
        <a:lstStyle/>
        <a:p>
          <a:endParaRPr lang="zh-CN" altLang="en-US"/>
        </a:p>
      </dgm:t>
    </dgm:pt>
    <dgm:pt modelId="{FEB3713A-DED2-457B-9EDC-CC3D09A50EB4}" type="pres">
      <dgm:prSet presAssocID="{D6C90A3F-231A-4312-AAA0-ABB3118D45C8}" presName="hierRoot2" presStyleCnt="0"/>
      <dgm:spPr/>
    </dgm:pt>
    <dgm:pt modelId="{3BF05A7E-588C-430B-BA89-4B45F6C1F2DF}" type="pres">
      <dgm:prSet presAssocID="{D6C90A3F-231A-4312-AAA0-ABB3118D45C8}" presName="composite2" presStyleCnt="0"/>
      <dgm:spPr/>
    </dgm:pt>
    <dgm:pt modelId="{7BDED64D-DA1F-4665-A205-611186A2FC92}" type="pres">
      <dgm:prSet presAssocID="{D6C90A3F-231A-4312-AAA0-ABB3118D45C8}" presName="background2" presStyleLbl="node2" presStyleIdx="1" presStyleCnt="3"/>
      <dgm:spPr/>
    </dgm:pt>
    <dgm:pt modelId="{591685F4-5C2E-441E-928B-56C99DB8CA2E}" type="pres">
      <dgm:prSet presAssocID="{D6C90A3F-231A-4312-AAA0-ABB3118D45C8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EBA3541-D3C8-41FE-B42C-7343D7D899E7}" type="pres">
      <dgm:prSet presAssocID="{D6C90A3F-231A-4312-AAA0-ABB3118D45C8}" presName="hierChild3" presStyleCnt="0"/>
      <dgm:spPr/>
    </dgm:pt>
    <dgm:pt modelId="{3F8F3CE0-F8D9-4F4D-83A7-CE1DAA13E596}" type="pres">
      <dgm:prSet presAssocID="{1238AC88-5095-437A-BE86-2A2AB409580C}" presName="Name17" presStyleLbl="parChTrans1D3" presStyleIdx="2" presStyleCnt="6"/>
      <dgm:spPr/>
      <dgm:t>
        <a:bodyPr/>
        <a:lstStyle/>
        <a:p>
          <a:endParaRPr lang="zh-CN" altLang="en-US"/>
        </a:p>
      </dgm:t>
    </dgm:pt>
    <dgm:pt modelId="{4B32A321-9F29-4685-B2DB-C5370FFBECE4}" type="pres">
      <dgm:prSet presAssocID="{8E16A021-DD35-4713-BC48-ED08F82C2E61}" presName="hierRoot3" presStyleCnt="0"/>
      <dgm:spPr/>
    </dgm:pt>
    <dgm:pt modelId="{88EB6A9C-3E84-4C7A-8AF8-EB5D142C28ED}" type="pres">
      <dgm:prSet presAssocID="{8E16A021-DD35-4713-BC48-ED08F82C2E61}" presName="composite3" presStyleCnt="0"/>
      <dgm:spPr/>
    </dgm:pt>
    <dgm:pt modelId="{F536A537-13DA-41E9-AED6-ECD3E234E5BE}" type="pres">
      <dgm:prSet presAssocID="{8E16A021-DD35-4713-BC48-ED08F82C2E61}" presName="background3" presStyleLbl="node3" presStyleIdx="2" presStyleCnt="6"/>
      <dgm:spPr/>
    </dgm:pt>
    <dgm:pt modelId="{4AD9BF63-5D25-4E59-A341-53F54326BF0E}" type="pres">
      <dgm:prSet presAssocID="{8E16A021-DD35-4713-BC48-ED08F82C2E61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7D29E66-A5C0-4A25-87BF-57B3EFF74ACD}" type="pres">
      <dgm:prSet presAssocID="{8E16A021-DD35-4713-BC48-ED08F82C2E61}" presName="hierChild4" presStyleCnt="0"/>
      <dgm:spPr/>
    </dgm:pt>
    <dgm:pt modelId="{1990985F-9B32-4C55-A1C0-3A3FE9236374}" type="pres">
      <dgm:prSet presAssocID="{EB125B68-C159-442B-929D-3FDF94D270BE}" presName="Name17" presStyleLbl="parChTrans1D3" presStyleIdx="3" presStyleCnt="6"/>
      <dgm:spPr/>
      <dgm:t>
        <a:bodyPr/>
        <a:lstStyle/>
        <a:p>
          <a:endParaRPr lang="zh-CN" altLang="en-US"/>
        </a:p>
      </dgm:t>
    </dgm:pt>
    <dgm:pt modelId="{B3966501-53DE-4A9E-8251-7503BE98DF4E}" type="pres">
      <dgm:prSet presAssocID="{99846D2F-8D09-439C-8E01-DBCCC0624F57}" presName="hierRoot3" presStyleCnt="0"/>
      <dgm:spPr/>
    </dgm:pt>
    <dgm:pt modelId="{626AE952-033C-4180-9AED-CB5DBAF7F648}" type="pres">
      <dgm:prSet presAssocID="{99846D2F-8D09-439C-8E01-DBCCC0624F57}" presName="composite3" presStyleCnt="0"/>
      <dgm:spPr/>
    </dgm:pt>
    <dgm:pt modelId="{F5748F0A-A3CC-4E22-8DD9-5FE8EB7BC917}" type="pres">
      <dgm:prSet presAssocID="{99846D2F-8D09-439C-8E01-DBCCC0624F57}" presName="background3" presStyleLbl="node3" presStyleIdx="3" presStyleCnt="6"/>
      <dgm:spPr/>
    </dgm:pt>
    <dgm:pt modelId="{25A6D42A-99E6-4B59-896A-B45EBC7A90D9}" type="pres">
      <dgm:prSet presAssocID="{99846D2F-8D09-439C-8E01-DBCCC0624F57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59B9D90-9250-44A3-B290-8C7C4DEFDF56}" type="pres">
      <dgm:prSet presAssocID="{99846D2F-8D09-439C-8E01-DBCCC0624F57}" presName="hierChild4" presStyleCnt="0"/>
      <dgm:spPr/>
    </dgm:pt>
    <dgm:pt modelId="{1073382A-F5AE-4823-A471-C9052196BDDA}" type="pres">
      <dgm:prSet presAssocID="{16D16176-602E-4C5E-BA96-6DB9A832696F}" presName="Name10" presStyleLbl="parChTrans1D2" presStyleIdx="2" presStyleCnt="3"/>
      <dgm:spPr/>
      <dgm:t>
        <a:bodyPr/>
        <a:lstStyle/>
        <a:p>
          <a:endParaRPr lang="zh-CN" altLang="en-US"/>
        </a:p>
      </dgm:t>
    </dgm:pt>
    <dgm:pt modelId="{415E54A3-25BA-489A-A2A9-519718813C65}" type="pres">
      <dgm:prSet presAssocID="{526FABEA-4EEE-497E-A285-E2F230089FA5}" presName="hierRoot2" presStyleCnt="0"/>
      <dgm:spPr/>
    </dgm:pt>
    <dgm:pt modelId="{C4D8316C-E8B2-4433-88E0-8EF533205DA6}" type="pres">
      <dgm:prSet presAssocID="{526FABEA-4EEE-497E-A285-E2F230089FA5}" presName="composite2" presStyleCnt="0"/>
      <dgm:spPr/>
    </dgm:pt>
    <dgm:pt modelId="{4759E269-5E53-4B73-A6AA-2AFEEDA18BF8}" type="pres">
      <dgm:prSet presAssocID="{526FABEA-4EEE-497E-A285-E2F230089FA5}" presName="background2" presStyleLbl="node2" presStyleIdx="2" presStyleCnt="3"/>
      <dgm:spPr/>
    </dgm:pt>
    <dgm:pt modelId="{B023D37B-D7E2-422C-9A2E-0A8F1A98FBCF}" type="pres">
      <dgm:prSet presAssocID="{526FABEA-4EEE-497E-A285-E2F230089FA5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712611F-D083-444A-82EF-220BD17237DC}" type="pres">
      <dgm:prSet presAssocID="{526FABEA-4EEE-497E-A285-E2F230089FA5}" presName="hierChild3" presStyleCnt="0"/>
      <dgm:spPr/>
    </dgm:pt>
    <dgm:pt modelId="{362FC255-FAE7-4A5B-9CA4-F4D355848CEF}" type="pres">
      <dgm:prSet presAssocID="{55DC25F2-1B0D-439D-94E3-A249AC10E8F1}" presName="Name17" presStyleLbl="parChTrans1D3" presStyleIdx="4" presStyleCnt="6"/>
      <dgm:spPr/>
      <dgm:t>
        <a:bodyPr/>
        <a:lstStyle/>
        <a:p>
          <a:endParaRPr lang="zh-CN" altLang="en-US"/>
        </a:p>
      </dgm:t>
    </dgm:pt>
    <dgm:pt modelId="{0E0322A3-D4E0-4586-BA54-A4FDE79CA742}" type="pres">
      <dgm:prSet presAssocID="{1A6926E5-30F5-45F8-B379-2C7D9767D61D}" presName="hierRoot3" presStyleCnt="0"/>
      <dgm:spPr/>
    </dgm:pt>
    <dgm:pt modelId="{29AF16D1-ED36-4A94-A6DE-0DAD29A4E576}" type="pres">
      <dgm:prSet presAssocID="{1A6926E5-30F5-45F8-B379-2C7D9767D61D}" presName="composite3" presStyleCnt="0"/>
      <dgm:spPr/>
    </dgm:pt>
    <dgm:pt modelId="{E14502AD-C208-43F4-B399-88588DC140DA}" type="pres">
      <dgm:prSet presAssocID="{1A6926E5-30F5-45F8-B379-2C7D9767D61D}" presName="background3" presStyleLbl="node3" presStyleIdx="4" presStyleCnt="6"/>
      <dgm:spPr/>
    </dgm:pt>
    <dgm:pt modelId="{DD67D146-84DE-4C55-9BD2-569243E64AE5}" type="pres">
      <dgm:prSet presAssocID="{1A6926E5-30F5-45F8-B379-2C7D9767D61D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543BF0D-AEEB-42D6-9D11-F4614BFBDF09}" type="pres">
      <dgm:prSet presAssocID="{1A6926E5-30F5-45F8-B379-2C7D9767D61D}" presName="hierChild4" presStyleCnt="0"/>
      <dgm:spPr/>
    </dgm:pt>
    <dgm:pt modelId="{F735069D-3D11-4385-B73F-B1955F42E807}" type="pres">
      <dgm:prSet presAssocID="{C3DAAD33-94F0-47AC-8DF5-5D674F6FE8F2}" presName="Name17" presStyleLbl="parChTrans1D3" presStyleIdx="5" presStyleCnt="6"/>
      <dgm:spPr/>
      <dgm:t>
        <a:bodyPr/>
        <a:lstStyle/>
        <a:p>
          <a:endParaRPr lang="zh-CN" altLang="en-US"/>
        </a:p>
      </dgm:t>
    </dgm:pt>
    <dgm:pt modelId="{AB3BE2B3-CBCB-4A61-A823-4BE2B16EED52}" type="pres">
      <dgm:prSet presAssocID="{1CFA82A2-E7F2-4B62-BD7F-391E46A7999F}" presName="hierRoot3" presStyleCnt="0"/>
      <dgm:spPr/>
    </dgm:pt>
    <dgm:pt modelId="{BC94ED24-B236-4FF4-9EDF-73B186B6BE21}" type="pres">
      <dgm:prSet presAssocID="{1CFA82A2-E7F2-4B62-BD7F-391E46A7999F}" presName="composite3" presStyleCnt="0"/>
      <dgm:spPr/>
    </dgm:pt>
    <dgm:pt modelId="{C9D0B9BB-FEC9-40F3-ADE9-88F6E06A8278}" type="pres">
      <dgm:prSet presAssocID="{1CFA82A2-E7F2-4B62-BD7F-391E46A7999F}" presName="background3" presStyleLbl="node3" presStyleIdx="5" presStyleCnt="6"/>
      <dgm:spPr/>
    </dgm:pt>
    <dgm:pt modelId="{4DA2AFDA-FC12-474A-A53E-8BC624EE67D6}" type="pres">
      <dgm:prSet presAssocID="{1CFA82A2-E7F2-4B62-BD7F-391E46A7999F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F5DBFA0-0D80-4B19-AFFA-EB39C7DF1561}" type="pres">
      <dgm:prSet presAssocID="{1CFA82A2-E7F2-4B62-BD7F-391E46A7999F}" presName="hierChild4" presStyleCnt="0"/>
      <dgm:spPr/>
    </dgm:pt>
  </dgm:ptLst>
  <dgm:cxnLst>
    <dgm:cxn modelId="{78A1E04E-1D3D-46F7-8A26-C8A31E707D3C}" type="presOf" srcId="{526FABEA-4EEE-497E-A285-E2F230089FA5}" destId="{B023D37B-D7E2-422C-9A2E-0A8F1A98FBCF}" srcOrd="0" destOrd="0" presId="urn:microsoft.com/office/officeart/2005/8/layout/hierarchy1"/>
    <dgm:cxn modelId="{3F254487-CCBD-4EB6-9515-D4A10301D861}" srcId="{26290A80-D044-45D6-A752-E012A93CFBC7}" destId="{F541B914-EC2A-48A4-A121-6501362E8F8B}" srcOrd="1" destOrd="0" parTransId="{50D92057-5AC4-426B-9E57-148C16401E1F}" sibTransId="{7E0BEF1C-FDDD-4841-BB45-6C93C478BE8F}"/>
    <dgm:cxn modelId="{1047E474-03CE-4471-9D66-8D2756F9DA0E}" srcId="{526FABEA-4EEE-497E-A285-E2F230089FA5}" destId="{1CFA82A2-E7F2-4B62-BD7F-391E46A7999F}" srcOrd="1" destOrd="0" parTransId="{C3DAAD33-94F0-47AC-8DF5-5D674F6FE8F2}" sibTransId="{A40DC5E5-3FD2-405D-95CD-2DFDCA48FA0E}"/>
    <dgm:cxn modelId="{ACE84E1C-503A-47BD-8F41-67FB5684715F}" type="presOf" srcId="{99846D2F-8D09-439C-8E01-DBCCC0624F57}" destId="{25A6D42A-99E6-4B59-896A-B45EBC7A90D9}" srcOrd="0" destOrd="0" presId="urn:microsoft.com/office/officeart/2005/8/layout/hierarchy1"/>
    <dgm:cxn modelId="{84032DB0-7C8A-439B-A7E5-9D66ED4243C6}" type="presOf" srcId="{DC290988-501A-4B1B-9379-12C80A9C651E}" destId="{E6AC97D1-0DA5-4994-A2A0-64AD1DB28066}" srcOrd="0" destOrd="0" presId="urn:microsoft.com/office/officeart/2005/8/layout/hierarchy1"/>
    <dgm:cxn modelId="{2E1D3BA6-ECA9-4C9B-AC90-2C000D369452}" srcId="{7DFC6EEB-BB10-498C-8ECC-840EF59EDCFE}" destId="{526FABEA-4EEE-497E-A285-E2F230089FA5}" srcOrd="2" destOrd="0" parTransId="{16D16176-602E-4C5E-BA96-6DB9A832696F}" sibTransId="{8904129C-9CC5-4C76-BC94-968FE9BC92DD}"/>
    <dgm:cxn modelId="{8E0F3D2E-E0C5-4113-BC86-2BC8C0DF6F3F}" srcId="{D6C90A3F-231A-4312-AAA0-ABB3118D45C8}" destId="{8E16A021-DD35-4713-BC48-ED08F82C2E61}" srcOrd="0" destOrd="0" parTransId="{1238AC88-5095-437A-BE86-2A2AB409580C}" sibTransId="{27A7BDE1-F562-40BA-91E7-19D476CE0E0E}"/>
    <dgm:cxn modelId="{7A8BEDDB-2802-42CD-9066-7C4D282864F0}" type="presOf" srcId="{1CFA82A2-E7F2-4B62-BD7F-391E46A7999F}" destId="{4DA2AFDA-FC12-474A-A53E-8BC624EE67D6}" srcOrd="0" destOrd="0" presId="urn:microsoft.com/office/officeart/2005/8/layout/hierarchy1"/>
    <dgm:cxn modelId="{B6BED4F0-4516-44BB-ABA1-64CD0A759613}" srcId="{7DFC6EEB-BB10-498C-8ECC-840EF59EDCFE}" destId="{D6C90A3F-231A-4312-AAA0-ABB3118D45C8}" srcOrd="1" destOrd="0" parTransId="{D15EA307-C62E-45E3-B4F2-4BA4A8D54691}" sibTransId="{9C8D08B6-7223-4B90-A5FA-56B33D9265A0}"/>
    <dgm:cxn modelId="{F212455B-9ACA-4229-9549-1A891BE25DC6}" type="presOf" srcId="{7DFC6EEB-BB10-498C-8ECC-840EF59EDCFE}" destId="{5C6592F9-E0F9-4292-813F-F5AFA838B7C8}" srcOrd="0" destOrd="0" presId="urn:microsoft.com/office/officeart/2005/8/layout/hierarchy1"/>
    <dgm:cxn modelId="{9D00AD98-0BB3-4F2E-A428-E4291CF1B579}" type="presOf" srcId="{1238AC88-5095-437A-BE86-2A2AB409580C}" destId="{3F8F3CE0-F8D9-4F4D-83A7-CE1DAA13E596}" srcOrd="0" destOrd="0" presId="urn:microsoft.com/office/officeart/2005/8/layout/hierarchy1"/>
    <dgm:cxn modelId="{8F631E01-B4C6-4D4D-86FF-E6F3F7639A38}" type="presOf" srcId="{98711C7D-0B87-445D-B487-93C4D371AAAE}" destId="{CA5412B4-5BD7-4340-B7D5-EFAAB76DB458}" srcOrd="0" destOrd="0" presId="urn:microsoft.com/office/officeart/2005/8/layout/hierarchy1"/>
    <dgm:cxn modelId="{42EE7B38-1EC6-4B2A-AC4C-DE1CF2F8BEFD}" type="presOf" srcId="{16D16176-602E-4C5E-BA96-6DB9A832696F}" destId="{1073382A-F5AE-4823-A471-C9052196BDDA}" srcOrd="0" destOrd="0" presId="urn:microsoft.com/office/officeart/2005/8/layout/hierarchy1"/>
    <dgm:cxn modelId="{F105C1AB-5572-4D46-9301-BFE154B2BF23}" srcId="{26290A80-D044-45D6-A752-E012A93CFBC7}" destId="{3D6FACF9-704E-4E1F-823C-7CCD898070C3}" srcOrd="0" destOrd="0" parTransId="{7B2C67B2-2A37-484C-B5FE-738715379A46}" sibTransId="{D3E9831D-3526-4EBC-BA7B-D368C205B151}"/>
    <dgm:cxn modelId="{EC05908A-6150-49F4-8FF9-02F1C94D8BAD}" type="presOf" srcId="{1A6926E5-30F5-45F8-B379-2C7D9767D61D}" destId="{DD67D146-84DE-4C55-9BD2-569243E64AE5}" srcOrd="0" destOrd="0" presId="urn:microsoft.com/office/officeart/2005/8/layout/hierarchy1"/>
    <dgm:cxn modelId="{91072EC4-18F2-49DD-AE1B-8985BC98E929}" type="presOf" srcId="{8E16A021-DD35-4713-BC48-ED08F82C2E61}" destId="{4AD9BF63-5D25-4E59-A341-53F54326BF0E}" srcOrd="0" destOrd="0" presId="urn:microsoft.com/office/officeart/2005/8/layout/hierarchy1"/>
    <dgm:cxn modelId="{867AF83F-7FD7-46EC-B392-4AEB61009C6F}" type="presOf" srcId="{F541B914-EC2A-48A4-A121-6501362E8F8B}" destId="{7BB1F1AD-E3C9-4456-8BC1-E4ED6E454C18}" srcOrd="0" destOrd="0" presId="urn:microsoft.com/office/officeart/2005/8/layout/hierarchy1"/>
    <dgm:cxn modelId="{D4EFEB71-CFF2-4F5E-BF42-EE8F8292FA5E}" type="presOf" srcId="{26290A80-D044-45D6-A752-E012A93CFBC7}" destId="{14363150-D887-4EEE-B473-85544BBC27BD}" srcOrd="0" destOrd="0" presId="urn:microsoft.com/office/officeart/2005/8/layout/hierarchy1"/>
    <dgm:cxn modelId="{081CAD9E-08A3-4AC5-8B76-8B603CC5088B}" type="presOf" srcId="{3D6FACF9-704E-4E1F-823C-7CCD898070C3}" destId="{53B977C0-9498-4D6F-A7F6-131A7608C174}" srcOrd="0" destOrd="0" presId="urn:microsoft.com/office/officeart/2005/8/layout/hierarchy1"/>
    <dgm:cxn modelId="{BA91803C-6309-4D01-859C-44D1940B2538}" type="presOf" srcId="{50D92057-5AC4-426B-9E57-148C16401E1F}" destId="{D1536F1D-20E9-41D9-B038-27352A765F1A}" srcOrd="0" destOrd="0" presId="urn:microsoft.com/office/officeart/2005/8/layout/hierarchy1"/>
    <dgm:cxn modelId="{40B2B973-1C03-4A48-991A-4589AC55E32A}" type="presOf" srcId="{7B2C67B2-2A37-484C-B5FE-738715379A46}" destId="{05C8C978-BC5E-42B6-8FDF-6C3E436A1B64}" srcOrd="0" destOrd="0" presId="urn:microsoft.com/office/officeart/2005/8/layout/hierarchy1"/>
    <dgm:cxn modelId="{0012D56C-DE0D-4E5A-B6FC-1FD0697DC91F}" srcId="{DC290988-501A-4B1B-9379-12C80A9C651E}" destId="{7DFC6EEB-BB10-498C-8ECC-840EF59EDCFE}" srcOrd="0" destOrd="0" parTransId="{DE979008-421A-46D3-86F2-BF08C13E0A30}" sibTransId="{AE6CCCDC-A605-439A-966F-C2F8E4CF85C3}"/>
    <dgm:cxn modelId="{96E42217-461A-4BC0-8BE8-043E9F6F5887}" type="presOf" srcId="{C3DAAD33-94F0-47AC-8DF5-5D674F6FE8F2}" destId="{F735069D-3D11-4385-B73F-B1955F42E807}" srcOrd="0" destOrd="0" presId="urn:microsoft.com/office/officeart/2005/8/layout/hierarchy1"/>
    <dgm:cxn modelId="{CB32D864-B711-4807-918B-8085A51298F8}" type="presOf" srcId="{D6C90A3F-231A-4312-AAA0-ABB3118D45C8}" destId="{591685F4-5C2E-441E-928B-56C99DB8CA2E}" srcOrd="0" destOrd="0" presId="urn:microsoft.com/office/officeart/2005/8/layout/hierarchy1"/>
    <dgm:cxn modelId="{8757EA89-F5A7-49A9-A1DC-DE6D39099630}" srcId="{7DFC6EEB-BB10-498C-8ECC-840EF59EDCFE}" destId="{26290A80-D044-45D6-A752-E012A93CFBC7}" srcOrd="0" destOrd="0" parTransId="{98711C7D-0B87-445D-B487-93C4D371AAAE}" sibTransId="{5FDF523F-B44E-47D6-AE51-276A2B11F81E}"/>
    <dgm:cxn modelId="{DD722DBD-FE5F-4DDC-AA8F-9035EB70411F}" type="presOf" srcId="{55DC25F2-1B0D-439D-94E3-A249AC10E8F1}" destId="{362FC255-FAE7-4A5B-9CA4-F4D355848CEF}" srcOrd="0" destOrd="0" presId="urn:microsoft.com/office/officeart/2005/8/layout/hierarchy1"/>
    <dgm:cxn modelId="{B37C2228-CDA3-48C2-8465-DB38668E2152}" srcId="{D6C90A3F-231A-4312-AAA0-ABB3118D45C8}" destId="{99846D2F-8D09-439C-8E01-DBCCC0624F57}" srcOrd="1" destOrd="0" parTransId="{EB125B68-C159-442B-929D-3FDF94D270BE}" sibTransId="{BFD4CD4F-87DE-466C-9420-E8AF9C4B4124}"/>
    <dgm:cxn modelId="{7128F198-DE94-4E02-A2FA-A92FD7542A24}" type="presOf" srcId="{EB125B68-C159-442B-929D-3FDF94D270BE}" destId="{1990985F-9B32-4C55-A1C0-3A3FE9236374}" srcOrd="0" destOrd="0" presId="urn:microsoft.com/office/officeart/2005/8/layout/hierarchy1"/>
    <dgm:cxn modelId="{240AABF2-199A-4AA6-AEEC-D4AADEFDB83C}" srcId="{526FABEA-4EEE-497E-A285-E2F230089FA5}" destId="{1A6926E5-30F5-45F8-B379-2C7D9767D61D}" srcOrd="0" destOrd="0" parTransId="{55DC25F2-1B0D-439D-94E3-A249AC10E8F1}" sibTransId="{CBCC51C7-DEF1-46B8-8240-AECC8A682C3B}"/>
    <dgm:cxn modelId="{5C8CEE31-FFC1-46DF-8F4B-F72B6EFFCCBE}" type="presOf" srcId="{D15EA307-C62E-45E3-B4F2-4BA4A8D54691}" destId="{9F1C748C-AC7D-4251-92B5-8B58B09A1046}" srcOrd="0" destOrd="0" presId="urn:microsoft.com/office/officeart/2005/8/layout/hierarchy1"/>
    <dgm:cxn modelId="{1CB07A95-BB33-4866-B92F-54E6D19A94DD}" type="presParOf" srcId="{E6AC97D1-0DA5-4994-A2A0-64AD1DB28066}" destId="{7241A0C9-2E1C-48A6-BCD2-DC1899278CB3}" srcOrd="0" destOrd="0" presId="urn:microsoft.com/office/officeart/2005/8/layout/hierarchy1"/>
    <dgm:cxn modelId="{CA97BAFF-A0A9-4563-B21B-ECD98F0BB5A8}" type="presParOf" srcId="{7241A0C9-2E1C-48A6-BCD2-DC1899278CB3}" destId="{C35FB684-A372-4C8F-9F76-BCD99D87D536}" srcOrd="0" destOrd="0" presId="urn:microsoft.com/office/officeart/2005/8/layout/hierarchy1"/>
    <dgm:cxn modelId="{67367B82-17F9-4BAC-97DB-6618A166252B}" type="presParOf" srcId="{C35FB684-A372-4C8F-9F76-BCD99D87D536}" destId="{C87F1237-6EA9-49C2-94E0-0FF069538861}" srcOrd="0" destOrd="0" presId="urn:microsoft.com/office/officeart/2005/8/layout/hierarchy1"/>
    <dgm:cxn modelId="{4CC572C9-4383-4179-A531-5321744CFD1E}" type="presParOf" srcId="{C35FB684-A372-4C8F-9F76-BCD99D87D536}" destId="{5C6592F9-E0F9-4292-813F-F5AFA838B7C8}" srcOrd="1" destOrd="0" presId="urn:microsoft.com/office/officeart/2005/8/layout/hierarchy1"/>
    <dgm:cxn modelId="{5A80F97E-3F92-4F5A-8DA5-9713FB7D6539}" type="presParOf" srcId="{7241A0C9-2E1C-48A6-BCD2-DC1899278CB3}" destId="{04D90DD2-6534-4173-AC90-732DAB4B40DE}" srcOrd="1" destOrd="0" presId="urn:microsoft.com/office/officeart/2005/8/layout/hierarchy1"/>
    <dgm:cxn modelId="{7D6CA723-0579-42AB-A342-A15F2CCC1429}" type="presParOf" srcId="{04D90DD2-6534-4173-AC90-732DAB4B40DE}" destId="{CA5412B4-5BD7-4340-B7D5-EFAAB76DB458}" srcOrd="0" destOrd="0" presId="urn:microsoft.com/office/officeart/2005/8/layout/hierarchy1"/>
    <dgm:cxn modelId="{5101AD85-B350-4759-BD94-31BAA83E46F2}" type="presParOf" srcId="{04D90DD2-6534-4173-AC90-732DAB4B40DE}" destId="{5C982504-8BB9-42FF-983C-0D83F9F5641E}" srcOrd="1" destOrd="0" presId="urn:microsoft.com/office/officeart/2005/8/layout/hierarchy1"/>
    <dgm:cxn modelId="{8A140888-C48B-484F-9B5C-E88A5904BCE4}" type="presParOf" srcId="{5C982504-8BB9-42FF-983C-0D83F9F5641E}" destId="{07895665-7D99-4401-9481-423D0054B75F}" srcOrd="0" destOrd="0" presId="urn:microsoft.com/office/officeart/2005/8/layout/hierarchy1"/>
    <dgm:cxn modelId="{0964FFD9-2037-432C-92F7-E972C80236B9}" type="presParOf" srcId="{07895665-7D99-4401-9481-423D0054B75F}" destId="{9A79E5D2-B226-42FE-8B8B-E202D46FF76B}" srcOrd="0" destOrd="0" presId="urn:microsoft.com/office/officeart/2005/8/layout/hierarchy1"/>
    <dgm:cxn modelId="{C5F36B28-DAD8-41D7-B574-5411C39C0AAA}" type="presParOf" srcId="{07895665-7D99-4401-9481-423D0054B75F}" destId="{14363150-D887-4EEE-B473-85544BBC27BD}" srcOrd="1" destOrd="0" presId="urn:microsoft.com/office/officeart/2005/8/layout/hierarchy1"/>
    <dgm:cxn modelId="{1DEDA001-65DF-4BF1-AB39-D6D50959C126}" type="presParOf" srcId="{5C982504-8BB9-42FF-983C-0D83F9F5641E}" destId="{1F12D97C-216A-4342-AD47-CCA2D55CF3CF}" srcOrd="1" destOrd="0" presId="urn:microsoft.com/office/officeart/2005/8/layout/hierarchy1"/>
    <dgm:cxn modelId="{0DC7EA92-7495-4AFF-BE99-52C38448F04F}" type="presParOf" srcId="{1F12D97C-216A-4342-AD47-CCA2D55CF3CF}" destId="{05C8C978-BC5E-42B6-8FDF-6C3E436A1B64}" srcOrd="0" destOrd="0" presId="urn:microsoft.com/office/officeart/2005/8/layout/hierarchy1"/>
    <dgm:cxn modelId="{B0DA8954-BE7B-4CC1-B8F0-938D219BA571}" type="presParOf" srcId="{1F12D97C-216A-4342-AD47-CCA2D55CF3CF}" destId="{C98FE8AE-6A2B-42A9-A2DA-B0E0726DA2F3}" srcOrd="1" destOrd="0" presId="urn:microsoft.com/office/officeart/2005/8/layout/hierarchy1"/>
    <dgm:cxn modelId="{B11B0D46-9DF1-4F8E-BE8C-40E39E94C606}" type="presParOf" srcId="{C98FE8AE-6A2B-42A9-A2DA-B0E0726DA2F3}" destId="{31B1D93A-5BFA-42D1-9FC8-5F6EE0808D18}" srcOrd="0" destOrd="0" presId="urn:microsoft.com/office/officeart/2005/8/layout/hierarchy1"/>
    <dgm:cxn modelId="{BE712932-9626-4BB8-A0A7-E84E3D6EB5D9}" type="presParOf" srcId="{31B1D93A-5BFA-42D1-9FC8-5F6EE0808D18}" destId="{5BBEE382-AB0E-4850-B8A2-347AC3DD1251}" srcOrd="0" destOrd="0" presId="urn:microsoft.com/office/officeart/2005/8/layout/hierarchy1"/>
    <dgm:cxn modelId="{621E2022-47FE-4243-992B-B06A9C1894F0}" type="presParOf" srcId="{31B1D93A-5BFA-42D1-9FC8-5F6EE0808D18}" destId="{53B977C0-9498-4D6F-A7F6-131A7608C174}" srcOrd="1" destOrd="0" presId="urn:microsoft.com/office/officeart/2005/8/layout/hierarchy1"/>
    <dgm:cxn modelId="{58D6CD48-4BF7-4AEA-BF47-BF2042CE4989}" type="presParOf" srcId="{C98FE8AE-6A2B-42A9-A2DA-B0E0726DA2F3}" destId="{F59B3AFE-3E8C-4CA6-B901-DF7F33C529B3}" srcOrd="1" destOrd="0" presId="urn:microsoft.com/office/officeart/2005/8/layout/hierarchy1"/>
    <dgm:cxn modelId="{026EA8D6-CD84-4A0C-A267-C51C8F21D927}" type="presParOf" srcId="{1F12D97C-216A-4342-AD47-CCA2D55CF3CF}" destId="{D1536F1D-20E9-41D9-B038-27352A765F1A}" srcOrd="2" destOrd="0" presId="urn:microsoft.com/office/officeart/2005/8/layout/hierarchy1"/>
    <dgm:cxn modelId="{710FCD86-BB19-41FA-A963-243085EF0E8D}" type="presParOf" srcId="{1F12D97C-216A-4342-AD47-CCA2D55CF3CF}" destId="{99286667-B95B-44C8-9300-2DD3F35CA1D4}" srcOrd="3" destOrd="0" presId="urn:microsoft.com/office/officeart/2005/8/layout/hierarchy1"/>
    <dgm:cxn modelId="{C5983A6F-505E-4629-8262-D9A993A0202F}" type="presParOf" srcId="{99286667-B95B-44C8-9300-2DD3F35CA1D4}" destId="{1B08933A-02B1-44A3-90FA-C0BCCF23DA34}" srcOrd="0" destOrd="0" presId="urn:microsoft.com/office/officeart/2005/8/layout/hierarchy1"/>
    <dgm:cxn modelId="{75296DFF-76B2-4300-8038-16F28B055966}" type="presParOf" srcId="{1B08933A-02B1-44A3-90FA-C0BCCF23DA34}" destId="{2D637677-5D54-465A-8684-E63A99823358}" srcOrd="0" destOrd="0" presId="urn:microsoft.com/office/officeart/2005/8/layout/hierarchy1"/>
    <dgm:cxn modelId="{1DA6AF25-0EC0-49E6-B6CE-0339E81724A7}" type="presParOf" srcId="{1B08933A-02B1-44A3-90FA-C0BCCF23DA34}" destId="{7BB1F1AD-E3C9-4456-8BC1-E4ED6E454C18}" srcOrd="1" destOrd="0" presId="urn:microsoft.com/office/officeart/2005/8/layout/hierarchy1"/>
    <dgm:cxn modelId="{5D3DCDC6-ED4C-4E08-A75C-97B2BCCC4727}" type="presParOf" srcId="{99286667-B95B-44C8-9300-2DD3F35CA1D4}" destId="{8DD2F2AC-8457-4664-918F-5C10CC487535}" srcOrd="1" destOrd="0" presId="urn:microsoft.com/office/officeart/2005/8/layout/hierarchy1"/>
    <dgm:cxn modelId="{0845E9D2-85A0-4E27-9236-4D9669B1C0D9}" type="presParOf" srcId="{04D90DD2-6534-4173-AC90-732DAB4B40DE}" destId="{9F1C748C-AC7D-4251-92B5-8B58B09A1046}" srcOrd="2" destOrd="0" presId="urn:microsoft.com/office/officeart/2005/8/layout/hierarchy1"/>
    <dgm:cxn modelId="{B7EBA573-CD91-4063-A883-61A8F3C2506C}" type="presParOf" srcId="{04D90DD2-6534-4173-AC90-732DAB4B40DE}" destId="{FEB3713A-DED2-457B-9EDC-CC3D09A50EB4}" srcOrd="3" destOrd="0" presId="urn:microsoft.com/office/officeart/2005/8/layout/hierarchy1"/>
    <dgm:cxn modelId="{BB54F6C7-2662-414C-8DD5-FE35471904D8}" type="presParOf" srcId="{FEB3713A-DED2-457B-9EDC-CC3D09A50EB4}" destId="{3BF05A7E-588C-430B-BA89-4B45F6C1F2DF}" srcOrd="0" destOrd="0" presId="urn:microsoft.com/office/officeart/2005/8/layout/hierarchy1"/>
    <dgm:cxn modelId="{F3417FFF-73E7-44E4-BA7E-AEB071FA2254}" type="presParOf" srcId="{3BF05A7E-588C-430B-BA89-4B45F6C1F2DF}" destId="{7BDED64D-DA1F-4665-A205-611186A2FC92}" srcOrd="0" destOrd="0" presId="urn:microsoft.com/office/officeart/2005/8/layout/hierarchy1"/>
    <dgm:cxn modelId="{63CEB64C-609E-446F-868E-294A8E3BDFB5}" type="presParOf" srcId="{3BF05A7E-588C-430B-BA89-4B45F6C1F2DF}" destId="{591685F4-5C2E-441E-928B-56C99DB8CA2E}" srcOrd="1" destOrd="0" presId="urn:microsoft.com/office/officeart/2005/8/layout/hierarchy1"/>
    <dgm:cxn modelId="{0D6F6384-CC2F-44E9-885D-525B408287BC}" type="presParOf" srcId="{FEB3713A-DED2-457B-9EDC-CC3D09A50EB4}" destId="{4EBA3541-D3C8-41FE-B42C-7343D7D899E7}" srcOrd="1" destOrd="0" presId="urn:microsoft.com/office/officeart/2005/8/layout/hierarchy1"/>
    <dgm:cxn modelId="{B406AB07-ACE7-4F00-8A8D-D6FF3184D274}" type="presParOf" srcId="{4EBA3541-D3C8-41FE-B42C-7343D7D899E7}" destId="{3F8F3CE0-F8D9-4F4D-83A7-CE1DAA13E596}" srcOrd="0" destOrd="0" presId="urn:microsoft.com/office/officeart/2005/8/layout/hierarchy1"/>
    <dgm:cxn modelId="{2FB773A4-0807-4501-A9A6-1B6C068EBDAF}" type="presParOf" srcId="{4EBA3541-D3C8-41FE-B42C-7343D7D899E7}" destId="{4B32A321-9F29-4685-B2DB-C5370FFBECE4}" srcOrd="1" destOrd="0" presId="urn:microsoft.com/office/officeart/2005/8/layout/hierarchy1"/>
    <dgm:cxn modelId="{8363CF40-FF77-4EAC-BCF0-E02E3FE19228}" type="presParOf" srcId="{4B32A321-9F29-4685-B2DB-C5370FFBECE4}" destId="{88EB6A9C-3E84-4C7A-8AF8-EB5D142C28ED}" srcOrd="0" destOrd="0" presId="urn:microsoft.com/office/officeart/2005/8/layout/hierarchy1"/>
    <dgm:cxn modelId="{EC5C8AE5-AF03-46CA-AF9B-59784FB0A412}" type="presParOf" srcId="{88EB6A9C-3E84-4C7A-8AF8-EB5D142C28ED}" destId="{F536A537-13DA-41E9-AED6-ECD3E234E5BE}" srcOrd="0" destOrd="0" presId="urn:microsoft.com/office/officeart/2005/8/layout/hierarchy1"/>
    <dgm:cxn modelId="{3A2D6B2E-07E0-4EB6-B111-19C38F396E16}" type="presParOf" srcId="{88EB6A9C-3E84-4C7A-8AF8-EB5D142C28ED}" destId="{4AD9BF63-5D25-4E59-A341-53F54326BF0E}" srcOrd="1" destOrd="0" presId="urn:microsoft.com/office/officeart/2005/8/layout/hierarchy1"/>
    <dgm:cxn modelId="{75D3911E-FEC2-4571-BA0A-E40DBD6055B5}" type="presParOf" srcId="{4B32A321-9F29-4685-B2DB-C5370FFBECE4}" destId="{C7D29E66-A5C0-4A25-87BF-57B3EFF74ACD}" srcOrd="1" destOrd="0" presId="urn:microsoft.com/office/officeart/2005/8/layout/hierarchy1"/>
    <dgm:cxn modelId="{B96B67AE-B95A-4689-8DC6-D1D934B5BCD6}" type="presParOf" srcId="{4EBA3541-D3C8-41FE-B42C-7343D7D899E7}" destId="{1990985F-9B32-4C55-A1C0-3A3FE9236374}" srcOrd="2" destOrd="0" presId="urn:microsoft.com/office/officeart/2005/8/layout/hierarchy1"/>
    <dgm:cxn modelId="{BAAE3E99-50FE-4B03-89F0-13EA324026AA}" type="presParOf" srcId="{4EBA3541-D3C8-41FE-B42C-7343D7D899E7}" destId="{B3966501-53DE-4A9E-8251-7503BE98DF4E}" srcOrd="3" destOrd="0" presId="urn:microsoft.com/office/officeart/2005/8/layout/hierarchy1"/>
    <dgm:cxn modelId="{2EC6F875-0278-4EF3-8D0D-E325706EF32D}" type="presParOf" srcId="{B3966501-53DE-4A9E-8251-7503BE98DF4E}" destId="{626AE952-033C-4180-9AED-CB5DBAF7F648}" srcOrd="0" destOrd="0" presId="urn:microsoft.com/office/officeart/2005/8/layout/hierarchy1"/>
    <dgm:cxn modelId="{3C59EBA3-D042-47BC-A1BA-DD36197F9F70}" type="presParOf" srcId="{626AE952-033C-4180-9AED-CB5DBAF7F648}" destId="{F5748F0A-A3CC-4E22-8DD9-5FE8EB7BC917}" srcOrd="0" destOrd="0" presId="urn:microsoft.com/office/officeart/2005/8/layout/hierarchy1"/>
    <dgm:cxn modelId="{8772176F-472A-4A61-A904-D22ECCAFB2B3}" type="presParOf" srcId="{626AE952-033C-4180-9AED-CB5DBAF7F648}" destId="{25A6D42A-99E6-4B59-896A-B45EBC7A90D9}" srcOrd="1" destOrd="0" presId="urn:microsoft.com/office/officeart/2005/8/layout/hierarchy1"/>
    <dgm:cxn modelId="{99F6D83D-D863-4AF7-92D8-DD097A49BE03}" type="presParOf" srcId="{B3966501-53DE-4A9E-8251-7503BE98DF4E}" destId="{E59B9D90-9250-44A3-B290-8C7C4DEFDF56}" srcOrd="1" destOrd="0" presId="urn:microsoft.com/office/officeart/2005/8/layout/hierarchy1"/>
    <dgm:cxn modelId="{675BC478-D49F-456D-955F-7BC4D4C380B3}" type="presParOf" srcId="{04D90DD2-6534-4173-AC90-732DAB4B40DE}" destId="{1073382A-F5AE-4823-A471-C9052196BDDA}" srcOrd="4" destOrd="0" presId="urn:microsoft.com/office/officeart/2005/8/layout/hierarchy1"/>
    <dgm:cxn modelId="{01B74E0F-3D11-40F0-8BE6-964E0EB91586}" type="presParOf" srcId="{04D90DD2-6534-4173-AC90-732DAB4B40DE}" destId="{415E54A3-25BA-489A-A2A9-519718813C65}" srcOrd="5" destOrd="0" presId="urn:microsoft.com/office/officeart/2005/8/layout/hierarchy1"/>
    <dgm:cxn modelId="{3567FFD3-CB1D-4B54-85F3-3327AF0E5F46}" type="presParOf" srcId="{415E54A3-25BA-489A-A2A9-519718813C65}" destId="{C4D8316C-E8B2-4433-88E0-8EF533205DA6}" srcOrd="0" destOrd="0" presId="urn:microsoft.com/office/officeart/2005/8/layout/hierarchy1"/>
    <dgm:cxn modelId="{50807C29-4FA6-46EA-8904-C31495595E5A}" type="presParOf" srcId="{C4D8316C-E8B2-4433-88E0-8EF533205DA6}" destId="{4759E269-5E53-4B73-A6AA-2AFEEDA18BF8}" srcOrd="0" destOrd="0" presId="urn:microsoft.com/office/officeart/2005/8/layout/hierarchy1"/>
    <dgm:cxn modelId="{F481C03B-420F-4CDF-9C6E-5032E407B13E}" type="presParOf" srcId="{C4D8316C-E8B2-4433-88E0-8EF533205DA6}" destId="{B023D37B-D7E2-422C-9A2E-0A8F1A98FBCF}" srcOrd="1" destOrd="0" presId="urn:microsoft.com/office/officeart/2005/8/layout/hierarchy1"/>
    <dgm:cxn modelId="{13D0106F-997C-47C6-8941-056A6AE22FC1}" type="presParOf" srcId="{415E54A3-25BA-489A-A2A9-519718813C65}" destId="{E712611F-D083-444A-82EF-220BD17237DC}" srcOrd="1" destOrd="0" presId="urn:microsoft.com/office/officeart/2005/8/layout/hierarchy1"/>
    <dgm:cxn modelId="{EBE9625A-D5DD-4078-8A57-8EFEA3C68926}" type="presParOf" srcId="{E712611F-D083-444A-82EF-220BD17237DC}" destId="{362FC255-FAE7-4A5B-9CA4-F4D355848CEF}" srcOrd="0" destOrd="0" presId="urn:microsoft.com/office/officeart/2005/8/layout/hierarchy1"/>
    <dgm:cxn modelId="{CB6D79E0-88C9-4A59-972F-485197151277}" type="presParOf" srcId="{E712611F-D083-444A-82EF-220BD17237DC}" destId="{0E0322A3-D4E0-4586-BA54-A4FDE79CA742}" srcOrd="1" destOrd="0" presId="urn:microsoft.com/office/officeart/2005/8/layout/hierarchy1"/>
    <dgm:cxn modelId="{6F1C832A-CFA0-4B47-AEE7-BE9BE2AF854C}" type="presParOf" srcId="{0E0322A3-D4E0-4586-BA54-A4FDE79CA742}" destId="{29AF16D1-ED36-4A94-A6DE-0DAD29A4E576}" srcOrd="0" destOrd="0" presId="urn:microsoft.com/office/officeart/2005/8/layout/hierarchy1"/>
    <dgm:cxn modelId="{E39BA218-4C66-4C23-87AE-48B21040C540}" type="presParOf" srcId="{29AF16D1-ED36-4A94-A6DE-0DAD29A4E576}" destId="{E14502AD-C208-43F4-B399-88588DC140DA}" srcOrd="0" destOrd="0" presId="urn:microsoft.com/office/officeart/2005/8/layout/hierarchy1"/>
    <dgm:cxn modelId="{3DB75BFE-388D-49C0-8A1E-294B9E9E42B7}" type="presParOf" srcId="{29AF16D1-ED36-4A94-A6DE-0DAD29A4E576}" destId="{DD67D146-84DE-4C55-9BD2-569243E64AE5}" srcOrd="1" destOrd="0" presId="urn:microsoft.com/office/officeart/2005/8/layout/hierarchy1"/>
    <dgm:cxn modelId="{9E1DDD19-1211-42A6-A144-376F008A28F1}" type="presParOf" srcId="{0E0322A3-D4E0-4586-BA54-A4FDE79CA742}" destId="{8543BF0D-AEEB-42D6-9D11-F4614BFBDF09}" srcOrd="1" destOrd="0" presId="urn:microsoft.com/office/officeart/2005/8/layout/hierarchy1"/>
    <dgm:cxn modelId="{15E1353E-2D08-48F8-954A-A75EFFE5D2C3}" type="presParOf" srcId="{E712611F-D083-444A-82EF-220BD17237DC}" destId="{F735069D-3D11-4385-B73F-B1955F42E807}" srcOrd="2" destOrd="0" presId="urn:microsoft.com/office/officeart/2005/8/layout/hierarchy1"/>
    <dgm:cxn modelId="{C185E89E-B930-4F24-95FE-332F9CBC2358}" type="presParOf" srcId="{E712611F-D083-444A-82EF-220BD17237DC}" destId="{AB3BE2B3-CBCB-4A61-A823-4BE2B16EED52}" srcOrd="3" destOrd="0" presId="urn:microsoft.com/office/officeart/2005/8/layout/hierarchy1"/>
    <dgm:cxn modelId="{7D908395-A194-4F89-8FE9-084E3477210E}" type="presParOf" srcId="{AB3BE2B3-CBCB-4A61-A823-4BE2B16EED52}" destId="{BC94ED24-B236-4FF4-9EDF-73B186B6BE21}" srcOrd="0" destOrd="0" presId="urn:microsoft.com/office/officeart/2005/8/layout/hierarchy1"/>
    <dgm:cxn modelId="{74B9E6A8-A443-45E5-93DA-5D789BA7F64D}" type="presParOf" srcId="{BC94ED24-B236-4FF4-9EDF-73B186B6BE21}" destId="{C9D0B9BB-FEC9-40F3-ADE9-88F6E06A8278}" srcOrd="0" destOrd="0" presId="urn:microsoft.com/office/officeart/2005/8/layout/hierarchy1"/>
    <dgm:cxn modelId="{C86B82FF-3949-4E43-9E3E-30646A62DCB2}" type="presParOf" srcId="{BC94ED24-B236-4FF4-9EDF-73B186B6BE21}" destId="{4DA2AFDA-FC12-474A-A53E-8BC624EE67D6}" srcOrd="1" destOrd="0" presId="urn:microsoft.com/office/officeart/2005/8/layout/hierarchy1"/>
    <dgm:cxn modelId="{A990D43F-1A03-46B2-B902-7ADCBB35A01E}" type="presParOf" srcId="{AB3BE2B3-CBCB-4A61-A823-4BE2B16EED52}" destId="{BF5DBFA0-0D80-4B19-AFFA-EB39C7DF156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290988-501A-4B1B-9379-12C80A9C651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DFC6EEB-BB10-498C-8ECC-840EF59EDCFE}">
      <dgm:prSet phldrT="[文本]"/>
      <dgm:spPr/>
      <dgm:t>
        <a:bodyPr/>
        <a:lstStyle/>
        <a:p>
          <a:r>
            <a:rPr lang="zh-CN" altLang="en-US" dirty="0" smtClean="0"/>
            <a:t>设计建造地牢</a:t>
          </a:r>
          <a:endParaRPr lang="zh-CN" altLang="en-US" dirty="0"/>
        </a:p>
      </dgm:t>
    </dgm:pt>
    <dgm:pt modelId="{DE979008-421A-46D3-86F2-BF08C13E0A30}" cxnId="{0012D56C-DE0D-4E5A-B6FC-1FD0697DC91F}" type="parTrans">
      <dgm:prSet/>
      <dgm:spPr/>
      <dgm:t>
        <a:bodyPr/>
        <a:lstStyle/>
        <a:p>
          <a:endParaRPr lang="zh-CN" altLang="en-US"/>
        </a:p>
      </dgm:t>
    </dgm:pt>
    <dgm:pt modelId="{AE6CCCDC-A605-439A-966F-C2F8E4CF85C3}" cxnId="{0012D56C-DE0D-4E5A-B6FC-1FD0697DC91F}" type="sibTrans">
      <dgm:prSet/>
      <dgm:spPr/>
      <dgm:t>
        <a:bodyPr/>
        <a:lstStyle/>
        <a:p>
          <a:endParaRPr lang="zh-CN" altLang="en-US"/>
        </a:p>
      </dgm:t>
    </dgm:pt>
    <dgm:pt modelId="{26290A80-D044-45D6-A752-E012A93CFBC7}">
      <dgm:prSet phldrT="[文本]"/>
      <dgm:spPr/>
      <dgm:t>
        <a:bodyPr/>
        <a:lstStyle/>
        <a:p>
          <a:r>
            <a:rPr lang="zh-CN" altLang="en-US" dirty="0" smtClean="0"/>
            <a:t>设计</a:t>
          </a:r>
          <a:endParaRPr lang="zh-CN" altLang="en-US" dirty="0"/>
        </a:p>
      </dgm:t>
    </dgm:pt>
    <dgm:pt modelId="{98711C7D-0B87-445D-B487-93C4D371AAAE}" cxnId="{8757EA89-F5A7-49A9-A1DC-DE6D39099630}" type="parTrans">
      <dgm:prSet/>
      <dgm:spPr/>
      <dgm:t>
        <a:bodyPr/>
        <a:lstStyle/>
        <a:p>
          <a:endParaRPr lang="zh-CN" altLang="en-US"/>
        </a:p>
      </dgm:t>
    </dgm:pt>
    <dgm:pt modelId="{5FDF523F-B44E-47D6-AE51-276A2B11F81E}" cxnId="{8757EA89-F5A7-49A9-A1DC-DE6D39099630}" type="sibTrans">
      <dgm:prSet/>
      <dgm:spPr/>
      <dgm:t>
        <a:bodyPr/>
        <a:lstStyle/>
        <a:p>
          <a:endParaRPr lang="zh-CN" altLang="en-US"/>
        </a:p>
      </dgm:t>
    </dgm:pt>
    <dgm:pt modelId="{D6C90A3F-231A-4312-AAA0-ABB3118D45C8}">
      <dgm:prSet phldrT="[文本]"/>
      <dgm:spPr/>
      <dgm:t>
        <a:bodyPr/>
        <a:lstStyle/>
        <a:p>
          <a:r>
            <a:rPr lang="zh-CN" altLang="en-US" dirty="0" smtClean="0"/>
            <a:t>建造</a:t>
          </a:r>
          <a:endParaRPr lang="zh-CN" altLang="en-US" dirty="0"/>
        </a:p>
      </dgm:t>
    </dgm:pt>
    <dgm:pt modelId="{D15EA307-C62E-45E3-B4F2-4BA4A8D54691}" cxnId="{B6BED4F0-4516-44BB-ABA1-64CD0A759613}" type="parTrans">
      <dgm:prSet/>
      <dgm:spPr/>
      <dgm:t>
        <a:bodyPr/>
        <a:lstStyle/>
        <a:p>
          <a:endParaRPr lang="zh-CN" altLang="en-US"/>
        </a:p>
      </dgm:t>
    </dgm:pt>
    <dgm:pt modelId="{9C8D08B6-7223-4B90-A5FA-56B33D9265A0}" cxnId="{B6BED4F0-4516-44BB-ABA1-64CD0A759613}" type="sibTrans">
      <dgm:prSet/>
      <dgm:spPr/>
      <dgm:t>
        <a:bodyPr/>
        <a:lstStyle/>
        <a:p>
          <a:endParaRPr lang="zh-CN" altLang="en-US"/>
        </a:p>
      </dgm:t>
    </dgm:pt>
    <dgm:pt modelId="{3D6FACF9-704E-4E1F-823C-7CCD898070C3}">
      <dgm:prSet/>
      <dgm:spPr/>
      <dgm:t>
        <a:bodyPr/>
        <a:lstStyle/>
        <a:p>
          <a:r>
            <a:rPr lang="zh-CN" altLang="en-US" dirty="0" smtClean="0"/>
            <a:t>小地牢</a:t>
          </a:r>
          <a:endParaRPr lang="zh-CN" altLang="en-US" dirty="0"/>
        </a:p>
      </dgm:t>
    </dgm:pt>
    <dgm:pt modelId="{7B2C67B2-2A37-484C-B5FE-738715379A46}" cxnId="{F105C1AB-5572-4D46-9301-BFE154B2BF23}" type="parTrans">
      <dgm:prSet/>
      <dgm:spPr/>
      <dgm:t>
        <a:bodyPr/>
        <a:lstStyle/>
        <a:p>
          <a:endParaRPr lang="zh-CN" altLang="en-US"/>
        </a:p>
      </dgm:t>
    </dgm:pt>
    <dgm:pt modelId="{D3E9831D-3526-4EBC-BA7B-D368C205B151}" cxnId="{F105C1AB-5572-4D46-9301-BFE154B2BF23}" type="sibTrans">
      <dgm:prSet/>
      <dgm:spPr/>
      <dgm:t>
        <a:bodyPr/>
        <a:lstStyle/>
        <a:p>
          <a:endParaRPr lang="zh-CN" altLang="en-US"/>
        </a:p>
      </dgm:t>
    </dgm:pt>
    <dgm:pt modelId="{F541B914-EC2A-48A4-A121-6501362E8F8B}">
      <dgm:prSet/>
      <dgm:spPr/>
      <dgm:t>
        <a:bodyPr/>
        <a:lstStyle/>
        <a:p>
          <a:r>
            <a:rPr lang="zh-CN" altLang="en-US" dirty="0" smtClean="0"/>
            <a:t>中地牢</a:t>
          </a:r>
          <a:endParaRPr lang="zh-CN" altLang="en-US" dirty="0"/>
        </a:p>
      </dgm:t>
    </dgm:pt>
    <dgm:pt modelId="{50D92057-5AC4-426B-9E57-148C16401E1F}" cxnId="{3F254487-CCBD-4EB6-9515-D4A10301D861}" type="parTrans">
      <dgm:prSet/>
      <dgm:spPr/>
      <dgm:t>
        <a:bodyPr/>
        <a:lstStyle/>
        <a:p>
          <a:endParaRPr lang="zh-CN" altLang="en-US"/>
        </a:p>
      </dgm:t>
    </dgm:pt>
    <dgm:pt modelId="{7E0BEF1C-FDDD-4841-BB45-6C93C478BE8F}" cxnId="{3F254487-CCBD-4EB6-9515-D4A10301D861}" type="sibTrans">
      <dgm:prSet/>
      <dgm:spPr/>
      <dgm:t>
        <a:bodyPr/>
        <a:lstStyle/>
        <a:p>
          <a:endParaRPr lang="zh-CN" altLang="en-US"/>
        </a:p>
      </dgm:t>
    </dgm:pt>
    <dgm:pt modelId="{8E16A021-DD35-4713-BC48-ED08F82C2E61}">
      <dgm:prSet/>
      <dgm:spPr/>
      <dgm:t>
        <a:bodyPr/>
        <a:lstStyle/>
        <a:p>
          <a:r>
            <a:rPr lang="zh-CN" altLang="en-US" dirty="0" smtClean="0"/>
            <a:t>大地牢</a:t>
          </a:r>
          <a:endParaRPr lang="zh-CN" altLang="en-US" dirty="0"/>
        </a:p>
      </dgm:t>
    </dgm:pt>
    <dgm:pt modelId="{1238AC88-5095-437A-BE86-2A2AB409580C}" cxnId="{8E0F3D2E-E0C5-4113-BC86-2BC8C0DF6F3F}" type="parTrans">
      <dgm:prSet/>
      <dgm:spPr/>
      <dgm:t>
        <a:bodyPr/>
        <a:lstStyle/>
        <a:p>
          <a:endParaRPr lang="zh-CN" altLang="en-US"/>
        </a:p>
      </dgm:t>
    </dgm:pt>
    <dgm:pt modelId="{27A7BDE1-F562-40BA-91E7-19D476CE0E0E}" cxnId="{8E0F3D2E-E0C5-4113-BC86-2BC8C0DF6F3F}" type="sibTrans">
      <dgm:prSet/>
      <dgm:spPr/>
      <dgm:t>
        <a:bodyPr/>
        <a:lstStyle/>
        <a:p>
          <a:endParaRPr lang="zh-CN" altLang="en-US"/>
        </a:p>
      </dgm:t>
    </dgm:pt>
    <dgm:pt modelId="{99846D2F-8D09-439C-8E01-DBCCC0624F57}">
      <dgm:prSet/>
      <dgm:spPr/>
      <dgm:t>
        <a:bodyPr/>
        <a:lstStyle/>
        <a:p>
          <a:r>
            <a:rPr lang="zh-CN" altLang="en-US" dirty="0" smtClean="0"/>
            <a:t>中地牢</a:t>
          </a:r>
          <a:endParaRPr lang="zh-CN" altLang="en-US" dirty="0"/>
        </a:p>
      </dgm:t>
    </dgm:pt>
    <dgm:pt modelId="{EB125B68-C159-442B-929D-3FDF94D270BE}" cxnId="{B37C2228-CDA3-48C2-8465-DB38668E2152}" type="parTrans">
      <dgm:prSet/>
      <dgm:spPr/>
      <dgm:t>
        <a:bodyPr/>
        <a:lstStyle/>
        <a:p>
          <a:endParaRPr lang="zh-CN" altLang="en-US"/>
        </a:p>
      </dgm:t>
    </dgm:pt>
    <dgm:pt modelId="{BFD4CD4F-87DE-466C-9420-E8AF9C4B4124}" cxnId="{B37C2228-CDA3-48C2-8465-DB38668E2152}" type="sibTrans">
      <dgm:prSet/>
      <dgm:spPr/>
      <dgm:t>
        <a:bodyPr/>
        <a:lstStyle/>
        <a:p>
          <a:endParaRPr lang="zh-CN" altLang="en-US"/>
        </a:p>
      </dgm:t>
    </dgm:pt>
    <dgm:pt modelId="{DA9AAC93-4EAB-4497-BF56-0FF99DF02F2D}">
      <dgm:prSet/>
      <dgm:spPr/>
      <dgm:t>
        <a:bodyPr/>
        <a:lstStyle/>
        <a:p>
          <a:r>
            <a:rPr lang="zh-CN" altLang="en-US" dirty="0" smtClean="0"/>
            <a:t>大地牢</a:t>
          </a:r>
          <a:endParaRPr lang="zh-CN" altLang="en-US" dirty="0"/>
        </a:p>
      </dgm:t>
    </dgm:pt>
    <dgm:pt modelId="{EBCC4BAC-60B8-48DD-82B5-C4098745A2CB}" cxnId="{42BD6105-332F-4BB2-B962-9947D3C9C7D3}" type="parTrans">
      <dgm:prSet/>
      <dgm:spPr/>
      <dgm:t>
        <a:bodyPr/>
        <a:lstStyle/>
        <a:p>
          <a:endParaRPr lang="zh-CN" altLang="en-US"/>
        </a:p>
      </dgm:t>
    </dgm:pt>
    <dgm:pt modelId="{D6D8E5A1-1822-4403-9831-424A513E7337}" cxnId="{42BD6105-332F-4BB2-B962-9947D3C9C7D3}" type="sibTrans">
      <dgm:prSet/>
      <dgm:spPr/>
      <dgm:t>
        <a:bodyPr/>
        <a:lstStyle/>
        <a:p>
          <a:endParaRPr lang="zh-CN" altLang="en-US"/>
        </a:p>
      </dgm:t>
    </dgm:pt>
    <dgm:pt modelId="{4FD52D4B-1AEC-4541-BD7D-4FE2ACC5FD36}">
      <dgm:prSet/>
      <dgm:spPr/>
      <dgm:t>
        <a:bodyPr/>
        <a:lstStyle/>
        <a:p>
          <a:r>
            <a:rPr lang="zh-CN" altLang="en-US" dirty="0" smtClean="0"/>
            <a:t>大地牢</a:t>
          </a:r>
          <a:endParaRPr lang="zh-CN" altLang="en-US" dirty="0"/>
        </a:p>
      </dgm:t>
    </dgm:pt>
    <dgm:pt modelId="{F73A5253-7321-4915-B433-C2362F16E21F}" cxnId="{C3B4A8EB-09CF-412C-85CC-B3D999948C93}" type="parTrans">
      <dgm:prSet/>
      <dgm:spPr/>
      <dgm:t>
        <a:bodyPr/>
        <a:lstStyle/>
        <a:p>
          <a:endParaRPr lang="zh-CN" altLang="en-US"/>
        </a:p>
      </dgm:t>
    </dgm:pt>
    <dgm:pt modelId="{6FF9B47D-A62D-4C0D-A720-8DB166096572}" cxnId="{C3B4A8EB-09CF-412C-85CC-B3D999948C93}" type="sibTrans">
      <dgm:prSet/>
      <dgm:spPr/>
      <dgm:t>
        <a:bodyPr/>
        <a:lstStyle/>
        <a:p>
          <a:endParaRPr lang="zh-CN" altLang="en-US"/>
        </a:p>
      </dgm:t>
    </dgm:pt>
    <dgm:pt modelId="{E6AC97D1-0DA5-4994-A2A0-64AD1DB28066}" type="pres">
      <dgm:prSet presAssocID="{DC290988-501A-4B1B-9379-12C80A9C651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7241A0C9-2E1C-48A6-BCD2-DC1899278CB3}" type="pres">
      <dgm:prSet presAssocID="{7DFC6EEB-BB10-498C-8ECC-840EF59EDCFE}" presName="hierRoot1" presStyleCnt="0"/>
      <dgm:spPr/>
    </dgm:pt>
    <dgm:pt modelId="{C35FB684-A372-4C8F-9F76-BCD99D87D536}" type="pres">
      <dgm:prSet presAssocID="{7DFC6EEB-BB10-498C-8ECC-840EF59EDCFE}" presName="composite" presStyleCnt="0"/>
      <dgm:spPr/>
    </dgm:pt>
    <dgm:pt modelId="{C87F1237-6EA9-49C2-94E0-0FF069538861}" type="pres">
      <dgm:prSet presAssocID="{7DFC6EEB-BB10-498C-8ECC-840EF59EDCFE}" presName="background" presStyleLbl="node0" presStyleIdx="0" presStyleCnt="1"/>
      <dgm:spPr/>
    </dgm:pt>
    <dgm:pt modelId="{5C6592F9-E0F9-4292-813F-F5AFA838B7C8}" type="pres">
      <dgm:prSet presAssocID="{7DFC6EEB-BB10-498C-8ECC-840EF59EDCF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4D90DD2-6534-4173-AC90-732DAB4B40DE}" type="pres">
      <dgm:prSet presAssocID="{7DFC6EEB-BB10-498C-8ECC-840EF59EDCFE}" presName="hierChild2" presStyleCnt="0"/>
      <dgm:spPr/>
    </dgm:pt>
    <dgm:pt modelId="{CA5412B4-5BD7-4340-B7D5-EFAAB76DB458}" type="pres">
      <dgm:prSet presAssocID="{98711C7D-0B87-445D-B487-93C4D371AAAE}" presName="Name10" presStyleLbl="parChTrans1D2" presStyleIdx="0" presStyleCnt="2"/>
      <dgm:spPr/>
      <dgm:t>
        <a:bodyPr/>
        <a:lstStyle/>
        <a:p>
          <a:endParaRPr lang="zh-CN" altLang="en-US"/>
        </a:p>
      </dgm:t>
    </dgm:pt>
    <dgm:pt modelId="{5C982504-8BB9-42FF-983C-0D83F9F5641E}" type="pres">
      <dgm:prSet presAssocID="{26290A80-D044-45D6-A752-E012A93CFBC7}" presName="hierRoot2" presStyleCnt="0"/>
      <dgm:spPr/>
    </dgm:pt>
    <dgm:pt modelId="{07895665-7D99-4401-9481-423D0054B75F}" type="pres">
      <dgm:prSet presAssocID="{26290A80-D044-45D6-A752-E012A93CFBC7}" presName="composite2" presStyleCnt="0"/>
      <dgm:spPr/>
    </dgm:pt>
    <dgm:pt modelId="{9A79E5D2-B226-42FE-8B8B-E202D46FF76B}" type="pres">
      <dgm:prSet presAssocID="{26290A80-D044-45D6-A752-E012A93CFBC7}" presName="background2" presStyleLbl="node2" presStyleIdx="0" presStyleCnt="2"/>
      <dgm:spPr/>
    </dgm:pt>
    <dgm:pt modelId="{14363150-D887-4EEE-B473-85544BBC27BD}" type="pres">
      <dgm:prSet presAssocID="{26290A80-D044-45D6-A752-E012A93CFBC7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F12D97C-216A-4342-AD47-CCA2D55CF3CF}" type="pres">
      <dgm:prSet presAssocID="{26290A80-D044-45D6-A752-E012A93CFBC7}" presName="hierChild3" presStyleCnt="0"/>
      <dgm:spPr/>
    </dgm:pt>
    <dgm:pt modelId="{05C8C978-BC5E-42B6-8FDF-6C3E436A1B64}" type="pres">
      <dgm:prSet presAssocID="{7B2C67B2-2A37-484C-B5FE-738715379A46}" presName="Name17" presStyleLbl="parChTrans1D3" presStyleIdx="0" presStyleCnt="6"/>
      <dgm:spPr/>
      <dgm:t>
        <a:bodyPr/>
        <a:lstStyle/>
        <a:p>
          <a:endParaRPr lang="zh-CN" altLang="en-US"/>
        </a:p>
      </dgm:t>
    </dgm:pt>
    <dgm:pt modelId="{C98FE8AE-6A2B-42A9-A2DA-B0E0726DA2F3}" type="pres">
      <dgm:prSet presAssocID="{3D6FACF9-704E-4E1F-823C-7CCD898070C3}" presName="hierRoot3" presStyleCnt="0"/>
      <dgm:spPr/>
    </dgm:pt>
    <dgm:pt modelId="{31B1D93A-5BFA-42D1-9FC8-5F6EE0808D18}" type="pres">
      <dgm:prSet presAssocID="{3D6FACF9-704E-4E1F-823C-7CCD898070C3}" presName="composite3" presStyleCnt="0"/>
      <dgm:spPr/>
    </dgm:pt>
    <dgm:pt modelId="{5BBEE382-AB0E-4850-B8A2-347AC3DD1251}" type="pres">
      <dgm:prSet presAssocID="{3D6FACF9-704E-4E1F-823C-7CCD898070C3}" presName="background3" presStyleLbl="node3" presStyleIdx="0" presStyleCnt="6"/>
      <dgm:spPr/>
    </dgm:pt>
    <dgm:pt modelId="{53B977C0-9498-4D6F-A7F6-131A7608C174}" type="pres">
      <dgm:prSet presAssocID="{3D6FACF9-704E-4E1F-823C-7CCD898070C3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59B3AFE-3E8C-4CA6-B901-DF7F33C529B3}" type="pres">
      <dgm:prSet presAssocID="{3D6FACF9-704E-4E1F-823C-7CCD898070C3}" presName="hierChild4" presStyleCnt="0"/>
      <dgm:spPr/>
    </dgm:pt>
    <dgm:pt modelId="{D1536F1D-20E9-41D9-B038-27352A765F1A}" type="pres">
      <dgm:prSet presAssocID="{50D92057-5AC4-426B-9E57-148C16401E1F}" presName="Name17" presStyleLbl="parChTrans1D3" presStyleIdx="1" presStyleCnt="6"/>
      <dgm:spPr/>
      <dgm:t>
        <a:bodyPr/>
        <a:lstStyle/>
        <a:p>
          <a:endParaRPr lang="zh-CN" altLang="en-US"/>
        </a:p>
      </dgm:t>
    </dgm:pt>
    <dgm:pt modelId="{99286667-B95B-44C8-9300-2DD3F35CA1D4}" type="pres">
      <dgm:prSet presAssocID="{F541B914-EC2A-48A4-A121-6501362E8F8B}" presName="hierRoot3" presStyleCnt="0"/>
      <dgm:spPr/>
    </dgm:pt>
    <dgm:pt modelId="{1B08933A-02B1-44A3-90FA-C0BCCF23DA34}" type="pres">
      <dgm:prSet presAssocID="{F541B914-EC2A-48A4-A121-6501362E8F8B}" presName="composite3" presStyleCnt="0"/>
      <dgm:spPr/>
    </dgm:pt>
    <dgm:pt modelId="{2D637677-5D54-465A-8684-E63A99823358}" type="pres">
      <dgm:prSet presAssocID="{F541B914-EC2A-48A4-A121-6501362E8F8B}" presName="background3" presStyleLbl="node3" presStyleIdx="1" presStyleCnt="6"/>
      <dgm:spPr/>
    </dgm:pt>
    <dgm:pt modelId="{7BB1F1AD-E3C9-4456-8BC1-E4ED6E454C18}" type="pres">
      <dgm:prSet presAssocID="{F541B914-EC2A-48A4-A121-6501362E8F8B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DD2F2AC-8457-4664-918F-5C10CC487535}" type="pres">
      <dgm:prSet presAssocID="{F541B914-EC2A-48A4-A121-6501362E8F8B}" presName="hierChild4" presStyleCnt="0"/>
      <dgm:spPr/>
    </dgm:pt>
    <dgm:pt modelId="{9AFD7D75-49C6-46C1-A782-695A9C2C67AE}" type="pres">
      <dgm:prSet presAssocID="{EBCC4BAC-60B8-48DD-82B5-C4098745A2CB}" presName="Name17" presStyleLbl="parChTrans1D3" presStyleIdx="2" presStyleCnt="6"/>
      <dgm:spPr/>
      <dgm:t>
        <a:bodyPr/>
        <a:lstStyle/>
        <a:p>
          <a:endParaRPr lang="zh-CN" altLang="en-US"/>
        </a:p>
      </dgm:t>
    </dgm:pt>
    <dgm:pt modelId="{A8386165-00E0-4E88-A801-917192363C3A}" type="pres">
      <dgm:prSet presAssocID="{DA9AAC93-4EAB-4497-BF56-0FF99DF02F2D}" presName="hierRoot3" presStyleCnt="0"/>
      <dgm:spPr/>
    </dgm:pt>
    <dgm:pt modelId="{75576B9D-724F-4BA9-9AB8-01FD43B63373}" type="pres">
      <dgm:prSet presAssocID="{DA9AAC93-4EAB-4497-BF56-0FF99DF02F2D}" presName="composite3" presStyleCnt="0"/>
      <dgm:spPr/>
    </dgm:pt>
    <dgm:pt modelId="{AD879819-490C-44BA-BB4E-E4088A1E03CB}" type="pres">
      <dgm:prSet presAssocID="{DA9AAC93-4EAB-4497-BF56-0FF99DF02F2D}" presName="background3" presStyleLbl="node3" presStyleIdx="2" presStyleCnt="6"/>
      <dgm:spPr/>
    </dgm:pt>
    <dgm:pt modelId="{03C6908F-6A33-4EFD-86BB-DE75ACBFA4EF}" type="pres">
      <dgm:prSet presAssocID="{DA9AAC93-4EAB-4497-BF56-0FF99DF02F2D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52DEDF3-EAD9-44F8-8885-7AEEE3F2F719}" type="pres">
      <dgm:prSet presAssocID="{DA9AAC93-4EAB-4497-BF56-0FF99DF02F2D}" presName="hierChild4" presStyleCnt="0"/>
      <dgm:spPr/>
    </dgm:pt>
    <dgm:pt modelId="{9F1C748C-AC7D-4251-92B5-8B58B09A1046}" type="pres">
      <dgm:prSet presAssocID="{D15EA307-C62E-45E3-B4F2-4BA4A8D54691}" presName="Name10" presStyleLbl="parChTrans1D2" presStyleIdx="1" presStyleCnt="2"/>
      <dgm:spPr/>
      <dgm:t>
        <a:bodyPr/>
        <a:lstStyle/>
        <a:p>
          <a:endParaRPr lang="zh-CN" altLang="en-US"/>
        </a:p>
      </dgm:t>
    </dgm:pt>
    <dgm:pt modelId="{FEB3713A-DED2-457B-9EDC-CC3D09A50EB4}" type="pres">
      <dgm:prSet presAssocID="{D6C90A3F-231A-4312-AAA0-ABB3118D45C8}" presName="hierRoot2" presStyleCnt="0"/>
      <dgm:spPr/>
    </dgm:pt>
    <dgm:pt modelId="{3BF05A7E-588C-430B-BA89-4B45F6C1F2DF}" type="pres">
      <dgm:prSet presAssocID="{D6C90A3F-231A-4312-AAA0-ABB3118D45C8}" presName="composite2" presStyleCnt="0"/>
      <dgm:spPr/>
    </dgm:pt>
    <dgm:pt modelId="{7BDED64D-DA1F-4665-A205-611186A2FC92}" type="pres">
      <dgm:prSet presAssocID="{D6C90A3F-231A-4312-AAA0-ABB3118D45C8}" presName="background2" presStyleLbl="node2" presStyleIdx="1" presStyleCnt="2"/>
      <dgm:spPr/>
    </dgm:pt>
    <dgm:pt modelId="{591685F4-5C2E-441E-928B-56C99DB8CA2E}" type="pres">
      <dgm:prSet presAssocID="{D6C90A3F-231A-4312-AAA0-ABB3118D45C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EBA3541-D3C8-41FE-B42C-7343D7D899E7}" type="pres">
      <dgm:prSet presAssocID="{D6C90A3F-231A-4312-AAA0-ABB3118D45C8}" presName="hierChild3" presStyleCnt="0"/>
      <dgm:spPr/>
    </dgm:pt>
    <dgm:pt modelId="{3F8F3CE0-F8D9-4F4D-83A7-CE1DAA13E596}" type="pres">
      <dgm:prSet presAssocID="{1238AC88-5095-437A-BE86-2A2AB409580C}" presName="Name17" presStyleLbl="parChTrans1D3" presStyleIdx="3" presStyleCnt="6"/>
      <dgm:spPr/>
      <dgm:t>
        <a:bodyPr/>
        <a:lstStyle/>
        <a:p>
          <a:endParaRPr lang="zh-CN" altLang="en-US"/>
        </a:p>
      </dgm:t>
    </dgm:pt>
    <dgm:pt modelId="{4B32A321-9F29-4685-B2DB-C5370FFBECE4}" type="pres">
      <dgm:prSet presAssocID="{8E16A021-DD35-4713-BC48-ED08F82C2E61}" presName="hierRoot3" presStyleCnt="0"/>
      <dgm:spPr/>
    </dgm:pt>
    <dgm:pt modelId="{88EB6A9C-3E84-4C7A-8AF8-EB5D142C28ED}" type="pres">
      <dgm:prSet presAssocID="{8E16A021-DD35-4713-BC48-ED08F82C2E61}" presName="composite3" presStyleCnt="0"/>
      <dgm:spPr/>
    </dgm:pt>
    <dgm:pt modelId="{F536A537-13DA-41E9-AED6-ECD3E234E5BE}" type="pres">
      <dgm:prSet presAssocID="{8E16A021-DD35-4713-BC48-ED08F82C2E61}" presName="background3" presStyleLbl="node3" presStyleIdx="3" presStyleCnt="6"/>
      <dgm:spPr/>
    </dgm:pt>
    <dgm:pt modelId="{4AD9BF63-5D25-4E59-A341-53F54326BF0E}" type="pres">
      <dgm:prSet presAssocID="{8E16A021-DD35-4713-BC48-ED08F82C2E61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7D29E66-A5C0-4A25-87BF-57B3EFF74ACD}" type="pres">
      <dgm:prSet presAssocID="{8E16A021-DD35-4713-BC48-ED08F82C2E61}" presName="hierChild4" presStyleCnt="0"/>
      <dgm:spPr/>
    </dgm:pt>
    <dgm:pt modelId="{1990985F-9B32-4C55-A1C0-3A3FE9236374}" type="pres">
      <dgm:prSet presAssocID="{EB125B68-C159-442B-929D-3FDF94D270BE}" presName="Name17" presStyleLbl="parChTrans1D3" presStyleIdx="4" presStyleCnt="6"/>
      <dgm:spPr/>
      <dgm:t>
        <a:bodyPr/>
        <a:lstStyle/>
        <a:p>
          <a:endParaRPr lang="zh-CN" altLang="en-US"/>
        </a:p>
      </dgm:t>
    </dgm:pt>
    <dgm:pt modelId="{B3966501-53DE-4A9E-8251-7503BE98DF4E}" type="pres">
      <dgm:prSet presAssocID="{99846D2F-8D09-439C-8E01-DBCCC0624F57}" presName="hierRoot3" presStyleCnt="0"/>
      <dgm:spPr/>
    </dgm:pt>
    <dgm:pt modelId="{626AE952-033C-4180-9AED-CB5DBAF7F648}" type="pres">
      <dgm:prSet presAssocID="{99846D2F-8D09-439C-8E01-DBCCC0624F57}" presName="composite3" presStyleCnt="0"/>
      <dgm:spPr/>
    </dgm:pt>
    <dgm:pt modelId="{F5748F0A-A3CC-4E22-8DD9-5FE8EB7BC917}" type="pres">
      <dgm:prSet presAssocID="{99846D2F-8D09-439C-8E01-DBCCC0624F57}" presName="background3" presStyleLbl="node3" presStyleIdx="4" presStyleCnt="6"/>
      <dgm:spPr/>
    </dgm:pt>
    <dgm:pt modelId="{25A6D42A-99E6-4B59-896A-B45EBC7A90D9}" type="pres">
      <dgm:prSet presAssocID="{99846D2F-8D09-439C-8E01-DBCCC0624F57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59B9D90-9250-44A3-B290-8C7C4DEFDF56}" type="pres">
      <dgm:prSet presAssocID="{99846D2F-8D09-439C-8E01-DBCCC0624F57}" presName="hierChild4" presStyleCnt="0"/>
      <dgm:spPr/>
    </dgm:pt>
    <dgm:pt modelId="{DC9EF261-4B31-47CF-9FA6-1A8B1909DE4C}" type="pres">
      <dgm:prSet presAssocID="{F73A5253-7321-4915-B433-C2362F16E21F}" presName="Name17" presStyleLbl="parChTrans1D3" presStyleIdx="5" presStyleCnt="6"/>
      <dgm:spPr/>
      <dgm:t>
        <a:bodyPr/>
        <a:lstStyle/>
        <a:p>
          <a:endParaRPr lang="zh-CN" altLang="en-US"/>
        </a:p>
      </dgm:t>
    </dgm:pt>
    <dgm:pt modelId="{3A1C84EB-BC76-4C4D-8847-15421A1C2743}" type="pres">
      <dgm:prSet presAssocID="{4FD52D4B-1AEC-4541-BD7D-4FE2ACC5FD36}" presName="hierRoot3" presStyleCnt="0"/>
      <dgm:spPr/>
    </dgm:pt>
    <dgm:pt modelId="{7EDD9D6F-47C9-49B2-9A73-F3AA5C1D165E}" type="pres">
      <dgm:prSet presAssocID="{4FD52D4B-1AEC-4541-BD7D-4FE2ACC5FD36}" presName="composite3" presStyleCnt="0"/>
      <dgm:spPr/>
    </dgm:pt>
    <dgm:pt modelId="{5EC155D3-0616-4D33-8DAA-9E2B8AAD12C8}" type="pres">
      <dgm:prSet presAssocID="{4FD52D4B-1AEC-4541-BD7D-4FE2ACC5FD36}" presName="background3" presStyleLbl="node3" presStyleIdx="5" presStyleCnt="6"/>
      <dgm:spPr/>
    </dgm:pt>
    <dgm:pt modelId="{8D2E95D6-39C2-4E49-A7FA-08B9238ADD4E}" type="pres">
      <dgm:prSet presAssocID="{4FD52D4B-1AEC-4541-BD7D-4FE2ACC5FD36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8F18D7A-146E-4E24-94A1-B40239C4C88B}" type="pres">
      <dgm:prSet presAssocID="{4FD52D4B-1AEC-4541-BD7D-4FE2ACC5FD36}" presName="hierChild4" presStyleCnt="0"/>
      <dgm:spPr/>
    </dgm:pt>
  </dgm:ptLst>
  <dgm:cxnLst>
    <dgm:cxn modelId="{8E0F3D2E-E0C5-4113-BC86-2BC8C0DF6F3F}" srcId="{D6C90A3F-231A-4312-AAA0-ABB3118D45C8}" destId="{8E16A021-DD35-4713-BC48-ED08F82C2E61}" srcOrd="0" destOrd="0" parTransId="{1238AC88-5095-437A-BE86-2A2AB409580C}" sibTransId="{27A7BDE1-F562-40BA-91E7-19D476CE0E0E}"/>
    <dgm:cxn modelId="{88ACDC18-52BD-43BF-BB15-C6DF1DB62B90}" type="presOf" srcId="{F73A5253-7321-4915-B433-C2362F16E21F}" destId="{DC9EF261-4B31-47CF-9FA6-1A8B1909DE4C}" srcOrd="0" destOrd="0" presId="urn:microsoft.com/office/officeart/2005/8/layout/hierarchy1"/>
    <dgm:cxn modelId="{42BD6105-332F-4BB2-B962-9947D3C9C7D3}" srcId="{26290A80-D044-45D6-A752-E012A93CFBC7}" destId="{DA9AAC93-4EAB-4497-BF56-0FF99DF02F2D}" srcOrd="2" destOrd="0" parTransId="{EBCC4BAC-60B8-48DD-82B5-C4098745A2CB}" sibTransId="{D6D8E5A1-1822-4403-9831-424A513E7337}"/>
    <dgm:cxn modelId="{48E4A648-284B-4559-9B7B-EEF93EAAA718}" type="presOf" srcId="{D15EA307-C62E-45E3-B4F2-4BA4A8D54691}" destId="{9F1C748C-AC7D-4251-92B5-8B58B09A1046}" srcOrd="0" destOrd="0" presId="urn:microsoft.com/office/officeart/2005/8/layout/hierarchy1"/>
    <dgm:cxn modelId="{792697BC-4BF4-4642-87C6-AC505DAA7D8B}" type="presOf" srcId="{8E16A021-DD35-4713-BC48-ED08F82C2E61}" destId="{4AD9BF63-5D25-4E59-A341-53F54326BF0E}" srcOrd="0" destOrd="0" presId="urn:microsoft.com/office/officeart/2005/8/layout/hierarchy1"/>
    <dgm:cxn modelId="{A2F72147-9158-476F-AD07-DF11999BF2A1}" type="presOf" srcId="{7DFC6EEB-BB10-498C-8ECC-840EF59EDCFE}" destId="{5C6592F9-E0F9-4292-813F-F5AFA838B7C8}" srcOrd="0" destOrd="0" presId="urn:microsoft.com/office/officeart/2005/8/layout/hierarchy1"/>
    <dgm:cxn modelId="{F20FE680-F2A4-4EEC-8918-389392A8F0CF}" type="presOf" srcId="{3D6FACF9-704E-4E1F-823C-7CCD898070C3}" destId="{53B977C0-9498-4D6F-A7F6-131A7608C174}" srcOrd="0" destOrd="0" presId="urn:microsoft.com/office/officeart/2005/8/layout/hierarchy1"/>
    <dgm:cxn modelId="{A787ED6C-9CF3-48C0-9D0F-9F1FDD73F4E3}" type="presOf" srcId="{26290A80-D044-45D6-A752-E012A93CFBC7}" destId="{14363150-D887-4EEE-B473-85544BBC27BD}" srcOrd="0" destOrd="0" presId="urn:microsoft.com/office/officeart/2005/8/layout/hierarchy1"/>
    <dgm:cxn modelId="{0012D56C-DE0D-4E5A-B6FC-1FD0697DC91F}" srcId="{DC290988-501A-4B1B-9379-12C80A9C651E}" destId="{7DFC6EEB-BB10-498C-8ECC-840EF59EDCFE}" srcOrd="0" destOrd="0" parTransId="{DE979008-421A-46D3-86F2-BF08C13E0A30}" sibTransId="{AE6CCCDC-A605-439A-966F-C2F8E4CF85C3}"/>
    <dgm:cxn modelId="{D5F4A45C-5BF8-4223-82F3-F113D71A542E}" type="presOf" srcId="{99846D2F-8D09-439C-8E01-DBCCC0624F57}" destId="{25A6D42A-99E6-4B59-896A-B45EBC7A90D9}" srcOrd="0" destOrd="0" presId="urn:microsoft.com/office/officeart/2005/8/layout/hierarchy1"/>
    <dgm:cxn modelId="{EF808C6A-D451-47FA-B7A9-A1726DFEFFC7}" type="presOf" srcId="{7B2C67B2-2A37-484C-B5FE-738715379A46}" destId="{05C8C978-BC5E-42B6-8FDF-6C3E436A1B64}" srcOrd="0" destOrd="0" presId="urn:microsoft.com/office/officeart/2005/8/layout/hierarchy1"/>
    <dgm:cxn modelId="{3EF55FAA-1F8D-4A54-B2E2-59AEBF92D2E8}" type="presOf" srcId="{50D92057-5AC4-426B-9E57-148C16401E1F}" destId="{D1536F1D-20E9-41D9-B038-27352A765F1A}" srcOrd="0" destOrd="0" presId="urn:microsoft.com/office/officeart/2005/8/layout/hierarchy1"/>
    <dgm:cxn modelId="{8521EF63-63D5-4EAB-9535-77991994A6E5}" type="presOf" srcId="{98711C7D-0B87-445D-B487-93C4D371AAAE}" destId="{CA5412B4-5BD7-4340-B7D5-EFAAB76DB458}" srcOrd="0" destOrd="0" presId="urn:microsoft.com/office/officeart/2005/8/layout/hierarchy1"/>
    <dgm:cxn modelId="{98752AAF-8523-49BC-98F5-21C3BAD5E996}" type="presOf" srcId="{DA9AAC93-4EAB-4497-BF56-0FF99DF02F2D}" destId="{03C6908F-6A33-4EFD-86BB-DE75ACBFA4EF}" srcOrd="0" destOrd="0" presId="urn:microsoft.com/office/officeart/2005/8/layout/hierarchy1"/>
    <dgm:cxn modelId="{B4F0AD01-1436-42AA-ABC3-A5A50285EFDE}" type="presOf" srcId="{F541B914-EC2A-48A4-A121-6501362E8F8B}" destId="{7BB1F1AD-E3C9-4456-8BC1-E4ED6E454C18}" srcOrd="0" destOrd="0" presId="urn:microsoft.com/office/officeart/2005/8/layout/hierarchy1"/>
    <dgm:cxn modelId="{B37C2228-CDA3-48C2-8465-DB38668E2152}" srcId="{D6C90A3F-231A-4312-AAA0-ABB3118D45C8}" destId="{99846D2F-8D09-439C-8E01-DBCCC0624F57}" srcOrd="1" destOrd="0" parTransId="{EB125B68-C159-442B-929D-3FDF94D270BE}" sibTransId="{BFD4CD4F-87DE-466C-9420-E8AF9C4B4124}"/>
    <dgm:cxn modelId="{B29EA12F-5D7A-4BB3-9EFA-3F5D99067CD0}" type="presOf" srcId="{4FD52D4B-1AEC-4541-BD7D-4FE2ACC5FD36}" destId="{8D2E95D6-39C2-4E49-A7FA-08B9238ADD4E}" srcOrd="0" destOrd="0" presId="urn:microsoft.com/office/officeart/2005/8/layout/hierarchy1"/>
    <dgm:cxn modelId="{B6BED4F0-4516-44BB-ABA1-64CD0A759613}" srcId="{7DFC6EEB-BB10-498C-8ECC-840EF59EDCFE}" destId="{D6C90A3F-231A-4312-AAA0-ABB3118D45C8}" srcOrd="1" destOrd="0" parTransId="{D15EA307-C62E-45E3-B4F2-4BA4A8D54691}" sibTransId="{9C8D08B6-7223-4B90-A5FA-56B33D9265A0}"/>
    <dgm:cxn modelId="{8F5D265A-119A-4B80-A37F-612314F4EAA6}" type="presOf" srcId="{EBCC4BAC-60B8-48DD-82B5-C4098745A2CB}" destId="{9AFD7D75-49C6-46C1-A782-695A9C2C67AE}" srcOrd="0" destOrd="0" presId="urn:microsoft.com/office/officeart/2005/8/layout/hierarchy1"/>
    <dgm:cxn modelId="{1ECE64E0-5237-4A4B-9CE8-8CF606C4258A}" type="presOf" srcId="{1238AC88-5095-437A-BE86-2A2AB409580C}" destId="{3F8F3CE0-F8D9-4F4D-83A7-CE1DAA13E596}" srcOrd="0" destOrd="0" presId="urn:microsoft.com/office/officeart/2005/8/layout/hierarchy1"/>
    <dgm:cxn modelId="{C3B4A8EB-09CF-412C-85CC-B3D999948C93}" srcId="{D6C90A3F-231A-4312-AAA0-ABB3118D45C8}" destId="{4FD52D4B-1AEC-4541-BD7D-4FE2ACC5FD36}" srcOrd="2" destOrd="0" parTransId="{F73A5253-7321-4915-B433-C2362F16E21F}" sibTransId="{6FF9B47D-A62D-4C0D-A720-8DB166096572}"/>
    <dgm:cxn modelId="{F5630A05-4546-4DDE-8863-6665E4DA03EB}" type="presOf" srcId="{EB125B68-C159-442B-929D-3FDF94D270BE}" destId="{1990985F-9B32-4C55-A1C0-3A3FE9236374}" srcOrd="0" destOrd="0" presId="urn:microsoft.com/office/officeart/2005/8/layout/hierarchy1"/>
    <dgm:cxn modelId="{3F254487-CCBD-4EB6-9515-D4A10301D861}" srcId="{26290A80-D044-45D6-A752-E012A93CFBC7}" destId="{F541B914-EC2A-48A4-A121-6501362E8F8B}" srcOrd="1" destOrd="0" parTransId="{50D92057-5AC4-426B-9E57-148C16401E1F}" sibTransId="{7E0BEF1C-FDDD-4841-BB45-6C93C478BE8F}"/>
    <dgm:cxn modelId="{A7E75EDB-930E-4079-87A2-FFC6D09D8ECD}" type="presOf" srcId="{D6C90A3F-231A-4312-AAA0-ABB3118D45C8}" destId="{591685F4-5C2E-441E-928B-56C99DB8CA2E}" srcOrd="0" destOrd="0" presId="urn:microsoft.com/office/officeart/2005/8/layout/hierarchy1"/>
    <dgm:cxn modelId="{F105C1AB-5572-4D46-9301-BFE154B2BF23}" srcId="{26290A80-D044-45D6-A752-E012A93CFBC7}" destId="{3D6FACF9-704E-4E1F-823C-7CCD898070C3}" srcOrd="0" destOrd="0" parTransId="{7B2C67B2-2A37-484C-B5FE-738715379A46}" sibTransId="{D3E9831D-3526-4EBC-BA7B-D368C205B151}"/>
    <dgm:cxn modelId="{8757EA89-F5A7-49A9-A1DC-DE6D39099630}" srcId="{7DFC6EEB-BB10-498C-8ECC-840EF59EDCFE}" destId="{26290A80-D044-45D6-A752-E012A93CFBC7}" srcOrd="0" destOrd="0" parTransId="{98711C7D-0B87-445D-B487-93C4D371AAAE}" sibTransId="{5FDF523F-B44E-47D6-AE51-276A2B11F81E}"/>
    <dgm:cxn modelId="{BF5F8DCE-453C-468A-8F4C-62BCF06F3A2F}" type="presOf" srcId="{DC290988-501A-4B1B-9379-12C80A9C651E}" destId="{E6AC97D1-0DA5-4994-A2A0-64AD1DB28066}" srcOrd="0" destOrd="0" presId="urn:microsoft.com/office/officeart/2005/8/layout/hierarchy1"/>
    <dgm:cxn modelId="{B5560E80-658B-43CC-8C5D-7DC17C03DF96}" type="presParOf" srcId="{E6AC97D1-0DA5-4994-A2A0-64AD1DB28066}" destId="{7241A0C9-2E1C-48A6-BCD2-DC1899278CB3}" srcOrd="0" destOrd="0" presId="urn:microsoft.com/office/officeart/2005/8/layout/hierarchy1"/>
    <dgm:cxn modelId="{AED92AA6-7449-4E49-B344-1244F3BC9387}" type="presParOf" srcId="{7241A0C9-2E1C-48A6-BCD2-DC1899278CB3}" destId="{C35FB684-A372-4C8F-9F76-BCD99D87D536}" srcOrd="0" destOrd="0" presId="urn:microsoft.com/office/officeart/2005/8/layout/hierarchy1"/>
    <dgm:cxn modelId="{03FBCF14-8BD0-4C7C-869B-050103B3A514}" type="presParOf" srcId="{C35FB684-A372-4C8F-9F76-BCD99D87D536}" destId="{C87F1237-6EA9-49C2-94E0-0FF069538861}" srcOrd="0" destOrd="0" presId="urn:microsoft.com/office/officeart/2005/8/layout/hierarchy1"/>
    <dgm:cxn modelId="{F93DB746-C523-469C-87E8-DFBC0A687E97}" type="presParOf" srcId="{C35FB684-A372-4C8F-9F76-BCD99D87D536}" destId="{5C6592F9-E0F9-4292-813F-F5AFA838B7C8}" srcOrd="1" destOrd="0" presId="urn:microsoft.com/office/officeart/2005/8/layout/hierarchy1"/>
    <dgm:cxn modelId="{49B14C0B-AC04-4B62-A03A-BEA3841C450B}" type="presParOf" srcId="{7241A0C9-2E1C-48A6-BCD2-DC1899278CB3}" destId="{04D90DD2-6534-4173-AC90-732DAB4B40DE}" srcOrd="1" destOrd="0" presId="urn:microsoft.com/office/officeart/2005/8/layout/hierarchy1"/>
    <dgm:cxn modelId="{37BBAED9-48EF-4248-9DC6-0EF7B849F934}" type="presParOf" srcId="{04D90DD2-6534-4173-AC90-732DAB4B40DE}" destId="{CA5412B4-5BD7-4340-B7D5-EFAAB76DB458}" srcOrd="0" destOrd="0" presId="urn:microsoft.com/office/officeart/2005/8/layout/hierarchy1"/>
    <dgm:cxn modelId="{D2A1EEDA-A3BE-4012-A66E-68AAE7E4D180}" type="presParOf" srcId="{04D90DD2-6534-4173-AC90-732DAB4B40DE}" destId="{5C982504-8BB9-42FF-983C-0D83F9F5641E}" srcOrd="1" destOrd="0" presId="urn:microsoft.com/office/officeart/2005/8/layout/hierarchy1"/>
    <dgm:cxn modelId="{096058E0-0DE5-42E8-8E71-3B742D65BC7D}" type="presParOf" srcId="{5C982504-8BB9-42FF-983C-0D83F9F5641E}" destId="{07895665-7D99-4401-9481-423D0054B75F}" srcOrd="0" destOrd="0" presId="urn:microsoft.com/office/officeart/2005/8/layout/hierarchy1"/>
    <dgm:cxn modelId="{954A11E5-E695-4815-978C-E715A614D03E}" type="presParOf" srcId="{07895665-7D99-4401-9481-423D0054B75F}" destId="{9A79E5D2-B226-42FE-8B8B-E202D46FF76B}" srcOrd="0" destOrd="0" presId="urn:microsoft.com/office/officeart/2005/8/layout/hierarchy1"/>
    <dgm:cxn modelId="{A9C56674-476F-4423-9C75-D15DFC9FEEA8}" type="presParOf" srcId="{07895665-7D99-4401-9481-423D0054B75F}" destId="{14363150-D887-4EEE-B473-85544BBC27BD}" srcOrd="1" destOrd="0" presId="urn:microsoft.com/office/officeart/2005/8/layout/hierarchy1"/>
    <dgm:cxn modelId="{2C9E1715-AA36-4D6C-A56D-C37E9DD88B9A}" type="presParOf" srcId="{5C982504-8BB9-42FF-983C-0D83F9F5641E}" destId="{1F12D97C-216A-4342-AD47-CCA2D55CF3CF}" srcOrd="1" destOrd="0" presId="urn:microsoft.com/office/officeart/2005/8/layout/hierarchy1"/>
    <dgm:cxn modelId="{56D60D21-FEF1-4A43-B87D-035133ACA3B8}" type="presParOf" srcId="{1F12D97C-216A-4342-AD47-CCA2D55CF3CF}" destId="{05C8C978-BC5E-42B6-8FDF-6C3E436A1B64}" srcOrd="0" destOrd="0" presId="urn:microsoft.com/office/officeart/2005/8/layout/hierarchy1"/>
    <dgm:cxn modelId="{55FE7188-BAFD-41C4-8E9B-BFF1D21490A3}" type="presParOf" srcId="{1F12D97C-216A-4342-AD47-CCA2D55CF3CF}" destId="{C98FE8AE-6A2B-42A9-A2DA-B0E0726DA2F3}" srcOrd="1" destOrd="0" presId="urn:microsoft.com/office/officeart/2005/8/layout/hierarchy1"/>
    <dgm:cxn modelId="{99BB9AE8-A9C8-478E-9BFB-8227F241D710}" type="presParOf" srcId="{C98FE8AE-6A2B-42A9-A2DA-B0E0726DA2F3}" destId="{31B1D93A-5BFA-42D1-9FC8-5F6EE0808D18}" srcOrd="0" destOrd="0" presId="urn:microsoft.com/office/officeart/2005/8/layout/hierarchy1"/>
    <dgm:cxn modelId="{8D730FD2-42A7-4D6F-8BEF-F5711F01D5FB}" type="presParOf" srcId="{31B1D93A-5BFA-42D1-9FC8-5F6EE0808D18}" destId="{5BBEE382-AB0E-4850-B8A2-347AC3DD1251}" srcOrd="0" destOrd="0" presId="urn:microsoft.com/office/officeart/2005/8/layout/hierarchy1"/>
    <dgm:cxn modelId="{B62D6225-556B-4ACB-A75C-CDFB56A4AE2B}" type="presParOf" srcId="{31B1D93A-5BFA-42D1-9FC8-5F6EE0808D18}" destId="{53B977C0-9498-4D6F-A7F6-131A7608C174}" srcOrd="1" destOrd="0" presId="urn:microsoft.com/office/officeart/2005/8/layout/hierarchy1"/>
    <dgm:cxn modelId="{4568020A-D87F-4871-9D4E-528EC979BE3D}" type="presParOf" srcId="{C98FE8AE-6A2B-42A9-A2DA-B0E0726DA2F3}" destId="{F59B3AFE-3E8C-4CA6-B901-DF7F33C529B3}" srcOrd="1" destOrd="0" presId="urn:microsoft.com/office/officeart/2005/8/layout/hierarchy1"/>
    <dgm:cxn modelId="{AD6A4859-597F-46F1-A7B4-1A62E1BFF8F6}" type="presParOf" srcId="{1F12D97C-216A-4342-AD47-CCA2D55CF3CF}" destId="{D1536F1D-20E9-41D9-B038-27352A765F1A}" srcOrd="2" destOrd="0" presId="urn:microsoft.com/office/officeart/2005/8/layout/hierarchy1"/>
    <dgm:cxn modelId="{7D5B84FD-5F58-47AA-8697-3B29D3F27DDD}" type="presParOf" srcId="{1F12D97C-216A-4342-AD47-CCA2D55CF3CF}" destId="{99286667-B95B-44C8-9300-2DD3F35CA1D4}" srcOrd="3" destOrd="0" presId="urn:microsoft.com/office/officeart/2005/8/layout/hierarchy1"/>
    <dgm:cxn modelId="{86C205A3-6D90-4E51-B2AF-FA79706E8845}" type="presParOf" srcId="{99286667-B95B-44C8-9300-2DD3F35CA1D4}" destId="{1B08933A-02B1-44A3-90FA-C0BCCF23DA34}" srcOrd="0" destOrd="0" presId="urn:microsoft.com/office/officeart/2005/8/layout/hierarchy1"/>
    <dgm:cxn modelId="{FC54A022-738D-493B-8ECC-AD593BEA74FC}" type="presParOf" srcId="{1B08933A-02B1-44A3-90FA-C0BCCF23DA34}" destId="{2D637677-5D54-465A-8684-E63A99823358}" srcOrd="0" destOrd="0" presId="urn:microsoft.com/office/officeart/2005/8/layout/hierarchy1"/>
    <dgm:cxn modelId="{82240820-7B71-4D65-8B58-0622518333BE}" type="presParOf" srcId="{1B08933A-02B1-44A3-90FA-C0BCCF23DA34}" destId="{7BB1F1AD-E3C9-4456-8BC1-E4ED6E454C18}" srcOrd="1" destOrd="0" presId="urn:microsoft.com/office/officeart/2005/8/layout/hierarchy1"/>
    <dgm:cxn modelId="{286B40A9-94DC-4258-8600-00B76702FF69}" type="presParOf" srcId="{99286667-B95B-44C8-9300-2DD3F35CA1D4}" destId="{8DD2F2AC-8457-4664-918F-5C10CC487535}" srcOrd="1" destOrd="0" presId="urn:microsoft.com/office/officeart/2005/8/layout/hierarchy1"/>
    <dgm:cxn modelId="{8B4787AF-E334-4E76-A5B4-6BEE5914078B}" type="presParOf" srcId="{1F12D97C-216A-4342-AD47-CCA2D55CF3CF}" destId="{9AFD7D75-49C6-46C1-A782-695A9C2C67AE}" srcOrd="4" destOrd="0" presId="urn:microsoft.com/office/officeart/2005/8/layout/hierarchy1"/>
    <dgm:cxn modelId="{B259168F-BED3-470A-9212-E4A907E96B5B}" type="presParOf" srcId="{1F12D97C-216A-4342-AD47-CCA2D55CF3CF}" destId="{A8386165-00E0-4E88-A801-917192363C3A}" srcOrd="5" destOrd="0" presId="urn:microsoft.com/office/officeart/2005/8/layout/hierarchy1"/>
    <dgm:cxn modelId="{C9B2C0FD-F12B-4DE3-803B-2DFCF335A6D0}" type="presParOf" srcId="{A8386165-00E0-4E88-A801-917192363C3A}" destId="{75576B9D-724F-4BA9-9AB8-01FD43B63373}" srcOrd="0" destOrd="0" presId="urn:microsoft.com/office/officeart/2005/8/layout/hierarchy1"/>
    <dgm:cxn modelId="{58E52FAC-8022-4416-998D-C07B7F84F991}" type="presParOf" srcId="{75576B9D-724F-4BA9-9AB8-01FD43B63373}" destId="{AD879819-490C-44BA-BB4E-E4088A1E03CB}" srcOrd="0" destOrd="0" presId="urn:microsoft.com/office/officeart/2005/8/layout/hierarchy1"/>
    <dgm:cxn modelId="{CEAB92C0-86FA-4D69-A586-96787E8AA97B}" type="presParOf" srcId="{75576B9D-724F-4BA9-9AB8-01FD43B63373}" destId="{03C6908F-6A33-4EFD-86BB-DE75ACBFA4EF}" srcOrd="1" destOrd="0" presId="urn:microsoft.com/office/officeart/2005/8/layout/hierarchy1"/>
    <dgm:cxn modelId="{E57D5F47-7F67-404A-A689-8528D5C7588A}" type="presParOf" srcId="{A8386165-00E0-4E88-A801-917192363C3A}" destId="{952DEDF3-EAD9-44F8-8885-7AEEE3F2F719}" srcOrd="1" destOrd="0" presId="urn:microsoft.com/office/officeart/2005/8/layout/hierarchy1"/>
    <dgm:cxn modelId="{79934E4B-8C0C-4269-A2C5-75B5C1E6F429}" type="presParOf" srcId="{04D90DD2-6534-4173-AC90-732DAB4B40DE}" destId="{9F1C748C-AC7D-4251-92B5-8B58B09A1046}" srcOrd="2" destOrd="0" presId="urn:microsoft.com/office/officeart/2005/8/layout/hierarchy1"/>
    <dgm:cxn modelId="{C3234724-B89F-4010-A6A6-3ECBC6B324DA}" type="presParOf" srcId="{04D90DD2-6534-4173-AC90-732DAB4B40DE}" destId="{FEB3713A-DED2-457B-9EDC-CC3D09A50EB4}" srcOrd="3" destOrd="0" presId="urn:microsoft.com/office/officeart/2005/8/layout/hierarchy1"/>
    <dgm:cxn modelId="{5C8831F4-1CD2-4B36-A639-C78494A2B505}" type="presParOf" srcId="{FEB3713A-DED2-457B-9EDC-CC3D09A50EB4}" destId="{3BF05A7E-588C-430B-BA89-4B45F6C1F2DF}" srcOrd="0" destOrd="0" presId="urn:microsoft.com/office/officeart/2005/8/layout/hierarchy1"/>
    <dgm:cxn modelId="{7E82240A-C914-4625-8FCC-268D21BAB931}" type="presParOf" srcId="{3BF05A7E-588C-430B-BA89-4B45F6C1F2DF}" destId="{7BDED64D-DA1F-4665-A205-611186A2FC92}" srcOrd="0" destOrd="0" presId="urn:microsoft.com/office/officeart/2005/8/layout/hierarchy1"/>
    <dgm:cxn modelId="{167D0FA5-B046-4BBE-8227-5C7E0CA350AB}" type="presParOf" srcId="{3BF05A7E-588C-430B-BA89-4B45F6C1F2DF}" destId="{591685F4-5C2E-441E-928B-56C99DB8CA2E}" srcOrd="1" destOrd="0" presId="urn:microsoft.com/office/officeart/2005/8/layout/hierarchy1"/>
    <dgm:cxn modelId="{488D4A7A-08CB-48C7-B0DA-81822DA4AE6B}" type="presParOf" srcId="{FEB3713A-DED2-457B-9EDC-CC3D09A50EB4}" destId="{4EBA3541-D3C8-41FE-B42C-7343D7D899E7}" srcOrd="1" destOrd="0" presId="urn:microsoft.com/office/officeart/2005/8/layout/hierarchy1"/>
    <dgm:cxn modelId="{917F7379-87CB-4D39-8262-8509D04E3A27}" type="presParOf" srcId="{4EBA3541-D3C8-41FE-B42C-7343D7D899E7}" destId="{3F8F3CE0-F8D9-4F4D-83A7-CE1DAA13E596}" srcOrd="0" destOrd="0" presId="urn:microsoft.com/office/officeart/2005/8/layout/hierarchy1"/>
    <dgm:cxn modelId="{96BB15CD-D85C-4903-AA9E-969C439C66E3}" type="presParOf" srcId="{4EBA3541-D3C8-41FE-B42C-7343D7D899E7}" destId="{4B32A321-9F29-4685-B2DB-C5370FFBECE4}" srcOrd="1" destOrd="0" presId="urn:microsoft.com/office/officeart/2005/8/layout/hierarchy1"/>
    <dgm:cxn modelId="{6EDE9C3F-4CDB-4DF4-AF08-30F4B2C3D929}" type="presParOf" srcId="{4B32A321-9F29-4685-B2DB-C5370FFBECE4}" destId="{88EB6A9C-3E84-4C7A-8AF8-EB5D142C28ED}" srcOrd="0" destOrd="0" presId="urn:microsoft.com/office/officeart/2005/8/layout/hierarchy1"/>
    <dgm:cxn modelId="{E591DFC1-1A9F-4ED9-ABF4-C1FB01A1DC08}" type="presParOf" srcId="{88EB6A9C-3E84-4C7A-8AF8-EB5D142C28ED}" destId="{F536A537-13DA-41E9-AED6-ECD3E234E5BE}" srcOrd="0" destOrd="0" presId="urn:microsoft.com/office/officeart/2005/8/layout/hierarchy1"/>
    <dgm:cxn modelId="{85A3FFD9-1066-4A40-8337-6EDA2E23EC1F}" type="presParOf" srcId="{88EB6A9C-3E84-4C7A-8AF8-EB5D142C28ED}" destId="{4AD9BF63-5D25-4E59-A341-53F54326BF0E}" srcOrd="1" destOrd="0" presId="urn:microsoft.com/office/officeart/2005/8/layout/hierarchy1"/>
    <dgm:cxn modelId="{24B9C65D-8905-45B9-A714-6755C807B538}" type="presParOf" srcId="{4B32A321-9F29-4685-B2DB-C5370FFBECE4}" destId="{C7D29E66-A5C0-4A25-87BF-57B3EFF74ACD}" srcOrd="1" destOrd="0" presId="urn:microsoft.com/office/officeart/2005/8/layout/hierarchy1"/>
    <dgm:cxn modelId="{F130AD39-E933-4D9B-A0D5-A7F79CDDED85}" type="presParOf" srcId="{4EBA3541-D3C8-41FE-B42C-7343D7D899E7}" destId="{1990985F-9B32-4C55-A1C0-3A3FE9236374}" srcOrd="2" destOrd="0" presId="urn:microsoft.com/office/officeart/2005/8/layout/hierarchy1"/>
    <dgm:cxn modelId="{5F030B93-BFD9-4E7E-BCC1-4763A0443D0E}" type="presParOf" srcId="{4EBA3541-D3C8-41FE-B42C-7343D7D899E7}" destId="{B3966501-53DE-4A9E-8251-7503BE98DF4E}" srcOrd="3" destOrd="0" presId="urn:microsoft.com/office/officeart/2005/8/layout/hierarchy1"/>
    <dgm:cxn modelId="{FB81C895-6358-4E64-8711-4EB225D21377}" type="presParOf" srcId="{B3966501-53DE-4A9E-8251-7503BE98DF4E}" destId="{626AE952-033C-4180-9AED-CB5DBAF7F648}" srcOrd="0" destOrd="0" presId="urn:microsoft.com/office/officeart/2005/8/layout/hierarchy1"/>
    <dgm:cxn modelId="{FD2B8C09-A65F-4CAE-A9D9-8B028B3CF336}" type="presParOf" srcId="{626AE952-033C-4180-9AED-CB5DBAF7F648}" destId="{F5748F0A-A3CC-4E22-8DD9-5FE8EB7BC917}" srcOrd="0" destOrd="0" presId="urn:microsoft.com/office/officeart/2005/8/layout/hierarchy1"/>
    <dgm:cxn modelId="{C9523139-82AC-4BD5-B7B0-57DB0DA4A64C}" type="presParOf" srcId="{626AE952-033C-4180-9AED-CB5DBAF7F648}" destId="{25A6D42A-99E6-4B59-896A-B45EBC7A90D9}" srcOrd="1" destOrd="0" presId="urn:microsoft.com/office/officeart/2005/8/layout/hierarchy1"/>
    <dgm:cxn modelId="{9D5C944E-CFA7-4410-8E5F-C5AB962BBF9E}" type="presParOf" srcId="{B3966501-53DE-4A9E-8251-7503BE98DF4E}" destId="{E59B9D90-9250-44A3-B290-8C7C4DEFDF56}" srcOrd="1" destOrd="0" presId="urn:microsoft.com/office/officeart/2005/8/layout/hierarchy1"/>
    <dgm:cxn modelId="{BE1A9711-E6DD-4ABC-8EB5-9CFDCDDD31D8}" type="presParOf" srcId="{4EBA3541-D3C8-41FE-B42C-7343D7D899E7}" destId="{DC9EF261-4B31-47CF-9FA6-1A8B1909DE4C}" srcOrd="4" destOrd="0" presId="urn:microsoft.com/office/officeart/2005/8/layout/hierarchy1"/>
    <dgm:cxn modelId="{B44BF33D-D05F-4BEF-89C2-EA15A71D7895}" type="presParOf" srcId="{4EBA3541-D3C8-41FE-B42C-7343D7D899E7}" destId="{3A1C84EB-BC76-4C4D-8847-15421A1C2743}" srcOrd="5" destOrd="0" presId="urn:microsoft.com/office/officeart/2005/8/layout/hierarchy1"/>
    <dgm:cxn modelId="{C428D895-110E-44CD-AF03-900EDF9C4496}" type="presParOf" srcId="{3A1C84EB-BC76-4C4D-8847-15421A1C2743}" destId="{7EDD9D6F-47C9-49B2-9A73-F3AA5C1D165E}" srcOrd="0" destOrd="0" presId="urn:microsoft.com/office/officeart/2005/8/layout/hierarchy1"/>
    <dgm:cxn modelId="{6EEDC5DF-8EB7-40EB-BCE1-13AC717B8691}" type="presParOf" srcId="{7EDD9D6F-47C9-49B2-9A73-F3AA5C1D165E}" destId="{5EC155D3-0616-4D33-8DAA-9E2B8AAD12C8}" srcOrd="0" destOrd="0" presId="urn:microsoft.com/office/officeart/2005/8/layout/hierarchy1"/>
    <dgm:cxn modelId="{F6DD2E79-EC19-4D28-B6A3-0F8BDD8B88CE}" type="presParOf" srcId="{7EDD9D6F-47C9-49B2-9A73-F3AA5C1D165E}" destId="{8D2E95D6-39C2-4E49-A7FA-08B9238ADD4E}" srcOrd="1" destOrd="0" presId="urn:microsoft.com/office/officeart/2005/8/layout/hierarchy1"/>
    <dgm:cxn modelId="{D9CEE816-67F6-4BAD-BA2F-2D769C46AF3C}" type="presParOf" srcId="{3A1C84EB-BC76-4C4D-8847-15421A1C2743}" destId="{38F18D7A-146E-4E24-94A1-B40239C4C88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35069D-3D11-4385-B73F-B1955F42E807}">
      <dsp:nvSpPr>
        <dsp:cNvPr id="0" name=""/>
        <dsp:cNvSpPr/>
      </dsp:nvSpPr>
      <dsp:spPr>
        <a:xfrm>
          <a:off x="5957052" y="1140432"/>
          <a:ext cx="446289" cy="2123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739"/>
              </a:lnTo>
              <a:lnTo>
                <a:pt x="446289" y="144739"/>
              </a:lnTo>
              <a:lnTo>
                <a:pt x="446289" y="2123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2FC255-FAE7-4A5B-9CA4-F4D355848CEF}">
      <dsp:nvSpPr>
        <dsp:cNvPr id="0" name=""/>
        <dsp:cNvSpPr/>
      </dsp:nvSpPr>
      <dsp:spPr>
        <a:xfrm>
          <a:off x="5510763" y="1140432"/>
          <a:ext cx="446289" cy="212393"/>
        </a:xfrm>
        <a:custGeom>
          <a:avLst/>
          <a:gdLst/>
          <a:ahLst/>
          <a:cxnLst/>
          <a:rect l="0" t="0" r="0" b="0"/>
          <a:pathLst>
            <a:path>
              <a:moveTo>
                <a:pt x="446289" y="0"/>
              </a:moveTo>
              <a:lnTo>
                <a:pt x="446289" y="144739"/>
              </a:lnTo>
              <a:lnTo>
                <a:pt x="0" y="144739"/>
              </a:lnTo>
              <a:lnTo>
                <a:pt x="0" y="2123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73382A-F5AE-4823-A471-C9052196BDDA}">
      <dsp:nvSpPr>
        <dsp:cNvPr id="0" name=""/>
        <dsp:cNvSpPr/>
      </dsp:nvSpPr>
      <dsp:spPr>
        <a:xfrm>
          <a:off x="4171896" y="464304"/>
          <a:ext cx="1785156" cy="2123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739"/>
              </a:lnTo>
              <a:lnTo>
                <a:pt x="1785156" y="144739"/>
              </a:lnTo>
              <a:lnTo>
                <a:pt x="1785156" y="2123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90985F-9B32-4C55-A1C0-3A3FE9236374}">
      <dsp:nvSpPr>
        <dsp:cNvPr id="0" name=""/>
        <dsp:cNvSpPr/>
      </dsp:nvSpPr>
      <dsp:spPr>
        <a:xfrm>
          <a:off x="4171896" y="1140432"/>
          <a:ext cx="446289" cy="2123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739"/>
              </a:lnTo>
              <a:lnTo>
                <a:pt x="446289" y="144739"/>
              </a:lnTo>
              <a:lnTo>
                <a:pt x="446289" y="2123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8F3CE0-F8D9-4F4D-83A7-CE1DAA13E596}">
      <dsp:nvSpPr>
        <dsp:cNvPr id="0" name=""/>
        <dsp:cNvSpPr/>
      </dsp:nvSpPr>
      <dsp:spPr>
        <a:xfrm>
          <a:off x="3725607" y="1140432"/>
          <a:ext cx="446289" cy="212393"/>
        </a:xfrm>
        <a:custGeom>
          <a:avLst/>
          <a:gdLst/>
          <a:ahLst/>
          <a:cxnLst/>
          <a:rect l="0" t="0" r="0" b="0"/>
          <a:pathLst>
            <a:path>
              <a:moveTo>
                <a:pt x="446289" y="0"/>
              </a:moveTo>
              <a:lnTo>
                <a:pt x="446289" y="144739"/>
              </a:lnTo>
              <a:lnTo>
                <a:pt x="0" y="144739"/>
              </a:lnTo>
              <a:lnTo>
                <a:pt x="0" y="2123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1C748C-AC7D-4251-92B5-8B58B09A1046}">
      <dsp:nvSpPr>
        <dsp:cNvPr id="0" name=""/>
        <dsp:cNvSpPr/>
      </dsp:nvSpPr>
      <dsp:spPr>
        <a:xfrm>
          <a:off x="4126176" y="464304"/>
          <a:ext cx="91440" cy="21239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23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536F1D-20E9-41D9-B038-27352A765F1A}">
      <dsp:nvSpPr>
        <dsp:cNvPr id="0" name=""/>
        <dsp:cNvSpPr/>
      </dsp:nvSpPr>
      <dsp:spPr>
        <a:xfrm>
          <a:off x="2386739" y="1140432"/>
          <a:ext cx="446289" cy="2123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739"/>
              </a:lnTo>
              <a:lnTo>
                <a:pt x="446289" y="144739"/>
              </a:lnTo>
              <a:lnTo>
                <a:pt x="446289" y="2123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C8C978-BC5E-42B6-8FDF-6C3E436A1B64}">
      <dsp:nvSpPr>
        <dsp:cNvPr id="0" name=""/>
        <dsp:cNvSpPr/>
      </dsp:nvSpPr>
      <dsp:spPr>
        <a:xfrm>
          <a:off x="1940450" y="1140432"/>
          <a:ext cx="446289" cy="212393"/>
        </a:xfrm>
        <a:custGeom>
          <a:avLst/>
          <a:gdLst/>
          <a:ahLst/>
          <a:cxnLst/>
          <a:rect l="0" t="0" r="0" b="0"/>
          <a:pathLst>
            <a:path>
              <a:moveTo>
                <a:pt x="446289" y="0"/>
              </a:moveTo>
              <a:lnTo>
                <a:pt x="446289" y="144739"/>
              </a:lnTo>
              <a:lnTo>
                <a:pt x="0" y="144739"/>
              </a:lnTo>
              <a:lnTo>
                <a:pt x="0" y="21239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5412B4-5BD7-4340-B7D5-EFAAB76DB458}">
      <dsp:nvSpPr>
        <dsp:cNvPr id="0" name=""/>
        <dsp:cNvSpPr/>
      </dsp:nvSpPr>
      <dsp:spPr>
        <a:xfrm>
          <a:off x="2386739" y="464304"/>
          <a:ext cx="1785156" cy="212393"/>
        </a:xfrm>
        <a:custGeom>
          <a:avLst/>
          <a:gdLst/>
          <a:ahLst/>
          <a:cxnLst/>
          <a:rect l="0" t="0" r="0" b="0"/>
          <a:pathLst>
            <a:path>
              <a:moveTo>
                <a:pt x="1785156" y="0"/>
              </a:moveTo>
              <a:lnTo>
                <a:pt x="1785156" y="144739"/>
              </a:lnTo>
              <a:lnTo>
                <a:pt x="0" y="144739"/>
              </a:lnTo>
              <a:lnTo>
                <a:pt x="0" y="2123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F1237-6EA9-49C2-94E0-0FF069538861}">
      <dsp:nvSpPr>
        <dsp:cNvPr id="0" name=""/>
        <dsp:cNvSpPr/>
      </dsp:nvSpPr>
      <dsp:spPr>
        <a:xfrm>
          <a:off x="3806750" y="569"/>
          <a:ext cx="730291" cy="463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592F9-E0F9-4292-813F-F5AFA838B7C8}">
      <dsp:nvSpPr>
        <dsp:cNvPr id="0" name=""/>
        <dsp:cNvSpPr/>
      </dsp:nvSpPr>
      <dsp:spPr>
        <a:xfrm>
          <a:off x="3887894" y="77656"/>
          <a:ext cx="730291" cy="46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/>
            <a:t>设计建造地牢</a:t>
          </a:r>
          <a:endParaRPr lang="zh-CN" altLang="en-US" sz="1100" kern="1200" dirty="0"/>
        </a:p>
      </dsp:txBody>
      <dsp:txXfrm>
        <a:off x="3901476" y="91238"/>
        <a:ext cx="703127" cy="436571"/>
      </dsp:txXfrm>
    </dsp:sp>
    <dsp:sp modelId="{9A79E5D2-B226-42FE-8B8B-E202D46FF76B}">
      <dsp:nvSpPr>
        <dsp:cNvPr id="0" name=""/>
        <dsp:cNvSpPr/>
      </dsp:nvSpPr>
      <dsp:spPr>
        <a:xfrm>
          <a:off x="2021593" y="676697"/>
          <a:ext cx="730291" cy="463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63150-D887-4EEE-B473-85544BBC27BD}">
      <dsp:nvSpPr>
        <dsp:cNvPr id="0" name=""/>
        <dsp:cNvSpPr/>
      </dsp:nvSpPr>
      <dsp:spPr>
        <a:xfrm>
          <a:off x="2102737" y="753784"/>
          <a:ext cx="730291" cy="46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/>
            <a:t>设计建造小地牢</a:t>
          </a:r>
          <a:endParaRPr lang="zh-CN" altLang="en-US" sz="1100" kern="1200" dirty="0"/>
        </a:p>
      </dsp:txBody>
      <dsp:txXfrm>
        <a:off x="2116319" y="767366"/>
        <a:ext cx="703127" cy="436571"/>
      </dsp:txXfrm>
    </dsp:sp>
    <dsp:sp modelId="{5BBEE382-AB0E-4850-B8A2-347AC3DD1251}">
      <dsp:nvSpPr>
        <dsp:cNvPr id="0" name=""/>
        <dsp:cNvSpPr/>
      </dsp:nvSpPr>
      <dsp:spPr>
        <a:xfrm>
          <a:off x="1575304" y="1352825"/>
          <a:ext cx="730291" cy="463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977C0-9498-4D6F-A7F6-131A7608C174}">
      <dsp:nvSpPr>
        <dsp:cNvPr id="0" name=""/>
        <dsp:cNvSpPr/>
      </dsp:nvSpPr>
      <dsp:spPr>
        <a:xfrm>
          <a:off x="1656448" y="1429912"/>
          <a:ext cx="730291" cy="46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/>
            <a:t>设计</a:t>
          </a:r>
          <a:endParaRPr lang="zh-CN" altLang="en-US" sz="1100" kern="1200" dirty="0"/>
        </a:p>
      </dsp:txBody>
      <dsp:txXfrm>
        <a:off x="1670030" y="1443494"/>
        <a:ext cx="703127" cy="436571"/>
      </dsp:txXfrm>
    </dsp:sp>
    <dsp:sp modelId="{2D637677-5D54-465A-8684-E63A99823358}">
      <dsp:nvSpPr>
        <dsp:cNvPr id="0" name=""/>
        <dsp:cNvSpPr/>
      </dsp:nvSpPr>
      <dsp:spPr>
        <a:xfrm>
          <a:off x="2467883" y="1352825"/>
          <a:ext cx="730291" cy="463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1F1AD-E3C9-4456-8BC1-E4ED6E454C18}">
      <dsp:nvSpPr>
        <dsp:cNvPr id="0" name=""/>
        <dsp:cNvSpPr/>
      </dsp:nvSpPr>
      <dsp:spPr>
        <a:xfrm>
          <a:off x="2549026" y="1429912"/>
          <a:ext cx="730291" cy="46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/>
            <a:t>建造</a:t>
          </a:r>
          <a:endParaRPr lang="zh-CN" altLang="en-US" sz="1100" kern="1200" dirty="0"/>
        </a:p>
      </dsp:txBody>
      <dsp:txXfrm>
        <a:off x="2562608" y="1443494"/>
        <a:ext cx="703127" cy="436571"/>
      </dsp:txXfrm>
    </dsp:sp>
    <dsp:sp modelId="{7BDED64D-DA1F-4665-A205-611186A2FC92}">
      <dsp:nvSpPr>
        <dsp:cNvPr id="0" name=""/>
        <dsp:cNvSpPr/>
      </dsp:nvSpPr>
      <dsp:spPr>
        <a:xfrm>
          <a:off x="3806750" y="676697"/>
          <a:ext cx="730291" cy="463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1685F4-5C2E-441E-928B-56C99DB8CA2E}">
      <dsp:nvSpPr>
        <dsp:cNvPr id="0" name=""/>
        <dsp:cNvSpPr/>
      </dsp:nvSpPr>
      <dsp:spPr>
        <a:xfrm>
          <a:off x="3887894" y="753784"/>
          <a:ext cx="730291" cy="46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/>
            <a:t>设计建造中地牢</a:t>
          </a:r>
          <a:endParaRPr lang="zh-CN" altLang="en-US" sz="1100" kern="1200" dirty="0"/>
        </a:p>
      </dsp:txBody>
      <dsp:txXfrm>
        <a:off x="3901476" y="767366"/>
        <a:ext cx="703127" cy="436571"/>
      </dsp:txXfrm>
    </dsp:sp>
    <dsp:sp modelId="{F536A537-13DA-41E9-AED6-ECD3E234E5BE}">
      <dsp:nvSpPr>
        <dsp:cNvPr id="0" name=""/>
        <dsp:cNvSpPr/>
      </dsp:nvSpPr>
      <dsp:spPr>
        <a:xfrm>
          <a:off x="3360461" y="1352825"/>
          <a:ext cx="730291" cy="463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D9BF63-5D25-4E59-A341-53F54326BF0E}">
      <dsp:nvSpPr>
        <dsp:cNvPr id="0" name=""/>
        <dsp:cNvSpPr/>
      </dsp:nvSpPr>
      <dsp:spPr>
        <a:xfrm>
          <a:off x="3441604" y="1429912"/>
          <a:ext cx="730291" cy="46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/>
            <a:t>设计</a:t>
          </a:r>
          <a:endParaRPr lang="zh-CN" altLang="en-US" sz="1100" kern="1200" dirty="0"/>
        </a:p>
      </dsp:txBody>
      <dsp:txXfrm>
        <a:off x="3455186" y="1443494"/>
        <a:ext cx="703127" cy="436571"/>
      </dsp:txXfrm>
    </dsp:sp>
    <dsp:sp modelId="{F5748F0A-A3CC-4E22-8DD9-5FE8EB7BC917}">
      <dsp:nvSpPr>
        <dsp:cNvPr id="0" name=""/>
        <dsp:cNvSpPr/>
      </dsp:nvSpPr>
      <dsp:spPr>
        <a:xfrm>
          <a:off x="4253039" y="1352825"/>
          <a:ext cx="730291" cy="463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A6D42A-99E6-4B59-896A-B45EBC7A90D9}">
      <dsp:nvSpPr>
        <dsp:cNvPr id="0" name=""/>
        <dsp:cNvSpPr/>
      </dsp:nvSpPr>
      <dsp:spPr>
        <a:xfrm>
          <a:off x="4334183" y="1429912"/>
          <a:ext cx="730291" cy="46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/>
            <a:t>建造</a:t>
          </a:r>
          <a:endParaRPr lang="zh-CN" altLang="en-US" sz="1100" kern="1200" dirty="0"/>
        </a:p>
      </dsp:txBody>
      <dsp:txXfrm>
        <a:off x="4347765" y="1443494"/>
        <a:ext cx="703127" cy="436571"/>
      </dsp:txXfrm>
    </dsp:sp>
    <dsp:sp modelId="{4759E269-5E53-4B73-A6AA-2AFEEDA18BF8}">
      <dsp:nvSpPr>
        <dsp:cNvPr id="0" name=""/>
        <dsp:cNvSpPr/>
      </dsp:nvSpPr>
      <dsp:spPr>
        <a:xfrm>
          <a:off x="5591907" y="676697"/>
          <a:ext cx="730291" cy="463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23D37B-D7E2-422C-9A2E-0A8F1A98FBCF}">
      <dsp:nvSpPr>
        <dsp:cNvPr id="0" name=""/>
        <dsp:cNvSpPr/>
      </dsp:nvSpPr>
      <dsp:spPr>
        <a:xfrm>
          <a:off x="5673050" y="753784"/>
          <a:ext cx="730291" cy="46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/>
            <a:t>设计建造大地牢</a:t>
          </a:r>
          <a:endParaRPr lang="zh-CN" altLang="en-US" sz="1100" kern="1200" dirty="0"/>
        </a:p>
      </dsp:txBody>
      <dsp:txXfrm>
        <a:off x="5686632" y="767366"/>
        <a:ext cx="703127" cy="436571"/>
      </dsp:txXfrm>
    </dsp:sp>
    <dsp:sp modelId="{E14502AD-C208-43F4-B399-88588DC140DA}">
      <dsp:nvSpPr>
        <dsp:cNvPr id="0" name=""/>
        <dsp:cNvSpPr/>
      </dsp:nvSpPr>
      <dsp:spPr>
        <a:xfrm>
          <a:off x="5145618" y="1352825"/>
          <a:ext cx="730291" cy="463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67D146-84DE-4C55-9BD2-569243E64AE5}">
      <dsp:nvSpPr>
        <dsp:cNvPr id="0" name=""/>
        <dsp:cNvSpPr/>
      </dsp:nvSpPr>
      <dsp:spPr>
        <a:xfrm>
          <a:off x="5226761" y="1429912"/>
          <a:ext cx="730291" cy="46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/>
            <a:t>设计</a:t>
          </a:r>
          <a:endParaRPr lang="zh-CN" altLang="en-US" sz="1100" kern="1200" dirty="0"/>
        </a:p>
      </dsp:txBody>
      <dsp:txXfrm>
        <a:off x="5240343" y="1443494"/>
        <a:ext cx="703127" cy="436571"/>
      </dsp:txXfrm>
    </dsp:sp>
    <dsp:sp modelId="{C9D0B9BB-FEC9-40F3-ADE9-88F6E06A8278}">
      <dsp:nvSpPr>
        <dsp:cNvPr id="0" name=""/>
        <dsp:cNvSpPr/>
      </dsp:nvSpPr>
      <dsp:spPr>
        <a:xfrm>
          <a:off x="6038196" y="1352825"/>
          <a:ext cx="730291" cy="4637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A2AFDA-FC12-474A-A53E-8BC624EE67D6}">
      <dsp:nvSpPr>
        <dsp:cNvPr id="0" name=""/>
        <dsp:cNvSpPr/>
      </dsp:nvSpPr>
      <dsp:spPr>
        <a:xfrm>
          <a:off x="6119339" y="1429912"/>
          <a:ext cx="730291" cy="4637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100" kern="1200" dirty="0" smtClean="0"/>
            <a:t>建造</a:t>
          </a:r>
          <a:endParaRPr lang="zh-CN" altLang="en-US" sz="1100" kern="1200" dirty="0"/>
        </a:p>
      </dsp:txBody>
      <dsp:txXfrm>
        <a:off x="6132921" y="1443494"/>
        <a:ext cx="703127" cy="4365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9EF261-4B31-47CF-9FA6-1A8B1909DE4C}">
      <dsp:nvSpPr>
        <dsp:cNvPr id="0" name=""/>
        <dsp:cNvSpPr/>
      </dsp:nvSpPr>
      <dsp:spPr>
        <a:xfrm>
          <a:off x="5547666" y="1183708"/>
          <a:ext cx="926149" cy="220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183"/>
              </a:lnTo>
              <a:lnTo>
                <a:pt x="926149" y="150183"/>
              </a:lnTo>
              <a:lnTo>
                <a:pt x="926149" y="2203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90985F-9B32-4C55-A1C0-3A3FE9236374}">
      <dsp:nvSpPr>
        <dsp:cNvPr id="0" name=""/>
        <dsp:cNvSpPr/>
      </dsp:nvSpPr>
      <dsp:spPr>
        <a:xfrm>
          <a:off x="5501946" y="1183708"/>
          <a:ext cx="91440" cy="2203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03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8F3CE0-F8D9-4F4D-83A7-CE1DAA13E596}">
      <dsp:nvSpPr>
        <dsp:cNvPr id="0" name=""/>
        <dsp:cNvSpPr/>
      </dsp:nvSpPr>
      <dsp:spPr>
        <a:xfrm>
          <a:off x="4621516" y="1183708"/>
          <a:ext cx="926149" cy="220381"/>
        </a:xfrm>
        <a:custGeom>
          <a:avLst/>
          <a:gdLst/>
          <a:ahLst/>
          <a:cxnLst/>
          <a:rect l="0" t="0" r="0" b="0"/>
          <a:pathLst>
            <a:path>
              <a:moveTo>
                <a:pt x="926149" y="0"/>
              </a:moveTo>
              <a:lnTo>
                <a:pt x="926149" y="150183"/>
              </a:lnTo>
              <a:lnTo>
                <a:pt x="0" y="150183"/>
              </a:lnTo>
              <a:lnTo>
                <a:pt x="0" y="2203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1C748C-AC7D-4251-92B5-8B58B09A1046}">
      <dsp:nvSpPr>
        <dsp:cNvPr id="0" name=""/>
        <dsp:cNvSpPr/>
      </dsp:nvSpPr>
      <dsp:spPr>
        <a:xfrm>
          <a:off x="4158442" y="482149"/>
          <a:ext cx="1389224" cy="220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183"/>
              </a:lnTo>
              <a:lnTo>
                <a:pt x="1389224" y="150183"/>
              </a:lnTo>
              <a:lnTo>
                <a:pt x="1389224" y="2203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FD7D75-49C6-46C1-A782-695A9C2C67AE}">
      <dsp:nvSpPr>
        <dsp:cNvPr id="0" name=""/>
        <dsp:cNvSpPr/>
      </dsp:nvSpPr>
      <dsp:spPr>
        <a:xfrm>
          <a:off x="2769218" y="1183708"/>
          <a:ext cx="926149" cy="220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183"/>
              </a:lnTo>
              <a:lnTo>
                <a:pt x="926149" y="150183"/>
              </a:lnTo>
              <a:lnTo>
                <a:pt x="926149" y="2203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536F1D-20E9-41D9-B038-27352A765F1A}">
      <dsp:nvSpPr>
        <dsp:cNvPr id="0" name=""/>
        <dsp:cNvSpPr/>
      </dsp:nvSpPr>
      <dsp:spPr>
        <a:xfrm>
          <a:off x="2723498" y="1183708"/>
          <a:ext cx="91440" cy="22038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203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C8C978-BC5E-42B6-8FDF-6C3E436A1B64}">
      <dsp:nvSpPr>
        <dsp:cNvPr id="0" name=""/>
        <dsp:cNvSpPr/>
      </dsp:nvSpPr>
      <dsp:spPr>
        <a:xfrm>
          <a:off x="1843068" y="1183708"/>
          <a:ext cx="926149" cy="220381"/>
        </a:xfrm>
        <a:custGeom>
          <a:avLst/>
          <a:gdLst/>
          <a:ahLst/>
          <a:cxnLst/>
          <a:rect l="0" t="0" r="0" b="0"/>
          <a:pathLst>
            <a:path>
              <a:moveTo>
                <a:pt x="926149" y="0"/>
              </a:moveTo>
              <a:lnTo>
                <a:pt x="926149" y="150183"/>
              </a:lnTo>
              <a:lnTo>
                <a:pt x="0" y="150183"/>
              </a:lnTo>
              <a:lnTo>
                <a:pt x="0" y="2203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5412B4-5BD7-4340-B7D5-EFAAB76DB458}">
      <dsp:nvSpPr>
        <dsp:cNvPr id="0" name=""/>
        <dsp:cNvSpPr/>
      </dsp:nvSpPr>
      <dsp:spPr>
        <a:xfrm>
          <a:off x="2769218" y="482149"/>
          <a:ext cx="1389224" cy="220381"/>
        </a:xfrm>
        <a:custGeom>
          <a:avLst/>
          <a:gdLst/>
          <a:ahLst/>
          <a:cxnLst/>
          <a:rect l="0" t="0" r="0" b="0"/>
          <a:pathLst>
            <a:path>
              <a:moveTo>
                <a:pt x="1389224" y="0"/>
              </a:moveTo>
              <a:lnTo>
                <a:pt x="1389224" y="150183"/>
              </a:lnTo>
              <a:lnTo>
                <a:pt x="0" y="150183"/>
              </a:lnTo>
              <a:lnTo>
                <a:pt x="0" y="2203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F1237-6EA9-49C2-94E0-0FF069538861}">
      <dsp:nvSpPr>
        <dsp:cNvPr id="0" name=""/>
        <dsp:cNvSpPr/>
      </dsp:nvSpPr>
      <dsp:spPr>
        <a:xfrm>
          <a:off x="3779563" y="973"/>
          <a:ext cx="757758" cy="481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592F9-E0F9-4292-813F-F5AFA838B7C8}">
      <dsp:nvSpPr>
        <dsp:cNvPr id="0" name=""/>
        <dsp:cNvSpPr/>
      </dsp:nvSpPr>
      <dsp:spPr>
        <a:xfrm>
          <a:off x="3863758" y="80958"/>
          <a:ext cx="757758" cy="481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设计建造地牢</a:t>
          </a:r>
          <a:endParaRPr lang="zh-CN" altLang="en-US" sz="1200" kern="1200" dirty="0"/>
        </a:p>
      </dsp:txBody>
      <dsp:txXfrm>
        <a:off x="3877851" y="95051"/>
        <a:ext cx="729572" cy="452990"/>
      </dsp:txXfrm>
    </dsp:sp>
    <dsp:sp modelId="{9A79E5D2-B226-42FE-8B8B-E202D46FF76B}">
      <dsp:nvSpPr>
        <dsp:cNvPr id="0" name=""/>
        <dsp:cNvSpPr/>
      </dsp:nvSpPr>
      <dsp:spPr>
        <a:xfrm>
          <a:off x="2390339" y="702531"/>
          <a:ext cx="757758" cy="481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363150-D887-4EEE-B473-85544BBC27BD}">
      <dsp:nvSpPr>
        <dsp:cNvPr id="0" name=""/>
        <dsp:cNvSpPr/>
      </dsp:nvSpPr>
      <dsp:spPr>
        <a:xfrm>
          <a:off x="2474534" y="782516"/>
          <a:ext cx="757758" cy="481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设计</a:t>
          </a:r>
          <a:endParaRPr lang="zh-CN" altLang="en-US" sz="1200" kern="1200" dirty="0"/>
        </a:p>
      </dsp:txBody>
      <dsp:txXfrm>
        <a:off x="2488627" y="796609"/>
        <a:ext cx="729572" cy="452990"/>
      </dsp:txXfrm>
    </dsp:sp>
    <dsp:sp modelId="{5BBEE382-AB0E-4850-B8A2-347AC3DD1251}">
      <dsp:nvSpPr>
        <dsp:cNvPr id="0" name=""/>
        <dsp:cNvSpPr/>
      </dsp:nvSpPr>
      <dsp:spPr>
        <a:xfrm>
          <a:off x="1464189" y="1404089"/>
          <a:ext cx="757758" cy="481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977C0-9498-4D6F-A7F6-131A7608C174}">
      <dsp:nvSpPr>
        <dsp:cNvPr id="0" name=""/>
        <dsp:cNvSpPr/>
      </dsp:nvSpPr>
      <dsp:spPr>
        <a:xfrm>
          <a:off x="1548385" y="1484075"/>
          <a:ext cx="757758" cy="481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小地牢</a:t>
          </a:r>
          <a:endParaRPr lang="zh-CN" altLang="en-US" sz="1200" kern="1200" dirty="0"/>
        </a:p>
      </dsp:txBody>
      <dsp:txXfrm>
        <a:off x="1562478" y="1498168"/>
        <a:ext cx="729572" cy="452990"/>
      </dsp:txXfrm>
    </dsp:sp>
    <dsp:sp modelId="{2D637677-5D54-465A-8684-E63A99823358}">
      <dsp:nvSpPr>
        <dsp:cNvPr id="0" name=""/>
        <dsp:cNvSpPr/>
      </dsp:nvSpPr>
      <dsp:spPr>
        <a:xfrm>
          <a:off x="2390339" y="1404089"/>
          <a:ext cx="757758" cy="481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1F1AD-E3C9-4456-8BC1-E4ED6E454C18}">
      <dsp:nvSpPr>
        <dsp:cNvPr id="0" name=""/>
        <dsp:cNvSpPr/>
      </dsp:nvSpPr>
      <dsp:spPr>
        <a:xfrm>
          <a:off x="2474534" y="1484075"/>
          <a:ext cx="757758" cy="481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中地牢</a:t>
          </a:r>
          <a:endParaRPr lang="zh-CN" altLang="en-US" sz="1200" kern="1200" dirty="0"/>
        </a:p>
      </dsp:txBody>
      <dsp:txXfrm>
        <a:off x="2488627" y="1498168"/>
        <a:ext cx="729572" cy="452990"/>
      </dsp:txXfrm>
    </dsp:sp>
    <dsp:sp modelId="{AD879819-490C-44BA-BB4E-E4088A1E03CB}">
      <dsp:nvSpPr>
        <dsp:cNvPr id="0" name=""/>
        <dsp:cNvSpPr/>
      </dsp:nvSpPr>
      <dsp:spPr>
        <a:xfrm>
          <a:off x="3316488" y="1404089"/>
          <a:ext cx="757758" cy="481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C6908F-6A33-4EFD-86BB-DE75ACBFA4EF}">
      <dsp:nvSpPr>
        <dsp:cNvPr id="0" name=""/>
        <dsp:cNvSpPr/>
      </dsp:nvSpPr>
      <dsp:spPr>
        <a:xfrm>
          <a:off x="3400683" y="1484075"/>
          <a:ext cx="757758" cy="481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大地牢</a:t>
          </a:r>
          <a:endParaRPr lang="zh-CN" altLang="en-US" sz="1200" kern="1200" dirty="0"/>
        </a:p>
      </dsp:txBody>
      <dsp:txXfrm>
        <a:off x="3414776" y="1498168"/>
        <a:ext cx="729572" cy="452990"/>
      </dsp:txXfrm>
    </dsp:sp>
    <dsp:sp modelId="{7BDED64D-DA1F-4665-A205-611186A2FC92}">
      <dsp:nvSpPr>
        <dsp:cNvPr id="0" name=""/>
        <dsp:cNvSpPr/>
      </dsp:nvSpPr>
      <dsp:spPr>
        <a:xfrm>
          <a:off x="5168787" y="702531"/>
          <a:ext cx="757758" cy="481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1685F4-5C2E-441E-928B-56C99DB8CA2E}">
      <dsp:nvSpPr>
        <dsp:cNvPr id="0" name=""/>
        <dsp:cNvSpPr/>
      </dsp:nvSpPr>
      <dsp:spPr>
        <a:xfrm>
          <a:off x="5252982" y="782516"/>
          <a:ext cx="757758" cy="481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建造</a:t>
          </a:r>
          <a:endParaRPr lang="zh-CN" altLang="en-US" sz="1200" kern="1200" dirty="0"/>
        </a:p>
      </dsp:txBody>
      <dsp:txXfrm>
        <a:off x="5267075" y="796609"/>
        <a:ext cx="729572" cy="452990"/>
      </dsp:txXfrm>
    </dsp:sp>
    <dsp:sp modelId="{F536A537-13DA-41E9-AED6-ECD3E234E5BE}">
      <dsp:nvSpPr>
        <dsp:cNvPr id="0" name=""/>
        <dsp:cNvSpPr/>
      </dsp:nvSpPr>
      <dsp:spPr>
        <a:xfrm>
          <a:off x="4242637" y="1404089"/>
          <a:ext cx="757758" cy="481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D9BF63-5D25-4E59-A341-53F54326BF0E}">
      <dsp:nvSpPr>
        <dsp:cNvPr id="0" name=""/>
        <dsp:cNvSpPr/>
      </dsp:nvSpPr>
      <dsp:spPr>
        <a:xfrm>
          <a:off x="4326833" y="1484075"/>
          <a:ext cx="757758" cy="481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大地牢</a:t>
          </a:r>
          <a:endParaRPr lang="zh-CN" altLang="en-US" sz="1200" kern="1200" dirty="0"/>
        </a:p>
      </dsp:txBody>
      <dsp:txXfrm>
        <a:off x="4340926" y="1498168"/>
        <a:ext cx="729572" cy="452990"/>
      </dsp:txXfrm>
    </dsp:sp>
    <dsp:sp modelId="{F5748F0A-A3CC-4E22-8DD9-5FE8EB7BC917}">
      <dsp:nvSpPr>
        <dsp:cNvPr id="0" name=""/>
        <dsp:cNvSpPr/>
      </dsp:nvSpPr>
      <dsp:spPr>
        <a:xfrm>
          <a:off x="5168787" y="1404089"/>
          <a:ext cx="757758" cy="481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A6D42A-99E6-4B59-896A-B45EBC7A90D9}">
      <dsp:nvSpPr>
        <dsp:cNvPr id="0" name=""/>
        <dsp:cNvSpPr/>
      </dsp:nvSpPr>
      <dsp:spPr>
        <a:xfrm>
          <a:off x="5252982" y="1484075"/>
          <a:ext cx="757758" cy="481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中地牢</a:t>
          </a:r>
          <a:endParaRPr lang="zh-CN" altLang="en-US" sz="1200" kern="1200" dirty="0"/>
        </a:p>
      </dsp:txBody>
      <dsp:txXfrm>
        <a:off x="5267075" y="1498168"/>
        <a:ext cx="729572" cy="452990"/>
      </dsp:txXfrm>
    </dsp:sp>
    <dsp:sp modelId="{5EC155D3-0616-4D33-8DAA-9E2B8AAD12C8}">
      <dsp:nvSpPr>
        <dsp:cNvPr id="0" name=""/>
        <dsp:cNvSpPr/>
      </dsp:nvSpPr>
      <dsp:spPr>
        <a:xfrm>
          <a:off x="6094936" y="1404089"/>
          <a:ext cx="757758" cy="4811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2E95D6-39C2-4E49-A7FA-08B9238ADD4E}">
      <dsp:nvSpPr>
        <dsp:cNvPr id="0" name=""/>
        <dsp:cNvSpPr/>
      </dsp:nvSpPr>
      <dsp:spPr>
        <a:xfrm>
          <a:off x="6179131" y="1484075"/>
          <a:ext cx="757758" cy="4811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/>
            <a:t>大地牢</a:t>
          </a:r>
          <a:endParaRPr lang="zh-CN" altLang="en-US" sz="1200" kern="1200" dirty="0"/>
        </a:p>
      </dsp:txBody>
      <dsp:txXfrm>
        <a:off x="6193224" y="1498168"/>
        <a:ext cx="729572" cy="4529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srcNode" val="background"/>
                    <dgm:param type="dstNode" val="background2"/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tCtr"/>
                    <dgm:param type="bendPt" val="end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srcNode" val="background2"/>
                            <dgm:param type="dstNode" val="background3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srcNode" val="background3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if>
                                    <dgm:else name="Name26">
                                      <dgm:alg type="conn">
                                        <dgm:param type="srcNode" val="background4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srcNode" val="background"/>
                    <dgm:param type="dstNode" val="background2"/>
                    <dgm:param type="dim" val="1D"/>
                    <dgm:param type="endSty" val="noArr"/>
                    <dgm:param type="connRout" val="bend"/>
                    <dgm:param type="begPts" val="bCtr"/>
                    <dgm:param type="endPts" val="tCtr"/>
                    <dgm:param type="bendPt" val="end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srcNode" val="background2"/>
                            <dgm:param type="dstNode" val="background3"/>
                            <dgm:param type="dim" val="1D"/>
                            <dgm:param type="endSty" val="noArr"/>
                            <dgm:param type="connRout" val="bend"/>
                            <dgm:param type="begPts" val="bCtr"/>
                            <dgm:param type="endPts" val="tCtr"/>
                            <dgm:param type="bendPt" val="end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srcNode" val="background3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if>
                                    <dgm:else name="Name26">
                                      <dgm:alg type="conn">
                                        <dgm:param type="srcNode" val="background4"/>
                                        <dgm:param type="dstNode" val="background4"/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gPts" val="bCtr"/>
                                        <dgm:param type="endPts" val="tCtr"/>
                                        <dgm:param type="bendPt" val="end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488D4A1-7EFA-472D-ABA2-1F7101EEC1A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1BAA90C-3B7A-4F21-8605-67ED519A152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9A33B52-F2CC-481A-9A7D-A38A62EF78FC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215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DCDBBE4-FDEB-41CA-AED4-5EC3ECC7A6FB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281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1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DEE4736-1554-4DC4-A4A6-EF4EECE18475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292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2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避免目标过大，难以实现</a:t>
            </a:r>
            <a:endParaRPr lang="zh-CN" alt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83C9C8-B2AA-4507-81A6-9785617CEF33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303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3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95D2326-E079-458D-B02B-BC70361C560A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304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4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7D1C758-6B78-4D0B-9C49-7174D1661EFF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311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1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95D2326-E079-458D-B02B-BC70361C560A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304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4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zh-CN" altLang="en-US" sz="1800" dirty="0" smtClean="0">
                <a:latin typeface="+mn-ea"/>
              </a:rPr>
              <a:t>进度计算</a:t>
            </a:r>
            <a:endParaRPr lang="zh-CN" altLang="en-US" sz="1800" dirty="0" smtClean="0">
              <a:latin typeface="+mn-ea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dirty="0" smtClean="0">
                <a:latin typeface="+mn-ea"/>
              </a:rPr>
              <a:t>最早结束时间</a:t>
            </a:r>
            <a:r>
              <a:rPr lang="en-US" altLang="zh-CN" sz="1800" dirty="0" smtClean="0">
                <a:latin typeface="+mn-ea"/>
              </a:rPr>
              <a:t>=</a:t>
            </a:r>
            <a:r>
              <a:rPr lang="zh-CN" altLang="en-US" sz="1800" dirty="0" smtClean="0">
                <a:latin typeface="+mn-ea"/>
              </a:rPr>
              <a:t>最早开始时间</a:t>
            </a:r>
            <a:r>
              <a:rPr lang="en-US" altLang="zh-CN" sz="1800" dirty="0" smtClean="0">
                <a:latin typeface="+mn-ea"/>
              </a:rPr>
              <a:t>+</a:t>
            </a:r>
            <a:r>
              <a:rPr lang="zh-CN" altLang="en-US" sz="1800" dirty="0" smtClean="0">
                <a:latin typeface="+mn-ea"/>
              </a:rPr>
              <a:t>工期估计 </a:t>
            </a:r>
            <a:r>
              <a:rPr lang="en-US" altLang="zh-CN" sz="1800" dirty="0" smtClean="0">
                <a:latin typeface="+mn-ea"/>
              </a:rPr>
              <a:t>(</a:t>
            </a:r>
            <a:r>
              <a:rPr lang="zh-CN" altLang="en-US" sz="1800" dirty="0" smtClean="0"/>
              <a:t>正向推算</a:t>
            </a:r>
            <a:r>
              <a:rPr lang="en-US" altLang="zh-CN" sz="1800" dirty="0" smtClean="0"/>
              <a:t>)</a:t>
            </a:r>
            <a:endParaRPr lang="zh-CN" altLang="en-US" sz="1800" dirty="0" smtClean="0">
              <a:latin typeface="+mn-ea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dirty="0" smtClean="0">
                <a:latin typeface="+mn-ea"/>
              </a:rPr>
              <a:t>最迟开始时间</a:t>
            </a:r>
            <a:r>
              <a:rPr lang="en-US" altLang="zh-CN" sz="1800" dirty="0" smtClean="0">
                <a:latin typeface="+mn-ea"/>
              </a:rPr>
              <a:t>=</a:t>
            </a:r>
            <a:r>
              <a:rPr lang="zh-CN" altLang="en-US" sz="1800" dirty="0" smtClean="0">
                <a:latin typeface="+mn-ea"/>
              </a:rPr>
              <a:t>最迟结束时间</a:t>
            </a:r>
            <a:r>
              <a:rPr lang="en-US" altLang="zh-CN" sz="1800" dirty="0" smtClean="0">
                <a:latin typeface="+mn-ea"/>
              </a:rPr>
              <a:t>-</a:t>
            </a:r>
            <a:r>
              <a:rPr lang="zh-CN" altLang="en-US" sz="1800" dirty="0" smtClean="0">
                <a:latin typeface="+mn-ea"/>
              </a:rPr>
              <a:t>工期估计 </a:t>
            </a:r>
            <a:r>
              <a:rPr lang="en-US" altLang="zh-CN" sz="1800" dirty="0" smtClean="0">
                <a:latin typeface="+mn-ea"/>
              </a:rPr>
              <a:t>(</a:t>
            </a:r>
            <a:r>
              <a:rPr lang="zh-CN" altLang="en-US" sz="1800" dirty="0" smtClean="0">
                <a:latin typeface="+mn-ea"/>
              </a:rPr>
              <a:t>反向推算</a:t>
            </a:r>
            <a:r>
              <a:rPr lang="en-US" altLang="zh-CN" sz="1800" dirty="0" smtClean="0">
                <a:latin typeface="+mn-ea"/>
              </a:rPr>
              <a:t>)</a:t>
            </a:r>
            <a:endParaRPr lang="en-US" altLang="zh-CN" sz="1800" dirty="0" smtClean="0">
              <a:latin typeface="+mn-ea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zh-CN" altLang="en-US" sz="1800" dirty="0" smtClean="0">
                <a:latin typeface="+mn-ea"/>
              </a:rPr>
              <a:t>浮动时间计算</a:t>
            </a:r>
            <a:endParaRPr lang="zh-CN" altLang="en-US" sz="1800" dirty="0" smtClean="0">
              <a:latin typeface="+mn-ea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dirty="0" smtClean="0">
                <a:latin typeface="+mn-ea"/>
              </a:rPr>
              <a:t>浮动时间</a:t>
            </a:r>
            <a:r>
              <a:rPr lang="en-US" altLang="zh-CN" sz="1800" dirty="0" smtClean="0">
                <a:latin typeface="+mn-ea"/>
              </a:rPr>
              <a:t>=</a:t>
            </a:r>
            <a:r>
              <a:rPr lang="zh-CN" altLang="en-US" sz="1800" dirty="0" smtClean="0">
                <a:latin typeface="+mn-ea"/>
              </a:rPr>
              <a:t>最迟结束时间</a:t>
            </a:r>
            <a:r>
              <a:rPr lang="en-US" altLang="zh-CN" sz="1800" dirty="0" smtClean="0">
                <a:latin typeface="+mn-ea"/>
              </a:rPr>
              <a:t>-</a:t>
            </a:r>
            <a:r>
              <a:rPr lang="zh-CN" altLang="en-US" sz="1800" dirty="0" smtClean="0">
                <a:latin typeface="+mn-ea"/>
              </a:rPr>
              <a:t>最早结束时间</a:t>
            </a:r>
            <a:endParaRPr lang="en-US" altLang="zh-CN" sz="1800" dirty="0" smtClean="0">
              <a:latin typeface="+mn-ea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1800" dirty="0" smtClean="0">
                <a:latin typeface="+mn-ea"/>
              </a:rPr>
              <a:t>关键活动：</a:t>
            </a:r>
            <a:r>
              <a:rPr lang="zh-CN" altLang="en-US" sz="2000" dirty="0" smtClean="0">
                <a:latin typeface="+mn-ea"/>
              </a:rPr>
              <a:t>浮动</a:t>
            </a:r>
            <a:r>
              <a:rPr lang="zh-CN" altLang="en-US" sz="1800" dirty="0" smtClean="0">
                <a:latin typeface="+mn-ea"/>
              </a:rPr>
              <a:t>时间为</a:t>
            </a:r>
            <a:r>
              <a:rPr lang="en-US" altLang="zh-CN" sz="1800" dirty="0" smtClean="0">
                <a:latin typeface="+mn-ea"/>
              </a:rPr>
              <a:t>0</a:t>
            </a:r>
            <a:r>
              <a:rPr lang="zh-CN" altLang="en-US" sz="1800" dirty="0" smtClean="0">
                <a:latin typeface="+mn-ea"/>
              </a:rPr>
              <a:t>的活动</a:t>
            </a:r>
            <a:endParaRPr lang="zh-CN" altLang="en-US" sz="1800" dirty="0" smtClean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BAA90C-3B7A-4F21-8605-67ED519A15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BAA90C-3B7A-4F21-8605-67ED519A15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1F63F5B-2AE4-4699-91F9-70070127A4F4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357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73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32DC5B7-0429-43C8-B2BB-43B7DCB559B4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370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06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 dirty="0" smtClean="0"/>
              <a:t>PDCA</a:t>
            </a:r>
            <a:r>
              <a:rPr lang="zh-CN" altLang="en-US" dirty="0" smtClean="0"/>
              <a:t>是英语单词</a:t>
            </a:r>
            <a:r>
              <a:rPr lang="en-US" altLang="zh-CN" dirty="0" smtClean="0"/>
              <a:t>Plan(</a:t>
            </a:r>
            <a:r>
              <a:rPr lang="zh-CN" altLang="en-US" dirty="0" smtClean="0"/>
              <a:t>计划</a:t>
            </a:r>
            <a:r>
              <a:rPr lang="en-US" altLang="zh-CN" dirty="0" smtClean="0"/>
              <a:t>)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Do(</a:t>
            </a:r>
            <a:r>
              <a:rPr lang="zh-CN" altLang="en-US" dirty="0" smtClean="0"/>
              <a:t>执行</a:t>
            </a:r>
            <a:r>
              <a:rPr lang="en-US" altLang="zh-CN" dirty="0" smtClean="0"/>
              <a:t>)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Check(</a:t>
            </a:r>
            <a:r>
              <a:rPr lang="zh-CN" altLang="en-US" dirty="0" smtClean="0"/>
              <a:t>检查</a:t>
            </a:r>
            <a:r>
              <a:rPr lang="en-US" altLang="zh-CN" dirty="0" smtClean="0"/>
              <a:t>)</a:t>
            </a:r>
            <a:r>
              <a:rPr lang="zh-CN" altLang="en-US" dirty="0" smtClean="0"/>
              <a:t>和</a:t>
            </a:r>
            <a:r>
              <a:rPr lang="en-US" altLang="zh-CN" dirty="0" smtClean="0"/>
              <a:t>Action(</a:t>
            </a:r>
            <a:r>
              <a:rPr lang="zh-CN" altLang="en-US" dirty="0" smtClean="0"/>
              <a:t>处理</a:t>
            </a:r>
            <a:r>
              <a:rPr lang="en-US" altLang="zh-CN" dirty="0" smtClean="0"/>
              <a:t>)</a:t>
            </a:r>
            <a:r>
              <a:rPr lang="zh-CN" altLang="en-US" dirty="0" smtClean="0"/>
              <a:t>的第一个字母，</a:t>
            </a:r>
            <a:r>
              <a:rPr lang="en-US" altLang="zh-CN" dirty="0" smtClean="0"/>
              <a:t>PDCA</a:t>
            </a:r>
            <a:r>
              <a:rPr lang="zh-CN" altLang="en-US" smtClean="0"/>
              <a:t>循环就是按照这样的顺序进行质量管理，并且循环不止地进行下去的科学程序。</a:t>
            </a:r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92054F0-01C1-4463-B9EA-1AAE5C2A6925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224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42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DE7C0F8-9883-41B6-A7D8-EA7A1AC57FB1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419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 Management 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Body Of Knowledge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BAA90C-3B7A-4F21-8605-67ED519A15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35F9873-BCF4-469B-B34A-707E24544880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228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83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altLang="zh-CN" dirty="0" smtClean="0"/>
              <a:t>1</a:t>
            </a:r>
            <a:r>
              <a:rPr lang="zh-CN" altLang="en-US" dirty="0" smtClean="0"/>
              <a:t>、临时性：明确的开始和结束时间。</a:t>
            </a:r>
            <a:br>
              <a:rPr lang="zh-CN" altLang="en-US" dirty="0" smtClean="0"/>
            </a:br>
            <a:r>
              <a:rPr lang="en-US" altLang="zh-CN" dirty="0" smtClean="0"/>
              <a:t>2</a:t>
            </a:r>
            <a:r>
              <a:rPr lang="zh-CN" altLang="en-US" dirty="0" smtClean="0"/>
              <a:t>、独特性：也叫一次性。独一无二，独特性是项目的风险所在，也导致项目工作的挑战性和项目产品的竞争力。</a:t>
            </a:r>
            <a:br>
              <a:rPr lang="zh-CN" altLang="en-US" dirty="0" smtClean="0"/>
            </a:br>
            <a:r>
              <a:rPr lang="en-US" altLang="zh-CN" dirty="0" smtClean="0"/>
              <a:t>3</a:t>
            </a:r>
            <a:r>
              <a:rPr lang="zh-CN" altLang="en-US" dirty="0" smtClean="0"/>
              <a:t>、逐渐细化性。</a:t>
            </a:r>
            <a:br>
              <a:rPr lang="zh-CN" altLang="en-US" dirty="0" smtClean="0"/>
            </a:br>
            <a:r>
              <a:rPr lang="zh-CN" altLang="en-US" dirty="0" smtClean="0"/>
              <a:t>任何一项工作，如果你更看重它的临时性、独特性和目标明确性（通过逐渐细化加以明确），它就是“项目”。</a:t>
            </a:r>
            <a:endParaRPr lang="zh-CN" altLang="zh-CN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9480D1F-D8A4-4202-99A6-A77400082F20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232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24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1106B6A-21FB-42D3-BF76-813D3DD3A414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234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45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zh-CN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A99080C-5321-4765-A604-39FCE6CFF407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257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70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项目经理如何通过绩效来强化项目组成员的管理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BAA90C-3B7A-4F21-8605-67ED519A152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FA16590-A6CA-41D3-ADD9-A80CCCA9A61C}" type="slidenum">
              <a:rPr kumimoji="1" lang="en-US" altLang="zh-CN" smtClean="0">
                <a:solidFill>
                  <a:srgbClr val="000000"/>
                </a:solidFill>
              </a:rPr>
            </a:fld>
            <a:endParaRPr kumimoji="1" lang="en-US" altLang="zh-CN" smtClean="0">
              <a:solidFill>
                <a:srgbClr val="000000"/>
              </a:solidFill>
            </a:endParaRPr>
          </a:p>
        </p:txBody>
      </p:sp>
      <p:sp>
        <p:nvSpPr>
          <p:cNvPr id="280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0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2910" y="4214818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28668-A4F3-4019-B57D-49E25FE1AFDC}" type="slidenum">
              <a:rPr lang="zh-CN" altLang="en-US"/>
            </a:fld>
            <a:endParaRPr lang="zh-CN" altLang="en-US"/>
          </a:p>
        </p:txBody>
      </p:sp>
      <p:pic>
        <p:nvPicPr>
          <p:cNvPr id="10" name="Picture 5" descr="封面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876"/>
            <a:ext cx="9144000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FE269-D14D-4AF4-ACAD-A8E586F9C1B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7B4B6-8435-4563-8854-A4BCF4E35D4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386CB-438C-4E8A-ADCA-B6E17F5EEBB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F9CC4-AA43-4EC3-B55C-C14B9CF69E5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29375" y="63579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28575-2CAB-4FA0-9611-F0421B61C47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6256338"/>
            <a:ext cx="2571750" cy="601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" name="图片 9" descr="鸿信标志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688" y="6429375"/>
            <a:ext cx="24288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灯片编号占位符 5"/>
          <p:cNvSpPr>
            <a:spLocks noGrp="1"/>
          </p:cNvSpPr>
          <p:nvPr>
            <p:ph type="sldNum" sz="quarter" idx="10"/>
          </p:nvPr>
        </p:nvSpPr>
        <p:spPr>
          <a:xfrm>
            <a:off x="3357563" y="6429375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4EED838-6C6F-4313-B6B0-4C7A1720FB3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413" y="288925"/>
            <a:ext cx="8085137" cy="51911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49291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196975"/>
            <a:ext cx="4038600" cy="2387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736975"/>
            <a:ext cx="4038600" cy="23891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4F60E-2123-473B-99EB-047CED74A18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6491064" cy="490066"/>
          </a:xfrm>
        </p:spPr>
        <p:txBody>
          <a:bodyPr/>
          <a:lstStyle>
            <a:lvl1pPr algn="l">
              <a:defRPr sz="2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A6FB9-5314-4254-9C4E-D22A1D1DA31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6.png"/><Relationship Id="rId11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8C9090-1C87-434E-A59F-662CE7967826}" type="slidenum">
              <a:rPr lang="en-US" altLang="zh-CN"/>
            </a:fld>
            <a:endParaRPr lang="en-US" altLang="zh-CN"/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8" y="3290888"/>
            <a:ext cx="80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13" y="3309938"/>
            <a:ext cx="94297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5988" name="Picture 4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80512" cy="685800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diagramColors" Target="../diagrams/colors2.xml"/><Relationship Id="rId8" Type="http://schemas.openxmlformats.org/officeDocument/2006/relationships/diagramQuickStyle" Target="../diagrams/quickStyle2.xml"/><Relationship Id="rId7" Type="http://schemas.openxmlformats.org/officeDocument/2006/relationships/diagramLayout" Target="../diagrams/layout2.xml"/><Relationship Id="rId6" Type="http://schemas.openxmlformats.org/officeDocument/2006/relationships/diagramData" Target="../diagrams/data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1" Type="http://schemas.openxmlformats.org/officeDocument/2006/relationships/slideLayout" Target="../slideLayouts/slideLayout2.xml"/><Relationship Id="rId10" Type="http://schemas.microsoft.com/office/2007/relationships/diagramDrawing" Target="../diagrams/drawing2.xml"/><Relationship Id="rId1" Type="http://schemas.openxmlformats.org/officeDocument/2006/relationships/diagramData" Target="../diagrams/data1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hyperlink" Target="../&#35270;&#39057;&#25991;&#20214;/&#29976;&#29305;&#22270;.xlsx" TargetMode="External"/><Relationship Id="rId1" Type="http://schemas.openxmlformats.org/officeDocument/2006/relationships/chart" Target="../charts/chart1.xml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wmf"/><Relationship Id="rId3" Type="http://schemas.openxmlformats.org/officeDocument/2006/relationships/oleObject" Target="../embeddings/Workbook2.xls"/><Relationship Id="rId2" Type="http://schemas.openxmlformats.org/officeDocument/2006/relationships/image" Target="../media/image19.wmf"/><Relationship Id="rId1" Type="http://schemas.openxmlformats.org/officeDocument/2006/relationships/package" Target="../embeddings/Workbook1.xlsx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wmf"/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1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" name="Picture 8" descr="C:\Users\Administrator\Desktop\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7624" y="3948152"/>
            <a:ext cx="705678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 smtClean="0"/>
              <a:t>项目管理基础</a:t>
            </a:r>
            <a:r>
              <a:rPr lang="zh-CN" altLang="en-US" sz="6600" b="1" dirty="0"/>
              <a:t>培训</a:t>
            </a:r>
            <a:endParaRPr lang="en-US" altLang="zh-CN" sz="6600" b="1" dirty="0"/>
          </a:p>
          <a:p>
            <a:pPr algn="ctr"/>
            <a:r>
              <a:rPr lang="en-US" altLang="zh-CN" sz="4400" b="1" dirty="0" smtClean="0"/>
              <a:t>2013.7</a:t>
            </a:r>
            <a:endParaRPr lang="en-US" altLang="zh-CN" sz="4400" b="1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reeform 4"/>
          <p:cNvSpPr/>
          <p:nvPr/>
        </p:nvSpPr>
        <p:spPr bwMode="auto">
          <a:xfrm>
            <a:off x="5492750" y="1665288"/>
            <a:ext cx="146050" cy="285750"/>
          </a:xfrm>
          <a:custGeom>
            <a:avLst/>
            <a:gdLst>
              <a:gd name="T0" fmla="*/ 0 w 43"/>
              <a:gd name="T1" fmla="*/ 2147483647 h 126"/>
              <a:gd name="T2" fmla="*/ 0 w 43"/>
              <a:gd name="T3" fmla="*/ 2147483647 h 126"/>
              <a:gd name="T4" fmla="*/ 0 w 43"/>
              <a:gd name="T5" fmla="*/ 2147483647 h 126"/>
              <a:gd name="T6" fmla="*/ 0 w 43"/>
              <a:gd name="T7" fmla="*/ 2147483647 h 126"/>
              <a:gd name="T8" fmla="*/ 0 w 43"/>
              <a:gd name="T9" fmla="*/ 0 h 126"/>
              <a:gd name="T10" fmla="*/ 2147483647 w 43"/>
              <a:gd name="T11" fmla="*/ 0 h 126"/>
              <a:gd name="T12" fmla="*/ 2147483647 w 43"/>
              <a:gd name="T13" fmla="*/ 2147483647 h 126"/>
              <a:gd name="T14" fmla="*/ 2147483647 w 43"/>
              <a:gd name="T15" fmla="*/ 2147483647 h 126"/>
              <a:gd name="T16" fmla="*/ 2147483647 w 43"/>
              <a:gd name="T17" fmla="*/ 2147483647 h 126"/>
              <a:gd name="T18" fmla="*/ 2147483647 w 43"/>
              <a:gd name="T19" fmla="*/ 2147483647 h 126"/>
              <a:gd name="T20" fmla="*/ 0 w 43"/>
              <a:gd name="T21" fmla="*/ 2147483647 h 1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3"/>
              <a:gd name="T34" fmla="*/ 0 h 126"/>
              <a:gd name="T35" fmla="*/ 43 w 43"/>
              <a:gd name="T36" fmla="*/ 126 h 12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3" h="126">
                <a:moveTo>
                  <a:pt x="0" y="126"/>
                </a:moveTo>
                <a:lnTo>
                  <a:pt x="0" y="107"/>
                </a:lnTo>
                <a:lnTo>
                  <a:pt x="0" y="72"/>
                </a:lnTo>
                <a:lnTo>
                  <a:pt x="0" y="33"/>
                </a:lnTo>
                <a:lnTo>
                  <a:pt x="0" y="0"/>
                </a:lnTo>
                <a:lnTo>
                  <a:pt x="43" y="0"/>
                </a:lnTo>
                <a:lnTo>
                  <a:pt x="43" y="33"/>
                </a:lnTo>
                <a:lnTo>
                  <a:pt x="43" y="72"/>
                </a:lnTo>
                <a:lnTo>
                  <a:pt x="43" y="107"/>
                </a:lnTo>
                <a:lnTo>
                  <a:pt x="43" y="126"/>
                </a:lnTo>
                <a:lnTo>
                  <a:pt x="0" y="126"/>
                </a:lnTo>
                <a:close/>
              </a:path>
            </a:pathLst>
          </a:custGeom>
          <a:solidFill>
            <a:srgbClr val="B2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11" name="Freeform 5"/>
          <p:cNvSpPr/>
          <p:nvPr/>
        </p:nvSpPr>
        <p:spPr bwMode="auto">
          <a:xfrm>
            <a:off x="5537200" y="1665288"/>
            <a:ext cx="61913" cy="285750"/>
          </a:xfrm>
          <a:custGeom>
            <a:avLst/>
            <a:gdLst>
              <a:gd name="T0" fmla="*/ 0 w 18"/>
              <a:gd name="T1" fmla="*/ 2147483647 h 126"/>
              <a:gd name="T2" fmla="*/ 0 w 18"/>
              <a:gd name="T3" fmla="*/ 2147483647 h 126"/>
              <a:gd name="T4" fmla="*/ 0 w 18"/>
              <a:gd name="T5" fmla="*/ 2147483647 h 126"/>
              <a:gd name="T6" fmla="*/ 0 w 18"/>
              <a:gd name="T7" fmla="*/ 2147483647 h 126"/>
              <a:gd name="T8" fmla="*/ 0 w 18"/>
              <a:gd name="T9" fmla="*/ 0 h 126"/>
              <a:gd name="T10" fmla="*/ 2147483647 w 18"/>
              <a:gd name="T11" fmla="*/ 0 h 126"/>
              <a:gd name="T12" fmla="*/ 2147483647 w 18"/>
              <a:gd name="T13" fmla="*/ 2147483647 h 126"/>
              <a:gd name="T14" fmla="*/ 2147483647 w 18"/>
              <a:gd name="T15" fmla="*/ 2147483647 h 126"/>
              <a:gd name="T16" fmla="*/ 2147483647 w 18"/>
              <a:gd name="T17" fmla="*/ 2147483647 h 126"/>
              <a:gd name="T18" fmla="*/ 2147483647 w 18"/>
              <a:gd name="T19" fmla="*/ 2147483647 h 126"/>
              <a:gd name="T20" fmla="*/ 0 w 18"/>
              <a:gd name="T21" fmla="*/ 2147483647 h 1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26"/>
              <a:gd name="T35" fmla="*/ 18 w 18"/>
              <a:gd name="T36" fmla="*/ 126 h 12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26">
                <a:moveTo>
                  <a:pt x="0" y="126"/>
                </a:moveTo>
                <a:lnTo>
                  <a:pt x="0" y="107"/>
                </a:lnTo>
                <a:lnTo>
                  <a:pt x="0" y="72"/>
                </a:lnTo>
                <a:lnTo>
                  <a:pt x="0" y="33"/>
                </a:lnTo>
                <a:lnTo>
                  <a:pt x="0" y="0"/>
                </a:lnTo>
                <a:lnTo>
                  <a:pt x="18" y="0"/>
                </a:lnTo>
                <a:lnTo>
                  <a:pt x="18" y="33"/>
                </a:lnTo>
                <a:lnTo>
                  <a:pt x="18" y="72"/>
                </a:lnTo>
                <a:lnTo>
                  <a:pt x="18" y="107"/>
                </a:lnTo>
                <a:lnTo>
                  <a:pt x="18" y="126"/>
                </a:lnTo>
                <a:lnTo>
                  <a:pt x="0" y="126"/>
                </a:lnTo>
                <a:close/>
              </a:path>
            </a:pathLst>
          </a:custGeom>
          <a:solidFill>
            <a:srgbClr val="FFB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12" name="Rectangle 6"/>
          <p:cNvSpPr>
            <a:spLocks noChangeArrowheads="1"/>
          </p:cNvSpPr>
          <p:nvPr/>
        </p:nvSpPr>
        <p:spPr bwMode="auto">
          <a:xfrm>
            <a:off x="3048000" y="1905000"/>
            <a:ext cx="5257800" cy="2514600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en-US" altLang="zh-CN" sz="2400">
              <a:solidFill>
                <a:srgbClr val="000000"/>
              </a:solidFill>
            </a:endParaRPr>
          </a:p>
          <a:p>
            <a:pPr algn="ctr"/>
            <a:r>
              <a:rPr kumimoji="1" lang="zh-CN" altLang="en-US" sz="3600" b="1">
                <a:solidFill>
                  <a:srgbClr val="000000"/>
                </a:solidFill>
              </a:rPr>
              <a:t>第二部分</a:t>
            </a:r>
            <a:endParaRPr kumimoji="1" lang="zh-CN" altLang="en-US" sz="3600" b="1">
              <a:solidFill>
                <a:srgbClr val="000000"/>
              </a:solidFill>
            </a:endParaRPr>
          </a:p>
          <a:p>
            <a:pPr algn="ctr"/>
            <a:endParaRPr kumimoji="1" lang="zh-CN" altLang="en-US" sz="3600" b="1">
              <a:solidFill>
                <a:srgbClr val="000000"/>
              </a:solidFill>
            </a:endParaRPr>
          </a:p>
          <a:p>
            <a:pPr algn="ctr"/>
            <a:r>
              <a:rPr kumimoji="1" lang="zh-CN" altLang="en-US" sz="3600" b="1">
                <a:solidFill>
                  <a:srgbClr val="000000"/>
                </a:solidFill>
              </a:rPr>
              <a:t>项目管理过程</a:t>
            </a:r>
            <a:endParaRPr kumimoji="1" lang="zh-CN" altLang="en-US" sz="3600" b="1">
              <a:solidFill>
                <a:srgbClr val="000000"/>
              </a:solidFill>
            </a:endParaRPr>
          </a:p>
        </p:txBody>
      </p:sp>
      <p:sp>
        <p:nvSpPr>
          <p:cNvPr id="68613" name="Freeform 7"/>
          <p:cNvSpPr/>
          <p:nvPr/>
        </p:nvSpPr>
        <p:spPr bwMode="auto">
          <a:xfrm>
            <a:off x="4419600" y="4408488"/>
            <a:ext cx="2362200" cy="1763712"/>
          </a:xfrm>
          <a:custGeom>
            <a:avLst/>
            <a:gdLst>
              <a:gd name="T0" fmla="*/ 2147483647 w 930"/>
              <a:gd name="T1" fmla="*/ 2147483647 h 1142"/>
              <a:gd name="T2" fmla="*/ 2147483647 w 930"/>
              <a:gd name="T3" fmla="*/ 2147483647 h 1142"/>
              <a:gd name="T4" fmla="*/ 2147483647 w 930"/>
              <a:gd name="T5" fmla="*/ 2147483647 h 1142"/>
              <a:gd name="T6" fmla="*/ 2147483647 w 930"/>
              <a:gd name="T7" fmla="*/ 2147483647 h 1142"/>
              <a:gd name="T8" fmla="*/ 2147483647 w 930"/>
              <a:gd name="T9" fmla="*/ 2147483647 h 1142"/>
              <a:gd name="T10" fmla="*/ 2147483647 w 930"/>
              <a:gd name="T11" fmla="*/ 2147483647 h 1142"/>
              <a:gd name="T12" fmla="*/ 2147483647 w 930"/>
              <a:gd name="T13" fmla="*/ 2147483647 h 1142"/>
              <a:gd name="T14" fmla="*/ 2147483647 w 930"/>
              <a:gd name="T15" fmla="*/ 2147483647 h 1142"/>
              <a:gd name="T16" fmla="*/ 2147483647 w 930"/>
              <a:gd name="T17" fmla="*/ 2147483647 h 1142"/>
              <a:gd name="T18" fmla="*/ 2147483647 w 930"/>
              <a:gd name="T19" fmla="*/ 2147483647 h 1142"/>
              <a:gd name="T20" fmla="*/ 2147483647 w 930"/>
              <a:gd name="T21" fmla="*/ 2147483647 h 1142"/>
              <a:gd name="T22" fmla="*/ 2147483647 w 930"/>
              <a:gd name="T23" fmla="*/ 2147483647 h 1142"/>
              <a:gd name="T24" fmla="*/ 2147483647 w 930"/>
              <a:gd name="T25" fmla="*/ 2147483647 h 1142"/>
              <a:gd name="T26" fmla="*/ 2147483647 w 930"/>
              <a:gd name="T27" fmla="*/ 2147483647 h 1142"/>
              <a:gd name="T28" fmla="*/ 2147483647 w 930"/>
              <a:gd name="T29" fmla="*/ 2147483647 h 1142"/>
              <a:gd name="T30" fmla="*/ 2147483647 w 930"/>
              <a:gd name="T31" fmla="*/ 2147483647 h 1142"/>
              <a:gd name="T32" fmla="*/ 2147483647 w 930"/>
              <a:gd name="T33" fmla="*/ 2147483647 h 1142"/>
              <a:gd name="T34" fmla="*/ 2147483647 w 930"/>
              <a:gd name="T35" fmla="*/ 2147483647 h 1142"/>
              <a:gd name="T36" fmla="*/ 2147483647 w 930"/>
              <a:gd name="T37" fmla="*/ 2147483647 h 1142"/>
              <a:gd name="T38" fmla="*/ 2147483647 w 930"/>
              <a:gd name="T39" fmla="*/ 2147483647 h 1142"/>
              <a:gd name="T40" fmla="*/ 2147483647 w 930"/>
              <a:gd name="T41" fmla="*/ 0 h 1142"/>
              <a:gd name="T42" fmla="*/ 2147483647 w 930"/>
              <a:gd name="T43" fmla="*/ 0 h 1142"/>
              <a:gd name="T44" fmla="*/ 2147483647 w 930"/>
              <a:gd name="T45" fmla="*/ 0 h 1142"/>
              <a:gd name="T46" fmla="*/ 2147483647 w 930"/>
              <a:gd name="T47" fmla="*/ 2147483647 h 1142"/>
              <a:gd name="T48" fmla="*/ 2147483647 w 930"/>
              <a:gd name="T49" fmla="*/ 2147483647 h 1142"/>
              <a:gd name="T50" fmla="*/ 0 w 930"/>
              <a:gd name="T51" fmla="*/ 2147483647 h 1142"/>
              <a:gd name="T52" fmla="*/ 2147483647 w 930"/>
              <a:gd name="T53" fmla="*/ 2147483647 h 1142"/>
              <a:gd name="T54" fmla="*/ 2147483647 w 930"/>
              <a:gd name="T55" fmla="*/ 2147483647 h 1142"/>
              <a:gd name="T56" fmla="*/ 2147483647 w 930"/>
              <a:gd name="T57" fmla="*/ 2147483647 h 1142"/>
              <a:gd name="T58" fmla="*/ 2147483647 w 930"/>
              <a:gd name="T59" fmla="*/ 2147483647 h 1142"/>
              <a:gd name="T60" fmla="*/ 2147483647 w 930"/>
              <a:gd name="T61" fmla="*/ 2147483647 h 1142"/>
              <a:gd name="T62" fmla="*/ 2147483647 w 930"/>
              <a:gd name="T63" fmla="*/ 2147483647 h 1142"/>
              <a:gd name="T64" fmla="*/ 2147483647 w 930"/>
              <a:gd name="T65" fmla="*/ 2147483647 h 1142"/>
              <a:gd name="T66" fmla="*/ 2147483647 w 930"/>
              <a:gd name="T67" fmla="*/ 2147483647 h 1142"/>
              <a:gd name="T68" fmla="*/ 2147483647 w 930"/>
              <a:gd name="T69" fmla="*/ 2147483647 h 1142"/>
              <a:gd name="T70" fmla="*/ 2147483647 w 930"/>
              <a:gd name="T71" fmla="*/ 2147483647 h 1142"/>
              <a:gd name="T72" fmla="*/ 2147483647 w 930"/>
              <a:gd name="T73" fmla="*/ 2147483647 h 1142"/>
              <a:gd name="T74" fmla="*/ 2147483647 w 930"/>
              <a:gd name="T75" fmla="*/ 2147483647 h 1142"/>
              <a:gd name="T76" fmla="*/ 2147483647 w 930"/>
              <a:gd name="T77" fmla="*/ 2147483647 h 1142"/>
              <a:gd name="T78" fmla="*/ 2147483647 w 930"/>
              <a:gd name="T79" fmla="*/ 2147483647 h 1142"/>
              <a:gd name="T80" fmla="*/ 2147483647 w 930"/>
              <a:gd name="T81" fmla="*/ 2147483647 h 1142"/>
              <a:gd name="T82" fmla="*/ 2147483647 w 930"/>
              <a:gd name="T83" fmla="*/ 2147483647 h 1142"/>
              <a:gd name="T84" fmla="*/ 2147483647 w 930"/>
              <a:gd name="T85" fmla="*/ 2147483647 h 1142"/>
              <a:gd name="T86" fmla="*/ 2147483647 w 930"/>
              <a:gd name="T87" fmla="*/ 2147483647 h 1142"/>
              <a:gd name="T88" fmla="*/ 2147483647 w 930"/>
              <a:gd name="T89" fmla="*/ 2147483647 h 1142"/>
              <a:gd name="T90" fmla="*/ 2147483647 w 930"/>
              <a:gd name="T91" fmla="*/ 2147483647 h 1142"/>
              <a:gd name="T92" fmla="*/ 2147483647 w 930"/>
              <a:gd name="T93" fmla="*/ 2147483647 h 114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30"/>
              <a:gd name="T142" fmla="*/ 0 h 1142"/>
              <a:gd name="T143" fmla="*/ 930 w 930"/>
              <a:gd name="T144" fmla="*/ 1142 h 114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30" h="1142">
                <a:moveTo>
                  <a:pt x="485" y="982"/>
                </a:moveTo>
                <a:lnTo>
                  <a:pt x="485" y="838"/>
                </a:lnTo>
                <a:lnTo>
                  <a:pt x="485" y="526"/>
                </a:lnTo>
                <a:lnTo>
                  <a:pt x="485" y="211"/>
                </a:lnTo>
                <a:lnTo>
                  <a:pt x="485" y="54"/>
                </a:lnTo>
                <a:lnTo>
                  <a:pt x="620" y="54"/>
                </a:lnTo>
                <a:lnTo>
                  <a:pt x="631" y="98"/>
                </a:lnTo>
                <a:lnTo>
                  <a:pt x="662" y="219"/>
                </a:lnTo>
                <a:lnTo>
                  <a:pt x="705" y="387"/>
                </a:lnTo>
                <a:lnTo>
                  <a:pt x="756" y="584"/>
                </a:lnTo>
                <a:lnTo>
                  <a:pt x="806" y="780"/>
                </a:lnTo>
                <a:lnTo>
                  <a:pt x="851" y="953"/>
                </a:lnTo>
                <a:lnTo>
                  <a:pt x="882" y="1079"/>
                </a:lnTo>
                <a:lnTo>
                  <a:pt x="897" y="1132"/>
                </a:lnTo>
                <a:lnTo>
                  <a:pt x="904" y="1140"/>
                </a:lnTo>
                <a:lnTo>
                  <a:pt x="915" y="1142"/>
                </a:lnTo>
                <a:lnTo>
                  <a:pt x="926" y="1138"/>
                </a:lnTo>
                <a:lnTo>
                  <a:pt x="930" y="1130"/>
                </a:lnTo>
                <a:lnTo>
                  <a:pt x="653" y="54"/>
                </a:lnTo>
                <a:lnTo>
                  <a:pt x="716" y="54"/>
                </a:lnTo>
                <a:lnTo>
                  <a:pt x="716" y="0"/>
                </a:lnTo>
                <a:lnTo>
                  <a:pt x="534" y="0"/>
                </a:lnTo>
                <a:lnTo>
                  <a:pt x="213" y="0"/>
                </a:lnTo>
                <a:lnTo>
                  <a:pt x="213" y="54"/>
                </a:lnTo>
                <a:lnTo>
                  <a:pt x="276" y="54"/>
                </a:lnTo>
                <a:lnTo>
                  <a:pt x="0" y="1130"/>
                </a:lnTo>
                <a:lnTo>
                  <a:pt x="4" y="1138"/>
                </a:lnTo>
                <a:lnTo>
                  <a:pt x="13" y="1142"/>
                </a:lnTo>
                <a:lnTo>
                  <a:pt x="24" y="1140"/>
                </a:lnTo>
                <a:lnTo>
                  <a:pt x="32" y="1132"/>
                </a:lnTo>
                <a:lnTo>
                  <a:pt x="46" y="1079"/>
                </a:lnTo>
                <a:lnTo>
                  <a:pt x="78" y="953"/>
                </a:lnTo>
                <a:lnTo>
                  <a:pt x="122" y="780"/>
                </a:lnTo>
                <a:lnTo>
                  <a:pt x="174" y="584"/>
                </a:lnTo>
                <a:lnTo>
                  <a:pt x="224" y="387"/>
                </a:lnTo>
                <a:lnTo>
                  <a:pt x="266" y="219"/>
                </a:lnTo>
                <a:lnTo>
                  <a:pt x="298" y="98"/>
                </a:lnTo>
                <a:lnTo>
                  <a:pt x="309" y="54"/>
                </a:lnTo>
                <a:lnTo>
                  <a:pt x="442" y="54"/>
                </a:lnTo>
                <a:lnTo>
                  <a:pt x="442" y="211"/>
                </a:lnTo>
                <a:lnTo>
                  <a:pt x="442" y="526"/>
                </a:lnTo>
                <a:lnTo>
                  <a:pt x="442" y="838"/>
                </a:lnTo>
                <a:lnTo>
                  <a:pt x="442" y="982"/>
                </a:lnTo>
                <a:lnTo>
                  <a:pt x="449" y="990"/>
                </a:lnTo>
                <a:lnTo>
                  <a:pt x="464" y="992"/>
                </a:lnTo>
                <a:lnTo>
                  <a:pt x="477" y="990"/>
                </a:lnTo>
                <a:lnTo>
                  <a:pt x="485" y="982"/>
                </a:lnTo>
                <a:close/>
              </a:path>
            </a:pathLst>
          </a:custGeom>
          <a:solidFill>
            <a:srgbClr val="B76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8614" name="Group 8"/>
          <p:cNvGrpSpPr/>
          <p:nvPr/>
        </p:nvGrpSpPr>
        <p:grpSpPr bwMode="auto">
          <a:xfrm>
            <a:off x="990600" y="1524000"/>
            <a:ext cx="1752600" cy="4557713"/>
            <a:chOff x="528" y="624"/>
            <a:chExt cx="1104" cy="2871"/>
          </a:xfrm>
        </p:grpSpPr>
        <p:grpSp>
          <p:nvGrpSpPr>
            <p:cNvPr id="68615" name="Group 9"/>
            <p:cNvGrpSpPr/>
            <p:nvPr/>
          </p:nvGrpSpPr>
          <p:grpSpPr bwMode="auto">
            <a:xfrm>
              <a:off x="528" y="2391"/>
              <a:ext cx="1104" cy="1104"/>
              <a:chOff x="200" y="2312"/>
              <a:chExt cx="701" cy="730"/>
            </a:xfrm>
          </p:grpSpPr>
          <p:sp>
            <p:nvSpPr>
              <p:cNvPr id="68669" name="Freeform 10"/>
              <p:cNvSpPr/>
              <p:nvPr/>
            </p:nvSpPr>
            <p:spPr bwMode="auto">
              <a:xfrm>
                <a:off x="580" y="2901"/>
                <a:ext cx="321" cy="141"/>
              </a:xfrm>
              <a:custGeom>
                <a:avLst/>
                <a:gdLst>
                  <a:gd name="T0" fmla="*/ 34 w 321"/>
                  <a:gd name="T1" fmla="*/ 0 h 141"/>
                  <a:gd name="T2" fmla="*/ 79 w 321"/>
                  <a:gd name="T3" fmla="*/ 7 h 141"/>
                  <a:gd name="T4" fmla="*/ 110 w 321"/>
                  <a:gd name="T5" fmla="*/ 19 h 141"/>
                  <a:gd name="T6" fmla="*/ 148 w 321"/>
                  <a:gd name="T7" fmla="*/ 36 h 141"/>
                  <a:gd name="T8" fmla="*/ 172 w 321"/>
                  <a:gd name="T9" fmla="*/ 47 h 141"/>
                  <a:gd name="T10" fmla="*/ 192 w 321"/>
                  <a:gd name="T11" fmla="*/ 57 h 141"/>
                  <a:gd name="T12" fmla="*/ 217 w 321"/>
                  <a:gd name="T13" fmla="*/ 74 h 141"/>
                  <a:gd name="T14" fmla="*/ 245 w 321"/>
                  <a:gd name="T15" fmla="*/ 92 h 141"/>
                  <a:gd name="T16" fmla="*/ 267 w 321"/>
                  <a:gd name="T17" fmla="*/ 100 h 141"/>
                  <a:gd name="T18" fmla="*/ 301 w 321"/>
                  <a:gd name="T19" fmla="*/ 106 h 141"/>
                  <a:gd name="T20" fmla="*/ 316 w 321"/>
                  <a:gd name="T21" fmla="*/ 110 h 141"/>
                  <a:gd name="T22" fmla="*/ 321 w 321"/>
                  <a:gd name="T23" fmla="*/ 119 h 141"/>
                  <a:gd name="T24" fmla="*/ 311 w 321"/>
                  <a:gd name="T25" fmla="*/ 131 h 141"/>
                  <a:gd name="T26" fmla="*/ 274 w 321"/>
                  <a:gd name="T27" fmla="*/ 141 h 141"/>
                  <a:gd name="T28" fmla="*/ 210 w 321"/>
                  <a:gd name="T29" fmla="*/ 141 h 141"/>
                  <a:gd name="T30" fmla="*/ 148 w 321"/>
                  <a:gd name="T31" fmla="*/ 122 h 141"/>
                  <a:gd name="T32" fmla="*/ 98 w 321"/>
                  <a:gd name="T33" fmla="*/ 106 h 141"/>
                  <a:gd name="T34" fmla="*/ 64 w 321"/>
                  <a:gd name="T35" fmla="*/ 100 h 141"/>
                  <a:gd name="T36" fmla="*/ 64 w 321"/>
                  <a:gd name="T37" fmla="*/ 108 h 141"/>
                  <a:gd name="T38" fmla="*/ 3 w 321"/>
                  <a:gd name="T39" fmla="*/ 92 h 141"/>
                  <a:gd name="T40" fmla="*/ 0 w 321"/>
                  <a:gd name="T41" fmla="*/ 64 h 141"/>
                  <a:gd name="T42" fmla="*/ 8 w 321"/>
                  <a:gd name="T43" fmla="*/ 40 h 141"/>
                  <a:gd name="T44" fmla="*/ 34 w 321"/>
                  <a:gd name="T45" fmla="*/ 0 h 14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21"/>
                  <a:gd name="T70" fmla="*/ 0 h 141"/>
                  <a:gd name="T71" fmla="*/ 321 w 321"/>
                  <a:gd name="T72" fmla="*/ 141 h 14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21" h="141">
                    <a:moveTo>
                      <a:pt x="34" y="0"/>
                    </a:moveTo>
                    <a:lnTo>
                      <a:pt x="79" y="7"/>
                    </a:lnTo>
                    <a:lnTo>
                      <a:pt x="110" y="19"/>
                    </a:lnTo>
                    <a:lnTo>
                      <a:pt x="148" y="36"/>
                    </a:lnTo>
                    <a:lnTo>
                      <a:pt x="172" y="47"/>
                    </a:lnTo>
                    <a:lnTo>
                      <a:pt x="192" y="57"/>
                    </a:lnTo>
                    <a:lnTo>
                      <a:pt x="217" y="74"/>
                    </a:lnTo>
                    <a:lnTo>
                      <a:pt x="245" y="92"/>
                    </a:lnTo>
                    <a:lnTo>
                      <a:pt x="267" y="100"/>
                    </a:lnTo>
                    <a:lnTo>
                      <a:pt x="301" y="106"/>
                    </a:lnTo>
                    <a:lnTo>
                      <a:pt x="316" y="110"/>
                    </a:lnTo>
                    <a:lnTo>
                      <a:pt x="321" y="119"/>
                    </a:lnTo>
                    <a:lnTo>
                      <a:pt x="311" y="131"/>
                    </a:lnTo>
                    <a:lnTo>
                      <a:pt x="274" y="141"/>
                    </a:lnTo>
                    <a:lnTo>
                      <a:pt x="210" y="141"/>
                    </a:lnTo>
                    <a:lnTo>
                      <a:pt x="148" y="122"/>
                    </a:lnTo>
                    <a:lnTo>
                      <a:pt x="98" y="106"/>
                    </a:lnTo>
                    <a:lnTo>
                      <a:pt x="64" y="100"/>
                    </a:lnTo>
                    <a:lnTo>
                      <a:pt x="64" y="108"/>
                    </a:lnTo>
                    <a:lnTo>
                      <a:pt x="3" y="92"/>
                    </a:lnTo>
                    <a:lnTo>
                      <a:pt x="0" y="64"/>
                    </a:lnTo>
                    <a:lnTo>
                      <a:pt x="8" y="4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404040"/>
              </a:solidFill>
              <a:ln w="11113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670" name="Freeform 11"/>
              <p:cNvSpPr/>
              <p:nvPr/>
            </p:nvSpPr>
            <p:spPr bwMode="auto">
              <a:xfrm>
                <a:off x="200" y="2893"/>
                <a:ext cx="317" cy="141"/>
              </a:xfrm>
              <a:custGeom>
                <a:avLst/>
                <a:gdLst>
                  <a:gd name="T0" fmla="*/ 283 w 317"/>
                  <a:gd name="T1" fmla="*/ 0 h 141"/>
                  <a:gd name="T2" fmla="*/ 239 w 317"/>
                  <a:gd name="T3" fmla="*/ 8 h 141"/>
                  <a:gd name="T4" fmla="*/ 208 w 317"/>
                  <a:gd name="T5" fmla="*/ 19 h 141"/>
                  <a:gd name="T6" fmla="*/ 168 w 317"/>
                  <a:gd name="T7" fmla="*/ 36 h 141"/>
                  <a:gd name="T8" fmla="*/ 144 w 317"/>
                  <a:gd name="T9" fmla="*/ 48 h 141"/>
                  <a:gd name="T10" fmla="*/ 125 w 317"/>
                  <a:gd name="T11" fmla="*/ 58 h 141"/>
                  <a:gd name="T12" fmla="*/ 101 w 317"/>
                  <a:gd name="T13" fmla="*/ 74 h 141"/>
                  <a:gd name="T14" fmla="*/ 72 w 317"/>
                  <a:gd name="T15" fmla="*/ 93 h 141"/>
                  <a:gd name="T16" fmla="*/ 50 w 317"/>
                  <a:gd name="T17" fmla="*/ 100 h 141"/>
                  <a:gd name="T18" fmla="*/ 16 w 317"/>
                  <a:gd name="T19" fmla="*/ 107 h 141"/>
                  <a:gd name="T20" fmla="*/ 1 w 317"/>
                  <a:gd name="T21" fmla="*/ 112 h 141"/>
                  <a:gd name="T22" fmla="*/ 0 w 317"/>
                  <a:gd name="T23" fmla="*/ 121 h 141"/>
                  <a:gd name="T24" fmla="*/ 6 w 317"/>
                  <a:gd name="T25" fmla="*/ 131 h 141"/>
                  <a:gd name="T26" fmla="*/ 43 w 317"/>
                  <a:gd name="T27" fmla="*/ 141 h 141"/>
                  <a:gd name="T28" fmla="*/ 108 w 317"/>
                  <a:gd name="T29" fmla="*/ 141 h 141"/>
                  <a:gd name="T30" fmla="*/ 168 w 317"/>
                  <a:gd name="T31" fmla="*/ 122 h 141"/>
                  <a:gd name="T32" fmla="*/ 220 w 317"/>
                  <a:gd name="T33" fmla="*/ 107 h 141"/>
                  <a:gd name="T34" fmla="*/ 253 w 317"/>
                  <a:gd name="T35" fmla="*/ 100 h 141"/>
                  <a:gd name="T36" fmla="*/ 253 w 317"/>
                  <a:gd name="T37" fmla="*/ 109 h 141"/>
                  <a:gd name="T38" fmla="*/ 314 w 317"/>
                  <a:gd name="T39" fmla="*/ 93 h 141"/>
                  <a:gd name="T40" fmla="*/ 317 w 317"/>
                  <a:gd name="T41" fmla="*/ 64 h 141"/>
                  <a:gd name="T42" fmla="*/ 309 w 317"/>
                  <a:gd name="T43" fmla="*/ 40 h 141"/>
                  <a:gd name="T44" fmla="*/ 283 w 317"/>
                  <a:gd name="T45" fmla="*/ 0 h 14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17"/>
                  <a:gd name="T70" fmla="*/ 0 h 141"/>
                  <a:gd name="T71" fmla="*/ 317 w 317"/>
                  <a:gd name="T72" fmla="*/ 141 h 14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17" h="141">
                    <a:moveTo>
                      <a:pt x="283" y="0"/>
                    </a:moveTo>
                    <a:lnTo>
                      <a:pt x="239" y="8"/>
                    </a:lnTo>
                    <a:lnTo>
                      <a:pt x="208" y="19"/>
                    </a:lnTo>
                    <a:lnTo>
                      <a:pt x="168" y="36"/>
                    </a:lnTo>
                    <a:lnTo>
                      <a:pt x="144" y="48"/>
                    </a:lnTo>
                    <a:lnTo>
                      <a:pt x="125" y="58"/>
                    </a:lnTo>
                    <a:lnTo>
                      <a:pt x="101" y="74"/>
                    </a:lnTo>
                    <a:lnTo>
                      <a:pt x="72" y="93"/>
                    </a:lnTo>
                    <a:lnTo>
                      <a:pt x="50" y="100"/>
                    </a:lnTo>
                    <a:lnTo>
                      <a:pt x="16" y="107"/>
                    </a:lnTo>
                    <a:lnTo>
                      <a:pt x="1" y="112"/>
                    </a:lnTo>
                    <a:lnTo>
                      <a:pt x="0" y="121"/>
                    </a:lnTo>
                    <a:lnTo>
                      <a:pt x="6" y="131"/>
                    </a:lnTo>
                    <a:lnTo>
                      <a:pt x="43" y="141"/>
                    </a:lnTo>
                    <a:lnTo>
                      <a:pt x="108" y="141"/>
                    </a:lnTo>
                    <a:lnTo>
                      <a:pt x="168" y="122"/>
                    </a:lnTo>
                    <a:lnTo>
                      <a:pt x="220" y="107"/>
                    </a:lnTo>
                    <a:lnTo>
                      <a:pt x="253" y="100"/>
                    </a:lnTo>
                    <a:lnTo>
                      <a:pt x="253" y="109"/>
                    </a:lnTo>
                    <a:lnTo>
                      <a:pt x="314" y="93"/>
                    </a:lnTo>
                    <a:lnTo>
                      <a:pt x="317" y="64"/>
                    </a:lnTo>
                    <a:lnTo>
                      <a:pt x="309" y="40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404040"/>
              </a:solidFill>
              <a:ln w="11113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671" name="Freeform 12"/>
              <p:cNvSpPr/>
              <p:nvPr/>
            </p:nvSpPr>
            <p:spPr bwMode="auto">
              <a:xfrm>
                <a:off x="340" y="2312"/>
                <a:ext cx="435" cy="652"/>
              </a:xfrm>
              <a:custGeom>
                <a:avLst/>
                <a:gdLst>
                  <a:gd name="T0" fmla="*/ 139 w 435"/>
                  <a:gd name="T1" fmla="*/ 46 h 652"/>
                  <a:gd name="T2" fmla="*/ 129 w 435"/>
                  <a:gd name="T3" fmla="*/ 96 h 652"/>
                  <a:gd name="T4" fmla="*/ 111 w 435"/>
                  <a:gd name="T5" fmla="*/ 165 h 652"/>
                  <a:gd name="T6" fmla="*/ 95 w 435"/>
                  <a:gd name="T7" fmla="*/ 246 h 652"/>
                  <a:gd name="T8" fmla="*/ 78 w 435"/>
                  <a:gd name="T9" fmla="*/ 313 h 652"/>
                  <a:gd name="T10" fmla="*/ 65 w 435"/>
                  <a:gd name="T11" fmla="*/ 353 h 652"/>
                  <a:gd name="T12" fmla="*/ 60 w 435"/>
                  <a:gd name="T13" fmla="*/ 404 h 652"/>
                  <a:gd name="T14" fmla="*/ 63 w 435"/>
                  <a:gd name="T15" fmla="*/ 459 h 652"/>
                  <a:gd name="T16" fmla="*/ 46 w 435"/>
                  <a:gd name="T17" fmla="*/ 506 h 652"/>
                  <a:gd name="T18" fmla="*/ 25 w 435"/>
                  <a:gd name="T19" fmla="*/ 568 h 652"/>
                  <a:gd name="T20" fmla="*/ 5 w 435"/>
                  <a:gd name="T21" fmla="*/ 620 h 652"/>
                  <a:gd name="T22" fmla="*/ 12 w 435"/>
                  <a:gd name="T23" fmla="*/ 650 h 652"/>
                  <a:gd name="T24" fmla="*/ 53 w 435"/>
                  <a:gd name="T25" fmla="*/ 638 h 652"/>
                  <a:gd name="T26" fmla="*/ 98 w 435"/>
                  <a:gd name="T27" fmla="*/ 630 h 652"/>
                  <a:gd name="T28" fmla="*/ 144 w 435"/>
                  <a:gd name="T29" fmla="*/ 610 h 652"/>
                  <a:gd name="T30" fmla="*/ 181 w 435"/>
                  <a:gd name="T31" fmla="*/ 543 h 652"/>
                  <a:gd name="T32" fmla="*/ 201 w 435"/>
                  <a:gd name="T33" fmla="*/ 421 h 652"/>
                  <a:gd name="T34" fmla="*/ 218 w 435"/>
                  <a:gd name="T35" fmla="*/ 325 h 652"/>
                  <a:gd name="T36" fmla="*/ 244 w 435"/>
                  <a:gd name="T37" fmla="*/ 251 h 652"/>
                  <a:gd name="T38" fmla="*/ 261 w 435"/>
                  <a:gd name="T39" fmla="*/ 224 h 652"/>
                  <a:gd name="T40" fmla="*/ 278 w 435"/>
                  <a:gd name="T41" fmla="*/ 306 h 652"/>
                  <a:gd name="T42" fmla="*/ 281 w 435"/>
                  <a:gd name="T43" fmla="*/ 377 h 652"/>
                  <a:gd name="T44" fmla="*/ 276 w 435"/>
                  <a:gd name="T45" fmla="*/ 454 h 652"/>
                  <a:gd name="T46" fmla="*/ 283 w 435"/>
                  <a:gd name="T47" fmla="*/ 536 h 652"/>
                  <a:gd name="T48" fmla="*/ 271 w 435"/>
                  <a:gd name="T49" fmla="*/ 598 h 652"/>
                  <a:gd name="T50" fmla="*/ 281 w 435"/>
                  <a:gd name="T51" fmla="*/ 620 h 652"/>
                  <a:gd name="T52" fmla="*/ 340 w 435"/>
                  <a:gd name="T53" fmla="*/ 633 h 652"/>
                  <a:gd name="T54" fmla="*/ 391 w 435"/>
                  <a:gd name="T55" fmla="*/ 642 h 652"/>
                  <a:gd name="T56" fmla="*/ 427 w 435"/>
                  <a:gd name="T57" fmla="*/ 652 h 652"/>
                  <a:gd name="T58" fmla="*/ 422 w 435"/>
                  <a:gd name="T59" fmla="*/ 608 h 652"/>
                  <a:gd name="T60" fmla="*/ 409 w 435"/>
                  <a:gd name="T61" fmla="*/ 526 h 652"/>
                  <a:gd name="T62" fmla="*/ 416 w 435"/>
                  <a:gd name="T63" fmla="*/ 411 h 652"/>
                  <a:gd name="T64" fmla="*/ 420 w 435"/>
                  <a:gd name="T65" fmla="*/ 313 h 652"/>
                  <a:gd name="T66" fmla="*/ 409 w 435"/>
                  <a:gd name="T67" fmla="*/ 221 h 652"/>
                  <a:gd name="T68" fmla="*/ 425 w 435"/>
                  <a:gd name="T69" fmla="*/ 115 h 652"/>
                  <a:gd name="T70" fmla="*/ 394 w 435"/>
                  <a:gd name="T71" fmla="*/ 30 h 652"/>
                  <a:gd name="T72" fmla="*/ 335 w 435"/>
                  <a:gd name="T73" fmla="*/ 15 h 652"/>
                  <a:gd name="T74" fmla="*/ 220 w 435"/>
                  <a:gd name="T75" fmla="*/ 12 h 65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5"/>
                  <a:gd name="T115" fmla="*/ 0 h 652"/>
                  <a:gd name="T116" fmla="*/ 435 w 435"/>
                  <a:gd name="T117" fmla="*/ 652 h 65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5" h="652">
                    <a:moveTo>
                      <a:pt x="164" y="12"/>
                    </a:moveTo>
                    <a:lnTo>
                      <a:pt x="139" y="46"/>
                    </a:lnTo>
                    <a:lnTo>
                      <a:pt x="134" y="66"/>
                    </a:lnTo>
                    <a:lnTo>
                      <a:pt x="129" y="96"/>
                    </a:lnTo>
                    <a:lnTo>
                      <a:pt x="121" y="130"/>
                    </a:lnTo>
                    <a:lnTo>
                      <a:pt x="111" y="165"/>
                    </a:lnTo>
                    <a:lnTo>
                      <a:pt x="105" y="210"/>
                    </a:lnTo>
                    <a:lnTo>
                      <a:pt x="95" y="246"/>
                    </a:lnTo>
                    <a:lnTo>
                      <a:pt x="85" y="286"/>
                    </a:lnTo>
                    <a:lnTo>
                      <a:pt x="78" y="313"/>
                    </a:lnTo>
                    <a:lnTo>
                      <a:pt x="70" y="333"/>
                    </a:lnTo>
                    <a:lnTo>
                      <a:pt x="65" y="353"/>
                    </a:lnTo>
                    <a:lnTo>
                      <a:pt x="63" y="380"/>
                    </a:lnTo>
                    <a:lnTo>
                      <a:pt x="60" y="404"/>
                    </a:lnTo>
                    <a:lnTo>
                      <a:pt x="65" y="429"/>
                    </a:lnTo>
                    <a:lnTo>
                      <a:pt x="63" y="459"/>
                    </a:lnTo>
                    <a:lnTo>
                      <a:pt x="56" y="484"/>
                    </a:lnTo>
                    <a:lnTo>
                      <a:pt x="46" y="506"/>
                    </a:lnTo>
                    <a:lnTo>
                      <a:pt x="35" y="533"/>
                    </a:lnTo>
                    <a:lnTo>
                      <a:pt x="25" y="568"/>
                    </a:lnTo>
                    <a:lnTo>
                      <a:pt x="12" y="595"/>
                    </a:lnTo>
                    <a:lnTo>
                      <a:pt x="5" y="620"/>
                    </a:lnTo>
                    <a:lnTo>
                      <a:pt x="0" y="635"/>
                    </a:lnTo>
                    <a:lnTo>
                      <a:pt x="12" y="650"/>
                    </a:lnTo>
                    <a:lnTo>
                      <a:pt x="27" y="652"/>
                    </a:lnTo>
                    <a:lnTo>
                      <a:pt x="53" y="638"/>
                    </a:lnTo>
                    <a:lnTo>
                      <a:pt x="73" y="628"/>
                    </a:lnTo>
                    <a:lnTo>
                      <a:pt x="98" y="630"/>
                    </a:lnTo>
                    <a:lnTo>
                      <a:pt x="131" y="618"/>
                    </a:lnTo>
                    <a:lnTo>
                      <a:pt x="144" y="610"/>
                    </a:lnTo>
                    <a:lnTo>
                      <a:pt x="164" y="600"/>
                    </a:lnTo>
                    <a:lnTo>
                      <a:pt x="181" y="543"/>
                    </a:lnTo>
                    <a:lnTo>
                      <a:pt x="191" y="467"/>
                    </a:lnTo>
                    <a:lnTo>
                      <a:pt x="201" y="421"/>
                    </a:lnTo>
                    <a:lnTo>
                      <a:pt x="211" y="375"/>
                    </a:lnTo>
                    <a:lnTo>
                      <a:pt x="218" y="325"/>
                    </a:lnTo>
                    <a:lnTo>
                      <a:pt x="228" y="296"/>
                    </a:lnTo>
                    <a:lnTo>
                      <a:pt x="244" y="251"/>
                    </a:lnTo>
                    <a:lnTo>
                      <a:pt x="261" y="190"/>
                    </a:lnTo>
                    <a:lnTo>
                      <a:pt x="261" y="224"/>
                    </a:lnTo>
                    <a:lnTo>
                      <a:pt x="271" y="268"/>
                    </a:lnTo>
                    <a:lnTo>
                      <a:pt x="278" y="306"/>
                    </a:lnTo>
                    <a:lnTo>
                      <a:pt x="283" y="343"/>
                    </a:lnTo>
                    <a:lnTo>
                      <a:pt x="281" y="377"/>
                    </a:lnTo>
                    <a:lnTo>
                      <a:pt x="276" y="416"/>
                    </a:lnTo>
                    <a:lnTo>
                      <a:pt x="276" y="454"/>
                    </a:lnTo>
                    <a:lnTo>
                      <a:pt x="276" y="486"/>
                    </a:lnTo>
                    <a:lnTo>
                      <a:pt x="283" y="536"/>
                    </a:lnTo>
                    <a:lnTo>
                      <a:pt x="276" y="581"/>
                    </a:lnTo>
                    <a:lnTo>
                      <a:pt x="271" y="598"/>
                    </a:lnTo>
                    <a:lnTo>
                      <a:pt x="269" y="608"/>
                    </a:lnTo>
                    <a:lnTo>
                      <a:pt x="281" y="620"/>
                    </a:lnTo>
                    <a:lnTo>
                      <a:pt x="306" y="628"/>
                    </a:lnTo>
                    <a:lnTo>
                      <a:pt x="340" y="633"/>
                    </a:lnTo>
                    <a:lnTo>
                      <a:pt x="358" y="628"/>
                    </a:lnTo>
                    <a:lnTo>
                      <a:pt x="391" y="642"/>
                    </a:lnTo>
                    <a:lnTo>
                      <a:pt x="411" y="652"/>
                    </a:lnTo>
                    <a:lnTo>
                      <a:pt x="427" y="652"/>
                    </a:lnTo>
                    <a:lnTo>
                      <a:pt x="435" y="638"/>
                    </a:lnTo>
                    <a:lnTo>
                      <a:pt x="422" y="608"/>
                    </a:lnTo>
                    <a:lnTo>
                      <a:pt x="414" y="571"/>
                    </a:lnTo>
                    <a:lnTo>
                      <a:pt x="409" y="526"/>
                    </a:lnTo>
                    <a:lnTo>
                      <a:pt x="409" y="481"/>
                    </a:lnTo>
                    <a:lnTo>
                      <a:pt x="416" y="411"/>
                    </a:lnTo>
                    <a:lnTo>
                      <a:pt x="425" y="358"/>
                    </a:lnTo>
                    <a:lnTo>
                      <a:pt x="420" y="313"/>
                    </a:lnTo>
                    <a:lnTo>
                      <a:pt x="414" y="259"/>
                    </a:lnTo>
                    <a:lnTo>
                      <a:pt x="409" y="221"/>
                    </a:lnTo>
                    <a:lnTo>
                      <a:pt x="414" y="160"/>
                    </a:lnTo>
                    <a:lnTo>
                      <a:pt x="425" y="115"/>
                    </a:lnTo>
                    <a:lnTo>
                      <a:pt x="432" y="71"/>
                    </a:lnTo>
                    <a:lnTo>
                      <a:pt x="394" y="30"/>
                    </a:lnTo>
                    <a:lnTo>
                      <a:pt x="369" y="0"/>
                    </a:lnTo>
                    <a:lnTo>
                      <a:pt x="335" y="15"/>
                    </a:lnTo>
                    <a:lnTo>
                      <a:pt x="271" y="20"/>
                    </a:lnTo>
                    <a:lnTo>
                      <a:pt x="220" y="12"/>
                    </a:lnTo>
                    <a:lnTo>
                      <a:pt x="164" y="12"/>
                    </a:lnTo>
                    <a:close/>
                  </a:path>
                </a:pathLst>
              </a:custGeom>
              <a:solidFill>
                <a:srgbClr val="808080"/>
              </a:solidFill>
              <a:ln w="11113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8616" name="Group 13"/>
            <p:cNvGrpSpPr/>
            <p:nvPr/>
          </p:nvGrpSpPr>
          <p:grpSpPr bwMode="auto">
            <a:xfrm>
              <a:off x="826" y="1720"/>
              <a:ext cx="673" cy="806"/>
              <a:chOff x="1114" y="1729"/>
              <a:chExt cx="673" cy="806"/>
            </a:xfrm>
          </p:grpSpPr>
          <p:grpSp>
            <p:nvGrpSpPr>
              <p:cNvPr id="68651" name="Group 14"/>
              <p:cNvGrpSpPr/>
              <p:nvPr/>
            </p:nvGrpSpPr>
            <p:grpSpPr bwMode="auto">
              <a:xfrm>
                <a:off x="1114" y="1729"/>
                <a:ext cx="673" cy="806"/>
                <a:chOff x="1114" y="1729"/>
                <a:chExt cx="673" cy="806"/>
              </a:xfrm>
            </p:grpSpPr>
            <p:sp>
              <p:nvSpPr>
                <p:cNvPr id="68659" name="Freeform 15"/>
                <p:cNvSpPr/>
                <p:nvPr/>
              </p:nvSpPr>
              <p:spPr bwMode="auto">
                <a:xfrm>
                  <a:off x="1114" y="1729"/>
                  <a:ext cx="673" cy="806"/>
                </a:xfrm>
                <a:custGeom>
                  <a:avLst/>
                  <a:gdLst>
                    <a:gd name="T0" fmla="*/ 0 w 1347"/>
                    <a:gd name="T1" fmla="*/ 0 h 1613"/>
                    <a:gd name="T2" fmla="*/ 0 w 1347"/>
                    <a:gd name="T3" fmla="*/ 0 h 1613"/>
                    <a:gd name="T4" fmla="*/ 0 w 1347"/>
                    <a:gd name="T5" fmla="*/ 0 h 1613"/>
                    <a:gd name="T6" fmla="*/ 0 w 1347"/>
                    <a:gd name="T7" fmla="*/ 0 h 1613"/>
                    <a:gd name="T8" fmla="*/ 0 w 1347"/>
                    <a:gd name="T9" fmla="*/ 0 h 1613"/>
                    <a:gd name="T10" fmla="*/ 0 w 1347"/>
                    <a:gd name="T11" fmla="*/ 0 h 1613"/>
                    <a:gd name="T12" fmla="*/ 0 w 1347"/>
                    <a:gd name="T13" fmla="*/ 0 h 1613"/>
                    <a:gd name="T14" fmla="*/ 0 w 1347"/>
                    <a:gd name="T15" fmla="*/ 0 h 1613"/>
                    <a:gd name="T16" fmla="*/ 0 w 1347"/>
                    <a:gd name="T17" fmla="*/ 0 h 1613"/>
                    <a:gd name="T18" fmla="*/ 0 w 1347"/>
                    <a:gd name="T19" fmla="*/ 0 h 1613"/>
                    <a:gd name="T20" fmla="*/ 0 w 1347"/>
                    <a:gd name="T21" fmla="*/ 0 h 1613"/>
                    <a:gd name="T22" fmla="*/ 0 w 1347"/>
                    <a:gd name="T23" fmla="*/ 0 h 1613"/>
                    <a:gd name="T24" fmla="*/ 0 w 1347"/>
                    <a:gd name="T25" fmla="*/ 0 h 1613"/>
                    <a:gd name="T26" fmla="*/ 0 w 1347"/>
                    <a:gd name="T27" fmla="*/ 0 h 1613"/>
                    <a:gd name="T28" fmla="*/ 0 w 1347"/>
                    <a:gd name="T29" fmla="*/ 0 h 1613"/>
                    <a:gd name="T30" fmla="*/ 0 w 1347"/>
                    <a:gd name="T31" fmla="*/ 0 h 1613"/>
                    <a:gd name="T32" fmla="*/ 0 w 1347"/>
                    <a:gd name="T33" fmla="*/ 0 h 1613"/>
                    <a:gd name="T34" fmla="*/ 0 w 1347"/>
                    <a:gd name="T35" fmla="*/ 0 h 1613"/>
                    <a:gd name="T36" fmla="*/ 0 w 1347"/>
                    <a:gd name="T37" fmla="*/ 0 h 1613"/>
                    <a:gd name="T38" fmla="*/ 0 w 1347"/>
                    <a:gd name="T39" fmla="*/ 0 h 1613"/>
                    <a:gd name="T40" fmla="*/ 0 w 1347"/>
                    <a:gd name="T41" fmla="*/ 0 h 1613"/>
                    <a:gd name="T42" fmla="*/ 0 w 1347"/>
                    <a:gd name="T43" fmla="*/ 0 h 1613"/>
                    <a:gd name="T44" fmla="*/ 0 w 1347"/>
                    <a:gd name="T45" fmla="*/ 0 h 1613"/>
                    <a:gd name="T46" fmla="*/ 0 w 1347"/>
                    <a:gd name="T47" fmla="*/ 0 h 1613"/>
                    <a:gd name="T48" fmla="*/ 0 w 1347"/>
                    <a:gd name="T49" fmla="*/ 0 h 1613"/>
                    <a:gd name="T50" fmla="*/ 0 w 1347"/>
                    <a:gd name="T51" fmla="*/ 0 h 1613"/>
                    <a:gd name="T52" fmla="*/ 0 w 1347"/>
                    <a:gd name="T53" fmla="*/ 0 h 1613"/>
                    <a:gd name="T54" fmla="*/ 0 w 1347"/>
                    <a:gd name="T55" fmla="*/ 0 h 1613"/>
                    <a:gd name="T56" fmla="*/ 0 w 1347"/>
                    <a:gd name="T57" fmla="*/ 0 h 1613"/>
                    <a:gd name="T58" fmla="*/ 0 w 1347"/>
                    <a:gd name="T59" fmla="*/ 0 h 1613"/>
                    <a:gd name="T60" fmla="*/ 0 w 1347"/>
                    <a:gd name="T61" fmla="*/ 0 h 1613"/>
                    <a:gd name="T62" fmla="*/ 0 w 1347"/>
                    <a:gd name="T63" fmla="*/ 0 h 1613"/>
                    <a:gd name="T64" fmla="*/ 0 w 1347"/>
                    <a:gd name="T65" fmla="*/ 0 h 1613"/>
                    <a:gd name="T66" fmla="*/ 0 w 1347"/>
                    <a:gd name="T67" fmla="*/ 0 h 1613"/>
                    <a:gd name="T68" fmla="*/ 0 w 1347"/>
                    <a:gd name="T69" fmla="*/ 0 h 1613"/>
                    <a:gd name="T70" fmla="*/ 0 w 1347"/>
                    <a:gd name="T71" fmla="*/ 0 h 1613"/>
                    <a:gd name="T72" fmla="*/ 0 w 1347"/>
                    <a:gd name="T73" fmla="*/ 0 h 1613"/>
                    <a:gd name="T74" fmla="*/ 0 w 1347"/>
                    <a:gd name="T75" fmla="*/ 0 h 1613"/>
                    <a:gd name="T76" fmla="*/ 0 w 1347"/>
                    <a:gd name="T77" fmla="*/ 0 h 1613"/>
                    <a:gd name="T78" fmla="*/ 0 w 1347"/>
                    <a:gd name="T79" fmla="*/ 0 h 1613"/>
                    <a:gd name="T80" fmla="*/ 0 w 1347"/>
                    <a:gd name="T81" fmla="*/ 0 h 1613"/>
                    <a:gd name="T82" fmla="*/ 0 w 1347"/>
                    <a:gd name="T83" fmla="*/ 0 h 1613"/>
                    <a:gd name="T84" fmla="*/ 0 w 1347"/>
                    <a:gd name="T85" fmla="*/ 0 h 1613"/>
                    <a:gd name="T86" fmla="*/ 0 w 1347"/>
                    <a:gd name="T87" fmla="*/ 0 h 1613"/>
                    <a:gd name="T88" fmla="*/ 0 w 1347"/>
                    <a:gd name="T89" fmla="*/ 0 h 1613"/>
                    <a:gd name="T90" fmla="*/ 0 w 1347"/>
                    <a:gd name="T91" fmla="*/ 0 h 1613"/>
                    <a:gd name="T92" fmla="*/ 0 w 1347"/>
                    <a:gd name="T93" fmla="*/ 0 h 1613"/>
                    <a:gd name="T94" fmla="*/ 0 w 1347"/>
                    <a:gd name="T95" fmla="*/ 0 h 1613"/>
                    <a:gd name="T96" fmla="*/ 0 w 1347"/>
                    <a:gd name="T97" fmla="*/ 0 h 161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1347"/>
                    <a:gd name="T148" fmla="*/ 0 h 1613"/>
                    <a:gd name="T149" fmla="*/ 1347 w 1347"/>
                    <a:gd name="T150" fmla="*/ 1613 h 161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1347" h="1613">
                      <a:moveTo>
                        <a:pt x="622" y="0"/>
                      </a:moveTo>
                      <a:lnTo>
                        <a:pt x="464" y="145"/>
                      </a:lnTo>
                      <a:lnTo>
                        <a:pt x="436" y="141"/>
                      </a:lnTo>
                      <a:lnTo>
                        <a:pt x="380" y="133"/>
                      </a:lnTo>
                      <a:lnTo>
                        <a:pt x="325" y="156"/>
                      </a:lnTo>
                      <a:lnTo>
                        <a:pt x="261" y="196"/>
                      </a:lnTo>
                      <a:lnTo>
                        <a:pt x="213" y="232"/>
                      </a:lnTo>
                      <a:lnTo>
                        <a:pt x="181" y="265"/>
                      </a:lnTo>
                      <a:lnTo>
                        <a:pt x="148" y="316"/>
                      </a:lnTo>
                      <a:lnTo>
                        <a:pt x="126" y="365"/>
                      </a:lnTo>
                      <a:lnTo>
                        <a:pt x="116" y="400"/>
                      </a:lnTo>
                      <a:lnTo>
                        <a:pt x="120" y="451"/>
                      </a:lnTo>
                      <a:lnTo>
                        <a:pt x="124" y="525"/>
                      </a:lnTo>
                      <a:lnTo>
                        <a:pt x="116" y="577"/>
                      </a:lnTo>
                      <a:lnTo>
                        <a:pt x="95" y="611"/>
                      </a:lnTo>
                      <a:lnTo>
                        <a:pt x="72" y="640"/>
                      </a:lnTo>
                      <a:lnTo>
                        <a:pt x="53" y="684"/>
                      </a:lnTo>
                      <a:lnTo>
                        <a:pt x="59" y="729"/>
                      </a:lnTo>
                      <a:lnTo>
                        <a:pt x="72" y="783"/>
                      </a:lnTo>
                      <a:lnTo>
                        <a:pt x="82" y="815"/>
                      </a:lnTo>
                      <a:lnTo>
                        <a:pt x="82" y="851"/>
                      </a:lnTo>
                      <a:lnTo>
                        <a:pt x="69" y="880"/>
                      </a:lnTo>
                      <a:lnTo>
                        <a:pt x="40" y="912"/>
                      </a:lnTo>
                      <a:lnTo>
                        <a:pt x="32" y="948"/>
                      </a:lnTo>
                      <a:lnTo>
                        <a:pt x="25" y="984"/>
                      </a:lnTo>
                      <a:lnTo>
                        <a:pt x="25" y="1038"/>
                      </a:lnTo>
                      <a:lnTo>
                        <a:pt x="17" y="1083"/>
                      </a:lnTo>
                      <a:lnTo>
                        <a:pt x="4" y="1144"/>
                      </a:lnTo>
                      <a:lnTo>
                        <a:pt x="0" y="1202"/>
                      </a:lnTo>
                      <a:lnTo>
                        <a:pt x="11" y="1247"/>
                      </a:lnTo>
                      <a:lnTo>
                        <a:pt x="32" y="1276"/>
                      </a:lnTo>
                      <a:lnTo>
                        <a:pt x="59" y="1295"/>
                      </a:lnTo>
                      <a:lnTo>
                        <a:pt x="101" y="1299"/>
                      </a:lnTo>
                      <a:lnTo>
                        <a:pt x="143" y="1295"/>
                      </a:lnTo>
                      <a:lnTo>
                        <a:pt x="167" y="1304"/>
                      </a:lnTo>
                      <a:lnTo>
                        <a:pt x="181" y="1327"/>
                      </a:lnTo>
                      <a:lnTo>
                        <a:pt x="185" y="1354"/>
                      </a:lnTo>
                      <a:lnTo>
                        <a:pt x="171" y="1413"/>
                      </a:lnTo>
                      <a:lnTo>
                        <a:pt x="145" y="1462"/>
                      </a:lnTo>
                      <a:lnTo>
                        <a:pt x="127" y="1499"/>
                      </a:lnTo>
                      <a:lnTo>
                        <a:pt x="116" y="1533"/>
                      </a:lnTo>
                      <a:lnTo>
                        <a:pt x="120" y="1565"/>
                      </a:lnTo>
                      <a:lnTo>
                        <a:pt x="135" y="1598"/>
                      </a:lnTo>
                      <a:lnTo>
                        <a:pt x="152" y="1611"/>
                      </a:lnTo>
                      <a:lnTo>
                        <a:pt x="175" y="1613"/>
                      </a:lnTo>
                      <a:lnTo>
                        <a:pt x="204" y="1611"/>
                      </a:lnTo>
                      <a:lnTo>
                        <a:pt x="236" y="1596"/>
                      </a:lnTo>
                      <a:lnTo>
                        <a:pt x="274" y="1575"/>
                      </a:lnTo>
                      <a:lnTo>
                        <a:pt x="312" y="1556"/>
                      </a:lnTo>
                      <a:lnTo>
                        <a:pt x="369" y="1540"/>
                      </a:lnTo>
                      <a:lnTo>
                        <a:pt x="422" y="1529"/>
                      </a:lnTo>
                      <a:lnTo>
                        <a:pt x="476" y="1533"/>
                      </a:lnTo>
                      <a:lnTo>
                        <a:pt x="517" y="1546"/>
                      </a:lnTo>
                      <a:lnTo>
                        <a:pt x="554" y="1558"/>
                      </a:lnTo>
                      <a:lnTo>
                        <a:pt x="601" y="1571"/>
                      </a:lnTo>
                      <a:lnTo>
                        <a:pt x="658" y="1575"/>
                      </a:lnTo>
                      <a:lnTo>
                        <a:pt x="698" y="1567"/>
                      </a:lnTo>
                      <a:lnTo>
                        <a:pt x="748" y="1552"/>
                      </a:lnTo>
                      <a:lnTo>
                        <a:pt x="809" y="1558"/>
                      </a:lnTo>
                      <a:lnTo>
                        <a:pt x="860" y="1552"/>
                      </a:lnTo>
                      <a:lnTo>
                        <a:pt x="911" y="1567"/>
                      </a:lnTo>
                      <a:lnTo>
                        <a:pt x="963" y="1567"/>
                      </a:lnTo>
                      <a:lnTo>
                        <a:pt x="995" y="1548"/>
                      </a:lnTo>
                      <a:lnTo>
                        <a:pt x="1029" y="1529"/>
                      </a:lnTo>
                      <a:lnTo>
                        <a:pt x="1060" y="1516"/>
                      </a:lnTo>
                      <a:lnTo>
                        <a:pt x="1105" y="1499"/>
                      </a:lnTo>
                      <a:lnTo>
                        <a:pt x="1151" y="1499"/>
                      </a:lnTo>
                      <a:lnTo>
                        <a:pt x="1208" y="1500"/>
                      </a:lnTo>
                      <a:lnTo>
                        <a:pt x="1254" y="1499"/>
                      </a:lnTo>
                      <a:lnTo>
                        <a:pt x="1290" y="1489"/>
                      </a:lnTo>
                      <a:lnTo>
                        <a:pt x="1322" y="1461"/>
                      </a:lnTo>
                      <a:lnTo>
                        <a:pt x="1347" y="1432"/>
                      </a:lnTo>
                      <a:lnTo>
                        <a:pt x="1334" y="1318"/>
                      </a:lnTo>
                      <a:lnTo>
                        <a:pt x="1315" y="1186"/>
                      </a:lnTo>
                      <a:lnTo>
                        <a:pt x="1322" y="1158"/>
                      </a:lnTo>
                      <a:lnTo>
                        <a:pt x="1337" y="1110"/>
                      </a:lnTo>
                      <a:lnTo>
                        <a:pt x="1322" y="1064"/>
                      </a:lnTo>
                      <a:lnTo>
                        <a:pt x="1305" y="1032"/>
                      </a:lnTo>
                      <a:lnTo>
                        <a:pt x="1290" y="998"/>
                      </a:lnTo>
                      <a:lnTo>
                        <a:pt x="1286" y="958"/>
                      </a:lnTo>
                      <a:lnTo>
                        <a:pt x="1282" y="906"/>
                      </a:lnTo>
                      <a:lnTo>
                        <a:pt x="1278" y="868"/>
                      </a:lnTo>
                      <a:lnTo>
                        <a:pt x="1276" y="832"/>
                      </a:lnTo>
                      <a:lnTo>
                        <a:pt x="1280" y="790"/>
                      </a:lnTo>
                      <a:lnTo>
                        <a:pt x="1271" y="756"/>
                      </a:lnTo>
                      <a:lnTo>
                        <a:pt x="1265" y="718"/>
                      </a:lnTo>
                      <a:lnTo>
                        <a:pt x="1276" y="670"/>
                      </a:lnTo>
                      <a:lnTo>
                        <a:pt x="1282" y="609"/>
                      </a:lnTo>
                      <a:lnTo>
                        <a:pt x="1286" y="548"/>
                      </a:lnTo>
                      <a:lnTo>
                        <a:pt x="1280" y="482"/>
                      </a:lnTo>
                      <a:lnTo>
                        <a:pt x="1275" y="421"/>
                      </a:lnTo>
                      <a:lnTo>
                        <a:pt x="1259" y="369"/>
                      </a:lnTo>
                      <a:lnTo>
                        <a:pt x="1246" y="318"/>
                      </a:lnTo>
                      <a:lnTo>
                        <a:pt x="1221" y="282"/>
                      </a:lnTo>
                      <a:lnTo>
                        <a:pt x="1164" y="230"/>
                      </a:lnTo>
                      <a:lnTo>
                        <a:pt x="1092" y="186"/>
                      </a:lnTo>
                      <a:lnTo>
                        <a:pt x="1020" y="146"/>
                      </a:lnTo>
                      <a:lnTo>
                        <a:pt x="837" y="116"/>
                      </a:lnTo>
                      <a:lnTo>
                        <a:pt x="622" y="0"/>
                      </a:lnTo>
                      <a:close/>
                    </a:path>
                  </a:pathLst>
                </a:custGeom>
                <a:solidFill>
                  <a:srgbClr val="C060FF"/>
                </a:solidFill>
                <a:ln w="11113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68660" name="Group 16"/>
                <p:cNvGrpSpPr/>
                <p:nvPr/>
              </p:nvGrpSpPr>
              <p:grpSpPr bwMode="auto">
                <a:xfrm>
                  <a:off x="1196" y="1798"/>
                  <a:ext cx="471" cy="595"/>
                  <a:chOff x="1196" y="1798"/>
                  <a:chExt cx="471" cy="595"/>
                </a:xfrm>
              </p:grpSpPr>
              <p:sp>
                <p:nvSpPr>
                  <p:cNvPr id="68661" name="Freeform 17"/>
                  <p:cNvSpPr/>
                  <p:nvPr/>
                </p:nvSpPr>
                <p:spPr bwMode="auto">
                  <a:xfrm>
                    <a:off x="1633" y="2099"/>
                    <a:ext cx="25" cy="82"/>
                  </a:xfrm>
                  <a:custGeom>
                    <a:avLst/>
                    <a:gdLst>
                      <a:gd name="T0" fmla="*/ 1 w 49"/>
                      <a:gd name="T1" fmla="*/ 0 h 163"/>
                      <a:gd name="T2" fmla="*/ 0 w 49"/>
                      <a:gd name="T3" fmla="*/ 1 h 163"/>
                      <a:gd name="T4" fmla="*/ 1 w 49"/>
                      <a:gd name="T5" fmla="*/ 1 h 163"/>
                      <a:gd name="T6" fmla="*/ 1 w 49"/>
                      <a:gd name="T7" fmla="*/ 1 h 16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49"/>
                      <a:gd name="T13" fmla="*/ 0 h 163"/>
                      <a:gd name="T14" fmla="*/ 49 w 49"/>
                      <a:gd name="T15" fmla="*/ 163 h 163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49" h="163">
                        <a:moveTo>
                          <a:pt x="19" y="0"/>
                        </a:moveTo>
                        <a:lnTo>
                          <a:pt x="0" y="55"/>
                        </a:lnTo>
                        <a:lnTo>
                          <a:pt x="9" y="116"/>
                        </a:lnTo>
                        <a:lnTo>
                          <a:pt x="49" y="163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662" name="Freeform 18"/>
                  <p:cNvSpPr/>
                  <p:nvPr/>
                </p:nvSpPr>
                <p:spPr bwMode="auto">
                  <a:xfrm>
                    <a:off x="1652" y="2205"/>
                    <a:ext cx="15" cy="188"/>
                  </a:xfrm>
                  <a:custGeom>
                    <a:avLst/>
                    <a:gdLst>
                      <a:gd name="T0" fmla="*/ 1 w 30"/>
                      <a:gd name="T1" fmla="*/ 1 h 375"/>
                      <a:gd name="T2" fmla="*/ 1 w 30"/>
                      <a:gd name="T3" fmla="*/ 1 h 375"/>
                      <a:gd name="T4" fmla="*/ 1 w 30"/>
                      <a:gd name="T5" fmla="*/ 1 h 375"/>
                      <a:gd name="T6" fmla="*/ 1 w 30"/>
                      <a:gd name="T7" fmla="*/ 1 h 375"/>
                      <a:gd name="T8" fmla="*/ 1 w 30"/>
                      <a:gd name="T9" fmla="*/ 1 h 375"/>
                      <a:gd name="T10" fmla="*/ 1 w 30"/>
                      <a:gd name="T11" fmla="*/ 1 h 375"/>
                      <a:gd name="T12" fmla="*/ 0 w 30"/>
                      <a:gd name="T13" fmla="*/ 1 h 375"/>
                      <a:gd name="T14" fmla="*/ 1 w 30"/>
                      <a:gd name="T15" fmla="*/ 1 h 375"/>
                      <a:gd name="T16" fmla="*/ 1 w 30"/>
                      <a:gd name="T17" fmla="*/ 1 h 375"/>
                      <a:gd name="T18" fmla="*/ 1 w 30"/>
                      <a:gd name="T19" fmla="*/ 1 h 375"/>
                      <a:gd name="T20" fmla="*/ 1 w 30"/>
                      <a:gd name="T21" fmla="*/ 1 h 375"/>
                      <a:gd name="T22" fmla="*/ 1 w 30"/>
                      <a:gd name="T23" fmla="*/ 0 h 375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0"/>
                      <a:gd name="T37" fmla="*/ 0 h 375"/>
                      <a:gd name="T38" fmla="*/ 30 w 30"/>
                      <a:gd name="T39" fmla="*/ 375 h 375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0" h="375">
                        <a:moveTo>
                          <a:pt x="23" y="375"/>
                        </a:moveTo>
                        <a:lnTo>
                          <a:pt x="19" y="339"/>
                        </a:lnTo>
                        <a:lnTo>
                          <a:pt x="21" y="305"/>
                        </a:lnTo>
                        <a:lnTo>
                          <a:pt x="28" y="265"/>
                        </a:lnTo>
                        <a:lnTo>
                          <a:pt x="23" y="225"/>
                        </a:lnTo>
                        <a:lnTo>
                          <a:pt x="5" y="192"/>
                        </a:lnTo>
                        <a:lnTo>
                          <a:pt x="0" y="164"/>
                        </a:lnTo>
                        <a:lnTo>
                          <a:pt x="4" y="128"/>
                        </a:lnTo>
                        <a:lnTo>
                          <a:pt x="23" y="99"/>
                        </a:lnTo>
                        <a:lnTo>
                          <a:pt x="30" y="65"/>
                        </a:lnTo>
                        <a:lnTo>
                          <a:pt x="19" y="34"/>
                        </a:lnTo>
                        <a:lnTo>
                          <a:pt x="11" y="0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663" name="Freeform 19"/>
                  <p:cNvSpPr/>
                  <p:nvPr/>
                </p:nvSpPr>
                <p:spPr bwMode="auto">
                  <a:xfrm>
                    <a:off x="1286" y="1798"/>
                    <a:ext cx="159" cy="318"/>
                  </a:xfrm>
                  <a:custGeom>
                    <a:avLst/>
                    <a:gdLst>
                      <a:gd name="T0" fmla="*/ 0 w 320"/>
                      <a:gd name="T1" fmla="*/ 0 h 634"/>
                      <a:gd name="T2" fmla="*/ 0 w 320"/>
                      <a:gd name="T3" fmla="*/ 1 h 634"/>
                      <a:gd name="T4" fmla="*/ 0 w 320"/>
                      <a:gd name="T5" fmla="*/ 1 h 634"/>
                      <a:gd name="T6" fmla="*/ 0 w 320"/>
                      <a:gd name="T7" fmla="*/ 1 h 634"/>
                      <a:gd name="T8" fmla="*/ 0 w 320"/>
                      <a:gd name="T9" fmla="*/ 1 h 634"/>
                      <a:gd name="T10" fmla="*/ 0 w 320"/>
                      <a:gd name="T11" fmla="*/ 1 h 634"/>
                      <a:gd name="T12" fmla="*/ 0 w 320"/>
                      <a:gd name="T13" fmla="*/ 1 h 634"/>
                      <a:gd name="T14" fmla="*/ 0 w 320"/>
                      <a:gd name="T15" fmla="*/ 1 h 634"/>
                      <a:gd name="T16" fmla="*/ 0 w 320"/>
                      <a:gd name="T17" fmla="*/ 1 h 634"/>
                      <a:gd name="T18" fmla="*/ 0 w 320"/>
                      <a:gd name="T19" fmla="*/ 1 h 634"/>
                      <a:gd name="T20" fmla="*/ 0 w 320"/>
                      <a:gd name="T21" fmla="*/ 1 h 634"/>
                      <a:gd name="T22" fmla="*/ 0 w 320"/>
                      <a:gd name="T23" fmla="*/ 1 h 634"/>
                      <a:gd name="T24" fmla="*/ 0 w 320"/>
                      <a:gd name="T25" fmla="*/ 1 h 634"/>
                      <a:gd name="T26" fmla="*/ 0 w 320"/>
                      <a:gd name="T27" fmla="*/ 1 h 634"/>
                      <a:gd name="T28" fmla="*/ 0 w 320"/>
                      <a:gd name="T29" fmla="*/ 1 h 634"/>
                      <a:gd name="T30" fmla="*/ 0 w 320"/>
                      <a:gd name="T31" fmla="*/ 1 h 634"/>
                      <a:gd name="T32" fmla="*/ 0 w 320"/>
                      <a:gd name="T33" fmla="*/ 1 h 634"/>
                      <a:gd name="T34" fmla="*/ 0 w 320"/>
                      <a:gd name="T35" fmla="*/ 1 h 634"/>
                      <a:gd name="T36" fmla="*/ 0 w 320"/>
                      <a:gd name="T37" fmla="*/ 1 h 63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320"/>
                      <a:gd name="T58" fmla="*/ 0 h 634"/>
                      <a:gd name="T59" fmla="*/ 320 w 320"/>
                      <a:gd name="T60" fmla="*/ 634 h 63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320" h="634">
                        <a:moveTo>
                          <a:pt x="69" y="0"/>
                        </a:moveTo>
                        <a:lnTo>
                          <a:pt x="69" y="36"/>
                        </a:lnTo>
                        <a:lnTo>
                          <a:pt x="61" y="70"/>
                        </a:lnTo>
                        <a:lnTo>
                          <a:pt x="50" y="112"/>
                        </a:lnTo>
                        <a:lnTo>
                          <a:pt x="46" y="146"/>
                        </a:lnTo>
                        <a:lnTo>
                          <a:pt x="42" y="194"/>
                        </a:lnTo>
                        <a:lnTo>
                          <a:pt x="38" y="232"/>
                        </a:lnTo>
                        <a:lnTo>
                          <a:pt x="25" y="265"/>
                        </a:lnTo>
                        <a:lnTo>
                          <a:pt x="0" y="287"/>
                        </a:lnTo>
                        <a:lnTo>
                          <a:pt x="29" y="301"/>
                        </a:lnTo>
                        <a:lnTo>
                          <a:pt x="69" y="316"/>
                        </a:lnTo>
                        <a:lnTo>
                          <a:pt x="99" y="329"/>
                        </a:lnTo>
                        <a:lnTo>
                          <a:pt x="73" y="367"/>
                        </a:lnTo>
                        <a:lnTo>
                          <a:pt x="54" y="400"/>
                        </a:lnTo>
                        <a:lnTo>
                          <a:pt x="99" y="417"/>
                        </a:lnTo>
                        <a:lnTo>
                          <a:pt x="151" y="453"/>
                        </a:lnTo>
                        <a:lnTo>
                          <a:pt x="204" y="510"/>
                        </a:lnTo>
                        <a:lnTo>
                          <a:pt x="253" y="543"/>
                        </a:lnTo>
                        <a:lnTo>
                          <a:pt x="320" y="634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664" name="Freeform 20"/>
                  <p:cNvSpPr/>
                  <p:nvPr/>
                </p:nvSpPr>
                <p:spPr bwMode="auto">
                  <a:xfrm>
                    <a:off x="1507" y="1807"/>
                    <a:ext cx="156" cy="305"/>
                  </a:xfrm>
                  <a:custGeom>
                    <a:avLst/>
                    <a:gdLst>
                      <a:gd name="T0" fmla="*/ 1 w 312"/>
                      <a:gd name="T1" fmla="*/ 0 h 609"/>
                      <a:gd name="T2" fmla="*/ 1 w 312"/>
                      <a:gd name="T3" fmla="*/ 1 h 609"/>
                      <a:gd name="T4" fmla="*/ 1 w 312"/>
                      <a:gd name="T5" fmla="*/ 1 h 609"/>
                      <a:gd name="T6" fmla="*/ 1 w 312"/>
                      <a:gd name="T7" fmla="*/ 1 h 609"/>
                      <a:gd name="T8" fmla="*/ 1 w 312"/>
                      <a:gd name="T9" fmla="*/ 1 h 609"/>
                      <a:gd name="T10" fmla="*/ 1 w 312"/>
                      <a:gd name="T11" fmla="*/ 1 h 609"/>
                      <a:gd name="T12" fmla="*/ 1 w 312"/>
                      <a:gd name="T13" fmla="*/ 1 h 609"/>
                      <a:gd name="T14" fmla="*/ 1 w 312"/>
                      <a:gd name="T15" fmla="*/ 1 h 609"/>
                      <a:gd name="T16" fmla="*/ 1 w 312"/>
                      <a:gd name="T17" fmla="*/ 1 h 609"/>
                      <a:gd name="T18" fmla="*/ 1 w 312"/>
                      <a:gd name="T19" fmla="*/ 1 h 609"/>
                      <a:gd name="T20" fmla="*/ 1 w 312"/>
                      <a:gd name="T21" fmla="*/ 1 h 609"/>
                      <a:gd name="T22" fmla="*/ 1 w 312"/>
                      <a:gd name="T23" fmla="*/ 1 h 609"/>
                      <a:gd name="T24" fmla="*/ 1 w 312"/>
                      <a:gd name="T25" fmla="*/ 1 h 609"/>
                      <a:gd name="T26" fmla="*/ 1 w 312"/>
                      <a:gd name="T27" fmla="*/ 1 h 609"/>
                      <a:gd name="T28" fmla="*/ 0 w 312"/>
                      <a:gd name="T29" fmla="*/ 1 h 609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312"/>
                      <a:gd name="T46" fmla="*/ 0 h 609"/>
                      <a:gd name="T47" fmla="*/ 312 w 312"/>
                      <a:gd name="T48" fmla="*/ 609 h 609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312" h="609">
                        <a:moveTo>
                          <a:pt x="253" y="0"/>
                        </a:moveTo>
                        <a:lnTo>
                          <a:pt x="253" y="38"/>
                        </a:lnTo>
                        <a:lnTo>
                          <a:pt x="262" y="95"/>
                        </a:lnTo>
                        <a:lnTo>
                          <a:pt x="287" y="150"/>
                        </a:lnTo>
                        <a:lnTo>
                          <a:pt x="312" y="189"/>
                        </a:lnTo>
                        <a:lnTo>
                          <a:pt x="285" y="200"/>
                        </a:lnTo>
                        <a:lnTo>
                          <a:pt x="247" y="221"/>
                        </a:lnTo>
                        <a:lnTo>
                          <a:pt x="213" y="236"/>
                        </a:lnTo>
                        <a:lnTo>
                          <a:pt x="258" y="276"/>
                        </a:lnTo>
                        <a:lnTo>
                          <a:pt x="213" y="297"/>
                        </a:lnTo>
                        <a:lnTo>
                          <a:pt x="152" y="354"/>
                        </a:lnTo>
                        <a:lnTo>
                          <a:pt x="121" y="421"/>
                        </a:lnTo>
                        <a:lnTo>
                          <a:pt x="66" y="491"/>
                        </a:lnTo>
                        <a:lnTo>
                          <a:pt x="26" y="560"/>
                        </a:lnTo>
                        <a:lnTo>
                          <a:pt x="0" y="609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665" name="Freeform 21"/>
                  <p:cNvSpPr/>
                  <p:nvPr/>
                </p:nvSpPr>
                <p:spPr bwMode="auto">
                  <a:xfrm>
                    <a:off x="1196" y="2351"/>
                    <a:ext cx="77" cy="24"/>
                  </a:xfrm>
                  <a:custGeom>
                    <a:avLst/>
                    <a:gdLst>
                      <a:gd name="T0" fmla="*/ 1 w 154"/>
                      <a:gd name="T1" fmla="*/ 1 h 48"/>
                      <a:gd name="T2" fmla="*/ 1 w 154"/>
                      <a:gd name="T3" fmla="*/ 1 h 48"/>
                      <a:gd name="T4" fmla="*/ 1 w 154"/>
                      <a:gd name="T5" fmla="*/ 0 h 48"/>
                      <a:gd name="T6" fmla="*/ 1 w 154"/>
                      <a:gd name="T7" fmla="*/ 1 h 48"/>
                      <a:gd name="T8" fmla="*/ 1 w 154"/>
                      <a:gd name="T9" fmla="*/ 1 h 48"/>
                      <a:gd name="T10" fmla="*/ 1 w 154"/>
                      <a:gd name="T11" fmla="*/ 1 h 48"/>
                      <a:gd name="T12" fmla="*/ 0 w 154"/>
                      <a:gd name="T13" fmla="*/ 1 h 4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54"/>
                      <a:gd name="T22" fmla="*/ 0 h 48"/>
                      <a:gd name="T23" fmla="*/ 154 w 154"/>
                      <a:gd name="T24" fmla="*/ 48 h 48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54" h="48">
                        <a:moveTo>
                          <a:pt x="154" y="10"/>
                        </a:moveTo>
                        <a:lnTo>
                          <a:pt x="123" y="2"/>
                        </a:lnTo>
                        <a:lnTo>
                          <a:pt x="97" y="0"/>
                        </a:lnTo>
                        <a:lnTo>
                          <a:pt x="66" y="4"/>
                        </a:lnTo>
                        <a:lnTo>
                          <a:pt x="43" y="16"/>
                        </a:lnTo>
                        <a:lnTo>
                          <a:pt x="15" y="33"/>
                        </a:lnTo>
                        <a:lnTo>
                          <a:pt x="0" y="48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666" name="Freeform 22"/>
                  <p:cNvSpPr/>
                  <p:nvPr/>
                </p:nvSpPr>
                <p:spPr bwMode="auto">
                  <a:xfrm>
                    <a:off x="1230" y="2095"/>
                    <a:ext cx="49" cy="57"/>
                  </a:xfrm>
                  <a:custGeom>
                    <a:avLst/>
                    <a:gdLst>
                      <a:gd name="T0" fmla="*/ 0 w 99"/>
                      <a:gd name="T1" fmla="*/ 1 h 114"/>
                      <a:gd name="T2" fmla="*/ 0 w 99"/>
                      <a:gd name="T3" fmla="*/ 1 h 114"/>
                      <a:gd name="T4" fmla="*/ 0 w 99"/>
                      <a:gd name="T5" fmla="*/ 1 h 114"/>
                      <a:gd name="T6" fmla="*/ 0 w 99"/>
                      <a:gd name="T7" fmla="*/ 1 h 114"/>
                      <a:gd name="T8" fmla="*/ 0 w 99"/>
                      <a:gd name="T9" fmla="*/ 1 h 114"/>
                      <a:gd name="T10" fmla="*/ 0 w 99"/>
                      <a:gd name="T11" fmla="*/ 1 h 114"/>
                      <a:gd name="T12" fmla="*/ 0 w 99"/>
                      <a:gd name="T13" fmla="*/ 0 h 11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9"/>
                      <a:gd name="T22" fmla="*/ 0 h 114"/>
                      <a:gd name="T23" fmla="*/ 99 w 99"/>
                      <a:gd name="T24" fmla="*/ 114 h 11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9" h="114">
                        <a:moveTo>
                          <a:pt x="99" y="114"/>
                        </a:moveTo>
                        <a:lnTo>
                          <a:pt x="78" y="112"/>
                        </a:lnTo>
                        <a:lnTo>
                          <a:pt x="51" y="99"/>
                        </a:lnTo>
                        <a:lnTo>
                          <a:pt x="32" y="80"/>
                        </a:lnTo>
                        <a:lnTo>
                          <a:pt x="17" y="57"/>
                        </a:lnTo>
                        <a:lnTo>
                          <a:pt x="6" y="25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667" name="Freeform 23"/>
                  <p:cNvSpPr/>
                  <p:nvPr/>
                </p:nvSpPr>
                <p:spPr bwMode="auto">
                  <a:xfrm>
                    <a:off x="1266" y="2154"/>
                    <a:ext cx="14" cy="167"/>
                  </a:xfrm>
                  <a:custGeom>
                    <a:avLst/>
                    <a:gdLst>
                      <a:gd name="T0" fmla="*/ 0 w 29"/>
                      <a:gd name="T1" fmla="*/ 0 h 335"/>
                      <a:gd name="T2" fmla="*/ 0 w 29"/>
                      <a:gd name="T3" fmla="*/ 0 h 335"/>
                      <a:gd name="T4" fmla="*/ 0 w 29"/>
                      <a:gd name="T5" fmla="*/ 0 h 335"/>
                      <a:gd name="T6" fmla="*/ 0 w 29"/>
                      <a:gd name="T7" fmla="*/ 0 h 335"/>
                      <a:gd name="T8" fmla="*/ 0 w 29"/>
                      <a:gd name="T9" fmla="*/ 0 h 335"/>
                      <a:gd name="T10" fmla="*/ 0 w 29"/>
                      <a:gd name="T11" fmla="*/ 0 h 335"/>
                      <a:gd name="T12" fmla="*/ 0 w 29"/>
                      <a:gd name="T13" fmla="*/ 0 h 335"/>
                      <a:gd name="T14" fmla="*/ 0 w 29"/>
                      <a:gd name="T15" fmla="*/ 0 h 335"/>
                      <a:gd name="T16" fmla="*/ 0 w 29"/>
                      <a:gd name="T17" fmla="*/ 0 h 335"/>
                      <a:gd name="T18" fmla="*/ 0 w 29"/>
                      <a:gd name="T19" fmla="*/ 0 h 335"/>
                      <a:gd name="T20" fmla="*/ 0 w 29"/>
                      <a:gd name="T21" fmla="*/ 0 h 335"/>
                      <a:gd name="T22" fmla="*/ 0 w 29"/>
                      <a:gd name="T23" fmla="*/ 0 h 335"/>
                      <a:gd name="T24" fmla="*/ 0 w 29"/>
                      <a:gd name="T25" fmla="*/ 0 h 335"/>
                      <a:gd name="T26" fmla="*/ 0 w 29"/>
                      <a:gd name="T27" fmla="*/ 0 h 335"/>
                      <a:gd name="T28" fmla="*/ 0 w 29"/>
                      <a:gd name="T29" fmla="*/ 0 h 335"/>
                      <a:gd name="T30" fmla="*/ 0 w 29"/>
                      <a:gd name="T31" fmla="*/ 0 h 335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29"/>
                      <a:gd name="T49" fmla="*/ 0 h 335"/>
                      <a:gd name="T50" fmla="*/ 29 w 29"/>
                      <a:gd name="T51" fmla="*/ 335 h 335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29" h="335">
                        <a:moveTo>
                          <a:pt x="27" y="0"/>
                        </a:moveTo>
                        <a:lnTo>
                          <a:pt x="25" y="23"/>
                        </a:lnTo>
                        <a:lnTo>
                          <a:pt x="25" y="38"/>
                        </a:lnTo>
                        <a:lnTo>
                          <a:pt x="25" y="63"/>
                        </a:lnTo>
                        <a:lnTo>
                          <a:pt x="29" y="82"/>
                        </a:lnTo>
                        <a:lnTo>
                          <a:pt x="25" y="105"/>
                        </a:lnTo>
                        <a:lnTo>
                          <a:pt x="19" y="130"/>
                        </a:lnTo>
                        <a:lnTo>
                          <a:pt x="16" y="147"/>
                        </a:lnTo>
                        <a:lnTo>
                          <a:pt x="14" y="170"/>
                        </a:lnTo>
                        <a:lnTo>
                          <a:pt x="14" y="193"/>
                        </a:lnTo>
                        <a:lnTo>
                          <a:pt x="6" y="217"/>
                        </a:lnTo>
                        <a:lnTo>
                          <a:pt x="0" y="236"/>
                        </a:lnTo>
                        <a:lnTo>
                          <a:pt x="2" y="259"/>
                        </a:lnTo>
                        <a:lnTo>
                          <a:pt x="10" y="282"/>
                        </a:lnTo>
                        <a:lnTo>
                          <a:pt x="19" y="307"/>
                        </a:lnTo>
                        <a:lnTo>
                          <a:pt x="23" y="335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668" name="Freeform 24"/>
                  <p:cNvSpPr/>
                  <p:nvPr/>
                </p:nvSpPr>
                <p:spPr bwMode="auto">
                  <a:xfrm>
                    <a:off x="1265" y="2091"/>
                    <a:ext cx="13" cy="59"/>
                  </a:xfrm>
                  <a:custGeom>
                    <a:avLst/>
                    <a:gdLst>
                      <a:gd name="T0" fmla="*/ 0 w 27"/>
                      <a:gd name="T1" fmla="*/ 0 h 119"/>
                      <a:gd name="T2" fmla="*/ 0 w 27"/>
                      <a:gd name="T3" fmla="*/ 0 h 119"/>
                      <a:gd name="T4" fmla="*/ 0 w 27"/>
                      <a:gd name="T5" fmla="*/ 0 h 119"/>
                      <a:gd name="T6" fmla="*/ 0 w 27"/>
                      <a:gd name="T7" fmla="*/ 0 h 119"/>
                      <a:gd name="T8" fmla="*/ 0 w 27"/>
                      <a:gd name="T9" fmla="*/ 0 h 119"/>
                      <a:gd name="T10" fmla="*/ 0 w 27"/>
                      <a:gd name="T11" fmla="*/ 0 h 11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7"/>
                      <a:gd name="T19" fmla="*/ 0 h 119"/>
                      <a:gd name="T20" fmla="*/ 27 w 27"/>
                      <a:gd name="T21" fmla="*/ 119 h 11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7" h="119">
                        <a:moveTo>
                          <a:pt x="20" y="0"/>
                        </a:moveTo>
                        <a:lnTo>
                          <a:pt x="8" y="21"/>
                        </a:lnTo>
                        <a:lnTo>
                          <a:pt x="0" y="46"/>
                        </a:lnTo>
                        <a:lnTo>
                          <a:pt x="0" y="75"/>
                        </a:lnTo>
                        <a:lnTo>
                          <a:pt x="10" y="98"/>
                        </a:lnTo>
                        <a:lnTo>
                          <a:pt x="27" y="119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68652" name="Group 25"/>
              <p:cNvGrpSpPr/>
              <p:nvPr/>
            </p:nvGrpSpPr>
            <p:grpSpPr bwMode="auto">
              <a:xfrm>
                <a:off x="1325" y="1763"/>
                <a:ext cx="300" cy="387"/>
                <a:chOff x="1325" y="1763"/>
                <a:chExt cx="300" cy="387"/>
              </a:xfrm>
            </p:grpSpPr>
            <p:grpSp>
              <p:nvGrpSpPr>
                <p:cNvPr id="68653" name="Group 26"/>
                <p:cNvGrpSpPr/>
                <p:nvPr/>
              </p:nvGrpSpPr>
              <p:grpSpPr bwMode="auto">
                <a:xfrm>
                  <a:off x="1325" y="1763"/>
                  <a:ext cx="300" cy="387"/>
                  <a:chOff x="1325" y="1763"/>
                  <a:chExt cx="300" cy="387"/>
                </a:xfrm>
              </p:grpSpPr>
              <p:sp>
                <p:nvSpPr>
                  <p:cNvPr id="68655" name="Freeform 27"/>
                  <p:cNvSpPr/>
                  <p:nvPr/>
                </p:nvSpPr>
                <p:spPr bwMode="auto">
                  <a:xfrm>
                    <a:off x="1325" y="1763"/>
                    <a:ext cx="300" cy="387"/>
                  </a:xfrm>
                  <a:custGeom>
                    <a:avLst/>
                    <a:gdLst>
                      <a:gd name="T0" fmla="*/ 0 w 601"/>
                      <a:gd name="T1" fmla="*/ 1 h 774"/>
                      <a:gd name="T2" fmla="*/ 0 w 601"/>
                      <a:gd name="T3" fmla="*/ 1 h 774"/>
                      <a:gd name="T4" fmla="*/ 0 w 601"/>
                      <a:gd name="T5" fmla="*/ 1 h 774"/>
                      <a:gd name="T6" fmla="*/ 0 w 601"/>
                      <a:gd name="T7" fmla="*/ 1 h 774"/>
                      <a:gd name="T8" fmla="*/ 0 w 601"/>
                      <a:gd name="T9" fmla="*/ 1 h 774"/>
                      <a:gd name="T10" fmla="*/ 0 w 601"/>
                      <a:gd name="T11" fmla="*/ 1 h 774"/>
                      <a:gd name="T12" fmla="*/ 0 w 601"/>
                      <a:gd name="T13" fmla="*/ 1 h 774"/>
                      <a:gd name="T14" fmla="*/ 0 w 601"/>
                      <a:gd name="T15" fmla="*/ 1 h 774"/>
                      <a:gd name="T16" fmla="*/ 0 w 601"/>
                      <a:gd name="T17" fmla="*/ 1 h 774"/>
                      <a:gd name="T18" fmla="*/ 0 w 601"/>
                      <a:gd name="T19" fmla="*/ 1 h 774"/>
                      <a:gd name="T20" fmla="*/ 0 w 601"/>
                      <a:gd name="T21" fmla="*/ 1 h 774"/>
                      <a:gd name="T22" fmla="*/ 0 w 601"/>
                      <a:gd name="T23" fmla="*/ 1 h 774"/>
                      <a:gd name="T24" fmla="*/ 0 w 601"/>
                      <a:gd name="T25" fmla="*/ 0 h 774"/>
                      <a:gd name="T26" fmla="*/ 0 w 601"/>
                      <a:gd name="T27" fmla="*/ 1 h 774"/>
                      <a:gd name="T28" fmla="*/ 0 w 601"/>
                      <a:gd name="T29" fmla="*/ 1 h 774"/>
                      <a:gd name="T30" fmla="*/ 0 w 601"/>
                      <a:gd name="T31" fmla="*/ 1 h 774"/>
                      <a:gd name="T32" fmla="*/ 0 w 601"/>
                      <a:gd name="T33" fmla="*/ 1 h 774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01"/>
                      <a:gd name="T52" fmla="*/ 0 h 774"/>
                      <a:gd name="T53" fmla="*/ 601 w 601"/>
                      <a:gd name="T54" fmla="*/ 774 h 774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01" h="774">
                        <a:moveTo>
                          <a:pt x="118" y="56"/>
                        </a:moveTo>
                        <a:lnTo>
                          <a:pt x="0" y="67"/>
                        </a:lnTo>
                        <a:lnTo>
                          <a:pt x="36" y="162"/>
                        </a:lnTo>
                        <a:lnTo>
                          <a:pt x="124" y="271"/>
                        </a:lnTo>
                        <a:lnTo>
                          <a:pt x="114" y="372"/>
                        </a:lnTo>
                        <a:lnTo>
                          <a:pt x="288" y="774"/>
                        </a:lnTo>
                        <a:lnTo>
                          <a:pt x="299" y="774"/>
                        </a:lnTo>
                        <a:lnTo>
                          <a:pt x="341" y="697"/>
                        </a:lnTo>
                        <a:lnTo>
                          <a:pt x="392" y="562"/>
                        </a:lnTo>
                        <a:lnTo>
                          <a:pt x="472" y="398"/>
                        </a:lnTo>
                        <a:lnTo>
                          <a:pt x="491" y="244"/>
                        </a:lnTo>
                        <a:lnTo>
                          <a:pt x="601" y="80"/>
                        </a:lnTo>
                        <a:lnTo>
                          <a:pt x="493" y="0"/>
                        </a:lnTo>
                        <a:lnTo>
                          <a:pt x="390" y="101"/>
                        </a:lnTo>
                        <a:lnTo>
                          <a:pt x="293" y="94"/>
                        </a:lnTo>
                        <a:lnTo>
                          <a:pt x="166" y="44"/>
                        </a:lnTo>
                        <a:lnTo>
                          <a:pt x="118" y="56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 w="11113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68656" name="Group 28"/>
                  <p:cNvGrpSpPr/>
                  <p:nvPr/>
                </p:nvGrpSpPr>
                <p:grpSpPr bwMode="auto">
                  <a:xfrm>
                    <a:off x="1359" y="1857"/>
                    <a:ext cx="220" cy="43"/>
                    <a:chOff x="1359" y="1857"/>
                    <a:chExt cx="220" cy="43"/>
                  </a:xfrm>
                </p:grpSpPr>
                <p:sp>
                  <p:nvSpPr>
                    <p:cNvPr id="68657" name="Freeform 29"/>
                    <p:cNvSpPr/>
                    <p:nvPr/>
                  </p:nvSpPr>
                  <p:spPr bwMode="auto">
                    <a:xfrm>
                      <a:off x="1520" y="1857"/>
                      <a:ext cx="59" cy="37"/>
                    </a:xfrm>
                    <a:custGeom>
                      <a:avLst/>
                      <a:gdLst>
                        <a:gd name="T0" fmla="*/ 0 w 118"/>
                        <a:gd name="T1" fmla="*/ 0 h 74"/>
                        <a:gd name="T2" fmla="*/ 1 w 118"/>
                        <a:gd name="T3" fmla="*/ 1 h 74"/>
                        <a:gd name="T4" fmla="*/ 1 w 118"/>
                        <a:gd name="T5" fmla="*/ 1 h 74"/>
                        <a:gd name="T6" fmla="*/ 1 w 118"/>
                        <a:gd name="T7" fmla="*/ 1 h 74"/>
                        <a:gd name="T8" fmla="*/ 0 w 118"/>
                        <a:gd name="T9" fmla="*/ 0 h 7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8"/>
                        <a:gd name="T16" fmla="*/ 0 h 74"/>
                        <a:gd name="T17" fmla="*/ 118 w 118"/>
                        <a:gd name="T18" fmla="*/ 74 h 7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8" h="74">
                          <a:moveTo>
                            <a:pt x="0" y="0"/>
                          </a:moveTo>
                          <a:lnTo>
                            <a:pt x="59" y="57"/>
                          </a:lnTo>
                          <a:lnTo>
                            <a:pt x="118" y="27"/>
                          </a:lnTo>
                          <a:lnTo>
                            <a:pt x="57" y="74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8658" name="Freeform 30"/>
                    <p:cNvSpPr/>
                    <p:nvPr/>
                  </p:nvSpPr>
                  <p:spPr bwMode="auto">
                    <a:xfrm>
                      <a:off x="1359" y="1858"/>
                      <a:ext cx="69" cy="42"/>
                    </a:xfrm>
                    <a:custGeom>
                      <a:avLst/>
                      <a:gdLst>
                        <a:gd name="T0" fmla="*/ 0 w 139"/>
                        <a:gd name="T1" fmla="*/ 0 h 84"/>
                        <a:gd name="T2" fmla="*/ 0 w 139"/>
                        <a:gd name="T3" fmla="*/ 1 h 84"/>
                        <a:gd name="T4" fmla="*/ 0 w 139"/>
                        <a:gd name="T5" fmla="*/ 1 h 84"/>
                        <a:gd name="T6" fmla="*/ 0 w 139"/>
                        <a:gd name="T7" fmla="*/ 1 h 84"/>
                        <a:gd name="T8" fmla="*/ 0 w 139"/>
                        <a:gd name="T9" fmla="*/ 0 h 8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39"/>
                        <a:gd name="T16" fmla="*/ 0 h 84"/>
                        <a:gd name="T17" fmla="*/ 139 w 139"/>
                        <a:gd name="T18" fmla="*/ 84 h 8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39" h="84">
                          <a:moveTo>
                            <a:pt x="139" y="0"/>
                          </a:moveTo>
                          <a:lnTo>
                            <a:pt x="112" y="66"/>
                          </a:lnTo>
                          <a:lnTo>
                            <a:pt x="0" y="11"/>
                          </a:lnTo>
                          <a:lnTo>
                            <a:pt x="114" y="84"/>
                          </a:lnTo>
                          <a:lnTo>
                            <a:pt x="139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68654" name="Freeform 31"/>
                <p:cNvSpPr/>
                <p:nvPr/>
              </p:nvSpPr>
              <p:spPr bwMode="auto">
                <a:xfrm>
                  <a:off x="1422" y="1813"/>
                  <a:ext cx="101" cy="337"/>
                </a:xfrm>
                <a:custGeom>
                  <a:avLst/>
                  <a:gdLst>
                    <a:gd name="T0" fmla="*/ 0 w 204"/>
                    <a:gd name="T1" fmla="*/ 0 h 675"/>
                    <a:gd name="T2" fmla="*/ 0 w 204"/>
                    <a:gd name="T3" fmla="*/ 0 h 675"/>
                    <a:gd name="T4" fmla="*/ 0 w 204"/>
                    <a:gd name="T5" fmla="*/ 0 h 675"/>
                    <a:gd name="T6" fmla="*/ 0 w 204"/>
                    <a:gd name="T7" fmla="*/ 0 h 675"/>
                    <a:gd name="T8" fmla="*/ 0 w 204"/>
                    <a:gd name="T9" fmla="*/ 0 h 675"/>
                    <a:gd name="T10" fmla="*/ 0 w 204"/>
                    <a:gd name="T11" fmla="*/ 0 h 675"/>
                    <a:gd name="T12" fmla="*/ 0 w 204"/>
                    <a:gd name="T13" fmla="*/ 0 h 675"/>
                    <a:gd name="T14" fmla="*/ 0 w 204"/>
                    <a:gd name="T15" fmla="*/ 0 h 675"/>
                    <a:gd name="T16" fmla="*/ 0 w 204"/>
                    <a:gd name="T17" fmla="*/ 0 h 675"/>
                    <a:gd name="T18" fmla="*/ 0 w 204"/>
                    <a:gd name="T19" fmla="*/ 0 h 675"/>
                    <a:gd name="T20" fmla="*/ 0 w 204"/>
                    <a:gd name="T21" fmla="*/ 0 h 675"/>
                    <a:gd name="T22" fmla="*/ 0 w 204"/>
                    <a:gd name="T23" fmla="*/ 0 h 675"/>
                    <a:gd name="T24" fmla="*/ 0 w 204"/>
                    <a:gd name="T25" fmla="*/ 0 h 675"/>
                    <a:gd name="T26" fmla="*/ 0 w 204"/>
                    <a:gd name="T27" fmla="*/ 0 h 675"/>
                    <a:gd name="T28" fmla="*/ 0 w 204"/>
                    <a:gd name="T29" fmla="*/ 0 h 67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04"/>
                    <a:gd name="T46" fmla="*/ 0 h 675"/>
                    <a:gd name="T47" fmla="*/ 204 w 204"/>
                    <a:gd name="T48" fmla="*/ 675 h 67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04" h="675">
                      <a:moveTo>
                        <a:pt x="59" y="0"/>
                      </a:moveTo>
                      <a:lnTo>
                        <a:pt x="23" y="92"/>
                      </a:lnTo>
                      <a:lnTo>
                        <a:pt x="75" y="189"/>
                      </a:lnTo>
                      <a:lnTo>
                        <a:pt x="63" y="233"/>
                      </a:lnTo>
                      <a:lnTo>
                        <a:pt x="31" y="288"/>
                      </a:lnTo>
                      <a:lnTo>
                        <a:pt x="0" y="454"/>
                      </a:lnTo>
                      <a:lnTo>
                        <a:pt x="88" y="675"/>
                      </a:lnTo>
                      <a:lnTo>
                        <a:pt x="115" y="675"/>
                      </a:lnTo>
                      <a:lnTo>
                        <a:pt x="204" y="461"/>
                      </a:lnTo>
                      <a:lnTo>
                        <a:pt x="185" y="292"/>
                      </a:lnTo>
                      <a:lnTo>
                        <a:pt x="158" y="237"/>
                      </a:lnTo>
                      <a:lnTo>
                        <a:pt x="137" y="187"/>
                      </a:lnTo>
                      <a:lnTo>
                        <a:pt x="183" y="92"/>
                      </a:lnTo>
                      <a:lnTo>
                        <a:pt x="158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008080"/>
                </a:solidFill>
                <a:ln w="11113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68617" name="Group 32"/>
            <p:cNvGrpSpPr/>
            <p:nvPr/>
          </p:nvGrpSpPr>
          <p:grpSpPr bwMode="auto">
            <a:xfrm>
              <a:off x="985" y="2107"/>
              <a:ext cx="280" cy="239"/>
              <a:chOff x="1273" y="2116"/>
              <a:chExt cx="280" cy="239"/>
            </a:xfrm>
          </p:grpSpPr>
          <p:sp>
            <p:nvSpPr>
              <p:cNvPr id="68645" name="Freeform 33"/>
              <p:cNvSpPr/>
              <p:nvPr/>
            </p:nvSpPr>
            <p:spPr bwMode="auto">
              <a:xfrm>
                <a:off x="1348" y="2116"/>
                <a:ext cx="205" cy="228"/>
              </a:xfrm>
              <a:custGeom>
                <a:avLst/>
                <a:gdLst>
                  <a:gd name="T0" fmla="*/ 0 w 409"/>
                  <a:gd name="T1" fmla="*/ 1 h 455"/>
                  <a:gd name="T2" fmla="*/ 1 w 409"/>
                  <a:gd name="T3" fmla="*/ 1 h 455"/>
                  <a:gd name="T4" fmla="*/ 1 w 409"/>
                  <a:gd name="T5" fmla="*/ 1 h 455"/>
                  <a:gd name="T6" fmla="*/ 1 w 409"/>
                  <a:gd name="T7" fmla="*/ 1 h 455"/>
                  <a:gd name="T8" fmla="*/ 1 w 409"/>
                  <a:gd name="T9" fmla="*/ 0 h 455"/>
                  <a:gd name="T10" fmla="*/ 1 w 409"/>
                  <a:gd name="T11" fmla="*/ 1 h 455"/>
                  <a:gd name="T12" fmla="*/ 1 w 409"/>
                  <a:gd name="T13" fmla="*/ 1 h 455"/>
                  <a:gd name="T14" fmla="*/ 1 w 409"/>
                  <a:gd name="T15" fmla="*/ 1 h 455"/>
                  <a:gd name="T16" fmla="*/ 1 w 409"/>
                  <a:gd name="T17" fmla="*/ 1 h 455"/>
                  <a:gd name="T18" fmla="*/ 1 w 409"/>
                  <a:gd name="T19" fmla="*/ 1 h 455"/>
                  <a:gd name="T20" fmla="*/ 1 w 409"/>
                  <a:gd name="T21" fmla="*/ 1 h 455"/>
                  <a:gd name="T22" fmla="*/ 1 w 409"/>
                  <a:gd name="T23" fmla="*/ 1 h 455"/>
                  <a:gd name="T24" fmla="*/ 1 w 409"/>
                  <a:gd name="T25" fmla="*/ 1 h 455"/>
                  <a:gd name="T26" fmla="*/ 1 w 409"/>
                  <a:gd name="T27" fmla="*/ 1 h 455"/>
                  <a:gd name="T28" fmla="*/ 1 w 409"/>
                  <a:gd name="T29" fmla="*/ 1 h 455"/>
                  <a:gd name="T30" fmla="*/ 1 w 409"/>
                  <a:gd name="T31" fmla="*/ 1 h 455"/>
                  <a:gd name="T32" fmla="*/ 1 w 409"/>
                  <a:gd name="T33" fmla="*/ 1 h 455"/>
                  <a:gd name="T34" fmla="*/ 1 w 409"/>
                  <a:gd name="T35" fmla="*/ 1 h 455"/>
                  <a:gd name="T36" fmla="*/ 1 w 409"/>
                  <a:gd name="T37" fmla="*/ 1 h 455"/>
                  <a:gd name="T38" fmla="*/ 1 w 409"/>
                  <a:gd name="T39" fmla="*/ 1 h 455"/>
                  <a:gd name="T40" fmla="*/ 1 w 409"/>
                  <a:gd name="T41" fmla="*/ 1 h 455"/>
                  <a:gd name="T42" fmla="*/ 1 w 409"/>
                  <a:gd name="T43" fmla="*/ 1 h 455"/>
                  <a:gd name="T44" fmla="*/ 1 w 409"/>
                  <a:gd name="T45" fmla="*/ 1 h 455"/>
                  <a:gd name="T46" fmla="*/ 1 w 409"/>
                  <a:gd name="T47" fmla="*/ 1 h 455"/>
                  <a:gd name="T48" fmla="*/ 1 w 409"/>
                  <a:gd name="T49" fmla="*/ 1 h 455"/>
                  <a:gd name="T50" fmla="*/ 1 w 409"/>
                  <a:gd name="T51" fmla="*/ 1 h 455"/>
                  <a:gd name="T52" fmla="*/ 1 w 409"/>
                  <a:gd name="T53" fmla="*/ 1 h 455"/>
                  <a:gd name="T54" fmla="*/ 1 w 409"/>
                  <a:gd name="T55" fmla="*/ 1 h 455"/>
                  <a:gd name="T56" fmla="*/ 1 w 409"/>
                  <a:gd name="T57" fmla="*/ 1 h 455"/>
                  <a:gd name="T58" fmla="*/ 1 w 409"/>
                  <a:gd name="T59" fmla="*/ 1 h 455"/>
                  <a:gd name="T60" fmla="*/ 1 w 409"/>
                  <a:gd name="T61" fmla="*/ 1 h 455"/>
                  <a:gd name="T62" fmla="*/ 1 w 409"/>
                  <a:gd name="T63" fmla="*/ 1 h 455"/>
                  <a:gd name="T64" fmla="*/ 1 w 409"/>
                  <a:gd name="T65" fmla="*/ 1 h 455"/>
                  <a:gd name="T66" fmla="*/ 1 w 409"/>
                  <a:gd name="T67" fmla="*/ 1 h 455"/>
                  <a:gd name="T68" fmla="*/ 1 w 409"/>
                  <a:gd name="T69" fmla="*/ 1 h 455"/>
                  <a:gd name="T70" fmla="*/ 1 w 409"/>
                  <a:gd name="T71" fmla="*/ 1 h 455"/>
                  <a:gd name="T72" fmla="*/ 1 w 409"/>
                  <a:gd name="T73" fmla="*/ 1 h 455"/>
                  <a:gd name="T74" fmla="*/ 1 w 409"/>
                  <a:gd name="T75" fmla="*/ 1 h 455"/>
                  <a:gd name="T76" fmla="*/ 1 w 409"/>
                  <a:gd name="T77" fmla="*/ 1 h 455"/>
                  <a:gd name="T78" fmla="*/ 0 w 409"/>
                  <a:gd name="T79" fmla="*/ 1 h 455"/>
                  <a:gd name="T80" fmla="*/ 0 w 409"/>
                  <a:gd name="T81" fmla="*/ 1 h 455"/>
                  <a:gd name="T82" fmla="*/ 0 w 409"/>
                  <a:gd name="T83" fmla="*/ 1 h 45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9"/>
                  <a:gd name="T127" fmla="*/ 0 h 455"/>
                  <a:gd name="T128" fmla="*/ 409 w 409"/>
                  <a:gd name="T129" fmla="*/ 455 h 45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9" h="455">
                    <a:moveTo>
                      <a:pt x="0" y="158"/>
                    </a:moveTo>
                    <a:lnTo>
                      <a:pt x="108" y="53"/>
                    </a:lnTo>
                    <a:lnTo>
                      <a:pt x="167" y="27"/>
                    </a:lnTo>
                    <a:lnTo>
                      <a:pt x="226" y="2"/>
                    </a:lnTo>
                    <a:lnTo>
                      <a:pt x="272" y="0"/>
                    </a:lnTo>
                    <a:lnTo>
                      <a:pt x="331" y="8"/>
                    </a:lnTo>
                    <a:lnTo>
                      <a:pt x="369" y="21"/>
                    </a:lnTo>
                    <a:lnTo>
                      <a:pt x="399" y="44"/>
                    </a:lnTo>
                    <a:lnTo>
                      <a:pt x="409" y="63"/>
                    </a:lnTo>
                    <a:lnTo>
                      <a:pt x="409" y="76"/>
                    </a:lnTo>
                    <a:lnTo>
                      <a:pt x="401" y="99"/>
                    </a:lnTo>
                    <a:lnTo>
                      <a:pt x="382" y="116"/>
                    </a:lnTo>
                    <a:lnTo>
                      <a:pt x="358" y="128"/>
                    </a:lnTo>
                    <a:lnTo>
                      <a:pt x="375" y="150"/>
                    </a:lnTo>
                    <a:lnTo>
                      <a:pt x="392" y="175"/>
                    </a:lnTo>
                    <a:lnTo>
                      <a:pt x="396" y="188"/>
                    </a:lnTo>
                    <a:lnTo>
                      <a:pt x="390" y="209"/>
                    </a:lnTo>
                    <a:lnTo>
                      <a:pt x="378" y="223"/>
                    </a:lnTo>
                    <a:lnTo>
                      <a:pt x="361" y="236"/>
                    </a:lnTo>
                    <a:lnTo>
                      <a:pt x="331" y="238"/>
                    </a:lnTo>
                    <a:lnTo>
                      <a:pt x="337" y="261"/>
                    </a:lnTo>
                    <a:lnTo>
                      <a:pt x="344" y="276"/>
                    </a:lnTo>
                    <a:lnTo>
                      <a:pt x="339" y="303"/>
                    </a:lnTo>
                    <a:lnTo>
                      <a:pt x="325" y="316"/>
                    </a:lnTo>
                    <a:lnTo>
                      <a:pt x="304" y="322"/>
                    </a:lnTo>
                    <a:lnTo>
                      <a:pt x="278" y="322"/>
                    </a:lnTo>
                    <a:lnTo>
                      <a:pt x="289" y="333"/>
                    </a:lnTo>
                    <a:lnTo>
                      <a:pt x="299" y="352"/>
                    </a:lnTo>
                    <a:lnTo>
                      <a:pt x="297" y="369"/>
                    </a:lnTo>
                    <a:lnTo>
                      <a:pt x="287" y="381"/>
                    </a:lnTo>
                    <a:lnTo>
                      <a:pt x="274" y="388"/>
                    </a:lnTo>
                    <a:lnTo>
                      <a:pt x="257" y="398"/>
                    </a:lnTo>
                    <a:lnTo>
                      <a:pt x="230" y="402"/>
                    </a:lnTo>
                    <a:lnTo>
                      <a:pt x="203" y="402"/>
                    </a:lnTo>
                    <a:lnTo>
                      <a:pt x="177" y="427"/>
                    </a:lnTo>
                    <a:lnTo>
                      <a:pt x="160" y="440"/>
                    </a:lnTo>
                    <a:lnTo>
                      <a:pt x="133" y="449"/>
                    </a:lnTo>
                    <a:lnTo>
                      <a:pt x="103" y="455"/>
                    </a:lnTo>
                    <a:lnTo>
                      <a:pt x="70" y="446"/>
                    </a:lnTo>
                    <a:lnTo>
                      <a:pt x="0" y="360"/>
                    </a:lnTo>
                    <a:lnTo>
                      <a:pt x="0" y="257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E0A080"/>
              </a:solidFill>
              <a:ln w="11113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646" name="Freeform 34"/>
              <p:cNvSpPr/>
              <p:nvPr/>
            </p:nvSpPr>
            <p:spPr bwMode="auto">
              <a:xfrm>
                <a:off x="1273" y="2155"/>
                <a:ext cx="103" cy="200"/>
              </a:xfrm>
              <a:custGeom>
                <a:avLst/>
                <a:gdLst>
                  <a:gd name="T0" fmla="*/ 1 w 205"/>
                  <a:gd name="T1" fmla="*/ 1 h 398"/>
                  <a:gd name="T2" fmla="*/ 1 w 205"/>
                  <a:gd name="T3" fmla="*/ 1 h 398"/>
                  <a:gd name="T4" fmla="*/ 1 w 205"/>
                  <a:gd name="T5" fmla="*/ 1 h 398"/>
                  <a:gd name="T6" fmla="*/ 1 w 205"/>
                  <a:gd name="T7" fmla="*/ 1 h 398"/>
                  <a:gd name="T8" fmla="*/ 1 w 205"/>
                  <a:gd name="T9" fmla="*/ 1 h 398"/>
                  <a:gd name="T10" fmla="*/ 1 w 205"/>
                  <a:gd name="T11" fmla="*/ 0 h 398"/>
                  <a:gd name="T12" fmla="*/ 1 w 205"/>
                  <a:gd name="T13" fmla="*/ 1 h 398"/>
                  <a:gd name="T14" fmla="*/ 1 w 205"/>
                  <a:gd name="T15" fmla="*/ 1 h 398"/>
                  <a:gd name="T16" fmla="*/ 1 w 205"/>
                  <a:gd name="T17" fmla="*/ 1 h 398"/>
                  <a:gd name="T18" fmla="*/ 0 w 205"/>
                  <a:gd name="T19" fmla="*/ 1 h 398"/>
                  <a:gd name="T20" fmla="*/ 1 w 205"/>
                  <a:gd name="T21" fmla="*/ 1 h 398"/>
                  <a:gd name="T22" fmla="*/ 1 w 205"/>
                  <a:gd name="T23" fmla="*/ 1 h 398"/>
                  <a:gd name="T24" fmla="*/ 1 w 205"/>
                  <a:gd name="T25" fmla="*/ 1 h 398"/>
                  <a:gd name="T26" fmla="*/ 1 w 205"/>
                  <a:gd name="T27" fmla="*/ 1 h 398"/>
                  <a:gd name="T28" fmla="*/ 1 w 205"/>
                  <a:gd name="T29" fmla="*/ 1 h 398"/>
                  <a:gd name="T30" fmla="*/ 1 w 205"/>
                  <a:gd name="T31" fmla="*/ 1 h 398"/>
                  <a:gd name="T32" fmla="*/ 1 w 205"/>
                  <a:gd name="T33" fmla="*/ 1 h 398"/>
                  <a:gd name="T34" fmla="*/ 1 w 205"/>
                  <a:gd name="T35" fmla="*/ 1 h 398"/>
                  <a:gd name="T36" fmla="*/ 1 w 205"/>
                  <a:gd name="T37" fmla="*/ 1 h 398"/>
                  <a:gd name="T38" fmla="*/ 1 w 205"/>
                  <a:gd name="T39" fmla="*/ 1 h 398"/>
                  <a:gd name="T40" fmla="*/ 1 w 205"/>
                  <a:gd name="T41" fmla="*/ 1 h 398"/>
                  <a:gd name="T42" fmla="*/ 1 w 205"/>
                  <a:gd name="T43" fmla="*/ 1 h 398"/>
                  <a:gd name="T44" fmla="*/ 1 w 205"/>
                  <a:gd name="T45" fmla="*/ 1 h 398"/>
                  <a:gd name="T46" fmla="*/ 1 w 205"/>
                  <a:gd name="T47" fmla="*/ 1 h 398"/>
                  <a:gd name="T48" fmla="*/ 1 w 205"/>
                  <a:gd name="T49" fmla="*/ 1 h 398"/>
                  <a:gd name="T50" fmla="*/ 1 w 205"/>
                  <a:gd name="T51" fmla="*/ 1 h 398"/>
                  <a:gd name="T52" fmla="*/ 1 w 205"/>
                  <a:gd name="T53" fmla="*/ 1 h 398"/>
                  <a:gd name="T54" fmla="*/ 1 w 205"/>
                  <a:gd name="T55" fmla="*/ 1 h 39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05"/>
                  <a:gd name="T85" fmla="*/ 0 h 398"/>
                  <a:gd name="T86" fmla="*/ 205 w 205"/>
                  <a:gd name="T87" fmla="*/ 398 h 39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05" h="398">
                    <a:moveTo>
                      <a:pt x="184" y="48"/>
                    </a:moveTo>
                    <a:lnTo>
                      <a:pt x="205" y="8"/>
                    </a:lnTo>
                    <a:lnTo>
                      <a:pt x="161" y="15"/>
                    </a:lnTo>
                    <a:lnTo>
                      <a:pt x="121" y="13"/>
                    </a:lnTo>
                    <a:lnTo>
                      <a:pt x="78" y="13"/>
                    </a:lnTo>
                    <a:lnTo>
                      <a:pt x="22" y="0"/>
                    </a:lnTo>
                    <a:lnTo>
                      <a:pt x="26" y="78"/>
                    </a:lnTo>
                    <a:lnTo>
                      <a:pt x="15" y="141"/>
                    </a:lnTo>
                    <a:lnTo>
                      <a:pt x="9" y="196"/>
                    </a:lnTo>
                    <a:lnTo>
                      <a:pt x="0" y="236"/>
                    </a:lnTo>
                    <a:lnTo>
                      <a:pt x="3" y="270"/>
                    </a:lnTo>
                    <a:lnTo>
                      <a:pt x="19" y="303"/>
                    </a:lnTo>
                    <a:lnTo>
                      <a:pt x="22" y="339"/>
                    </a:lnTo>
                    <a:lnTo>
                      <a:pt x="22" y="368"/>
                    </a:lnTo>
                    <a:lnTo>
                      <a:pt x="9" y="398"/>
                    </a:lnTo>
                    <a:lnTo>
                      <a:pt x="51" y="394"/>
                    </a:lnTo>
                    <a:lnTo>
                      <a:pt x="80" y="383"/>
                    </a:lnTo>
                    <a:lnTo>
                      <a:pt x="121" y="383"/>
                    </a:lnTo>
                    <a:lnTo>
                      <a:pt x="142" y="369"/>
                    </a:lnTo>
                    <a:lnTo>
                      <a:pt x="178" y="377"/>
                    </a:lnTo>
                    <a:lnTo>
                      <a:pt x="199" y="375"/>
                    </a:lnTo>
                    <a:lnTo>
                      <a:pt x="188" y="341"/>
                    </a:lnTo>
                    <a:lnTo>
                      <a:pt x="163" y="309"/>
                    </a:lnTo>
                    <a:lnTo>
                      <a:pt x="154" y="270"/>
                    </a:lnTo>
                    <a:lnTo>
                      <a:pt x="161" y="211"/>
                    </a:lnTo>
                    <a:lnTo>
                      <a:pt x="154" y="160"/>
                    </a:lnTo>
                    <a:lnTo>
                      <a:pt x="158" y="99"/>
                    </a:lnTo>
                    <a:lnTo>
                      <a:pt x="184" y="48"/>
                    </a:lnTo>
                    <a:close/>
                  </a:path>
                </a:pathLst>
              </a:custGeom>
              <a:solidFill>
                <a:srgbClr val="E0E0E0"/>
              </a:solidFill>
              <a:ln w="11113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647" name="Freeform 35"/>
              <p:cNvSpPr/>
              <p:nvPr/>
            </p:nvSpPr>
            <p:spPr bwMode="auto">
              <a:xfrm>
                <a:off x="1459" y="2167"/>
                <a:ext cx="69" cy="15"/>
              </a:xfrm>
              <a:custGeom>
                <a:avLst/>
                <a:gdLst>
                  <a:gd name="T0" fmla="*/ 0 w 138"/>
                  <a:gd name="T1" fmla="*/ 1 h 30"/>
                  <a:gd name="T2" fmla="*/ 1 w 138"/>
                  <a:gd name="T3" fmla="*/ 1 h 30"/>
                  <a:gd name="T4" fmla="*/ 1 w 138"/>
                  <a:gd name="T5" fmla="*/ 1 h 30"/>
                  <a:gd name="T6" fmla="*/ 1 w 138"/>
                  <a:gd name="T7" fmla="*/ 1 h 30"/>
                  <a:gd name="T8" fmla="*/ 1 w 138"/>
                  <a:gd name="T9" fmla="*/ 0 h 30"/>
                  <a:gd name="T10" fmla="*/ 1 w 138"/>
                  <a:gd name="T11" fmla="*/ 0 h 30"/>
                  <a:gd name="T12" fmla="*/ 1 w 138"/>
                  <a:gd name="T13" fmla="*/ 1 h 30"/>
                  <a:gd name="T14" fmla="*/ 1 w 138"/>
                  <a:gd name="T15" fmla="*/ 1 h 30"/>
                  <a:gd name="T16" fmla="*/ 1 w 138"/>
                  <a:gd name="T17" fmla="*/ 1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8"/>
                  <a:gd name="T28" fmla="*/ 0 h 30"/>
                  <a:gd name="T29" fmla="*/ 138 w 138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8" h="30">
                    <a:moveTo>
                      <a:pt x="0" y="30"/>
                    </a:moveTo>
                    <a:lnTo>
                      <a:pt x="19" y="19"/>
                    </a:lnTo>
                    <a:lnTo>
                      <a:pt x="30" y="11"/>
                    </a:lnTo>
                    <a:lnTo>
                      <a:pt x="51" y="4"/>
                    </a:lnTo>
                    <a:lnTo>
                      <a:pt x="72" y="0"/>
                    </a:lnTo>
                    <a:lnTo>
                      <a:pt x="87" y="0"/>
                    </a:lnTo>
                    <a:lnTo>
                      <a:pt x="104" y="6"/>
                    </a:lnTo>
                    <a:lnTo>
                      <a:pt x="121" y="13"/>
                    </a:lnTo>
                    <a:lnTo>
                      <a:pt x="138" y="25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648" name="Freeform 36"/>
              <p:cNvSpPr/>
              <p:nvPr/>
            </p:nvSpPr>
            <p:spPr bwMode="auto">
              <a:xfrm>
                <a:off x="1449" y="2218"/>
                <a:ext cx="66" cy="17"/>
              </a:xfrm>
              <a:custGeom>
                <a:avLst/>
                <a:gdLst>
                  <a:gd name="T0" fmla="*/ 0 w 131"/>
                  <a:gd name="T1" fmla="*/ 1 h 32"/>
                  <a:gd name="T2" fmla="*/ 1 w 131"/>
                  <a:gd name="T3" fmla="*/ 1 h 32"/>
                  <a:gd name="T4" fmla="*/ 1 w 131"/>
                  <a:gd name="T5" fmla="*/ 0 h 32"/>
                  <a:gd name="T6" fmla="*/ 1 w 131"/>
                  <a:gd name="T7" fmla="*/ 0 h 32"/>
                  <a:gd name="T8" fmla="*/ 1 w 131"/>
                  <a:gd name="T9" fmla="*/ 1 h 32"/>
                  <a:gd name="T10" fmla="*/ 1 w 131"/>
                  <a:gd name="T11" fmla="*/ 1 h 32"/>
                  <a:gd name="T12" fmla="*/ 1 w 131"/>
                  <a:gd name="T13" fmla="*/ 1 h 32"/>
                  <a:gd name="T14" fmla="*/ 1 w 131"/>
                  <a:gd name="T15" fmla="*/ 1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1"/>
                  <a:gd name="T25" fmla="*/ 0 h 32"/>
                  <a:gd name="T26" fmla="*/ 131 w 131"/>
                  <a:gd name="T27" fmla="*/ 32 h 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1" h="32">
                    <a:moveTo>
                      <a:pt x="0" y="19"/>
                    </a:moveTo>
                    <a:lnTo>
                      <a:pt x="20" y="9"/>
                    </a:lnTo>
                    <a:lnTo>
                      <a:pt x="47" y="0"/>
                    </a:lnTo>
                    <a:lnTo>
                      <a:pt x="74" y="0"/>
                    </a:lnTo>
                    <a:lnTo>
                      <a:pt x="97" y="3"/>
                    </a:lnTo>
                    <a:lnTo>
                      <a:pt x="110" y="11"/>
                    </a:lnTo>
                    <a:lnTo>
                      <a:pt x="123" y="19"/>
                    </a:lnTo>
                    <a:lnTo>
                      <a:pt x="131" y="32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649" name="Freeform 37"/>
              <p:cNvSpPr/>
              <p:nvPr/>
            </p:nvSpPr>
            <p:spPr bwMode="auto">
              <a:xfrm>
                <a:off x="1433" y="2271"/>
                <a:ext cx="60" cy="21"/>
              </a:xfrm>
              <a:custGeom>
                <a:avLst/>
                <a:gdLst>
                  <a:gd name="T0" fmla="*/ 1 w 120"/>
                  <a:gd name="T1" fmla="*/ 1 h 42"/>
                  <a:gd name="T2" fmla="*/ 0 w 120"/>
                  <a:gd name="T3" fmla="*/ 1 h 42"/>
                  <a:gd name="T4" fmla="*/ 1 w 120"/>
                  <a:gd name="T5" fmla="*/ 1 h 42"/>
                  <a:gd name="T6" fmla="*/ 1 w 120"/>
                  <a:gd name="T7" fmla="*/ 1 h 42"/>
                  <a:gd name="T8" fmla="*/ 1 w 120"/>
                  <a:gd name="T9" fmla="*/ 1 h 42"/>
                  <a:gd name="T10" fmla="*/ 1 w 120"/>
                  <a:gd name="T11" fmla="*/ 0 h 42"/>
                  <a:gd name="T12" fmla="*/ 1 w 120"/>
                  <a:gd name="T13" fmla="*/ 0 h 42"/>
                  <a:gd name="T14" fmla="*/ 1 w 120"/>
                  <a:gd name="T15" fmla="*/ 1 h 42"/>
                  <a:gd name="T16" fmla="*/ 1 w 120"/>
                  <a:gd name="T17" fmla="*/ 1 h 42"/>
                  <a:gd name="T18" fmla="*/ 1 w 120"/>
                  <a:gd name="T19" fmla="*/ 1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0"/>
                  <a:gd name="T31" fmla="*/ 0 h 42"/>
                  <a:gd name="T32" fmla="*/ 120 w 120"/>
                  <a:gd name="T33" fmla="*/ 42 h 4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0" h="42">
                    <a:moveTo>
                      <a:pt x="8" y="42"/>
                    </a:moveTo>
                    <a:lnTo>
                      <a:pt x="0" y="35"/>
                    </a:lnTo>
                    <a:lnTo>
                      <a:pt x="4" y="19"/>
                    </a:lnTo>
                    <a:lnTo>
                      <a:pt x="15" y="14"/>
                    </a:lnTo>
                    <a:lnTo>
                      <a:pt x="36" y="6"/>
                    </a:lnTo>
                    <a:lnTo>
                      <a:pt x="57" y="0"/>
                    </a:lnTo>
                    <a:lnTo>
                      <a:pt x="76" y="0"/>
                    </a:lnTo>
                    <a:lnTo>
                      <a:pt x="93" y="2"/>
                    </a:lnTo>
                    <a:lnTo>
                      <a:pt x="109" y="10"/>
                    </a:lnTo>
                    <a:lnTo>
                      <a:pt x="120" y="16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650" name="Rectangle 38"/>
              <p:cNvSpPr>
                <a:spLocks noChangeArrowheads="1"/>
              </p:cNvSpPr>
              <p:nvPr/>
            </p:nvSpPr>
            <p:spPr bwMode="auto">
              <a:xfrm>
                <a:off x="1306" y="2172"/>
                <a:ext cx="43" cy="16"/>
              </a:xfrm>
              <a:prstGeom prst="rect">
                <a:avLst/>
              </a:prstGeom>
              <a:solidFill>
                <a:srgbClr val="000000"/>
              </a:solidFill>
              <a:ln w="11113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kumimoji="1" lang="zh-CN" alt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8618" name="Group 39"/>
            <p:cNvGrpSpPr/>
            <p:nvPr/>
          </p:nvGrpSpPr>
          <p:grpSpPr bwMode="auto">
            <a:xfrm>
              <a:off x="897" y="624"/>
              <a:ext cx="648" cy="1191"/>
              <a:chOff x="1185" y="441"/>
              <a:chExt cx="648" cy="1191"/>
            </a:xfrm>
          </p:grpSpPr>
          <p:grpSp>
            <p:nvGrpSpPr>
              <p:cNvPr id="68619" name="Group 40"/>
              <p:cNvGrpSpPr/>
              <p:nvPr/>
            </p:nvGrpSpPr>
            <p:grpSpPr bwMode="auto">
              <a:xfrm>
                <a:off x="1185" y="441"/>
                <a:ext cx="648" cy="1191"/>
                <a:chOff x="1185" y="441"/>
                <a:chExt cx="648" cy="1415"/>
              </a:xfrm>
            </p:grpSpPr>
            <p:sp>
              <p:nvSpPr>
                <p:cNvPr id="68636" name="Freeform 41"/>
                <p:cNvSpPr/>
                <p:nvPr/>
              </p:nvSpPr>
              <p:spPr bwMode="auto">
                <a:xfrm>
                  <a:off x="1185" y="547"/>
                  <a:ext cx="610" cy="1309"/>
                </a:xfrm>
                <a:custGeom>
                  <a:avLst/>
                  <a:gdLst>
                    <a:gd name="T0" fmla="*/ 1 w 1219"/>
                    <a:gd name="T1" fmla="*/ 1 h 2617"/>
                    <a:gd name="T2" fmla="*/ 1 w 1219"/>
                    <a:gd name="T3" fmla="*/ 1 h 2617"/>
                    <a:gd name="T4" fmla="*/ 1 w 1219"/>
                    <a:gd name="T5" fmla="*/ 1 h 2617"/>
                    <a:gd name="T6" fmla="*/ 1 w 1219"/>
                    <a:gd name="T7" fmla="*/ 1 h 2617"/>
                    <a:gd name="T8" fmla="*/ 1 w 1219"/>
                    <a:gd name="T9" fmla="*/ 1 h 2617"/>
                    <a:gd name="T10" fmla="*/ 1 w 1219"/>
                    <a:gd name="T11" fmla="*/ 1 h 2617"/>
                    <a:gd name="T12" fmla="*/ 1 w 1219"/>
                    <a:gd name="T13" fmla="*/ 1 h 2617"/>
                    <a:gd name="T14" fmla="*/ 1 w 1219"/>
                    <a:gd name="T15" fmla="*/ 1 h 2617"/>
                    <a:gd name="T16" fmla="*/ 1 w 1219"/>
                    <a:gd name="T17" fmla="*/ 1 h 2617"/>
                    <a:gd name="T18" fmla="*/ 1 w 1219"/>
                    <a:gd name="T19" fmla="*/ 1 h 2617"/>
                    <a:gd name="T20" fmla="*/ 1 w 1219"/>
                    <a:gd name="T21" fmla="*/ 1 h 2617"/>
                    <a:gd name="T22" fmla="*/ 1 w 1219"/>
                    <a:gd name="T23" fmla="*/ 1 h 2617"/>
                    <a:gd name="T24" fmla="*/ 1 w 1219"/>
                    <a:gd name="T25" fmla="*/ 1 h 2617"/>
                    <a:gd name="T26" fmla="*/ 1 w 1219"/>
                    <a:gd name="T27" fmla="*/ 1 h 2617"/>
                    <a:gd name="T28" fmla="*/ 1 w 1219"/>
                    <a:gd name="T29" fmla="*/ 1 h 2617"/>
                    <a:gd name="T30" fmla="*/ 1 w 1219"/>
                    <a:gd name="T31" fmla="*/ 1 h 2617"/>
                    <a:gd name="T32" fmla="*/ 1 w 1219"/>
                    <a:gd name="T33" fmla="*/ 1 h 2617"/>
                    <a:gd name="T34" fmla="*/ 1 w 1219"/>
                    <a:gd name="T35" fmla="*/ 1 h 2617"/>
                    <a:gd name="T36" fmla="*/ 1 w 1219"/>
                    <a:gd name="T37" fmla="*/ 1 h 2617"/>
                    <a:gd name="T38" fmla="*/ 1 w 1219"/>
                    <a:gd name="T39" fmla="*/ 1 h 2617"/>
                    <a:gd name="T40" fmla="*/ 1 w 1219"/>
                    <a:gd name="T41" fmla="*/ 1 h 2617"/>
                    <a:gd name="T42" fmla="*/ 1 w 1219"/>
                    <a:gd name="T43" fmla="*/ 1 h 2617"/>
                    <a:gd name="T44" fmla="*/ 1 w 1219"/>
                    <a:gd name="T45" fmla="*/ 1 h 2617"/>
                    <a:gd name="T46" fmla="*/ 1 w 1219"/>
                    <a:gd name="T47" fmla="*/ 1 h 2617"/>
                    <a:gd name="T48" fmla="*/ 1 w 1219"/>
                    <a:gd name="T49" fmla="*/ 1 h 2617"/>
                    <a:gd name="T50" fmla="*/ 1 w 1219"/>
                    <a:gd name="T51" fmla="*/ 1 h 2617"/>
                    <a:gd name="T52" fmla="*/ 1 w 1219"/>
                    <a:gd name="T53" fmla="*/ 1 h 2617"/>
                    <a:gd name="T54" fmla="*/ 1 w 1219"/>
                    <a:gd name="T55" fmla="*/ 1 h 2617"/>
                    <a:gd name="T56" fmla="*/ 1 w 1219"/>
                    <a:gd name="T57" fmla="*/ 1 h 2617"/>
                    <a:gd name="T58" fmla="*/ 1 w 1219"/>
                    <a:gd name="T59" fmla="*/ 1 h 2617"/>
                    <a:gd name="T60" fmla="*/ 1 w 1219"/>
                    <a:gd name="T61" fmla="*/ 1 h 2617"/>
                    <a:gd name="T62" fmla="*/ 1 w 1219"/>
                    <a:gd name="T63" fmla="*/ 1 h 2617"/>
                    <a:gd name="T64" fmla="*/ 1 w 1219"/>
                    <a:gd name="T65" fmla="*/ 1 h 2617"/>
                    <a:gd name="T66" fmla="*/ 1 w 1219"/>
                    <a:gd name="T67" fmla="*/ 1 h 2617"/>
                    <a:gd name="T68" fmla="*/ 1 w 1219"/>
                    <a:gd name="T69" fmla="*/ 1 h 2617"/>
                    <a:gd name="T70" fmla="*/ 1 w 1219"/>
                    <a:gd name="T71" fmla="*/ 1 h 2617"/>
                    <a:gd name="T72" fmla="*/ 1 w 1219"/>
                    <a:gd name="T73" fmla="*/ 1 h 2617"/>
                    <a:gd name="T74" fmla="*/ 1 w 1219"/>
                    <a:gd name="T75" fmla="*/ 1 h 2617"/>
                    <a:gd name="T76" fmla="*/ 1 w 1219"/>
                    <a:gd name="T77" fmla="*/ 1 h 2617"/>
                    <a:gd name="T78" fmla="*/ 1 w 1219"/>
                    <a:gd name="T79" fmla="*/ 0 h 2617"/>
                    <a:gd name="T80" fmla="*/ 1 w 1219"/>
                    <a:gd name="T81" fmla="*/ 1 h 2617"/>
                    <a:gd name="T82" fmla="*/ 1 w 1219"/>
                    <a:gd name="T83" fmla="*/ 1 h 2617"/>
                    <a:gd name="T84" fmla="*/ 1 w 1219"/>
                    <a:gd name="T85" fmla="*/ 1 h 2617"/>
                    <a:gd name="T86" fmla="*/ 1 w 1219"/>
                    <a:gd name="T87" fmla="*/ 1 h 2617"/>
                    <a:gd name="T88" fmla="*/ 1 w 1219"/>
                    <a:gd name="T89" fmla="*/ 1 h 2617"/>
                    <a:gd name="T90" fmla="*/ 1 w 1219"/>
                    <a:gd name="T91" fmla="*/ 1 h 2617"/>
                    <a:gd name="T92" fmla="*/ 1 w 1219"/>
                    <a:gd name="T93" fmla="*/ 1 h 2617"/>
                    <a:gd name="T94" fmla="*/ 1 w 1219"/>
                    <a:gd name="T95" fmla="*/ 1 h 2617"/>
                    <a:gd name="T96" fmla="*/ 1 w 1219"/>
                    <a:gd name="T97" fmla="*/ 1 h 2617"/>
                    <a:gd name="T98" fmla="*/ 1 w 1219"/>
                    <a:gd name="T99" fmla="*/ 1 h 2617"/>
                    <a:gd name="T100" fmla="*/ 1 w 1219"/>
                    <a:gd name="T101" fmla="*/ 1 h 2617"/>
                    <a:gd name="T102" fmla="*/ 0 w 1219"/>
                    <a:gd name="T103" fmla="*/ 1 h 2617"/>
                    <a:gd name="T104" fmla="*/ 1 w 1219"/>
                    <a:gd name="T105" fmla="*/ 1 h 2617"/>
                    <a:gd name="T106" fmla="*/ 1 w 1219"/>
                    <a:gd name="T107" fmla="*/ 1 h 2617"/>
                    <a:gd name="T108" fmla="*/ 1 w 1219"/>
                    <a:gd name="T109" fmla="*/ 1 h 2617"/>
                    <a:gd name="T110" fmla="*/ 1 w 1219"/>
                    <a:gd name="T111" fmla="*/ 1 h 2617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219"/>
                    <a:gd name="T169" fmla="*/ 0 h 2617"/>
                    <a:gd name="T170" fmla="*/ 1219 w 1219"/>
                    <a:gd name="T171" fmla="*/ 2617 h 2617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219" h="2617">
                      <a:moveTo>
                        <a:pt x="123" y="1175"/>
                      </a:moveTo>
                      <a:lnTo>
                        <a:pt x="150" y="1389"/>
                      </a:lnTo>
                      <a:lnTo>
                        <a:pt x="159" y="1593"/>
                      </a:lnTo>
                      <a:lnTo>
                        <a:pt x="173" y="1758"/>
                      </a:lnTo>
                      <a:lnTo>
                        <a:pt x="190" y="1920"/>
                      </a:lnTo>
                      <a:lnTo>
                        <a:pt x="220" y="2126"/>
                      </a:lnTo>
                      <a:lnTo>
                        <a:pt x="268" y="2314"/>
                      </a:lnTo>
                      <a:lnTo>
                        <a:pt x="291" y="2394"/>
                      </a:lnTo>
                      <a:lnTo>
                        <a:pt x="338" y="2499"/>
                      </a:lnTo>
                      <a:lnTo>
                        <a:pt x="397" y="2558"/>
                      </a:lnTo>
                      <a:lnTo>
                        <a:pt x="445" y="2590"/>
                      </a:lnTo>
                      <a:lnTo>
                        <a:pt x="500" y="2606"/>
                      </a:lnTo>
                      <a:lnTo>
                        <a:pt x="574" y="2617"/>
                      </a:lnTo>
                      <a:lnTo>
                        <a:pt x="645" y="2606"/>
                      </a:lnTo>
                      <a:lnTo>
                        <a:pt x="717" y="2579"/>
                      </a:lnTo>
                      <a:lnTo>
                        <a:pt x="774" y="2524"/>
                      </a:lnTo>
                      <a:lnTo>
                        <a:pt x="820" y="2438"/>
                      </a:lnTo>
                      <a:lnTo>
                        <a:pt x="860" y="2326"/>
                      </a:lnTo>
                      <a:lnTo>
                        <a:pt x="898" y="2219"/>
                      </a:lnTo>
                      <a:lnTo>
                        <a:pt x="955" y="2023"/>
                      </a:lnTo>
                      <a:lnTo>
                        <a:pt x="1010" y="1777"/>
                      </a:lnTo>
                      <a:lnTo>
                        <a:pt x="1050" y="1591"/>
                      </a:lnTo>
                      <a:lnTo>
                        <a:pt x="1075" y="1366"/>
                      </a:lnTo>
                      <a:lnTo>
                        <a:pt x="1094" y="1172"/>
                      </a:lnTo>
                      <a:lnTo>
                        <a:pt x="1103" y="1095"/>
                      </a:lnTo>
                      <a:lnTo>
                        <a:pt x="1139" y="1067"/>
                      </a:lnTo>
                      <a:lnTo>
                        <a:pt x="1168" y="1038"/>
                      </a:lnTo>
                      <a:lnTo>
                        <a:pt x="1198" y="1000"/>
                      </a:lnTo>
                      <a:lnTo>
                        <a:pt x="1219" y="953"/>
                      </a:lnTo>
                      <a:lnTo>
                        <a:pt x="1215" y="909"/>
                      </a:lnTo>
                      <a:lnTo>
                        <a:pt x="1185" y="871"/>
                      </a:lnTo>
                      <a:lnTo>
                        <a:pt x="1149" y="842"/>
                      </a:lnTo>
                      <a:lnTo>
                        <a:pt x="1113" y="835"/>
                      </a:lnTo>
                      <a:lnTo>
                        <a:pt x="1113" y="776"/>
                      </a:lnTo>
                      <a:lnTo>
                        <a:pt x="1120" y="616"/>
                      </a:lnTo>
                      <a:lnTo>
                        <a:pt x="1132" y="433"/>
                      </a:lnTo>
                      <a:lnTo>
                        <a:pt x="1084" y="233"/>
                      </a:lnTo>
                      <a:lnTo>
                        <a:pt x="1021" y="132"/>
                      </a:lnTo>
                      <a:lnTo>
                        <a:pt x="869" y="19"/>
                      </a:lnTo>
                      <a:lnTo>
                        <a:pt x="677" y="0"/>
                      </a:lnTo>
                      <a:lnTo>
                        <a:pt x="498" y="29"/>
                      </a:lnTo>
                      <a:lnTo>
                        <a:pt x="287" y="120"/>
                      </a:lnTo>
                      <a:lnTo>
                        <a:pt x="161" y="301"/>
                      </a:lnTo>
                      <a:lnTo>
                        <a:pt x="154" y="477"/>
                      </a:lnTo>
                      <a:lnTo>
                        <a:pt x="161" y="598"/>
                      </a:lnTo>
                      <a:lnTo>
                        <a:pt x="154" y="692"/>
                      </a:lnTo>
                      <a:lnTo>
                        <a:pt x="144" y="756"/>
                      </a:lnTo>
                      <a:lnTo>
                        <a:pt x="106" y="804"/>
                      </a:lnTo>
                      <a:lnTo>
                        <a:pt x="62" y="833"/>
                      </a:lnTo>
                      <a:lnTo>
                        <a:pt x="17" y="869"/>
                      </a:lnTo>
                      <a:lnTo>
                        <a:pt x="2" y="915"/>
                      </a:lnTo>
                      <a:lnTo>
                        <a:pt x="0" y="953"/>
                      </a:lnTo>
                      <a:lnTo>
                        <a:pt x="15" y="1006"/>
                      </a:lnTo>
                      <a:lnTo>
                        <a:pt x="66" y="1048"/>
                      </a:lnTo>
                      <a:lnTo>
                        <a:pt x="97" y="1067"/>
                      </a:lnTo>
                      <a:lnTo>
                        <a:pt x="123" y="1175"/>
                      </a:lnTo>
                      <a:close/>
                    </a:path>
                  </a:pathLst>
                </a:custGeom>
                <a:solidFill>
                  <a:srgbClr val="E0A080"/>
                </a:solidFill>
                <a:ln w="11113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68637" name="Group 42"/>
                <p:cNvGrpSpPr/>
                <p:nvPr/>
              </p:nvGrpSpPr>
              <p:grpSpPr bwMode="auto">
                <a:xfrm>
                  <a:off x="1186" y="441"/>
                  <a:ext cx="647" cy="541"/>
                  <a:chOff x="1186" y="441"/>
                  <a:chExt cx="647" cy="541"/>
                </a:xfrm>
              </p:grpSpPr>
              <p:sp>
                <p:nvSpPr>
                  <p:cNvPr id="68638" name="Freeform 43"/>
                  <p:cNvSpPr/>
                  <p:nvPr/>
                </p:nvSpPr>
                <p:spPr bwMode="auto">
                  <a:xfrm>
                    <a:off x="1186" y="441"/>
                    <a:ext cx="647" cy="541"/>
                  </a:xfrm>
                  <a:custGeom>
                    <a:avLst/>
                    <a:gdLst>
                      <a:gd name="T0" fmla="*/ 1 w 1293"/>
                      <a:gd name="T1" fmla="*/ 0 h 1084"/>
                      <a:gd name="T2" fmla="*/ 1 w 1293"/>
                      <a:gd name="T3" fmla="*/ 0 h 1084"/>
                      <a:gd name="T4" fmla="*/ 1 w 1293"/>
                      <a:gd name="T5" fmla="*/ 0 h 1084"/>
                      <a:gd name="T6" fmla="*/ 1 w 1293"/>
                      <a:gd name="T7" fmla="*/ 0 h 1084"/>
                      <a:gd name="T8" fmla="*/ 1 w 1293"/>
                      <a:gd name="T9" fmla="*/ 0 h 1084"/>
                      <a:gd name="T10" fmla="*/ 1 w 1293"/>
                      <a:gd name="T11" fmla="*/ 0 h 1084"/>
                      <a:gd name="T12" fmla="*/ 1 w 1293"/>
                      <a:gd name="T13" fmla="*/ 0 h 1084"/>
                      <a:gd name="T14" fmla="*/ 1 w 1293"/>
                      <a:gd name="T15" fmla="*/ 0 h 1084"/>
                      <a:gd name="T16" fmla="*/ 1 w 1293"/>
                      <a:gd name="T17" fmla="*/ 0 h 1084"/>
                      <a:gd name="T18" fmla="*/ 1 w 1293"/>
                      <a:gd name="T19" fmla="*/ 0 h 1084"/>
                      <a:gd name="T20" fmla="*/ 1 w 1293"/>
                      <a:gd name="T21" fmla="*/ 0 h 1084"/>
                      <a:gd name="T22" fmla="*/ 1 w 1293"/>
                      <a:gd name="T23" fmla="*/ 0 h 1084"/>
                      <a:gd name="T24" fmla="*/ 1 w 1293"/>
                      <a:gd name="T25" fmla="*/ 0 h 1084"/>
                      <a:gd name="T26" fmla="*/ 1 w 1293"/>
                      <a:gd name="T27" fmla="*/ 0 h 1084"/>
                      <a:gd name="T28" fmla="*/ 1 w 1293"/>
                      <a:gd name="T29" fmla="*/ 0 h 1084"/>
                      <a:gd name="T30" fmla="*/ 1 w 1293"/>
                      <a:gd name="T31" fmla="*/ 0 h 1084"/>
                      <a:gd name="T32" fmla="*/ 1 w 1293"/>
                      <a:gd name="T33" fmla="*/ 0 h 1084"/>
                      <a:gd name="T34" fmla="*/ 1 w 1293"/>
                      <a:gd name="T35" fmla="*/ 0 h 1084"/>
                      <a:gd name="T36" fmla="*/ 1 w 1293"/>
                      <a:gd name="T37" fmla="*/ 0 h 1084"/>
                      <a:gd name="T38" fmla="*/ 1 w 1293"/>
                      <a:gd name="T39" fmla="*/ 0 h 1084"/>
                      <a:gd name="T40" fmla="*/ 1 w 1293"/>
                      <a:gd name="T41" fmla="*/ 0 h 1084"/>
                      <a:gd name="T42" fmla="*/ 1 w 1293"/>
                      <a:gd name="T43" fmla="*/ 0 h 1084"/>
                      <a:gd name="T44" fmla="*/ 1 w 1293"/>
                      <a:gd name="T45" fmla="*/ 0 h 1084"/>
                      <a:gd name="T46" fmla="*/ 1 w 1293"/>
                      <a:gd name="T47" fmla="*/ 0 h 1084"/>
                      <a:gd name="T48" fmla="*/ 1 w 1293"/>
                      <a:gd name="T49" fmla="*/ 0 h 1084"/>
                      <a:gd name="T50" fmla="*/ 1 w 1293"/>
                      <a:gd name="T51" fmla="*/ 0 h 1084"/>
                      <a:gd name="T52" fmla="*/ 1 w 1293"/>
                      <a:gd name="T53" fmla="*/ 0 h 1084"/>
                      <a:gd name="T54" fmla="*/ 1 w 1293"/>
                      <a:gd name="T55" fmla="*/ 0 h 1084"/>
                      <a:gd name="T56" fmla="*/ 1 w 1293"/>
                      <a:gd name="T57" fmla="*/ 0 h 1084"/>
                      <a:gd name="T58" fmla="*/ 1 w 1293"/>
                      <a:gd name="T59" fmla="*/ 0 h 1084"/>
                      <a:gd name="T60" fmla="*/ 1 w 1293"/>
                      <a:gd name="T61" fmla="*/ 0 h 1084"/>
                      <a:gd name="T62" fmla="*/ 1 w 1293"/>
                      <a:gd name="T63" fmla="*/ 0 h 1084"/>
                      <a:gd name="T64" fmla="*/ 1 w 1293"/>
                      <a:gd name="T65" fmla="*/ 0 h 1084"/>
                      <a:gd name="T66" fmla="*/ 1 w 1293"/>
                      <a:gd name="T67" fmla="*/ 0 h 1084"/>
                      <a:gd name="T68" fmla="*/ 1 w 1293"/>
                      <a:gd name="T69" fmla="*/ 0 h 1084"/>
                      <a:gd name="T70" fmla="*/ 1 w 1293"/>
                      <a:gd name="T71" fmla="*/ 0 h 1084"/>
                      <a:gd name="T72" fmla="*/ 1 w 1293"/>
                      <a:gd name="T73" fmla="*/ 0 h 1084"/>
                      <a:gd name="T74" fmla="*/ 1 w 1293"/>
                      <a:gd name="T75" fmla="*/ 0 h 1084"/>
                      <a:gd name="T76" fmla="*/ 1 w 1293"/>
                      <a:gd name="T77" fmla="*/ 0 h 1084"/>
                      <a:gd name="T78" fmla="*/ 1 w 1293"/>
                      <a:gd name="T79" fmla="*/ 0 h 1084"/>
                      <a:gd name="T80" fmla="*/ 1 w 1293"/>
                      <a:gd name="T81" fmla="*/ 0 h 1084"/>
                      <a:gd name="T82" fmla="*/ 1 w 1293"/>
                      <a:gd name="T83" fmla="*/ 0 h 1084"/>
                      <a:gd name="T84" fmla="*/ 1 w 1293"/>
                      <a:gd name="T85" fmla="*/ 0 h 1084"/>
                      <a:gd name="T86" fmla="*/ 1 w 1293"/>
                      <a:gd name="T87" fmla="*/ 0 h 1084"/>
                      <a:gd name="T88" fmla="*/ 1 w 1293"/>
                      <a:gd name="T89" fmla="*/ 0 h 1084"/>
                      <a:gd name="T90" fmla="*/ 1 w 1293"/>
                      <a:gd name="T91" fmla="*/ 0 h 1084"/>
                      <a:gd name="T92" fmla="*/ 1 w 1293"/>
                      <a:gd name="T93" fmla="*/ 0 h 1084"/>
                      <a:gd name="T94" fmla="*/ 1 w 1293"/>
                      <a:gd name="T95" fmla="*/ 0 h 1084"/>
                      <a:gd name="T96" fmla="*/ 1 w 1293"/>
                      <a:gd name="T97" fmla="*/ 0 h 1084"/>
                      <a:gd name="T98" fmla="*/ 1 w 1293"/>
                      <a:gd name="T99" fmla="*/ 0 h 1084"/>
                      <a:gd name="T100" fmla="*/ 1 w 1293"/>
                      <a:gd name="T101" fmla="*/ 0 h 1084"/>
                      <a:gd name="T102" fmla="*/ 1 w 1293"/>
                      <a:gd name="T103" fmla="*/ 0 h 1084"/>
                      <a:gd name="T104" fmla="*/ 1 w 1293"/>
                      <a:gd name="T105" fmla="*/ 0 h 1084"/>
                      <a:gd name="T106" fmla="*/ 1 w 1293"/>
                      <a:gd name="T107" fmla="*/ 0 h 1084"/>
                      <a:gd name="T108" fmla="*/ 1 w 1293"/>
                      <a:gd name="T109" fmla="*/ 0 h 1084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w 1293"/>
                      <a:gd name="T166" fmla="*/ 0 h 1084"/>
                      <a:gd name="T167" fmla="*/ 1293 w 1293"/>
                      <a:gd name="T168" fmla="*/ 1084 h 1084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T165" t="T166" r="T167" b="T168"/>
                    <a:pathLst>
                      <a:path w="1293" h="1084">
                        <a:moveTo>
                          <a:pt x="991" y="848"/>
                        </a:moveTo>
                        <a:lnTo>
                          <a:pt x="1027" y="937"/>
                        </a:lnTo>
                        <a:lnTo>
                          <a:pt x="1065" y="1011"/>
                        </a:lnTo>
                        <a:lnTo>
                          <a:pt x="1111" y="1061"/>
                        </a:lnTo>
                        <a:lnTo>
                          <a:pt x="1133" y="1021"/>
                        </a:lnTo>
                        <a:lnTo>
                          <a:pt x="1156" y="954"/>
                        </a:lnTo>
                        <a:lnTo>
                          <a:pt x="1171" y="876"/>
                        </a:lnTo>
                        <a:lnTo>
                          <a:pt x="1211" y="848"/>
                        </a:lnTo>
                        <a:lnTo>
                          <a:pt x="1228" y="796"/>
                        </a:lnTo>
                        <a:lnTo>
                          <a:pt x="1236" y="735"/>
                        </a:lnTo>
                        <a:lnTo>
                          <a:pt x="1217" y="682"/>
                        </a:lnTo>
                        <a:lnTo>
                          <a:pt x="1198" y="650"/>
                        </a:lnTo>
                        <a:lnTo>
                          <a:pt x="1242" y="598"/>
                        </a:lnTo>
                        <a:lnTo>
                          <a:pt x="1280" y="545"/>
                        </a:lnTo>
                        <a:lnTo>
                          <a:pt x="1293" y="491"/>
                        </a:lnTo>
                        <a:lnTo>
                          <a:pt x="1282" y="440"/>
                        </a:lnTo>
                        <a:lnTo>
                          <a:pt x="1225" y="394"/>
                        </a:lnTo>
                        <a:lnTo>
                          <a:pt x="1168" y="372"/>
                        </a:lnTo>
                        <a:lnTo>
                          <a:pt x="1103" y="352"/>
                        </a:lnTo>
                        <a:lnTo>
                          <a:pt x="1052" y="330"/>
                        </a:lnTo>
                        <a:lnTo>
                          <a:pt x="1010" y="297"/>
                        </a:lnTo>
                        <a:lnTo>
                          <a:pt x="981" y="253"/>
                        </a:lnTo>
                        <a:lnTo>
                          <a:pt x="964" y="217"/>
                        </a:lnTo>
                        <a:lnTo>
                          <a:pt x="930" y="177"/>
                        </a:lnTo>
                        <a:lnTo>
                          <a:pt x="890" y="152"/>
                        </a:lnTo>
                        <a:lnTo>
                          <a:pt x="844" y="137"/>
                        </a:lnTo>
                        <a:lnTo>
                          <a:pt x="795" y="145"/>
                        </a:lnTo>
                        <a:lnTo>
                          <a:pt x="780" y="97"/>
                        </a:lnTo>
                        <a:lnTo>
                          <a:pt x="783" y="67"/>
                        </a:lnTo>
                        <a:lnTo>
                          <a:pt x="772" y="29"/>
                        </a:lnTo>
                        <a:lnTo>
                          <a:pt x="728" y="12"/>
                        </a:lnTo>
                        <a:lnTo>
                          <a:pt x="692" y="12"/>
                        </a:lnTo>
                        <a:lnTo>
                          <a:pt x="639" y="25"/>
                        </a:lnTo>
                        <a:lnTo>
                          <a:pt x="563" y="52"/>
                        </a:lnTo>
                        <a:lnTo>
                          <a:pt x="492" y="38"/>
                        </a:lnTo>
                        <a:lnTo>
                          <a:pt x="405" y="21"/>
                        </a:lnTo>
                        <a:lnTo>
                          <a:pt x="333" y="4"/>
                        </a:lnTo>
                        <a:lnTo>
                          <a:pt x="281" y="0"/>
                        </a:lnTo>
                        <a:lnTo>
                          <a:pt x="237" y="36"/>
                        </a:lnTo>
                        <a:lnTo>
                          <a:pt x="209" y="92"/>
                        </a:lnTo>
                        <a:lnTo>
                          <a:pt x="175" y="145"/>
                        </a:lnTo>
                        <a:lnTo>
                          <a:pt x="127" y="200"/>
                        </a:lnTo>
                        <a:lnTo>
                          <a:pt x="76" y="242"/>
                        </a:lnTo>
                        <a:lnTo>
                          <a:pt x="17" y="290"/>
                        </a:lnTo>
                        <a:lnTo>
                          <a:pt x="13" y="345"/>
                        </a:lnTo>
                        <a:lnTo>
                          <a:pt x="36" y="406"/>
                        </a:lnTo>
                        <a:lnTo>
                          <a:pt x="45" y="446"/>
                        </a:lnTo>
                        <a:lnTo>
                          <a:pt x="32" y="499"/>
                        </a:lnTo>
                        <a:lnTo>
                          <a:pt x="15" y="545"/>
                        </a:lnTo>
                        <a:lnTo>
                          <a:pt x="3" y="585"/>
                        </a:lnTo>
                        <a:lnTo>
                          <a:pt x="0" y="650"/>
                        </a:lnTo>
                        <a:lnTo>
                          <a:pt x="22" y="709"/>
                        </a:lnTo>
                        <a:lnTo>
                          <a:pt x="41" y="750"/>
                        </a:lnTo>
                        <a:lnTo>
                          <a:pt x="45" y="802"/>
                        </a:lnTo>
                        <a:lnTo>
                          <a:pt x="57" y="870"/>
                        </a:lnTo>
                        <a:lnTo>
                          <a:pt x="79" y="933"/>
                        </a:lnTo>
                        <a:lnTo>
                          <a:pt x="95" y="989"/>
                        </a:lnTo>
                        <a:lnTo>
                          <a:pt x="123" y="1048"/>
                        </a:lnTo>
                        <a:lnTo>
                          <a:pt x="142" y="1084"/>
                        </a:lnTo>
                        <a:lnTo>
                          <a:pt x="159" y="1030"/>
                        </a:lnTo>
                        <a:lnTo>
                          <a:pt x="194" y="973"/>
                        </a:lnTo>
                        <a:lnTo>
                          <a:pt x="247" y="933"/>
                        </a:lnTo>
                        <a:lnTo>
                          <a:pt x="291" y="882"/>
                        </a:lnTo>
                        <a:lnTo>
                          <a:pt x="317" y="838"/>
                        </a:lnTo>
                        <a:lnTo>
                          <a:pt x="325" y="794"/>
                        </a:lnTo>
                        <a:lnTo>
                          <a:pt x="317" y="756"/>
                        </a:lnTo>
                        <a:lnTo>
                          <a:pt x="323" y="722"/>
                        </a:lnTo>
                        <a:lnTo>
                          <a:pt x="329" y="693"/>
                        </a:lnTo>
                        <a:lnTo>
                          <a:pt x="325" y="663"/>
                        </a:lnTo>
                        <a:lnTo>
                          <a:pt x="304" y="623"/>
                        </a:lnTo>
                        <a:lnTo>
                          <a:pt x="277" y="606"/>
                        </a:lnTo>
                        <a:lnTo>
                          <a:pt x="253" y="592"/>
                        </a:lnTo>
                        <a:lnTo>
                          <a:pt x="256" y="566"/>
                        </a:lnTo>
                        <a:lnTo>
                          <a:pt x="270" y="533"/>
                        </a:lnTo>
                        <a:lnTo>
                          <a:pt x="289" y="499"/>
                        </a:lnTo>
                        <a:lnTo>
                          <a:pt x="298" y="486"/>
                        </a:lnTo>
                        <a:lnTo>
                          <a:pt x="302" y="461"/>
                        </a:lnTo>
                        <a:lnTo>
                          <a:pt x="312" y="438"/>
                        </a:lnTo>
                        <a:lnTo>
                          <a:pt x="338" y="421"/>
                        </a:lnTo>
                        <a:lnTo>
                          <a:pt x="380" y="421"/>
                        </a:lnTo>
                        <a:lnTo>
                          <a:pt x="416" y="421"/>
                        </a:lnTo>
                        <a:lnTo>
                          <a:pt x="445" y="421"/>
                        </a:lnTo>
                        <a:lnTo>
                          <a:pt x="479" y="410"/>
                        </a:lnTo>
                        <a:lnTo>
                          <a:pt x="515" y="410"/>
                        </a:lnTo>
                        <a:lnTo>
                          <a:pt x="551" y="425"/>
                        </a:lnTo>
                        <a:lnTo>
                          <a:pt x="574" y="446"/>
                        </a:lnTo>
                        <a:lnTo>
                          <a:pt x="593" y="465"/>
                        </a:lnTo>
                        <a:lnTo>
                          <a:pt x="622" y="484"/>
                        </a:lnTo>
                        <a:lnTo>
                          <a:pt x="665" y="478"/>
                        </a:lnTo>
                        <a:lnTo>
                          <a:pt x="703" y="461"/>
                        </a:lnTo>
                        <a:lnTo>
                          <a:pt x="736" y="442"/>
                        </a:lnTo>
                        <a:lnTo>
                          <a:pt x="778" y="410"/>
                        </a:lnTo>
                        <a:lnTo>
                          <a:pt x="804" y="377"/>
                        </a:lnTo>
                        <a:lnTo>
                          <a:pt x="821" y="341"/>
                        </a:lnTo>
                        <a:lnTo>
                          <a:pt x="835" y="312"/>
                        </a:lnTo>
                        <a:lnTo>
                          <a:pt x="858" y="301"/>
                        </a:lnTo>
                        <a:lnTo>
                          <a:pt x="890" y="309"/>
                        </a:lnTo>
                        <a:lnTo>
                          <a:pt x="934" y="312"/>
                        </a:lnTo>
                        <a:lnTo>
                          <a:pt x="945" y="349"/>
                        </a:lnTo>
                        <a:lnTo>
                          <a:pt x="958" y="387"/>
                        </a:lnTo>
                        <a:lnTo>
                          <a:pt x="977" y="425"/>
                        </a:lnTo>
                        <a:lnTo>
                          <a:pt x="996" y="453"/>
                        </a:lnTo>
                        <a:lnTo>
                          <a:pt x="1004" y="480"/>
                        </a:lnTo>
                        <a:lnTo>
                          <a:pt x="987" y="512"/>
                        </a:lnTo>
                        <a:lnTo>
                          <a:pt x="975" y="547"/>
                        </a:lnTo>
                        <a:lnTo>
                          <a:pt x="975" y="577"/>
                        </a:lnTo>
                        <a:lnTo>
                          <a:pt x="987" y="613"/>
                        </a:lnTo>
                        <a:lnTo>
                          <a:pt x="998" y="646"/>
                        </a:lnTo>
                        <a:lnTo>
                          <a:pt x="1025" y="674"/>
                        </a:lnTo>
                        <a:lnTo>
                          <a:pt x="1000" y="749"/>
                        </a:lnTo>
                        <a:lnTo>
                          <a:pt x="991" y="848"/>
                        </a:lnTo>
                        <a:close/>
                      </a:path>
                    </a:pathLst>
                  </a:custGeom>
                  <a:solidFill>
                    <a:srgbClr val="A04000"/>
                  </a:solidFill>
                  <a:ln w="11113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68639" name="Group 44"/>
                  <p:cNvGrpSpPr/>
                  <p:nvPr/>
                </p:nvGrpSpPr>
                <p:grpSpPr bwMode="auto">
                  <a:xfrm>
                    <a:off x="1271" y="542"/>
                    <a:ext cx="475" cy="278"/>
                    <a:chOff x="1271" y="542"/>
                    <a:chExt cx="475" cy="278"/>
                  </a:xfrm>
                </p:grpSpPr>
                <p:sp>
                  <p:nvSpPr>
                    <p:cNvPr id="68640" name="Freeform 45"/>
                    <p:cNvSpPr/>
                    <p:nvPr/>
                  </p:nvSpPr>
                  <p:spPr bwMode="auto">
                    <a:xfrm>
                      <a:off x="1373" y="565"/>
                      <a:ext cx="77" cy="84"/>
                    </a:xfrm>
                    <a:custGeom>
                      <a:avLst/>
                      <a:gdLst>
                        <a:gd name="T0" fmla="*/ 1 w 154"/>
                        <a:gd name="T1" fmla="*/ 1 h 167"/>
                        <a:gd name="T2" fmla="*/ 1 w 154"/>
                        <a:gd name="T3" fmla="*/ 1 h 167"/>
                        <a:gd name="T4" fmla="*/ 1 w 154"/>
                        <a:gd name="T5" fmla="*/ 1 h 167"/>
                        <a:gd name="T6" fmla="*/ 1 w 154"/>
                        <a:gd name="T7" fmla="*/ 1 h 167"/>
                        <a:gd name="T8" fmla="*/ 1 w 154"/>
                        <a:gd name="T9" fmla="*/ 0 h 167"/>
                        <a:gd name="T10" fmla="*/ 1 w 154"/>
                        <a:gd name="T11" fmla="*/ 1 h 167"/>
                        <a:gd name="T12" fmla="*/ 1 w 154"/>
                        <a:gd name="T13" fmla="*/ 1 h 167"/>
                        <a:gd name="T14" fmla="*/ 1 w 154"/>
                        <a:gd name="T15" fmla="*/ 1 h 167"/>
                        <a:gd name="T16" fmla="*/ 1 w 154"/>
                        <a:gd name="T17" fmla="*/ 1 h 167"/>
                        <a:gd name="T18" fmla="*/ 1 w 154"/>
                        <a:gd name="T19" fmla="*/ 1 h 167"/>
                        <a:gd name="T20" fmla="*/ 1 w 154"/>
                        <a:gd name="T21" fmla="*/ 1 h 167"/>
                        <a:gd name="T22" fmla="*/ 1 w 154"/>
                        <a:gd name="T23" fmla="*/ 1 h 167"/>
                        <a:gd name="T24" fmla="*/ 1 w 154"/>
                        <a:gd name="T25" fmla="*/ 1 h 167"/>
                        <a:gd name="T26" fmla="*/ 1 w 154"/>
                        <a:gd name="T27" fmla="*/ 1 h 167"/>
                        <a:gd name="T28" fmla="*/ 0 w 154"/>
                        <a:gd name="T29" fmla="*/ 1 h 167"/>
                        <a:gd name="T30" fmla="*/ 1 w 154"/>
                        <a:gd name="T31" fmla="*/ 1 h 167"/>
                        <a:gd name="T32" fmla="*/ 1 w 154"/>
                        <a:gd name="T33" fmla="*/ 1 h 167"/>
                        <a:gd name="T34" fmla="*/ 1 w 154"/>
                        <a:gd name="T35" fmla="*/ 1 h 167"/>
                        <a:gd name="T36" fmla="*/ 1 w 154"/>
                        <a:gd name="T37" fmla="*/ 1 h 167"/>
                        <a:gd name="T38" fmla="*/ 1 w 154"/>
                        <a:gd name="T39" fmla="*/ 1 h 167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w 154"/>
                        <a:gd name="T61" fmla="*/ 0 h 167"/>
                        <a:gd name="T62" fmla="*/ 154 w 154"/>
                        <a:gd name="T63" fmla="*/ 167 h 167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T60" t="T61" r="T62" b="T63"/>
                      <a:pathLst>
                        <a:path w="154" h="167">
                          <a:moveTo>
                            <a:pt x="154" y="165"/>
                          </a:moveTo>
                          <a:lnTo>
                            <a:pt x="111" y="142"/>
                          </a:lnTo>
                          <a:lnTo>
                            <a:pt x="86" y="85"/>
                          </a:lnTo>
                          <a:lnTo>
                            <a:pt x="97" y="47"/>
                          </a:lnTo>
                          <a:lnTo>
                            <a:pt x="128" y="0"/>
                          </a:lnTo>
                          <a:lnTo>
                            <a:pt x="105" y="13"/>
                          </a:lnTo>
                          <a:lnTo>
                            <a:pt x="88" y="32"/>
                          </a:lnTo>
                          <a:lnTo>
                            <a:pt x="65" y="59"/>
                          </a:lnTo>
                          <a:lnTo>
                            <a:pt x="65" y="89"/>
                          </a:lnTo>
                          <a:lnTo>
                            <a:pt x="73" y="110"/>
                          </a:lnTo>
                          <a:lnTo>
                            <a:pt x="69" y="139"/>
                          </a:lnTo>
                          <a:lnTo>
                            <a:pt x="54" y="122"/>
                          </a:lnTo>
                          <a:lnTo>
                            <a:pt x="21" y="97"/>
                          </a:lnTo>
                          <a:lnTo>
                            <a:pt x="17" y="62"/>
                          </a:lnTo>
                          <a:lnTo>
                            <a:pt x="0" y="101"/>
                          </a:lnTo>
                          <a:lnTo>
                            <a:pt x="23" y="137"/>
                          </a:lnTo>
                          <a:lnTo>
                            <a:pt x="33" y="167"/>
                          </a:lnTo>
                          <a:lnTo>
                            <a:pt x="71" y="163"/>
                          </a:lnTo>
                          <a:lnTo>
                            <a:pt x="113" y="154"/>
                          </a:lnTo>
                          <a:lnTo>
                            <a:pt x="154" y="165"/>
                          </a:lnTo>
                          <a:close/>
                        </a:path>
                      </a:pathLst>
                    </a:custGeom>
                    <a:solidFill>
                      <a:srgbClr val="60402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8641" name="Freeform 46"/>
                    <p:cNvSpPr/>
                    <p:nvPr/>
                  </p:nvSpPr>
                  <p:spPr bwMode="auto">
                    <a:xfrm>
                      <a:off x="1574" y="542"/>
                      <a:ext cx="44" cy="53"/>
                    </a:xfrm>
                    <a:custGeom>
                      <a:avLst/>
                      <a:gdLst>
                        <a:gd name="T0" fmla="*/ 1 w 87"/>
                        <a:gd name="T1" fmla="*/ 1 h 105"/>
                        <a:gd name="T2" fmla="*/ 1 w 87"/>
                        <a:gd name="T3" fmla="*/ 1 h 105"/>
                        <a:gd name="T4" fmla="*/ 1 w 87"/>
                        <a:gd name="T5" fmla="*/ 1 h 105"/>
                        <a:gd name="T6" fmla="*/ 1 w 87"/>
                        <a:gd name="T7" fmla="*/ 1 h 105"/>
                        <a:gd name="T8" fmla="*/ 0 w 87"/>
                        <a:gd name="T9" fmla="*/ 1 h 105"/>
                        <a:gd name="T10" fmla="*/ 1 w 87"/>
                        <a:gd name="T11" fmla="*/ 0 h 105"/>
                        <a:gd name="T12" fmla="*/ 1 w 87"/>
                        <a:gd name="T13" fmla="*/ 1 h 105"/>
                        <a:gd name="T14" fmla="*/ 1 w 87"/>
                        <a:gd name="T15" fmla="*/ 1 h 105"/>
                        <a:gd name="T16" fmla="*/ 1 w 87"/>
                        <a:gd name="T17" fmla="*/ 1 h 105"/>
                        <a:gd name="T18" fmla="*/ 1 w 87"/>
                        <a:gd name="T19" fmla="*/ 1 h 10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7"/>
                        <a:gd name="T31" fmla="*/ 0 h 105"/>
                        <a:gd name="T32" fmla="*/ 87 w 87"/>
                        <a:gd name="T33" fmla="*/ 105 h 10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7" h="105">
                          <a:moveTo>
                            <a:pt x="55" y="105"/>
                          </a:moveTo>
                          <a:lnTo>
                            <a:pt x="66" y="49"/>
                          </a:lnTo>
                          <a:lnTo>
                            <a:pt x="55" y="25"/>
                          </a:lnTo>
                          <a:lnTo>
                            <a:pt x="28" y="13"/>
                          </a:lnTo>
                          <a:lnTo>
                            <a:pt x="0" y="15"/>
                          </a:lnTo>
                          <a:lnTo>
                            <a:pt x="23" y="0"/>
                          </a:lnTo>
                          <a:lnTo>
                            <a:pt x="55" y="4"/>
                          </a:lnTo>
                          <a:lnTo>
                            <a:pt x="85" y="32"/>
                          </a:lnTo>
                          <a:lnTo>
                            <a:pt x="87" y="61"/>
                          </a:lnTo>
                          <a:lnTo>
                            <a:pt x="55" y="105"/>
                          </a:lnTo>
                          <a:close/>
                        </a:path>
                      </a:pathLst>
                    </a:custGeom>
                    <a:solidFill>
                      <a:srgbClr val="60402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8642" name="Freeform 47"/>
                    <p:cNvSpPr/>
                    <p:nvPr/>
                  </p:nvSpPr>
                  <p:spPr bwMode="auto">
                    <a:xfrm>
                      <a:off x="1271" y="683"/>
                      <a:ext cx="38" cy="51"/>
                    </a:xfrm>
                    <a:custGeom>
                      <a:avLst/>
                      <a:gdLst>
                        <a:gd name="T0" fmla="*/ 1 w 76"/>
                        <a:gd name="T1" fmla="*/ 1 h 101"/>
                        <a:gd name="T2" fmla="*/ 1 w 76"/>
                        <a:gd name="T3" fmla="*/ 1 h 101"/>
                        <a:gd name="T4" fmla="*/ 1 w 76"/>
                        <a:gd name="T5" fmla="*/ 1 h 101"/>
                        <a:gd name="T6" fmla="*/ 1 w 76"/>
                        <a:gd name="T7" fmla="*/ 1 h 101"/>
                        <a:gd name="T8" fmla="*/ 1 w 76"/>
                        <a:gd name="T9" fmla="*/ 0 h 101"/>
                        <a:gd name="T10" fmla="*/ 0 w 76"/>
                        <a:gd name="T11" fmla="*/ 1 h 101"/>
                        <a:gd name="T12" fmla="*/ 1 w 76"/>
                        <a:gd name="T13" fmla="*/ 1 h 101"/>
                        <a:gd name="T14" fmla="*/ 1 w 76"/>
                        <a:gd name="T15" fmla="*/ 1 h 101"/>
                        <a:gd name="T16" fmla="*/ 1 w 76"/>
                        <a:gd name="T17" fmla="*/ 1 h 101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76"/>
                        <a:gd name="T28" fmla="*/ 0 h 101"/>
                        <a:gd name="T29" fmla="*/ 76 w 76"/>
                        <a:gd name="T30" fmla="*/ 101 h 101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76" h="101">
                          <a:moveTo>
                            <a:pt x="76" y="93"/>
                          </a:moveTo>
                          <a:lnTo>
                            <a:pt x="30" y="87"/>
                          </a:lnTo>
                          <a:lnTo>
                            <a:pt x="25" y="76"/>
                          </a:lnTo>
                          <a:lnTo>
                            <a:pt x="6" y="28"/>
                          </a:lnTo>
                          <a:lnTo>
                            <a:pt x="6" y="0"/>
                          </a:lnTo>
                          <a:lnTo>
                            <a:pt x="0" y="45"/>
                          </a:lnTo>
                          <a:lnTo>
                            <a:pt x="6" y="78"/>
                          </a:lnTo>
                          <a:lnTo>
                            <a:pt x="19" y="101"/>
                          </a:lnTo>
                          <a:lnTo>
                            <a:pt x="76" y="93"/>
                          </a:lnTo>
                          <a:close/>
                        </a:path>
                      </a:pathLst>
                    </a:custGeom>
                    <a:solidFill>
                      <a:srgbClr val="60402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8643" name="Freeform 48"/>
                    <p:cNvSpPr/>
                    <p:nvPr/>
                  </p:nvSpPr>
                  <p:spPr bwMode="auto">
                    <a:xfrm>
                      <a:off x="1276" y="732"/>
                      <a:ext cx="33" cy="54"/>
                    </a:xfrm>
                    <a:custGeom>
                      <a:avLst/>
                      <a:gdLst>
                        <a:gd name="T0" fmla="*/ 0 w 67"/>
                        <a:gd name="T1" fmla="*/ 0 h 108"/>
                        <a:gd name="T2" fmla="*/ 0 w 67"/>
                        <a:gd name="T3" fmla="*/ 1 h 108"/>
                        <a:gd name="T4" fmla="*/ 0 w 67"/>
                        <a:gd name="T5" fmla="*/ 1 h 108"/>
                        <a:gd name="T6" fmla="*/ 0 w 67"/>
                        <a:gd name="T7" fmla="*/ 1 h 108"/>
                        <a:gd name="T8" fmla="*/ 0 w 67"/>
                        <a:gd name="T9" fmla="*/ 1 h 108"/>
                        <a:gd name="T10" fmla="*/ 0 w 67"/>
                        <a:gd name="T11" fmla="*/ 1 h 108"/>
                        <a:gd name="T12" fmla="*/ 0 w 67"/>
                        <a:gd name="T13" fmla="*/ 1 h 108"/>
                        <a:gd name="T14" fmla="*/ 0 w 67"/>
                        <a:gd name="T15" fmla="*/ 1 h 108"/>
                        <a:gd name="T16" fmla="*/ 0 w 67"/>
                        <a:gd name="T17" fmla="*/ 0 h 108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67"/>
                        <a:gd name="T28" fmla="*/ 0 h 108"/>
                        <a:gd name="T29" fmla="*/ 67 w 67"/>
                        <a:gd name="T30" fmla="*/ 108 h 108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67" h="108">
                          <a:moveTo>
                            <a:pt x="67" y="0"/>
                          </a:moveTo>
                          <a:lnTo>
                            <a:pt x="17" y="34"/>
                          </a:lnTo>
                          <a:lnTo>
                            <a:pt x="0" y="68"/>
                          </a:lnTo>
                          <a:lnTo>
                            <a:pt x="4" y="97"/>
                          </a:lnTo>
                          <a:lnTo>
                            <a:pt x="25" y="108"/>
                          </a:lnTo>
                          <a:lnTo>
                            <a:pt x="25" y="89"/>
                          </a:lnTo>
                          <a:lnTo>
                            <a:pt x="25" y="63"/>
                          </a:lnTo>
                          <a:lnTo>
                            <a:pt x="40" y="46"/>
                          </a:lnTo>
                          <a:lnTo>
                            <a:pt x="67" y="0"/>
                          </a:lnTo>
                          <a:close/>
                        </a:path>
                      </a:pathLst>
                    </a:custGeom>
                    <a:solidFill>
                      <a:srgbClr val="60402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8644" name="Freeform 49"/>
                    <p:cNvSpPr/>
                    <p:nvPr/>
                  </p:nvSpPr>
                  <p:spPr bwMode="auto">
                    <a:xfrm>
                      <a:off x="1684" y="778"/>
                      <a:ext cx="62" cy="42"/>
                    </a:xfrm>
                    <a:custGeom>
                      <a:avLst/>
                      <a:gdLst>
                        <a:gd name="T0" fmla="*/ 1 w 124"/>
                        <a:gd name="T1" fmla="*/ 0 h 84"/>
                        <a:gd name="T2" fmla="*/ 1 w 124"/>
                        <a:gd name="T3" fmla="*/ 1 h 84"/>
                        <a:gd name="T4" fmla="*/ 1 w 124"/>
                        <a:gd name="T5" fmla="*/ 1 h 84"/>
                        <a:gd name="T6" fmla="*/ 1 w 124"/>
                        <a:gd name="T7" fmla="*/ 0 h 84"/>
                        <a:gd name="T8" fmla="*/ 1 w 124"/>
                        <a:gd name="T9" fmla="*/ 1 h 84"/>
                        <a:gd name="T10" fmla="*/ 1 w 124"/>
                        <a:gd name="T11" fmla="*/ 1 h 84"/>
                        <a:gd name="T12" fmla="*/ 1 w 124"/>
                        <a:gd name="T13" fmla="*/ 1 h 84"/>
                        <a:gd name="T14" fmla="*/ 1 w 124"/>
                        <a:gd name="T15" fmla="*/ 1 h 84"/>
                        <a:gd name="T16" fmla="*/ 1 w 124"/>
                        <a:gd name="T17" fmla="*/ 1 h 84"/>
                        <a:gd name="T18" fmla="*/ 1 w 124"/>
                        <a:gd name="T19" fmla="*/ 1 h 84"/>
                        <a:gd name="T20" fmla="*/ 1 w 124"/>
                        <a:gd name="T21" fmla="*/ 1 h 84"/>
                        <a:gd name="T22" fmla="*/ 1 w 124"/>
                        <a:gd name="T23" fmla="*/ 1 h 84"/>
                        <a:gd name="T24" fmla="*/ 1 w 124"/>
                        <a:gd name="T25" fmla="*/ 1 h 84"/>
                        <a:gd name="T26" fmla="*/ 0 w 124"/>
                        <a:gd name="T27" fmla="*/ 1 h 84"/>
                        <a:gd name="T28" fmla="*/ 1 w 124"/>
                        <a:gd name="T29" fmla="*/ 1 h 84"/>
                        <a:gd name="T30" fmla="*/ 1 w 124"/>
                        <a:gd name="T31" fmla="*/ 0 h 84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w 124"/>
                        <a:gd name="T49" fmla="*/ 0 h 84"/>
                        <a:gd name="T50" fmla="*/ 124 w 124"/>
                        <a:gd name="T51" fmla="*/ 84 h 84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T48" t="T49" r="T50" b="T51"/>
                      <a:pathLst>
                        <a:path w="124" h="84">
                          <a:moveTo>
                            <a:pt x="23" y="0"/>
                          </a:moveTo>
                          <a:lnTo>
                            <a:pt x="73" y="19"/>
                          </a:lnTo>
                          <a:lnTo>
                            <a:pt x="101" y="19"/>
                          </a:lnTo>
                          <a:lnTo>
                            <a:pt x="124" y="0"/>
                          </a:lnTo>
                          <a:lnTo>
                            <a:pt x="107" y="31"/>
                          </a:lnTo>
                          <a:lnTo>
                            <a:pt x="77" y="42"/>
                          </a:lnTo>
                          <a:lnTo>
                            <a:pt x="88" y="61"/>
                          </a:lnTo>
                          <a:lnTo>
                            <a:pt x="115" y="73"/>
                          </a:lnTo>
                          <a:lnTo>
                            <a:pt x="63" y="67"/>
                          </a:lnTo>
                          <a:lnTo>
                            <a:pt x="44" y="52"/>
                          </a:lnTo>
                          <a:lnTo>
                            <a:pt x="31" y="31"/>
                          </a:lnTo>
                          <a:lnTo>
                            <a:pt x="21" y="52"/>
                          </a:lnTo>
                          <a:lnTo>
                            <a:pt x="19" y="84"/>
                          </a:lnTo>
                          <a:lnTo>
                            <a:pt x="0" y="61"/>
                          </a:lnTo>
                          <a:lnTo>
                            <a:pt x="8" y="31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60402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68620" name="Group 50"/>
              <p:cNvGrpSpPr/>
              <p:nvPr/>
            </p:nvGrpSpPr>
            <p:grpSpPr bwMode="auto">
              <a:xfrm>
                <a:off x="1362" y="723"/>
                <a:ext cx="312" cy="748"/>
                <a:chOff x="1362" y="723"/>
                <a:chExt cx="312" cy="748"/>
              </a:xfrm>
            </p:grpSpPr>
            <p:grpSp>
              <p:nvGrpSpPr>
                <p:cNvPr id="68621" name="Group 51"/>
                <p:cNvGrpSpPr/>
                <p:nvPr/>
              </p:nvGrpSpPr>
              <p:grpSpPr bwMode="auto">
                <a:xfrm>
                  <a:off x="1427" y="1224"/>
                  <a:ext cx="118" cy="247"/>
                  <a:chOff x="1427" y="1224"/>
                  <a:chExt cx="118" cy="247"/>
                </a:xfrm>
              </p:grpSpPr>
              <p:sp>
                <p:nvSpPr>
                  <p:cNvPr id="68630" name="Freeform 52"/>
                  <p:cNvSpPr/>
                  <p:nvPr/>
                </p:nvSpPr>
                <p:spPr bwMode="auto">
                  <a:xfrm>
                    <a:off x="1427" y="1224"/>
                    <a:ext cx="118" cy="142"/>
                  </a:xfrm>
                  <a:custGeom>
                    <a:avLst/>
                    <a:gdLst>
                      <a:gd name="T0" fmla="*/ 1 w 236"/>
                      <a:gd name="T1" fmla="*/ 1 h 284"/>
                      <a:gd name="T2" fmla="*/ 0 w 236"/>
                      <a:gd name="T3" fmla="*/ 0 h 284"/>
                      <a:gd name="T4" fmla="*/ 1 w 236"/>
                      <a:gd name="T5" fmla="*/ 1 h 284"/>
                      <a:gd name="T6" fmla="*/ 1 w 236"/>
                      <a:gd name="T7" fmla="*/ 1 h 284"/>
                      <a:gd name="T8" fmla="*/ 1 w 236"/>
                      <a:gd name="T9" fmla="*/ 1 h 284"/>
                      <a:gd name="T10" fmla="*/ 1 w 236"/>
                      <a:gd name="T11" fmla="*/ 1 h 284"/>
                      <a:gd name="T12" fmla="*/ 1 w 236"/>
                      <a:gd name="T13" fmla="*/ 1 h 284"/>
                      <a:gd name="T14" fmla="*/ 1 w 236"/>
                      <a:gd name="T15" fmla="*/ 1 h 284"/>
                      <a:gd name="T16" fmla="*/ 1 w 236"/>
                      <a:gd name="T17" fmla="*/ 1 h 284"/>
                      <a:gd name="T18" fmla="*/ 1 w 236"/>
                      <a:gd name="T19" fmla="*/ 1 h 284"/>
                      <a:gd name="T20" fmla="*/ 1 w 236"/>
                      <a:gd name="T21" fmla="*/ 1 h 28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236"/>
                      <a:gd name="T34" fmla="*/ 0 h 284"/>
                      <a:gd name="T35" fmla="*/ 236 w 236"/>
                      <a:gd name="T36" fmla="*/ 284 h 284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236" h="284">
                        <a:moveTo>
                          <a:pt x="11" y="284"/>
                        </a:moveTo>
                        <a:lnTo>
                          <a:pt x="0" y="0"/>
                        </a:lnTo>
                        <a:lnTo>
                          <a:pt x="36" y="20"/>
                        </a:lnTo>
                        <a:lnTo>
                          <a:pt x="61" y="35"/>
                        </a:lnTo>
                        <a:lnTo>
                          <a:pt x="93" y="46"/>
                        </a:lnTo>
                        <a:lnTo>
                          <a:pt x="146" y="46"/>
                        </a:lnTo>
                        <a:lnTo>
                          <a:pt x="179" y="42"/>
                        </a:lnTo>
                        <a:lnTo>
                          <a:pt x="207" y="27"/>
                        </a:lnTo>
                        <a:lnTo>
                          <a:pt x="236" y="4"/>
                        </a:lnTo>
                        <a:lnTo>
                          <a:pt x="228" y="284"/>
                        </a:lnTo>
                        <a:lnTo>
                          <a:pt x="11" y="28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1113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68631" name="Group 53"/>
                  <p:cNvGrpSpPr/>
                  <p:nvPr/>
                </p:nvGrpSpPr>
                <p:grpSpPr bwMode="auto">
                  <a:xfrm>
                    <a:off x="1427" y="1224"/>
                    <a:ext cx="118" cy="247"/>
                    <a:chOff x="1427" y="1224"/>
                    <a:chExt cx="118" cy="247"/>
                  </a:xfrm>
                </p:grpSpPr>
                <p:sp>
                  <p:nvSpPr>
                    <p:cNvPr id="68633" name="Oval 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3" y="1266"/>
                      <a:ext cx="111" cy="205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1113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kumimoji="1" lang="zh-CN" altLang="en-US" sz="24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68634" name="Freeform 55"/>
                    <p:cNvSpPr/>
                    <p:nvPr/>
                  </p:nvSpPr>
                  <p:spPr bwMode="auto">
                    <a:xfrm>
                      <a:off x="1427" y="1224"/>
                      <a:ext cx="118" cy="66"/>
                    </a:xfrm>
                    <a:custGeom>
                      <a:avLst/>
                      <a:gdLst>
                        <a:gd name="T0" fmla="*/ 0 w 236"/>
                        <a:gd name="T1" fmla="*/ 0 h 132"/>
                        <a:gd name="T2" fmla="*/ 1 w 236"/>
                        <a:gd name="T3" fmla="*/ 1 h 132"/>
                        <a:gd name="T4" fmla="*/ 1 w 236"/>
                        <a:gd name="T5" fmla="*/ 1 h 132"/>
                        <a:gd name="T6" fmla="*/ 1 w 236"/>
                        <a:gd name="T7" fmla="*/ 1 h 132"/>
                        <a:gd name="T8" fmla="*/ 1 w 236"/>
                        <a:gd name="T9" fmla="*/ 1 h 132"/>
                        <a:gd name="T10" fmla="*/ 1 w 236"/>
                        <a:gd name="T11" fmla="*/ 1 h 132"/>
                        <a:gd name="T12" fmla="*/ 1 w 236"/>
                        <a:gd name="T13" fmla="*/ 1 h 132"/>
                        <a:gd name="T14" fmla="*/ 1 w 236"/>
                        <a:gd name="T15" fmla="*/ 0 h 132"/>
                        <a:gd name="T16" fmla="*/ 1 w 236"/>
                        <a:gd name="T17" fmla="*/ 1 h 132"/>
                        <a:gd name="T18" fmla="*/ 1 w 236"/>
                        <a:gd name="T19" fmla="*/ 1 h 132"/>
                        <a:gd name="T20" fmla="*/ 0 w 236"/>
                        <a:gd name="T21" fmla="*/ 0 h 132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w 236"/>
                        <a:gd name="T34" fmla="*/ 0 h 132"/>
                        <a:gd name="T35" fmla="*/ 236 w 236"/>
                        <a:gd name="T36" fmla="*/ 132 h 132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T33" t="T34" r="T35" b="T36"/>
                      <a:pathLst>
                        <a:path w="236" h="132">
                          <a:moveTo>
                            <a:pt x="0" y="0"/>
                          </a:moveTo>
                          <a:lnTo>
                            <a:pt x="34" y="20"/>
                          </a:lnTo>
                          <a:lnTo>
                            <a:pt x="61" y="35"/>
                          </a:lnTo>
                          <a:lnTo>
                            <a:pt x="101" y="46"/>
                          </a:lnTo>
                          <a:lnTo>
                            <a:pt x="148" y="46"/>
                          </a:lnTo>
                          <a:lnTo>
                            <a:pt x="182" y="40"/>
                          </a:lnTo>
                          <a:lnTo>
                            <a:pt x="213" y="21"/>
                          </a:lnTo>
                          <a:lnTo>
                            <a:pt x="236" y="0"/>
                          </a:lnTo>
                          <a:lnTo>
                            <a:pt x="228" y="132"/>
                          </a:lnTo>
                          <a:lnTo>
                            <a:pt x="9" y="13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8635" name="Oval 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54" y="1368"/>
                      <a:ext cx="68" cy="10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1113">
                      <a:solidFill>
                        <a:srgbClr val="FF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kumimoji="1" lang="zh-CN" altLang="en-US" sz="240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sp>
                <p:nvSpPr>
                  <p:cNvPr id="68632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1445" y="1352"/>
                    <a:ext cx="89" cy="43"/>
                  </a:xfrm>
                  <a:prstGeom prst="rect">
                    <a:avLst/>
                  </a:prstGeom>
                  <a:solidFill>
                    <a:srgbClr val="000000"/>
                  </a:solidFill>
                  <a:ln w="11113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endParaRPr kumimoji="1"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68622" name="Freeform 58"/>
                <p:cNvSpPr/>
                <p:nvPr/>
              </p:nvSpPr>
              <p:spPr bwMode="auto">
                <a:xfrm>
                  <a:off x="1362" y="965"/>
                  <a:ext cx="312" cy="224"/>
                </a:xfrm>
                <a:custGeom>
                  <a:avLst/>
                  <a:gdLst>
                    <a:gd name="T0" fmla="*/ 1 w 623"/>
                    <a:gd name="T1" fmla="*/ 0 h 448"/>
                    <a:gd name="T2" fmla="*/ 1 w 623"/>
                    <a:gd name="T3" fmla="*/ 1 h 448"/>
                    <a:gd name="T4" fmla="*/ 1 w 623"/>
                    <a:gd name="T5" fmla="*/ 1 h 448"/>
                    <a:gd name="T6" fmla="*/ 1 w 623"/>
                    <a:gd name="T7" fmla="*/ 1 h 448"/>
                    <a:gd name="T8" fmla="*/ 1 w 623"/>
                    <a:gd name="T9" fmla="*/ 1 h 448"/>
                    <a:gd name="T10" fmla="*/ 1 w 623"/>
                    <a:gd name="T11" fmla="*/ 1 h 448"/>
                    <a:gd name="T12" fmla="*/ 1 w 623"/>
                    <a:gd name="T13" fmla="*/ 1 h 448"/>
                    <a:gd name="T14" fmla="*/ 1 w 623"/>
                    <a:gd name="T15" fmla="*/ 1 h 448"/>
                    <a:gd name="T16" fmla="*/ 1 w 623"/>
                    <a:gd name="T17" fmla="*/ 1 h 448"/>
                    <a:gd name="T18" fmla="*/ 1 w 623"/>
                    <a:gd name="T19" fmla="*/ 1 h 448"/>
                    <a:gd name="T20" fmla="*/ 1 w 623"/>
                    <a:gd name="T21" fmla="*/ 1 h 448"/>
                    <a:gd name="T22" fmla="*/ 1 w 623"/>
                    <a:gd name="T23" fmla="*/ 1 h 448"/>
                    <a:gd name="T24" fmla="*/ 1 w 623"/>
                    <a:gd name="T25" fmla="*/ 1 h 448"/>
                    <a:gd name="T26" fmla="*/ 1 w 623"/>
                    <a:gd name="T27" fmla="*/ 1 h 448"/>
                    <a:gd name="T28" fmla="*/ 1 w 623"/>
                    <a:gd name="T29" fmla="*/ 1 h 448"/>
                    <a:gd name="T30" fmla="*/ 1 w 623"/>
                    <a:gd name="T31" fmla="*/ 1 h 448"/>
                    <a:gd name="T32" fmla="*/ 1 w 623"/>
                    <a:gd name="T33" fmla="*/ 1 h 448"/>
                    <a:gd name="T34" fmla="*/ 1 w 623"/>
                    <a:gd name="T35" fmla="*/ 1 h 448"/>
                    <a:gd name="T36" fmla="*/ 0 w 623"/>
                    <a:gd name="T37" fmla="*/ 1 h 448"/>
                    <a:gd name="T38" fmla="*/ 1 w 623"/>
                    <a:gd name="T39" fmla="*/ 1 h 448"/>
                    <a:gd name="T40" fmla="*/ 1 w 623"/>
                    <a:gd name="T41" fmla="*/ 1 h 448"/>
                    <a:gd name="T42" fmla="*/ 1 w 623"/>
                    <a:gd name="T43" fmla="*/ 1 h 448"/>
                    <a:gd name="T44" fmla="*/ 1 w 623"/>
                    <a:gd name="T45" fmla="*/ 1 h 448"/>
                    <a:gd name="T46" fmla="*/ 1 w 623"/>
                    <a:gd name="T47" fmla="*/ 1 h 44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623"/>
                    <a:gd name="T73" fmla="*/ 0 h 448"/>
                    <a:gd name="T74" fmla="*/ 623 w 623"/>
                    <a:gd name="T75" fmla="*/ 448 h 448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623" h="448">
                      <a:moveTo>
                        <a:pt x="376" y="0"/>
                      </a:moveTo>
                      <a:lnTo>
                        <a:pt x="473" y="29"/>
                      </a:lnTo>
                      <a:lnTo>
                        <a:pt x="544" y="58"/>
                      </a:lnTo>
                      <a:lnTo>
                        <a:pt x="591" y="94"/>
                      </a:lnTo>
                      <a:lnTo>
                        <a:pt x="612" y="128"/>
                      </a:lnTo>
                      <a:lnTo>
                        <a:pt x="623" y="189"/>
                      </a:lnTo>
                      <a:lnTo>
                        <a:pt x="616" y="244"/>
                      </a:lnTo>
                      <a:lnTo>
                        <a:pt x="597" y="301"/>
                      </a:lnTo>
                      <a:lnTo>
                        <a:pt x="563" y="355"/>
                      </a:lnTo>
                      <a:lnTo>
                        <a:pt x="515" y="391"/>
                      </a:lnTo>
                      <a:lnTo>
                        <a:pt x="466" y="416"/>
                      </a:lnTo>
                      <a:lnTo>
                        <a:pt x="401" y="440"/>
                      </a:lnTo>
                      <a:lnTo>
                        <a:pt x="327" y="448"/>
                      </a:lnTo>
                      <a:lnTo>
                        <a:pt x="245" y="448"/>
                      </a:lnTo>
                      <a:lnTo>
                        <a:pt x="159" y="437"/>
                      </a:lnTo>
                      <a:lnTo>
                        <a:pt x="76" y="412"/>
                      </a:lnTo>
                      <a:lnTo>
                        <a:pt x="28" y="368"/>
                      </a:lnTo>
                      <a:lnTo>
                        <a:pt x="1" y="320"/>
                      </a:lnTo>
                      <a:lnTo>
                        <a:pt x="0" y="269"/>
                      </a:lnTo>
                      <a:lnTo>
                        <a:pt x="7" y="218"/>
                      </a:lnTo>
                      <a:lnTo>
                        <a:pt x="34" y="164"/>
                      </a:lnTo>
                      <a:lnTo>
                        <a:pt x="60" y="119"/>
                      </a:lnTo>
                      <a:lnTo>
                        <a:pt x="108" y="80"/>
                      </a:lnTo>
                      <a:lnTo>
                        <a:pt x="83" y="58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68623" name="Group 59"/>
                <p:cNvGrpSpPr/>
                <p:nvPr/>
              </p:nvGrpSpPr>
              <p:grpSpPr bwMode="auto">
                <a:xfrm>
                  <a:off x="1379" y="723"/>
                  <a:ext cx="262" cy="216"/>
                  <a:chOff x="1379" y="723"/>
                  <a:chExt cx="262" cy="216"/>
                </a:xfrm>
              </p:grpSpPr>
              <p:grpSp>
                <p:nvGrpSpPr>
                  <p:cNvPr id="68624" name="Group 60"/>
                  <p:cNvGrpSpPr/>
                  <p:nvPr/>
                </p:nvGrpSpPr>
                <p:grpSpPr bwMode="auto">
                  <a:xfrm>
                    <a:off x="1417" y="758"/>
                    <a:ext cx="185" cy="181"/>
                    <a:chOff x="1417" y="758"/>
                    <a:chExt cx="185" cy="181"/>
                  </a:xfrm>
                </p:grpSpPr>
                <p:sp>
                  <p:nvSpPr>
                    <p:cNvPr id="68628" name="Oval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61" y="758"/>
                      <a:ext cx="41" cy="181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1113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kumimoji="1" lang="zh-CN" altLang="en-US" sz="24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68629" name="Oval 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17" y="758"/>
                      <a:ext cx="43" cy="181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1113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kumimoji="1" lang="zh-CN" altLang="en-US" sz="240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grpSp>
                <p:nvGrpSpPr>
                  <p:cNvPr id="68625" name="Group 63"/>
                  <p:cNvGrpSpPr/>
                  <p:nvPr/>
                </p:nvGrpSpPr>
                <p:grpSpPr bwMode="auto">
                  <a:xfrm>
                    <a:off x="1379" y="723"/>
                    <a:ext cx="262" cy="32"/>
                    <a:chOff x="1379" y="723"/>
                    <a:chExt cx="262" cy="32"/>
                  </a:xfrm>
                </p:grpSpPr>
                <p:sp>
                  <p:nvSpPr>
                    <p:cNvPr id="68626" name="Freeform 64"/>
                    <p:cNvSpPr/>
                    <p:nvPr/>
                  </p:nvSpPr>
                  <p:spPr bwMode="auto">
                    <a:xfrm>
                      <a:off x="1379" y="724"/>
                      <a:ext cx="104" cy="31"/>
                    </a:xfrm>
                    <a:custGeom>
                      <a:avLst/>
                      <a:gdLst>
                        <a:gd name="T0" fmla="*/ 0 w 207"/>
                        <a:gd name="T1" fmla="*/ 1 h 61"/>
                        <a:gd name="T2" fmla="*/ 1 w 207"/>
                        <a:gd name="T3" fmla="*/ 1 h 61"/>
                        <a:gd name="T4" fmla="*/ 1 w 207"/>
                        <a:gd name="T5" fmla="*/ 1 h 61"/>
                        <a:gd name="T6" fmla="*/ 1 w 207"/>
                        <a:gd name="T7" fmla="*/ 0 h 61"/>
                        <a:gd name="T8" fmla="*/ 1 w 207"/>
                        <a:gd name="T9" fmla="*/ 1 h 6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07"/>
                        <a:gd name="T16" fmla="*/ 0 h 61"/>
                        <a:gd name="T17" fmla="*/ 207 w 207"/>
                        <a:gd name="T18" fmla="*/ 61 h 6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07" h="61">
                          <a:moveTo>
                            <a:pt x="0" y="61"/>
                          </a:moveTo>
                          <a:lnTo>
                            <a:pt x="47" y="26"/>
                          </a:lnTo>
                          <a:lnTo>
                            <a:pt x="95" y="5"/>
                          </a:lnTo>
                          <a:lnTo>
                            <a:pt x="154" y="0"/>
                          </a:lnTo>
                          <a:lnTo>
                            <a:pt x="207" y="9"/>
                          </a:lnTo>
                        </a:path>
                      </a:pathLst>
                    </a:custGeom>
                    <a:noFill/>
                    <a:ln w="46038">
                      <a:solidFill>
                        <a:srgbClr val="A04000"/>
                      </a:solidFill>
                      <a:prstDash val="solid"/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8627" name="Freeform 65"/>
                    <p:cNvSpPr/>
                    <p:nvPr/>
                  </p:nvSpPr>
                  <p:spPr bwMode="auto">
                    <a:xfrm>
                      <a:off x="1540" y="723"/>
                      <a:ext cx="101" cy="30"/>
                    </a:xfrm>
                    <a:custGeom>
                      <a:avLst/>
                      <a:gdLst>
                        <a:gd name="T0" fmla="*/ 0 w 204"/>
                        <a:gd name="T1" fmla="*/ 1 h 59"/>
                        <a:gd name="T2" fmla="*/ 0 w 204"/>
                        <a:gd name="T3" fmla="*/ 1 h 59"/>
                        <a:gd name="T4" fmla="*/ 0 w 204"/>
                        <a:gd name="T5" fmla="*/ 1 h 59"/>
                        <a:gd name="T6" fmla="*/ 0 w 204"/>
                        <a:gd name="T7" fmla="*/ 0 h 59"/>
                        <a:gd name="T8" fmla="*/ 0 w 204"/>
                        <a:gd name="T9" fmla="*/ 1 h 5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04"/>
                        <a:gd name="T16" fmla="*/ 0 h 59"/>
                        <a:gd name="T17" fmla="*/ 204 w 204"/>
                        <a:gd name="T18" fmla="*/ 59 h 5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04" h="59">
                          <a:moveTo>
                            <a:pt x="204" y="59"/>
                          </a:moveTo>
                          <a:lnTo>
                            <a:pt x="156" y="26"/>
                          </a:lnTo>
                          <a:lnTo>
                            <a:pt x="111" y="5"/>
                          </a:lnTo>
                          <a:lnTo>
                            <a:pt x="54" y="0"/>
                          </a:lnTo>
                          <a:lnTo>
                            <a:pt x="0" y="7"/>
                          </a:lnTo>
                        </a:path>
                      </a:pathLst>
                    </a:custGeom>
                    <a:noFill/>
                    <a:ln w="46038">
                      <a:solidFill>
                        <a:srgbClr val="A04000"/>
                      </a:solidFill>
                      <a:prstDash val="solid"/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/>
          <p:nvPr/>
        </p:nvSpPr>
        <p:spPr>
          <a:xfrm>
            <a:off x="590872" y="19776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00" dirty="0" smtClean="0"/>
              <a:t>     </a:t>
            </a:r>
            <a:r>
              <a:rPr lang="zh-CN" altLang="en-US" sz="3600" dirty="0" smtClean="0"/>
              <a:t>项目管理主要内容  </a:t>
            </a:r>
            <a:r>
              <a:rPr lang="en-US" altLang="zh-CN" sz="3600" dirty="0" smtClean="0"/>
              <a:t>IT</a:t>
            </a:r>
            <a:r>
              <a:rPr lang="zh-CN" altLang="zh-CN" sz="3600" dirty="0" smtClean="0"/>
              <a:t>猫扑网</a:t>
            </a:r>
            <a:endParaRPr lang="zh-CN" altLang="zh-CN" sz="3600" dirty="0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28597" y="1062022"/>
          <a:ext cx="8215369" cy="5152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569"/>
                <a:gridCol w="1322813"/>
                <a:gridCol w="1601302"/>
                <a:gridCol w="1369228"/>
                <a:gridCol w="1485262"/>
                <a:gridCol w="1253195"/>
              </a:tblGrid>
              <a:tr h="399064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/>
                        <a:t>知识领域</a:t>
                      </a:r>
                      <a:endParaRPr lang="zh-CN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/>
                        <a:t>项目管理过程组</a:t>
                      </a:r>
                      <a:endParaRPr lang="zh-CN" altLang="en-US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99064">
                <a:tc vMerge="1"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b="1" dirty="0" smtClean="0"/>
                        <a:t>启动过程组</a:t>
                      </a:r>
                      <a:endParaRPr lang="zh-CN" alt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400" b="1" dirty="0" smtClean="0"/>
                        <a:t>计划过程组</a:t>
                      </a:r>
                      <a:endParaRPr lang="zh-CN" alt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400" b="1" dirty="0" smtClean="0"/>
                        <a:t>执行过程组</a:t>
                      </a:r>
                      <a:endParaRPr lang="zh-CN" alt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400" b="1" dirty="0" smtClean="0"/>
                        <a:t>控制过程组</a:t>
                      </a:r>
                      <a:endParaRPr lang="zh-CN" alt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400" b="1" dirty="0" smtClean="0"/>
                        <a:t>收尾过程组</a:t>
                      </a:r>
                      <a:endParaRPr lang="zh-CN" altLang="en-US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/>
                    </a:solidFill>
                  </a:tcPr>
                </a:tc>
              </a:tr>
              <a:tr h="399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项目整合管理</a:t>
                      </a:r>
                      <a:endParaRPr lang="zh-CN" altLang="en-US" sz="1100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100" b="1" dirty="0" smtClean="0"/>
                        <a:t>1</a:t>
                      </a:r>
                      <a:r>
                        <a:rPr lang="zh-CN" altLang="en-US" sz="1100" b="1" dirty="0" smtClean="0"/>
                        <a:t>、制定项目章程</a:t>
                      </a:r>
                      <a:endParaRPr lang="zh-CN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3</a:t>
                      </a:r>
                      <a:r>
                        <a:rPr lang="zh-CN" altLang="en-US" sz="1000" b="1" dirty="0" smtClean="0"/>
                        <a:t>、制定项目管理计划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23</a:t>
                      </a:r>
                      <a:r>
                        <a:rPr lang="zh-CN" altLang="en-US" sz="1000" b="1" dirty="0" smtClean="0"/>
                        <a:t>、指导与管理项目执行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31</a:t>
                      </a:r>
                      <a:r>
                        <a:rPr lang="zh-CN" altLang="en-US" sz="1000" b="1" dirty="0" smtClean="0"/>
                        <a:t>、监控项目工作；</a:t>
                      </a:r>
                      <a:r>
                        <a:rPr lang="en-US" altLang="zh-CN" sz="1000" b="1" dirty="0" smtClean="0"/>
                        <a:t>32</a:t>
                      </a:r>
                      <a:r>
                        <a:rPr lang="zh-CN" altLang="en-US" sz="1000" b="1" dirty="0" smtClean="0"/>
                        <a:t>、实施整体变更控制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41</a:t>
                      </a:r>
                      <a:r>
                        <a:rPr lang="zh-CN" altLang="en-US" sz="1000" b="1" dirty="0" smtClean="0"/>
                        <a:t>、结束项目或阶段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/>
                    </a:solidFill>
                  </a:tcPr>
                </a:tc>
              </a:tr>
              <a:tr h="399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项目范围管理</a:t>
                      </a:r>
                      <a:endParaRPr lang="zh-CN" altLang="en-US" sz="1100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4</a:t>
                      </a:r>
                      <a:r>
                        <a:rPr lang="zh-CN" altLang="en-US" sz="1000" b="1" dirty="0" smtClean="0"/>
                        <a:t>、收集需求；</a:t>
                      </a:r>
                      <a:endParaRPr lang="en-US" altLang="zh-CN" sz="1000" b="1" dirty="0" smtClean="0"/>
                    </a:p>
                    <a:p>
                      <a:r>
                        <a:rPr lang="en-US" altLang="zh-CN" sz="1000" b="1" dirty="0" smtClean="0"/>
                        <a:t>5</a:t>
                      </a:r>
                      <a:r>
                        <a:rPr lang="zh-CN" altLang="en-US" sz="1000" b="1" dirty="0" smtClean="0"/>
                        <a:t>、定义范围；</a:t>
                      </a:r>
                      <a:r>
                        <a:rPr lang="en-US" altLang="zh-CN" sz="1000" b="1" dirty="0" smtClean="0"/>
                        <a:t>6</a:t>
                      </a:r>
                      <a:r>
                        <a:rPr lang="zh-CN" altLang="en-US" sz="1000" b="1" dirty="0" smtClean="0"/>
                        <a:t>、创建工作分解结构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33</a:t>
                      </a:r>
                      <a:r>
                        <a:rPr lang="zh-CN" altLang="en-US" sz="1000" b="1" dirty="0" smtClean="0"/>
                        <a:t>、核实范围；</a:t>
                      </a:r>
                      <a:r>
                        <a:rPr lang="en-US" altLang="zh-CN" sz="1000" b="1" dirty="0" smtClean="0"/>
                        <a:t>34</a:t>
                      </a:r>
                      <a:r>
                        <a:rPr lang="zh-CN" altLang="en-US" sz="1000" b="1" dirty="0" smtClean="0"/>
                        <a:t>、控制范围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/>
                    </a:solidFill>
                  </a:tcPr>
                </a:tc>
              </a:tr>
              <a:tr h="399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项目时间管理</a:t>
                      </a:r>
                      <a:endParaRPr lang="zh-CN" altLang="en-US" sz="1100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7</a:t>
                      </a:r>
                      <a:r>
                        <a:rPr lang="zh-CN" altLang="en-US" sz="1000" b="1" dirty="0" smtClean="0"/>
                        <a:t>、定义活动；</a:t>
                      </a:r>
                      <a:r>
                        <a:rPr lang="en-US" altLang="zh-CN" sz="1000" b="1" dirty="0" smtClean="0"/>
                        <a:t>8</a:t>
                      </a:r>
                      <a:r>
                        <a:rPr lang="zh-CN" altLang="en-US" sz="1000" b="1" dirty="0" smtClean="0"/>
                        <a:t>、排列活动顺序</a:t>
                      </a:r>
                      <a:r>
                        <a:rPr lang="zh-CN" altLang="en-US" sz="1000" b="1" baseline="0" dirty="0" smtClean="0"/>
                        <a:t>；</a:t>
                      </a:r>
                      <a:r>
                        <a:rPr lang="en-US" altLang="zh-CN" sz="1000" b="1" baseline="0" dirty="0" smtClean="0"/>
                        <a:t>9</a:t>
                      </a:r>
                      <a:r>
                        <a:rPr lang="zh-CN" altLang="en-US" sz="1000" b="1" baseline="0" dirty="0" smtClean="0"/>
                        <a:t>、估算活动资源；</a:t>
                      </a:r>
                      <a:r>
                        <a:rPr lang="en-US" altLang="zh-CN" sz="1000" b="1" baseline="0" dirty="0" smtClean="0"/>
                        <a:t>10</a:t>
                      </a:r>
                      <a:r>
                        <a:rPr lang="zh-CN" altLang="en-US" sz="1000" b="1" baseline="0" dirty="0" smtClean="0"/>
                        <a:t>、估算活动持续时间；</a:t>
                      </a:r>
                      <a:r>
                        <a:rPr lang="en-US" altLang="zh-CN" sz="1000" b="1" baseline="0" dirty="0" smtClean="0"/>
                        <a:t>11</a:t>
                      </a:r>
                      <a:r>
                        <a:rPr lang="zh-CN" altLang="en-US" sz="1000" b="1" baseline="0" dirty="0" smtClean="0"/>
                        <a:t>、制定进度计划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35</a:t>
                      </a:r>
                      <a:r>
                        <a:rPr lang="zh-CN" altLang="en-US" sz="1000" b="1" dirty="0" smtClean="0"/>
                        <a:t>、控制进度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/>
                    </a:solidFill>
                  </a:tcPr>
                </a:tc>
              </a:tr>
              <a:tr h="399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项目成本管理</a:t>
                      </a:r>
                      <a:endParaRPr lang="zh-CN" altLang="en-US" sz="1100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12</a:t>
                      </a:r>
                      <a:r>
                        <a:rPr lang="zh-CN" altLang="en-US" sz="1000" b="1" dirty="0" smtClean="0"/>
                        <a:t>、估算成本；</a:t>
                      </a:r>
                      <a:endParaRPr lang="en-US" altLang="zh-CN" sz="1000" b="1" dirty="0" smtClean="0"/>
                    </a:p>
                    <a:p>
                      <a:r>
                        <a:rPr lang="en-US" altLang="zh-CN" sz="1000" b="1" dirty="0" smtClean="0"/>
                        <a:t>13</a:t>
                      </a:r>
                      <a:r>
                        <a:rPr lang="zh-CN" altLang="en-US" sz="1000" b="1" dirty="0" smtClean="0"/>
                        <a:t>、制定预算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36</a:t>
                      </a:r>
                      <a:r>
                        <a:rPr lang="zh-CN" altLang="en-US" sz="1000" b="1" dirty="0" smtClean="0"/>
                        <a:t>、控制成本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/>
                    </a:solidFill>
                  </a:tcPr>
                </a:tc>
              </a:tr>
              <a:tr h="399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项目质量管理</a:t>
                      </a:r>
                      <a:endParaRPr lang="zh-CN" altLang="en-US" sz="1100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14</a:t>
                      </a:r>
                      <a:r>
                        <a:rPr lang="zh-CN" altLang="en-US" sz="1000" b="1" dirty="0" smtClean="0"/>
                        <a:t>、规划质量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24</a:t>
                      </a:r>
                      <a:r>
                        <a:rPr lang="zh-CN" altLang="en-US" sz="1000" b="1" dirty="0" smtClean="0"/>
                        <a:t>、实施质量保证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37</a:t>
                      </a:r>
                      <a:r>
                        <a:rPr lang="zh-CN" altLang="en-US" sz="1000" b="1" dirty="0" smtClean="0"/>
                        <a:t>、实施质量控制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/>
                    </a:solidFill>
                  </a:tcPr>
                </a:tc>
              </a:tr>
              <a:tr h="399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项目人力资源管理</a:t>
                      </a:r>
                      <a:endParaRPr lang="zh-CN" altLang="en-US" sz="1100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15</a:t>
                      </a:r>
                      <a:r>
                        <a:rPr lang="zh-CN" altLang="en-US" sz="1000" b="1" dirty="0" smtClean="0"/>
                        <a:t>、制定人力资源计划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25</a:t>
                      </a:r>
                      <a:r>
                        <a:rPr lang="zh-CN" altLang="en-US" sz="1000" b="1" dirty="0" smtClean="0"/>
                        <a:t>、组建项目团队；</a:t>
                      </a:r>
                      <a:r>
                        <a:rPr lang="en-US" altLang="zh-CN" sz="1000" b="1" dirty="0" smtClean="0"/>
                        <a:t>26</a:t>
                      </a:r>
                      <a:r>
                        <a:rPr lang="zh-CN" altLang="en-US" sz="1000" b="1" dirty="0" smtClean="0"/>
                        <a:t>、建设项目团队</a:t>
                      </a:r>
                      <a:r>
                        <a:rPr lang="zh-CN" altLang="en-US" sz="1000" b="1" baseline="0" dirty="0" smtClean="0"/>
                        <a:t>；</a:t>
                      </a:r>
                      <a:r>
                        <a:rPr lang="en-US" altLang="zh-CN" sz="1000" b="1" baseline="0" dirty="0" smtClean="0"/>
                        <a:t>27</a:t>
                      </a:r>
                      <a:r>
                        <a:rPr lang="zh-CN" altLang="en-US" sz="1000" b="1" baseline="0" dirty="0" smtClean="0"/>
                        <a:t>、管理项目团队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/>
                    </a:solidFill>
                  </a:tcPr>
                </a:tc>
              </a:tr>
              <a:tr h="399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项目沟通管理</a:t>
                      </a:r>
                      <a:endParaRPr lang="zh-CN" altLang="en-US" sz="1100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100" b="1" dirty="0" smtClean="0"/>
                        <a:t>2</a:t>
                      </a:r>
                      <a:r>
                        <a:rPr lang="zh-CN" altLang="en-US" sz="1100" b="1" dirty="0" smtClean="0"/>
                        <a:t>、识别干系人</a:t>
                      </a:r>
                      <a:endParaRPr lang="zh-CN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16</a:t>
                      </a:r>
                      <a:r>
                        <a:rPr lang="zh-CN" altLang="en-US" sz="1000" b="1" dirty="0" smtClean="0"/>
                        <a:t>、规划沟通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28</a:t>
                      </a:r>
                      <a:r>
                        <a:rPr lang="zh-CN" altLang="en-US" sz="1000" b="1" dirty="0" smtClean="0"/>
                        <a:t>、发布信息</a:t>
                      </a:r>
                      <a:r>
                        <a:rPr lang="zh-CN" altLang="en-US" sz="1000" b="1" baseline="0" dirty="0" smtClean="0"/>
                        <a:t> ；</a:t>
                      </a:r>
                      <a:r>
                        <a:rPr lang="en-US" altLang="zh-CN" sz="1000" b="1" baseline="0" dirty="0" smtClean="0"/>
                        <a:t>29</a:t>
                      </a:r>
                      <a:r>
                        <a:rPr lang="zh-CN" altLang="en-US" sz="1000" b="1" baseline="0" dirty="0" smtClean="0"/>
                        <a:t>、管理干系人期望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1" dirty="0" smtClean="0"/>
                        <a:t>38</a:t>
                      </a:r>
                      <a:r>
                        <a:rPr lang="zh-CN" altLang="en-US" sz="1000" b="1" dirty="0" smtClean="0"/>
                        <a:t>、报告绩效</a:t>
                      </a:r>
                      <a:endParaRPr lang="zh-CN" altLang="en-US" sz="1000" b="1" dirty="0" smtClean="0"/>
                    </a:p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/>
                    </a:solidFill>
                  </a:tcPr>
                </a:tc>
              </a:tr>
              <a:tr h="399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项目风险管理</a:t>
                      </a:r>
                      <a:endParaRPr lang="zh-CN" altLang="en-US" sz="1100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17</a:t>
                      </a:r>
                      <a:r>
                        <a:rPr lang="zh-CN" altLang="en-US" sz="1000" b="1" dirty="0" smtClean="0"/>
                        <a:t>、规划风险管理</a:t>
                      </a:r>
                      <a:r>
                        <a:rPr lang="zh-CN" altLang="en-US" sz="1000" b="1" baseline="0" dirty="0" smtClean="0"/>
                        <a:t>；</a:t>
                      </a:r>
                      <a:endParaRPr lang="en-US" altLang="zh-CN" sz="1000" b="1" baseline="0" dirty="0" smtClean="0"/>
                    </a:p>
                    <a:p>
                      <a:r>
                        <a:rPr lang="en-US" altLang="zh-CN" sz="1000" b="1" baseline="0" dirty="0" smtClean="0"/>
                        <a:t>18</a:t>
                      </a:r>
                      <a:r>
                        <a:rPr lang="zh-CN" altLang="en-US" sz="1000" b="1" baseline="0" dirty="0" smtClean="0"/>
                        <a:t>、识别风险；</a:t>
                      </a:r>
                      <a:r>
                        <a:rPr lang="en-US" altLang="zh-CN" sz="1000" b="1" baseline="0" dirty="0" smtClean="0"/>
                        <a:t>19</a:t>
                      </a:r>
                      <a:r>
                        <a:rPr lang="zh-CN" altLang="en-US" sz="1000" b="1" baseline="0" dirty="0" smtClean="0"/>
                        <a:t>、实施定性分析；</a:t>
                      </a:r>
                      <a:r>
                        <a:rPr lang="en-US" altLang="zh-CN" sz="1000" b="1" baseline="0" dirty="0" smtClean="0"/>
                        <a:t>20</a:t>
                      </a:r>
                      <a:r>
                        <a:rPr lang="zh-CN" altLang="en-US" sz="1000" b="1" baseline="0" dirty="0" smtClean="0"/>
                        <a:t>、实施定量分析；</a:t>
                      </a:r>
                      <a:r>
                        <a:rPr lang="en-US" altLang="zh-CN" sz="1000" b="1" baseline="0" dirty="0" smtClean="0"/>
                        <a:t>21</a:t>
                      </a:r>
                      <a:r>
                        <a:rPr lang="zh-CN" altLang="en-US" sz="1000" b="1" baseline="0" dirty="0" smtClean="0"/>
                        <a:t>、规划风险应对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1" dirty="0" smtClean="0"/>
                        <a:t>39</a:t>
                      </a:r>
                      <a:r>
                        <a:rPr lang="zh-CN" altLang="en-US" sz="1000" b="1" dirty="0" smtClean="0"/>
                        <a:t>、监控风险</a:t>
                      </a:r>
                      <a:endParaRPr lang="zh-CN" altLang="en-US" sz="1000" b="1" dirty="0" smtClean="0"/>
                    </a:p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/>
                    </a:solidFill>
                  </a:tcPr>
                </a:tc>
              </a:tr>
              <a:tr h="24979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100" b="1" dirty="0" smtClean="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rPr>
                        <a:t>项目采购管理</a:t>
                      </a:r>
                      <a:endParaRPr lang="zh-CN" altLang="en-US" sz="1100" b="1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1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22</a:t>
                      </a:r>
                      <a:r>
                        <a:rPr lang="zh-CN" altLang="en-US" sz="1000" b="1" dirty="0" smtClean="0"/>
                        <a:t>、规划采购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30</a:t>
                      </a:r>
                      <a:r>
                        <a:rPr lang="zh-CN" altLang="en-US" sz="1000" b="1" dirty="0" smtClean="0"/>
                        <a:t>、实施采购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000" b="1" dirty="0" smtClean="0"/>
                        <a:t>40</a:t>
                      </a:r>
                      <a:r>
                        <a:rPr lang="zh-CN" altLang="en-US" sz="1000" b="1" dirty="0" smtClean="0"/>
                        <a:t>、管理采购</a:t>
                      </a:r>
                      <a:endParaRPr lang="zh-CN" altLang="en-US" sz="1000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000" b="1" dirty="0" smtClean="0"/>
                        <a:t>42</a:t>
                      </a:r>
                      <a:r>
                        <a:rPr lang="zh-CN" altLang="en-US" sz="1000" b="1" dirty="0" smtClean="0"/>
                        <a:t>、线束采购</a:t>
                      </a:r>
                      <a:endParaRPr lang="zh-CN" altLang="en-US" sz="1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CC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34" y="6429396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项目管理中的</a:t>
            </a:r>
            <a:r>
              <a:rPr lang="en-US" altLang="zh-CN" dirty="0" smtClean="0"/>
              <a:t>9</a:t>
            </a:r>
            <a:r>
              <a:rPr lang="zh-CN" altLang="en-US" dirty="0" smtClean="0"/>
              <a:t>大知识领域，</a:t>
            </a:r>
            <a:r>
              <a:rPr lang="en-US" altLang="zh-CN" dirty="0" smtClean="0"/>
              <a:t>5</a:t>
            </a:r>
            <a:r>
              <a:rPr lang="zh-CN" altLang="en-US" dirty="0" smtClean="0"/>
              <a:t>大过程组和</a:t>
            </a:r>
            <a:r>
              <a:rPr lang="en-US" altLang="zh-CN" dirty="0" smtClean="0"/>
              <a:t>42</a:t>
            </a:r>
            <a:r>
              <a:rPr lang="zh-CN" altLang="en-US" dirty="0" smtClean="0"/>
              <a:t>个子过程的关系</a:t>
            </a:r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92896"/>
            <a:ext cx="455406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806896" y="-162272"/>
            <a:ext cx="8229600" cy="1143000"/>
          </a:xfrm>
        </p:spPr>
        <p:txBody>
          <a:bodyPr/>
          <a:lstStyle/>
          <a:p>
            <a:r>
              <a:rPr lang="zh-CN" altLang="en-US" sz="3600" dirty="0" smtClean="0">
                <a:solidFill>
                  <a:schemeClr val="tx1"/>
                </a:solidFill>
                <a:latin typeface="楷体_GB2312" pitchFamily="49" charset="-122"/>
              </a:rPr>
              <a:t>项目管理过程组</a:t>
            </a:r>
            <a:endParaRPr lang="zh-CN" altLang="en-US" sz="3600" dirty="0" smtClean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" name="内容占位符 4"/>
          <p:cNvSpPr txBox="1"/>
          <p:nvPr/>
        </p:nvSpPr>
        <p:spPr>
          <a:xfrm>
            <a:off x="-36513" y="980728"/>
            <a:ext cx="4392487" cy="518457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sz="1800" b="1" dirty="0" smtClean="0"/>
              <a:t>第一步：启动项目</a:t>
            </a:r>
            <a:endParaRPr lang="zh-CN" sz="1800" b="1" dirty="0" smtClean="0"/>
          </a:p>
          <a:p>
            <a:pPr lvl="1">
              <a:defRPr/>
            </a:pPr>
            <a:r>
              <a:rPr lang="zh-CN" sz="1800" dirty="0" smtClean="0"/>
              <a:t>包括发起项目，授权启动项目，任命项目经理，组建项目团队，确定项目利益相关者。 </a:t>
            </a:r>
            <a:endParaRPr lang="zh-CN" sz="1800" dirty="0" smtClean="0"/>
          </a:p>
          <a:p>
            <a:pPr>
              <a:defRPr/>
            </a:pPr>
            <a:r>
              <a:rPr lang="zh-CN" sz="1800" b="1" dirty="0" smtClean="0"/>
              <a:t>第二步：计划项目</a:t>
            </a:r>
            <a:endParaRPr lang="zh-CN" sz="1800" b="1" dirty="0" smtClean="0"/>
          </a:p>
          <a:p>
            <a:pPr lvl="1">
              <a:defRPr/>
            </a:pPr>
            <a:r>
              <a:rPr lang="zh-CN" sz="1800" dirty="0" smtClean="0"/>
              <a:t>包括制定项目计划，确定项目范围，配置项目人力资源，制定项目风险管理计划，编制项目预算表，确定项目预算表，制定项目质量保证计划，确定项目沟通计划，制定采购计划。 </a:t>
            </a:r>
            <a:endParaRPr lang="zh-CN" sz="1800" dirty="0" smtClean="0"/>
          </a:p>
          <a:p>
            <a:pPr>
              <a:defRPr/>
            </a:pPr>
            <a:r>
              <a:rPr lang="zh-CN" sz="1800" b="1" dirty="0" smtClean="0"/>
              <a:t>第三步：实施与控制项目</a:t>
            </a:r>
            <a:endParaRPr lang="zh-CN" sz="1800" b="1" dirty="0" smtClean="0"/>
          </a:p>
          <a:p>
            <a:pPr lvl="1">
              <a:defRPr/>
            </a:pPr>
            <a:r>
              <a:rPr lang="zh-CN" sz="1800" dirty="0" smtClean="0"/>
              <a:t>包括实施项目，跟踪项目，控制项目。 </a:t>
            </a:r>
            <a:endParaRPr lang="zh-CN" sz="1800" dirty="0" smtClean="0"/>
          </a:p>
          <a:p>
            <a:pPr>
              <a:defRPr/>
            </a:pPr>
            <a:r>
              <a:rPr lang="zh-CN" sz="1800" b="1" dirty="0" smtClean="0"/>
              <a:t>第四步：项目收尾</a:t>
            </a:r>
            <a:endParaRPr lang="zh-CN" sz="1800" b="1" dirty="0" smtClean="0"/>
          </a:p>
          <a:p>
            <a:pPr lvl="1">
              <a:defRPr/>
            </a:pPr>
            <a:r>
              <a:rPr lang="zh-CN" sz="1800" dirty="0" smtClean="0"/>
              <a:t>包括项目移交评审，项目合同收尾，项目行政收尾。</a:t>
            </a:r>
            <a:endParaRPr lang="zh-CN" sz="1800" dirty="0" smtClean="0"/>
          </a:p>
          <a:p>
            <a:pPr>
              <a:defRPr/>
            </a:pPr>
            <a:endParaRPr lang="zh-CN" altLang="en-US" sz="18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63688" y="260648"/>
            <a:ext cx="6858000" cy="457200"/>
          </a:xfrm>
        </p:spPr>
        <p:txBody>
          <a:bodyPr/>
          <a:lstStyle/>
          <a:p>
            <a:pPr eaLnBrk="1" hangingPunct="1"/>
            <a:r>
              <a:rPr lang="zh-CN" altLang="en-US" sz="3600" dirty="0" smtClean="0"/>
              <a:t>项目生命周期的阶段</a:t>
            </a:r>
            <a:endParaRPr lang="zh-CN" altLang="en-US" sz="3600" dirty="0" smtClean="0"/>
          </a:p>
        </p:txBody>
      </p:sp>
      <p:sp>
        <p:nvSpPr>
          <p:cNvPr id="69635" name="Rectangle 5"/>
          <p:cNvSpPr>
            <a:spLocks noChangeArrowheads="1"/>
          </p:cNvSpPr>
          <p:nvPr/>
        </p:nvSpPr>
        <p:spPr bwMode="auto">
          <a:xfrm>
            <a:off x="1752600" y="22431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pic>
        <p:nvPicPr>
          <p:cNvPr id="69636" name="Picture 6" descr="life cycle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22463"/>
            <a:ext cx="7450138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7" name="Arc 8"/>
          <p:cNvSpPr/>
          <p:nvPr/>
        </p:nvSpPr>
        <p:spPr bwMode="auto">
          <a:xfrm>
            <a:off x="1236663" y="3584575"/>
            <a:ext cx="6654800" cy="1676400"/>
          </a:xfrm>
          <a:custGeom>
            <a:avLst/>
            <a:gdLst>
              <a:gd name="T0" fmla="*/ 0 w 21436"/>
              <a:gd name="T1" fmla="*/ 2147483647 h 21600"/>
              <a:gd name="T2" fmla="*/ 2147483647 w 21436"/>
              <a:gd name="T3" fmla="*/ 2147483647 h 21600"/>
              <a:gd name="T4" fmla="*/ 2147483647 w 21436"/>
              <a:gd name="T5" fmla="*/ 2147483647 h 21600"/>
              <a:gd name="T6" fmla="*/ 0 60000 65536"/>
              <a:gd name="T7" fmla="*/ 0 60000 65536"/>
              <a:gd name="T8" fmla="*/ 0 60000 65536"/>
              <a:gd name="T9" fmla="*/ 0 w 21436"/>
              <a:gd name="T10" fmla="*/ 0 h 21600"/>
              <a:gd name="T11" fmla="*/ 21436 w 2143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436" h="21600" fill="none" extrusionOk="0">
                <a:moveTo>
                  <a:pt x="0" y="4"/>
                </a:moveTo>
                <a:cubicBezTo>
                  <a:pt x="144" y="1"/>
                  <a:pt x="289" y="-1"/>
                  <a:pt x="435" y="0"/>
                </a:cubicBezTo>
                <a:cubicBezTo>
                  <a:pt x="10418" y="0"/>
                  <a:pt x="19100" y="6841"/>
                  <a:pt x="21435" y="16548"/>
                </a:cubicBezTo>
              </a:path>
              <a:path w="21436" h="21600" stroke="0" extrusionOk="0">
                <a:moveTo>
                  <a:pt x="0" y="4"/>
                </a:moveTo>
                <a:cubicBezTo>
                  <a:pt x="144" y="1"/>
                  <a:pt x="289" y="-1"/>
                  <a:pt x="435" y="0"/>
                </a:cubicBezTo>
                <a:cubicBezTo>
                  <a:pt x="10418" y="0"/>
                  <a:pt x="19100" y="6841"/>
                  <a:pt x="21435" y="16548"/>
                </a:cubicBezTo>
                <a:lnTo>
                  <a:pt x="435" y="21600"/>
                </a:lnTo>
                <a:lnTo>
                  <a:pt x="0" y="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9638" name="Text Box 9"/>
          <p:cNvSpPr txBox="1">
            <a:spLocks noChangeArrowheads="1"/>
          </p:cNvSpPr>
          <p:nvPr/>
        </p:nvSpPr>
        <p:spPr bwMode="auto">
          <a:xfrm>
            <a:off x="7848600" y="5029200"/>
            <a:ext cx="762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1200">
                <a:solidFill>
                  <a:srgbClr val="000000"/>
                </a:solidFill>
              </a:rPr>
              <a:t>时间</a:t>
            </a:r>
            <a:endParaRPr kumimoji="1" lang="zh-CN" altLang="en-US" sz="1200">
              <a:solidFill>
                <a:srgbClr val="000000"/>
              </a:solidFill>
            </a:endParaRPr>
          </a:p>
        </p:txBody>
      </p:sp>
      <p:sp>
        <p:nvSpPr>
          <p:cNvPr id="69639" name="Text Box 10"/>
          <p:cNvSpPr txBox="1">
            <a:spLocks noChangeArrowheads="1"/>
          </p:cNvSpPr>
          <p:nvPr/>
        </p:nvSpPr>
        <p:spPr bwMode="auto">
          <a:xfrm>
            <a:off x="1371600" y="5105400"/>
            <a:ext cx="1295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000000"/>
                </a:solidFill>
              </a:rPr>
              <a:t>启动阶段</a:t>
            </a:r>
            <a:endParaRPr kumimoji="1"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9640" name="Text Box 11"/>
          <p:cNvSpPr txBox="1">
            <a:spLocks noChangeArrowheads="1"/>
          </p:cNvSpPr>
          <p:nvPr/>
        </p:nvSpPr>
        <p:spPr bwMode="auto">
          <a:xfrm>
            <a:off x="3048000" y="5105400"/>
            <a:ext cx="1295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000000"/>
                </a:solidFill>
              </a:rPr>
              <a:t>计划阶段</a:t>
            </a:r>
            <a:endParaRPr kumimoji="1"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9641" name="Text Box 12"/>
          <p:cNvSpPr txBox="1">
            <a:spLocks noChangeArrowheads="1"/>
          </p:cNvSpPr>
          <p:nvPr/>
        </p:nvSpPr>
        <p:spPr bwMode="auto">
          <a:xfrm>
            <a:off x="4876800" y="5105400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000000"/>
                </a:solidFill>
              </a:rPr>
              <a:t>实施阶段</a:t>
            </a:r>
            <a:endParaRPr kumimoji="1"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9642" name="Text Box 13"/>
          <p:cNvSpPr txBox="1">
            <a:spLocks noChangeArrowheads="1"/>
          </p:cNvSpPr>
          <p:nvPr/>
        </p:nvSpPr>
        <p:spPr bwMode="auto">
          <a:xfrm>
            <a:off x="6553200" y="5105400"/>
            <a:ext cx="1295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000000"/>
                </a:solidFill>
              </a:rPr>
              <a:t>收尾阶段</a:t>
            </a:r>
            <a:endParaRPr kumimoji="1"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9643" name="Text Box 14"/>
          <p:cNvSpPr txBox="1">
            <a:spLocks noChangeArrowheads="1"/>
          </p:cNvSpPr>
          <p:nvPr/>
        </p:nvSpPr>
        <p:spPr bwMode="auto">
          <a:xfrm>
            <a:off x="1371600" y="2286000"/>
            <a:ext cx="1295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000000"/>
                </a:solidFill>
              </a:rPr>
              <a:t>识别需求</a:t>
            </a:r>
            <a:endParaRPr kumimoji="1"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9644" name="Text Box 15"/>
          <p:cNvSpPr txBox="1">
            <a:spLocks noChangeArrowheads="1"/>
          </p:cNvSpPr>
          <p:nvPr/>
        </p:nvSpPr>
        <p:spPr bwMode="auto">
          <a:xfrm>
            <a:off x="3124200" y="2286000"/>
            <a:ext cx="1219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000000"/>
                </a:solidFill>
              </a:rPr>
              <a:t>提出方案</a:t>
            </a:r>
            <a:endParaRPr kumimoji="1"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9645" name="Text Box 16"/>
          <p:cNvSpPr txBox="1">
            <a:spLocks noChangeArrowheads="1"/>
          </p:cNvSpPr>
          <p:nvPr/>
        </p:nvSpPr>
        <p:spPr bwMode="auto">
          <a:xfrm>
            <a:off x="4876800" y="2286000"/>
            <a:ext cx="1295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000000"/>
                </a:solidFill>
              </a:rPr>
              <a:t>实施项目</a:t>
            </a:r>
            <a:endParaRPr kumimoji="1"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9646" name="Text Box 17"/>
          <p:cNvSpPr txBox="1">
            <a:spLocks noChangeArrowheads="1"/>
          </p:cNvSpPr>
          <p:nvPr/>
        </p:nvSpPr>
        <p:spPr bwMode="auto">
          <a:xfrm>
            <a:off x="6553200" y="2286000"/>
            <a:ext cx="1295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000" b="1">
                <a:solidFill>
                  <a:srgbClr val="000000"/>
                </a:solidFill>
              </a:rPr>
              <a:t>结束项目</a:t>
            </a:r>
            <a:endParaRPr kumimoji="1" lang="zh-CN" altLang="en-US" sz="2000" b="1">
              <a:solidFill>
                <a:srgbClr val="000000"/>
              </a:solidFill>
            </a:endParaRPr>
          </a:p>
        </p:txBody>
      </p:sp>
      <p:sp>
        <p:nvSpPr>
          <p:cNvPr id="69647" name="AutoShape 18"/>
          <p:cNvSpPr/>
          <p:nvPr/>
        </p:nvSpPr>
        <p:spPr bwMode="auto">
          <a:xfrm>
            <a:off x="6778625" y="3173413"/>
            <a:ext cx="1069975" cy="42545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30903"/>
              <a:gd name="adj5" fmla="val 73440"/>
              <a:gd name="adj6" fmla="val -54343"/>
            </a:avLst>
          </a:prstGeom>
          <a:solidFill>
            <a:schemeClr val="hlink"/>
          </a:solidFill>
          <a:ln w="9525">
            <a:solidFill>
              <a:schemeClr val="hlink"/>
            </a:solidFill>
            <a:miter lim="800000"/>
          </a:ln>
        </p:spPr>
        <p:txBody>
          <a:bodyPr/>
          <a:lstStyle/>
          <a:p>
            <a:pPr algn="ctr"/>
            <a:r>
              <a:rPr kumimoji="1" lang="zh-CN" altLang="en-US" sz="1600">
                <a:solidFill>
                  <a:srgbClr val="000000"/>
                </a:solidFill>
              </a:rPr>
              <a:t>资源投入</a:t>
            </a:r>
            <a:endParaRPr kumimoji="1" lang="zh-CN" altLang="en-US" sz="1600">
              <a:solidFill>
                <a:srgbClr val="000000"/>
              </a:solidFill>
            </a:endParaRPr>
          </a:p>
        </p:txBody>
      </p:sp>
      <p:sp>
        <p:nvSpPr>
          <p:cNvPr id="69648" name="AutoShape 19"/>
          <p:cNvSpPr/>
          <p:nvPr/>
        </p:nvSpPr>
        <p:spPr bwMode="auto">
          <a:xfrm>
            <a:off x="2971800" y="3213100"/>
            <a:ext cx="1095375" cy="368300"/>
          </a:xfrm>
          <a:prstGeom prst="borderCallout2">
            <a:avLst>
              <a:gd name="adj1" fmla="val 18750"/>
              <a:gd name="adj2" fmla="val -5884"/>
              <a:gd name="adj3" fmla="val 18750"/>
              <a:gd name="adj4" fmla="val -33333"/>
              <a:gd name="adj5" fmla="val 99218"/>
              <a:gd name="adj6" fmla="val -61889"/>
            </a:avLst>
          </a:prstGeom>
          <a:solidFill>
            <a:srgbClr val="EAEAEA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/>
          <a:p>
            <a:pPr algn="ctr"/>
            <a:r>
              <a:rPr kumimoji="1" lang="zh-CN" altLang="en-US" sz="1600">
                <a:solidFill>
                  <a:srgbClr val="000000"/>
                </a:solidFill>
              </a:rPr>
              <a:t>项目风险</a:t>
            </a:r>
            <a:endParaRPr kumimoji="1" lang="zh-CN" altLang="en-US" sz="1600">
              <a:solidFill>
                <a:srgbClr val="000000"/>
              </a:solidFill>
            </a:endParaRPr>
          </a:p>
        </p:txBody>
      </p:sp>
      <p:sp>
        <p:nvSpPr>
          <p:cNvPr id="69649" name="Text Box 57"/>
          <p:cNvSpPr txBox="1">
            <a:spLocks noChangeAspect="1" noChangeArrowheads="1"/>
          </p:cNvSpPr>
          <p:nvPr/>
        </p:nvSpPr>
        <p:spPr bwMode="auto">
          <a:xfrm>
            <a:off x="547688" y="1922463"/>
            <a:ext cx="82391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600" tIns="47300" rIns="94600" bIns="47300"/>
          <a:lstStyle>
            <a:lvl1pPr defTabSz="9461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9461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9461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9461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9461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9461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GB" sz="1200">
                <a:solidFill>
                  <a:srgbClr val="603224"/>
                </a:solidFill>
                <a:latin typeface="Helvetica LT Condensed"/>
              </a:rPr>
              <a:t>努力程度</a:t>
            </a:r>
            <a:endParaRPr kumimoji="1" lang="en-GB" altLang="zh-CN" sz="1200">
              <a:solidFill>
                <a:srgbClr val="603224"/>
              </a:solidFill>
              <a:latin typeface="Helvetica LT Condensed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2388691" y="235496"/>
            <a:ext cx="5927725" cy="457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dirty="0" smtClean="0">
                <a:latin typeface="+mj-ea"/>
              </a:rPr>
              <a:t>需求</a:t>
            </a:r>
            <a:r>
              <a:rPr lang="en-US" altLang="zh-CN" sz="3600" dirty="0" smtClean="0">
                <a:latin typeface="+mj-ea"/>
              </a:rPr>
              <a:t>: </a:t>
            </a:r>
            <a:r>
              <a:rPr lang="zh-CN" altLang="en-US" sz="3600" dirty="0" smtClean="0">
                <a:latin typeface="+mj-ea"/>
              </a:rPr>
              <a:t>成功的起点</a:t>
            </a:r>
            <a:endParaRPr lang="zh-CN" altLang="en-US" sz="3600" dirty="0" smtClean="0">
              <a:latin typeface="+mj-ea"/>
            </a:endParaRPr>
          </a:p>
        </p:txBody>
      </p:sp>
      <p:sp>
        <p:nvSpPr>
          <p:cNvPr id="586756" name="Rectangle 4"/>
          <p:cNvSpPr>
            <a:spLocks noChangeArrowheads="1"/>
          </p:cNvSpPr>
          <p:nvPr/>
        </p:nvSpPr>
        <p:spPr bwMode="auto">
          <a:xfrm>
            <a:off x="1187624" y="1700808"/>
            <a:ext cx="7086600" cy="3743325"/>
          </a:xfrm>
          <a:prstGeom prst="rect">
            <a:avLst/>
          </a:prstGeom>
          <a:gradFill rotWithShape="0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5400000" scaled="1"/>
          </a:gradFill>
          <a:ln w="9525">
            <a:solidFill>
              <a:srgbClr val="D60093"/>
            </a:solidFill>
            <a:miter lim="800000"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rgbClr val="33CCFF"/>
              </a:buClr>
              <a:buFont typeface="Arial" panose="020B0604020202020204" pitchFamily="34" charset="0"/>
              <a:buNone/>
              <a:defRPr/>
            </a:pPr>
            <a:endParaRPr lang="en-US" altLang="zh-CN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ea typeface="楷体" panose="02010609060101010101" pitchFamily="49" charset="-122"/>
            </a:endParaRPr>
          </a:p>
          <a:p>
            <a:pPr marL="342900" indent="-342900" eaLnBrk="0" hangingPunct="0">
              <a:defRPr/>
            </a:pPr>
            <a:r>
              <a:rPr kumimoji="1" lang="zh-CN" altLang="en-GB" sz="24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anose="02010600030101010101" pitchFamily="2" charset="-122"/>
                <a:ea typeface="+mn-ea"/>
              </a:rPr>
              <a:t>与项目的</a:t>
            </a:r>
            <a:r>
              <a:rPr kumimoji="1" lang="zh-CN" altLang="en-GB" sz="24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urora BdCn BT" charset="0"/>
                <a:ea typeface="+mn-ea"/>
              </a:rPr>
              <a:t>“</a:t>
            </a:r>
            <a:r>
              <a:rPr kumimoji="1" lang="zh-CN" altLang="en-GB" sz="24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anose="02010600030101010101" pitchFamily="2" charset="-122"/>
                <a:ea typeface="+mn-ea"/>
              </a:rPr>
              <a:t>客户</a:t>
            </a:r>
            <a:r>
              <a:rPr kumimoji="1" lang="zh-CN" altLang="en-GB" sz="24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urora BdCn BT" charset="0"/>
                <a:ea typeface="+mn-ea"/>
              </a:rPr>
              <a:t>”</a:t>
            </a:r>
            <a:r>
              <a:rPr kumimoji="1" lang="zh-CN" altLang="en-GB" sz="24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anose="02010600030101010101" pitchFamily="2" charset="-122"/>
                <a:ea typeface="+mn-ea"/>
              </a:rPr>
              <a:t>进行有效的沟通</a:t>
            </a:r>
            <a:endParaRPr kumimoji="1" lang="zh-CN" altLang="en-GB" sz="2400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宋体" panose="02010600030101010101" pitchFamily="2" charset="-122"/>
              <a:ea typeface="+mn-ea"/>
            </a:endParaRPr>
          </a:p>
          <a:p>
            <a:pPr marL="342900" indent="-342900" algn="just">
              <a:lnSpc>
                <a:spcPct val="165000"/>
              </a:lnSpc>
              <a:buFontTx/>
              <a:buChar char="•"/>
              <a:defRPr/>
            </a:pPr>
            <a:r>
              <a:rPr kumimoji="1" lang="zh-CN" altLang="en-GB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为了成功，反复多次与客户会面，什么也不能代替和客户面对面的接触</a:t>
            </a:r>
            <a:endParaRPr kumimoji="1" lang="zh-CN" altLang="en-GB" sz="2000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marL="342900" indent="-342900" algn="just" eaLnBrk="0" hangingPunct="0">
              <a:lnSpc>
                <a:spcPct val="165000"/>
              </a:lnSpc>
              <a:buFontTx/>
              <a:buChar char="•"/>
              <a:defRPr/>
            </a:pPr>
            <a:r>
              <a:rPr kumimoji="1" lang="zh-CN" altLang="en-GB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站在客户的角度为他们考虑</a:t>
            </a:r>
            <a:endParaRPr kumimoji="1" lang="zh-CN" altLang="en-GB" sz="2000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marL="342900" indent="-342900" algn="just" eaLnBrk="0" hangingPunct="0">
              <a:lnSpc>
                <a:spcPct val="165000"/>
              </a:lnSpc>
              <a:buFontTx/>
              <a:buChar char="•"/>
              <a:defRPr/>
            </a:pPr>
            <a:r>
              <a:rPr kumimoji="1" lang="zh-CN" altLang="en-GB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客户可能不明白他们想要什么，但是他们知道什么不想要</a:t>
            </a:r>
            <a:endParaRPr kumimoji="1" lang="zh-CN" altLang="en-GB" sz="2000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  <a:p>
            <a:pPr marL="342900" indent="-342900" algn="just" eaLnBrk="0" hangingPunct="0">
              <a:lnSpc>
                <a:spcPct val="165000"/>
              </a:lnSpc>
              <a:buFontTx/>
              <a:buChar char="•"/>
              <a:defRPr/>
            </a:pPr>
            <a:r>
              <a:rPr kumimoji="1" lang="zh-CN" altLang="en-GB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将客户提出的</a:t>
            </a:r>
            <a:r>
              <a:rPr kumimoji="1" lang="zh-CN" altLang="en-US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kumimoji="1" lang="zh-CN" altLang="en-GB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我要的是</a:t>
            </a:r>
            <a:r>
              <a:rPr kumimoji="1" lang="en-US" altLang="zh-CN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……</a:t>
            </a:r>
            <a:r>
              <a:rPr kumimoji="1" lang="zh-CN" altLang="en-US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）</a:t>
            </a:r>
            <a:r>
              <a:rPr kumimoji="1" lang="zh-CN" altLang="en-GB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转变为问题的来源</a:t>
            </a:r>
            <a:r>
              <a:rPr kumimoji="1" lang="zh-CN" altLang="en-US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（</a:t>
            </a:r>
            <a:r>
              <a:rPr kumimoji="1" lang="zh-CN" altLang="en-GB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楷体_GB2312" pitchFamily="49" charset="-122"/>
              </a:rPr>
              <a:t>“</a:t>
            </a:r>
            <a:r>
              <a:rPr kumimoji="1" lang="zh-CN" altLang="en-GB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49" charset="-122"/>
                <a:ea typeface="楷体_GB2312" pitchFamily="49" charset="-122"/>
              </a:rPr>
              <a:t>你想让项目做什么</a:t>
            </a:r>
            <a:r>
              <a:rPr kumimoji="1" lang="zh-CN" altLang="en-GB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楷体_GB2312" pitchFamily="49" charset="-122"/>
              </a:rPr>
              <a:t>”</a:t>
            </a:r>
            <a:r>
              <a:rPr kumimoji="1" lang="zh-CN" altLang="en-US" sz="2000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楷体_GB2312" pitchFamily="49" charset="-122"/>
              </a:rPr>
              <a:t>）</a:t>
            </a:r>
            <a:endParaRPr kumimoji="1" lang="zh-CN" altLang="en-GB" sz="2000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62472" y="260648"/>
            <a:ext cx="6858000" cy="457200"/>
          </a:xfrm>
        </p:spPr>
        <p:txBody>
          <a:bodyPr/>
          <a:lstStyle/>
          <a:p>
            <a:pPr eaLnBrk="1" hangingPunct="1"/>
            <a:r>
              <a:rPr lang="zh-CN" altLang="en-US" sz="3600" dirty="0" smtClean="0"/>
              <a:t>项目计划</a:t>
            </a:r>
            <a:r>
              <a:rPr lang="en-US" altLang="zh-CN" sz="3600" dirty="0" smtClean="0"/>
              <a:t>---</a:t>
            </a:r>
            <a:r>
              <a:rPr lang="zh-CN" altLang="en-US" sz="3600" dirty="0" smtClean="0"/>
              <a:t>决定项目成败的关键</a:t>
            </a:r>
            <a:endParaRPr lang="zh-CN" altLang="en-US" sz="3600" dirty="0" smtClean="0"/>
          </a:p>
        </p:txBody>
      </p:sp>
      <p:sp>
        <p:nvSpPr>
          <p:cNvPr id="75779" name="Rectangle 3" descr="40%"/>
          <p:cNvSpPr>
            <a:spLocks noGrp="1" noChangeArrowheads="1"/>
          </p:cNvSpPr>
          <p:nvPr>
            <p:ph idx="1"/>
          </p:nvPr>
        </p:nvSpPr>
        <p:spPr>
          <a:xfrm>
            <a:off x="1403648" y="1905000"/>
            <a:ext cx="6781800" cy="3581400"/>
          </a:xfrm>
          <a:pattFill prst="pct40">
            <a:fgClr>
              <a:srgbClr val="FFCC99"/>
            </a:fgClr>
            <a:bgClr>
              <a:schemeClr val="bg1"/>
            </a:bgClr>
          </a:pattFill>
          <a:effectLst>
            <a:outerShdw dist="107763" dir="13500000" algn="ctr" rotWithShape="0">
              <a:schemeClr val="bg2"/>
            </a:outerShdw>
          </a:effectLst>
        </p:spPr>
        <p:txBody>
          <a:bodyPr/>
          <a:lstStyle/>
          <a:p>
            <a:pPr marL="609600" indent="-609600"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2800" b="1" dirty="0" smtClean="0">
                <a:solidFill>
                  <a:srgbClr val="0000CC"/>
                </a:solidFill>
                <a:latin typeface="+mn-ea"/>
              </a:rPr>
              <a:t>项目计划主要解决以下问题：</a:t>
            </a:r>
            <a:endParaRPr lang="zh-CN" altLang="en-US" sz="2800" b="1" dirty="0" smtClean="0">
              <a:solidFill>
                <a:srgbClr val="0000CC"/>
              </a:solidFill>
              <a:latin typeface="+mn-ea"/>
            </a:endParaRPr>
          </a:p>
          <a:p>
            <a:pPr marL="609600" indent="-60960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400" b="1" dirty="0" smtClean="0">
                <a:solidFill>
                  <a:srgbClr val="0000CC"/>
                </a:solidFill>
                <a:latin typeface="+mn-ea"/>
              </a:rPr>
              <a:t>做什么 </a:t>
            </a:r>
            <a:r>
              <a:rPr lang="en-US" altLang="zh-CN" sz="2400" b="1" dirty="0" smtClean="0">
                <a:solidFill>
                  <a:srgbClr val="0000CC"/>
                </a:solidFill>
                <a:latin typeface="+mn-ea"/>
              </a:rPr>
              <a:t>(What)----- Scope Management</a:t>
            </a:r>
            <a:endParaRPr lang="en-US" altLang="zh-CN" sz="2400" b="1" dirty="0" smtClean="0">
              <a:solidFill>
                <a:srgbClr val="0000CC"/>
              </a:solidFill>
              <a:latin typeface="+mn-ea"/>
            </a:endParaRPr>
          </a:p>
          <a:p>
            <a:pPr marL="609600" indent="-60960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400" b="1" dirty="0" smtClean="0">
                <a:solidFill>
                  <a:srgbClr val="0000CC"/>
                </a:solidFill>
                <a:latin typeface="+mn-ea"/>
              </a:rPr>
              <a:t>谁来做 </a:t>
            </a:r>
            <a:r>
              <a:rPr lang="en-US" altLang="zh-CN" sz="2400" b="1" dirty="0" smtClean="0">
                <a:solidFill>
                  <a:srgbClr val="0000CC"/>
                </a:solidFill>
                <a:latin typeface="+mn-ea"/>
              </a:rPr>
              <a:t>(Who) ----- Resource Management</a:t>
            </a:r>
            <a:endParaRPr lang="en-US" altLang="zh-CN" sz="2400" b="1" dirty="0" smtClean="0">
              <a:solidFill>
                <a:srgbClr val="0000CC"/>
              </a:solidFill>
              <a:latin typeface="+mn-ea"/>
            </a:endParaRPr>
          </a:p>
          <a:p>
            <a:pPr marL="609600" indent="-60960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400" b="1" dirty="0" smtClean="0">
                <a:solidFill>
                  <a:srgbClr val="0000CC"/>
                </a:solidFill>
                <a:latin typeface="+mn-ea"/>
              </a:rPr>
              <a:t>何时做 </a:t>
            </a:r>
            <a:r>
              <a:rPr lang="en-US" altLang="zh-CN" sz="2400" b="1" dirty="0" smtClean="0">
                <a:solidFill>
                  <a:srgbClr val="0000CC"/>
                </a:solidFill>
                <a:latin typeface="+mn-ea"/>
              </a:rPr>
              <a:t>(When)----- Time Management</a:t>
            </a:r>
            <a:endParaRPr lang="en-US" altLang="zh-CN" sz="2400" b="1" dirty="0" smtClean="0">
              <a:solidFill>
                <a:srgbClr val="0000CC"/>
              </a:solidFill>
              <a:latin typeface="+mn-ea"/>
            </a:endParaRPr>
          </a:p>
          <a:p>
            <a:pPr marL="609600" indent="-609600" eaLnBrk="1" hangingPunct="1">
              <a:lnSpc>
                <a:spcPct val="150000"/>
              </a:lnSpc>
              <a:buClr>
                <a:schemeClr val="tx1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2400" b="1" dirty="0" smtClean="0">
                <a:solidFill>
                  <a:srgbClr val="0000CC"/>
                </a:solidFill>
                <a:latin typeface="+mn-ea"/>
              </a:rPr>
              <a:t>花费   </a:t>
            </a:r>
            <a:r>
              <a:rPr lang="en-US" altLang="zh-CN" sz="2400" b="1" dirty="0" smtClean="0">
                <a:solidFill>
                  <a:srgbClr val="0000CC"/>
                </a:solidFill>
                <a:latin typeface="+mn-ea"/>
              </a:rPr>
              <a:t>(Cost)----- Cost Management</a:t>
            </a:r>
            <a:endParaRPr lang="en-US" altLang="zh-CN" sz="2400" b="1" dirty="0" smtClean="0">
              <a:solidFill>
                <a:srgbClr val="0000CC"/>
              </a:solidFill>
              <a:latin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30424" y="260648"/>
            <a:ext cx="6858000" cy="457200"/>
          </a:xfrm>
        </p:spPr>
        <p:txBody>
          <a:bodyPr/>
          <a:lstStyle/>
          <a:p>
            <a:pPr eaLnBrk="1" hangingPunct="1"/>
            <a:r>
              <a:rPr lang="zh-CN" altLang="en-US" sz="3600" smtClean="0"/>
              <a:t>编制计划的主要步骤</a:t>
            </a:r>
            <a:endParaRPr lang="zh-CN" altLang="en-US" sz="3600" smtClean="0"/>
          </a:p>
        </p:txBody>
      </p:sp>
      <p:sp>
        <p:nvSpPr>
          <p:cNvPr id="92163" name="Rectangle 1032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4" name="Rectangle 1034"/>
          <p:cNvSpPr>
            <a:spLocks noChangeArrowheads="1"/>
          </p:cNvSpPr>
          <p:nvPr/>
        </p:nvSpPr>
        <p:spPr bwMode="auto">
          <a:xfrm>
            <a:off x="0" y="2762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5" name="Rectangle 1036"/>
          <p:cNvSpPr>
            <a:spLocks noChangeArrowheads="1"/>
          </p:cNvSpPr>
          <p:nvPr/>
        </p:nvSpPr>
        <p:spPr bwMode="auto">
          <a:xfrm>
            <a:off x="0" y="34099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6" name="Rectangle 1038"/>
          <p:cNvSpPr>
            <a:spLocks noChangeArrowheads="1"/>
          </p:cNvSpPr>
          <p:nvPr/>
        </p:nvSpPr>
        <p:spPr bwMode="auto">
          <a:xfrm>
            <a:off x="0" y="40576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7" name="Rectangle 1040"/>
          <p:cNvSpPr>
            <a:spLocks noChangeArrowheads="1"/>
          </p:cNvSpPr>
          <p:nvPr/>
        </p:nvSpPr>
        <p:spPr bwMode="auto">
          <a:xfrm>
            <a:off x="0" y="47053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8" name="Rectangle 1042"/>
          <p:cNvSpPr>
            <a:spLocks noChangeArrowheads="1"/>
          </p:cNvSpPr>
          <p:nvPr/>
        </p:nvSpPr>
        <p:spPr bwMode="auto">
          <a:xfrm>
            <a:off x="0" y="53530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9" name="Rectangle 1044"/>
          <p:cNvSpPr>
            <a:spLocks noChangeArrowheads="1"/>
          </p:cNvSpPr>
          <p:nvPr/>
        </p:nvSpPr>
        <p:spPr bwMode="auto">
          <a:xfrm>
            <a:off x="0" y="6000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286741" name="Rectangle 1045"/>
          <p:cNvSpPr>
            <a:spLocks noChangeArrowheads="1"/>
          </p:cNvSpPr>
          <p:nvPr/>
        </p:nvSpPr>
        <p:spPr bwMode="auto">
          <a:xfrm>
            <a:off x="467544" y="1004664"/>
            <a:ext cx="8208912" cy="4800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457200" indent="-457200">
              <a:lnSpc>
                <a:spcPct val="150000"/>
              </a:lnSpc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定义项目的目标并分解</a:t>
            </a:r>
            <a:endParaRPr kumimoji="1" lang="zh-CN" altLang="en-US" sz="200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进行任务分解</a:t>
            </a:r>
            <a:r>
              <a:rPr kumimoji="1" lang="en-US" altLang="zh-CN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(WBS)</a:t>
            </a:r>
            <a:endParaRPr kumimoji="1" lang="zh-CN" alt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进行活动排序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(</a:t>
            </a: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节点法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)</a:t>
            </a:r>
            <a:endParaRPr kumimoji="1" lang="en-US" altLang="zh-CN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完成各项任务所需时间的估算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(</a:t>
            </a: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计划评审技术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)</a:t>
            </a:r>
            <a:endParaRPr kumimoji="1" lang="en-US" altLang="zh-CN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以网络图的形式来描绘活动之间的次序关系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(</a:t>
            </a: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关键路径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)</a:t>
            </a:r>
            <a:endParaRPr kumimoji="1" lang="zh-CN" altLang="en-US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进行项目各项活动的成本估算</a:t>
            </a:r>
            <a:endParaRPr kumimoji="1" lang="zh-CN" altLang="en-US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编制项目的进度计划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(</a:t>
            </a: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里程碑图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)</a:t>
            </a:r>
            <a:endParaRPr kumimoji="1" lang="zh-CN" altLang="en-US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完成资源计划</a:t>
            </a:r>
            <a:endParaRPr kumimoji="1" lang="zh-CN" altLang="en-US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汇总以上结果制成计划文档</a:t>
            </a:r>
            <a:endParaRPr kumimoji="1" lang="zh-CN" altLang="en-US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25488" y="235496"/>
            <a:ext cx="7239000" cy="457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dirty="0">
                <a:latin typeface="+mj-ea"/>
              </a:rPr>
              <a:t>定义范围</a:t>
            </a:r>
            <a:r>
              <a:rPr lang="en-US" altLang="zh-CN" sz="3600" dirty="0">
                <a:latin typeface="+mj-ea"/>
              </a:rPr>
              <a:t>—</a:t>
            </a:r>
            <a:r>
              <a:rPr lang="zh-CN" altLang="en-US" sz="3600" dirty="0">
                <a:latin typeface="+mj-ea"/>
              </a:rPr>
              <a:t>工作分解结构</a:t>
            </a:r>
            <a:r>
              <a:rPr lang="en-US" altLang="zh-CN" sz="3600" dirty="0">
                <a:latin typeface="+mj-ea"/>
              </a:rPr>
              <a:t>(WBS)</a:t>
            </a:r>
            <a:endParaRPr lang="en-US" altLang="zh-CN" sz="3600" dirty="0" smtClean="0"/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251520" y="980728"/>
            <a:ext cx="86409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dirty="0"/>
              <a:t>WBS(Work Breakdown Structure)</a:t>
            </a:r>
            <a:r>
              <a:rPr lang="zh-CN" altLang="zh-CN" dirty="0"/>
              <a:t>主要是将一个项目分解成易于管理的几个部分或几个细目，以便确保找出完成项目工作范围所需的所有工作要素。</a:t>
            </a:r>
            <a:endParaRPr lang="en-US" altLang="zh-CN" dirty="0"/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zh-CN" dirty="0"/>
              <a:t>结构层次越往下层则项目组成部分的定义越详细，</a:t>
            </a:r>
            <a:r>
              <a:rPr lang="en-US" altLang="zh-CN" dirty="0"/>
              <a:t>WBS</a:t>
            </a:r>
            <a:r>
              <a:rPr lang="zh-CN" altLang="zh-CN" dirty="0"/>
              <a:t>最后构成一份层次清晰，可以具体作为组织项目实施的工作依据。</a:t>
            </a:r>
            <a:endParaRPr lang="zh-CN" altLang="en-US" dirty="0"/>
          </a:p>
        </p:txBody>
      </p:sp>
      <p:grpSp>
        <p:nvGrpSpPr>
          <p:cNvPr id="4" name="Group 3"/>
          <p:cNvGrpSpPr/>
          <p:nvPr/>
        </p:nvGrpSpPr>
        <p:grpSpPr bwMode="auto">
          <a:xfrm>
            <a:off x="4427984" y="2562180"/>
            <a:ext cx="4441352" cy="3603124"/>
            <a:chOff x="864" y="1008"/>
            <a:chExt cx="4495" cy="2493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400" y="1008"/>
              <a:ext cx="1008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项目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248" y="1632"/>
              <a:ext cx="1008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子项目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928" y="1632"/>
              <a:ext cx="1008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子项目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272" y="1632"/>
              <a:ext cx="1008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子项目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864" y="2208"/>
              <a:ext cx="528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任务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536" y="2208"/>
              <a:ext cx="480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任务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160" y="2208"/>
              <a:ext cx="43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任务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504" y="2208"/>
              <a:ext cx="43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任务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224" y="2208"/>
              <a:ext cx="43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 dirty="0">
                  <a:solidFill>
                    <a:srgbClr val="000000"/>
                  </a:solidFill>
                </a:rPr>
                <a:t>任务</a:t>
              </a:r>
              <a:endParaRPr kumimoji="1" lang="zh-CN" alt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896" y="2208"/>
              <a:ext cx="43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任务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880" y="2208"/>
              <a:ext cx="43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任务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864" y="2976"/>
              <a:ext cx="720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工作包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6" y="2976"/>
              <a:ext cx="67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工作包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4379" y="3193"/>
              <a:ext cx="1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endParaRPr kumimoji="1" lang="zh-CN" altLang="zh-CN" sz="1600">
                <a:solidFill>
                  <a:srgbClr val="000000"/>
                </a:solidFill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1728" y="2976"/>
              <a:ext cx="720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工作包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2592" y="2976"/>
              <a:ext cx="67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工作包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5243" y="3289"/>
              <a:ext cx="11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endParaRPr kumimoji="1" lang="zh-CN" altLang="zh-CN" sz="1600">
                <a:solidFill>
                  <a:srgbClr val="000000"/>
                </a:solidFill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560" y="2976"/>
              <a:ext cx="67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1600">
                  <a:solidFill>
                    <a:srgbClr val="000000"/>
                  </a:solidFill>
                </a:rPr>
                <a:t>工作包</a:t>
              </a:r>
              <a:endParaRPr kumimoji="1" lang="zh-CN" altLang="en-US" sz="1600">
                <a:solidFill>
                  <a:srgbClr val="000000"/>
                </a:solidFill>
              </a:endParaRP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 flipH="1">
              <a:off x="1968" y="1296"/>
              <a:ext cx="81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>
              <a:off x="2784" y="1296"/>
              <a:ext cx="76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2832" y="1296"/>
              <a:ext cx="187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 flipH="1">
              <a:off x="1152" y="1920"/>
              <a:ext cx="57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1728" y="192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1776" y="1920"/>
              <a:ext cx="57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 flipH="1">
              <a:off x="3072" y="1920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>
              <a:off x="3456" y="1920"/>
              <a:ext cx="2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H="1">
              <a:off x="4416" y="1920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4800" y="1920"/>
              <a:ext cx="2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 flipH="1">
              <a:off x="1200" y="2496"/>
              <a:ext cx="67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1872" y="2496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>
              <a:off x="1920" y="2496"/>
              <a:ext cx="96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 flipH="1">
              <a:off x="4032" y="2496"/>
              <a:ext cx="38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4464" y="2496"/>
              <a:ext cx="43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38" name="内容占位符 2"/>
          <p:cNvSpPr>
            <a:spLocks noGrp="1"/>
          </p:cNvSpPr>
          <p:nvPr>
            <p:ph idx="1"/>
          </p:nvPr>
        </p:nvSpPr>
        <p:spPr>
          <a:xfrm>
            <a:off x="179512" y="2708920"/>
            <a:ext cx="4060370" cy="4530725"/>
          </a:xfrm>
        </p:spPr>
        <p:txBody>
          <a:bodyPr/>
          <a:lstStyle/>
          <a:p>
            <a:pPr marL="0" indent="0" algn="just">
              <a:buNone/>
            </a:pPr>
            <a:r>
              <a:rPr lang="zh-CN" altLang="en-US" sz="2000" b="1" dirty="0"/>
              <a:t>检验</a:t>
            </a:r>
            <a:r>
              <a:rPr lang="en-US" altLang="zh-CN" sz="2000" b="1" dirty="0"/>
              <a:t>WBS</a:t>
            </a:r>
            <a:r>
              <a:rPr lang="zh-CN" altLang="en-US" sz="2000" b="1" dirty="0"/>
              <a:t>是否完全的标准</a:t>
            </a:r>
            <a:endParaRPr lang="en-US" altLang="zh-CN" sz="2000" b="1" dirty="0" smtClean="0"/>
          </a:p>
          <a:p>
            <a:pPr algn="just"/>
            <a:r>
              <a:rPr lang="zh-CN" sz="2000" dirty="0" smtClean="0"/>
              <a:t>每个任务的状态和完成情况是可以量化的。</a:t>
            </a:r>
            <a:endParaRPr lang="zh-CN" sz="2000" dirty="0" smtClean="0"/>
          </a:p>
          <a:p>
            <a:pPr algn="just"/>
            <a:r>
              <a:rPr lang="zh-CN" sz="2000" dirty="0" smtClean="0"/>
              <a:t>每个任务都有一个可交付成果。</a:t>
            </a:r>
            <a:endParaRPr lang="zh-CN" sz="2000" dirty="0" smtClean="0"/>
          </a:p>
          <a:p>
            <a:pPr algn="just"/>
            <a:r>
              <a:rPr lang="zh-CN" sz="2000" dirty="0" smtClean="0"/>
              <a:t>工期易于估算且在可接受期限内。</a:t>
            </a:r>
            <a:endParaRPr lang="zh-CN" sz="2000" dirty="0" smtClean="0"/>
          </a:p>
          <a:p>
            <a:pPr algn="just"/>
            <a:r>
              <a:rPr lang="zh-CN" sz="2000" dirty="0" smtClean="0"/>
              <a:t>容易估算成本。</a:t>
            </a:r>
            <a:endParaRPr lang="zh-CN" sz="2000" dirty="0" smtClean="0"/>
          </a:p>
          <a:p>
            <a:pPr algn="just"/>
            <a:r>
              <a:rPr lang="zh-CN" sz="2000" dirty="0" smtClean="0"/>
              <a:t>各项任务是独立的。</a:t>
            </a:r>
            <a:endParaRPr lang="zh-CN" sz="2000" dirty="0" smtClean="0"/>
          </a:p>
          <a:p>
            <a:pPr marL="0" indent="0" algn="just">
              <a:buNone/>
            </a:pPr>
            <a:endParaRPr lang="zh-CN" altLang="en-US" sz="20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10952" y="-9026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3600" dirty="0" smtClean="0"/>
              <a:t>如何进行工作分解结构（</a:t>
            </a:r>
            <a:r>
              <a:rPr lang="en-US" sz="3600" dirty="0" smtClean="0"/>
              <a:t>WBS</a:t>
            </a:r>
            <a:r>
              <a:rPr lang="zh-CN" altLang="en-US" sz="3600" dirty="0" smtClean="0"/>
              <a:t>）</a:t>
            </a:r>
            <a:endParaRPr lang="zh-CN" altLang="en-US" sz="3600" dirty="0"/>
          </a:p>
        </p:txBody>
      </p:sp>
      <p:sp>
        <p:nvSpPr>
          <p:cNvPr id="38915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pPr>
              <a:buFont typeface="Arial" panose="020B0604020202020204" pitchFamily="34" charset="0"/>
              <a:buAutoNum type="arabicPeriod"/>
            </a:pPr>
            <a:r>
              <a:rPr lang="zh-CN" sz="2000" dirty="0" smtClean="0"/>
              <a:t>得到范围说明书或工作说明书。</a:t>
            </a:r>
            <a:endParaRPr lang="zh-CN" sz="2000" dirty="0" smtClean="0"/>
          </a:p>
          <a:p>
            <a:pPr>
              <a:buFont typeface="Arial" panose="020B0604020202020204" pitchFamily="34" charset="0"/>
              <a:buAutoNum type="arabicPeriod"/>
            </a:pPr>
            <a:r>
              <a:rPr lang="zh-CN" sz="2000" dirty="0" smtClean="0"/>
              <a:t>召集有关人员，集体讨论所有主要项目工作，确定项目工作分解的方式。</a:t>
            </a:r>
            <a:endParaRPr lang="zh-CN" sz="2000" dirty="0" smtClean="0"/>
          </a:p>
          <a:p>
            <a:pPr>
              <a:buFont typeface="Arial" panose="020B0604020202020204" pitchFamily="34" charset="0"/>
              <a:buAutoNum type="arabicPeriod"/>
            </a:pPr>
            <a:r>
              <a:rPr lang="zh-CN" sz="2000" dirty="0" smtClean="0"/>
              <a:t>分解项目工作。如果有现成的模板，应该尽量利用。</a:t>
            </a:r>
            <a:endParaRPr lang="zh-CN" sz="2000" dirty="0" smtClean="0"/>
          </a:p>
          <a:p>
            <a:pPr>
              <a:buFont typeface="Arial" panose="020B0604020202020204" pitchFamily="34" charset="0"/>
              <a:buAutoNum type="arabicPeriod"/>
            </a:pPr>
            <a:r>
              <a:rPr lang="zh-CN" sz="2000" dirty="0" smtClean="0"/>
              <a:t>画出</a:t>
            </a:r>
            <a:r>
              <a:rPr lang="en-US" altLang="zh-CN" sz="2000" dirty="0" smtClean="0"/>
              <a:t>WBS</a:t>
            </a:r>
            <a:r>
              <a:rPr lang="zh-CN" sz="2000" dirty="0" smtClean="0"/>
              <a:t>的层次结构图。</a:t>
            </a:r>
            <a:r>
              <a:rPr lang="en-US" altLang="zh-CN" sz="2000" dirty="0" smtClean="0"/>
              <a:t>WBS</a:t>
            </a:r>
            <a:r>
              <a:rPr lang="zh-CN" sz="2000" dirty="0" smtClean="0"/>
              <a:t>较高层次上的一些工作可以定义为子项目或子生命周期阶段。</a:t>
            </a:r>
            <a:endParaRPr lang="zh-CN" sz="2000" dirty="0" smtClean="0"/>
          </a:p>
          <a:p>
            <a:pPr>
              <a:buFont typeface="Arial" panose="020B0604020202020204" pitchFamily="34" charset="0"/>
              <a:buAutoNum type="arabicPeriod"/>
            </a:pPr>
            <a:r>
              <a:rPr lang="zh-CN" sz="2000" dirty="0" smtClean="0"/>
              <a:t>将主要项目可交付成果细分为更小的、易于管理的组分或工作包。工作包必须详细到可以对该工作包进行估算</a:t>
            </a:r>
            <a:r>
              <a:rPr lang="en-US" altLang="zh-CN" sz="2000" dirty="0" smtClean="0"/>
              <a:t>(</a:t>
            </a:r>
            <a:r>
              <a:rPr lang="zh-CN" sz="2000" dirty="0" smtClean="0"/>
              <a:t>成本和时间</a:t>
            </a:r>
            <a:r>
              <a:rPr lang="en-US" altLang="zh-CN" sz="2000" dirty="0" smtClean="0"/>
              <a:t>)</a:t>
            </a:r>
            <a:r>
              <a:rPr lang="zh-CN" sz="2000" dirty="0" smtClean="0"/>
              <a:t>、安排进度、做出预 算、分配负责人员或组织单位。</a:t>
            </a:r>
            <a:endParaRPr lang="zh-CN" sz="2000" dirty="0" smtClean="0"/>
          </a:p>
          <a:p>
            <a:pPr>
              <a:buFont typeface="Arial" panose="020B0604020202020204" pitchFamily="34" charset="0"/>
              <a:buAutoNum type="arabicPeriod"/>
            </a:pPr>
            <a:r>
              <a:rPr lang="zh-CN" sz="2000" dirty="0" smtClean="0"/>
              <a:t>验证上述分解的正确性。如果发现较低层次的项没有必要，则修改组成成分。</a:t>
            </a:r>
            <a:endParaRPr lang="zh-CN" sz="2000" dirty="0" smtClean="0"/>
          </a:p>
          <a:p>
            <a:pPr>
              <a:buFont typeface="Arial" panose="020B0604020202020204" pitchFamily="34" charset="0"/>
              <a:buAutoNum type="arabicPeriod"/>
            </a:pPr>
            <a:r>
              <a:rPr lang="zh-CN" sz="2000" dirty="0" smtClean="0"/>
              <a:t>如果有必要，建立一个编号系统。</a:t>
            </a:r>
            <a:endParaRPr lang="zh-CN" sz="2000" dirty="0" smtClean="0"/>
          </a:p>
          <a:p>
            <a:pPr>
              <a:buFont typeface="Arial" panose="020B0604020202020204" pitchFamily="34" charset="0"/>
              <a:buAutoNum type="arabicPeriod"/>
            </a:pPr>
            <a:r>
              <a:rPr lang="zh-CN" sz="2000" dirty="0" smtClean="0"/>
              <a:t>随着其他计划活动的进行，不断地对</a:t>
            </a:r>
            <a:r>
              <a:rPr lang="en-US" altLang="zh-CN" sz="2000" dirty="0" smtClean="0"/>
              <a:t>WBS</a:t>
            </a:r>
            <a:r>
              <a:rPr lang="zh-CN" sz="2000" dirty="0" smtClean="0"/>
              <a:t>更新或修正，直到覆盖所有工作。</a:t>
            </a:r>
            <a:endParaRPr lang="zh-CN" sz="2000" dirty="0" smtClean="0"/>
          </a:p>
          <a:p>
            <a:pPr>
              <a:buFont typeface="Arial" panose="020B0604020202020204" pitchFamily="34" charset="0"/>
              <a:buAutoNum type="arabicPeriod"/>
            </a:pPr>
            <a:endParaRPr lang="zh-CN" altLang="en-US" sz="20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23528" y="764704"/>
            <a:ext cx="8697912" cy="5689600"/>
            <a:chOff x="360363" y="1016000"/>
            <a:chExt cx="8697912" cy="5689600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 flipV="1">
              <a:off x="7448550" y="2365375"/>
              <a:ext cx="0" cy="1558925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3486150" y="1016000"/>
              <a:ext cx="2174875" cy="571500"/>
            </a:xfrm>
            <a:prstGeom prst="roundRect">
              <a:avLst>
                <a:gd name="adj" fmla="val 16667"/>
              </a:avLst>
            </a:pr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2000" dirty="0" smtClean="0">
                  <a:latin typeface="Helvetica LT Light"/>
                </a:rPr>
                <a:t>南极</a:t>
              </a:r>
              <a:r>
                <a:rPr lang="zh-CN" altLang="en-US" sz="2000" dirty="0" smtClean="0">
                  <a:latin typeface="Helvetica LT Light"/>
                </a:rPr>
                <a:t>考察</a:t>
              </a:r>
              <a:r>
                <a:rPr lang="zh-CN" altLang="en-GB" sz="2000" dirty="0" smtClean="0">
                  <a:latin typeface="Helvetica LT Light"/>
                </a:rPr>
                <a:t>项目</a:t>
              </a:r>
              <a:endParaRPr lang="zh-CN" altLang="en-GB" sz="2000" dirty="0">
                <a:latin typeface="Helvetica LT Light"/>
              </a:endParaRP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V="1">
              <a:off x="419100" y="2389188"/>
              <a:ext cx="0" cy="155575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415925" y="2890838"/>
              <a:ext cx="90488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414338" y="3419475"/>
              <a:ext cx="92075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415925" y="3944938"/>
              <a:ext cx="90488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V="1">
              <a:off x="2703513" y="2368550"/>
              <a:ext cx="0" cy="4143375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V="1">
              <a:off x="5097463" y="2368550"/>
              <a:ext cx="0" cy="4157663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cxnSp>
          <p:nvCxnSpPr>
            <p:cNvPr id="13" name="AutoShape 24"/>
            <p:cNvCxnSpPr>
              <a:cxnSpLocks noChangeShapeType="1"/>
              <a:stCxn id="6" idx="2"/>
            </p:cNvCxnSpPr>
            <p:nvPr/>
          </p:nvCxnSpPr>
          <p:spPr bwMode="auto">
            <a:xfrm rot="5400000">
              <a:off x="2638426" y="71437"/>
              <a:ext cx="419100" cy="3451225"/>
            </a:xfrm>
            <a:prstGeom prst="bentConnector3">
              <a:avLst>
                <a:gd name="adj1" fmla="val 49995"/>
              </a:avLst>
            </a:prstGeom>
            <a:noFill/>
            <a:ln w="22225">
              <a:solidFill>
                <a:srgbClr val="603224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25"/>
            <p:cNvCxnSpPr>
              <a:cxnSpLocks noChangeShapeType="1"/>
            </p:cNvCxnSpPr>
            <p:nvPr/>
          </p:nvCxnSpPr>
          <p:spPr bwMode="auto">
            <a:xfrm rot="16200000" flipH="1">
              <a:off x="6136481" y="18257"/>
              <a:ext cx="542925" cy="3668712"/>
            </a:xfrm>
            <a:prstGeom prst="bentConnector3">
              <a:avLst>
                <a:gd name="adj1" fmla="val 40074"/>
              </a:avLst>
            </a:prstGeom>
            <a:noFill/>
            <a:ln w="22225">
              <a:solidFill>
                <a:srgbClr val="603224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27"/>
            <p:cNvCxnSpPr>
              <a:cxnSpLocks noChangeShapeType="1"/>
              <a:stCxn id="6" idx="2"/>
              <a:endCxn id="20" idx="0"/>
            </p:cNvCxnSpPr>
            <p:nvPr/>
          </p:nvCxnSpPr>
          <p:spPr bwMode="auto">
            <a:xfrm rot="16200000" flipH="1">
              <a:off x="4972051" y="1189037"/>
              <a:ext cx="419100" cy="1216025"/>
            </a:xfrm>
            <a:prstGeom prst="bentConnector3">
              <a:avLst>
                <a:gd name="adj1" fmla="val 50000"/>
              </a:avLst>
            </a:prstGeom>
            <a:noFill/>
            <a:ln w="22225">
              <a:solidFill>
                <a:srgbClr val="603224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28"/>
            <p:cNvCxnSpPr>
              <a:cxnSpLocks noChangeShapeType="1"/>
              <a:stCxn id="6" idx="2"/>
              <a:endCxn id="18" idx="0"/>
            </p:cNvCxnSpPr>
            <p:nvPr/>
          </p:nvCxnSpPr>
          <p:spPr bwMode="auto">
            <a:xfrm rot="5400000">
              <a:off x="3770313" y="1203325"/>
              <a:ext cx="419100" cy="1187450"/>
            </a:xfrm>
            <a:prstGeom prst="bentConnector3">
              <a:avLst>
                <a:gd name="adj1" fmla="val 50241"/>
              </a:avLst>
            </a:prstGeom>
            <a:noFill/>
            <a:ln w="22225">
              <a:solidFill>
                <a:srgbClr val="603224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AutoShape 30"/>
            <p:cNvSpPr>
              <a:spLocks noChangeArrowheads="1"/>
            </p:cNvSpPr>
            <p:nvPr/>
          </p:nvSpPr>
          <p:spPr bwMode="auto">
            <a:xfrm>
              <a:off x="360363" y="2017713"/>
              <a:ext cx="1524000" cy="411162"/>
            </a:xfrm>
            <a:prstGeom prst="roundRect">
              <a:avLst>
                <a:gd name="adj" fmla="val 16667"/>
              </a:avLst>
            </a:prstGeom>
            <a:solidFill>
              <a:srgbClr val="B59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GB" sz="1600" dirty="0">
                  <a:latin typeface="+mn-ea"/>
                  <a:ea typeface="+mn-ea"/>
                </a:rPr>
                <a:t>发起</a:t>
              </a:r>
              <a:r>
                <a:rPr lang="en-GB" altLang="zh-CN" sz="1600" dirty="0">
                  <a:latin typeface="+mn-ea"/>
                  <a:ea typeface="+mn-ea"/>
                </a:rPr>
                <a:t>/</a:t>
              </a:r>
              <a:r>
                <a:rPr lang="zh-CN" altLang="en-GB" sz="1600" dirty="0">
                  <a:latin typeface="+mn-ea"/>
                  <a:ea typeface="+mn-ea"/>
                </a:rPr>
                <a:t>赞助</a:t>
              </a:r>
              <a:endParaRPr lang="zh-CN" altLang="en-GB" sz="1600" dirty="0">
                <a:latin typeface="+mn-ea"/>
                <a:ea typeface="+mn-ea"/>
              </a:endParaRPr>
            </a:p>
          </p:txBody>
        </p:sp>
        <p:sp>
          <p:nvSpPr>
            <p:cNvPr id="18" name="AutoShape 31"/>
            <p:cNvSpPr>
              <a:spLocks noChangeArrowheads="1"/>
            </p:cNvSpPr>
            <p:nvPr/>
          </p:nvSpPr>
          <p:spPr bwMode="auto">
            <a:xfrm>
              <a:off x="2624138" y="2006600"/>
              <a:ext cx="1522412" cy="409575"/>
            </a:xfrm>
            <a:prstGeom prst="roundRect">
              <a:avLst>
                <a:gd name="adj" fmla="val 16667"/>
              </a:avLst>
            </a:prstGeom>
            <a:solidFill>
              <a:srgbClr val="B59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600">
                  <a:latin typeface="Helvetica LT Light"/>
                </a:rPr>
                <a:t>考察准备</a:t>
              </a:r>
              <a:endParaRPr lang="en-GB" sz="1600">
                <a:latin typeface="Helvetica LT Light"/>
              </a:endParaRPr>
            </a:p>
          </p:txBody>
        </p:sp>
        <p:sp>
          <p:nvSpPr>
            <p:cNvPr id="19" name="AutoShape 32"/>
            <p:cNvSpPr>
              <a:spLocks noChangeArrowheads="1"/>
            </p:cNvSpPr>
            <p:nvPr/>
          </p:nvSpPr>
          <p:spPr bwMode="auto">
            <a:xfrm>
              <a:off x="7361238" y="2006600"/>
              <a:ext cx="1522412" cy="409575"/>
            </a:xfrm>
            <a:prstGeom prst="roundRect">
              <a:avLst>
                <a:gd name="adj" fmla="val 16667"/>
              </a:avLst>
            </a:prstGeom>
            <a:solidFill>
              <a:srgbClr val="B59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600">
                  <a:latin typeface="Helvetica LT Light"/>
                </a:rPr>
                <a:t>探险后任务</a:t>
              </a:r>
              <a:endParaRPr lang="en-GB" altLang="zh-CN" sz="1600">
                <a:latin typeface="Helvetica LT Light"/>
              </a:endParaRPr>
            </a:p>
          </p:txBody>
        </p:sp>
        <p:sp>
          <p:nvSpPr>
            <p:cNvPr id="20" name="AutoShape 34"/>
            <p:cNvSpPr>
              <a:spLocks noChangeArrowheads="1"/>
            </p:cNvSpPr>
            <p:nvPr/>
          </p:nvSpPr>
          <p:spPr bwMode="auto">
            <a:xfrm>
              <a:off x="5027613" y="2006600"/>
              <a:ext cx="1522412" cy="409575"/>
            </a:xfrm>
            <a:prstGeom prst="roundRect">
              <a:avLst>
                <a:gd name="adj" fmla="val 16667"/>
              </a:avLst>
            </a:prstGeom>
            <a:solidFill>
              <a:srgbClr val="B59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600">
                  <a:latin typeface="Helvetica LT Light"/>
                </a:rPr>
                <a:t>南极</a:t>
              </a:r>
              <a:r>
                <a:rPr lang="zh-CN" altLang="en-GB" sz="1600"/>
                <a:t>考察</a:t>
              </a:r>
              <a:endParaRPr lang="zh-CN" altLang="en-GB" sz="1600"/>
            </a:p>
          </p:txBody>
        </p:sp>
        <p:sp>
          <p:nvSpPr>
            <p:cNvPr id="21" name="Line 36"/>
            <p:cNvSpPr>
              <a:spLocks noChangeShapeType="1"/>
            </p:cNvSpPr>
            <p:nvPr/>
          </p:nvSpPr>
          <p:spPr bwMode="auto">
            <a:xfrm>
              <a:off x="2703513" y="2870200"/>
              <a:ext cx="90487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22" name="Line 37"/>
            <p:cNvSpPr>
              <a:spLocks noChangeShapeType="1"/>
            </p:cNvSpPr>
            <p:nvPr/>
          </p:nvSpPr>
          <p:spPr bwMode="auto">
            <a:xfrm>
              <a:off x="2698750" y="3398838"/>
              <a:ext cx="90488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23" name="Line 38"/>
            <p:cNvSpPr>
              <a:spLocks noChangeShapeType="1"/>
            </p:cNvSpPr>
            <p:nvPr/>
          </p:nvSpPr>
          <p:spPr bwMode="auto">
            <a:xfrm>
              <a:off x="2706688" y="3924300"/>
              <a:ext cx="90487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24" name="Line 39"/>
            <p:cNvSpPr>
              <a:spLocks noChangeShapeType="1"/>
            </p:cNvSpPr>
            <p:nvPr/>
          </p:nvSpPr>
          <p:spPr bwMode="auto">
            <a:xfrm>
              <a:off x="2697163" y="4419600"/>
              <a:ext cx="90487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25" name="Line 40"/>
            <p:cNvSpPr>
              <a:spLocks noChangeShapeType="1"/>
            </p:cNvSpPr>
            <p:nvPr/>
          </p:nvSpPr>
          <p:spPr bwMode="auto">
            <a:xfrm>
              <a:off x="5091113" y="2870200"/>
              <a:ext cx="92075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26" name="Line 41"/>
            <p:cNvSpPr>
              <a:spLocks noChangeShapeType="1"/>
            </p:cNvSpPr>
            <p:nvPr/>
          </p:nvSpPr>
          <p:spPr bwMode="auto">
            <a:xfrm>
              <a:off x="5097463" y="3398838"/>
              <a:ext cx="92075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27" name="Line 42"/>
            <p:cNvSpPr>
              <a:spLocks noChangeShapeType="1"/>
            </p:cNvSpPr>
            <p:nvPr/>
          </p:nvSpPr>
          <p:spPr bwMode="auto">
            <a:xfrm>
              <a:off x="5097463" y="3924300"/>
              <a:ext cx="92075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28" name="Line 43"/>
            <p:cNvSpPr>
              <a:spLocks noChangeShapeType="1"/>
            </p:cNvSpPr>
            <p:nvPr/>
          </p:nvSpPr>
          <p:spPr bwMode="auto">
            <a:xfrm>
              <a:off x="5091113" y="4432300"/>
              <a:ext cx="92075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29" name="Line 44"/>
            <p:cNvSpPr>
              <a:spLocks noChangeShapeType="1"/>
            </p:cNvSpPr>
            <p:nvPr/>
          </p:nvSpPr>
          <p:spPr bwMode="auto">
            <a:xfrm>
              <a:off x="7443788" y="2870200"/>
              <a:ext cx="92075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30" name="Line 45"/>
            <p:cNvSpPr>
              <a:spLocks noChangeShapeType="1"/>
            </p:cNvSpPr>
            <p:nvPr/>
          </p:nvSpPr>
          <p:spPr bwMode="auto">
            <a:xfrm>
              <a:off x="7448550" y="3398838"/>
              <a:ext cx="90488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31" name="Line 46"/>
            <p:cNvSpPr>
              <a:spLocks noChangeShapeType="1"/>
            </p:cNvSpPr>
            <p:nvPr/>
          </p:nvSpPr>
          <p:spPr bwMode="auto">
            <a:xfrm>
              <a:off x="7443788" y="3924300"/>
              <a:ext cx="90487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32" name="AutoShape 48"/>
            <p:cNvSpPr>
              <a:spLocks noChangeArrowheads="1"/>
            </p:cNvSpPr>
            <p:nvPr/>
          </p:nvSpPr>
          <p:spPr bwMode="auto">
            <a:xfrm>
              <a:off x="514350" y="2657475"/>
              <a:ext cx="1522413" cy="388938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en-GB" altLang="zh-CN" sz="1000">
                  <a:latin typeface="Helvetica LT Condensed"/>
                </a:rPr>
                <a:t> </a:t>
              </a:r>
              <a:r>
                <a:rPr lang="zh-CN" altLang="en-GB" sz="1000">
                  <a:latin typeface="Helvetica LT Condensed"/>
                </a:rPr>
                <a:t>创建沟通文件</a:t>
              </a:r>
              <a:endParaRPr lang="zh-CN" altLang="en-GB" sz="1000">
                <a:latin typeface="Helvetica LT Condensed"/>
              </a:endParaRPr>
            </a:p>
          </p:txBody>
        </p:sp>
        <p:sp>
          <p:nvSpPr>
            <p:cNvPr id="33" name="AutoShape 49"/>
            <p:cNvSpPr>
              <a:spLocks noChangeArrowheads="1"/>
            </p:cNvSpPr>
            <p:nvPr/>
          </p:nvSpPr>
          <p:spPr bwMode="auto">
            <a:xfrm>
              <a:off x="514350" y="3186113"/>
              <a:ext cx="1522413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GB" sz="1000" dirty="0">
                  <a:latin typeface="+mn-ea"/>
                  <a:ea typeface="+mn-ea"/>
                </a:rPr>
                <a:t>寻找赞助商</a:t>
              </a:r>
              <a:endParaRPr lang="zh-CN" altLang="en-GB" sz="1000" dirty="0">
                <a:latin typeface="+mn-ea"/>
                <a:ea typeface="+mn-ea"/>
              </a:endParaRPr>
            </a:p>
          </p:txBody>
        </p:sp>
        <p:sp>
          <p:nvSpPr>
            <p:cNvPr id="34" name="AutoShape 50"/>
            <p:cNvSpPr>
              <a:spLocks noChangeArrowheads="1"/>
            </p:cNvSpPr>
            <p:nvPr/>
          </p:nvSpPr>
          <p:spPr bwMode="auto">
            <a:xfrm>
              <a:off x="514350" y="3716338"/>
              <a:ext cx="1522413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>
                <a:lnSpc>
                  <a:spcPct val="90000"/>
                </a:lnSpc>
              </a:pPr>
              <a:endParaRPr lang="en-GB" altLang="zh-CN" sz="700">
                <a:latin typeface="Helvetica LT Condensed"/>
              </a:endParaRPr>
            </a:p>
            <a:p>
              <a:pPr algn="ctr" defTabSz="912495">
                <a:lnSpc>
                  <a:spcPct val="90000"/>
                </a:lnSpc>
              </a:pPr>
              <a:r>
                <a:rPr lang="zh-CN" altLang="en-GB" sz="1000">
                  <a:latin typeface="Helvetica LT Condensed"/>
                </a:rPr>
                <a:t>签署赞助合同</a:t>
              </a:r>
              <a:endParaRPr lang="en-GB" altLang="zh-CN" sz="1000">
                <a:latin typeface="Helvetica LT Condensed"/>
              </a:endParaRPr>
            </a:p>
          </p:txBody>
        </p:sp>
        <p:sp>
          <p:nvSpPr>
            <p:cNvPr id="35" name="AutoShape 52"/>
            <p:cNvSpPr>
              <a:spLocks noChangeArrowheads="1"/>
            </p:cNvSpPr>
            <p:nvPr/>
          </p:nvSpPr>
          <p:spPr bwMode="auto">
            <a:xfrm>
              <a:off x="2789238" y="2657475"/>
              <a:ext cx="1524000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将赞助商商标装到设备上</a:t>
              </a:r>
              <a:endParaRPr lang="en-GB" altLang="zh-CN" sz="1000">
                <a:latin typeface="Helvetica LT Condensed"/>
              </a:endParaRPr>
            </a:p>
          </p:txBody>
        </p:sp>
        <p:sp>
          <p:nvSpPr>
            <p:cNvPr id="36" name="AutoShape 53"/>
            <p:cNvSpPr>
              <a:spLocks noChangeArrowheads="1"/>
            </p:cNvSpPr>
            <p:nvPr/>
          </p:nvSpPr>
          <p:spPr bwMode="auto">
            <a:xfrm>
              <a:off x="2789238" y="3187700"/>
              <a:ext cx="1524000" cy="388938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科学设备的准备与包装</a:t>
              </a:r>
              <a:endParaRPr lang="zh-CN" altLang="en-GB" sz="1000">
                <a:latin typeface="Helvetica LT Condensed"/>
              </a:endParaRPr>
            </a:p>
          </p:txBody>
        </p:sp>
        <p:sp>
          <p:nvSpPr>
            <p:cNvPr id="37" name="AutoShape 54"/>
            <p:cNvSpPr>
              <a:spLocks noChangeArrowheads="1"/>
            </p:cNvSpPr>
            <p:nvPr/>
          </p:nvSpPr>
          <p:spPr bwMode="auto">
            <a:xfrm>
              <a:off x="2789238" y="3717925"/>
              <a:ext cx="1524000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考察人员的身体训练</a:t>
              </a:r>
              <a:endParaRPr lang="zh-CN" altLang="en-GB" sz="1000">
                <a:latin typeface="Helvetica LT Condensed"/>
              </a:endParaRPr>
            </a:p>
          </p:txBody>
        </p:sp>
        <p:sp>
          <p:nvSpPr>
            <p:cNvPr id="38" name="AutoShape 55"/>
            <p:cNvSpPr>
              <a:spLocks noChangeArrowheads="1"/>
            </p:cNvSpPr>
            <p:nvPr/>
          </p:nvSpPr>
          <p:spPr bwMode="auto">
            <a:xfrm>
              <a:off x="2787650" y="4222750"/>
              <a:ext cx="1524000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GB" sz="1000" dirty="0">
                  <a:latin typeface="+mn-ea"/>
                  <a:ea typeface="+mn-ea"/>
                </a:rPr>
                <a:t>运输供给</a:t>
              </a:r>
              <a:r>
                <a:rPr lang="zh-CN" altLang="en-US" sz="1000" dirty="0">
                  <a:latin typeface="+mn-ea"/>
                  <a:ea typeface="+mn-ea"/>
                </a:rPr>
                <a:t>、</a:t>
              </a:r>
              <a:r>
                <a:rPr lang="zh-CN" altLang="en-GB" sz="1000" dirty="0">
                  <a:latin typeface="+mn-ea"/>
                  <a:ea typeface="+mn-ea"/>
                </a:rPr>
                <a:t>救生包</a:t>
              </a:r>
              <a:r>
                <a:rPr lang="zh-CN" altLang="en-US" sz="1000" dirty="0">
                  <a:latin typeface="+mn-ea"/>
                  <a:ea typeface="+mn-ea"/>
                </a:rPr>
                <a:t>和</a:t>
              </a:r>
              <a:r>
                <a:rPr lang="zh-CN" altLang="en-GB" sz="1000" dirty="0">
                  <a:latin typeface="+mn-ea"/>
                  <a:ea typeface="+mn-ea"/>
                </a:rPr>
                <a:t>设备</a:t>
              </a:r>
              <a:endParaRPr lang="en-GB" altLang="zh-CN" sz="1000" dirty="0">
                <a:latin typeface="+mn-ea"/>
                <a:ea typeface="+mn-ea"/>
              </a:endParaRPr>
            </a:p>
          </p:txBody>
        </p:sp>
        <p:sp>
          <p:nvSpPr>
            <p:cNvPr id="39" name="AutoShape 56"/>
            <p:cNvSpPr>
              <a:spLocks noChangeArrowheads="1"/>
            </p:cNvSpPr>
            <p:nvPr/>
          </p:nvSpPr>
          <p:spPr bwMode="auto">
            <a:xfrm>
              <a:off x="5184775" y="2657475"/>
              <a:ext cx="1522413" cy="388938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回程前转移到基地</a:t>
              </a:r>
              <a:endParaRPr lang="zh-CN" altLang="en-GB" sz="1000">
                <a:latin typeface="Helvetica LT Condensed"/>
              </a:endParaRPr>
            </a:p>
          </p:txBody>
        </p:sp>
        <p:sp>
          <p:nvSpPr>
            <p:cNvPr id="40" name="AutoShape 57"/>
            <p:cNvSpPr>
              <a:spLocks noChangeArrowheads="1"/>
            </p:cNvSpPr>
            <p:nvPr/>
          </p:nvSpPr>
          <p:spPr bwMode="auto">
            <a:xfrm>
              <a:off x="5184775" y="3186113"/>
              <a:ext cx="1522413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 dirty="0">
                  <a:latin typeface="Helvetica LT Condensed"/>
                </a:rPr>
                <a:t>队伍的回程</a:t>
              </a:r>
              <a:endParaRPr lang="zh-CN" altLang="en-GB" sz="1000" dirty="0">
                <a:latin typeface="Helvetica LT Condensed"/>
              </a:endParaRPr>
            </a:p>
          </p:txBody>
        </p:sp>
        <p:sp>
          <p:nvSpPr>
            <p:cNvPr id="41" name="AutoShape 58"/>
            <p:cNvSpPr>
              <a:spLocks noChangeArrowheads="1"/>
            </p:cNvSpPr>
            <p:nvPr/>
          </p:nvSpPr>
          <p:spPr bwMode="auto">
            <a:xfrm>
              <a:off x="5184775" y="3716338"/>
              <a:ext cx="1522413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考察期间撰写科学评论文章</a:t>
              </a:r>
              <a:endParaRPr lang="en-GB" altLang="zh-CN" sz="1000">
                <a:latin typeface="Helvetica LT Condensed"/>
              </a:endParaRPr>
            </a:p>
          </p:txBody>
        </p:sp>
        <p:sp>
          <p:nvSpPr>
            <p:cNvPr id="42" name="AutoShape 59"/>
            <p:cNvSpPr>
              <a:spLocks noChangeArrowheads="1"/>
            </p:cNvSpPr>
            <p:nvPr/>
          </p:nvSpPr>
          <p:spPr bwMode="auto">
            <a:xfrm>
              <a:off x="5183188" y="4221163"/>
              <a:ext cx="1522412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考察期间为赞助商</a:t>
              </a:r>
              <a:endParaRPr lang="en-US" altLang="zh-CN" sz="1000">
                <a:latin typeface="Helvetica LT Condensed"/>
              </a:endParaRPr>
            </a:p>
            <a:p>
              <a:pPr algn="ctr" defTabSz="912495"/>
              <a:r>
                <a:rPr lang="zh-CN" altLang="en-GB" sz="1000">
                  <a:latin typeface="Helvetica LT Condensed"/>
                </a:rPr>
                <a:t>撰写非专业性文章</a:t>
              </a:r>
              <a:endParaRPr lang="zh-CN" altLang="en-GB" sz="1000">
                <a:latin typeface="Helvetica LT Condensed"/>
              </a:endParaRPr>
            </a:p>
          </p:txBody>
        </p:sp>
        <p:sp>
          <p:nvSpPr>
            <p:cNvPr id="43" name="AutoShape 60"/>
            <p:cNvSpPr>
              <a:spLocks noChangeArrowheads="1"/>
            </p:cNvSpPr>
            <p:nvPr/>
          </p:nvSpPr>
          <p:spPr bwMode="auto">
            <a:xfrm>
              <a:off x="7534275" y="2657475"/>
              <a:ext cx="1524000" cy="388938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为赞助商举行探险后派对</a:t>
              </a:r>
              <a:endParaRPr lang="en-GB" altLang="zh-CN" sz="1000">
                <a:latin typeface="Helvetica LT Condensed"/>
              </a:endParaRPr>
            </a:p>
          </p:txBody>
        </p:sp>
        <p:sp>
          <p:nvSpPr>
            <p:cNvPr id="44" name="AutoShape 61"/>
            <p:cNvSpPr>
              <a:spLocks noChangeArrowheads="1"/>
            </p:cNvSpPr>
            <p:nvPr/>
          </p:nvSpPr>
          <p:spPr bwMode="auto">
            <a:xfrm>
              <a:off x="7534275" y="3186113"/>
              <a:ext cx="1524000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为赞助商的网站提供</a:t>
              </a:r>
              <a:endParaRPr lang="en-US" altLang="zh-CN" sz="1000">
                <a:latin typeface="Helvetica LT Condensed"/>
              </a:endParaRPr>
            </a:p>
            <a:p>
              <a:pPr algn="ctr" defTabSz="912495"/>
              <a:r>
                <a:rPr lang="zh-CN" altLang="en-GB" sz="1000">
                  <a:latin typeface="Helvetica LT Condensed"/>
                </a:rPr>
                <a:t>探险的照片报导</a:t>
              </a:r>
              <a:endParaRPr lang="zh-CN" altLang="en-GB" sz="1000">
                <a:latin typeface="Helvetica LT Condensed"/>
              </a:endParaRPr>
            </a:p>
          </p:txBody>
        </p:sp>
        <p:sp>
          <p:nvSpPr>
            <p:cNvPr id="45" name="AutoShape 62"/>
            <p:cNvSpPr>
              <a:spLocks noChangeArrowheads="1"/>
            </p:cNvSpPr>
            <p:nvPr/>
          </p:nvSpPr>
          <p:spPr bwMode="auto">
            <a:xfrm>
              <a:off x="7534275" y="3716338"/>
              <a:ext cx="1524000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撰写分析报告</a:t>
              </a:r>
              <a:endParaRPr lang="en-GB" altLang="zh-CN" sz="1000">
                <a:latin typeface="Helvetica LT Condensed"/>
              </a:endParaRPr>
            </a:p>
          </p:txBody>
        </p:sp>
        <p:sp>
          <p:nvSpPr>
            <p:cNvPr id="46" name="Line 76"/>
            <p:cNvSpPr>
              <a:spLocks noChangeShapeType="1"/>
            </p:cNvSpPr>
            <p:nvPr/>
          </p:nvSpPr>
          <p:spPr bwMode="auto">
            <a:xfrm>
              <a:off x="2703513" y="4937125"/>
              <a:ext cx="90487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47" name="Line 77"/>
            <p:cNvSpPr>
              <a:spLocks noChangeShapeType="1"/>
            </p:cNvSpPr>
            <p:nvPr/>
          </p:nvSpPr>
          <p:spPr bwMode="auto">
            <a:xfrm>
              <a:off x="2698750" y="5467350"/>
              <a:ext cx="90488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48" name="Line 78"/>
            <p:cNvSpPr>
              <a:spLocks noChangeShapeType="1"/>
            </p:cNvSpPr>
            <p:nvPr/>
          </p:nvSpPr>
          <p:spPr bwMode="auto">
            <a:xfrm>
              <a:off x="2706688" y="6018213"/>
              <a:ext cx="90487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49" name="Line 79"/>
            <p:cNvSpPr>
              <a:spLocks noChangeShapeType="1"/>
            </p:cNvSpPr>
            <p:nvPr/>
          </p:nvSpPr>
          <p:spPr bwMode="auto">
            <a:xfrm>
              <a:off x="2697163" y="6511925"/>
              <a:ext cx="90487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50" name="AutoShape 80"/>
            <p:cNvSpPr>
              <a:spLocks noChangeArrowheads="1"/>
            </p:cNvSpPr>
            <p:nvPr/>
          </p:nvSpPr>
          <p:spPr bwMode="auto">
            <a:xfrm>
              <a:off x="2789238" y="4751388"/>
              <a:ext cx="1524000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GB" sz="1000" dirty="0">
                  <a:latin typeface="+mn-ea"/>
                  <a:ea typeface="+mn-ea"/>
                </a:rPr>
                <a:t>准备救生包</a:t>
              </a:r>
              <a:r>
                <a:rPr lang="zh-CN" altLang="en-US" sz="1000" dirty="0">
                  <a:latin typeface="+mn-ea"/>
                  <a:ea typeface="+mn-ea"/>
                </a:rPr>
                <a:t>和</a:t>
              </a:r>
              <a:r>
                <a:rPr lang="zh-CN" altLang="en-GB" sz="1000" dirty="0">
                  <a:latin typeface="+mn-ea"/>
                  <a:ea typeface="+mn-ea"/>
                </a:rPr>
                <a:t>供给</a:t>
              </a:r>
              <a:endParaRPr lang="zh-CN" altLang="en-GB" sz="1000" dirty="0">
                <a:latin typeface="+mn-ea"/>
                <a:ea typeface="+mn-ea"/>
              </a:endParaRPr>
            </a:p>
          </p:txBody>
        </p:sp>
        <p:sp>
          <p:nvSpPr>
            <p:cNvPr id="51" name="AutoShape 81"/>
            <p:cNvSpPr>
              <a:spLocks noChangeArrowheads="1"/>
            </p:cNvSpPr>
            <p:nvPr/>
          </p:nvSpPr>
          <p:spPr bwMode="auto">
            <a:xfrm>
              <a:off x="2789238" y="5280025"/>
              <a:ext cx="1524000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测量设备的校准</a:t>
              </a:r>
              <a:endParaRPr lang="zh-CN" altLang="en-GB" sz="1000">
                <a:latin typeface="Helvetica LT Condensed"/>
              </a:endParaRPr>
            </a:p>
          </p:txBody>
        </p:sp>
        <p:sp>
          <p:nvSpPr>
            <p:cNvPr id="52" name="AutoShape 82"/>
            <p:cNvSpPr>
              <a:spLocks noChangeArrowheads="1"/>
            </p:cNvSpPr>
            <p:nvPr/>
          </p:nvSpPr>
          <p:spPr bwMode="auto">
            <a:xfrm>
              <a:off x="2789238" y="5811838"/>
              <a:ext cx="1524000" cy="388937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endParaRPr lang="en-GB" altLang="zh-CN" sz="700">
                <a:latin typeface="Helvetica LT Condensed"/>
              </a:endParaRPr>
            </a:p>
            <a:p>
              <a:pPr algn="ctr" defTabSz="912495"/>
              <a:r>
                <a:rPr lang="zh-CN" altLang="en-GB" sz="1000">
                  <a:latin typeface="Helvetica LT Condensed"/>
                </a:rPr>
                <a:t>关于极端条件的摄影</a:t>
              </a:r>
              <a:endParaRPr lang="zh-CN" altLang="en-GB" sz="1000">
                <a:latin typeface="Helvetica LT Condensed"/>
              </a:endParaRPr>
            </a:p>
            <a:p>
              <a:pPr algn="ctr" defTabSz="912495"/>
              <a:r>
                <a:rPr lang="zh-CN" altLang="en-GB" sz="1000">
                  <a:latin typeface="Helvetica LT Condensed"/>
                </a:rPr>
                <a:t>和摄像的集中培训班</a:t>
              </a:r>
              <a:endParaRPr lang="zh-CN" altLang="en-GB" sz="1000">
                <a:latin typeface="Helvetica LT Condensed"/>
              </a:endParaRPr>
            </a:p>
            <a:p>
              <a:pPr algn="ctr" defTabSz="912495"/>
              <a:endParaRPr lang="en-GB" altLang="zh-CN" sz="700">
                <a:latin typeface="Helvetica LT Condensed"/>
              </a:endParaRPr>
            </a:p>
          </p:txBody>
        </p:sp>
        <p:sp>
          <p:nvSpPr>
            <p:cNvPr id="53" name="AutoShape 83"/>
            <p:cNvSpPr>
              <a:spLocks noChangeArrowheads="1"/>
            </p:cNvSpPr>
            <p:nvPr/>
          </p:nvSpPr>
          <p:spPr bwMode="auto">
            <a:xfrm>
              <a:off x="2787650" y="6303963"/>
              <a:ext cx="1524000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GB" sz="1000" dirty="0">
                  <a:latin typeface="+mn-ea"/>
                  <a:ea typeface="+mn-ea"/>
                </a:rPr>
                <a:t>熟悉测量设备</a:t>
              </a:r>
              <a:endParaRPr lang="en-GB" altLang="zh-CN" sz="1000" dirty="0">
                <a:latin typeface="+mn-ea"/>
                <a:ea typeface="+mn-ea"/>
              </a:endParaRPr>
            </a:p>
          </p:txBody>
        </p:sp>
        <p:sp>
          <p:nvSpPr>
            <p:cNvPr id="54" name="Line 84"/>
            <p:cNvSpPr>
              <a:spLocks noChangeShapeType="1"/>
            </p:cNvSpPr>
            <p:nvPr/>
          </p:nvSpPr>
          <p:spPr bwMode="auto">
            <a:xfrm>
              <a:off x="5091113" y="4965700"/>
              <a:ext cx="92075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55" name="Line 85"/>
            <p:cNvSpPr>
              <a:spLocks noChangeShapeType="1"/>
            </p:cNvSpPr>
            <p:nvPr/>
          </p:nvSpPr>
          <p:spPr bwMode="auto">
            <a:xfrm>
              <a:off x="5097463" y="5492750"/>
              <a:ext cx="92075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56" name="Line 86"/>
            <p:cNvSpPr>
              <a:spLocks noChangeShapeType="1"/>
            </p:cNvSpPr>
            <p:nvPr/>
          </p:nvSpPr>
          <p:spPr bwMode="auto">
            <a:xfrm>
              <a:off x="5097463" y="6018213"/>
              <a:ext cx="92075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57" name="Line 87"/>
            <p:cNvSpPr>
              <a:spLocks noChangeShapeType="1"/>
            </p:cNvSpPr>
            <p:nvPr/>
          </p:nvSpPr>
          <p:spPr bwMode="auto">
            <a:xfrm>
              <a:off x="5091113" y="6526213"/>
              <a:ext cx="92075" cy="0"/>
            </a:xfrm>
            <a:prstGeom prst="line">
              <a:avLst/>
            </a:prstGeom>
            <a:noFill/>
            <a:ln w="22225">
              <a:solidFill>
                <a:srgbClr val="603224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56675" tIns="28337" rIns="56675" bIns="28337"/>
            <a:lstStyle/>
            <a:p>
              <a:endParaRPr lang="zh-CN" altLang="en-US"/>
            </a:p>
          </p:txBody>
        </p:sp>
        <p:sp>
          <p:nvSpPr>
            <p:cNvPr id="58" name="AutoShape 88"/>
            <p:cNvSpPr>
              <a:spLocks noChangeArrowheads="1"/>
            </p:cNvSpPr>
            <p:nvPr/>
          </p:nvSpPr>
          <p:spPr bwMode="auto">
            <a:xfrm>
              <a:off x="5184775" y="4751388"/>
              <a:ext cx="1522413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将文章直接传递给赞助商</a:t>
              </a:r>
              <a:endParaRPr lang="zh-CN" altLang="en-GB" sz="1000">
                <a:latin typeface="Helvetica LT Condensed"/>
              </a:endParaRPr>
            </a:p>
          </p:txBody>
        </p:sp>
        <p:sp>
          <p:nvSpPr>
            <p:cNvPr id="59" name="AutoShape 89"/>
            <p:cNvSpPr>
              <a:spLocks noChangeArrowheads="1"/>
            </p:cNvSpPr>
            <p:nvPr/>
          </p:nvSpPr>
          <p:spPr bwMode="auto">
            <a:xfrm>
              <a:off x="5184775" y="5280025"/>
              <a:ext cx="1522413" cy="390525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将队伍转移至南极以外地区</a:t>
              </a:r>
              <a:endParaRPr lang="en-GB" altLang="zh-CN" sz="1000">
                <a:latin typeface="Helvetica LT Condensed"/>
              </a:endParaRPr>
            </a:p>
          </p:txBody>
        </p:sp>
        <p:sp>
          <p:nvSpPr>
            <p:cNvPr id="60" name="AutoShape 90"/>
            <p:cNvSpPr>
              <a:spLocks noChangeArrowheads="1"/>
            </p:cNvSpPr>
            <p:nvPr/>
          </p:nvSpPr>
          <p:spPr bwMode="auto">
            <a:xfrm>
              <a:off x="5184775" y="5811838"/>
              <a:ext cx="1522413" cy="388937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GB" sz="1000">
                  <a:latin typeface="Helvetica LT Condensed"/>
                </a:rPr>
                <a:t>转移至测试点</a:t>
              </a:r>
              <a:endParaRPr lang="zh-CN" altLang="en-GB" sz="1000">
                <a:latin typeface="Helvetica LT Condensed"/>
              </a:endParaRPr>
            </a:p>
          </p:txBody>
        </p:sp>
        <p:sp>
          <p:nvSpPr>
            <p:cNvPr id="61" name="AutoShape 91"/>
            <p:cNvSpPr>
              <a:spLocks noChangeArrowheads="1"/>
            </p:cNvSpPr>
            <p:nvPr/>
          </p:nvSpPr>
          <p:spPr bwMode="auto">
            <a:xfrm>
              <a:off x="5183188" y="6316663"/>
              <a:ext cx="1522412" cy="388937"/>
            </a:xfrm>
            <a:prstGeom prst="roundRect">
              <a:avLst>
                <a:gd name="adj" fmla="val 16667"/>
              </a:avLst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56675" tIns="28337" rIns="56675" bIns="28337" anchor="ctr"/>
            <a:lstStyle/>
            <a:p>
              <a:pPr algn="ctr" defTabSz="912495"/>
              <a:r>
                <a:rPr lang="zh-CN" altLang="en-US" sz="1000">
                  <a:latin typeface="Helvetica LT Condensed"/>
                </a:rPr>
                <a:t>现场</a:t>
              </a:r>
              <a:r>
                <a:rPr lang="zh-CN" altLang="en-GB" sz="1000">
                  <a:latin typeface="Helvetica LT Condensed"/>
                </a:rPr>
                <a:t>测试</a:t>
              </a:r>
              <a:endParaRPr lang="en-GB" altLang="zh-CN" sz="1000">
                <a:latin typeface="Helvetica LT Condensed"/>
              </a:endParaRPr>
            </a:p>
          </p:txBody>
        </p:sp>
      </p:grpSp>
      <p:sp>
        <p:nvSpPr>
          <p:cNvPr id="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5488" y="260648"/>
            <a:ext cx="7239000" cy="4572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3600" dirty="0" smtClean="0">
                <a:latin typeface="+mj-ea"/>
              </a:rPr>
              <a:t>WBS</a:t>
            </a:r>
            <a:r>
              <a:rPr lang="zh-CN" altLang="en-US" sz="3600" dirty="0" smtClean="0">
                <a:latin typeface="+mj-ea"/>
              </a:rPr>
              <a:t>示例</a:t>
            </a:r>
            <a:endParaRPr lang="en-US" altLang="zh-CN" sz="36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4"/>
          <p:cNvSpPr/>
          <p:nvPr/>
        </p:nvSpPr>
        <p:spPr bwMode="auto">
          <a:xfrm>
            <a:off x="5492750" y="1665288"/>
            <a:ext cx="146050" cy="285750"/>
          </a:xfrm>
          <a:custGeom>
            <a:avLst/>
            <a:gdLst>
              <a:gd name="T0" fmla="*/ 0 w 43"/>
              <a:gd name="T1" fmla="*/ 2147483647 h 126"/>
              <a:gd name="T2" fmla="*/ 0 w 43"/>
              <a:gd name="T3" fmla="*/ 2147483647 h 126"/>
              <a:gd name="T4" fmla="*/ 0 w 43"/>
              <a:gd name="T5" fmla="*/ 2147483647 h 126"/>
              <a:gd name="T6" fmla="*/ 0 w 43"/>
              <a:gd name="T7" fmla="*/ 2147483647 h 126"/>
              <a:gd name="T8" fmla="*/ 0 w 43"/>
              <a:gd name="T9" fmla="*/ 0 h 126"/>
              <a:gd name="T10" fmla="*/ 2147483647 w 43"/>
              <a:gd name="T11" fmla="*/ 0 h 126"/>
              <a:gd name="T12" fmla="*/ 2147483647 w 43"/>
              <a:gd name="T13" fmla="*/ 2147483647 h 126"/>
              <a:gd name="T14" fmla="*/ 2147483647 w 43"/>
              <a:gd name="T15" fmla="*/ 2147483647 h 126"/>
              <a:gd name="T16" fmla="*/ 2147483647 w 43"/>
              <a:gd name="T17" fmla="*/ 2147483647 h 126"/>
              <a:gd name="T18" fmla="*/ 2147483647 w 43"/>
              <a:gd name="T19" fmla="*/ 2147483647 h 126"/>
              <a:gd name="T20" fmla="*/ 0 w 43"/>
              <a:gd name="T21" fmla="*/ 2147483647 h 1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3"/>
              <a:gd name="T34" fmla="*/ 0 h 126"/>
              <a:gd name="T35" fmla="*/ 43 w 43"/>
              <a:gd name="T36" fmla="*/ 126 h 12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3" h="126">
                <a:moveTo>
                  <a:pt x="0" y="126"/>
                </a:moveTo>
                <a:lnTo>
                  <a:pt x="0" y="107"/>
                </a:lnTo>
                <a:lnTo>
                  <a:pt x="0" y="72"/>
                </a:lnTo>
                <a:lnTo>
                  <a:pt x="0" y="33"/>
                </a:lnTo>
                <a:lnTo>
                  <a:pt x="0" y="0"/>
                </a:lnTo>
                <a:lnTo>
                  <a:pt x="43" y="0"/>
                </a:lnTo>
                <a:lnTo>
                  <a:pt x="43" y="33"/>
                </a:lnTo>
                <a:lnTo>
                  <a:pt x="43" y="72"/>
                </a:lnTo>
                <a:lnTo>
                  <a:pt x="43" y="107"/>
                </a:lnTo>
                <a:lnTo>
                  <a:pt x="43" y="126"/>
                </a:lnTo>
                <a:lnTo>
                  <a:pt x="0" y="126"/>
                </a:lnTo>
                <a:close/>
              </a:path>
            </a:pathLst>
          </a:custGeom>
          <a:solidFill>
            <a:srgbClr val="B2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1" name="Freeform 5"/>
          <p:cNvSpPr/>
          <p:nvPr/>
        </p:nvSpPr>
        <p:spPr bwMode="auto">
          <a:xfrm>
            <a:off x="5537200" y="1665288"/>
            <a:ext cx="61913" cy="285750"/>
          </a:xfrm>
          <a:custGeom>
            <a:avLst/>
            <a:gdLst>
              <a:gd name="T0" fmla="*/ 0 w 18"/>
              <a:gd name="T1" fmla="*/ 2147483647 h 126"/>
              <a:gd name="T2" fmla="*/ 0 w 18"/>
              <a:gd name="T3" fmla="*/ 2147483647 h 126"/>
              <a:gd name="T4" fmla="*/ 0 w 18"/>
              <a:gd name="T5" fmla="*/ 2147483647 h 126"/>
              <a:gd name="T6" fmla="*/ 0 w 18"/>
              <a:gd name="T7" fmla="*/ 2147483647 h 126"/>
              <a:gd name="T8" fmla="*/ 0 w 18"/>
              <a:gd name="T9" fmla="*/ 0 h 126"/>
              <a:gd name="T10" fmla="*/ 2147483647 w 18"/>
              <a:gd name="T11" fmla="*/ 0 h 126"/>
              <a:gd name="T12" fmla="*/ 2147483647 w 18"/>
              <a:gd name="T13" fmla="*/ 2147483647 h 126"/>
              <a:gd name="T14" fmla="*/ 2147483647 w 18"/>
              <a:gd name="T15" fmla="*/ 2147483647 h 126"/>
              <a:gd name="T16" fmla="*/ 2147483647 w 18"/>
              <a:gd name="T17" fmla="*/ 2147483647 h 126"/>
              <a:gd name="T18" fmla="*/ 2147483647 w 18"/>
              <a:gd name="T19" fmla="*/ 2147483647 h 126"/>
              <a:gd name="T20" fmla="*/ 0 w 18"/>
              <a:gd name="T21" fmla="*/ 2147483647 h 1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8"/>
              <a:gd name="T34" fmla="*/ 0 h 126"/>
              <a:gd name="T35" fmla="*/ 18 w 18"/>
              <a:gd name="T36" fmla="*/ 126 h 12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8" h="126">
                <a:moveTo>
                  <a:pt x="0" y="126"/>
                </a:moveTo>
                <a:lnTo>
                  <a:pt x="0" y="107"/>
                </a:lnTo>
                <a:lnTo>
                  <a:pt x="0" y="72"/>
                </a:lnTo>
                <a:lnTo>
                  <a:pt x="0" y="33"/>
                </a:lnTo>
                <a:lnTo>
                  <a:pt x="0" y="0"/>
                </a:lnTo>
                <a:lnTo>
                  <a:pt x="18" y="0"/>
                </a:lnTo>
                <a:lnTo>
                  <a:pt x="18" y="33"/>
                </a:lnTo>
                <a:lnTo>
                  <a:pt x="18" y="72"/>
                </a:lnTo>
                <a:lnTo>
                  <a:pt x="18" y="107"/>
                </a:lnTo>
                <a:lnTo>
                  <a:pt x="18" y="126"/>
                </a:lnTo>
                <a:lnTo>
                  <a:pt x="0" y="126"/>
                </a:lnTo>
                <a:close/>
              </a:path>
            </a:pathLst>
          </a:custGeom>
          <a:solidFill>
            <a:srgbClr val="FFB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2939415" y="1912620"/>
            <a:ext cx="5257800" cy="251460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en-US" altLang="zh-CN" sz="2400" dirty="0">
              <a:solidFill>
                <a:srgbClr val="000000"/>
              </a:solidFill>
            </a:endParaRPr>
          </a:p>
          <a:p>
            <a:pPr algn="ctr"/>
            <a:r>
              <a:rPr kumimoji="1" lang="zh-CN" altLang="en-US" sz="3600" b="1" dirty="0">
                <a:solidFill>
                  <a:srgbClr val="000000"/>
                </a:solidFill>
              </a:rPr>
              <a:t>第一部分</a:t>
            </a:r>
            <a:endParaRPr kumimoji="1" lang="zh-CN" altLang="en-US" sz="3600" b="1" dirty="0">
              <a:solidFill>
                <a:srgbClr val="000000"/>
              </a:solidFill>
            </a:endParaRPr>
          </a:p>
          <a:p>
            <a:pPr algn="ctr"/>
            <a:r>
              <a:rPr kumimoji="1" lang="zh-CN" altLang="en-US" sz="3600" b="1" dirty="0" smtClean="0">
                <a:solidFill>
                  <a:srgbClr val="000000"/>
                </a:solidFill>
              </a:rPr>
              <a:t>项目管理概念</a:t>
            </a:r>
            <a:endParaRPr kumimoji="1" lang="zh-CN" altLang="en-US" sz="3600" b="1" dirty="0" smtClean="0">
              <a:solidFill>
                <a:srgbClr val="000000"/>
              </a:solidFill>
            </a:endParaRPr>
          </a:p>
          <a:p>
            <a:pPr algn="ctr"/>
            <a:r>
              <a:rPr kumimoji="1" lang="zh-CN" altLang="en-US" sz="3600" b="1" dirty="0">
                <a:solidFill>
                  <a:srgbClr val="000000"/>
                </a:solidFill>
              </a:rPr>
              <a:t>IT猫扑 </a:t>
            </a:r>
            <a:r>
              <a:rPr kumimoji="1" lang="en-US" altLang="zh-CN" sz="3600" b="1" dirty="0">
                <a:solidFill>
                  <a:srgbClr val="000000"/>
                </a:solidFill>
              </a:rPr>
              <a:t>www.itmop.com</a:t>
            </a:r>
            <a:endParaRPr kumimoji="1" lang="en-US" altLang="zh-CN" sz="3600" b="1" dirty="0">
              <a:solidFill>
                <a:srgbClr val="000000"/>
              </a:solidFill>
            </a:endParaRPr>
          </a:p>
        </p:txBody>
      </p:sp>
      <p:sp>
        <p:nvSpPr>
          <p:cNvPr id="12293" name="Freeform 7"/>
          <p:cNvSpPr/>
          <p:nvPr/>
        </p:nvSpPr>
        <p:spPr bwMode="auto">
          <a:xfrm>
            <a:off x="4419600" y="4408488"/>
            <a:ext cx="2362200" cy="1763712"/>
          </a:xfrm>
          <a:custGeom>
            <a:avLst/>
            <a:gdLst>
              <a:gd name="T0" fmla="*/ 2147483647 w 930"/>
              <a:gd name="T1" fmla="*/ 2147483647 h 1142"/>
              <a:gd name="T2" fmla="*/ 2147483647 w 930"/>
              <a:gd name="T3" fmla="*/ 2147483647 h 1142"/>
              <a:gd name="T4" fmla="*/ 2147483647 w 930"/>
              <a:gd name="T5" fmla="*/ 2147483647 h 1142"/>
              <a:gd name="T6" fmla="*/ 2147483647 w 930"/>
              <a:gd name="T7" fmla="*/ 2147483647 h 1142"/>
              <a:gd name="T8" fmla="*/ 2147483647 w 930"/>
              <a:gd name="T9" fmla="*/ 2147483647 h 1142"/>
              <a:gd name="T10" fmla="*/ 2147483647 w 930"/>
              <a:gd name="T11" fmla="*/ 2147483647 h 1142"/>
              <a:gd name="T12" fmla="*/ 2147483647 w 930"/>
              <a:gd name="T13" fmla="*/ 2147483647 h 1142"/>
              <a:gd name="T14" fmla="*/ 2147483647 w 930"/>
              <a:gd name="T15" fmla="*/ 2147483647 h 1142"/>
              <a:gd name="T16" fmla="*/ 2147483647 w 930"/>
              <a:gd name="T17" fmla="*/ 2147483647 h 1142"/>
              <a:gd name="T18" fmla="*/ 2147483647 w 930"/>
              <a:gd name="T19" fmla="*/ 2147483647 h 1142"/>
              <a:gd name="T20" fmla="*/ 2147483647 w 930"/>
              <a:gd name="T21" fmla="*/ 2147483647 h 1142"/>
              <a:gd name="T22" fmla="*/ 2147483647 w 930"/>
              <a:gd name="T23" fmla="*/ 2147483647 h 1142"/>
              <a:gd name="T24" fmla="*/ 2147483647 w 930"/>
              <a:gd name="T25" fmla="*/ 2147483647 h 1142"/>
              <a:gd name="T26" fmla="*/ 2147483647 w 930"/>
              <a:gd name="T27" fmla="*/ 2147483647 h 1142"/>
              <a:gd name="T28" fmla="*/ 2147483647 w 930"/>
              <a:gd name="T29" fmla="*/ 2147483647 h 1142"/>
              <a:gd name="T30" fmla="*/ 2147483647 w 930"/>
              <a:gd name="T31" fmla="*/ 2147483647 h 1142"/>
              <a:gd name="T32" fmla="*/ 2147483647 w 930"/>
              <a:gd name="T33" fmla="*/ 2147483647 h 1142"/>
              <a:gd name="T34" fmla="*/ 2147483647 w 930"/>
              <a:gd name="T35" fmla="*/ 2147483647 h 1142"/>
              <a:gd name="T36" fmla="*/ 2147483647 w 930"/>
              <a:gd name="T37" fmla="*/ 2147483647 h 1142"/>
              <a:gd name="T38" fmla="*/ 2147483647 w 930"/>
              <a:gd name="T39" fmla="*/ 2147483647 h 1142"/>
              <a:gd name="T40" fmla="*/ 2147483647 w 930"/>
              <a:gd name="T41" fmla="*/ 0 h 1142"/>
              <a:gd name="T42" fmla="*/ 2147483647 w 930"/>
              <a:gd name="T43" fmla="*/ 0 h 1142"/>
              <a:gd name="T44" fmla="*/ 2147483647 w 930"/>
              <a:gd name="T45" fmla="*/ 0 h 1142"/>
              <a:gd name="T46" fmla="*/ 2147483647 w 930"/>
              <a:gd name="T47" fmla="*/ 2147483647 h 1142"/>
              <a:gd name="T48" fmla="*/ 2147483647 w 930"/>
              <a:gd name="T49" fmla="*/ 2147483647 h 1142"/>
              <a:gd name="T50" fmla="*/ 0 w 930"/>
              <a:gd name="T51" fmla="*/ 2147483647 h 1142"/>
              <a:gd name="T52" fmla="*/ 2147483647 w 930"/>
              <a:gd name="T53" fmla="*/ 2147483647 h 1142"/>
              <a:gd name="T54" fmla="*/ 2147483647 w 930"/>
              <a:gd name="T55" fmla="*/ 2147483647 h 1142"/>
              <a:gd name="T56" fmla="*/ 2147483647 w 930"/>
              <a:gd name="T57" fmla="*/ 2147483647 h 1142"/>
              <a:gd name="T58" fmla="*/ 2147483647 w 930"/>
              <a:gd name="T59" fmla="*/ 2147483647 h 1142"/>
              <a:gd name="T60" fmla="*/ 2147483647 w 930"/>
              <a:gd name="T61" fmla="*/ 2147483647 h 1142"/>
              <a:gd name="T62" fmla="*/ 2147483647 w 930"/>
              <a:gd name="T63" fmla="*/ 2147483647 h 1142"/>
              <a:gd name="T64" fmla="*/ 2147483647 w 930"/>
              <a:gd name="T65" fmla="*/ 2147483647 h 1142"/>
              <a:gd name="T66" fmla="*/ 2147483647 w 930"/>
              <a:gd name="T67" fmla="*/ 2147483647 h 1142"/>
              <a:gd name="T68" fmla="*/ 2147483647 w 930"/>
              <a:gd name="T69" fmla="*/ 2147483647 h 1142"/>
              <a:gd name="T70" fmla="*/ 2147483647 w 930"/>
              <a:gd name="T71" fmla="*/ 2147483647 h 1142"/>
              <a:gd name="T72" fmla="*/ 2147483647 w 930"/>
              <a:gd name="T73" fmla="*/ 2147483647 h 1142"/>
              <a:gd name="T74" fmla="*/ 2147483647 w 930"/>
              <a:gd name="T75" fmla="*/ 2147483647 h 1142"/>
              <a:gd name="T76" fmla="*/ 2147483647 w 930"/>
              <a:gd name="T77" fmla="*/ 2147483647 h 1142"/>
              <a:gd name="T78" fmla="*/ 2147483647 w 930"/>
              <a:gd name="T79" fmla="*/ 2147483647 h 1142"/>
              <a:gd name="T80" fmla="*/ 2147483647 w 930"/>
              <a:gd name="T81" fmla="*/ 2147483647 h 1142"/>
              <a:gd name="T82" fmla="*/ 2147483647 w 930"/>
              <a:gd name="T83" fmla="*/ 2147483647 h 1142"/>
              <a:gd name="T84" fmla="*/ 2147483647 w 930"/>
              <a:gd name="T85" fmla="*/ 2147483647 h 1142"/>
              <a:gd name="T86" fmla="*/ 2147483647 w 930"/>
              <a:gd name="T87" fmla="*/ 2147483647 h 1142"/>
              <a:gd name="T88" fmla="*/ 2147483647 w 930"/>
              <a:gd name="T89" fmla="*/ 2147483647 h 1142"/>
              <a:gd name="T90" fmla="*/ 2147483647 w 930"/>
              <a:gd name="T91" fmla="*/ 2147483647 h 1142"/>
              <a:gd name="T92" fmla="*/ 2147483647 w 930"/>
              <a:gd name="T93" fmla="*/ 2147483647 h 114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30"/>
              <a:gd name="T142" fmla="*/ 0 h 1142"/>
              <a:gd name="T143" fmla="*/ 930 w 930"/>
              <a:gd name="T144" fmla="*/ 1142 h 114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30" h="1142">
                <a:moveTo>
                  <a:pt x="485" y="982"/>
                </a:moveTo>
                <a:lnTo>
                  <a:pt x="485" y="838"/>
                </a:lnTo>
                <a:lnTo>
                  <a:pt x="485" y="526"/>
                </a:lnTo>
                <a:lnTo>
                  <a:pt x="485" y="211"/>
                </a:lnTo>
                <a:lnTo>
                  <a:pt x="485" y="54"/>
                </a:lnTo>
                <a:lnTo>
                  <a:pt x="620" y="54"/>
                </a:lnTo>
                <a:lnTo>
                  <a:pt x="631" y="98"/>
                </a:lnTo>
                <a:lnTo>
                  <a:pt x="662" y="219"/>
                </a:lnTo>
                <a:lnTo>
                  <a:pt x="705" y="387"/>
                </a:lnTo>
                <a:lnTo>
                  <a:pt x="756" y="584"/>
                </a:lnTo>
                <a:lnTo>
                  <a:pt x="806" y="780"/>
                </a:lnTo>
                <a:lnTo>
                  <a:pt x="851" y="953"/>
                </a:lnTo>
                <a:lnTo>
                  <a:pt x="882" y="1079"/>
                </a:lnTo>
                <a:lnTo>
                  <a:pt x="897" y="1132"/>
                </a:lnTo>
                <a:lnTo>
                  <a:pt x="904" y="1140"/>
                </a:lnTo>
                <a:lnTo>
                  <a:pt x="915" y="1142"/>
                </a:lnTo>
                <a:lnTo>
                  <a:pt x="926" y="1138"/>
                </a:lnTo>
                <a:lnTo>
                  <a:pt x="930" y="1130"/>
                </a:lnTo>
                <a:lnTo>
                  <a:pt x="653" y="54"/>
                </a:lnTo>
                <a:lnTo>
                  <a:pt x="716" y="54"/>
                </a:lnTo>
                <a:lnTo>
                  <a:pt x="716" y="0"/>
                </a:lnTo>
                <a:lnTo>
                  <a:pt x="534" y="0"/>
                </a:lnTo>
                <a:lnTo>
                  <a:pt x="213" y="0"/>
                </a:lnTo>
                <a:lnTo>
                  <a:pt x="213" y="54"/>
                </a:lnTo>
                <a:lnTo>
                  <a:pt x="276" y="54"/>
                </a:lnTo>
                <a:lnTo>
                  <a:pt x="0" y="1130"/>
                </a:lnTo>
                <a:lnTo>
                  <a:pt x="4" y="1138"/>
                </a:lnTo>
                <a:lnTo>
                  <a:pt x="13" y="1142"/>
                </a:lnTo>
                <a:lnTo>
                  <a:pt x="24" y="1140"/>
                </a:lnTo>
                <a:lnTo>
                  <a:pt x="32" y="1132"/>
                </a:lnTo>
                <a:lnTo>
                  <a:pt x="46" y="1079"/>
                </a:lnTo>
                <a:lnTo>
                  <a:pt x="78" y="953"/>
                </a:lnTo>
                <a:lnTo>
                  <a:pt x="122" y="780"/>
                </a:lnTo>
                <a:lnTo>
                  <a:pt x="174" y="584"/>
                </a:lnTo>
                <a:lnTo>
                  <a:pt x="224" y="387"/>
                </a:lnTo>
                <a:lnTo>
                  <a:pt x="266" y="219"/>
                </a:lnTo>
                <a:lnTo>
                  <a:pt x="298" y="98"/>
                </a:lnTo>
                <a:lnTo>
                  <a:pt x="309" y="54"/>
                </a:lnTo>
                <a:lnTo>
                  <a:pt x="442" y="54"/>
                </a:lnTo>
                <a:lnTo>
                  <a:pt x="442" y="211"/>
                </a:lnTo>
                <a:lnTo>
                  <a:pt x="442" y="526"/>
                </a:lnTo>
                <a:lnTo>
                  <a:pt x="442" y="838"/>
                </a:lnTo>
                <a:lnTo>
                  <a:pt x="442" y="982"/>
                </a:lnTo>
                <a:lnTo>
                  <a:pt x="449" y="990"/>
                </a:lnTo>
                <a:lnTo>
                  <a:pt x="464" y="992"/>
                </a:lnTo>
                <a:lnTo>
                  <a:pt x="477" y="990"/>
                </a:lnTo>
                <a:lnTo>
                  <a:pt x="485" y="982"/>
                </a:lnTo>
                <a:close/>
              </a:path>
            </a:pathLst>
          </a:custGeom>
          <a:solidFill>
            <a:srgbClr val="B76B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2294" name="Group 8"/>
          <p:cNvGrpSpPr/>
          <p:nvPr/>
        </p:nvGrpSpPr>
        <p:grpSpPr bwMode="auto">
          <a:xfrm>
            <a:off x="990600" y="1524000"/>
            <a:ext cx="1752600" cy="4557713"/>
            <a:chOff x="528" y="624"/>
            <a:chExt cx="1104" cy="2871"/>
          </a:xfrm>
        </p:grpSpPr>
        <p:grpSp>
          <p:nvGrpSpPr>
            <p:cNvPr id="12295" name="Group 9"/>
            <p:cNvGrpSpPr/>
            <p:nvPr/>
          </p:nvGrpSpPr>
          <p:grpSpPr bwMode="auto">
            <a:xfrm>
              <a:off x="528" y="2391"/>
              <a:ext cx="1104" cy="1104"/>
              <a:chOff x="200" y="2312"/>
              <a:chExt cx="701" cy="730"/>
            </a:xfrm>
          </p:grpSpPr>
          <p:sp>
            <p:nvSpPr>
              <p:cNvPr id="12349" name="Freeform 10"/>
              <p:cNvSpPr/>
              <p:nvPr/>
            </p:nvSpPr>
            <p:spPr bwMode="auto">
              <a:xfrm>
                <a:off x="580" y="2901"/>
                <a:ext cx="321" cy="141"/>
              </a:xfrm>
              <a:custGeom>
                <a:avLst/>
                <a:gdLst>
                  <a:gd name="T0" fmla="*/ 34 w 321"/>
                  <a:gd name="T1" fmla="*/ 0 h 141"/>
                  <a:gd name="T2" fmla="*/ 79 w 321"/>
                  <a:gd name="T3" fmla="*/ 7 h 141"/>
                  <a:gd name="T4" fmla="*/ 110 w 321"/>
                  <a:gd name="T5" fmla="*/ 19 h 141"/>
                  <a:gd name="T6" fmla="*/ 148 w 321"/>
                  <a:gd name="T7" fmla="*/ 36 h 141"/>
                  <a:gd name="T8" fmla="*/ 172 w 321"/>
                  <a:gd name="T9" fmla="*/ 47 h 141"/>
                  <a:gd name="T10" fmla="*/ 192 w 321"/>
                  <a:gd name="T11" fmla="*/ 57 h 141"/>
                  <a:gd name="T12" fmla="*/ 217 w 321"/>
                  <a:gd name="T13" fmla="*/ 74 h 141"/>
                  <a:gd name="T14" fmla="*/ 245 w 321"/>
                  <a:gd name="T15" fmla="*/ 92 h 141"/>
                  <a:gd name="T16" fmla="*/ 267 w 321"/>
                  <a:gd name="T17" fmla="*/ 100 h 141"/>
                  <a:gd name="T18" fmla="*/ 301 w 321"/>
                  <a:gd name="T19" fmla="*/ 106 h 141"/>
                  <a:gd name="T20" fmla="*/ 316 w 321"/>
                  <a:gd name="T21" fmla="*/ 110 h 141"/>
                  <a:gd name="T22" fmla="*/ 321 w 321"/>
                  <a:gd name="T23" fmla="*/ 119 h 141"/>
                  <a:gd name="T24" fmla="*/ 311 w 321"/>
                  <a:gd name="T25" fmla="*/ 131 h 141"/>
                  <a:gd name="T26" fmla="*/ 274 w 321"/>
                  <a:gd name="T27" fmla="*/ 141 h 141"/>
                  <a:gd name="T28" fmla="*/ 210 w 321"/>
                  <a:gd name="T29" fmla="*/ 141 h 141"/>
                  <a:gd name="T30" fmla="*/ 148 w 321"/>
                  <a:gd name="T31" fmla="*/ 122 h 141"/>
                  <a:gd name="T32" fmla="*/ 98 w 321"/>
                  <a:gd name="T33" fmla="*/ 106 h 141"/>
                  <a:gd name="T34" fmla="*/ 64 w 321"/>
                  <a:gd name="T35" fmla="*/ 100 h 141"/>
                  <a:gd name="T36" fmla="*/ 64 w 321"/>
                  <a:gd name="T37" fmla="*/ 108 h 141"/>
                  <a:gd name="T38" fmla="*/ 3 w 321"/>
                  <a:gd name="T39" fmla="*/ 92 h 141"/>
                  <a:gd name="T40" fmla="*/ 0 w 321"/>
                  <a:gd name="T41" fmla="*/ 64 h 141"/>
                  <a:gd name="T42" fmla="*/ 8 w 321"/>
                  <a:gd name="T43" fmla="*/ 40 h 141"/>
                  <a:gd name="T44" fmla="*/ 34 w 321"/>
                  <a:gd name="T45" fmla="*/ 0 h 14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21"/>
                  <a:gd name="T70" fmla="*/ 0 h 141"/>
                  <a:gd name="T71" fmla="*/ 321 w 321"/>
                  <a:gd name="T72" fmla="*/ 141 h 14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21" h="141">
                    <a:moveTo>
                      <a:pt x="34" y="0"/>
                    </a:moveTo>
                    <a:lnTo>
                      <a:pt x="79" y="7"/>
                    </a:lnTo>
                    <a:lnTo>
                      <a:pt x="110" y="19"/>
                    </a:lnTo>
                    <a:lnTo>
                      <a:pt x="148" y="36"/>
                    </a:lnTo>
                    <a:lnTo>
                      <a:pt x="172" y="47"/>
                    </a:lnTo>
                    <a:lnTo>
                      <a:pt x="192" y="57"/>
                    </a:lnTo>
                    <a:lnTo>
                      <a:pt x="217" y="74"/>
                    </a:lnTo>
                    <a:lnTo>
                      <a:pt x="245" y="92"/>
                    </a:lnTo>
                    <a:lnTo>
                      <a:pt x="267" y="100"/>
                    </a:lnTo>
                    <a:lnTo>
                      <a:pt x="301" y="106"/>
                    </a:lnTo>
                    <a:lnTo>
                      <a:pt x="316" y="110"/>
                    </a:lnTo>
                    <a:lnTo>
                      <a:pt x="321" y="119"/>
                    </a:lnTo>
                    <a:lnTo>
                      <a:pt x="311" y="131"/>
                    </a:lnTo>
                    <a:lnTo>
                      <a:pt x="274" y="141"/>
                    </a:lnTo>
                    <a:lnTo>
                      <a:pt x="210" y="141"/>
                    </a:lnTo>
                    <a:lnTo>
                      <a:pt x="148" y="122"/>
                    </a:lnTo>
                    <a:lnTo>
                      <a:pt x="98" y="106"/>
                    </a:lnTo>
                    <a:lnTo>
                      <a:pt x="64" y="100"/>
                    </a:lnTo>
                    <a:lnTo>
                      <a:pt x="64" y="108"/>
                    </a:lnTo>
                    <a:lnTo>
                      <a:pt x="3" y="92"/>
                    </a:lnTo>
                    <a:lnTo>
                      <a:pt x="0" y="64"/>
                    </a:lnTo>
                    <a:lnTo>
                      <a:pt x="8" y="4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404040"/>
              </a:solidFill>
              <a:ln w="11113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50" name="Freeform 11"/>
              <p:cNvSpPr/>
              <p:nvPr/>
            </p:nvSpPr>
            <p:spPr bwMode="auto">
              <a:xfrm>
                <a:off x="200" y="2893"/>
                <a:ext cx="317" cy="141"/>
              </a:xfrm>
              <a:custGeom>
                <a:avLst/>
                <a:gdLst>
                  <a:gd name="T0" fmla="*/ 283 w 317"/>
                  <a:gd name="T1" fmla="*/ 0 h 141"/>
                  <a:gd name="T2" fmla="*/ 239 w 317"/>
                  <a:gd name="T3" fmla="*/ 8 h 141"/>
                  <a:gd name="T4" fmla="*/ 208 w 317"/>
                  <a:gd name="T5" fmla="*/ 19 h 141"/>
                  <a:gd name="T6" fmla="*/ 168 w 317"/>
                  <a:gd name="T7" fmla="*/ 36 h 141"/>
                  <a:gd name="T8" fmla="*/ 144 w 317"/>
                  <a:gd name="T9" fmla="*/ 48 h 141"/>
                  <a:gd name="T10" fmla="*/ 125 w 317"/>
                  <a:gd name="T11" fmla="*/ 58 h 141"/>
                  <a:gd name="T12" fmla="*/ 101 w 317"/>
                  <a:gd name="T13" fmla="*/ 74 h 141"/>
                  <a:gd name="T14" fmla="*/ 72 w 317"/>
                  <a:gd name="T15" fmla="*/ 93 h 141"/>
                  <a:gd name="T16" fmla="*/ 50 w 317"/>
                  <a:gd name="T17" fmla="*/ 100 h 141"/>
                  <a:gd name="T18" fmla="*/ 16 w 317"/>
                  <a:gd name="T19" fmla="*/ 107 h 141"/>
                  <a:gd name="T20" fmla="*/ 1 w 317"/>
                  <a:gd name="T21" fmla="*/ 112 h 141"/>
                  <a:gd name="T22" fmla="*/ 0 w 317"/>
                  <a:gd name="T23" fmla="*/ 121 h 141"/>
                  <a:gd name="T24" fmla="*/ 6 w 317"/>
                  <a:gd name="T25" fmla="*/ 131 h 141"/>
                  <a:gd name="T26" fmla="*/ 43 w 317"/>
                  <a:gd name="T27" fmla="*/ 141 h 141"/>
                  <a:gd name="T28" fmla="*/ 108 w 317"/>
                  <a:gd name="T29" fmla="*/ 141 h 141"/>
                  <a:gd name="T30" fmla="*/ 168 w 317"/>
                  <a:gd name="T31" fmla="*/ 122 h 141"/>
                  <a:gd name="T32" fmla="*/ 220 w 317"/>
                  <a:gd name="T33" fmla="*/ 107 h 141"/>
                  <a:gd name="T34" fmla="*/ 253 w 317"/>
                  <a:gd name="T35" fmla="*/ 100 h 141"/>
                  <a:gd name="T36" fmla="*/ 253 w 317"/>
                  <a:gd name="T37" fmla="*/ 109 h 141"/>
                  <a:gd name="T38" fmla="*/ 314 w 317"/>
                  <a:gd name="T39" fmla="*/ 93 h 141"/>
                  <a:gd name="T40" fmla="*/ 317 w 317"/>
                  <a:gd name="T41" fmla="*/ 64 h 141"/>
                  <a:gd name="T42" fmla="*/ 309 w 317"/>
                  <a:gd name="T43" fmla="*/ 40 h 141"/>
                  <a:gd name="T44" fmla="*/ 283 w 317"/>
                  <a:gd name="T45" fmla="*/ 0 h 14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17"/>
                  <a:gd name="T70" fmla="*/ 0 h 141"/>
                  <a:gd name="T71" fmla="*/ 317 w 317"/>
                  <a:gd name="T72" fmla="*/ 141 h 141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17" h="141">
                    <a:moveTo>
                      <a:pt x="283" y="0"/>
                    </a:moveTo>
                    <a:lnTo>
                      <a:pt x="239" y="8"/>
                    </a:lnTo>
                    <a:lnTo>
                      <a:pt x="208" y="19"/>
                    </a:lnTo>
                    <a:lnTo>
                      <a:pt x="168" y="36"/>
                    </a:lnTo>
                    <a:lnTo>
                      <a:pt x="144" y="48"/>
                    </a:lnTo>
                    <a:lnTo>
                      <a:pt x="125" y="58"/>
                    </a:lnTo>
                    <a:lnTo>
                      <a:pt x="101" y="74"/>
                    </a:lnTo>
                    <a:lnTo>
                      <a:pt x="72" y="93"/>
                    </a:lnTo>
                    <a:lnTo>
                      <a:pt x="50" y="100"/>
                    </a:lnTo>
                    <a:lnTo>
                      <a:pt x="16" y="107"/>
                    </a:lnTo>
                    <a:lnTo>
                      <a:pt x="1" y="112"/>
                    </a:lnTo>
                    <a:lnTo>
                      <a:pt x="0" y="121"/>
                    </a:lnTo>
                    <a:lnTo>
                      <a:pt x="6" y="131"/>
                    </a:lnTo>
                    <a:lnTo>
                      <a:pt x="43" y="141"/>
                    </a:lnTo>
                    <a:lnTo>
                      <a:pt x="108" y="141"/>
                    </a:lnTo>
                    <a:lnTo>
                      <a:pt x="168" y="122"/>
                    </a:lnTo>
                    <a:lnTo>
                      <a:pt x="220" y="107"/>
                    </a:lnTo>
                    <a:lnTo>
                      <a:pt x="253" y="100"/>
                    </a:lnTo>
                    <a:lnTo>
                      <a:pt x="253" y="109"/>
                    </a:lnTo>
                    <a:lnTo>
                      <a:pt x="314" y="93"/>
                    </a:lnTo>
                    <a:lnTo>
                      <a:pt x="317" y="64"/>
                    </a:lnTo>
                    <a:lnTo>
                      <a:pt x="309" y="40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404040"/>
              </a:solidFill>
              <a:ln w="11113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51" name="Freeform 12"/>
              <p:cNvSpPr/>
              <p:nvPr/>
            </p:nvSpPr>
            <p:spPr bwMode="auto">
              <a:xfrm>
                <a:off x="340" y="2312"/>
                <a:ext cx="435" cy="652"/>
              </a:xfrm>
              <a:custGeom>
                <a:avLst/>
                <a:gdLst>
                  <a:gd name="T0" fmla="*/ 139 w 435"/>
                  <a:gd name="T1" fmla="*/ 46 h 652"/>
                  <a:gd name="T2" fmla="*/ 129 w 435"/>
                  <a:gd name="T3" fmla="*/ 96 h 652"/>
                  <a:gd name="T4" fmla="*/ 111 w 435"/>
                  <a:gd name="T5" fmla="*/ 165 h 652"/>
                  <a:gd name="T6" fmla="*/ 95 w 435"/>
                  <a:gd name="T7" fmla="*/ 246 h 652"/>
                  <a:gd name="T8" fmla="*/ 78 w 435"/>
                  <a:gd name="T9" fmla="*/ 313 h 652"/>
                  <a:gd name="T10" fmla="*/ 65 w 435"/>
                  <a:gd name="T11" fmla="*/ 353 h 652"/>
                  <a:gd name="T12" fmla="*/ 60 w 435"/>
                  <a:gd name="T13" fmla="*/ 404 h 652"/>
                  <a:gd name="T14" fmla="*/ 63 w 435"/>
                  <a:gd name="T15" fmla="*/ 459 h 652"/>
                  <a:gd name="T16" fmla="*/ 46 w 435"/>
                  <a:gd name="T17" fmla="*/ 506 h 652"/>
                  <a:gd name="T18" fmla="*/ 25 w 435"/>
                  <a:gd name="T19" fmla="*/ 568 h 652"/>
                  <a:gd name="T20" fmla="*/ 5 w 435"/>
                  <a:gd name="T21" fmla="*/ 620 h 652"/>
                  <a:gd name="T22" fmla="*/ 12 w 435"/>
                  <a:gd name="T23" fmla="*/ 650 h 652"/>
                  <a:gd name="T24" fmla="*/ 53 w 435"/>
                  <a:gd name="T25" fmla="*/ 638 h 652"/>
                  <a:gd name="T26" fmla="*/ 98 w 435"/>
                  <a:gd name="T27" fmla="*/ 630 h 652"/>
                  <a:gd name="T28" fmla="*/ 144 w 435"/>
                  <a:gd name="T29" fmla="*/ 610 h 652"/>
                  <a:gd name="T30" fmla="*/ 181 w 435"/>
                  <a:gd name="T31" fmla="*/ 543 h 652"/>
                  <a:gd name="T32" fmla="*/ 201 w 435"/>
                  <a:gd name="T33" fmla="*/ 421 h 652"/>
                  <a:gd name="T34" fmla="*/ 218 w 435"/>
                  <a:gd name="T35" fmla="*/ 325 h 652"/>
                  <a:gd name="T36" fmla="*/ 244 w 435"/>
                  <a:gd name="T37" fmla="*/ 251 h 652"/>
                  <a:gd name="T38" fmla="*/ 261 w 435"/>
                  <a:gd name="T39" fmla="*/ 224 h 652"/>
                  <a:gd name="T40" fmla="*/ 278 w 435"/>
                  <a:gd name="T41" fmla="*/ 306 h 652"/>
                  <a:gd name="T42" fmla="*/ 281 w 435"/>
                  <a:gd name="T43" fmla="*/ 377 h 652"/>
                  <a:gd name="T44" fmla="*/ 276 w 435"/>
                  <a:gd name="T45" fmla="*/ 454 h 652"/>
                  <a:gd name="T46" fmla="*/ 283 w 435"/>
                  <a:gd name="T47" fmla="*/ 536 h 652"/>
                  <a:gd name="T48" fmla="*/ 271 w 435"/>
                  <a:gd name="T49" fmla="*/ 598 h 652"/>
                  <a:gd name="T50" fmla="*/ 281 w 435"/>
                  <a:gd name="T51" fmla="*/ 620 h 652"/>
                  <a:gd name="T52" fmla="*/ 340 w 435"/>
                  <a:gd name="T53" fmla="*/ 633 h 652"/>
                  <a:gd name="T54" fmla="*/ 391 w 435"/>
                  <a:gd name="T55" fmla="*/ 642 h 652"/>
                  <a:gd name="T56" fmla="*/ 427 w 435"/>
                  <a:gd name="T57" fmla="*/ 652 h 652"/>
                  <a:gd name="T58" fmla="*/ 422 w 435"/>
                  <a:gd name="T59" fmla="*/ 608 h 652"/>
                  <a:gd name="T60" fmla="*/ 409 w 435"/>
                  <a:gd name="T61" fmla="*/ 526 h 652"/>
                  <a:gd name="T62" fmla="*/ 416 w 435"/>
                  <a:gd name="T63" fmla="*/ 411 h 652"/>
                  <a:gd name="T64" fmla="*/ 420 w 435"/>
                  <a:gd name="T65" fmla="*/ 313 h 652"/>
                  <a:gd name="T66" fmla="*/ 409 w 435"/>
                  <a:gd name="T67" fmla="*/ 221 h 652"/>
                  <a:gd name="T68" fmla="*/ 425 w 435"/>
                  <a:gd name="T69" fmla="*/ 115 h 652"/>
                  <a:gd name="T70" fmla="*/ 394 w 435"/>
                  <a:gd name="T71" fmla="*/ 30 h 652"/>
                  <a:gd name="T72" fmla="*/ 335 w 435"/>
                  <a:gd name="T73" fmla="*/ 15 h 652"/>
                  <a:gd name="T74" fmla="*/ 220 w 435"/>
                  <a:gd name="T75" fmla="*/ 12 h 65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35"/>
                  <a:gd name="T115" fmla="*/ 0 h 652"/>
                  <a:gd name="T116" fmla="*/ 435 w 435"/>
                  <a:gd name="T117" fmla="*/ 652 h 65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35" h="652">
                    <a:moveTo>
                      <a:pt x="164" y="12"/>
                    </a:moveTo>
                    <a:lnTo>
                      <a:pt x="139" y="46"/>
                    </a:lnTo>
                    <a:lnTo>
                      <a:pt x="134" y="66"/>
                    </a:lnTo>
                    <a:lnTo>
                      <a:pt x="129" y="96"/>
                    </a:lnTo>
                    <a:lnTo>
                      <a:pt x="121" y="130"/>
                    </a:lnTo>
                    <a:lnTo>
                      <a:pt x="111" y="165"/>
                    </a:lnTo>
                    <a:lnTo>
                      <a:pt x="105" y="210"/>
                    </a:lnTo>
                    <a:lnTo>
                      <a:pt x="95" y="246"/>
                    </a:lnTo>
                    <a:lnTo>
                      <a:pt x="85" y="286"/>
                    </a:lnTo>
                    <a:lnTo>
                      <a:pt x="78" y="313"/>
                    </a:lnTo>
                    <a:lnTo>
                      <a:pt x="70" y="333"/>
                    </a:lnTo>
                    <a:lnTo>
                      <a:pt x="65" y="353"/>
                    </a:lnTo>
                    <a:lnTo>
                      <a:pt x="63" y="380"/>
                    </a:lnTo>
                    <a:lnTo>
                      <a:pt x="60" y="404"/>
                    </a:lnTo>
                    <a:lnTo>
                      <a:pt x="65" y="429"/>
                    </a:lnTo>
                    <a:lnTo>
                      <a:pt x="63" y="459"/>
                    </a:lnTo>
                    <a:lnTo>
                      <a:pt x="56" y="484"/>
                    </a:lnTo>
                    <a:lnTo>
                      <a:pt x="46" y="506"/>
                    </a:lnTo>
                    <a:lnTo>
                      <a:pt x="35" y="533"/>
                    </a:lnTo>
                    <a:lnTo>
                      <a:pt x="25" y="568"/>
                    </a:lnTo>
                    <a:lnTo>
                      <a:pt x="12" y="595"/>
                    </a:lnTo>
                    <a:lnTo>
                      <a:pt x="5" y="620"/>
                    </a:lnTo>
                    <a:lnTo>
                      <a:pt x="0" y="635"/>
                    </a:lnTo>
                    <a:lnTo>
                      <a:pt x="12" y="650"/>
                    </a:lnTo>
                    <a:lnTo>
                      <a:pt x="27" y="652"/>
                    </a:lnTo>
                    <a:lnTo>
                      <a:pt x="53" y="638"/>
                    </a:lnTo>
                    <a:lnTo>
                      <a:pt x="73" y="628"/>
                    </a:lnTo>
                    <a:lnTo>
                      <a:pt x="98" y="630"/>
                    </a:lnTo>
                    <a:lnTo>
                      <a:pt x="131" y="618"/>
                    </a:lnTo>
                    <a:lnTo>
                      <a:pt x="144" y="610"/>
                    </a:lnTo>
                    <a:lnTo>
                      <a:pt x="164" y="600"/>
                    </a:lnTo>
                    <a:lnTo>
                      <a:pt x="181" y="543"/>
                    </a:lnTo>
                    <a:lnTo>
                      <a:pt x="191" y="467"/>
                    </a:lnTo>
                    <a:lnTo>
                      <a:pt x="201" y="421"/>
                    </a:lnTo>
                    <a:lnTo>
                      <a:pt x="211" y="375"/>
                    </a:lnTo>
                    <a:lnTo>
                      <a:pt x="218" y="325"/>
                    </a:lnTo>
                    <a:lnTo>
                      <a:pt x="228" y="296"/>
                    </a:lnTo>
                    <a:lnTo>
                      <a:pt x="244" y="251"/>
                    </a:lnTo>
                    <a:lnTo>
                      <a:pt x="261" y="190"/>
                    </a:lnTo>
                    <a:lnTo>
                      <a:pt x="261" y="224"/>
                    </a:lnTo>
                    <a:lnTo>
                      <a:pt x="271" y="268"/>
                    </a:lnTo>
                    <a:lnTo>
                      <a:pt x="278" y="306"/>
                    </a:lnTo>
                    <a:lnTo>
                      <a:pt x="283" y="343"/>
                    </a:lnTo>
                    <a:lnTo>
                      <a:pt x="281" y="377"/>
                    </a:lnTo>
                    <a:lnTo>
                      <a:pt x="276" y="416"/>
                    </a:lnTo>
                    <a:lnTo>
                      <a:pt x="276" y="454"/>
                    </a:lnTo>
                    <a:lnTo>
                      <a:pt x="276" y="486"/>
                    </a:lnTo>
                    <a:lnTo>
                      <a:pt x="283" y="536"/>
                    </a:lnTo>
                    <a:lnTo>
                      <a:pt x="276" y="581"/>
                    </a:lnTo>
                    <a:lnTo>
                      <a:pt x="271" y="598"/>
                    </a:lnTo>
                    <a:lnTo>
                      <a:pt x="269" y="608"/>
                    </a:lnTo>
                    <a:lnTo>
                      <a:pt x="281" y="620"/>
                    </a:lnTo>
                    <a:lnTo>
                      <a:pt x="306" y="628"/>
                    </a:lnTo>
                    <a:lnTo>
                      <a:pt x="340" y="633"/>
                    </a:lnTo>
                    <a:lnTo>
                      <a:pt x="358" y="628"/>
                    </a:lnTo>
                    <a:lnTo>
                      <a:pt x="391" y="642"/>
                    </a:lnTo>
                    <a:lnTo>
                      <a:pt x="411" y="652"/>
                    </a:lnTo>
                    <a:lnTo>
                      <a:pt x="427" y="652"/>
                    </a:lnTo>
                    <a:lnTo>
                      <a:pt x="435" y="638"/>
                    </a:lnTo>
                    <a:lnTo>
                      <a:pt x="422" y="608"/>
                    </a:lnTo>
                    <a:lnTo>
                      <a:pt x="414" y="571"/>
                    </a:lnTo>
                    <a:lnTo>
                      <a:pt x="409" y="526"/>
                    </a:lnTo>
                    <a:lnTo>
                      <a:pt x="409" y="481"/>
                    </a:lnTo>
                    <a:lnTo>
                      <a:pt x="416" y="411"/>
                    </a:lnTo>
                    <a:lnTo>
                      <a:pt x="425" y="358"/>
                    </a:lnTo>
                    <a:lnTo>
                      <a:pt x="420" y="313"/>
                    </a:lnTo>
                    <a:lnTo>
                      <a:pt x="414" y="259"/>
                    </a:lnTo>
                    <a:lnTo>
                      <a:pt x="409" y="221"/>
                    </a:lnTo>
                    <a:lnTo>
                      <a:pt x="414" y="160"/>
                    </a:lnTo>
                    <a:lnTo>
                      <a:pt x="425" y="115"/>
                    </a:lnTo>
                    <a:lnTo>
                      <a:pt x="432" y="71"/>
                    </a:lnTo>
                    <a:lnTo>
                      <a:pt x="394" y="30"/>
                    </a:lnTo>
                    <a:lnTo>
                      <a:pt x="369" y="0"/>
                    </a:lnTo>
                    <a:lnTo>
                      <a:pt x="335" y="15"/>
                    </a:lnTo>
                    <a:lnTo>
                      <a:pt x="271" y="20"/>
                    </a:lnTo>
                    <a:lnTo>
                      <a:pt x="220" y="12"/>
                    </a:lnTo>
                    <a:lnTo>
                      <a:pt x="164" y="12"/>
                    </a:lnTo>
                    <a:close/>
                  </a:path>
                </a:pathLst>
              </a:custGeom>
              <a:solidFill>
                <a:srgbClr val="808080"/>
              </a:solidFill>
              <a:ln w="11113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296" name="Group 13"/>
            <p:cNvGrpSpPr/>
            <p:nvPr/>
          </p:nvGrpSpPr>
          <p:grpSpPr bwMode="auto">
            <a:xfrm>
              <a:off x="826" y="1720"/>
              <a:ext cx="673" cy="806"/>
              <a:chOff x="1114" y="1729"/>
              <a:chExt cx="673" cy="806"/>
            </a:xfrm>
          </p:grpSpPr>
          <p:grpSp>
            <p:nvGrpSpPr>
              <p:cNvPr id="12331" name="Group 14"/>
              <p:cNvGrpSpPr/>
              <p:nvPr/>
            </p:nvGrpSpPr>
            <p:grpSpPr bwMode="auto">
              <a:xfrm>
                <a:off x="1114" y="1729"/>
                <a:ext cx="673" cy="806"/>
                <a:chOff x="1114" y="1729"/>
                <a:chExt cx="673" cy="806"/>
              </a:xfrm>
            </p:grpSpPr>
            <p:sp>
              <p:nvSpPr>
                <p:cNvPr id="12339" name="Freeform 15"/>
                <p:cNvSpPr/>
                <p:nvPr/>
              </p:nvSpPr>
              <p:spPr bwMode="auto">
                <a:xfrm>
                  <a:off x="1114" y="1729"/>
                  <a:ext cx="673" cy="806"/>
                </a:xfrm>
                <a:custGeom>
                  <a:avLst/>
                  <a:gdLst>
                    <a:gd name="T0" fmla="*/ 0 w 1347"/>
                    <a:gd name="T1" fmla="*/ 0 h 1613"/>
                    <a:gd name="T2" fmla="*/ 0 w 1347"/>
                    <a:gd name="T3" fmla="*/ 0 h 1613"/>
                    <a:gd name="T4" fmla="*/ 0 w 1347"/>
                    <a:gd name="T5" fmla="*/ 0 h 1613"/>
                    <a:gd name="T6" fmla="*/ 0 w 1347"/>
                    <a:gd name="T7" fmla="*/ 0 h 1613"/>
                    <a:gd name="T8" fmla="*/ 0 w 1347"/>
                    <a:gd name="T9" fmla="*/ 0 h 1613"/>
                    <a:gd name="T10" fmla="*/ 0 w 1347"/>
                    <a:gd name="T11" fmla="*/ 0 h 1613"/>
                    <a:gd name="T12" fmla="*/ 0 w 1347"/>
                    <a:gd name="T13" fmla="*/ 0 h 1613"/>
                    <a:gd name="T14" fmla="*/ 0 w 1347"/>
                    <a:gd name="T15" fmla="*/ 0 h 1613"/>
                    <a:gd name="T16" fmla="*/ 0 w 1347"/>
                    <a:gd name="T17" fmla="*/ 0 h 1613"/>
                    <a:gd name="T18" fmla="*/ 0 w 1347"/>
                    <a:gd name="T19" fmla="*/ 0 h 1613"/>
                    <a:gd name="T20" fmla="*/ 0 w 1347"/>
                    <a:gd name="T21" fmla="*/ 0 h 1613"/>
                    <a:gd name="T22" fmla="*/ 0 w 1347"/>
                    <a:gd name="T23" fmla="*/ 0 h 1613"/>
                    <a:gd name="T24" fmla="*/ 0 w 1347"/>
                    <a:gd name="T25" fmla="*/ 0 h 1613"/>
                    <a:gd name="T26" fmla="*/ 0 w 1347"/>
                    <a:gd name="T27" fmla="*/ 0 h 1613"/>
                    <a:gd name="T28" fmla="*/ 0 w 1347"/>
                    <a:gd name="T29" fmla="*/ 0 h 1613"/>
                    <a:gd name="T30" fmla="*/ 0 w 1347"/>
                    <a:gd name="T31" fmla="*/ 0 h 1613"/>
                    <a:gd name="T32" fmla="*/ 0 w 1347"/>
                    <a:gd name="T33" fmla="*/ 0 h 1613"/>
                    <a:gd name="T34" fmla="*/ 0 w 1347"/>
                    <a:gd name="T35" fmla="*/ 0 h 1613"/>
                    <a:gd name="T36" fmla="*/ 0 w 1347"/>
                    <a:gd name="T37" fmla="*/ 0 h 1613"/>
                    <a:gd name="T38" fmla="*/ 0 w 1347"/>
                    <a:gd name="T39" fmla="*/ 0 h 1613"/>
                    <a:gd name="T40" fmla="*/ 0 w 1347"/>
                    <a:gd name="T41" fmla="*/ 0 h 1613"/>
                    <a:gd name="T42" fmla="*/ 0 w 1347"/>
                    <a:gd name="T43" fmla="*/ 0 h 1613"/>
                    <a:gd name="T44" fmla="*/ 0 w 1347"/>
                    <a:gd name="T45" fmla="*/ 0 h 1613"/>
                    <a:gd name="T46" fmla="*/ 0 w 1347"/>
                    <a:gd name="T47" fmla="*/ 0 h 1613"/>
                    <a:gd name="T48" fmla="*/ 0 w 1347"/>
                    <a:gd name="T49" fmla="*/ 0 h 1613"/>
                    <a:gd name="T50" fmla="*/ 0 w 1347"/>
                    <a:gd name="T51" fmla="*/ 0 h 1613"/>
                    <a:gd name="T52" fmla="*/ 0 w 1347"/>
                    <a:gd name="T53" fmla="*/ 0 h 1613"/>
                    <a:gd name="T54" fmla="*/ 0 w 1347"/>
                    <a:gd name="T55" fmla="*/ 0 h 1613"/>
                    <a:gd name="T56" fmla="*/ 0 w 1347"/>
                    <a:gd name="T57" fmla="*/ 0 h 1613"/>
                    <a:gd name="T58" fmla="*/ 0 w 1347"/>
                    <a:gd name="T59" fmla="*/ 0 h 1613"/>
                    <a:gd name="T60" fmla="*/ 0 w 1347"/>
                    <a:gd name="T61" fmla="*/ 0 h 1613"/>
                    <a:gd name="T62" fmla="*/ 0 w 1347"/>
                    <a:gd name="T63" fmla="*/ 0 h 1613"/>
                    <a:gd name="T64" fmla="*/ 0 w 1347"/>
                    <a:gd name="T65" fmla="*/ 0 h 1613"/>
                    <a:gd name="T66" fmla="*/ 0 w 1347"/>
                    <a:gd name="T67" fmla="*/ 0 h 1613"/>
                    <a:gd name="T68" fmla="*/ 0 w 1347"/>
                    <a:gd name="T69" fmla="*/ 0 h 1613"/>
                    <a:gd name="T70" fmla="*/ 0 w 1347"/>
                    <a:gd name="T71" fmla="*/ 0 h 1613"/>
                    <a:gd name="T72" fmla="*/ 0 w 1347"/>
                    <a:gd name="T73" fmla="*/ 0 h 1613"/>
                    <a:gd name="T74" fmla="*/ 0 w 1347"/>
                    <a:gd name="T75" fmla="*/ 0 h 1613"/>
                    <a:gd name="T76" fmla="*/ 0 w 1347"/>
                    <a:gd name="T77" fmla="*/ 0 h 1613"/>
                    <a:gd name="T78" fmla="*/ 0 w 1347"/>
                    <a:gd name="T79" fmla="*/ 0 h 1613"/>
                    <a:gd name="T80" fmla="*/ 0 w 1347"/>
                    <a:gd name="T81" fmla="*/ 0 h 1613"/>
                    <a:gd name="T82" fmla="*/ 0 w 1347"/>
                    <a:gd name="T83" fmla="*/ 0 h 1613"/>
                    <a:gd name="T84" fmla="*/ 0 w 1347"/>
                    <a:gd name="T85" fmla="*/ 0 h 1613"/>
                    <a:gd name="T86" fmla="*/ 0 w 1347"/>
                    <a:gd name="T87" fmla="*/ 0 h 1613"/>
                    <a:gd name="T88" fmla="*/ 0 w 1347"/>
                    <a:gd name="T89" fmla="*/ 0 h 1613"/>
                    <a:gd name="T90" fmla="*/ 0 w 1347"/>
                    <a:gd name="T91" fmla="*/ 0 h 1613"/>
                    <a:gd name="T92" fmla="*/ 0 w 1347"/>
                    <a:gd name="T93" fmla="*/ 0 h 1613"/>
                    <a:gd name="T94" fmla="*/ 0 w 1347"/>
                    <a:gd name="T95" fmla="*/ 0 h 1613"/>
                    <a:gd name="T96" fmla="*/ 0 w 1347"/>
                    <a:gd name="T97" fmla="*/ 0 h 1613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1347"/>
                    <a:gd name="T148" fmla="*/ 0 h 1613"/>
                    <a:gd name="T149" fmla="*/ 1347 w 1347"/>
                    <a:gd name="T150" fmla="*/ 1613 h 1613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1347" h="1613">
                      <a:moveTo>
                        <a:pt x="622" y="0"/>
                      </a:moveTo>
                      <a:lnTo>
                        <a:pt x="464" y="145"/>
                      </a:lnTo>
                      <a:lnTo>
                        <a:pt x="436" y="141"/>
                      </a:lnTo>
                      <a:lnTo>
                        <a:pt x="380" y="133"/>
                      </a:lnTo>
                      <a:lnTo>
                        <a:pt x="325" y="156"/>
                      </a:lnTo>
                      <a:lnTo>
                        <a:pt x="261" y="196"/>
                      </a:lnTo>
                      <a:lnTo>
                        <a:pt x="213" y="232"/>
                      </a:lnTo>
                      <a:lnTo>
                        <a:pt x="181" y="265"/>
                      </a:lnTo>
                      <a:lnTo>
                        <a:pt x="148" y="316"/>
                      </a:lnTo>
                      <a:lnTo>
                        <a:pt x="126" y="365"/>
                      </a:lnTo>
                      <a:lnTo>
                        <a:pt x="116" y="400"/>
                      </a:lnTo>
                      <a:lnTo>
                        <a:pt x="120" y="451"/>
                      </a:lnTo>
                      <a:lnTo>
                        <a:pt x="124" y="525"/>
                      </a:lnTo>
                      <a:lnTo>
                        <a:pt x="116" y="577"/>
                      </a:lnTo>
                      <a:lnTo>
                        <a:pt x="95" y="611"/>
                      </a:lnTo>
                      <a:lnTo>
                        <a:pt x="72" y="640"/>
                      </a:lnTo>
                      <a:lnTo>
                        <a:pt x="53" y="684"/>
                      </a:lnTo>
                      <a:lnTo>
                        <a:pt x="59" y="729"/>
                      </a:lnTo>
                      <a:lnTo>
                        <a:pt x="72" y="783"/>
                      </a:lnTo>
                      <a:lnTo>
                        <a:pt x="82" y="815"/>
                      </a:lnTo>
                      <a:lnTo>
                        <a:pt x="82" y="851"/>
                      </a:lnTo>
                      <a:lnTo>
                        <a:pt x="69" y="880"/>
                      </a:lnTo>
                      <a:lnTo>
                        <a:pt x="40" y="912"/>
                      </a:lnTo>
                      <a:lnTo>
                        <a:pt x="32" y="948"/>
                      </a:lnTo>
                      <a:lnTo>
                        <a:pt x="25" y="984"/>
                      </a:lnTo>
                      <a:lnTo>
                        <a:pt x="25" y="1038"/>
                      </a:lnTo>
                      <a:lnTo>
                        <a:pt x="17" y="1083"/>
                      </a:lnTo>
                      <a:lnTo>
                        <a:pt x="4" y="1144"/>
                      </a:lnTo>
                      <a:lnTo>
                        <a:pt x="0" y="1202"/>
                      </a:lnTo>
                      <a:lnTo>
                        <a:pt x="11" y="1247"/>
                      </a:lnTo>
                      <a:lnTo>
                        <a:pt x="32" y="1276"/>
                      </a:lnTo>
                      <a:lnTo>
                        <a:pt x="59" y="1295"/>
                      </a:lnTo>
                      <a:lnTo>
                        <a:pt x="101" y="1299"/>
                      </a:lnTo>
                      <a:lnTo>
                        <a:pt x="143" y="1295"/>
                      </a:lnTo>
                      <a:lnTo>
                        <a:pt x="167" y="1304"/>
                      </a:lnTo>
                      <a:lnTo>
                        <a:pt x="181" y="1327"/>
                      </a:lnTo>
                      <a:lnTo>
                        <a:pt x="185" y="1354"/>
                      </a:lnTo>
                      <a:lnTo>
                        <a:pt x="171" y="1413"/>
                      </a:lnTo>
                      <a:lnTo>
                        <a:pt x="145" y="1462"/>
                      </a:lnTo>
                      <a:lnTo>
                        <a:pt x="127" y="1499"/>
                      </a:lnTo>
                      <a:lnTo>
                        <a:pt x="116" y="1533"/>
                      </a:lnTo>
                      <a:lnTo>
                        <a:pt x="120" y="1565"/>
                      </a:lnTo>
                      <a:lnTo>
                        <a:pt x="135" y="1598"/>
                      </a:lnTo>
                      <a:lnTo>
                        <a:pt x="152" y="1611"/>
                      </a:lnTo>
                      <a:lnTo>
                        <a:pt x="175" y="1613"/>
                      </a:lnTo>
                      <a:lnTo>
                        <a:pt x="204" y="1611"/>
                      </a:lnTo>
                      <a:lnTo>
                        <a:pt x="236" y="1596"/>
                      </a:lnTo>
                      <a:lnTo>
                        <a:pt x="274" y="1575"/>
                      </a:lnTo>
                      <a:lnTo>
                        <a:pt x="312" y="1556"/>
                      </a:lnTo>
                      <a:lnTo>
                        <a:pt x="369" y="1540"/>
                      </a:lnTo>
                      <a:lnTo>
                        <a:pt x="422" y="1529"/>
                      </a:lnTo>
                      <a:lnTo>
                        <a:pt x="476" y="1533"/>
                      </a:lnTo>
                      <a:lnTo>
                        <a:pt x="517" y="1546"/>
                      </a:lnTo>
                      <a:lnTo>
                        <a:pt x="554" y="1558"/>
                      </a:lnTo>
                      <a:lnTo>
                        <a:pt x="601" y="1571"/>
                      </a:lnTo>
                      <a:lnTo>
                        <a:pt x="658" y="1575"/>
                      </a:lnTo>
                      <a:lnTo>
                        <a:pt x="698" y="1567"/>
                      </a:lnTo>
                      <a:lnTo>
                        <a:pt x="748" y="1552"/>
                      </a:lnTo>
                      <a:lnTo>
                        <a:pt x="809" y="1558"/>
                      </a:lnTo>
                      <a:lnTo>
                        <a:pt x="860" y="1552"/>
                      </a:lnTo>
                      <a:lnTo>
                        <a:pt x="911" y="1567"/>
                      </a:lnTo>
                      <a:lnTo>
                        <a:pt x="963" y="1567"/>
                      </a:lnTo>
                      <a:lnTo>
                        <a:pt x="995" y="1548"/>
                      </a:lnTo>
                      <a:lnTo>
                        <a:pt x="1029" y="1529"/>
                      </a:lnTo>
                      <a:lnTo>
                        <a:pt x="1060" y="1516"/>
                      </a:lnTo>
                      <a:lnTo>
                        <a:pt x="1105" y="1499"/>
                      </a:lnTo>
                      <a:lnTo>
                        <a:pt x="1151" y="1499"/>
                      </a:lnTo>
                      <a:lnTo>
                        <a:pt x="1208" y="1500"/>
                      </a:lnTo>
                      <a:lnTo>
                        <a:pt x="1254" y="1499"/>
                      </a:lnTo>
                      <a:lnTo>
                        <a:pt x="1290" y="1489"/>
                      </a:lnTo>
                      <a:lnTo>
                        <a:pt x="1322" y="1461"/>
                      </a:lnTo>
                      <a:lnTo>
                        <a:pt x="1347" y="1432"/>
                      </a:lnTo>
                      <a:lnTo>
                        <a:pt x="1334" y="1318"/>
                      </a:lnTo>
                      <a:lnTo>
                        <a:pt x="1315" y="1186"/>
                      </a:lnTo>
                      <a:lnTo>
                        <a:pt x="1322" y="1158"/>
                      </a:lnTo>
                      <a:lnTo>
                        <a:pt x="1337" y="1110"/>
                      </a:lnTo>
                      <a:lnTo>
                        <a:pt x="1322" y="1064"/>
                      </a:lnTo>
                      <a:lnTo>
                        <a:pt x="1305" y="1032"/>
                      </a:lnTo>
                      <a:lnTo>
                        <a:pt x="1290" y="998"/>
                      </a:lnTo>
                      <a:lnTo>
                        <a:pt x="1286" y="958"/>
                      </a:lnTo>
                      <a:lnTo>
                        <a:pt x="1282" y="906"/>
                      </a:lnTo>
                      <a:lnTo>
                        <a:pt x="1278" y="868"/>
                      </a:lnTo>
                      <a:lnTo>
                        <a:pt x="1276" y="832"/>
                      </a:lnTo>
                      <a:lnTo>
                        <a:pt x="1280" y="790"/>
                      </a:lnTo>
                      <a:lnTo>
                        <a:pt x="1271" y="756"/>
                      </a:lnTo>
                      <a:lnTo>
                        <a:pt x="1265" y="718"/>
                      </a:lnTo>
                      <a:lnTo>
                        <a:pt x="1276" y="670"/>
                      </a:lnTo>
                      <a:lnTo>
                        <a:pt x="1282" y="609"/>
                      </a:lnTo>
                      <a:lnTo>
                        <a:pt x="1286" y="548"/>
                      </a:lnTo>
                      <a:lnTo>
                        <a:pt x="1280" y="482"/>
                      </a:lnTo>
                      <a:lnTo>
                        <a:pt x="1275" y="421"/>
                      </a:lnTo>
                      <a:lnTo>
                        <a:pt x="1259" y="369"/>
                      </a:lnTo>
                      <a:lnTo>
                        <a:pt x="1246" y="318"/>
                      </a:lnTo>
                      <a:lnTo>
                        <a:pt x="1221" y="282"/>
                      </a:lnTo>
                      <a:lnTo>
                        <a:pt x="1164" y="230"/>
                      </a:lnTo>
                      <a:lnTo>
                        <a:pt x="1092" y="186"/>
                      </a:lnTo>
                      <a:lnTo>
                        <a:pt x="1020" y="146"/>
                      </a:lnTo>
                      <a:lnTo>
                        <a:pt x="837" y="116"/>
                      </a:lnTo>
                      <a:lnTo>
                        <a:pt x="622" y="0"/>
                      </a:lnTo>
                      <a:close/>
                    </a:path>
                  </a:pathLst>
                </a:custGeom>
                <a:solidFill>
                  <a:srgbClr val="C060FF"/>
                </a:solidFill>
                <a:ln w="11113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2340" name="Group 16"/>
                <p:cNvGrpSpPr/>
                <p:nvPr/>
              </p:nvGrpSpPr>
              <p:grpSpPr bwMode="auto">
                <a:xfrm>
                  <a:off x="1196" y="1798"/>
                  <a:ext cx="471" cy="595"/>
                  <a:chOff x="1196" y="1798"/>
                  <a:chExt cx="471" cy="595"/>
                </a:xfrm>
              </p:grpSpPr>
              <p:sp>
                <p:nvSpPr>
                  <p:cNvPr id="12341" name="Freeform 17"/>
                  <p:cNvSpPr/>
                  <p:nvPr/>
                </p:nvSpPr>
                <p:spPr bwMode="auto">
                  <a:xfrm>
                    <a:off x="1633" y="2099"/>
                    <a:ext cx="25" cy="82"/>
                  </a:xfrm>
                  <a:custGeom>
                    <a:avLst/>
                    <a:gdLst>
                      <a:gd name="T0" fmla="*/ 1 w 49"/>
                      <a:gd name="T1" fmla="*/ 0 h 163"/>
                      <a:gd name="T2" fmla="*/ 0 w 49"/>
                      <a:gd name="T3" fmla="*/ 1 h 163"/>
                      <a:gd name="T4" fmla="*/ 1 w 49"/>
                      <a:gd name="T5" fmla="*/ 1 h 163"/>
                      <a:gd name="T6" fmla="*/ 1 w 49"/>
                      <a:gd name="T7" fmla="*/ 1 h 163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49"/>
                      <a:gd name="T13" fmla="*/ 0 h 163"/>
                      <a:gd name="T14" fmla="*/ 49 w 49"/>
                      <a:gd name="T15" fmla="*/ 163 h 163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49" h="163">
                        <a:moveTo>
                          <a:pt x="19" y="0"/>
                        </a:moveTo>
                        <a:lnTo>
                          <a:pt x="0" y="55"/>
                        </a:lnTo>
                        <a:lnTo>
                          <a:pt x="9" y="116"/>
                        </a:lnTo>
                        <a:lnTo>
                          <a:pt x="49" y="163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2" name="Freeform 18"/>
                  <p:cNvSpPr/>
                  <p:nvPr/>
                </p:nvSpPr>
                <p:spPr bwMode="auto">
                  <a:xfrm>
                    <a:off x="1652" y="2205"/>
                    <a:ext cx="15" cy="188"/>
                  </a:xfrm>
                  <a:custGeom>
                    <a:avLst/>
                    <a:gdLst>
                      <a:gd name="T0" fmla="*/ 1 w 30"/>
                      <a:gd name="T1" fmla="*/ 1 h 375"/>
                      <a:gd name="T2" fmla="*/ 1 w 30"/>
                      <a:gd name="T3" fmla="*/ 1 h 375"/>
                      <a:gd name="T4" fmla="*/ 1 w 30"/>
                      <a:gd name="T5" fmla="*/ 1 h 375"/>
                      <a:gd name="T6" fmla="*/ 1 w 30"/>
                      <a:gd name="T7" fmla="*/ 1 h 375"/>
                      <a:gd name="T8" fmla="*/ 1 w 30"/>
                      <a:gd name="T9" fmla="*/ 1 h 375"/>
                      <a:gd name="T10" fmla="*/ 1 w 30"/>
                      <a:gd name="T11" fmla="*/ 1 h 375"/>
                      <a:gd name="T12" fmla="*/ 0 w 30"/>
                      <a:gd name="T13" fmla="*/ 1 h 375"/>
                      <a:gd name="T14" fmla="*/ 1 w 30"/>
                      <a:gd name="T15" fmla="*/ 1 h 375"/>
                      <a:gd name="T16" fmla="*/ 1 w 30"/>
                      <a:gd name="T17" fmla="*/ 1 h 375"/>
                      <a:gd name="T18" fmla="*/ 1 w 30"/>
                      <a:gd name="T19" fmla="*/ 1 h 375"/>
                      <a:gd name="T20" fmla="*/ 1 w 30"/>
                      <a:gd name="T21" fmla="*/ 1 h 375"/>
                      <a:gd name="T22" fmla="*/ 1 w 30"/>
                      <a:gd name="T23" fmla="*/ 0 h 375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0"/>
                      <a:gd name="T37" fmla="*/ 0 h 375"/>
                      <a:gd name="T38" fmla="*/ 30 w 30"/>
                      <a:gd name="T39" fmla="*/ 375 h 375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0" h="375">
                        <a:moveTo>
                          <a:pt x="23" y="375"/>
                        </a:moveTo>
                        <a:lnTo>
                          <a:pt x="19" y="339"/>
                        </a:lnTo>
                        <a:lnTo>
                          <a:pt x="21" y="305"/>
                        </a:lnTo>
                        <a:lnTo>
                          <a:pt x="28" y="265"/>
                        </a:lnTo>
                        <a:lnTo>
                          <a:pt x="23" y="225"/>
                        </a:lnTo>
                        <a:lnTo>
                          <a:pt x="5" y="192"/>
                        </a:lnTo>
                        <a:lnTo>
                          <a:pt x="0" y="164"/>
                        </a:lnTo>
                        <a:lnTo>
                          <a:pt x="4" y="128"/>
                        </a:lnTo>
                        <a:lnTo>
                          <a:pt x="23" y="99"/>
                        </a:lnTo>
                        <a:lnTo>
                          <a:pt x="30" y="65"/>
                        </a:lnTo>
                        <a:lnTo>
                          <a:pt x="19" y="34"/>
                        </a:lnTo>
                        <a:lnTo>
                          <a:pt x="11" y="0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3" name="Freeform 19"/>
                  <p:cNvSpPr/>
                  <p:nvPr/>
                </p:nvSpPr>
                <p:spPr bwMode="auto">
                  <a:xfrm>
                    <a:off x="1286" y="1798"/>
                    <a:ext cx="159" cy="318"/>
                  </a:xfrm>
                  <a:custGeom>
                    <a:avLst/>
                    <a:gdLst>
                      <a:gd name="T0" fmla="*/ 0 w 320"/>
                      <a:gd name="T1" fmla="*/ 0 h 634"/>
                      <a:gd name="T2" fmla="*/ 0 w 320"/>
                      <a:gd name="T3" fmla="*/ 1 h 634"/>
                      <a:gd name="T4" fmla="*/ 0 w 320"/>
                      <a:gd name="T5" fmla="*/ 1 h 634"/>
                      <a:gd name="T6" fmla="*/ 0 w 320"/>
                      <a:gd name="T7" fmla="*/ 1 h 634"/>
                      <a:gd name="T8" fmla="*/ 0 w 320"/>
                      <a:gd name="T9" fmla="*/ 1 h 634"/>
                      <a:gd name="T10" fmla="*/ 0 w 320"/>
                      <a:gd name="T11" fmla="*/ 1 h 634"/>
                      <a:gd name="T12" fmla="*/ 0 w 320"/>
                      <a:gd name="T13" fmla="*/ 1 h 634"/>
                      <a:gd name="T14" fmla="*/ 0 w 320"/>
                      <a:gd name="T15" fmla="*/ 1 h 634"/>
                      <a:gd name="T16" fmla="*/ 0 w 320"/>
                      <a:gd name="T17" fmla="*/ 1 h 634"/>
                      <a:gd name="T18" fmla="*/ 0 w 320"/>
                      <a:gd name="T19" fmla="*/ 1 h 634"/>
                      <a:gd name="T20" fmla="*/ 0 w 320"/>
                      <a:gd name="T21" fmla="*/ 1 h 634"/>
                      <a:gd name="T22" fmla="*/ 0 w 320"/>
                      <a:gd name="T23" fmla="*/ 1 h 634"/>
                      <a:gd name="T24" fmla="*/ 0 w 320"/>
                      <a:gd name="T25" fmla="*/ 1 h 634"/>
                      <a:gd name="T26" fmla="*/ 0 w 320"/>
                      <a:gd name="T27" fmla="*/ 1 h 634"/>
                      <a:gd name="T28" fmla="*/ 0 w 320"/>
                      <a:gd name="T29" fmla="*/ 1 h 634"/>
                      <a:gd name="T30" fmla="*/ 0 w 320"/>
                      <a:gd name="T31" fmla="*/ 1 h 634"/>
                      <a:gd name="T32" fmla="*/ 0 w 320"/>
                      <a:gd name="T33" fmla="*/ 1 h 634"/>
                      <a:gd name="T34" fmla="*/ 0 w 320"/>
                      <a:gd name="T35" fmla="*/ 1 h 634"/>
                      <a:gd name="T36" fmla="*/ 0 w 320"/>
                      <a:gd name="T37" fmla="*/ 1 h 63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320"/>
                      <a:gd name="T58" fmla="*/ 0 h 634"/>
                      <a:gd name="T59" fmla="*/ 320 w 320"/>
                      <a:gd name="T60" fmla="*/ 634 h 63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320" h="634">
                        <a:moveTo>
                          <a:pt x="69" y="0"/>
                        </a:moveTo>
                        <a:lnTo>
                          <a:pt x="69" y="36"/>
                        </a:lnTo>
                        <a:lnTo>
                          <a:pt x="61" y="70"/>
                        </a:lnTo>
                        <a:lnTo>
                          <a:pt x="50" y="112"/>
                        </a:lnTo>
                        <a:lnTo>
                          <a:pt x="46" y="146"/>
                        </a:lnTo>
                        <a:lnTo>
                          <a:pt x="42" y="194"/>
                        </a:lnTo>
                        <a:lnTo>
                          <a:pt x="38" y="232"/>
                        </a:lnTo>
                        <a:lnTo>
                          <a:pt x="25" y="265"/>
                        </a:lnTo>
                        <a:lnTo>
                          <a:pt x="0" y="287"/>
                        </a:lnTo>
                        <a:lnTo>
                          <a:pt x="29" y="301"/>
                        </a:lnTo>
                        <a:lnTo>
                          <a:pt x="69" y="316"/>
                        </a:lnTo>
                        <a:lnTo>
                          <a:pt x="99" y="329"/>
                        </a:lnTo>
                        <a:lnTo>
                          <a:pt x="73" y="367"/>
                        </a:lnTo>
                        <a:lnTo>
                          <a:pt x="54" y="400"/>
                        </a:lnTo>
                        <a:lnTo>
                          <a:pt x="99" y="417"/>
                        </a:lnTo>
                        <a:lnTo>
                          <a:pt x="151" y="453"/>
                        </a:lnTo>
                        <a:lnTo>
                          <a:pt x="204" y="510"/>
                        </a:lnTo>
                        <a:lnTo>
                          <a:pt x="253" y="543"/>
                        </a:lnTo>
                        <a:lnTo>
                          <a:pt x="320" y="634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4" name="Freeform 20"/>
                  <p:cNvSpPr/>
                  <p:nvPr/>
                </p:nvSpPr>
                <p:spPr bwMode="auto">
                  <a:xfrm>
                    <a:off x="1507" y="1807"/>
                    <a:ext cx="156" cy="305"/>
                  </a:xfrm>
                  <a:custGeom>
                    <a:avLst/>
                    <a:gdLst>
                      <a:gd name="T0" fmla="*/ 1 w 312"/>
                      <a:gd name="T1" fmla="*/ 0 h 609"/>
                      <a:gd name="T2" fmla="*/ 1 w 312"/>
                      <a:gd name="T3" fmla="*/ 1 h 609"/>
                      <a:gd name="T4" fmla="*/ 1 w 312"/>
                      <a:gd name="T5" fmla="*/ 1 h 609"/>
                      <a:gd name="T6" fmla="*/ 1 w 312"/>
                      <a:gd name="T7" fmla="*/ 1 h 609"/>
                      <a:gd name="T8" fmla="*/ 1 w 312"/>
                      <a:gd name="T9" fmla="*/ 1 h 609"/>
                      <a:gd name="T10" fmla="*/ 1 w 312"/>
                      <a:gd name="T11" fmla="*/ 1 h 609"/>
                      <a:gd name="T12" fmla="*/ 1 w 312"/>
                      <a:gd name="T13" fmla="*/ 1 h 609"/>
                      <a:gd name="T14" fmla="*/ 1 w 312"/>
                      <a:gd name="T15" fmla="*/ 1 h 609"/>
                      <a:gd name="T16" fmla="*/ 1 w 312"/>
                      <a:gd name="T17" fmla="*/ 1 h 609"/>
                      <a:gd name="T18" fmla="*/ 1 w 312"/>
                      <a:gd name="T19" fmla="*/ 1 h 609"/>
                      <a:gd name="T20" fmla="*/ 1 w 312"/>
                      <a:gd name="T21" fmla="*/ 1 h 609"/>
                      <a:gd name="T22" fmla="*/ 1 w 312"/>
                      <a:gd name="T23" fmla="*/ 1 h 609"/>
                      <a:gd name="T24" fmla="*/ 1 w 312"/>
                      <a:gd name="T25" fmla="*/ 1 h 609"/>
                      <a:gd name="T26" fmla="*/ 1 w 312"/>
                      <a:gd name="T27" fmla="*/ 1 h 609"/>
                      <a:gd name="T28" fmla="*/ 0 w 312"/>
                      <a:gd name="T29" fmla="*/ 1 h 609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312"/>
                      <a:gd name="T46" fmla="*/ 0 h 609"/>
                      <a:gd name="T47" fmla="*/ 312 w 312"/>
                      <a:gd name="T48" fmla="*/ 609 h 609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312" h="609">
                        <a:moveTo>
                          <a:pt x="253" y="0"/>
                        </a:moveTo>
                        <a:lnTo>
                          <a:pt x="253" y="38"/>
                        </a:lnTo>
                        <a:lnTo>
                          <a:pt x="262" y="95"/>
                        </a:lnTo>
                        <a:lnTo>
                          <a:pt x="287" y="150"/>
                        </a:lnTo>
                        <a:lnTo>
                          <a:pt x="312" y="189"/>
                        </a:lnTo>
                        <a:lnTo>
                          <a:pt x="285" y="200"/>
                        </a:lnTo>
                        <a:lnTo>
                          <a:pt x="247" y="221"/>
                        </a:lnTo>
                        <a:lnTo>
                          <a:pt x="213" y="236"/>
                        </a:lnTo>
                        <a:lnTo>
                          <a:pt x="258" y="276"/>
                        </a:lnTo>
                        <a:lnTo>
                          <a:pt x="213" y="297"/>
                        </a:lnTo>
                        <a:lnTo>
                          <a:pt x="152" y="354"/>
                        </a:lnTo>
                        <a:lnTo>
                          <a:pt x="121" y="421"/>
                        </a:lnTo>
                        <a:lnTo>
                          <a:pt x="66" y="491"/>
                        </a:lnTo>
                        <a:lnTo>
                          <a:pt x="26" y="560"/>
                        </a:lnTo>
                        <a:lnTo>
                          <a:pt x="0" y="609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5" name="Freeform 21"/>
                  <p:cNvSpPr/>
                  <p:nvPr/>
                </p:nvSpPr>
                <p:spPr bwMode="auto">
                  <a:xfrm>
                    <a:off x="1196" y="2351"/>
                    <a:ext cx="77" cy="24"/>
                  </a:xfrm>
                  <a:custGeom>
                    <a:avLst/>
                    <a:gdLst>
                      <a:gd name="T0" fmla="*/ 1 w 154"/>
                      <a:gd name="T1" fmla="*/ 1 h 48"/>
                      <a:gd name="T2" fmla="*/ 1 w 154"/>
                      <a:gd name="T3" fmla="*/ 1 h 48"/>
                      <a:gd name="T4" fmla="*/ 1 w 154"/>
                      <a:gd name="T5" fmla="*/ 0 h 48"/>
                      <a:gd name="T6" fmla="*/ 1 w 154"/>
                      <a:gd name="T7" fmla="*/ 1 h 48"/>
                      <a:gd name="T8" fmla="*/ 1 w 154"/>
                      <a:gd name="T9" fmla="*/ 1 h 48"/>
                      <a:gd name="T10" fmla="*/ 1 w 154"/>
                      <a:gd name="T11" fmla="*/ 1 h 48"/>
                      <a:gd name="T12" fmla="*/ 0 w 154"/>
                      <a:gd name="T13" fmla="*/ 1 h 4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54"/>
                      <a:gd name="T22" fmla="*/ 0 h 48"/>
                      <a:gd name="T23" fmla="*/ 154 w 154"/>
                      <a:gd name="T24" fmla="*/ 48 h 48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54" h="48">
                        <a:moveTo>
                          <a:pt x="154" y="10"/>
                        </a:moveTo>
                        <a:lnTo>
                          <a:pt x="123" y="2"/>
                        </a:lnTo>
                        <a:lnTo>
                          <a:pt x="97" y="0"/>
                        </a:lnTo>
                        <a:lnTo>
                          <a:pt x="66" y="4"/>
                        </a:lnTo>
                        <a:lnTo>
                          <a:pt x="43" y="16"/>
                        </a:lnTo>
                        <a:lnTo>
                          <a:pt x="15" y="33"/>
                        </a:lnTo>
                        <a:lnTo>
                          <a:pt x="0" y="48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6" name="Freeform 22"/>
                  <p:cNvSpPr/>
                  <p:nvPr/>
                </p:nvSpPr>
                <p:spPr bwMode="auto">
                  <a:xfrm>
                    <a:off x="1230" y="2095"/>
                    <a:ext cx="49" cy="57"/>
                  </a:xfrm>
                  <a:custGeom>
                    <a:avLst/>
                    <a:gdLst>
                      <a:gd name="T0" fmla="*/ 0 w 99"/>
                      <a:gd name="T1" fmla="*/ 1 h 114"/>
                      <a:gd name="T2" fmla="*/ 0 w 99"/>
                      <a:gd name="T3" fmla="*/ 1 h 114"/>
                      <a:gd name="T4" fmla="*/ 0 w 99"/>
                      <a:gd name="T5" fmla="*/ 1 h 114"/>
                      <a:gd name="T6" fmla="*/ 0 w 99"/>
                      <a:gd name="T7" fmla="*/ 1 h 114"/>
                      <a:gd name="T8" fmla="*/ 0 w 99"/>
                      <a:gd name="T9" fmla="*/ 1 h 114"/>
                      <a:gd name="T10" fmla="*/ 0 w 99"/>
                      <a:gd name="T11" fmla="*/ 1 h 114"/>
                      <a:gd name="T12" fmla="*/ 0 w 99"/>
                      <a:gd name="T13" fmla="*/ 0 h 11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9"/>
                      <a:gd name="T22" fmla="*/ 0 h 114"/>
                      <a:gd name="T23" fmla="*/ 99 w 99"/>
                      <a:gd name="T24" fmla="*/ 114 h 114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9" h="114">
                        <a:moveTo>
                          <a:pt x="99" y="114"/>
                        </a:moveTo>
                        <a:lnTo>
                          <a:pt x="78" y="112"/>
                        </a:lnTo>
                        <a:lnTo>
                          <a:pt x="51" y="99"/>
                        </a:lnTo>
                        <a:lnTo>
                          <a:pt x="32" y="80"/>
                        </a:lnTo>
                        <a:lnTo>
                          <a:pt x="17" y="57"/>
                        </a:lnTo>
                        <a:lnTo>
                          <a:pt x="6" y="25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7" name="Freeform 23"/>
                  <p:cNvSpPr/>
                  <p:nvPr/>
                </p:nvSpPr>
                <p:spPr bwMode="auto">
                  <a:xfrm>
                    <a:off x="1266" y="2154"/>
                    <a:ext cx="14" cy="167"/>
                  </a:xfrm>
                  <a:custGeom>
                    <a:avLst/>
                    <a:gdLst>
                      <a:gd name="T0" fmla="*/ 0 w 29"/>
                      <a:gd name="T1" fmla="*/ 0 h 335"/>
                      <a:gd name="T2" fmla="*/ 0 w 29"/>
                      <a:gd name="T3" fmla="*/ 0 h 335"/>
                      <a:gd name="T4" fmla="*/ 0 w 29"/>
                      <a:gd name="T5" fmla="*/ 0 h 335"/>
                      <a:gd name="T6" fmla="*/ 0 w 29"/>
                      <a:gd name="T7" fmla="*/ 0 h 335"/>
                      <a:gd name="T8" fmla="*/ 0 w 29"/>
                      <a:gd name="T9" fmla="*/ 0 h 335"/>
                      <a:gd name="T10" fmla="*/ 0 w 29"/>
                      <a:gd name="T11" fmla="*/ 0 h 335"/>
                      <a:gd name="T12" fmla="*/ 0 w 29"/>
                      <a:gd name="T13" fmla="*/ 0 h 335"/>
                      <a:gd name="T14" fmla="*/ 0 w 29"/>
                      <a:gd name="T15" fmla="*/ 0 h 335"/>
                      <a:gd name="T16" fmla="*/ 0 w 29"/>
                      <a:gd name="T17" fmla="*/ 0 h 335"/>
                      <a:gd name="T18" fmla="*/ 0 w 29"/>
                      <a:gd name="T19" fmla="*/ 0 h 335"/>
                      <a:gd name="T20" fmla="*/ 0 w 29"/>
                      <a:gd name="T21" fmla="*/ 0 h 335"/>
                      <a:gd name="T22" fmla="*/ 0 w 29"/>
                      <a:gd name="T23" fmla="*/ 0 h 335"/>
                      <a:gd name="T24" fmla="*/ 0 w 29"/>
                      <a:gd name="T25" fmla="*/ 0 h 335"/>
                      <a:gd name="T26" fmla="*/ 0 w 29"/>
                      <a:gd name="T27" fmla="*/ 0 h 335"/>
                      <a:gd name="T28" fmla="*/ 0 w 29"/>
                      <a:gd name="T29" fmla="*/ 0 h 335"/>
                      <a:gd name="T30" fmla="*/ 0 w 29"/>
                      <a:gd name="T31" fmla="*/ 0 h 335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29"/>
                      <a:gd name="T49" fmla="*/ 0 h 335"/>
                      <a:gd name="T50" fmla="*/ 29 w 29"/>
                      <a:gd name="T51" fmla="*/ 335 h 335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29" h="335">
                        <a:moveTo>
                          <a:pt x="27" y="0"/>
                        </a:moveTo>
                        <a:lnTo>
                          <a:pt x="25" y="23"/>
                        </a:lnTo>
                        <a:lnTo>
                          <a:pt x="25" y="38"/>
                        </a:lnTo>
                        <a:lnTo>
                          <a:pt x="25" y="63"/>
                        </a:lnTo>
                        <a:lnTo>
                          <a:pt x="29" y="82"/>
                        </a:lnTo>
                        <a:lnTo>
                          <a:pt x="25" y="105"/>
                        </a:lnTo>
                        <a:lnTo>
                          <a:pt x="19" y="130"/>
                        </a:lnTo>
                        <a:lnTo>
                          <a:pt x="16" y="147"/>
                        </a:lnTo>
                        <a:lnTo>
                          <a:pt x="14" y="170"/>
                        </a:lnTo>
                        <a:lnTo>
                          <a:pt x="14" y="193"/>
                        </a:lnTo>
                        <a:lnTo>
                          <a:pt x="6" y="217"/>
                        </a:lnTo>
                        <a:lnTo>
                          <a:pt x="0" y="236"/>
                        </a:lnTo>
                        <a:lnTo>
                          <a:pt x="2" y="259"/>
                        </a:lnTo>
                        <a:lnTo>
                          <a:pt x="10" y="282"/>
                        </a:lnTo>
                        <a:lnTo>
                          <a:pt x="19" y="307"/>
                        </a:lnTo>
                        <a:lnTo>
                          <a:pt x="23" y="335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8" name="Freeform 24"/>
                  <p:cNvSpPr/>
                  <p:nvPr/>
                </p:nvSpPr>
                <p:spPr bwMode="auto">
                  <a:xfrm>
                    <a:off x="1265" y="2091"/>
                    <a:ext cx="13" cy="59"/>
                  </a:xfrm>
                  <a:custGeom>
                    <a:avLst/>
                    <a:gdLst>
                      <a:gd name="T0" fmla="*/ 0 w 27"/>
                      <a:gd name="T1" fmla="*/ 0 h 119"/>
                      <a:gd name="T2" fmla="*/ 0 w 27"/>
                      <a:gd name="T3" fmla="*/ 0 h 119"/>
                      <a:gd name="T4" fmla="*/ 0 w 27"/>
                      <a:gd name="T5" fmla="*/ 0 h 119"/>
                      <a:gd name="T6" fmla="*/ 0 w 27"/>
                      <a:gd name="T7" fmla="*/ 0 h 119"/>
                      <a:gd name="T8" fmla="*/ 0 w 27"/>
                      <a:gd name="T9" fmla="*/ 0 h 119"/>
                      <a:gd name="T10" fmla="*/ 0 w 27"/>
                      <a:gd name="T11" fmla="*/ 0 h 11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7"/>
                      <a:gd name="T19" fmla="*/ 0 h 119"/>
                      <a:gd name="T20" fmla="*/ 27 w 27"/>
                      <a:gd name="T21" fmla="*/ 119 h 11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7" h="119">
                        <a:moveTo>
                          <a:pt x="20" y="0"/>
                        </a:moveTo>
                        <a:lnTo>
                          <a:pt x="8" y="21"/>
                        </a:lnTo>
                        <a:lnTo>
                          <a:pt x="0" y="46"/>
                        </a:lnTo>
                        <a:lnTo>
                          <a:pt x="0" y="75"/>
                        </a:lnTo>
                        <a:lnTo>
                          <a:pt x="10" y="98"/>
                        </a:lnTo>
                        <a:lnTo>
                          <a:pt x="27" y="119"/>
                        </a:lnTo>
                      </a:path>
                    </a:pathLst>
                  </a:custGeom>
                  <a:noFill/>
                  <a:ln w="11113">
                    <a:solidFill>
                      <a:srgbClr val="000000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2332" name="Group 25"/>
              <p:cNvGrpSpPr/>
              <p:nvPr/>
            </p:nvGrpSpPr>
            <p:grpSpPr bwMode="auto">
              <a:xfrm>
                <a:off x="1325" y="1763"/>
                <a:ext cx="300" cy="387"/>
                <a:chOff x="1325" y="1763"/>
                <a:chExt cx="300" cy="387"/>
              </a:xfrm>
            </p:grpSpPr>
            <p:grpSp>
              <p:nvGrpSpPr>
                <p:cNvPr id="12333" name="Group 26"/>
                <p:cNvGrpSpPr/>
                <p:nvPr/>
              </p:nvGrpSpPr>
              <p:grpSpPr bwMode="auto">
                <a:xfrm>
                  <a:off x="1325" y="1763"/>
                  <a:ext cx="300" cy="387"/>
                  <a:chOff x="1325" y="1763"/>
                  <a:chExt cx="300" cy="387"/>
                </a:xfrm>
              </p:grpSpPr>
              <p:sp>
                <p:nvSpPr>
                  <p:cNvPr id="12335" name="Freeform 27"/>
                  <p:cNvSpPr/>
                  <p:nvPr/>
                </p:nvSpPr>
                <p:spPr bwMode="auto">
                  <a:xfrm>
                    <a:off x="1325" y="1763"/>
                    <a:ext cx="300" cy="387"/>
                  </a:xfrm>
                  <a:custGeom>
                    <a:avLst/>
                    <a:gdLst>
                      <a:gd name="T0" fmla="*/ 0 w 601"/>
                      <a:gd name="T1" fmla="*/ 1 h 774"/>
                      <a:gd name="T2" fmla="*/ 0 w 601"/>
                      <a:gd name="T3" fmla="*/ 1 h 774"/>
                      <a:gd name="T4" fmla="*/ 0 w 601"/>
                      <a:gd name="T5" fmla="*/ 1 h 774"/>
                      <a:gd name="T6" fmla="*/ 0 w 601"/>
                      <a:gd name="T7" fmla="*/ 1 h 774"/>
                      <a:gd name="T8" fmla="*/ 0 w 601"/>
                      <a:gd name="T9" fmla="*/ 1 h 774"/>
                      <a:gd name="T10" fmla="*/ 0 w 601"/>
                      <a:gd name="T11" fmla="*/ 1 h 774"/>
                      <a:gd name="T12" fmla="*/ 0 w 601"/>
                      <a:gd name="T13" fmla="*/ 1 h 774"/>
                      <a:gd name="T14" fmla="*/ 0 w 601"/>
                      <a:gd name="T15" fmla="*/ 1 h 774"/>
                      <a:gd name="T16" fmla="*/ 0 w 601"/>
                      <a:gd name="T17" fmla="*/ 1 h 774"/>
                      <a:gd name="T18" fmla="*/ 0 w 601"/>
                      <a:gd name="T19" fmla="*/ 1 h 774"/>
                      <a:gd name="T20" fmla="*/ 0 w 601"/>
                      <a:gd name="T21" fmla="*/ 1 h 774"/>
                      <a:gd name="T22" fmla="*/ 0 w 601"/>
                      <a:gd name="T23" fmla="*/ 1 h 774"/>
                      <a:gd name="T24" fmla="*/ 0 w 601"/>
                      <a:gd name="T25" fmla="*/ 0 h 774"/>
                      <a:gd name="T26" fmla="*/ 0 w 601"/>
                      <a:gd name="T27" fmla="*/ 1 h 774"/>
                      <a:gd name="T28" fmla="*/ 0 w 601"/>
                      <a:gd name="T29" fmla="*/ 1 h 774"/>
                      <a:gd name="T30" fmla="*/ 0 w 601"/>
                      <a:gd name="T31" fmla="*/ 1 h 774"/>
                      <a:gd name="T32" fmla="*/ 0 w 601"/>
                      <a:gd name="T33" fmla="*/ 1 h 774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01"/>
                      <a:gd name="T52" fmla="*/ 0 h 774"/>
                      <a:gd name="T53" fmla="*/ 601 w 601"/>
                      <a:gd name="T54" fmla="*/ 774 h 774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01" h="774">
                        <a:moveTo>
                          <a:pt x="118" y="56"/>
                        </a:moveTo>
                        <a:lnTo>
                          <a:pt x="0" y="67"/>
                        </a:lnTo>
                        <a:lnTo>
                          <a:pt x="36" y="162"/>
                        </a:lnTo>
                        <a:lnTo>
                          <a:pt x="124" y="271"/>
                        </a:lnTo>
                        <a:lnTo>
                          <a:pt x="114" y="372"/>
                        </a:lnTo>
                        <a:lnTo>
                          <a:pt x="288" y="774"/>
                        </a:lnTo>
                        <a:lnTo>
                          <a:pt x="299" y="774"/>
                        </a:lnTo>
                        <a:lnTo>
                          <a:pt x="341" y="697"/>
                        </a:lnTo>
                        <a:lnTo>
                          <a:pt x="392" y="562"/>
                        </a:lnTo>
                        <a:lnTo>
                          <a:pt x="472" y="398"/>
                        </a:lnTo>
                        <a:lnTo>
                          <a:pt x="491" y="244"/>
                        </a:lnTo>
                        <a:lnTo>
                          <a:pt x="601" y="80"/>
                        </a:lnTo>
                        <a:lnTo>
                          <a:pt x="493" y="0"/>
                        </a:lnTo>
                        <a:lnTo>
                          <a:pt x="390" y="101"/>
                        </a:lnTo>
                        <a:lnTo>
                          <a:pt x="293" y="94"/>
                        </a:lnTo>
                        <a:lnTo>
                          <a:pt x="166" y="44"/>
                        </a:lnTo>
                        <a:lnTo>
                          <a:pt x="118" y="56"/>
                        </a:lnTo>
                        <a:close/>
                      </a:path>
                    </a:pathLst>
                  </a:custGeom>
                  <a:solidFill>
                    <a:srgbClr val="E0E0E0"/>
                  </a:solidFill>
                  <a:ln w="11113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2336" name="Group 28"/>
                  <p:cNvGrpSpPr/>
                  <p:nvPr/>
                </p:nvGrpSpPr>
                <p:grpSpPr bwMode="auto">
                  <a:xfrm>
                    <a:off x="1359" y="1857"/>
                    <a:ext cx="220" cy="43"/>
                    <a:chOff x="1359" y="1857"/>
                    <a:chExt cx="220" cy="43"/>
                  </a:xfrm>
                </p:grpSpPr>
                <p:sp>
                  <p:nvSpPr>
                    <p:cNvPr id="12337" name="Freeform 29"/>
                    <p:cNvSpPr/>
                    <p:nvPr/>
                  </p:nvSpPr>
                  <p:spPr bwMode="auto">
                    <a:xfrm>
                      <a:off x="1520" y="1857"/>
                      <a:ext cx="59" cy="37"/>
                    </a:xfrm>
                    <a:custGeom>
                      <a:avLst/>
                      <a:gdLst>
                        <a:gd name="T0" fmla="*/ 0 w 118"/>
                        <a:gd name="T1" fmla="*/ 0 h 74"/>
                        <a:gd name="T2" fmla="*/ 1 w 118"/>
                        <a:gd name="T3" fmla="*/ 1 h 74"/>
                        <a:gd name="T4" fmla="*/ 1 w 118"/>
                        <a:gd name="T5" fmla="*/ 1 h 74"/>
                        <a:gd name="T6" fmla="*/ 1 w 118"/>
                        <a:gd name="T7" fmla="*/ 1 h 74"/>
                        <a:gd name="T8" fmla="*/ 0 w 118"/>
                        <a:gd name="T9" fmla="*/ 0 h 7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8"/>
                        <a:gd name="T16" fmla="*/ 0 h 74"/>
                        <a:gd name="T17" fmla="*/ 118 w 118"/>
                        <a:gd name="T18" fmla="*/ 74 h 7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8" h="74">
                          <a:moveTo>
                            <a:pt x="0" y="0"/>
                          </a:moveTo>
                          <a:lnTo>
                            <a:pt x="59" y="57"/>
                          </a:lnTo>
                          <a:lnTo>
                            <a:pt x="118" y="27"/>
                          </a:lnTo>
                          <a:lnTo>
                            <a:pt x="57" y="74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338" name="Freeform 30"/>
                    <p:cNvSpPr/>
                    <p:nvPr/>
                  </p:nvSpPr>
                  <p:spPr bwMode="auto">
                    <a:xfrm>
                      <a:off x="1359" y="1858"/>
                      <a:ext cx="69" cy="42"/>
                    </a:xfrm>
                    <a:custGeom>
                      <a:avLst/>
                      <a:gdLst>
                        <a:gd name="T0" fmla="*/ 0 w 139"/>
                        <a:gd name="T1" fmla="*/ 0 h 84"/>
                        <a:gd name="T2" fmla="*/ 0 w 139"/>
                        <a:gd name="T3" fmla="*/ 1 h 84"/>
                        <a:gd name="T4" fmla="*/ 0 w 139"/>
                        <a:gd name="T5" fmla="*/ 1 h 84"/>
                        <a:gd name="T6" fmla="*/ 0 w 139"/>
                        <a:gd name="T7" fmla="*/ 1 h 84"/>
                        <a:gd name="T8" fmla="*/ 0 w 139"/>
                        <a:gd name="T9" fmla="*/ 0 h 8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39"/>
                        <a:gd name="T16" fmla="*/ 0 h 84"/>
                        <a:gd name="T17" fmla="*/ 139 w 139"/>
                        <a:gd name="T18" fmla="*/ 84 h 8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39" h="84">
                          <a:moveTo>
                            <a:pt x="139" y="0"/>
                          </a:moveTo>
                          <a:lnTo>
                            <a:pt x="112" y="66"/>
                          </a:lnTo>
                          <a:lnTo>
                            <a:pt x="0" y="11"/>
                          </a:lnTo>
                          <a:lnTo>
                            <a:pt x="114" y="84"/>
                          </a:lnTo>
                          <a:lnTo>
                            <a:pt x="139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12334" name="Freeform 31"/>
                <p:cNvSpPr/>
                <p:nvPr/>
              </p:nvSpPr>
              <p:spPr bwMode="auto">
                <a:xfrm>
                  <a:off x="1422" y="1813"/>
                  <a:ext cx="101" cy="337"/>
                </a:xfrm>
                <a:custGeom>
                  <a:avLst/>
                  <a:gdLst>
                    <a:gd name="T0" fmla="*/ 0 w 204"/>
                    <a:gd name="T1" fmla="*/ 0 h 675"/>
                    <a:gd name="T2" fmla="*/ 0 w 204"/>
                    <a:gd name="T3" fmla="*/ 0 h 675"/>
                    <a:gd name="T4" fmla="*/ 0 w 204"/>
                    <a:gd name="T5" fmla="*/ 0 h 675"/>
                    <a:gd name="T6" fmla="*/ 0 w 204"/>
                    <a:gd name="T7" fmla="*/ 0 h 675"/>
                    <a:gd name="T8" fmla="*/ 0 w 204"/>
                    <a:gd name="T9" fmla="*/ 0 h 675"/>
                    <a:gd name="T10" fmla="*/ 0 w 204"/>
                    <a:gd name="T11" fmla="*/ 0 h 675"/>
                    <a:gd name="T12" fmla="*/ 0 w 204"/>
                    <a:gd name="T13" fmla="*/ 0 h 675"/>
                    <a:gd name="T14" fmla="*/ 0 w 204"/>
                    <a:gd name="T15" fmla="*/ 0 h 675"/>
                    <a:gd name="T16" fmla="*/ 0 w 204"/>
                    <a:gd name="T17" fmla="*/ 0 h 675"/>
                    <a:gd name="T18" fmla="*/ 0 w 204"/>
                    <a:gd name="T19" fmla="*/ 0 h 675"/>
                    <a:gd name="T20" fmla="*/ 0 w 204"/>
                    <a:gd name="T21" fmla="*/ 0 h 675"/>
                    <a:gd name="T22" fmla="*/ 0 w 204"/>
                    <a:gd name="T23" fmla="*/ 0 h 675"/>
                    <a:gd name="T24" fmla="*/ 0 w 204"/>
                    <a:gd name="T25" fmla="*/ 0 h 675"/>
                    <a:gd name="T26" fmla="*/ 0 w 204"/>
                    <a:gd name="T27" fmla="*/ 0 h 675"/>
                    <a:gd name="T28" fmla="*/ 0 w 204"/>
                    <a:gd name="T29" fmla="*/ 0 h 67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04"/>
                    <a:gd name="T46" fmla="*/ 0 h 675"/>
                    <a:gd name="T47" fmla="*/ 204 w 204"/>
                    <a:gd name="T48" fmla="*/ 675 h 67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04" h="675">
                      <a:moveTo>
                        <a:pt x="59" y="0"/>
                      </a:moveTo>
                      <a:lnTo>
                        <a:pt x="23" y="92"/>
                      </a:lnTo>
                      <a:lnTo>
                        <a:pt x="75" y="189"/>
                      </a:lnTo>
                      <a:lnTo>
                        <a:pt x="63" y="233"/>
                      </a:lnTo>
                      <a:lnTo>
                        <a:pt x="31" y="288"/>
                      </a:lnTo>
                      <a:lnTo>
                        <a:pt x="0" y="454"/>
                      </a:lnTo>
                      <a:lnTo>
                        <a:pt x="88" y="675"/>
                      </a:lnTo>
                      <a:lnTo>
                        <a:pt x="115" y="675"/>
                      </a:lnTo>
                      <a:lnTo>
                        <a:pt x="204" y="461"/>
                      </a:lnTo>
                      <a:lnTo>
                        <a:pt x="185" y="292"/>
                      </a:lnTo>
                      <a:lnTo>
                        <a:pt x="158" y="237"/>
                      </a:lnTo>
                      <a:lnTo>
                        <a:pt x="137" y="187"/>
                      </a:lnTo>
                      <a:lnTo>
                        <a:pt x="183" y="92"/>
                      </a:lnTo>
                      <a:lnTo>
                        <a:pt x="158" y="0"/>
                      </a:ln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008080"/>
                </a:solidFill>
                <a:ln w="11113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297" name="Group 32"/>
            <p:cNvGrpSpPr/>
            <p:nvPr/>
          </p:nvGrpSpPr>
          <p:grpSpPr bwMode="auto">
            <a:xfrm>
              <a:off x="985" y="2107"/>
              <a:ext cx="280" cy="239"/>
              <a:chOff x="1273" y="2116"/>
              <a:chExt cx="280" cy="239"/>
            </a:xfrm>
          </p:grpSpPr>
          <p:sp>
            <p:nvSpPr>
              <p:cNvPr id="12325" name="Freeform 33"/>
              <p:cNvSpPr/>
              <p:nvPr/>
            </p:nvSpPr>
            <p:spPr bwMode="auto">
              <a:xfrm>
                <a:off x="1348" y="2116"/>
                <a:ext cx="205" cy="228"/>
              </a:xfrm>
              <a:custGeom>
                <a:avLst/>
                <a:gdLst>
                  <a:gd name="T0" fmla="*/ 0 w 409"/>
                  <a:gd name="T1" fmla="*/ 1 h 455"/>
                  <a:gd name="T2" fmla="*/ 1 w 409"/>
                  <a:gd name="T3" fmla="*/ 1 h 455"/>
                  <a:gd name="T4" fmla="*/ 1 w 409"/>
                  <a:gd name="T5" fmla="*/ 1 h 455"/>
                  <a:gd name="T6" fmla="*/ 1 w 409"/>
                  <a:gd name="T7" fmla="*/ 1 h 455"/>
                  <a:gd name="T8" fmla="*/ 1 w 409"/>
                  <a:gd name="T9" fmla="*/ 0 h 455"/>
                  <a:gd name="T10" fmla="*/ 1 w 409"/>
                  <a:gd name="T11" fmla="*/ 1 h 455"/>
                  <a:gd name="T12" fmla="*/ 1 w 409"/>
                  <a:gd name="T13" fmla="*/ 1 h 455"/>
                  <a:gd name="T14" fmla="*/ 1 w 409"/>
                  <a:gd name="T15" fmla="*/ 1 h 455"/>
                  <a:gd name="T16" fmla="*/ 1 w 409"/>
                  <a:gd name="T17" fmla="*/ 1 h 455"/>
                  <a:gd name="T18" fmla="*/ 1 w 409"/>
                  <a:gd name="T19" fmla="*/ 1 h 455"/>
                  <a:gd name="T20" fmla="*/ 1 w 409"/>
                  <a:gd name="T21" fmla="*/ 1 h 455"/>
                  <a:gd name="T22" fmla="*/ 1 w 409"/>
                  <a:gd name="T23" fmla="*/ 1 h 455"/>
                  <a:gd name="T24" fmla="*/ 1 w 409"/>
                  <a:gd name="T25" fmla="*/ 1 h 455"/>
                  <a:gd name="T26" fmla="*/ 1 w 409"/>
                  <a:gd name="T27" fmla="*/ 1 h 455"/>
                  <a:gd name="T28" fmla="*/ 1 w 409"/>
                  <a:gd name="T29" fmla="*/ 1 h 455"/>
                  <a:gd name="T30" fmla="*/ 1 w 409"/>
                  <a:gd name="T31" fmla="*/ 1 h 455"/>
                  <a:gd name="T32" fmla="*/ 1 w 409"/>
                  <a:gd name="T33" fmla="*/ 1 h 455"/>
                  <a:gd name="T34" fmla="*/ 1 w 409"/>
                  <a:gd name="T35" fmla="*/ 1 h 455"/>
                  <a:gd name="T36" fmla="*/ 1 w 409"/>
                  <a:gd name="T37" fmla="*/ 1 h 455"/>
                  <a:gd name="T38" fmla="*/ 1 w 409"/>
                  <a:gd name="T39" fmla="*/ 1 h 455"/>
                  <a:gd name="T40" fmla="*/ 1 w 409"/>
                  <a:gd name="T41" fmla="*/ 1 h 455"/>
                  <a:gd name="T42" fmla="*/ 1 w 409"/>
                  <a:gd name="T43" fmla="*/ 1 h 455"/>
                  <a:gd name="T44" fmla="*/ 1 w 409"/>
                  <a:gd name="T45" fmla="*/ 1 h 455"/>
                  <a:gd name="T46" fmla="*/ 1 w 409"/>
                  <a:gd name="T47" fmla="*/ 1 h 455"/>
                  <a:gd name="T48" fmla="*/ 1 w 409"/>
                  <a:gd name="T49" fmla="*/ 1 h 455"/>
                  <a:gd name="T50" fmla="*/ 1 w 409"/>
                  <a:gd name="T51" fmla="*/ 1 h 455"/>
                  <a:gd name="T52" fmla="*/ 1 w 409"/>
                  <a:gd name="T53" fmla="*/ 1 h 455"/>
                  <a:gd name="T54" fmla="*/ 1 w 409"/>
                  <a:gd name="T55" fmla="*/ 1 h 455"/>
                  <a:gd name="T56" fmla="*/ 1 w 409"/>
                  <a:gd name="T57" fmla="*/ 1 h 455"/>
                  <a:gd name="T58" fmla="*/ 1 w 409"/>
                  <a:gd name="T59" fmla="*/ 1 h 455"/>
                  <a:gd name="T60" fmla="*/ 1 w 409"/>
                  <a:gd name="T61" fmla="*/ 1 h 455"/>
                  <a:gd name="T62" fmla="*/ 1 w 409"/>
                  <a:gd name="T63" fmla="*/ 1 h 455"/>
                  <a:gd name="T64" fmla="*/ 1 w 409"/>
                  <a:gd name="T65" fmla="*/ 1 h 455"/>
                  <a:gd name="T66" fmla="*/ 1 w 409"/>
                  <a:gd name="T67" fmla="*/ 1 h 455"/>
                  <a:gd name="T68" fmla="*/ 1 w 409"/>
                  <a:gd name="T69" fmla="*/ 1 h 455"/>
                  <a:gd name="T70" fmla="*/ 1 w 409"/>
                  <a:gd name="T71" fmla="*/ 1 h 455"/>
                  <a:gd name="T72" fmla="*/ 1 w 409"/>
                  <a:gd name="T73" fmla="*/ 1 h 455"/>
                  <a:gd name="T74" fmla="*/ 1 w 409"/>
                  <a:gd name="T75" fmla="*/ 1 h 455"/>
                  <a:gd name="T76" fmla="*/ 1 w 409"/>
                  <a:gd name="T77" fmla="*/ 1 h 455"/>
                  <a:gd name="T78" fmla="*/ 0 w 409"/>
                  <a:gd name="T79" fmla="*/ 1 h 455"/>
                  <a:gd name="T80" fmla="*/ 0 w 409"/>
                  <a:gd name="T81" fmla="*/ 1 h 455"/>
                  <a:gd name="T82" fmla="*/ 0 w 409"/>
                  <a:gd name="T83" fmla="*/ 1 h 45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9"/>
                  <a:gd name="T127" fmla="*/ 0 h 455"/>
                  <a:gd name="T128" fmla="*/ 409 w 409"/>
                  <a:gd name="T129" fmla="*/ 455 h 45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9" h="455">
                    <a:moveTo>
                      <a:pt x="0" y="158"/>
                    </a:moveTo>
                    <a:lnTo>
                      <a:pt x="108" y="53"/>
                    </a:lnTo>
                    <a:lnTo>
                      <a:pt x="167" y="27"/>
                    </a:lnTo>
                    <a:lnTo>
                      <a:pt x="226" y="2"/>
                    </a:lnTo>
                    <a:lnTo>
                      <a:pt x="272" y="0"/>
                    </a:lnTo>
                    <a:lnTo>
                      <a:pt x="331" y="8"/>
                    </a:lnTo>
                    <a:lnTo>
                      <a:pt x="369" y="21"/>
                    </a:lnTo>
                    <a:lnTo>
                      <a:pt x="399" y="44"/>
                    </a:lnTo>
                    <a:lnTo>
                      <a:pt x="409" y="63"/>
                    </a:lnTo>
                    <a:lnTo>
                      <a:pt x="409" y="76"/>
                    </a:lnTo>
                    <a:lnTo>
                      <a:pt x="401" y="99"/>
                    </a:lnTo>
                    <a:lnTo>
                      <a:pt x="382" y="116"/>
                    </a:lnTo>
                    <a:lnTo>
                      <a:pt x="358" y="128"/>
                    </a:lnTo>
                    <a:lnTo>
                      <a:pt x="375" y="150"/>
                    </a:lnTo>
                    <a:lnTo>
                      <a:pt x="392" y="175"/>
                    </a:lnTo>
                    <a:lnTo>
                      <a:pt x="396" y="188"/>
                    </a:lnTo>
                    <a:lnTo>
                      <a:pt x="390" y="209"/>
                    </a:lnTo>
                    <a:lnTo>
                      <a:pt x="378" y="223"/>
                    </a:lnTo>
                    <a:lnTo>
                      <a:pt x="361" y="236"/>
                    </a:lnTo>
                    <a:lnTo>
                      <a:pt x="331" y="238"/>
                    </a:lnTo>
                    <a:lnTo>
                      <a:pt x="337" y="261"/>
                    </a:lnTo>
                    <a:lnTo>
                      <a:pt x="344" y="276"/>
                    </a:lnTo>
                    <a:lnTo>
                      <a:pt x="339" y="303"/>
                    </a:lnTo>
                    <a:lnTo>
                      <a:pt x="325" y="316"/>
                    </a:lnTo>
                    <a:lnTo>
                      <a:pt x="304" y="322"/>
                    </a:lnTo>
                    <a:lnTo>
                      <a:pt x="278" y="322"/>
                    </a:lnTo>
                    <a:lnTo>
                      <a:pt x="289" y="333"/>
                    </a:lnTo>
                    <a:lnTo>
                      <a:pt x="299" y="352"/>
                    </a:lnTo>
                    <a:lnTo>
                      <a:pt x="297" y="369"/>
                    </a:lnTo>
                    <a:lnTo>
                      <a:pt x="287" y="381"/>
                    </a:lnTo>
                    <a:lnTo>
                      <a:pt x="274" y="388"/>
                    </a:lnTo>
                    <a:lnTo>
                      <a:pt x="257" y="398"/>
                    </a:lnTo>
                    <a:lnTo>
                      <a:pt x="230" y="402"/>
                    </a:lnTo>
                    <a:lnTo>
                      <a:pt x="203" y="402"/>
                    </a:lnTo>
                    <a:lnTo>
                      <a:pt x="177" y="427"/>
                    </a:lnTo>
                    <a:lnTo>
                      <a:pt x="160" y="440"/>
                    </a:lnTo>
                    <a:lnTo>
                      <a:pt x="133" y="449"/>
                    </a:lnTo>
                    <a:lnTo>
                      <a:pt x="103" y="455"/>
                    </a:lnTo>
                    <a:lnTo>
                      <a:pt x="70" y="446"/>
                    </a:lnTo>
                    <a:lnTo>
                      <a:pt x="0" y="360"/>
                    </a:lnTo>
                    <a:lnTo>
                      <a:pt x="0" y="257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E0A080"/>
              </a:solidFill>
              <a:ln w="11113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6" name="Freeform 34"/>
              <p:cNvSpPr/>
              <p:nvPr/>
            </p:nvSpPr>
            <p:spPr bwMode="auto">
              <a:xfrm>
                <a:off x="1273" y="2155"/>
                <a:ext cx="103" cy="200"/>
              </a:xfrm>
              <a:custGeom>
                <a:avLst/>
                <a:gdLst>
                  <a:gd name="T0" fmla="*/ 1 w 205"/>
                  <a:gd name="T1" fmla="*/ 1 h 398"/>
                  <a:gd name="T2" fmla="*/ 1 w 205"/>
                  <a:gd name="T3" fmla="*/ 1 h 398"/>
                  <a:gd name="T4" fmla="*/ 1 w 205"/>
                  <a:gd name="T5" fmla="*/ 1 h 398"/>
                  <a:gd name="T6" fmla="*/ 1 w 205"/>
                  <a:gd name="T7" fmla="*/ 1 h 398"/>
                  <a:gd name="T8" fmla="*/ 1 w 205"/>
                  <a:gd name="T9" fmla="*/ 1 h 398"/>
                  <a:gd name="T10" fmla="*/ 1 w 205"/>
                  <a:gd name="T11" fmla="*/ 0 h 398"/>
                  <a:gd name="T12" fmla="*/ 1 w 205"/>
                  <a:gd name="T13" fmla="*/ 1 h 398"/>
                  <a:gd name="T14" fmla="*/ 1 w 205"/>
                  <a:gd name="T15" fmla="*/ 1 h 398"/>
                  <a:gd name="T16" fmla="*/ 1 w 205"/>
                  <a:gd name="T17" fmla="*/ 1 h 398"/>
                  <a:gd name="T18" fmla="*/ 0 w 205"/>
                  <a:gd name="T19" fmla="*/ 1 h 398"/>
                  <a:gd name="T20" fmla="*/ 1 w 205"/>
                  <a:gd name="T21" fmla="*/ 1 h 398"/>
                  <a:gd name="T22" fmla="*/ 1 w 205"/>
                  <a:gd name="T23" fmla="*/ 1 h 398"/>
                  <a:gd name="T24" fmla="*/ 1 w 205"/>
                  <a:gd name="T25" fmla="*/ 1 h 398"/>
                  <a:gd name="T26" fmla="*/ 1 w 205"/>
                  <a:gd name="T27" fmla="*/ 1 h 398"/>
                  <a:gd name="T28" fmla="*/ 1 w 205"/>
                  <a:gd name="T29" fmla="*/ 1 h 398"/>
                  <a:gd name="T30" fmla="*/ 1 w 205"/>
                  <a:gd name="T31" fmla="*/ 1 h 398"/>
                  <a:gd name="T32" fmla="*/ 1 w 205"/>
                  <a:gd name="T33" fmla="*/ 1 h 398"/>
                  <a:gd name="T34" fmla="*/ 1 w 205"/>
                  <a:gd name="T35" fmla="*/ 1 h 398"/>
                  <a:gd name="T36" fmla="*/ 1 w 205"/>
                  <a:gd name="T37" fmla="*/ 1 h 398"/>
                  <a:gd name="T38" fmla="*/ 1 w 205"/>
                  <a:gd name="T39" fmla="*/ 1 h 398"/>
                  <a:gd name="T40" fmla="*/ 1 w 205"/>
                  <a:gd name="T41" fmla="*/ 1 h 398"/>
                  <a:gd name="T42" fmla="*/ 1 w 205"/>
                  <a:gd name="T43" fmla="*/ 1 h 398"/>
                  <a:gd name="T44" fmla="*/ 1 w 205"/>
                  <a:gd name="T45" fmla="*/ 1 h 398"/>
                  <a:gd name="T46" fmla="*/ 1 w 205"/>
                  <a:gd name="T47" fmla="*/ 1 h 398"/>
                  <a:gd name="T48" fmla="*/ 1 w 205"/>
                  <a:gd name="T49" fmla="*/ 1 h 398"/>
                  <a:gd name="T50" fmla="*/ 1 w 205"/>
                  <a:gd name="T51" fmla="*/ 1 h 398"/>
                  <a:gd name="T52" fmla="*/ 1 w 205"/>
                  <a:gd name="T53" fmla="*/ 1 h 398"/>
                  <a:gd name="T54" fmla="*/ 1 w 205"/>
                  <a:gd name="T55" fmla="*/ 1 h 39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05"/>
                  <a:gd name="T85" fmla="*/ 0 h 398"/>
                  <a:gd name="T86" fmla="*/ 205 w 205"/>
                  <a:gd name="T87" fmla="*/ 398 h 39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05" h="398">
                    <a:moveTo>
                      <a:pt x="184" y="48"/>
                    </a:moveTo>
                    <a:lnTo>
                      <a:pt x="205" y="8"/>
                    </a:lnTo>
                    <a:lnTo>
                      <a:pt x="161" y="15"/>
                    </a:lnTo>
                    <a:lnTo>
                      <a:pt x="121" y="13"/>
                    </a:lnTo>
                    <a:lnTo>
                      <a:pt x="78" y="13"/>
                    </a:lnTo>
                    <a:lnTo>
                      <a:pt x="22" y="0"/>
                    </a:lnTo>
                    <a:lnTo>
                      <a:pt x="26" y="78"/>
                    </a:lnTo>
                    <a:lnTo>
                      <a:pt x="15" y="141"/>
                    </a:lnTo>
                    <a:lnTo>
                      <a:pt x="9" y="196"/>
                    </a:lnTo>
                    <a:lnTo>
                      <a:pt x="0" y="236"/>
                    </a:lnTo>
                    <a:lnTo>
                      <a:pt x="3" y="270"/>
                    </a:lnTo>
                    <a:lnTo>
                      <a:pt x="19" y="303"/>
                    </a:lnTo>
                    <a:lnTo>
                      <a:pt x="22" y="339"/>
                    </a:lnTo>
                    <a:lnTo>
                      <a:pt x="22" y="368"/>
                    </a:lnTo>
                    <a:lnTo>
                      <a:pt x="9" y="398"/>
                    </a:lnTo>
                    <a:lnTo>
                      <a:pt x="51" y="394"/>
                    </a:lnTo>
                    <a:lnTo>
                      <a:pt x="80" y="383"/>
                    </a:lnTo>
                    <a:lnTo>
                      <a:pt x="121" y="383"/>
                    </a:lnTo>
                    <a:lnTo>
                      <a:pt x="142" y="369"/>
                    </a:lnTo>
                    <a:lnTo>
                      <a:pt x="178" y="377"/>
                    </a:lnTo>
                    <a:lnTo>
                      <a:pt x="199" y="375"/>
                    </a:lnTo>
                    <a:lnTo>
                      <a:pt x="188" y="341"/>
                    </a:lnTo>
                    <a:lnTo>
                      <a:pt x="163" y="309"/>
                    </a:lnTo>
                    <a:lnTo>
                      <a:pt x="154" y="270"/>
                    </a:lnTo>
                    <a:lnTo>
                      <a:pt x="161" y="211"/>
                    </a:lnTo>
                    <a:lnTo>
                      <a:pt x="154" y="160"/>
                    </a:lnTo>
                    <a:lnTo>
                      <a:pt x="158" y="99"/>
                    </a:lnTo>
                    <a:lnTo>
                      <a:pt x="184" y="48"/>
                    </a:lnTo>
                    <a:close/>
                  </a:path>
                </a:pathLst>
              </a:custGeom>
              <a:solidFill>
                <a:srgbClr val="E0E0E0"/>
              </a:solidFill>
              <a:ln w="11113">
                <a:solidFill>
                  <a:srgbClr val="000000"/>
                </a:solidFill>
                <a:prstDash val="solid"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7" name="Freeform 35"/>
              <p:cNvSpPr/>
              <p:nvPr/>
            </p:nvSpPr>
            <p:spPr bwMode="auto">
              <a:xfrm>
                <a:off x="1459" y="2167"/>
                <a:ext cx="69" cy="15"/>
              </a:xfrm>
              <a:custGeom>
                <a:avLst/>
                <a:gdLst>
                  <a:gd name="T0" fmla="*/ 0 w 138"/>
                  <a:gd name="T1" fmla="*/ 1 h 30"/>
                  <a:gd name="T2" fmla="*/ 1 w 138"/>
                  <a:gd name="T3" fmla="*/ 1 h 30"/>
                  <a:gd name="T4" fmla="*/ 1 w 138"/>
                  <a:gd name="T5" fmla="*/ 1 h 30"/>
                  <a:gd name="T6" fmla="*/ 1 w 138"/>
                  <a:gd name="T7" fmla="*/ 1 h 30"/>
                  <a:gd name="T8" fmla="*/ 1 w 138"/>
                  <a:gd name="T9" fmla="*/ 0 h 30"/>
                  <a:gd name="T10" fmla="*/ 1 w 138"/>
                  <a:gd name="T11" fmla="*/ 0 h 30"/>
                  <a:gd name="T12" fmla="*/ 1 w 138"/>
                  <a:gd name="T13" fmla="*/ 1 h 30"/>
                  <a:gd name="T14" fmla="*/ 1 w 138"/>
                  <a:gd name="T15" fmla="*/ 1 h 30"/>
                  <a:gd name="T16" fmla="*/ 1 w 138"/>
                  <a:gd name="T17" fmla="*/ 1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8"/>
                  <a:gd name="T28" fmla="*/ 0 h 30"/>
                  <a:gd name="T29" fmla="*/ 138 w 138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8" h="30">
                    <a:moveTo>
                      <a:pt x="0" y="30"/>
                    </a:moveTo>
                    <a:lnTo>
                      <a:pt x="19" y="19"/>
                    </a:lnTo>
                    <a:lnTo>
                      <a:pt x="30" y="11"/>
                    </a:lnTo>
                    <a:lnTo>
                      <a:pt x="51" y="4"/>
                    </a:lnTo>
                    <a:lnTo>
                      <a:pt x="72" y="0"/>
                    </a:lnTo>
                    <a:lnTo>
                      <a:pt x="87" y="0"/>
                    </a:lnTo>
                    <a:lnTo>
                      <a:pt x="104" y="6"/>
                    </a:lnTo>
                    <a:lnTo>
                      <a:pt x="121" y="13"/>
                    </a:lnTo>
                    <a:lnTo>
                      <a:pt x="138" y="25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8" name="Freeform 36"/>
              <p:cNvSpPr/>
              <p:nvPr/>
            </p:nvSpPr>
            <p:spPr bwMode="auto">
              <a:xfrm>
                <a:off x="1449" y="2218"/>
                <a:ext cx="66" cy="17"/>
              </a:xfrm>
              <a:custGeom>
                <a:avLst/>
                <a:gdLst>
                  <a:gd name="T0" fmla="*/ 0 w 131"/>
                  <a:gd name="T1" fmla="*/ 1 h 32"/>
                  <a:gd name="T2" fmla="*/ 1 w 131"/>
                  <a:gd name="T3" fmla="*/ 1 h 32"/>
                  <a:gd name="T4" fmla="*/ 1 w 131"/>
                  <a:gd name="T5" fmla="*/ 0 h 32"/>
                  <a:gd name="T6" fmla="*/ 1 w 131"/>
                  <a:gd name="T7" fmla="*/ 0 h 32"/>
                  <a:gd name="T8" fmla="*/ 1 w 131"/>
                  <a:gd name="T9" fmla="*/ 1 h 32"/>
                  <a:gd name="T10" fmla="*/ 1 w 131"/>
                  <a:gd name="T11" fmla="*/ 1 h 32"/>
                  <a:gd name="T12" fmla="*/ 1 w 131"/>
                  <a:gd name="T13" fmla="*/ 1 h 32"/>
                  <a:gd name="T14" fmla="*/ 1 w 131"/>
                  <a:gd name="T15" fmla="*/ 1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1"/>
                  <a:gd name="T25" fmla="*/ 0 h 32"/>
                  <a:gd name="T26" fmla="*/ 131 w 131"/>
                  <a:gd name="T27" fmla="*/ 32 h 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1" h="32">
                    <a:moveTo>
                      <a:pt x="0" y="19"/>
                    </a:moveTo>
                    <a:lnTo>
                      <a:pt x="20" y="9"/>
                    </a:lnTo>
                    <a:lnTo>
                      <a:pt x="47" y="0"/>
                    </a:lnTo>
                    <a:lnTo>
                      <a:pt x="74" y="0"/>
                    </a:lnTo>
                    <a:lnTo>
                      <a:pt x="97" y="3"/>
                    </a:lnTo>
                    <a:lnTo>
                      <a:pt x="110" y="11"/>
                    </a:lnTo>
                    <a:lnTo>
                      <a:pt x="123" y="19"/>
                    </a:lnTo>
                    <a:lnTo>
                      <a:pt x="131" y="32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9" name="Freeform 37"/>
              <p:cNvSpPr/>
              <p:nvPr/>
            </p:nvSpPr>
            <p:spPr bwMode="auto">
              <a:xfrm>
                <a:off x="1433" y="2271"/>
                <a:ext cx="60" cy="21"/>
              </a:xfrm>
              <a:custGeom>
                <a:avLst/>
                <a:gdLst>
                  <a:gd name="T0" fmla="*/ 1 w 120"/>
                  <a:gd name="T1" fmla="*/ 1 h 42"/>
                  <a:gd name="T2" fmla="*/ 0 w 120"/>
                  <a:gd name="T3" fmla="*/ 1 h 42"/>
                  <a:gd name="T4" fmla="*/ 1 w 120"/>
                  <a:gd name="T5" fmla="*/ 1 h 42"/>
                  <a:gd name="T6" fmla="*/ 1 w 120"/>
                  <a:gd name="T7" fmla="*/ 1 h 42"/>
                  <a:gd name="T8" fmla="*/ 1 w 120"/>
                  <a:gd name="T9" fmla="*/ 1 h 42"/>
                  <a:gd name="T10" fmla="*/ 1 w 120"/>
                  <a:gd name="T11" fmla="*/ 0 h 42"/>
                  <a:gd name="T12" fmla="*/ 1 w 120"/>
                  <a:gd name="T13" fmla="*/ 0 h 42"/>
                  <a:gd name="T14" fmla="*/ 1 w 120"/>
                  <a:gd name="T15" fmla="*/ 1 h 42"/>
                  <a:gd name="T16" fmla="*/ 1 w 120"/>
                  <a:gd name="T17" fmla="*/ 1 h 42"/>
                  <a:gd name="T18" fmla="*/ 1 w 120"/>
                  <a:gd name="T19" fmla="*/ 1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0"/>
                  <a:gd name="T31" fmla="*/ 0 h 42"/>
                  <a:gd name="T32" fmla="*/ 120 w 120"/>
                  <a:gd name="T33" fmla="*/ 42 h 4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0" h="42">
                    <a:moveTo>
                      <a:pt x="8" y="42"/>
                    </a:moveTo>
                    <a:lnTo>
                      <a:pt x="0" y="35"/>
                    </a:lnTo>
                    <a:lnTo>
                      <a:pt x="4" y="19"/>
                    </a:lnTo>
                    <a:lnTo>
                      <a:pt x="15" y="14"/>
                    </a:lnTo>
                    <a:lnTo>
                      <a:pt x="36" y="6"/>
                    </a:lnTo>
                    <a:lnTo>
                      <a:pt x="57" y="0"/>
                    </a:lnTo>
                    <a:lnTo>
                      <a:pt x="76" y="0"/>
                    </a:lnTo>
                    <a:lnTo>
                      <a:pt x="93" y="2"/>
                    </a:lnTo>
                    <a:lnTo>
                      <a:pt x="109" y="10"/>
                    </a:lnTo>
                    <a:lnTo>
                      <a:pt x="120" y="16"/>
                    </a:lnTo>
                  </a:path>
                </a:pathLst>
              </a:custGeom>
              <a:noFill/>
              <a:ln w="11113">
                <a:solidFill>
                  <a:srgbClr val="000000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0" name="Rectangle 38"/>
              <p:cNvSpPr>
                <a:spLocks noChangeArrowheads="1"/>
              </p:cNvSpPr>
              <p:nvPr/>
            </p:nvSpPr>
            <p:spPr bwMode="auto">
              <a:xfrm>
                <a:off x="1306" y="2172"/>
                <a:ext cx="43" cy="16"/>
              </a:xfrm>
              <a:prstGeom prst="rect">
                <a:avLst/>
              </a:prstGeom>
              <a:solidFill>
                <a:srgbClr val="000000"/>
              </a:solidFill>
              <a:ln w="11113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kumimoji="1" lang="zh-CN" alt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2298" name="Group 39"/>
            <p:cNvGrpSpPr/>
            <p:nvPr/>
          </p:nvGrpSpPr>
          <p:grpSpPr bwMode="auto">
            <a:xfrm>
              <a:off x="897" y="624"/>
              <a:ext cx="648" cy="1191"/>
              <a:chOff x="1185" y="441"/>
              <a:chExt cx="648" cy="1191"/>
            </a:xfrm>
          </p:grpSpPr>
          <p:grpSp>
            <p:nvGrpSpPr>
              <p:cNvPr id="12299" name="Group 40"/>
              <p:cNvGrpSpPr/>
              <p:nvPr/>
            </p:nvGrpSpPr>
            <p:grpSpPr bwMode="auto">
              <a:xfrm>
                <a:off x="1185" y="441"/>
                <a:ext cx="648" cy="1191"/>
                <a:chOff x="1185" y="441"/>
                <a:chExt cx="648" cy="1415"/>
              </a:xfrm>
            </p:grpSpPr>
            <p:sp>
              <p:nvSpPr>
                <p:cNvPr id="12316" name="Freeform 41"/>
                <p:cNvSpPr/>
                <p:nvPr/>
              </p:nvSpPr>
              <p:spPr bwMode="auto">
                <a:xfrm>
                  <a:off x="1185" y="547"/>
                  <a:ext cx="610" cy="1309"/>
                </a:xfrm>
                <a:custGeom>
                  <a:avLst/>
                  <a:gdLst>
                    <a:gd name="T0" fmla="*/ 1 w 1219"/>
                    <a:gd name="T1" fmla="*/ 1 h 2617"/>
                    <a:gd name="T2" fmla="*/ 1 w 1219"/>
                    <a:gd name="T3" fmla="*/ 1 h 2617"/>
                    <a:gd name="T4" fmla="*/ 1 w 1219"/>
                    <a:gd name="T5" fmla="*/ 1 h 2617"/>
                    <a:gd name="T6" fmla="*/ 1 w 1219"/>
                    <a:gd name="T7" fmla="*/ 1 h 2617"/>
                    <a:gd name="T8" fmla="*/ 1 w 1219"/>
                    <a:gd name="T9" fmla="*/ 1 h 2617"/>
                    <a:gd name="T10" fmla="*/ 1 w 1219"/>
                    <a:gd name="T11" fmla="*/ 1 h 2617"/>
                    <a:gd name="T12" fmla="*/ 1 w 1219"/>
                    <a:gd name="T13" fmla="*/ 1 h 2617"/>
                    <a:gd name="T14" fmla="*/ 1 w 1219"/>
                    <a:gd name="T15" fmla="*/ 1 h 2617"/>
                    <a:gd name="T16" fmla="*/ 1 w 1219"/>
                    <a:gd name="T17" fmla="*/ 1 h 2617"/>
                    <a:gd name="T18" fmla="*/ 1 w 1219"/>
                    <a:gd name="T19" fmla="*/ 1 h 2617"/>
                    <a:gd name="T20" fmla="*/ 1 w 1219"/>
                    <a:gd name="T21" fmla="*/ 1 h 2617"/>
                    <a:gd name="T22" fmla="*/ 1 w 1219"/>
                    <a:gd name="T23" fmla="*/ 1 h 2617"/>
                    <a:gd name="T24" fmla="*/ 1 w 1219"/>
                    <a:gd name="T25" fmla="*/ 1 h 2617"/>
                    <a:gd name="T26" fmla="*/ 1 w 1219"/>
                    <a:gd name="T27" fmla="*/ 1 h 2617"/>
                    <a:gd name="T28" fmla="*/ 1 w 1219"/>
                    <a:gd name="T29" fmla="*/ 1 h 2617"/>
                    <a:gd name="T30" fmla="*/ 1 w 1219"/>
                    <a:gd name="T31" fmla="*/ 1 h 2617"/>
                    <a:gd name="T32" fmla="*/ 1 w 1219"/>
                    <a:gd name="T33" fmla="*/ 1 h 2617"/>
                    <a:gd name="T34" fmla="*/ 1 w 1219"/>
                    <a:gd name="T35" fmla="*/ 1 h 2617"/>
                    <a:gd name="T36" fmla="*/ 1 w 1219"/>
                    <a:gd name="T37" fmla="*/ 1 h 2617"/>
                    <a:gd name="T38" fmla="*/ 1 w 1219"/>
                    <a:gd name="T39" fmla="*/ 1 h 2617"/>
                    <a:gd name="T40" fmla="*/ 1 w 1219"/>
                    <a:gd name="T41" fmla="*/ 1 h 2617"/>
                    <a:gd name="T42" fmla="*/ 1 w 1219"/>
                    <a:gd name="T43" fmla="*/ 1 h 2617"/>
                    <a:gd name="T44" fmla="*/ 1 w 1219"/>
                    <a:gd name="T45" fmla="*/ 1 h 2617"/>
                    <a:gd name="T46" fmla="*/ 1 w 1219"/>
                    <a:gd name="T47" fmla="*/ 1 h 2617"/>
                    <a:gd name="T48" fmla="*/ 1 w 1219"/>
                    <a:gd name="T49" fmla="*/ 1 h 2617"/>
                    <a:gd name="T50" fmla="*/ 1 w 1219"/>
                    <a:gd name="T51" fmla="*/ 1 h 2617"/>
                    <a:gd name="T52" fmla="*/ 1 w 1219"/>
                    <a:gd name="T53" fmla="*/ 1 h 2617"/>
                    <a:gd name="T54" fmla="*/ 1 w 1219"/>
                    <a:gd name="T55" fmla="*/ 1 h 2617"/>
                    <a:gd name="T56" fmla="*/ 1 w 1219"/>
                    <a:gd name="T57" fmla="*/ 1 h 2617"/>
                    <a:gd name="T58" fmla="*/ 1 w 1219"/>
                    <a:gd name="T59" fmla="*/ 1 h 2617"/>
                    <a:gd name="T60" fmla="*/ 1 w 1219"/>
                    <a:gd name="T61" fmla="*/ 1 h 2617"/>
                    <a:gd name="T62" fmla="*/ 1 w 1219"/>
                    <a:gd name="T63" fmla="*/ 1 h 2617"/>
                    <a:gd name="T64" fmla="*/ 1 w 1219"/>
                    <a:gd name="T65" fmla="*/ 1 h 2617"/>
                    <a:gd name="T66" fmla="*/ 1 w 1219"/>
                    <a:gd name="T67" fmla="*/ 1 h 2617"/>
                    <a:gd name="T68" fmla="*/ 1 w 1219"/>
                    <a:gd name="T69" fmla="*/ 1 h 2617"/>
                    <a:gd name="T70" fmla="*/ 1 w 1219"/>
                    <a:gd name="T71" fmla="*/ 1 h 2617"/>
                    <a:gd name="T72" fmla="*/ 1 w 1219"/>
                    <a:gd name="T73" fmla="*/ 1 h 2617"/>
                    <a:gd name="T74" fmla="*/ 1 w 1219"/>
                    <a:gd name="T75" fmla="*/ 1 h 2617"/>
                    <a:gd name="T76" fmla="*/ 1 w 1219"/>
                    <a:gd name="T77" fmla="*/ 1 h 2617"/>
                    <a:gd name="T78" fmla="*/ 1 w 1219"/>
                    <a:gd name="T79" fmla="*/ 0 h 2617"/>
                    <a:gd name="T80" fmla="*/ 1 w 1219"/>
                    <a:gd name="T81" fmla="*/ 1 h 2617"/>
                    <a:gd name="T82" fmla="*/ 1 w 1219"/>
                    <a:gd name="T83" fmla="*/ 1 h 2617"/>
                    <a:gd name="T84" fmla="*/ 1 w 1219"/>
                    <a:gd name="T85" fmla="*/ 1 h 2617"/>
                    <a:gd name="T86" fmla="*/ 1 w 1219"/>
                    <a:gd name="T87" fmla="*/ 1 h 2617"/>
                    <a:gd name="T88" fmla="*/ 1 w 1219"/>
                    <a:gd name="T89" fmla="*/ 1 h 2617"/>
                    <a:gd name="T90" fmla="*/ 1 w 1219"/>
                    <a:gd name="T91" fmla="*/ 1 h 2617"/>
                    <a:gd name="T92" fmla="*/ 1 w 1219"/>
                    <a:gd name="T93" fmla="*/ 1 h 2617"/>
                    <a:gd name="T94" fmla="*/ 1 w 1219"/>
                    <a:gd name="T95" fmla="*/ 1 h 2617"/>
                    <a:gd name="T96" fmla="*/ 1 w 1219"/>
                    <a:gd name="T97" fmla="*/ 1 h 2617"/>
                    <a:gd name="T98" fmla="*/ 1 w 1219"/>
                    <a:gd name="T99" fmla="*/ 1 h 2617"/>
                    <a:gd name="T100" fmla="*/ 1 w 1219"/>
                    <a:gd name="T101" fmla="*/ 1 h 2617"/>
                    <a:gd name="T102" fmla="*/ 0 w 1219"/>
                    <a:gd name="T103" fmla="*/ 1 h 2617"/>
                    <a:gd name="T104" fmla="*/ 1 w 1219"/>
                    <a:gd name="T105" fmla="*/ 1 h 2617"/>
                    <a:gd name="T106" fmla="*/ 1 w 1219"/>
                    <a:gd name="T107" fmla="*/ 1 h 2617"/>
                    <a:gd name="T108" fmla="*/ 1 w 1219"/>
                    <a:gd name="T109" fmla="*/ 1 h 2617"/>
                    <a:gd name="T110" fmla="*/ 1 w 1219"/>
                    <a:gd name="T111" fmla="*/ 1 h 2617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1219"/>
                    <a:gd name="T169" fmla="*/ 0 h 2617"/>
                    <a:gd name="T170" fmla="*/ 1219 w 1219"/>
                    <a:gd name="T171" fmla="*/ 2617 h 2617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1219" h="2617">
                      <a:moveTo>
                        <a:pt x="123" y="1175"/>
                      </a:moveTo>
                      <a:lnTo>
                        <a:pt x="150" y="1389"/>
                      </a:lnTo>
                      <a:lnTo>
                        <a:pt x="159" y="1593"/>
                      </a:lnTo>
                      <a:lnTo>
                        <a:pt x="173" y="1758"/>
                      </a:lnTo>
                      <a:lnTo>
                        <a:pt x="190" y="1920"/>
                      </a:lnTo>
                      <a:lnTo>
                        <a:pt x="220" y="2126"/>
                      </a:lnTo>
                      <a:lnTo>
                        <a:pt x="268" y="2314"/>
                      </a:lnTo>
                      <a:lnTo>
                        <a:pt x="291" y="2394"/>
                      </a:lnTo>
                      <a:lnTo>
                        <a:pt x="338" y="2499"/>
                      </a:lnTo>
                      <a:lnTo>
                        <a:pt x="397" y="2558"/>
                      </a:lnTo>
                      <a:lnTo>
                        <a:pt x="445" y="2590"/>
                      </a:lnTo>
                      <a:lnTo>
                        <a:pt x="500" y="2606"/>
                      </a:lnTo>
                      <a:lnTo>
                        <a:pt x="574" y="2617"/>
                      </a:lnTo>
                      <a:lnTo>
                        <a:pt x="645" y="2606"/>
                      </a:lnTo>
                      <a:lnTo>
                        <a:pt x="717" y="2579"/>
                      </a:lnTo>
                      <a:lnTo>
                        <a:pt x="774" y="2524"/>
                      </a:lnTo>
                      <a:lnTo>
                        <a:pt x="820" y="2438"/>
                      </a:lnTo>
                      <a:lnTo>
                        <a:pt x="860" y="2326"/>
                      </a:lnTo>
                      <a:lnTo>
                        <a:pt x="898" y="2219"/>
                      </a:lnTo>
                      <a:lnTo>
                        <a:pt x="955" y="2023"/>
                      </a:lnTo>
                      <a:lnTo>
                        <a:pt x="1010" y="1777"/>
                      </a:lnTo>
                      <a:lnTo>
                        <a:pt x="1050" y="1591"/>
                      </a:lnTo>
                      <a:lnTo>
                        <a:pt x="1075" y="1366"/>
                      </a:lnTo>
                      <a:lnTo>
                        <a:pt x="1094" y="1172"/>
                      </a:lnTo>
                      <a:lnTo>
                        <a:pt x="1103" y="1095"/>
                      </a:lnTo>
                      <a:lnTo>
                        <a:pt x="1139" y="1067"/>
                      </a:lnTo>
                      <a:lnTo>
                        <a:pt x="1168" y="1038"/>
                      </a:lnTo>
                      <a:lnTo>
                        <a:pt x="1198" y="1000"/>
                      </a:lnTo>
                      <a:lnTo>
                        <a:pt x="1219" y="953"/>
                      </a:lnTo>
                      <a:lnTo>
                        <a:pt x="1215" y="909"/>
                      </a:lnTo>
                      <a:lnTo>
                        <a:pt x="1185" y="871"/>
                      </a:lnTo>
                      <a:lnTo>
                        <a:pt x="1149" y="842"/>
                      </a:lnTo>
                      <a:lnTo>
                        <a:pt x="1113" y="835"/>
                      </a:lnTo>
                      <a:lnTo>
                        <a:pt x="1113" y="776"/>
                      </a:lnTo>
                      <a:lnTo>
                        <a:pt x="1120" y="616"/>
                      </a:lnTo>
                      <a:lnTo>
                        <a:pt x="1132" y="433"/>
                      </a:lnTo>
                      <a:lnTo>
                        <a:pt x="1084" y="233"/>
                      </a:lnTo>
                      <a:lnTo>
                        <a:pt x="1021" y="132"/>
                      </a:lnTo>
                      <a:lnTo>
                        <a:pt x="869" y="19"/>
                      </a:lnTo>
                      <a:lnTo>
                        <a:pt x="677" y="0"/>
                      </a:lnTo>
                      <a:lnTo>
                        <a:pt x="498" y="29"/>
                      </a:lnTo>
                      <a:lnTo>
                        <a:pt x="287" y="120"/>
                      </a:lnTo>
                      <a:lnTo>
                        <a:pt x="161" y="301"/>
                      </a:lnTo>
                      <a:lnTo>
                        <a:pt x="154" y="477"/>
                      </a:lnTo>
                      <a:lnTo>
                        <a:pt x="161" y="598"/>
                      </a:lnTo>
                      <a:lnTo>
                        <a:pt x="154" y="692"/>
                      </a:lnTo>
                      <a:lnTo>
                        <a:pt x="144" y="756"/>
                      </a:lnTo>
                      <a:lnTo>
                        <a:pt x="106" y="804"/>
                      </a:lnTo>
                      <a:lnTo>
                        <a:pt x="62" y="833"/>
                      </a:lnTo>
                      <a:lnTo>
                        <a:pt x="17" y="869"/>
                      </a:lnTo>
                      <a:lnTo>
                        <a:pt x="2" y="915"/>
                      </a:lnTo>
                      <a:lnTo>
                        <a:pt x="0" y="953"/>
                      </a:lnTo>
                      <a:lnTo>
                        <a:pt x="15" y="1006"/>
                      </a:lnTo>
                      <a:lnTo>
                        <a:pt x="66" y="1048"/>
                      </a:lnTo>
                      <a:lnTo>
                        <a:pt x="97" y="1067"/>
                      </a:lnTo>
                      <a:lnTo>
                        <a:pt x="123" y="1175"/>
                      </a:lnTo>
                      <a:close/>
                    </a:path>
                  </a:pathLst>
                </a:custGeom>
                <a:solidFill>
                  <a:srgbClr val="E0A080"/>
                </a:solidFill>
                <a:ln w="11113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2317" name="Group 42"/>
                <p:cNvGrpSpPr/>
                <p:nvPr/>
              </p:nvGrpSpPr>
              <p:grpSpPr bwMode="auto">
                <a:xfrm>
                  <a:off x="1186" y="441"/>
                  <a:ext cx="647" cy="541"/>
                  <a:chOff x="1186" y="441"/>
                  <a:chExt cx="647" cy="541"/>
                </a:xfrm>
              </p:grpSpPr>
              <p:sp>
                <p:nvSpPr>
                  <p:cNvPr id="12318" name="Freeform 43"/>
                  <p:cNvSpPr/>
                  <p:nvPr/>
                </p:nvSpPr>
                <p:spPr bwMode="auto">
                  <a:xfrm>
                    <a:off x="1186" y="441"/>
                    <a:ext cx="647" cy="541"/>
                  </a:xfrm>
                  <a:custGeom>
                    <a:avLst/>
                    <a:gdLst>
                      <a:gd name="T0" fmla="*/ 1 w 1293"/>
                      <a:gd name="T1" fmla="*/ 0 h 1084"/>
                      <a:gd name="T2" fmla="*/ 1 w 1293"/>
                      <a:gd name="T3" fmla="*/ 0 h 1084"/>
                      <a:gd name="T4" fmla="*/ 1 w 1293"/>
                      <a:gd name="T5" fmla="*/ 0 h 1084"/>
                      <a:gd name="T6" fmla="*/ 1 w 1293"/>
                      <a:gd name="T7" fmla="*/ 0 h 1084"/>
                      <a:gd name="T8" fmla="*/ 1 w 1293"/>
                      <a:gd name="T9" fmla="*/ 0 h 1084"/>
                      <a:gd name="T10" fmla="*/ 1 w 1293"/>
                      <a:gd name="T11" fmla="*/ 0 h 1084"/>
                      <a:gd name="T12" fmla="*/ 1 w 1293"/>
                      <a:gd name="T13" fmla="*/ 0 h 1084"/>
                      <a:gd name="T14" fmla="*/ 1 w 1293"/>
                      <a:gd name="T15" fmla="*/ 0 h 1084"/>
                      <a:gd name="T16" fmla="*/ 1 w 1293"/>
                      <a:gd name="T17" fmla="*/ 0 h 1084"/>
                      <a:gd name="T18" fmla="*/ 1 w 1293"/>
                      <a:gd name="T19" fmla="*/ 0 h 1084"/>
                      <a:gd name="T20" fmla="*/ 1 w 1293"/>
                      <a:gd name="T21" fmla="*/ 0 h 1084"/>
                      <a:gd name="T22" fmla="*/ 1 w 1293"/>
                      <a:gd name="T23" fmla="*/ 0 h 1084"/>
                      <a:gd name="T24" fmla="*/ 1 w 1293"/>
                      <a:gd name="T25" fmla="*/ 0 h 1084"/>
                      <a:gd name="T26" fmla="*/ 1 w 1293"/>
                      <a:gd name="T27" fmla="*/ 0 h 1084"/>
                      <a:gd name="T28" fmla="*/ 1 w 1293"/>
                      <a:gd name="T29" fmla="*/ 0 h 1084"/>
                      <a:gd name="T30" fmla="*/ 1 w 1293"/>
                      <a:gd name="T31" fmla="*/ 0 h 1084"/>
                      <a:gd name="T32" fmla="*/ 1 w 1293"/>
                      <a:gd name="T33" fmla="*/ 0 h 1084"/>
                      <a:gd name="T34" fmla="*/ 1 w 1293"/>
                      <a:gd name="T35" fmla="*/ 0 h 1084"/>
                      <a:gd name="T36" fmla="*/ 1 w 1293"/>
                      <a:gd name="T37" fmla="*/ 0 h 1084"/>
                      <a:gd name="T38" fmla="*/ 1 w 1293"/>
                      <a:gd name="T39" fmla="*/ 0 h 1084"/>
                      <a:gd name="T40" fmla="*/ 1 w 1293"/>
                      <a:gd name="T41" fmla="*/ 0 h 1084"/>
                      <a:gd name="T42" fmla="*/ 1 w 1293"/>
                      <a:gd name="T43" fmla="*/ 0 h 1084"/>
                      <a:gd name="T44" fmla="*/ 1 w 1293"/>
                      <a:gd name="T45" fmla="*/ 0 h 1084"/>
                      <a:gd name="T46" fmla="*/ 1 w 1293"/>
                      <a:gd name="T47" fmla="*/ 0 h 1084"/>
                      <a:gd name="T48" fmla="*/ 1 w 1293"/>
                      <a:gd name="T49" fmla="*/ 0 h 1084"/>
                      <a:gd name="T50" fmla="*/ 1 w 1293"/>
                      <a:gd name="T51" fmla="*/ 0 h 1084"/>
                      <a:gd name="T52" fmla="*/ 1 w 1293"/>
                      <a:gd name="T53" fmla="*/ 0 h 1084"/>
                      <a:gd name="T54" fmla="*/ 1 w 1293"/>
                      <a:gd name="T55" fmla="*/ 0 h 1084"/>
                      <a:gd name="T56" fmla="*/ 1 w 1293"/>
                      <a:gd name="T57" fmla="*/ 0 h 1084"/>
                      <a:gd name="T58" fmla="*/ 1 w 1293"/>
                      <a:gd name="T59" fmla="*/ 0 h 1084"/>
                      <a:gd name="T60" fmla="*/ 1 w 1293"/>
                      <a:gd name="T61" fmla="*/ 0 h 1084"/>
                      <a:gd name="T62" fmla="*/ 1 w 1293"/>
                      <a:gd name="T63" fmla="*/ 0 h 1084"/>
                      <a:gd name="T64" fmla="*/ 1 w 1293"/>
                      <a:gd name="T65" fmla="*/ 0 h 1084"/>
                      <a:gd name="T66" fmla="*/ 1 w 1293"/>
                      <a:gd name="T67" fmla="*/ 0 h 1084"/>
                      <a:gd name="T68" fmla="*/ 1 w 1293"/>
                      <a:gd name="T69" fmla="*/ 0 h 1084"/>
                      <a:gd name="T70" fmla="*/ 1 w 1293"/>
                      <a:gd name="T71" fmla="*/ 0 h 1084"/>
                      <a:gd name="T72" fmla="*/ 1 w 1293"/>
                      <a:gd name="T73" fmla="*/ 0 h 1084"/>
                      <a:gd name="T74" fmla="*/ 1 w 1293"/>
                      <a:gd name="T75" fmla="*/ 0 h 1084"/>
                      <a:gd name="T76" fmla="*/ 1 w 1293"/>
                      <a:gd name="T77" fmla="*/ 0 h 1084"/>
                      <a:gd name="T78" fmla="*/ 1 w 1293"/>
                      <a:gd name="T79" fmla="*/ 0 h 1084"/>
                      <a:gd name="T80" fmla="*/ 1 w 1293"/>
                      <a:gd name="T81" fmla="*/ 0 h 1084"/>
                      <a:gd name="T82" fmla="*/ 1 w 1293"/>
                      <a:gd name="T83" fmla="*/ 0 h 1084"/>
                      <a:gd name="T84" fmla="*/ 1 w 1293"/>
                      <a:gd name="T85" fmla="*/ 0 h 1084"/>
                      <a:gd name="T86" fmla="*/ 1 w 1293"/>
                      <a:gd name="T87" fmla="*/ 0 h 1084"/>
                      <a:gd name="T88" fmla="*/ 1 w 1293"/>
                      <a:gd name="T89" fmla="*/ 0 h 1084"/>
                      <a:gd name="T90" fmla="*/ 1 w 1293"/>
                      <a:gd name="T91" fmla="*/ 0 h 1084"/>
                      <a:gd name="T92" fmla="*/ 1 w 1293"/>
                      <a:gd name="T93" fmla="*/ 0 h 1084"/>
                      <a:gd name="T94" fmla="*/ 1 w 1293"/>
                      <a:gd name="T95" fmla="*/ 0 h 1084"/>
                      <a:gd name="T96" fmla="*/ 1 w 1293"/>
                      <a:gd name="T97" fmla="*/ 0 h 1084"/>
                      <a:gd name="T98" fmla="*/ 1 w 1293"/>
                      <a:gd name="T99" fmla="*/ 0 h 1084"/>
                      <a:gd name="T100" fmla="*/ 1 w 1293"/>
                      <a:gd name="T101" fmla="*/ 0 h 1084"/>
                      <a:gd name="T102" fmla="*/ 1 w 1293"/>
                      <a:gd name="T103" fmla="*/ 0 h 1084"/>
                      <a:gd name="T104" fmla="*/ 1 w 1293"/>
                      <a:gd name="T105" fmla="*/ 0 h 1084"/>
                      <a:gd name="T106" fmla="*/ 1 w 1293"/>
                      <a:gd name="T107" fmla="*/ 0 h 1084"/>
                      <a:gd name="T108" fmla="*/ 1 w 1293"/>
                      <a:gd name="T109" fmla="*/ 0 h 1084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w 1293"/>
                      <a:gd name="T166" fmla="*/ 0 h 1084"/>
                      <a:gd name="T167" fmla="*/ 1293 w 1293"/>
                      <a:gd name="T168" fmla="*/ 1084 h 1084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T165" t="T166" r="T167" b="T168"/>
                    <a:pathLst>
                      <a:path w="1293" h="1084">
                        <a:moveTo>
                          <a:pt x="991" y="848"/>
                        </a:moveTo>
                        <a:lnTo>
                          <a:pt x="1027" y="937"/>
                        </a:lnTo>
                        <a:lnTo>
                          <a:pt x="1065" y="1011"/>
                        </a:lnTo>
                        <a:lnTo>
                          <a:pt x="1111" y="1061"/>
                        </a:lnTo>
                        <a:lnTo>
                          <a:pt x="1133" y="1021"/>
                        </a:lnTo>
                        <a:lnTo>
                          <a:pt x="1156" y="954"/>
                        </a:lnTo>
                        <a:lnTo>
                          <a:pt x="1171" y="876"/>
                        </a:lnTo>
                        <a:lnTo>
                          <a:pt x="1211" y="848"/>
                        </a:lnTo>
                        <a:lnTo>
                          <a:pt x="1228" y="796"/>
                        </a:lnTo>
                        <a:lnTo>
                          <a:pt x="1236" y="735"/>
                        </a:lnTo>
                        <a:lnTo>
                          <a:pt x="1217" y="682"/>
                        </a:lnTo>
                        <a:lnTo>
                          <a:pt x="1198" y="650"/>
                        </a:lnTo>
                        <a:lnTo>
                          <a:pt x="1242" y="598"/>
                        </a:lnTo>
                        <a:lnTo>
                          <a:pt x="1280" y="545"/>
                        </a:lnTo>
                        <a:lnTo>
                          <a:pt x="1293" y="491"/>
                        </a:lnTo>
                        <a:lnTo>
                          <a:pt x="1282" y="440"/>
                        </a:lnTo>
                        <a:lnTo>
                          <a:pt x="1225" y="394"/>
                        </a:lnTo>
                        <a:lnTo>
                          <a:pt x="1168" y="372"/>
                        </a:lnTo>
                        <a:lnTo>
                          <a:pt x="1103" y="352"/>
                        </a:lnTo>
                        <a:lnTo>
                          <a:pt x="1052" y="330"/>
                        </a:lnTo>
                        <a:lnTo>
                          <a:pt x="1010" y="297"/>
                        </a:lnTo>
                        <a:lnTo>
                          <a:pt x="981" y="253"/>
                        </a:lnTo>
                        <a:lnTo>
                          <a:pt x="964" y="217"/>
                        </a:lnTo>
                        <a:lnTo>
                          <a:pt x="930" y="177"/>
                        </a:lnTo>
                        <a:lnTo>
                          <a:pt x="890" y="152"/>
                        </a:lnTo>
                        <a:lnTo>
                          <a:pt x="844" y="137"/>
                        </a:lnTo>
                        <a:lnTo>
                          <a:pt x="795" y="145"/>
                        </a:lnTo>
                        <a:lnTo>
                          <a:pt x="780" y="97"/>
                        </a:lnTo>
                        <a:lnTo>
                          <a:pt x="783" y="67"/>
                        </a:lnTo>
                        <a:lnTo>
                          <a:pt x="772" y="29"/>
                        </a:lnTo>
                        <a:lnTo>
                          <a:pt x="728" y="12"/>
                        </a:lnTo>
                        <a:lnTo>
                          <a:pt x="692" y="12"/>
                        </a:lnTo>
                        <a:lnTo>
                          <a:pt x="639" y="25"/>
                        </a:lnTo>
                        <a:lnTo>
                          <a:pt x="563" y="52"/>
                        </a:lnTo>
                        <a:lnTo>
                          <a:pt x="492" y="38"/>
                        </a:lnTo>
                        <a:lnTo>
                          <a:pt x="405" y="21"/>
                        </a:lnTo>
                        <a:lnTo>
                          <a:pt x="333" y="4"/>
                        </a:lnTo>
                        <a:lnTo>
                          <a:pt x="281" y="0"/>
                        </a:lnTo>
                        <a:lnTo>
                          <a:pt x="237" y="36"/>
                        </a:lnTo>
                        <a:lnTo>
                          <a:pt x="209" y="92"/>
                        </a:lnTo>
                        <a:lnTo>
                          <a:pt x="175" y="145"/>
                        </a:lnTo>
                        <a:lnTo>
                          <a:pt x="127" y="200"/>
                        </a:lnTo>
                        <a:lnTo>
                          <a:pt x="76" y="242"/>
                        </a:lnTo>
                        <a:lnTo>
                          <a:pt x="17" y="290"/>
                        </a:lnTo>
                        <a:lnTo>
                          <a:pt x="13" y="345"/>
                        </a:lnTo>
                        <a:lnTo>
                          <a:pt x="36" y="406"/>
                        </a:lnTo>
                        <a:lnTo>
                          <a:pt x="45" y="446"/>
                        </a:lnTo>
                        <a:lnTo>
                          <a:pt x="32" y="499"/>
                        </a:lnTo>
                        <a:lnTo>
                          <a:pt x="15" y="545"/>
                        </a:lnTo>
                        <a:lnTo>
                          <a:pt x="3" y="585"/>
                        </a:lnTo>
                        <a:lnTo>
                          <a:pt x="0" y="650"/>
                        </a:lnTo>
                        <a:lnTo>
                          <a:pt x="22" y="709"/>
                        </a:lnTo>
                        <a:lnTo>
                          <a:pt x="41" y="750"/>
                        </a:lnTo>
                        <a:lnTo>
                          <a:pt x="45" y="802"/>
                        </a:lnTo>
                        <a:lnTo>
                          <a:pt x="57" y="870"/>
                        </a:lnTo>
                        <a:lnTo>
                          <a:pt x="79" y="933"/>
                        </a:lnTo>
                        <a:lnTo>
                          <a:pt x="95" y="989"/>
                        </a:lnTo>
                        <a:lnTo>
                          <a:pt x="123" y="1048"/>
                        </a:lnTo>
                        <a:lnTo>
                          <a:pt x="142" y="1084"/>
                        </a:lnTo>
                        <a:lnTo>
                          <a:pt x="159" y="1030"/>
                        </a:lnTo>
                        <a:lnTo>
                          <a:pt x="194" y="973"/>
                        </a:lnTo>
                        <a:lnTo>
                          <a:pt x="247" y="933"/>
                        </a:lnTo>
                        <a:lnTo>
                          <a:pt x="291" y="882"/>
                        </a:lnTo>
                        <a:lnTo>
                          <a:pt x="317" y="838"/>
                        </a:lnTo>
                        <a:lnTo>
                          <a:pt x="325" y="794"/>
                        </a:lnTo>
                        <a:lnTo>
                          <a:pt x="317" y="756"/>
                        </a:lnTo>
                        <a:lnTo>
                          <a:pt x="323" y="722"/>
                        </a:lnTo>
                        <a:lnTo>
                          <a:pt x="329" y="693"/>
                        </a:lnTo>
                        <a:lnTo>
                          <a:pt x="325" y="663"/>
                        </a:lnTo>
                        <a:lnTo>
                          <a:pt x="304" y="623"/>
                        </a:lnTo>
                        <a:lnTo>
                          <a:pt x="277" y="606"/>
                        </a:lnTo>
                        <a:lnTo>
                          <a:pt x="253" y="592"/>
                        </a:lnTo>
                        <a:lnTo>
                          <a:pt x="256" y="566"/>
                        </a:lnTo>
                        <a:lnTo>
                          <a:pt x="270" y="533"/>
                        </a:lnTo>
                        <a:lnTo>
                          <a:pt x="289" y="499"/>
                        </a:lnTo>
                        <a:lnTo>
                          <a:pt x="298" y="486"/>
                        </a:lnTo>
                        <a:lnTo>
                          <a:pt x="302" y="461"/>
                        </a:lnTo>
                        <a:lnTo>
                          <a:pt x="312" y="438"/>
                        </a:lnTo>
                        <a:lnTo>
                          <a:pt x="338" y="421"/>
                        </a:lnTo>
                        <a:lnTo>
                          <a:pt x="380" y="421"/>
                        </a:lnTo>
                        <a:lnTo>
                          <a:pt x="416" y="421"/>
                        </a:lnTo>
                        <a:lnTo>
                          <a:pt x="445" y="421"/>
                        </a:lnTo>
                        <a:lnTo>
                          <a:pt x="479" y="410"/>
                        </a:lnTo>
                        <a:lnTo>
                          <a:pt x="515" y="410"/>
                        </a:lnTo>
                        <a:lnTo>
                          <a:pt x="551" y="425"/>
                        </a:lnTo>
                        <a:lnTo>
                          <a:pt x="574" y="446"/>
                        </a:lnTo>
                        <a:lnTo>
                          <a:pt x="593" y="465"/>
                        </a:lnTo>
                        <a:lnTo>
                          <a:pt x="622" y="484"/>
                        </a:lnTo>
                        <a:lnTo>
                          <a:pt x="665" y="478"/>
                        </a:lnTo>
                        <a:lnTo>
                          <a:pt x="703" y="461"/>
                        </a:lnTo>
                        <a:lnTo>
                          <a:pt x="736" y="442"/>
                        </a:lnTo>
                        <a:lnTo>
                          <a:pt x="778" y="410"/>
                        </a:lnTo>
                        <a:lnTo>
                          <a:pt x="804" y="377"/>
                        </a:lnTo>
                        <a:lnTo>
                          <a:pt x="821" y="341"/>
                        </a:lnTo>
                        <a:lnTo>
                          <a:pt x="835" y="312"/>
                        </a:lnTo>
                        <a:lnTo>
                          <a:pt x="858" y="301"/>
                        </a:lnTo>
                        <a:lnTo>
                          <a:pt x="890" y="309"/>
                        </a:lnTo>
                        <a:lnTo>
                          <a:pt x="934" y="312"/>
                        </a:lnTo>
                        <a:lnTo>
                          <a:pt x="945" y="349"/>
                        </a:lnTo>
                        <a:lnTo>
                          <a:pt x="958" y="387"/>
                        </a:lnTo>
                        <a:lnTo>
                          <a:pt x="977" y="425"/>
                        </a:lnTo>
                        <a:lnTo>
                          <a:pt x="996" y="453"/>
                        </a:lnTo>
                        <a:lnTo>
                          <a:pt x="1004" y="480"/>
                        </a:lnTo>
                        <a:lnTo>
                          <a:pt x="987" y="512"/>
                        </a:lnTo>
                        <a:lnTo>
                          <a:pt x="975" y="547"/>
                        </a:lnTo>
                        <a:lnTo>
                          <a:pt x="975" y="577"/>
                        </a:lnTo>
                        <a:lnTo>
                          <a:pt x="987" y="613"/>
                        </a:lnTo>
                        <a:lnTo>
                          <a:pt x="998" y="646"/>
                        </a:lnTo>
                        <a:lnTo>
                          <a:pt x="1025" y="674"/>
                        </a:lnTo>
                        <a:lnTo>
                          <a:pt x="1000" y="749"/>
                        </a:lnTo>
                        <a:lnTo>
                          <a:pt x="991" y="848"/>
                        </a:lnTo>
                        <a:close/>
                      </a:path>
                    </a:pathLst>
                  </a:custGeom>
                  <a:solidFill>
                    <a:srgbClr val="A04000"/>
                  </a:solidFill>
                  <a:ln w="11113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2319" name="Group 44"/>
                  <p:cNvGrpSpPr/>
                  <p:nvPr/>
                </p:nvGrpSpPr>
                <p:grpSpPr bwMode="auto">
                  <a:xfrm>
                    <a:off x="1271" y="542"/>
                    <a:ext cx="475" cy="278"/>
                    <a:chOff x="1271" y="542"/>
                    <a:chExt cx="475" cy="278"/>
                  </a:xfrm>
                </p:grpSpPr>
                <p:sp>
                  <p:nvSpPr>
                    <p:cNvPr id="12320" name="Freeform 45"/>
                    <p:cNvSpPr/>
                    <p:nvPr/>
                  </p:nvSpPr>
                  <p:spPr bwMode="auto">
                    <a:xfrm>
                      <a:off x="1373" y="565"/>
                      <a:ext cx="77" cy="84"/>
                    </a:xfrm>
                    <a:custGeom>
                      <a:avLst/>
                      <a:gdLst>
                        <a:gd name="T0" fmla="*/ 1 w 154"/>
                        <a:gd name="T1" fmla="*/ 1 h 167"/>
                        <a:gd name="T2" fmla="*/ 1 w 154"/>
                        <a:gd name="T3" fmla="*/ 1 h 167"/>
                        <a:gd name="T4" fmla="*/ 1 w 154"/>
                        <a:gd name="T5" fmla="*/ 1 h 167"/>
                        <a:gd name="T6" fmla="*/ 1 w 154"/>
                        <a:gd name="T7" fmla="*/ 1 h 167"/>
                        <a:gd name="T8" fmla="*/ 1 w 154"/>
                        <a:gd name="T9" fmla="*/ 0 h 167"/>
                        <a:gd name="T10" fmla="*/ 1 w 154"/>
                        <a:gd name="T11" fmla="*/ 1 h 167"/>
                        <a:gd name="T12" fmla="*/ 1 w 154"/>
                        <a:gd name="T13" fmla="*/ 1 h 167"/>
                        <a:gd name="T14" fmla="*/ 1 w 154"/>
                        <a:gd name="T15" fmla="*/ 1 h 167"/>
                        <a:gd name="T16" fmla="*/ 1 w 154"/>
                        <a:gd name="T17" fmla="*/ 1 h 167"/>
                        <a:gd name="T18" fmla="*/ 1 w 154"/>
                        <a:gd name="T19" fmla="*/ 1 h 167"/>
                        <a:gd name="T20" fmla="*/ 1 w 154"/>
                        <a:gd name="T21" fmla="*/ 1 h 167"/>
                        <a:gd name="T22" fmla="*/ 1 w 154"/>
                        <a:gd name="T23" fmla="*/ 1 h 167"/>
                        <a:gd name="T24" fmla="*/ 1 w 154"/>
                        <a:gd name="T25" fmla="*/ 1 h 167"/>
                        <a:gd name="T26" fmla="*/ 1 w 154"/>
                        <a:gd name="T27" fmla="*/ 1 h 167"/>
                        <a:gd name="T28" fmla="*/ 0 w 154"/>
                        <a:gd name="T29" fmla="*/ 1 h 167"/>
                        <a:gd name="T30" fmla="*/ 1 w 154"/>
                        <a:gd name="T31" fmla="*/ 1 h 167"/>
                        <a:gd name="T32" fmla="*/ 1 w 154"/>
                        <a:gd name="T33" fmla="*/ 1 h 167"/>
                        <a:gd name="T34" fmla="*/ 1 w 154"/>
                        <a:gd name="T35" fmla="*/ 1 h 167"/>
                        <a:gd name="T36" fmla="*/ 1 w 154"/>
                        <a:gd name="T37" fmla="*/ 1 h 167"/>
                        <a:gd name="T38" fmla="*/ 1 w 154"/>
                        <a:gd name="T39" fmla="*/ 1 h 167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w 154"/>
                        <a:gd name="T61" fmla="*/ 0 h 167"/>
                        <a:gd name="T62" fmla="*/ 154 w 154"/>
                        <a:gd name="T63" fmla="*/ 167 h 167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T60" t="T61" r="T62" b="T63"/>
                      <a:pathLst>
                        <a:path w="154" h="167">
                          <a:moveTo>
                            <a:pt x="154" y="165"/>
                          </a:moveTo>
                          <a:lnTo>
                            <a:pt x="111" y="142"/>
                          </a:lnTo>
                          <a:lnTo>
                            <a:pt x="86" y="85"/>
                          </a:lnTo>
                          <a:lnTo>
                            <a:pt x="97" y="47"/>
                          </a:lnTo>
                          <a:lnTo>
                            <a:pt x="128" y="0"/>
                          </a:lnTo>
                          <a:lnTo>
                            <a:pt x="105" y="13"/>
                          </a:lnTo>
                          <a:lnTo>
                            <a:pt x="88" y="32"/>
                          </a:lnTo>
                          <a:lnTo>
                            <a:pt x="65" y="59"/>
                          </a:lnTo>
                          <a:lnTo>
                            <a:pt x="65" y="89"/>
                          </a:lnTo>
                          <a:lnTo>
                            <a:pt x="73" y="110"/>
                          </a:lnTo>
                          <a:lnTo>
                            <a:pt x="69" y="139"/>
                          </a:lnTo>
                          <a:lnTo>
                            <a:pt x="54" y="122"/>
                          </a:lnTo>
                          <a:lnTo>
                            <a:pt x="21" y="97"/>
                          </a:lnTo>
                          <a:lnTo>
                            <a:pt x="17" y="62"/>
                          </a:lnTo>
                          <a:lnTo>
                            <a:pt x="0" y="101"/>
                          </a:lnTo>
                          <a:lnTo>
                            <a:pt x="23" y="137"/>
                          </a:lnTo>
                          <a:lnTo>
                            <a:pt x="33" y="167"/>
                          </a:lnTo>
                          <a:lnTo>
                            <a:pt x="71" y="163"/>
                          </a:lnTo>
                          <a:lnTo>
                            <a:pt x="113" y="154"/>
                          </a:lnTo>
                          <a:lnTo>
                            <a:pt x="154" y="165"/>
                          </a:lnTo>
                          <a:close/>
                        </a:path>
                      </a:pathLst>
                    </a:custGeom>
                    <a:solidFill>
                      <a:srgbClr val="60402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321" name="Freeform 46"/>
                    <p:cNvSpPr/>
                    <p:nvPr/>
                  </p:nvSpPr>
                  <p:spPr bwMode="auto">
                    <a:xfrm>
                      <a:off x="1574" y="542"/>
                      <a:ext cx="44" cy="53"/>
                    </a:xfrm>
                    <a:custGeom>
                      <a:avLst/>
                      <a:gdLst>
                        <a:gd name="T0" fmla="*/ 1 w 87"/>
                        <a:gd name="T1" fmla="*/ 1 h 105"/>
                        <a:gd name="T2" fmla="*/ 1 w 87"/>
                        <a:gd name="T3" fmla="*/ 1 h 105"/>
                        <a:gd name="T4" fmla="*/ 1 w 87"/>
                        <a:gd name="T5" fmla="*/ 1 h 105"/>
                        <a:gd name="T6" fmla="*/ 1 w 87"/>
                        <a:gd name="T7" fmla="*/ 1 h 105"/>
                        <a:gd name="T8" fmla="*/ 0 w 87"/>
                        <a:gd name="T9" fmla="*/ 1 h 105"/>
                        <a:gd name="T10" fmla="*/ 1 w 87"/>
                        <a:gd name="T11" fmla="*/ 0 h 105"/>
                        <a:gd name="T12" fmla="*/ 1 w 87"/>
                        <a:gd name="T13" fmla="*/ 1 h 105"/>
                        <a:gd name="T14" fmla="*/ 1 w 87"/>
                        <a:gd name="T15" fmla="*/ 1 h 105"/>
                        <a:gd name="T16" fmla="*/ 1 w 87"/>
                        <a:gd name="T17" fmla="*/ 1 h 105"/>
                        <a:gd name="T18" fmla="*/ 1 w 87"/>
                        <a:gd name="T19" fmla="*/ 1 h 105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w 87"/>
                        <a:gd name="T31" fmla="*/ 0 h 105"/>
                        <a:gd name="T32" fmla="*/ 87 w 87"/>
                        <a:gd name="T33" fmla="*/ 105 h 105"/>
                      </a:gdLst>
                      <a:ahLst/>
                      <a:cxnLst>
                        <a:cxn ang="T20">
                          <a:pos x="T0" y="T1"/>
                        </a:cxn>
                        <a:cxn ang="T21">
                          <a:pos x="T2" y="T3"/>
                        </a:cxn>
                        <a:cxn ang="T22">
                          <a:pos x="T4" y="T5"/>
                        </a:cxn>
                        <a:cxn ang="T23">
                          <a:pos x="T6" y="T7"/>
                        </a:cxn>
                        <a:cxn ang="T24">
                          <a:pos x="T8" y="T9"/>
                        </a:cxn>
                        <a:cxn ang="T25">
                          <a:pos x="T10" y="T11"/>
                        </a:cxn>
                        <a:cxn ang="T26">
                          <a:pos x="T12" y="T13"/>
                        </a:cxn>
                        <a:cxn ang="T27">
                          <a:pos x="T14" y="T15"/>
                        </a:cxn>
                        <a:cxn ang="T28">
                          <a:pos x="T16" y="T17"/>
                        </a:cxn>
                        <a:cxn ang="T29">
                          <a:pos x="T18" y="T19"/>
                        </a:cxn>
                      </a:cxnLst>
                      <a:rect l="T30" t="T31" r="T32" b="T33"/>
                      <a:pathLst>
                        <a:path w="87" h="105">
                          <a:moveTo>
                            <a:pt x="55" y="105"/>
                          </a:moveTo>
                          <a:lnTo>
                            <a:pt x="66" y="49"/>
                          </a:lnTo>
                          <a:lnTo>
                            <a:pt x="55" y="25"/>
                          </a:lnTo>
                          <a:lnTo>
                            <a:pt x="28" y="13"/>
                          </a:lnTo>
                          <a:lnTo>
                            <a:pt x="0" y="15"/>
                          </a:lnTo>
                          <a:lnTo>
                            <a:pt x="23" y="0"/>
                          </a:lnTo>
                          <a:lnTo>
                            <a:pt x="55" y="4"/>
                          </a:lnTo>
                          <a:lnTo>
                            <a:pt x="85" y="32"/>
                          </a:lnTo>
                          <a:lnTo>
                            <a:pt x="87" y="61"/>
                          </a:lnTo>
                          <a:lnTo>
                            <a:pt x="55" y="105"/>
                          </a:lnTo>
                          <a:close/>
                        </a:path>
                      </a:pathLst>
                    </a:custGeom>
                    <a:solidFill>
                      <a:srgbClr val="60402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322" name="Freeform 47"/>
                    <p:cNvSpPr/>
                    <p:nvPr/>
                  </p:nvSpPr>
                  <p:spPr bwMode="auto">
                    <a:xfrm>
                      <a:off x="1271" y="683"/>
                      <a:ext cx="38" cy="51"/>
                    </a:xfrm>
                    <a:custGeom>
                      <a:avLst/>
                      <a:gdLst>
                        <a:gd name="T0" fmla="*/ 1 w 76"/>
                        <a:gd name="T1" fmla="*/ 1 h 101"/>
                        <a:gd name="T2" fmla="*/ 1 w 76"/>
                        <a:gd name="T3" fmla="*/ 1 h 101"/>
                        <a:gd name="T4" fmla="*/ 1 w 76"/>
                        <a:gd name="T5" fmla="*/ 1 h 101"/>
                        <a:gd name="T6" fmla="*/ 1 w 76"/>
                        <a:gd name="T7" fmla="*/ 1 h 101"/>
                        <a:gd name="T8" fmla="*/ 1 w 76"/>
                        <a:gd name="T9" fmla="*/ 0 h 101"/>
                        <a:gd name="T10" fmla="*/ 0 w 76"/>
                        <a:gd name="T11" fmla="*/ 1 h 101"/>
                        <a:gd name="T12" fmla="*/ 1 w 76"/>
                        <a:gd name="T13" fmla="*/ 1 h 101"/>
                        <a:gd name="T14" fmla="*/ 1 w 76"/>
                        <a:gd name="T15" fmla="*/ 1 h 101"/>
                        <a:gd name="T16" fmla="*/ 1 w 76"/>
                        <a:gd name="T17" fmla="*/ 1 h 101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76"/>
                        <a:gd name="T28" fmla="*/ 0 h 101"/>
                        <a:gd name="T29" fmla="*/ 76 w 76"/>
                        <a:gd name="T30" fmla="*/ 101 h 101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76" h="101">
                          <a:moveTo>
                            <a:pt x="76" y="93"/>
                          </a:moveTo>
                          <a:lnTo>
                            <a:pt x="30" y="87"/>
                          </a:lnTo>
                          <a:lnTo>
                            <a:pt x="25" y="76"/>
                          </a:lnTo>
                          <a:lnTo>
                            <a:pt x="6" y="28"/>
                          </a:lnTo>
                          <a:lnTo>
                            <a:pt x="6" y="0"/>
                          </a:lnTo>
                          <a:lnTo>
                            <a:pt x="0" y="45"/>
                          </a:lnTo>
                          <a:lnTo>
                            <a:pt x="6" y="78"/>
                          </a:lnTo>
                          <a:lnTo>
                            <a:pt x="19" y="101"/>
                          </a:lnTo>
                          <a:lnTo>
                            <a:pt x="76" y="93"/>
                          </a:lnTo>
                          <a:close/>
                        </a:path>
                      </a:pathLst>
                    </a:custGeom>
                    <a:solidFill>
                      <a:srgbClr val="60402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323" name="Freeform 48"/>
                    <p:cNvSpPr/>
                    <p:nvPr/>
                  </p:nvSpPr>
                  <p:spPr bwMode="auto">
                    <a:xfrm>
                      <a:off x="1276" y="732"/>
                      <a:ext cx="33" cy="54"/>
                    </a:xfrm>
                    <a:custGeom>
                      <a:avLst/>
                      <a:gdLst>
                        <a:gd name="T0" fmla="*/ 0 w 67"/>
                        <a:gd name="T1" fmla="*/ 0 h 108"/>
                        <a:gd name="T2" fmla="*/ 0 w 67"/>
                        <a:gd name="T3" fmla="*/ 1 h 108"/>
                        <a:gd name="T4" fmla="*/ 0 w 67"/>
                        <a:gd name="T5" fmla="*/ 1 h 108"/>
                        <a:gd name="T6" fmla="*/ 0 w 67"/>
                        <a:gd name="T7" fmla="*/ 1 h 108"/>
                        <a:gd name="T8" fmla="*/ 0 w 67"/>
                        <a:gd name="T9" fmla="*/ 1 h 108"/>
                        <a:gd name="T10" fmla="*/ 0 w 67"/>
                        <a:gd name="T11" fmla="*/ 1 h 108"/>
                        <a:gd name="T12" fmla="*/ 0 w 67"/>
                        <a:gd name="T13" fmla="*/ 1 h 108"/>
                        <a:gd name="T14" fmla="*/ 0 w 67"/>
                        <a:gd name="T15" fmla="*/ 1 h 108"/>
                        <a:gd name="T16" fmla="*/ 0 w 67"/>
                        <a:gd name="T17" fmla="*/ 0 h 108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67"/>
                        <a:gd name="T28" fmla="*/ 0 h 108"/>
                        <a:gd name="T29" fmla="*/ 67 w 67"/>
                        <a:gd name="T30" fmla="*/ 108 h 108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67" h="108">
                          <a:moveTo>
                            <a:pt x="67" y="0"/>
                          </a:moveTo>
                          <a:lnTo>
                            <a:pt x="17" y="34"/>
                          </a:lnTo>
                          <a:lnTo>
                            <a:pt x="0" y="68"/>
                          </a:lnTo>
                          <a:lnTo>
                            <a:pt x="4" y="97"/>
                          </a:lnTo>
                          <a:lnTo>
                            <a:pt x="25" y="108"/>
                          </a:lnTo>
                          <a:lnTo>
                            <a:pt x="25" y="89"/>
                          </a:lnTo>
                          <a:lnTo>
                            <a:pt x="25" y="63"/>
                          </a:lnTo>
                          <a:lnTo>
                            <a:pt x="40" y="46"/>
                          </a:lnTo>
                          <a:lnTo>
                            <a:pt x="67" y="0"/>
                          </a:lnTo>
                          <a:close/>
                        </a:path>
                      </a:pathLst>
                    </a:custGeom>
                    <a:solidFill>
                      <a:srgbClr val="60402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324" name="Freeform 49"/>
                    <p:cNvSpPr/>
                    <p:nvPr/>
                  </p:nvSpPr>
                  <p:spPr bwMode="auto">
                    <a:xfrm>
                      <a:off x="1684" y="778"/>
                      <a:ext cx="62" cy="42"/>
                    </a:xfrm>
                    <a:custGeom>
                      <a:avLst/>
                      <a:gdLst>
                        <a:gd name="T0" fmla="*/ 1 w 124"/>
                        <a:gd name="T1" fmla="*/ 0 h 84"/>
                        <a:gd name="T2" fmla="*/ 1 w 124"/>
                        <a:gd name="T3" fmla="*/ 1 h 84"/>
                        <a:gd name="T4" fmla="*/ 1 w 124"/>
                        <a:gd name="T5" fmla="*/ 1 h 84"/>
                        <a:gd name="T6" fmla="*/ 1 w 124"/>
                        <a:gd name="T7" fmla="*/ 0 h 84"/>
                        <a:gd name="T8" fmla="*/ 1 w 124"/>
                        <a:gd name="T9" fmla="*/ 1 h 84"/>
                        <a:gd name="T10" fmla="*/ 1 w 124"/>
                        <a:gd name="T11" fmla="*/ 1 h 84"/>
                        <a:gd name="T12" fmla="*/ 1 w 124"/>
                        <a:gd name="T13" fmla="*/ 1 h 84"/>
                        <a:gd name="T14" fmla="*/ 1 w 124"/>
                        <a:gd name="T15" fmla="*/ 1 h 84"/>
                        <a:gd name="T16" fmla="*/ 1 w 124"/>
                        <a:gd name="T17" fmla="*/ 1 h 84"/>
                        <a:gd name="T18" fmla="*/ 1 w 124"/>
                        <a:gd name="T19" fmla="*/ 1 h 84"/>
                        <a:gd name="T20" fmla="*/ 1 w 124"/>
                        <a:gd name="T21" fmla="*/ 1 h 84"/>
                        <a:gd name="T22" fmla="*/ 1 w 124"/>
                        <a:gd name="T23" fmla="*/ 1 h 84"/>
                        <a:gd name="T24" fmla="*/ 1 w 124"/>
                        <a:gd name="T25" fmla="*/ 1 h 84"/>
                        <a:gd name="T26" fmla="*/ 0 w 124"/>
                        <a:gd name="T27" fmla="*/ 1 h 84"/>
                        <a:gd name="T28" fmla="*/ 1 w 124"/>
                        <a:gd name="T29" fmla="*/ 1 h 84"/>
                        <a:gd name="T30" fmla="*/ 1 w 124"/>
                        <a:gd name="T31" fmla="*/ 0 h 84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w 124"/>
                        <a:gd name="T49" fmla="*/ 0 h 84"/>
                        <a:gd name="T50" fmla="*/ 124 w 124"/>
                        <a:gd name="T51" fmla="*/ 84 h 84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T48" t="T49" r="T50" b="T51"/>
                      <a:pathLst>
                        <a:path w="124" h="84">
                          <a:moveTo>
                            <a:pt x="23" y="0"/>
                          </a:moveTo>
                          <a:lnTo>
                            <a:pt x="73" y="19"/>
                          </a:lnTo>
                          <a:lnTo>
                            <a:pt x="101" y="19"/>
                          </a:lnTo>
                          <a:lnTo>
                            <a:pt x="124" y="0"/>
                          </a:lnTo>
                          <a:lnTo>
                            <a:pt x="107" y="31"/>
                          </a:lnTo>
                          <a:lnTo>
                            <a:pt x="77" y="42"/>
                          </a:lnTo>
                          <a:lnTo>
                            <a:pt x="88" y="61"/>
                          </a:lnTo>
                          <a:lnTo>
                            <a:pt x="115" y="73"/>
                          </a:lnTo>
                          <a:lnTo>
                            <a:pt x="63" y="67"/>
                          </a:lnTo>
                          <a:lnTo>
                            <a:pt x="44" y="52"/>
                          </a:lnTo>
                          <a:lnTo>
                            <a:pt x="31" y="31"/>
                          </a:lnTo>
                          <a:lnTo>
                            <a:pt x="21" y="52"/>
                          </a:lnTo>
                          <a:lnTo>
                            <a:pt x="19" y="84"/>
                          </a:lnTo>
                          <a:lnTo>
                            <a:pt x="0" y="61"/>
                          </a:lnTo>
                          <a:lnTo>
                            <a:pt x="8" y="31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604020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2300" name="Group 50"/>
              <p:cNvGrpSpPr/>
              <p:nvPr/>
            </p:nvGrpSpPr>
            <p:grpSpPr bwMode="auto">
              <a:xfrm>
                <a:off x="1362" y="723"/>
                <a:ext cx="312" cy="748"/>
                <a:chOff x="1362" y="723"/>
                <a:chExt cx="312" cy="748"/>
              </a:xfrm>
            </p:grpSpPr>
            <p:grpSp>
              <p:nvGrpSpPr>
                <p:cNvPr id="12301" name="Group 51"/>
                <p:cNvGrpSpPr/>
                <p:nvPr/>
              </p:nvGrpSpPr>
              <p:grpSpPr bwMode="auto">
                <a:xfrm>
                  <a:off x="1427" y="1224"/>
                  <a:ext cx="118" cy="247"/>
                  <a:chOff x="1427" y="1224"/>
                  <a:chExt cx="118" cy="247"/>
                </a:xfrm>
              </p:grpSpPr>
              <p:sp>
                <p:nvSpPr>
                  <p:cNvPr id="12310" name="Freeform 52"/>
                  <p:cNvSpPr/>
                  <p:nvPr/>
                </p:nvSpPr>
                <p:spPr bwMode="auto">
                  <a:xfrm>
                    <a:off x="1427" y="1224"/>
                    <a:ext cx="118" cy="142"/>
                  </a:xfrm>
                  <a:custGeom>
                    <a:avLst/>
                    <a:gdLst>
                      <a:gd name="T0" fmla="*/ 1 w 236"/>
                      <a:gd name="T1" fmla="*/ 1 h 284"/>
                      <a:gd name="T2" fmla="*/ 0 w 236"/>
                      <a:gd name="T3" fmla="*/ 0 h 284"/>
                      <a:gd name="T4" fmla="*/ 1 w 236"/>
                      <a:gd name="T5" fmla="*/ 1 h 284"/>
                      <a:gd name="T6" fmla="*/ 1 w 236"/>
                      <a:gd name="T7" fmla="*/ 1 h 284"/>
                      <a:gd name="T8" fmla="*/ 1 w 236"/>
                      <a:gd name="T9" fmla="*/ 1 h 284"/>
                      <a:gd name="T10" fmla="*/ 1 w 236"/>
                      <a:gd name="T11" fmla="*/ 1 h 284"/>
                      <a:gd name="T12" fmla="*/ 1 w 236"/>
                      <a:gd name="T13" fmla="*/ 1 h 284"/>
                      <a:gd name="T14" fmla="*/ 1 w 236"/>
                      <a:gd name="T15" fmla="*/ 1 h 284"/>
                      <a:gd name="T16" fmla="*/ 1 w 236"/>
                      <a:gd name="T17" fmla="*/ 1 h 284"/>
                      <a:gd name="T18" fmla="*/ 1 w 236"/>
                      <a:gd name="T19" fmla="*/ 1 h 284"/>
                      <a:gd name="T20" fmla="*/ 1 w 236"/>
                      <a:gd name="T21" fmla="*/ 1 h 28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236"/>
                      <a:gd name="T34" fmla="*/ 0 h 284"/>
                      <a:gd name="T35" fmla="*/ 236 w 236"/>
                      <a:gd name="T36" fmla="*/ 284 h 284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236" h="284">
                        <a:moveTo>
                          <a:pt x="11" y="284"/>
                        </a:moveTo>
                        <a:lnTo>
                          <a:pt x="0" y="0"/>
                        </a:lnTo>
                        <a:lnTo>
                          <a:pt x="36" y="20"/>
                        </a:lnTo>
                        <a:lnTo>
                          <a:pt x="61" y="35"/>
                        </a:lnTo>
                        <a:lnTo>
                          <a:pt x="93" y="46"/>
                        </a:lnTo>
                        <a:lnTo>
                          <a:pt x="146" y="46"/>
                        </a:lnTo>
                        <a:lnTo>
                          <a:pt x="179" y="42"/>
                        </a:lnTo>
                        <a:lnTo>
                          <a:pt x="207" y="27"/>
                        </a:lnTo>
                        <a:lnTo>
                          <a:pt x="236" y="4"/>
                        </a:lnTo>
                        <a:lnTo>
                          <a:pt x="228" y="284"/>
                        </a:lnTo>
                        <a:lnTo>
                          <a:pt x="11" y="28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11113">
                    <a:solidFill>
                      <a:srgbClr val="000000"/>
                    </a:solidFill>
                    <a:prstDash val="solid"/>
                    <a:rou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grpSp>
                <p:nvGrpSpPr>
                  <p:cNvPr id="12311" name="Group 53"/>
                  <p:cNvGrpSpPr/>
                  <p:nvPr/>
                </p:nvGrpSpPr>
                <p:grpSpPr bwMode="auto">
                  <a:xfrm>
                    <a:off x="1427" y="1224"/>
                    <a:ext cx="118" cy="247"/>
                    <a:chOff x="1427" y="1224"/>
                    <a:chExt cx="118" cy="247"/>
                  </a:xfrm>
                </p:grpSpPr>
                <p:sp>
                  <p:nvSpPr>
                    <p:cNvPr id="12313" name="Oval 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33" y="1266"/>
                      <a:ext cx="111" cy="205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1113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kumimoji="1" lang="zh-CN" altLang="en-US" sz="24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2314" name="Freeform 55"/>
                    <p:cNvSpPr/>
                    <p:nvPr/>
                  </p:nvSpPr>
                  <p:spPr bwMode="auto">
                    <a:xfrm>
                      <a:off x="1427" y="1224"/>
                      <a:ext cx="118" cy="66"/>
                    </a:xfrm>
                    <a:custGeom>
                      <a:avLst/>
                      <a:gdLst>
                        <a:gd name="T0" fmla="*/ 0 w 236"/>
                        <a:gd name="T1" fmla="*/ 0 h 132"/>
                        <a:gd name="T2" fmla="*/ 1 w 236"/>
                        <a:gd name="T3" fmla="*/ 1 h 132"/>
                        <a:gd name="T4" fmla="*/ 1 w 236"/>
                        <a:gd name="T5" fmla="*/ 1 h 132"/>
                        <a:gd name="T6" fmla="*/ 1 w 236"/>
                        <a:gd name="T7" fmla="*/ 1 h 132"/>
                        <a:gd name="T8" fmla="*/ 1 w 236"/>
                        <a:gd name="T9" fmla="*/ 1 h 132"/>
                        <a:gd name="T10" fmla="*/ 1 w 236"/>
                        <a:gd name="T11" fmla="*/ 1 h 132"/>
                        <a:gd name="T12" fmla="*/ 1 w 236"/>
                        <a:gd name="T13" fmla="*/ 1 h 132"/>
                        <a:gd name="T14" fmla="*/ 1 w 236"/>
                        <a:gd name="T15" fmla="*/ 0 h 132"/>
                        <a:gd name="T16" fmla="*/ 1 w 236"/>
                        <a:gd name="T17" fmla="*/ 1 h 132"/>
                        <a:gd name="T18" fmla="*/ 1 w 236"/>
                        <a:gd name="T19" fmla="*/ 1 h 132"/>
                        <a:gd name="T20" fmla="*/ 0 w 236"/>
                        <a:gd name="T21" fmla="*/ 0 h 132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w 236"/>
                        <a:gd name="T34" fmla="*/ 0 h 132"/>
                        <a:gd name="T35" fmla="*/ 236 w 236"/>
                        <a:gd name="T36" fmla="*/ 132 h 132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T33" t="T34" r="T35" b="T36"/>
                      <a:pathLst>
                        <a:path w="236" h="132">
                          <a:moveTo>
                            <a:pt x="0" y="0"/>
                          </a:moveTo>
                          <a:lnTo>
                            <a:pt x="34" y="20"/>
                          </a:lnTo>
                          <a:lnTo>
                            <a:pt x="61" y="35"/>
                          </a:lnTo>
                          <a:lnTo>
                            <a:pt x="101" y="46"/>
                          </a:lnTo>
                          <a:lnTo>
                            <a:pt x="148" y="46"/>
                          </a:lnTo>
                          <a:lnTo>
                            <a:pt x="182" y="40"/>
                          </a:lnTo>
                          <a:lnTo>
                            <a:pt x="213" y="21"/>
                          </a:lnTo>
                          <a:lnTo>
                            <a:pt x="236" y="0"/>
                          </a:lnTo>
                          <a:lnTo>
                            <a:pt x="228" y="132"/>
                          </a:lnTo>
                          <a:lnTo>
                            <a:pt x="9" y="13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11113">
                      <a:solidFill>
                        <a:srgbClr val="000000"/>
                      </a:solidFill>
                      <a:prstDash val="solid"/>
                      <a:round/>
                    </a:ln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315" name="Oval 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54" y="1368"/>
                      <a:ext cx="68" cy="10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1113">
                      <a:solidFill>
                        <a:srgbClr val="FF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kumimoji="1" lang="zh-CN" altLang="en-US" sz="240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sp>
                <p:nvSpPr>
                  <p:cNvPr id="12312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1445" y="1352"/>
                    <a:ext cx="89" cy="43"/>
                  </a:xfrm>
                  <a:prstGeom prst="rect">
                    <a:avLst/>
                  </a:prstGeom>
                  <a:solidFill>
                    <a:srgbClr val="000000"/>
                  </a:solidFill>
                  <a:ln w="11113">
                    <a:solidFill>
                      <a:srgbClr val="000000"/>
                    </a:solidFill>
                    <a:miter lim="800000"/>
                  </a:ln>
                </p:spPr>
                <p:txBody>
                  <a:bodyPr/>
                  <a:lstStyle/>
                  <a:p>
                    <a:endParaRPr kumimoji="1"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12302" name="Freeform 58"/>
                <p:cNvSpPr/>
                <p:nvPr/>
              </p:nvSpPr>
              <p:spPr bwMode="auto">
                <a:xfrm>
                  <a:off x="1362" y="965"/>
                  <a:ext cx="312" cy="224"/>
                </a:xfrm>
                <a:custGeom>
                  <a:avLst/>
                  <a:gdLst>
                    <a:gd name="T0" fmla="*/ 1 w 623"/>
                    <a:gd name="T1" fmla="*/ 0 h 448"/>
                    <a:gd name="T2" fmla="*/ 1 w 623"/>
                    <a:gd name="T3" fmla="*/ 1 h 448"/>
                    <a:gd name="T4" fmla="*/ 1 w 623"/>
                    <a:gd name="T5" fmla="*/ 1 h 448"/>
                    <a:gd name="T6" fmla="*/ 1 w 623"/>
                    <a:gd name="T7" fmla="*/ 1 h 448"/>
                    <a:gd name="T8" fmla="*/ 1 w 623"/>
                    <a:gd name="T9" fmla="*/ 1 h 448"/>
                    <a:gd name="T10" fmla="*/ 1 w 623"/>
                    <a:gd name="T11" fmla="*/ 1 h 448"/>
                    <a:gd name="T12" fmla="*/ 1 w 623"/>
                    <a:gd name="T13" fmla="*/ 1 h 448"/>
                    <a:gd name="T14" fmla="*/ 1 w 623"/>
                    <a:gd name="T15" fmla="*/ 1 h 448"/>
                    <a:gd name="T16" fmla="*/ 1 w 623"/>
                    <a:gd name="T17" fmla="*/ 1 h 448"/>
                    <a:gd name="T18" fmla="*/ 1 w 623"/>
                    <a:gd name="T19" fmla="*/ 1 h 448"/>
                    <a:gd name="T20" fmla="*/ 1 w 623"/>
                    <a:gd name="T21" fmla="*/ 1 h 448"/>
                    <a:gd name="T22" fmla="*/ 1 w 623"/>
                    <a:gd name="T23" fmla="*/ 1 h 448"/>
                    <a:gd name="T24" fmla="*/ 1 w 623"/>
                    <a:gd name="T25" fmla="*/ 1 h 448"/>
                    <a:gd name="T26" fmla="*/ 1 w 623"/>
                    <a:gd name="T27" fmla="*/ 1 h 448"/>
                    <a:gd name="T28" fmla="*/ 1 w 623"/>
                    <a:gd name="T29" fmla="*/ 1 h 448"/>
                    <a:gd name="T30" fmla="*/ 1 w 623"/>
                    <a:gd name="T31" fmla="*/ 1 h 448"/>
                    <a:gd name="T32" fmla="*/ 1 w 623"/>
                    <a:gd name="T33" fmla="*/ 1 h 448"/>
                    <a:gd name="T34" fmla="*/ 1 w 623"/>
                    <a:gd name="T35" fmla="*/ 1 h 448"/>
                    <a:gd name="T36" fmla="*/ 0 w 623"/>
                    <a:gd name="T37" fmla="*/ 1 h 448"/>
                    <a:gd name="T38" fmla="*/ 1 w 623"/>
                    <a:gd name="T39" fmla="*/ 1 h 448"/>
                    <a:gd name="T40" fmla="*/ 1 w 623"/>
                    <a:gd name="T41" fmla="*/ 1 h 448"/>
                    <a:gd name="T42" fmla="*/ 1 w 623"/>
                    <a:gd name="T43" fmla="*/ 1 h 448"/>
                    <a:gd name="T44" fmla="*/ 1 w 623"/>
                    <a:gd name="T45" fmla="*/ 1 h 448"/>
                    <a:gd name="T46" fmla="*/ 1 w 623"/>
                    <a:gd name="T47" fmla="*/ 1 h 44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623"/>
                    <a:gd name="T73" fmla="*/ 0 h 448"/>
                    <a:gd name="T74" fmla="*/ 623 w 623"/>
                    <a:gd name="T75" fmla="*/ 448 h 448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623" h="448">
                      <a:moveTo>
                        <a:pt x="376" y="0"/>
                      </a:moveTo>
                      <a:lnTo>
                        <a:pt x="473" y="29"/>
                      </a:lnTo>
                      <a:lnTo>
                        <a:pt x="544" y="58"/>
                      </a:lnTo>
                      <a:lnTo>
                        <a:pt x="591" y="94"/>
                      </a:lnTo>
                      <a:lnTo>
                        <a:pt x="612" y="128"/>
                      </a:lnTo>
                      <a:lnTo>
                        <a:pt x="623" y="189"/>
                      </a:lnTo>
                      <a:lnTo>
                        <a:pt x="616" y="244"/>
                      </a:lnTo>
                      <a:lnTo>
                        <a:pt x="597" y="301"/>
                      </a:lnTo>
                      <a:lnTo>
                        <a:pt x="563" y="355"/>
                      </a:lnTo>
                      <a:lnTo>
                        <a:pt x="515" y="391"/>
                      </a:lnTo>
                      <a:lnTo>
                        <a:pt x="466" y="416"/>
                      </a:lnTo>
                      <a:lnTo>
                        <a:pt x="401" y="440"/>
                      </a:lnTo>
                      <a:lnTo>
                        <a:pt x="327" y="448"/>
                      </a:lnTo>
                      <a:lnTo>
                        <a:pt x="245" y="448"/>
                      </a:lnTo>
                      <a:lnTo>
                        <a:pt x="159" y="437"/>
                      </a:lnTo>
                      <a:lnTo>
                        <a:pt x="76" y="412"/>
                      </a:lnTo>
                      <a:lnTo>
                        <a:pt x="28" y="368"/>
                      </a:lnTo>
                      <a:lnTo>
                        <a:pt x="1" y="320"/>
                      </a:lnTo>
                      <a:lnTo>
                        <a:pt x="0" y="269"/>
                      </a:lnTo>
                      <a:lnTo>
                        <a:pt x="7" y="218"/>
                      </a:lnTo>
                      <a:lnTo>
                        <a:pt x="34" y="164"/>
                      </a:lnTo>
                      <a:lnTo>
                        <a:pt x="60" y="119"/>
                      </a:lnTo>
                      <a:lnTo>
                        <a:pt x="108" y="80"/>
                      </a:lnTo>
                      <a:lnTo>
                        <a:pt x="83" y="58"/>
                      </a:lnTo>
                    </a:path>
                  </a:pathLst>
                </a:custGeom>
                <a:noFill/>
                <a:ln w="11113">
                  <a:solidFill>
                    <a:srgbClr val="000000"/>
                  </a:solidFill>
                  <a:prstDash val="solid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grpSp>
              <p:nvGrpSpPr>
                <p:cNvPr id="12303" name="Group 59"/>
                <p:cNvGrpSpPr/>
                <p:nvPr/>
              </p:nvGrpSpPr>
              <p:grpSpPr bwMode="auto">
                <a:xfrm>
                  <a:off x="1379" y="723"/>
                  <a:ext cx="262" cy="216"/>
                  <a:chOff x="1379" y="723"/>
                  <a:chExt cx="262" cy="216"/>
                </a:xfrm>
              </p:grpSpPr>
              <p:grpSp>
                <p:nvGrpSpPr>
                  <p:cNvPr id="12304" name="Group 60"/>
                  <p:cNvGrpSpPr/>
                  <p:nvPr/>
                </p:nvGrpSpPr>
                <p:grpSpPr bwMode="auto">
                  <a:xfrm>
                    <a:off x="1417" y="758"/>
                    <a:ext cx="185" cy="181"/>
                    <a:chOff x="1417" y="758"/>
                    <a:chExt cx="185" cy="181"/>
                  </a:xfrm>
                </p:grpSpPr>
                <p:sp>
                  <p:nvSpPr>
                    <p:cNvPr id="12308" name="Oval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61" y="758"/>
                      <a:ext cx="41" cy="181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1113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kumimoji="1" lang="zh-CN" altLang="en-US" sz="2400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2309" name="Oval 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17" y="758"/>
                      <a:ext cx="43" cy="181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1113">
                      <a:solidFill>
                        <a:srgbClr val="000000"/>
                      </a:solidFill>
                      <a:round/>
                    </a:ln>
                  </p:spPr>
                  <p:txBody>
                    <a:bodyPr/>
                    <a:lstStyle/>
                    <a:p>
                      <a:endParaRPr kumimoji="1" lang="zh-CN" altLang="en-US" sz="2400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  <p:grpSp>
                <p:nvGrpSpPr>
                  <p:cNvPr id="12305" name="Group 63"/>
                  <p:cNvGrpSpPr/>
                  <p:nvPr/>
                </p:nvGrpSpPr>
                <p:grpSpPr bwMode="auto">
                  <a:xfrm>
                    <a:off x="1379" y="723"/>
                    <a:ext cx="262" cy="32"/>
                    <a:chOff x="1379" y="723"/>
                    <a:chExt cx="262" cy="32"/>
                  </a:xfrm>
                </p:grpSpPr>
                <p:sp>
                  <p:nvSpPr>
                    <p:cNvPr id="12306" name="Freeform 64"/>
                    <p:cNvSpPr/>
                    <p:nvPr/>
                  </p:nvSpPr>
                  <p:spPr bwMode="auto">
                    <a:xfrm>
                      <a:off x="1379" y="724"/>
                      <a:ext cx="104" cy="31"/>
                    </a:xfrm>
                    <a:custGeom>
                      <a:avLst/>
                      <a:gdLst>
                        <a:gd name="T0" fmla="*/ 0 w 207"/>
                        <a:gd name="T1" fmla="*/ 1 h 61"/>
                        <a:gd name="T2" fmla="*/ 1 w 207"/>
                        <a:gd name="T3" fmla="*/ 1 h 61"/>
                        <a:gd name="T4" fmla="*/ 1 w 207"/>
                        <a:gd name="T5" fmla="*/ 1 h 61"/>
                        <a:gd name="T6" fmla="*/ 1 w 207"/>
                        <a:gd name="T7" fmla="*/ 0 h 61"/>
                        <a:gd name="T8" fmla="*/ 1 w 207"/>
                        <a:gd name="T9" fmla="*/ 1 h 6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07"/>
                        <a:gd name="T16" fmla="*/ 0 h 61"/>
                        <a:gd name="T17" fmla="*/ 207 w 207"/>
                        <a:gd name="T18" fmla="*/ 61 h 6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07" h="61">
                          <a:moveTo>
                            <a:pt x="0" y="61"/>
                          </a:moveTo>
                          <a:lnTo>
                            <a:pt x="47" y="26"/>
                          </a:lnTo>
                          <a:lnTo>
                            <a:pt x="95" y="5"/>
                          </a:lnTo>
                          <a:lnTo>
                            <a:pt x="154" y="0"/>
                          </a:lnTo>
                          <a:lnTo>
                            <a:pt x="207" y="9"/>
                          </a:lnTo>
                        </a:path>
                      </a:pathLst>
                    </a:custGeom>
                    <a:noFill/>
                    <a:ln w="46038">
                      <a:solidFill>
                        <a:srgbClr val="A04000"/>
                      </a:solidFill>
                      <a:prstDash val="solid"/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2307" name="Freeform 65"/>
                    <p:cNvSpPr/>
                    <p:nvPr/>
                  </p:nvSpPr>
                  <p:spPr bwMode="auto">
                    <a:xfrm>
                      <a:off x="1540" y="723"/>
                      <a:ext cx="101" cy="30"/>
                    </a:xfrm>
                    <a:custGeom>
                      <a:avLst/>
                      <a:gdLst>
                        <a:gd name="T0" fmla="*/ 0 w 204"/>
                        <a:gd name="T1" fmla="*/ 1 h 59"/>
                        <a:gd name="T2" fmla="*/ 0 w 204"/>
                        <a:gd name="T3" fmla="*/ 1 h 59"/>
                        <a:gd name="T4" fmla="*/ 0 w 204"/>
                        <a:gd name="T5" fmla="*/ 1 h 59"/>
                        <a:gd name="T6" fmla="*/ 0 w 204"/>
                        <a:gd name="T7" fmla="*/ 0 h 59"/>
                        <a:gd name="T8" fmla="*/ 0 w 204"/>
                        <a:gd name="T9" fmla="*/ 1 h 5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04"/>
                        <a:gd name="T16" fmla="*/ 0 h 59"/>
                        <a:gd name="T17" fmla="*/ 204 w 204"/>
                        <a:gd name="T18" fmla="*/ 59 h 5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04" h="59">
                          <a:moveTo>
                            <a:pt x="204" y="59"/>
                          </a:moveTo>
                          <a:lnTo>
                            <a:pt x="156" y="26"/>
                          </a:lnTo>
                          <a:lnTo>
                            <a:pt x="111" y="5"/>
                          </a:lnTo>
                          <a:lnTo>
                            <a:pt x="54" y="0"/>
                          </a:lnTo>
                          <a:lnTo>
                            <a:pt x="0" y="7"/>
                          </a:lnTo>
                        </a:path>
                      </a:pathLst>
                    </a:custGeom>
                    <a:noFill/>
                    <a:ln w="46038">
                      <a:solidFill>
                        <a:srgbClr val="A04000"/>
                      </a:solidFill>
                      <a:prstDash val="solid"/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</p:grp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530424" y="260648"/>
            <a:ext cx="6858000" cy="457200"/>
          </a:xfrm>
        </p:spPr>
        <p:txBody>
          <a:bodyPr/>
          <a:lstStyle/>
          <a:p>
            <a:pPr eaLnBrk="1" hangingPunct="1"/>
            <a:r>
              <a:rPr lang="zh-CN" altLang="en-US" sz="3600" smtClean="0"/>
              <a:t>编制计划的主要步骤</a:t>
            </a:r>
            <a:endParaRPr lang="zh-CN" altLang="en-US" sz="3600" smtClean="0"/>
          </a:p>
        </p:txBody>
      </p:sp>
      <p:sp>
        <p:nvSpPr>
          <p:cNvPr id="92163" name="Rectangle 1032"/>
          <p:cNvSpPr>
            <a:spLocks noChangeArrowheads="1"/>
          </p:cNvSpPr>
          <p:nvPr/>
        </p:nvSpPr>
        <p:spPr bwMode="auto">
          <a:xfrm>
            <a:off x="0" y="2114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4" name="Rectangle 1034"/>
          <p:cNvSpPr>
            <a:spLocks noChangeArrowheads="1"/>
          </p:cNvSpPr>
          <p:nvPr/>
        </p:nvSpPr>
        <p:spPr bwMode="auto">
          <a:xfrm>
            <a:off x="0" y="27622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5" name="Rectangle 1036"/>
          <p:cNvSpPr>
            <a:spLocks noChangeArrowheads="1"/>
          </p:cNvSpPr>
          <p:nvPr/>
        </p:nvSpPr>
        <p:spPr bwMode="auto">
          <a:xfrm>
            <a:off x="0" y="34099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6" name="Rectangle 1038"/>
          <p:cNvSpPr>
            <a:spLocks noChangeArrowheads="1"/>
          </p:cNvSpPr>
          <p:nvPr/>
        </p:nvSpPr>
        <p:spPr bwMode="auto">
          <a:xfrm>
            <a:off x="0" y="40576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7" name="Rectangle 1040"/>
          <p:cNvSpPr>
            <a:spLocks noChangeArrowheads="1"/>
          </p:cNvSpPr>
          <p:nvPr/>
        </p:nvSpPr>
        <p:spPr bwMode="auto">
          <a:xfrm>
            <a:off x="0" y="47053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8" name="Rectangle 1042"/>
          <p:cNvSpPr>
            <a:spLocks noChangeArrowheads="1"/>
          </p:cNvSpPr>
          <p:nvPr/>
        </p:nvSpPr>
        <p:spPr bwMode="auto">
          <a:xfrm>
            <a:off x="0" y="53530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92169" name="Rectangle 1044"/>
          <p:cNvSpPr>
            <a:spLocks noChangeArrowheads="1"/>
          </p:cNvSpPr>
          <p:nvPr/>
        </p:nvSpPr>
        <p:spPr bwMode="auto">
          <a:xfrm>
            <a:off x="0" y="6000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286741" name="Rectangle 1045"/>
          <p:cNvSpPr>
            <a:spLocks noChangeArrowheads="1"/>
          </p:cNvSpPr>
          <p:nvPr/>
        </p:nvSpPr>
        <p:spPr bwMode="auto">
          <a:xfrm>
            <a:off x="467544" y="1004664"/>
            <a:ext cx="8208912" cy="4800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marL="457200" indent="-457200">
              <a:lnSpc>
                <a:spcPct val="150000"/>
              </a:lnSpc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定义项目的目标并分解</a:t>
            </a:r>
            <a:endParaRPr kumimoji="1" lang="zh-CN" altLang="en-US" sz="200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进行任务分解</a:t>
            </a:r>
            <a:r>
              <a:rPr kumimoji="1"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(WBS)</a:t>
            </a:r>
            <a:endParaRPr kumimoji="1" lang="zh-CN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进行活动排序</a:t>
            </a:r>
            <a:r>
              <a:rPr kumimoji="1"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(</a:t>
            </a:r>
            <a:r>
              <a:rPr kumimoji="1" lang="zh-CN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节点法</a:t>
            </a:r>
            <a:r>
              <a:rPr kumimoji="1"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)</a:t>
            </a:r>
            <a:endParaRPr kumimoji="1" lang="en-US" altLang="zh-CN" sz="20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完成各项任务所需时间的估算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(</a:t>
            </a: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计划评审技术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)</a:t>
            </a:r>
            <a:endParaRPr kumimoji="1" lang="en-US" altLang="zh-CN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以网络图的形式来描绘活动之间的次序关系</a:t>
            </a:r>
            <a:r>
              <a:rPr kumimoji="1" lang="en-US" altLang="zh-CN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(</a:t>
            </a:r>
            <a:r>
              <a:rPr kumimoji="1" lang="zh-CN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关键路径</a:t>
            </a:r>
            <a:r>
              <a:rPr kumimoji="1" lang="en-US" altLang="zh-CN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)</a:t>
            </a:r>
            <a:endParaRPr kumimoji="1" lang="zh-CN" alt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进行项目各项活动的成本估算</a:t>
            </a:r>
            <a:endParaRPr kumimoji="1" lang="zh-CN" altLang="en-US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编制项目的进度计划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(</a:t>
            </a: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里程碑图</a:t>
            </a:r>
            <a:r>
              <a:rPr kumimoji="1" lang="en-US" altLang="zh-CN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)</a:t>
            </a:r>
            <a:endParaRPr kumimoji="1" lang="zh-CN" altLang="en-US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完成资源计划</a:t>
            </a:r>
            <a:endParaRPr kumimoji="1" lang="zh-CN" altLang="en-US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Font typeface="Times New Roman" panose="02020603050405020304" pitchFamily="18" charset="0"/>
              <a:buAutoNum type="arabicPeriod"/>
              <a:defRPr/>
            </a:pPr>
            <a:r>
              <a:rPr kumimoji="1" lang="zh-CN" altLang="en-US" sz="2000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ea"/>
                <a:ea typeface="+mn-ea"/>
              </a:rPr>
              <a:t>汇总以上结果制成计划文档</a:t>
            </a:r>
            <a:endParaRPr kumimoji="1" lang="zh-CN" altLang="en-US" sz="2000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ea"/>
              <a:ea typeface="+mn-ea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42950" y="-9939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3600" dirty="0" smtClean="0"/>
              <a:t>关键路径法</a:t>
            </a:r>
            <a:endParaRPr lang="zh-CN" altLang="en-US" sz="3600" dirty="0"/>
          </a:p>
        </p:txBody>
      </p:sp>
      <p:sp>
        <p:nvSpPr>
          <p:cNvPr id="49155" name="内容占位符 2"/>
          <p:cNvSpPr>
            <a:spLocks noGrp="1"/>
          </p:cNvSpPr>
          <p:nvPr>
            <p:ph idx="1"/>
          </p:nvPr>
        </p:nvSpPr>
        <p:spPr>
          <a:xfrm>
            <a:off x="323528" y="919261"/>
            <a:ext cx="8229600" cy="4525963"/>
          </a:xfrm>
        </p:spPr>
        <p:txBody>
          <a:bodyPr/>
          <a:lstStyle/>
          <a:p>
            <a:r>
              <a:rPr lang="zh-CN" altLang="en-US" sz="2000" dirty="0" smtClean="0"/>
              <a:t>工期总和最长的一条路径称为关键路径，它是完成该项目所需的最短时间。关键路径上的每一项任务都是关键任务，这些任务的完成时间一有延迟，就会影响项目或阶段的完成时间。</a:t>
            </a:r>
            <a:endParaRPr lang="en-US" altLang="zh-CN" sz="2000" dirty="0" smtClean="0"/>
          </a:p>
          <a:p>
            <a:endParaRPr lang="en-US" altLang="zh-CN" sz="2000" dirty="0"/>
          </a:p>
        </p:txBody>
      </p:sp>
      <p:pic>
        <p:nvPicPr>
          <p:cNvPr id="23" name="Picture 8" descr="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2847491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10" y="3789040"/>
            <a:ext cx="7956376" cy="263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 bwMode="auto">
          <a:xfrm>
            <a:off x="4218064" y="2131138"/>
            <a:ext cx="1598600" cy="928666"/>
            <a:chOff x="1440" y="1344"/>
            <a:chExt cx="2736" cy="864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440" y="1344"/>
              <a:ext cx="91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CN" sz="1200">
                  <a:solidFill>
                    <a:srgbClr val="000000"/>
                  </a:solidFill>
                </a:rPr>
                <a:t>ES</a:t>
              </a:r>
              <a:endParaRPr kumimoji="1" lang="en-US" altLang="zh-CN" sz="1200">
                <a:solidFill>
                  <a:srgbClr val="000000"/>
                </a:solidFill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352" y="1344"/>
              <a:ext cx="91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CN" sz="1200">
                  <a:solidFill>
                    <a:srgbClr val="000000"/>
                  </a:solidFill>
                </a:rPr>
                <a:t>N</a:t>
              </a:r>
              <a:endParaRPr kumimoji="1" lang="en-US" altLang="zh-CN" sz="1200">
                <a:solidFill>
                  <a:srgbClr val="000000"/>
                </a:solidFill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264" y="1344"/>
              <a:ext cx="91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CN" sz="1200" dirty="0">
                  <a:solidFill>
                    <a:srgbClr val="000000"/>
                  </a:solidFill>
                </a:rPr>
                <a:t>EF</a:t>
              </a:r>
              <a:endParaRPr kumimoji="1" lang="en-US" altLang="zh-CN" sz="1200" dirty="0">
                <a:solidFill>
                  <a:srgbClr val="000000"/>
                </a:solidFill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440" y="1920"/>
              <a:ext cx="91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CN" sz="1200">
                  <a:solidFill>
                    <a:srgbClr val="000000"/>
                  </a:solidFill>
                </a:rPr>
                <a:t>LS</a:t>
              </a:r>
              <a:endParaRPr kumimoji="1" lang="en-US" altLang="zh-CN" sz="1200">
                <a:solidFill>
                  <a:srgbClr val="000000"/>
                </a:solidFill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352" y="1920"/>
              <a:ext cx="91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CN" sz="1200">
                  <a:solidFill>
                    <a:srgbClr val="000000"/>
                  </a:solidFill>
                </a:rPr>
                <a:t>T</a:t>
              </a:r>
              <a:endParaRPr kumimoji="1" lang="en-US" altLang="zh-CN" sz="1200">
                <a:solidFill>
                  <a:srgbClr val="000000"/>
                </a:solidFill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3264" y="1920"/>
              <a:ext cx="912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r>
                <a:rPr kumimoji="1" lang="en-US" altLang="zh-CN" sz="1200">
                  <a:solidFill>
                    <a:srgbClr val="000000"/>
                  </a:solidFill>
                </a:rPr>
                <a:t>LF</a:t>
              </a:r>
              <a:endParaRPr kumimoji="1" lang="en-US" altLang="zh-CN" sz="1200">
                <a:solidFill>
                  <a:srgbClr val="000000"/>
                </a:solidFill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440" y="1632"/>
              <a:ext cx="2736" cy="288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algn="ctr"/>
              <a:r>
                <a:rPr kumimoji="1" lang="zh-CN" altLang="en-US" sz="1200">
                  <a:solidFill>
                    <a:srgbClr val="000000"/>
                  </a:solidFill>
                </a:rPr>
                <a:t>活动名称</a:t>
              </a:r>
              <a:endParaRPr kumimoji="1" lang="zh-CN" altLang="en-US" sz="1200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115000" y="2120196"/>
            <a:ext cx="2743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1600" dirty="0">
                <a:solidFill>
                  <a:srgbClr val="000000"/>
                </a:solidFill>
              </a:rPr>
              <a:t>ES: </a:t>
            </a:r>
            <a:r>
              <a:rPr kumimoji="1" lang="zh-CN" altLang="en-US" sz="1600" dirty="0">
                <a:solidFill>
                  <a:srgbClr val="000000"/>
                </a:solidFill>
              </a:rPr>
              <a:t>最早开始时间</a:t>
            </a:r>
            <a:endParaRPr kumimoji="1" lang="zh-CN" altLang="en-US" sz="1600" dirty="0">
              <a:solidFill>
                <a:srgbClr val="000000"/>
              </a:solidFill>
            </a:endParaRPr>
          </a:p>
          <a:p>
            <a:pPr eaLnBrk="1" hangingPunct="1"/>
            <a:r>
              <a:rPr kumimoji="1" lang="en-US" altLang="zh-CN" sz="1600" dirty="0">
                <a:solidFill>
                  <a:srgbClr val="000000"/>
                </a:solidFill>
              </a:rPr>
              <a:t>EF: </a:t>
            </a:r>
            <a:r>
              <a:rPr kumimoji="1" lang="zh-CN" altLang="en-US" sz="1600" dirty="0">
                <a:solidFill>
                  <a:srgbClr val="FF0000"/>
                </a:solidFill>
              </a:rPr>
              <a:t>最早完成时间</a:t>
            </a:r>
            <a:endParaRPr kumimoji="1" lang="zh-CN" alt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kumimoji="1" lang="en-US" altLang="zh-CN" sz="1600" dirty="0">
                <a:solidFill>
                  <a:srgbClr val="000000"/>
                </a:solidFill>
              </a:rPr>
              <a:t>LS</a:t>
            </a:r>
            <a:r>
              <a:rPr kumimoji="1" lang="en-US" altLang="zh-CN" sz="1600" dirty="0">
                <a:solidFill>
                  <a:srgbClr val="FF0000"/>
                </a:solidFill>
              </a:rPr>
              <a:t>: </a:t>
            </a:r>
            <a:r>
              <a:rPr kumimoji="1" lang="zh-CN" altLang="en-US" sz="1600" dirty="0">
                <a:solidFill>
                  <a:srgbClr val="FF0000"/>
                </a:solidFill>
              </a:rPr>
              <a:t>最迟开始时间</a:t>
            </a:r>
            <a:endParaRPr kumimoji="1" lang="zh-CN" altLang="en-US" sz="1600" dirty="0">
              <a:solidFill>
                <a:srgbClr val="FF0000"/>
              </a:solidFill>
            </a:endParaRPr>
          </a:p>
          <a:p>
            <a:pPr eaLnBrk="1" hangingPunct="1"/>
            <a:r>
              <a:rPr kumimoji="1" lang="en-US" altLang="zh-CN" sz="1600" dirty="0">
                <a:solidFill>
                  <a:srgbClr val="000000"/>
                </a:solidFill>
              </a:rPr>
              <a:t>LF: </a:t>
            </a:r>
            <a:r>
              <a:rPr kumimoji="1" lang="zh-CN" altLang="en-US" sz="1600" dirty="0">
                <a:solidFill>
                  <a:srgbClr val="000000"/>
                </a:solidFill>
              </a:rPr>
              <a:t>最迟完成时间</a:t>
            </a:r>
            <a:endParaRPr kumimoji="1" lang="zh-CN" altLang="en-US" sz="1600" dirty="0">
              <a:solidFill>
                <a:srgbClr val="000000"/>
              </a:solidFill>
            </a:endParaRPr>
          </a:p>
          <a:p>
            <a:pPr eaLnBrk="1" hangingPunct="1"/>
            <a:r>
              <a:rPr kumimoji="1" lang="en-US" altLang="zh-CN" sz="1600" dirty="0">
                <a:solidFill>
                  <a:srgbClr val="000000"/>
                </a:solidFill>
              </a:rPr>
              <a:t>N:   </a:t>
            </a:r>
            <a:r>
              <a:rPr kumimoji="1" lang="zh-CN" altLang="en-US" sz="1600" dirty="0">
                <a:solidFill>
                  <a:srgbClr val="000000"/>
                </a:solidFill>
              </a:rPr>
              <a:t>节点序号</a:t>
            </a:r>
            <a:endParaRPr kumimoji="1" lang="zh-CN" altLang="en-US" sz="1600" dirty="0">
              <a:solidFill>
                <a:srgbClr val="000000"/>
              </a:solidFill>
            </a:endParaRPr>
          </a:p>
          <a:p>
            <a:pPr eaLnBrk="1" hangingPunct="1"/>
            <a:r>
              <a:rPr kumimoji="1" lang="en-US" altLang="zh-CN" sz="1600" dirty="0">
                <a:solidFill>
                  <a:srgbClr val="000000"/>
                </a:solidFill>
              </a:rPr>
              <a:t>T:    </a:t>
            </a:r>
            <a:r>
              <a:rPr kumimoji="1" lang="zh-CN" altLang="en-US" sz="1600" dirty="0">
                <a:solidFill>
                  <a:srgbClr val="000000"/>
                </a:solidFill>
              </a:rPr>
              <a:t>任务</a:t>
            </a:r>
            <a:r>
              <a:rPr kumimoji="1" lang="zh-CN" altLang="en-US" sz="1600" dirty="0" smtClean="0">
                <a:solidFill>
                  <a:srgbClr val="000000"/>
                </a:solidFill>
              </a:rPr>
              <a:t>工期</a:t>
            </a:r>
            <a:endParaRPr kumimoji="1" lang="zh-CN" altLang="en-US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648" y="-9026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3600" dirty="0" smtClean="0"/>
              <a:t>识别关键路径的方法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2880320"/>
          </a:xfrm>
        </p:spPr>
        <p:txBody>
          <a:bodyPr/>
          <a:lstStyle/>
          <a:p>
            <a:pPr marL="457200" indent="-457200" algn="just">
              <a:buFont typeface="+mj-lt"/>
              <a:buAutoNum type="arabicPeriod"/>
              <a:defRPr/>
            </a:pPr>
            <a:r>
              <a:rPr lang="zh-CN" sz="2000" dirty="0" smtClean="0"/>
              <a:t>将项目中的各项活动视为有一个时间属性的结点，从项目起点到终点进行排列；</a:t>
            </a:r>
            <a:endParaRPr lang="zh-CN" sz="2000" dirty="0" smtClean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zh-CN" sz="2000" dirty="0" smtClean="0"/>
              <a:t>用有方向的线段标出各结点的紧前活动和紧后活动的关系，使之成为一个有方向的网络图；</a:t>
            </a:r>
            <a:endParaRPr lang="zh-CN" sz="2000" dirty="0" smtClean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zh-CN" sz="2000" dirty="0" smtClean="0"/>
              <a:t>用正推法和逆推法计算出各个活动的最早开始时间，最晚开始时间，最早完工时间和最迟完工时间，并计算出各个活动的时差；</a:t>
            </a:r>
            <a:endParaRPr lang="zh-CN" sz="2000" dirty="0" smtClean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zh-CN" sz="2000" dirty="0" smtClean="0"/>
              <a:t>找出所有时差为零的活动所组成的路线，即为关键路径；</a:t>
            </a:r>
            <a:endParaRPr lang="zh-CN" sz="2000" dirty="0" smtClean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zh-CN" sz="2000" dirty="0" smtClean="0"/>
              <a:t>识别出准关键路径，为网络优化提供约束条件；</a:t>
            </a:r>
            <a:endParaRPr lang="zh-CN" sz="2000" dirty="0" smtClean="0"/>
          </a:p>
          <a:p>
            <a:pPr algn="just">
              <a:defRPr/>
            </a:pPr>
            <a:endParaRPr lang="zh-CN" altLang="en-US" sz="2800" dirty="0"/>
          </a:p>
        </p:txBody>
      </p:sp>
      <p:grpSp>
        <p:nvGrpSpPr>
          <p:cNvPr id="6" name="组合 5"/>
          <p:cNvGrpSpPr/>
          <p:nvPr/>
        </p:nvGrpSpPr>
        <p:grpSpPr>
          <a:xfrm>
            <a:off x="1961794" y="4282994"/>
            <a:ext cx="5214938" cy="1824037"/>
            <a:chOff x="1000125" y="4071938"/>
            <a:chExt cx="6215063" cy="2071687"/>
          </a:xfrm>
        </p:grpSpPr>
        <p:sp>
          <p:nvSpPr>
            <p:cNvPr id="7" name="流程图: 过程 6"/>
            <p:cNvSpPr/>
            <p:nvPr/>
          </p:nvSpPr>
          <p:spPr>
            <a:xfrm>
              <a:off x="1000125" y="4786313"/>
              <a:ext cx="1000125" cy="50006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000" dirty="0"/>
                <a:t>开始</a:t>
              </a:r>
              <a:endParaRPr lang="zh-CN" altLang="en-US" sz="2000" dirty="0"/>
            </a:p>
          </p:txBody>
        </p:sp>
        <p:sp>
          <p:nvSpPr>
            <p:cNvPr id="8" name="流程图: 过程 7"/>
            <p:cNvSpPr/>
            <p:nvPr/>
          </p:nvSpPr>
          <p:spPr>
            <a:xfrm>
              <a:off x="2643188" y="4071938"/>
              <a:ext cx="1143000" cy="50006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/>
                <a:t>A</a:t>
              </a:r>
              <a:r>
                <a:rPr lang="zh-CN" altLang="en-US" sz="2000" dirty="0"/>
                <a:t>（</a:t>
              </a:r>
              <a:r>
                <a:rPr lang="en-US" altLang="zh-CN" sz="2000" dirty="0"/>
                <a:t>17</a:t>
              </a:r>
              <a:r>
                <a:rPr lang="zh-CN" altLang="en-US" sz="2000" dirty="0"/>
                <a:t>）</a:t>
              </a:r>
              <a:endParaRPr lang="zh-CN" altLang="en-US" sz="2000" dirty="0"/>
            </a:p>
          </p:txBody>
        </p:sp>
        <p:sp>
          <p:nvSpPr>
            <p:cNvPr id="9" name="流程图: 过程 8"/>
            <p:cNvSpPr/>
            <p:nvPr/>
          </p:nvSpPr>
          <p:spPr>
            <a:xfrm>
              <a:off x="2643188" y="4857750"/>
              <a:ext cx="1143000" cy="500063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 smtClean="0"/>
                <a:t>C</a:t>
              </a:r>
              <a:r>
                <a:rPr lang="zh-CN" altLang="en-US" sz="2000" dirty="0" smtClean="0"/>
                <a:t>（</a:t>
              </a:r>
              <a:r>
                <a:rPr lang="en-US" altLang="zh-CN" sz="2000" dirty="0"/>
                <a:t>14</a:t>
              </a:r>
              <a:r>
                <a:rPr lang="zh-CN" altLang="en-US" sz="2000" dirty="0"/>
                <a:t>）</a:t>
              </a:r>
              <a:endParaRPr lang="zh-CN" altLang="en-US" sz="2000" dirty="0"/>
            </a:p>
          </p:txBody>
        </p:sp>
        <p:sp>
          <p:nvSpPr>
            <p:cNvPr id="10" name="流程图: 过程 9"/>
            <p:cNvSpPr/>
            <p:nvPr/>
          </p:nvSpPr>
          <p:spPr>
            <a:xfrm>
              <a:off x="2643188" y="5643563"/>
              <a:ext cx="1143000" cy="50006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 smtClean="0"/>
                <a:t>E</a:t>
              </a:r>
              <a:r>
                <a:rPr lang="zh-CN" altLang="en-US" sz="2000" dirty="0" smtClean="0"/>
                <a:t>（</a:t>
              </a:r>
              <a:r>
                <a:rPr lang="en-US" altLang="zh-CN" sz="2000" dirty="0"/>
                <a:t>12</a:t>
              </a:r>
              <a:r>
                <a:rPr lang="zh-CN" altLang="en-US" sz="2000" dirty="0"/>
                <a:t>）</a:t>
              </a:r>
              <a:endParaRPr lang="zh-CN" altLang="en-US" sz="2000" dirty="0"/>
            </a:p>
          </p:txBody>
        </p:sp>
        <p:sp>
          <p:nvSpPr>
            <p:cNvPr id="11" name="流程图: 过程 10"/>
            <p:cNvSpPr/>
            <p:nvPr/>
          </p:nvSpPr>
          <p:spPr>
            <a:xfrm>
              <a:off x="4286250" y="4071938"/>
              <a:ext cx="1143000" cy="50006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 smtClean="0"/>
                <a:t>B</a:t>
              </a:r>
              <a:r>
                <a:rPr lang="zh-CN" altLang="en-US" sz="2000" dirty="0" smtClean="0"/>
                <a:t>（</a:t>
              </a:r>
              <a:r>
                <a:rPr lang="en-US" altLang="zh-CN" sz="2000" dirty="0"/>
                <a:t>11</a:t>
              </a:r>
              <a:r>
                <a:rPr lang="zh-CN" altLang="en-US" sz="2000" dirty="0"/>
                <a:t>）</a:t>
              </a:r>
              <a:endParaRPr lang="zh-CN" altLang="en-US" sz="2000" dirty="0"/>
            </a:p>
          </p:txBody>
        </p:sp>
        <p:sp>
          <p:nvSpPr>
            <p:cNvPr id="12" name="流程图: 过程 11"/>
            <p:cNvSpPr/>
            <p:nvPr/>
          </p:nvSpPr>
          <p:spPr>
            <a:xfrm>
              <a:off x="4286250" y="4857750"/>
              <a:ext cx="1143000" cy="500063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 smtClean="0"/>
                <a:t>D</a:t>
              </a:r>
              <a:r>
                <a:rPr lang="zh-CN" altLang="en-US" sz="2000" dirty="0" smtClean="0"/>
                <a:t>（</a:t>
              </a:r>
              <a:r>
                <a:rPr lang="en-US" altLang="zh-CN" sz="2000" dirty="0"/>
                <a:t>13</a:t>
              </a:r>
              <a:r>
                <a:rPr lang="zh-CN" altLang="en-US" sz="2000" dirty="0"/>
                <a:t>）</a:t>
              </a:r>
              <a:endParaRPr lang="zh-CN" altLang="en-US" sz="2000" dirty="0"/>
            </a:p>
          </p:txBody>
        </p:sp>
        <p:sp>
          <p:nvSpPr>
            <p:cNvPr id="13" name="流程图: 过程 12"/>
            <p:cNvSpPr/>
            <p:nvPr/>
          </p:nvSpPr>
          <p:spPr>
            <a:xfrm>
              <a:off x="4286250" y="5643563"/>
              <a:ext cx="1143000" cy="50006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000" dirty="0" smtClean="0"/>
                <a:t>F</a:t>
              </a:r>
              <a:r>
                <a:rPr lang="zh-CN" altLang="en-US" sz="2000" dirty="0" smtClean="0"/>
                <a:t>（</a:t>
              </a:r>
              <a:r>
                <a:rPr lang="en-US" altLang="zh-CN" sz="2000" dirty="0"/>
                <a:t>17</a:t>
              </a:r>
              <a:r>
                <a:rPr lang="zh-CN" altLang="en-US" sz="2000" dirty="0"/>
                <a:t>）</a:t>
              </a:r>
              <a:endParaRPr lang="zh-CN" altLang="en-US" sz="2000" dirty="0"/>
            </a:p>
          </p:txBody>
        </p:sp>
        <p:sp>
          <p:nvSpPr>
            <p:cNvPr id="14" name="流程图: 过程 13"/>
            <p:cNvSpPr/>
            <p:nvPr/>
          </p:nvSpPr>
          <p:spPr>
            <a:xfrm>
              <a:off x="6215063" y="4857750"/>
              <a:ext cx="1000125" cy="500063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000" dirty="0"/>
                <a:t>结束</a:t>
              </a:r>
              <a:endParaRPr lang="zh-CN" altLang="en-US" sz="2000" dirty="0"/>
            </a:p>
          </p:txBody>
        </p:sp>
        <p:cxnSp>
          <p:nvCxnSpPr>
            <p:cNvPr id="15" name="直接箭头连接符 14"/>
            <p:cNvCxnSpPr>
              <a:stCxn id="7" idx="3"/>
              <a:endCxn id="8" idx="1"/>
            </p:cNvCxnSpPr>
            <p:nvPr/>
          </p:nvCxnSpPr>
          <p:spPr>
            <a:xfrm flipV="1">
              <a:off x="2000250" y="4322763"/>
              <a:ext cx="642938" cy="7143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>
              <a:stCxn id="7" idx="3"/>
              <a:endCxn id="9" idx="1"/>
            </p:cNvCxnSpPr>
            <p:nvPr/>
          </p:nvCxnSpPr>
          <p:spPr>
            <a:xfrm>
              <a:off x="2000250" y="5037138"/>
              <a:ext cx="642938" cy="7143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/>
            <p:cNvCxnSpPr>
              <a:stCxn id="7" idx="3"/>
              <a:endCxn id="10" idx="1"/>
            </p:cNvCxnSpPr>
            <p:nvPr/>
          </p:nvCxnSpPr>
          <p:spPr>
            <a:xfrm>
              <a:off x="2000250" y="5037138"/>
              <a:ext cx="642938" cy="8572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/>
            <p:cNvCxnSpPr>
              <a:stCxn id="8" idx="3"/>
              <a:endCxn id="11" idx="1"/>
            </p:cNvCxnSpPr>
            <p:nvPr/>
          </p:nvCxnSpPr>
          <p:spPr>
            <a:xfrm>
              <a:off x="3786188" y="4322763"/>
              <a:ext cx="500062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/>
            <p:cNvCxnSpPr>
              <a:stCxn id="11" idx="3"/>
              <a:endCxn id="14" idx="1"/>
            </p:cNvCxnSpPr>
            <p:nvPr/>
          </p:nvCxnSpPr>
          <p:spPr>
            <a:xfrm>
              <a:off x="5429250" y="4322763"/>
              <a:ext cx="785813" cy="78581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>
              <a:stCxn id="9" idx="3"/>
              <a:endCxn id="12" idx="1"/>
            </p:cNvCxnSpPr>
            <p:nvPr/>
          </p:nvCxnSpPr>
          <p:spPr>
            <a:xfrm>
              <a:off x="3786188" y="5108575"/>
              <a:ext cx="50006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>
              <a:stCxn id="12" idx="3"/>
              <a:endCxn id="14" idx="1"/>
            </p:cNvCxnSpPr>
            <p:nvPr/>
          </p:nvCxnSpPr>
          <p:spPr>
            <a:xfrm>
              <a:off x="5429250" y="5108575"/>
              <a:ext cx="785813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>
              <a:stCxn id="10" idx="3"/>
              <a:endCxn id="13" idx="1"/>
            </p:cNvCxnSpPr>
            <p:nvPr/>
          </p:nvCxnSpPr>
          <p:spPr>
            <a:xfrm>
              <a:off x="3786188" y="5894388"/>
              <a:ext cx="500062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>
              <a:stCxn id="13" idx="3"/>
              <a:endCxn id="14" idx="1"/>
            </p:cNvCxnSpPr>
            <p:nvPr/>
          </p:nvCxnSpPr>
          <p:spPr>
            <a:xfrm flipV="1">
              <a:off x="5429250" y="5108575"/>
              <a:ext cx="785813" cy="78581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形状 31"/>
            <p:cNvCxnSpPr>
              <a:endCxn id="13" idx="1"/>
            </p:cNvCxnSpPr>
            <p:nvPr/>
          </p:nvCxnSpPr>
          <p:spPr>
            <a:xfrm rot="16200000" flipH="1">
              <a:off x="3767931" y="5376069"/>
              <a:ext cx="750888" cy="28575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8904" y="116632"/>
            <a:ext cx="8229600" cy="638944"/>
          </a:xfrm>
        </p:spPr>
        <p:txBody>
          <a:bodyPr/>
          <a:lstStyle/>
          <a:p>
            <a:pPr>
              <a:defRPr/>
            </a:pPr>
            <a:r>
              <a:rPr lang="zh-CN" altLang="en-US" sz="3600" dirty="0" smtClean="0"/>
              <a:t>甘特图</a:t>
            </a:r>
            <a:endParaRPr lang="zh-CN" altLang="en-US" sz="3600" dirty="0"/>
          </a:p>
        </p:txBody>
      </p:sp>
      <p:sp>
        <p:nvSpPr>
          <p:cNvPr id="44035" name="内容占位符 2"/>
          <p:cNvSpPr>
            <a:spLocks noGrp="1"/>
          </p:cNvSpPr>
          <p:nvPr>
            <p:ph idx="1"/>
          </p:nvPr>
        </p:nvSpPr>
        <p:spPr>
          <a:xfrm>
            <a:off x="179512" y="836712"/>
            <a:ext cx="8712968" cy="4525963"/>
          </a:xfrm>
        </p:spPr>
        <p:txBody>
          <a:bodyPr/>
          <a:lstStyle/>
          <a:p>
            <a:r>
              <a:rPr lang="zh-CN" sz="2400" dirty="0" smtClean="0"/>
              <a:t>甘特图</a:t>
            </a:r>
            <a:r>
              <a:rPr lang="zh-CN" altLang="en-US" sz="2400" dirty="0" smtClean="0"/>
              <a:t>：</a:t>
            </a:r>
            <a:r>
              <a:rPr lang="zh-CN" sz="2400" dirty="0" smtClean="0"/>
              <a:t>通过条状图来显示项目，进度，和其他时间相关的系统进展的内在关系随着时间进展的情况。</a:t>
            </a:r>
            <a:endParaRPr lang="zh-CN" altLang="en-US" sz="2400" dirty="0" smtClean="0"/>
          </a:p>
        </p:txBody>
      </p:sp>
      <p:pic>
        <p:nvPicPr>
          <p:cNvPr id="4" name="内容占位符 3" descr="pic1688754x.jp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" t="9261" r="3442" b="5086"/>
          <a:stretch>
            <a:fillRect/>
          </a:stretch>
        </p:blipFill>
        <p:spPr bwMode="auto">
          <a:xfrm>
            <a:off x="1259632" y="1844824"/>
            <a:ext cx="6048672" cy="445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4928" y="-9939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3600" dirty="0" smtClean="0"/>
              <a:t>绘制甘特图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35285"/>
            <a:ext cx="8424936" cy="4525963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  <a:defRPr/>
            </a:pPr>
            <a:r>
              <a:rPr lang="zh-CN" sz="2400" dirty="0" smtClean="0"/>
              <a:t>明确项目牵涉到的各项活动、项目。内容包括项目名称（包括顺序）、开始时间、工期，任务类型（依赖</a:t>
            </a:r>
            <a:r>
              <a:rPr lang="en-US" sz="2400" dirty="0" smtClean="0"/>
              <a:t>/</a:t>
            </a:r>
            <a:r>
              <a:rPr lang="zh-CN" sz="2400" dirty="0" smtClean="0"/>
              <a:t>决定性）和依赖于哪一项任务。 </a:t>
            </a:r>
            <a:endParaRPr lang="zh-CN" sz="2400" dirty="0" smtClean="0"/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zh-CN" sz="2400" dirty="0" smtClean="0"/>
              <a:t>创建甘特图草图。将所有的项目按照开始时间、工期标注到甘特图上。 </a:t>
            </a:r>
            <a:endParaRPr lang="zh-CN" sz="2400" dirty="0" smtClean="0"/>
          </a:p>
          <a:p>
            <a:pPr marL="514350" indent="-514350" algn="just">
              <a:buFont typeface="+mj-lt"/>
              <a:buAutoNum type="arabicPeriod"/>
              <a:defRPr/>
            </a:pPr>
            <a:r>
              <a:rPr lang="zh-CN" sz="2400" dirty="0" smtClean="0"/>
              <a:t>确定项目活动依赖关系及时序进度。使用草图，并且按照项目的类型将项目联系起来，并且安排。</a:t>
            </a:r>
            <a:endParaRPr lang="en-US" altLang="zh-CN" sz="2400" dirty="0" smtClean="0"/>
          </a:p>
          <a:p>
            <a:pPr marL="514350" indent="-514350" algn="just">
              <a:buFont typeface="+mj-lt"/>
              <a:buAutoNum type="arabicPeriod" startAt="4"/>
              <a:defRPr/>
            </a:pPr>
            <a:r>
              <a:rPr lang="zh-CN" altLang="zh-CN" sz="2400" dirty="0"/>
              <a:t>计算单项活动任务的工时量。 </a:t>
            </a:r>
            <a:endParaRPr lang="zh-CN" altLang="zh-CN" sz="2400" dirty="0"/>
          </a:p>
          <a:p>
            <a:pPr marL="514350" indent="-514350" algn="just">
              <a:buFont typeface="+mj-lt"/>
              <a:buAutoNum type="arabicPeriod" startAt="4"/>
              <a:defRPr/>
            </a:pPr>
            <a:r>
              <a:rPr lang="zh-CN" altLang="zh-CN" sz="2400" dirty="0"/>
              <a:t>确定活动任务的执行人员及适时按需调整工时。 </a:t>
            </a:r>
            <a:endParaRPr lang="zh-CN" altLang="zh-CN" sz="2400" dirty="0"/>
          </a:p>
          <a:p>
            <a:pPr marL="514350" indent="-514350" algn="just">
              <a:buFont typeface="+mj-lt"/>
              <a:buAutoNum type="arabicPeriod" startAt="4"/>
              <a:defRPr/>
            </a:pPr>
            <a:r>
              <a:rPr lang="zh-CN" altLang="zh-CN" sz="2400" dirty="0"/>
              <a:t>计算整个项目</a:t>
            </a:r>
            <a:r>
              <a:rPr lang="zh-CN" altLang="zh-CN" sz="2400" dirty="0" smtClean="0"/>
              <a:t>时间</a:t>
            </a:r>
            <a:r>
              <a:rPr lang="zh-CN" sz="2400" dirty="0" smtClean="0"/>
              <a:t> </a:t>
            </a:r>
            <a:endParaRPr lang="zh-CN" sz="24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5576" y="-16227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3600" dirty="0" smtClean="0"/>
              <a:t>练习</a:t>
            </a:r>
            <a:endParaRPr lang="zh-CN" altLang="en-US" sz="3600" dirty="0"/>
          </a:p>
        </p:txBody>
      </p:sp>
      <p:sp>
        <p:nvSpPr>
          <p:cNvPr id="52227" name="内容占位符 2"/>
          <p:cNvSpPr>
            <a:spLocks noGrp="1"/>
          </p:cNvSpPr>
          <p:nvPr>
            <p:ph idx="1"/>
          </p:nvPr>
        </p:nvSpPr>
        <p:spPr>
          <a:xfrm>
            <a:off x="251520" y="764704"/>
            <a:ext cx="8568952" cy="4525963"/>
          </a:xfrm>
        </p:spPr>
        <p:txBody>
          <a:bodyPr/>
          <a:lstStyle/>
          <a:p>
            <a:r>
              <a:rPr lang="zh-CN" sz="2000" dirty="0" smtClean="0"/>
              <a:t>路易</a:t>
            </a:r>
            <a:r>
              <a:rPr lang="en-US" altLang="zh-CN" sz="2000" dirty="0" smtClean="0"/>
              <a:t>10</a:t>
            </a:r>
            <a:r>
              <a:rPr lang="zh-CN" sz="2000" dirty="0" smtClean="0"/>
              <a:t>世把你抓为俘虏，要求你为他的城堡加三个新地牢而做一个计划。小的地牢很难设计（最快要</a:t>
            </a:r>
            <a:r>
              <a:rPr lang="en-US" altLang="zh-CN" sz="2000" dirty="0" smtClean="0"/>
              <a:t>12</a:t>
            </a:r>
            <a:r>
              <a:rPr lang="zh-CN" sz="2000" dirty="0" smtClean="0"/>
              <a:t>周），但是容易建成（</a:t>
            </a:r>
            <a:r>
              <a:rPr lang="en-US" altLang="zh-CN" sz="2000" dirty="0" smtClean="0"/>
              <a:t>1</a:t>
            </a:r>
            <a:r>
              <a:rPr lang="zh-CN" sz="2000" dirty="0" smtClean="0"/>
              <a:t>周）。中等的地牢设计（</a:t>
            </a:r>
            <a:r>
              <a:rPr lang="en-US" altLang="zh-CN" sz="2000" dirty="0" smtClean="0"/>
              <a:t>5</a:t>
            </a:r>
            <a:r>
              <a:rPr lang="zh-CN" sz="2000" dirty="0" smtClean="0"/>
              <a:t>周），施工（</a:t>
            </a:r>
            <a:r>
              <a:rPr lang="en-US" altLang="zh-CN" sz="2000" dirty="0" smtClean="0"/>
              <a:t>6</a:t>
            </a:r>
            <a:r>
              <a:rPr lang="zh-CN" sz="2000" dirty="0" smtClean="0"/>
              <a:t>周），大的地牢容易设计（</a:t>
            </a:r>
            <a:r>
              <a:rPr lang="en-US" altLang="zh-CN" sz="2000" dirty="0" smtClean="0"/>
              <a:t>1</a:t>
            </a:r>
            <a:r>
              <a:rPr lang="zh-CN" sz="2000" dirty="0" smtClean="0"/>
              <a:t>周），但是很难建造（</a:t>
            </a:r>
            <a:r>
              <a:rPr lang="en-US" altLang="zh-CN" sz="2000" dirty="0" smtClean="0"/>
              <a:t>9</a:t>
            </a:r>
            <a:r>
              <a:rPr lang="zh-CN" sz="2000" dirty="0" smtClean="0"/>
              <a:t>周）。你有一个设计师和一个建筑师，你的设计师不会建造而建筑师不会设计。给路易的城堡增加三个地牢的最短工期是多少？</a:t>
            </a:r>
            <a:endParaRPr lang="zh-CN" sz="2000" dirty="0" smtClean="0"/>
          </a:p>
          <a:p>
            <a:endParaRPr lang="zh-CN" altLang="en-US" sz="2000" dirty="0" smtClean="0"/>
          </a:p>
        </p:txBody>
      </p:sp>
      <p:graphicFrame>
        <p:nvGraphicFramePr>
          <p:cNvPr id="4" name="内容占位符 11"/>
          <p:cNvGraphicFramePr/>
          <p:nvPr/>
        </p:nvGraphicFramePr>
        <p:xfrm>
          <a:off x="539552" y="2470887"/>
          <a:ext cx="8424936" cy="1894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aphicFrame>
        <p:nvGraphicFramePr>
          <p:cNvPr id="5" name="内容占位符 11"/>
          <p:cNvGraphicFramePr/>
          <p:nvPr/>
        </p:nvGraphicFramePr>
        <p:xfrm>
          <a:off x="539552" y="4509120"/>
          <a:ext cx="8401080" cy="1966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文本占位符 5"/>
          <p:cNvSpPr txBox="1"/>
          <p:nvPr/>
        </p:nvSpPr>
        <p:spPr bwMode="auto">
          <a:xfrm>
            <a:off x="500063" y="2532385"/>
            <a:ext cx="4040188" cy="536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 smtClean="0"/>
              <a:t>方案</a:t>
            </a:r>
            <a:r>
              <a:rPr lang="en-US" altLang="zh-CN" sz="2000" b="1" dirty="0" smtClean="0"/>
              <a:t>1</a:t>
            </a:r>
            <a:endParaRPr lang="zh-CN" altLang="en-US" sz="2000" b="1" dirty="0" smtClean="0"/>
          </a:p>
        </p:txBody>
      </p:sp>
      <p:sp>
        <p:nvSpPr>
          <p:cNvPr id="7" name="文本占位符 7"/>
          <p:cNvSpPr txBox="1"/>
          <p:nvPr/>
        </p:nvSpPr>
        <p:spPr>
          <a:xfrm>
            <a:off x="549821" y="4589437"/>
            <a:ext cx="1285875" cy="639763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 smtClean="0"/>
              <a:t>方案</a:t>
            </a:r>
            <a:r>
              <a:rPr lang="en-US" altLang="zh-CN" sz="2000" b="1" dirty="0" smtClean="0"/>
              <a:t>2</a:t>
            </a:r>
            <a:endParaRPr lang="zh-CN" altLang="en-US" sz="2000" b="1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734888" y="-9026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3600" dirty="0" smtClean="0"/>
              <a:t>可行的方案甘特图</a:t>
            </a:r>
            <a:endParaRPr lang="zh-CN" altLang="en-US" sz="3600" dirty="0"/>
          </a:p>
        </p:txBody>
      </p:sp>
      <p:graphicFrame>
        <p:nvGraphicFramePr>
          <p:cNvPr id="9" name="图表 8">
            <a:hlinkClick r:id="rId2" action="ppaction://hlinkfile"/>
          </p:cNvPr>
          <p:cNvGraphicFramePr/>
          <p:nvPr/>
        </p:nvGraphicFramePr>
        <p:xfrm>
          <a:off x="395536" y="1124744"/>
          <a:ext cx="8208912" cy="5161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2432" y="260648"/>
            <a:ext cx="6858000" cy="4572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3600" dirty="0" smtClean="0">
                <a:latin typeface="楷体_GB2312" pitchFamily="49" charset="-122"/>
              </a:rPr>
              <a:t>项目主工作计划</a:t>
            </a:r>
            <a:endParaRPr lang="zh-CN" altLang="en-US" sz="3600" dirty="0" smtClean="0"/>
          </a:p>
        </p:txBody>
      </p:sp>
      <p:graphicFrame>
        <p:nvGraphicFramePr>
          <p:cNvPr id="312449" name="Group 129"/>
          <p:cNvGraphicFramePr>
            <a:graphicFrameLocks noGrp="1"/>
          </p:cNvGraphicFramePr>
          <p:nvPr/>
        </p:nvGraphicFramePr>
        <p:xfrm>
          <a:off x="1248544" y="1570258"/>
          <a:ext cx="5029200" cy="4090990"/>
        </p:xfrm>
        <a:graphic>
          <a:graphicData uri="http://schemas.openxmlformats.org/drawingml/2006/table">
            <a:tbl>
              <a:tblPr/>
              <a:tblGrid>
                <a:gridCol w="838200"/>
                <a:gridCol w="762000"/>
                <a:gridCol w="609600"/>
                <a:gridCol w="533400"/>
                <a:gridCol w="762000"/>
                <a:gridCol w="762000"/>
                <a:gridCol w="76200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任务编号</a:t>
                      </a:r>
                      <a:endParaRPr kumimoji="1" lang="zh-CN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任务名称</a:t>
                      </a:r>
                      <a:endParaRPr kumimoji="1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责任人</a:t>
                      </a:r>
                      <a:endParaRPr kumimoji="1" lang="zh-CN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用时</a:t>
                      </a:r>
                      <a:endParaRPr kumimoji="1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紧前任务</a:t>
                      </a:r>
                      <a:endParaRPr kumimoji="1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紧后任务</a:t>
                      </a:r>
                      <a:endParaRPr kumimoji="1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起始时间</a:t>
                      </a:r>
                      <a:endParaRPr kumimoji="1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2468" name="Group 148"/>
          <p:cNvGraphicFramePr>
            <a:graphicFrameLocks noGrp="1"/>
          </p:cNvGraphicFramePr>
          <p:nvPr/>
        </p:nvGraphicFramePr>
        <p:xfrm>
          <a:off x="6277744" y="1570258"/>
          <a:ext cx="762000" cy="4090990"/>
        </p:xfrm>
        <a:graphic>
          <a:graphicData uri="http://schemas.openxmlformats.org/drawingml/2006/table">
            <a:tbl>
              <a:tblPr/>
              <a:tblGrid>
                <a:gridCol w="76200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结束时间</a:t>
                      </a:r>
                      <a:endParaRPr kumimoji="1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2487" name="Group 167"/>
          <p:cNvGraphicFramePr>
            <a:graphicFrameLocks noGrp="1"/>
          </p:cNvGraphicFramePr>
          <p:nvPr/>
        </p:nvGraphicFramePr>
        <p:xfrm>
          <a:off x="7039744" y="1570258"/>
          <a:ext cx="762000" cy="4090990"/>
        </p:xfrm>
        <a:graphic>
          <a:graphicData uri="http://schemas.openxmlformats.org/drawingml/2006/table">
            <a:tbl>
              <a:tblPr/>
              <a:tblGrid>
                <a:gridCol w="76200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所需资源</a:t>
                      </a:r>
                      <a:endParaRPr kumimoji="1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7956376" y="5661248"/>
          <a:ext cx="914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工作表" showAsIcon="1" r:id="rId1" imgW="914400" imgH="685800" progId="Excel.Sheet.12">
                  <p:embed/>
                </p:oleObj>
              </mc:Choice>
              <mc:Fallback>
                <p:oleObj name="工作表" showAsIcon="1" r:id="rId1" imgW="914400" imgH="685800" progId="Excel.Sheet.12">
                  <p:embed/>
                  <p:pic>
                    <p:nvPicPr>
                      <p:cNvPr id="0" name="图片 103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956376" y="5661248"/>
                        <a:ext cx="9144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7956376" y="4581128"/>
          <a:ext cx="914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工作表" showAsIcon="1" r:id="rId3" imgW="914400" imgH="685800" progId="Excel.Sheet.8">
                  <p:embed/>
                </p:oleObj>
              </mc:Choice>
              <mc:Fallback>
                <p:oleObj name="工作表" showAsIcon="1" r:id="rId3" imgW="914400" imgH="685800" progId="Excel.Sheet.8">
                  <p:embed/>
                  <p:pic>
                    <p:nvPicPr>
                      <p:cNvPr id="0" name="图片 103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56376" y="4581128"/>
                        <a:ext cx="914400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116632"/>
            <a:ext cx="6858000" cy="661988"/>
          </a:xfrm>
        </p:spPr>
        <p:txBody>
          <a:bodyPr/>
          <a:lstStyle/>
          <a:p>
            <a:pPr eaLnBrk="1" hangingPunct="1"/>
            <a:r>
              <a:rPr lang="zh-CN" altLang="en-US" sz="3600" dirty="0" smtClean="0"/>
              <a:t>项目的控制</a:t>
            </a:r>
            <a:endParaRPr lang="zh-CN" altLang="en-US" sz="3600" dirty="0" smtClean="0"/>
          </a:p>
        </p:txBody>
      </p:sp>
      <p:grpSp>
        <p:nvGrpSpPr>
          <p:cNvPr id="2" name="组合 1"/>
          <p:cNvGrpSpPr/>
          <p:nvPr/>
        </p:nvGrpSpPr>
        <p:grpSpPr>
          <a:xfrm>
            <a:off x="4644206" y="1687835"/>
            <a:ext cx="4464298" cy="3685381"/>
            <a:chOff x="1266825" y="1412875"/>
            <a:chExt cx="7456488" cy="5135563"/>
          </a:xfrm>
        </p:grpSpPr>
        <p:sp>
          <p:nvSpPr>
            <p:cNvPr id="27" name="Arc 4"/>
            <p:cNvSpPr/>
            <p:nvPr/>
          </p:nvSpPr>
          <p:spPr bwMode="auto">
            <a:xfrm rot="-5812141">
              <a:off x="2668588" y="1965325"/>
              <a:ext cx="1174750" cy="1657350"/>
            </a:xfrm>
            <a:custGeom>
              <a:avLst/>
              <a:gdLst>
                <a:gd name="T0" fmla="*/ 2147483647 w 21534"/>
                <a:gd name="T1" fmla="*/ 0 h 21450"/>
                <a:gd name="T2" fmla="*/ 2147483647 w 21534"/>
                <a:gd name="T3" fmla="*/ 2147483647 h 21450"/>
                <a:gd name="T4" fmla="*/ 0 w 21534"/>
                <a:gd name="T5" fmla="*/ 2147483647 h 21450"/>
                <a:gd name="T6" fmla="*/ 0 60000 65536"/>
                <a:gd name="T7" fmla="*/ 0 60000 65536"/>
                <a:gd name="T8" fmla="*/ 0 60000 65536"/>
                <a:gd name="T9" fmla="*/ 0 w 21534"/>
                <a:gd name="T10" fmla="*/ 0 h 21450"/>
                <a:gd name="T11" fmla="*/ 21534 w 21534"/>
                <a:gd name="T12" fmla="*/ 21450 h 214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34" h="21450" fill="none" extrusionOk="0">
                  <a:moveTo>
                    <a:pt x="2541" y="0"/>
                  </a:moveTo>
                  <a:cubicBezTo>
                    <a:pt x="12777" y="1213"/>
                    <a:pt x="20730" y="9489"/>
                    <a:pt x="21534" y="19765"/>
                  </a:cubicBezTo>
                </a:path>
                <a:path w="21534" h="21450" stroke="0" extrusionOk="0">
                  <a:moveTo>
                    <a:pt x="2541" y="0"/>
                  </a:moveTo>
                  <a:cubicBezTo>
                    <a:pt x="12777" y="1213"/>
                    <a:pt x="20730" y="9489"/>
                    <a:pt x="21534" y="19765"/>
                  </a:cubicBezTo>
                  <a:lnTo>
                    <a:pt x="0" y="21450"/>
                  </a:lnTo>
                  <a:lnTo>
                    <a:pt x="2541" y="0"/>
                  </a:lnTo>
                  <a:close/>
                </a:path>
              </a:pathLst>
            </a:custGeom>
            <a:noFill/>
            <a:ln w="22225">
              <a:solidFill>
                <a:srgbClr val="603224"/>
              </a:solidFill>
              <a:round/>
              <a:headEnd type="none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lIns="94600" tIns="47300" rIns="94600" bIns="47300" anchor="ctr"/>
            <a:lstStyle/>
            <a:p>
              <a:endParaRPr lang="zh-CN" altLang="en-US"/>
            </a:p>
          </p:txBody>
        </p:sp>
        <p:sp>
          <p:nvSpPr>
            <p:cNvPr id="28" name="Arc 5"/>
            <p:cNvSpPr/>
            <p:nvPr/>
          </p:nvSpPr>
          <p:spPr bwMode="auto">
            <a:xfrm rot="10312855">
              <a:off x="2571750" y="4246563"/>
              <a:ext cx="1377950" cy="1703387"/>
            </a:xfrm>
            <a:custGeom>
              <a:avLst/>
              <a:gdLst>
                <a:gd name="T0" fmla="*/ 2147483647 w 20784"/>
                <a:gd name="T1" fmla="*/ 0 h 21513"/>
                <a:gd name="T2" fmla="*/ 2147483647 w 20784"/>
                <a:gd name="T3" fmla="*/ 2147483647 h 21513"/>
                <a:gd name="T4" fmla="*/ 0 w 20784"/>
                <a:gd name="T5" fmla="*/ 2147483647 h 21513"/>
                <a:gd name="T6" fmla="*/ 0 60000 65536"/>
                <a:gd name="T7" fmla="*/ 0 60000 65536"/>
                <a:gd name="T8" fmla="*/ 0 60000 65536"/>
                <a:gd name="T9" fmla="*/ 0 w 20784"/>
                <a:gd name="T10" fmla="*/ 0 h 21513"/>
                <a:gd name="T11" fmla="*/ 20784 w 20784"/>
                <a:gd name="T12" fmla="*/ 21513 h 215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784" h="21513" fill="none" extrusionOk="0">
                  <a:moveTo>
                    <a:pt x="1937" y="0"/>
                  </a:moveTo>
                  <a:cubicBezTo>
                    <a:pt x="10852" y="803"/>
                    <a:pt x="18347" y="7020"/>
                    <a:pt x="20784" y="15632"/>
                  </a:cubicBezTo>
                </a:path>
                <a:path w="20784" h="21513" stroke="0" extrusionOk="0">
                  <a:moveTo>
                    <a:pt x="1937" y="0"/>
                  </a:moveTo>
                  <a:cubicBezTo>
                    <a:pt x="10852" y="803"/>
                    <a:pt x="18347" y="7020"/>
                    <a:pt x="20784" y="15632"/>
                  </a:cubicBezTo>
                  <a:lnTo>
                    <a:pt x="0" y="21513"/>
                  </a:lnTo>
                  <a:lnTo>
                    <a:pt x="1937" y="0"/>
                  </a:lnTo>
                  <a:close/>
                </a:path>
              </a:pathLst>
            </a:custGeom>
            <a:noFill/>
            <a:ln w="22225">
              <a:solidFill>
                <a:srgbClr val="603224"/>
              </a:solidFill>
              <a:round/>
              <a:headEnd type="none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lIns="94600" tIns="47300" rIns="94600" bIns="47300" anchor="ctr"/>
            <a:lstStyle/>
            <a:p>
              <a:endParaRPr lang="zh-CN" altLang="en-US"/>
            </a:p>
          </p:txBody>
        </p:sp>
        <p:sp>
          <p:nvSpPr>
            <p:cNvPr id="29" name="Arc 6"/>
            <p:cNvSpPr/>
            <p:nvPr/>
          </p:nvSpPr>
          <p:spPr bwMode="auto">
            <a:xfrm rot="5804951">
              <a:off x="6028532" y="4406106"/>
              <a:ext cx="1201738" cy="1666875"/>
            </a:xfrm>
            <a:custGeom>
              <a:avLst/>
              <a:gdLst>
                <a:gd name="T0" fmla="*/ 0 w 20380"/>
                <a:gd name="T1" fmla="*/ 2147483647 h 21600"/>
                <a:gd name="T2" fmla="*/ 2147483647 w 20380"/>
                <a:gd name="T3" fmla="*/ 2147483647 h 21600"/>
                <a:gd name="T4" fmla="*/ 2147483647 w 2038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0380"/>
                <a:gd name="T10" fmla="*/ 0 h 21600"/>
                <a:gd name="T11" fmla="*/ 20380 w 2038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380" h="21600" fill="none" extrusionOk="0">
                  <a:moveTo>
                    <a:pt x="-1" y="1"/>
                  </a:moveTo>
                  <a:cubicBezTo>
                    <a:pt x="95" y="0"/>
                    <a:pt x="191" y="-1"/>
                    <a:pt x="287" y="0"/>
                  </a:cubicBezTo>
                  <a:cubicBezTo>
                    <a:pt x="9157" y="0"/>
                    <a:pt x="17125" y="5422"/>
                    <a:pt x="20380" y="13673"/>
                  </a:cubicBezTo>
                </a:path>
                <a:path w="20380" h="21600" stroke="0" extrusionOk="0">
                  <a:moveTo>
                    <a:pt x="-1" y="1"/>
                  </a:moveTo>
                  <a:cubicBezTo>
                    <a:pt x="95" y="0"/>
                    <a:pt x="191" y="-1"/>
                    <a:pt x="287" y="0"/>
                  </a:cubicBezTo>
                  <a:cubicBezTo>
                    <a:pt x="9157" y="0"/>
                    <a:pt x="17125" y="5422"/>
                    <a:pt x="20380" y="13673"/>
                  </a:cubicBezTo>
                  <a:lnTo>
                    <a:pt x="287" y="21600"/>
                  </a:lnTo>
                  <a:lnTo>
                    <a:pt x="-1" y="1"/>
                  </a:lnTo>
                  <a:close/>
                </a:path>
              </a:pathLst>
            </a:custGeom>
            <a:noFill/>
            <a:ln w="22225">
              <a:solidFill>
                <a:srgbClr val="603224"/>
              </a:solidFill>
              <a:round/>
              <a:headEnd type="none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 wrap="none" lIns="94600" tIns="47300" rIns="94600" bIns="47300" anchor="ctr"/>
            <a:lstStyle/>
            <a:p>
              <a:endParaRPr lang="zh-CN" altLang="en-US"/>
            </a:p>
          </p:txBody>
        </p:sp>
        <p:sp>
          <p:nvSpPr>
            <p:cNvPr id="30" name="Arc 7"/>
            <p:cNvSpPr/>
            <p:nvPr/>
          </p:nvSpPr>
          <p:spPr bwMode="auto">
            <a:xfrm rot="-4210289">
              <a:off x="6269038" y="2020888"/>
              <a:ext cx="1011237" cy="1747837"/>
            </a:xfrm>
            <a:custGeom>
              <a:avLst/>
              <a:gdLst>
                <a:gd name="T0" fmla="*/ 2147483647 w 21600"/>
                <a:gd name="T1" fmla="*/ 0 h 26607"/>
                <a:gd name="T2" fmla="*/ 2147483647 w 21600"/>
                <a:gd name="T3" fmla="*/ 2147483647 h 26607"/>
                <a:gd name="T4" fmla="*/ 0 w 21600"/>
                <a:gd name="T5" fmla="*/ 2147483647 h 26607"/>
                <a:gd name="T6" fmla="*/ 0 60000 65536"/>
                <a:gd name="T7" fmla="*/ 0 60000 65536"/>
                <a:gd name="T8" fmla="*/ 0 60000 65536"/>
                <a:gd name="T9" fmla="*/ 0 w 21600"/>
                <a:gd name="T10" fmla="*/ 0 h 26607"/>
                <a:gd name="T11" fmla="*/ 21600 w 21600"/>
                <a:gd name="T12" fmla="*/ 26607 h 266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6607" fill="none" extrusionOk="0">
                  <a:moveTo>
                    <a:pt x="20522" y="-1"/>
                  </a:moveTo>
                  <a:cubicBezTo>
                    <a:pt x="21236" y="2174"/>
                    <a:pt x="21600" y="4449"/>
                    <a:pt x="21600" y="6738"/>
                  </a:cubicBezTo>
                  <a:cubicBezTo>
                    <a:pt x="21600" y="15393"/>
                    <a:pt x="16433" y="23212"/>
                    <a:pt x="8472" y="26607"/>
                  </a:cubicBezTo>
                </a:path>
                <a:path w="21600" h="26607" stroke="0" extrusionOk="0">
                  <a:moveTo>
                    <a:pt x="20522" y="-1"/>
                  </a:moveTo>
                  <a:cubicBezTo>
                    <a:pt x="21236" y="2174"/>
                    <a:pt x="21600" y="4449"/>
                    <a:pt x="21600" y="6738"/>
                  </a:cubicBezTo>
                  <a:cubicBezTo>
                    <a:pt x="21600" y="15393"/>
                    <a:pt x="16433" y="23212"/>
                    <a:pt x="8472" y="26607"/>
                  </a:cubicBezTo>
                  <a:lnTo>
                    <a:pt x="0" y="6738"/>
                  </a:lnTo>
                  <a:lnTo>
                    <a:pt x="20522" y="-1"/>
                  </a:lnTo>
                  <a:close/>
                </a:path>
              </a:pathLst>
            </a:custGeom>
            <a:noFill/>
            <a:ln w="22225">
              <a:solidFill>
                <a:srgbClr val="603224"/>
              </a:solidFill>
              <a:rou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 wrap="none" lIns="94600" tIns="47300" rIns="94600" bIns="47300" anchor="ctr"/>
            <a:lstStyle/>
            <a:p>
              <a:endParaRPr lang="zh-CN" altLang="en-US"/>
            </a:p>
          </p:txBody>
        </p:sp>
        <p:sp>
          <p:nvSpPr>
            <p:cNvPr id="31" name="Oval 8"/>
            <p:cNvSpPr>
              <a:spLocks noChangeAspect="1" noChangeArrowheads="1"/>
            </p:cNvSpPr>
            <p:nvPr/>
          </p:nvSpPr>
          <p:spPr bwMode="auto">
            <a:xfrm>
              <a:off x="3873500" y="1412875"/>
              <a:ext cx="2397125" cy="1484313"/>
            </a:xfrm>
            <a:prstGeom prst="ellipse">
              <a:avLst/>
            </a:prstGeom>
            <a:solidFill>
              <a:srgbClr val="ECDA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94600" tIns="47300" rIns="94600" bIns="47300" anchor="ctr"/>
            <a:lstStyle/>
            <a:p>
              <a:pPr algn="ctr" defTabSz="946150"/>
              <a:r>
                <a:rPr kumimoji="1" lang="zh-CN" altLang="en-GB" sz="2800">
                  <a:solidFill>
                    <a:srgbClr val="000000"/>
                  </a:solidFill>
                  <a:latin typeface="Helvetica LT Light"/>
                </a:rPr>
                <a:t>计划</a:t>
              </a:r>
              <a:endParaRPr kumimoji="1" lang="zh-CN" altLang="en-GB" sz="2800">
                <a:solidFill>
                  <a:srgbClr val="000000"/>
                </a:solidFill>
                <a:latin typeface="Helvetica LT Light"/>
              </a:endParaRPr>
            </a:p>
          </p:txBody>
        </p:sp>
        <p:sp>
          <p:nvSpPr>
            <p:cNvPr id="32" name="Oval 9"/>
            <p:cNvSpPr>
              <a:spLocks noChangeAspect="1" noChangeArrowheads="1"/>
            </p:cNvSpPr>
            <p:nvPr/>
          </p:nvSpPr>
          <p:spPr bwMode="auto">
            <a:xfrm>
              <a:off x="1266825" y="3328988"/>
              <a:ext cx="2395538" cy="1482725"/>
            </a:xfrm>
            <a:prstGeom prst="ellipse">
              <a:avLst/>
            </a:prstGeom>
            <a:solidFill>
              <a:srgbClr val="B59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94600" tIns="47300" rIns="94600" bIns="47300" anchor="ctr"/>
            <a:lstStyle/>
            <a:p>
              <a:pPr algn="ctr" defTabSz="946150">
                <a:lnSpc>
                  <a:spcPct val="90000"/>
                </a:lnSpc>
              </a:pPr>
              <a:r>
                <a:rPr kumimoji="1" lang="zh-CN" altLang="en-GB" sz="2800">
                  <a:solidFill>
                    <a:srgbClr val="000000"/>
                  </a:solidFill>
                  <a:latin typeface="Helvetica LT Light"/>
                </a:rPr>
                <a:t>行动</a:t>
              </a:r>
              <a:endParaRPr kumimoji="1" lang="zh-CN" altLang="en-GB" sz="2800">
                <a:solidFill>
                  <a:srgbClr val="000000"/>
                </a:solidFill>
                <a:latin typeface="Helvetica LT Light"/>
              </a:endParaRPr>
            </a:p>
          </p:txBody>
        </p:sp>
        <p:sp>
          <p:nvSpPr>
            <p:cNvPr id="33" name="Oval 10"/>
            <p:cNvSpPr>
              <a:spLocks noChangeAspect="1" noChangeArrowheads="1"/>
            </p:cNvSpPr>
            <p:nvPr/>
          </p:nvSpPr>
          <p:spPr bwMode="auto">
            <a:xfrm>
              <a:off x="3922713" y="5065713"/>
              <a:ext cx="2395537" cy="1482725"/>
            </a:xfrm>
            <a:prstGeom prst="ellipse">
              <a:avLst/>
            </a:prstGeom>
            <a:solidFill>
              <a:srgbClr val="C89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94600" tIns="47300" rIns="94600" bIns="47300" anchor="ctr"/>
            <a:lstStyle/>
            <a:p>
              <a:pPr algn="ctr" defTabSz="946150">
                <a:lnSpc>
                  <a:spcPct val="90000"/>
                </a:lnSpc>
              </a:pPr>
              <a:r>
                <a:rPr kumimoji="1" lang="zh-CN" altLang="en-GB" sz="2800">
                  <a:solidFill>
                    <a:srgbClr val="000000"/>
                  </a:solidFill>
                  <a:latin typeface="Helvetica LT Light"/>
                </a:rPr>
                <a:t>检查</a:t>
              </a:r>
              <a:endParaRPr kumimoji="1" lang="zh-CN" altLang="en-GB" sz="2800">
                <a:solidFill>
                  <a:srgbClr val="000000"/>
                </a:solidFill>
                <a:latin typeface="Helvetica LT Light"/>
              </a:endParaRPr>
            </a:p>
          </p:txBody>
        </p:sp>
        <p:sp>
          <p:nvSpPr>
            <p:cNvPr id="34" name="Oval 11"/>
            <p:cNvSpPr>
              <a:spLocks noChangeAspect="1" noChangeArrowheads="1"/>
            </p:cNvSpPr>
            <p:nvPr/>
          </p:nvSpPr>
          <p:spPr bwMode="auto">
            <a:xfrm>
              <a:off x="6327775" y="3322638"/>
              <a:ext cx="2395538" cy="1482725"/>
            </a:xfrm>
            <a:prstGeom prst="ellipse">
              <a:avLst/>
            </a:prstGeom>
            <a:solidFill>
              <a:srgbClr val="D3C1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lIns="94600" tIns="47300" rIns="94600" bIns="47300" anchor="ctr"/>
            <a:lstStyle/>
            <a:p>
              <a:pPr algn="ctr" defTabSz="946150"/>
              <a:r>
                <a:rPr kumimoji="1" lang="zh-CN" altLang="en-GB" sz="2800">
                  <a:solidFill>
                    <a:srgbClr val="000000"/>
                  </a:solidFill>
                  <a:latin typeface="Helvetica LT Light"/>
                </a:rPr>
                <a:t>实施</a:t>
              </a:r>
              <a:endParaRPr kumimoji="1" lang="zh-CN" altLang="en-GB" sz="2800">
                <a:solidFill>
                  <a:srgbClr val="000000"/>
                </a:solidFill>
                <a:latin typeface="Helvetica LT Light"/>
              </a:endParaRPr>
            </a:p>
          </p:txBody>
        </p:sp>
      </p:grp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06848" y="2110204"/>
            <a:ext cx="558928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514350" indent="-514350">
              <a:lnSpc>
                <a:spcPct val="120000"/>
              </a:lnSpc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kumimoji="1" lang="zh-CN" altLang="en-US" sz="2400" dirty="0">
                <a:solidFill>
                  <a:srgbClr val="000000"/>
                </a:solidFill>
                <a:ea typeface="楷体_GB2312" pitchFamily="49" charset="-122"/>
              </a:rPr>
              <a:t>及时掌握项目进展</a:t>
            </a:r>
            <a:endParaRPr kumimoji="1" lang="zh-CN" altLang="en-US" sz="2400" dirty="0">
              <a:solidFill>
                <a:srgbClr val="000000"/>
              </a:solidFill>
              <a:ea typeface="楷体_GB2312" pitchFamily="49" charset="-122"/>
            </a:endParaRPr>
          </a:p>
          <a:p>
            <a:pPr marL="514350" indent="-514350">
              <a:lnSpc>
                <a:spcPct val="120000"/>
              </a:lnSpc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kumimoji="1" lang="zh-CN" altLang="en-US" sz="2400" dirty="0">
                <a:solidFill>
                  <a:srgbClr val="000000"/>
                </a:solidFill>
                <a:ea typeface="楷体_GB2312" pitchFamily="49" charset="-122"/>
              </a:rPr>
              <a:t>检测项目进展与计划的偏差</a:t>
            </a:r>
            <a:endParaRPr kumimoji="1" lang="zh-CN" altLang="en-US" sz="2400" dirty="0">
              <a:solidFill>
                <a:srgbClr val="000000"/>
              </a:solidFill>
              <a:ea typeface="楷体_GB2312" pitchFamily="49" charset="-122"/>
            </a:endParaRPr>
          </a:p>
          <a:p>
            <a:pPr marL="514350" indent="-514350">
              <a:lnSpc>
                <a:spcPct val="120000"/>
              </a:lnSpc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kumimoji="1" lang="zh-CN" altLang="en-US" sz="2400" dirty="0">
                <a:solidFill>
                  <a:srgbClr val="000000"/>
                </a:solidFill>
                <a:ea typeface="楷体_GB2312" pitchFamily="49" charset="-122"/>
              </a:rPr>
              <a:t>处理偏差</a:t>
            </a:r>
            <a:endParaRPr kumimoji="1" lang="zh-CN" altLang="en-US" sz="2400" dirty="0">
              <a:solidFill>
                <a:srgbClr val="000000"/>
              </a:solidFill>
              <a:ea typeface="楷体_GB2312" pitchFamily="49" charset="-122"/>
            </a:endParaRPr>
          </a:p>
          <a:p>
            <a:pPr marL="514350" indent="-514350">
              <a:lnSpc>
                <a:spcPct val="120000"/>
              </a:lnSpc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kumimoji="1" lang="zh-CN" altLang="en-US" sz="2400" dirty="0">
                <a:solidFill>
                  <a:srgbClr val="000000"/>
                </a:solidFill>
                <a:ea typeface="楷体_GB2312" pitchFamily="49" charset="-122"/>
              </a:rPr>
              <a:t>公布修改方案及滚动的计划</a:t>
            </a:r>
            <a:endParaRPr kumimoji="1" lang="zh-CN" altLang="en-US" sz="2400" dirty="0">
              <a:solidFill>
                <a:srgbClr val="000000"/>
              </a:solidFill>
              <a:ea typeface="楷体_GB2312" pitchFamily="49" charset="-122"/>
            </a:endParaRPr>
          </a:p>
          <a:p>
            <a:pPr marL="514350" indent="-514350">
              <a:lnSpc>
                <a:spcPct val="120000"/>
              </a:lnSpc>
              <a:spcBef>
                <a:spcPct val="50000"/>
              </a:spcBef>
              <a:buFont typeface="Times New Roman" panose="02020603050405020304" pitchFamily="18" charset="0"/>
              <a:buAutoNum type="arabicPeriod"/>
            </a:pPr>
            <a:r>
              <a:rPr kumimoji="1" lang="zh-CN" altLang="en-US" sz="2400" dirty="0">
                <a:solidFill>
                  <a:srgbClr val="000000"/>
                </a:solidFill>
                <a:ea typeface="楷体_GB2312" pitchFamily="49" charset="-122"/>
              </a:rPr>
              <a:t>通知项目干系人</a:t>
            </a:r>
            <a:endParaRPr kumimoji="1" lang="zh-CN" altLang="en-US" sz="2400" dirty="0">
              <a:solidFill>
                <a:srgbClr val="000000"/>
              </a:solidFill>
              <a:ea typeface="楷体_GB2312" pitchFamily="49" charset="-122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69641" y="1044025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200" dirty="0" smtClean="0">
                <a:solidFill>
                  <a:srgbClr val="000000"/>
                </a:solidFill>
                <a:ea typeface="隶书" panose="02010509060101010101" pitchFamily="49" charset="-122"/>
              </a:rPr>
              <a:t>五</a:t>
            </a:r>
            <a:r>
              <a:rPr kumimoji="1" lang="zh-CN" altLang="en-US" sz="3200" dirty="0">
                <a:solidFill>
                  <a:srgbClr val="000000"/>
                </a:solidFill>
                <a:ea typeface="隶书" panose="02010509060101010101" pitchFamily="49" charset="-122"/>
              </a:rPr>
              <a:t>个基本步骤</a:t>
            </a:r>
            <a:endParaRPr kumimoji="1" lang="zh-CN" altLang="en-US" sz="3200" dirty="0">
              <a:solidFill>
                <a:srgbClr val="0000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-99392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sz="3600" dirty="0" smtClean="0"/>
              <a:t>项目收尾</a:t>
            </a:r>
            <a:endParaRPr lang="zh-CN" altLang="en-US" sz="3600" dirty="0" smtClean="0"/>
          </a:p>
        </p:txBody>
      </p:sp>
      <p:sp>
        <p:nvSpPr>
          <p:cNvPr id="2078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099765" y="1903900"/>
            <a:ext cx="2824163" cy="2514600"/>
          </a:xfrm>
        </p:spPr>
        <p:txBody>
          <a:bodyPr/>
          <a:lstStyle/>
          <a:p>
            <a:pPr eaLnBrk="1" hangingPunct="1"/>
            <a:r>
              <a:rPr lang="zh-CN" altLang="en-US" sz="2800" dirty="0" smtClean="0"/>
              <a:t>项目总结报告</a:t>
            </a:r>
            <a:endParaRPr lang="zh-CN" altLang="en-US" sz="2800" dirty="0" smtClean="0"/>
          </a:p>
          <a:p>
            <a:pPr eaLnBrk="1" hangingPunct="1"/>
            <a:r>
              <a:rPr lang="zh-CN" altLang="en-US" sz="2800" dirty="0" smtClean="0"/>
              <a:t>项目验收</a:t>
            </a:r>
            <a:endParaRPr lang="zh-CN" altLang="en-US" sz="2800" dirty="0" smtClean="0"/>
          </a:p>
          <a:p>
            <a:pPr eaLnBrk="1" hangingPunct="1"/>
            <a:r>
              <a:rPr lang="zh-CN" altLang="en-US" sz="2800" dirty="0" smtClean="0"/>
              <a:t>项目审计</a:t>
            </a:r>
            <a:endParaRPr lang="zh-CN" altLang="en-US" sz="2800" dirty="0" smtClean="0"/>
          </a:p>
          <a:p>
            <a:pPr eaLnBrk="1" hangingPunct="1"/>
            <a:r>
              <a:rPr lang="zh-CN" altLang="en-US" sz="2800" dirty="0" smtClean="0"/>
              <a:t>项目评价报告</a:t>
            </a:r>
            <a:endParaRPr lang="zh-CN" altLang="en-US" sz="2800" dirty="0" smtClean="0"/>
          </a:p>
          <a:p>
            <a:pPr eaLnBrk="1" hangingPunct="1">
              <a:buFontTx/>
              <a:buNone/>
            </a:pPr>
            <a:endParaRPr lang="en-US" altLang="zh-CN" sz="2800" dirty="0" smtClean="0"/>
          </a:p>
        </p:txBody>
      </p:sp>
      <p:sp>
        <p:nvSpPr>
          <p:cNvPr id="207876" name="Line 4"/>
          <p:cNvSpPr>
            <a:spLocks noChangeShapeType="1"/>
          </p:cNvSpPr>
          <p:nvPr/>
        </p:nvSpPr>
        <p:spPr bwMode="auto">
          <a:xfrm flipH="1">
            <a:off x="4395788" y="2133600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7877" name="Text Box 5"/>
          <p:cNvSpPr txBox="1">
            <a:spLocks noChangeArrowheads="1"/>
          </p:cNvSpPr>
          <p:nvPr/>
        </p:nvSpPr>
        <p:spPr bwMode="auto">
          <a:xfrm>
            <a:off x="5943600" y="1905000"/>
            <a:ext cx="2362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0000"/>
                </a:solidFill>
              </a:rPr>
              <a:t>标志着项目收尾</a:t>
            </a:r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207878" name="Line 6"/>
          <p:cNvSpPr>
            <a:spLocks noChangeShapeType="1"/>
          </p:cNvSpPr>
          <p:nvPr/>
        </p:nvSpPr>
        <p:spPr bwMode="auto">
          <a:xfrm flipH="1">
            <a:off x="4395788" y="3724275"/>
            <a:ext cx="1371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7879" name="Text Box 7"/>
          <p:cNvSpPr txBox="1">
            <a:spLocks noChangeArrowheads="1"/>
          </p:cNvSpPr>
          <p:nvPr/>
        </p:nvSpPr>
        <p:spPr bwMode="auto">
          <a:xfrm>
            <a:off x="5943600" y="3494088"/>
            <a:ext cx="30210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0000"/>
                </a:solidFill>
              </a:rPr>
              <a:t>为以后决策提供借鉴</a:t>
            </a:r>
            <a:endParaRPr kumimoji="1" lang="zh-CN" altLang="en-US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8864" y="-90264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3600" dirty="0" smtClean="0"/>
              <a:t>什么是项目和项目管理</a:t>
            </a:r>
            <a:endParaRPr lang="zh-CN" altLang="en-US" sz="36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179512" y="1052736"/>
            <a:ext cx="8640960" cy="4525963"/>
          </a:xfrm>
        </p:spPr>
        <p:txBody>
          <a:bodyPr/>
          <a:lstStyle/>
          <a:p>
            <a:pPr algn="just"/>
            <a:r>
              <a:rPr lang="zh-CN" sz="2800" dirty="0" smtClean="0"/>
              <a:t>根据</a:t>
            </a:r>
            <a:r>
              <a:rPr lang="en-US" altLang="zh-CN" sz="2800" dirty="0" smtClean="0"/>
              <a:t>PMBOK</a:t>
            </a:r>
            <a:r>
              <a:rPr lang="zh-CN" sz="2800" dirty="0" smtClean="0"/>
              <a:t>的定义，项目是为提供某项独特产品、服务或成果所做的临时性努力。</a:t>
            </a:r>
            <a:endParaRPr lang="en-US" altLang="zh-CN" sz="2800" dirty="0" smtClean="0"/>
          </a:p>
          <a:p>
            <a:pPr algn="just"/>
            <a:endParaRPr lang="zh-CN" sz="2800" dirty="0" smtClean="0"/>
          </a:p>
          <a:p>
            <a:pPr algn="just"/>
            <a:r>
              <a:rPr lang="zh-CN" sz="2800" dirty="0" smtClean="0"/>
              <a:t>所谓项目，简单地说，就是在既定的资源和要求的约束下，为实现某种目的而相互联系的一次性工作任务。</a:t>
            </a:r>
            <a:endParaRPr lang="en-US" altLang="zh-CN" sz="2800" dirty="0" smtClean="0"/>
          </a:p>
          <a:p>
            <a:pPr algn="just"/>
            <a:endParaRPr lang="en-US" altLang="zh-CN" sz="2800" dirty="0" smtClean="0"/>
          </a:p>
          <a:p>
            <a:pPr algn="just"/>
            <a:r>
              <a:rPr lang="zh-CN" altLang="zh-CN" sz="2800" dirty="0"/>
              <a:t>项目管理是在项目活动中运用知识、技能、工具和技术，以便达到项目要求。</a:t>
            </a:r>
            <a:endParaRPr lang="en-US" altLang="zh-CN" sz="2800" dirty="0"/>
          </a:p>
          <a:p>
            <a:pPr algn="just"/>
            <a:endParaRPr lang="zh-CN" altLang="en-US" sz="28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59432" y="740305"/>
            <a:ext cx="8001000" cy="621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kumimoji="1" lang="en-US" altLang="zh-CN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1" lang="zh-CN" altLang="en-US" sz="1600" dirty="0">
                <a:latin typeface="宋体" panose="02010600030101010101" pitchFamily="2" charset="-122"/>
              </a:rPr>
              <a:t>决策树（</a:t>
            </a:r>
            <a:r>
              <a:rPr kumimoji="1" lang="en-US" altLang="zh-CN" sz="1600" dirty="0">
                <a:cs typeface="Times New Roman" panose="02020603050405020304" pitchFamily="18" charset="0"/>
              </a:rPr>
              <a:t>DMT</a:t>
            </a:r>
            <a:r>
              <a:rPr kumimoji="1" lang="zh-CN" altLang="en-US" sz="1600" dirty="0">
                <a:latin typeface="宋体" panose="02010600030101010101" pitchFamily="2" charset="-122"/>
              </a:rPr>
              <a:t>）分析：制定项目决策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德尔菲（</a:t>
            </a:r>
            <a:r>
              <a:rPr kumimoji="1" lang="en-US" altLang="zh-CN" sz="1600" dirty="0">
                <a:cs typeface="Times New Roman" panose="02020603050405020304" pitchFamily="18" charset="0"/>
              </a:rPr>
              <a:t>Delphi</a:t>
            </a:r>
            <a:r>
              <a:rPr kumimoji="1" lang="zh-CN" altLang="en-US" sz="1600" dirty="0">
                <a:latin typeface="宋体" panose="02010600030101010101" pitchFamily="2" charset="-122"/>
              </a:rPr>
              <a:t>）法：收集意见并达成一致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力场分析：分析积极和消极的因素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en-US" altLang="zh-CN" sz="1600" dirty="0">
                <a:cs typeface="Times New Roman" panose="02020603050405020304" pitchFamily="18" charset="0"/>
              </a:rPr>
              <a:t>SWOT</a:t>
            </a:r>
            <a:r>
              <a:rPr kumimoji="1" lang="zh-CN" altLang="en-US" sz="1600" dirty="0">
                <a:latin typeface="宋体" panose="02010600030101010101" pitchFamily="2" charset="-122"/>
              </a:rPr>
              <a:t>分析：确定项目战略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财务分析：评估项目的经济效益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敏感性分析：评估不确定因素对项目的影响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工作分解结构（</a:t>
            </a:r>
            <a:r>
              <a:rPr kumimoji="1" lang="en-US" altLang="zh-CN" sz="1600" dirty="0">
                <a:cs typeface="Times New Roman" panose="02020603050405020304" pitchFamily="18" charset="0"/>
              </a:rPr>
              <a:t>WBS</a:t>
            </a:r>
            <a:r>
              <a:rPr kumimoji="1" lang="zh-CN" altLang="en-US" sz="1600" dirty="0">
                <a:latin typeface="宋体" panose="02010600030101010101" pitchFamily="2" charset="-122"/>
              </a:rPr>
              <a:t>）：定义项目的工作范围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活动网络图（</a:t>
            </a:r>
            <a:r>
              <a:rPr kumimoji="1" lang="en-US" altLang="zh-CN" sz="1600" dirty="0">
                <a:cs typeface="Times New Roman" panose="02020603050405020304" pitchFamily="18" charset="0"/>
              </a:rPr>
              <a:t>AND</a:t>
            </a:r>
            <a:r>
              <a:rPr kumimoji="1" lang="zh-CN" altLang="en-US" sz="1600" dirty="0">
                <a:latin typeface="宋体" panose="02010600030101010101" pitchFamily="2" charset="-122"/>
              </a:rPr>
              <a:t>）编排工作顺序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关键路线法（</a:t>
            </a:r>
            <a:r>
              <a:rPr kumimoji="1" lang="en-US" altLang="zh-CN" sz="1600" dirty="0">
                <a:cs typeface="Times New Roman" panose="02020603050405020304" pitchFamily="18" charset="0"/>
              </a:rPr>
              <a:t>CPM</a:t>
            </a:r>
            <a:r>
              <a:rPr kumimoji="1" lang="zh-CN" altLang="en-US" sz="1600" dirty="0">
                <a:latin typeface="宋体" panose="02010600030101010101" pitchFamily="2" charset="-122"/>
              </a:rPr>
              <a:t>）：确定项目的工期及活动的时差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责任矩阵（</a:t>
            </a:r>
            <a:r>
              <a:rPr kumimoji="1" lang="en-US" altLang="zh-CN" sz="1600" dirty="0">
                <a:cs typeface="Times New Roman" panose="02020603050405020304" pitchFamily="18" charset="0"/>
              </a:rPr>
              <a:t>RM</a:t>
            </a:r>
            <a:r>
              <a:rPr kumimoji="1" lang="zh-CN" altLang="en-US" sz="1600" dirty="0">
                <a:latin typeface="宋体" panose="02010600030101010101" pitchFamily="2" charset="-122"/>
              </a:rPr>
              <a:t>）：人员分工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资源平衡：优化资源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头脑风暴法：识别项目风险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蒙特卡罗模拟：定量分析项目风险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过程失效模式及后果分析（</a:t>
            </a:r>
            <a:r>
              <a:rPr kumimoji="1" lang="en-US" altLang="zh-CN" sz="1600" dirty="0">
                <a:cs typeface="Times New Roman" panose="02020603050405020304" pitchFamily="18" charset="0"/>
              </a:rPr>
              <a:t>PFMEA</a:t>
            </a:r>
            <a:r>
              <a:rPr kumimoji="1" lang="zh-CN" altLang="en-US" sz="1600" dirty="0">
                <a:latin typeface="宋体" panose="02010600030101010101" pitchFamily="2" charset="-122"/>
              </a:rPr>
              <a:t>）：制定项目的风险管理计划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自制与外购分析：制定采购决策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质量功能展开（</a:t>
            </a:r>
            <a:r>
              <a:rPr kumimoji="1" lang="en-US" altLang="zh-CN" sz="1600" dirty="0">
                <a:cs typeface="Times New Roman" panose="02020603050405020304" pitchFamily="18" charset="0"/>
              </a:rPr>
              <a:t>QED</a:t>
            </a:r>
            <a:r>
              <a:rPr kumimoji="1" lang="zh-CN" altLang="en-US" sz="1600" dirty="0">
                <a:latin typeface="宋体" panose="02010600030101010101" pitchFamily="2" charset="-122"/>
              </a:rPr>
              <a:t>）：分析项目需求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因果图（鱼骨图）：查明问题的原因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检查表：检查工作或者累计资料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排列图（帕雷多图）：确定问题的主要原因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直方图：显示数据的分布规律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控制图：识别变差的来源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散布图（点聚图）：测量变量之间的关系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流程图：描述工作过程</a:t>
            </a:r>
            <a:endParaRPr kumimoji="1" lang="zh-CN" altLang="en-US" sz="1600" dirty="0">
              <a:cs typeface="Times New Roman" panose="02020603050405020304" pitchFamily="18" charset="0"/>
            </a:endParaRPr>
          </a:p>
          <a:p>
            <a:pPr algn="just" eaLnBrk="0" hangingPunct="0"/>
            <a:r>
              <a:rPr kumimoji="1" lang="zh-CN" altLang="en-US" sz="1600" dirty="0">
                <a:latin typeface="宋体" panose="02010600030101010101" pitchFamily="2" charset="-122"/>
              </a:rPr>
              <a:t>收益值分析（</a:t>
            </a:r>
            <a:r>
              <a:rPr kumimoji="1" lang="en-US" altLang="zh-CN" sz="1600" dirty="0">
                <a:cs typeface="Times New Roman" panose="02020603050405020304" pitchFamily="18" charset="0"/>
              </a:rPr>
              <a:t>EV</a:t>
            </a:r>
            <a:r>
              <a:rPr kumimoji="1" lang="zh-CN" altLang="en-US" sz="1600" dirty="0">
                <a:latin typeface="宋体" panose="02010600030101010101" pitchFamily="2" charset="-122"/>
              </a:rPr>
              <a:t>也称挣值分析）：评价项目的执行绩效</a:t>
            </a:r>
            <a:endParaRPr kumimoji="1"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" name="AutoShape 3"/>
          <p:cNvSpPr/>
          <p:nvPr/>
        </p:nvSpPr>
        <p:spPr bwMode="auto">
          <a:xfrm>
            <a:off x="7308304" y="740304"/>
            <a:ext cx="540296" cy="5929055"/>
          </a:xfrm>
          <a:prstGeom prst="rightBrace">
            <a:avLst>
              <a:gd name="adj1" fmla="val 168750"/>
              <a:gd name="adj2" fmla="val 50000"/>
            </a:avLst>
          </a:prstGeom>
          <a:noFill/>
          <a:ln w="952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095669" y="1847056"/>
            <a:ext cx="553998" cy="388620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dirty="0" smtClean="0"/>
              <a:t>常用项目管理</a:t>
            </a:r>
            <a:r>
              <a:rPr lang="zh-CN" altLang="en-US" sz="2400" dirty="0"/>
              <a:t>方法</a:t>
            </a:r>
            <a:endParaRPr lang="zh-CN" altLang="en-US" sz="24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istrator\Desktop\]I{9~H(K7PB$09Q4K_WRF[D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4624"/>
            <a:ext cx="9180512" cy="681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2723436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 smtClean="0">
                <a:solidFill>
                  <a:srgbClr val="C00000"/>
                </a:solidFill>
              </a:rPr>
              <a:t>谢谢！</a:t>
            </a:r>
            <a:endParaRPr lang="zh-CN" altLang="en-US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/>
          <p:nvPr/>
        </p:nvGrpSpPr>
        <p:grpSpPr bwMode="auto">
          <a:xfrm>
            <a:off x="990600" y="1481138"/>
            <a:ext cx="7862888" cy="1295400"/>
            <a:chOff x="624" y="933"/>
            <a:chExt cx="4953" cy="816"/>
          </a:xfrm>
        </p:grpSpPr>
        <p:sp>
          <p:nvSpPr>
            <p:cNvPr id="16403" name="Oval 6"/>
            <p:cNvSpPr>
              <a:spLocks noChangeArrowheads="1"/>
            </p:cNvSpPr>
            <p:nvPr/>
          </p:nvSpPr>
          <p:spPr bwMode="auto">
            <a:xfrm>
              <a:off x="624" y="933"/>
              <a:ext cx="1680" cy="816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7676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outerShdw dist="107763" dir="189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400" b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唯 一 性</a:t>
              </a:r>
              <a:r>
                <a:rPr kumimoji="1" lang="zh-CN" altLang="en-US" sz="2400" b="1">
                  <a:solidFill>
                    <a:srgbClr val="000000"/>
                  </a:solidFill>
                </a:rPr>
                <a:t> </a:t>
              </a:r>
              <a:endParaRPr kumimoji="1" lang="zh-CN" altLang="en-US" sz="2400" b="1">
                <a:solidFill>
                  <a:srgbClr val="000000"/>
                </a:solidFill>
              </a:endParaRPr>
            </a:p>
            <a:p>
              <a:pPr algn="ctr"/>
              <a:r>
                <a:rPr kumimoji="1" lang="en-US" altLang="zh-CN" sz="2000">
                  <a:solidFill>
                    <a:srgbClr val="000000"/>
                  </a:solidFill>
                  <a:latin typeface="Verdana" panose="020B0604030504040204" pitchFamily="34" charset="0"/>
                </a:rPr>
                <a:t>Unique</a:t>
              </a:r>
              <a:endParaRPr kumimoji="1" lang="en-US" altLang="zh-CN" sz="2000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  <p:sp>
          <p:nvSpPr>
            <p:cNvPr id="16404" name="Oval 7"/>
            <p:cNvSpPr>
              <a:spLocks noChangeArrowheads="1"/>
            </p:cNvSpPr>
            <p:nvPr/>
          </p:nvSpPr>
          <p:spPr bwMode="auto">
            <a:xfrm>
              <a:off x="3897" y="981"/>
              <a:ext cx="1680" cy="768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7676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outerShdw dist="107763" dir="189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kumimoji="1" lang="zh-CN" altLang="en-US" sz="2400" b="1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临 时 性</a:t>
              </a:r>
              <a:endParaRPr kumimoji="1" lang="zh-CN" altLang="en-US" sz="2400" b="1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kumimoji="1" lang="en-US" altLang="zh-CN" sz="2000">
                  <a:solidFill>
                    <a:srgbClr val="000000"/>
                  </a:solidFill>
                  <a:latin typeface="Verdana" panose="020B0604030504040204" pitchFamily="34" charset="0"/>
                </a:rPr>
                <a:t>Temporary</a:t>
              </a:r>
              <a:endParaRPr kumimoji="1" lang="en-US" altLang="zh-CN" sz="2000">
                <a:solidFill>
                  <a:srgbClr val="000000"/>
                </a:solidFill>
                <a:latin typeface="Verdana" panose="020B0604030504040204" pitchFamily="34" charset="0"/>
              </a:endParaRPr>
            </a:p>
          </p:txBody>
        </p:sp>
      </p:grpSp>
      <p:grpSp>
        <p:nvGrpSpPr>
          <p:cNvPr id="3" name="Group 29"/>
          <p:cNvGrpSpPr/>
          <p:nvPr/>
        </p:nvGrpSpPr>
        <p:grpSpPr bwMode="auto">
          <a:xfrm>
            <a:off x="900113" y="3954463"/>
            <a:ext cx="2895600" cy="2057400"/>
            <a:chOff x="576" y="2304"/>
            <a:chExt cx="1824" cy="1296"/>
          </a:xfrm>
        </p:grpSpPr>
        <p:pic>
          <p:nvPicPr>
            <p:cNvPr id="16399" name="Picture 8" descr="PE01496_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2688"/>
              <a:ext cx="636" cy="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0" name="Rectangle 10"/>
            <p:cNvSpPr>
              <a:spLocks noChangeArrowheads="1"/>
            </p:cNvSpPr>
            <p:nvPr/>
          </p:nvSpPr>
          <p:spPr bwMode="auto">
            <a:xfrm>
              <a:off x="576" y="2304"/>
              <a:ext cx="1824" cy="12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algn="ctr"/>
              <a:r>
                <a:rPr kumimoji="1" lang="zh-CN" altLang="en-US" sz="1600" b="1">
                  <a:solidFill>
                    <a:srgbClr val="000000"/>
                  </a:solidFill>
                </a:rPr>
                <a:t>目标和要求</a:t>
              </a:r>
              <a:endParaRPr kumimoji="1" lang="zh-CN" altLang="en-US" sz="1600" b="1">
                <a:solidFill>
                  <a:srgbClr val="000000"/>
                </a:solidFill>
              </a:endParaRPr>
            </a:p>
            <a:p>
              <a:pPr algn="ctr"/>
              <a:endParaRPr kumimoji="1" lang="zh-CN" altLang="en-US" sz="1600" b="1">
                <a:solidFill>
                  <a:srgbClr val="000000"/>
                </a:solidFill>
              </a:endParaRPr>
            </a:p>
            <a:p>
              <a:pPr algn="ctr"/>
              <a:endParaRPr kumimoji="1" lang="en-US" altLang="zh-CN" sz="1600" b="1">
                <a:solidFill>
                  <a:srgbClr val="000000"/>
                </a:solidFill>
              </a:endParaRPr>
            </a:p>
          </p:txBody>
        </p:sp>
        <p:pic>
          <p:nvPicPr>
            <p:cNvPr id="16401" name="Picture 16" descr="BS00554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2832"/>
              <a:ext cx="580" cy="7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2" name="Text Box 18"/>
            <p:cNvSpPr txBox="1">
              <a:spLocks noChangeArrowheads="1"/>
            </p:cNvSpPr>
            <p:nvPr/>
          </p:nvSpPr>
          <p:spPr bwMode="auto">
            <a:xfrm>
              <a:off x="1968" y="2928"/>
              <a:ext cx="288" cy="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900" b="1">
                  <a:solidFill>
                    <a:srgbClr val="000000"/>
                  </a:solidFill>
                </a:rPr>
                <a:t>数 量</a:t>
              </a:r>
              <a:endParaRPr kumimoji="1" lang="zh-CN" altLang="en-US" sz="900" b="1">
                <a:solidFill>
                  <a:srgbClr val="000000"/>
                </a:solidFill>
              </a:endParaRPr>
            </a:p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900" b="1">
                  <a:solidFill>
                    <a:srgbClr val="000000"/>
                  </a:solidFill>
                </a:rPr>
                <a:t>质 量</a:t>
              </a:r>
              <a:endParaRPr kumimoji="1" lang="zh-CN" altLang="en-US" sz="900" b="1">
                <a:solidFill>
                  <a:srgbClr val="000000"/>
                </a:solidFill>
              </a:endParaRPr>
            </a:p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900" b="1">
                  <a:solidFill>
                    <a:srgbClr val="000000"/>
                  </a:solidFill>
                </a:rPr>
                <a:t>性 能</a:t>
              </a:r>
              <a:endParaRPr kumimoji="1" lang="zh-CN" altLang="en-US" sz="900" b="1">
                <a:solidFill>
                  <a:srgbClr val="000000"/>
                </a:solidFill>
              </a:endParaRPr>
            </a:p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900" b="1">
                  <a:solidFill>
                    <a:srgbClr val="000000"/>
                  </a:solidFill>
                </a:rPr>
                <a:t>。。。</a:t>
              </a:r>
              <a:endParaRPr kumimoji="1" lang="zh-CN" altLang="en-US" sz="9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24"/>
          <p:cNvGrpSpPr/>
          <p:nvPr/>
        </p:nvGrpSpPr>
        <p:grpSpPr bwMode="auto">
          <a:xfrm>
            <a:off x="5091113" y="3954463"/>
            <a:ext cx="3810000" cy="2057400"/>
            <a:chOff x="1872" y="2304"/>
            <a:chExt cx="2400" cy="1296"/>
          </a:xfrm>
        </p:grpSpPr>
        <p:sp>
          <p:nvSpPr>
            <p:cNvPr id="16394" name="Rectangle 9"/>
            <p:cNvSpPr>
              <a:spLocks noChangeArrowheads="1"/>
            </p:cNvSpPr>
            <p:nvPr/>
          </p:nvSpPr>
          <p:spPr bwMode="auto">
            <a:xfrm>
              <a:off x="1872" y="2304"/>
              <a:ext cx="2400" cy="12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algn="ctr"/>
              <a:r>
                <a:rPr kumimoji="1" lang="zh-CN" altLang="en-US" sz="1600" b="1">
                  <a:solidFill>
                    <a:srgbClr val="000000"/>
                  </a:solidFill>
                </a:rPr>
                <a:t>资       源</a:t>
              </a:r>
              <a:endParaRPr kumimoji="1" lang="zh-CN" altLang="en-US" sz="1600" b="1">
                <a:solidFill>
                  <a:srgbClr val="000000"/>
                </a:solidFill>
              </a:endParaRPr>
            </a:p>
            <a:p>
              <a:pPr algn="ctr"/>
              <a:endParaRPr kumimoji="1" lang="zh-CN" altLang="en-US" sz="1600" b="1">
                <a:solidFill>
                  <a:srgbClr val="000000"/>
                </a:solidFill>
              </a:endParaRPr>
            </a:p>
            <a:p>
              <a:pPr algn="ctr"/>
              <a:endParaRPr kumimoji="1" lang="en-US" altLang="zh-CN" sz="2400">
                <a:solidFill>
                  <a:srgbClr val="000000"/>
                </a:solidFill>
              </a:endParaRPr>
            </a:p>
          </p:txBody>
        </p:sp>
        <p:pic>
          <p:nvPicPr>
            <p:cNvPr id="16395" name="Picture 12" descr="PESSG04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3024"/>
              <a:ext cx="624" cy="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6" name="Picture 13" descr="BD06517_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2976"/>
              <a:ext cx="672" cy="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7" name="Text Box 17"/>
            <p:cNvSpPr txBox="1">
              <a:spLocks noChangeArrowheads="1"/>
            </p:cNvSpPr>
            <p:nvPr/>
          </p:nvSpPr>
          <p:spPr bwMode="auto">
            <a:xfrm>
              <a:off x="2016" y="2688"/>
              <a:ext cx="153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zh-CN" altLang="en-US" sz="1200">
                  <a:solidFill>
                    <a:srgbClr val="000000"/>
                  </a:solidFill>
                </a:rPr>
                <a:t>人、财、物</a:t>
              </a:r>
              <a:endParaRPr kumimoji="1" lang="zh-CN" altLang="en-US" sz="1200">
                <a:solidFill>
                  <a:srgbClr val="000000"/>
                </a:solidFill>
              </a:endParaRPr>
            </a:p>
          </p:txBody>
        </p:sp>
        <p:pic>
          <p:nvPicPr>
            <p:cNvPr id="16398" name="Picture 19" descr="j0172570"/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3024"/>
              <a:ext cx="768" cy="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89" name="Rectangle 20"/>
          <p:cNvSpPr>
            <a:spLocks noGrp="1" noChangeArrowheads="1"/>
          </p:cNvSpPr>
          <p:nvPr>
            <p:ph type="title"/>
          </p:nvPr>
        </p:nvSpPr>
        <p:spPr>
          <a:xfrm>
            <a:off x="1516063" y="260648"/>
            <a:ext cx="7239000" cy="381000"/>
          </a:xfrm>
        </p:spPr>
        <p:txBody>
          <a:bodyPr/>
          <a:lstStyle/>
          <a:p>
            <a:pPr eaLnBrk="1" hangingPunct="1"/>
            <a:r>
              <a:rPr lang="zh-CN" altLang="en-US" sz="3600" dirty="0" smtClean="0"/>
              <a:t>项目的关键点</a:t>
            </a:r>
            <a:r>
              <a:rPr kumimoji="1" lang="en-US" altLang="zh-CN" sz="3600" b="1" dirty="0">
                <a:solidFill>
                  <a:srgbClr val="000000"/>
                </a:solidFill>
                <a:sym typeface="+mn-ea"/>
              </a:rPr>
              <a:t>www.itmop.com</a:t>
            </a:r>
            <a:endParaRPr lang="zh-CN" altLang="en-US" sz="3600" dirty="0" smtClean="0"/>
          </a:p>
        </p:txBody>
      </p:sp>
      <p:grpSp>
        <p:nvGrpSpPr>
          <p:cNvPr id="5" name="Group 30"/>
          <p:cNvGrpSpPr/>
          <p:nvPr/>
        </p:nvGrpSpPr>
        <p:grpSpPr bwMode="auto">
          <a:xfrm>
            <a:off x="3871913" y="3954463"/>
            <a:ext cx="1143000" cy="2057400"/>
            <a:chOff x="2448" y="2304"/>
            <a:chExt cx="720" cy="1296"/>
          </a:xfrm>
        </p:grpSpPr>
        <p:sp>
          <p:nvSpPr>
            <p:cNvPr id="16392" name="Rectangle 26"/>
            <p:cNvSpPr>
              <a:spLocks noChangeArrowheads="1"/>
            </p:cNvSpPr>
            <p:nvPr/>
          </p:nvSpPr>
          <p:spPr bwMode="auto">
            <a:xfrm>
              <a:off x="2448" y="2304"/>
              <a:ext cx="720" cy="12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pPr algn="ctr"/>
              <a:r>
                <a:rPr kumimoji="1" lang="zh-CN" altLang="en-US" sz="1600" b="1">
                  <a:solidFill>
                    <a:srgbClr val="000000"/>
                  </a:solidFill>
                </a:rPr>
                <a:t>风险</a:t>
              </a:r>
              <a:endParaRPr kumimoji="1" lang="zh-CN" altLang="en-US" sz="1600" b="1">
                <a:solidFill>
                  <a:srgbClr val="000000"/>
                </a:solidFill>
              </a:endParaRPr>
            </a:p>
          </p:txBody>
        </p:sp>
        <p:sp>
          <p:nvSpPr>
            <p:cNvPr id="16393" name="AutoShape 28"/>
            <p:cNvSpPr>
              <a:spLocks noChangeArrowheads="1"/>
            </p:cNvSpPr>
            <p:nvPr/>
          </p:nvSpPr>
          <p:spPr bwMode="auto">
            <a:xfrm>
              <a:off x="2496" y="2832"/>
              <a:ext cx="672" cy="67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5400 w 21600"/>
                <a:gd name="T13" fmla="*/ 5400 h 21600"/>
                <a:gd name="T14" fmla="*/ 162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5400"/>
                  </a:moveTo>
                  <a:lnTo>
                    <a:pt x="9450" y="5400"/>
                  </a:lnTo>
                  <a:lnTo>
                    <a:pt x="9450" y="2700"/>
                  </a:lnTo>
                  <a:lnTo>
                    <a:pt x="8100" y="2700"/>
                  </a:lnTo>
                  <a:lnTo>
                    <a:pt x="10800" y="0"/>
                  </a:lnTo>
                  <a:lnTo>
                    <a:pt x="13500" y="2700"/>
                  </a:lnTo>
                  <a:lnTo>
                    <a:pt x="12150" y="2700"/>
                  </a:lnTo>
                  <a:lnTo>
                    <a:pt x="12150" y="5400"/>
                  </a:lnTo>
                  <a:lnTo>
                    <a:pt x="16200" y="5400"/>
                  </a:lnTo>
                  <a:lnTo>
                    <a:pt x="16200" y="9450"/>
                  </a:lnTo>
                  <a:lnTo>
                    <a:pt x="18900" y="9450"/>
                  </a:lnTo>
                  <a:lnTo>
                    <a:pt x="18900" y="8100"/>
                  </a:lnTo>
                  <a:lnTo>
                    <a:pt x="21600" y="10800"/>
                  </a:lnTo>
                  <a:lnTo>
                    <a:pt x="18900" y="13500"/>
                  </a:lnTo>
                  <a:lnTo>
                    <a:pt x="18900" y="12150"/>
                  </a:lnTo>
                  <a:lnTo>
                    <a:pt x="16200" y="12150"/>
                  </a:lnTo>
                  <a:lnTo>
                    <a:pt x="16200" y="16200"/>
                  </a:lnTo>
                  <a:lnTo>
                    <a:pt x="12150" y="16200"/>
                  </a:lnTo>
                  <a:lnTo>
                    <a:pt x="12150" y="18900"/>
                  </a:lnTo>
                  <a:lnTo>
                    <a:pt x="13500" y="18900"/>
                  </a:lnTo>
                  <a:lnTo>
                    <a:pt x="10800" y="21600"/>
                  </a:lnTo>
                  <a:lnTo>
                    <a:pt x="8100" y="18900"/>
                  </a:lnTo>
                  <a:lnTo>
                    <a:pt x="9450" y="18900"/>
                  </a:lnTo>
                  <a:lnTo>
                    <a:pt x="9450" y="16200"/>
                  </a:lnTo>
                  <a:lnTo>
                    <a:pt x="5400" y="16200"/>
                  </a:lnTo>
                  <a:lnTo>
                    <a:pt x="5400" y="12150"/>
                  </a:lnTo>
                  <a:lnTo>
                    <a:pt x="2700" y="12150"/>
                  </a:lnTo>
                  <a:lnTo>
                    <a:pt x="2700" y="13500"/>
                  </a:lnTo>
                  <a:lnTo>
                    <a:pt x="0" y="10800"/>
                  </a:lnTo>
                  <a:lnTo>
                    <a:pt x="2700" y="8100"/>
                  </a:lnTo>
                  <a:lnTo>
                    <a:pt x="2700" y="9450"/>
                  </a:lnTo>
                  <a:lnTo>
                    <a:pt x="5400" y="9450"/>
                  </a:lnTo>
                  <a:lnTo>
                    <a:pt x="5400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0000"/>
                </a:gs>
                <a:gs pos="100000">
                  <a:srgbClr val="007B5C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0" name="Oval 6"/>
          <p:cNvSpPr>
            <a:spLocks noChangeArrowheads="1"/>
          </p:cNvSpPr>
          <p:nvPr/>
        </p:nvSpPr>
        <p:spPr bwMode="auto">
          <a:xfrm>
            <a:off x="3162300" y="2276475"/>
            <a:ext cx="3390900" cy="1495425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rgbClr val="767600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outerShdw dist="107763" dir="189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pPr algn="ctr"/>
            <a:r>
              <a:rPr kumimoji="1" lang="zh-CN" altLang="en-US" sz="24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渐近明细</a:t>
            </a:r>
            <a:r>
              <a:rPr kumimoji="1" lang="zh-CN" altLang="en-US" sz="2400">
                <a:solidFill>
                  <a:srgbClr val="000000"/>
                </a:solidFill>
              </a:rPr>
              <a:t> </a:t>
            </a:r>
            <a:endParaRPr kumimoji="1" lang="zh-CN" altLang="en-US" sz="2400">
              <a:solidFill>
                <a:srgbClr val="000000"/>
              </a:solidFill>
            </a:endParaRPr>
          </a:p>
          <a:p>
            <a:pPr algn="ctr"/>
            <a:r>
              <a:rPr kumimoji="1" lang="en-US" altLang="zh-CN" sz="2000">
                <a:solidFill>
                  <a:srgbClr val="000000"/>
                </a:solidFill>
                <a:latin typeface="Verdana" panose="020B0604030504040204" pitchFamily="34" charset="0"/>
              </a:rPr>
              <a:t>Progressive Elaboration</a:t>
            </a:r>
            <a:endParaRPr kumimoji="1" lang="en-US" altLang="zh-CN" sz="200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2081" name="Group 65"/>
          <p:cNvGraphicFramePr>
            <a:graphicFrameLocks noGrp="1"/>
          </p:cNvGraphicFramePr>
          <p:nvPr/>
        </p:nvGraphicFramePr>
        <p:xfrm>
          <a:off x="3419872" y="1347118"/>
          <a:ext cx="5583832" cy="4127501"/>
        </p:xfrm>
        <a:graphic>
          <a:graphicData uri="http://schemas.openxmlformats.org/drawingml/2006/table">
            <a:tbl>
              <a:tblPr/>
              <a:tblGrid>
                <a:gridCol w="1288577"/>
                <a:gridCol w="1902184"/>
                <a:gridCol w="2393071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项           目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日  常  运  作</a:t>
                      </a:r>
                      <a:endParaRPr kumimoji="1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目        的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责  任  人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时        间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管理方法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持  续  性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特        性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组织机构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资源需求</a:t>
                      </a:r>
                      <a:endParaRPr kumimoji="1" lang="zh-CN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99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524" name="Line 45"/>
          <p:cNvSpPr>
            <a:spLocks noChangeShapeType="1"/>
          </p:cNvSpPr>
          <p:nvPr/>
        </p:nvSpPr>
        <p:spPr bwMode="auto">
          <a:xfrm>
            <a:off x="3419872" y="1340768"/>
            <a:ext cx="1224136" cy="449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0525" name="Text Box 46"/>
          <p:cNvSpPr txBox="1">
            <a:spLocks noChangeArrowheads="1"/>
          </p:cNvSpPr>
          <p:nvPr/>
        </p:nvSpPr>
        <p:spPr bwMode="auto">
          <a:xfrm>
            <a:off x="5088632" y="1790031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CC0099"/>
                </a:solidFill>
                <a:ea typeface="隶书" panose="02010509060101010101" pitchFamily="49" charset="-122"/>
              </a:rPr>
              <a:t>特殊的</a:t>
            </a:r>
            <a:endParaRPr kumimoji="1" lang="zh-CN" altLang="en-US" sz="2400">
              <a:solidFill>
                <a:srgbClr val="CC0099"/>
              </a:solidFill>
              <a:ea typeface="隶书" panose="02010509060101010101" pitchFamily="49" charset="-122"/>
            </a:endParaRPr>
          </a:p>
        </p:txBody>
      </p:sp>
      <p:sp>
        <p:nvSpPr>
          <p:cNvPr id="20526" name="Text Box 47"/>
          <p:cNvSpPr txBox="1">
            <a:spLocks noChangeArrowheads="1"/>
          </p:cNvSpPr>
          <p:nvPr/>
        </p:nvSpPr>
        <p:spPr bwMode="auto">
          <a:xfrm>
            <a:off x="4860032" y="2247231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CC0099"/>
                </a:solidFill>
                <a:ea typeface="隶书" panose="02010509060101010101" pitchFamily="49" charset="-122"/>
              </a:rPr>
              <a:t>项目经理</a:t>
            </a:r>
            <a:endParaRPr kumimoji="1" lang="zh-CN" altLang="en-US" sz="2400">
              <a:solidFill>
                <a:srgbClr val="CC0099"/>
              </a:solidFill>
              <a:ea typeface="隶书" panose="02010509060101010101" pitchFamily="49" charset="-122"/>
            </a:endParaRPr>
          </a:p>
        </p:txBody>
      </p:sp>
      <p:sp>
        <p:nvSpPr>
          <p:cNvPr id="20527" name="Text Box 48"/>
          <p:cNvSpPr txBox="1">
            <a:spLocks noChangeArrowheads="1"/>
          </p:cNvSpPr>
          <p:nvPr/>
        </p:nvSpPr>
        <p:spPr bwMode="auto">
          <a:xfrm>
            <a:off x="5164832" y="2704431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CC0099"/>
                </a:solidFill>
                <a:ea typeface="隶书" panose="02010509060101010101" pitchFamily="49" charset="-122"/>
              </a:rPr>
              <a:t>有限的</a:t>
            </a:r>
            <a:endParaRPr kumimoji="1" lang="zh-CN" altLang="en-US" sz="2400">
              <a:solidFill>
                <a:srgbClr val="CC0099"/>
              </a:solidFill>
              <a:ea typeface="隶书" panose="02010509060101010101" pitchFamily="49" charset="-122"/>
            </a:endParaRPr>
          </a:p>
        </p:txBody>
      </p:sp>
      <p:sp>
        <p:nvSpPr>
          <p:cNvPr id="20528" name="Text Box 49"/>
          <p:cNvSpPr txBox="1">
            <a:spLocks noChangeArrowheads="1"/>
          </p:cNvSpPr>
          <p:nvPr/>
        </p:nvSpPr>
        <p:spPr bwMode="auto">
          <a:xfrm>
            <a:off x="5088632" y="3161631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dirty="0">
                <a:solidFill>
                  <a:srgbClr val="CC0099"/>
                </a:solidFill>
                <a:ea typeface="隶书" panose="02010509060101010101" pitchFamily="49" charset="-122"/>
              </a:rPr>
              <a:t>风险性</a:t>
            </a:r>
            <a:endParaRPr kumimoji="1" lang="zh-CN" altLang="en-US" sz="2400" dirty="0">
              <a:solidFill>
                <a:srgbClr val="CC0099"/>
              </a:solidFill>
              <a:ea typeface="隶书" panose="02010509060101010101" pitchFamily="49" charset="-122"/>
            </a:endParaRPr>
          </a:p>
        </p:txBody>
      </p:sp>
      <p:sp>
        <p:nvSpPr>
          <p:cNvPr id="20529" name="Text Box 50"/>
          <p:cNvSpPr txBox="1">
            <a:spLocks noChangeArrowheads="1"/>
          </p:cNvSpPr>
          <p:nvPr/>
        </p:nvSpPr>
        <p:spPr bwMode="auto">
          <a:xfrm>
            <a:off x="5012432" y="3618831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CC0099"/>
                </a:solidFill>
                <a:ea typeface="隶书" panose="02010509060101010101" pitchFamily="49" charset="-122"/>
              </a:rPr>
              <a:t>一次性</a:t>
            </a:r>
            <a:endParaRPr kumimoji="1" lang="zh-CN" altLang="en-US" sz="2400">
              <a:solidFill>
                <a:srgbClr val="CC0099"/>
              </a:solidFill>
              <a:ea typeface="隶书" panose="02010509060101010101" pitchFamily="49" charset="-122"/>
            </a:endParaRPr>
          </a:p>
        </p:txBody>
      </p:sp>
      <p:sp>
        <p:nvSpPr>
          <p:cNvPr id="20530" name="Text Box 51"/>
          <p:cNvSpPr txBox="1">
            <a:spLocks noChangeArrowheads="1"/>
          </p:cNvSpPr>
          <p:nvPr/>
        </p:nvSpPr>
        <p:spPr bwMode="auto">
          <a:xfrm>
            <a:off x="5012432" y="4076031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CC0099"/>
                </a:solidFill>
                <a:ea typeface="隶书" panose="02010509060101010101" pitchFamily="49" charset="-122"/>
              </a:rPr>
              <a:t>独特性</a:t>
            </a:r>
            <a:endParaRPr kumimoji="1" lang="zh-CN" altLang="en-US" sz="2400">
              <a:solidFill>
                <a:srgbClr val="CC0099"/>
              </a:solidFill>
              <a:ea typeface="隶书" panose="02010509060101010101" pitchFamily="49" charset="-122"/>
            </a:endParaRPr>
          </a:p>
        </p:txBody>
      </p:sp>
      <p:sp>
        <p:nvSpPr>
          <p:cNvPr id="20531" name="Text Box 52"/>
          <p:cNvSpPr txBox="1">
            <a:spLocks noChangeArrowheads="1"/>
          </p:cNvSpPr>
          <p:nvPr/>
        </p:nvSpPr>
        <p:spPr bwMode="auto">
          <a:xfrm>
            <a:off x="4936232" y="4533231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CC0099"/>
                </a:solidFill>
                <a:ea typeface="隶书" panose="02010509060101010101" pitchFamily="49" charset="-122"/>
              </a:rPr>
              <a:t>项目组织</a:t>
            </a:r>
            <a:endParaRPr kumimoji="1" lang="zh-CN" altLang="en-US" sz="2400">
              <a:solidFill>
                <a:srgbClr val="CC0099"/>
              </a:solidFill>
              <a:ea typeface="隶书" panose="02010509060101010101" pitchFamily="49" charset="-122"/>
            </a:endParaRPr>
          </a:p>
        </p:txBody>
      </p:sp>
      <p:sp>
        <p:nvSpPr>
          <p:cNvPr id="20532" name="Text Box 53"/>
          <p:cNvSpPr txBox="1">
            <a:spLocks noChangeArrowheads="1"/>
          </p:cNvSpPr>
          <p:nvPr/>
        </p:nvSpPr>
        <p:spPr bwMode="auto">
          <a:xfrm>
            <a:off x="5012432" y="4990431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CC0099"/>
                </a:solidFill>
                <a:ea typeface="隶书" panose="02010509060101010101" pitchFamily="49" charset="-122"/>
              </a:rPr>
              <a:t>多变性</a:t>
            </a:r>
            <a:endParaRPr kumimoji="1" lang="zh-CN" altLang="en-US" sz="2400">
              <a:solidFill>
                <a:srgbClr val="CC0099"/>
              </a:solidFill>
              <a:ea typeface="隶书" panose="02010509060101010101" pitchFamily="49" charset="-122"/>
            </a:endParaRPr>
          </a:p>
        </p:txBody>
      </p:sp>
      <p:sp>
        <p:nvSpPr>
          <p:cNvPr id="20533" name="Text Box 54"/>
          <p:cNvSpPr txBox="1">
            <a:spLocks noChangeArrowheads="1"/>
          </p:cNvSpPr>
          <p:nvPr/>
        </p:nvSpPr>
        <p:spPr bwMode="auto">
          <a:xfrm>
            <a:off x="7248872" y="1790031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66FF"/>
                </a:solidFill>
                <a:ea typeface="隶书" panose="02010509060101010101" pitchFamily="49" charset="-122"/>
              </a:rPr>
              <a:t>常规的</a:t>
            </a:r>
            <a:endParaRPr kumimoji="1" lang="zh-CN" altLang="en-US" sz="2400">
              <a:solidFill>
                <a:srgbClr val="0066FF"/>
              </a:solidFill>
              <a:ea typeface="隶书" panose="02010509060101010101" pitchFamily="49" charset="-122"/>
            </a:endParaRPr>
          </a:p>
        </p:txBody>
      </p:sp>
      <p:sp>
        <p:nvSpPr>
          <p:cNvPr id="20534" name="Text Box 55"/>
          <p:cNvSpPr txBox="1">
            <a:spLocks noChangeArrowheads="1"/>
          </p:cNvSpPr>
          <p:nvPr/>
        </p:nvSpPr>
        <p:spPr bwMode="auto">
          <a:xfrm>
            <a:off x="7096472" y="2247231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66FF"/>
                </a:solidFill>
                <a:ea typeface="隶书" panose="02010509060101010101" pitchFamily="49" charset="-122"/>
              </a:rPr>
              <a:t>部门经理</a:t>
            </a:r>
            <a:endParaRPr kumimoji="1" lang="zh-CN" altLang="en-US" sz="2400">
              <a:solidFill>
                <a:srgbClr val="0066FF"/>
              </a:solidFill>
              <a:ea typeface="隶书" panose="02010509060101010101" pitchFamily="49" charset="-122"/>
            </a:endParaRPr>
          </a:p>
        </p:txBody>
      </p:sp>
      <p:sp>
        <p:nvSpPr>
          <p:cNvPr id="20535" name="Text Box 56"/>
          <p:cNvSpPr txBox="1">
            <a:spLocks noChangeArrowheads="1"/>
          </p:cNvSpPr>
          <p:nvPr/>
        </p:nvSpPr>
        <p:spPr bwMode="auto">
          <a:xfrm>
            <a:off x="7020272" y="2704431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66FF"/>
                </a:solidFill>
                <a:ea typeface="隶书" panose="02010509060101010101" pitchFamily="49" charset="-122"/>
              </a:rPr>
              <a:t>相对无限的</a:t>
            </a:r>
            <a:endParaRPr kumimoji="1" lang="zh-CN" altLang="en-US" sz="2400">
              <a:solidFill>
                <a:srgbClr val="0066FF"/>
              </a:solidFill>
              <a:ea typeface="隶书" panose="02010509060101010101" pitchFamily="49" charset="-122"/>
            </a:endParaRPr>
          </a:p>
        </p:txBody>
      </p:sp>
      <p:sp>
        <p:nvSpPr>
          <p:cNvPr id="20536" name="Text Box 57"/>
          <p:cNvSpPr txBox="1">
            <a:spLocks noChangeArrowheads="1"/>
          </p:cNvSpPr>
          <p:nvPr/>
        </p:nvSpPr>
        <p:spPr bwMode="auto">
          <a:xfrm>
            <a:off x="7248872" y="3161631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66FF"/>
                </a:solidFill>
                <a:ea typeface="隶书" panose="02010509060101010101" pitchFamily="49" charset="-122"/>
              </a:rPr>
              <a:t>确定性</a:t>
            </a:r>
            <a:endParaRPr kumimoji="1" lang="zh-CN" altLang="en-US" sz="2400">
              <a:solidFill>
                <a:srgbClr val="0066FF"/>
              </a:solidFill>
              <a:ea typeface="隶书" panose="02010509060101010101" pitchFamily="49" charset="-122"/>
            </a:endParaRPr>
          </a:p>
        </p:txBody>
      </p:sp>
      <p:sp>
        <p:nvSpPr>
          <p:cNvPr id="20537" name="Text Box 58"/>
          <p:cNvSpPr txBox="1">
            <a:spLocks noChangeArrowheads="1"/>
          </p:cNvSpPr>
          <p:nvPr/>
        </p:nvSpPr>
        <p:spPr bwMode="auto">
          <a:xfrm>
            <a:off x="7248872" y="3618831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66FF"/>
                </a:solidFill>
                <a:ea typeface="隶书" panose="02010509060101010101" pitchFamily="49" charset="-122"/>
              </a:rPr>
              <a:t>重复性</a:t>
            </a:r>
            <a:endParaRPr kumimoji="1" lang="zh-CN" altLang="en-US" sz="2400">
              <a:solidFill>
                <a:srgbClr val="0066FF"/>
              </a:solidFill>
              <a:ea typeface="隶书" panose="02010509060101010101" pitchFamily="49" charset="-122"/>
            </a:endParaRPr>
          </a:p>
        </p:txBody>
      </p:sp>
      <p:sp>
        <p:nvSpPr>
          <p:cNvPr id="20538" name="Text Box 59"/>
          <p:cNvSpPr txBox="1">
            <a:spLocks noChangeArrowheads="1"/>
          </p:cNvSpPr>
          <p:nvPr/>
        </p:nvSpPr>
        <p:spPr bwMode="auto">
          <a:xfrm>
            <a:off x="7172672" y="4076031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 dirty="0">
                <a:solidFill>
                  <a:srgbClr val="0066FF"/>
                </a:solidFill>
                <a:ea typeface="隶书" panose="02010509060101010101" pitchFamily="49" charset="-122"/>
              </a:rPr>
              <a:t>普遍性</a:t>
            </a:r>
            <a:endParaRPr kumimoji="1" lang="zh-CN" altLang="en-US" sz="2400" dirty="0">
              <a:solidFill>
                <a:srgbClr val="0066FF"/>
              </a:solidFill>
              <a:ea typeface="隶书" panose="02010509060101010101" pitchFamily="49" charset="-122"/>
            </a:endParaRPr>
          </a:p>
        </p:txBody>
      </p:sp>
      <p:sp>
        <p:nvSpPr>
          <p:cNvPr id="20539" name="Text Box 60"/>
          <p:cNvSpPr txBox="1">
            <a:spLocks noChangeArrowheads="1"/>
          </p:cNvSpPr>
          <p:nvPr/>
        </p:nvSpPr>
        <p:spPr bwMode="auto">
          <a:xfrm>
            <a:off x="7096472" y="4533231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66FF"/>
                </a:solidFill>
                <a:ea typeface="隶书" panose="02010509060101010101" pitchFamily="49" charset="-122"/>
              </a:rPr>
              <a:t>职能部门</a:t>
            </a:r>
            <a:endParaRPr kumimoji="1" lang="zh-CN" altLang="en-US" sz="2400">
              <a:solidFill>
                <a:srgbClr val="0066FF"/>
              </a:solidFill>
              <a:ea typeface="隶书" panose="02010509060101010101" pitchFamily="49" charset="-122"/>
            </a:endParaRPr>
          </a:p>
        </p:txBody>
      </p:sp>
      <p:sp>
        <p:nvSpPr>
          <p:cNvPr id="20540" name="Text Box 61"/>
          <p:cNvSpPr txBox="1">
            <a:spLocks noChangeArrowheads="1"/>
          </p:cNvSpPr>
          <p:nvPr/>
        </p:nvSpPr>
        <p:spPr bwMode="auto">
          <a:xfrm>
            <a:off x="7248872" y="4990431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66FF"/>
                </a:solidFill>
                <a:ea typeface="隶书" panose="02010509060101010101" pitchFamily="49" charset="-122"/>
              </a:rPr>
              <a:t>稳定性</a:t>
            </a:r>
            <a:endParaRPr kumimoji="1" lang="zh-CN" altLang="en-US" sz="2400">
              <a:solidFill>
                <a:srgbClr val="0066FF"/>
              </a:solidFill>
              <a:ea typeface="隶书" panose="02010509060101010101" pitchFamily="49" charset="-122"/>
            </a:endParaRPr>
          </a:p>
        </p:txBody>
      </p:sp>
      <p:sp>
        <p:nvSpPr>
          <p:cNvPr id="20541" name="Rectangle 62"/>
          <p:cNvSpPr>
            <a:spLocks noChangeArrowheads="1"/>
          </p:cNvSpPr>
          <p:nvPr/>
        </p:nvSpPr>
        <p:spPr bwMode="auto">
          <a:xfrm>
            <a:off x="2627784" y="116632"/>
            <a:ext cx="6934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kumimoji="1" lang="zh-CN" altLang="en-US" sz="3600" dirty="0">
                <a:solidFill>
                  <a:srgbClr val="000000"/>
                </a:solidFill>
                <a:latin typeface="+mj-ea"/>
                <a:ea typeface="+mj-ea"/>
              </a:rPr>
              <a:t>项目与日常</a:t>
            </a:r>
            <a:r>
              <a:rPr kumimoji="1" lang="zh-CN" altLang="en-US" sz="3600" dirty="0" smtClean="0">
                <a:solidFill>
                  <a:srgbClr val="000000"/>
                </a:solidFill>
                <a:latin typeface="+mj-ea"/>
                <a:ea typeface="+mj-ea"/>
              </a:rPr>
              <a:t>运作的区别</a:t>
            </a:r>
            <a:endParaRPr kumimoji="1" lang="zh-CN" altLang="en-US" sz="36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21" name="内容占位符 2"/>
          <p:cNvSpPr>
            <a:spLocks noGrp="1"/>
          </p:cNvSpPr>
          <p:nvPr>
            <p:ph sz="half" idx="1"/>
          </p:nvPr>
        </p:nvSpPr>
        <p:spPr>
          <a:xfrm>
            <a:off x="173360" y="1418555"/>
            <a:ext cx="4038600" cy="453072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zh-CN" sz="2400" b="1" dirty="0" smtClean="0"/>
              <a:t>下面哪些是项目？</a:t>
            </a:r>
            <a:endParaRPr lang="zh-CN" sz="2400" b="1" dirty="0" smtClean="0"/>
          </a:p>
          <a:p>
            <a:pPr marL="539750" lvl="1" indent="-360680">
              <a:buFont typeface="+mj-lt"/>
              <a:buAutoNum type="arabicPeriod"/>
              <a:defRPr/>
            </a:pPr>
            <a:r>
              <a:rPr lang="zh-CN" sz="2000" dirty="0" smtClean="0"/>
              <a:t>开发一个新产品</a:t>
            </a:r>
            <a:endParaRPr lang="zh-CN" sz="2000" dirty="0" smtClean="0"/>
          </a:p>
          <a:p>
            <a:pPr marL="539750" lvl="1" indent="-360680">
              <a:buFont typeface="+mj-lt"/>
              <a:buAutoNum type="arabicPeriod"/>
              <a:defRPr/>
            </a:pPr>
            <a:r>
              <a:rPr lang="zh-CN" sz="2000" dirty="0" smtClean="0"/>
              <a:t>管理一个</a:t>
            </a:r>
            <a:r>
              <a:rPr lang="en-US" sz="2000" dirty="0" smtClean="0"/>
              <a:t>IT</a:t>
            </a:r>
            <a:r>
              <a:rPr lang="zh-CN" sz="2000" dirty="0" smtClean="0"/>
              <a:t>企业</a:t>
            </a:r>
            <a:endParaRPr lang="zh-CN" sz="2000" dirty="0" smtClean="0"/>
          </a:p>
          <a:p>
            <a:pPr marL="539750" lvl="1" indent="-360680">
              <a:buFont typeface="+mj-lt"/>
              <a:buAutoNum type="arabicPeriod"/>
              <a:defRPr/>
            </a:pPr>
            <a:r>
              <a:rPr lang="zh-CN" sz="2000" dirty="0" smtClean="0"/>
              <a:t>实施一个新的信息系统</a:t>
            </a:r>
            <a:endParaRPr lang="zh-CN" sz="2000" dirty="0" smtClean="0"/>
          </a:p>
          <a:p>
            <a:pPr marL="539750" lvl="1" indent="-360680">
              <a:buFont typeface="+mj-lt"/>
              <a:buAutoNum type="arabicPeriod"/>
              <a:defRPr/>
            </a:pPr>
            <a:r>
              <a:rPr lang="zh-CN" sz="2000" dirty="0" smtClean="0"/>
              <a:t>邀请客户考察公司</a:t>
            </a:r>
            <a:endParaRPr lang="zh-CN" sz="2000" dirty="0" smtClean="0"/>
          </a:p>
          <a:p>
            <a:pPr marL="539750" lvl="1" indent="-360680">
              <a:buFont typeface="+mj-lt"/>
              <a:buAutoNum type="arabicPeriod"/>
              <a:defRPr/>
            </a:pPr>
            <a:r>
              <a:rPr lang="zh-CN" sz="2000" dirty="0" smtClean="0"/>
              <a:t>生产一瓶可口可乐</a:t>
            </a:r>
            <a:endParaRPr lang="zh-CN" sz="2000" dirty="0" smtClean="0"/>
          </a:p>
          <a:p>
            <a:pPr marL="539750" lvl="1" indent="-360680">
              <a:buFont typeface="+mj-lt"/>
              <a:buAutoNum type="arabicPeriod"/>
              <a:defRPr/>
            </a:pPr>
            <a:r>
              <a:rPr lang="zh-CN" sz="2000" dirty="0" smtClean="0"/>
              <a:t>主办一场生日宴会</a:t>
            </a:r>
            <a:endParaRPr lang="zh-CN" sz="2000" dirty="0" smtClean="0"/>
          </a:p>
          <a:p>
            <a:pPr marL="539750" lvl="1" indent="-360680">
              <a:buFont typeface="+mj-lt"/>
              <a:buAutoNum type="arabicPeriod"/>
              <a:defRPr/>
            </a:pPr>
            <a:r>
              <a:rPr lang="zh-CN" sz="2000" dirty="0" smtClean="0"/>
              <a:t>举办一次技术交流会</a:t>
            </a:r>
            <a:endParaRPr lang="zh-CN" sz="2000" dirty="0" smtClean="0"/>
          </a:p>
          <a:p>
            <a:pPr marL="539750" lvl="1" indent="-360680">
              <a:buFont typeface="+mj-lt"/>
              <a:buAutoNum type="arabicPeriod"/>
              <a:defRPr/>
            </a:pPr>
            <a:r>
              <a:rPr lang="zh-CN" sz="2000" dirty="0" smtClean="0"/>
              <a:t>癌症研究</a:t>
            </a:r>
            <a:endParaRPr lang="zh-CN" sz="2000" dirty="0" smtClean="0"/>
          </a:p>
          <a:p>
            <a:pPr marL="539750" lvl="1" indent="-360680">
              <a:buFont typeface="+mj-lt"/>
              <a:buAutoNum type="arabicPeriod"/>
              <a:defRPr/>
            </a:pPr>
            <a:r>
              <a:rPr lang="en-US" sz="2000" dirty="0" smtClean="0"/>
              <a:t>APOLLO</a:t>
            </a:r>
            <a:r>
              <a:rPr lang="zh-CN" sz="2000" dirty="0" smtClean="0"/>
              <a:t>登月</a:t>
            </a:r>
            <a:endParaRPr lang="zh-CN" sz="2000" dirty="0" smtClean="0"/>
          </a:p>
          <a:p>
            <a:pPr>
              <a:defRPr/>
            </a:pPr>
            <a:endParaRPr lang="zh-CN" altLang="en-US" sz="2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18864" y="-99392"/>
            <a:ext cx="8229600" cy="1143000"/>
          </a:xfrm>
        </p:spPr>
        <p:txBody>
          <a:bodyPr/>
          <a:lstStyle/>
          <a:p>
            <a:r>
              <a:rPr lang="zh-CN" altLang="en-US" sz="3600" dirty="0" smtClean="0"/>
              <a:t>项目干系人</a:t>
            </a:r>
            <a:endParaRPr lang="zh-CN" altLang="en-US" sz="3600" dirty="0" smtClean="0"/>
          </a:p>
        </p:txBody>
      </p:sp>
      <p:grpSp>
        <p:nvGrpSpPr>
          <p:cNvPr id="2" name="组合 1"/>
          <p:cNvGrpSpPr/>
          <p:nvPr/>
        </p:nvGrpSpPr>
        <p:grpSpPr>
          <a:xfrm>
            <a:off x="611560" y="3178076"/>
            <a:ext cx="3095625" cy="2915220"/>
            <a:chOff x="1476375" y="2962052"/>
            <a:chExt cx="3095625" cy="2915220"/>
          </a:xfrm>
        </p:grpSpPr>
        <p:sp>
          <p:nvSpPr>
            <p:cNvPr id="22531" name="AutoShape 15"/>
            <p:cNvSpPr>
              <a:spLocks noChangeArrowheads="1"/>
            </p:cNvSpPr>
            <p:nvPr/>
          </p:nvSpPr>
          <p:spPr bwMode="auto">
            <a:xfrm>
              <a:off x="1476375" y="2962052"/>
              <a:ext cx="3095625" cy="2915220"/>
            </a:xfrm>
            <a:prstGeom prst="wedgeRoundRectCallout">
              <a:avLst>
                <a:gd name="adj1" fmla="val -39606"/>
                <a:gd name="adj2" fmla="val -74343"/>
                <a:gd name="adj3" fmla="val 16667"/>
              </a:avLst>
            </a:prstGeom>
            <a:noFill/>
            <a:ln w="76200" cmpd="tri">
              <a:solidFill>
                <a:schemeClr val="accent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kumimoji="1" lang="zh-CN" altLang="zh-CN" sz="2400">
                <a:solidFill>
                  <a:srgbClr val="000000"/>
                </a:solidFill>
              </a:endParaRPr>
            </a:p>
          </p:txBody>
        </p:sp>
        <p:sp>
          <p:nvSpPr>
            <p:cNvPr id="25606" name="Text Box 6"/>
            <p:cNvSpPr txBox="1">
              <a:spLocks noChangeArrowheads="1"/>
            </p:cNvSpPr>
            <p:nvPr/>
          </p:nvSpPr>
          <p:spPr bwMode="auto">
            <a:xfrm>
              <a:off x="1908175" y="3274790"/>
              <a:ext cx="2282825" cy="230832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spcBef>
                  <a:spcPct val="50000"/>
                </a:spcBef>
                <a:defRPr/>
              </a:pPr>
              <a:r>
                <a:rPr lang="zh-CN" altLang="en-US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ea"/>
                  <a:ea typeface="+mn-ea"/>
                </a:rPr>
                <a:t>参与或可能受到项目活动影响的个体和组织</a:t>
              </a:r>
              <a:r>
                <a:rPr lang="en-US" altLang="zh-CN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ea"/>
                  <a:ea typeface="+mn-ea"/>
                </a:rPr>
                <a:t>; </a:t>
              </a:r>
              <a:r>
                <a:rPr lang="zh-CN" altLang="en-US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n-ea"/>
                  <a:ea typeface="+mn-ea"/>
                </a:rPr>
                <a:t>他们也可能对项目及其结果产生影响。</a:t>
              </a:r>
              <a:endParaRPr lang="zh-CN" alt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endParaRPr>
            </a:p>
          </p:txBody>
        </p:sp>
      </p:grpSp>
      <p:sp>
        <p:nvSpPr>
          <p:cNvPr id="22534" name="Oval 14"/>
          <p:cNvSpPr>
            <a:spLocks noChangeArrowheads="1"/>
          </p:cNvSpPr>
          <p:nvPr/>
        </p:nvSpPr>
        <p:spPr bwMode="auto">
          <a:xfrm>
            <a:off x="107504" y="1052736"/>
            <a:ext cx="2438400" cy="1371600"/>
          </a:xfrm>
          <a:prstGeom prst="ellipse">
            <a:avLst/>
          </a:prstGeom>
          <a:noFill/>
          <a:ln w="76200" cmpd="tri">
            <a:solidFill>
              <a:schemeClr val="accent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kumimoji="1" lang="zh-CN" altLang="zh-CN" sz="2400">
              <a:solidFill>
                <a:srgbClr val="000000"/>
              </a:solidFill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21804" y="1357536"/>
            <a:ext cx="2209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zh-CN" alt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项目干系人</a:t>
            </a:r>
            <a:r>
              <a:rPr lang="zh-CN" altLang="en-US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  <a:ea typeface="+mn-ea"/>
              </a:rPr>
              <a:t>       </a:t>
            </a:r>
            <a:endParaRPr lang="zh-CN" alt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ea"/>
              <a:ea typeface="+mn-ea"/>
            </a:endParaRP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46584" y="1814736"/>
            <a:ext cx="2362200" cy="39687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zh-CN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（</a:t>
            </a:r>
            <a:r>
              <a:rPr kumimoji="1" lang="en-US" altLang="zh-CN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Stakeholder</a:t>
            </a:r>
            <a:r>
              <a:rPr kumimoji="1" lang="zh-CN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endParaRPr kumimoji="1" lang="zh-CN" altLang="en-US" sz="20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234727" y="1052736"/>
            <a:ext cx="4513737" cy="4083359"/>
            <a:chOff x="3586655" y="1139638"/>
            <a:chExt cx="6324600" cy="5527862"/>
          </a:xfrm>
        </p:grpSpPr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3967655" y="5143500"/>
              <a:ext cx="2286000" cy="1371600"/>
            </a:xfrm>
            <a:prstGeom prst="ellipse">
              <a:avLst/>
            </a:prstGeom>
            <a:solidFill>
              <a:schemeClr val="bg1"/>
            </a:solidFill>
            <a:ln w="57150" cmpd="thickThin">
              <a:solidFill>
                <a:srgbClr val="FFCC99"/>
              </a:solidFill>
              <a:rou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kumimoji="1" lang="zh-CN" altLang="en-US" sz="2400" dirty="0" smtClean="0">
                  <a:solidFill>
                    <a:srgbClr val="000000"/>
                  </a:solidFill>
                </a:rPr>
                <a:t>项目发起人</a:t>
              </a:r>
              <a:endParaRPr kumimoji="1" lang="en-US" altLang="zh-CN" sz="2400" dirty="0">
                <a:solidFill>
                  <a:srgbClr val="000000"/>
                </a:solidFill>
              </a:endParaRPr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7320455" y="5067300"/>
              <a:ext cx="2286000" cy="1447800"/>
            </a:xfrm>
            <a:prstGeom prst="ellipse">
              <a:avLst/>
            </a:prstGeom>
            <a:solidFill>
              <a:schemeClr val="bg1"/>
            </a:solidFill>
            <a:ln w="57150" cmpd="thickThin">
              <a:solidFill>
                <a:srgbClr val="FFCC99"/>
              </a:solidFill>
              <a:rou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kumimoji="1" lang="zh-CN" altLang="en-US" sz="2400" dirty="0" smtClean="0">
                  <a:solidFill>
                    <a:srgbClr val="000000"/>
                  </a:solidFill>
                </a:rPr>
                <a:t>相关部门</a:t>
              </a:r>
              <a:endParaRPr kumimoji="1" lang="en-US" altLang="zh-CN" sz="2400" dirty="0" smtClean="0">
                <a:solidFill>
                  <a:srgbClr val="000000"/>
                </a:solidFill>
              </a:endParaRPr>
            </a:p>
            <a:p>
              <a:pPr algn="ctr"/>
              <a:r>
                <a:rPr kumimoji="1" lang="zh-CN" altLang="en-US" sz="2400" dirty="0" smtClean="0">
                  <a:solidFill>
                    <a:srgbClr val="000000"/>
                  </a:solidFill>
                </a:rPr>
                <a:t>领导</a:t>
              </a:r>
              <a:endParaRPr kumimoji="1" lang="en-US" altLang="zh-CN" sz="2400" dirty="0">
                <a:solidFill>
                  <a:srgbClr val="000000"/>
                </a:solidFill>
              </a:endParaRPr>
            </a:p>
          </p:txBody>
        </p:sp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3891455" y="3238500"/>
              <a:ext cx="2362200" cy="1447800"/>
            </a:xfrm>
            <a:prstGeom prst="ellipse">
              <a:avLst/>
            </a:prstGeom>
            <a:solidFill>
              <a:schemeClr val="bg1"/>
            </a:solidFill>
            <a:ln w="57150" cmpd="thickThin">
              <a:solidFill>
                <a:srgbClr val="FFCC99"/>
              </a:solidFill>
              <a:rou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kumimoji="1" lang="zh-CN" altLang="en-US" sz="2400" dirty="0" smtClean="0">
                  <a:solidFill>
                    <a:srgbClr val="000000"/>
                  </a:solidFill>
                </a:rPr>
                <a:t>管理员</a:t>
              </a:r>
              <a:endParaRPr kumimoji="1" lang="zh-CN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7168055" y="3238500"/>
              <a:ext cx="2362200" cy="1447800"/>
            </a:xfrm>
            <a:prstGeom prst="ellipse">
              <a:avLst/>
            </a:prstGeom>
            <a:solidFill>
              <a:schemeClr val="bg1"/>
            </a:solidFill>
            <a:ln w="57150" cmpd="thickThin">
              <a:solidFill>
                <a:srgbClr val="FFCC99"/>
              </a:solidFill>
              <a:rou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kumimoji="1" lang="zh-CN" altLang="en-US" sz="2400" dirty="0">
                  <a:solidFill>
                    <a:srgbClr val="000000"/>
                  </a:solidFill>
                </a:rPr>
                <a:t>相关</a:t>
              </a:r>
              <a:r>
                <a:rPr kumimoji="1" lang="zh-CN" altLang="en-US" sz="2400" dirty="0" smtClean="0">
                  <a:solidFill>
                    <a:srgbClr val="000000"/>
                  </a:solidFill>
                </a:rPr>
                <a:t>配合</a:t>
              </a:r>
              <a:endParaRPr kumimoji="1" lang="en-US" altLang="zh-CN" sz="2400" dirty="0" smtClean="0">
                <a:solidFill>
                  <a:srgbClr val="000000"/>
                </a:solidFill>
              </a:endParaRPr>
            </a:p>
            <a:p>
              <a:pPr algn="ctr"/>
              <a:r>
                <a:rPr kumimoji="1" lang="zh-CN" altLang="en-US" sz="2400" dirty="0" smtClean="0">
                  <a:solidFill>
                    <a:srgbClr val="000000"/>
                  </a:solidFill>
                </a:rPr>
                <a:t>人员</a:t>
              </a:r>
              <a:endParaRPr kumimoji="1" lang="en-US" altLang="zh-CN" sz="24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6710855" y="1139638"/>
              <a:ext cx="3200400" cy="1295400"/>
            </a:xfrm>
            <a:prstGeom prst="ellipse">
              <a:avLst/>
            </a:prstGeom>
            <a:solidFill>
              <a:schemeClr val="bg1"/>
            </a:solidFill>
            <a:ln w="57150" cmpd="thickThin">
              <a:solidFill>
                <a:srgbClr val="FFCC99"/>
              </a:solidFill>
              <a:rou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kumimoji="1" lang="zh-CN" altLang="en-US" sz="2400" dirty="0">
                  <a:solidFill>
                    <a:srgbClr val="000000"/>
                  </a:solidFill>
                </a:rPr>
                <a:t>项目团队</a:t>
              </a:r>
              <a:r>
                <a:rPr kumimoji="1" lang="zh-CN" altLang="en-US" sz="2400" dirty="0" smtClean="0">
                  <a:solidFill>
                    <a:srgbClr val="000000"/>
                  </a:solidFill>
                </a:rPr>
                <a:t>成员</a:t>
              </a:r>
              <a:endParaRPr kumimoji="1" lang="zh-CN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6" name="Oval 7"/>
            <p:cNvSpPr>
              <a:spLocks noChangeArrowheads="1"/>
            </p:cNvSpPr>
            <p:nvPr/>
          </p:nvSpPr>
          <p:spPr bwMode="auto">
            <a:xfrm>
              <a:off x="3586655" y="1139638"/>
              <a:ext cx="2667000" cy="1295400"/>
            </a:xfrm>
            <a:prstGeom prst="ellipse">
              <a:avLst/>
            </a:prstGeom>
            <a:solidFill>
              <a:schemeClr val="bg1"/>
            </a:solidFill>
            <a:ln w="57150" cmpd="thickThin">
              <a:solidFill>
                <a:srgbClr val="FFCC99"/>
              </a:solidFill>
              <a:rou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kumimoji="1" lang="zh-CN" altLang="en-US" sz="2400" dirty="0">
                  <a:solidFill>
                    <a:srgbClr val="000000"/>
                  </a:solidFill>
                </a:rPr>
                <a:t>项目</a:t>
              </a:r>
              <a:r>
                <a:rPr kumimoji="1" lang="zh-CN" altLang="en-US" sz="2400" dirty="0" smtClean="0">
                  <a:solidFill>
                    <a:srgbClr val="000000"/>
                  </a:solidFill>
                </a:rPr>
                <a:t>经理</a:t>
              </a:r>
              <a:endParaRPr kumimoji="1" lang="zh-CN" alt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3739055" y="3086100"/>
              <a:ext cx="6096000" cy="3581400"/>
            </a:xfrm>
            <a:prstGeom prst="rect">
              <a:avLst/>
            </a:prstGeom>
            <a:noFill/>
            <a:ln w="76200">
              <a:solidFill>
                <a:srgbClr val="EDC479"/>
              </a:solidFill>
              <a:prstDash val="dashDot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kumimoji="1"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5110655" y="4686300"/>
              <a:ext cx="0" cy="38100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>
              <a:off x="8387255" y="4686300"/>
              <a:ext cx="0" cy="30480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6380655" y="3924300"/>
              <a:ext cx="78740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>
              <a:off x="6380655" y="5753100"/>
              <a:ext cx="93980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644008" y="566124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特别关注：需求的把握</a:t>
            </a:r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25605" grpId="0"/>
      <p:bldP spid="256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35496"/>
            <a:ext cx="6858000" cy="457200"/>
          </a:xfrm>
        </p:spPr>
        <p:txBody>
          <a:bodyPr/>
          <a:lstStyle/>
          <a:p>
            <a:pPr eaLnBrk="1" hangingPunct="1"/>
            <a:r>
              <a:rPr lang="zh-CN" altLang="en-US" sz="3600" dirty="0" smtClean="0"/>
              <a:t>项目管理的几个要素</a:t>
            </a:r>
            <a:endParaRPr lang="zh-CN" altLang="en-US" sz="3600" dirty="0" smtClean="0"/>
          </a:p>
        </p:txBody>
      </p:sp>
      <p:sp>
        <p:nvSpPr>
          <p:cNvPr id="45059" name="AutoShape 4"/>
          <p:cNvSpPr>
            <a:spLocks noChangeArrowheads="1"/>
          </p:cNvSpPr>
          <p:nvPr/>
        </p:nvSpPr>
        <p:spPr bwMode="auto">
          <a:xfrm>
            <a:off x="3124200" y="1524297"/>
            <a:ext cx="3124200" cy="2819400"/>
          </a:xfrm>
          <a:prstGeom prst="pentagon">
            <a:avLst/>
          </a:prstGeom>
          <a:noFill/>
          <a:ln w="38100">
            <a:solidFill>
              <a:srgbClr val="EDC479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kumimoji="1" lang="zh-CN" altLang="en-US" sz="2400">
              <a:solidFill>
                <a:srgbClr val="000000"/>
              </a:solidFill>
            </a:endParaRPr>
          </a:p>
        </p:txBody>
      </p:sp>
      <p:sp>
        <p:nvSpPr>
          <p:cNvPr id="45060" name="Text Box 5"/>
          <p:cNvSpPr txBox="1">
            <a:spLocks noChangeArrowheads="1"/>
          </p:cNvSpPr>
          <p:nvPr/>
        </p:nvSpPr>
        <p:spPr bwMode="auto">
          <a:xfrm>
            <a:off x="3771900" y="762297"/>
            <a:ext cx="1828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0066"/>
                </a:solidFill>
              </a:rPr>
              <a:t>质量（</a:t>
            </a:r>
            <a:r>
              <a:rPr kumimoji="1" lang="en-US" altLang="zh-CN" sz="2400">
                <a:solidFill>
                  <a:srgbClr val="000066"/>
                </a:solidFill>
              </a:rPr>
              <a:t>Quality</a:t>
            </a:r>
            <a:r>
              <a:rPr kumimoji="1" lang="zh-CN" altLang="en-US" sz="2400">
                <a:solidFill>
                  <a:srgbClr val="000066"/>
                </a:solidFill>
              </a:rPr>
              <a:t>）</a:t>
            </a:r>
            <a:endParaRPr kumimoji="1" lang="zh-CN" altLang="en-US" sz="2400">
              <a:solidFill>
                <a:srgbClr val="000066"/>
              </a:solidFill>
            </a:endParaRPr>
          </a:p>
        </p:txBody>
      </p:sp>
      <p:sp>
        <p:nvSpPr>
          <p:cNvPr id="45061" name="Text Box 6"/>
          <p:cNvSpPr txBox="1">
            <a:spLocks noChangeArrowheads="1"/>
          </p:cNvSpPr>
          <p:nvPr/>
        </p:nvSpPr>
        <p:spPr bwMode="auto">
          <a:xfrm>
            <a:off x="1835150" y="2251372"/>
            <a:ext cx="16002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0066"/>
                </a:solidFill>
              </a:rPr>
              <a:t>成本（</a:t>
            </a:r>
            <a:r>
              <a:rPr kumimoji="1" lang="en-US" altLang="zh-CN" sz="2400">
                <a:solidFill>
                  <a:srgbClr val="000066"/>
                </a:solidFill>
              </a:rPr>
              <a:t>Cost</a:t>
            </a:r>
            <a:r>
              <a:rPr kumimoji="1" lang="zh-CN" altLang="en-US" sz="2400">
                <a:solidFill>
                  <a:srgbClr val="000066"/>
                </a:solidFill>
              </a:rPr>
              <a:t>）</a:t>
            </a:r>
            <a:endParaRPr kumimoji="1" lang="zh-CN" altLang="en-US" sz="2400">
              <a:solidFill>
                <a:srgbClr val="000066"/>
              </a:solidFill>
            </a:endParaRPr>
          </a:p>
        </p:txBody>
      </p:sp>
      <p:sp>
        <p:nvSpPr>
          <p:cNvPr id="45062" name="Text Box 7"/>
          <p:cNvSpPr txBox="1">
            <a:spLocks noChangeArrowheads="1"/>
          </p:cNvSpPr>
          <p:nvPr/>
        </p:nvSpPr>
        <p:spPr bwMode="auto">
          <a:xfrm>
            <a:off x="5724525" y="4038897"/>
            <a:ext cx="1600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0066"/>
                </a:solidFill>
              </a:rPr>
              <a:t>时间（</a:t>
            </a:r>
            <a:r>
              <a:rPr kumimoji="1" lang="en-US" altLang="zh-CN" sz="2400">
                <a:solidFill>
                  <a:srgbClr val="000066"/>
                </a:solidFill>
              </a:rPr>
              <a:t>Time</a:t>
            </a:r>
            <a:r>
              <a:rPr kumimoji="1" lang="zh-CN" altLang="en-US" sz="2400">
                <a:solidFill>
                  <a:srgbClr val="000066"/>
                </a:solidFill>
              </a:rPr>
              <a:t>）</a:t>
            </a:r>
            <a:endParaRPr kumimoji="1" lang="zh-CN" altLang="en-US" sz="2400">
              <a:solidFill>
                <a:srgbClr val="000066"/>
              </a:solidFill>
            </a:endParaRPr>
          </a:p>
        </p:txBody>
      </p:sp>
      <p:sp>
        <p:nvSpPr>
          <p:cNvPr id="45063" name="Text Box 8"/>
          <p:cNvSpPr txBox="1">
            <a:spLocks noChangeArrowheads="1"/>
          </p:cNvSpPr>
          <p:nvPr/>
        </p:nvSpPr>
        <p:spPr bwMode="auto">
          <a:xfrm>
            <a:off x="6084888" y="2286297"/>
            <a:ext cx="1828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 dirty="0" smtClean="0">
                <a:solidFill>
                  <a:srgbClr val="000066"/>
                </a:solidFill>
              </a:rPr>
              <a:t>范围</a:t>
            </a:r>
            <a:r>
              <a:rPr kumimoji="1" lang="zh-CN" altLang="en-US" sz="2400" dirty="0">
                <a:solidFill>
                  <a:srgbClr val="000066"/>
                </a:solidFill>
              </a:rPr>
              <a:t>（</a:t>
            </a:r>
            <a:r>
              <a:rPr kumimoji="1" lang="en-US" altLang="zh-CN" sz="2400" dirty="0">
                <a:solidFill>
                  <a:srgbClr val="000066"/>
                </a:solidFill>
              </a:rPr>
              <a:t>Scope</a:t>
            </a:r>
            <a:r>
              <a:rPr kumimoji="1" lang="zh-CN" altLang="en-US" sz="2400" dirty="0">
                <a:solidFill>
                  <a:srgbClr val="000066"/>
                </a:solidFill>
              </a:rPr>
              <a:t>）</a:t>
            </a:r>
            <a:endParaRPr kumimoji="1" lang="zh-CN" altLang="en-US" sz="2400" dirty="0">
              <a:solidFill>
                <a:srgbClr val="000066"/>
              </a:solidFill>
            </a:endParaRPr>
          </a:p>
        </p:txBody>
      </p:sp>
      <p:sp>
        <p:nvSpPr>
          <p:cNvPr id="45064" name="Text Box 9"/>
          <p:cNvSpPr txBox="1">
            <a:spLocks noChangeArrowheads="1"/>
          </p:cNvSpPr>
          <p:nvPr/>
        </p:nvSpPr>
        <p:spPr bwMode="auto">
          <a:xfrm>
            <a:off x="1763713" y="4038897"/>
            <a:ext cx="2362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 dirty="0">
                <a:solidFill>
                  <a:srgbClr val="000066"/>
                </a:solidFill>
              </a:rPr>
              <a:t>组织</a:t>
            </a:r>
            <a:r>
              <a:rPr kumimoji="1" lang="en-US" altLang="zh-CN" sz="2400" dirty="0">
                <a:solidFill>
                  <a:srgbClr val="000066"/>
                </a:solidFill>
              </a:rPr>
              <a:t>(Organization</a:t>
            </a:r>
            <a:r>
              <a:rPr kumimoji="1" lang="zh-CN" altLang="en-US" sz="2400" dirty="0">
                <a:solidFill>
                  <a:srgbClr val="000066"/>
                </a:solidFill>
              </a:rPr>
              <a:t>）</a:t>
            </a:r>
            <a:endParaRPr kumimoji="1" lang="zh-CN" altLang="en-US" sz="2400" dirty="0">
              <a:solidFill>
                <a:srgbClr val="000066"/>
              </a:solidFill>
            </a:endParaRPr>
          </a:p>
        </p:txBody>
      </p:sp>
      <p:sp>
        <p:nvSpPr>
          <p:cNvPr id="141322" name="Text Box 10"/>
          <p:cNvSpPr txBox="1">
            <a:spLocks noChangeArrowheads="1"/>
          </p:cNvSpPr>
          <p:nvPr/>
        </p:nvSpPr>
        <p:spPr bwMode="auto">
          <a:xfrm>
            <a:off x="3733800" y="2667297"/>
            <a:ext cx="2133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>
                <a:solidFill>
                  <a:srgbClr val="000066"/>
                </a:solidFill>
              </a:rPr>
              <a:t>客户满意度（</a:t>
            </a:r>
            <a:r>
              <a:rPr kumimoji="1" lang="en-US" altLang="zh-CN" sz="2400">
                <a:solidFill>
                  <a:srgbClr val="000066"/>
                </a:solidFill>
              </a:rPr>
              <a:t>Satisfaction</a:t>
            </a:r>
            <a:r>
              <a:rPr kumimoji="1" lang="zh-CN" altLang="en-US" sz="2400">
                <a:solidFill>
                  <a:srgbClr val="000066"/>
                </a:solidFill>
              </a:rPr>
              <a:t>）</a:t>
            </a:r>
            <a:endParaRPr kumimoji="1" lang="zh-CN" altLang="en-US" sz="2400">
              <a:solidFill>
                <a:srgbClr val="000066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8600" y="5340722"/>
            <a:ext cx="8735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zh-CN" sz="2000" dirty="0"/>
              <a:t>满足和超过项目干系人对项目的需求和</a:t>
            </a:r>
            <a:r>
              <a:rPr lang="zh-CN" altLang="zh-CN" sz="2000" dirty="0" smtClean="0"/>
              <a:t>期望</a:t>
            </a:r>
            <a:endParaRPr lang="zh-CN" altLang="zh-CN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zh-CN" sz="2000" dirty="0"/>
              <a:t>在范围、时间、成本、风险和质量</a:t>
            </a:r>
            <a:r>
              <a:rPr lang="zh-CN" altLang="en-US" sz="2000" dirty="0"/>
              <a:t>的矛盾</a:t>
            </a:r>
            <a:r>
              <a:rPr lang="zh-CN" altLang="zh-CN" sz="2000" dirty="0"/>
              <a:t>之间寻求</a:t>
            </a:r>
            <a:r>
              <a:rPr lang="zh-CN" altLang="zh-CN" sz="2000" dirty="0" smtClean="0"/>
              <a:t>平衡</a:t>
            </a:r>
            <a:endParaRPr lang="zh-CN" altLang="zh-CN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zh-CN" sz="2000" dirty="0"/>
              <a:t>实现既定的需求</a:t>
            </a:r>
            <a:r>
              <a:rPr lang="zh-CN" altLang="zh-CN" sz="2000" dirty="0" smtClean="0"/>
              <a:t>目标</a:t>
            </a:r>
            <a:endParaRPr lang="zh-CN" altLang="zh-CN" sz="2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0"/>
          <p:cNvGrpSpPr/>
          <p:nvPr/>
        </p:nvGrpSpPr>
        <p:grpSpPr>
          <a:xfrm>
            <a:off x="1137996" y="1196752"/>
            <a:ext cx="8059060" cy="2859732"/>
            <a:chOff x="1196742" y="1828800"/>
            <a:chExt cx="7926901" cy="3733800"/>
          </a:xfrm>
        </p:grpSpPr>
        <p:sp>
          <p:nvSpPr>
            <p:cNvPr id="36867" name="Rectangle 3"/>
            <p:cNvSpPr>
              <a:spLocks noChangeArrowheads="1"/>
            </p:cNvSpPr>
            <p:nvPr/>
          </p:nvSpPr>
          <p:spPr bwMode="auto">
            <a:xfrm>
              <a:off x="1196742" y="3505200"/>
              <a:ext cx="784458" cy="353738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68" name="Rectangle 4"/>
            <p:cNvSpPr>
              <a:spLocks noChangeArrowheads="1"/>
            </p:cNvSpPr>
            <p:nvPr/>
          </p:nvSpPr>
          <p:spPr bwMode="auto">
            <a:xfrm>
              <a:off x="4267200" y="1828800"/>
              <a:ext cx="914400" cy="3048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69" name="Rectangle 5"/>
            <p:cNvSpPr>
              <a:spLocks noChangeArrowheads="1"/>
            </p:cNvSpPr>
            <p:nvPr/>
          </p:nvSpPr>
          <p:spPr bwMode="auto">
            <a:xfrm>
              <a:off x="6705600" y="1828800"/>
              <a:ext cx="914400" cy="3048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70" name="Rectangle 6"/>
            <p:cNvSpPr>
              <a:spLocks noChangeArrowheads="1"/>
            </p:cNvSpPr>
            <p:nvPr/>
          </p:nvSpPr>
          <p:spPr bwMode="auto">
            <a:xfrm>
              <a:off x="1828800" y="1828800"/>
              <a:ext cx="914400" cy="3048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71" name="Rectangle 7"/>
            <p:cNvSpPr>
              <a:spLocks noChangeArrowheads="1"/>
            </p:cNvSpPr>
            <p:nvPr/>
          </p:nvSpPr>
          <p:spPr bwMode="auto">
            <a:xfrm>
              <a:off x="4724400" y="2743200"/>
              <a:ext cx="762000" cy="3048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72" name="Rectangle 8"/>
            <p:cNvSpPr>
              <a:spLocks noChangeArrowheads="1"/>
            </p:cNvSpPr>
            <p:nvPr/>
          </p:nvSpPr>
          <p:spPr bwMode="auto">
            <a:xfrm>
              <a:off x="1196742" y="4235679"/>
              <a:ext cx="784458" cy="37674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 dirty="0"/>
            </a:p>
          </p:txBody>
        </p:sp>
        <p:sp>
          <p:nvSpPr>
            <p:cNvPr id="36873" name="Rectangle 9"/>
            <p:cNvSpPr>
              <a:spLocks noChangeArrowheads="1"/>
            </p:cNvSpPr>
            <p:nvPr/>
          </p:nvSpPr>
          <p:spPr bwMode="auto">
            <a:xfrm>
              <a:off x="1219200" y="5105400"/>
              <a:ext cx="762000" cy="3048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74" name="Line 10"/>
            <p:cNvSpPr>
              <a:spLocks noChangeShapeType="1"/>
            </p:cNvSpPr>
            <p:nvPr/>
          </p:nvSpPr>
          <p:spPr bwMode="auto">
            <a:xfrm>
              <a:off x="1219200" y="2514600"/>
              <a:ext cx="0" cy="2819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75" name="Rectangle 11"/>
            <p:cNvSpPr>
              <a:spLocks noChangeArrowheads="1"/>
            </p:cNvSpPr>
            <p:nvPr/>
          </p:nvSpPr>
          <p:spPr bwMode="auto">
            <a:xfrm>
              <a:off x="2133600" y="3352800"/>
              <a:ext cx="533400" cy="1524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76" name="Rectangle 12"/>
            <p:cNvSpPr>
              <a:spLocks noChangeArrowheads="1"/>
            </p:cNvSpPr>
            <p:nvPr/>
          </p:nvSpPr>
          <p:spPr bwMode="auto">
            <a:xfrm>
              <a:off x="2133600" y="35814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77" name="Rectangle 13"/>
            <p:cNvSpPr>
              <a:spLocks noChangeArrowheads="1"/>
            </p:cNvSpPr>
            <p:nvPr/>
          </p:nvSpPr>
          <p:spPr bwMode="auto">
            <a:xfrm>
              <a:off x="2133600" y="38100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78" name="Rectangle 14"/>
            <p:cNvSpPr>
              <a:spLocks noChangeArrowheads="1"/>
            </p:cNvSpPr>
            <p:nvPr/>
          </p:nvSpPr>
          <p:spPr bwMode="auto">
            <a:xfrm>
              <a:off x="2133600" y="44196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79" name="Rectangle 15"/>
            <p:cNvSpPr>
              <a:spLocks noChangeArrowheads="1"/>
            </p:cNvSpPr>
            <p:nvPr/>
          </p:nvSpPr>
          <p:spPr bwMode="auto">
            <a:xfrm>
              <a:off x="2133600" y="4191000"/>
              <a:ext cx="533400" cy="1524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80" name="Rectangle 16"/>
            <p:cNvSpPr>
              <a:spLocks noChangeArrowheads="1"/>
            </p:cNvSpPr>
            <p:nvPr/>
          </p:nvSpPr>
          <p:spPr bwMode="auto">
            <a:xfrm>
              <a:off x="2133600" y="46482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81" name="Rectangle 17"/>
            <p:cNvSpPr>
              <a:spLocks noChangeArrowheads="1"/>
            </p:cNvSpPr>
            <p:nvPr/>
          </p:nvSpPr>
          <p:spPr bwMode="auto">
            <a:xfrm>
              <a:off x="2133600" y="51816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82" name="Rectangle 18"/>
            <p:cNvSpPr>
              <a:spLocks noChangeArrowheads="1"/>
            </p:cNvSpPr>
            <p:nvPr/>
          </p:nvSpPr>
          <p:spPr bwMode="auto">
            <a:xfrm>
              <a:off x="2133600" y="4953000"/>
              <a:ext cx="533400" cy="1524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83" name="Rectangle 19"/>
            <p:cNvSpPr>
              <a:spLocks noChangeArrowheads="1"/>
            </p:cNvSpPr>
            <p:nvPr/>
          </p:nvSpPr>
          <p:spPr bwMode="auto">
            <a:xfrm>
              <a:off x="2133600" y="54102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84" name="Rectangle 20"/>
            <p:cNvSpPr>
              <a:spLocks noChangeArrowheads="1"/>
            </p:cNvSpPr>
            <p:nvPr/>
          </p:nvSpPr>
          <p:spPr bwMode="auto">
            <a:xfrm>
              <a:off x="1839684" y="2743200"/>
              <a:ext cx="762000" cy="3048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85" name="Line 21"/>
            <p:cNvSpPr>
              <a:spLocks noChangeShapeType="1"/>
            </p:cNvSpPr>
            <p:nvPr/>
          </p:nvSpPr>
          <p:spPr bwMode="auto">
            <a:xfrm flipH="1">
              <a:off x="1219200" y="2502674"/>
              <a:ext cx="1049112" cy="11927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86" name="Line 22"/>
            <p:cNvSpPr>
              <a:spLocks noChangeShapeType="1"/>
            </p:cNvSpPr>
            <p:nvPr/>
          </p:nvSpPr>
          <p:spPr bwMode="auto">
            <a:xfrm>
              <a:off x="2286000" y="2133600"/>
              <a:ext cx="0" cy="3810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87" name="Line 23"/>
            <p:cNvSpPr>
              <a:spLocks noChangeShapeType="1"/>
            </p:cNvSpPr>
            <p:nvPr/>
          </p:nvSpPr>
          <p:spPr bwMode="auto">
            <a:xfrm flipH="1">
              <a:off x="1981200" y="3505200"/>
              <a:ext cx="152400" cy="1524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88" name="Line 24"/>
            <p:cNvSpPr>
              <a:spLocks noChangeShapeType="1"/>
            </p:cNvSpPr>
            <p:nvPr/>
          </p:nvSpPr>
          <p:spPr bwMode="auto">
            <a:xfrm flipH="1">
              <a:off x="1981200" y="4343400"/>
              <a:ext cx="152400" cy="1524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89" name="Line 25"/>
            <p:cNvSpPr>
              <a:spLocks noChangeShapeType="1"/>
            </p:cNvSpPr>
            <p:nvPr/>
          </p:nvSpPr>
          <p:spPr bwMode="auto">
            <a:xfrm flipH="1">
              <a:off x="1981200" y="5105400"/>
              <a:ext cx="152400" cy="1524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90" name="Line 26"/>
            <p:cNvSpPr>
              <a:spLocks noChangeShapeType="1"/>
            </p:cNvSpPr>
            <p:nvPr/>
          </p:nvSpPr>
          <p:spPr bwMode="auto">
            <a:xfrm flipH="1" flipV="1">
              <a:off x="1981200" y="52578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91" name="Line 27"/>
            <p:cNvSpPr>
              <a:spLocks noChangeShapeType="1"/>
            </p:cNvSpPr>
            <p:nvPr/>
          </p:nvSpPr>
          <p:spPr bwMode="auto">
            <a:xfrm flipH="1" flipV="1">
              <a:off x="1981200" y="44958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92" name="Line 28"/>
            <p:cNvSpPr>
              <a:spLocks noChangeShapeType="1"/>
            </p:cNvSpPr>
            <p:nvPr/>
          </p:nvSpPr>
          <p:spPr bwMode="auto">
            <a:xfrm flipH="1" flipV="1">
              <a:off x="1981200" y="36576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93" name="Line 29"/>
            <p:cNvSpPr>
              <a:spLocks noChangeShapeType="1"/>
            </p:cNvSpPr>
            <p:nvPr/>
          </p:nvSpPr>
          <p:spPr bwMode="auto">
            <a:xfrm>
              <a:off x="1981200" y="4495800"/>
              <a:ext cx="15240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94" name="Line 30"/>
            <p:cNvSpPr>
              <a:spLocks noChangeShapeType="1"/>
            </p:cNvSpPr>
            <p:nvPr/>
          </p:nvSpPr>
          <p:spPr bwMode="auto">
            <a:xfrm>
              <a:off x="1981200" y="3657600"/>
              <a:ext cx="15240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95" name="Line 31"/>
            <p:cNvSpPr>
              <a:spLocks noChangeShapeType="1"/>
            </p:cNvSpPr>
            <p:nvPr/>
          </p:nvSpPr>
          <p:spPr bwMode="auto">
            <a:xfrm>
              <a:off x="1981200" y="5257800"/>
              <a:ext cx="15240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97" name="Line 33"/>
            <p:cNvSpPr>
              <a:spLocks noChangeShapeType="1"/>
            </p:cNvSpPr>
            <p:nvPr/>
          </p:nvSpPr>
          <p:spPr bwMode="auto">
            <a:xfrm flipH="1">
              <a:off x="1600200" y="3657600"/>
              <a:ext cx="3810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98" name="Line 34"/>
            <p:cNvSpPr>
              <a:spLocks noChangeShapeType="1"/>
            </p:cNvSpPr>
            <p:nvPr/>
          </p:nvSpPr>
          <p:spPr bwMode="auto">
            <a:xfrm flipH="1">
              <a:off x="1600200" y="4495800"/>
              <a:ext cx="3810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899" name="Line 35"/>
            <p:cNvSpPr>
              <a:spLocks noChangeShapeType="1"/>
            </p:cNvSpPr>
            <p:nvPr/>
          </p:nvSpPr>
          <p:spPr bwMode="auto">
            <a:xfrm flipH="1">
              <a:off x="1600200" y="5257800"/>
              <a:ext cx="3810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00" name="Line 36"/>
            <p:cNvSpPr>
              <a:spLocks noChangeShapeType="1"/>
            </p:cNvSpPr>
            <p:nvPr/>
          </p:nvSpPr>
          <p:spPr bwMode="auto">
            <a:xfrm flipV="1">
              <a:off x="1600200" y="2971800"/>
              <a:ext cx="0" cy="22860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01" name="Line 37"/>
            <p:cNvSpPr>
              <a:spLocks noChangeShapeType="1"/>
            </p:cNvSpPr>
            <p:nvPr/>
          </p:nvSpPr>
          <p:spPr bwMode="auto">
            <a:xfrm flipV="1">
              <a:off x="1600200" y="2954762"/>
              <a:ext cx="239484" cy="1703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03" name="Text Box 39"/>
            <p:cNvSpPr txBox="1">
              <a:spLocks noChangeArrowheads="1"/>
            </p:cNvSpPr>
            <p:nvPr/>
          </p:nvSpPr>
          <p:spPr bwMode="auto">
            <a:xfrm>
              <a:off x="4724400" y="2743201"/>
              <a:ext cx="902811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>
                  <a:solidFill>
                    <a:srgbClr val="66FFFF"/>
                  </a:solidFill>
                  <a:latin typeface="Times New Roman" panose="02020603050405020304" pitchFamily="18" charset="0"/>
                </a:rPr>
                <a:t>项目经理</a:t>
              </a:r>
              <a:endParaRPr kumimoji="1" lang="zh-CN" altLang="en-US" sz="14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6904" name="Text Box 40"/>
            <p:cNvSpPr txBox="1">
              <a:spLocks noChangeArrowheads="1"/>
            </p:cNvSpPr>
            <p:nvPr/>
          </p:nvSpPr>
          <p:spPr bwMode="auto">
            <a:xfrm>
              <a:off x="1752600" y="1828801"/>
              <a:ext cx="723275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 dirty="0" smtClean="0">
                  <a:latin typeface="Times New Roman" panose="02020603050405020304" pitchFamily="18" charset="0"/>
                </a:rPr>
                <a:t>总经理</a:t>
              </a:r>
              <a:endParaRPr kumimoji="1" lang="zh-CN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6905" name="Text Box 41"/>
            <p:cNvSpPr txBox="1">
              <a:spLocks noChangeArrowheads="1"/>
            </p:cNvSpPr>
            <p:nvPr/>
          </p:nvSpPr>
          <p:spPr bwMode="auto">
            <a:xfrm>
              <a:off x="4191000" y="1828801"/>
              <a:ext cx="723275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 dirty="0" smtClean="0">
                  <a:latin typeface="Times New Roman" panose="02020603050405020304" pitchFamily="18" charset="0"/>
                </a:rPr>
                <a:t>总经理</a:t>
              </a:r>
              <a:endParaRPr kumimoji="1" lang="zh-CN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6906" name="Text Box 42"/>
            <p:cNvSpPr txBox="1">
              <a:spLocks noChangeArrowheads="1"/>
            </p:cNvSpPr>
            <p:nvPr/>
          </p:nvSpPr>
          <p:spPr bwMode="auto">
            <a:xfrm>
              <a:off x="6629400" y="1828801"/>
              <a:ext cx="723275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 dirty="0" smtClean="0">
                  <a:latin typeface="Times New Roman" panose="02020603050405020304" pitchFamily="18" charset="0"/>
                </a:rPr>
                <a:t>总经理</a:t>
              </a:r>
              <a:endParaRPr kumimoji="1" lang="zh-CN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6907" name="Rectangle 43"/>
            <p:cNvSpPr>
              <a:spLocks noChangeArrowheads="1"/>
            </p:cNvSpPr>
            <p:nvPr/>
          </p:nvSpPr>
          <p:spPr bwMode="auto">
            <a:xfrm>
              <a:off x="3429000" y="3505200"/>
              <a:ext cx="762000" cy="3048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08" name="Rectangle 44"/>
            <p:cNvSpPr>
              <a:spLocks noChangeArrowheads="1"/>
            </p:cNvSpPr>
            <p:nvPr/>
          </p:nvSpPr>
          <p:spPr bwMode="auto">
            <a:xfrm>
              <a:off x="3429000" y="4343400"/>
              <a:ext cx="762000" cy="3048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09" name="Rectangle 45"/>
            <p:cNvSpPr>
              <a:spLocks noChangeArrowheads="1"/>
            </p:cNvSpPr>
            <p:nvPr/>
          </p:nvSpPr>
          <p:spPr bwMode="auto">
            <a:xfrm>
              <a:off x="3429000" y="5105400"/>
              <a:ext cx="762000" cy="3048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10" name="Rectangle 46"/>
            <p:cNvSpPr>
              <a:spLocks noChangeArrowheads="1"/>
            </p:cNvSpPr>
            <p:nvPr/>
          </p:nvSpPr>
          <p:spPr bwMode="auto">
            <a:xfrm>
              <a:off x="5943600" y="3505200"/>
              <a:ext cx="762000" cy="3048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11" name="Rectangle 47"/>
            <p:cNvSpPr>
              <a:spLocks noChangeArrowheads="1"/>
            </p:cNvSpPr>
            <p:nvPr/>
          </p:nvSpPr>
          <p:spPr bwMode="auto">
            <a:xfrm>
              <a:off x="5943600" y="4343400"/>
              <a:ext cx="762000" cy="3048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12" name="Rectangle 48"/>
            <p:cNvSpPr>
              <a:spLocks noChangeArrowheads="1"/>
            </p:cNvSpPr>
            <p:nvPr/>
          </p:nvSpPr>
          <p:spPr bwMode="auto">
            <a:xfrm>
              <a:off x="5943600" y="5105400"/>
              <a:ext cx="762000" cy="3048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13" name="Line 49"/>
            <p:cNvSpPr>
              <a:spLocks noChangeShapeType="1"/>
            </p:cNvSpPr>
            <p:nvPr/>
          </p:nvSpPr>
          <p:spPr bwMode="auto">
            <a:xfrm>
              <a:off x="4800600" y="2133600"/>
              <a:ext cx="0" cy="3810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14" name="Line 50"/>
            <p:cNvSpPr>
              <a:spLocks noChangeShapeType="1"/>
            </p:cNvSpPr>
            <p:nvPr/>
          </p:nvSpPr>
          <p:spPr bwMode="auto">
            <a:xfrm flipH="1">
              <a:off x="3429000" y="2514600"/>
              <a:ext cx="167640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15" name="Line 51"/>
            <p:cNvSpPr>
              <a:spLocks noChangeShapeType="1"/>
            </p:cNvSpPr>
            <p:nvPr/>
          </p:nvSpPr>
          <p:spPr bwMode="auto">
            <a:xfrm>
              <a:off x="3429000" y="2514600"/>
              <a:ext cx="0" cy="2819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16" name="Rectangle 52"/>
            <p:cNvSpPr>
              <a:spLocks noChangeArrowheads="1"/>
            </p:cNvSpPr>
            <p:nvPr/>
          </p:nvSpPr>
          <p:spPr bwMode="auto">
            <a:xfrm>
              <a:off x="4343400" y="3352800"/>
              <a:ext cx="533400" cy="1524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17" name="Rectangle 53"/>
            <p:cNvSpPr>
              <a:spLocks noChangeArrowheads="1"/>
            </p:cNvSpPr>
            <p:nvPr/>
          </p:nvSpPr>
          <p:spPr bwMode="auto">
            <a:xfrm>
              <a:off x="4343400" y="35814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18" name="Rectangle 54"/>
            <p:cNvSpPr>
              <a:spLocks noChangeArrowheads="1"/>
            </p:cNvSpPr>
            <p:nvPr/>
          </p:nvSpPr>
          <p:spPr bwMode="auto">
            <a:xfrm>
              <a:off x="4343400" y="38100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19" name="Rectangle 55"/>
            <p:cNvSpPr>
              <a:spLocks noChangeArrowheads="1"/>
            </p:cNvSpPr>
            <p:nvPr/>
          </p:nvSpPr>
          <p:spPr bwMode="auto">
            <a:xfrm>
              <a:off x="4343400" y="44196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20" name="Rectangle 56"/>
            <p:cNvSpPr>
              <a:spLocks noChangeArrowheads="1"/>
            </p:cNvSpPr>
            <p:nvPr/>
          </p:nvSpPr>
          <p:spPr bwMode="auto">
            <a:xfrm>
              <a:off x="4343400" y="4191000"/>
              <a:ext cx="533400" cy="1524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pPr algn="ctr"/>
              <a:endParaRPr kumimoji="1" lang="zh-CN" altLang="zh-CN" sz="14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6921" name="Rectangle 57"/>
            <p:cNvSpPr>
              <a:spLocks noChangeArrowheads="1"/>
            </p:cNvSpPr>
            <p:nvPr/>
          </p:nvSpPr>
          <p:spPr bwMode="auto">
            <a:xfrm>
              <a:off x="4343400" y="46482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22" name="Rectangle 58"/>
            <p:cNvSpPr>
              <a:spLocks noChangeArrowheads="1"/>
            </p:cNvSpPr>
            <p:nvPr/>
          </p:nvSpPr>
          <p:spPr bwMode="auto">
            <a:xfrm>
              <a:off x="4343400" y="4953000"/>
              <a:ext cx="533400" cy="1524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23" name="Rectangle 59"/>
            <p:cNvSpPr>
              <a:spLocks noChangeArrowheads="1"/>
            </p:cNvSpPr>
            <p:nvPr/>
          </p:nvSpPr>
          <p:spPr bwMode="auto">
            <a:xfrm>
              <a:off x="4343400" y="51816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24" name="Rectangle 60"/>
            <p:cNvSpPr>
              <a:spLocks noChangeArrowheads="1"/>
            </p:cNvSpPr>
            <p:nvPr/>
          </p:nvSpPr>
          <p:spPr bwMode="auto">
            <a:xfrm>
              <a:off x="4343400" y="54102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25" name="Line 61"/>
            <p:cNvSpPr>
              <a:spLocks noChangeShapeType="1"/>
            </p:cNvSpPr>
            <p:nvPr/>
          </p:nvSpPr>
          <p:spPr bwMode="auto">
            <a:xfrm>
              <a:off x="4191000" y="3657600"/>
              <a:ext cx="15240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26" name="Line 62"/>
            <p:cNvSpPr>
              <a:spLocks noChangeShapeType="1"/>
            </p:cNvSpPr>
            <p:nvPr/>
          </p:nvSpPr>
          <p:spPr bwMode="auto">
            <a:xfrm>
              <a:off x="4191000" y="4495800"/>
              <a:ext cx="15240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27" name="Line 63"/>
            <p:cNvSpPr>
              <a:spLocks noChangeShapeType="1"/>
            </p:cNvSpPr>
            <p:nvPr/>
          </p:nvSpPr>
          <p:spPr bwMode="auto">
            <a:xfrm>
              <a:off x="4191000" y="5257800"/>
              <a:ext cx="15240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28" name="Line 64"/>
            <p:cNvSpPr>
              <a:spLocks noChangeShapeType="1"/>
            </p:cNvSpPr>
            <p:nvPr/>
          </p:nvSpPr>
          <p:spPr bwMode="auto">
            <a:xfrm flipH="1">
              <a:off x="4191000" y="35052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29" name="Line 65"/>
            <p:cNvSpPr>
              <a:spLocks noChangeShapeType="1"/>
            </p:cNvSpPr>
            <p:nvPr/>
          </p:nvSpPr>
          <p:spPr bwMode="auto">
            <a:xfrm flipH="1" flipV="1">
              <a:off x="4191000" y="44958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30" name="Line 66"/>
            <p:cNvSpPr>
              <a:spLocks noChangeShapeType="1"/>
            </p:cNvSpPr>
            <p:nvPr/>
          </p:nvSpPr>
          <p:spPr bwMode="auto">
            <a:xfrm flipH="1" flipV="1">
              <a:off x="4191000" y="52578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31" name="Line 67"/>
            <p:cNvSpPr>
              <a:spLocks noChangeShapeType="1"/>
            </p:cNvSpPr>
            <p:nvPr/>
          </p:nvSpPr>
          <p:spPr bwMode="auto">
            <a:xfrm flipH="1">
              <a:off x="4191000" y="43434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32" name="Line 68"/>
            <p:cNvSpPr>
              <a:spLocks noChangeShapeType="1"/>
            </p:cNvSpPr>
            <p:nvPr/>
          </p:nvSpPr>
          <p:spPr bwMode="auto">
            <a:xfrm flipH="1">
              <a:off x="4191000" y="51054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33" name="Line 69"/>
            <p:cNvSpPr>
              <a:spLocks noChangeShapeType="1"/>
            </p:cNvSpPr>
            <p:nvPr/>
          </p:nvSpPr>
          <p:spPr bwMode="auto">
            <a:xfrm flipH="1" flipV="1">
              <a:off x="4191000" y="36576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34" name="Line 70"/>
            <p:cNvSpPr>
              <a:spLocks noChangeShapeType="1"/>
            </p:cNvSpPr>
            <p:nvPr/>
          </p:nvSpPr>
          <p:spPr bwMode="auto">
            <a:xfrm>
              <a:off x="5105400" y="3048000"/>
              <a:ext cx="0" cy="19812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35" name="Line 71"/>
            <p:cNvSpPr>
              <a:spLocks noChangeShapeType="1"/>
            </p:cNvSpPr>
            <p:nvPr/>
          </p:nvSpPr>
          <p:spPr bwMode="auto">
            <a:xfrm flipH="1">
              <a:off x="4876800" y="5029200"/>
              <a:ext cx="2286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36" name="Line 72"/>
            <p:cNvSpPr>
              <a:spLocks noChangeShapeType="1"/>
            </p:cNvSpPr>
            <p:nvPr/>
          </p:nvSpPr>
          <p:spPr bwMode="auto">
            <a:xfrm flipH="1">
              <a:off x="4876800" y="4267200"/>
              <a:ext cx="2286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37" name="Line 73"/>
            <p:cNvSpPr>
              <a:spLocks noChangeShapeType="1"/>
            </p:cNvSpPr>
            <p:nvPr/>
          </p:nvSpPr>
          <p:spPr bwMode="auto">
            <a:xfrm flipH="1">
              <a:off x="4876800" y="3429000"/>
              <a:ext cx="2286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38" name="Rectangle 74"/>
            <p:cNvSpPr>
              <a:spLocks noChangeArrowheads="1"/>
            </p:cNvSpPr>
            <p:nvPr/>
          </p:nvSpPr>
          <p:spPr bwMode="auto">
            <a:xfrm>
              <a:off x="6858000" y="3352800"/>
              <a:ext cx="533400" cy="1524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39" name="Rectangle 75"/>
            <p:cNvSpPr>
              <a:spLocks noChangeArrowheads="1"/>
            </p:cNvSpPr>
            <p:nvPr/>
          </p:nvSpPr>
          <p:spPr bwMode="auto">
            <a:xfrm>
              <a:off x="6858000" y="3581400"/>
              <a:ext cx="533400" cy="1524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40" name="Rectangle 76"/>
            <p:cNvSpPr>
              <a:spLocks noChangeArrowheads="1"/>
            </p:cNvSpPr>
            <p:nvPr/>
          </p:nvSpPr>
          <p:spPr bwMode="auto">
            <a:xfrm>
              <a:off x="6858000" y="3810000"/>
              <a:ext cx="533400" cy="1524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41" name="Rectangle 77"/>
            <p:cNvSpPr>
              <a:spLocks noChangeArrowheads="1"/>
            </p:cNvSpPr>
            <p:nvPr/>
          </p:nvSpPr>
          <p:spPr bwMode="auto">
            <a:xfrm>
              <a:off x="6858000" y="44196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42" name="Rectangle 78"/>
            <p:cNvSpPr>
              <a:spLocks noChangeArrowheads="1"/>
            </p:cNvSpPr>
            <p:nvPr/>
          </p:nvSpPr>
          <p:spPr bwMode="auto">
            <a:xfrm>
              <a:off x="6858000" y="41910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43" name="Rectangle 79"/>
            <p:cNvSpPr>
              <a:spLocks noChangeArrowheads="1"/>
            </p:cNvSpPr>
            <p:nvPr/>
          </p:nvSpPr>
          <p:spPr bwMode="auto">
            <a:xfrm>
              <a:off x="6858000" y="46482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44" name="Rectangle 80"/>
            <p:cNvSpPr>
              <a:spLocks noChangeArrowheads="1"/>
            </p:cNvSpPr>
            <p:nvPr/>
          </p:nvSpPr>
          <p:spPr bwMode="auto">
            <a:xfrm>
              <a:off x="6858000" y="49530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45" name="Rectangle 81"/>
            <p:cNvSpPr>
              <a:spLocks noChangeArrowheads="1"/>
            </p:cNvSpPr>
            <p:nvPr/>
          </p:nvSpPr>
          <p:spPr bwMode="auto">
            <a:xfrm>
              <a:off x="6858000" y="51816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46" name="Rectangle 82"/>
            <p:cNvSpPr>
              <a:spLocks noChangeArrowheads="1"/>
            </p:cNvSpPr>
            <p:nvPr/>
          </p:nvSpPr>
          <p:spPr bwMode="auto">
            <a:xfrm>
              <a:off x="6858000" y="5410200"/>
              <a:ext cx="533400" cy="152400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47" name="Line 83"/>
            <p:cNvSpPr>
              <a:spLocks noChangeShapeType="1"/>
            </p:cNvSpPr>
            <p:nvPr/>
          </p:nvSpPr>
          <p:spPr bwMode="auto">
            <a:xfrm>
              <a:off x="5105400" y="2514600"/>
              <a:ext cx="0" cy="2286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48" name="Line 84"/>
            <p:cNvSpPr>
              <a:spLocks noChangeShapeType="1"/>
            </p:cNvSpPr>
            <p:nvPr/>
          </p:nvSpPr>
          <p:spPr bwMode="auto">
            <a:xfrm flipH="1">
              <a:off x="6705600" y="3505200"/>
              <a:ext cx="152400" cy="1524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49" name="Line 85"/>
            <p:cNvSpPr>
              <a:spLocks noChangeShapeType="1"/>
            </p:cNvSpPr>
            <p:nvPr/>
          </p:nvSpPr>
          <p:spPr bwMode="auto">
            <a:xfrm>
              <a:off x="6705600" y="3657600"/>
              <a:ext cx="1524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50" name="Line 86"/>
            <p:cNvSpPr>
              <a:spLocks noChangeShapeType="1"/>
            </p:cNvSpPr>
            <p:nvPr/>
          </p:nvSpPr>
          <p:spPr bwMode="auto">
            <a:xfrm flipH="1" flipV="1">
              <a:off x="6705600" y="3657600"/>
              <a:ext cx="152400" cy="1524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51" name="Line 87"/>
            <p:cNvSpPr>
              <a:spLocks noChangeShapeType="1"/>
            </p:cNvSpPr>
            <p:nvPr/>
          </p:nvSpPr>
          <p:spPr bwMode="auto">
            <a:xfrm flipH="1">
              <a:off x="6705600" y="43434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52" name="Line 88"/>
            <p:cNvSpPr>
              <a:spLocks noChangeShapeType="1"/>
            </p:cNvSpPr>
            <p:nvPr/>
          </p:nvSpPr>
          <p:spPr bwMode="auto">
            <a:xfrm flipH="1">
              <a:off x="6705600" y="51054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53" name="Line 89"/>
            <p:cNvSpPr>
              <a:spLocks noChangeShapeType="1"/>
            </p:cNvSpPr>
            <p:nvPr/>
          </p:nvSpPr>
          <p:spPr bwMode="auto">
            <a:xfrm flipH="1" flipV="1">
              <a:off x="6705600" y="52578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54" name="Line 90"/>
            <p:cNvSpPr>
              <a:spLocks noChangeShapeType="1"/>
            </p:cNvSpPr>
            <p:nvPr/>
          </p:nvSpPr>
          <p:spPr bwMode="auto">
            <a:xfrm flipH="1" flipV="1">
              <a:off x="6705600" y="4495800"/>
              <a:ext cx="152400" cy="152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55" name="Line 91"/>
            <p:cNvSpPr>
              <a:spLocks noChangeShapeType="1"/>
            </p:cNvSpPr>
            <p:nvPr/>
          </p:nvSpPr>
          <p:spPr bwMode="auto">
            <a:xfrm>
              <a:off x="6705600" y="5257800"/>
              <a:ext cx="15240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56" name="Line 92"/>
            <p:cNvSpPr>
              <a:spLocks noChangeShapeType="1"/>
            </p:cNvSpPr>
            <p:nvPr/>
          </p:nvSpPr>
          <p:spPr bwMode="auto">
            <a:xfrm>
              <a:off x="6705600" y="4495800"/>
              <a:ext cx="15240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57" name="Line 93"/>
            <p:cNvSpPr>
              <a:spLocks noChangeShapeType="1"/>
            </p:cNvSpPr>
            <p:nvPr/>
          </p:nvSpPr>
          <p:spPr bwMode="auto">
            <a:xfrm>
              <a:off x="7162800" y="2133600"/>
              <a:ext cx="0" cy="3810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58" name="Line 94"/>
            <p:cNvSpPr>
              <a:spLocks noChangeShapeType="1"/>
            </p:cNvSpPr>
            <p:nvPr/>
          </p:nvSpPr>
          <p:spPr bwMode="auto">
            <a:xfrm flipH="1">
              <a:off x="5943600" y="2514600"/>
              <a:ext cx="1219200" cy="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59" name="Line 95"/>
            <p:cNvSpPr>
              <a:spLocks noChangeShapeType="1"/>
            </p:cNvSpPr>
            <p:nvPr/>
          </p:nvSpPr>
          <p:spPr bwMode="auto">
            <a:xfrm>
              <a:off x="5943600" y="2514600"/>
              <a:ext cx="0" cy="281940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60" name="Text Box 96"/>
            <p:cNvSpPr txBox="1">
              <a:spLocks noChangeArrowheads="1"/>
            </p:cNvSpPr>
            <p:nvPr/>
          </p:nvSpPr>
          <p:spPr bwMode="auto">
            <a:xfrm>
              <a:off x="5943600" y="3505200"/>
              <a:ext cx="902811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>
                  <a:solidFill>
                    <a:srgbClr val="66FFFF"/>
                  </a:solidFill>
                  <a:latin typeface="Times New Roman" panose="02020603050405020304" pitchFamily="18" charset="0"/>
                </a:rPr>
                <a:t>项目经理</a:t>
              </a:r>
              <a:endParaRPr kumimoji="1" lang="zh-CN" altLang="en-US" sz="1400" b="1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6962" name="Text Box 98"/>
            <p:cNvSpPr txBox="1">
              <a:spLocks noChangeArrowheads="1"/>
            </p:cNvSpPr>
            <p:nvPr/>
          </p:nvSpPr>
          <p:spPr bwMode="auto">
            <a:xfrm>
              <a:off x="1196742" y="3501855"/>
              <a:ext cx="785818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r>
                <a:rPr kumimoji="1" lang="zh-CN" altLang="en-US" sz="1400" b="1" dirty="0">
                  <a:latin typeface="Times New Roman" panose="02020603050405020304" pitchFamily="18" charset="0"/>
                </a:rPr>
                <a:t>职能部</a:t>
              </a:r>
              <a:endParaRPr kumimoji="1" lang="zh-CN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6963" name="Text Box 99"/>
            <p:cNvSpPr txBox="1">
              <a:spLocks noChangeArrowheads="1"/>
            </p:cNvSpPr>
            <p:nvPr/>
          </p:nvSpPr>
          <p:spPr bwMode="auto">
            <a:xfrm>
              <a:off x="1196742" y="4267200"/>
              <a:ext cx="723275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>
                  <a:latin typeface="Times New Roman" panose="02020603050405020304" pitchFamily="18" charset="0"/>
                </a:rPr>
                <a:t>职能部</a:t>
              </a:r>
              <a:endParaRPr kumimoji="1" lang="zh-CN" altLang="en-US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36964" name="Text Box 100"/>
            <p:cNvSpPr txBox="1">
              <a:spLocks noChangeArrowheads="1"/>
            </p:cNvSpPr>
            <p:nvPr/>
          </p:nvSpPr>
          <p:spPr bwMode="auto">
            <a:xfrm>
              <a:off x="1196742" y="5104698"/>
              <a:ext cx="785818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r>
                <a:rPr kumimoji="1" lang="zh-CN" altLang="en-US" sz="1400" b="1" dirty="0">
                  <a:latin typeface="Times New Roman" panose="02020603050405020304" pitchFamily="18" charset="0"/>
                </a:rPr>
                <a:t>职能部</a:t>
              </a:r>
              <a:endParaRPr kumimoji="1" lang="zh-CN" altLang="en-US" sz="1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36965" name="Text Box 101"/>
            <p:cNvSpPr txBox="1">
              <a:spLocks noChangeArrowheads="1"/>
            </p:cNvSpPr>
            <p:nvPr/>
          </p:nvSpPr>
          <p:spPr bwMode="auto">
            <a:xfrm>
              <a:off x="3401800" y="3482198"/>
              <a:ext cx="723275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>
                  <a:latin typeface="Times New Roman" panose="02020603050405020304" pitchFamily="18" charset="0"/>
                </a:rPr>
                <a:t>职能部</a:t>
              </a:r>
              <a:endParaRPr kumimoji="1" lang="zh-CN" altLang="en-US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36966" name="Text Box 102"/>
            <p:cNvSpPr txBox="1">
              <a:spLocks noChangeArrowheads="1"/>
            </p:cNvSpPr>
            <p:nvPr/>
          </p:nvSpPr>
          <p:spPr bwMode="auto">
            <a:xfrm>
              <a:off x="3401800" y="4311027"/>
              <a:ext cx="723275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>
                  <a:latin typeface="Times New Roman" panose="02020603050405020304" pitchFamily="18" charset="0"/>
                </a:rPr>
                <a:t>职能部</a:t>
              </a:r>
              <a:endParaRPr kumimoji="1" lang="zh-CN" altLang="en-US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36967" name="Text Box 103"/>
            <p:cNvSpPr txBox="1">
              <a:spLocks noChangeArrowheads="1"/>
            </p:cNvSpPr>
            <p:nvPr/>
          </p:nvSpPr>
          <p:spPr bwMode="auto">
            <a:xfrm>
              <a:off x="3401800" y="5105400"/>
              <a:ext cx="723275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>
                  <a:latin typeface="Times New Roman" panose="02020603050405020304" pitchFamily="18" charset="0"/>
                </a:rPr>
                <a:t>职能部</a:t>
              </a:r>
              <a:endParaRPr kumimoji="1" lang="zh-CN" altLang="en-US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36970" name="Text Box 106"/>
            <p:cNvSpPr txBox="1">
              <a:spLocks noChangeArrowheads="1"/>
            </p:cNvSpPr>
            <p:nvPr/>
          </p:nvSpPr>
          <p:spPr bwMode="auto">
            <a:xfrm>
              <a:off x="5943600" y="4343400"/>
              <a:ext cx="723275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>
                  <a:latin typeface="Times New Roman" panose="02020603050405020304" pitchFamily="18" charset="0"/>
                </a:rPr>
                <a:t>综合部</a:t>
              </a:r>
              <a:endParaRPr kumimoji="1" lang="zh-CN" altLang="en-US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36971" name="Text Box 107"/>
            <p:cNvSpPr txBox="1">
              <a:spLocks noChangeArrowheads="1"/>
            </p:cNvSpPr>
            <p:nvPr/>
          </p:nvSpPr>
          <p:spPr bwMode="auto">
            <a:xfrm>
              <a:off x="5911650" y="5105400"/>
              <a:ext cx="723275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>
                  <a:latin typeface="Times New Roman" panose="02020603050405020304" pitchFamily="18" charset="0"/>
                </a:rPr>
                <a:t>综合部</a:t>
              </a:r>
              <a:endParaRPr kumimoji="1" lang="zh-CN" altLang="en-US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36972" name="Text Box 108"/>
            <p:cNvSpPr txBox="1">
              <a:spLocks noChangeArrowheads="1"/>
            </p:cNvSpPr>
            <p:nvPr/>
          </p:nvSpPr>
          <p:spPr bwMode="auto">
            <a:xfrm>
              <a:off x="1768246" y="2743201"/>
              <a:ext cx="902811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 dirty="0">
                  <a:solidFill>
                    <a:srgbClr val="66FFFF"/>
                  </a:solidFill>
                  <a:latin typeface="Times New Roman" panose="02020603050405020304" pitchFamily="18" charset="0"/>
                </a:rPr>
                <a:t>项目经理</a:t>
              </a:r>
              <a:endParaRPr kumimoji="1" lang="zh-CN" altLang="en-US" sz="1400" b="1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6973" name="Rectangle 109"/>
            <p:cNvSpPr>
              <a:spLocks noChangeArrowheads="1"/>
            </p:cNvSpPr>
            <p:nvPr/>
          </p:nvSpPr>
          <p:spPr bwMode="auto">
            <a:xfrm>
              <a:off x="8007297" y="2105923"/>
              <a:ext cx="533400" cy="152400"/>
            </a:xfrm>
            <a:prstGeom prst="rect">
              <a:avLst/>
            </a:prstGeom>
            <a:solidFill>
              <a:srgbClr val="FF7C80"/>
            </a:solidFill>
            <a:ln w="9525">
              <a:solidFill>
                <a:schemeClr val="accent1"/>
              </a:solidFill>
              <a:miter lim="800000"/>
            </a:ln>
            <a:effectLst/>
          </p:spPr>
          <p:txBody>
            <a:bodyPr wrap="none" anchor="ctr"/>
            <a:lstStyle/>
            <a:p>
              <a:endParaRPr lang="zh-CN" altLang="en-US" sz="1400"/>
            </a:p>
          </p:txBody>
        </p:sp>
        <p:sp>
          <p:nvSpPr>
            <p:cNvPr id="36974" name="Text Box 110"/>
            <p:cNvSpPr txBox="1">
              <a:spLocks noChangeArrowheads="1"/>
            </p:cNvSpPr>
            <p:nvPr/>
          </p:nvSpPr>
          <p:spPr bwMode="auto">
            <a:xfrm>
              <a:off x="7352676" y="2561434"/>
              <a:ext cx="1770967" cy="4018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kumimoji="1" lang="zh-CN" altLang="en-US" sz="1400" b="1" dirty="0" smtClean="0">
                  <a:latin typeface="Times New Roman" panose="02020603050405020304" pitchFamily="18" charset="0"/>
                </a:rPr>
                <a:t>参加</a:t>
              </a:r>
              <a:r>
                <a:rPr kumimoji="1" lang="zh-CN" altLang="en-US" sz="1400" b="1" dirty="0">
                  <a:latin typeface="Times New Roman" panose="02020603050405020304" pitchFamily="18" charset="0"/>
                </a:rPr>
                <a:t>项目工作的人员</a:t>
              </a:r>
              <a:endParaRPr kumimoji="1" lang="zh-CN" altLang="en-US" sz="1400" b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12" name="矩形 111"/>
          <p:cNvSpPr/>
          <p:nvPr/>
        </p:nvSpPr>
        <p:spPr>
          <a:xfrm>
            <a:off x="1692696" y="764704"/>
            <a:ext cx="6335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b="1" dirty="0" smtClean="0">
                <a:latin typeface="Times New Roman" panose="02020603050405020304" pitchFamily="18" charset="0"/>
              </a:rPr>
              <a:t>职能型                </a:t>
            </a:r>
            <a:r>
              <a:rPr kumimoji="1" lang="en-US" altLang="zh-CN" b="1" dirty="0" smtClean="0">
                <a:latin typeface="Times New Roman" panose="02020603050405020304" pitchFamily="18" charset="0"/>
              </a:rPr>
              <a:t>         </a:t>
            </a:r>
            <a:r>
              <a:rPr kumimoji="1" lang="zh-CN" altLang="en-US" b="1" dirty="0" smtClean="0">
                <a:latin typeface="Times New Roman" panose="02020603050405020304" pitchFamily="18" charset="0"/>
              </a:rPr>
              <a:t>矩阵型                    </a:t>
            </a:r>
            <a:r>
              <a:rPr kumimoji="1" lang="en-US" altLang="zh-CN" b="1" dirty="0" smtClean="0">
                <a:latin typeface="Times New Roman" panose="02020603050405020304" pitchFamily="18" charset="0"/>
              </a:rPr>
              <a:t>             </a:t>
            </a:r>
            <a:r>
              <a:rPr kumimoji="1" lang="zh-CN" altLang="en-US" b="1" dirty="0" smtClean="0">
                <a:latin typeface="Times New Roman" panose="02020603050405020304" pitchFamily="18" charset="0"/>
              </a:rPr>
              <a:t>项目型</a:t>
            </a:r>
            <a:endParaRPr kumimoji="1" lang="zh-CN" altLang="en-US" b="1" dirty="0">
              <a:latin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75856" y="142032"/>
            <a:ext cx="3890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600" dirty="0" smtClean="0">
                <a:latin typeface="Times New Roman" panose="02020603050405020304" pitchFamily="18" charset="0"/>
              </a:rPr>
              <a:t>项目管理组织形式</a:t>
            </a:r>
            <a:endParaRPr kumimoji="1" lang="zh-CN" altLang="en-US" sz="3600" dirty="0" smtClean="0">
              <a:latin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9820" y="4361036"/>
            <a:ext cx="78486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zh-CN" altLang="en-US" sz="1600" dirty="0">
                <a:solidFill>
                  <a:srgbClr val="CC3300"/>
                </a:solidFill>
                <a:latin typeface="宋体" panose="02010600030101010101" pitchFamily="2" charset="-122"/>
              </a:rPr>
              <a:t>职能式组织</a:t>
            </a:r>
            <a:r>
              <a:rPr kumimoji="1" lang="zh-CN" altLang="en-US" sz="1600" dirty="0">
                <a:latin typeface="宋体" panose="02010600030101010101" pitchFamily="2" charset="-122"/>
              </a:rPr>
              <a:t>适宜于规模较小的、以技术为重点的项目，而不适宜时间限制性强或要求对变化快速反应的项目</a:t>
            </a:r>
            <a:r>
              <a:rPr kumimoji="1" lang="zh-CN" altLang="en-US" sz="1600" dirty="0" smtClean="0">
                <a:latin typeface="宋体" panose="02010600030101010101" pitchFamily="2" charset="-122"/>
              </a:rPr>
              <a:t>。</a:t>
            </a:r>
            <a:endParaRPr kumimoji="1" lang="en-US" altLang="zh-CN" sz="1600" dirty="0" smtClean="0">
              <a:latin typeface="宋体" panose="02010600030101010101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zh-CN" altLang="en-US" sz="1600" dirty="0">
                <a:latin typeface="宋体" panose="02010600030101010101" pitchFamily="2" charset="-122"/>
              </a:rPr>
              <a:t>如果一个项目需要利用多个职能部门的资源而且技术相对复杂，但又不需要技术人员全职为项目工作，这时，</a:t>
            </a:r>
            <a:r>
              <a:rPr kumimoji="1" lang="zh-CN" altLang="en-US" sz="1600" dirty="0">
                <a:solidFill>
                  <a:srgbClr val="CC3300"/>
                </a:solidFill>
                <a:latin typeface="宋体" panose="02010600030101010101" pitchFamily="2" charset="-122"/>
              </a:rPr>
              <a:t>矩阵式组织形式</a:t>
            </a:r>
            <a:r>
              <a:rPr kumimoji="1" lang="zh-CN" altLang="en-US" sz="1600" dirty="0">
                <a:latin typeface="宋体" panose="02010600030101010101" pitchFamily="2" charset="-122"/>
              </a:rPr>
              <a:t>是最好的选择，特别是当几个项目需要同时共享这些技术人员的时候</a:t>
            </a:r>
            <a:r>
              <a:rPr kumimoji="1" lang="zh-CN" altLang="en-US" sz="1600" dirty="0" smtClean="0">
                <a:latin typeface="宋体" panose="02010600030101010101" pitchFamily="2" charset="-122"/>
              </a:rPr>
              <a:t>。</a:t>
            </a:r>
            <a:endParaRPr kumimoji="1" lang="en-US" altLang="zh-CN" sz="1600" dirty="0" smtClean="0">
              <a:latin typeface="宋体" panose="02010600030101010101" pitchFamily="2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zh-CN" altLang="en-US" sz="1600" dirty="0">
                <a:latin typeface="宋体" panose="02010600030101010101" pitchFamily="2" charset="-122"/>
              </a:rPr>
              <a:t>如果一个公司中包括多个相似项目，如多个建筑项目，则应选择</a:t>
            </a:r>
            <a:r>
              <a:rPr kumimoji="1" lang="zh-CN" altLang="en-US" sz="1600" dirty="0">
                <a:solidFill>
                  <a:srgbClr val="CC3300"/>
                </a:solidFill>
                <a:latin typeface="宋体" panose="02010600030101010101" pitchFamily="2" charset="-122"/>
              </a:rPr>
              <a:t>项目式组织</a:t>
            </a:r>
            <a:r>
              <a:rPr kumimoji="1" lang="zh-CN" altLang="en-US" sz="1600" dirty="0">
                <a:latin typeface="宋体" panose="02010600030101010101" pitchFamily="2" charset="-122"/>
              </a:rPr>
              <a:t>结构；另一方面，长期的、大型的、重要的和复杂的项目，更应采取项目式组织形式。公共项目管理的组织形式经常采取这种结构。</a:t>
            </a:r>
            <a:endParaRPr kumimoji="1" lang="zh-CN" altLang="en-US" sz="1600" dirty="0"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endParaRPr lang="zh-CN" altLang="en-US" sz="16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CN" altLang="en-US" sz="3600" dirty="0" smtClean="0"/>
              <a:t>项目经理</a:t>
            </a:r>
            <a:endParaRPr lang="zh-CN" altLang="en-US" sz="3600" dirty="0"/>
          </a:p>
        </p:txBody>
      </p:sp>
      <p:sp>
        <p:nvSpPr>
          <p:cNvPr id="23555" name="内容占位符 2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lang="zh-CN" sz="2000" dirty="0" smtClean="0"/>
              <a:t>项目经理独立负责计划和规划项目任务以及项目执行的日常管理。</a:t>
            </a:r>
            <a:endParaRPr lang="zh-CN" sz="2000" dirty="0" smtClean="0"/>
          </a:p>
          <a:p>
            <a:pPr marL="0" indent="0">
              <a:buNone/>
            </a:pPr>
            <a:endParaRPr lang="en-US" altLang="zh-CN" sz="2000" b="1" i="1" u="sng" dirty="0" smtClean="0"/>
          </a:p>
          <a:p>
            <a:pPr marL="0" indent="0">
              <a:buNone/>
            </a:pPr>
            <a:r>
              <a:rPr lang="zh-CN" altLang="en-US" sz="2000" b="1" i="1" u="sng" dirty="0" smtClean="0"/>
              <a:t>职责：</a:t>
            </a:r>
            <a:endParaRPr lang="zh-CN" altLang="en-US" sz="2000" b="1" i="1" u="sng" dirty="0" smtClean="0"/>
          </a:p>
        </p:txBody>
      </p:sp>
      <p:sp>
        <p:nvSpPr>
          <p:cNvPr id="3" name="矩形 2"/>
          <p:cNvSpPr/>
          <p:nvPr/>
        </p:nvSpPr>
        <p:spPr>
          <a:xfrm>
            <a:off x="461040" y="2114582"/>
            <a:ext cx="8208912" cy="4194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1</a:t>
            </a:r>
            <a:r>
              <a:rPr lang="zh-CN" altLang="en-US" dirty="0"/>
              <a:t>、 对整个项目负完全责任。 </a:t>
            </a:r>
            <a:br>
              <a:rPr lang="zh-CN" altLang="en-US" dirty="0"/>
            </a:br>
            <a:r>
              <a:rPr lang="en-US" altLang="zh-CN" dirty="0"/>
              <a:t>2</a:t>
            </a:r>
            <a:r>
              <a:rPr lang="zh-CN" altLang="en-US" dirty="0"/>
              <a:t>、 确保全部工作在预算范围内按时优质地完成，使客户满意。 </a:t>
            </a:r>
            <a:br>
              <a:rPr lang="zh-CN" altLang="en-US" dirty="0"/>
            </a:br>
            <a:r>
              <a:rPr lang="en-US" altLang="zh-CN" dirty="0"/>
              <a:t>3</a:t>
            </a:r>
            <a:r>
              <a:rPr lang="zh-CN" altLang="en-US" dirty="0"/>
              <a:t>、 领导项目的计划、组织和控制工作，以实现项目目标。 </a:t>
            </a:r>
            <a:br>
              <a:rPr lang="zh-CN" altLang="en-US" dirty="0"/>
            </a:br>
            <a:r>
              <a:rPr lang="en-US" altLang="zh-CN" dirty="0"/>
              <a:t>4</a:t>
            </a:r>
            <a:r>
              <a:rPr lang="zh-CN" altLang="en-US" dirty="0"/>
              <a:t>、 严格执行公司对项目管理的</a:t>
            </a:r>
            <a:r>
              <a:rPr lang="zh-CN" altLang="en-US" dirty="0" smtClean="0"/>
              <a:t>规范</a:t>
            </a:r>
            <a:br>
              <a:rPr lang="zh-CN" altLang="en-US" dirty="0"/>
            </a:br>
            <a:r>
              <a:rPr lang="en-US" altLang="zh-CN" dirty="0"/>
              <a:t>5</a:t>
            </a:r>
            <a:r>
              <a:rPr lang="zh-CN" altLang="en-US" dirty="0"/>
              <a:t>、 负责整个项目干系人（客户、上级领导、团队成员等）之间关系的协调。 </a:t>
            </a:r>
            <a:br>
              <a:rPr lang="zh-CN" altLang="en-US" dirty="0"/>
            </a:br>
            <a:r>
              <a:rPr lang="en-US" altLang="zh-CN" dirty="0"/>
              <a:t>6</a:t>
            </a:r>
            <a:r>
              <a:rPr lang="zh-CN" altLang="en-US" dirty="0"/>
              <a:t>、 制定工作计划、项目执行计划、人员配置计划、工作分解结构、成本计划</a:t>
            </a:r>
            <a:r>
              <a:rPr lang="zh-CN" altLang="en-US" dirty="0" smtClean="0"/>
              <a:t>等</a:t>
            </a:r>
            <a:br>
              <a:rPr lang="zh-CN" altLang="en-US" dirty="0"/>
            </a:br>
            <a:r>
              <a:rPr lang="en-US" altLang="zh-CN" dirty="0"/>
              <a:t>7</a:t>
            </a:r>
            <a:r>
              <a:rPr lang="zh-CN" altLang="en-US" dirty="0"/>
              <a:t>、 </a:t>
            </a:r>
            <a:r>
              <a:rPr lang="zh-CN" altLang="en-US" dirty="0" smtClean="0"/>
              <a:t>定期报告</a:t>
            </a:r>
            <a:r>
              <a:rPr lang="zh-CN" altLang="en-US" dirty="0"/>
              <a:t>项目</a:t>
            </a:r>
            <a:r>
              <a:rPr lang="zh-CN" altLang="en-US" dirty="0" smtClean="0"/>
              <a:t>进度</a:t>
            </a:r>
            <a:br>
              <a:rPr lang="zh-CN" altLang="en-US" dirty="0"/>
            </a:br>
            <a:r>
              <a:rPr lang="en-US" altLang="zh-CN" dirty="0"/>
              <a:t>8</a:t>
            </a:r>
            <a:r>
              <a:rPr lang="zh-CN" altLang="en-US" dirty="0"/>
              <a:t>、 对团队成员进行工作安排、督查。 </a:t>
            </a:r>
            <a:br>
              <a:rPr lang="zh-CN" altLang="en-US" dirty="0"/>
            </a:br>
            <a:r>
              <a:rPr lang="en-US" altLang="zh-CN" dirty="0"/>
              <a:t>9</a:t>
            </a:r>
            <a:r>
              <a:rPr lang="zh-CN" altLang="en-US" dirty="0"/>
              <a:t>、 定期召开团队成员会议，在可能的情况下邀请客户</a:t>
            </a:r>
            <a:r>
              <a:rPr lang="zh-CN" altLang="en-US" dirty="0" smtClean="0"/>
              <a:t>、其他干系人参加</a:t>
            </a:r>
            <a:r>
              <a:rPr lang="zh-CN" altLang="en-US" dirty="0"/>
              <a:t>。 </a:t>
            </a:r>
            <a:br>
              <a:rPr lang="zh-CN" altLang="en-US" dirty="0"/>
            </a:br>
            <a:r>
              <a:rPr lang="en-US" altLang="zh-CN" dirty="0"/>
              <a:t>10</a:t>
            </a:r>
            <a:r>
              <a:rPr lang="zh-CN" altLang="en-US" dirty="0"/>
              <a:t>、 项目结束时，进行结项工作，整理各种相关文件。 </a:t>
            </a:r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鸿信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鸿信2011</Template>
  <TotalTime>0</TotalTime>
  <Words>4875</Words>
  <Application>WPS 演示</Application>
  <PresentationFormat>全屏显示(4:3)</PresentationFormat>
  <Paragraphs>655</Paragraphs>
  <Slides>31</Slides>
  <Notes>20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51" baseType="lpstr">
      <vt:lpstr>Arial</vt:lpstr>
      <vt:lpstr>宋体</vt:lpstr>
      <vt:lpstr>Wingdings</vt:lpstr>
      <vt:lpstr>Times New Roman</vt:lpstr>
      <vt:lpstr>Calibri</vt:lpstr>
      <vt:lpstr>黑体</vt:lpstr>
      <vt:lpstr>Verdana</vt:lpstr>
      <vt:lpstr>隶书</vt:lpstr>
      <vt:lpstr>幼圆</vt:lpstr>
      <vt:lpstr>微软雅黑</vt:lpstr>
      <vt:lpstr>楷体_GB2312</vt:lpstr>
      <vt:lpstr>Helvetica LT Condensed</vt:lpstr>
      <vt:lpstr>楷体</vt:lpstr>
      <vt:lpstr>Aurora BdCn BT</vt:lpstr>
      <vt:lpstr>Helvetica LT Light</vt:lpstr>
      <vt:lpstr>新宋体</vt:lpstr>
      <vt:lpstr>Segoe Print</vt:lpstr>
      <vt:lpstr>鸿信2011</vt:lpstr>
      <vt:lpstr>Excel.Sheet.12</vt:lpstr>
      <vt:lpstr>Excel.Sheet.8</vt:lpstr>
      <vt:lpstr>PowerPoint 演示文稿</vt:lpstr>
      <vt:lpstr>PowerPoint 演示文稿</vt:lpstr>
      <vt:lpstr>什么是项目和项目管理</vt:lpstr>
      <vt:lpstr>项目的关键点</vt:lpstr>
      <vt:lpstr>PowerPoint 演示文稿</vt:lpstr>
      <vt:lpstr>项目干系人</vt:lpstr>
      <vt:lpstr>项目管理的几个要素</vt:lpstr>
      <vt:lpstr>PowerPoint 演示文稿</vt:lpstr>
      <vt:lpstr>项目经理</vt:lpstr>
      <vt:lpstr>PowerPoint 演示文稿</vt:lpstr>
      <vt:lpstr>PowerPoint 演示文稿</vt:lpstr>
      <vt:lpstr>项目管理过程组</vt:lpstr>
      <vt:lpstr>项目生命周期的阶段</vt:lpstr>
      <vt:lpstr>需求: 成功的起点</vt:lpstr>
      <vt:lpstr>项目计划---决定项目成败的关键</vt:lpstr>
      <vt:lpstr>编制计划的主要步骤</vt:lpstr>
      <vt:lpstr>定义范围—工作分解结构(WBS)</vt:lpstr>
      <vt:lpstr>如何进行工作分解结构（WBS）</vt:lpstr>
      <vt:lpstr>WBS示例</vt:lpstr>
      <vt:lpstr>编制计划的主要步骤</vt:lpstr>
      <vt:lpstr>关键路径法</vt:lpstr>
      <vt:lpstr>识别关键路径的方法</vt:lpstr>
      <vt:lpstr>甘特图</vt:lpstr>
      <vt:lpstr>绘制甘特图</vt:lpstr>
      <vt:lpstr>练习</vt:lpstr>
      <vt:lpstr>可行的方案甘特图</vt:lpstr>
      <vt:lpstr>项目主工作计划</vt:lpstr>
      <vt:lpstr>项目的控制</vt:lpstr>
      <vt:lpstr>项目收尾</vt:lpstr>
      <vt:lpstr>PowerPoint 演示文稿</vt:lpstr>
      <vt:lpstr>PowerPoint 演示文稿</vt:lpstr>
    </vt:vector>
  </TitlesOfParts>
  <Company>Cegos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项目管理最佳实践</dc:title>
  <dc:creator>Wu Lei</dc:creator>
  <dc:subject>Project Management</dc:subject>
  <cp:lastModifiedBy>admin</cp:lastModifiedBy>
  <cp:revision>166</cp:revision>
  <dcterms:created xsi:type="dcterms:W3CDTF">2011-07-30T14:23:00Z</dcterms:created>
  <dcterms:modified xsi:type="dcterms:W3CDTF">2017-04-07T04:06:22Z</dcterms:modified>
  <cp:version>2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