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62" r:id="rId3"/>
    <p:sldId id="263" r:id="rId4"/>
    <p:sldId id="264" r:id="rId5"/>
    <p:sldId id="266" r:id="rId6"/>
    <p:sldId id="269" r:id="rId7"/>
    <p:sldId id="271" r:id="rId8"/>
    <p:sldId id="272" r:id="rId9"/>
    <p:sldId id="275" r:id="rId10"/>
    <p:sldId id="270" r:id="rId11"/>
    <p:sldId id="267" r:id="rId12"/>
    <p:sldId id="276" r:id="rId13"/>
    <p:sldId id="268" r:id="rId14"/>
    <p:sldId id="274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00FF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70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5074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1222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01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35836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0228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80335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0588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7335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272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5813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040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1519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1409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60378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0125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5524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465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print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38D26-17D5-4262-9D4A-CB625305D6CA}" type="datetimeFigureOut">
              <a:rPr lang="zh-CN" altLang="en-US" smtClean="0"/>
              <a:pPr/>
              <a:t>2016/10/10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24F90-7A7F-4351-978B-6862433AF8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03629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  <p:sldLayoutId id="214748376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自动排版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信公众号：</a:t>
            </a:r>
            <a:r>
              <a:rPr lang="en-US" altLang="zh-CN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WordPB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5490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/>
          <a:srcRect l="17391" t="26908" b="8736"/>
          <a:stretch/>
        </p:blipFill>
        <p:spPr>
          <a:xfrm>
            <a:off x="675249" y="986375"/>
            <a:ext cx="4308876" cy="22774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/>
          <a:srcRect l="17153" t="27258" b="8696"/>
          <a:stretch/>
        </p:blipFill>
        <p:spPr>
          <a:xfrm>
            <a:off x="5830514" y="918089"/>
            <a:ext cx="4472321" cy="234571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/>
          <a:srcRect l="14324" t="26288" b="7565"/>
          <a:stretch/>
        </p:blipFill>
        <p:spPr>
          <a:xfrm>
            <a:off x="675249" y="3560314"/>
            <a:ext cx="4308876" cy="234367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print"/>
          <a:srcRect l="14413" t="27338" b="7914"/>
          <a:stretch/>
        </p:blipFill>
        <p:spPr>
          <a:xfrm>
            <a:off x="5830514" y="3520431"/>
            <a:ext cx="4472321" cy="238355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348378" y="172843"/>
            <a:ext cx="29642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手动辅助</a:t>
            </a:r>
            <a:r>
              <a:rPr lang="zh-CN" altLang="en-US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48392" y="6051406"/>
            <a:ext cx="63642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局部微调方便快捷（可定制工具）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2327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+mn-ea"/>
              </a:rPr>
              <a:t>三</a:t>
            </a:r>
            <a:r>
              <a:rPr lang="zh-CN" altLang="en-US" b="1" dirty="0" smtClean="0">
                <a:latin typeface="+mn-ea"/>
              </a:rPr>
              <a:t>、项目的意义</a:t>
            </a:r>
            <a:endParaRPr lang="en-US" altLang="zh-CN" b="1" dirty="0">
              <a:latin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、软件</a:t>
            </a:r>
            <a:r>
              <a:rPr lang="zh-CN" altLang="en-US" dirty="0"/>
              <a:t>使用后，直接缩短了文档的排版时间。科研技术及排版人员将更多精力专注于内容本身。排版变成了简洁快速的自动过程。</a:t>
            </a:r>
          </a:p>
          <a:p>
            <a:pPr marL="0" indent="0"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、实现</a:t>
            </a:r>
            <a:r>
              <a:rPr lang="zh-CN" altLang="en-US" dirty="0"/>
              <a:t>了文档的标准化处理。不正确的编号将不被识别或作出提示（有容错机制），提升企业标准化水平。</a:t>
            </a:r>
          </a:p>
          <a:p>
            <a:pPr marL="0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、当</a:t>
            </a:r>
            <a:r>
              <a:rPr lang="zh-CN" altLang="en-US" dirty="0"/>
              <a:t>文档达到一定长度（数十页至数百页），自动排版将体现巨大的时间价值优势，并显著降低人工成本和管理成本。</a:t>
            </a:r>
          </a:p>
          <a:p>
            <a:pPr marL="0" indent="0">
              <a:buNone/>
            </a:pPr>
            <a:r>
              <a:rPr lang="en-US" altLang="zh-CN" dirty="0" smtClean="0"/>
              <a:t>4</a:t>
            </a:r>
            <a:r>
              <a:rPr lang="zh-CN" altLang="en-US" dirty="0" smtClean="0"/>
              <a:t>、直接</a:t>
            </a:r>
            <a:r>
              <a:rPr lang="zh-CN" altLang="en-US" dirty="0"/>
              <a:t>推进企业办公自动化水平，减轻员工负担</a:t>
            </a:r>
          </a:p>
        </p:txBody>
      </p:sp>
    </p:spTree>
    <p:extLst>
      <p:ext uri="{BB962C8B-B14F-4D97-AF65-F5344CB8AC3E}">
        <p14:creationId xmlns:p14="http://schemas.microsoft.com/office/powerpoint/2010/main" xmlns="" val="3212357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+mn-ea"/>
              </a:rPr>
              <a:t>四</a:t>
            </a:r>
            <a:r>
              <a:rPr lang="zh-CN" altLang="en-US" b="1" dirty="0" smtClean="0">
                <a:latin typeface="+mn-ea"/>
              </a:rPr>
              <a:t>、主要功能清单</a:t>
            </a:r>
            <a:endParaRPr lang="en-US" altLang="zh-CN" b="1" dirty="0">
              <a:latin typeface="+mn-ea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55145440"/>
              </p:ext>
            </p:extLst>
          </p:nvPr>
        </p:nvGraphicFramePr>
        <p:xfrm>
          <a:off x="862883" y="2086377"/>
          <a:ext cx="9633397" cy="4604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07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11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015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序号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项目名称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功能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8705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01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一键处理和分步处理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清除空段落、浮动式图形转化、自动编号转文本</a:t>
                      </a:r>
                      <a:r>
                        <a:rPr lang="zh-CN" sz="1400" kern="100" dirty="0" smtClean="0">
                          <a:effectLst/>
                        </a:rPr>
                        <a:t>编号</a:t>
                      </a:r>
                      <a:r>
                        <a:rPr lang="zh-CN" altLang="en-US" sz="1400" kern="100" dirty="0" smtClean="0">
                          <a:effectLst/>
                        </a:rPr>
                        <a:t>、</a:t>
                      </a:r>
                      <a:r>
                        <a:rPr lang="zh-CN" sz="1400" kern="100" dirty="0" smtClean="0">
                          <a:effectLst/>
                        </a:rPr>
                        <a:t>清除</a:t>
                      </a:r>
                      <a:r>
                        <a:rPr lang="zh-CN" sz="1400" kern="100" dirty="0">
                          <a:effectLst/>
                        </a:rPr>
                        <a:t>批注</a:t>
                      </a:r>
                      <a:r>
                        <a:rPr lang="en-US" sz="1400" kern="100" dirty="0">
                          <a:effectLst/>
                        </a:rPr>
                        <a:t>/</a:t>
                      </a:r>
                      <a:r>
                        <a:rPr lang="zh-CN" sz="1400" kern="100" dirty="0">
                          <a:effectLst/>
                        </a:rPr>
                        <a:t>接受修订、指定域转文本、清除不必要的分隔符、清除段首尾空格、图文框修正、重新设定</a:t>
                      </a:r>
                      <a:r>
                        <a:rPr lang="zh-CN" sz="1400" kern="100" dirty="0" smtClean="0">
                          <a:effectLst/>
                        </a:rPr>
                        <a:t>格式</a:t>
                      </a:r>
                      <a:r>
                        <a:rPr lang="zh-CN" altLang="en-US" sz="1400" kern="100" dirty="0" smtClean="0">
                          <a:effectLst/>
                        </a:rPr>
                        <a:t>、</a:t>
                      </a:r>
                      <a:r>
                        <a:rPr lang="zh-CN" sz="1400" kern="100" dirty="0" smtClean="0">
                          <a:effectLst/>
                        </a:rPr>
                        <a:t>段落</a:t>
                      </a:r>
                      <a:r>
                        <a:rPr lang="zh-CN" sz="1400" kern="100" dirty="0">
                          <a:effectLst/>
                        </a:rPr>
                        <a:t>排版</a:t>
                      </a:r>
                      <a:r>
                        <a:rPr lang="en-US" sz="1400" kern="100" dirty="0">
                          <a:effectLst/>
                        </a:rPr>
                        <a:t>/</a:t>
                      </a:r>
                      <a:r>
                        <a:rPr lang="zh-CN" sz="1400" kern="100" dirty="0">
                          <a:effectLst/>
                        </a:rPr>
                        <a:t>序号修正、公式处理、表格排版、嵌入</a:t>
                      </a:r>
                      <a:r>
                        <a:rPr lang="en-US" sz="1400" kern="100" dirty="0">
                          <a:effectLst/>
                        </a:rPr>
                        <a:t>/</a:t>
                      </a:r>
                      <a:r>
                        <a:rPr lang="zh-CN" sz="1400" kern="100" dirty="0">
                          <a:effectLst/>
                        </a:rPr>
                        <a:t>浮动图形排版、页面设置</a:t>
                      </a:r>
                      <a:r>
                        <a:rPr lang="en-US" sz="1400" kern="100" dirty="0">
                          <a:effectLst/>
                        </a:rPr>
                        <a:t>/</a:t>
                      </a:r>
                      <a:r>
                        <a:rPr lang="zh-CN" sz="1400" kern="100" dirty="0">
                          <a:effectLst/>
                        </a:rPr>
                        <a:t>脚注</a:t>
                      </a:r>
                      <a:r>
                        <a:rPr lang="zh-CN" sz="1400" kern="100" dirty="0" smtClean="0">
                          <a:effectLst/>
                        </a:rPr>
                        <a:t>设置</a:t>
                      </a:r>
                      <a:r>
                        <a:rPr lang="zh-CN" altLang="en-US" sz="1400" kern="100" dirty="0" smtClean="0">
                          <a:effectLst/>
                        </a:rPr>
                        <a:t>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目录及页眉页脚工具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自动生成目录和页眉页脚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03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400" kern="100" dirty="0" smtClean="0">
                          <a:effectLst/>
                        </a:rPr>
                        <a:t>模板保存与加载</a:t>
                      </a:r>
                      <a:endParaRPr lang="zh-CN" altLang="zh-CN" sz="1400" kern="100" dirty="0" smtClean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参数保存或者加载，便于处理不同类型文档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400" kern="100" dirty="0" smtClean="0">
                          <a:effectLst/>
                        </a:rPr>
                        <a:t>格式快速设置工具</a:t>
                      </a:r>
                      <a:endParaRPr lang="zh-CN" altLang="zh-CN" sz="1400" kern="100" dirty="0" smtClean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00" dirty="0" smtClean="0">
                          <a:effectLst/>
                        </a:rPr>
                        <a:t>快速处理段落、公文、表格、图形、页眉、页脚、书签</a:t>
                      </a:r>
                      <a:endParaRPr lang="zh-CN" altLang="zh-CN" sz="1400" kern="100" dirty="0" smtClean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05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批量替换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批量字符一次性替换，可统一半角全角等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06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纠错工具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编号自动检查，查找重复段落、标点、修复圈字等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08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上下标工具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对类似</a:t>
                      </a:r>
                      <a:r>
                        <a:rPr lang="en-US" sz="1400" kern="100" dirty="0">
                          <a:effectLst/>
                        </a:rPr>
                        <a:t>m2</a:t>
                      </a:r>
                      <a:r>
                        <a:rPr lang="zh-CN" sz="1400" kern="100" dirty="0">
                          <a:effectLst/>
                        </a:rPr>
                        <a:t>，</a:t>
                      </a:r>
                      <a:r>
                        <a:rPr lang="en-US" sz="1400" kern="100" dirty="0">
                          <a:effectLst/>
                        </a:rPr>
                        <a:t>CO2</a:t>
                      </a:r>
                      <a:r>
                        <a:rPr lang="zh-CN" sz="1400" kern="100" dirty="0">
                          <a:effectLst/>
                        </a:rPr>
                        <a:t>等特殊符号自动上下标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09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表格工具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全选所有表格、自动填充、自动分页、重复标题行等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10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图形工具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图形转换、快速选择、商务文件统一图片大小等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11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序号工具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编号平移、数字编号互换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12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颜色工具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颜色选中、清理、</a:t>
                      </a:r>
                      <a:r>
                        <a:rPr lang="zh-CN" sz="1400" kern="100" dirty="0" smtClean="0">
                          <a:effectLst/>
                        </a:rPr>
                        <a:t>替换、突出显示</a:t>
                      </a:r>
                      <a:r>
                        <a:rPr lang="zh-CN" altLang="en-US" sz="1400" kern="100" dirty="0" smtClean="0">
                          <a:effectLst/>
                        </a:rPr>
                        <a:t>特定对象等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13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书签工具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altLang="en-US" sz="1400" kern="100" dirty="0" smtClean="0">
                          <a:effectLst/>
                        </a:rPr>
                        <a:t>利用书签保留、选中、恢复、输出特定</a:t>
                      </a:r>
                      <a:r>
                        <a:rPr lang="zh-CN" altLang="en-US" sz="1400" kern="100" dirty="0" smtClean="0">
                          <a:effectLst/>
                        </a:rPr>
                        <a:t>格式、对象、编号等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14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浏览工具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快速</a:t>
                      </a:r>
                      <a:r>
                        <a:rPr lang="zh-CN" sz="1400" kern="100" dirty="0" smtClean="0">
                          <a:effectLst/>
                        </a:rPr>
                        <a:t>浏览</a:t>
                      </a:r>
                      <a:r>
                        <a:rPr lang="en-US" altLang="zh-CN" sz="1400" kern="100" smtClean="0">
                          <a:effectLst/>
                        </a:rPr>
                        <a:t>/</a:t>
                      </a:r>
                      <a:r>
                        <a:rPr lang="zh-CN" altLang="en-US" sz="1400" kern="100" smtClean="0">
                          <a:effectLst/>
                        </a:rPr>
                        <a:t>定位</a:t>
                      </a:r>
                      <a:r>
                        <a:rPr lang="zh-CN" sz="1400" kern="100" smtClean="0">
                          <a:effectLst/>
                        </a:rPr>
                        <a:t>表格</a:t>
                      </a:r>
                      <a:r>
                        <a:rPr lang="zh-CN" sz="1400" kern="100" dirty="0">
                          <a:effectLst/>
                        </a:rPr>
                        <a:t>、图形、对象等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186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15</a:t>
                      </a:r>
                      <a:endParaRPr lang="zh-CN" sz="1400" kern="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Excel</a:t>
                      </a:r>
                      <a:r>
                        <a:rPr lang="zh-CN" sz="1400" kern="100" dirty="0" smtClean="0">
                          <a:effectLst/>
                        </a:rPr>
                        <a:t>工具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行列距及合并单元批量调整，</a:t>
                      </a:r>
                      <a:r>
                        <a:rPr lang="en-US" sz="1400" kern="100" dirty="0">
                          <a:effectLst/>
                        </a:rPr>
                        <a:t>Excel</a:t>
                      </a:r>
                      <a:r>
                        <a:rPr lang="zh-CN" sz="1400" kern="100" dirty="0">
                          <a:effectLst/>
                        </a:rPr>
                        <a:t>转</a:t>
                      </a:r>
                      <a:r>
                        <a:rPr lang="en-US" sz="1400" kern="100" dirty="0">
                          <a:effectLst/>
                        </a:rPr>
                        <a:t>CAD</a:t>
                      </a:r>
                      <a:r>
                        <a:rPr lang="zh-CN" sz="1400" kern="100" dirty="0">
                          <a:effectLst/>
                        </a:rPr>
                        <a:t>等</a:t>
                      </a:r>
                      <a:endParaRPr lang="zh-CN" sz="1400" kern="100" dirty="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2088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Word</a:t>
            </a:r>
            <a:r>
              <a:rPr lang="zh-CN" altLang="en-US" sz="2400" dirty="0"/>
              <a:t>办公软件就像一条高速路，但我们却不得不在上面“步行”，使用自动排版软件后，我们就像乘坐自动驾驶的“特斯拉”，只要</a:t>
            </a:r>
            <a:r>
              <a:rPr lang="zh-CN" altLang="en-US" sz="2400" dirty="0" smtClean="0"/>
              <a:t>简单操作</a:t>
            </a:r>
            <a:r>
              <a:rPr lang="zh-CN" altLang="en-US" sz="2400" dirty="0"/>
              <a:t>就能飞驰在高速路上</a:t>
            </a:r>
            <a:r>
              <a:rPr lang="en-US" altLang="zh-CN" sz="2400" dirty="0" smtClean="0"/>
              <a:t>!</a:t>
            </a:r>
            <a:endParaRPr lang="zh-CN" altLang="en-US" sz="2400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780"/>
          <a:stretch/>
        </p:blipFill>
        <p:spPr bwMode="auto">
          <a:xfrm>
            <a:off x="1311385" y="2336873"/>
            <a:ext cx="7096125" cy="390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9479109" y="2233842"/>
            <a:ext cx="677108" cy="429574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/>
              <a:t>科学技术是第一生产力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80497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27395" y="1752600"/>
            <a:ext cx="8825658" cy="1973221"/>
          </a:xfrm>
        </p:spPr>
        <p:txBody>
          <a:bodyPr/>
          <a:lstStyle/>
          <a:p>
            <a:pPr algn="ctr"/>
            <a:r>
              <a:rPr lang="zh-CN" altLang="en-US" dirty="0" smtClean="0"/>
              <a:t>科技改变工作！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dirty="0" smtClean="0"/>
              <a:t>www.wordpb.com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51134" y="0"/>
            <a:ext cx="917544" cy="125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8509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800" dirty="0" smtClean="0"/>
              <a:t>软件介绍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0321" y="2320119"/>
            <a:ext cx="9613861" cy="361607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+mn-ea"/>
              </a:rPr>
              <a:t>一、应用</a:t>
            </a:r>
            <a:r>
              <a:rPr lang="zh-CN" altLang="en-US" sz="3200" b="1" dirty="0">
                <a:latin typeface="+mn-ea"/>
              </a:rPr>
              <a:t>背景</a:t>
            </a:r>
            <a:endParaRPr lang="en-US" altLang="zh-CN" sz="3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+mn-ea"/>
              </a:rPr>
              <a:t>二、软件特点</a:t>
            </a:r>
            <a:endParaRPr lang="en-US" altLang="zh-CN" sz="3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ea"/>
              </a:rPr>
              <a:t>三</a:t>
            </a:r>
            <a:r>
              <a:rPr lang="zh-CN" altLang="en-US" sz="3200" b="1" dirty="0" smtClean="0">
                <a:latin typeface="+mn-ea"/>
              </a:rPr>
              <a:t>、项目意义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66358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+mn-ea"/>
              </a:rPr>
              <a:t>一</a:t>
            </a:r>
            <a:r>
              <a:rPr lang="zh-CN" altLang="en-US" b="1" dirty="0" smtClean="0">
                <a:latin typeface="+mn-ea"/>
              </a:rPr>
              <a:t>、应用背景</a:t>
            </a:r>
            <a:endParaRPr lang="en-US" altLang="zh-CN" b="1" dirty="0">
              <a:latin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0321" y="2336873"/>
            <a:ext cx="9764445" cy="4027832"/>
          </a:xfrm>
        </p:spPr>
        <p:txBody>
          <a:bodyPr>
            <a:noAutofit/>
          </a:bodyPr>
          <a:lstStyle/>
          <a:p>
            <a:r>
              <a:rPr lang="zh-CN" altLang="en-US" dirty="0"/>
              <a:t>文字处理是办公自动化的第一需求！我们每年有多少时间用在重复的格式设置上，还有多少潜力可以发掘？如果能够约定一些简单的编号规则，辅以自动排版，势必节省海量的人工！</a:t>
            </a:r>
          </a:p>
          <a:p>
            <a:r>
              <a:rPr lang="en-US" altLang="zh-CN" dirty="0" smtClean="0"/>
              <a:t>Word</a:t>
            </a:r>
            <a:r>
              <a:rPr lang="zh-CN" altLang="en-US" dirty="0"/>
              <a:t>是最常用的文档格式</a:t>
            </a:r>
            <a:r>
              <a:rPr lang="zh-CN" altLang="en-US" dirty="0" smtClean="0"/>
              <a:t>。其排版</a:t>
            </a:r>
            <a:r>
              <a:rPr lang="zh-CN" altLang="en-US" dirty="0"/>
              <a:t>是一个繁琐、费时的工作，对</a:t>
            </a:r>
            <a:r>
              <a:rPr lang="en-US" altLang="zh-CN" dirty="0"/>
              <a:t>Word</a:t>
            </a:r>
            <a:r>
              <a:rPr lang="zh-CN" altLang="en-US" dirty="0" smtClean="0"/>
              <a:t>软件熟悉</a:t>
            </a:r>
            <a:r>
              <a:rPr lang="zh-CN" altLang="en-US" dirty="0"/>
              <a:t>程度及使用习惯不同又使得文档格式和标准要求常常有差异。而格式统一是对文档的基本要求，因此常常出现文档、报告反复排版、校对的情况，费时费力</a:t>
            </a:r>
            <a:r>
              <a:rPr lang="zh-CN" altLang="en-US" dirty="0" smtClean="0"/>
              <a:t>，极大增加</a:t>
            </a:r>
            <a:r>
              <a:rPr lang="zh-CN" altLang="en-US" dirty="0"/>
              <a:t>了工作人员的负担。</a:t>
            </a:r>
          </a:p>
          <a:p>
            <a:r>
              <a:rPr lang="zh-CN" altLang="en-US" dirty="0" smtClean="0"/>
              <a:t>手工</a:t>
            </a:r>
            <a:r>
              <a:rPr lang="zh-CN" altLang="en-US" dirty="0"/>
              <a:t>排版常见问题：缩进、字号、行间距不统一，大纲混乱，自动编号和手工编号混合，表格内格式、宽度不统一等</a:t>
            </a:r>
            <a:r>
              <a:rPr lang="en-US" altLang="zh-CN" dirty="0"/>
              <a:t>...</a:t>
            </a:r>
            <a:r>
              <a:rPr lang="zh-CN" altLang="en-US" dirty="0"/>
              <a:t>当文档达到一定</a:t>
            </a:r>
            <a:r>
              <a:rPr lang="zh-CN" altLang="en-US" dirty="0" smtClean="0"/>
              <a:t>长度或多人分工合作，最后手工排版、人工</a:t>
            </a:r>
            <a:r>
              <a:rPr lang="zh-CN" altLang="en-US" dirty="0"/>
              <a:t>校对</a:t>
            </a:r>
            <a:r>
              <a:rPr lang="zh-CN" altLang="en-US" dirty="0" smtClean="0"/>
              <a:t>则更加困难。</a:t>
            </a:r>
            <a:endParaRPr lang="en-US" altLang="zh-CN" dirty="0" smtClean="0"/>
          </a:p>
          <a:p>
            <a:r>
              <a:rPr lang="zh-CN" altLang="en-US" dirty="0" smtClean="0"/>
              <a:t>文档</a:t>
            </a:r>
            <a:r>
              <a:rPr lang="zh-CN" altLang="en-US" dirty="0"/>
              <a:t>格式只是内容的约定表达方式，不应占用我们</a:t>
            </a:r>
            <a:r>
              <a:rPr lang="zh-CN" altLang="en-US" dirty="0" smtClean="0"/>
              <a:t>过多精力！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/>
              <a:t>正是基于上述矛盾，我们开发了</a:t>
            </a:r>
            <a:r>
              <a:rPr lang="en-US" altLang="zh-CN" dirty="0"/>
              <a:t>Word</a:t>
            </a:r>
            <a:r>
              <a:rPr lang="zh-CN" altLang="en-US" dirty="0"/>
              <a:t>文档自动排版软件，将人们从繁琐、重复的海量劳动中解放出来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05100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+mn-ea"/>
              </a:rPr>
              <a:t>二</a:t>
            </a:r>
            <a:r>
              <a:rPr lang="zh-CN" altLang="en-US" b="1" dirty="0" smtClean="0">
                <a:latin typeface="+mn-ea"/>
              </a:rPr>
              <a:t>、软件特点</a:t>
            </a:r>
            <a:endParaRPr lang="en-US" altLang="zh-CN" b="1" dirty="0">
              <a:latin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软件独创一键处理功能，能够自动</a:t>
            </a:r>
            <a:r>
              <a:rPr lang="zh-CN" altLang="en-US" dirty="0"/>
              <a:t>处理</a:t>
            </a:r>
            <a:r>
              <a:rPr lang="zh-CN" altLang="en-US" dirty="0" smtClean="0"/>
              <a:t>段落、标题</a:t>
            </a:r>
            <a:r>
              <a:rPr lang="zh-CN" altLang="en-US" dirty="0"/>
              <a:t>、表格、图形、公式、脚注</a:t>
            </a:r>
            <a:r>
              <a:rPr lang="zh-CN" altLang="en-US" dirty="0" smtClean="0"/>
              <a:t>、尾注、页眉</a:t>
            </a:r>
            <a:r>
              <a:rPr lang="zh-CN" altLang="en-US" dirty="0"/>
              <a:t>页码、</a:t>
            </a:r>
            <a:r>
              <a:rPr lang="zh-CN" altLang="en-US" dirty="0" smtClean="0"/>
              <a:t>域、自动</a:t>
            </a:r>
            <a:r>
              <a:rPr lang="zh-CN" altLang="en-US" dirty="0"/>
              <a:t>生成</a:t>
            </a:r>
            <a:r>
              <a:rPr lang="zh-CN" altLang="en-US" dirty="0" smtClean="0"/>
              <a:t>目录</a:t>
            </a:r>
            <a:r>
              <a:rPr lang="en-US" altLang="zh-CN" dirty="0" smtClean="0"/>
              <a:t>...</a:t>
            </a:r>
            <a:r>
              <a:rPr lang="zh-CN" altLang="en-US" dirty="0" smtClean="0"/>
              <a:t> 特别</a:t>
            </a:r>
            <a:r>
              <a:rPr lang="zh-CN" altLang="en-US" dirty="0"/>
              <a:t>适合处理</a:t>
            </a:r>
            <a:r>
              <a:rPr lang="en-US" altLang="zh-CN" dirty="0"/>
              <a:t>Word</a:t>
            </a:r>
            <a:r>
              <a:rPr lang="zh-CN" altLang="en-US" dirty="0"/>
              <a:t>论文、技术报告、标书、规范、公文等格式要求严格的文档 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软件提供纠错功能，包括：编号顺序</a:t>
            </a:r>
            <a:r>
              <a:rPr lang="zh-CN" altLang="en-US" dirty="0"/>
              <a:t>检查</a:t>
            </a:r>
            <a:r>
              <a:rPr lang="zh-CN" altLang="en-US" dirty="0" smtClean="0"/>
              <a:t>，</a:t>
            </a:r>
            <a:r>
              <a:rPr lang="zh-CN" altLang="en-US" dirty="0"/>
              <a:t>统一半角</a:t>
            </a:r>
            <a:r>
              <a:rPr lang="zh-CN" altLang="en-US" dirty="0" smtClean="0"/>
              <a:t>全角和单位符号、修正标题</a:t>
            </a:r>
            <a:r>
              <a:rPr lang="zh-CN" altLang="en-US" dirty="0"/>
              <a:t>后</a:t>
            </a:r>
            <a:r>
              <a:rPr lang="zh-CN" altLang="en-US" dirty="0" smtClean="0"/>
              <a:t>空格或点、</a:t>
            </a:r>
            <a:r>
              <a:rPr lang="zh-CN" altLang="en-US" dirty="0"/>
              <a:t>修正显示不正常的符号 、圈字，整体上下标</a:t>
            </a:r>
            <a:r>
              <a:rPr lang="en-US" altLang="zh-CN" dirty="0"/>
              <a:t>m2 </a:t>
            </a:r>
            <a:r>
              <a:rPr lang="zh-CN" altLang="en-US" dirty="0"/>
              <a:t>、</a:t>
            </a:r>
            <a:r>
              <a:rPr lang="en-US" altLang="zh-CN" dirty="0"/>
              <a:t>H2O</a:t>
            </a:r>
            <a:r>
              <a:rPr lang="zh-CN" altLang="en-US" dirty="0"/>
              <a:t>、</a:t>
            </a:r>
            <a:r>
              <a:rPr lang="en-US" altLang="zh-CN" dirty="0"/>
              <a:t>γ52d</a:t>
            </a:r>
            <a:r>
              <a:rPr lang="zh-CN" altLang="en-US" dirty="0"/>
              <a:t>等</a:t>
            </a:r>
            <a:r>
              <a:rPr lang="zh-CN" altLang="en-US" dirty="0" smtClean="0"/>
              <a:t>纠错等，比</a:t>
            </a:r>
            <a:r>
              <a:rPr lang="zh-CN" altLang="en-US" dirty="0"/>
              <a:t>之人工检查既准确又</a:t>
            </a:r>
            <a:r>
              <a:rPr lang="zh-CN" altLang="en-US" dirty="0" smtClean="0"/>
              <a:t>快捷。</a:t>
            </a:r>
            <a:endParaRPr lang="en-US" altLang="zh-CN" dirty="0" smtClean="0"/>
          </a:p>
          <a:p>
            <a:r>
              <a:rPr lang="zh-CN" altLang="en-US" dirty="0" smtClean="0"/>
              <a:t>可设置和</a:t>
            </a:r>
            <a:r>
              <a:rPr lang="zh-CN" altLang="en-US" dirty="0"/>
              <a:t>加载参数应对不同类型的</a:t>
            </a:r>
            <a:r>
              <a:rPr lang="zh-CN" altLang="en-US" dirty="0" smtClean="0"/>
              <a:t>文档格式。</a:t>
            </a:r>
            <a:endParaRPr lang="en-US" altLang="zh-CN" dirty="0"/>
          </a:p>
          <a:p>
            <a:r>
              <a:rPr lang="zh-CN" altLang="en-US" dirty="0" smtClean="0"/>
              <a:t>为满足差异化需求，软件提供为企业提供定制服务。</a:t>
            </a:r>
            <a:endParaRPr lang="en-US" altLang="zh-CN" dirty="0" smtClean="0"/>
          </a:p>
          <a:p>
            <a:r>
              <a:rPr lang="zh-CN" altLang="en-US" dirty="0" smtClean="0"/>
              <a:t>支持</a:t>
            </a:r>
            <a:r>
              <a:rPr lang="en-US" altLang="zh-CN" dirty="0" smtClean="0"/>
              <a:t>WinXP-Win10</a:t>
            </a:r>
            <a:r>
              <a:rPr lang="zh-CN" altLang="en-US" dirty="0" smtClean="0"/>
              <a:t>，</a:t>
            </a:r>
            <a:r>
              <a:rPr lang="en-US" altLang="zh-CN" dirty="0" smtClean="0"/>
              <a:t>Office2003-2016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50098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+mn-ea"/>
              </a:rPr>
              <a:t>软件主界面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7566" y="2348885"/>
            <a:ext cx="5780220" cy="3921629"/>
          </a:xfrm>
        </p:spPr>
      </p:pic>
      <p:sp>
        <p:nvSpPr>
          <p:cNvPr id="6" name="燕尾形箭头 5"/>
          <p:cNvSpPr/>
          <p:nvPr/>
        </p:nvSpPr>
        <p:spPr>
          <a:xfrm rot="20770988">
            <a:off x="2011791" y="2985304"/>
            <a:ext cx="1184345" cy="269514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4190" y="2847781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一键处理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简单高效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燕尾形箭头 7"/>
          <p:cNvSpPr/>
          <p:nvPr/>
        </p:nvSpPr>
        <p:spPr>
          <a:xfrm rot="10800000">
            <a:off x="6687098" y="2847781"/>
            <a:ext cx="1851595" cy="270722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47786" y="2707961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不同文档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切换参数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燕尾形箭头 9"/>
          <p:cNvSpPr/>
          <p:nvPr/>
        </p:nvSpPr>
        <p:spPr>
          <a:xfrm rot="10800000">
            <a:off x="8195534" y="5069516"/>
            <a:ext cx="1206945" cy="269514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485854" y="4716662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过程可视</a:t>
            </a:r>
            <a:endParaRPr lang="en-US" altLang="zh-CN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跟踪记录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978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8502" y="463641"/>
            <a:ext cx="29642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一键处理界面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8448" y="463641"/>
            <a:ext cx="6019048" cy="6228571"/>
          </a:xfrm>
          <a:prstGeom prst="rect">
            <a:avLst/>
          </a:prstGeom>
        </p:spPr>
      </p:pic>
      <p:sp>
        <p:nvSpPr>
          <p:cNvPr id="7" name="燕尾形箭头 6"/>
          <p:cNvSpPr/>
          <p:nvPr/>
        </p:nvSpPr>
        <p:spPr>
          <a:xfrm rot="5400000">
            <a:off x="738519" y="3546200"/>
            <a:ext cx="4079886" cy="380048"/>
          </a:xfrm>
          <a:prstGeom prst="notched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54361" y="2749320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一键处理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简单高效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4784" y="5776167"/>
            <a:ext cx="23158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ALL IN ONE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燕尾形箭头 9"/>
          <p:cNvSpPr/>
          <p:nvPr/>
        </p:nvSpPr>
        <p:spPr>
          <a:xfrm rot="11118597">
            <a:off x="9229623" y="5360512"/>
            <a:ext cx="907092" cy="33886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022003" y="4991336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快捷配置</a:t>
            </a:r>
            <a:endParaRPr lang="en-US" altLang="zh-CN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迅速恢复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2" name="燕尾形箭头 11"/>
          <p:cNvSpPr/>
          <p:nvPr/>
        </p:nvSpPr>
        <p:spPr>
          <a:xfrm rot="11118597">
            <a:off x="9154933" y="2183412"/>
            <a:ext cx="907092" cy="33886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022002" y="2024914"/>
            <a:ext cx="18325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范围可选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83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4211" y="559209"/>
            <a:ext cx="38908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编号顺序检查界面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6283" y="1502053"/>
            <a:ext cx="4666667" cy="40857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0993" y="1502053"/>
            <a:ext cx="5619750" cy="40862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061034" y="559209"/>
            <a:ext cx="34275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上下标字符界面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19395" y="5677919"/>
            <a:ext cx="34804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检查编号简单高效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33829" y="5677919"/>
            <a:ext cx="34804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单位符号</a:t>
            </a:r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快速统一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958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3603" y="1400287"/>
            <a:ext cx="7153275" cy="48577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124837" y="566672"/>
            <a:ext cx="38908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字符批量替换界面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左弧形箭头 8"/>
          <p:cNvSpPr/>
          <p:nvPr/>
        </p:nvSpPr>
        <p:spPr>
          <a:xfrm>
            <a:off x="2112136" y="2910626"/>
            <a:ext cx="502276" cy="759854"/>
          </a:xfrm>
          <a:prstGeom prst="curvedRightArrow">
            <a:avLst>
              <a:gd name="adj1" fmla="val 25000"/>
              <a:gd name="adj2" fmla="val 61647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燕尾形箭头 9"/>
          <p:cNvSpPr/>
          <p:nvPr/>
        </p:nvSpPr>
        <p:spPr>
          <a:xfrm rot="11118597">
            <a:off x="9029217" y="4001231"/>
            <a:ext cx="1249251" cy="33886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79583" y="2751944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半角全角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快速统一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291468" y="3939056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快捷配置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无需记忆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燕尾形箭头 10"/>
          <p:cNvSpPr/>
          <p:nvPr/>
        </p:nvSpPr>
        <p:spPr>
          <a:xfrm rot="11118597">
            <a:off x="9029217" y="2135272"/>
            <a:ext cx="1249251" cy="338865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291467" y="1992606"/>
            <a:ext cx="18325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功能解释</a:t>
            </a:r>
            <a:endParaRPr lang="en-US" altLang="zh-CN" sz="3200" b="1" cap="none" spc="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一目了然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5522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05583" y="973720"/>
            <a:ext cx="3371769" cy="295201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348378" y="172843"/>
            <a:ext cx="29642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参数设置界面</a:t>
            </a:r>
            <a:endParaRPr lang="zh-CN" altLang="en-US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7005" y="973720"/>
            <a:ext cx="7662745" cy="452498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15353" y="6102921"/>
            <a:ext cx="71881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</a:t>
            </a:r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次设定永久使用；一人设定多人共享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燕尾形箭头 12"/>
          <p:cNvSpPr/>
          <p:nvPr/>
        </p:nvSpPr>
        <p:spPr>
          <a:xfrm rot="11118597">
            <a:off x="7826788" y="1977694"/>
            <a:ext cx="879958" cy="197178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109100" y="4144030"/>
            <a:ext cx="24214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与</a:t>
            </a:r>
            <a:r>
              <a:rPr lang="en-US" altLang="zh-CN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Word</a:t>
            </a:r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一致</a:t>
            </a:r>
            <a:endParaRPr lang="en-US" altLang="zh-CN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algn="ctr"/>
            <a:r>
              <a:rPr lang="zh-CN" altLang="en-US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的</a:t>
            </a:r>
            <a:r>
              <a:rPr lang="zh-CN" altLang="en-US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参数界面</a:t>
            </a:r>
            <a:endParaRPr lang="zh-CN" altLang="en-US" sz="3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7666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柏林">
  <a:themeElements>
    <a:clrScheme name="柏林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柏林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柏林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TM04033917[[fn=柏林]]</Template>
  <TotalTime>372</TotalTime>
  <Words>929</Words>
  <Application>Microsoft Office PowerPoint</Application>
  <PresentationFormat>自定义</PresentationFormat>
  <Paragraphs>107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柏林</vt:lpstr>
      <vt:lpstr>Word自动排版</vt:lpstr>
      <vt:lpstr>软件介绍</vt:lpstr>
      <vt:lpstr>一、应用背景</vt:lpstr>
      <vt:lpstr>二、软件特点</vt:lpstr>
      <vt:lpstr>软件主界面</vt:lpstr>
      <vt:lpstr>幻灯片 6</vt:lpstr>
      <vt:lpstr>幻灯片 7</vt:lpstr>
      <vt:lpstr>幻灯片 8</vt:lpstr>
      <vt:lpstr>幻灯片 9</vt:lpstr>
      <vt:lpstr>幻灯片 10</vt:lpstr>
      <vt:lpstr>三、项目的意义</vt:lpstr>
      <vt:lpstr>四、主要功能清单</vt:lpstr>
      <vt:lpstr>Word办公软件就像一条高速路，但我们却不得不在上面“步行”，使用自动排版软件后，我们就像乘坐自动驾驶的“特斯拉”，只要简单操作就能飞驰在高速路上!</vt:lpstr>
      <vt:lpstr>科技改变工作！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演练表格</dc:title>
  <dc:creator>Windows User</dc:creator>
  <cp:lastModifiedBy>Windows User</cp:lastModifiedBy>
  <cp:revision>92</cp:revision>
  <dcterms:created xsi:type="dcterms:W3CDTF">2014-12-01T00:24:59Z</dcterms:created>
  <dcterms:modified xsi:type="dcterms:W3CDTF">2016-10-10T09:11:08Z</dcterms:modified>
</cp:coreProperties>
</file>