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58" r:id="rId4"/>
    <p:sldId id="259" r:id="rId5"/>
    <p:sldId id="257" r:id="rId6"/>
    <p:sldId id="260" r:id="rId7"/>
    <p:sldId id="276" r:id="rId8"/>
    <p:sldId id="263" r:id="rId9"/>
    <p:sldId id="262" r:id="rId10"/>
    <p:sldId id="264" r:id="rId11"/>
    <p:sldId id="265" r:id="rId12"/>
    <p:sldId id="267" r:id="rId13"/>
    <p:sldId id="266" r:id="rId14"/>
    <p:sldId id="277" r:id="rId15"/>
    <p:sldId id="268" r:id="rId16"/>
    <p:sldId id="273" r:id="rId17"/>
    <p:sldId id="274" r:id="rId18"/>
    <p:sldId id="278" r:id="rId19"/>
    <p:sldId id="280" r:id="rId20"/>
    <p:sldId id="272" r:id="rId21"/>
    <p:sldId id="269" r:id="rId22"/>
    <p:sldId id="270" r:id="rId23"/>
    <p:sldId id="271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2628"/>
    <a:srgbClr val="325395"/>
    <a:srgbClr val="2A4285"/>
    <a:srgbClr val="3E63A3"/>
    <a:srgbClr val="293D82"/>
    <a:srgbClr val="F9CE99"/>
    <a:srgbClr val="A775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43" d="100"/>
          <a:sy n="43" d="100"/>
        </p:scale>
        <p:origin x="48" y="1042"/>
      </p:cViewPr>
      <p:guideLst>
        <p:guide orient="horz" pos="2192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143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5AC3E-D58E-4969-948C-91B982C35CC8}" type="datetimeFigureOut">
              <a:rPr lang="zh-CN" altLang="en-US" smtClean="0">
                <a:latin typeface="方正兰亭黑简体" panose="02000000000000000000" charset="-122"/>
                <a:ea typeface="方正兰亭黑简体" panose="02000000000000000000" charset="-122"/>
              </a:rPr>
            </a:fld>
            <a:endParaRPr lang="zh-CN" altLang="en-US"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4DE42-A679-415B-995F-8CB8083142F7}" type="slidenum">
              <a:rPr lang="zh-CN" altLang="en-US" smtClean="0">
                <a:latin typeface="方正兰亭黑简体" panose="02000000000000000000" charset="-122"/>
                <a:ea typeface="方正兰亭黑简体" panose="02000000000000000000" charset="-122"/>
              </a:rPr>
            </a:fld>
            <a:endParaRPr lang="zh-CN" altLang="en-US"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25395">
                  <a:alpha val="72000"/>
                </a:srgbClr>
              </a:gs>
              <a:gs pos="61000">
                <a:srgbClr val="325395">
                  <a:alpha val="0"/>
                </a:srgbClr>
              </a:gs>
              <a:gs pos="100000">
                <a:srgbClr val="325395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32460"/>
            <a:ext cx="12192000" cy="559308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0" y="632460"/>
            <a:ext cx="12192000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A77561"/>
                </a:gs>
                <a:gs pos="100000">
                  <a:srgbClr val="F9CE9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6225540"/>
            <a:ext cx="12192000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A77561"/>
                </a:gs>
                <a:gs pos="100000">
                  <a:srgbClr val="F9CE9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5a118daf52db5"/>
          <p:cNvPicPr>
            <a:picLocks noChangeAspect="1"/>
          </p:cNvPicPr>
          <p:nvPr userDrawn="1"/>
        </p:nvPicPr>
        <p:blipFill rotWithShape="1">
          <a:blip r:embed="rId3"/>
          <a:srcRect l="41938" t="-2070" r="6658" b="13544"/>
          <a:stretch>
            <a:fillRect/>
          </a:stretch>
        </p:blipFill>
        <p:spPr>
          <a:xfrm>
            <a:off x="10966934" y="4748165"/>
            <a:ext cx="1225066" cy="21098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</a:defRPr>
            </a:lvl1pPr>
          </a:lstStyle>
          <a:p>
            <a:fld id="{1AD03B32-8AE2-4EA1-BC7E-06ECFE46C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</a:defRPr>
            </a:lvl1pPr>
          </a:lstStyle>
          <a:p>
            <a:fld id="{3F8A593C-7020-46BF-88F9-38B313A2C8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sterbro Light" panose="02000300060000020004" charset="0"/>
          <a:ea typeface="Vesterbro Light" panose="0200030006000002000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兰亭黑简体" panose="02000000000000000000" charset="-122"/>
          <a:ea typeface="方正兰亭黑简体" panose="020000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兰亭黑简体" panose="02000000000000000000" charset="-122"/>
          <a:ea typeface="方正兰亭黑简体" panose="020000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兰亭黑简体" panose="02000000000000000000" charset="-122"/>
          <a:ea typeface="方正兰亭黑简体" panose="020000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兰亭黑简体" panose="02000000000000000000" charset="-122"/>
          <a:ea typeface="方正兰亭黑简体" panose="020000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兰亭黑简体" panose="02000000000000000000" charset="-122"/>
          <a:ea typeface="方正兰亭黑简体" panose="020000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榴莲果果"/>
          <p:cNvSpPr txBox="1"/>
          <p:nvPr/>
        </p:nvSpPr>
        <p:spPr>
          <a:xfrm>
            <a:off x="4939273" y="645962"/>
            <a:ext cx="2313454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63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镇魂手书" charset="-122"/>
                <a:ea typeface="镇魂手书" charset="-122"/>
              </a:rPr>
              <a:t>大</a:t>
            </a:r>
            <a:endParaRPr lang="zh-CN" altLang="en-US" sz="16600" dirty="0">
              <a:gradFill flip="none" rotWithShape="1">
                <a:gsLst>
                  <a:gs pos="6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镇魂手书" charset="-122"/>
              <a:ea typeface="镇魂手书" charset="-122"/>
            </a:endParaRPr>
          </a:p>
        </p:txBody>
      </p:sp>
      <p:sp>
        <p:nvSpPr>
          <p:cNvPr id="7" name="稻壳儿榴莲果果"/>
          <p:cNvSpPr txBox="1"/>
          <p:nvPr/>
        </p:nvSpPr>
        <p:spPr>
          <a:xfrm>
            <a:off x="4939273" y="2824898"/>
            <a:ext cx="2313454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6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镇魂手书" charset="-122"/>
                <a:ea typeface="镇魂手书" charset="-122"/>
              </a:rPr>
              <a:t>寒</a:t>
            </a:r>
            <a:endParaRPr lang="zh-CN" altLang="en-US" sz="16600" dirty="0">
              <a:gradFill flip="none" rotWithShape="1">
                <a:gsLst>
                  <a:gs pos="69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镇魂手书" charset="-122"/>
              <a:ea typeface="镇魂手书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7012928" y="1234221"/>
            <a:ext cx="1144929" cy="31205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大寒，是二十四节气中的最后一个节气。斗指丑；太阳黄经为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300°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；公历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20—21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日交节。大寒同小寒一样，也是表示天气寒冷程度的节气，大寒是一年中最冷的节气。</a:t>
            </a:r>
            <a:endParaRPr lang="zh-CN" altLang="en-US" sz="1200" dirty="0">
              <a:solidFill>
                <a:schemeClr val="bg1"/>
              </a:solidFill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pic>
        <p:nvPicPr>
          <p:cNvPr id="10" name="稻壳儿榴莲果果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962302" y="3956492"/>
            <a:ext cx="426720" cy="772871"/>
          </a:xfrm>
          <a:prstGeom prst="rect">
            <a:avLst/>
          </a:prstGeom>
        </p:spPr>
      </p:pic>
      <p:sp>
        <p:nvSpPr>
          <p:cNvPr id="11" name="稻壳儿榴莲果果"/>
          <p:cNvSpPr/>
          <p:nvPr/>
        </p:nvSpPr>
        <p:spPr>
          <a:xfrm>
            <a:off x="4796110" y="3445040"/>
            <a:ext cx="502285" cy="18093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演讲人：</a:t>
            </a:r>
            <a:r>
              <a:rPr lang="en-US" altLang="zh-CN" sz="16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XXX</a:t>
            </a:r>
            <a:endParaRPr lang="en-US" altLang="zh-CN" sz="1600" dirty="0">
              <a:solidFill>
                <a:schemeClr val="bg1"/>
              </a:solidFill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pic>
        <p:nvPicPr>
          <p:cNvPr id="13" name="稻壳儿榴莲果果" descr="5a118daf52db5"/>
          <p:cNvPicPr>
            <a:picLocks noChangeAspect="1"/>
          </p:cNvPicPr>
          <p:nvPr/>
        </p:nvPicPr>
        <p:blipFill rotWithShape="1">
          <a:blip r:embed="rId2"/>
          <a:srcRect l="41938" t="-2070" r="6658" b="13544"/>
          <a:stretch>
            <a:fillRect/>
          </a:stretch>
        </p:blipFill>
        <p:spPr>
          <a:xfrm flipH="1">
            <a:off x="2400380" y="2576471"/>
            <a:ext cx="2500132" cy="4305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1957092" y="1960590"/>
            <a:ext cx="2031325" cy="3245774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小寒大寒，冷成一团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说明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: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大寒节气也是一年中的寒冷时期。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pic>
        <p:nvPicPr>
          <p:cNvPr id="5" name="稻壳儿榴莲果果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4224028" y="795337"/>
            <a:ext cx="5897245" cy="5267325"/>
          </a:xfrm>
          <a:prstGeom prst="rect">
            <a:avLst/>
          </a:prstGeom>
        </p:spPr>
      </p:pic>
      <p:sp>
        <p:nvSpPr>
          <p:cNvPr id="6" name="稻壳儿榴莲果果"/>
          <p:cNvSpPr/>
          <p:nvPr/>
        </p:nvSpPr>
        <p:spPr>
          <a:xfrm>
            <a:off x="9272936" y="1259204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稻壳儿榴莲果果"/>
          <p:cNvSpPr/>
          <p:nvPr/>
        </p:nvSpPr>
        <p:spPr>
          <a:xfrm>
            <a:off x="9599765" y="2308978"/>
            <a:ext cx="800219" cy="1721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温 度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9471899" y="1434609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3467100" y="800100"/>
            <a:ext cx="5257800" cy="5257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54642" y="1929566"/>
            <a:ext cx="2277844" cy="3562483"/>
            <a:chOff x="4526042" y="2103692"/>
            <a:chExt cx="2277844" cy="3203185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510331" y="3567826"/>
              <a:ext cx="1107996" cy="173905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习俗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5141893" y="2103692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节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8" name="稻壳儿榴莲果果"/>
            <p:cNvSpPr txBox="1"/>
            <p:nvPr/>
          </p:nvSpPr>
          <p:spPr>
            <a:xfrm>
              <a:off x="4526042" y="2550139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气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</p:grpSp>
      <p:sp>
        <p:nvSpPr>
          <p:cNvPr id="10" name="稻壳儿榴莲果果"/>
          <p:cNvSpPr/>
          <p:nvPr/>
        </p:nvSpPr>
        <p:spPr>
          <a:xfrm>
            <a:off x="5317296" y="3731199"/>
            <a:ext cx="536683" cy="130510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章叁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pic>
        <p:nvPicPr>
          <p:cNvPr id="13" name="稻壳儿榴莲果果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>
            <a:fillRect/>
          </a:stretch>
        </p:blipFill>
        <p:spPr>
          <a:xfrm>
            <a:off x="2512490" y="2861407"/>
            <a:ext cx="3084565" cy="273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2442150" y="1748016"/>
            <a:ext cx="4339650" cy="35387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小寒之后过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15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天就是大寒，也是全年二十四节气中的最后一个节气。此时天气虽然寒冷，但因为已近春天，所以不会像大雪到冬至期间那样酷寒。这时节，人们开始忙着除旧饰新，腌制年肴，准备年货，因为中国人最重要的节日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--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春节就要到了。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pic>
        <p:nvPicPr>
          <p:cNvPr id="3" name="稻壳儿榴莲果果"/>
          <p:cNvPicPr>
            <a:picLocks noChangeAspect="1"/>
          </p:cNvPicPr>
          <p:nvPr/>
        </p:nvPicPr>
        <p:blipFill rotWithShape="1">
          <a:blip r:embed="rId1" cstate="screen"/>
          <a:srcRect l="2008" t="16757" r="13575" b="30506"/>
          <a:stretch>
            <a:fillRect/>
          </a:stretch>
        </p:blipFill>
        <p:spPr>
          <a:xfrm>
            <a:off x="6946659" y="1748016"/>
            <a:ext cx="4406837" cy="4129937"/>
          </a:xfrm>
          <a:prstGeom prst="rect">
            <a:avLst/>
          </a:prstGeom>
        </p:spPr>
      </p:pic>
      <p:sp>
        <p:nvSpPr>
          <p:cNvPr id="4" name="稻壳儿榴莲果果"/>
          <p:cNvSpPr/>
          <p:nvPr/>
        </p:nvSpPr>
        <p:spPr>
          <a:xfrm>
            <a:off x="769016" y="1280665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稻壳儿榴莲果果"/>
          <p:cNvSpPr/>
          <p:nvPr/>
        </p:nvSpPr>
        <p:spPr>
          <a:xfrm>
            <a:off x="1095845" y="2330439"/>
            <a:ext cx="800219" cy="1721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办年货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967979" y="1456070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5032950" y="1712972"/>
            <a:ext cx="4339650" cy="3919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按我国的风俗，特别是在农村，每到大寒节，人们便开始忙着辞旧迎新，扫尘洁物，购置年货。其间还有一个对于北方人非常重要的日子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腊八，即阴历十二月初八。在这一天，人们用五谷杂粮加上花生、栗子、红枣、莲子等熬成一锅香甜美味的腊八粥，是人们过年中不可或缺的一道主食。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7" name="稻壳儿榴莲果果"/>
          <p:cNvSpPr/>
          <p:nvPr/>
        </p:nvSpPr>
        <p:spPr>
          <a:xfrm>
            <a:off x="9372600" y="1712972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稻壳儿榴莲果果"/>
          <p:cNvSpPr/>
          <p:nvPr/>
        </p:nvSpPr>
        <p:spPr>
          <a:xfrm>
            <a:off x="9699429" y="2762746"/>
            <a:ext cx="800219" cy="1721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腊八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9571563" y="1888377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稻壳儿榴莲果果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9" t="43750" r="11071" b="7679"/>
          <a:stretch>
            <a:fillRect/>
          </a:stretch>
        </p:blipFill>
        <p:spPr>
          <a:xfrm>
            <a:off x="189865" y="2268869"/>
            <a:ext cx="4375151" cy="3269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榴莲果果" descr="eb396796e090ac623450a8c11455d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7940" y="-121920"/>
            <a:ext cx="5867400" cy="5867400"/>
          </a:xfrm>
          <a:prstGeom prst="rect">
            <a:avLst/>
          </a:prstGeom>
        </p:spPr>
      </p:pic>
      <p:sp>
        <p:nvSpPr>
          <p:cNvPr id="2" name="稻壳儿榴莲果果"/>
          <p:cNvSpPr/>
          <p:nvPr/>
        </p:nvSpPr>
        <p:spPr>
          <a:xfrm>
            <a:off x="2385013" y="1493520"/>
            <a:ext cx="4801314" cy="42519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尾牙源自于拜土地公做“牙”的习俗。所谓二月二为头牙，以后每逢初二和十六都要做“牙”到了农历十二月十六日正好是尾牙。尾牙同二月二一样有春饼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(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南方叫润饼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)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吃，这一天买卖人要设宴，白斩鸡为宴席上不可缺的一道菜。据说鸡头朝谁，就表示老板第二年要解雇谁。因此有些老板一般将鸡头朝向自己，以使员工们能放心地享用佳肴，回家后也能过个安稳年。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640733" y="1455420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稻壳儿榴莲果果"/>
          <p:cNvSpPr/>
          <p:nvPr/>
        </p:nvSpPr>
        <p:spPr>
          <a:xfrm>
            <a:off x="967562" y="2505194"/>
            <a:ext cx="800219" cy="1721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尾牙祭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839696" y="1630825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3467100" y="800100"/>
            <a:ext cx="5257800" cy="5257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54642" y="1929566"/>
            <a:ext cx="2277844" cy="3562483"/>
            <a:chOff x="4526042" y="2103692"/>
            <a:chExt cx="2277844" cy="3203185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510331" y="3567826"/>
              <a:ext cx="1107996" cy="173905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饮食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5141893" y="2103692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节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8" name="稻壳儿榴莲果果"/>
            <p:cNvSpPr txBox="1"/>
            <p:nvPr/>
          </p:nvSpPr>
          <p:spPr>
            <a:xfrm>
              <a:off x="4526042" y="2550139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气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</p:grpSp>
      <p:sp>
        <p:nvSpPr>
          <p:cNvPr id="10" name="稻壳儿榴莲果果"/>
          <p:cNvSpPr/>
          <p:nvPr/>
        </p:nvSpPr>
        <p:spPr>
          <a:xfrm>
            <a:off x="5317296" y="3731199"/>
            <a:ext cx="536683" cy="130510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章肆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>
            <a:fillRect/>
          </a:stretch>
        </p:blipFill>
        <p:spPr>
          <a:xfrm>
            <a:off x="2512490" y="2861407"/>
            <a:ext cx="3084565" cy="273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5095756" y="1381785"/>
            <a:ext cx="5724644" cy="40944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ym typeface="+mn-lt"/>
              </a:rPr>
              <a:t>大寒前后，天气可以说是一年间最冷的时节，人们在加强身体锻炼的同时，饮食方面更要多加注意。应多摄入富含碳水化合物和脂肪的食物，如牛肉、羊肉、鸡肉等此外，还要考虑大寒期间是感冒等呼吸道传染性疾病高发期，应适当多吃一些温散风寒的食物，以防御风寒邪气的侵扰。这个时节宜温补为主，不妨多吃红色蔬果及辛温食物。饮食调养的重点应放在固肾补脾，养血护肝。</a:t>
            </a:r>
            <a:endParaRPr lang="zh-CN" altLang="en-US" sz="2000" dirty="0">
              <a:sym typeface="+mn-lt"/>
            </a:endParaRPr>
          </a:p>
        </p:txBody>
      </p:sp>
      <p:pic>
        <p:nvPicPr>
          <p:cNvPr id="3" name="稻壳儿榴莲果果" descr="图片包含 室内, 餐桌, 就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9" r="54665"/>
          <a:stretch>
            <a:fillRect/>
          </a:stretch>
        </p:blipFill>
        <p:spPr>
          <a:xfrm>
            <a:off x="716119" y="1651012"/>
            <a:ext cx="4379637" cy="3555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640080" y="1735037"/>
            <a:ext cx="6019800" cy="184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红辣椒、红枣、红萝卜、樱桃、红色甜椒、红苹果等红色蔬果能使人体增加热能，使体温升高，多吃才能抵抗感冒病毒，加速康复，是冬季的首选食物。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640080" y="1262597"/>
            <a:ext cx="1767840" cy="472440"/>
          </a:xfrm>
          <a:prstGeom prst="roundRect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红色蔬果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4" name="稻壳儿榴莲果果"/>
          <p:cNvSpPr/>
          <p:nvPr/>
        </p:nvSpPr>
        <p:spPr>
          <a:xfrm>
            <a:off x="640080" y="4525550"/>
            <a:ext cx="6019800" cy="123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紫苏叶、生姜、青葱、洋葱、花椒、桂皮等，也对风寒感冒具有显著的食疗功效。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640080" y="4053110"/>
            <a:ext cx="1767840" cy="472440"/>
          </a:xfrm>
          <a:prstGeom prst="roundRect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辛温食物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10469" y="1262596"/>
            <a:ext cx="4441451" cy="4417201"/>
            <a:chOff x="7623484" y="1658664"/>
            <a:chExt cx="4036789" cy="4014748"/>
          </a:xfrm>
        </p:grpSpPr>
        <p:pic>
          <p:nvPicPr>
            <p:cNvPr id="15" name="稻壳儿榴莲果果"/>
            <p:cNvPicPr/>
            <p:nvPr/>
          </p:nvPicPr>
          <p:blipFill rotWithShape="1">
            <a:blip r:embed="rId1"/>
            <a:srcRect l="16667" r="16667"/>
            <a:stretch>
              <a:fillRect/>
            </a:stretch>
          </p:blipFill>
          <p:spPr>
            <a:xfrm>
              <a:off x="7623484" y="1658664"/>
              <a:ext cx="1282483" cy="1282483"/>
            </a:xfrm>
            <a:prstGeom prst="rect">
              <a:avLst/>
            </a:prstGeom>
          </p:spPr>
        </p:pic>
        <p:pic>
          <p:nvPicPr>
            <p:cNvPr id="16" name="稻壳儿榴莲果果"/>
            <p:cNvPicPr/>
            <p:nvPr/>
          </p:nvPicPr>
          <p:blipFill rotWithShape="1">
            <a:blip r:embed="rId2"/>
            <a:srcRect l="16667" r="16667"/>
            <a:stretch>
              <a:fillRect/>
            </a:stretch>
          </p:blipFill>
          <p:spPr>
            <a:xfrm>
              <a:off x="9000638" y="1658664"/>
              <a:ext cx="1282483" cy="1282483"/>
            </a:xfrm>
            <a:prstGeom prst="rect">
              <a:avLst/>
            </a:prstGeom>
          </p:spPr>
        </p:pic>
        <p:pic>
          <p:nvPicPr>
            <p:cNvPr id="17" name="稻壳儿榴莲果果"/>
            <p:cNvPicPr/>
            <p:nvPr/>
          </p:nvPicPr>
          <p:blipFill rotWithShape="1">
            <a:blip r:embed="rId3"/>
            <a:srcRect l="13250" r="13250"/>
            <a:stretch>
              <a:fillRect/>
            </a:stretch>
          </p:blipFill>
          <p:spPr>
            <a:xfrm>
              <a:off x="10377790" y="1658664"/>
              <a:ext cx="1282483" cy="1282483"/>
            </a:xfrm>
            <a:prstGeom prst="rect">
              <a:avLst/>
            </a:prstGeom>
          </p:spPr>
        </p:pic>
        <p:pic>
          <p:nvPicPr>
            <p:cNvPr id="18" name="稻壳儿榴莲果果"/>
            <p:cNvPicPr/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623484" y="3006847"/>
              <a:ext cx="1282483" cy="1282483"/>
            </a:xfrm>
            <a:prstGeom prst="rect">
              <a:avLst/>
            </a:prstGeom>
          </p:spPr>
        </p:pic>
        <p:pic>
          <p:nvPicPr>
            <p:cNvPr id="19" name="稻壳儿榴莲果果"/>
            <p:cNvPicPr/>
            <p:nvPr/>
          </p:nvPicPr>
          <p:blipFill rotWithShape="1">
            <a:blip r:embed="rId5"/>
            <a:srcRect l="15937" r="15937"/>
            <a:stretch>
              <a:fillRect/>
            </a:stretch>
          </p:blipFill>
          <p:spPr>
            <a:xfrm>
              <a:off x="9000638" y="3006847"/>
              <a:ext cx="1282483" cy="1282483"/>
            </a:xfrm>
            <a:prstGeom prst="rect">
              <a:avLst/>
            </a:prstGeom>
          </p:spPr>
        </p:pic>
        <p:pic>
          <p:nvPicPr>
            <p:cNvPr id="20" name="稻壳儿榴莲果果"/>
            <p:cNvPicPr/>
            <p:nvPr/>
          </p:nvPicPr>
          <p:blipFill rotWithShape="1">
            <a:blip r:embed="rId6"/>
            <a:srcRect l="6124" r="6124"/>
            <a:stretch>
              <a:fillRect/>
            </a:stretch>
          </p:blipFill>
          <p:spPr>
            <a:xfrm>
              <a:off x="10377790" y="3006846"/>
              <a:ext cx="1282483" cy="1282483"/>
            </a:xfrm>
            <a:prstGeom prst="rect">
              <a:avLst/>
            </a:prstGeom>
          </p:spPr>
        </p:pic>
        <p:pic>
          <p:nvPicPr>
            <p:cNvPr id="21" name="稻壳儿榴莲果果"/>
            <p:cNvPicPr/>
            <p:nvPr/>
          </p:nvPicPr>
          <p:blipFill rotWithShape="1">
            <a:blip r:embed="rId7"/>
            <a:srcRect l="16667" r="16667"/>
            <a:stretch>
              <a:fillRect/>
            </a:stretch>
          </p:blipFill>
          <p:spPr>
            <a:xfrm>
              <a:off x="9000638" y="4390929"/>
              <a:ext cx="1282483" cy="1282483"/>
            </a:xfrm>
            <a:prstGeom prst="rect">
              <a:avLst/>
            </a:prstGeom>
          </p:spPr>
        </p:pic>
        <p:pic>
          <p:nvPicPr>
            <p:cNvPr id="22" name="稻壳儿榴莲果果"/>
            <p:cNvPicPr/>
            <p:nvPr/>
          </p:nvPicPr>
          <p:blipFill rotWithShape="1">
            <a:blip r:embed="rId8"/>
            <a:srcRect l="7816" r="7816"/>
            <a:stretch>
              <a:fillRect/>
            </a:stretch>
          </p:blipFill>
          <p:spPr>
            <a:xfrm>
              <a:off x="10377790" y="4390929"/>
              <a:ext cx="1282483" cy="1282483"/>
            </a:xfrm>
            <a:prstGeom prst="rect">
              <a:avLst/>
            </a:prstGeom>
          </p:spPr>
        </p:pic>
        <p:pic>
          <p:nvPicPr>
            <p:cNvPr id="23" name="稻壳儿榴莲果果"/>
            <p:cNvPicPr/>
            <p:nvPr/>
          </p:nvPicPr>
          <p:blipFill rotWithShape="1">
            <a:blip r:embed="rId9"/>
            <a:srcRect l="16642" r="16642"/>
            <a:stretch>
              <a:fillRect/>
            </a:stretch>
          </p:blipFill>
          <p:spPr>
            <a:xfrm>
              <a:off x="7623484" y="4390929"/>
              <a:ext cx="1282483" cy="1282483"/>
            </a:xfrm>
            <a:prstGeom prst="rect">
              <a:avLst/>
            </a:prstGeom>
          </p:spPr>
        </p:pic>
      </p:grpSp>
      <p:pic>
        <p:nvPicPr>
          <p:cNvPr id="26" name="稻壳儿榴莲果果" descr="5a118daf52db5"/>
          <p:cNvPicPr>
            <a:picLocks noChangeAspect="1"/>
          </p:cNvPicPr>
          <p:nvPr/>
        </p:nvPicPr>
        <p:blipFill rotWithShape="1">
          <a:blip r:embed="rId10"/>
          <a:srcRect l="41938" t="-2070" r="6658" b="13544"/>
          <a:stretch>
            <a:fillRect/>
          </a:stretch>
        </p:blipFill>
        <p:spPr>
          <a:xfrm>
            <a:off x="10966934" y="4748165"/>
            <a:ext cx="1225066" cy="2109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6059488" y="1543483"/>
            <a:ext cx="5532120" cy="3692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        人随四时而动，早睡晚起也是这一节气要重点注意之事。大寒，阳气肃杀，夜间尤甚，人体的阴阳消长代谢也处于相当缓慢的时候，古人主张“早卧迟起”，早睡以养阳气，迟起以固阴精。当然这里说的迟起只是不要早于太阳而起，也绝非一觉睡到正午的懒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pic>
        <p:nvPicPr>
          <p:cNvPr id="3" name="稻壳儿榴莲果果" descr="eb396796e090ac623450a8c11455d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67640" y="533400"/>
            <a:ext cx="6096000" cy="6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3467100" y="800100"/>
            <a:ext cx="5257800" cy="5257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54642" y="1929566"/>
            <a:ext cx="2277844" cy="3562483"/>
            <a:chOff x="4526042" y="2103692"/>
            <a:chExt cx="2277844" cy="3203185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510331" y="3567826"/>
              <a:ext cx="1107996" cy="173905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诗词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5141893" y="2103692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节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8" name="稻壳儿榴莲果果"/>
            <p:cNvSpPr txBox="1"/>
            <p:nvPr/>
          </p:nvSpPr>
          <p:spPr>
            <a:xfrm>
              <a:off x="4526042" y="2550139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气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</p:grpSp>
      <p:sp>
        <p:nvSpPr>
          <p:cNvPr id="10" name="稻壳儿榴莲果果"/>
          <p:cNvSpPr/>
          <p:nvPr/>
        </p:nvSpPr>
        <p:spPr>
          <a:xfrm>
            <a:off x="5317296" y="3731199"/>
            <a:ext cx="536683" cy="130510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章伍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>
            <a:fillRect/>
          </a:stretch>
        </p:blipFill>
        <p:spPr>
          <a:xfrm>
            <a:off x="2512490" y="2861407"/>
            <a:ext cx="3084565" cy="273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0" y="1402080"/>
            <a:ext cx="12192000" cy="443484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稻壳儿榴莲果果"/>
          <p:cNvCxnSpPr/>
          <p:nvPr/>
        </p:nvCxnSpPr>
        <p:spPr>
          <a:xfrm>
            <a:off x="0" y="1402080"/>
            <a:ext cx="12192000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A77561"/>
                </a:gs>
                <a:gs pos="100000">
                  <a:srgbClr val="F9CE9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稻壳儿榴莲果果"/>
          <p:cNvCxnSpPr/>
          <p:nvPr/>
        </p:nvCxnSpPr>
        <p:spPr>
          <a:xfrm flipH="1">
            <a:off x="0" y="5836920"/>
            <a:ext cx="12192000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A77561"/>
                </a:gs>
                <a:gs pos="100000">
                  <a:srgbClr val="F9CE9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稻壳儿榴莲果果"/>
          <p:cNvSpPr/>
          <p:nvPr/>
        </p:nvSpPr>
        <p:spPr>
          <a:xfrm>
            <a:off x="8779922" y="2085854"/>
            <a:ext cx="797260" cy="30672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6" name="稻壳儿榴莲果果"/>
          <p:cNvSpPr txBox="1"/>
          <p:nvPr/>
        </p:nvSpPr>
        <p:spPr>
          <a:xfrm>
            <a:off x="8840882" y="3047714"/>
            <a:ext cx="615553" cy="17986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节气民俗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1" name="稻壳儿榴莲果果"/>
          <p:cNvSpPr/>
          <p:nvPr/>
        </p:nvSpPr>
        <p:spPr>
          <a:xfrm>
            <a:off x="7209991" y="2085854"/>
            <a:ext cx="797260" cy="30672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3" name="稻壳儿榴莲果果"/>
          <p:cNvSpPr txBox="1"/>
          <p:nvPr/>
        </p:nvSpPr>
        <p:spPr>
          <a:xfrm>
            <a:off x="7270951" y="3047714"/>
            <a:ext cx="615553" cy="17986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节气饮食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18" name="稻壳儿榴莲果果"/>
          <p:cNvSpPr/>
          <p:nvPr/>
        </p:nvSpPr>
        <p:spPr>
          <a:xfrm>
            <a:off x="5640060" y="2085854"/>
            <a:ext cx="797260" cy="30672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0" name="稻壳儿榴莲果果"/>
          <p:cNvSpPr txBox="1"/>
          <p:nvPr/>
        </p:nvSpPr>
        <p:spPr>
          <a:xfrm>
            <a:off x="5701020" y="3047714"/>
            <a:ext cx="615553" cy="17986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节气特征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15" name="稻壳儿榴莲果果"/>
          <p:cNvSpPr/>
          <p:nvPr/>
        </p:nvSpPr>
        <p:spPr>
          <a:xfrm>
            <a:off x="4070129" y="2085854"/>
            <a:ext cx="797260" cy="30672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17" name="稻壳儿榴莲果果"/>
          <p:cNvSpPr txBox="1"/>
          <p:nvPr/>
        </p:nvSpPr>
        <p:spPr>
          <a:xfrm>
            <a:off x="4131089" y="3047714"/>
            <a:ext cx="615553" cy="17986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节气介绍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10349853" y="2085854"/>
            <a:ext cx="797260" cy="30672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10410813" y="3047714"/>
            <a:ext cx="615553" cy="17986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节气诗词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34" name="稻壳儿榴莲果果"/>
          <p:cNvSpPr/>
          <p:nvPr/>
        </p:nvSpPr>
        <p:spPr>
          <a:xfrm>
            <a:off x="4196108" y="2316479"/>
            <a:ext cx="487681" cy="487681"/>
          </a:xfrm>
          <a:prstGeom prst="ellipse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壹</a:t>
            </a:r>
            <a:endParaRPr lang="zh-CN" altLang="en-US" dirty="0"/>
          </a:p>
        </p:txBody>
      </p:sp>
      <p:sp>
        <p:nvSpPr>
          <p:cNvPr id="35" name="稻壳儿榴莲果果"/>
          <p:cNvSpPr/>
          <p:nvPr/>
        </p:nvSpPr>
        <p:spPr>
          <a:xfrm>
            <a:off x="5794849" y="2316479"/>
            <a:ext cx="487681" cy="487681"/>
          </a:xfrm>
          <a:prstGeom prst="ellipse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贰</a:t>
            </a:r>
            <a:endParaRPr lang="zh-CN" altLang="en-US" dirty="0"/>
          </a:p>
        </p:txBody>
      </p:sp>
      <p:sp>
        <p:nvSpPr>
          <p:cNvPr id="36" name="稻壳儿榴莲果果"/>
          <p:cNvSpPr/>
          <p:nvPr/>
        </p:nvSpPr>
        <p:spPr>
          <a:xfrm>
            <a:off x="7334886" y="2316479"/>
            <a:ext cx="487681" cy="487681"/>
          </a:xfrm>
          <a:prstGeom prst="ellipse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叁</a:t>
            </a:r>
            <a:endParaRPr lang="zh-CN" altLang="en-US" dirty="0"/>
          </a:p>
        </p:txBody>
      </p:sp>
      <p:sp>
        <p:nvSpPr>
          <p:cNvPr id="38" name="稻壳儿榴莲果果"/>
          <p:cNvSpPr/>
          <p:nvPr/>
        </p:nvSpPr>
        <p:spPr>
          <a:xfrm>
            <a:off x="8934711" y="2316479"/>
            <a:ext cx="487681" cy="487681"/>
          </a:xfrm>
          <a:prstGeom prst="ellipse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肆</a:t>
            </a:r>
            <a:endParaRPr lang="zh-CN" altLang="en-US" dirty="0"/>
          </a:p>
        </p:txBody>
      </p:sp>
      <p:sp>
        <p:nvSpPr>
          <p:cNvPr id="39" name="稻壳儿榴莲果果"/>
          <p:cNvSpPr/>
          <p:nvPr/>
        </p:nvSpPr>
        <p:spPr>
          <a:xfrm>
            <a:off x="10504642" y="2316479"/>
            <a:ext cx="487681" cy="487681"/>
          </a:xfrm>
          <a:prstGeom prst="ellipse">
            <a:avLst/>
          </a:prstGeom>
          <a:solidFill>
            <a:srgbClr val="3E6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伍</a:t>
            </a:r>
            <a:endParaRPr lang="zh-CN" altLang="en-US" dirty="0"/>
          </a:p>
        </p:txBody>
      </p:sp>
      <p:sp>
        <p:nvSpPr>
          <p:cNvPr id="40" name="稻壳儿榴莲果果"/>
          <p:cNvSpPr txBox="1"/>
          <p:nvPr/>
        </p:nvSpPr>
        <p:spPr>
          <a:xfrm>
            <a:off x="805733" y="2132916"/>
            <a:ext cx="1659429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>
                <a:solidFill>
                  <a:srgbClr val="3E63A3"/>
                </a:solidFill>
                <a:latin typeface="镇魂手书" charset="-122"/>
                <a:ea typeface="镇魂手书" charset="-122"/>
              </a:rPr>
              <a:t>目</a:t>
            </a:r>
            <a:endParaRPr lang="zh-CN" altLang="en-US" sz="11500" dirty="0">
              <a:solidFill>
                <a:srgbClr val="3E63A3"/>
              </a:solidFill>
              <a:latin typeface="镇魂手书" charset="-122"/>
              <a:ea typeface="镇魂手书" charset="-122"/>
            </a:endParaRPr>
          </a:p>
        </p:txBody>
      </p:sp>
      <p:sp>
        <p:nvSpPr>
          <p:cNvPr id="41" name="稻壳儿榴莲果果"/>
          <p:cNvSpPr txBox="1"/>
          <p:nvPr/>
        </p:nvSpPr>
        <p:spPr>
          <a:xfrm>
            <a:off x="1721757" y="3080564"/>
            <a:ext cx="1659429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>
                <a:solidFill>
                  <a:srgbClr val="3E63A3"/>
                </a:solidFill>
                <a:latin typeface="镇魂手书" charset="-122"/>
                <a:ea typeface="镇魂手书" charset="-122"/>
              </a:rPr>
              <a:t>录</a:t>
            </a:r>
            <a:endParaRPr lang="zh-CN" altLang="en-US" sz="11500" dirty="0">
              <a:solidFill>
                <a:srgbClr val="3E63A3"/>
              </a:solidFill>
              <a:latin typeface="镇魂手书" charset="-122"/>
              <a:ea typeface="镇魂手书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88" y="1173480"/>
            <a:ext cx="5233897" cy="5438569"/>
          </a:xfrm>
          <a:prstGeom prst="rect">
            <a:avLst/>
          </a:prstGeom>
        </p:spPr>
      </p:pic>
      <p:sp>
        <p:nvSpPr>
          <p:cNvPr id="3" name="稻壳儿榴莲果果"/>
          <p:cNvSpPr/>
          <p:nvPr/>
        </p:nvSpPr>
        <p:spPr>
          <a:xfrm>
            <a:off x="1294130" y="1510665"/>
            <a:ext cx="2644775" cy="4064635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宿鸟惊飞断雁号，独凭幽几静尘劳。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风鸣北户霜威重，云压南山雪意高。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少睡始知茶效力，大寒须遣酒争豪。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砚冰已合灯花老，犹对群书拥敝袍。</a:t>
            </a:r>
            <a:endParaRPr lang="zh-CN" altLang="en-US" sz="20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4" name="稻壳儿榴莲果果"/>
          <p:cNvSpPr/>
          <p:nvPr/>
        </p:nvSpPr>
        <p:spPr>
          <a:xfrm>
            <a:off x="3888735" y="1542797"/>
            <a:ext cx="1154162" cy="200070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和仲蒙夜坐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[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宋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]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 文同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 txBox="1"/>
          <p:nvPr/>
        </p:nvSpPr>
        <p:spPr>
          <a:xfrm>
            <a:off x="4922996" y="1908071"/>
            <a:ext cx="5170646" cy="4021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章溪与贡水，何事会波澜。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万里归人少，孤舟行路难。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春光浮曲浪，暮色隔连滩。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花发从南早，江流向北宽。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故交参盛府，新角耸危冠。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楚剑期终割，隋珠惜未弹。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酒醒愁转极，别远泪初干。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愿保乔松质，青青过大寒。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9978214" y="1908071"/>
            <a:ext cx="969496" cy="304185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晚登虔州即事寄李侍御</a:t>
            </a:r>
            <a:endParaRPr lang="en-US" altLang="zh-CN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[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唐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]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 耿湋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774165" y="1264920"/>
            <a:ext cx="4148831" cy="4148831"/>
          </a:xfrm>
          <a:prstGeom prst="ellipse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稻壳儿榴莲果果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79" b="49135"/>
          <a:stretch>
            <a:fillRect/>
          </a:stretch>
        </p:blipFill>
        <p:spPr>
          <a:xfrm>
            <a:off x="1470129" y="2757650"/>
            <a:ext cx="3757981" cy="438455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957361" y="1219200"/>
            <a:ext cx="1415772" cy="2899858"/>
            <a:chOff x="4939273" y="370389"/>
            <a:chExt cx="1981131" cy="4750123"/>
          </a:xfrm>
        </p:grpSpPr>
        <p:sp>
          <p:nvSpPr>
            <p:cNvPr id="9" name="稻壳儿榴莲果果"/>
            <p:cNvSpPr txBox="1"/>
            <p:nvPr/>
          </p:nvSpPr>
          <p:spPr>
            <a:xfrm>
              <a:off x="4939273" y="370389"/>
              <a:ext cx="1981131" cy="257118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镇魂手书" charset="-122"/>
                  <a:ea typeface="镇魂手书" charset="-122"/>
                </a:rPr>
                <a:t>大</a:t>
              </a:r>
              <a:endPara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镇魂手书" charset="-122"/>
                <a:ea typeface="镇魂手书" charset="-122"/>
              </a:endParaRPr>
            </a:p>
          </p:txBody>
        </p:sp>
        <p:sp>
          <p:nvSpPr>
            <p:cNvPr id="10" name="稻壳儿榴莲果果"/>
            <p:cNvSpPr txBox="1"/>
            <p:nvPr/>
          </p:nvSpPr>
          <p:spPr>
            <a:xfrm>
              <a:off x="4939273" y="2549325"/>
              <a:ext cx="1981131" cy="257118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镇魂手书" charset="-122"/>
                  <a:ea typeface="镇魂手书" charset="-122"/>
                </a:rPr>
                <a:t>寒</a:t>
              </a:r>
              <a:endPara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镇魂手书" charset="-122"/>
                <a:ea typeface="镇魂手书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1124175" y="2074792"/>
            <a:ext cx="8802410" cy="3243968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地风如狂兕，来自黑山旁。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坤维欲倾动，冷日青无光。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飞沙击我面，积雪沾我裳。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岂无玉壶酒，饮之冰满肠。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鸟兽不留迹，我行安可当。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云中本汉土，几年非我疆。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元气遂隳裂，老阴独盛强。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东日拂沧海，此地埋寒霜。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况在穷腊后，堕指乃为常。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安得天子泽，浩荡渐穷荒。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扫去妖氛俗，沐以楚兰汤。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东风十万家，画楼春日长。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草踏锦靴缘，花入罗衣香。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行人卷双袖，长歌归故乡。</a:t>
            </a:r>
            <a:endParaRPr lang="zh-CN" altLang="en-US" sz="20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9775163" y="2074792"/>
            <a:ext cx="1292662" cy="200070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回次妫川大寒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[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宋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]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 郑獬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榴莲果果"/>
          <p:cNvSpPr txBox="1"/>
          <p:nvPr/>
        </p:nvSpPr>
        <p:spPr>
          <a:xfrm>
            <a:off x="4939273" y="722572"/>
            <a:ext cx="2313454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63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镇魂手书" charset="-122"/>
                <a:ea typeface="镇魂手书" charset="-122"/>
              </a:rPr>
              <a:t>结</a:t>
            </a:r>
            <a:endParaRPr lang="zh-CN" altLang="en-US" sz="16600" dirty="0">
              <a:gradFill flip="none" rotWithShape="1">
                <a:gsLst>
                  <a:gs pos="6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镇魂手书" charset="-122"/>
              <a:ea typeface="镇魂手书" charset="-122"/>
            </a:endParaRPr>
          </a:p>
        </p:txBody>
      </p:sp>
      <p:sp>
        <p:nvSpPr>
          <p:cNvPr id="7" name="稻壳儿榴莲果果"/>
          <p:cNvSpPr txBox="1"/>
          <p:nvPr/>
        </p:nvSpPr>
        <p:spPr>
          <a:xfrm>
            <a:off x="4939273" y="2901508"/>
            <a:ext cx="2313454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6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镇魂手书" charset="-122"/>
                <a:ea typeface="镇魂手书" charset="-122"/>
              </a:rPr>
              <a:t>束</a:t>
            </a:r>
            <a:endParaRPr lang="zh-CN" altLang="en-US" sz="16600" dirty="0">
              <a:gradFill flip="none" rotWithShape="1">
                <a:gsLst>
                  <a:gs pos="69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镇魂手书" charset="-122"/>
              <a:ea typeface="镇魂手书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7012928" y="1234221"/>
            <a:ext cx="1144929" cy="31205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大寒，是二十四节气中的最后一个节气。斗指丑；太阳黄经为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300°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；公历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20—21</a:t>
            </a:r>
            <a:r>
              <a:rPr lang="zh-CN" altLang="en-US" sz="12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日交节。大寒同小寒一样，也是表示天气寒冷程度的节气，大寒是一年中最冷的节气。</a:t>
            </a:r>
            <a:endParaRPr lang="zh-CN" altLang="en-US" sz="1200" dirty="0">
              <a:solidFill>
                <a:schemeClr val="bg1"/>
              </a:solidFill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pic>
        <p:nvPicPr>
          <p:cNvPr id="9" name="稻壳儿榴莲果果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962302" y="3956492"/>
            <a:ext cx="426720" cy="772871"/>
          </a:xfrm>
          <a:prstGeom prst="rect">
            <a:avLst/>
          </a:prstGeom>
        </p:spPr>
      </p:pic>
      <p:sp>
        <p:nvSpPr>
          <p:cNvPr id="12" name="稻壳儿榴莲果果"/>
          <p:cNvSpPr/>
          <p:nvPr/>
        </p:nvSpPr>
        <p:spPr>
          <a:xfrm>
            <a:off x="4796110" y="3445040"/>
            <a:ext cx="502285" cy="18093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演讲人：</a:t>
            </a:r>
            <a:r>
              <a:rPr lang="en-US" altLang="zh-CN" sz="1600" dirty="0">
                <a:solidFill>
                  <a:schemeClr val="bg1"/>
                </a:solidFill>
                <a:latin typeface="方正兰亭黑简体" panose="02000000000000000000" charset="-122"/>
                <a:ea typeface="方正兰亭黑简体" panose="02000000000000000000" charset="-122"/>
              </a:rPr>
              <a:t>XXX</a:t>
            </a:r>
            <a:endParaRPr lang="en-US" altLang="zh-CN" sz="1600" dirty="0">
              <a:solidFill>
                <a:schemeClr val="bg1"/>
              </a:solidFill>
              <a:latin typeface="方正兰亭黑简体" panose="02000000000000000000" charset="-122"/>
              <a:ea typeface="方正兰亭黑简体" panose="02000000000000000000" charset="-122"/>
            </a:endParaRPr>
          </a:p>
        </p:txBody>
      </p:sp>
      <p:pic>
        <p:nvPicPr>
          <p:cNvPr id="13" name="稻壳儿榴莲果果" descr="5a118daf52db5"/>
          <p:cNvPicPr>
            <a:picLocks noChangeAspect="1"/>
          </p:cNvPicPr>
          <p:nvPr/>
        </p:nvPicPr>
        <p:blipFill rotWithShape="1">
          <a:blip r:embed="rId2"/>
          <a:srcRect l="41938" t="-2070" r="6658" b="13544"/>
          <a:stretch>
            <a:fillRect/>
          </a:stretch>
        </p:blipFill>
        <p:spPr>
          <a:xfrm flipH="1">
            <a:off x="2400380" y="2576471"/>
            <a:ext cx="2500132" cy="4305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3467100" y="800100"/>
            <a:ext cx="5257800" cy="5257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54642" y="1929566"/>
            <a:ext cx="2277844" cy="3562483"/>
            <a:chOff x="4526042" y="2103692"/>
            <a:chExt cx="2277844" cy="3203185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510331" y="3567826"/>
              <a:ext cx="1107996" cy="173905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介绍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5141893" y="2103692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节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8" name="稻壳儿榴莲果果"/>
            <p:cNvSpPr txBox="1"/>
            <p:nvPr/>
          </p:nvSpPr>
          <p:spPr>
            <a:xfrm>
              <a:off x="4526042" y="2550139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气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</p:grpSp>
      <p:sp>
        <p:nvSpPr>
          <p:cNvPr id="10" name="稻壳儿榴莲果果"/>
          <p:cNvSpPr/>
          <p:nvPr/>
        </p:nvSpPr>
        <p:spPr>
          <a:xfrm>
            <a:off x="5317296" y="3731199"/>
            <a:ext cx="536683" cy="130510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章壹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>
            <a:fillRect/>
          </a:stretch>
        </p:blipFill>
        <p:spPr>
          <a:xfrm>
            <a:off x="2512490" y="2861407"/>
            <a:ext cx="3084565" cy="273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榴莲果果"/>
          <p:cNvSpPr/>
          <p:nvPr/>
        </p:nvSpPr>
        <p:spPr>
          <a:xfrm>
            <a:off x="933359" y="1647602"/>
            <a:ext cx="7386638" cy="35627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月令七十二候集解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》:"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十二月中，解见前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(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小寒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)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。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"《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授时通考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·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天时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引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三礼义宗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》:"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大寒为中者，上形于小寒，故谓之大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……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寒气之逆极，故谓大寒。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这时寒潮南下频繁，是中国部分地区一年中的最冷时期，风大，低温，地面积雪不化，呈现出冰天雪地、天寒地冻的严寒景象。这个时期，铁路、邮电、石油、输电线路、水上运输等部门要特别注意及早采取预防大风降温、大雪等灾害性天气的措施。农业上要加强牲畜和越冬作物的防寒防冻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14515" flipH="1">
            <a:off x="7473880" y="-706282"/>
            <a:ext cx="7386642" cy="7386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稻壳儿榴莲果果" descr="e7d195523061f1c0600ade85ab8d19863d296bbd6d3c8047FB0A4867354E4F1E3A7DEAE3C4C4B5C9777EC9E9D7F78045DB0296A4194571101A21F67FC7D6C39966CE50B69116E2EE84E571E25F3C0CCEDBCCB74C937E7F396D71A888B126D21513871AA7439D6392762E6C1AA428C1D9C8D0DE41CFB4AC25C98DD25A16AF93BC857ADECA9648277B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8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40" b="22435"/>
          <a:stretch>
            <a:fillRect/>
          </a:stretch>
        </p:blipFill>
        <p:spPr bwMode="auto">
          <a:xfrm rot="18569885">
            <a:off x="7036474" y="1327677"/>
            <a:ext cx="1233152" cy="70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稻壳儿榴莲果果" descr="e7d195523061f1c0600ade85ab8d19863d296bbd6d3c8047FB0A4867354E4F1E3A7DEAE3C4C4B5C9777EC9E9D7F78045DB0296A4194571101A21F67FC7D6C39966CE50B69116E2EE84E571E25F3C0CCEDBCCB74C937E7F396D71A888B126D21513871AA7439D6392762E6C1AA428C1D9C8D0DE41CFB4AC25C98DD25A16AF93BC857ADECA9648277B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8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40" b="22435"/>
          <a:stretch>
            <a:fillRect/>
          </a:stretch>
        </p:blipFill>
        <p:spPr bwMode="auto">
          <a:xfrm rot="18569885">
            <a:off x="9983173" y="1327678"/>
            <a:ext cx="1233152" cy="70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稻壳儿榴莲果果" descr="e7d195523061f1c0600ade85ab8d19863d296bbd6d3c8047FB0A4867354E4F1E3A7DEAE3C4C4B5C9777EC9E9D7F78045DB0296A4194571101A21F67FC7D6C39966CE50B69116E2EE84E571E25F3C0CCEDBCCB74C937E7F396D71A888B126D21513871AA7439D6392762E6C1AA428C1D9C8D0DE41CFB4AC25C98DD25A16AF93BC857ADECA9648277B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8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40" b="22435"/>
          <a:stretch>
            <a:fillRect/>
          </a:stretch>
        </p:blipFill>
        <p:spPr bwMode="auto">
          <a:xfrm rot="18569885">
            <a:off x="3794958" y="1327677"/>
            <a:ext cx="1233152" cy="70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稻壳儿榴莲果果"/>
          <p:cNvSpPr/>
          <p:nvPr/>
        </p:nvSpPr>
        <p:spPr>
          <a:xfrm>
            <a:off x="3659418" y="1237383"/>
            <a:ext cx="771645" cy="771645"/>
          </a:xfrm>
          <a:prstGeom prst="ellipse">
            <a:avLst/>
          </a:prstGeom>
          <a:solidFill>
            <a:srgbClr val="2A4285"/>
          </a:solidFill>
          <a:ln>
            <a:solidFill>
              <a:srgbClr val="EAC6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壹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</p:txBody>
      </p:sp>
      <p:sp>
        <p:nvSpPr>
          <p:cNvPr id="18" name="稻壳儿榴莲果果"/>
          <p:cNvSpPr txBox="1"/>
          <p:nvPr/>
        </p:nvSpPr>
        <p:spPr>
          <a:xfrm>
            <a:off x="9528340" y="2282568"/>
            <a:ext cx="1703540" cy="3457961"/>
          </a:xfrm>
          <a:prstGeom prst="rect">
            <a:avLst/>
          </a:prstGeom>
        </p:spPr>
        <p:txBody>
          <a:bodyPr vert="eaVert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178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一候鸡乳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  <a:p>
            <a:pPr lvl="0" algn="l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MS UI Gothic" panose="020B0600070205080204" charset="-128"/>
                <a:sym typeface="Arial" panose="020B0604020202020204" pitchFamily="34" charset="0"/>
              </a:rPr>
              <a:t>大寒到来，母鸡就会准备孵蛋，孵化小鸡，当然，新生命的诞生，也正预示着春季的到来。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MS UI Gothic" panose="020B0600070205080204" charset="-128"/>
              <a:sym typeface="Arial" panose="020B0604020202020204" pitchFamily="3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6881405" y="1237383"/>
            <a:ext cx="771645" cy="771645"/>
          </a:xfrm>
          <a:prstGeom prst="ellipse">
            <a:avLst/>
          </a:prstGeom>
          <a:solidFill>
            <a:srgbClr val="2A4285"/>
          </a:solidFill>
          <a:ln>
            <a:solidFill>
              <a:srgbClr val="EAC6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贰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160606" y="2282568"/>
            <a:ext cx="2076592" cy="3457961"/>
          </a:xfrm>
          <a:prstGeom prst="rect">
            <a:avLst/>
          </a:prstGeom>
        </p:spPr>
        <p:txBody>
          <a:bodyPr vert="eaVert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178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二候征鸟厉疾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  <a:p>
            <a:pPr lvl="0" algn="l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MS UI Gothic" panose="020B0600070205080204" charset="-128"/>
                <a:sym typeface="Arial" panose="020B0604020202020204" pitchFamily="34" charset="0"/>
              </a:rPr>
              <a:t>鹰隼之类的征鸟，却正处于捕食能力极强的状态中，盘旋于空中到处寻找食物，以补充身体的能量抵御严寒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MS UI Gothic" panose="020B0600070205080204" charset="-128"/>
              <a:sym typeface="Arial" panose="020B0604020202020204" pitchFamily="34" charset="0"/>
            </a:endParaRPr>
          </a:p>
        </p:txBody>
      </p:sp>
      <p:sp>
        <p:nvSpPr>
          <p:cNvPr id="12" name="稻壳儿榴莲果果"/>
          <p:cNvSpPr/>
          <p:nvPr/>
        </p:nvSpPr>
        <p:spPr>
          <a:xfrm>
            <a:off x="9876087" y="1237383"/>
            <a:ext cx="771645" cy="771645"/>
          </a:xfrm>
          <a:prstGeom prst="ellipse">
            <a:avLst/>
          </a:prstGeom>
          <a:solidFill>
            <a:srgbClr val="2A4285"/>
          </a:solidFill>
          <a:ln>
            <a:solidFill>
              <a:srgbClr val="EAC6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叁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</p:txBody>
      </p:sp>
      <p:sp>
        <p:nvSpPr>
          <p:cNvPr id="10" name="稻壳儿榴莲果果"/>
          <p:cNvSpPr txBox="1"/>
          <p:nvPr/>
        </p:nvSpPr>
        <p:spPr>
          <a:xfrm>
            <a:off x="3197911" y="2282567"/>
            <a:ext cx="1671553" cy="3457961"/>
          </a:xfrm>
          <a:prstGeom prst="rect">
            <a:avLst/>
          </a:prstGeom>
        </p:spPr>
        <p:txBody>
          <a:bodyPr vert="eaVert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178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Segoe UI Light" panose="020B0502040204020203" charset="0"/>
                <a:sym typeface="Arial" panose="020B0604020202020204" pitchFamily="34" charset="0"/>
              </a:rPr>
              <a:t>三候水泽腹坚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Segoe UI Light" panose="020B0502040204020203" charset="0"/>
              <a:sym typeface="Arial" panose="020B0604020202020204" pitchFamily="34" charset="0"/>
            </a:endParaRPr>
          </a:p>
          <a:p>
            <a:pPr lvl="0" algn="l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cs typeface="MS UI Gothic" panose="020B0600070205080204" charset="-128"/>
                <a:sym typeface="Arial" panose="020B0604020202020204" pitchFamily="34" charset="0"/>
              </a:rPr>
              <a:t>江河湖泊水面结冰的厚度也达到全年之最，且冰面坚硬，水一般已冻到河湖中很深的“腹部”了。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cs typeface="MS UI Gothic" panose="020B0600070205080204" charset="-128"/>
              <a:sym typeface="Arial" panose="020B0604020202020204" pitchFamily="34" charset="0"/>
            </a:endParaRPr>
          </a:p>
        </p:txBody>
      </p:sp>
      <p:sp>
        <p:nvSpPr>
          <p:cNvPr id="25" name="稻壳儿榴莲果果"/>
          <p:cNvSpPr/>
          <p:nvPr/>
        </p:nvSpPr>
        <p:spPr>
          <a:xfrm>
            <a:off x="817330" y="1615440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稻壳儿榴莲果果"/>
          <p:cNvSpPr/>
          <p:nvPr/>
        </p:nvSpPr>
        <p:spPr>
          <a:xfrm>
            <a:off x="1144159" y="2665214"/>
            <a:ext cx="800219" cy="21121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大寒三候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26" name="稻壳儿榴莲果果"/>
          <p:cNvSpPr/>
          <p:nvPr/>
        </p:nvSpPr>
        <p:spPr>
          <a:xfrm>
            <a:off x="1016293" y="1790845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榴莲果果"/>
          <p:cNvSpPr/>
          <p:nvPr/>
        </p:nvSpPr>
        <p:spPr>
          <a:xfrm>
            <a:off x="2682717" y="1425813"/>
            <a:ext cx="725723" cy="1720888"/>
          </a:xfrm>
          <a:prstGeom prst="roundRect">
            <a:avLst>
              <a:gd name="adj" fmla="val 0"/>
            </a:avLst>
          </a:prstGeom>
          <a:solidFill>
            <a:srgbClr val="2A4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稻壳儿榴莲果果"/>
          <p:cNvSpPr/>
          <p:nvPr/>
        </p:nvSpPr>
        <p:spPr>
          <a:xfrm>
            <a:off x="5249235" y="1425813"/>
            <a:ext cx="725723" cy="1720888"/>
          </a:xfrm>
          <a:prstGeom prst="roundRect">
            <a:avLst>
              <a:gd name="adj" fmla="val 0"/>
            </a:avLst>
          </a:prstGeom>
          <a:solidFill>
            <a:srgbClr val="2A4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稻壳儿榴莲果果"/>
          <p:cNvSpPr/>
          <p:nvPr/>
        </p:nvSpPr>
        <p:spPr>
          <a:xfrm>
            <a:off x="8936437" y="1425813"/>
            <a:ext cx="725723" cy="1720888"/>
          </a:xfrm>
          <a:prstGeom prst="roundRect">
            <a:avLst>
              <a:gd name="adj" fmla="val 0"/>
            </a:avLst>
          </a:prstGeom>
          <a:solidFill>
            <a:srgbClr val="2A4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稻壳儿榴莲果果"/>
          <p:cNvSpPr txBox="1"/>
          <p:nvPr/>
        </p:nvSpPr>
        <p:spPr>
          <a:xfrm>
            <a:off x="6397280" y="1425813"/>
            <a:ext cx="2539157" cy="3883933"/>
          </a:xfrm>
          <a:prstGeom prst="rect">
            <a:avLst/>
          </a:prstGeom>
        </p:spPr>
        <p:txBody>
          <a:bodyPr vert="eaVert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甲骨文象正面站立的大人形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借成人的形象表示大的意思。本义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: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大小的“大”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。形容体积、面积、数量、力量、规模等方面超过一般或超过所比较的对象。与“小”相对。年辈较长或排行第一的；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3" name="稻壳儿榴莲果果"/>
          <p:cNvSpPr txBox="1"/>
          <p:nvPr/>
        </p:nvSpPr>
        <p:spPr>
          <a:xfrm>
            <a:off x="309395" y="5804120"/>
            <a:ext cx="3756009" cy="244362"/>
          </a:xfrm>
          <a:prstGeom prst="rect">
            <a:avLst/>
          </a:prstGeom>
        </p:spPr>
        <p:txBody>
          <a:bodyPr vert="horz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268605" marR="0" lvl="0" indent="-268605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德高望重的；吾长见笑于大方之家。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——《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庄子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》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9" name="稻壳儿榴莲果果"/>
          <p:cNvSpPr txBox="1"/>
          <p:nvPr/>
        </p:nvSpPr>
        <p:spPr>
          <a:xfrm>
            <a:off x="9053076" y="1685410"/>
            <a:ext cx="553998" cy="120169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0" lang="zh-CN" altLang="en-US" sz="2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象 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9395" y="5565887"/>
            <a:ext cx="4144558" cy="324647"/>
            <a:chOff x="5013399" y="4398808"/>
            <a:chExt cx="4144558" cy="324647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013399" y="4398808"/>
              <a:ext cx="4008541" cy="244362"/>
            </a:xfrm>
            <a:prstGeom prst="rect">
              <a:avLst/>
            </a:prstGeom>
          </p:spPr>
          <p:txBody>
            <a:bodyPr vert="horz" wrap="square" lIns="4572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marL="285750" marR="0" lvl="0" indent="-285750" algn="l" defTabSz="4572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兰亭黑简体" panose="02000000000000000000" charset="-122"/>
                  <a:ea typeface="方正兰亭黑简体" panose="02000000000000000000" charset="-122"/>
                  <a:cs typeface="+mn-ea"/>
                  <a:sym typeface="+mn-lt"/>
                </a:rPr>
                <a:t>重要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兰亭黑简体" panose="02000000000000000000" charset="-122"/>
                  <a:ea typeface="方正兰亭黑简体" panose="02000000000000000000" charset="-122"/>
                  <a:cs typeface="+mn-ea"/>
                  <a:sym typeface="+mn-lt"/>
                </a:rPr>
                <a:t>,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兰亭黑简体" panose="02000000000000000000" charset="-122"/>
                  <a:ea typeface="方正兰亭黑简体" panose="02000000000000000000" charset="-122"/>
                  <a:cs typeface="+mn-ea"/>
                  <a:sym typeface="+mn-lt"/>
                </a:rPr>
                <a:t>重大；故临崩寄臣以大事也。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兰亭黑简体" panose="02000000000000000000" charset="-122"/>
                <a:ea typeface="方正兰亭黑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7583157" y="4446456"/>
              <a:ext cx="1574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/>
                  <a:ea typeface="方正兰亭黑简体" panose="02000000000000000000" charset="-122"/>
                  <a:cs typeface="+mn-ea"/>
                  <a:sym typeface="+mn-lt"/>
                </a:rPr>
                <a:t>——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/>
                  <a:ea typeface="方正兰亭黑简体" panose="02000000000000000000" charset="-122"/>
                  <a:cs typeface="+mn-ea"/>
                  <a:sym typeface="+mn-lt"/>
                </a:rPr>
                <a:t>诸葛亮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0" name="稻壳儿榴莲果果"/>
          <p:cNvSpPr txBox="1"/>
          <p:nvPr/>
        </p:nvSpPr>
        <p:spPr>
          <a:xfrm>
            <a:off x="5335394" y="1685410"/>
            <a:ext cx="553998" cy="120169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会 意</a:t>
            </a:r>
            <a:endParaRPr lang="zh-CN" altLang="en-US" sz="2400" dirty="0">
              <a:solidFill>
                <a:schemeClr val="bg1"/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11" name="稻壳儿榴莲果果"/>
          <p:cNvSpPr/>
          <p:nvPr/>
        </p:nvSpPr>
        <p:spPr>
          <a:xfrm>
            <a:off x="3890814" y="1452250"/>
            <a:ext cx="1431161" cy="38839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defTabSz="45720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外面是“宀”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即房屋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;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中间是“人”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;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人左右两边是四个“草”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表示很多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;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下面两横表示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2799356" y="1685409"/>
            <a:ext cx="553998" cy="120169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冰</a:t>
            </a:r>
            <a:endParaRPr lang="zh-CN" altLang="en-US" sz="2400" dirty="0">
              <a:solidFill>
                <a:schemeClr val="bg1"/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522871" y="1452250"/>
            <a:ext cx="2262158" cy="38839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defTabSz="45720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寒冷是一种感觉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人们虽能感觉到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但是却看不见。于是古人就采用上述四个形体来创造这个字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人踡曲在室内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以草避寒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表示天气很冷。本义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: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冷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寒冷。“岁寒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方正兰亭黑简体" panose="02000000000000000000" charset="-122"/>
                <a:cs typeface="+mn-ea"/>
                <a:sym typeface="+mn-lt"/>
              </a:rPr>
              <a:t>然后知松柏之后凋也。”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方正兰亭黑简体" panose="02000000000000000000" charset="-122"/>
              <a:cs typeface="+mn-ea"/>
              <a:sym typeface="+mn-lt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215253" y="1425813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稻壳儿榴莲果果"/>
          <p:cNvSpPr/>
          <p:nvPr/>
        </p:nvSpPr>
        <p:spPr>
          <a:xfrm>
            <a:off x="10542082" y="2475587"/>
            <a:ext cx="800219" cy="21121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大寒字源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19" name="稻壳儿榴莲果果"/>
          <p:cNvSpPr/>
          <p:nvPr/>
        </p:nvSpPr>
        <p:spPr>
          <a:xfrm>
            <a:off x="10414216" y="1601218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稻壳儿榴莲果果" descr="5a118daf52db5"/>
          <p:cNvPicPr>
            <a:picLocks noChangeAspect="1"/>
          </p:cNvPicPr>
          <p:nvPr/>
        </p:nvPicPr>
        <p:blipFill rotWithShape="1">
          <a:blip r:embed="rId1"/>
          <a:srcRect l="41938" t="-2070" r="6658" b="13544"/>
          <a:stretch>
            <a:fillRect/>
          </a:stretch>
        </p:blipFill>
        <p:spPr>
          <a:xfrm>
            <a:off x="10966934" y="4748165"/>
            <a:ext cx="1225066" cy="2109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榴莲果果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3467100" y="800100"/>
            <a:ext cx="5257800" cy="5257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54642" y="1929566"/>
            <a:ext cx="2277844" cy="3562483"/>
            <a:chOff x="4526042" y="2103692"/>
            <a:chExt cx="2277844" cy="3203185"/>
          </a:xfrm>
        </p:grpSpPr>
        <p:sp>
          <p:nvSpPr>
            <p:cNvPr id="6" name="稻壳儿榴莲果果"/>
            <p:cNvSpPr txBox="1"/>
            <p:nvPr/>
          </p:nvSpPr>
          <p:spPr>
            <a:xfrm>
              <a:off x="5510331" y="3567826"/>
              <a:ext cx="1107996" cy="173905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特征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7" name="稻壳儿榴莲果果"/>
            <p:cNvSpPr txBox="1"/>
            <p:nvPr/>
          </p:nvSpPr>
          <p:spPr>
            <a:xfrm>
              <a:off x="5141893" y="2103692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节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  <p:sp>
          <p:nvSpPr>
            <p:cNvPr id="8" name="稻壳儿榴莲果果"/>
            <p:cNvSpPr txBox="1"/>
            <p:nvPr/>
          </p:nvSpPr>
          <p:spPr>
            <a:xfrm>
              <a:off x="4526042" y="2550139"/>
              <a:ext cx="1661993" cy="117348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文道楷体" panose="02010600040101010101" charset="-122"/>
                  <a:cs typeface="Arial" panose="020B0604020202020204" pitchFamily="34" charset="0"/>
                  <a:sym typeface="华文新魏" panose="02010800040101010101" pitchFamily="2" charset="-122"/>
                </a:rPr>
                <a:t>气</a:t>
              </a:r>
              <a:endPara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endParaRPr>
            </a:p>
          </p:txBody>
        </p:sp>
      </p:grpSp>
      <p:sp>
        <p:nvSpPr>
          <p:cNvPr id="10" name="稻壳儿榴莲果果"/>
          <p:cNvSpPr/>
          <p:nvPr/>
        </p:nvSpPr>
        <p:spPr>
          <a:xfrm>
            <a:off x="5317296" y="3731199"/>
            <a:ext cx="536683" cy="130510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章壹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>
            <a:fillRect/>
          </a:stretch>
        </p:blipFill>
        <p:spPr>
          <a:xfrm>
            <a:off x="2512490" y="2861407"/>
            <a:ext cx="3084565" cy="273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榴莲果果"/>
          <p:cNvSpPr/>
          <p:nvPr/>
        </p:nvSpPr>
        <p:spPr>
          <a:xfrm>
            <a:off x="5044440" y="1330028"/>
            <a:ext cx="6339840" cy="419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大寒节气，大气环流比较稳定，环流调整周期大约为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20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天左右。此种环流调整时，常出现大范围雨雪天气和大风降温。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当东经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80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度以西为长波脊，东亚为沿海大槽，我国受西北风气流控制及不断补充的冷空气影响便会出现持续低温。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同小寒一样，大寒也是表示天气寒冷程度的节气。近代气象观测记录虽然表明，在我国部分地区，大寒不如小寒冷，但是，在某些年份和沿海少数地方，全年最低气温仍然会出现在大寒节气内。所以，应继续做好农作物防寒，特别应注意保护牲畜安全过冬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411480" y="1330028"/>
            <a:ext cx="4197944" cy="4197944"/>
          </a:xfrm>
          <a:prstGeom prst="ellipse">
            <a:avLst/>
          </a:prstGeom>
          <a:solidFill>
            <a:srgbClr val="2A42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稻壳儿榴莲果果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-365760" y="1046352"/>
            <a:ext cx="5867400" cy="4643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榴莲果果"/>
          <p:cNvSpPr/>
          <p:nvPr/>
        </p:nvSpPr>
        <p:spPr>
          <a:xfrm>
            <a:off x="2596722" y="3429000"/>
            <a:ext cx="2031325" cy="2645534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大寒是</a:t>
            </a:r>
            <a:endParaRPr lang="en-US" altLang="zh-CN" sz="20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一年中雨水</a:t>
            </a:r>
            <a:endParaRPr lang="en-US" altLang="zh-CN" sz="20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方正兰亭黑简体" panose="02000000000000000000" charset="-122"/>
                <a:sym typeface="Arial" panose="020B0604020202020204" pitchFamily="34" charset="0"/>
              </a:rPr>
              <a:t>最少的时段。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方正兰亭黑简体" panose="02000000000000000000" charset="-122"/>
              <a:sym typeface="Arial" panose="020B0604020202020204" pitchFamily="34" charset="0"/>
            </a:endParaRPr>
          </a:p>
        </p:txBody>
      </p:sp>
      <p:pic>
        <p:nvPicPr>
          <p:cNvPr id="5" name="稻壳儿榴莲果果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"/>
          <a:stretch>
            <a:fillRect/>
          </a:stretch>
        </p:blipFill>
        <p:spPr>
          <a:xfrm>
            <a:off x="4835436" y="1131443"/>
            <a:ext cx="7254056" cy="4943091"/>
          </a:xfrm>
          <a:prstGeom prst="rect">
            <a:avLst/>
          </a:prstGeom>
        </p:spPr>
      </p:pic>
      <p:sp>
        <p:nvSpPr>
          <p:cNvPr id="7" name="稻壳儿榴莲果果"/>
          <p:cNvSpPr/>
          <p:nvPr/>
        </p:nvSpPr>
        <p:spPr>
          <a:xfrm>
            <a:off x="769016" y="1280665"/>
            <a:ext cx="1453876" cy="394716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稻壳儿榴莲果果"/>
          <p:cNvSpPr/>
          <p:nvPr/>
        </p:nvSpPr>
        <p:spPr>
          <a:xfrm>
            <a:off x="1095845" y="2330439"/>
            <a:ext cx="800219" cy="1721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文道楷体" panose="02010600040101010101" charset="-122"/>
                <a:cs typeface="Arial" panose="020B0604020202020204" pitchFamily="34" charset="0"/>
                <a:sym typeface="华文新魏" panose="02010800040101010101" pitchFamily="2" charset="-122"/>
              </a:rPr>
              <a:t>雨  水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文道楷体" panose="02010600040101010101" charset="-122"/>
              <a:cs typeface="Arial" panose="020B0604020202020204" pitchFamily="34" charset="0"/>
              <a:sym typeface="华文新魏" panose="02010800040101010101" pitchFamily="2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967979" y="1456070"/>
            <a:ext cx="1055951" cy="3649835"/>
          </a:xfrm>
          <a:prstGeom prst="rect">
            <a:avLst/>
          </a:prstGeom>
          <a:noFill/>
          <a:ln>
            <a:solidFill>
              <a:srgbClr val="2A4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Vesterbro Light"/>
        <a:ea typeface=""/>
        <a:cs typeface=""/>
        <a:font script="Jpan" typeface="游ゴシック Light"/>
        <a:font script="Hang" typeface="맑은 고딕"/>
        <a:font script="Hans" typeface="Vesterbro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方正兰亭黑简体"/>
        <a:ea typeface=""/>
        <a:cs typeface=""/>
        <a:font script="Jpan" typeface="游ゴシック"/>
        <a:font script="Hang" typeface="맑은 고딕"/>
        <a:font script="Hans" typeface="方正兰亭黑简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Vesterbro Light"/>
        <a:ea typeface=""/>
        <a:cs typeface=""/>
        <a:font script="Jpan" typeface="游ゴシック Light"/>
        <a:font script="Hang" typeface="맑은 고딕"/>
        <a:font script="Hans" typeface="Vesterbro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方正兰亭黑简体"/>
        <a:ea typeface=""/>
        <a:cs typeface=""/>
        <a:font script="Jpan" typeface="游ゴシック"/>
        <a:font script="Hang" typeface="맑은 고딕"/>
        <a:font script="Hans" typeface="方正兰亭黑简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2310</Words>
  <Application>WPS 演示</Application>
  <PresentationFormat>宽屏</PresentationFormat>
  <Paragraphs>213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8" baseType="lpstr">
      <vt:lpstr>Arial</vt:lpstr>
      <vt:lpstr>宋体</vt:lpstr>
      <vt:lpstr>Wingdings</vt:lpstr>
      <vt:lpstr>方正兰亭黑简体</vt:lpstr>
      <vt:lpstr>黑体</vt:lpstr>
      <vt:lpstr>字魂24号-镇魂手书</vt:lpstr>
      <vt:lpstr>楷体</vt:lpstr>
      <vt:lpstr>华文新魏</vt:lpstr>
      <vt:lpstr>微软雅黑</vt:lpstr>
      <vt:lpstr>Roboto Condensed Light</vt:lpstr>
      <vt:lpstr>SF UI Display Thin</vt:lpstr>
      <vt:lpstr>Source Sans Pro ExtraLight</vt:lpstr>
      <vt:lpstr>Arial</vt:lpstr>
      <vt:lpstr>Arial Unicode MS</vt:lpstr>
      <vt:lpstr>等线 Light</vt:lpstr>
      <vt:lpstr>Calibri</vt:lpstr>
      <vt:lpstr>Rockwell Condensed</vt:lpstr>
      <vt:lpstr>★日文毛笔</vt:lpstr>
      <vt:lpstr>Segoe UI Light</vt:lpstr>
      <vt:lpstr>MS UI Gothic</vt:lpstr>
      <vt:lpstr>Lucida Console</vt:lpstr>
      <vt:lpstr>文道楷体</vt:lpstr>
      <vt:lpstr>Vesterbro Light</vt:lpstr>
      <vt:lpstr>镇魂手书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铭</cp:lastModifiedBy>
  <cp:revision>103</cp:revision>
  <dcterms:created xsi:type="dcterms:W3CDTF">2021-01-06T09:42:00Z</dcterms:created>
  <dcterms:modified xsi:type="dcterms:W3CDTF">2022-01-12T08:52:57Z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v1.0_mb_h/JkJv7WqYqOuOR+2omE2A==</vt:lpwstr>
  </property>
  <property fmtid="{D5CDD505-2E9C-101B-9397-08002B2CF9AE}" pid="4" name="ICV">
    <vt:lpwstr>D56F6976672A4CB6A2FD296726986207</vt:lpwstr>
  </property>
</Properties>
</file>