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09" r:id="rId3"/>
    <p:sldId id="410" r:id="rId4"/>
    <p:sldId id="411" r:id="rId5"/>
    <p:sldId id="412" r:id="rId6"/>
    <p:sldId id="413" r:id="rId7"/>
    <p:sldId id="414" r:id="rId8"/>
    <p:sldId id="415" r:id="rId9"/>
    <p:sldId id="416" r:id="rId10"/>
    <p:sldId id="417" r:id="rId11"/>
    <p:sldId id="419" r:id="rId12"/>
    <p:sldId id="420" r:id="rId13"/>
    <p:sldId id="421" r:id="rId14"/>
    <p:sldId id="422" r:id="rId15"/>
    <p:sldId id="423" r:id="rId16"/>
    <p:sldId id="424" r:id="rId17"/>
    <p:sldId id="425" r:id="rId18"/>
    <p:sldId id="426" r:id="rId19"/>
    <p:sldId id="427" r:id="rId20"/>
    <p:sldId id="428" r:id="rId21"/>
    <p:sldId id="429" r:id="rId22"/>
    <p:sldId id="430" r:id="rId23"/>
    <p:sldId id="431" r:id="rId24"/>
    <p:sldId id="432" r:id="rId25"/>
    <p:sldId id="433"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9D9D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63.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2.xml"/><Relationship Id="rId4" Type="http://schemas.openxmlformats.org/officeDocument/2006/relationships/image" Target="../media/image11.pn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3.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74.xm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5.xml"/><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6.xml"/><Relationship Id="rId4" Type="http://schemas.openxmlformats.org/officeDocument/2006/relationships/image" Target="../media/image15.pn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7.xml"/><Relationship Id="rId4" Type="http://schemas.openxmlformats.org/officeDocument/2006/relationships/image" Target="../media/image16.pn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8.xml"/><Relationship Id="rId4" Type="http://schemas.openxmlformats.org/officeDocument/2006/relationships/image" Target="../media/image17.pn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9.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0.xml"/><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1.xml"/><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4.xml"/><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2.xml"/><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3.xml"/><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8.png"/><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4.xml"/><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5.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6.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65.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66.xml"/><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7.xml"/><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68.xml"/><Relationship Id="rId4" Type="http://schemas.openxmlformats.org/officeDocument/2006/relationships/image" Target="../media/image9.jpe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69.xml"/><Relationship Id="rId4" Type="http://schemas.openxmlformats.org/officeDocument/2006/relationships/image" Target="../media/image10.jpe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0.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1.xml"/><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pic>
        <p:nvPicPr>
          <p:cNvPr id="7" name="图片 6" descr="21"/>
          <p:cNvPicPr>
            <a:picLocks noChangeAspect="1"/>
          </p:cNvPicPr>
          <p:nvPr/>
        </p:nvPicPr>
        <p:blipFill>
          <a:blip r:embed="rId2"/>
          <a:srcRect t="29407" b="29413"/>
          <a:stretch>
            <a:fillRect/>
          </a:stretch>
        </p:blipFill>
        <p:spPr>
          <a:xfrm>
            <a:off x="1932940" y="3512820"/>
            <a:ext cx="8124190" cy="3345815"/>
          </a:xfrm>
          <a:prstGeom prst="rect">
            <a:avLst/>
          </a:prstGeom>
        </p:spPr>
      </p:pic>
      <p:pic>
        <p:nvPicPr>
          <p:cNvPr id="4" name="图片 3" descr="20"/>
          <p:cNvPicPr>
            <a:picLocks noChangeAspect="1"/>
          </p:cNvPicPr>
          <p:nvPr/>
        </p:nvPicPr>
        <p:blipFill>
          <a:blip r:embed="rId3"/>
          <a:srcRect t="66571"/>
          <a:stretch>
            <a:fillRect/>
          </a:stretch>
        </p:blipFill>
        <p:spPr>
          <a:xfrm>
            <a:off x="0" y="5372100"/>
            <a:ext cx="12192000" cy="1485900"/>
          </a:xfrm>
          <a:prstGeom prst="rect">
            <a:avLst/>
          </a:prstGeom>
        </p:spPr>
      </p:pic>
      <p:sp>
        <p:nvSpPr>
          <p:cNvPr id="30" name="文本框 29"/>
          <p:cNvSpPr txBox="1"/>
          <p:nvPr/>
        </p:nvSpPr>
        <p:spPr>
          <a:xfrm>
            <a:off x="5836285" y="2064385"/>
            <a:ext cx="3992880" cy="1630045"/>
          </a:xfrm>
          <a:prstGeom prst="rect">
            <a:avLst/>
          </a:prstGeom>
          <a:noFill/>
        </p:spPr>
        <p:txBody>
          <a:bodyPr wrap="none" rtlCol="0">
            <a:spAutoFit/>
          </a:bodyPr>
          <a:p>
            <a:r>
              <a:rPr lang="zh-CN" altLang="en-US" sz="10000">
                <a:solidFill>
                  <a:srgbClr val="C00000"/>
                </a:solidFill>
                <a:latin typeface="黑体-简" panose="02000000000000000000" charset="-128"/>
                <a:ea typeface="黑体-简" panose="02000000000000000000" charset="-128"/>
              </a:rPr>
              <a:t>青年节</a:t>
            </a:r>
            <a:endParaRPr lang="zh-CN" altLang="en-US" sz="10000">
              <a:solidFill>
                <a:srgbClr val="C00000"/>
              </a:solidFill>
              <a:latin typeface="黑体-简" panose="02000000000000000000" charset="-128"/>
              <a:ea typeface="黑体-简" panose="02000000000000000000" charset="-128"/>
            </a:endParaRPr>
          </a:p>
        </p:txBody>
      </p:sp>
      <p:sp>
        <p:nvSpPr>
          <p:cNvPr id="33" name="文本框 32"/>
          <p:cNvSpPr txBox="1"/>
          <p:nvPr/>
        </p:nvSpPr>
        <p:spPr>
          <a:xfrm>
            <a:off x="5974715" y="1703705"/>
            <a:ext cx="3716655" cy="475615"/>
          </a:xfrm>
          <a:prstGeom prst="rect">
            <a:avLst/>
          </a:prstGeom>
          <a:noFill/>
        </p:spPr>
        <p:txBody>
          <a:bodyPr wrap="square" rtlCol="0">
            <a:spAutoFit/>
          </a:bodyPr>
          <a:p>
            <a:pPr algn="dist"/>
            <a:r>
              <a:rPr lang="zh-CN" altLang="en-US" sz="2500">
                <a:solidFill>
                  <a:srgbClr val="C00000"/>
                </a:solidFill>
                <a:latin typeface="黑体-简" panose="02000000000000000000" charset="-128"/>
                <a:ea typeface="黑体-简" panose="02000000000000000000" charset="-128"/>
              </a:rPr>
              <a:t>点燃青春，放飞梦想</a:t>
            </a:r>
            <a:endParaRPr lang="zh-CN" altLang="en-US" sz="2500">
              <a:solidFill>
                <a:srgbClr val="C00000"/>
              </a:solidFill>
              <a:latin typeface="黑体-简" panose="02000000000000000000" charset="-128"/>
              <a:ea typeface="黑体-简" panose="02000000000000000000" charset="-128"/>
            </a:endParaRPr>
          </a:p>
        </p:txBody>
      </p:sp>
      <p:pic>
        <p:nvPicPr>
          <p:cNvPr id="2" name="图片 1" descr="24-1"/>
          <p:cNvPicPr>
            <a:picLocks noChangeAspect="1"/>
          </p:cNvPicPr>
          <p:nvPr/>
        </p:nvPicPr>
        <p:blipFill>
          <a:blip r:embed="rId4"/>
          <a:srcRect t="393" r="7453" b="33065"/>
          <a:stretch>
            <a:fillRect/>
          </a:stretch>
        </p:blipFill>
        <p:spPr>
          <a:xfrm>
            <a:off x="2380615" y="915035"/>
            <a:ext cx="3613785" cy="2597785"/>
          </a:xfrm>
          <a:prstGeom prst="rect">
            <a:avLst/>
          </a:prstGeom>
        </p:spPr>
      </p:pic>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sp>
        <p:nvSpPr>
          <p:cNvPr id="2" name="圆角矩形 1"/>
          <p:cNvSpPr/>
          <p:nvPr/>
        </p:nvSpPr>
        <p:spPr>
          <a:xfrm>
            <a:off x="323215" y="297180"/>
            <a:ext cx="11545570" cy="6263640"/>
          </a:xfrm>
          <a:prstGeom prst="roundRect">
            <a:avLst>
              <a:gd name="adj" fmla="val 8291"/>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20"/>
          <p:cNvPicPr>
            <a:picLocks noChangeAspect="1"/>
          </p:cNvPicPr>
          <p:nvPr/>
        </p:nvPicPr>
        <p:blipFill>
          <a:blip r:embed="rId2"/>
          <a:srcRect t="66571"/>
          <a:stretch>
            <a:fillRect/>
          </a:stretch>
        </p:blipFill>
        <p:spPr>
          <a:xfrm>
            <a:off x="0" y="5372100"/>
            <a:ext cx="12192000" cy="1485900"/>
          </a:xfrm>
          <a:prstGeom prst="rect">
            <a:avLst/>
          </a:prstGeom>
        </p:spPr>
      </p:pic>
      <p:pic>
        <p:nvPicPr>
          <p:cNvPr id="3" name="图片 2" descr="图片1"/>
          <p:cNvPicPr>
            <a:picLocks noChangeAspect="1"/>
          </p:cNvPicPr>
          <p:nvPr/>
        </p:nvPicPr>
        <p:blipFill>
          <a:blip r:embed="rId3"/>
          <a:stretch>
            <a:fillRect/>
          </a:stretch>
        </p:blipFill>
        <p:spPr>
          <a:xfrm>
            <a:off x="10190480" y="399415"/>
            <a:ext cx="1480820" cy="497840"/>
          </a:xfrm>
          <a:prstGeom prst="rect">
            <a:avLst/>
          </a:prstGeom>
        </p:spPr>
      </p:pic>
      <p:sp>
        <p:nvSpPr>
          <p:cNvPr id="19" name="矩形 18"/>
          <p:cNvSpPr/>
          <p:nvPr/>
        </p:nvSpPr>
        <p:spPr>
          <a:xfrm>
            <a:off x="1072515" y="1238250"/>
            <a:ext cx="4410075" cy="460375"/>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1139190" y="1218565"/>
            <a:ext cx="4158615" cy="475615"/>
          </a:xfrm>
          <a:prstGeom prst="rect">
            <a:avLst/>
          </a:prstGeom>
          <a:noFill/>
        </p:spPr>
        <p:txBody>
          <a:bodyPr wrap="square" rtlCol="0">
            <a:spAutoFit/>
          </a:bodyPr>
          <a:p>
            <a:pPr algn="dist"/>
            <a:r>
              <a:rPr lang="zh-CN" altLang="en-US" sz="2500">
                <a:solidFill>
                  <a:schemeClr val="bg1"/>
                </a:solidFill>
                <a:latin typeface="黑体-简" panose="02000000000000000000" charset="-128"/>
                <a:ea typeface="黑体-简" panose="02000000000000000000" charset="-128"/>
                <a:sym typeface="+mn-ea"/>
              </a:rPr>
              <a:t>五四精神为了振兴中华民族</a:t>
            </a:r>
            <a:endParaRPr lang="zh-CN" altLang="en-US" sz="2500">
              <a:solidFill>
                <a:schemeClr val="bg1"/>
              </a:solidFill>
              <a:latin typeface="黑体-简" panose="02000000000000000000" charset="-128"/>
              <a:ea typeface="黑体-简" panose="02000000000000000000" charset="-128"/>
              <a:sym typeface="+mn-ea"/>
            </a:endParaRPr>
          </a:p>
        </p:txBody>
      </p:sp>
      <p:sp>
        <p:nvSpPr>
          <p:cNvPr id="7" name="文本框 6"/>
          <p:cNvSpPr txBox="1"/>
          <p:nvPr/>
        </p:nvSpPr>
        <p:spPr>
          <a:xfrm>
            <a:off x="1139190" y="1962150"/>
            <a:ext cx="5694045" cy="3553460"/>
          </a:xfrm>
          <a:prstGeom prst="rect">
            <a:avLst/>
          </a:prstGeom>
          <a:noFill/>
        </p:spPr>
        <p:txBody>
          <a:bodyPr wrap="square" rtlCol="0">
            <a:spAutoFit/>
          </a:bodyPr>
          <a:p>
            <a:pPr algn="l" fontAlgn="auto">
              <a:lnSpc>
                <a:spcPts val="3000"/>
              </a:lnSpc>
            </a:pPr>
            <a:r>
              <a:rPr lang="zh-CN" altLang="en-US" sz="1600">
                <a:latin typeface="黑体-简" panose="02000000000000000000" charset="-128"/>
                <a:ea typeface="黑体-简" panose="02000000000000000000" charset="-128"/>
              </a:rPr>
              <a:t>爱国主义是五四精神的源泉，民主与科学是五四精神的核心，勇于探索、敢于创新、解放思想、实行变革是民主与科学提出和实现的途径，理性精神、个性解放、反帝反封建是民主与科学的内容。而所有这些，最终目的都是为了振兴中华民族。因此，纪念五四运动，发扬五四精神，应该把这些方面结合起来，为振兴中华民族而努力奋斗。</a:t>
            </a:r>
            <a:endParaRPr lang="zh-CN" altLang="en-US" sz="1600">
              <a:latin typeface="黑体-简" panose="02000000000000000000" charset="-128"/>
              <a:ea typeface="黑体-简" panose="02000000000000000000" charset="-128"/>
            </a:endParaRPr>
          </a:p>
          <a:p>
            <a:pPr algn="l" fontAlgn="auto">
              <a:lnSpc>
                <a:spcPts val="3000"/>
              </a:lnSpc>
            </a:pPr>
            <a:r>
              <a:rPr lang="zh-CN" altLang="en-US" sz="1600">
                <a:latin typeface="黑体-简" panose="02000000000000000000" charset="-128"/>
                <a:ea typeface="黑体-简" panose="02000000000000000000" charset="-128"/>
              </a:rPr>
              <a:t>五四精神代表着诚实的，进步的，积极的，自由的，平等的，创造的，美的，善的，和平的，相爱互助的，劳动而愉快的，全社会幸福的统一体现。</a:t>
            </a:r>
            <a:endParaRPr lang="zh-CN" altLang="en-US" sz="1600">
              <a:latin typeface="黑体-简" panose="02000000000000000000" charset="-128"/>
              <a:ea typeface="黑体-简" panose="02000000000000000000" charset="-128"/>
            </a:endParaRPr>
          </a:p>
        </p:txBody>
      </p:sp>
      <p:pic>
        <p:nvPicPr>
          <p:cNvPr id="15" name="图片 14" descr="2-7"/>
          <p:cNvPicPr>
            <a:picLocks noChangeAspect="1"/>
          </p:cNvPicPr>
          <p:nvPr/>
        </p:nvPicPr>
        <p:blipFill>
          <a:blip r:embed="rId4"/>
          <a:stretch>
            <a:fillRect/>
          </a:stretch>
        </p:blipFill>
        <p:spPr>
          <a:xfrm>
            <a:off x="7127875" y="584835"/>
            <a:ext cx="3804920" cy="5975985"/>
          </a:xfrm>
          <a:prstGeom prst="rect">
            <a:avLst/>
          </a:prstGeom>
        </p:spPr>
      </p:pic>
      <p:sp>
        <p:nvSpPr>
          <p:cNvPr id="21" name="文本框 20"/>
          <p:cNvSpPr txBox="1"/>
          <p:nvPr/>
        </p:nvSpPr>
        <p:spPr>
          <a:xfrm>
            <a:off x="8115300" y="584835"/>
            <a:ext cx="1452880" cy="1630045"/>
          </a:xfrm>
          <a:prstGeom prst="rect">
            <a:avLst/>
          </a:prstGeom>
          <a:noFill/>
        </p:spPr>
        <p:txBody>
          <a:bodyPr wrap="none" rtlCol="0">
            <a:spAutoFit/>
          </a:bodyPr>
          <a:p>
            <a:r>
              <a:rPr lang="zh-CN" altLang="en-US" sz="10000">
                <a:solidFill>
                  <a:srgbClr val="C00000"/>
                </a:solidFill>
                <a:latin typeface="鸿雷板书简体" panose="00000500000000000000" charset="-122"/>
                <a:ea typeface="鸿雷板书简体" panose="00000500000000000000" charset="-122"/>
              </a:rPr>
              <a:t>爱</a:t>
            </a:r>
            <a:endParaRPr lang="zh-CN" altLang="en-US" sz="10000">
              <a:solidFill>
                <a:srgbClr val="C00000"/>
              </a:solidFill>
              <a:latin typeface="鸿雷板书简体" panose="00000500000000000000" charset="-122"/>
              <a:ea typeface="鸿雷板书简体" panose="00000500000000000000" charset="-122"/>
            </a:endParaRPr>
          </a:p>
        </p:txBody>
      </p:sp>
      <p:sp>
        <p:nvSpPr>
          <p:cNvPr id="23" name="文本框 22"/>
          <p:cNvSpPr txBox="1"/>
          <p:nvPr/>
        </p:nvSpPr>
        <p:spPr>
          <a:xfrm>
            <a:off x="8737600" y="1568450"/>
            <a:ext cx="1452880" cy="1630045"/>
          </a:xfrm>
          <a:prstGeom prst="rect">
            <a:avLst/>
          </a:prstGeom>
          <a:noFill/>
        </p:spPr>
        <p:txBody>
          <a:bodyPr wrap="none" rtlCol="0">
            <a:spAutoFit/>
          </a:bodyPr>
          <a:p>
            <a:r>
              <a:rPr lang="zh-CN" altLang="en-US" sz="10000">
                <a:solidFill>
                  <a:srgbClr val="C00000"/>
                </a:solidFill>
                <a:latin typeface="鸿雷板书简体" panose="00000500000000000000" charset="-122"/>
                <a:ea typeface="鸿雷板书简体" panose="00000500000000000000" charset="-122"/>
              </a:rPr>
              <a:t>国</a:t>
            </a:r>
            <a:endParaRPr lang="zh-CN" altLang="en-US" sz="10000">
              <a:solidFill>
                <a:srgbClr val="C00000"/>
              </a:solidFill>
              <a:latin typeface="鸿雷板书简体" panose="00000500000000000000" charset="-122"/>
              <a:ea typeface="鸿雷板书简体" panose="00000500000000000000" charset="-122"/>
            </a:endParaRPr>
          </a:p>
        </p:txBody>
      </p:sp>
      <p:sp>
        <p:nvSpPr>
          <p:cNvPr id="5" name="文本框 4"/>
          <p:cNvSpPr txBox="1"/>
          <p:nvPr/>
        </p:nvSpPr>
        <p:spPr>
          <a:xfrm>
            <a:off x="10483215" y="1694180"/>
            <a:ext cx="567055" cy="3647440"/>
          </a:xfrm>
          <a:prstGeom prst="rect">
            <a:avLst/>
          </a:prstGeom>
          <a:noFill/>
        </p:spPr>
        <p:txBody>
          <a:bodyPr vert="eaVert" wrap="none" rtlCol="0">
            <a:spAutoFit/>
          </a:bodyPr>
          <a:p>
            <a:pPr algn="l"/>
            <a:r>
              <a:rPr lang="zh-CN" altLang="en-US">
                <a:solidFill>
                  <a:schemeClr val="tx1"/>
                </a:solidFill>
                <a:latin typeface="思源黑体旧字形 Bold" panose="020B0800000000000000" charset="-122"/>
                <a:ea typeface="思源黑体旧字形 Bold" panose="020B0800000000000000" charset="-122"/>
              </a:rPr>
              <a:t>五四精神就是升华了的</a:t>
            </a:r>
            <a:r>
              <a:rPr lang="zh-CN" altLang="en-US" sz="2500">
                <a:solidFill>
                  <a:srgbClr val="C00000"/>
                </a:solidFill>
                <a:latin typeface="思源黑体旧字形 Bold" panose="020B0800000000000000" charset="-122"/>
                <a:ea typeface="思源黑体旧字形 Bold" panose="020B0800000000000000" charset="-122"/>
              </a:rPr>
              <a:t>爱国精神</a:t>
            </a:r>
            <a:endParaRPr lang="zh-CN" altLang="en-US" sz="2500">
              <a:solidFill>
                <a:srgbClr val="C00000"/>
              </a:solidFill>
              <a:latin typeface="思源黑体旧字形 Bold" panose="020B0800000000000000" charset="-122"/>
              <a:ea typeface="思源黑体旧字形 Bold" panose="020B0800000000000000" charset="-122"/>
            </a:endParaRPr>
          </a:p>
        </p:txBody>
      </p:sp>
    </p:spTree>
    <p:custDataLst>
      <p:tags r:id="rId5"/>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sp>
        <p:nvSpPr>
          <p:cNvPr id="2" name="圆角矩形 1"/>
          <p:cNvSpPr/>
          <p:nvPr/>
        </p:nvSpPr>
        <p:spPr>
          <a:xfrm>
            <a:off x="323215" y="297180"/>
            <a:ext cx="11545570" cy="6263640"/>
          </a:xfrm>
          <a:prstGeom prst="roundRect">
            <a:avLst>
              <a:gd name="adj" fmla="val 8291"/>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20"/>
          <p:cNvPicPr>
            <a:picLocks noChangeAspect="1"/>
          </p:cNvPicPr>
          <p:nvPr/>
        </p:nvPicPr>
        <p:blipFill>
          <a:blip r:embed="rId2"/>
          <a:srcRect t="66571"/>
          <a:stretch>
            <a:fillRect/>
          </a:stretch>
        </p:blipFill>
        <p:spPr>
          <a:xfrm>
            <a:off x="0" y="5372100"/>
            <a:ext cx="12192000" cy="1485900"/>
          </a:xfrm>
          <a:prstGeom prst="rect">
            <a:avLst/>
          </a:prstGeom>
        </p:spPr>
      </p:pic>
      <p:pic>
        <p:nvPicPr>
          <p:cNvPr id="3" name="图片 2" descr="图片1"/>
          <p:cNvPicPr>
            <a:picLocks noChangeAspect="1"/>
          </p:cNvPicPr>
          <p:nvPr/>
        </p:nvPicPr>
        <p:blipFill>
          <a:blip r:embed="rId3"/>
          <a:stretch>
            <a:fillRect/>
          </a:stretch>
        </p:blipFill>
        <p:spPr>
          <a:xfrm>
            <a:off x="10190480" y="399415"/>
            <a:ext cx="1480820" cy="497840"/>
          </a:xfrm>
          <a:prstGeom prst="rect">
            <a:avLst/>
          </a:prstGeom>
        </p:spPr>
      </p:pic>
      <p:sp>
        <p:nvSpPr>
          <p:cNvPr id="7" name="椭圆 6"/>
          <p:cNvSpPr/>
          <p:nvPr/>
        </p:nvSpPr>
        <p:spPr>
          <a:xfrm>
            <a:off x="4805045" y="1438275"/>
            <a:ext cx="2093595" cy="2093595"/>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01"/>
          <p:cNvPicPr>
            <a:picLocks noChangeAspect="1"/>
          </p:cNvPicPr>
          <p:nvPr/>
        </p:nvPicPr>
        <p:blipFill>
          <a:blip r:embed="rId4"/>
          <a:stretch>
            <a:fillRect/>
          </a:stretch>
        </p:blipFill>
        <p:spPr>
          <a:xfrm>
            <a:off x="4484370" y="1924685"/>
            <a:ext cx="2735580" cy="2463165"/>
          </a:xfrm>
          <a:prstGeom prst="rect">
            <a:avLst/>
          </a:prstGeom>
        </p:spPr>
      </p:pic>
      <p:sp>
        <p:nvSpPr>
          <p:cNvPr id="15" name="文本框 14"/>
          <p:cNvSpPr txBox="1"/>
          <p:nvPr/>
        </p:nvSpPr>
        <p:spPr>
          <a:xfrm>
            <a:off x="5386070" y="1823720"/>
            <a:ext cx="930910" cy="860425"/>
          </a:xfrm>
          <a:prstGeom prst="rect">
            <a:avLst/>
          </a:prstGeom>
          <a:noFill/>
        </p:spPr>
        <p:txBody>
          <a:bodyPr wrap="none" rtlCol="0">
            <a:spAutoFit/>
          </a:bodyPr>
          <a:p>
            <a:r>
              <a:rPr lang="en-US" altLang="zh-CN" sz="5000">
                <a:solidFill>
                  <a:srgbClr val="C00000"/>
                </a:solidFill>
                <a:latin typeface="思源黑体旧字形 Bold" panose="020B0800000000000000" charset="-122"/>
                <a:ea typeface="思源黑体旧字形 Bold" panose="020B0800000000000000" charset="-122"/>
              </a:rPr>
              <a:t>03</a:t>
            </a:r>
            <a:endParaRPr lang="en-US" altLang="zh-CN" sz="5000">
              <a:solidFill>
                <a:srgbClr val="C00000"/>
              </a:solidFill>
              <a:latin typeface="思源黑体旧字形 Bold" panose="020B0800000000000000" charset="-122"/>
              <a:ea typeface="思源黑体旧字形 Bold" panose="020B0800000000000000" charset="-122"/>
            </a:endParaRPr>
          </a:p>
        </p:txBody>
      </p:sp>
      <p:sp>
        <p:nvSpPr>
          <p:cNvPr id="16" name="文本框 15"/>
          <p:cNvSpPr txBox="1"/>
          <p:nvPr/>
        </p:nvSpPr>
        <p:spPr>
          <a:xfrm>
            <a:off x="2999740" y="4272915"/>
            <a:ext cx="6189980" cy="860425"/>
          </a:xfrm>
          <a:prstGeom prst="rect">
            <a:avLst/>
          </a:prstGeom>
          <a:noFill/>
        </p:spPr>
        <p:txBody>
          <a:bodyPr wrap="square" rtlCol="0">
            <a:spAutoFit/>
          </a:bodyPr>
          <a:p>
            <a:pPr algn="dist"/>
            <a:r>
              <a:rPr lang="zh-CN" altLang="en-US" sz="5000">
                <a:solidFill>
                  <a:srgbClr val="C00000"/>
                </a:solidFill>
                <a:latin typeface="思源黑体旧字形 Bold" panose="020B0800000000000000" charset="-122"/>
                <a:ea typeface="思源黑体旧字形 Bold" panose="020B0800000000000000" charset="-122"/>
                <a:sym typeface="+mn-ea"/>
              </a:rPr>
              <a:t>五四精神的当代意义</a:t>
            </a:r>
            <a:endParaRPr lang="zh-CN" altLang="en-US" sz="5000">
              <a:solidFill>
                <a:srgbClr val="C00000"/>
              </a:solidFill>
              <a:latin typeface="思源黑体旧字形 Bold" panose="020B0800000000000000" charset="-122"/>
              <a:ea typeface="思源黑体旧字形 Bold" panose="020B0800000000000000" charset="-122"/>
              <a:sym typeface="+mn-ea"/>
            </a:endParaRPr>
          </a:p>
        </p:txBody>
      </p:sp>
    </p:spTree>
    <p:custDataLst>
      <p:tags r:id="rId5"/>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sp>
        <p:nvSpPr>
          <p:cNvPr id="2" name="圆角矩形 1"/>
          <p:cNvSpPr/>
          <p:nvPr/>
        </p:nvSpPr>
        <p:spPr>
          <a:xfrm>
            <a:off x="323215" y="297180"/>
            <a:ext cx="11545570" cy="6263640"/>
          </a:xfrm>
          <a:prstGeom prst="roundRect">
            <a:avLst>
              <a:gd name="adj" fmla="val 8291"/>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20"/>
          <p:cNvPicPr>
            <a:picLocks noChangeAspect="1"/>
          </p:cNvPicPr>
          <p:nvPr/>
        </p:nvPicPr>
        <p:blipFill>
          <a:blip r:embed="rId2"/>
          <a:srcRect t="66571"/>
          <a:stretch>
            <a:fillRect/>
          </a:stretch>
        </p:blipFill>
        <p:spPr>
          <a:xfrm>
            <a:off x="0" y="5372100"/>
            <a:ext cx="12192000" cy="1485900"/>
          </a:xfrm>
          <a:prstGeom prst="rect">
            <a:avLst/>
          </a:prstGeom>
        </p:spPr>
      </p:pic>
      <p:pic>
        <p:nvPicPr>
          <p:cNvPr id="3" name="图片 2" descr="图片1"/>
          <p:cNvPicPr>
            <a:picLocks noChangeAspect="1"/>
          </p:cNvPicPr>
          <p:nvPr/>
        </p:nvPicPr>
        <p:blipFill>
          <a:blip r:embed="rId3"/>
          <a:stretch>
            <a:fillRect/>
          </a:stretch>
        </p:blipFill>
        <p:spPr>
          <a:xfrm>
            <a:off x="10190480" y="399415"/>
            <a:ext cx="1480820" cy="497840"/>
          </a:xfrm>
          <a:prstGeom prst="rect">
            <a:avLst/>
          </a:prstGeom>
        </p:spPr>
      </p:pic>
      <p:sp>
        <p:nvSpPr>
          <p:cNvPr id="19" name="矩形 18"/>
          <p:cNvSpPr/>
          <p:nvPr/>
        </p:nvSpPr>
        <p:spPr>
          <a:xfrm>
            <a:off x="1072515" y="1238250"/>
            <a:ext cx="2111375" cy="460375"/>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1139190" y="1218565"/>
            <a:ext cx="1898650" cy="475615"/>
          </a:xfrm>
          <a:prstGeom prst="rect">
            <a:avLst/>
          </a:prstGeom>
          <a:noFill/>
        </p:spPr>
        <p:txBody>
          <a:bodyPr wrap="square" rtlCol="0">
            <a:spAutoFit/>
          </a:bodyPr>
          <a:p>
            <a:pPr algn="dist"/>
            <a:r>
              <a:rPr lang="zh-CN" altLang="en-US" sz="2500">
                <a:solidFill>
                  <a:schemeClr val="bg1"/>
                </a:solidFill>
                <a:latin typeface="黑体-简" panose="02000000000000000000" charset="-128"/>
                <a:ea typeface="黑体-简" panose="02000000000000000000" charset="-128"/>
                <a:sym typeface="+mn-ea"/>
              </a:rPr>
              <a:t>爱国主义</a:t>
            </a:r>
            <a:endParaRPr lang="zh-CN" altLang="en-US" sz="2500">
              <a:solidFill>
                <a:schemeClr val="bg1"/>
              </a:solidFill>
              <a:latin typeface="黑体-简" panose="02000000000000000000" charset="-128"/>
              <a:ea typeface="黑体-简" panose="02000000000000000000" charset="-128"/>
              <a:sym typeface="+mn-ea"/>
            </a:endParaRPr>
          </a:p>
        </p:txBody>
      </p:sp>
      <p:sp>
        <p:nvSpPr>
          <p:cNvPr id="8" name="文本框 7"/>
          <p:cNvSpPr txBox="1"/>
          <p:nvPr/>
        </p:nvSpPr>
        <p:spPr>
          <a:xfrm>
            <a:off x="1087755" y="1962150"/>
            <a:ext cx="10347325" cy="1245235"/>
          </a:xfrm>
          <a:prstGeom prst="rect">
            <a:avLst/>
          </a:prstGeom>
          <a:noFill/>
        </p:spPr>
        <p:txBody>
          <a:bodyPr wrap="square" rtlCol="0">
            <a:spAutoFit/>
          </a:bodyPr>
          <a:p>
            <a:pPr algn="l" fontAlgn="auto">
              <a:lnSpc>
                <a:spcPts val="3000"/>
              </a:lnSpc>
            </a:pPr>
            <a:r>
              <a:rPr lang="zh-CN" altLang="en-US">
                <a:latin typeface="黑体-简" panose="02000000000000000000" charset="-128"/>
                <a:ea typeface="黑体-简" panose="02000000000000000000" charset="-128"/>
                <a:cs typeface="黑体-简" panose="02000000000000000000" charset="-128"/>
              </a:rPr>
              <a:t>在五四运动中，广大学生之所以不顾高压，奔走呼号，他们的爱国行动之所以能得到各界知名人士、上层人物和广大工商界群众的支持，就是由于爱国主义的有力号召，爱国精神的强烈感染。今天，要胜利跨人21世纪，实现四个现代化，真正使中华民族振兴起来，更要大力发扬爱国主义。</a:t>
            </a:r>
            <a:endParaRPr lang="zh-CN" altLang="en-US">
              <a:latin typeface="黑体-简" panose="02000000000000000000" charset="-128"/>
              <a:ea typeface="黑体-简" panose="02000000000000000000" charset="-128"/>
              <a:cs typeface="黑体-简" panose="02000000000000000000" charset="-128"/>
            </a:endParaRPr>
          </a:p>
        </p:txBody>
      </p:sp>
      <p:pic>
        <p:nvPicPr>
          <p:cNvPr id="9" name="图片 8" descr="19"/>
          <p:cNvPicPr>
            <a:picLocks noChangeAspect="1"/>
          </p:cNvPicPr>
          <p:nvPr/>
        </p:nvPicPr>
        <p:blipFill>
          <a:blip r:embed="rId4"/>
          <a:srcRect t="32828"/>
          <a:stretch>
            <a:fillRect/>
          </a:stretch>
        </p:blipFill>
        <p:spPr>
          <a:xfrm>
            <a:off x="2151380" y="3207385"/>
            <a:ext cx="4661535" cy="3131185"/>
          </a:xfrm>
          <a:prstGeom prst="rect">
            <a:avLst/>
          </a:prstGeom>
        </p:spPr>
      </p:pic>
      <p:pic>
        <p:nvPicPr>
          <p:cNvPr id="10" name="图片 9" descr="6-7"/>
          <p:cNvPicPr>
            <a:picLocks noChangeAspect="1"/>
          </p:cNvPicPr>
          <p:nvPr/>
        </p:nvPicPr>
        <p:blipFill>
          <a:blip r:embed="rId5"/>
          <a:stretch>
            <a:fillRect/>
          </a:stretch>
        </p:blipFill>
        <p:spPr>
          <a:xfrm>
            <a:off x="6304280" y="3100070"/>
            <a:ext cx="4025900" cy="3063240"/>
          </a:xfrm>
          <a:prstGeom prst="rect">
            <a:avLst/>
          </a:prstGeom>
        </p:spPr>
      </p:pic>
    </p:spTree>
    <p:custDataLst>
      <p:tags r:id="rId6"/>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sp>
        <p:nvSpPr>
          <p:cNvPr id="2" name="圆角矩形 1"/>
          <p:cNvSpPr/>
          <p:nvPr/>
        </p:nvSpPr>
        <p:spPr>
          <a:xfrm>
            <a:off x="323215" y="297180"/>
            <a:ext cx="11545570" cy="6263640"/>
          </a:xfrm>
          <a:prstGeom prst="roundRect">
            <a:avLst>
              <a:gd name="adj" fmla="val 8291"/>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 name="图片 10" descr="4-32"/>
          <p:cNvPicPr>
            <a:picLocks noChangeAspect="1"/>
          </p:cNvPicPr>
          <p:nvPr/>
        </p:nvPicPr>
        <p:blipFill>
          <a:blip r:embed="rId2"/>
          <a:stretch>
            <a:fillRect/>
          </a:stretch>
        </p:blipFill>
        <p:spPr>
          <a:xfrm>
            <a:off x="7699375" y="1562100"/>
            <a:ext cx="3971925" cy="5296535"/>
          </a:xfrm>
          <a:prstGeom prst="rect">
            <a:avLst/>
          </a:prstGeom>
        </p:spPr>
      </p:pic>
      <p:pic>
        <p:nvPicPr>
          <p:cNvPr id="4" name="图片 3" descr="20"/>
          <p:cNvPicPr>
            <a:picLocks noChangeAspect="1"/>
          </p:cNvPicPr>
          <p:nvPr/>
        </p:nvPicPr>
        <p:blipFill>
          <a:blip r:embed="rId3"/>
          <a:srcRect t="66571"/>
          <a:stretch>
            <a:fillRect/>
          </a:stretch>
        </p:blipFill>
        <p:spPr>
          <a:xfrm>
            <a:off x="0" y="5372100"/>
            <a:ext cx="12192000" cy="1485900"/>
          </a:xfrm>
          <a:prstGeom prst="rect">
            <a:avLst/>
          </a:prstGeom>
        </p:spPr>
      </p:pic>
      <p:pic>
        <p:nvPicPr>
          <p:cNvPr id="3" name="图片 2" descr="图片1"/>
          <p:cNvPicPr>
            <a:picLocks noChangeAspect="1"/>
          </p:cNvPicPr>
          <p:nvPr/>
        </p:nvPicPr>
        <p:blipFill>
          <a:blip r:embed="rId4"/>
          <a:stretch>
            <a:fillRect/>
          </a:stretch>
        </p:blipFill>
        <p:spPr>
          <a:xfrm>
            <a:off x="10190480" y="399415"/>
            <a:ext cx="1480820" cy="497840"/>
          </a:xfrm>
          <a:prstGeom prst="rect">
            <a:avLst/>
          </a:prstGeom>
        </p:spPr>
      </p:pic>
      <p:sp>
        <p:nvSpPr>
          <p:cNvPr id="19" name="矩形 18"/>
          <p:cNvSpPr/>
          <p:nvPr/>
        </p:nvSpPr>
        <p:spPr>
          <a:xfrm>
            <a:off x="1072515" y="1238250"/>
            <a:ext cx="2111375" cy="460375"/>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1139190" y="1218565"/>
            <a:ext cx="1898650" cy="475615"/>
          </a:xfrm>
          <a:prstGeom prst="rect">
            <a:avLst/>
          </a:prstGeom>
          <a:noFill/>
        </p:spPr>
        <p:txBody>
          <a:bodyPr wrap="square" rtlCol="0">
            <a:spAutoFit/>
          </a:bodyPr>
          <a:p>
            <a:pPr algn="dist"/>
            <a:r>
              <a:rPr lang="zh-CN" altLang="en-US" sz="2500">
                <a:solidFill>
                  <a:schemeClr val="bg1"/>
                </a:solidFill>
                <a:latin typeface="黑体-简" panose="02000000000000000000" charset="-128"/>
                <a:ea typeface="黑体-简" panose="02000000000000000000" charset="-128"/>
                <a:sym typeface="+mn-ea"/>
              </a:rPr>
              <a:t>振兴中华</a:t>
            </a:r>
            <a:endParaRPr lang="zh-CN" altLang="en-US" sz="2500">
              <a:solidFill>
                <a:schemeClr val="bg1"/>
              </a:solidFill>
              <a:latin typeface="黑体-简" panose="02000000000000000000" charset="-128"/>
              <a:ea typeface="黑体-简" panose="02000000000000000000" charset="-128"/>
              <a:sym typeface="+mn-ea"/>
            </a:endParaRPr>
          </a:p>
        </p:txBody>
      </p:sp>
      <p:sp>
        <p:nvSpPr>
          <p:cNvPr id="5" name="文本框 4"/>
          <p:cNvSpPr txBox="1"/>
          <p:nvPr/>
        </p:nvSpPr>
        <p:spPr>
          <a:xfrm>
            <a:off x="1130300" y="2051050"/>
            <a:ext cx="7280275" cy="3553460"/>
          </a:xfrm>
          <a:prstGeom prst="rect">
            <a:avLst/>
          </a:prstGeom>
          <a:noFill/>
        </p:spPr>
        <p:txBody>
          <a:bodyPr wrap="square" rtlCol="0">
            <a:spAutoFit/>
          </a:bodyPr>
          <a:p>
            <a:pPr algn="l" fontAlgn="auto">
              <a:lnSpc>
                <a:spcPts val="3000"/>
              </a:lnSpc>
            </a:pPr>
            <a:r>
              <a:rPr lang="zh-CN" altLang="en-US"/>
              <a:t>可以说，中国从此之后的一切革命斗争，无一不是为了振兴中华民族；所取得的一切进步和成就，无一不是由于它的催动和鼓舞。五四运动的发生，就是这种精神的直接继续。爱国学生的奔走呼号，浴血奋斗，广大知识分子、市民、工人的积极响应和支援，最根本的动因就在于此。响遍全国的“外争国权，内惩国贼”、“唤醒同胞，一致救国”等口号，最根本的含义也在于此。有的人当时在思想上虽然还没有明确认识到这一点，纯粹为爱国热情所驱使，但他们爱国的目的，并不是为了保持中国的落后，最终目的还是为了挽救中国的危亡，改变中国的落后面貌，振兴中华民族。</a:t>
            </a:r>
            <a:endParaRPr lang="zh-CN" altLang="en-US"/>
          </a:p>
        </p:txBody>
      </p:sp>
    </p:spTree>
    <p:custDataLst>
      <p:tags r:id="rId5"/>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sp>
        <p:nvSpPr>
          <p:cNvPr id="2" name="圆角矩形 1"/>
          <p:cNvSpPr/>
          <p:nvPr/>
        </p:nvSpPr>
        <p:spPr>
          <a:xfrm>
            <a:off x="323215" y="297180"/>
            <a:ext cx="11545570" cy="6263640"/>
          </a:xfrm>
          <a:prstGeom prst="roundRect">
            <a:avLst>
              <a:gd name="adj" fmla="val 8291"/>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20"/>
          <p:cNvPicPr>
            <a:picLocks noChangeAspect="1"/>
          </p:cNvPicPr>
          <p:nvPr/>
        </p:nvPicPr>
        <p:blipFill>
          <a:blip r:embed="rId2"/>
          <a:srcRect t="66571"/>
          <a:stretch>
            <a:fillRect/>
          </a:stretch>
        </p:blipFill>
        <p:spPr>
          <a:xfrm>
            <a:off x="0" y="5372100"/>
            <a:ext cx="12192000" cy="1485900"/>
          </a:xfrm>
          <a:prstGeom prst="rect">
            <a:avLst/>
          </a:prstGeom>
        </p:spPr>
      </p:pic>
      <p:pic>
        <p:nvPicPr>
          <p:cNvPr id="3" name="图片 2" descr="图片1"/>
          <p:cNvPicPr>
            <a:picLocks noChangeAspect="1"/>
          </p:cNvPicPr>
          <p:nvPr/>
        </p:nvPicPr>
        <p:blipFill>
          <a:blip r:embed="rId3"/>
          <a:stretch>
            <a:fillRect/>
          </a:stretch>
        </p:blipFill>
        <p:spPr>
          <a:xfrm>
            <a:off x="10190480" y="399415"/>
            <a:ext cx="1480820" cy="497840"/>
          </a:xfrm>
          <a:prstGeom prst="rect">
            <a:avLst/>
          </a:prstGeom>
        </p:spPr>
      </p:pic>
      <p:sp>
        <p:nvSpPr>
          <p:cNvPr id="19" name="矩形 18"/>
          <p:cNvSpPr/>
          <p:nvPr/>
        </p:nvSpPr>
        <p:spPr>
          <a:xfrm>
            <a:off x="1072515" y="1238250"/>
            <a:ext cx="2111375" cy="460375"/>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1139190" y="1218565"/>
            <a:ext cx="1898650" cy="475615"/>
          </a:xfrm>
          <a:prstGeom prst="rect">
            <a:avLst/>
          </a:prstGeom>
          <a:noFill/>
        </p:spPr>
        <p:txBody>
          <a:bodyPr wrap="square" rtlCol="0">
            <a:spAutoFit/>
          </a:bodyPr>
          <a:p>
            <a:pPr algn="dist"/>
            <a:r>
              <a:rPr lang="zh-CN" altLang="en-US" sz="2500">
                <a:solidFill>
                  <a:schemeClr val="bg1"/>
                </a:solidFill>
                <a:latin typeface="黑体-简" panose="02000000000000000000" charset="-128"/>
                <a:ea typeface="黑体-简" panose="02000000000000000000" charset="-128"/>
                <a:sym typeface="+mn-ea"/>
              </a:rPr>
              <a:t>民主精神</a:t>
            </a:r>
            <a:endParaRPr lang="zh-CN" altLang="en-US" sz="2500">
              <a:solidFill>
                <a:schemeClr val="bg1"/>
              </a:solidFill>
              <a:latin typeface="黑体-简" panose="02000000000000000000" charset="-128"/>
              <a:ea typeface="黑体-简" panose="02000000000000000000" charset="-128"/>
              <a:sym typeface="+mn-ea"/>
            </a:endParaRPr>
          </a:p>
        </p:txBody>
      </p:sp>
      <p:sp>
        <p:nvSpPr>
          <p:cNvPr id="5" name="文本框 4"/>
          <p:cNvSpPr txBox="1"/>
          <p:nvPr/>
        </p:nvSpPr>
        <p:spPr>
          <a:xfrm>
            <a:off x="5315585" y="1698625"/>
            <a:ext cx="5966460" cy="3553460"/>
          </a:xfrm>
          <a:prstGeom prst="rect">
            <a:avLst/>
          </a:prstGeom>
          <a:noFill/>
        </p:spPr>
        <p:txBody>
          <a:bodyPr wrap="square" rtlCol="0">
            <a:spAutoFit/>
          </a:bodyPr>
          <a:p>
            <a:pPr algn="l" fontAlgn="auto">
              <a:lnSpc>
                <a:spcPts val="3000"/>
              </a:lnSpc>
            </a:pPr>
            <a:r>
              <a:rPr lang="zh-CN" altLang="en-US"/>
              <a:t>在五四运动中，民主即“德先生”是一面反封建、反专制的大旗，大大地解放了人们的思想。五四爱国运动之所以能够发生，与民主精神的推动是分不开的。如果没有民主的启蒙和民主意识的觉醒，就不可能发生那么大规模的爱国运动。现在，我国的民主政治建设已经有了显著的进步，在许多方面取得很大的成就。但是，距社会主义民主政治的目标还相差甚远。要想尽快振兴中华民族，就应该继续高举“德先生”的大旗，发扬民主精神，加强社会主义民主政治建设。</a:t>
            </a:r>
            <a:endParaRPr lang="zh-CN" altLang="en-US"/>
          </a:p>
        </p:txBody>
      </p:sp>
      <p:pic>
        <p:nvPicPr>
          <p:cNvPr id="7" name="图片 6" descr="1-1P5051F94MN"/>
          <p:cNvPicPr>
            <a:picLocks noChangeAspect="1"/>
          </p:cNvPicPr>
          <p:nvPr/>
        </p:nvPicPr>
        <p:blipFill>
          <a:blip r:embed="rId4"/>
          <a:srcRect l="10545" r="9395"/>
          <a:stretch>
            <a:fillRect/>
          </a:stretch>
        </p:blipFill>
        <p:spPr>
          <a:xfrm>
            <a:off x="1072515" y="1942465"/>
            <a:ext cx="3883660" cy="3426460"/>
          </a:xfrm>
          <a:prstGeom prst="rect">
            <a:avLst/>
          </a:prstGeom>
        </p:spPr>
      </p:pic>
    </p:spTree>
    <p:custDataLst>
      <p:tags r:id="rId5"/>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sp>
        <p:nvSpPr>
          <p:cNvPr id="2" name="圆角矩形 1"/>
          <p:cNvSpPr/>
          <p:nvPr/>
        </p:nvSpPr>
        <p:spPr>
          <a:xfrm>
            <a:off x="323215" y="297180"/>
            <a:ext cx="11545570" cy="6263640"/>
          </a:xfrm>
          <a:prstGeom prst="roundRect">
            <a:avLst>
              <a:gd name="adj" fmla="val 8291"/>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20"/>
          <p:cNvPicPr>
            <a:picLocks noChangeAspect="1"/>
          </p:cNvPicPr>
          <p:nvPr/>
        </p:nvPicPr>
        <p:blipFill>
          <a:blip r:embed="rId2"/>
          <a:srcRect t="66571"/>
          <a:stretch>
            <a:fillRect/>
          </a:stretch>
        </p:blipFill>
        <p:spPr>
          <a:xfrm>
            <a:off x="0" y="5372100"/>
            <a:ext cx="12192000" cy="1485900"/>
          </a:xfrm>
          <a:prstGeom prst="rect">
            <a:avLst/>
          </a:prstGeom>
        </p:spPr>
      </p:pic>
      <p:pic>
        <p:nvPicPr>
          <p:cNvPr id="3" name="图片 2" descr="图片1"/>
          <p:cNvPicPr>
            <a:picLocks noChangeAspect="1"/>
          </p:cNvPicPr>
          <p:nvPr/>
        </p:nvPicPr>
        <p:blipFill>
          <a:blip r:embed="rId3"/>
          <a:stretch>
            <a:fillRect/>
          </a:stretch>
        </p:blipFill>
        <p:spPr>
          <a:xfrm>
            <a:off x="10190480" y="399415"/>
            <a:ext cx="1480820" cy="497840"/>
          </a:xfrm>
          <a:prstGeom prst="rect">
            <a:avLst/>
          </a:prstGeom>
        </p:spPr>
      </p:pic>
      <p:sp>
        <p:nvSpPr>
          <p:cNvPr id="19" name="矩形 18"/>
          <p:cNvSpPr/>
          <p:nvPr/>
        </p:nvSpPr>
        <p:spPr>
          <a:xfrm>
            <a:off x="1072515" y="1238250"/>
            <a:ext cx="2111375" cy="460375"/>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1139190" y="1218565"/>
            <a:ext cx="1898650" cy="475615"/>
          </a:xfrm>
          <a:prstGeom prst="rect">
            <a:avLst/>
          </a:prstGeom>
          <a:noFill/>
        </p:spPr>
        <p:txBody>
          <a:bodyPr wrap="square" rtlCol="0">
            <a:spAutoFit/>
          </a:bodyPr>
          <a:p>
            <a:pPr algn="dist"/>
            <a:r>
              <a:rPr lang="zh-CN" altLang="en-US" sz="2500">
                <a:solidFill>
                  <a:schemeClr val="bg1"/>
                </a:solidFill>
                <a:latin typeface="黑体-简" panose="02000000000000000000" charset="-128"/>
                <a:ea typeface="黑体-简" panose="02000000000000000000" charset="-128"/>
                <a:sym typeface="+mn-ea"/>
              </a:rPr>
              <a:t>科学精神</a:t>
            </a:r>
            <a:endParaRPr lang="zh-CN" altLang="en-US" sz="2500">
              <a:solidFill>
                <a:schemeClr val="bg1"/>
              </a:solidFill>
              <a:latin typeface="黑体-简" panose="02000000000000000000" charset="-128"/>
              <a:ea typeface="黑体-简" panose="02000000000000000000" charset="-128"/>
              <a:sym typeface="+mn-ea"/>
            </a:endParaRPr>
          </a:p>
        </p:txBody>
      </p:sp>
      <p:sp>
        <p:nvSpPr>
          <p:cNvPr id="5" name="文本框 4"/>
          <p:cNvSpPr txBox="1"/>
          <p:nvPr/>
        </p:nvSpPr>
        <p:spPr>
          <a:xfrm>
            <a:off x="1072515" y="1864995"/>
            <a:ext cx="5749925" cy="3169285"/>
          </a:xfrm>
          <a:prstGeom prst="rect">
            <a:avLst/>
          </a:prstGeom>
          <a:noFill/>
        </p:spPr>
        <p:txBody>
          <a:bodyPr wrap="square" rtlCol="0">
            <a:spAutoFit/>
          </a:bodyPr>
          <a:p>
            <a:pPr algn="l" fontAlgn="auto">
              <a:lnSpc>
                <a:spcPts val="3000"/>
              </a:lnSpc>
            </a:pPr>
            <a:r>
              <a:rPr lang="zh-CN" altLang="en-US"/>
              <a:t>在五四运动中，科学即“赛先生”与“德先生”一样，是反封建、反迷信的另外一面大旗，并有力地促进了民主意识的发扬，反封建斗争的开展。陈独秀在《敬告青年》一文中提出的六条新的思想，第六条就是“科学的而非想象的”。他说：“近代欧洲之所以优越他族者，科学之兴，其功不在人权之下，若舟车之有两轮焉”，“国人而欲脱蒙昧时代，羞为浅化之民也，则急起直追，当以科学与人权并重。”</a:t>
            </a:r>
            <a:endParaRPr lang="zh-CN" altLang="en-US"/>
          </a:p>
        </p:txBody>
      </p:sp>
      <p:pic>
        <p:nvPicPr>
          <p:cNvPr id="8" name="图片 7" descr="QQ图片20210423104203"/>
          <p:cNvPicPr>
            <a:picLocks noChangeAspect="1"/>
          </p:cNvPicPr>
          <p:nvPr/>
        </p:nvPicPr>
        <p:blipFill>
          <a:blip r:embed="rId4"/>
          <a:srcRect r="52623"/>
          <a:stretch>
            <a:fillRect/>
          </a:stretch>
        </p:blipFill>
        <p:spPr>
          <a:xfrm>
            <a:off x="7730490" y="1698625"/>
            <a:ext cx="2793365" cy="3771900"/>
          </a:xfrm>
          <a:prstGeom prst="rect">
            <a:avLst/>
          </a:prstGeom>
        </p:spPr>
      </p:pic>
    </p:spTree>
    <p:custDataLst>
      <p:tags r:id="rId5"/>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sp>
        <p:nvSpPr>
          <p:cNvPr id="2" name="圆角矩形 1"/>
          <p:cNvSpPr/>
          <p:nvPr/>
        </p:nvSpPr>
        <p:spPr>
          <a:xfrm>
            <a:off x="323215" y="297180"/>
            <a:ext cx="11545570" cy="6263640"/>
          </a:xfrm>
          <a:prstGeom prst="roundRect">
            <a:avLst>
              <a:gd name="adj" fmla="val 8291"/>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20"/>
          <p:cNvPicPr>
            <a:picLocks noChangeAspect="1"/>
          </p:cNvPicPr>
          <p:nvPr/>
        </p:nvPicPr>
        <p:blipFill>
          <a:blip r:embed="rId2"/>
          <a:srcRect t="66571"/>
          <a:stretch>
            <a:fillRect/>
          </a:stretch>
        </p:blipFill>
        <p:spPr>
          <a:xfrm>
            <a:off x="0" y="5372100"/>
            <a:ext cx="12192000" cy="1485900"/>
          </a:xfrm>
          <a:prstGeom prst="rect">
            <a:avLst/>
          </a:prstGeom>
        </p:spPr>
      </p:pic>
      <p:pic>
        <p:nvPicPr>
          <p:cNvPr id="3" name="图片 2" descr="图片1"/>
          <p:cNvPicPr>
            <a:picLocks noChangeAspect="1"/>
          </p:cNvPicPr>
          <p:nvPr/>
        </p:nvPicPr>
        <p:blipFill>
          <a:blip r:embed="rId3"/>
          <a:stretch>
            <a:fillRect/>
          </a:stretch>
        </p:blipFill>
        <p:spPr>
          <a:xfrm>
            <a:off x="10190480" y="399415"/>
            <a:ext cx="1480820" cy="497840"/>
          </a:xfrm>
          <a:prstGeom prst="rect">
            <a:avLst/>
          </a:prstGeom>
        </p:spPr>
      </p:pic>
      <p:sp>
        <p:nvSpPr>
          <p:cNvPr id="19" name="矩形 18"/>
          <p:cNvSpPr/>
          <p:nvPr/>
        </p:nvSpPr>
        <p:spPr>
          <a:xfrm>
            <a:off x="1072515" y="1238250"/>
            <a:ext cx="2111375" cy="460375"/>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1139190" y="1218565"/>
            <a:ext cx="1898650" cy="475615"/>
          </a:xfrm>
          <a:prstGeom prst="rect">
            <a:avLst/>
          </a:prstGeom>
          <a:noFill/>
        </p:spPr>
        <p:txBody>
          <a:bodyPr wrap="square" rtlCol="0">
            <a:spAutoFit/>
          </a:bodyPr>
          <a:p>
            <a:pPr algn="dist"/>
            <a:r>
              <a:rPr lang="zh-CN" altLang="en-US" sz="2500">
                <a:solidFill>
                  <a:schemeClr val="bg1"/>
                </a:solidFill>
                <a:latin typeface="黑体-简" panose="02000000000000000000" charset="-128"/>
                <a:ea typeface="黑体-简" panose="02000000000000000000" charset="-128"/>
                <a:sym typeface="+mn-ea"/>
              </a:rPr>
              <a:t>解放思想</a:t>
            </a:r>
            <a:endParaRPr lang="zh-CN" altLang="en-US" sz="2500">
              <a:solidFill>
                <a:schemeClr val="bg1"/>
              </a:solidFill>
              <a:latin typeface="黑体-简" panose="02000000000000000000" charset="-128"/>
              <a:ea typeface="黑体-简" panose="02000000000000000000" charset="-128"/>
              <a:sym typeface="+mn-ea"/>
            </a:endParaRPr>
          </a:p>
        </p:txBody>
      </p:sp>
      <p:sp>
        <p:nvSpPr>
          <p:cNvPr id="5" name="文本框 4"/>
          <p:cNvSpPr txBox="1"/>
          <p:nvPr/>
        </p:nvSpPr>
        <p:spPr>
          <a:xfrm>
            <a:off x="1072515" y="1821815"/>
            <a:ext cx="3642995" cy="3938270"/>
          </a:xfrm>
          <a:prstGeom prst="rect">
            <a:avLst/>
          </a:prstGeom>
          <a:noFill/>
        </p:spPr>
        <p:txBody>
          <a:bodyPr wrap="square" rtlCol="0">
            <a:spAutoFit/>
          </a:bodyPr>
          <a:p>
            <a:pPr algn="l" fontAlgn="auto">
              <a:lnSpc>
                <a:spcPts val="3000"/>
              </a:lnSpc>
            </a:pPr>
            <a:r>
              <a:rPr lang="zh-CN" altLang="en-US" sz="1600">
                <a:latin typeface="黑体-简" panose="02000000000000000000" charset="-128"/>
                <a:ea typeface="黑体-简" panose="02000000000000000000" charset="-128"/>
                <a:cs typeface="黑体-简" panose="02000000000000000000" charset="-128"/>
              </a:rPr>
              <a:t>在五四时期，先进的思想家们大胆地冲破旧传统，提出了许多振聋发聩的主张，出现了一种在中国历史上少有的思想大解放的局面，并有力地带动了其他领域的大解放。正如毛泽东当时所形容的：“思想的解放，政治的解放，经济的解放，男女的解放，教育的解放，都要从九重冤狱，求见青天。”正是这种思想的大解放，使五四运动成为新思想与旧</a:t>
            </a:r>
            <a:r>
              <a:rPr lang="zh-CN" altLang="en-US" sz="1600">
                <a:latin typeface="黑体-简" panose="02000000000000000000" charset="-128"/>
                <a:ea typeface="黑体-简" panose="02000000000000000000" charset="-128"/>
                <a:cs typeface="黑体-简" panose="02000000000000000000" charset="-128"/>
                <a:sym typeface="+mn-ea"/>
              </a:rPr>
              <a:t>思想、新文化与旧文化的分水岭，</a:t>
            </a:r>
            <a:endParaRPr lang="zh-CN" altLang="en-US" sz="1600">
              <a:latin typeface="黑体-简" panose="02000000000000000000" charset="-128"/>
              <a:ea typeface="黑体-简" panose="02000000000000000000" charset="-128"/>
              <a:cs typeface="黑体-简" panose="02000000000000000000" charset="-128"/>
            </a:endParaRPr>
          </a:p>
        </p:txBody>
      </p:sp>
      <p:pic>
        <p:nvPicPr>
          <p:cNvPr id="9" name="图片 8" descr="6-16-1"/>
          <p:cNvPicPr>
            <a:picLocks noChangeAspect="1"/>
          </p:cNvPicPr>
          <p:nvPr/>
        </p:nvPicPr>
        <p:blipFill>
          <a:blip r:embed="rId4"/>
          <a:stretch>
            <a:fillRect/>
          </a:stretch>
        </p:blipFill>
        <p:spPr>
          <a:xfrm>
            <a:off x="4715510" y="1447800"/>
            <a:ext cx="3408680" cy="4542790"/>
          </a:xfrm>
          <a:prstGeom prst="rect">
            <a:avLst/>
          </a:prstGeom>
        </p:spPr>
      </p:pic>
      <p:sp>
        <p:nvSpPr>
          <p:cNvPr id="10" name="文本框 9"/>
          <p:cNvSpPr txBox="1"/>
          <p:nvPr/>
        </p:nvSpPr>
        <p:spPr>
          <a:xfrm>
            <a:off x="7825740" y="1750060"/>
            <a:ext cx="3513455" cy="3938270"/>
          </a:xfrm>
          <a:prstGeom prst="rect">
            <a:avLst/>
          </a:prstGeom>
          <a:noFill/>
        </p:spPr>
        <p:txBody>
          <a:bodyPr wrap="square" rtlCol="0">
            <a:spAutoFit/>
          </a:bodyPr>
          <a:p>
            <a:pPr algn="l" fontAlgn="auto">
              <a:lnSpc>
                <a:spcPts val="3000"/>
              </a:lnSpc>
            </a:pPr>
            <a:r>
              <a:rPr lang="zh-CN" altLang="en-US" sz="1600">
                <a:latin typeface="黑体-简" panose="02000000000000000000" charset="-128"/>
                <a:ea typeface="黑体-简" panose="02000000000000000000" charset="-128"/>
                <a:cs typeface="黑体-简" panose="02000000000000000000" charset="-128"/>
                <a:sym typeface="+mn-ea"/>
              </a:rPr>
              <a:t>我国</a:t>
            </a:r>
            <a:r>
              <a:rPr lang="zh-CN" altLang="en-US" sz="1600">
                <a:latin typeface="黑体-简" panose="02000000000000000000" charset="-128"/>
                <a:ea typeface="黑体-简" panose="02000000000000000000" charset="-128"/>
                <a:cs typeface="黑体-简" panose="02000000000000000000" charset="-128"/>
              </a:rPr>
              <a:t>20世纪第一次影响巨大的思想解放运动，并开启了此后思想解放的先河，深深地影响了20世纪中国历史的发展。后来所发生的第二次、第三次思想解放运动，马克思主义与中国实际相结合的第一次、第二次历史性的飞跃，毛泽东思想和邓小平理论的产生，以及从那时起我国取得的每一个进步和成就，可以说都是解放思想的结果，是五四精神的继承和发扬。</a:t>
            </a:r>
            <a:endParaRPr lang="zh-CN" altLang="en-US" sz="1600">
              <a:latin typeface="黑体-简" panose="02000000000000000000" charset="-128"/>
              <a:ea typeface="黑体-简" panose="02000000000000000000" charset="-128"/>
              <a:cs typeface="黑体-简" panose="02000000000000000000" charset="-128"/>
            </a:endParaRPr>
          </a:p>
        </p:txBody>
      </p:sp>
    </p:spTree>
    <p:custDataLst>
      <p:tags r:id="rId5"/>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sp>
        <p:nvSpPr>
          <p:cNvPr id="2" name="圆角矩形 1"/>
          <p:cNvSpPr/>
          <p:nvPr/>
        </p:nvSpPr>
        <p:spPr>
          <a:xfrm>
            <a:off x="323215" y="297180"/>
            <a:ext cx="11545570" cy="6263640"/>
          </a:xfrm>
          <a:prstGeom prst="roundRect">
            <a:avLst>
              <a:gd name="adj" fmla="val 8291"/>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20"/>
          <p:cNvPicPr>
            <a:picLocks noChangeAspect="1"/>
          </p:cNvPicPr>
          <p:nvPr/>
        </p:nvPicPr>
        <p:blipFill>
          <a:blip r:embed="rId2"/>
          <a:srcRect t="66571"/>
          <a:stretch>
            <a:fillRect/>
          </a:stretch>
        </p:blipFill>
        <p:spPr>
          <a:xfrm>
            <a:off x="0" y="5372100"/>
            <a:ext cx="12192000" cy="1485900"/>
          </a:xfrm>
          <a:prstGeom prst="rect">
            <a:avLst/>
          </a:prstGeom>
        </p:spPr>
      </p:pic>
      <p:pic>
        <p:nvPicPr>
          <p:cNvPr id="3" name="图片 2" descr="图片1"/>
          <p:cNvPicPr>
            <a:picLocks noChangeAspect="1"/>
          </p:cNvPicPr>
          <p:nvPr/>
        </p:nvPicPr>
        <p:blipFill>
          <a:blip r:embed="rId3"/>
          <a:stretch>
            <a:fillRect/>
          </a:stretch>
        </p:blipFill>
        <p:spPr>
          <a:xfrm>
            <a:off x="10190480" y="399415"/>
            <a:ext cx="1480820" cy="497840"/>
          </a:xfrm>
          <a:prstGeom prst="rect">
            <a:avLst/>
          </a:prstGeom>
        </p:spPr>
      </p:pic>
      <p:sp>
        <p:nvSpPr>
          <p:cNvPr id="7" name="椭圆 6"/>
          <p:cNvSpPr/>
          <p:nvPr/>
        </p:nvSpPr>
        <p:spPr>
          <a:xfrm>
            <a:off x="5042535" y="1438275"/>
            <a:ext cx="2093595" cy="2093595"/>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01"/>
          <p:cNvPicPr>
            <a:picLocks noChangeAspect="1"/>
          </p:cNvPicPr>
          <p:nvPr/>
        </p:nvPicPr>
        <p:blipFill>
          <a:blip r:embed="rId4"/>
          <a:stretch>
            <a:fillRect/>
          </a:stretch>
        </p:blipFill>
        <p:spPr>
          <a:xfrm>
            <a:off x="4721860" y="1924685"/>
            <a:ext cx="2735580" cy="2463165"/>
          </a:xfrm>
          <a:prstGeom prst="rect">
            <a:avLst/>
          </a:prstGeom>
        </p:spPr>
      </p:pic>
      <p:sp>
        <p:nvSpPr>
          <p:cNvPr id="15" name="文本框 14"/>
          <p:cNvSpPr txBox="1"/>
          <p:nvPr/>
        </p:nvSpPr>
        <p:spPr>
          <a:xfrm>
            <a:off x="5623560" y="1823720"/>
            <a:ext cx="930910" cy="860425"/>
          </a:xfrm>
          <a:prstGeom prst="rect">
            <a:avLst/>
          </a:prstGeom>
          <a:noFill/>
        </p:spPr>
        <p:txBody>
          <a:bodyPr wrap="none" rtlCol="0">
            <a:spAutoFit/>
          </a:bodyPr>
          <a:p>
            <a:r>
              <a:rPr lang="en-US" altLang="zh-CN" sz="5000">
                <a:solidFill>
                  <a:srgbClr val="C00000"/>
                </a:solidFill>
                <a:latin typeface="思源黑体旧字形 Bold" panose="020B0800000000000000" charset="-122"/>
                <a:ea typeface="思源黑体旧字形 Bold" panose="020B0800000000000000" charset="-122"/>
              </a:rPr>
              <a:t>04</a:t>
            </a:r>
            <a:endParaRPr lang="en-US" altLang="zh-CN" sz="5000">
              <a:solidFill>
                <a:srgbClr val="C00000"/>
              </a:solidFill>
              <a:latin typeface="思源黑体旧字形 Bold" panose="020B0800000000000000" charset="-122"/>
              <a:ea typeface="思源黑体旧字形 Bold" panose="020B0800000000000000" charset="-122"/>
            </a:endParaRPr>
          </a:p>
        </p:txBody>
      </p:sp>
      <p:sp>
        <p:nvSpPr>
          <p:cNvPr id="16" name="文本框 15"/>
          <p:cNvSpPr txBox="1"/>
          <p:nvPr/>
        </p:nvSpPr>
        <p:spPr>
          <a:xfrm>
            <a:off x="2698115" y="4387850"/>
            <a:ext cx="7041515" cy="860425"/>
          </a:xfrm>
          <a:prstGeom prst="rect">
            <a:avLst/>
          </a:prstGeom>
          <a:noFill/>
        </p:spPr>
        <p:txBody>
          <a:bodyPr wrap="square" rtlCol="0">
            <a:spAutoFit/>
          </a:bodyPr>
          <a:p>
            <a:pPr algn="dist"/>
            <a:r>
              <a:rPr lang="zh-CN" altLang="en-US" sz="5000">
                <a:solidFill>
                  <a:srgbClr val="C00000"/>
                </a:solidFill>
                <a:latin typeface="思源黑体旧字形 Bold" panose="020B0800000000000000" charset="-122"/>
                <a:ea typeface="思源黑体旧字形 Bold" panose="020B0800000000000000" charset="-122"/>
                <a:sym typeface="+mn-ea"/>
              </a:rPr>
              <a:t>总书记对新青年的要求</a:t>
            </a:r>
            <a:endParaRPr lang="zh-CN" altLang="en-US" sz="5000">
              <a:solidFill>
                <a:srgbClr val="C00000"/>
              </a:solidFill>
              <a:latin typeface="思源黑体旧字形 Bold" panose="020B0800000000000000" charset="-122"/>
              <a:ea typeface="思源黑体旧字形 Bold" panose="020B0800000000000000" charset="-122"/>
              <a:sym typeface="+mn-ea"/>
            </a:endParaRPr>
          </a:p>
        </p:txBody>
      </p:sp>
    </p:spTree>
    <p:custDataLst>
      <p:tags r:id="rId5"/>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sp>
        <p:nvSpPr>
          <p:cNvPr id="2" name="圆角矩形 1"/>
          <p:cNvSpPr/>
          <p:nvPr/>
        </p:nvSpPr>
        <p:spPr>
          <a:xfrm>
            <a:off x="323215" y="297180"/>
            <a:ext cx="11545570" cy="6263640"/>
          </a:xfrm>
          <a:prstGeom prst="roundRect">
            <a:avLst>
              <a:gd name="adj" fmla="val 8291"/>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20"/>
          <p:cNvPicPr>
            <a:picLocks noChangeAspect="1"/>
          </p:cNvPicPr>
          <p:nvPr/>
        </p:nvPicPr>
        <p:blipFill>
          <a:blip r:embed="rId2"/>
          <a:srcRect t="66571"/>
          <a:stretch>
            <a:fillRect/>
          </a:stretch>
        </p:blipFill>
        <p:spPr>
          <a:xfrm>
            <a:off x="0" y="5372100"/>
            <a:ext cx="12192000" cy="1485900"/>
          </a:xfrm>
          <a:prstGeom prst="rect">
            <a:avLst/>
          </a:prstGeom>
        </p:spPr>
      </p:pic>
      <p:pic>
        <p:nvPicPr>
          <p:cNvPr id="3" name="图片 2" descr="图片1"/>
          <p:cNvPicPr>
            <a:picLocks noChangeAspect="1"/>
          </p:cNvPicPr>
          <p:nvPr/>
        </p:nvPicPr>
        <p:blipFill>
          <a:blip r:embed="rId3"/>
          <a:stretch>
            <a:fillRect/>
          </a:stretch>
        </p:blipFill>
        <p:spPr>
          <a:xfrm>
            <a:off x="10190480" y="399415"/>
            <a:ext cx="1480820" cy="497840"/>
          </a:xfrm>
          <a:prstGeom prst="rect">
            <a:avLst/>
          </a:prstGeom>
        </p:spPr>
      </p:pic>
      <p:sp>
        <p:nvSpPr>
          <p:cNvPr id="19" name="矩形 18"/>
          <p:cNvSpPr/>
          <p:nvPr/>
        </p:nvSpPr>
        <p:spPr>
          <a:xfrm>
            <a:off x="1072515" y="1238250"/>
            <a:ext cx="5215890" cy="460375"/>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1139190" y="1218565"/>
            <a:ext cx="5046980" cy="475615"/>
          </a:xfrm>
          <a:prstGeom prst="rect">
            <a:avLst/>
          </a:prstGeom>
          <a:noFill/>
        </p:spPr>
        <p:txBody>
          <a:bodyPr wrap="square" rtlCol="0">
            <a:spAutoFit/>
          </a:bodyPr>
          <a:p>
            <a:pPr algn="dist"/>
            <a:r>
              <a:rPr lang="zh-CN" altLang="en-US" sz="2500">
                <a:solidFill>
                  <a:schemeClr val="bg1"/>
                </a:solidFill>
                <a:latin typeface="黑体-简" panose="02000000000000000000" charset="-128"/>
                <a:ea typeface="黑体-简" panose="02000000000000000000" charset="-128"/>
                <a:sym typeface="+mn-ea"/>
              </a:rPr>
              <a:t>新时代中国青年要树立远大理想</a:t>
            </a:r>
            <a:endParaRPr lang="zh-CN" altLang="en-US" sz="2500">
              <a:solidFill>
                <a:schemeClr val="bg1"/>
              </a:solidFill>
              <a:latin typeface="黑体-简" panose="02000000000000000000" charset="-128"/>
              <a:ea typeface="黑体-简" panose="02000000000000000000" charset="-128"/>
              <a:sym typeface="+mn-ea"/>
            </a:endParaRPr>
          </a:p>
        </p:txBody>
      </p:sp>
      <p:sp>
        <p:nvSpPr>
          <p:cNvPr id="5" name="文本框 4"/>
          <p:cNvSpPr txBox="1"/>
          <p:nvPr/>
        </p:nvSpPr>
        <p:spPr>
          <a:xfrm>
            <a:off x="1072515" y="1937385"/>
            <a:ext cx="10440670" cy="3617595"/>
          </a:xfrm>
          <a:prstGeom prst="rect">
            <a:avLst/>
          </a:prstGeom>
          <a:noFill/>
        </p:spPr>
        <p:txBody>
          <a:bodyPr wrap="square" rtlCol="0">
            <a:spAutoFit/>
          </a:bodyPr>
          <a:p>
            <a:pPr algn="l" fontAlgn="auto">
              <a:lnSpc>
                <a:spcPts val="2500"/>
              </a:lnSpc>
            </a:pPr>
            <a:r>
              <a:rPr lang="zh-CN" altLang="en-US" sz="1600">
                <a:latin typeface="黑体-简" panose="02000000000000000000" charset="-128"/>
                <a:ea typeface="黑体-简" panose="02000000000000000000" charset="-128"/>
                <a:cs typeface="黑体-简" panose="02000000000000000000" charset="-128"/>
              </a:rPr>
              <a:t>理想，是力量的源泉；理想，是心中的绿洲；理想，是指路的明灯。新时代中国青年要结合自身实际与祖国、人民、民族的利益，树立自己崇高的远大的理想。理想和信念是人生不可缺少的精神支柱，是促使人前进和奋斗的精神动力。历史和现实都告诉我们，青年一代有理想、有担当，国家就有前途，民族就有希望，实现我们的发展目标就有源源不断的强大力量。没有理想信念，就会导致精神上“缺钙”。青年的理想信念关乎国家未来。青年理想远大、信念坚定，是一个国家、一个民族无坚不摧的前进动力。新时代中国青年只有把自己的小我融入祖国的大我、人民的大我之中，与时代同步伐、与人民共命运，才能更好实现人生价值、升华人生境界。离开了祖国需要、人民利益，任何孤芳自赏都会陷入越走越窄的狭小天地。中国梦是全国各族人民的共同理想，也是新时代中国青年应该牢固树立的远大理想。中国特色社会主义是我们党带领人民历经千辛万苦找到的实现中国梦的正确道路，也是新时代中国青年应该牢固确立的人生信念。新时代中国青年要树立对马克思主义的信仰、对中国特色社会主义的信念、对中华民族伟大复兴中国梦的信心，到人民群众中去，到新时代新天地中去，让理想信念在创业奋斗中升华，让青春在创新创造中闪光！</a:t>
            </a:r>
            <a:endParaRPr lang="zh-CN" altLang="en-US" sz="1600">
              <a:latin typeface="黑体-简" panose="02000000000000000000" charset="-128"/>
              <a:ea typeface="黑体-简" panose="02000000000000000000" charset="-128"/>
              <a:cs typeface="黑体-简" panose="02000000000000000000" charset="-128"/>
            </a:endParaRPr>
          </a:p>
        </p:txBody>
      </p:sp>
    </p:spTree>
    <p:custDataLst>
      <p:tags r:id="rId4"/>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sp>
        <p:nvSpPr>
          <p:cNvPr id="2" name="圆角矩形 1"/>
          <p:cNvSpPr/>
          <p:nvPr/>
        </p:nvSpPr>
        <p:spPr>
          <a:xfrm>
            <a:off x="323215" y="297180"/>
            <a:ext cx="11545570" cy="6263640"/>
          </a:xfrm>
          <a:prstGeom prst="roundRect">
            <a:avLst>
              <a:gd name="adj" fmla="val 8291"/>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20"/>
          <p:cNvPicPr>
            <a:picLocks noChangeAspect="1"/>
          </p:cNvPicPr>
          <p:nvPr/>
        </p:nvPicPr>
        <p:blipFill>
          <a:blip r:embed="rId2"/>
          <a:srcRect t="66571"/>
          <a:stretch>
            <a:fillRect/>
          </a:stretch>
        </p:blipFill>
        <p:spPr>
          <a:xfrm>
            <a:off x="0" y="5372100"/>
            <a:ext cx="12192000" cy="1485900"/>
          </a:xfrm>
          <a:prstGeom prst="rect">
            <a:avLst/>
          </a:prstGeom>
        </p:spPr>
      </p:pic>
      <p:pic>
        <p:nvPicPr>
          <p:cNvPr id="3" name="图片 2" descr="图片1"/>
          <p:cNvPicPr>
            <a:picLocks noChangeAspect="1"/>
          </p:cNvPicPr>
          <p:nvPr/>
        </p:nvPicPr>
        <p:blipFill>
          <a:blip r:embed="rId3"/>
          <a:stretch>
            <a:fillRect/>
          </a:stretch>
        </p:blipFill>
        <p:spPr>
          <a:xfrm>
            <a:off x="10190480" y="399415"/>
            <a:ext cx="1480820" cy="497840"/>
          </a:xfrm>
          <a:prstGeom prst="rect">
            <a:avLst/>
          </a:prstGeom>
        </p:spPr>
      </p:pic>
      <p:sp>
        <p:nvSpPr>
          <p:cNvPr id="19" name="矩形 18"/>
          <p:cNvSpPr/>
          <p:nvPr/>
        </p:nvSpPr>
        <p:spPr>
          <a:xfrm>
            <a:off x="1072515" y="1238250"/>
            <a:ext cx="5215890" cy="460375"/>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1139190" y="1218565"/>
            <a:ext cx="5046980" cy="475615"/>
          </a:xfrm>
          <a:prstGeom prst="rect">
            <a:avLst/>
          </a:prstGeom>
          <a:noFill/>
        </p:spPr>
        <p:txBody>
          <a:bodyPr wrap="square" rtlCol="0">
            <a:spAutoFit/>
          </a:bodyPr>
          <a:p>
            <a:pPr algn="dist"/>
            <a:r>
              <a:rPr lang="zh-CN" altLang="en-US" sz="2500">
                <a:solidFill>
                  <a:schemeClr val="bg1"/>
                </a:solidFill>
                <a:latin typeface="黑体-简" panose="02000000000000000000" charset="-128"/>
                <a:ea typeface="黑体-简" panose="02000000000000000000" charset="-128"/>
                <a:sym typeface="+mn-ea"/>
              </a:rPr>
              <a:t>新时代中国青年要热爱伟大祖国</a:t>
            </a:r>
            <a:endParaRPr lang="zh-CN" altLang="en-US" sz="2500">
              <a:solidFill>
                <a:schemeClr val="bg1"/>
              </a:solidFill>
              <a:latin typeface="黑体-简" panose="02000000000000000000" charset="-128"/>
              <a:ea typeface="黑体-简" panose="02000000000000000000" charset="-128"/>
              <a:sym typeface="+mn-ea"/>
            </a:endParaRPr>
          </a:p>
        </p:txBody>
      </p:sp>
      <p:sp>
        <p:nvSpPr>
          <p:cNvPr id="5" name="文本框 4"/>
          <p:cNvSpPr txBox="1"/>
          <p:nvPr/>
        </p:nvSpPr>
        <p:spPr>
          <a:xfrm>
            <a:off x="1072515" y="1937385"/>
            <a:ext cx="10440670" cy="3617595"/>
          </a:xfrm>
          <a:prstGeom prst="rect">
            <a:avLst/>
          </a:prstGeom>
          <a:noFill/>
        </p:spPr>
        <p:txBody>
          <a:bodyPr wrap="square" rtlCol="0">
            <a:spAutoFit/>
          </a:bodyPr>
          <a:p>
            <a:pPr algn="l" fontAlgn="auto">
              <a:lnSpc>
                <a:spcPts val="2500"/>
              </a:lnSpc>
            </a:pPr>
            <a:r>
              <a:rPr lang="zh-CN" altLang="en-US" sz="1600">
                <a:latin typeface="黑体-简" panose="02000000000000000000" charset="-128"/>
                <a:ea typeface="黑体-简" panose="02000000000000000000" charset="-128"/>
                <a:cs typeface="黑体-简" panose="02000000000000000000" charset="-128"/>
              </a:rPr>
              <a:t>爱国体现了人们对自己祖国的深厚感情，反映了个人对祖国的依存关系，是人们对自己故土家园、民族和文化的归属感、认同感、尊严感与荣誉感的统一。爱国，是人世间最深层、最持久的情感，是一个人立德之源、立功之本。爱国从来都不是一句空泛的口号，爱国始终根植于中华民族的血脉基因中。陆游的“王师北定中原日，家祭无忘告乃翁”、“位卑未敢忘忧国”、“夜阑卧听风吹雨，铁马冰河入梦来”，文天祥的“人生自古谁无死，留取丹心照汗青”，林则徐的“苟利国家生死以，岂因祸福避趋之”，岳飞的《满江红》，方志敏的《可爱的中国》，等等，都表现出浓浓的爱国之情。赵一曼临刑前给自己年幼儿子遗书中悲壮地写道：“母亲不用千言万语来教育你，就用实际行动来教育你。在你长大成人之后，希望不要忘记你的母亲是为国而牺牲的！”爱国主义始终是把中华民族坚强团结在一起的精神力量，是中华民族民族精神的核心。在中华民族的发展史上，爱国主义精神对于维护祖国统一和民族团结起到了十分重要的作用。爱国主义在推动祖国的全面发展和进步方面，发挥着越来越重要的作用，是实现中华民族伟大复兴的中国梦的动力。在社会主义核心价值观中，最深层、最根本、最永恒的是爱国主义。爱国是新时代青年实现人生价值的力量源泉，当代中国，爱国主义的本质就是坚持爱国和爱党、爱社会主义高度统一。</a:t>
            </a:r>
            <a:endParaRPr lang="zh-CN" altLang="en-US" sz="1600">
              <a:latin typeface="黑体-简" panose="02000000000000000000" charset="-128"/>
              <a:ea typeface="黑体-简" panose="02000000000000000000" charset="-128"/>
              <a:cs typeface="黑体-简" panose="02000000000000000000" charset="-128"/>
            </a:endParaRPr>
          </a:p>
        </p:txBody>
      </p:sp>
    </p:spTree>
    <p:custDataLst>
      <p:tags r:id="rId4"/>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sp>
        <p:nvSpPr>
          <p:cNvPr id="29" name="圆角矩形 28"/>
          <p:cNvSpPr/>
          <p:nvPr/>
        </p:nvSpPr>
        <p:spPr>
          <a:xfrm>
            <a:off x="323215" y="297180"/>
            <a:ext cx="11545570" cy="6263640"/>
          </a:xfrm>
          <a:prstGeom prst="roundRect">
            <a:avLst>
              <a:gd name="adj" fmla="val 5302"/>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4699635" y="1935480"/>
            <a:ext cx="5367655" cy="3218180"/>
            <a:chOff x="8509" y="3071"/>
            <a:chExt cx="7068" cy="5068"/>
          </a:xfrm>
          <a:effectLst>
            <a:outerShdw blurRad="50800" dist="38100" dir="2700000" algn="tl" rotWithShape="0">
              <a:prstClr val="black">
                <a:alpha val="40000"/>
              </a:prstClr>
            </a:outerShdw>
          </a:effectLst>
        </p:grpSpPr>
        <p:sp>
          <p:nvSpPr>
            <p:cNvPr id="9" name="矩形 8"/>
            <p:cNvSpPr/>
            <p:nvPr/>
          </p:nvSpPr>
          <p:spPr>
            <a:xfrm>
              <a:off x="8509" y="3071"/>
              <a:ext cx="7068" cy="9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8509" y="4481"/>
              <a:ext cx="7068" cy="9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8509" y="5822"/>
              <a:ext cx="7068" cy="9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8509" y="7231"/>
              <a:ext cx="7068" cy="9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4" name="图片 3" descr="20"/>
          <p:cNvPicPr>
            <a:picLocks noChangeAspect="1"/>
          </p:cNvPicPr>
          <p:nvPr/>
        </p:nvPicPr>
        <p:blipFill>
          <a:blip r:embed="rId2"/>
          <a:srcRect t="66571"/>
          <a:stretch>
            <a:fillRect/>
          </a:stretch>
        </p:blipFill>
        <p:spPr>
          <a:xfrm>
            <a:off x="0" y="5372100"/>
            <a:ext cx="12192000" cy="1485900"/>
          </a:xfrm>
          <a:prstGeom prst="rect">
            <a:avLst/>
          </a:prstGeom>
        </p:spPr>
      </p:pic>
      <p:sp>
        <p:nvSpPr>
          <p:cNvPr id="8" name="文本框 7"/>
          <p:cNvSpPr txBox="1"/>
          <p:nvPr/>
        </p:nvSpPr>
        <p:spPr>
          <a:xfrm>
            <a:off x="5668010" y="1548765"/>
            <a:ext cx="3980180" cy="3681730"/>
          </a:xfrm>
          <a:prstGeom prst="rect">
            <a:avLst/>
          </a:prstGeom>
          <a:noFill/>
        </p:spPr>
        <p:txBody>
          <a:bodyPr wrap="none" rtlCol="0">
            <a:spAutoFit/>
          </a:bodyPr>
          <a:p>
            <a:pPr fontAlgn="auto">
              <a:lnSpc>
                <a:spcPts val="7000"/>
              </a:lnSpc>
            </a:pPr>
            <a:r>
              <a:rPr lang="zh-CN" altLang="en-US" sz="2300">
                <a:solidFill>
                  <a:schemeClr val="tx1"/>
                </a:solidFill>
                <a:latin typeface="黑体-简" panose="02000000000000000000" charset="-128"/>
                <a:ea typeface="黑体-简" panose="02000000000000000000" charset="-128"/>
              </a:rPr>
              <a:t>五四运动简介</a:t>
            </a:r>
            <a:endParaRPr lang="zh-CN" altLang="en-US" sz="2300">
              <a:solidFill>
                <a:schemeClr val="tx1"/>
              </a:solidFill>
              <a:latin typeface="黑体-简" panose="02000000000000000000" charset="-128"/>
              <a:ea typeface="黑体-简" panose="02000000000000000000" charset="-128"/>
            </a:endParaRPr>
          </a:p>
          <a:p>
            <a:pPr fontAlgn="auto">
              <a:lnSpc>
                <a:spcPts val="7000"/>
              </a:lnSpc>
            </a:pPr>
            <a:r>
              <a:rPr lang="zh-CN" altLang="en-US" sz="2300">
                <a:solidFill>
                  <a:schemeClr val="tx1"/>
                </a:solidFill>
                <a:latin typeface="黑体-简" panose="02000000000000000000" charset="-128"/>
                <a:ea typeface="黑体-简" panose="02000000000000000000" charset="-128"/>
              </a:rPr>
              <a:t>学习五四运动精神</a:t>
            </a:r>
            <a:endParaRPr lang="zh-CN" altLang="en-US" sz="2300">
              <a:solidFill>
                <a:schemeClr val="tx1"/>
              </a:solidFill>
              <a:latin typeface="黑体-简" panose="02000000000000000000" charset="-128"/>
              <a:ea typeface="黑体-简" panose="02000000000000000000" charset="-128"/>
            </a:endParaRPr>
          </a:p>
          <a:p>
            <a:pPr fontAlgn="auto">
              <a:lnSpc>
                <a:spcPts val="7000"/>
              </a:lnSpc>
            </a:pPr>
            <a:r>
              <a:rPr lang="zh-CN" altLang="en-US" sz="2300">
                <a:solidFill>
                  <a:schemeClr val="tx1"/>
                </a:solidFill>
                <a:latin typeface="黑体-简" panose="02000000000000000000" charset="-128"/>
                <a:ea typeface="黑体-简" panose="02000000000000000000" charset="-128"/>
              </a:rPr>
              <a:t>五四精神的时代价值</a:t>
            </a:r>
            <a:endParaRPr lang="zh-CN" altLang="en-US" sz="2300">
              <a:solidFill>
                <a:schemeClr val="tx1"/>
              </a:solidFill>
              <a:latin typeface="黑体-简" panose="02000000000000000000" charset="-128"/>
              <a:ea typeface="黑体-简" panose="02000000000000000000" charset="-128"/>
            </a:endParaRPr>
          </a:p>
          <a:p>
            <a:pPr fontAlgn="auto">
              <a:lnSpc>
                <a:spcPts val="7000"/>
              </a:lnSpc>
            </a:pPr>
            <a:r>
              <a:rPr lang="zh-CN" altLang="en-US" sz="2300">
                <a:solidFill>
                  <a:schemeClr val="tx1"/>
                </a:solidFill>
                <a:latin typeface="黑体-简" panose="02000000000000000000" charset="-128"/>
                <a:ea typeface="黑体-简" panose="02000000000000000000" charset="-128"/>
              </a:rPr>
              <a:t>总书记对新时代青年人的要求</a:t>
            </a:r>
            <a:endParaRPr lang="zh-CN" altLang="en-US" sz="2300">
              <a:solidFill>
                <a:schemeClr val="tx1"/>
              </a:solidFill>
              <a:latin typeface="黑体-简" panose="02000000000000000000" charset="-128"/>
              <a:ea typeface="黑体-简" panose="02000000000000000000" charset="-128"/>
            </a:endParaRPr>
          </a:p>
        </p:txBody>
      </p:sp>
      <p:sp>
        <p:nvSpPr>
          <p:cNvPr id="14" name="五边形 13"/>
          <p:cNvSpPr/>
          <p:nvPr/>
        </p:nvSpPr>
        <p:spPr>
          <a:xfrm>
            <a:off x="4699000" y="1906270"/>
            <a:ext cx="927735" cy="626745"/>
          </a:xfrm>
          <a:prstGeom prst="homePlate">
            <a:avLst>
              <a:gd name="adj" fmla="val 1902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五边形 17"/>
          <p:cNvSpPr/>
          <p:nvPr/>
        </p:nvSpPr>
        <p:spPr>
          <a:xfrm>
            <a:off x="4699000" y="2806700"/>
            <a:ext cx="927735" cy="626745"/>
          </a:xfrm>
          <a:prstGeom prst="homePlate">
            <a:avLst>
              <a:gd name="adj" fmla="val 1902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五边形 18"/>
          <p:cNvSpPr/>
          <p:nvPr/>
        </p:nvSpPr>
        <p:spPr>
          <a:xfrm>
            <a:off x="4699000" y="3654425"/>
            <a:ext cx="927735" cy="626745"/>
          </a:xfrm>
          <a:prstGeom prst="homePlate">
            <a:avLst>
              <a:gd name="adj" fmla="val 1902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五边形 19"/>
          <p:cNvSpPr/>
          <p:nvPr/>
        </p:nvSpPr>
        <p:spPr>
          <a:xfrm>
            <a:off x="4699000" y="4549775"/>
            <a:ext cx="927735" cy="626745"/>
          </a:xfrm>
          <a:prstGeom prst="homePlate">
            <a:avLst>
              <a:gd name="adj" fmla="val 1902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4884420" y="1986280"/>
            <a:ext cx="557530" cy="475615"/>
          </a:xfrm>
          <a:prstGeom prst="rect">
            <a:avLst/>
          </a:prstGeom>
          <a:noFill/>
        </p:spPr>
        <p:txBody>
          <a:bodyPr wrap="none" rtlCol="0">
            <a:spAutoFit/>
          </a:bodyPr>
          <a:p>
            <a:r>
              <a:rPr lang="en-US" altLang="zh-CN" sz="2500">
                <a:solidFill>
                  <a:schemeClr val="bg1"/>
                </a:solidFill>
                <a:latin typeface="思源黑体旧字形 Bold" panose="020B0800000000000000" charset="-122"/>
                <a:ea typeface="思源黑体旧字形 Bold" panose="020B0800000000000000" charset="-122"/>
              </a:rPr>
              <a:t>01</a:t>
            </a:r>
            <a:endParaRPr lang="en-US" altLang="zh-CN" sz="2500">
              <a:solidFill>
                <a:schemeClr val="bg1"/>
              </a:solidFill>
              <a:latin typeface="思源黑体旧字形 Bold" panose="020B0800000000000000" charset="-122"/>
              <a:ea typeface="思源黑体旧字形 Bold" panose="020B0800000000000000" charset="-122"/>
            </a:endParaRPr>
          </a:p>
        </p:txBody>
      </p:sp>
      <p:sp>
        <p:nvSpPr>
          <p:cNvPr id="22" name="文本框 21"/>
          <p:cNvSpPr txBox="1"/>
          <p:nvPr/>
        </p:nvSpPr>
        <p:spPr>
          <a:xfrm>
            <a:off x="4884420" y="2887980"/>
            <a:ext cx="557530" cy="475615"/>
          </a:xfrm>
          <a:prstGeom prst="rect">
            <a:avLst/>
          </a:prstGeom>
          <a:noFill/>
        </p:spPr>
        <p:txBody>
          <a:bodyPr wrap="none" rtlCol="0">
            <a:spAutoFit/>
          </a:bodyPr>
          <a:p>
            <a:r>
              <a:rPr lang="en-US" altLang="zh-CN" sz="2500">
                <a:solidFill>
                  <a:schemeClr val="bg1"/>
                </a:solidFill>
                <a:latin typeface="思源黑体旧字形 Bold" panose="020B0800000000000000" charset="-122"/>
                <a:ea typeface="思源黑体旧字形 Bold" panose="020B0800000000000000" charset="-122"/>
              </a:rPr>
              <a:t>02</a:t>
            </a:r>
            <a:endParaRPr lang="en-US" altLang="zh-CN" sz="2500">
              <a:solidFill>
                <a:schemeClr val="bg1"/>
              </a:solidFill>
              <a:latin typeface="思源黑体旧字形 Bold" panose="020B0800000000000000" charset="-122"/>
              <a:ea typeface="思源黑体旧字形 Bold" panose="020B0800000000000000" charset="-122"/>
            </a:endParaRPr>
          </a:p>
        </p:txBody>
      </p:sp>
      <p:sp>
        <p:nvSpPr>
          <p:cNvPr id="23" name="文本框 22"/>
          <p:cNvSpPr txBox="1"/>
          <p:nvPr/>
        </p:nvSpPr>
        <p:spPr>
          <a:xfrm>
            <a:off x="4884420" y="3726180"/>
            <a:ext cx="557530" cy="475615"/>
          </a:xfrm>
          <a:prstGeom prst="rect">
            <a:avLst/>
          </a:prstGeom>
          <a:noFill/>
        </p:spPr>
        <p:txBody>
          <a:bodyPr wrap="none" rtlCol="0">
            <a:spAutoFit/>
          </a:bodyPr>
          <a:p>
            <a:r>
              <a:rPr lang="en-US" altLang="zh-CN" sz="2500">
                <a:solidFill>
                  <a:schemeClr val="bg1"/>
                </a:solidFill>
                <a:latin typeface="思源黑体旧字形 Bold" panose="020B0800000000000000" charset="-122"/>
                <a:ea typeface="思源黑体旧字形 Bold" panose="020B0800000000000000" charset="-122"/>
              </a:rPr>
              <a:t>03</a:t>
            </a:r>
            <a:endParaRPr lang="en-US" altLang="zh-CN" sz="2500">
              <a:solidFill>
                <a:schemeClr val="bg1"/>
              </a:solidFill>
              <a:latin typeface="思源黑体旧字形 Bold" panose="020B0800000000000000" charset="-122"/>
              <a:ea typeface="思源黑体旧字形 Bold" panose="020B0800000000000000" charset="-122"/>
            </a:endParaRPr>
          </a:p>
        </p:txBody>
      </p:sp>
      <p:sp>
        <p:nvSpPr>
          <p:cNvPr id="24" name="文本框 23"/>
          <p:cNvSpPr txBox="1"/>
          <p:nvPr/>
        </p:nvSpPr>
        <p:spPr>
          <a:xfrm>
            <a:off x="4884420" y="4615180"/>
            <a:ext cx="557530" cy="475615"/>
          </a:xfrm>
          <a:prstGeom prst="rect">
            <a:avLst/>
          </a:prstGeom>
          <a:noFill/>
        </p:spPr>
        <p:txBody>
          <a:bodyPr wrap="none" rtlCol="0">
            <a:spAutoFit/>
          </a:bodyPr>
          <a:p>
            <a:r>
              <a:rPr lang="en-US" altLang="zh-CN" sz="2500">
                <a:solidFill>
                  <a:schemeClr val="bg1"/>
                </a:solidFill>
                <a:latin typeface="思源黑体旧字形 Bold" panose="020B0800000000000000" charset="-122"/>
                <a:ea typeface="思源黑体旧字形 Bold" panose="020B0800000000000000" charset="-122"/>
              </a:rPr>
              <a:t>04</a:t>
            </a:r>
            <a:endParaRPr lang="en-US" altLang="zh-CN" sz="2500">
              <a:solidFill>
                <a:schemeClr val="bg1"/>
              </a:solidFill>
              <a:latin typeface="思源黑体旧字形 Bold" panose="020B0800000000000000" charset="-122"/>
              <a:ea typeface="思源黑体旧字形 Bold" panose="020B0800000000000000" charset="-122"/>
            </a:endParaRPr>
          </a:p>
        </p:txBody>
      </p:sp>
      <p:sp>
        <p:nvSpPr>
          <p:cNvPr id="26" name="文本框 25"/>
          <p:cNvSpPr txBox="1"/>
          <p:nvPr/>
        </p:nvSpPr>
        <p:spPr>
          <a:xfrm>
            <a:off x="2285365" y="2112645"/>
            <a:ext cx="1198880" cy="2553335"/>
          </a:xfrm>
          <a:prstGeom prst="rect">
            <a:avLst/>
          </a:prstGeom>
          <a:noFill/>
        </p:spPr>
        <p:txBody>
          <a:bodyPr wrap="none" rtlCol="0">
            <a:spAutoFit/>
          </a:bodyPr>
          <a:p>
            <a:r>
              <a:rPr lang="zh-CN" altLang="en-US" sz="8000">
                <a:solidFill>
                  <a:srgbClr val="C00000"/>
                </a:solidFill>
                <a:latin typeface="思源黑体旧字形 Bold" panose="020B0800000000000000" charset="-122"/>
                <a:ea typeface="思源黑体旧字形 Bold" panose="020B0800000000000000" charset="-122"/>
              </a:rPr>
              <a:t>目</a:t>
            </a:r>
            <a:endParaRPr lang="zh-CN" altLang="en-US" sz="8000">
              <a:solidFill>
                <a:srgbClr val="C00000"/>
              </a:solidFill>
              <a:latin typeface="思源黑体旧字形 Bold" panose="020B0800000000000000" charset="-122"/>
              <a:ea typeface="思源黑体旧字形 Bold" panose="020B0800000000000000" charset="-122"/>
            </a:endParaRPr>
          </a:p>
          <a:p>
            <a:r>
              <a:rPr lang="zh-CN" altLang="en-US" sz="8000">
                <a:solidFill>
                  <a:srgbClr val="C00000"/>
                </a:solidFill>
                <a:latin typeface="思源黑体旧字形 Bold" panose="020B0800000000000000" charset="-122"/>
                <a:ea typeface="思源黑体旧字形 Bold" panose="020B0800000000000000" charset="-122"/>
              </a:rPr>
              <a:t>录</a:t>
            </a:r>
            <a:endParaRPr lang="zh-CN" altLang="en-US" sz="8000">
              <a:solidFill>
                <a:srgbClr val="C00000"/>
              </a:solidFill>
              <a:latin typeface="思源黑体旧字形 Bold" panose="020B0800000000000000" charset="-122"/>
              <a:ea typeface="思源黑体旧字形 Bold" panose="020B0800000000000000" charset="-122"/>
            </a:endParaRPr>
          </a:p>
        </p:txBody>
      </p:sp>
      <p:pic>
        <p:nvPicPr>
          <p:cNvPr id="31" name="图片 30" descr="图片1"/>
          <p:cNvPicPr>
            <a:picLocks noChangeAspect="1"/>
          </p:cNvPicPr>
          <p:nvPr/>
        </p:nvPicPr>
        <p:blipFill>
          <a:blip r:embed="rId3"/>
          <a:stretch>
            <a:fillRect/>
          </a:stretch>
        </p:blipFill>
        <p:spPr>
          <a:xfrm>
            <a:off x="10190480" y="399415"/>
            <a:ext cx="1480820" cy="497840"/>
          </a:xfrm>
          <a:prstGeom prst="rect">
            <a:avLst/>
          </a:prstGeom>
        </p:spPr>
      </p:pic>
    </p:spTree>
    <p:custDataLst>
      <p:tags r:id="rId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sp>
        <p:nvSpPr>
          <p:cNvPr id="2" name="圆角矩形 1"/>
          <p:cNvSpPr/>
          <p:nvPr/>
        </p:nvSpPr>
        <p:spPr>
          <a:xfrm>
            <a:off x="323215" y="297180"/>
            <a:ext cx="11545570" cy="6263640"/>
          </a:xfrm>
          <a:prstGeom prst="roundRect">
            <a:avLst>
              <a:gd name="adj" fmla="val 8291"/>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20"/>
          <p:cNvPicPr>
            <a:picLocks noChangeAspect="1"/>
          </p:cNvPicPr>
          <p:nvPr/>
        </p:nvPicPr>
        <p:blipFill>
          <a:blip r:embed="rId2"/>
          <a:srcRect t="66571"/>
          <a:stretch>
            <a:fillRect/>
          </a:stretch>
        </p:blipFill>
        <p:spPr>
          <a:xfrm>
            <a:off x="0" y="5372100"/>
            <a:ext cx="12192000" cy="1485900"/>
          </a:xfrm>
          <a:prstGeom prst="rect">
            <a:avLst/>
          </a:prstGeom>
        </p:spPr>
      </p:pic>
      <p:pic>
        <p:nvPicPr>
          <p:cNvPr id="3" name="图片 2" descr="图片1"/>
          <p:cNvPicPr>
            <a:picLocks noChangeAspect="1"/>
          </p:cNvPicPr>
          <p:nvPr/>
        </p:nvPicPr>
        <p:blipFill>
          <a:blip r:embed="rId3"/>
          <a:stretch>
            <a:fillRect/>
          </a:stretch>
        </p:blipFill>
        <p:spPr>
          <a:xfrm>
            <a:off x="10190480" y="399415"/>
            <a:ext cx="1480820" cy="497840"/>
          </a:xfrm>
          <a:prstGeom prst="rect">
            <a:avLst/>
          </a:prstGeom>
        </p:spPr>
      </p:pic>
      <p:sp>
        <p:nvSpPr>
          <p:cNvPr id="19" name="矩形 18"/>
          <p:cNvSpPr/>
          <p:nvPr/>
        </p:nvSpPr>
        <p:spPr>
          <a:xfrm>
            <a:off x="1072515" y="1238250"/>
            <a:ext cx="5215890" cy="460375"/>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1139190" y="1218565"/>
            <a:ext cx="5046980" cy="475615"/>
          </a:xfrm>
          <a:prstGeom prst="rect">
            <a:avLst/>
          </a:prstGeom>
          <a:noFill/>
        </p:spPr>
        <p:txBody>
          <a:bodyPr wrap="square" rtlCol="0">
            <a:spAutoFit/>
          </a:bodyPr>
          <a:p>
            <a:pPr algn="dist"/>
            <a:r>
              <a:rPr lang="zh-CN" altLang="en-US" sz="2500">
                <a:solidFill>
                  <a:schemeClr val="bg1"/>
                </a:solidFill>
                <a:latin typeface="黑体-简" panose="02000000000000000000" charset="-128"/>
                <a:ea typeface="黑体-简" panose="02000000000000000000" charset="-128"/>
                <a:sym typeface="+mn-ea"/>
              </a:rPr>
              <a:t>新时代中国青年要担当时代责任</a:t>
            </a:r>
            <a:endParaRPr lang="zh-CN" altLang="en-US" sz="2500">
              <a:solidFill>
                <a:schemeClr val="bg1"/>
              </a:solidFill>
              <a:latin typeface="黑体-简" panose="02000000000000000000" charset="-128"/>
              <a:ea typeface="黑体-简" panose="02000000000000000000" charset="-128"/>
              <a:sym typeface="+mn-ea"/>
            </a:endParaRPr>
          </a:p>
        </p:txBody>
      </p:sp>
      <p:sp>
        <p:nvSpPr>
          <p:cNvPr id="5" name="文本框 4"/>
          <p:cNvSpPr txBox="1"/>
          <p:nvPr/>
        </p:nvSpPr>
        <p:spPr>
          <a:xfrm>
            <a:off x="1072515" y="1937385"/>
            <a:ext cx="10440670" cy="3617595"/>
          </a:xfrm>
          <a:prstGeom prst="rect">
            <a:avLst/>
          </a:prstGeom>
          <a:noFill/>
        </p:spPr>
        <p:txBody>
          <a:bodyPr wrap="square" rtlCol="0">
            <a:spAutoFit/>
          </a:bodyPr>
          <a:p>
            <a:pPr algn="l" fontAlgn="auto">
              <a:lnSpc>
                <a:spcPts val="2500"/>
              </a:lnSpc>
            </a:pPr>
            <a:r>
              <a:rPr lang="zh-CN" altLang="en-US" sz="1600">
                <a:latin typeface="黑体-简" panose="02000000000000000000" charset="-128"/>
                <a:ea typeface="黑体-简" panose="02000000000000000000" charset="-128"/>
                <a:cs typeface="黑体-简" panose="02000000000000000000" charset="-128"/>
              </a:rPr>
              <a:t>从范仲淹的“先天下之忧而忧，后天下之乐而乐”，到顾炎武的“天下兴亡，匹夫有责”，都生动诠释了中华民族敢于责任担当的精神品格。在实现中华民族伟大复兴的新征程上，应对重大挑战、抵御重大风险、克服重大阻力、解决重大矛盾，迫切需要迎难而上、挺身而出的担当精神。习近平总书记指出，一代人有一代人的使命，一代人有一代人的担当。伟大事业要一代接一代人地干，一件接一件事地办。新时代是奋斗者的时代，新时代新青年，要争做敢于有梦、勇于追梦、勤于圆梦的青年。青年兴则国家兴，青年强则国家强。青年一代有理想、有本领、有担当，国家就有前途，民族就有希望。中国梦是历史的、现实的，也是未来的；是我们这一代的，更是青年一代的。中华民族伟大复兴的中国梦终将在一代代青年的接力奋斗中变为现实。今天青年一代的担当，就是要接好前人的接力棒，不忘初心，大公无私，在建设中国特色社会主义现代化强国的新进程中，勇立潮头，成为中流砥柱。新时代中国青年要求真务实、踏实奋斗，不能做口头的巨人、行动的侏儒，要勇于创新，保持敢为人先的干劲，用充沛的活力和改革的精神去开拓进取，展示青春的能量。新时代中国青年要勇于吃苦、坚忍不拔，面对艰苦的工作环境，自觉承担重任，付出艰辛的劳动和汗水，不断战胜困难，实现追求的目标。</a:t>
            </a:r>
            <a:endParaRPr lang="zh-CN" altLang="en-US" sz="1600">
              <a:latin typeface="黑体-简" panose="02000000000000000000" charset="-128"/>
              <a:ea typeface="黑体-简" panose="02000000000000000000" charset="-128"/>
              <a:cs typeface="黑体-简" panose="02000000000000000000" charset="-128"/>
            </a:endParaRPr>
          </a:p>
        </p:txBody>
      </p:sp>
    </p:spTree>
    <p:custDataLst>
      <p:tags r:id="rId4"/>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sp>
        <p:nvSpPr>
          <p:cNvPr id="2" name="圆角矩形 1"/>
          <p:cNvSpPr/>
          <p:nvPr/>
        </p:nvSpPr>
        <p:spPr>
          <a:xfrm>
            <a:off x="323215" y="297180"/>
            <a:ext cx="11545570" cy="6263640"/>
          </a:xfrm>
          <a:prstGeom prst="roundRect">
            <a:avLst>
              <a:gd name="adj" fmla="val 8291"/>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25"/>
          <p:cNvPicPr>
            <a:picLocks noChangeAspect="1"/>
          </p:cNvPicPr>
          <p:nvPr/>
        </p:nvPicPr>
        <p:blipFill>
          <a:blip r:embed="rId2"/>
          <a:srcRect r="46054"/>
          <a:stretch>
            <a:fillRect/>
          </a:stretch>
        </p:blipFill>
        <p:spPr>
          <a:xfrm>
            <a:off x="9114790" y="1017905"/>
            <a:ext cx="3067050" cy="5686425"/>
          </a:xfrm>
          <a:prstGeom prst="rect">
            <a:avLst/>
          </a:prstGeom>
        </p:spPr>
      </p:pic>
      <p:pic>
        <p:nvPicPr>
          <p:cNvPr id="4" name="图片 3" descr="20"/>
          <p:cNvPicPr>
            <a:picLocks noChangeAspect="1"/>
          </p:cNvPicPr>
          <p:nvPr/>
        </p:nvPicPr>
        <p:blipFill>
          <a:blip r:embed="rId3"/>
          <a:srcRect t="66571"/>
          <a:stretch>
            <a:fillRect/>
          </a:stretch>
        </p:blipFill>
        <p:spPr>
          <a:xfrm>
            <a:off x="0" y="5372100"/>
            <a:ext cx="12192000" cy="1485900"/>
          </a:xfrm>
          <a:prstGeom prst="rect">
            <a:avLst/>
          </a:prstGeom>
        </p:spPr>
      </p:pic>
      <p:pic>
        <p:nvPicPr>
          <p:cNvPr id="3" name="图片 2" descr="图片1"/>
          <p:cNvPicPr>
            <a:picLocks noChangeAspect="1"/>
          </p:cNvPicPr>
          <p:nvPr/>
        </p:nvPicPr>
        <p:blipFill>
          <a:blip r:embed="rId4"/>
          <a:stretch>
            <a:fillRect/>
          </a:stretch>
        </p:blipFill>
        <p:spPr>
          <a:xfrm>
            <a:off x="10190480" y="399415"/>
            <a:ext cx="1480820" cy="497840"/>
          </a:xfrm>
          <a:prstGeom prst="rect">
            <a:avLst/>
          </a:prstGeom>
        </p:spPr>
      </p:pic>
      <p:sp>
        <p:nvSpPr>
          <p:cNvPr id="19" name="矩形 18"/>
          <p:cNvSpPr/>
          <p:nvPr/>
        </p:nvSpPr>
        <p:spPr>
          <a:xfrm>
            <a:off x="1072515" y="1238250"/>
            <a:ext cx="5215890" cy="460375"/>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1139190" y="1218565"/>
            <a:ext cx="5046980" cy="475615"/>
          </a:xfrm>
          <a:prstGeom prst="rect">
            <a:avLst/>
          </a:prstGeom>
          <a:noFill/>
        </p:spPr>
        <p:txBody>
          <a:bodyPr wrap="square" rtlCol="0">
            <a:spAutoFit/>
          </a:bodyPr>
          <a:p>
            <a:pPr algn="dist"/>
            <a:r>
              <a:rPr lang="zh-CN" altLang="en-US" sz="2500">
                <a:solidFill>
                  <a:schemeClr val="bg1"/>
                </a:solidFill>
                <a:latin typeface="黑体-简" panose="02000000000000000000" charset="-128"/>
                <a:ea typeface="黑体-简" panose="02000000000000000000" charset="-128"/>
                <a:sym typeface="+mn-ea"/>
              </a:rPr>
              <a:t>新时代中国青年要勇于砥砺奋斗</a:t>
            </a:r>
            <a:endParaRPr lang="zh-CN" altLang="en-US" sz="2500">
              <a:solidFill>
                <a:schemeClr val="bg1"/>
              </a:solidFill>
              <a:latin typeface="黑体-简" panose="02000000000000000000" charset="-128"/>
              <a:ea typeface="黑体-简" panose="02000000000000000000" charset="-128"/>
              <a:sym typeface="+mn-ea"/>
            </a:endParaRPr>
          </a:p>
        </p:txBody>
      </p:sp>
      <p:sp>
        <p:nvSpPr>
          <p:cNvPr id="5" name="文本框 4"/>
          <p:cNvSpPr txBox="1"/>
          <p:nvPr/>
        </p:nvSpPr>
        <p:spPr>
          <a:xfrm>
            <a:off x="1072515" y="1937385"/>
            <a:ext cx="8074660" cy="3617595"/>
          </a:xfrm>
          <a:prstGeom prst="rect">
            <a:avLst/>
          </a:prstGeom>
          <a:noFill/>
        </p:spPr>
        <p:txBody>
          <a:bodyPr wrap="square" rtlCol="0">
            <a:spAutoFit/>
          </a:bodyPr>
          <a:p>
            <a:pPr algn="l" fontAlgn="auto">
              <a:lnSpc>
                <a:spcPts val="2500"/>
              </a:lnSpc>
            </a:pPr>
            <a:r>
              <a:rPr lang="zh-CN" altLang="en-US" sz="1600">
                <a:latin typeface="黑体-简" panose="02000000000000000000" charset="-128"/>
                <a:ea typeface="黑体-简" panose="02000000000000000000" charset="-128"/>
                <a:cs typeface="黑体-简" panose="02000000000000000000" charset="-128"/>
              </a:rPr>
              <a:t>1939年，毛泽东同志在延安庆贺模范青年大会上说：“什么是模范青年？就是要有永久奋斗这一条。……奋斗到什么程度呢？要奋斗到五年，十年，四十年，五十年，甚至到六十年，七十年，总之一句话，要奋斗到死，没有死就还没有达到永久奋斗的目标。”人的一生只有一次青春。同人民一起奋斗，青春才能亮丽；同人民一起前进，青春才能昂扬；同人民一起梦想，青春才能无悔。新时代中国青年处在中华民族发展的最好时期，既面临着难得的建功立业的人生际遇，也面临着“天将降大任于斯人”的时代使命。新时代中国青年既拥有广阔发展空间，也承载着伟大时代使命。唯有保持拼搏奋斗的精气神，保持永久奋斗的好传统，让奋斗成为青春最亮丽的底色，才能把握机遇、奋发有为，不辜负这个伟大的时代。新时代中国青年要勇做走在时代前列的奋进者、开拓者、奉献者，毫不畏惧面对一切艰难险阻，在劈波斩浪中开拓前进，在披荆斩棘中开辟天地，在攻坚克难中创造业绩，用青春和汗水创造出让世界刮目相看的新奇迹！</a:t>
            </a:r>
            <a:endParaRPr lang="zh-CN" altLang="en-US" sz="1600">
              <a:latin typeface="黑体-简" panose="02000000000000000000" charset="-128"/>
              <a:ea typeface="黑体-简" panose="02000000000000000000" charset="-128"/>
              <a:cs typeface="黑体-简" panose="02000000000000000000" charset="-128"/>
            </a:endParaRPr>
          </a:p>
        </p:txBody>
      </p:sp>
    </p:spTree>
    <p:custDataLst>
      <p:tags r:id="rId5"/>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sp>
        <p:nvSpPr>
          <p:cNvPr id="2" name="圆角矩形 1"/>
          <p:cNvSpPr/>
          <p:nvPr/>
        </p:nvSpPr>
        <p:spPr>
          <a:xfrm>
            <a:off x="323215" y="297180"/>
            <a:ext cx="11545570" cy="6263640"/>
          </a:xfrm>
          <a:prstGeom prst="roundRect">
            <a:avLst>
              <a:gd name="adj" fmla="val 8291"/>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20"/>
          <p:cNvPicPr>
            <a:picLocks noChangeAspect="1"/>
          </p:cNvPicPr>
          <p:nvPr/>
        </p:nvPicPr>
        <p:blipFill>
          <a:blip r:embed="rId2"/>
          <a:srcRect t="66571"/>
          <a:stretch>
            <a:fillRect/>
          </a:stretch>
        </p:blipFill>
        <p:spPr>
          <a:xfrm>
            <a:off x="0" y="5372100"/>
            <a:ext cx="12192000" cy="1485900"/>
          </a:xfrm>
          <a:prstGeom prst="rect">
            <a:avLst/>
          </a:prstGeom>
        </p:spPr>
      </p:pic>
      <p:pic>
        <p:nvPicPr>
          <p:cNvPr id="3" name="图片 2" descr="图片1"/>
          <p:cNvPicPr>
            <a:picLocks noChangeAspect="1"/>
          </p:cNvPicPr>
          <p:nvPr/>
        </p:nvPicPr>
        <p:blipFill>
          <a:blip r:embed="rId3"/>
          <a:stretch>
            <a:fillRect/>
          </a:stretch>
        </p:blipFill>
        <p:spPr>
          <a:xfrm>
            <a:off x="10190480" y="399415"/>
            <a:ext cx="1480820" cy="497840"/>
          </a:xfrm>
          <a:prstGeom prst="rect">
            <a:avLst/>
          </a:prstGeom>
        </p:spPr>
      </p:pic>
      <p:sp>
        <p:nvSpPr>
          <p:cNvPr id="19" name="矩形 18"/>
          <p:cNvSpPr/>
          <p:nvPr/>
        </p:nvSpPr>
        <p:spPr>
          <a:xfrm>
            <a:off x="1072515" y="1238250"/>
            <a:ext cx="5215890" cy="460375"/>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1139190" y="1218565"/>
            <a:ext cx="5046980" cy="475615"/>
          </a:xfrm>
          <a:prstGeom prst="rect">
            <a:avLst/>
          </a:prstGeom>
          <a:noFill/>
        </p:spPr>
        <p:txBody>
          <a:bodyPr wrap="square" rtlCol="0">
            <a:spAutoFit/>
          </a:bodyPr>
          <a:p>
            <a:pPr algn="dist"/>
            <a:r>
              <a:rPr lang="zh-CN" altLang="en-US" sz="2500">
                <a:solidFill>
                  <a:schemeClr val="bg1"/>
                </a:solidFill>
                <a:latin typeface="黑体-简" panose="02000000000000000000" charset="-128"/>
                <a:ea typeface="黑体-简" panose="02000000000000000000" charset="-128"/>
                <a:sym typeface="+mn-ea"/>
              </a:rPr>
              <a:t>新时代中国青年要练就过硬本领</a:t>
            </a:r>
            <a:endParaRPr lang="zh-CN" altLang="en-US" sz="2500">
              <a:solidFill>
                <a:schemeClr val="bg1"/>
              </a:solidFill>
              <a:latin typeface="黑体-简" panose="02000000000000000000" charset="-128"/>
              <a:ea typeface="黑体-简" panose="02000000000000000000" charset="-128"/>
              <a:sym typeface="+mn-ea"/>
            </a:endParaRPr>
          </a:p>
        </p:txBody>
      </p:sp>
      <p:sp>
        <p:nvSpPr>
          <p:cNvPr id="5" name="文本框 4"/>
          <p:cNvSpPr txBox="1"/>
          <p:nvPr/>
        </p:nvSpPr>
        <p:spPr>
          <a:xfrm>
            <a:off x="1072515" y="1937385"/>
            <a:ext cx="10268585" cy="3297555"/>
          </a:xfrm>
          <a:prstGeom prst="rect">
            <a:avLst/>
          </a:prstGeom>
          <a:noFill/>
        </p:spPr>
        <p:txBody>
          <a:bodyPr wrap="square" rtlCol="0">
            <a:spAutoFit/>
          </a:bodyPr>
          <a:p>
            <a:pPr algn="l" fontAlgn="auto">
              <a:lnSpc>
                <a:spcPts val="2500"/>
              </a:lnSpc>
            </a:pPr>
            <a:r>
              <a:rPr lang="zh-CN" altLang="en-US" sz="1600">
                <a:latin typeface="黑体-简" panose="02000000000000000000" charset="-128"/>
                <a:ea typeface="黑体-简" panose="02000000000000000000" charset="-128"/>
                <a:cs typeface="黑体-简" panose="02000000000000000000" charset="-128"/>
              </a:rPr>
              <a:t>习近平总书记在党的十九大报告中指出，领导十三亿多人的社会主义大国，我们党既要政治过硬，也要本领高强。具体来说，就是要增强学习本领、政治领导本领、改革创新本领、科学发展本领、依法执政本领、群众工作本领、狠抓落实本领、驾驭风险本领等八大本领。“工欲善其事，必先利其器。”新时代中国青年要想练就过硬本领，就要清楚自身“缺什么”，在自我认知上“下实功”；搞懂“怎么补”，在方式方法上“出实招”；练就“真本领”而不是“假本领”，在知行合一上“见实效”。练就过硬本领需要有“悟”的精神，练就过硬的本领需要有“干”的精神。人在事上练，刀在石上磨。年轻人想要在一个领域有所建树、干出成绩，就得多涵养“学徒心态”，落小落实练就高强本领；同时，在不断传承的基础上探索创新，超越“师傅”、超越自我，最终实现自我人生价值。新时代中国青年要增强学习紧迫感，如饥似渴、孜孜不倦学习，努力学习马克思主义立场观点方法，努力掌握科学文化知识和专业技能，努力提高人文素养，在学习中增长知识、锤炼品格，在工作中增长才干、练就本领，以真才实学服务人民，以创新创造贡献国家！</a:t>
            </a:r>
            <a:endParaRPr lang="zh-CN" altLang="en-US" sz="1600">
              <a:latin typeface="黑体-简" panose="02000000000000000000" charset="-128"/>
              <a:ea typeface="黑体-简" panose="02000000000000000000" charset="-128"/>
              <a:cs typeface="黑体-简" panose="02000000000000000000" charset="-128"/>
            </a:endParaRPr>
          </a:p>
        </p:txBody>
      </p:sp>
    </p:spTree>
    <p:custDataLst>
      <p:tags r:id="rId4"/>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sp>
        <p:nvSpPr>
          <p:cNvPr id="2" name="圆角矩形 1"/>
          <p:cNvSpPr/>
          <p:nvPr/>
        </p:nvSpPr>
        <p:spPr>
          <a:xfrm>
            <a:off x="323215" y="297180"/>
            <a:ext cx="11545570" cy="6263640"/>
          </a:xfrm>
          <a:prstGeom prst="roundRect">
            <a:avLst>
              <a:gd name="adj" fmla="val 8291"/>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20"/>
          <p:cNvPicPr>
            <a:picLocks noChangeAspect="1"/>
          </p:cNvPicPr>
          <p:nvPr/>
        </p:nvPicPr>
        <p:blipFill>
          <a:blip r:embed="rId2"/>
          <a:srcRect t="66571"/>
          <a:stretch>
            <a:fillRect/>
          </a:stretch>
        </p:blipFill>
        <p:spPr>
          <a:xfrm>
            <a:off x="0" y="5372100"/>
            <a:ext cx="12192000" cy="1485900"/>
          </a:xfrm>
          <a:prstGeom prst="rect">
            <a:avLst/>
          </a:prstGeom>
        </p:spPr>
      </p:pic>
      <p:pic>
        <p:nvPicPr>
          <p:cNvPr id="3" name="图片 2" descr="图片1"/>
          <p:cNvPicPr>
            <a:picLocks noChangeAspect="1"/>
          </p:cNvPicPr>
          <p:nvPr/>
        </p:nvPicPr>
        <p:blipFill>
          <a:blip r:embed="rId3"/>
          <a:stretch>
            <a:fillRect/>
          </a:stretch>
        </p:blipFill>
        <p:spPr>
          <a:xfrm>
            <a:off x="10190480" y="399415"/>
            <a:ext cx="1480820" cy="497840"/>
          </a:xfrm>
          <a:prstGeom prst="rect">
            <a:avLst/>
          </a:prstGeom>
        </p:spPr>
      </p:pic>
      <p:sp>
        <p:nvSpPr>
          <p:cNvPr id="19" name="矩形 18"/>
          <p:cNvSpPr/>
          <p:nvPr/>
        </p:nvSpPr>
        <p:spPr>
          <a:xfrm>
            <a:off x="1072515" y="1238250"/>
            <a:ext cx="5215890" cy="460375"/>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1139190" y="1218565"/>
            <a:ext cx="5046980" cy="475615"/>
          </a:xfrm>
          <a:prstGeom prst="rect">
            <a:avLst/>
          </a:prstGeom>
          <a:noFill/>
        </p:spPr>
        <p:txBody>
          <a:bodyPr wrap="square" rtlCol="0">
            <a:spAutoFit/>
          </a:bodyPr>
          <a:p>
            <a:pPr algn="dist"/>
            <a:r>
              <a:rPr lang="zh-CN" altLang="en-US" sz="2500">
                <a:solidFill>
                  <a:schemeClr val="bg1"/>
                </a:solidFill>
                <a:latin typeface="黑体-简" panose="02000000000000000000" charset="-128"/>
                <a:ea typeface="黑体-简" panose="02000000000000000000" charset="-128"/>
                <a:sym typeface="+mn-ea"/>
              </a:rPr>
              <a:t>新时代中国青年要锤炼品德修为</a:t>
            </a:r>
            <a:endParaRPr lang="zh-CN" altLang="en-US" sz="2500">
              <a:solidFill>
                <a:schemeClr val="bg1"/>
              </a:solidFill>
              <a:latin typeface="黑体-简" panose="02000000000000000000" charset="-128"/>
              <a:ea typeface="黑体-简" panose="02000000000000000000" charset="-128"/>
              <a:sym typeface="+mn-ea"/>
            </a:endParaRPr>
          </a:p>
        </p:txBody>
      </p:sp>
      <p:sp>
        <p:nvSpPr>
          <p:cNvPr id="5" name="文本框 4"/>
          <p:cNvSpPr txBox="1"/>
          <p:nvPr/>
        </p:nvSpPr>
        <p:spPr>
          <a:xfrm>
            <a:off x="4261485" y="1937385"/>
            <a:ext cx="7079615" cy="3617595"/>
          </a:xfrm>
          <a:prstGeom prst="rect">
            <a:avLst/>
          </a:prstGeom>
          <a:noFill/>
        </p:spPr>
        <p:txBody>
          <a:bodyPr wrap="square" rtlCol="0">
            <a:spAutoFit/>
          </a:bodyPr>
          <a:p>
            <a:pPr algn="l" fontAlgn="auto">
              <a:lnSpc>
                <a:spcPts val="2500"/>
              </a:lnSpc>
            </a:pPr>
            <a:r>
              <a:rPr lang="zh-CN" altLang="en-US" sz="1600">
                <a:latin typeface="黑体-简" panose="02000000000000000000" charset="-128"/>
                <a:ea typeface="黑体-简" panose="02000000000000000000" charset="-128"/>
                <a:cs typeface="黑体-简" panose="02000000000000000000" charset="-128"/>
              </a:rPr>
              <a:t>道德之于个人、之于社会，都具有基础性意义，做人做事第一位的是崇德修身。新时代中国青年只有明大德、守公德、严私德，其才方能用得其所。修德，既要立意高远，又要立足平实。新时代中国青年锤炼高尚品格，必须有积极的道德实践，要从自己做起、从身边做起、从小事做起、一点一滴积累，养成好思想、好品德。新时代中国青年要踏踏实实修好公德、私德，学会劳动、学会勤俭，学会感恩、学会助人，学会谦让、学会宽容，学会自省、学会自律。新时代中国青年要把正确的道德认知、自觉的道德养成、积极的道德实践紧密结合起来，自觉树立和践行社会主义核心价值观，带头倡导良好社会风气。新时代中国青年要加强思想道德修养，自觉弘扬爱国主义、集体主义、社会主义思想，积极倡导社会公德、职业道德、家庭美德和个人品德，做一个忠于祖国、忠于人民、品德高尚的先进青年。</a:t>
            </a:r>
            <a:endParaRPr lang="zh-CN" altLang="en-US" sz="1600">
              <a:latin typeface="黑体-简" panose="02000000000000000000" charset="-128"/>
              <a:ea typeface="黑体-简" panose="02000000000000000000" charset="-128"/>
              <a:cs typeface="黑体-简" panose="02000000000000000000" charset="-128"/>
            </a:endParaRPr>
          </a:p>
        </p:txBody>
      </p:sp>
      <p:pic>
        <p:nvPicPr>
          <p:cNvPr id="7" name="图片 6" descr="01"/>
          <p:cNvPicPr>
            <a:picLocks noChangeAspect="1"/>
          </p:cNvPicPr>
          <p:nvPr/>
        </p:nvPicPr>
        <p:blipFill>
          <a:blip r:embed="rId4"/>
          <a:stretch>
            <a:fillRect/>
          </a:stretch>
        </p:blipFill>
        <p:spPr>
          <a:xfrm>
            <a:off x="323215" y="2113915"/>
            <a:ext cx="4069080" cy="3663315"/>
          </a:xfrm>
          <a:prstGeom prst="rect">
            <a:avLst/>
          </a:prstGeom>
        </p:spPr>
      </p:pic>
    </p:spTree>
    <p:custDataLst>
      <p:tags r:id="rId5"/>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pic>
        <p:nvPicPr>
          <p:cNvPr id="7" name="图片 6" descr="21"/>
          <p:cNvPicPr>
            <a:picLocks noChangeAspect="1"/>
          </p:cNvPicPr>
          <p:nvPr/>
        </p:nvPicPr>
        <p:blipFill>
          <a:blip r:embed="rId2"/>
          <a:srcRect t="29407" b="29413"/>
          <a:stretch>
            <a:fillRect/>
          </a:stretch>
        </p:blipFill>
        <p:spPr>
          <a:xfrm>
            <a:off x="1932940" y="3512820"/>
            <a:ext cx="8124190" cy="3345815"/>
          </a:xfrm>
          <a:prstGeom prst="rect">
            <a:avLst/>
          </a:prstGeom>
        </p:spPr>
      </p:pic>
      <p:pic>
        <p:nvPicPr>
          <p:cNvPr id="4" name="图片 3" descr="20"/>
          <p:cNvPicPr>
            <a:picLocks noChangeAspect="1"/>
          </p:cNvPicPr>
          <p:nvPr/>
        </p:nvPicPr>
        <p:blipFill>
          <a:blip r:embed="rId3"/>
          <a:srcRect t="66571"/>
          <a:stretch>
            <a:fillRect/>
          </a:stretch>
        </p:blipFill>
        <p:spPr>
          <a:xfrm>
            <a:off x="0" y="5372100"/>
            <a:ext cx="12192000" cy="1485900"/>
          </a:xfrm>
          <a:prstGeom prst="rect">
            <a:avLst/>
          </a:prstGeom>
        </p:spPr>
      </p:pic>
      <p:sp>
        <p:nvSpPr>
          <p:cNvPr id="30" name="文本框 29"/>
          <p:cNvSpPr txBox="1"/>
          <p:nvPr/>
        </p:nvSpPr>
        <p:spPr>
          <a:xfrm>
            <a:off x="5836285" y="2064385"/>
            <a:ext cx="3992880" cy="1630045"/>
          </a:xfrm>
          <a:prstGeom prst="rect">
            <a:avLst/>
          </a:prstGeom>
          <a:noFill/>
        </p:spPr>
        <p:txBody>
          <a:bodyPr wrap="none" rtlCol="0">
            <a:spAutoFit/>
          </a:bodyPr>
          <a:p>
            <a:r>
              <a:rPr lang="zh-CN" altLang="en-US" sz="10000">
                <a:solidFill>
                  <a:srgbClr val="C00000"/>
                </a:solidFill>
                <a:latin typeface="黑体-简" panose="02000000000000000000" charset="-128"/>
                <a:ea typeface="黑体-简" panose="02000000000000000000" charset="-128"/>
              </a:rPr>
              <a:t>青年节</a:t>
            </a:r>
            <a:endParaRPr lang="zh-CN" altLang="en-US" sz="10000">
              <a:solidFill>
                <a:srgbClr val="C00000"/>
              </a:solidFill>
              <a:latin typeface="黑体-简" panose="02000000000000000000" charset="-128"/>
              <a:ea typeface="黑体-简" panose="02000000000000000000" charset="-128"/>
            </a:endParaRPr>
          </a:p>
        </p:txBody>
      </p:sp>
      <p:sp>
        <p:nvSpPr>
          <p:cNvPr id="33" name="文本框 32"/>
          <p:cNvSpPr txBox="1"/>
          <p:nvPr/>
        </p:nvSpPr>
        <p:spPr>
          <a:xfrm>
            <a:off x="5974715" y="1703705"/>
            <a:ext cx="3716655" cy="475615"/>
          </a:xfrm>
          <a:prstGeom prst="rect">
            <a:avLst/>
          </a:prstGeom>
          <a:noFill/>
        </p:spPr>
        <p:txBody>
          <a:bodyPr wrap="square" rtlCol="0">
            <a:spAutoFit/>
          </a:bodyPr>
          <a:p>
            <a:pPr algn="dist"/>
            <a:r>
              <a:rPr lang="zh-CN" altLang="en-US" sz="2500">
                <a:solidFill>
                  <a:srgbClr val="C00000"/>
                </a:solidFill>
                <a:latin typeface="黑体-简" panose="02000000000000000000" charset="-128"/>
                <a:ea typeface="黑体-简" panose="02000000000000000000" charset="-128"/>
              </a:rPr>
              <a:t>谢谢您的观看</a:t>
            </a:r>
            <a:endParaRPr lang="zh-CN" altLang="en-US" sz="2500">
              <a:solidFill>
                <a:srgbClr val="C00000"/>
              </a:solidFill>
              <a:latin typeface="黑体-简" panose="02000000000000000000" charset="-128"/>
              <a:ea typeface="黑体-简" panose="02000000000000000000" charset="-128"/>
            </a:endParaRPr>
          </a:p>
        </p:txBody>
      </p:sp>
      <p:pic>
        <p:nvPicPr>
          <p:cNvPr id="2" name="图片 1" descr="24-1"/>
          <p:cNvPicPr>
            <a:picLocks noChangeAspect="1"/>
          </p:cNvPicPr>
          <p:nvPr/>
        </p:nvPicPr>
        <p:blipFill>
          <a:blip r:embed="rId4"/>
          <a:srcRect t="393" r="7453" b="33065"/>
          <a:stretch>
            <a:fillRect/>
          </a:stretch>
        </p:blipFill>
        <p:spPr>
          <a:xfrm>
            <a:off x="2380615" y="915035"/>
            <a:ext cx="3613785" cy="2597785"/>
          </a:xfrm>
          <a:prstGeom prst="rect">
            <a:avLst/>
          </a:prstGeom>
        </p:spPr>
      </p:pic>
    </p:spTree>
    <p:custDataLst>
      <p:tags r:id="rId5"/>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sp>
        <p:nvSpPr>
          <p:cNvPr id="2" name="圆角矩形 1"/>
          <p:cNvSpPr/>
          <p:nvPr/>
        </p:nvSpPr>
        <p:spPr>
          <a:xfrm>
            <a:off x="323215" y="297180"/>
            <a:ext cx="11545570" cy="6263640"/>
          </a:xfrm>
          <a:prstGeom prst="roundRect">
            <a:avLst>
              <a:gd name="adj" fmla="val 8291"/>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20"/>
          <p:cNvPicPr>
            <a:picLocks noChangeAspect="1"/>
          </p:cNvPicPr>
          <p:nvPr/>
        </p:nvPicPr>
        <p:blipFill>
          <a:blip r:embed="rId2"/>
          <a:srcRect t="66571"/>
          <a:stretch>
            <a:fillRect/>
          </a:stretch>
        </p:blipFill>
        <p:spPr>
          <a:xfrm>
            <a:off x="0" y="5372100"/>
            <a:ext cx="12192000" cy="1485900"/>
          </a:xfrm>
          <a:prstGeom prst="rect">
            <a:avLst/>
          </a:prstGeom>
        </p:spPr>
      </p:pic>
      <p:pic>
        <p:nvPicPr>
          <p:cNvPr id="3" name="图片 2" descr="图片1"/>
          <p:cNvPicPr>
            <a:picLocks noChangeAspect="1"/>
          </p:cNvPicPr>
          <p:nvPr/>
        </p:nvPicPr>
        <p:blipFill>
          <a:blip r:embed="rId3"/>
          <a:stretch>
            <a:fillRect/>
          </a:stretch>
        </p:blipFill>
        <p:spPr>
          <a:xfrm>
            <a:off x="10190480" y="399415"/>
            <a:ext cx="1480820" cy="497840"/>
          </a:xfrm>
          <a:prstGeom prst="rect">
            <a:avLst/>
          </a:prstGeom>
        </p:spPr>
      </p:pic>
      <p:sp>
        <p:nvSpPr>
          <p:cNvPr id="7" name="椭圆 6"/>
          <p:cNvSpPr/>
          <p:nvPr/>
        </p:nvSpPr>
        <p:spPr>
          <a:xfrm>
            <a:off x="4805045" y="1438275"/>
            <a:ext cx="2093595" cy="2093595"/>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01"/>
          <p:cNvPicPr>
            <a:picLocks noChangeAspect="1"/>
          </p:cNvPicPr>
          <p:nvPr/>
        </p:nvPicPr>
        <p:blipFill>
          <a:blip r:embed="rId4"/>
          <a:stretch>
            <a:fillRect/>
          </a:stretch>
        </p:blipFill>
        <p:spPr>
          <a:xfrm>
            <a:off x="4484370" y="1924685"/>
            <a:ext cx="2735580" cy="2463165"/>
          </a:xfrm>
          <a:prstGeom prst="rect">
            <a:avLst/>
          </a:prstGeom>
        </p:spPr>
      </p:pic>
      <p:sp>
        <p:nvSpPr>
          <p:cNvPr id="15" name="文本框 14"/>
          <p:cNvSpPr txBox="1"/>
          <p:nvPr/>
        </p:nvSpPr>
        <p:spPr>
          <a:xfrm>
            <a:off x="5386070" y="1823720"/>
            <a:ext cx="930910" cy="860425"/>
          </a:xfrm>
          <a:prstGeom prst="rect">
            <a:avLst/>
          </a:prstGeom>
          <a:noFill/>
        </p:spPr>
        <p:txBody>
          <a:bodyPr wrap="none" rtlCol="0">
            <a:spAutoFit/>
          </a:bodyPr>
          <a:p>
            <a:r>
              <a:rPr lang="en-US" altLang="zh-CN" sz="5000">
                <a:solidFill>
                  <a:srgbClr val="C00000"/>
                </a:solidFill>
                <a:latin typeface="思源黑体旧字形 Bold" panose="020B0800000000000000" charset="-122"/>
                <a:ea typeface="思源黑体旧字形 Bold" panose="020B0800000000000000" charset="-122"/>
              </a:rPr>
              <a:t>01</a:t>
            </a:r>
            <a:endParaRPr lang="en-US" altLang="zh-CN" sz="5000">
              <a:solidFill>
                <a:srgbClr val="C00000"/>
              </a:solidFill>
              <a:latin typeface="思源黑体旧字形 Bold" panose="020B0800000000000000" charset="-122"/>
              <a:ea typeface="思源黑体旧字形 Bold" panose="020B0800000000000000" charset="-122"/>
            </a:endParaRPr>
          </a:p>
        </p:txBody>
      </p:sp>
      <p:sp>
        <p:nvSpPr>
          <p:cNvPr id="16" name="文本框 15"/>
          <p:cNvSpPr txBox="1"/>
          <p:nvPr/>
        </p:nvSpPr>
        <p:spPr>
          <a:xfrm>
            <a:off x="3032760" y="4341495"/>
            <a:ext cx="5939790" cy="860425"/>
          </a:xfrm>
          <a:prstGeom prst="rect">
            <a:avLst/>
          </a:prstGeom>
          <a:noFill/>
        </p:spPr>
        <p:txBody>
          <a:bodyPr wrap="square" rtlCol="0">
            <a:spAutoFit/>
          </a:bodyPr>
          <a:p>
            <a:pPr algn="dist"/>
            <a:r>
              <a:rPr lang="zh-CN" altLang="en-US" sz="5000">
                <a:solidFill>
                  <a:srgbClr val="C00000"/>
                </a:solidFill>
                <a:latin typeface="思源黑体旧字形 Bold" panose="020B0800000000000000" charset="-122"/>
                <a:ea typeface="思源黑体旧字形 Bold" panose="020B0800000000000000" charset="-122"/>
                <a:sym typeface="+mn-ea"/>
              </a:rPr>
              <a:t>五四精神的当代意义</a:t>
            </a:r>
            <a:endParaRPr lang="zh-CN" altLang="en-US" sz="5000">
              <a:solidFill>
                <a:srgbClr val="C00000"/>
              </a:solidFill>
              <a:latin typeface="思源黑体旧字形 Bold" panose="020B0800000000000000" charset="-122"/>
              <a:ea typeface="思源黑体旧字形 Bold" panose="020B0800000000000000" charset="-122"/>
              <a:sym typeface="+mn-ea"/>
            </a:endParaRPr>
          </a:p>
        </p:txBody>
      </p:sp>
    </p:spTree>
    <p:custDataLst>
      <p:tags r:id="rId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sp>
        <p:nvSpPr>
          <p:cNvPr id="2" name="圆角矩形 1"/>
          <p:cNvSpPr/>
          <p:nvPr/>
        </p:nvSpPr>
        <p:spPr>
          <a:xfrm>
            <a:off x="323215" y="297180"/>
            <a:ext cx="11545570" cy="6263640"/>
          </a:xfrm>
          <a:prstGeom prst="roundRect">
            <a:avLst>
              <a:gd name="adj" fmla="val 8291"/>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1072515" y="1238250"/>
            <a:ext cx="1821815" cy="460375"/>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20"/>
          <p:cNvPicPr>
            <a:picLocks noChangeAspect="1"/>
          </p:cNvPicPr>
          <p:nvPr/>
        </p:nvPicPr>
        <p:blipFill>
          <a:blip r:embed="rId2"/>
          <a:srcRect t="66571"/>
          <a:stretch>
            <a:fillRect/>
          </a:stretch>
        </p:blipFill>
        <p:spPr>
          <a:xfrm>
            <a:off x="0" y="5372100"/>
            <a:ext cx="12192000" cy="1485900"/>
          </a:xfrm>
          <a:prstGeom prst="rect">
            <a:avLst/>
          </a:prstGeom>
        </p:spPr>
      </p:pic>
      <p:pic>
        <p:nvPicPr>
          <p:cNvPr id="3" name="图片 2" descr="图片1"/>
          <p:cNvPicPr>
            <a:picLocks noChangeAspect="1"/>
          </p:cNvPicPr>
          <p:nvPr/>
        </p:nvPicPr>
        <p:blipFill>
          <a:blip r:embed="rId3"/>
          <a:stretch>
            <a:fillRect/>
          </a:stretch>
        </p:blipFill>
        <p:spPr>
          <a:xfrm>
            <a:off x="10190480" y="399415"/>
            <a:ext cx="1480820" cy="497840"/>
          </a:xfrm>
          <a:prstGeom prst="rect">
            <a:avLst/>
          </a:prstGeom>
        </p:spPr>
      </p:pic>
      <p:sp>
        <p:nvSpPr>
          <p:cNvPr id="16" name="文本框 15"/>
          <p:cNvSpPr txBox="1"/>
          <p:nvPr/>
        </p:nvSpPr>
        <p:spPr>
          <a:xfrm>
            <a:off x="1139190" y="1218565"/>
            <a:ext cx="1687830" cy="475615"/>
          </a:xfrm>
          <a:prstGeom prst="rect">
            <a:avLst/>
          </a:prstGeom>
          <a:noFill/>
        </p:spPr>
        <p:txBody>
          <a:bodyPr wrap="square" rtlCol="0">
            <a:spAutoFit/>
          </a:bodyPr>
          <a:p>
            <a:pPr algn="dist"/>
            <a:r>
              <a:rPr lang="zh-CN" altLang="en-US" sz="2500">
                <a:solidFill>
                  <a:schemeClr val="bg1"/>
                </a:solidFill>
                <a:latin typeface="黑体-简" panose="02000000000000000000" charset="-128"/>
                <a:ea typeface="黑体-简" panose="02000000000000000000" charset="-128"/>
                <a:sym typeface="+mn-ea"/>
              </a:rPr>
              <a:t>五四运动</a:t>
            </a:r>
            <a:endParaRPr lang="zh-CN" altLang="en-US" sz="2500">
              <a:solidFill>
                <a:schemeClr val="bg1"/>
              </a:solidFill>
              <a:latin typeface="黑体-简" panose="02000000000000000000" charset="-128"/>
              <a:ea typeface="黑体-简" panose="02000000000000000000" charset="-128"/>
              <a:sym typeface="+mn-ea"/>
            </a:endParaRPr>
          </a:p>
        </p:txBody>
      </p:sp>
      <p:sp>
        <p:nvSpPr>
          <p:cNvPr id="8" name="文本框 7"/>
          <p:cNvSpPr txBox="1"/>
          <p:nvPr/>
        </p:nvSpPr>
        <p:spPr>
          <a:xfrm>
            <a:off x="1158875" y="1694180"/>
            <a:ext cx="5236210" cy="4107815"/>
          </a:xfrm>
          <a:prstGeom prst="rect">
            <a:avLst/>
          </a:prstGeom>
          <a:noFill/>
        </p:spPr>
        <p:txBody>
          <a:bodyPr wrap="square" rtlCol="0">
            <a:spAutoFit/>
          </a:bodyPr>
          <a:p>
            <a:pPr algn="just" eaLnBrk="1" hangingPunct="1">
              <a:lnSpc>
                <a:spcPct val="150000"/>
              </a:lnSpc>
              <a:spcBef>
                <a:spcPct val="0"/>
              </a:spcBef>
              <a:buFont typeface="Arial" panose="020B0604020202020204" pitchFamily="34" charset="0"/>
              <a:buNone/>
            </a:pPr>
            <a:r>
              <a:rPr lang="en-US" dirty="0">
                <a:solidFill>
                  <a:schemeClr val="tx1"/>
                </a:solidFill>
                <a:latin typeface="黑体-简" panose="02000000000000000000" charset="-128"/>
                <a:ea typeface="黑体-简" panose="02000000000000000000" charset="-128"/>
                <a:cs typeface="黑体-简" panose="02000000000000000000" charset="-128"/>
                <a:sym typeface="方正兰亭黑_GBK" pitchFamily="2" charset="-122"/>
              </a:rPr>
              <a:t>        </a:t>
            </a:r>
            <a:r>
              <a:rPr dirty="0">
                <a:solidFill>
                  <a:schemeClr val="tx1"/>
                </a:solidFill>
                <a:latin typeface="黑体-简" panose="02000000000000000000" charset="-128"/>
                <a:ea typeface="黑体-简" panose="02000000000000000000" charset="-128"/>
                <a:cs typeface="黑体-简" panose="02000000000000000000" charset="-128"/>
                <a:sym typeface="方正兰亭黑_GBK" pitchFamily="2" charset="-122"/>
              </a:rPr>
              <a:t>五四运动是1919年5月4日发生在北京以青年学生为主的一场学生运动，广大群众、市民、工商人士等中下阶层广泛参与的一次示威游行、请愿、罢工、暴力对抗政府等多形式的爱国运动。是中国人民彻底的反对帝国主义、封建主义的爱国运动。五四运动是中国新民主主义革命的开端，是中国革命史上划时代的事件，是中国旧民主主义革命到新民主主义革命的转折点。</a:t>
            </a:r>
            <a:endParaRPr dirty="0">
              <a:solidFill>
                <a:schemeClr val="tx1"/>
              </a:solidFill>
              <a:latin typeface="黑体-简" panose="02000000000000000000" charset="-128"/>
              <a:ea typeface="黑体-简" panose="02000000000000000000" charset="-128"/>
              <a:cs typeface="黑体-简" panose="02000000000000000000" charset="-128"/>
              <a:sym typeface="方正兰亭黑_GBK" pitchFamily="2" charset="-122"/>
            </a:endParaRPr>
          </a:p>
          <a:p>
            <a:pPr algn="just" eaLnBrk="1" hangingPunct="1">
              <a:lnSpc>
                <a:spcPct val="150000"/>
              </a:lnSpc>
              <a:spcBef>
                <a:spcPct val="0"/>
              </a:spcBef>
              <a:buFont typeface="Arial" panose="020B0604020202020204" pitchFamily="34" charset="0"/>
              <a:buNone/>
            </a:pPr>
            <a:endParaRPr lang="zh-CN" altLang="en-US" dirty="0">
              <a:solidFill>
                <a:schemeClr val="tx1"/>
              </a:solidFill>
              <a:latin typeface="黑体-简" panose="02000000000000000000" charset="-128"/>
              <a:ea typeface="黑体-简" panose="02000000000000000000" charset="-128"/>
              <a:cs typeface="黑体-简" panose="02000000000000000000" charset="-128"/>
              <a:sym typeface="方正兰亭黑_GBK" pitchFamily="2" charset="-122"/>
            </a:endParaRPr>
          </a:p>
          <a:p>
            <a:endParaRPr lang="zh-CN" altLang="en-US" dirty="0">
              <a:solidFill>
                <a:schemeClr val="tx1"/>
              </a:solidFill>
              <a:latin typeface="黑体-简" panose="02000000000000000000" charset="-128"/>
              <a:ea typeface="黑体-简" panose="02000000000000000000" charset="-128"/>
              <a:cs typeface="黑体-简" panose="02000000000000000000" charset="-128"/>
              <a:sym typeface="方正兰亭黑_GBK" pitchFamily="2" charset="-122"/>
            </a:endParaRPr>
          </a:p>
        </p:txBody>
      </p:sp>
      <p:pic>
        <p:nvPicPr>
          <p:cNvPr id="9" name="图片 8" descr="sOMS-hwfpcxn9776736"/>
          <p:cNvPicPr>
            <a:picLocks noChangeAspect="1"/>
          </p:cNvPicPr>
          <p:nvPr/>
        </p:nvPicPr>
        <p:blipFill>
          <a:blip r:embed="rId4"/>
          <a:srcRect l="20698" r="20698"/>
          <a:stretch>
            <a:fillRect/>
          </a:stretch>
        </p:blipFill>
        <p:spPr>
          <a:xfrm>
            <a:off x="6956425" y="1476375"/>
            <a:ext cx="4108450" cy="4108450"/>
          </a:xfrm>
          <a:prstGeom prst="ellipse">
            <a:avLst/>
          </a:prstGeom>
          <a:ln w="44450">
            <a:solidFill>
              <a:schemeClr val="bg1"/>
            </a:solidFill>
          </a:ln>
        </p:spPr>
      </p:pic>
      <p:pic>
        <p:nvPicPr>
          <p:cNvPr id="10" name="4" descr="http://www.book110.com/wp/wp-content/uploads/2014/05/wusi.jpg"/>
          <p:cNvPicPr>
            <a:picLocks noChangeAspect="1" noChangeArrowheads="1"/>
          </p:cNvPicPr>
          <p:nvPr/>
        </p:nvPicPr>
        <p:blipFill>
          <a:blip r:embed="rId5">
            <a:extLst>
              <a:ext uri="{28A0092B-C50C-407E-A947-70E740481C1C}">
                <a14:useLocalDpi xmlns:a14="http://schemas.microsoft.com/office/drawing/2010/main" val="0"/>
              </a:ext>
            </a:extLst>
          </a:blip>
          <a:srcRect l="21000" r="21000"/>
          <a:stretch>
            <a:fillRect/>
          </a:stretch>
        </p:blipFill>
        <p:spPr bwMode="auto">
          <a:xfrm>
            <a:off x="6956425" y="1203325"/>
            <a:ext cx="1698625" cy="1698625"/>
          </a:xfrm>
          <a:prstGeom prst="ellipse">
            <a:avLst/>
          </a:prstGeom>
          <a:noFill/>
          <a:ln w="31750">
            <a:solidFill>
              <a:schemeClr val="bg1"/>
            </a:solidFill>
          </a:ln>
          <a:extLst>
            <a:ext uri="{909E8E84-426E-40DD-AFC4-6F175D3DCCD1}">
              <a14:hiddenFill xmlns:a14="http://schemas.microsoft.com/office/drawing/2010/main">
                <a:solidFill>
                  <a:srgbClr val="FFFFFF"/>
                </a:solidFill>
              </a14:hiddenFill>
            </a:ext>
          </a:extLst>
        </p:spPr>
      </p:pic>
    </p:spTree>
    <p:custDataLst>
      <p:tags r:id="rId6"/>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sp>
        <p:nvSpPr>
          <p:cNvPr id="11" name="椭圆 10"/>
          <p:cNvSpPr/>
          <p:nvPr/>
        </p:nvSpPr>
        <p:spPr>
          <a:xfrm>
            <a:off x="1621155" y="2658110"/>
            <a:ext cx="2771140" cy="277114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椭圆 11"/>
          <p:cNvSpPr/>
          <p:nvPr/>
        </p:nvSpPr>
        <p:spPr>
          <a:xfrm>
            <a:off x="4709160" y="2658110"/>
            <a:ext cx="2771140" cy="277114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p:nvSpPr>
        <p:spPr>
          <a:xfrm>
            <a:off x="7884160" y="2658110"/>
            <a:ext cx="2771140" cy="277114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圆角矩形 1"/>
          <p:cNvSpPr/>
          <p:nvPr/>
        </p:nvSpPr>
        <p:spPr>
          <a:xfrm>
            <a:off x="323215" y="297180"/>
            <a:ext cx="11545570" cy="6263640"/>
          </a:xfrm>
          <a:prstGeom prst="roundRect">
            <a:avLst>
              <a:gd name="adj" fmla="val 8291"/>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20"/>
          <p:cNvPicPr>
            <a:picLocks noChangeAspect="1"/>
          </p:cNvPicPr>
          <p:nvPr/>
        </p:nvPicPr>
        <p:blipFill>
          <a:blip r:embed="rId2"/>
          <a:srcRect t="66571"/>
          <a:stretch>
            <a:fillRect/>
          </a:stretch>
        </p:blipFill>
        <p:spPr>
          <a:xfrm>
            <a:off x="0" y="5372100"/>
            <a:ext cx="12192000" cy="1485900"/>
          </a:xfrm>
          <a:prstGeom prst="rect">
            <a:avLst/>
          </a:prstGeom>
        </p:spPr>
      </p:pic>
      <p:pic>
        <p:nvPicPr>
          <p:cNvPr id="3" name="图片 2" descr="图片1"/>
          <p:cNvPicPr>
            <a:picLocks noChangeAspect="1"/>
          </p:cNvPicPr>
          <p:nvPr/>
        </p:nvPicPr>
        <p:blipFill>
          <a:blip r:embed="rId3"/>
          <a:stretch>
            <a:fillRect/>
          </a:stretch>
        </p:blipFill>
        <p:spPr>
          <a:xfrm>
            <a:off x="10190480" y="399415"/>
            <a:ext cx="1480820" cy="497840"/>
          </a:xfrm>
          <a:prstGeom prst="rect">
            <a:avLst/>
          </a:prstGeom>
        </p:spPr>
      </p:pic>
      <p:sp>
        <p:nvSpPr>
          <p:cNvPr id="7" name="文本框 6"/>
          <p:cNvSpPr txBox="1"/>
          <p:nvPr/>
        </p:nvSpPr>
        <p:spPr>
          <a:xfrm>
            <a:off x="2371725" y="3105785"/>
            <a:ext cx="1097280" cy="645160"/>
          </a:xfrm>
          <a:prstGeom prst="rect">
            <a:avLst/>
          </a:prstGeom>
          <a:noFill/>
        </p:spPr>
        <p:txBody>
          <a:bodyPr wrap="none" rtlCol="0">
            <a:spAutoFit/>
          </a:bodyPr>
          <a:p>
            <a:pPr algn="l"/>
            <a:r>
              <a:rPr lang="zh-CN" altLang="en-US" b="1" dirty="0" smtClean="0">
                <a:solidFill>
                  <a:srgbClr val="C00000"/>
                </a:solidFill>
                <a:latin typeface="思源黑体旧字形 Bold" panose="020B0800000000000000" charset="-122"/>
                <a:ea typeface="思源黑体旧字形 Bold" panose="020B0800000000000000" charset="-122"/>
                <a:sym typeface="方正兰亭黑_GBK" pitchFamily="2" charset="-122"/>
              </a:rPr>
              <a:t>巴黎和会</a:t>
            </a:r>
            <a:endParaRPr lang="zh-CN" altLang="en-US" b="1" dirty="0">
              <a:solidFill>
                <a:srgbClr val="C00000"/>
              </a:solidFill>
              <a:latin typeface="思源黑体旧字形 Bold" panose="020B0800000000000000" charset="-122"/>
              <a:ea typeface="思源黑体旧字形 Bold" panose="020B0800000000000000" charset="-122"/>
              <a:sym typeface="方正兰亭黑_GBK" pitchFamily="2" charset="-122"/>
            </a:endParaRPr>
          </a:p>
          <a:p>
            <a:endParaRPr lang="zh-CN" altLang="en-US" b="1" dirty="0">
              <a:solidFill>
                <a:srgbClr val="C00000"/>
              </a:solidFill>
              <a:latin typeface="思源黑体旧字形 Bold" panose="020B0800000000000000" charset="-122"/>
              <a:ea typeface="思源黑体旧字形 Bold" panose="020B0800000000000000" charset="-122"/>
              <a:sym typeface="方正兰亭黑_GBK" pitchFamily="2" charset="-122"/>
            </a:endParaRPr>
          </a:p>
        </p:txBody>
      </p:sp>
      <p:sp>
        <p:nvSpPr>
          <p:cNvPr id="14" name="文本框 13"/>
          <p:cNvSpPr txBox="1"/>
          <p:nvPr/>
        </p:nvSpPr>
        <p:spPr>
          <a:xfrm>
            <a:off x="5459730" y="3105785"/>
            <a:ext cx="1097280" cy="368300"/>
          </a:xfrm>
          <a:prstGeom prst="rect">
            <a:avLst/>
          </a:prstGeom>
          <a:noFill/>
        </p:spPr>
        <p:txBody>
          <a:bodyPr wrap="none" rtlCol="0">
            <a:spAutoFit/>
          </a:bodyPr>
          <a:p>
            <a:r>
              <a:rPr lang="zh-CN" altLang="en-US">
                <a:solidFill>
                  <a:srgbClr val="C00000"/>
                </a:solidFill>
                <a:latin typeface="思源黑体旧字形 Bold" panose="020B0800000000000000" charset="-122"/>
                <a:ea typeface="思源黑体旧字形 Bold" panose="020B0800000000000000" charset="-122"/>
              </a:rPr>
              <a:t>爱国运动</a:t>
            </a:r>
            <a:endParaRPr lang="zh-CN" altLang="en-US">
              <a:solidFill>
                <a:srgbClr val="C00000"/>
              </a:solidFill>
              <a:latin typeface="思源黑体旧字形 Bold" panose="020B0800000000000000" charset="-122"/>
              <a:ea typeface="思源黑体旧字形 Bold" panose="020B0800000000000000" charset="-122"/>
            </a:endParaRPr>
          </a:p>
        </p:txBody>
      </p:sp>
      <p:sp>
        <p:nvSpPr>
          <p:cNvPr id="15" name="文本框 14"/>
          <p:cNvSpPr txBox="1"/>
          <p:nvPr/>
        </p:nvSpPr>
        <p:spPr>
          <a:xfrm>
            <a:off x="8721090" y="3105785"/>
            <a:ext cx="1097280" cy="368300"/>
          </a:xfrm>
          <a:prstGeom prst="rect">
            <a:avLst/>
          </a:prstGeom>
          <a:noFill/>
        </p:spPr>
        <p:txBody>
          <a:bodyPr wrap="none" rtlCol="0">
            <a:spAutoFit/>
          </a:bodyPr>
          <a:p>
            <a:r>
              <a:rPr lang="zh-CN" altLang="en-US">
                <a:solidFill>
                  <a:srgbClr val="C00000"/>
                </a:solidFill>
                <a:latin typeface="思源黑体旧字形 Bold" panose="020B0800000000000000" charset="-122"/>
                <a:ea typeface="思源黑体旧字形 Bold" panose="020B0800000000000000" charset="-122"/>
              </a:rPr>
              <a:t>拒绝签字</a:t>
            </a:r>
            <a:endParaRPr lang="zh-CN" altLang="en-US">
              <a:solidFill>
                <a:srgbClr val="C00000"/>
              </a:solidFill>
              <a:latin typeface="思源黑体旧字形 Bold" panose="020B0800000000000000" charset="-122"/>
              <a:ea typeface="思源黑体旧字形 Bold" panose="020B0800000000000000" charset="-122"/>
            </a:endParaRPr>
          </a:p>
        </p:txBody>
      </p:sp>
      <p:sp>
        <p:nvSpPr>
          <p:cNvPr id="17" name="文本框 16"/>
          <p:cNvSpPr txBox="1"/>
          <p:nvPr/>
        </p:nvSpPr>
        <p:spPr>
          <a:xfrm>
            <a:off x="1952625" y="3596005"/>
            <a:ext cx="2078990" cy="1476375"/>
          </a:xfrm>
          <a:prstGeom prst="rect">
            <a:avLst/>
          </a:prstGeom>
          <a:noFill/>
        </p:spPr>
        <p:txBody>
          <a:bodyPr wrap="square" rtlCol="0">
            <a:spAutoFit/>
          </a:bodyPr>
          <a:p>
            <a:pPr algn="l"/>
            <a:r>
              <a:rPr lang="en-US" altLang="zh-CN" dirty="0">
                <a:solidFill>
                  <a:schemeClr val="tx1"/>
                </a:solidFill>
                <a:latin typeface="黑体-简" panose="02000000000000000000" charset="-128"/>
                <a:ea typeface="黑体-简" panose="02000000000000000000" charset="-128"/>
                <a:cs typeface="黑体-简" panose="02000000000000000000" charset="-128"/>
                <a:sym typeface="方正兰亭黑_GBK" pitchFamily="2" charset="-122"/>
              </a:rPr>
              <a:t>1919</a:t>
            </a:r>
            <a:r>
              <a:rPr lang="zh-CN" altLang="en-US" dirty="0">
                <a:solidFill>
                  <a:schemeClr val="tx1"/>
                </a:solidFill>
                <a:latin typeface="黑体-简" panose="02000000000000000000" charset="-128"/>
                <a:ea typeface="黑体-简" panose="02000000000000000000" charset="-128"/>
                <a:cs typeface="黑体-简" panose="02000000000000000000" charset="-128"/>
                <a:sym typeface="方正兰亭黑_GBK" pitchFamily="2" charset="-122"/>
              </a:rPr>
              <a:t>年</a:t>
            </a:r>
            <a:r>
              <a:rPr lang="en-US" altLang="zh-CN" dirty="0">
                <a:solidFill>
                  <a:schemeClr val="tx1"/>
                </a:solidFill>
                <a:latin typeface="黑体-简" panose="02000000000000000000" charset="-128"/>
                <a:ea typeface="黑体-简" panose="02000000000000000000" charset="-128"/>
                <a:cs typeface="黑体-简" panose="02000000000000000000" charset="-128"/>
                <a:sym typeface="方正兰亭黑_GBK" pitchFamily="2" charset="-122"/>
              </a:rPr>
              <a:t>4</a:t>
            </a:r>
            <a:r>
              <a:rPr lang="zh-CN" altLang="en-US" dirty="0">
                <a:solidFill>
                  <a:schemeClr val="tx1"/>
                </a:solidFill>
                <a:latin typeface="黑体-简" panose="02000000000000000000" charset="-128"/>
                <a:ea typeface="黑体-简" panose="02000000000000000000" charset="-128"/>
                <a:cs typeface="黑体-简" panose="02000000000000000000" charset="-128"/>
                <a:sym typeface="方正兰亭黑_GBK" pitchFamily="2" charset="-122"/>
              </a:rPr>
              <a:t>月，巴黎和会中国外交失败，将德国在山东所攫取的权益让与日本。</a:t>
            </a:r>
            <a:endParaRPr lang="zh-CN" altLang="en-US" dirty="0">
              <a:solidFill>
                <a:schemeClr val="tx1"/>
              </a:solidFill>
              <a:latin typeface="黑体-简" panose="02000000000000000000" charset="-128"/>
              <a:ea typeface="黑体-简" panose="02000000000000000000" charset="-128"/>
              <a:cs typeface="黑体-简" panose="02000000000000000000" charset="-128"/>
              <a:sym typeface="方正兰亭黑_GBK" pitchFamily="2" charset="-122"/>
            </a:endParaRPr>
          </a:p>
          <a:p>
            <a:endParaRPr lang="zh-CN" altLang="en-US" dirty="0">
              <a:solidFill>
                <a:schemeClr val="tx1"/>
              </a:solidFill>
              <a:latin typeface="黑体-简" panose="02000000000000000000" charset="-128"/>
              <a:ea typeface="黑体-简" panose="02000000000000000000" charset="-128"/>
              <a:cs typeface="黑体-简" panose="02000000000000000000" charset="-128"/>
              <a:sym typeface="方正兰亭黑_GBK" pitchFamily="2" charset="-122"/>
            </a:endParaRPr>
          </a:p>
        </p:txBody>
      </p:sp>
      <p:sp>
        <p:nvSpPr>
          <p:cNvPr id="18" name="文本框 17"/>
          <p:cNvSpPr txBox="1"/>
          <p:nvPr/>
        </p:nvSpPr>
        <p:spPr>
          <a:xfrm>
            <a:off x="5142230" y="3474085"/>
            <a:ext cx="2049145" cy="1753235"/>
          </a:xfrm>
          <a:prstGeom prst="rect">
            <a:avLst/>
          </a:prstGeom>
          <a:noFill/>
        </p:spPr>
        <p:txBody>
          <a:bodyPr wrap="square" rtlCol="0">
            <a:spAutoFit/>
          </a:bodyPr>
          <a:p>
            <a:pPr algn="l"/>
            <a:r>
              <a:rPr lang="en-US" altLang="zh-CN" dirty="0">
                <a:solidFill>
                  <a:schemeClr val="tx1"/>
                </a:solidFill>
                <a:latin typeface="黑体-简" panose="02000000000000000000" charset="-128"/>
                <a:ea typeface="黑体-简" panose="02000000000000000000" charset="-128"/>
                <a:cs typeface="黑体-简" panose="02000000000000000000" charset="-128"/>
                <a:sym typeface="方正兰亭黑_GBK" pitchFamily="2" charset="-122"/>
              </a:rPr>
              <a:t>1919</a:t>
            </a:r>
            <a:r>
              <a:rPr lang="zh-CN" altLang="en-US" dirty="0">
                <a:solidFill>
                  <a:schemeClr val="tx1"/>
                </a:solidFill>
                <a:latin typeface="黑体-简" panose="02000000000000000000" charset="-128"/>
                <a:ea typeface="黑体-简" panose="02000000000000000000" charset="-128"/>
                <a:cs typeface="黑体-简" panose="02000000000000000000" charset="-128"/>
                <a:sym typeface="方正兰亭黑_GBK" pitchFamily="2" charset="-122"/>
              </a:rPr>
              <a:t>年</a:t>
            </a:r>
            <a:r>
              <a:rPr lang="en-US" altLang="zh-CN" dirty="0">
                <a:solidFill>
                  <a:schemeClr val="tx1"/>
                </a:solidFill>
                <a:latin typeface="黑体-简" panose="02000000000000000000" charset="-128"/>
                <a:ea typeface="黑体-简" panose="02000000000000000000" charset="-128"/>
                <a:cs typeface="黑体-简" panose="02000000000000000000" charset="-128"/>
                <a:sym typeface="方正兰亭黑_GBK" pitchFamily="2" charset="-122"/>
              </a:rPr>
              <a:t>5</a:t>
            </a:r>
            <a:r>
              <a:rPr lang="zh-CN" altLang="en-US" dirty="0">
                <a:solidFill>
                  <a:schemeClr val="tx1"/>
                </a:solidFill>
                <a:latin typeface="黑体-简" panose="02000000000000000000" charset="-128"/>
                <a:ea typeface="黑体-简" panose="02000000000000000000" charset="-128"/>
                <a:cs typeface="黑体-简" panose="02000000000000000000" charset="-128"/>
                <a:sym typeface="方正兰亭黑_GBK" pitchFamily="2" charset="-122"/>
              </a:rPr>
              <a:t>月</a:t>
            </a:r>
            <a:r>
              <a:rPr lang="en-US" altLang="zh-CN" dirty="0">
                <a:solidFill>
                  <a:schemeClr val="tx1"/>
                </a:solidFill>
                <a:latin typeface="黑体-简" panose="02000000000000000000" charset="-128"/>
                <a:ea typeface="黑体-简" panose="02000000000000000000" charset="-128"/>
                <a:cs typeface="黑体-简" panose="02000000000000000000" charset="-128"/>
                <a:sym typeface="方正兰亭黑_GBK" pitchFamily="2" charset="-122"/>
              </a:rPr>
              <a:t>4</a:t>
            </a:r>
            <a:r>
              <a:rPr lang="zh-CN" altLang="en-US" dirty="0">
                <a:solidFill>
                  <a:schemeClr val="tx1"/>
                </a:solidFill>
                <a:latin typeface="黑体-简" panose="02000000000000000000" charset="-128"/>
                <a:ea typeface="黑体-简" panose="02000000000000000000" charset="-128"/>
                <a:cs typeface="黑体-简" panose="02000000000000000000" charset="-128"/>
                <a:sym typeface="方正兰亭黑_GBK" pitchFamily="2" charset="-122"/>
              </a:rPr>
              <a:t>日，北京学生进行示威游行，各大城市也罢课、罢工、罢市加以响应。</a:t>
            </a:r>
            <a:endParaRPr lang="zh-CN" altLang="en-US" dirty="0">
              <a:solidFill>
                <a:schemeClr val="tx1"/>
              </a:solidFill>
              <a:latin typeface="黑体-简" panose="02000000000000000000" charset="-128"/>
              <a:ea typeface="黑体-简" panose="02000000000000000000" charset="-128"/>
              <a:cs typeface="黑体-简" panose="02000000000000000000" charset="-128"/>
              <a:sym typeface="方正兰亭黑_GBK" pitchFamily="2" charset="-122"/>
            </a:endParaRPr>
          </a:p>
          <a:p>
            <a:endParaRPr lang="zh-CN" altLang="en-US" dirty="0">
              <a:solidFill>
                <a:schemeClr val="tx1"/>
              </a:solidFill>
              <a:latin typeface="黑体-简" panose="02000000000000000000" charset="-128"/>
              <a:ea typeface="黑体-简" panose="02000000000000000000" charset="-128"/>
              <a:cs typeface="黑体-简" panose="02000000000000000000" charset="-128"/>
              <a:sym typeface="方正兰亭黑_GBK" pitchFamily="2" charset="-122"/>
            </a:endParaRPr>
          </a:p>
        </p:txBody>
      </p:sp>
      <p:sp>
        <p:nvSpPr>
          <p:cNvPr id="19" name="文本框 18"/>
          <p:cNvSpPr txBox="1"/>
          <p:nvPr/>
        </p:nvSpPr>
        <p:spPr>
          <a:xfrm>
            <a:off x="8257540" y="3474085"/>
            <a:ext cx="2025015" cy="1753235"/>
          </a:xfrm>
          <a:prstGeom prst="rect">
            <a:avLst/>
          </a:prstGeom>
          <a:noFill/>
        </p:spPr>
        <p:txBody>
          <a:bodyPr wrap="square" rtlCol="0">
            <a:spAutoFit/>
          </a:bodyPr>
          <a:p>
            <a:pPr algn="l"/>
            <a:r>
              <a:rPr lang="zh-CN" altLang="en-US" dirty="0">
                <a:solidFill>
                  <a:schemeClr val="tx1"/>
                </a:solidFill>
                <a:latin typeface="黑体-简" panose="02000000000000000000" charset="-128"/>
                <a:ea typeface="黑体-简" panose="02000000000000000000" charset="-128"/>
                <a:sym typeface="方正兰亭黑_GBK" pitchFamily="2" charset="-122"/>
              </a:rPr>
              <a:t>北洋政府被迫释放被捕学生、罢免曹汝霖等卖国贼的职务、拒绝在</a:t>
            </a:r>
            <a:r>
              <a:rPr lang="en-US" altLang="zh-CN" dirty="0">
                <a:solidFill>
                  <a:schemeClr val="tx1"/>
                </a:solidFill>
                <a:latin typeface="黑体-简" panose="02000000000000000000" charset="-128"/>
                <a:ea typeface="黑体-简" panose="02000000000000000000" charset="-128"/>
                <a:sym typeface="方正兰亭黑_GBK" pitchFamily="2" charset="-122"/>
              </a:rPr>
              <a:t>《</a:t>
            </a:r>
            <a:r>
              <a:rPr lang="zh-CN" altLang="en-US" dirty="0">
                <a:solidFill>
                  <a:schemeClr val="tx1"/>
                </a:solidFill>
                <a:latin typeface="黑体-简" panose="02000000000000000000" charset="-128"/>
                <a:ea typeface="黑体-简" panose="02000000000000000000" charset="-128"/>
                <a:sym typeface="方正兰亭黑_GBK" pitchFamily="2" charset="-122"/>
              </a:rPr>
              <a:t>凡尔赛和约</a:t>
            </a:r>
            <a:r>
              <a:rPr lang="en-US" altLang="zh-CN" dirty="0">
                <a:solidFill>
                  <a:schemeClr val="tx1"/>
                </a:solidFill>
                <a:latin typeface="黑体-简" panose="02000000000000000000" charset="-128"/>
                <a:ea typeface="黑体-简" panose="02000000000000000000" charset="-128"/>
                <a:sym typeface="方正兰亭黑_GBK" pitchFamily="2" charset="-122"/>
              </a:rPr>
              <a:t>》</a:t>
            </a:r>
            <a:r>
              <a:rPr lang="zh-CN" altLang="en-US" dirty="0">
                <a:solidFill>
                  <a:schemeClr val="tx1"/>
                </a:solidFill>
                <a:latin typeface="黑体-简" panose="02000000000000000000" charset="-128"/>
                <a:ea typeface="黑体-简" panose="02000000000000000000" charset="-128"/>
                <a:sym typeface="方正兰亭黑_GBK" pitchFamily="2" charset="-122"/>
              </a:rPr>
              <a:t>上签字。</a:t>
            </a:r>
            <a:endParaRPr lang="zh-CN" altLang="en-US" dirty="0">
              <a:solidFill>
                <a:schemeClr val="tx1"/>
              </a:solidFill>
              <a:latin typeface="黑体-简" panose="02000000000000000000" charset="-128"/>
              <a:ea typeface="黑体-简" panose="02000000000000000000" charset="-128"/>
              <a:sym typeface="方正兰亭黑_GBK" pitchFamily="2" charset="-122"/>
            </a:endParaRPr>
          </a:p>
          <a:p>
            <a:endParaRPr lang="zh-CN" altLang="en-US" dirty="0">
              <a:solidFill>
                <a:schemeClr val="tx1"/>
              </a:solidFill>
              <a:latin typeface="黑体-简" panose="02000000000000000000" charset="-128"/>
              <a:ea typeface="黑体-简" panose="02000000000000000000" charset="-128"/>
              <a:sym typeface="方正兰亭黑_GBK" pitchFamily="2" charset="-122"/>
            </a:endParaRPr>
          </a:p>
        </p:txBody>
      </p:sp>
      <p:sp>
        <p:nvSpPr>
          <p:cNvPr id="20" name="文本框 19"/>
          <p:cNvSpPr txBox="1"/>
          <p:nvPr/>
        </p:nvSpPr>
        <p:spPr>
          <a:xfrm>
            <a:off x="1453515" y="1847850"/>
            <a:ext cx="9427210" cy="922020"/>
          </a:xfrm>
          <a:prstGeom prst="rect">
            <a:avLst/>
          </a:prstGeom>
          <a:noFill/>
        </p:spPr>
        <p:txBody>
          <a:bodyPr wrap="square" rtlCol="0">
            <a:spAutoFit/>
          </a:bodyPr>
          <a:p>
            <a:pPr algn="l"/>
            <a:r>
              <a:rPr lang="zh-CN" altLang="en-US" dirty="0">
                <a:solidFill>
                  <a:schemeClr val="tx1"/>
                </a:solidFill>
                <a:latin typeface="思源黑体旧字形 Bold" panose="020B0800000000000000" charset="-122"/>
                <a:ea typeface="思源黑体旧字形 Bold" panose="020B0800000000000000" charset="-122"/>
                <a:sym typeface="方正兰亭黑_GBK" pitchFamily="2" charset="-122"/>
              </a:rPr>
              <a:t>五四运动促进了马克思主义在中国的传播及其与中国工人运动的结合，从而在思想上和干部上为中国共产党的建立准备了良好的条件。</a:t>
            </a:r>
            <a:endParaRPr lang="zh-CN" altLang="en-US" dirty="0">
              <a:solidFill>
                <a:schemeClr val="tx1"/>
              </a:solidFill>
              <a:latin typeface="思源黑体旧字形 Bold" panose="020B0800000000000000" charset="-122"/>
              <a:ea typeface="思源黑体旧字形 Bold" panose="020B0800000000000000" charset="-122"/>
              <a:sym typeface="方正兰亭黑_GBK" pitchFamily="2" charset="-122"/>
            </a:endParaRPr>
          </a:p>
          <a:p>
            <a:endParaRPr lang="zh-CN" altLang="en-US" dirty="0">
              <a:solidFill>
                <a:schemeClr val="tx1"/>
              </a:solidFill>
              <a:latin typeface="思源黑体旧字形 Bold" panose="020B0800000000000000" charset="-122"/>
              <a:ea typeface="思源黑体旧字形 Bold" panose="020B0800000000000000" charset="-122"/>
              <a:sym typeface="方正兰亭黑_GBK" pitchFamily="2" charset="-122"/>
            </a:endParaRPr>
          </a:p>
        </p:txBody>
      </p:sp>
      <p:sp>
        <p:nvSpPr>
          <p:cNvPr id="21" name="矩形 20"/>
          <p:cNvSpPr/>
          <p:nvPr/>
        </p:nvSpPr>
        <p:spPr>
          <a:xfrm>
            <a:off x="1072515" y="1238250"/>
            <a:ext cx="2482850" cy="460375"/>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文本框 21"/>
          <p:cNvSpPr txBox="1"/>
          <p:nvPr/>
        </p:nvSpPr>
        <p:spPr>
          <a:xfrm>
            <a:off x="1139190" y="1218565"/>
            <a:ext cx="2329815" cy="475615"/>
          </a:xfrm>
          <a:prstGeom prst="rect">
            <a:avLst/>
          </a:prstGeom>
          <a:noFill/>
        </p:spPr>
        <p:txBody>
          <a:bodyPr wrap="square" rtlCol="0">
            <a:spAutoFit/>
          </a:bodyPr>
          <a:p>
            <a:pPr algn="dist"/>
            <a:r>
              <a:rPr lang="zh-CN" altLang="en-US" sz="2500">
                <a:solidFill>
                  <a:schemeClr val="bg1"/>
                </a:solidFill>
                <a:latin typeface="黑体-简" panose="02000000000000000000" charset="-128"/>
                <a:ea typeface="黑体-简" panose="02000000000000000000" charset="-128"/>
                <a:sym typeface="+mn-ea"/>
              </a:rPr>
              <a:t>五四运动爆发</a:t>
            </a:r>
            <a:endParaRPr lang="zh-CN" altLang="en-US" sz="2500">
              <a:solidFill>
                <a:schemeClr val="bg1"/>
              </a:solidFill>
              <a:latin typeface="黑体-简" panose="02000000000000000000" charset="-128"/>
              <a:ea typeface="黑体-简" panose="02000000000000000000" charset="-128"/>
              <a:sym typeface="+mn-ea"/>
            </a:endParaRPr>
          </a:p>
        </p:txBody>
      </p:sp>
    </p:spTree>
    <p:custDataLst>
      <p:tags r:id="rId4"/>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sp>
        <p:nvSpPr>
          <p:cNvPr id="2" name="圆角矩形 1"/>
          <p:cNvSpPr/>
          <p:nvPr/>
        </p:nvSpPr>
        <p:spPr>
          <a:xfrm>
            <a:off x="323215" y="297180"/>
            <a:ext cx="11545570" cy="6263640"/>
          </a:xfrm>
          <a:prstGeom prst="roundRect">
            <a:avLst>
              <a:gd name="adj" fmla="val 8291"/>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20"/>
          <p:cNvPicPr>
            <a:picLocks noChangeAspect="1"/>
          </p:cNvPicPr>
          <p:nvPr/>
        </p:nvPicPr>
        <p:blipFill>
          <a:blip r:embed="rId2"/>
          <a:srcRect t="66571"/>
          <a:stretch>
            <a:fillRect/>
          </a:stretch>
        </p:blipFill>
        <p:spPr>
          <a:xfrm>
            <a:off x="0" y="5372100"/>
            <a:ext cx="12192000" cy="1485900"/>
          </a:xfrm>
          <a:prstGeom prst="rect">
            <a:avLst/>
          </a:prstGeom>
        </p:spPr>
      </p:pic>
      <p:pic>
        <p:nvPicPr>
          <p:cNvPr id="3" name="图片 2" descr="图片1"/>
          <p:cNvPicPr>
            <a:picLocks noChangeAspect="1"/>
          </p:cNvPicPr>
          <p:nvPr/>
        </p:nvPicPr>
        <p:blipFill>
          <a:blip r:embed="rId3"/>
          <a:stretch>
            <a:fillRect/>
          </a:stretch>
        </p:blipFill>
        <p:spPr>
          <a:xfrm>
            <a:off x="10190480" y="399415"/>
            <a:ext cx="1480820" cy="497840"/>
          </a:xfrm>
          <a:prstGeom prst="rect">
            <a:avLst/>
          </a:prstGeom>
        </p:spPr>
      </p:pic>
      <p:sp>
        <p:nvSpPr>
          <p:cNvPr id="21" name="矩形 20"/>
          <p:cNvSpPr/>
          <p:nvPr/>
        </p:nvSpPr>
        <p:spPr>
          <a:xfrm>
            <a:off x="1072515" y="1238250"/>
            <a:ext cx="4235450" cy="460375"/>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文本框 21"/>
          <p:cNvSpPr txBox="1"/>
          <p:nvPr/>
        </p:nvSpPr>
        <p:spPr>
          <a:xfrm>
            <a:off x="1139190" y="1218565"/>
            <a:ext cx="4006215" cy="475615"/>
          </a:xfrm>
          <a:prstGeom prst="rect">
            <a:avLst/>
          </a:prstGeom>
          <a:noFill/>
        </p:spPr>
        <p:txBody>
          <a:bodyPr wrap="square" rtlCol="0">
            <a:spAutoFit/>
          </a:bodyPr>
          <a:p>
            <a:pPr algn="dist"/>
            <a:r>
              <a:rPr lang="zh-CN" altLang="en-US" sz="2500">
                <a:solidFill>
                  <a:schemeClr val="bg1"/>
                </a:solidFill>
                <a:latin typeface="黑体-简" panose="02000000000000000000" charset="-128"/>
                <a:ea typeface="黑体-简" panose="02000000000000000000" charset="-128"/>
                <a:sym typeface="+mn-ea"/>
              </a:rPr>
              <a:t>五四运动节重要人物及贡献</a:t>
            </a:r>
            <a:endParaRPr lang="zh-CN" altLang="en-US" sz="2500">
              <a:solidFill>
                <a:schemeClr val="bg1"/>
              </a:solidFill>
              <a:latin typeface="黑体-简" panose="02000000000000000000" charset="-128"/>
              <a:ea typeface="黑体-简" panose="02000000000000000000" charset="-128"/>
              <a:sym typeface="+mn-ea"/>
            </a:endParaRPr>
          </a:p>
        </p:txBody>
      </p:sp>
      <p:sp>
        <p:nvSpPr>
          <p:cNvPr id="5" name="文本框 4"/>
          <p:cNvSpPr txBox="1"/>
          <p:nvPr/>
        </p:nvSpPr>
        <p:spPr>
          <a:xfrm>
            <a:off x="1072515" y="2012950"/>
            <a:ext cx="4627880" cy="860425"/>
          </a:xfrm>
          <a:prstGeom prst="rect">
            <a:avLst/>
          </a:prstGeom>
          <a:noFill/>
        </p:spPr>
        <p:txBody>
          <a:bodyPr wrap="none" rtlCol="0">
            <a:spAutoFit/>
          </a:bodyPr>
          <a:p>
            <a:pPr algn="l"/>
            <a:r>
              <a:rPr lang="zh-CN" altLang="en-US" sz="2500" b="1" dirty="0">
                <a:solidFill>
                  <a:srgbClr val="C00000"/>
                </a:solidFill>
                <a:latin typeface="华文细黑" panose="02010600040101010101" pitchFamily="2" charset="-122"/>
                <a:ea typeface="华文细黑" panose="02010600040101010101" pitchFamily="2" charset="-122"/>
                <a:sym typeface="方正兰亭黑_GBK" pitchFamily="2" charset="-122"/>
              </a:rPr>
              <a:t>“高举革命旗帜第一人</a:t>
            </a:r>
            <a:r>
              <a:rPr lang="zh-CN" altLang="en-US" sz="2500" b="1" dirty="0" smtClean="0">
                <a:solidFill>
                  <a:srgbClr val="C00000"/>
                </a:solidFill>
                <a:latin typeface="华文细黑" panose="02010600040101010101" pitchFamily="2" charset="-122"/>
                <a:ea typeface="华文细黑" panose="02010600040101010101" pitchFamily="2" charset="-122"/>
                <a:sym typeface="方正兰亭黑_GBK" pitchFamily="2" charset="-122"/>
              </a:rPr>
              <a:t>”李大钊</a:t>
            </a:r>
            <a:endParaRPr lang="zh-CN" altLang="en-US" sz="2500" b="1" dirty="0">
              <a:solidFill>
                <a:srgbClr val="C00000"/>
              </a:solidFill>
              <a:latin typeface="华文细黑" panose="02010600040101010101" pitchFamily="2" charset="-122"/>
              <a:ea typeface="华文细黑" panose="02010600040101010101" pitchFamily="2" charset="-122"/>
              <a:sym typeface="方正兰亭黑_GBK" pitchFamily="2" charset="-122"/>
            </a:endParaRPr>
          </a:p>
          <a:p>
            <a:endParaRPr lang="zh-CN" altLang="en-US" sz="2500" b="1" dirty="0">
              <a:solidFill>
                <a:srgbClr val="C00000"/>
              </a:solidFill>
              <a:latin typeface="华文细黑" panose="02010600040101010101" pitchFamily="2" charset="-122"/>
              <a:ea typeface="华文细黑" panose="02010600040101010101" pitchFamily="2" charset="-122"/>
              <a:sym typeface="方正兰亭黑_GBK" pitchFamily="2" charset="-122"/>
            </a:endParaRPr>
          </a:p>
        </p:txBody>
      </p:sp>
      <p:sp>
        <p:nvSpPr>
          <p:cNvPr id="9" name="文本框 8"/>
          <p:cNvSpPr txBox="1"/>
          <p:nvPr/>
        </p:nvSpPr>
        <p:spPr>
          <a:xfrm>
            <a:off x="1139190" y="2609850"/>
            <a:ext cx="4561205" cy="3276600"/>
          </a:xfrm>
          <a:prstGeom prst="rect">
            <a:avLst/>
          </a:prstGeom>
          <a:noFill/>
        </p:spPr>
        <p:txBody>
          <a:bodyPr wrap="square" rtlCol="0">
            <a:spAutoFit/>
          </a:bodyPr>
          <a:p>
            <a:pPr algn="just" eaLnBrk="1" hangingPunct="1">
              <a:lnSpc>
                <a:spcPct val="150000"/>
              </a:lnSpc>
              <a:spcBef>
                <a:spcPct val="0"/>
              </a:spcBef>
              <a:buFont typeface="Arial" panose="020B0604020202020204" pitchFamily="34" charset="0"/>
              <a:buNone/>
            </a:pPr>
            <a:r>
              <a:rPr lang="zh-CN" altLang="en-US" dirty="0">
                <a:solidFill>
                  <a:schemeClr val="tx1"/>
                </a:solidFill>
                <a:latin typeface="华文细黑" panose="02010600040101010101" pitchFamily="2" charset="-122"/>
                <a:ea typeface="华文细黑" panose="02010600040101010101" pitchFamily="2" charset="-122"/>
                <a:sym typeface="方正兰亭黑_GBK" pitchFamily="2" charset="-122"/>
              </a:rPr>
              <a:t>在“五四”前夕李大钊的文章第一次把“直接行动”公开提出来为即将来临的“五四”革命风暴发出了战斗讯号。</a:t>
            </a:r>
            <a:endParaRPr lang="zh-CN" altLang="en-US" dirty="0">
              <a:solidFill>
                <a:schemeClr val="tx1"/>
              </a:solidFill>
              <a:latin typeface="华文细黑" panose="02010600040101010101" pitchFamily="2" charset="-122"/>
              <a:ea typeface="华文细黑" panose="02010600040101010101" pitchFamily="2" charset="-122"/>
              <a:sym typeface="方正兰亭黑_GBK" pitchFamily="2" charset="-122"/>
            </a:endParaRPr>
          </a:p>
          <a:p>
            <a:pPr algn="just" eaLnBrk="1" hangingPunct="1">
              <a:lnSpc>
                <a:spcPct val="150000"/>
              </a:lnSpc>
              <a:spcBef>
                <a:spcPct val="0"/>
              </a:spcBef>
              <a:buFont typeface="Arial" panose="020B0604020202020204" pitchFamily="34" charset="0"/>
              <a:buNone/>
            </a:pPr>
            <a:r>
              <a:rPr lang="zh-CN" altLang="en-US" dirty="0">
                <a:solidFill>
                  <a:schemeClr val="tx1"/>
                </a:solidFill>
                <a:latin typeface="华文细黑" panose="02010600040101010101" pitchFamily="2" charset="-122"/>
                <a:ea typeface="华文细黑" panose="02010600040101010101" pitchFamily="2" charset="-122"/>
                <a:sym typeface="方正兰亭黑_GBK" pitchFamily="2" charset="-122"/>
              </a:rPr>
              <a:t>李大钊及团结在他周围的革命知识分子为五四运动进行了思想动员和组织准备。</a:t>
            </a:r>
            <a:endParaRPr lang="zh-CN" altLang="en-US" dirty="0">
              <a:solidFill>
                <a:schemeClr val="tx1"/>
              </a:solidFill>
              <a:latin typeface="华文细黑" panose="02010600040101010101" pitchFamily="2" charset="-122"/>
              <a:ea typeface="华文细黑" panose="02010600040101010101" pitchFamily="2" charset="-122"/>
              <a:sym typeface="方正兰亭黑_GBK" pitchFamily="2" charset="-122"/>
            </a:endParaRPr>
          </a:p>
          <a:p>
            <a:pPr algn="just" eaLnBrk="1" hangingPunct="1">
              <a:lnSpc>
                <a:spcPct val="150000"/>
              </a:lnSpc>
              <a:spcBef>
                <a:spcPct val="0"/>
              </a:spcBef>
              <a:buFont typeface="Arial" panose="020B0604020202020204" pitchFamily="34" charset="0"/>
              <a:buNone/>
            </a:pPr>
            <a:r>
              <a:rPr lang="zh-CN" altLang="en-US" dirty="0">
                <a:solidFill>
                  <a:schemeClr val="tx1"/>
                </a:solidFill>
                <a:latin typeface="华文细黑" panose="02010600040101010101" pitchFamily="2" charset="-122"/>
                <a:ea typeface="华文细黑" panose="02010600040101010101" pitchFamily="2" charset="-122"/>
                <a:sym typeface="方正兰亭黑_GBK" pitchFamily="2" charset="-122"/>
              </a:rPr>
              <a:t>李大钊是五四运动的直接指导者和参与者。</a:t>
            </a:r>
            <a:endParaRPr lang="zh-CN" altLang="en-US" dirty="0">
              <a:solidFill>
                <a:schemeClr val="tx1"/>
              </a:solidFill>
              <a:latin typeface="华文细黑" panose="02010600040101010101" pitchFamily="2" charset="-122"/>
              <a:ea typeface="华文细黑" panose="02010600040101010101" pitchFamily="2" charset="-122"/>
              <a:sym typeface="方正兰亭黑_GBK" pitchFamily="2" charset="-122"/>
            </a:endParaRPr>
          </a:p>
          <a:p>
            <a:pPr algn="just" eaLnBrk="1" hangingPunct="1">
              <a:lnSpc>
                <a:spcPct val="150000"/>
              </a:lnSpc>
              <a:spcBef>
                <a:spcPct val="0"/>
              </a:spcBef>
              <a:buFont typeface="Arial" panose="020B0604020202020204" pitchFamily="34" charset="0"/>
              <a:buNone/>
            </a:pPr>
            <a:endParaRPr lang="zh-CN" altLang="en-US" dirty="0">
              <a:solidFill>
                <a:schemeClr val="tx1"/>
              </a:solidFill>
              <a:latin typeface="华文细黑" panose="02010600040101010101" pitchFamily="2" charset="-122"/>
              <a:ea typeface="华文细黑" panose="02010600040101010101" pitchFamily="2" charset="-122"/>
              <a:sym typeface="方正兰亭黑_GBK" pitchFamily="2" charset="-122"/>
            </a:endParaRPr>
          </a:p>
          <a:p>
            <a:endParaRPr lang="zh-CN" altLang="en-US" dirty="0">
              <a:solidFill>
                <a:schemeClr val="tx1"/>
              </a:solidFill>
              <a:latin typeface="华文细黑" panose="02010600040101010101" pitchFamily="2" charset="-122"/>
              <a:ea typeface="华文细黑" panose="02010600040101010101" pitchFamily="2" charset="-122"/>
              <a:sym typeface="方正兰亭黑_GBK" pitchFamily="2" charset="-122"/>
            </a:endParaRPr>
          </a:p>
        </p:txBody>
      </p:sp>
      <p:pic>
        <p:nvPicPr>
          <p:cNvPr id="10" name="图片 9" descr="t0119153e303a04b5ae"/>
          <p:cNvPicPr>
            <a:picLocks noChangeAspect="1"/>
          </p:cNvPicPr>
          <p:nvPr/>
        </p:nvPicPr>
        <p:blipFill>
          <a:blip r:embed="rId4"/>
          <a:srcRect r="9908"/>
          <a:stretch>
            <a:fillRect/>
          </a:stretch>
        </p:blipFill>
        <p:spPr>
          <a:xfrm>
            <a:off x="6604000" y="2012950"/>
            <a:ext cx="4272915" cy="3094990"/>
          </a:xfrm>
          <a:prstGeom prst="rect">
            <a:avLst/>
          </a:prstGeom>
        </p:spPr>
      </p:pic>
    </p:spTree>
    <p:custDataLst>
      <p:tags r:id="rId5"/>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sp>
        <p:nvSpPr>
          <p:cNvPr id="2" name="圆角矩形 1"/>
          <p:cNvSpPr/>
          <p:nvPr/>
        </p:nvSpPr>
        <p:spPr>
          <a:xfrm>
            <a:off x="323215" y="297180"/>
            <a:ext cx="11545570" cy="6263640"/>
          </a:xfrm>
          <a:prstGeom prst="roundRect">
            <a:avLst>
              <a:gd name="adj" fmla="val 8291"/>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20"/>
          <p:cNvPicPr>
            <a:picLocks noChangeAspect="1"/>
          </p:cNvPicPr>
          <p:nvPr/>
        </p:nvPicPr>
        <p:blipFill>
          <a:blip r:embed="rId2"/>
          <a:srcRect t="66571"/>
          <a:stretch>
            <a:fillRect/>
          </a:stretch>
        </p:blipFill>
        <p:spPr>
          <a:xfrm>
            <a:off x="0" y="5372100"/>
            <a:ext cx="12192000" cy="1485900"/>
          </a:xfrm>
          <a:prstGeom prst="rect">
            <a:avLst/>
          </a:prstGeom>
        </p:spPr>
      </p:pic>
      <p:pic>
        <p:nvPicPr>
          <p:cNvPr id="3" name="图片 2" descr="图片1"/>
          <p:cNvPicPr>
            <a:picLocks noChangeAspect="1"/>
          </p:cNvPicPr>
          <p:nvPr/>
        </p:nvPicPr>
        <p:blipFill>
          <a:blip r:embed="rId3"/>
          <a:stretch>
            <a:fillRect/>
          </a:stretch>
        </p:blipFill>
        <p:spPr>
          <a:xfrm>
            <a:off x="10190480" y="399415"/>
            <a:ext cx="1480820" cy="497840"/>
          </a:xfrm>
          <a:prstGeom prst="rect">
            <a:avLst/>
          </a:prstGeom>
        </p:spPr>
      </p:pic>
      <p:sp>
        <p:nvSpPr>
          <p:cNvPr id="7" name="文本框 6"/>
          <p:cNvSpPr txBox="1"/>
          <p:nvPr/>
        </p:nvSpPr>
        <p:spPr>
          <a:xfrm>
            <a:off x="1139190" y="1987550"/>
            <a:ext cx="3357880" cy="411480"/>
          </a:xfrm>
          <a:prstGeom prst="rect">
            <a:avLst/>
          </a:prstGeom>
          <a:noFill/>
        </p:spPr>
        <p:txBody>
          <a:bodyPr wrap="none" rtlCol="0">
            <a:spAutoFit/>
          </a:bodyPr>
          <a:p>
            <a:pPr algn="l" eaLnBrk="1" hangingPunct="1">
              <a:lnSpc>
                <a:spcPts val="2500"/>
              </a:lnSpc>
              <a:spcBef>
                <a:spcPct val="0"/>
              </a:spcBef>
              <a:buFont typeface="Arial" panose="020B0604020202020204" pitchFamily="34" charset="0"/>
              <a:buNone/>
            </a:pPr>
            <a:r>
              <a:rPr lang="zh-CN" altLang="en-US" sz="2500" b="1" dirty="0">
                <a:solidFill>
                  <a:srgbClr val="C00000"/>
                </a:solidFill>
                <a:latin typeface="华文细黑" panose="02010600040101010101" pitchFamily="2" charset="-122"/>
                <a:ea typeface="华文细黑" panose="02010600040101010101" pitchFamily="2" charset="-122"/>
                <a:sym typeface="方正兰亭黑_GBK" pitchFamily="2" charset="-122"/>
              </a:rPr>
              <a:t>摇动五四摇篮的蔡元培</a:t>
            </a:r>
            <a:endParaRPr lang="zh-CN" altLang="en-US" sz="2500" b="1" dirty="0">
              <a:solidFill>
                <a:srgbClr val="C00000"/>
              </a:solidFill>
              <a:latin typeface="华文细黑" panose="02010600040101010101" pitchFamily="2" charset="-122"/>
              <a:ea typeface="华文细黑" panose="02010600040101010101" pitchFamily="2" charset="-122"/>
              <a:sym typeface="方正兰亭黑_GBK" pitchFamily="2" charset="-122"/>
            </a:endParaRPr>
          </a:p>
        </p:txBody>
      </p:sp>
      <p:sp>
        <p:nvSpPr>
          <p:cNvPr id="8" name="文本框 7"/>
          <p:cNvSpPr txBox="1"/>
          <p:nvPr/>
        </p:nvSpPr>
        <p:spPr>
          <a:xfrm>
            <a:off x="1139190" y="2609850"/>
            <a:ext cx="4561205" cy="2999740"/>
          </a:xfrm>
          <a:prstGeom prst="rect">
            <a:avLst/>
          </a:prstGeom>
          <a:noFill/>
        </p:spPr>
        <p:txBody>
          <a:bodyPr wrap="square" rtlCol="0">
            <a:spAutoFit/>
          </a:bodyPr>
          <a:p>
            <a:pPr algn="just" eaLnBrk="1" hangingPunct="1">
              <a:lnSpc>
                <a:spcPct val="150000"/>
              </a:lnSpc>
              <a:spcBef>
                <a:spcPct val="0"/>
              </a:spcBef>
              <a:buFont typeface="Arial" panose="020B0604020202020204" pitchFamily="34" charset="0"/>
              <a:buNone/>
            </a:pPr>
            <a:r>
              <a:rPr lang="zh-CN" altLang="en-US" dirty="0">
                <a:solidFill>
                  <a:schemeClr val="tx1"/>
                </a:solidFill>
                <a:latin typeface="华文细黑" panose="02010600040101010101" pitchFamily="2" charset="-122"/>
                <a:ea typeface="华文细黑" panose="02010600040101010101" pitchFamily="2" charset="-122"/>
                <a:sym typeface="方正兰亭黑_GBK" pitchFamily="2" charset="-122"/>
              </a:rPr>
              <a:t>五四精神是“科学与民主”。蔡元培是将教育科学化的第一人，也是推行大学管理民主化的第一人。</a:t>
            </a:r>
            <a:endParaRPr lang="zh-CN" altLang="en-US" dirty="0">
              <a:solidFill>
                <a:schemeClr val="tx1"/>
              </a:solidFill>
              <a:latin typeface="华文细黑" panose="02010600040101010101" pitchFamily="2" charset="-122"/>
              <a:ea typeface="华文细黑" panose="02010600040101010101" pitchFamily="2" charset="-122"/>
              <a:sym typeface="方正兰亭黑_GBK" pitchFamily="2" charset="-122"/>
            </a:endParaRPr>
          </a:p>
          <a:p>
            <a:pPr algn="just" eaLnBrk="1" hangingPunct="1">
              <a:lnSpc>
                <a:spcPct val="150000"/>
              </a:lnSpc>
              <a:spcBef>
                <a:spcPct val="0"/>
              </a:spcBef>
              <a:buFont typeface="Arial" panose="020B0604020202020204" pitchFamily="34" charset="0"/>
              <a:buNone/>
            </a:pPr>
            <a:r>
              <a:rPr lang="zh-CN" altLang="en-US" dirty="0">
                <a:solidFill>
                  <a:schemeClr val="tx1"/>
                </a:solidFill>
                <a:latin typeface="华文细黑" panose="02010600040101010101" pitchFamily="2" charset="-122"/>
                <a:ea typeface="华文细黑" panose="02010600040101010101" pitchFamily="2" charset="-122"/>
                <a:sym typeface="方正兰亭黑_GBK" pitchFamily="2" charset="-122"/>
              </a:rPr>
              <a:t>他支持日益兴盛的新文化运动，提倡白话文，赞成文学革命，反对封建复古主义，倡导以科学和民主为内容的新思潮。他的努力终使北大成为“五四”时期新文化运动的中心。</a:t>
            </a:r>
            <a:endParaRPr lang="zh-CN" altLang="en-US" dirty="0">
              <a:solidFill>
                <a:schemeClr val="tx1"/>
              </a:solidFill>
              <a:latin typeface="华文细黑" panose="02010600040101010101" pitchFamily="2" charset="-122"/>
              <a:ea typeface="华文细黑" panose="02010600040101010101" pitchFamily="2" charset="-122"/>
              <a:sym typeface="方正兰亭黑_GBK" pitchFamily="2" charset="-122"/>
            </a:endParaRPr>
          </a:p>
        </p:txBody>
      </p:sp>
      <p:sp>
        <p:nvSpPr>
          <p:cNvPr id="13" name="矩形 12"/>
          <p:cNvSpPr/>
          <p:nvPr/>
        </p:nvSpPr>
        <p:spPr>
          <a:xfrm>
            <a:off x="1072515" y="1238250"/>
            <a:ext cx="4235450" cy="460375"/>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1139190" y="1218565"/>
            <a:ext cx="4006215" cy="475615"/>
          </a:xfrm>
          <a:prstGeom prst="rect">
            <a:avLst/>
          </a:prstGeom>
          <a:noFill/>
        </p:spPr>
        <p:txBody>
          <a:bodyPr wrap="square" rtlCol="0">
            <a:spAutoFit/>
          </a:bodyPr>
          <a:p>
            <a:pPr algn="dist"/>
            <a:r>
              <a:rPr lang="zh-CN" altLang="en-US" sz="2500">
                <a:solidFill>
                  <a:schemeClr val="bg1"/>
                </a:solidFill>
                <a:latin typeface="黑体-简" panose="02000000000000000000" charset="-128"/>
                <a:ea typeface="黑体-简" panose="02000000000000000000" charset="-128"/>
                <a:sym typeface="+mn-ea"/>
              </a:rPr>
              <a:t>五四运动节重要人物及贡献</a:t>
            </a:r>
            <a:endParaRPr lang="zh-CN" altLang="en-US" sz="2500">
              <a:solidFill>
                <a:schemeClr val="bg1"/>
              </a:solidFill>
              <a:latin typeface="黑体-简" panose="02000000000000000000" charset="-128"/>
              <a:ea typeface="黑体-简" panose="02000000000000000000" charset="-128"/>
              <a:sym typeface="+mn-ea"/>
            </a:endParaRPr>
          </a:p>
        </p:txBody>
      </p:sp>
      <p:pic>
        <p:nvPicPr>
          <p:cNvPr id="15" name="图片 14" descr="caiyuanpei-23351478_1"/>
          <p:cNvPicPr>
            <a:picLocks noChangeAspect="1"/>
          </p:cNvPicPr>
          <p:nvPr/>
        </p:nvPicPr>
        <p:blipFill>
          <a:blip r:embed="rId4"/>
          <a:srcRect b="2681"/>
          <a:stretch>
            <a:fillRect/>
          </a:stretch>
        </p:blipFill>
        <p:spPr>
          <a:xfrm>
            <a:off x="6885940" y="1086485"/>
            <a:ext cx="3456305" cy="4685665"/>
          </a:xfrm>
          <a:prstGeom prst="ellipse">
            <a:avLst/>
          </a:prstGeom>
        </p:spPr>
      </p:pic>
    </p:spTree>
    <p:custDataLst>
      <p:tags r:id="rId5"/>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sp>
        <p:nvSpPr>
          <p:cNvPr id="2" name="圆角矩形 1"/>
          <p:cNvSpPr/>
          <p:nvPr/>
        </p:nvSpPr>
        <p:spPr>
          <a:xfrm>
            <a:off x="323215" y="297180"/>
            <a:ext cx="11545570" cy="6263640"/>
          </a:xfrm>
          <a:prstGeom prst="roundRect">
            <a:avLst>
              <a:gd name="adj" fmla="val 8291"/>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20"/>
          <p:cNvPicPr>
            <a:picLocks noChangeAspect="1"/>
          </p:cNvPicPr>
          <p:nvPr/>
        </p:nvPicPr>
        <p:blipFill>
          <a:blip r:embed="rId2"/>
          <a:srcRect t="66571"/>
          <a:stretch>
            <a:fillRect/>
          </a:stretch>
        </p:blipFill>
        <p:spPr>
          <a:xfrm>
            <a:off x="0" y="5372100"/>
            <a:ext cx="12192000" cy="1485900"/>
          </a:xfrm>
          <a:prstGeom prst="rect">
            <a:avLst/>
          </a:prstGeom>
        </p:spPr>
      </p:pic>
      <p:pic>
        <p:nvPicPr>
          <p:cNvPr id="3" name="图片 2" descr="图片1"/>
          <p:cNvPicPr>
            <a:picLocks noChangeAspect="1"/>
          </p:cNvPicPr>
          <p:nvPr/>
        </p:nvPicPr>
        <p:blipFill>
          <a:blip r:embed="rId3"/>
          <a:stretch>
            <a:fillRect/>
          </a:stretch>
        </p:blipFill>
        <p:spPr>
          <a:xfrm>
            <a:off x="10190480" y="399415"/>
            <a:ext cx="1480820" cy="497840"/>
          </a:xfrm>
          <a:prstGeom prst="rect">
            <a:avLst/>
          </a:prstGeom>
        </p:spPr>
      </p:pic>
      <p:sp>
        <p:nvSpPr>
          <p:cNvPr id="7" name="椭圆 6"/>
          <p:cNvSpPr/>
          <p:nvPr/>
        </p:nvSpPr>
        <p:spPr>
          <a:xfrm>
            <a:off x="4805045" y="1438275"/>
            <a:ext cx="2093595" cy="2093595"/>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01"/>
          <p:cNvPicPr>
            <a:picLocks noChangeAspect="1"/>
          </p:cNvPicPr>
          <p:nvPr/>
        </p:nvPicPr>
        <p:blipFill>
          <a:blip r:embed="rId4"/>
          <a:stretch>
            <a:fillRect/>
          </a:stretch>
        </p:blipFill>
        <p:spPr>
          <a:xfrm>
            <a:off x="4484370" y="1924685"/>
            <a:ext cx="2735580" cy="2463165"/>
          </a:xfrm>
          <a:prstGeom prst="rect">
            <a:avLst/>
          </a:prstGeom>
        </p:spPr>
      </p:pic>
      <p:sp>
        <p:nvSpPr>
          <p:cNvPr id="15" name="文本框 14"/>
          <p:cNvSpPr txBox="1"/>
          <p:nvPr/>
        </p:nvSpPr>
        <p:spPr>
          <a:xfrm>
            <a:off x="5386070" y="1823720"/>
            <a:ext cx="930910" cy="860425"/>
          </a:xfrm>
          <a:prstGeom prst="rect">
            <a:avLst/>
          </a:prstGeom>
          <a:noFill/>
        </p:spPr>
        <p:txBody>
          <a:bodyPr wrap="none" rtlCol="0">
            <a:spAutoFit/>
          </a:bodyPr>
          <a:p>
            <a:r>
              <a:rPr lang="en-US" altLang="zh-CN" sz="5000">
                <a:solidFill>
                  <a:srgbClr val="C00000"/>
                </a:solidFill>
                <a:latin typeface="思源黑体旧字形 Bold" panose="020B0800000000000000" charset="-122"/>
                <a:ea typeface="思源黑体旧字形 Bold" panose="020B0800000000000000" charset="-122"/>
              </a:rPr>
              <a:t>02</a:t>
            </a:r>
            <a:endParaRPr lang="en-US" altLang="zh-CN" sz="5000">
              <a:solidFill>
                <a:srgbClr val="C00000"/>
              </a:solidFill>
              <a:latin typeface="思源黑体旧字形 Bold" panose="020B0800000000000000" charset="-122"/>
              <a:ea typeface="思源黑体旧字形 Bold" panose="020B0800000000000000" charset="-122"/>
            </a:endParaRPr>
          </a:p>
        </p:txBody>
      </p:sp>
      <p:sp>
        <p:nvSpPr>
          <p:cNvPr id="16" name="文本框 15"/>
          <p:cNvSpPr txBox="1"/>
          <p:nvPr/>
        </p:nvSpPr>
        <p:spPr>
          <a:xfrm>
            <a:off x="3596005" y="4145915"/>
            <a:ext cx="4742180" cy="860425"/>
          </a:xfrm>
          <a:prstGeom prst="rect">
            <a:avLst/>
          </a:prstGeom>
          <a:noFill/>
        </p:spPr>
        <p:txBody>
          <a:bodyPr wrap="square" rtlCol="0">
            <a:spAutoFit/>
          </a:bodyPr>
          <a:p>
            <a:pPr algn="dist"/>
            <a:r>
              <a:rPr lang="zh-CN" altLang="en-US" sz="5000">
                <a:solidFill>
                  <a:srgbClr val="C00000"/>
                </a:solidFill>
                <a:latin typeface="思源黑体旧字形 Bold" panose="020B0800000000000000" charset="-122"/>
                <a:ea typeface="思源黑体旧字形 Bold" panose="020B0800000000000000" charset="-122"/>
                <a:sym typeface="+mn-ea"/>
              </a:rPr>
              <a:t>学习五四精神</a:t>
            </a:r>
            <a:endParaRPr lang="zh-CN" altLang="en-US" sz="5000">
              <a:solidFill>
                <a:srgbClr val="C00000"/>
              </a:solidFill>
              <a:latin typeface="思源黑体旧字形 Bold" panose="020B0800000000000000" charset="-122"/>
              <a:ea typeface="思源黑体旧字形 Bold" panose="020B0800000000000000" charset="-122"/>
              <a:sym typeface="+mn-ea"/>
            </a:endParaRPr>
          </a:p>
        </p:txBody>
      </p:sp>
    </p:spTree>
    <p:custDataLst>
      <p:tags r:id="rId5"/>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descr="毕业季青春不毕业背景"/>
          <p:cNvPicPr>
            <a:picLocks noChangeAspect="1"/>
          </p:cNvPicPr>
          <p:nvPr/>
        </p:nvPicPr>
        <p:blipFill>
          <a:blip r:embed="rId1"/>
          <a:srcRect l="5019" t="5138" r="9445" b="64267"/>
          <a:stretch>
            <a:fillRect/>
          </a:stretch>
        </p:blipFill>
        <p:spPr>
          <a:xfrm>
            <a:off x="8255" y="0"/>
            <a:ext cx="12173585" cy="6858635"/>
          </a:xfrm>
          <a:prstGeom prst="rect">
            <a:avLst/>
          </a:prstGeom>
        </p:spPr>
      </p:pic>
      <p:sp>
        <p:nvSpPr>
          <p:cNvPr id="2" name="圆角矩形 1"/>
          <p:cNvSpPr/>
          <p:nvPr/>
        </p:nvSpPr>
        <p:spPr>
          <a:xfrm>
            <a:off x="323215" y="297180"/>
            <a:ext cx="11545570" cy="6263640"/>
          </a:xfrm>
          <a:prstGeom prst="roundRect">
            <a:avLst>
              <a:gd name="adj" fmla="val 8291"/>
            </a:avLst>
          </a:prstGeom>
          <a:solidFill>
            <a:schemeClr val="bg1">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20"/>
          <p:cNvPicPr>
            <a:picLocks noChangeAspect="1"/>
          </p:cNvPicPr>
          <p:nvPr/>
        </p:nvPicPr>
        <p:blipFill>
          <a:blip r:embed="rId2"/>
          <a:srcRect t="66571"/>
          <a:stretch>
            <a:fillRect/>
          </a:stretch>
        </p:blipFill>
        <p:spPr>
          <a:xfrm>
            <a:off x="0" y="5372100"/>
            <a:ext cx="12192000" cy="1485900"/>
          </a:xfrm>
          <a:prstGeom prst="rect">
            <a:avLst/>
          </a:prstGeom>
        </p:spPr>
      </p:pic>
      <p:pic>
        <p:nvPicPr>
          <p:cNvPr id="3" name="图片 2" descr="图片1"/>
          <p:cNvPicPr>
            <a:picLocks noChangeAspect="1"/>
          </p:cNvPicPr>
          <p:nvPr/>
        </p:nvPicPr>
        <p:blipFill>
          <a:blip r:embed="rId3"/>
          <a:stretch>
            <a:fillRect/>
          </a:stretch>
        </p:blipFill>
        <p:spPr>
          <a:xfrm>
            <a:off x="10190480" y="399415"/>
            <a:ext cx="1480820" cy="497840"/>
          </a:xfrm>
          <a:prstGeom prst="rect">
            <a:avLst/>
          </a:prstGeom>
        </p:spPr>
      </p:pic>
      <p:sp>
        <p:nvSpPr>
          <p:cNvPr id="5" name="椭圆 4"/>
          <p:cNvSpPr/>
          <p:nvPr/>
        </p:nvSpPr>
        <p:spPr>
          <a:xfrm>
            <a:off x="1371600" y="2343150"/>
            <a:ext cx="1803400" cy="18034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椭圆 8"/>
          <p:cNvSpPr/>
          <p:nvPr/>
        </p:nvSpPr>
        <p:spPr>
          <a:xfrm>
            <a:off x="3881755" y="2343150"/>
            <a:ext cx="1803400" cy="18034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椭圆 9"/>
          <p:cNvSpPr/>
          <p:nvPr/>
        </p:nvSpPr>
        <p:spPr>
          <a:xfrm>
            <a:off x="6391910" y="2343150"/>
            <a:ext cx="1803400" cy="18034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椭圆 10"/>
          <p:cNvSpPr/>
          <p:nvPr/>
        </p:nvSpPr>
        <p:spPr>
          <a:xfrm>
            <a:off x="8902065" y="2343150"/>
            <a:ext cx="1803400" cy="18034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1800860" y="2968625"/>
            <a:ext cx="944880" cy="553085"/>
          </a:xfrm>
          <a:prstGeom prst="rect">
            <a:avLst/>
          </a:prstGeom>
          <a:noFill/>
        </p:spPr>
        <p:txBody>
          <a:bodyPr wrap="none" rtlCol="0">
            <a:spAutoFit/>
          </a:bodyPr>
          <a:p>
            <a:r>
              <a:rPr lang="zh-CN" altLang="en-US" sz="3000">
                <a:solidFill>
                  <a:srgbClr val="C00000"/>
                </a:solidFill>
                <a:latin typeface="思源黑体旧字形 Bold" panose="020B0800000000000000" charset="-122"/>
                <a:ea typeface="思源黑体旧字形 Bold" panose="020B0800000000000000" charset="-122"/>
              </a:rPr>
              <a:t>爱国</a:t>
            </a:r>
            <a:endParaRPr lang="zh-CN" altLang="en-US" sz="3000">
              <a:solidFill>
                <a:srgbClr val="C00000"/>
              </a:solidFill>
              <a:latin typeface="思源黑体旧字形 Bold" panose="020B0800000000000000" charset="-122"/>
              <a:ea typeface="思源黑体旧字形 Bold" panose="020B0800000000000000" charset="-122"/>
            </a:endParaRPr>
          </a:p>
        </p:txBody>
      </p:sp>
      <p:sp>
        <p:nvSpPr>
          <p:cNvPr id="16" name="文本框 15"/>
          <p:cNvSpPr txBox="1"/>
          <p:nvPr/>
        </p:nvSpPr>
        <p:spPr>
          <a:xfrm>
            <a:off x="6821170" y="2968625"/>
            <a:ext cx="944880" cy="553085"/>
          </a:xfrm>
          <a:prstGeom prst="rect">
            <a:avLst/>
          </a:prstGeom>
          <a:noFill/>
        </p:spPr>
        <p:txBody>
          <a:bodyPr wrap="none" rtlCol="0">
            <a:spAutoFit/>
          </a:bodyPr>
          <a:p>
            <a:r>
              <a:rPr lang="zh-CN" altLang="en-US" sz="3000">
                <a:solidFill>
                  <a:srgbClr val="C00000"/>
                </a:solidFill>
                <a:latin typeface="思源黑体旧字形 Bold" panose="020B0800000000000000" charset="-122"/>
                <a:ea typeface="思源黑体旧字形 Bold" panose="020B0800000000000000" charset="-122"/>
              </a:rPr>
              <a:t>民主</a:t>
            </a:r>
            <a:endParaRPr lang="zh-CN" altLang="en-US" sz="3000">
              <a:solidFill>
                <a:srgbClr val="C00000"/>
              </a:solidFill>
              <a:latin typeface="思源黑体旧字形 Bold" panose="020B0800000000000000" charset="-122"/>
              <a:ea typeface="思源黑体旧字形 Bold" panose="020B0800000000000000" charset="-122"/>
            </a:endParaRPr>
          </a:p>
        </p:txBody>
      </p:sp>
      <p:sp>
        <p:nvSpPr>
          <p:cNvPr id="17" name="文本框 16"/>
          <p:cNvSpPr txBox="1"/>
          <p:nvPr/>
        </p:nvSpPr>
        <p:spPr>
          <a:xfrm>
            <a:off x="4311015" y="2968625"/>
            <a:ext cx="944880" cy="553085"/>
          </a:xfrm>
          <a:prstGeom prst="rect">
            <a:avLst/>
          </a:prstGeom>
          <a:noFill/>
        </p:spPr>
        <p:txBody>
          <a:bodyPr wrap="none" rtlCol="0">
            <a:spAutoFit/>
          </a:bodyPr>
          <a:p>
            <a:r>
              <a:rPr lang="zh-CN" altLang="en-US" sz="3000">
                <a:solidFill>
                  <a:srgbClr val="C00000"/>
                </a:solidFill>
                <a:latin typeface="思源黑体旧字形 Bold" panose="020B0800000000000000" charset="-122"/>
                <a:ea typeface="思源黑体旧字形 Bold" panose="020B0800000000000000" charset="-122"/>
              </a:rPr>
              <a:t>进步</a:t>
            </a:r>
            <a:endParaRPr lang="zh-CN" altLang="en-US" sz="3000">
              <a:solidFill>
                <a:srgbClr val="C00000"/>
              </a:solidFill>
              <a:latin typeface="思源黑体旧字形 Bold" panose="020B0800000000000000" charset="-122"/>
              <a:ea typeface="思源黑体旧字形 Bold" panose="020B0800000000000000" charset="-122"/>
            </a:endParaRPr>
          </a:p>
        </p:txBody>
      </p:sp>
      <p:sp>
        <p:nvSpPr>
          <p:cNvPr id="18" name="文本框 17"/>
          <p:cNvSpPr txBox="1"/>
          <p:nvPr/>
        </p:nvSpPr>
        <p:spPr>
          <a:xfrm>
            <a:off x="9370060" y="2968625"/>
            <a:ext cx="944880" cy="553085"/>
          </a:xfrm>
          <a:prstGeom prst="rect">
            <a:avLst/>
          </a:prstGeom>
          <a:noFill/>
        </p:spPr>
        <p:txBody>
          <a:bodyPr wrap="none" rtlCol="0">
            <a:spAutoFit/>
          </a:bodyPr>
          <a:p>
            <a:r>
              <a:rPr lang="zh-CN" altLang="en-US" sz="3000">
                <a:solidFill>
                  <a:srgbClr val="C00000"/>
                </a:solidFill>
                <a:latin typeface="思源黑体旧字形 Bold" panose="020B0800000000000000" charset="-122"/>
                <a:ea typeface="思源黑体旧字形 Bold" panose="020B0800000000000000" charset="-122"/>
              </a:rPr>
              <a:t>科学</a:t>
            </a:r>
            <a:endParaRPr lang="zh-CN" altLang="en-US" sz="3000">
              <a:solidFill>
                <a:srgbClr val="C00000"/>
              </a:solidFill>
              <a:latin typeface="思源黑体旧字形 Bold" panose="020B0800000000000000" charset="-122"/>
              <a:ea typeface="思源黑体旧字形 Bold" panose="020B0800000000000000" charset="-122"/>
            </a:endParaRPr>
          </a:p>
        </p:txBody>
      </p:sp>
      <p:sp>
        <p:nvSpPr>
          <p:cNvPr id="19" name="矩形 18"/>
          <p:cNvSpPr/>
          <p:nvPr/>
        </p:nvSpPr>
        <p:spPr>
          <a:xfrm>
            <a:off x="1072515" y="1238250"/>
            <a:ext cx="3280410" cy="460375"/>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1139190" y="1218565"/>
            <a:ext cx="3100070" cy="475615"/>
          </a:xfrm>
          <a:prstGeom prst="rect">
            <a:avLst/>
          </a:prstGeom>
          <a:noFill/>
        </p:spPr>
        <p:txBody>
          <a:bodyPr wrap="square" rtlCol="0">
            <a:spAutoFit/>
          </a:bodyPr>
          <a:p>
            <a:pPr algn="dist"/>
            <a:r>
              <a:rPr lang="zh-CN" altLang="en-US" sz="2500">
                <a:solidFill>
                  <a:schemeClr val="bg1"/>
                </a:solidFill>
                <a:latin typeface="黑体-简" panose="02000000000000000000" charset="-128"/>
                <a:ea typeface="黑体-简" panose="02000000000000000000" charset="-128"/>
                <a:sym typeface="+mn-ea"/>
              </a:rPr>
              <a:t>五四精神的核心</a:t>
            </a:r>
            <a:endParaRPr lang="zh-CN" altLang="en-US" sz="2500">
              <a:solidFill>
                <a:schemeClr val="bg1"/>
              </a:solidFill>
              <a:latin typeface="黑体-简" panose="02000000000000000000" charset="-128"/>
              <a:ea typeface="黑体-简" panose="02000000000000000000" charset="-128"/>
              <a:sym typeface="+mn-ea"/>
            </a:endParaRPr>
          </a:p>
        </p:txBody>
      </p:sp>
      <p:sp>
        <p:nvSpPr>
          <p:cNvPr id="22" name="文本框 21"/>
          <p:cNvSpPr txBox="1"/>
          <p:nvPr/>
        </p:nvSpPr>
        <p:spPr>
          <a:xfrm>
            <a:off x="1549400" y="4540250"/>
            <a:ext cx="9156065" cy="645160"/>
          </a:xfrm>
          <a:prstGeom prst="rect">
            <a:avLst/>
          </a:prstGeom>
          <a:noFill/>
        </p:spPr>
        <p:txBody>
          <a:bodyPr wrap="square" rtlCol="0">
            <a:spAutoFit/>
          </a:bodyPr>
          <a:p>
            <a:pPr algn="l"/>
            <a:r>
              <a:rPr lang="zh-CN" altLang="en-US">
                <a:solidFill>
                  <a:srgbClr val="C00000"/>
                </a:solidFill>
                <a:latin typeface="思源黑体旧字形 Bold" panose="020B0800000000000000" charset="-122"/>
                <a:ea typeface="思源黑体旧字形 Bold" panose="020B0800000000000000" charset="-122"/>
              </a:rPr>
              <a:t>应该为了民族的独立和解放，为了国家的繁荣和富强，前赴后继，英勇奋斗，积极进取，勤奋工作。</a:t>
            </a:r>
            <a:endParaRPr lang="zh-CN" altLang="en-US">
              <a:solidFill>
                <a:srgbClr val="C00000"/>
              </a:solidFill>
              <a:latin typeface="思源黑体旧字形 Bold" panose="020B0800000000000000" charset="-122"/>
              <a:ea typeface="思源黑体旧字形 Bold" panose="020B0800000000000000" charset="-122"/>
            </a:endParaRPr>
          </a:p>
        </p:txBody>
      </p:sp>
    </p:spTree>
    <p:custDataLst>
      <p:tags r:id="rId4"/>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5083</Words>
  <Application>WPS 演示</Application>
  <PresentationFormat>宽屏</PresentationFormat>
  <Paragraphs>154</Paragraphs>
  <Slides>24</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Arial</vt:lpstr>
      <vt:lpstr>宋体</vt:lpstr>
      <vt:lpstr>Wingdings</vt:lpstr>
      <vt:lpstr>微软雅黑</vt:lpstr>
      <vt:lpstr>Wingdings</vt:lpstr>
      <vt:lpstr>黑体-简</vt:lpstr>
      <vt:lpstr>黑体</vt:lpstr>
      <vt:lpstr>思源黑体旧字形 Bold</vt:lpstr>
      <vt:lpstr>方正兰亭黑_GBK</vt:lpstr>
      <vt:lpstr>华文细黑</vt:lpstr>
      <vt:lpstr>鸿雷板书简体</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铭</cp:lastModifiedBy>
  <cp:revision>181</cp:revision>
  <dcterms:created xsi:type="dcterms:W3CDTF">2019-06-19T02:08:00Z</dcterms:created>
  <dcterms:modified xsi:type="dcterms:W3CDTF">2022-01-10T03:48:37Z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v1.0_mb_yOEycCOdhIeQuvtOlWzJAw==</vt:lpwstr>
  </property>
  <property fmtid="{D5CDD505-2E9C-101B-9397-08002B2CF9AE}" pid="4" name="ICV">
    <vt:lpwstr>793B5DE76E144FEFA4FFA4D06947BC80</vt:lpwstr>
  </property>
</Properties>
</file>