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5"/>
  </p:notesMasterIdLst>
  <p:sldIdLst>
    <p:sldId id="256" r:id="rId4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9" r:id="rId15"/>
    <p:sldId id="269" r:id="rId16"/>
    <p:sldId id="280" r:id="rId17"/>
    <p:sldId id="270" r:id="rId18"/>
    <p:sldId id="329" r:id="rId19"/>
    <p:sldId id="271" r:id="rId20"/>
    <p:sldId id="282" r:id="rId21"/>
    <p:sldId id="272" r:id="rId22"/>
    <p:sldId id="273" r:id="rId23"/>
    <p:sldId id="283" r:id="rId24"/>
    <p:sldId id="274" r:id="rId25"/>
    <p:sldId id="275" r:id="rId26"/>
    <p:sldId id="276" r:id="rId27"/>
    <p:sldId id="284" r:id="rId28"/>
    <p:sldId id="285" r:id="rId29"/>
    <p:sldId id="286" r:id="rId30"/>
    <p:sldId id="278" r:id="rId31"/>
    <p:sldId id="277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302" r:id="rId40"/>
    <p:sldId id="294" r:id="rId41"/>
    <p:sldId id="330" r:id="rId42"/>
    <p:sldId id="295" r:id="rId43"/>
    <p:sldId id="304" r:id="rId44"/>
    <p:sldId id="305" r:id="rId45"/>
    <p:sldId id="306" r:id="rId46"/>
    <p:sldId id="296" r:id="rId47"/>
    <p:sldId id="307" r:id="rId48"/>
    <p:sldId id="308" r:id="rId49"/>
    <p:sldId id="297" r:id="rId50"/>
    <p:sldId id="311" r:id="rId51"/>
    <p:sldId id="298" r:id="rId52"/>
    <p:sldId id="309" r:id="rId53"/>
    <p:sldId id="310" r:id="rId54"/>
    <p:sldId id="299" r:id="rId55"/>
    <p:sldId id="300" r:id="rId56"/>
    <p:sldId id="331" r:id="rId57"/>
    <p:sldId id="301" r:id="rId58"/>
    <p:sldId id="312" r:id="rId59"/>
    <p:sldId id="313" r:id="rId60"/>
    <p:sldId id="315" r:id="rId61"/>
    <p:sldId id="316" r:id="rId62"/>
    <p:sldId id="317" r:id="rId63"/>
    <p:sldId id="318" r:id="rId64"/>
    <p:sldId id="319" r:id="rId65"/>
    <p:sldId id="320" r:id="rId66"/>
    <p:sldId id="323" r:id="rId67"/>
    <p:sldId id="326" r:id="rId68"/>
    <p:sldId id="327" r:id="rId69"/>
    <p:sldId id="332" r:id="rId70"/>
  </p:sldIdLst>
  <p:sldSz cx="12192000" cy="6858000"/>
  <p:notesSz cx="6858000" cy="9144000"/>
  <p:custDataLst>
    <p:tags r:id="rId7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2325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0" autoAdjust="0"/>
    <p:restoredTop sz="94660"/>
  </p:normalViewPr>
  <p:slideViewPr>
    <p:cSldViewPr snapToGrid="0">
      <p:cViewPr>
        <p:scale>
          <a:sx n="75" d="100"/>
          <a:sy n="75" d="100"/>
        </p:scale>
        <p:origin x="-1872" y="-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4" Type="http://schemas.openxmlformats.org/officeDocument/2006/relationships/tags" Target="tags/tag1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499CA-421D-45F9-A1B9-56A217F181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DCD04F-A670-4CD6-9D12-17D0ABAA839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DCD04F-A670-4CD6-9D12-17D0ABAA83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CCF884-AA61-42F9-9B75-A2ED9A0237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DCD04F-A670-4CD6-9D12-17D0ABAA83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DCD04F-A670-4CD6-9D12-17D0ABAA83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DCD04F-A670-4CD6-9D12-17D0ABAA83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DCD04F-A670-4CD6-9D12-17D0ABAA83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DCD04F-A670-4CD6-9D12-17D0ABAA83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DCD04F-A670-4CD6-9D12-17D0ABAA83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DCD04F-A670-4CD6-9D12-17D0ABAA83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 flipV="1">
            <a:off x="65315" y="748701"/>
            <a:ext cx="12126686" cy="45719"/>
            <a:chOff x="1271332" y="794423"/>
            <a:chExt cx="11022268" cy="45719"/>
          </a:xfrm>
        </p:grpSpPr>
        <p:sp>
          <p:nvSpPr>
            <p:cNvPr id="6" name="矩形 5"/>
            <p:cNvSpPr/>
            <p:nvPr userDrawn="1"/>
          </p:nvSpPr>
          <p:spPr>
            <a:xfrm>
              <a:off x="1271332" y="794423"/>
              <a:ext cx="1858204" cy="45719"/>
            </a:xfrm>
            <a:prstGeom prst="rect">
              <a:avLst/>
            </a:prstGeom>
            <a:solidFill>
              <a:srgbClr val="008487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3038916" y="794423"/>
              <a:ext cx="1858204" cy="4571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4898196" y="794423"/>
              <a:ext cx="1858204" cy="45719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6747316" y="794423"/>
              <a:ext cx="1858204" cy="4571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8596436" y="794423"/>
              <a:ext cx="1858204" cy="4571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0435396" y="794423"/>
              <a:ext cx="1858204" cy="45719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3" name="TextBox 9"/>
          <p:cNvSpPr>
            <a:spLocks noChangeArrowheads="1"/>
          </p:cNvSpPr>
          <p:nvPr userDrawn="1"/>
        </p:nvSpPr>
        <p:spPr bwMode="auto">
          <a:xfrm>
            <a:off x="848483" y="427305"/>
            <a:ext cx="896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zh-CN" sz="1800" dirty="0">
                <a:solidFill>
                  <a:srgbClr val="494429"/>
                </a:solidFill>
                <a:latin typeface="Broadway" panose="04040905080B02020502" pitchFamily="82" charset="0"/>
                <a:ea typeface="楷体" panose="02010609060101010101" pitchFamily="49" charset="-122"/>
                <a:sym typeface="经典繁仿黑" pitchFamily="49" charset="-122"/>
              </a:rPr>
              <a:t>LOGO</a:t>
            </a:r>
            <a:endParaRPr lang="zh-CN" altLang="zh-CN" sz="1800" dirty="0"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-14397" y="-22860"/>
            <a:ext cx="1662520" cy="7944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270780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3.jpe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7.png"/><Relationship Id="rId2" Type="http://schemas.openxmlformats.org/officeDocument/2006/relationships/hyperlink" Target="http://www.shangwuppt.com/" TargetMode="Externa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hyperlink" Target="http://www.shangwuppt.com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55.jpeg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5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3.jpeg"/><Relationship Id="rId3" Type="http://schemas.openxmlformats.org/officeDocument/2006/relationships/image" Target="../media/image72.jpeg"/><Relationship Id="rId2" Type="http://schemas.openxmlformats.org/officeDocument/2006/relationships/image" Target="../media/image71.wmf"/><Relationship Id="rId1" Type="http://schemas.openxmlformats.org/officeDocument/2006/relationships/oleObject" Target="../embeddings/oleObject1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5.jpeg"/><Relationship Id="rId1" Type="http://schemas.openxmlformats.org/officeDocument/2006/relationships/image" Target="../media/image74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image" Target="../media/image76.jpeg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2.jpeg"/><Relationship Id="rId3" Type="http://schemas.microsoft.com/office/2007/relationships/hdphoto" Target="../media/image81.wdp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image" Target="../media/image8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image" Target="../media/image86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image" Target="../media/image89.jpe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image" Target="../media/image92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95.png"/><Relationship Id="rId1" Type="http://schemas.openxmlformats.org/officeDocument/2006/relationships/image" Target="../media/image7.png"/></Relationships>
</file>

<file path=ppt/slides/_rels/slide6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39525" y="-1080492"/>
            <a:ext cx="5626552" cy="33442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172257" y="3186226"/>
            <a:ext cx="12676667" cy="43519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018947" y="-115400"/>
            <a:ext cx="3809073" cy="2170128"/>
          </a:xfrm>
          <a:prstGeom prst="rect">
            <a:avLst/>
          </a:prstGeom>
        </p:spPr>
      </p:pic>
      <p:sp>
        <p:nvSpPr>
          <p:cNvPr id="8" name="TextBox 10"/>
          <p:cNvSpPr>
            <a:spLocks noChangeArrowheads="1"/>
          </p:cNvSpPr>
          <p:nvPr/>
        </p:nvSpPr>
        <p:spPr bwMode="auto">
          <a:xfrm>
            <a:off x="9828020" y="988132"/>
            <a:ext cx="28000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点击此处，写上您公司的名称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253579" y="450824"/>
            <a:ext cx="396240" cy="461665"/>
            <a:chOff x="782320" y="437395"/>
            <a:chExt cx="396240" cy="461665"/>
          </a:xfrm>
        </p:grpSpPr>
        <p:sp>
          <p:nvSpPr>
            <p:cNvPr id="10" name="TextBox 5"/>
            <p:cNvSpPr txBox="1"/>
            <p:nvPr/>
          </p:nvSpPr>
          <p:spPr>
            <a:xfrm>
              <a:off x="875121" y="437395"/>
              <a:ext cx="211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L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782320" y="457200"/>
              <a:ext cx="396240" cy="39624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599019" y="491464"/>
            <a:ext cx="396240" cy="461665"/>
            <a:chOff x="782320" y="437395"/>
            <a:chExt cx="396240" cy="461665"/>
          </a:xfrm>
        </p:grpSpPr>
        <p:sp>
          <p:nvSpPr>
            <p:cNvPr id="13" name="TextBox 5"/>
            <p:cNvSpPr txBox="1"/>
            <p:nvPr/>
          </p:nvSpPr>
          <p:spPr>
            <a:xfrm>
              <a:off x="875121" y="437395"/>
              <a:ext cx="211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82320" y="457200"/>
              <a:ext cx="396240" cy="39624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934299" y="379704"/>
            <a:ext cx="396240" cy="461665"/>
            <a:chOff x="782320" y="437395"/>
            <a:chExt cx="396240" cy="461665"/>
          </a:xfrm>
        </p:grpSpPr>
        <p:sp>
          <p:nvSpPr>
            <p:cNvPr id="16" name="TextBox 5"/>
            <p:cNvSpPr txBox="1"/>
            <p:nvPr/>
          </p:nvSpPr>
          <p:spPr>
            <a:xfrm>
              <a:off x="875121" y="437395"/>
              <a:ext cx="211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G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782320" y="457200"/>
              <a:ext cx="396240" cy="39624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249259" y="501624"/>
            <a:ext cx="396240" cy="461665"/>
            <a:chOff x="782320" y="437395"/>
            <a:chExt cx="396240" cy="461665"/>
          </a:xfrm>
        </p:grpSpPr>
        <p:sp>
          <p:nvSpPr>
            <p:cNvPr id="19" name="TextBox 5"/>
            <p:cNvSpPr txBox="1"/>
            <p:nvPr/>
          </p:nvSpPr>
          <p:spPr>
            <a:xfrm>
              <a:off x="875121" y="437395"/>
              <a:ext cx="211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82320" y="457200"/>
              <a:ext cx="396240" cy="39624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文本占位符 1"/>
          <p:cNvSpPr txBox="1"/>
          <p:nvPr/>
        </p:nvSpPr>
        <p:spPr>
          <a:xfrm>
            <a:off x="899886" y="2456094"/>
            <a:ext cx="1111027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6595" b="0" kern="1200" cap="none" spc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315" indent="-28575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3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5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3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5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09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29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F17475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7200" b="1" dirty="0">
                <a:solidFill>
                  <a:srgbClr val="4BACC6">
                    <a:lumMod val="50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现场管理</a:t>
            </a:r>
            <a:r>
              <a:rPr lang="zh-CN" altLang="en-US" sz="8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方法</a:t>
            </a:r>
            <a:r>
              <a:rPr lang="zh-CN" altLang="en-US" sz="7200" b="1" dirty="0">
                <a:solidFill>
                  <a:srgbClr val="4BACC6">
                    <a:lumMod val="50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与</a:t>
            </a:r>
            <a:r>
              <a:rPr lang="zh-CN" altLang="en-US" sz="8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技巧</a:t>
            </a:r>
            <a:endParaRPr lang="zh-CN" altLang="en-US" sz="72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2795163" y="3833979"/>
            <a:ext cx="7010252" cy="633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某某公司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年新员工入职培训课程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844162" y="3845179"/>
            <a:ext cx="6696413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577140" y="4522252"/>
            <a:ext cx="50612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金融培训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] 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商务培训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] 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仓库培训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] 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文员培训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]</a:t>
            </a:r>
            <a:endParaRPr lang="en-US" altLang="zh-CN" sz="1500" spc="15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844162" y="4470212"/>
            <a:ext cx="6757373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" name="矩形: 圆角 4"/>
          <p:cNvSpPr/>
          <p:nvPr/>
        </p:nvSpPr>
        <p:spPr>
          <a:xfrm>
            <a:off x="4425081" y="4922147"/>
            <a:ext cx="1677013" cy="34724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授课人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XXX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: 圆角 41"/>
          <p:cNvSpPr/>
          <p:nvPr/>
        </p:nvSpPr>
        <p:spPr>
          <a:xfrm>
            <a:off x="6230732" y="4922147"/>
            <a:ext cx="1677013" cy="347240"/>
          </a:xfrm>
          <a:prstGeom prst="roundRect">
            <a:avLst>
              <a:gd name="adj" fmla="val 0"/>
            </a:avLst>
          </a:prstGeom>
          <a:solidFill>
            <a:schemeClr val="accent6">
              <a:lumMod val="25000"/>
            </a:schemeClr>
          </a:soli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20XX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年</a:t>
            </a:r>
            <a:r>
              <a:rPr lang="en-US" altLang="zh-CN" sz="1400" kern="0" dirty="0" smtClean="0">
                <a:solidFill>
                  <a:prstClr val="white"/>
                </a:solidFill>
                <a:cs typeface="+mn-ea"/>
                <a:sym typeface="+mn-lt"/>
              </a:rPr>
              <a:t>X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r>
              <a:rPr lang="en-US" altLang="zh-CN" sz="1400" kern="0" dirty="0" smtClean="0">
                <a:solidFill>
                  <a:prstClr val="white"/>
                </a:solidFill>
                <a:cs typeface="+mn-ea"/>
                <a:sym typeface="+mn-lt"/>
              </a:rPr>
              <a:t>X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日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99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99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99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99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79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22" grpId="0"/>
      <p:bldP spid="23" grpId="0"/>
      <p:bldP spid="25" grpId="0"/>
      <p:bldP spid="27" grpId="0" animBg="1"/>
      <p:bldP spid="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709158" y="249520"/>
            <a:ext cx="2773684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的作用和效能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3090440" y="2245489"/>
            <a:ext cx="7639292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4167237" y="1631410"/>
            <a:ext cx="5485697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管理的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主要作用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表现在以下几个方面：</a:t>
            </a:r>
            <a:endParaRPr lang="en-US" altLang="zh-CN" sz="20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椭圆 75"/>
          <p:cNvSpPr/>
          <p:nvPr/>
        </p:nvSpPr>
        <p:spPr bwMode="auto">
          <a:xfrm>
            <a:off x="3311496" y="2519249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Group 54"/>
          <p:cNvGrpSpPr/>
          <p:nvPr/>
        </p:nvGrpSpPr>
        <p:grpSpPr bwMode="auto">
          <a:xfrm>
            <a:off x="3896607" y="2488557"/>
            <a:ext cx="6682655" cy="547340"/>
            <a:chOff x="0" y="190605"/>
            <a:chExt cx="6680570" cy="546719"/>
          </a:xfrm>
        </p:grpSpPr>
        <p:sp>
          <p:nvSpPr>
            <p:cNvPr id="13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chevron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提供一个舒适的工作环境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chevron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椭圆 75"/>
          <p:cNvSpPr/>
          <p:nvPr/>
        </p:nvSpPr>
        <p:spPr bwMode="auto">
          <a:xfrm>
            <a:off x="3311496" y="3213730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Group 54"/>
          <p:cNvGrpSpPr/>
          <p:nvPr/>
        </p:nvGrpSpPr>
        <p:grpSpPr bwMode="auto">
          <a:xfrm>
            <a:off x="3896607" y="3183038"/>
            <a:ext cx="6682655" cy="547340"/>
            <a:chOff x="0" y="190605"/>
            <a:chExt cx="6680570" cy="546719"/>
          </a:xfrm>
        </p:grpSpPr>
        <p:sp>
          <p:nvSpPr>
            <p:cNvPr id="17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chevron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提供一个安全的作业场所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chevron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椭圆 75"/>
          <p:cNvSpPr/>
          <p:nvPr/>
        </p:nvSpPr>
        <p:spPr bwMode="auto">
          <a:xfrm>
            <a:off x="3311496" y="3919785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Group 54"/>
          <p:cNvGrpSpPr/>
          <p:nvPr/>
        </p:nvGrpSpPr>
        <p:grpSpPr bwMode="auto">
          <a:xfrm>
            <a:off x="3896607" y="3889093"/>
            <a:ext cx="6682655" cy="547340"/>
            <a:chOff x="0" y="190605"/>
            <a:chExt cx="6680570" cy="546719"/>
          </a:xfrm>
        </p:grpSpPr>
        <p:sp>
          <p:nvSpPr>
            <p:cNvPr id="21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chevron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塑造一个企业的优良形象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chevron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椭圆 75"/>
          <p:cNvSpPr/>
          <p:nvPr/>
        </p:nvSpPr>
        <p:spPr bwMode="auto">
          <a:xfrm>
            <a:off x="3311496" y="4602692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Group 54"/>
          <p:cNvGrpSpPr/>
          <p:nvPr/>
        </p:nvGrpSpPr>
        <p:grpSpPr bwMode="auto">
          <a:xfrm>
            <a:off x="3896607" y="4572000"/>
            <a:ext cx="6682655" cy="547340"/>
            <a:chOff x="0" y="190605"/>
            <a:chExt cx="6680570" cy="546719"/>
          </a:xfrm>
        </p:grpSpPr>
        <p:sp>
          <p:nvSpPr>
            <p:cNvPr id="26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chevron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提高员工工作热情和敬业精神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chevron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椭圆 75"/>
          <p:cNvSpPr/>
          <p:nvPr/>
        </p:nvSpPr>
        <p:spPr bwMode="auto">
          <a:xfrm>
            <a:off x="3311496" y="5297173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Group 54"/>
          <p:cNvGrpSpPr/>
          <p:nvPr/>
        </p:nvGrpSpPr>
        <p:grpSpPr bwMode="auto">
          <a:xfrm>
            <a:off x="3896607" y="5266481"/>
            <a:ext cx="6682655" cy="547340"/>
            <a:chOff x="0" y="190605"/>
            <a:chExt cx="6680570" cy="546719"/>
          </a:xfrm>
        </p:grpSpPr>
        <p:sp>
          <p:nvSpPr>
            <p:cNvPr id="30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chevron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提高员工的素质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chevron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椭圆 75"/>
          <p:cNvSpPr/>
          <p:nvPr/>
        </p:nvSpPr>
        <p:spPr bwMode="auto">
          <a:xfrm>
            <a:off x="3311496" y="6003228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" name="Group 54"/>
          <p:cNvGrpSpPr/>
          <p:nvPr/>
        </p:nvGrpSpPr>
        <p:grpSpPr bwMode="auto">
          <a:xfrm>
            <a:off x="3896607" y="5972536"/>
            <a:ext cx="6682655" cy="547340"/>
            <a:chOff x="0" y="190605"/>
            <a:chExt cx="6680570" cy="546719"/>
          </a:xfrm>
        </p:grpSpPr>
        <p:sp>
          <p:nvSpPr>
            <p:cNvPr id="34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chevron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提高企业的整体战斗力、核心竞争力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chevron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29993" y="1213892"/>
            <a:ext cx="2016141" cy="2015879"/>
            <a:chOff x="10167539" y="3804424"/>
            <a:chExt cx="2016141" cy="2015879"/>
          </a:xfrm>
        </p:grpSpPr>
        <p:sp>
          <p:nvSpPr>
            <p:cNvPr id="37" name="空心弧 36"/>
            <p:cNvSpPr/>
            <p:nvPr/>
          </p:nvSpPr>
          <p:spPr bwMode="auto">
            <a:xfrm rot="5400000" flipH="1">
              <a:off x="10167670" y="3804293"/>
              <a:ext cx="2015879" cy="2016141"/>
            </a:xfrm>
            <a:prstGeom prst="blockArc">
              <a:avLst>
                <a:gd name="adj1" fmla="val 10800000"/>
                <a:gd name="adj2" fmla="val 21565472"/>
                <a:gd name="adj3" fmla="val 4380"/>
              </a:avLst>
            </a:prstGeom>
            <a:noFill/>
            <a:ln w="9525" cap="flat" cmpd="sng" algn="ctr">
              <a:solidFill>
                <a:schemeClr val="accent6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121856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圆: 空心 37"/>
            <p:cNvSpPr/>
            <p:nvPr/>
          </p:nvSpPr>
          <p:spPr bwMode="auto">
            <a:xfrm flipH="1">
              <a:off x="10311662" y="3948302"/>
              <a:ext cx="1727896" cy="1728120"/>
            </a:xfrm>
            <a:prstGeom prst="donut">
              <a:avLst>
                <a:gd name="adj" fmla="val 555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59000">
                  <a:schemeClr val="accent2">
                    <a:lumMod val="75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121856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矩形 3"/>
            <p:cNvSpPr>
              <a:spLocks noChangeArrowheads="1"/>
            </p:cNvSpPr>
            <p:nvPr/>
          </p:nvSpPr>
          <p:spPr bwMode="auto">
            <a:xfrm flipH="1">
              <a:off x="10553563" y="4256255"/>
              <a:ext cx="1278531" cy="113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21908" tIns="60954" rIns="121908" bIns="60954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6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endParaRPr lang="zh-CN" altLang="en-US" sz="6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2982338" y="2180837"/>
            <a:ext cx="108102" cy="108102"/>
          </a:xfrm>
          <a:prstGeom prst="ellipse">
            <a:avLst/>
          </a:prstGeom>
          <a:solidFill>
            <a:srgbClr val="E92325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9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59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59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59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59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59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9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 autoUpdateAnimBg="0"/>
      <p:bldP spid="11" grpId="0" bldLvl="0" animBg="1" autoUpdateAnimBg="0"/>
      <p:bldP spid="15" grpId="0" bldLvl="0" animBg="1" autoUpdateAnimBg="0"/>
      <p:bldP spid="19" grpId="0" bldLvl="0" animBg="1" autoUpdateAnimBg="0"/>
      <p:bldP spid="24" grpId="0" bldLvl="0" animBg="1" autoUpdateAnimBg="0"/>
      <p:bldP spid="28" grpId="0" bldLvl="0" animBg="1" autoUpdateAnimBg="0"/>
      <p:bldP spid="32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667595" y="249520"/>
            <a:ext cx="2856811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的作用和效能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3090440" y="2245489"/>
            <a:ext cx="7639292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4167237" y="1542865"/>
            <a:ext cx="5485697" cy="6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管理的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主要作用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表现在以下几个方面：</a:t>
            </a:r>
            <a:endParaRPr lang="en-US" altLang="zh-CN" sz="20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椭圆 75"/>
          <p:cNvSpPr/>
          <p:nvPr/>
        </p:nvSpPr>
        <p:spPr bwMode="auto">
          <a:xfrm>
            <a:off x="3311496" y="2519249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Group 54"/>
          <p:cNvGrpSpPr/>
          <p:nvPr/>
        </p:nvGrpSpPr>
        <p:grpSpPr bwMode="auto">
          <a:xfrm>
            <a:off x="3896607" y="2488557"/>
            <a:ext cx="6682655" cy="547340"/>
            <a:chOff x="0" y="190605"/>
            <a:chExt cx="6680570" cy="546719"/>
          </a:xfrm>
        </p:grpSpPr>
        <p:sp>
          <p:nvSpPr>
            <p:cNvPr id="13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chevron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稳定产品的质量水平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chevron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椭圆 75"/>
          <p:cNvSpPr/>
          <p:nvPr/>
        </p:nvSpPr>
        <p:spPr bwMode="auto">
          <a:xfrm>
            <a:off x="3311496" y="3213730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Group 54"/>
          <p:cNvGrpSpPr/>
          <p:nvPr/>
        </p:nvGrpSpPr>
        <p:grpSpPr bwMode="auto">
          <a:xfrm>
            <a:off x="3896607" y="3183038"/>
            <a:ext cx="6682655" cy="547340"/>
            <a:chOff x="0" y="190605"/>
            <a:chExt cx="6680570" cy="546719"/>
          </a:xfrm>
        </p:grpSpPr>
        <p:sp>
          <p:nvSpPr>
            <p:cNvPr id="17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chevron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提高工作效率降低消耗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chevron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椭圆 75"/>
          <p:cNvSpPr/>
          <p:nvPr/>
        </p:nvSpPr>
        <p:spPr bwMode="auto">
          <a:xfrm>
            <a:off x="3311496" y="3919785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Group 54"/>
          <p:cNvGrpSpPr/>
          <p:nvPr/>
        </p:nvGrpSpPr>
        <p:grpSpPr bwMode="auto">
          <a:xfrm>
            <a:off x="3896607" y="3889093"/>
            <a:ext cx="6682655" cy="547340"/>
            <a:chOff x="0" y="190605"/>
            <a:chExt cx="6680570" cy="546719"/>
          </a:xfrm>
        </p:grpSpPr>
        <p:sp>
          <p:nvSpPr>
            <p:cNvPr id="21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chevron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增加设备的使用寿命减少维修费用</a:t>
              </a:r>
              <a:endParaRPr lang="zh-CN" altLang="en-US" sz="1800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chevron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9993" y="1213892"/>
            <a:ext cx="2016141" cy="2015879"/>
            <a:chOff x="10167539" y="3804424"/>
            <a:chExt cx="2016141" cy="2015879"/>
          </a:xfrm>
        </p:grpSpPr>
        <p:sp>
          <p:nvSpPr>
            <p:cNvPr id="24" name="空心弧 23"/>
            <p:cNvSpPr/>
            <p:nvPr/>
          </p:nvSpPr>
          <p:spPr bwMode="auto">
            <a:xfrm rot="5400000" flipH="1">
              <a:off x="10167670" y="3804293"/>
              <a:ext cx="2015879" cy="2016141"/>
            </a:xfrm>
            <a:prstGeom prst="blockArc">
              <a:avLst>
                <a:gd name="adj1" fmla="val 10800000"/>
                <a:gd name="adj2" fmla="val 21565472"/>
                <a:gd name="adj3" fmla="val 4380"/>
              </a:avLst>
            </a:prstGeom>
            <a:noFill/>
            <a:ln w="9525" cap="flat" cmpd="sng" algn="ctr">
              <a:solidFill>
                <a:schemeClr val="accent6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121856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圆: 空心 24"/>
            <p:cNvSpPr/>
            <p:nvPr/>
          </p:nvSpPr>
          <p:spPr bwMode="auto">
            <a:xfrm flipH="1">
              <a:off x="10311662" y="3948302"/>
              <a:ext cx="1727896" cy="1728120"/>
            </a:xfrm>
            <a:prstGeom prst="donut">
              <a:avLst>
                <a:gd name="adj" fmla="val 555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59000">
                  <a:schemeClr val="accent2">
                    <a:lumMod val="75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121856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矩形 3"/>
            <p:cNvSpPr>
              <a:spLocks noChangeArrowheads="1"/>
            </p:cNvSpPr>
            <p:nvPr/>
          </p:nvSpPr>
          <p:spPr bwMode="auto">
            <a:xfrm flipH="1">
              <a:off x="10553563" y="4256255"/>
              <a:ext cx="1278531" cy="113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21908" tIns="60954" rIns="121908" bIns="60954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6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endParaRPr lang="zh-CN" altLang="en-US" sz="6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2982338" y="2180837"/>
            <a:ext cx="108102" cy="108102"/>
          </a:xfrm>
          <a:prstGeom prst="ellipse">
            <a:avLst/>
          </a:prstGeom>
          <a:solidFill>
            <a:srgbClr val="E92325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9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59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59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1" grpId="0" bldLvl="0" animBg="1" autoUpdateAnimBg="0"/>
      <p:bldP spid="15" grpId="0" bldLvl="0" animBg="1" autoUpdateAnimBg="0"/>
      <p:bldP spid="19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箭头连接符 6"/>
          <p:cNvCxnSpPr>
            <a:stCxn id="71" idx="2"/>
          </p:cNvCxnSpPr>
          <p:nvPr/>
        </p:nvCxnSpPr>
        <p:spPr>
          <a:xfrm>
            <a:off x="1182103" y="2327652"/>
            <a:ext cx="9498432" cy="50338"/>
          </a:xfrm>
          <a:prstGeom prst="straightConnector1">
            <a:avLst/>
          </a:prstGeom>
          <a:ln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709158" y="249520"/>
            <a:ext cx="2773684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的作用和效能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83065" y="2246498"/>
            <a:ext cx="4766184" cy="4625357"/>
            <a:chOff x="36444" y="2052534"/>
            <a:chExt cx="3810872" cy="374790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36444" y="2052534"/>
              <a:ext cx="3810872" cy="3747902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1780813" y="2761461"/>
              <a:ext cx="1127023" cy="2003062"/>
              <a:chOff x="1780813" y="2761461"/>
              <a:chExt cx="1127023" cy="2003062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17226" y="2761461"/>
                <a:ext cx="1090610" cy="384408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88780" y="3903406"/>
                <a:ext cx="1008118" cy="369333"/>
              </a:xfrm>
              <a:prstGeom prst="rect">
                <a:avLst/>
              </a:prstGeom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88780" y="3561370"/>
                <a:ext cx="897421" cy="297889"/>
              </a:xfrm>
              <a:prstGeom prst="rect">
                <a:avLst/>
              </a:prstGeom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80813" y="4395191"/>
                <a:ext cx="912539" cy="369332"/>
              </a:xfrm>
              <a:prstGeom prst="rect">
                <a:avLst/>
              </a:prstGeom>
            </p:spPr>
          </p:pic>
        </p:grpSp>
        <p:sp>
          <p:nvSpPr>
            <p:cNvPr id="5" name="矩形 4"/>
            <p:cNvSpPr/>
            <p:nvPr/>
          </p:nvSpPr>
          <p:spPr>
            <a:xfrm>
              <a:off x="1647690" y="2821584"/>
              <a:ext cx="1290298" cy="374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C00000"/>
                  </a:solidFill>
                  <a:cs typeface="+mn-ea"/>
                  <a:sym typeface="+mn-lt"/>
                </a:rPr>
                <a:t>6S</a:t>
              </a:r>
              <a:r>
                <a:rPr lang="zh-CN" altLang="en-US" sz="2400" b="1" dirty="0">
                  <a:solidFill>
                    <a:srgbClr val="C00000"/>
                  </a:solidFill>
                  <a:cs typeface="+mn-ea"/>
                  <a:sym typeface="+mn-lt"/>
                </a:rPr>
                <a:t>管理</a:t>
              </a:r>
              <a:endParaRPr lang="en-US" altLang="zh-CN" sz="2400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647690" y="3972091"/>
              <a:ext cx="1290298" cy="299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cs typeface="+mn-ea"/>
                  <a:sym typeface="+mn-lt"/>
                </a:rPr>
                <a:t>主要效能</a:t>
              </a:r>
              <a:endParaRPr lang="en-US" altLang="zh-CN" b="1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8977" y="2488312"/>
            <a:ext cx="1469985" cy="1469985"/>
            <a:chOff x="4155311" y="2187615"/>
            <a:chExt cx="1979271" cy="1979271"/>
          </a:xfrm>
        </p:grpSpPr>
        <p:sp>
          <p:nvSpPr>
            <p:cNvPr id="14" name="椭圆 13"/>
            <p:cNvSpPr/>
            <p:nvPr/>
          </p:nvSpPr>
          <p:spPr>
            <a:xfrm>
              <a:off x="4155311" y="2187615"/>
              <a:ext cx="1979271" cy="1979271"/>
            </a:xfrm>
            <a:prstGeom prst="ellipse">
              <a:avLst/>
            </a:prstGeom>
            <a:gradFill>
              <a:gsLst>
                <a:gs pos="0">
                  <a:schemeClr val="accent3">
                    <a:shade val="51000"/>
                    <a:satMod val="130000"/>
                  </a:schemeClr>
                </a:gs>
                <a:gs pos="4800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1" name="Group 4"/>
            <p:cNvGrpSpPr>
              <a:grpSpLocks noChangeAspect="1"/>
            </p:cNvGrpSpPr>
            <p:nvPr/>
          </p:nvGrpSpPr>
          <p:grpSpPr bwMode="auto">
            <a:xfrm>
              <a:off x="4604432" y="2580576"/>
              <a:ext cx="1153419" cy="968872"/>
              <a:chOff x="3090" y="1530"/>
              <a:chExt cx="1500" cy="1260"/>
            </a:xfrm>
          </p:grpSpPr>
          <p:sp>
            <p:nvSpPr>
              <p:cNvPr id="1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090" y="1530"/>
                <a:ext cx="1500" cy="1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5"/>
              <p:cNvSpPr/>
              <p:nvPr/>
            </p:nvSpPr>
            <p:spPr bwMode="auto">
              <a:xfrm>
                <a:off x="3090" y="1525"/>
                <a:ext cx="1500" cy="1265"/>
              </a:xfrm>
              <a:custGeom>
                <a:avLst/>
                <a:gdLst>
                  <a:gd name="T0" fmla="*/ 11 w 1104"/>
                  <a:gd name="T1" fmla="*/ 934 h 934"/>
                  <a:gd name="T2" fmla="*/ 0 w 1104"/>
                  <a:gd name="T3" fmla="*/ 910 h 934"/>
                  <a:gd name="T4" fmla="*/ 98 w 1104"/>
                  <a:gd name="T5" fmla="*/ 896 h 934"/>
                  <a:gd name="T6" fmla="*/ 119 w 1104"/>
                  <a:gd name="T7" fmla="*/ 176 h 934"/>
                  <a:gd name="T8" fmla="*/ 376 w 1104"/>
                  <a:gd name="T9" fmla="*/ 7 h 934"/>
                  <a:gd name="T10" fmla="*/ 642 w 1104"/>
                  <a:gd name="T11" fmla="*/ 207 h 934"/>
                  <a:gd name="T12" fmla="*/ 662 w 1104"/>
                  <a:gd name="T13" fmla="*/ 375 h 934"/>
                  <a:gd name="T14" fmla="*/ 814 w 1104"/>
                  <a:gd name="T15" fmla="*/ 351 h 934"/>
                  <a:gd name="T16" fmla="*/ 965 w 1104"/>
                  <a:gd name="T17" fmla="*/ 503 h 934"/>
                  <a:gd name="T18" fmla="*/ 986 w 1104"/>
                  <a:gd name="T19" fmla="*/ 896 h 934"/>
                  <a:gd name="T20" fmla="*/ 1104 w 1104"/>
                  <a:gd name="T21" fmla="*/ 910 h 934"/>
                  <a:gd name="T22" fmla="*/ 1093 w 1104"/>
                  <a:gd name="T23" fmla="*/ 934 h 934"/>
                  <a:gd name="T24" fmla="*/ 850 w 1104"/>
                  <a:gd name="T25" fmla="*/ 934 h 934"/>
                  <a:gd name="T26" fmla="*/ 799 w 1104"/>
                  <a:gd name="T27" fmla="*/ 905 h 934"/>
                  <a:gd name="T28" fmla="*/ 795 w 1104"/>
                  <a:gd name="T29" fmla="*/ 388 h 934"/>
                  <a:gd name="T30" fmla="*/ 758 w 1104"/>
                  <a:gd name="T31" fmla="*/ 392 h 934"/>
                  <a:gd name="T32" fmla="*/ 740 w 1104"/>
                  <a:gd name="T33" fmla="*/ 920 h 934"/>
                  <a:gd name="T34" fmla="*/ 723 w 1104"/>
                  <a:gd name="T35" fmla="*/ 934 h 934"/>
                  <a:gd name="T36" fmla="*/ 712 w 1104"/>
                  <a:gd name="T37" fmla="*/ 420 h 934"/>
                  <a:gd name="T38" fmla="*/ 699 w 1104"/>
                  <a:gd name="T39" fmla="*/ 406 h 934"/>
                  <a:gd name="T40" fmla="*/ 661 w 1104"/>
                  <a:gd name="T41" fmla="*/ 439 h 934"/>
                  <a:gd name="T42" fmla="*/ 651 w 1104"/>
                  <a:gd name="T43" fmla="*/ 934 h 934"/>
                  <a:gd name="T44" fmla="*/ 633 w 1104"/>
                  <a:gd name="T45" fmla="*/ 920 h 934"/>
                  <a:gd name="T46" fmla="*/ 629 w 1104"/>
                  <a:gd name="T47" fmla="*/ 428 h 934"/>
                  <a:gd name="T48" fmla="*/ 606 w 1104"/>
                  <a:gd name="T49" fmla="*/ 428 h 934"/>
                  <a:gd name="T50" fmla="*/ 588 w 1104"/>
                  <a:gd name="T51" fmla="*/ 905 h 934"/>
                  <a:gd name="T52" fmla="*/ 417 w 1104"/>
                  <a:gd name="T53" fmla="*/ 934 h 934"/>
                  <a:gd name="T54" fmla="*/ 396 w 1104"/>
                  <a:gd name="T55" fmla="*/ 58 h 934"/>
                  <a:gd name="T56" fmla="*/ 381 w 1104"/>
                  <a:gd name="T57" fmla="*/ 44 h 934"/>
                  <a:gd name="T58" fmla="*/ 323 w 1104"/>
                  <a:gd name="T59" fmla="*/ 94 h 934"/>
                  <a:gd name="T60" fmla="*/ 312 w 1104"/>
                  <a:gd name="T61" fmla="*/ 934 h 934"/>
                  <a:gd name="T62" fmla="*/ 294 w 1104"/>
                  <a:gd name="T63" fmla="*/ 920 h 934"/>
                  <a:gd name="T64" fmla="*/ 290 w 1104"/>
                  <a:gd name="T65" fmla="*/ 97 h 934"/>
                  <a:gd name="T66" fmla="*/ 246 w 1104"/>
                  <a:gd name="T67" fmla="*/ 112 h 934"/>
                  <a:gd name="T68" fmla="*/ 232 w 1104"/>
                  <a:gd name="T69" fmla="*/ 920 h 934"/>
                  <a:gd name="T70" fmla="*/ 214 w 1104"/>
                  <a:gd name="T71" fmla="*/ 934 h 934"/>
                  <a:gd name="T72" fmla="*/ 204 w 1104"/>
                  <a:gd name="T73" fmla="*/ 155 h 934"/>
                  <a:gd name="T74" fmla="*/ 189 w 1104"/>
                  <a:gd name="T75" fmla="*/ 141 h 934"/>
                  <a:gd name="T76" fmla="*/ 148 w 1104"/>
                  <a:gd name="T77" fmla="*/ 182 h 934"/>
                  <a:gd name="T78" fmla="*/ 105 w 1104"/>
                  <a:gd name="T79" fmla="*/ 934 h 9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4" h="934">
                    <a:moveTo>
                      <a:pt x="105" y="934"/>
                    </a:moveTo>
                    <a:cubicBezTo>
                      <a:pt x="11" y="934"/>
                      <a:pt x="11" y="934"/>
                      <a:pt x="11" y="934"/>
                    </a:cubicBezTo>
                    <a:cubicBezTo>
                      <a:pt x="5" y="934"/>
                      <a:pt x="0" y="928"/>
                      <a:pt x="0" y="920"/>
                    </a:cubicBezTo>
                    <a:cubicBezTo>
                      <a:pt x="0" y="910"/>
                      <a:pt x="0" y="910"/>
                      <a:pt x="0" y="910"/>
                    </a:cubicBezTo>
                    <a:cubicBezTo>
                      <a:pt x="0" y="902"/>
                      <a:pt x="5" y="896"/>
                      <a:pt x="11" y="896"/>
                    </a:cubicBezTo>
                    <a:cubicBezTo>
                      <a:pt x="98" y="896"/>
                      <a:pt x="98" y="896"/>
                      <a:pt x="98" y="896"/>
                    </a:cubicBezTo>
                    <a:cubicBezTo>
                      <a:pt x="110" y="896"/>
                      <a:pt x="119" y="883"/>
                      <a:pt x="119" y="867"/>
                    </a:cubicBezTo>
                    <a:cubicBezTo>
                      <a:pt x="119" y="176"/>
                      <a:pt x="119" y="176"/>
                      <a:pt x="119" y="176"/>
                    </a:cubicBezTo>
                    <a:cubicBezTo>
                      <a:pt x="119" y="151"/>
                      <a:pt x="130" y="130"/>
                      <a:pt x="147" y="122"/>
                    </a:cubicBezTo>
                    <a:cubicBezTo>
                      <a:pt x="223" y="83"/>
                      <a:pt x="299" y="45"/>
                      <a:pt x="376" y="7"/>
                    </a:cubicBezTo>
                    <a:cubicBezTo>
                      <a:pt x="389" y="0"/>
                      <a:pt x="402" y="2"/>
                      <a:pt x="414" y="12"/>
                    </a:cubicBezTo>
                    <a:cubicBezTo>
                      <a:pt x="642" y="207"/>
                      <a:pt x="642" y="207"/>
                      <a:pt x="642" y="207"/>
                    </a:cubicBezTo>
                    <a:cubicBezTo>
                      <a:pt x="655" y="218"/>
                      <a:pt x="662" y="235"/>
                      <a:pt x="662" y="256"/>
                    </a:cubicBezTo>
                    <a:cubicBezTo>
                      <a:pt x="662" y="375"/>
                      <a:pt x="662" y="375"/>
                      <a:pt x="662" y="375"/>
                    </a:cubicBezTo>
                    <a:cubicBezTo>
                      <a:pt x="782" y="343"/>
                      <a:pt x="782" y="343"/>
                      <a:pt x="782" y="343"/>
                    </a:cubicBezTo>
                    <a:cubicBezTo>
                      <a:pt x="794" y="340"/>
                      <a:pt x="804" y="343"/>
                      <a:pt x="814" y="351"/>
                    </a:cubicBezTo>
                    <a:cubicBezTo>
                      <a:pt x="950" y="466"/>
                      <a:pt x="950" y="466"/>
                      <a:pt x="950" y="466"/>
                    </a:cubicBezTo>
                    <a:cubicBezTo>
                      <a:pt x="959" y="474"/>
                      <a:pt x="965" y="488"/>
                      <a:pt x="965" y="503"/>
                    </a:cubicBezTo>
                    <a:cubicBezTo>
                      <a:pt x="965" y="867"/>
                      <a:pt x="965" y="867"/>
                      <a:pt x="965" y="867"/>
                    </a:cubicBezTo>
                    <a:cubicBezTo>
                      <a:pt x="965" y="883"/>
                      <a:pt x="974" y="896"/>
                      <a:pt x="986" y="896"/>
                    </a:cubicBezTo>
                    <a:cubicBezTo>
                      <a:pt x="1093" y="896"/>
                      <a:pt x="1093" y="896"/>
                      <a:pt x="1093" y="896"/>
                    </a:cubicBezTo>
                    <a:cubicBezTo>
                      <a:pt x="1099" y="896"/>
                      <a:pt x="1104" y="902"/>
                      <a:pt x="1104" y="910"/>
                    </a:cubicBezTo>
                    <a:cubicBezTo>
                      <a:pt x="1104" y="920"/>
                      <a:pt x="1104" y="920"/>
                      <a:pt x="1104" y="920"/>
                    </a:cubicBezTo>
                    <a:cubicBezTo>
                      <a:pt x="1104" y="928"/>
                      <a:pt x="1099" y="934"/>
                      <a:pt x="1093" y="934"/>
                    </a:cubicBezTo>
                    <a:cubicBezTo>
                      <a:pt x="965" y="934"/>
                      <a:pt x="965" y="934"/>
                      <a:pt x="965" y="934"/>
                    </a:cubicBezTo>
                    <a:cubicBezTo>
                      <a:pt x="850" y="934"/>
                      <a:pt x="850" y="934"/>
                      <a:pt x="850" y="934"/>
                    </a:cubicBezTo>
                    <a:cubicBezTo>
                      <a:pt x="821" y="934"/>
                      <a:pt x="821" y="934"/>
                      <a:pt x="821" y="934"/>
                    </a:cubicBezTo>
                    <a:cubicBezTo>
                      <a:pt x="809" y="934"/>
                      <a:pt x="799" y="921"/>
                      <a:pt x="799" y="905"/>
                    </a:cubicBezTo>
                    <a:cubicBezTo>
                      <a:pt x="799" y="399"/>
                      <a:pt x="799" y="399"/>
                      <a:pt x="799" y="399"/>
                    </a:cubicBezTo>
                    <a:cubicBezTo>
                      <a:pt x="799" y="395"/>
                      <a:pt x="798" y="391"/>
                      <a:pt x="795" y="388"/>
                    </a:cubicBezTo>
                    <a:cubicBezTo>
                      <a:pt x="793" y="385"/>
                      <a:pt x="790" y="384"/>
                      <a:pt x="787" y="385"/>
                    </a:cubicBezTo>
                    <a:cubicBezTo>
                      <a:pt x="758" y="392"/>
                      <a:pt x="758" y="392"/>
                      <a:pt x="758" y="392"/>
                    </a:cubicBezTo>
                    <a:cubicBezTo>
                      <a:pt x="747" y="394"/>
                      <a:pt x="740" y="406"/>
                      <a:pt x="740" y="420"/>
                    </a:cubicBezTo>
                    <a:cubicBezTo>
                      <a:pt x="740" y="920"/>
                      <a:pt x="740" y="920"/>
                      <a:pt x="740" y="920"/>
                    </a:cubicBezTo>
                    <a:cubicBezTo>
                      <a:pt x="740" y="928"/>
                      <a:pt x="735" y="934"/>
                      <a:pt x="729" y="934"/>
                    </a:cubicBezTo>
                    <a:cubicBezTo>
                      <a:pt x="723" y="934"/>
                      <a:pt x="723" y="934"/>
                      <a:pt x="723" y="934"/>
                    </a:cubicBezTo>
                    <a:cubicBezTo>
                      <a:pt x="717" y="934"/>
                      <a:pt x="712" y="928"/>
                      <a:pt x="712" y="920"/>
                    </a:cubicBezTo>
                    <a:cubicBezTo>
                      <a:pt x="712" y="420"/>
                      <a:pt x="712" y="420"/>
                      <a:pt x="712" y="420"/>
                    </a:cubicBezTo>
                    <a:cubicBezTo>
                      <a:pt x="712" y="416"/>
                      <a:pt x="710" y="412"/>
                      <a:pt x="708" y="409"/>
                    </a:cubicBezTo>
                    <a:cubicBezTo>
                      <a:pt x="705" y="406"/>
                      <a:pt x="702" y="405"/>
                      <a:pt x="699" y="406"/>
                    </a:cubicBezTo>
                    <a:cubicBezTo>
                      <a:pt x="679" y="411"/>
                      <a:pt x="679" y="411"/>
                      <a:pt x="679" y="411"/>
                    </a:cubicBezTo>
                    <a:cubicBezTo>
                      <a:pt x="669" y="413"/>
                      <a:pt x="661" y="425"/>
                      <a:pt x="661" y="439"/>
                    </a:cubicBezTo>
                    <a:cubicBezTo>
                      <a:pt x="661" y="920"/>
                      <a:pt x="661" y="920"/>
                      <a:pt x="661" y="920"/>
                    </a:cubicBezTo>
                    <a:cubicBezTo>
                      <a:pt x="661" y="928"/>
                      <a:pt x="657" y="934"/>
                      <a:pt x="651" y="934"/>
                    </a:cubicBezTo>
                    <a:cubicBezTo>
                      <a:pt x="644" y="934"/>
                      <a:pt x="644" y="934"/>
                      <a:pt x="644" y="934"/>
                    </a:cubicBezTo>
                    <a:cubicBezTo>
                      <a:pt x="638" y="934"/>
                      <a:pt x="633" y="928"/>
                      <a:pt x="633" y="920"/>
                    </a:cubicBezTo>
                    <a:cubicBezTo>
                      <a:pt x="633" y="439"/>
                      <a:pt x="633" y="439"/>
                      <a:pt x="633" y="439"/>
                    </a:cubicBezTo>
                    <a:cubicBezTo>
                      <a:pt x="633" y="435"/>
                      <a:pt x="632" y="431"/>
                      <a:pt x="629" y="428"/>
                    </a:cubicBezTo>
                    <a:cubicBezTo>
                      <a:pt x="627" y="425"/>
                      <a:pt x="624" y="424"/>
                      <a:pt x="620" y="425"/>
                    </a:cubicBezTo>
                    <a:cubicBezTo>
                      <a:pt x="606" y="428"/>
                      <a:pt x="606" y="428"/>
                      <a:pt x="606" y="428"/>
                    </a:cubicBezTo>
                    <a:cubicBezTo>
                      <a:pt x="595" y="431"/>
                      <a:pt x="588" y="443"/>
                      <a:pt x="588" y="457"/>
                    </a:cubicBezTo>
                    <a:cubicBezTo>
                      <a:pt x="588" y="905"/>
                      <a:pt x="588" y="905"/>
                      <a:pt x="588" y="905"/>
                    </a:cubicBezTo>
                    <a:cubicBezTo>
                      <a:pt x="588" y="921"/>
                      <a:pt x="578" y="934"/>
                      <a:pt x="567" y="934"/>
                    </a:cubicBezTo>
                    <a:cubicBezTo>
                      <a:pt x="417" y="934"/>
                      <a:pt x="417" y="934"/>
                      <a:pt x="417" y="934"/>
                    </a:cubicBezTo>
                    <a:cubicBezTo>
                      <a:pt x="406" y="934"/>
                      <a:pt x="396" y="921"/>
                      <a:pt x="396" y="905"/>
                    </a:cubicBezTo>
                    <a:cubicBezTo>
                      <a:pt x="396" y="58"/>
                      <a:pt x="396" y="58"/>
                      <a:pt x="396" y="58"/>
                    </a:cubicBezTo>
                    <a:cubicBezTo>
                      <a:pt x="396" y="53"/>
                      <a:pt x="394" y="49"/>
                      <a:pt x="391" y="46"/>
                    </a:cubicBezTo>
                    <a:cubicBezTo>
                      <a:pt x="388" y="43"/>
                      <a:pt x="385" y="43"/>
                      <a:pt x="381" y="44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28" y="71"/>
                      <a:pt x="323" y="82"/>
                      <a:pt x="323" y="94"/>
                    </a:cubicBezTo>
                    <a:cubicBezTo>
                      <a:pt x="323" y="920"/>
                      <a:pt x="323" y="920"/>
                      <a:pt x="323" y="920"/>
                    </a:cubicBezTo>
                    <a:cubicBezTo>
                      <a:pt x="323" y="928"/>
                      <a:pt x="318" y="934"/>
                      <a:pt x="312" y="934"/>
                    </a:cubicBezTo>
                    <a:cubicBezTo>
                      <a:pt x="305" y="934"/>
                      <a:pt x="305" y="934"/>
                      <a:pt x="305" y="934"/>
                    </a:cubicBezTo>
                    <a:cubicBezTo>
                      <a:pt x="299" y="934"/>
                      <a:pt x="294" y="928"/>
                      <a:pt x="294" y="920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94" y="104"/>
                      <a:pt x="293" y="100"/>
                      <a:pt x="290" y="97"/>
                    </a:cubicBezTo>
                    <a:cubicBezTo>
                      <a:pt x="287" y="94"/>
                      <a:pt x="283" y="94"/>
                      <a:pt x="280" y="95"/>
                    </a:cubicBezTo>
                    <a:cubicBezTo>
                      <a:pt x="246" y="112"/>
                      <a:pt x="246" y="112"/>
                      <a:pt x="246" y="112"/>
                    </a:cubicBezTo>
                    <a:cubicBezTo>
                      <a:pt x="237" y="117"/>
                      <a:pt x="232" y="127"/>
                      <a:pt x="232" y="140"/>
                    </a:cubicBezTo>
                    <a:cubicBezTo>
                      <a:pt x="232" y="920"/>
                      <a:pt x="232" y="920"/>
                      <a:pt x="232" y="920"/>
                    </a:cubicBezTo>
                    <a:cubicBezTo>
                      <a:pt x="232" y="928"/>
                      <a:pt x="227" y="934"/>
                      <a:pt x="221" y="934"/>
                    </a:cubicBezTo>
                    <a:cubicBezTo>
                      <a:pt x="214" y="934"/>
                      <a:pt x="214" y="934"/>
                      <a:pt x="214" y="934"/>
                    </a:cubicBezTo>
                    <a:cubicBezTo>
                      <a:pt x="209" y="934"/>
                      <a:pt x="204" y="928"/>
                      <a:pt x="204" y="920"/>
                    </a:cubicBezTo>
                    <a:cubicBezTo>
                      <a:pt x="204" y="155"/>
                      <a:pt x="204" y="155"/>
                      <a:pt x="204" y="155"/>
                    </a:cubicBezTo>
                    <a:cubicBezTo>
                      <a:pt x="204" y="150"/>
                      <a:pt x="202" y="146"/>
                      <a:pt x="199" y="143"/>
                    </a:cubicBezTo>
                    <a:cubicBezTo>
                      <a:pt x="196" y="140"/>
                      <a:pt x="193" y="139"/>
                      <a:pt x="189" y="141"/>
                    </a:cubicBezTo>
                    <a:cubicBezTo>
                      <a:pt x="161" y="155"/>
                      <a:pt x="161" y="155"/>
                      <a:pt x="161" y="155"/>
                    </a:cubicBezTo>
                    <a:cubicBezTo>
                      <a:pt x="153" y="159"/>
                      <a:pt x="148" y="170"/>
                      <a:pt x="148" y="182"/>
                    </a:cubicBezTo>
                    <a:cubicBezTo>
                      <a:pt x="148" y="876"/>
                      <a:pt x="148" y="876"/>
                      <a:pt x="148" y="876"/>
                    </a:cubicBezTo>
                    <a:cubicBezTo>
                      <a:pt x="148" y="908"/>
                      <a:pt x="128" y="934"/>
                      <a:pt x="105" y="93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344111" y="2499682"/>
            <a:ext cx="1469985" cy="1469985"/>
            <a:chOff x="7280474" y="2430684"/>
            <a:chExt cx="1469985" cy="1469985"/>
          </a:xfrm>
        </p:grpSpPr>
        <p:grpSp>
          <p:nvGrpSpPr>
            <p:cNvPr id="26" name="组合 25"/>
            <p:cNvGrpSpPr/>
            <p:nvPr/>
          </p:nvGrpSpPr>
          <p:grpSpPr>
            <a:xfrm>
              <a:off x="7280474" y="2430684"/>
              <a:ext cx="1469985" cy="1469985"/>
              <a:chOff x="4155311" y="2187615"/>
              <a:chExt cx="1979271" cy="197927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155311" y="2187615"/>
                <a:ext cx="1979271" cy="1979271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4800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</a:gra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4604432" y="2580576"/>
                <a:ext cx="1153419" cy="968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8"/>
            <p:cNvGrpSpPr>
              <a:grpSpLocks noChangeAspect="1"/>
            </p:cNvGrpSpPr>
            <p:nvPr/>
          </p:nvGrpSpPr>
          <p:grpSpPr bwMode="auto">
            <a:xfrm>
              <a:off x="7625575" y="2878012"/>
              <a:ext cx="789220" cy="708679"/>
              <a:chOff x="3943" y="1431"/>
              <a:chExt cx="1901" cy="1707"/>
            </a:xfrm>
          </p:grpSpPr>
          <p:sp>
            <p:nvSpPr>
              <p:cNvPr id="19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3956" y="1432"/>
                <a:ext cx="1884" cy="1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9"/>
              <p:cNvSpPr>
                <a:spLocks noEditPoints="1"/>
              </p:cNvSpPr>
              <p:nvPr/>
            </p:nvSpPr>
            <p:spPr bwMode="auto">
              <a:xfrm>
                <a:off x="3943" y="1431"/>
                <a:ext cx="1901" cy="1706"/>
              </a:xfrm>
              <a:custGeom>
                <a:avLst/>
                <a:gdLst>
                  <a:gd name="T0" fmla="*/ 1723 w 3441"/>
                  <a:gd name="T1" fmla="*/ 3096 h 3096"/>
                  <a:gd name="T2" fmla="*/ 1707 w 3441"/>
                  <a:gd name="T3" fmla="*/ 3092 h 3096"/>
                  <a:gd name="T4" fmla="*/ 1417 w 3441"/>
                  <a:gd name="T5" fmla="*/ 2924 h 3096"/>
                  <a:gd name="T6" fmla="*/ 1417 w 3441"/>
                  <a:gd name="T7" fmla="*/ 2924 h 3096"/>
                  <a:gd name="T8" fmla="*/ 1022 w 3441"/>
                  <a:gd name="T9" fmla="*/ 2669 h 3096"/>
                  <a:gd name="T10" fmla="*/ 376 w 3441"/>
                  <a:gd name="T11" fmla="*/ 2084 h 3096"/>
                  <a:gd name="T12" fmla="*/ 98 w 3441"/>
                  <a:gd name="T13" fmla="*/ 1557 h 3096"/>
                  <a:gd name="T14" fmla="*/ 66 w 3441"/>
                  <a:gd name="T15" fmla="*/ 798 h 3096"/>
                  <a:gd name="T16" fmla="*/ 316 w 3441"/>
                  <a:gd name="T17" fmla="*/ 362 h 3096"/>
                  <a:gd name="T18" fmla="*/ 754 w 3441"/>
                  <a:gd name="T19" fmla="*/ 80 h 3096"/>
                  <a:gd name="T20" fmla="*/ 1189 w 3441"/>
                  <a:gd name="T21" fmla="*/ 0 h 3096"/>
                  <a:gd name="T22" fmla="*/ 1730 w 3441"/>
                  <a:gd name="T23" fmla="*/ 128 h 3096"/>
                  <a:gd name="T24" fmla="*/ 2271 w 3441"/>
                  <a:gd name="T25" fmla="*/ 0 h 3096"/>
                  <a:gd name="T26" fmla="*/ 2707 w 3441"/>
                  <a:gd name="T27" fmla="*/ 80 h 3096"/>
                  <a:gd name="T28" fmla="*/ 3138 w 3441"/>
                  <a:gd name="T29" fmla="*/ 356 h 3096"/>
                  <a:gd name="T30" fmla="*/ 3389 w 3441"/>
                  <a:gd name="T31" fmla="*/ 785 h 3096"/>
                  <a:gd name="T32" fmla="*/ 3433 w 3441"/>
                  <a:gd name="T33" fmla="*/ 1182 h 3096"/>
                  <a:gd name="T34" fmla="*/ 3368 w 3441"/>
                  <a:gd name="T35" fmla="*/ 1530 h 3096"/>
                  <a:gd name="T36" fmla="*/ 3092 w 3441"/>
                  <a:gd name="T37" fmla="*/ 2073 h 3096"/>
                  <a:gd name="T38" fmla="*/ 2435 w 3441"/>
                  <a:gd name="T39" fmla="*/ 2677 h 3096"/>
                  <a:gd name="T40" fmla="*/ 2033 w 3441"/>
                  <a:gd name="T41" fmla="*/ 2930 h 3096"/>
                  <a:gd name="T42" fmla="*/ 1739 w 3441"/>
                  <a:gd name="T43" fmla="*/ 3092 h 3096"/>
                  <a:gd name="T44" fmla="*/ 1723 w 3441"/>
                  <a:gd name="T45" fmla="*/ 3096 h 3096"/>
                  <a:gd name="T46" fmla="*/ 1449 w 3441"/>
                  <a:gd name="T47" fmla="*/ 2869 h 3096"/>
                  <a:gd name="T48" fmla="*/ 1724 w 3441"/>
                  <a:gd name="T49" fmla="*/ 3027 h 3096"/>
                  <a:gd name="T50" fmla="*/ 2002 w 3441"/>
                  <a:gd name="T51" fmla="*/ 2874 h 3096"/>
                  <a:gd name="T52" fmla="*/ 2398 w 3441"/>
                  <a:gd name="T53" fmla="*/ 2624 h 3096"/>
                  <a:gd name="T54" fmla="*/ 3041 w 3441"/>
                  <a:gd name="T55" fmla="*/ 2035 h 3096"/>
                  <a:gd name="T56" fmla="*/ 3306 w 3441"/>
                  <a:gd name="T57" fmla="*/ 1511 h 3096"/>
                  <a:gd name="T58" fmla="*/ 3368 w 3441"/>
                  <a:gd name="T59" fmla="*/ 1178 h 3096"/>
                  <a:gd name="T60" fmla="*/ 3327 w 3441"/>
                  <a:gd name="T61" fmla="*/ 803 h 3096"/>
                  <a:gd name="T62" fmla="*/ 3092 w 3441"/>
                  <a:gd name="T63" fmla="*/ 401 h 3096"/>
                  <a:gd name="T64" fmla="*/ 2684 w 3441"/>
                  <a:gd name="T65" fmla="*/ 140 h 3096"/>
                  <a:gd name="T66" fmla="*/ 2271 w 3441"/>
                  <a:gd name="T67" fmla="*/ 64 h 3096"/>
                  <a:gd name="T68" fmla="*/ 1746 w 3441"/>
                  <a:gd name="T69" fmla="*/ 192 h 3096"/>
                  <a:gd name="T70" fmla="*/ 1745 w 3441"/>
                  <a:gd name="T71" fmla="*/ 193 h 3096"/>
                  <a:gd name="T72" fmla="*/ 1716 w 3441"/>
                  <a:gd name="T73" fmla="*/ 193 h 3096"/>
                  <a:gd name="T74" fmla="*/ 1714 w 3441"/>
                  <a:gd name="T75" fmla="*/ 192 h 3096"/>
                  <a:gd name="T76" fmla="*/ 1189 w 3441"/>
                  <a:gd name="T77" fmla="*/ 64 h 3096"/>
                  <a:gd name="T78" fmla="*/ 776 w 3441"/>
                  <a:gd name="T79" fmla="*/ 140 h 3096"/>
                  <a:gd name="T80" fmla="*/ 363 w 3441"/>
                  <a:gd name="T81" fmla="*/ 407 h 3096"/>
                  <a:gd name="T82" fmla="*/ 128 w 3441"/>
                  <a:gd name="T83" fmla="*/ 816 h 3096"/>
                  <a:gd name="T84" fmla="*/ 159 w 3441"/>
                  <a:gd name="T85" fmla="*/ 1537 h 3096"/>
                  <a:gd name="T86" fmla="*/ 427 w 3441"/>
                  <a:gd name="T87" fmla="*/ 2044 h 3096"/>
                  <a:gd name="T88" fmla="*/ 1059 w 3441"/>
                  <a:gd name="T89" fmla="*/ 2616 h 3096"/>
                  <a:gd name="T90" fmla="*/ 1449 w 3441"/>
                  <a:gd name="T91" fmla="*/ 2869 h 3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41" h="3096">
                    <a:moveTo>
                      <a:pt x="1723" y="3096"/>
                    </a:moveTo>
                    <a:cubicBezTo>
                      <a:pt x="1718" y="3096"/>
                      <a:pt x="1712" y="3095"/>
                      <a:pt x="1707" y="3092"/>
                    </a:cubicBezTo>
                    <a:cubicBezTo>
                      <a:pt x="1417" y="2924"/>
                      <a:pt x="1417" y="2924"/>
                      <a:pt x="1417" y="2924"/>
                    </a:cubicBezTo>
                    <a:cubicBezTo>
                      <a:pt x="1417" y="2924"/>
                      <a:pt x="1417" y="2924"/>
                      <a:pt x="1417" y="2924"/>
                    </a:cubicBezTo>
                    <a:cubicBezTo>
                      <a:pt x="1398" y="2913"/>
                      <a:pt x="1226" y="2814"/>
                      <a:pt x="1022" y="2669"/>
                    </a:cubicBezTo>
                    <a:cubicBezTo>
                      <a:pt x="737" y="2466"/>
                      <a:pt x="519" y="2269"/>
                      <a:pt x="376" y="2084"/>
                    </a:cubicBezTo>
                    <a:cubicBezTo>
                      <a:pt x="259" y="1933"/>
                      <a:pt x="158" y="1741"/>
                      <a:pt x="98" y="1557"/>
                    </a:cubicBezTo>
                    <a:cubicBezTo>
                      <a:pt x="11" y="1292"/>
                      <a:pt x="0" y="1030"/>
                      <a:pt x="66" y="798"/>
                    </a:cubicBezTo>
                    <a:cubicBezTo>
                      <a:pt x="114" y="632"/>
                      <a:pt x="198" y="486"/>
                      <a:pt x="316" y="362"/>
                    </a:cubicBezTo>
                    <a:cubicBezTo>
                      <a:pt x="433" y="240"/>
                      <a:pt x="581" y="145"/>
                      <a:pt x="754" y="80"/>
                    </a:cubicBezTo>
                    <a:cubicBezTo>
                      <a:pt x="896" y="27"/>
                      <a:pt x="1043" y="0"/>
                      <a:pt x="1189" y="0"/>
                    </a:cubicBezTo>
                    <a:cubicBezTo>
                      <a:pt x="1376" y="0"/>
                      <a:pt x="1558" y="43"/>
                      <a:pt x="1730" y="128"/>
                    </a:cubicBezTo>
                    <a:cubicBezTo>
                      <a:pt x="1902" y="43"/>
                      <a:pt x="2084" y="0"/>
                      <a:pt x="2271" y="0"/>
                    </a:cubicBezTo>
                    <a:cubicBezTo>
                      <a:pt x="2418" y="0"/>
                      <a:pt x="2564" y="27"/>
                      <a:pt x="2707" y="80"/>
                    </a:cubicBezTo>
                    <a:cubicBezTo>
                      <a:pt x="2877" y="144"/>
                      <a:pt x="3022" y="237"/>
                      <a:pt x="3138" y="356"/>
                    </a:cubicBezTo>
                    <a:cubicBezTo>
                      <a:pt x="3256" y="477"/>
                      <a:pt x="3340" y="621"/>
                      <a:pt x="3389" y="785"/>
                    </a:cubicBezTo>
                    <a:cubicBezTo>
                      <a:pt x="3426" y="909"/>
                      <a:pt x="3441" y="1043"/>
                      <a:pt x="3433" y="1182"/>
                    </a:cubicBezTo>
                    <a:cubicBezTo>
                      <a:pt x="3426" y="1295"/>
                      <a:pt x="3404" y="1412"/>
                      <a:pt x="3368" y="1530"/>
                    </a:cubicBezTo>
                    <a:cubicBezTo>
                      <a:pt x="3309" y="1719"/>
                      <a:pt x="3212" y="1911"/>
                      <a:pt x="3092" y="2073"/>
                    </a:cubicBezTo>
                    <a:cubicBezTo>
                      <a:pt x="2947" y="2270"/>
                      <a:pt x="2725" y="2473"/>
                      <a:pt x="2435" y="2677"/>
                    </a:cubicBezTo>
                    <a:cubicBezTo>
                      <a:pt x="2227" y="2822"/>
                      <a:pt x="2052" y="2920"/>
                      <a:pt x="2033" y="2930"/>
                    </a:cubicBezTo>
                    <a:cubicBezTo>
                      <a:pt x="1739" y="3092"/>
                      <a:pt x="1739" y="3092"/>
                      <a:pt x="1739" y="3092"/>
                    </a:cubicBezTo>
                    <a:cubicBezTo>
                      <a:pt x="1734" y="3095"/>
                      <a:pt x="1729" y="3096"/>
                      <a:pt x="1723" y="3096"/>
                    </a:cubicBezTo>
                    <a:close/>
                    <a:moveTo>
                      <a:pt x="1449" y="2869"/>
                    </a:moveTo>
                    <a:cubicBezTo>
                      <a:pt x="1724" y="3027"/>
                      <a:pt x="1724" y="3027"/>
                      <a:pt x="1724" y="3027"/>
                    </a:cubicBezTo>
                    <a:cubicBezTo>
                      <a:pt x="2002" y="2874"/>
                      <a:pt x="2002" y="2874"/>
                      <a:pt x="2002" y="2874"/>
                    </a:cubicBezTo>
                    <a:cubicBezTo>
                      <a:pt x="2021" y="2864"/>
                      <a:pt x="2193" y="2768"/>
                      <a:pt x="2398" y="2624"/>
                    </a:cubicBezTo>
                    <a:cubicBezTo>
                      <a:pt x="2683" y="2425"/>
                      <a:pt x="2899" y="2226"/>
                      <a:pt x="3041" y="2035"/>
                    </a:cubicBezTo>
                    <a:cubicBezTo>
                      <a:pt x="3156" y="1879"/>
                      <a:pt x="3250" y="1693"/>
                      <a:pt x="3306" y="1511"/>
                    </a:cubicBezTo>
                    <a:cubicBezTo>
                      <a:pt x="3341" y="1398"/>
                      <a:pt x="3362" y="1287"/>
                      <a:pt x="3368" y="1178"/>
                    </a:cubicBezTo>
                    <a:cubicBezTo>
                      <a:pt x="3376" y="1047"/>
                      <a:pt x="3362" y="921"/>
                      <a:pt x="3327" y="803"/>
                    </a:cubicBezTo>
                    <a:cubicBezTo>
                      <a:pt x="3282" y="650"/>
                      <a:pt x="3203" y="514"/>
                      <a:pt x="3092" y="401"/>
                    </a:cubicBezTo>
                    <a:cubicBezTo>
                      <a:pt x="2982" y="288"/>
                      <a:pt x="2845" y="201"/>
                      <a:pt x="2684" y="140"/>
                    </a:cubicBezTo>
                    <a:cubicBezTo>
                      <a:pt x="2549" y="90"/>
                      <a:pt x="2410" y="64"/>
                      <a:pt x="2271" y="64"/>
                    </a:cubicBezTo>
                    <a:cubicBezTo>
                      <a:pt x="2090" y="64"/>
                      <a:pt x="1913" y="107"/>
                      <a:pt x="1746" y="192"/>
                    </a:cubicBezTo>
                    <a:cubicBezTo>
                      <a:pt x="1745" y="193"/>
                      <a:pt x="1745" y="193"/>
                      <a:pt x="1745" y="193"/>
                    </a:cubicBezTo>
                    <a:cubicBezTo>
                      <a:pt x="1736" y="197"/>
                      <a:pt x="1725" y="197"/>
                      <a:pt x="1716" y="193"/>
                    </a:cubicBezTo>
                    <a:cubicBezTo>
                      <a:pt x="1714" y="192"/>
                      <a:pt x="1714" y="192"/>
                      <a:pt x="1714" y="192"/>
                    </a:cubicBezTo>
                    <a:cubicBezTo>
                      <a:pt x="1547" y="107"/>
                      <a:pt x="1371" y="64"/>
                      <a:pt x="1189" y="64"/>
                    </a:cubicBezTo>
                    <a:cubicBezTo>
                      <a:pt x="1050" y="64"/>
                      <a:pt x="911" y="90"/>
                      <a:pt x="776" y="140"/>
                    </a:cubicBezTo>
                    <a:cubicBezTo>
                      <a:pt x="612" y="202"/>
                      <a:pt x="473" y="291"/>
                      <a:pt x="363" y="407"/>
                    </a:cubicBezTo>
                    <a:cubicBezTo>
                      <a:pt x="251" y="523"/>
                      <a:pt x="173" y="660"/>
                      <a:pt x="128" y="816"/>
                    </a:cubicBezTo>
                    <a:cubicBezTo>
                      <a:pt x="66" y="1035"/>
                      <a:pt x="76" y="1284"/>
                      <a:pt x="159" y="1537"/>
                    </a:cubicBezTo>
                    <a:cubicBezTo>
                      <a:pt x="217" y="1714"/>
                      <a:pt x="315" y="1899"/>
                      <a:pt x="427" y="2044"/>
                    </a:cubicBezTo>
                    <a:cubicBezTo>
                      <a:pt x="566" y="2225"/>
                      <a:pt x="779" y="2417"/>
                      <a:pt x="1059" y="2616"/>
                    </a:cubicBezTo>
                    <a:cubicBezTo>
                      <a:pt x="1261" y="2759"/>
                      <a:pt x="1430" y="2858"/>
                      <a:pt x="1449" y="2869"/>
                    </a:cubicBezTo>
                    <a:close/>
                  </a:path>
                </a:pathLst>
              </a:custGeom>
              <a:solidFill>
                <a:srgbClr val="E6F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4010" y="1497"/>
                <a:ext cx="1768" cy="1565"/>
              </a:xfrm>
              <a:custGeom>
                <a:avLst/>
                <a:gdLst>
                  <a:gd name="T0" fmla="*/ 1604 w 3200"/>
                  <a:gd name="T1" fmla="*/ 2841 h 2841"/>
                  <a:gd name="T2" fmla="*/ 1588 w 3200"/>
                  <a:gd name="T3" fmla="*/ 2836 h 2841"/>
                  <a:gd name="T4" fmla="*/ 1355 w 3200"/>
                  <a:gd name="T5" fmla="*/ 2702 h 2841"/>
                  <a:gd name="T6" fmla="*/ 1355 w 3200"/>
                  <a:gd name="T7" fmla="*/ 2702 h 2841"/>
                  <a:gd name="T8" fmla="*/ 970 w 3200"/>
                  <a:gd name="T9" fmla="*/ 2453 h 2841"/>
                  <a:gd name="T10" fmla="*/ 349 w 3200"/>
                  <a:gd name="T11" fmla="*/ 1892 h 2841"/>
                  <a:gd name="T12" fmla="*/ 90 w 3200"/>
                  <a:gd name="T13" fmla="*/ 1401 h 2841"/>
                  <a:gd name="T14" fmla="*/ 60 w 3200"/>
                  <a:gd name="T15" fmla="*/ 712 h 2841"/>
                  <a:gd name="T16" fmla="*/ 281 w 3200"/>
                  <a:gd name="T17" fmla="*/ 325 h 2841"/>
                  <a:gd name="T18" fmla="*/ 674 w 3200"/>
                  <a:gd name="T19" fmla="*/ 73 h 2841"/>
                  <a:gd name="T20" fmla="*/ 1068 w 3200"/>
                  <a:gd name="T21" fmla="*/ 0 h 2841"/>
                  <a:gd name="T22" fmla="*/ 1569 w 3200"/>
                  <a:gd name="T23" fmla="*/ 122 h 2841"/>
                  <a:gd name="T24" fmla="*/ 1609 w 3200"/>
                  <a:gd name="T25" fmla="*/ 144 h 2841"/>
                  <a:gd name="T26" fmla="*/ 1650 w 3200"/>
                  <a:gd name="T27" fmla="*/ 122 h 2841"/>
                  <a:gd name="T28" fmla="*/ 2150 w 3200"/>
                  <a:gd name="T29" fmla="*/ 0 h 2841"/>
                  <a:gd name="T30" fmla="*/ 2544 w 3200"/>
                  <a:gd name="T31" fmla="*/ 73 h 2841"/>
                  <a:gd name="T32" fmla="*/ 2932 w 3200"/>
                  <a:gd name="T33" fmla="*/ 320 h 2841"/>
                  <a:gd name="T34" fmla="*/ 3154 w 3200"/>
                  <a:gd name="T35" fmla="*/ 699 h 2841"/>
                  <a:gd name="T36" fmla="*/ 3193 w 3200"/>
                  <a:gd name="T37" fmla="*/ 1056 h 2841"/>
                  <a:gd name="T38" fmla="*/ 3133 w 3200"/>
                  <a:gd name="T39" fmla="*/ 1376 h 2841"/>
                  <a:gd name="T40" fmla="*/ 2876 w 3200"/>
                  <a:gd name="T41" fmla="*/ 1883 h 2841"/>
                  <a:gd name="T42" fmla="*/ 2246 w 3200"/>
                  <a:gd name="T43" fmla="*/ 2461 h 2841"/>
                  <a:gd name="T44" fmla="*/ 1854 w 3200"/>
                  <a:gd name="T45" fmla="*/ 2707 h 2841"/>
                  <a:gd name="T46" fmla="*/ 1619 w 3200"/>
                  <a:gd name="T47" fmla="*/ 2837 h 2841"/>
                  <a:gd name="T48" fmla="*/ 1604 w 3200"/>
                  <a:gd name="T49" fmla="*/ 2841 h 2841"/>
                  <a:gd name="T50" fmla="*/ 1387 w 3200"/>
                  <a:gd name="T51" fmla="*/ 2647 h 2841"/>
                  <a:gd name="T52" fmla="*/ 1604 w 3200"/>
                  <a:gd name="T53" fmla="*/ 2772 h 2841"/>
                  <a:gd name="T54" fmla="*/ 1823 w 3200"/>
                  <a:gd name="T55" fmla="*/ 2651 h 2841"/>
                  <a:gd name="T56" fmla="*/ 2209 w 3200"/>
                  <a:gd name="T57" fmla="*/ 2408 h 2841"/>
                  <a:gd name="T58" fmla="*/ 2824 w 3200"/>
                  <a:gd name="T59" fmla="*/ 1845 h 2841"/>
                  <a:gd name="T60" fmla="*/ 3072 w 3200"/>
                  <a:gd name="T61" fmla="*/ 1357 h 2841"/>
                  <a:gd name="T62" fmla="*/ 3129 w 3200"/>
                  <a:gd name="T63" fmla="*/ 1053 h 2841"/>
                  <a:gd name="T64" fmla="*/ 3092 w 3200"/>
                  <a:gd name="T65" fmla="*/ 718 h 2841"/>
                  <a:gd name="T66" fmla="*/ 2885 w 3200"/>
                  <a:gd name="T67" fmla="*/ 365 h 2841"/>
                  <a:gd name="T68" fmla="*/ 2521 w 3200"/>
                  <a:gd name="T69" fmla="*/ 133 h 2841"/>
                  <a:gd name="T70" fmla="*/ 2150 w 3200"/>
                  <a:gd name="T71" fmla="*/ 64 h 2841"/>
                  <a:gd name="T72" fmla="*/ 1679 w 3200"/>
                  <a:gd name="T73" fmla="*/ 179 h 2841"/>
                  <a:gd name="T74" fmla="*/ 1625 w 3200"/>
                  <a:gd name="T75" fmla="*/ 208 h 2841"/>
                  <a:gd name="T76" fmla="*/ 1593 w 3200"/>
                  <a:gd name="T77" fmla="*/ 208 h 2841"/>
                  <a:gd name="T78" fmla="*/ 1540 w 3200"/>
                  <a:gd name="T79" fmla="*/ 179 h 2841"/>
                  <a:gd name="T80" fmla="*/ 1068 w 3200"/>
                  <a:gd name="T81" fmla="*/ 64 h 2841"/>
                  <a:gd name="T82" fmla="*/ 697 w 3200"/>
                  <a:gd name="T83" fmla="*/ 133 h 2841"/>
                  <a:gd name="T84" fmla="*/ 328 w 3200"/>
                  <a:gd name="T85" fmla="*/ 370 h 2841"/>
                  <a:gd name="T86" fmla="*/ 122 w 3200"/>
                  <a:gd name="T87" fmla="*/ 729 h 2841"/>
                  <a:gd name="T88" fmla="*/ 151 w 3200"/>
                  <a:gd name="T89" fmla="*/ 1381 h 2841"/>
                  <a:gd name="T90" fmla="*/ 400 w 3200"/>
                  <a:gd name="T91" fmla="*/ 1853 h 2841"/>
                  <a:gd name="T92" fmla="*/ 1007 w 3200"/>
                  <a:gd name="T93" fmla="*/ 2400 h 2841"/>
                  <a:gd name="T94" fmla="*/ 1387 w 3200"/>
                  <a:gd name="T95" fmla="*/ 2647 h 2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0" h="2841">
                    <a:moveTo>
                      <a:pt x="1604" y="2841"/>
                    </a:moveTo>
                    <a:cubicBezTo>
                      <a:pt x="1598" y="2841"/>
                      <a:pt x="1593" y="2839"/>
                      <a:pt x="1588" y="2836"/>
                    </a:cubicBezTo>
                    <a:cubicBezTo>
                      <a:pt x="1355" y="2702"/>
                      <a:pt x="1355" y="2702"/>
                      <a:pt x="1355" y="2702"/>
                    </a:cubicBezTo>
                    <a:cubicBezTo>
                      <a:pt x="1355" y="2702"/>
                      <a:pt x="1355" y="2702"/>
                      <a:pt x="1355" y="2702"/>
                    </a:cubicBezTo>
                    <a:cubicBezTo>
                      <a:pt x="1337" y="2692"/>
                      <a:pt x="1169" y="2594"/>
                      <a:pt x="970" y="2453"/>
                    </a:cubicBezTo>
                    <a:cubicBezTo>
                      <a:pt x="694" y="2257"/>
                      <a:pt x="485" y="2068"/>
                      <a:pt x="349" y="1892"/>
                    </a:cubicBezTo>
                    <a:cubicBezTo>
                      <a:pt x="241" y="1751"/>
                      <a:pt x="146" y="1572"/>
                      <a:pt x="90" y="1401"/>
                    </a:cubicBezTo>
                    <a:cubicBezTo>
                      <a:pt x="11" y="1159"/>
                      <a:pt x="0" y="921"/>
                      <a:pt x="60" y="712"/>
                    </a:cubicBezTo>
                    <a:cubicBezTo>
                      <a:pt x="102" y="565"/>
                      <a:pt x="176" y="435"/>
                      <a:pt x="281" y="325"/>
                    </a:cubicBezTo>
                    <a:cubicBezTo>
                      <a:pt x="386" y="216"/>
                      <a:pt x="518" y="131"/>
                      <a:pt x="674" y="73"/>
                    </a:cubicBezTo>
                    <a:cubicBezTo>
                      <a:pt x="803" y="24"/>
                      <a:pt x="936" y="0"/>
                      <a:pt x="1068" y="0"/>
                    </a:cubicBezTo>
                    <a:cubicBezTo>
                      <a:pt x="1241" y="0"/>
                      <a:pt x="1409" y="41"/>
                      <a:pt x="1569" y="122"/>
                    </a:cubicBezTo>
                    <a:cubicBezTo>
                      <a:pt x="1582" y="129"/>
                      <a:pt x="1596" y="136"/>
                      <a:pt x="1609" y="144"/>
                    </a:cubicBezTo>
                    <a:cubicBezTo>
                      <a:pt x="1623" y="136"/>
                      <a:pt x="1636" y="129"/>
                      <a:pt x="1650" y="122"/>
                    </a:cubicBezTo>
                    <a:cubicBezTo>
                      <a:pt x="1809" y="41"/>
                      <a:pt x="1977" y="0"/>
                      <a:pt x="2150" y="0"/>
                    </a:cubicBezTo>
                    <a:cubicBezTo>
                      <a:pt x="2282" y="0"/>
                      <a:pt x="2415" y="24"/>
                      <a:pt x="2544" y="73"/>
                    </a:cubicBezTo>
                    <a:cubicBezTo>
                      <a:pt x="2697" y="130"/>
                      <a:pt x="2828" y="213"/>
                      <a:pt x="2932" y="320"/>
                    </a:cubicBezTo>
                    <a:cubicBezTo>
                      <a:pt x="3036" y="427"/>
                      <a:pt x="3111" y="555"/>
                      <a:pt x="3154" y="699"/>
                    </a:cubicBezTo>
                    <a:cubicBezTo>
                      <a:pt x="3187" y="811"/>
                      <a:pt x="3200" y="931"/>
                      <a:pt x="3193" y="1056"/>
                    </a:cubicBezTo>
                    <a:cubicBezTo>
                      <a:pt x="3187" y="1160"/>
                      <a:pt x="3167" y="1267"/>
                      <a:pt x="3133" y="1376"/>
                    </a:cubicBezTo>
                    <a:cubicBezTo>
                      <a:pt x="3079" y="1552"/>
                      <a:pt x="2987" y="1732"/>
                      <a:pt x="2876" y="1883"/>
                    </a:cubicBezTo>
                    <a:cubicBezTo>
                      <a:pt x="2738" y="2070"/>
                      <a:pt x="2526" y="2264"/>
                      <a:pt x="2246" y="2461"/>
                    </a:cubicBezTo>
                    <a:cubicBezTo>
                      <a:pt x="2043" y="2602"/>
                      <a:pt x="1873" y="2697"/>
                      <a:pt x="1854" y="2707"/>
                    </a:cubicBezTo>
                    <a:cubicBezTo>
                      <a:pt x="1619" y="2837"/>
                      <a:pt x="1619" y="2837"/>
                      <a:pt x="1619" y="2837"/>
                    </a:cubicBezTo>
                    <a:cubicBezTo>
                      <a:pt x="1614" y="2839"/>
                      <a:pt x="1609" y="2841"/>
                      <a:pt x="1604" y="2841"/>
                    </a:cubicBezTo>
                    <a:close/>
                    <a:moveTo>
                      <a:pt x="1387" y="2647"/>
                    </a:moveTo>
                    <a:cubicBezTo>
                      <a:pt x="1604" y="2772"/>
                      <a:pt x="1604" y="2772"/>
                      <a:pt x="1604" y="2772"/>
                    </a:cubicBezTo>
                    <a:cubicBezTo>
                      <a:pt x="1823" y="2651"/>
                      <a:pt x="1823" y="2651"/>
                      <a:pt x="1823" y="2651"/>
                    </a:cubicBezTo>
                    <a:cubicBezTo>
                      <a:pt x="1842" y="2641"/>
                      <a:pt x="2009" y="2548"/>
                      <a:pt x="2209" y="2408"/>
                    </a:cubicBezTo>
                    <a:cubicBezTo>
                      <a:pt x="2483" y="2216"/>
                      <a:pt x="2690" y="2026"/>
                      <a:pt x="2824" y="1845"/>
                    </a:cubicBezTo>
                    <a:cubicBezTo>
                      <a:pt x="2931" y="1700"/>
                      <a:pt x="3019" y="1526"/>
                      <a:pt x="3072" y="1357"/>
                    </a:cubicBezTo>
                    <a:cubicBezTo>
                      <a:pt x="3104" y="1253"/>
                      <a:pt x="3123" y="1151"/>
                      <a:pt x="3129" y="1053"/>
                    </a:cubicBezTo>
                    <a:cubicBezTo>
                      <a:pt x="3135" y="935"/>
                      <a:pt x="3123" y="822"/>
                      <a:pt x="3092" y="718"/>
                    </a:cubicBezTo>
                    <a:cubicBezTo>
                      <a:pt x="3052" y="583"/>
                      <a:pt x="2983" y="465"/>
                      <a:pt x="2885" y="365"/>
                    </a:cubicBezTo>
                    <a:cubicBezTo>
                      <a:pt x="2788" y="265"/>
                      <a:pt x="2666" y="187"/>
                      <a:pt x="2521" y="133"/>
                    </a:cubicBezTo>
                    <a:cubicBezTo>
                      <a:pt x="2400" y="87"/>
                      <a:pt x="2275" y="64"/>
                      <a:pt x="2150" y="64"/>
                    </a:cubicBezTo>
                    <a:cubicBezTo>
                      <a:pt x="1988" y="64"/>
                      <a:pt x="1829" y="103"/>
                      <a:pt x="1679" y="179"/>
                    </a:cubicBezTo>
                    <a:cubicBezTo>
                      <a:pt x="1661" y="188"/>
                      <a:pt x="1643" y="198"/>
                      <a:pt x="1625" y="208"/>
                    </a:cubicBezTo>
                    <a:cubicBezTo>
                      <a:pt x="1615" y="214"/>
                      <a:pt x="1603" y="214"/>
                      <a:pt x="1593" y="208"/>
                    </a:cubicBezTo>
                    <a:cubicBezTo>
                      <a:pt x="1575" y="198"/>
                      <a:pt x="1557" y="188"/>
                      <a:pt x="1540" y="179"/>
                    </a:cubicBezTo>
                    <a:cubicBezTo>
                      <a:pt x="1389" y="103"/>
                      <a:pt x="1231" y="64"/>
                      <a:pt x="1068" y="64"/>
                    </a:cubicBezTo>
                    <a:cubicBezTo>
                      <a:pt x="944" y="64"/>
                      <a:pt x="819" y="87"/>
                      <a:pt x="697" y="133"/>
                    </a:cubicBezTo>
                    <a:cubicBezTo>
                      <a:pt x="550" y="188"/>
                      <a:pt x="426" y="268"/>
                      <a:pt x="328" y="370"/>
                    </a:cubicBezTo>
                    <a:cubicBezTo>
                      <a:pt x="230" y="472"/>
                      <a:pt x="161" y="593"/>
                      <a:pt x="122" y="729"/>
                    </a:cubicBezTo>
                    <a:cubicBezTo>
                      <a:pt x="66" y="926"/>
                      <a:pt x="76" y="1151"/>
                      <a:pt x="151" y="1381"/>
                    </a:cubicBezTo>
                    <a:cubicBezTo>
                      <a:pt x="205" y="1545"/>
                      <a:pt x="296" y="1718"/>
                      <a:pt x="400" y="1853"/>
                    </a:cubicBezTo>
                    <a:cubicBezTo>
                      <a:pt x="532" y="2024"/>
                      <a:pt x="736" y="2208"/>
                      <a:pt x="1007" y="2400"/>
                    </a:cubicBezTo>
                    <a:cubicBezTo>
                      <a:pt x="1204" y="2540"/>
                      <a:pt x="1369" y="2636"/>
                      <a:pt x="1387" y="2647"/>
                    </a:cubicBezTo>
                    <a:close/>
                  </a:path>
                </a:pathLst>
              </a:custGeom>
              <a:solidFill>
                <a:srgbClr val="CFF0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4077" y="1563"/>
                <a:ext cx="1634" cy="1424"/>
              </a:xfrm>
              <a:custGeom>
                <a:avLst/>
                <a:gdLst>
                  <a:gd name="T0" fmla="*/ 1484 w 2959"/>
                  <a:gd name="T1" fmla="*/ 2585 h 2585"/>
                  <a:gd name="T2" fmla="*/ 1468 w 2959"/>
                  <a:gd name="T3" fmla="*/ 2581 h 2585"/>
                  <a:gd name="T4" fmla="*/ 1294 w 2959"/>
                  <a:gd name="T5" fmla="*/ 2480 h 2585"/>
                  <a:gd name="T6" fmla="*/ 918 w 2959"/>
                  <a:gd name="T7" fmla="*/ 2237 h 2585"/>
                  <a:gd name="T8" fmla="*/ 322 w 2959"/>
                  <a:gd name="T9" fmla="*/ 1700 h 2585"/>
                  <a:gd name="T10" fmla="*/ 82 w 2959"/>
                  <a:gd name="T11" fmla="*/ 1245 h 2585"/>
                  <a:gd name="T12" fmla="*/ 53 w 2959"/>
                  <a:gd name="T13" fmla="*/ 626 h 2585"/>
                  <a:gd name="T14" fmla="*/ 246 w 2959"/>
                  <a:gd name="T15" fmla="*/ 289 h 2585"/>
                  <a:gd name="T16" fmla="*/ 595 w 2959"/>
                  <a:gd name="T17" fmla="*/ 65 h 2585"/>
                  <a:gd name="T18" fmla="*/ 947 w 2959"/>
                  <a:gd name="T19" fmla="*/ 0 h 2585"/>
                  <a:gd name="T20" fmla="*/ 1394 w 2959"/>
                  <a:gd name="T21" fmla="*/ 109 h 2585"/>
                  <a:gd name="T22" fmla="*/ 1488 w 2959"/>
                  <a:gd name="T23" fmla="*/ 163 h 2585"/>
                  <a:gd name="T24" fmla="*/ 1582 w 2959"/>
                  <a:gd name="T25" fmla="*/ 109 h 2585"/>
                  <a:gd name="T26" fmla="*/ 2029 w 2959"/>
                  <a:gd name="T27" fmla="*/ 0 h 2585"/>
                  <a:gd name="T28" fmla="*/ 2381 w 2959"/>
                  <a:gd name="T29" fmla="*/ 65 h 2585"/>
                  <a:gd name="T30" fmla="*/ 2725 w 2959"/>
                  <a:gd name="T31" fmla="*/ 284 h 2585"/>
                  <a:gd name="T32" fmla="*/ 2919 w 2959"/>
                  <a:gd name="T33" fmla="*/ 614 h 2585"/>
                  <a:gd name="T34" fmla="*/ 2953 w 2959"/>
                  <a:gd name="T35" fmla="*/ 930 h 2585"/>
                  <a:gd name="T36" fmla="*/ 2898 w 2959"/>
                  <a:gd name="T37" fmla="*/ 1222 h 2585"/>
                  <a:gd name="T38" fmla="*/ 2659 w 2959"/>
                  <a:gd name="T39" fmla="*/ 1694 h 2585"/>
                  <a:gd name="T40" fmla="*/ 2056 w 2959"/>
                  <a:gd name="T41" fmla="*/ 2244 h 2585"/>
                  <a:gd name="T42" fmla="*/ 1676 w 2959"/>
                  <a:gd name="T43" fmla="*/ 2484 h 2585"/>
                  <a:gd name="T44" fmla="*/ 1500 w 2959"/>
                  <a:gd name="T45" fmla="*/ 2581 h 2585"/>
                  <a:gd name="T46" fmla="*/ 1484 w 2959"/>
                  <a:gd name="T47" fmla="*/ 2585 h 2585"/>
                  <a:gd name="T48" fmla="*/ 1326 w 2959"/>
                  <a:gd name="T49" fmla="*/ 2425 h 2585"/>
                  <a:gd name="T50" fmla="*/ 1484 w 2959"/>
                  <a:gd name="T51" fmla="*/ 2516 h 2585"/>
                  <a:gd name="T52" fmla="*/ 1645 w 2959"/>
                  <a:gd name="T53" fmla="*/ 2428 h 2585"/>
                  <a:gd name="T54" fmla="*/ 2019 w 2959"/>
                  <a:gd name="T55" fmla="*/ 2191 h 2585"/>
                  <a:gd name="T56" fmla="*/ 2607 w 2959"/>
                  <a:gd name="T57" fmla="*/ 1655 h 2585"/>
                  <a:gd name="T58" fmla="*/ 2837 w 2959"/>
                  <a:gd name="T59" fmla="*/ 1203 h 2585"/>
                  <a:gd name="T60" fmla="*/ 2889 w 2959"/>
                  <a:gd name="T61" fmla="*/ 927 h 2585"/>
                  <a:gd name="T62" fmla="*/ 2857 w 2959"/>
                  <a:gd name="T63" fmla="*/ 633 h 2585"/>
                  <a:gd name="T64" fmla="*/ 2679 w 2959"/>
                  <a:gd name="T65" fmla="*/ 329 h 2585"/>
                  <a:gd name="T66" fmla="*/ 2359 w 2959"/>
                  <a:gd name="T67" fmla="*/ 125 h 2585"/>
                  <a:gd name="T68" fmla="*/ 2029 w 2959"/>
                  <a:gd name="T69" fmla="*/ 64 h 2585"/>
                  <a:gd name="T70" fmla="*/ 1612 w 2959"/>
                  <a:gd name="T71" fmla="*/ 166 h 2585"/>
                  <a:gd name="T72" fmla="*/ 1506 w 2959"/>
                  <a:gd name="T73" fmla="*/ 228 h 2585"/>
                  <a:gd name="T74" fmla="*/ 1470 w 2959"/>
                  <a:gd name="T75" fmla="*/ 228 h 2585"/>
                  <a:gd name="T76" fmla="*/ 1365 w 2959"/>
                  <a:gd name="T77" fmla="*/ 166 h 2585"/>
                  <a:gd name="T78" fmla="*/ 947 w 2959"/>
                  <a:gd name="T79" fmla="*/ 64 h 2585"/>
                  <a:gd name="T80" fmla="*/ 618 w 2959"/>
                  <a:gd name="T81" fmla="*/ 125 h 2585"/>
                  <a:gd name="T82" fmla="*/ 292 w 2959"/>
                  <a:gd name="T83" fmla="*/ 333 h 2585"/>
                  <a:gd name="T84" fmla="*/ 115 w 2959"/>
                  <a:gd name="T85" fmla="*/ 643 h 2585"/>
                  <a:gd name="T86" fmla="*/ 143 w 2959"/>
                  <a:gd name="T87" fmla="*/ 1225 h 2585"/>
                  <a:gd name="T88" fmla="*/ 373 w 2959"/>
                  <a:gd name="T89" fmla="*/ 1661 h 2585"/>
                  <a:gd name="T90" fmla="*/ 955 w 2959"/>
                  <a:gd name="T91" fmla="*/ 2184 h 2585"/>
                  <a:gd name="T92" fmla="*/ 1326 w 2959"/>
                  <a:gd name="T93" fmla="*/ 2425 h 2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59" h="2585">
                    <a:moveTo>
                      <a:pt x="1484" y="2585"/>
                    </a:moveTo>
                    <a:cubicBezTo>
                      <a:pt x="1479" y="2585"/>
                      <a:pt x="1473" y="2584"/>
                      <a:pt x="1468" y="2581"/>
                    </a:cubicBezTo>
                    <a:cubicBezTo>
                      <a:pt x="1294" y="2480"/>
                      <a:pt x="1294" y="2480"/>
                      <a:pt x="1294" y="2480"/>
                    </a:cubicBezTo>
                    <a:cubicBezTo>
                      <a:pt x="1276" y="2470"/>
                      <a:pt x="1113" y="2375"/>
                      <a:pt x="918" y="2237"/>
                    </a:cubicBezTo>
                    <a:cubicBezTo>
                      <a:pt x="652" y="2048"/>
                      <a:pt x="451" y="1867"/>
                      <a:pt x="322" y="1700"/>
                    </a:cubicBezTo>
                    <a:cubicBezTo>
                      <a:pt x="222" y="1570"/>
                      <a:pt x="134" y="1404"/>
                      <a:pt x="82" y="1245"/>
                    </a:cubicBezTo>
                    <a:cubicBezTo>
                      <a:pt x="10" y="1025"/>
                      <a:pt x="0" y="811"/>
                      <a:pt x="53" y="626"/>
                    </a:cubicBezTo>
                    <a:cubicBezTo>
                      <a:pt x="90" y="497"/>
                      <a:pt x="155" y="384"/>
                      <a:pt x="246" y="289"/>
                    </a:cubicBezTo>
                    <a:cubicBezTo>
                      <a:pt x="338" y="192"/>
                      <a:pt x="456" y="117"/>
                      <a:pt x="595" y="65"/>
                    </a:cubicBezTo>
                    <a:cubicBezTo>
                      <a:pt x="711" y="22"/>
                      <a:pt x="829" y="0"/>
                      <a:pt x="947" y="0"/>
                    </a:cubicBezTo>
                    <a:cubicBezTo>
                      <a:pt x="1101" y="0"/>
                      <a:pt x="1251" y="37"/>
                      <a:pt x="1394" y="109"/>
                    </a:cubicBezTo>
                    <a:cubicBezTo>
                      <a:pt x="1426" y="125"/>
                      <a:pt x="1457" y="143"/>
                      <a:pt x="1488" y="163"/>
                    </a:cubicBezTo>
                    <a:cubicBezTo>
                      <a:pt x="1519" y="143"/>
                      <a:pt x="1551" y="125"/>
                      <a:pt x="1582" y="109"/>
                    </a:cubicBezTo>
                    <a:cubicBezTo>
                      <a:pt x="1725" y="37"/>
                      <a:pt x="1875" y="0"/>
                      <a:pt x="2029" y="0"/>
                    </a:cubicBezTo>
                    <a:cubicBezTo>
                      <a:pt x="2147" y="0"/>
                      <a:pt x="2266" y="22"/>
                      <a:pt x="2381" y="65"/>
                    </a:cubicBezTo>
                    <a:cubicBezTo>
                      <a:pt x="2518" y="116"/>
                      <a:pt x="2634" y="190"/>
                      <a:pt x="2725" y="284"/>
                    </a:cubicBezTo>
                    <a:cubicBezTo>
                      <a:pt x="2816" y="377"/>
                      <a:pt x="2881" y="488"/>
                      <a:pt x="2919" y="614"/>
                    </a:cubicBezTo>
                    <a:cubicBezTo>
                      <a:pt x="2948" y="713"/>
                      <a:pt x="2959" y="819"/>
                      <a:pt x="2953" y="930"/>
                    </a:cubicBezTo>
                    <a:cubicBezTo>
                      <a:pt x="2947" y="1024"/>
                      <a:pt x="2929" y="1122"/>
                      <a:pt x="2898" y="1222"/>
                    </a:cubicBezTo>
                    <a:cubicBezTo>
                      <a:pt x="2848" y="1385"/>
                      <a:pt x="2763" y="1553"/>
                      <a:pt x="2659" y="1694"/>
                    </a:cubicBezTo>
                    <a:cubicBezTo>
                      <a:pt x="2528" y="1870"/>
                      <a:pt x="2326" y="2055"/>
                      <a:pt x="2056" y="2244"/>
                    </a:cubicBezTo>
                    <a:cubicBezTo>
                      <a:pt x="1859" y="2382"/>
                      <a:pt x="1694" y="2474"/>
                      <a:pt x="1676" y="2484"/>
                    </a:cubicBezTo>
                    <a:cubicBezTo>
                      <a:pt x="1500" y="2581"/>
                      <a:pt x="1500" y="2581"/>
                      <a:pt x="1500" y="2581"/>
                    </a:cubicBezTo>
                    <a:cubicBezTo>
                      <a:pt x="1495" y="2584"/>
                      <a:pt x="1489" y="2585"/>
                      <a:pt x="1484" y="2585"/>
                    </a:cubicBezTo>
                    <a:close/>
                    <a:moveTo>
                      <a:pt x="1326" y="2425"/>
                    </a:moveTo>
                    <a:cubicBezTo>
                      <a:pt x="1484" y="2516"/>
                      <a:pt x="1484" y="2516"/>
                      <a:pt x="1484" y="2516"/>
                    </a:cubicBezTo>
                    <a:cubicBezTo>
                      <a:pt x="1645" y="2428"/>
                      <a:pt x="1645" y="2428"/>
                      <a:pt x="1645" y="2428"/>
                    </a:cubicBezTo>
                    <a:cubicBezTo>
                      <a:pt x="1663" y="2418"/>
                      <a:pt x="1825" y="2328"/>
                      <a:pt x="2019" y="2191"/>
                    </a:cubicBezTo>
                    <a:cubicBezTo>
                      <a:pt x="2283" y="2007"/>
                      <a:pt x="2481" y="1826"/>
                      <a:pt x="2607" y="1655"/>
                    </a:cubicBezTo>
                    <a:cubicBezTo>
                      <a:pt x="2707" y="1520"/>
                      <a:pt x="2788" y="1360"/>
                      <a:pt x="2837" y="1203"/>
                    </a:cubicBezTo>
                    <a:cubicBezTo>
                      <a:pt x="2866" y="1108"/>
                      <a:pt x="2884" y="1016"/>
                      <a:pt x="2889" y="927"/>
                    </a:cubicBezTo>
                    <a:cubicBezTo>
                      <a:pt x="2895" y="823"/>
                      <a:pt x="2884" y="724"/>
                      <a:pt x="2857" y="633"/>
                    </a:cubicBezTo>
                    <a:cubicBezTo>
                      <a:pt x="2823" y="517"/>
                      <a:pt x="2763" y="415"/>
                      <a:pt x="2679" y="329"/>
                    </a:cubicBezTo>
                    <a:cubicBezTo>
                      <a:pt x="2594" y="242"/>
                      <a:pt x="2487" y="173"/>
                      <a:pt x="2359" y="125"/>
                    </a:cubicBezTo>
                    <a:cubicBezTo>
                      <a:pt x="2250" y="85"/>
                      <a:pt x="2139" y="64"/>
                      <a:pt x="2029" y="64"/>
                    </a:cubicBezTo>
                    <a:cubicBezTo>
                      <a:pt x="1885" y="64"/>
                      <a:pt x="1745" y="99"/>
                      <a:pt x="1612" y="166"/>
                    </a:cubicBezTo>
                    <a:cubicBezTo>
                      <a:pt x="1576" y="185"/>
                      <a:pt x="1540" y="205"/>
                      <a:pt x="1506" y="228"/>
                    </a:cubicBezTo>
                    <a:cubicBezTo>
                      <a:pt x="1495" y="235"/>
                      <a:pt x="1481" y="235"/>
                      <a:pt x="1470" y="228"/>
                    </a:cubicBezTo>
                    <a:cubicBezTo>
                      <a:pt x="1436" y="205"/>
                      <a:pt x="1400" y="185"/>
                      <a:pt x="1365" y="166"/>
                    </a:cubicBezTo>
                    <a:cubicBezTo>
                      <a:pt x="1231" y="99"/>
                      <a:pt x="1091" y="64"/>
                      <a:pt x="947" y="64"/>
                    </a:cubicBezTo>
                    <a:cubicBezTo>
                      <a:pt x="837" y="64"/>
                      <a:pt x="726" y="85"/>
                      <a:pt x="618" y="125"/>
                    </a:cubicBezTo>
                    <a:cubicBezTo>
                      <a:pt x="487" y="174"/>
                      <a:pt x="378" y="244"/>
                      <a:pt x="292" y="333"/>
                    </a:cubicBezTo>
                    <a:cubicBezTo>
                      <a:pt x="208" y="421"/>
                      <a:pt x="149" y="525"/>
                      <a:pt x="115" y="643"/>
                    </a:cubicBezTo>
                    <a:cubicBezTo>
                      <a:pt x="66" y="817"/>
                      <a:pt x="75" y="1018"/>
                      <a:pt x="143" y="1225"/>
                    </a:cubicBezTo>
                    <a:cubicBezTo>
                      <a:pt x="193" y="1377"/>
                      <a:pt x="277" y="1536"/>
                      <a:pt x="373" y="1661"/>
                    </a:cubicBezTo>
                    <a:cubicBezTo>
                      <a:pt x="498" y="1823"/>
                      <a:pt x="694" y="1999"/>
                      <a:pt x="955" y="2184"/>
                    </a:cubicBezTo>
                    <a:cubicBezTo>
                      <a:pt x="1148" y="2321"/>
                      <a:pt x="1308" y="2414"/>
                      <a:pt x="1326" y="24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4144" y="1628"/>
                <a:ext cx="1502" cy="1284"/>
              </a:xfrm>
              <a:custGeom>
                <a:avLst/>
                <a:gdLst>
                  <a:gd name="T0" fmla="*/ 1364 w 2719"/>
                  <a:gd name="T1" fmla="*/ 2330 h 2330"/>
                  <a:gd name="T2" fmla="*/ 1348 w 2719"/>
                  <a:gd name="T3" fmla="*/ 2325 h 2330"/>
                  <a:gd name="T4" fmla="*/ 1232 w 2719"/>
                  <a:gd name="T5" fmla="*/ 2258 h 2330"/>
                  <a:gd name="T6" fmla="*/ 866 w 2719"/>
                  <a:gd name="T7" fmla="*/ 2021 h 2330"/>
                  <a:gd name="T8" fmla="*/ 296 w 2719"/>
                  <a:gd name="T9" fmla="*/ 1509 h 2330"/>
                  <a:gd name="T10" fmla="*/ 74 w 2719"/>
                  <a:gd name="T11" fmla="*/ 1089 h 2330"/>
                  <a:gd name="T12" fmla="*/ 47 w 2719"/>
                  <a:gd name="T13" fmla="*/ 539 h 2330"/>
                  <a:gd name="T14" fmla="*/ 211 w 2719"/>
                  <a:gd name="T15" fmla="*/ 252 h 2330"/>
                  <a:gd name="T16" fmla="*/ 516 w 2719"/>
                  <a:gd name="T17" fmla="*/ 58 h 2330"/>
                  <a:gd name="T18" fmla="*/ 826 w 2719"/>
                  <a:gd name="T19" fmla="*/ 0 h 2330"/>
                  <a:gd name="T20" fmla="*/ 1219 w 2719"/>
                  <a:gd name="T21" fmla="*/ 96 h 2330"/>
                  <a:gd name="T22" fmla="*/ 1367 w 2719"/>
                  <a:gd name="T23" fmla="*/ 189 h 2330"/>
                  <a:gd name="T24" fmla="*/ 1515 w 2719"/>
                  <a:gd name="T25" fmla="*/ 96 h 2330"/>
                  <a:gd name="T26" fmla="*/ 1908 w 2719"/>
                  <a:gd name="T27" fmla="*/ 0 h 2330"/>
                  <a:gd name="T28" fmla="*/ 2219 w 2719"/>
                  <a:gd name="T29" fmla="*/ 58 h 2330"/>
                  <a:gd name="T30" fmla="*/ 2519 w 2719"/>
                  <a:gd name="T31" fmla="*/ 248 h 2330"/>
                  <a:gd name="T32" fmla="*/ 2684 w 2719"/>
                  <a:gd name="T33" fmla="*/ 529 h 2330"/>
                  <a:gd name="T34" fmla="*/ 2713 w 2719"/>
                  <a:gd name="T35" fmla="*/ 804 h 2330"/>
                  <a:gd name="T36" fmla="*/ 2664 w 2719"/>
                  <a:gd name="T37" fmla="*/ 1067 h 2330"/>
                  <a:gd name="T38" fmla="*/ 2442 w 2719"/>
                  <a:gd name="T39" fmla="*/ 1504 h 2330"/>
                  <a:gd name="T40" fmla="*/ 1867 w 2719"/>
                  <a:gd name="T41" fmla="*/ 2028 h 2330"/>
                  <a:gd name="T42" fmla="*/ 1498 w 2719"/>
                  <a:gd name="T43" fmla="*/ 2261 h 2330"/>
                  <a:gd name="T44" fmla="*/ 1380 w 2719"/>
                  <a:gd name="T45" fmla="*/ 2326 h 2330"/>
                  <a:gd name="T46" fmla="*/ 1364 w 2719"/>
                  <a:gd name="T47" fmla="*/ 2330 h 2330"/>
                  <a:gd name="T48" fmla="*/ 1264 w 2719"/>
                  <a:gd name="T49" fmla="*/ 2202 h 2330"/>
                  <a:gd name="T50" fmla="*/ 1365 w 2719"/>
                  <a:gd name="T51" fmla="*/ 2261 h 2330"/>
                  <a:gd name="T52" fmla="*/ 1466 w 2719"/>
                  <a:gd name="T53" fmla="*/ 2204 h 2330"/>
                  <a:gd name="T54" fmla="*/ 1830 w 2719"/>
                  <a:gd name="T55" fmla="*/ 1975 h 2330"/>
                  <a:gd name="T56" fmla="*/ 2390 w 2719"/>
                  <a:gd name="T57" fmla="*/ 1466 h 2330"/>
                  <a:gd name="T58" fmla="*/ 2602 w 2719"/>
                  <a:gd name="T59" fmla="*/ 1048 h 2330"/>
                  <a:gd name="T60" fmla="*/ 2649 w 2719"/>
                  <a:gd name="T61" fmla="*/ 801 h 2330"/>
                  <a:gd name="T62" fmla="*/ 2622 w 2719"/>
                  <a:gd name="T63" fmla="*/ 547 h 2330"/>
                  <a:gd name="T64" fmla="*/ 2473 w 2719"/>
                  <a:gd name="T65" fmla="*/ 293 h 2330"/>
                  <a:gd name="T66" fmla="*/ 2196 w 2719"/>
                  <a:gd name="T67" fmla="*/ 118 h 2330"/>
                  <a:gd name="T68" fmla="*/ 1908 w 2719"/>
                  <a:gd name="T69" fmla="*/ 64 h 2330"/>
                  <a:gd name="T70" fmla="*/ 1544 w 2719"/>
                  <a:gd name="T71" fmla="*/ 153 h 2330"/>
                  <a:gd name="T72" fmla="*/ 1387 w 2719"/>
                  <a:gd name="T73" fmla="*/ 254 h 2330"/>
                  <a:gd name="T74" fmla="*/ 1347 w 2719"/>
                  <a:gd name="T75" fmla="*/ 254 h 2330"/>
                  <a:gd name="T76" fmla="*/ 1190 w 2719"/>
                  <a:gd name="T77" fmla="*/ 153 h 2330"/>
                  <a:gd name="T78" fmla="*/ 826 w 2719"/>
                  <a:gd name="T79" fmla="*/ 64 h 2330"/>
                  <a:gd name="T80" fmla="*/ 538 w 2719"/>
                  <a:gd name="T81" fmla="*/ 118 h 2330"/>
                  <a:gd name="T82" fmla="*/ 257 w 2719"/>
                  <a:gd name="T83" fmla="*/ 297 h 2330"/>
                  <a:gd name="T84" fmla="*/ 109 w 2719"/>
                  <a:gd name="T85" fmla="*/ 557 h 2330"/>
                  <a:gd name="T86" fmla="*/ 135 w 2719"/>
                  <a:gd name="T87" fmla="*/ 1069 h 2330"/>
                  <a:gd name="T88" fmla="*/ 347 w 2719"/>
                  <a:gd name="T89" fmla="*/ 1469 h 2330"/>
                  <a:gd name="T90" fmla="*/ 903 w 2719"/>
                  <a:gd name="T91" fmla="*/ 1968 h 2330"/>
                  <a:gd name="T92" fmla="*/ 1264 w 2719"/>
                  <a:gd name="T93" fmla="*/ 2202 h 2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19" h="2330">
                    <a:moveTo>
                      <a:pt x="1364" y="2330"/>
                    </a:moveTo>
                    <a:cubicBezTo>
                      <a:pt x="1359" y="2330"/>
                      <a:pt x="1353" y="2328"/>
                      <a:pt x="1348" y="2325"/>
                    </a:cubicBezTo>
                    <a:cubicBezTo>
                      <a:pt x="1232" y="2258"/>
                      <a:pt x="1232" y="2258"/>
                      <a:pt x="1232" y="2258"/>
                    </a:cubicBezTo>
                    <a:cubicBezTo>
                      <a:pt x="1215" y="2248"/>
                      <a:pt x="1056" y="2156"/>
                      <a:pt x="866" y="2021"/>
                    </a:cubicBezTo>
                    <a:cubicBezTo>
                      <a:pt x="609" y="1838"/>
                      <a:pt x="417" y="1666"/>
                      <a:pt x="296" y="1509"/>
                    </a:cubicBezTo>
                    <a:cubicBezTo>
                      <a:pt x="203" y="1388"/>
                      <a:pt x="122" y="1235"/>
                      <a:pt x="74" y="1089"/>
                    </a:cubicBezTo>
                    <a:cubicBezTo>
                      <a:pt x="10" y="892"/>
                      <a:pt x="0" y="702"/>
                      <a:pt x="47" y="539"/>
                    </a:cubicBezTo>
                    <a:cubicBezTo>
                      <a:pt x="78" y="430"/>
                      <a:pt x="133" y="333"/>
                      <a:pt x="211" y="252"/>
                    </a:cubicBezTo>
                    <a:cubicBezTo>
                      <a:pt x="291" y="169"/>
                      <a:pt x="393" y="103"/>
                      <a:pt x="516" y="58"/>
                    </a:cubicBezTo>
                    <a:cubicBezTo>
                      <a:pt x="618" y="19"/>
                      <a:pt x="722" y="0"/>
                      <a:pt x="826" y="0"/>
                    </a:cubicBezTo>
                    <a:cubicBezTo>
                      <a:pt x="961" y="0"/>
                      <a:pt x="1093" y="32"/>
                      <a:pt x="1219" y="96"/>
                    </a:cubicBezTo>
                    <a:cubicBezTo>
                      <a:pt x="1270" y="122"/>
                      <a:pt x="1320" y="153"/>
                      <a:pt x="1367" y="189"/>
                    </a:cubicBezTo>
                    <a:cubicBezTo>
                      <a:pt x="1415" y="153"/>
                      <a:pt x="1464" y="122"/>
                      <a:pt x="1515" y="96"/>
                    </a:cubicBezTo>
                    <a:cubicBezTo>
                      <a:pt x="1641" y="32"/>
                      <a:pt x="1773" y="0"/>
                      <a:pt x="1908" y="0"/>
                    </a:cubicBezTo>
                    <a:cubicBezTo>
                      <a:pt x="2012" y="0"/>
                      <a:pt x="2116" y="19"/>
                      <a:pt x="2219" y="58"/>
                    </a:cubicBezTo>
                    <a:cubicBezTo>
                      <a:pt x="2339" y="103"/>
                      <a:pt x="2440" y="167"/>
                      <a:pt x="2519" y="248"/>
                    </a:cubicBezTo>
                    <a:cubicBezTo>
                      <a:pt x="2596" y="327"/>
                      <a:pt x="2652" y="422"/>
                      <a:pt x="2684" y="529"/>
                    </a:cubicBezTo>
                    <a:cubicBezTo>
                      <a:pt x="2709" y="614"/>
                      <a:pt x="2719" y="707"/>
                      <a:pt x="2713" y="804"/>
                    </a:cubicBezTo>
                    <a:cubicBezTo>
                      <a:pt x="2708" y="889"/>
                      <a:pt x="2692" y="977"/>
                      <a:pt x="2664" y="1067"/>
                    </a:cubicBezTo>
                    <a:cubicBezTo>
                      <a:pt x="2617" y="1219"/>
                      <a:pt x="2538" y="1374"/>
                      <a:pt x="2442" y="1504"/>
                    </a:cubicBezTo>
                    <a:cubicBezTo>
                      <a:pt x="2319" y="1670"/>
                      <a:pt x="2126" y="1846"/>
                      <a:pt x="1867" y="2028"/>
                    </a:cubicBezTo>
                    <a:cubicBezTo>
                      <a:pt x="1675" y="2162"/>
                      <a:pt x="1515" y="2251"/>
                      <a:pt x="1498" y="2261"/>
                    </a:cubicBezTo>
                    <a:cubicBezTo>
                      <a:pt x="1380" y="2326"/>
                      <a:pt x="1380" y="2326"/>
                      <a:pt x="1380" y="2326"/>
                    </a:cubicBezTo>
                    <a:cubicBezTo>
                      <a:pt x="1375" y="2328"/>
                      <a:pt x="1370" y="2330"/>
                      <a:pt x="1364" y="2330"/>
                    </a:cubicBezTo>
                    <a:close/>
                    <a:moveTo>
                      <a:pt x="1264" y="2202"/>
                    </a:moveTo>
                    <a:cubicBezTo>
                      <a:pt x="1365" y="2261"/>
                      <a:pt x="1365" y="2261"/>
                      <a:pt x="1365" y="2261"/>
                    </a:cubicBezTo>
                    <a:cubicBezTo>
                      <a:pt x="1466" y="2204"/>
                      <a:pt x="1466" y="2204"/>
                      <a:pt x="1466" y="2204"/>
                    </a:cubicBezTo>
                    <a:cubicBezTo>
                      <a:pt x="1484" y="2195"/>
                      <a:pt x="1641" y="2108"/>
                      <a:pt x="1830" y="1975"/>
                    </a:cubicBezTo>
                    <a:cubicBezTo>
                      <a:pt x="2083" y="1798"/>
                      <a:pt x="2272" y="1626"/>
                      <a:pt x="2390" y="1466"/>
                    </a:cubicBezTo>
                    <a:cubicBezTo>
                      <a:pt x="2482" y="1341"/>
                      <a:pt x="2558" y="1193"/>
                      <a:pt x="2602" y="1048"/>
                    </a:cubicBezTo>
                    <a:cubicBezTo>
                      <a:pt x="2629" y="963"/>
                      <a:pt x="2644" y="880"/>
                      <a:pt x="2649" y="801"/>
                    </a:cubicBezTo>
                    <a:cubicBezTo>
                      <a:pt x="2654" y="711"/>
                      <a:pt x="2645" y="625"/>
                      <a:pt x="2622" y="547"/>
                    </a:cubicBezTo>
                    <a:cubicBezTo>
                      <a:pt x="2593" y="450"/>
                      <a:pt x="2543" y="365"/>
                      <a:pt x="2473" y="293"/>
                    </a:cubicBezTo>
                    <a:cubicBezTo>
                      <a:pt x="2401" y="218"/>
                      <a:pt x="2307" y="159"/>
                      <a:pt x="2196" y="118"/>
                    </a:cubicBezTo>
                    <a:cubicBezTo>
                      <a:pt x="2101" y="82"/>
                      <a:pt x="2004" y="64"/>
                      <a:pt x="1908" y="64"/>
                    </a:cubicBezTo>
                    <a:cubicBezTo>
                      <a:pt x="1783" y="64"/>
                      <a:pt x="1661" y="94"/>
                      <a:pt x="1544" y="153"/>
                    </a:cubicBezTo>
                    <a:cubicBezTo>
                      <a:pt x="1490" y="181"/>
                      <a:pt x="1437" y="215"/>
                      <a:pt x="1387" y="254"/>
                    </a:cubicBezTo>
                    <a:cubicBezTo>
                      <a:pt x="1375" y="264"/>
                      <a:pt x="1359" y="264"/>
                      <a:pt x="1347" y="254"/>
                    </a:cubicBezTo>
                    <a:cubicBezTo>
                      <a:pt x="1297" y="215"/>
                      <a:pt x="1244" y="181"/>
                      <a:pt x="1190" y="153"/>
                    </a:cubicBezTo>
                    <a:cubicBezTo>
                      <a:pt x="1073" y="94"/>
                      <a:pt x="951" y="64"/>
                      <a:pt x="826" y="64"/>
                    </a:cubicBezTo>
                    <a:cubicBezTo>
                      <a:pt x="730" y="64"/>
                      <a:pt x="633" y="82"/>
                      <a:pt x="538" y="118"/>
                    </a:cubicBezTo>
                    <a:cubicBezTo>
                      <a:pt x="425" y="160"/>
                      <a:pt x="330" y="220"/>
                      <a:pt x="257" y="297"/>
                    </a:cubicBezTo>
                    <a:cubicBezTo>
                      <a:pt x="187" y="370"/>
                      <a:pt x="137" y="458"/>
                      <a:pt x="109" y="557"/>
                    </a:cubicBezTo>
                    <a:cubicBezTo>
                      <a:pt x="66" y="707"/>
                      <a:pt x="75" y="884"/>
                      <a:pt x="135" y="1069"/>
                    </a:cubicBezTo>
                    <a:cubicBezTo>
                      <a:pt x="181" y="1209"/>
                      <a:pt x="258" y="1355"/>
                      <a:pt x="347" y="1469"/>
                    </a:cubicBezTo>
                    <a:cubicBezTo>
                      <a:pt x="464" y="1622"/>
                      <a:pt x="651" y="1790"/>
                      <a:pt x="903" y="1968"/>
                    </a:cubicBezTo>
                    <a:cubicBezTo>
                      <a:pt x="1091" y="2102"/>
                      <a:pt x="1247" y="2193"/>
                      <a:pt x="1264" y="22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17"/>
            <p:cNvGrpSpPr>
              <a:grpSpLocks noChangeAspect="1"/>
            </p:cNvGrpSpPr>
            <p:nvPr/>
          </p:nvGrpSpPr>
          <p:grpSpPr bwMode="auto">
            <a:xfrm>
              <a:off x="7881676" y="3044142"/>
              <a:ext cx="270687" cy="323850"/>
              <a:chOff x="4418" y="2286"/>
              <a:chExt cx="667" cy="798"/>
            </a:xfrm>
          </p:grpSpPr>
          <p:sp>
            <p:nvSpPr>
              <p:cNvPr id="33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4418" y="2286"/>
                <a:ext cx="667" cy="7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8"/>
              <p:cNvSpPr/>
              <p:nvPr/>
            </p:nvSpPr>
            <p:spPr bwMode="auto">
              <a:xfrm>
                <a:off x="4584" y="2286"/>
                <a:ext cx="332" cy="387"/>
              </a:xfrm>
              <a:custGeom>
                <a:avLst/>
                <a:gdLst>
                  <a:gd name="T0" fmla="*/ 26 w 243"/>
                  <a:gd name="T1" fmla="*/ 184 h 285"/>
                  <a:gd name="T2" fmla="*/ 123 w 243"/>
                  <a:gd name="T3" fmla="*/ 285 h 285"/>
                  <a:gd name="T4" fmla="*/ 219 w 243"/>
                  <a:gd name="T5" fmla="*/ 183 h 285"/>
                  <a:gd name="T6" fmla="*/ 241 w 243"/>
                  <a:gd name="T7" fmla="*/ 137 h 285"/>
                  <a:gd name="T8" fmla="*/ 226 w 243"/>
                  <a:gd name="T9" fmla="*/ 118 h 285"/>
                  <a:gd name="T10" fmla="*/ 123 w 243"/>
                  <a:gd name="T11" fmla="*/ 0 h 285"/>
                  <a:gd name="T12" fmla="*/ 19 w 243"/>
                  <a:gd name="T13" fmla="*/ 117 h 285"/>
                  <a:gd name="T14" fmla="*/ 2 w 243"/>
                  <a:gd name="T15" fmla="*/ 137 h 285"/>
                  <a:gd name="T16" fmla="*/ 26 w 243"/>
                  <a:gd name="T17" fmla="*/ 18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3" h="285">
                    <a:moveTo>
                      <a:pt x="26" y="184"/>
                    </a:moveTo>
                    <a:cubicBezTo>
                      <a:pt x="40" y="237"/>
                      <a:pt x="71" y="285"/>
                      <a:pt x="123" y="285"/>
                    </a:cubicBezTo>
                    <a:cubicBezTo>
                      <a:pt x="174" y="285"/>
                      <a:pt x="206" y="236"/>
                      <a:pt x="219" y="183"/>
                    </a:cubicBezTo>
                    <a:cubicBezTo>
                      <a:pt x="234" y="177"/>
                      <a:pt x="243" y="154"/>
                      <a:pt x="241" y="137"/>
                    </a:cubicBezTo>
                    <a:cubicBezTo>
                      <a:pt x="240" y="126"/>
                      <a:pt x="234" y="120"/>
                      <a:pt x="226" y="118"/>
                    </a:cubicBezTo>
                    <a:cubicBezTo>
                      <a:pt x="223" y="52"/>
                      <a:pt x="183" y="0"/>
                      <a:pt x="123" y="0"/>
                    </a:cubicBezTo>
                    <a:cubicBezTo>
                      <a:pt x="63" y="0"/>
                      <a:pt x="23" y="52"/>
                      <a:pt x="19" y="117"/>
                    </a:cubicBezTo>
                    <a:cubicBezTo>
                      <a:pt x="10" y="119"/>
                      <a:pt x="3" y="125"/>
                      <a:pt x="2" y="137"/>
                    </a:cubicBezTo>
                    <a:cubicBezTo>
                      <a:pt x="0" y="155"/>
                      <a:pt x="10" y="180"/>
                      <a:pt x="26" y="1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 19"/>
              <p:cNvSpPr>
                <a:spLocks noEditPoints="1"/>
              </p:cNvSpPr>
              <p:nvPr/>
            </p:nvSpPr>
            <p:spPr bwMode="auto">
              <a:xfrm>
                <a:off x="4417" y="2662"/>
                <a:ext cx="667" cy="422"/>
              </a:xfrm>
              <a:custGeom>
                <a:avLst/>
                <a:gdLst>
                  <a:gd name="T0" fmla="*/ 487 w 489"/>
                  <a:gd name="T1" fmla="*/ 191 h 311"/>
                  <a:gd name="T2" fmla="*/ 487 w 489"/>
                  <a:gd name="T3" fmla="*/ 176 h 311"/>
                  <a:gd name="T4" fmla="*/ 469 w 489"/>
                  <a:gd name="T5" fmla="*/ 99 h 311"/>
                  <a:gd name="T6" fmla="*/ 445 w 489"/>
                  <a:gd name="T7" fmla="*/ 67 h 311"/>
                  <a:gd name="T8" fmla="*/ 340 w 489"/>
                  <a:gd name="T9" fmla="*/ 23 h 311"/>
                  <a:gd name="T10" fmla="*/ 312 w 489"/>
                  <a:gd name="T11" fmla="*/ 1 h 311"/>
                  <a:gd name="T12" fmla="*/ 308 w 489"/>
                  <a:gd name="T13" fmla="*/ 4 h 311"/>
                  <a:gd name="T14" fmla="*/ 250 w 489"/>
                  <a:gd name="T15" fmla="*/ 60 h 311"/>
                  <a:gd name="T16" fmla="*/ 192 w 489"/>
                  <a:gd name="T17" fmla="*/ 25 h 311"/>
                  <a:gd name="T18" fmla="*/ 182 w 489"/>
                  <a:gd name="T19" fmla="*/ 6 h 311"/>
                  <a:gd name="T20" fmla="*/ 181 w 489"/>
                  <a:gd name="T21" fmla="*/ 5 h 311"/>
                  <a:gd name="T22" fmla="*/ 177 w 489"/>
                  <a:gd name="T23" fmla="*/ 1 h 311"/>
                  <a:gd name="T24" fmla="*/ 149 w 489"/>
                  <a:gd name="T25" fmla="*/ 23 h 311"/>
                  <a:gd name="T26" fmla="*/ 44 w 489"/>
                  <a:gd name="T27" fmla="*/ 67 h 311"/>
                  <a:gd name="T28" fmla="*/ 20 w 489"/>
                  <a:gd name="T29" fmla="*/ 99 h 311"/>
                  <a:gd name="T30" fmla="*/ 1 w 489"/>
                  <a:gd name="T31" fmla="*/ 181 h 311"/>
                  <a:gd name="T32" fmla="*/ 5 w 489"/>
                  <a:gd name="T33" fmla="*/ 296 h 311"/>
                  <a:gd name="T34" fmla="*/ 244 w 489"/>
                  <a:gd name="T35" fmla="*/ 311 h 311"/>
                  <a:gd name="T36" fmla="*/ 245 w 489"/>
                  <a:gd name="T37" fmla="*/ 311 h 311"/>
                  <a:gd name="T38" fmla="*/ 484 w 489"/>
                  <a:gd name="T39" fmla="*/ 296 h 311"/>
                  <a:gd name="T40" fmla="*/ 488 w 489"/>
                  <a:gd name="T41" fmla="*/ 219 h 311"/>
                  <a:gd name="T42" fmla="*/ 185 w 489"/>
                  <a:gd name="T43" fmla="*/ 35 h 311"/>
                  <a:gd name="T44" fmla="*/ 194 w 489"/>
                  <a:gd name="T45" fmla="*/ 113 h 311"/>
                  <a:gd name="T46" fmla="*/ 176 w 489"/>
                  <a:gd name="T47" fmla="*/ 20 h 311"/>
                  <a:gd name="T48" fmla="*/ 107 w 489"/>
                  <a:gd name="T49" fmla="*/ 292 h 311"/>
                  <a:gd name="T50" fmla="*/ 104 w 489"/>
                  <a:gd name="T51" fmla="*/ 161 h 311"/>
                  <a:gd name="T52" fmla="*/ 95 w 489"/>
                  <a:gd name="T53" fmla="*/ 290 h 311"/>
                  <a:gd name="T54" fmla="*/ 19 w 489"/>
                  <a:gd name="T55" fmla="*/ 217 h 311"/>
                  <a:gd name="T56" fmla="*/ 19 w 489"/>
                  <a:gd name="T57" fmla="*/ 181 h 311"/>
                  <a:gd name="T58" fmla="*/ 36 w 489"/>
                  <a:gd name="T59" fmla="*/ 105 h 311"/>
                  <a:gd name="T60" fmla="*/ 144 w 489"/>
                  <a:gd name="T61" fmla="*/ 45 h 311"/>
                  <a:gd name="T62" fmla="*/ 193 w 489"/>
                  <a:gd name="T63" fmla="*/ 133 h 311"/>
                  <a:gd name="T64" fmla="*/ 230 w 489"/>
                  <a:gd name="T65" fmla="*/ 114 h 311"/>
                  <a:gd name="T66" fmla="*/ 303 w 489"/>
                  <a:gd name="T67" fmla="*/ 35 h 311"/>
                  <a:gd name="T68" fmla="*/ 330 w 489"/>
                  <a:gd name="T69" fmla="*/ 35 h 311"/>
                  <a:gd name="T70" fmla="*/ 264 w 489"/>
                  <a:gd name="T71" fmla="*/ 67 h 311"/>
                  <a:gd name="T72" fmla="*/ 387 w 489"/>
                  <a:gd name="T73" fmla="*/ 290 h 311"/>
                  <a:gd name="T74" fmla="*/ 380 w 489"/>
                  <a:gd name="T75" fmla="*/ 161 h 311"/>
                  <a:gd name="T76" fmla="*/ 377 w 489"/>
                  <a:gd name="T77" fmla="*/ 292 h 311"/>
                  <a:gd name="T78" fmla="*/ 259 w 489"/>
                  <a:gd name="T79" fmla="*/ 114 h 311"/>
                  <a:gd name="T80" fmla="*/ 294 w 489"/>
                  <a:gd name="T81" fmla="*/ 132 h 311"/>
                  <a:gd name="T82" fmla="*/ 343 w 489"/>
                  <a:gd name="T83" fmla="*/ 41 h 311"/>
                  <a:gd name="T84" fmla="*/ 453 w 489"/>
                  <a:gd name="T85" fmla="*/ 105 h 311"/>
                  <a:gd name="T86" fmla="*/ 469 w 489"/>
                  <a:gd name="T87" fmla="*/ 177 h 311"/>
                  <a:gd name="T88" fmla="*/ 471 w 489"/>
                  <a:gd name="T89" fmla="*/ 282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9" h="311">
                    <a:moveTo>
                      <a:pt x="488" y="219"/>
                    </a:moveTo>
                    <a:cubicBezTo>
                      <a:pt x="488" y="208"/>
                      <a:pt x="488" y="198"/>
                      <a:pt x="487" y="191"/>
                    </a:cubicBezTo>
                    <a:cubicBezTo>
                      <a:pt x="487" y="187"/>
                      <a:pt x="487" y="184"/>
                      <a:pt x="487" y="181"/>
                    </a:cubicBezTo>
                    <a:cubicBezTo>
                      <a:pt x="487" y="179"/>
                      <a:pt x="487" y="177"/>
                      <a:pt x="487" y="176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84" y="140"/>
                      <a:pt x="477" y="116"/>
                      <a:pt x="469" y="99"/>
                    </a:cubicBezTo>
                    <a:cubicBezTo>
                      <a:pt x="461" y="83"/>
                      <a:pt x="452" y="74"/>
                      <a:pt x="446" y="68"/>
                    </a:cubicBezTo>
                    <a:cubicBezTo>
                      <a:pt x="445" y="67"/>
                      <a:pt x="445" y="67"/>
                      <a:pt x="445" y="67"/>
                    </a:cubicBezTo>
                    <a:cubicBezTo>
                      <a:pt x="412" y="48"/>
                      <a:pt x="379" y="37"/>
                      <a:pt x="340" y="23"/>
                    </a:cubicBezTo>
                    <a:cubicBezTo>
                      <a:pt x="340" y="23"/>
                      <a:pt x="340" y="23"/>
                      <a:pt x="340" y="23"/>
                    </a:cubicBezTo>
                    <a:cubicBezTo>
                      <a:pt x="317" y="2"/>
                      <a:pt x="317" y="2"/>
                      <a:pt x="317" y="2"/>
                    </a:cubicBezTo>
                    <a:cubicBezTo>
                      <a:pt x="316" y="1"/>
                      <a:pt x="314" y="0"/>
                      <a:pt x="312" y="1"/>
                    </a:cubicBezTo>
                    <a:cubicBezTo>
                      <a:pt x="310" y="1"/>
                      <a:pt x="308" y="3"/>
                      <a:pt x="308" y="4"/>
                    </a:cubicBezTo>
                    <a:cubicBezTo>
                      <a:pt x="308" y="4"/>
                      <a:pt x="308" y="4"/>
                      <a:pt x="308" y="4"/>
                    </a:cubicBezTo>
                    <a:cubicBezTo>
                      <a:pt x="308" y="5"/>
                      <a:pt x="304" y="14"/>
                      <a:pt x="296" y="25"/>
                    </a:cubicBezTo>
                    <a:cubicBezTo>
                      <a:pt x="288" y="36"/>
                      <a:pt x="268" y="54"/>
                      <a:pt x="250" y="60"/>
                    </a:cubicBezTo>
                    <a:cubicBezTo>
                      <a:pt x="239" y="60"/>
                      <a:pt x="239" y="60"/>
                      <a:pt x="239" y="60"/>
                    </a:cubicBezTo>
                    <a:cubicBezTo>
                      <a:pt x="218" y="51"/>
                      <a:pt x="201" y="36"/>
                      <a:pt x="192" y="25"/>
                    </a:cubicBezTo>
                    <a:cubicBezTo>
                      <a:pt x="188" y="19"/>
                      <a:pt x="185" y="14"/>
                      <a:pt x="184" y="10"/>
                    </a:cubicBezTo>
                    <a:cubicBezTo>
                      <a:pt x="183" y="8"/>
                      <a:pt x="182" y="7"/>
                      <a:pt x="182" y="6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1" y="3"/>
                      <a:pt x="179" y="1"/>
                      <a:pt x="177" y="1"/>
                    </a:cubicBezTo>
                    <a:cubicBezTo>
                      <a:pt x="175" y="0"/>
                      <a:pt x="173" y="1"/>
                      <a:pt x="172" y="2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8" y="23"/>
                    </a:cubicBezTo>
                    <a:cubicBezTo>
                      <a:pt x="109" y="37"/>
                      <a:pt x="77" y="48"/>
                      <a:pt x="44" y="67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37" y="74"/>
                      <a:pt x="28" y="83"/>
                      <a:pt x="20" y="99"/>
                    </a:cubicBezTo>
                    <a:cubicBezTo>
                      <a:pt x="12" y="116"/>
                      <a:pt x="5" y="140"/>
                      <a:pt x="2" y="176"/>
                    </a:cubicBezTo>
                    <a:cubicBezTo>
                      <a:pt x="2" y="177"/>
                      <a:pt x="2" y="179"/>
                      <a:pt x="1" y="181"/>
                    </a:cubicBezTo>
                    <a:cubicBezTo>
                      <a:pt x="1" y="198"/>
                      <a:pt x="1" y="250"/>
                      <a:pt x="0" y="290"/>
                    </a:cubicBezTo>
                    <a:cubicBezTo>
                      <a:pt x="0" y="293"/>
                      <a:pt x="2" y="295"/>
                      <a:pt x="5" y="296"/>
                    </a:cubicBezTo>
                    <a:cubicBezTo>
                      <a:pt x="33" y="300"/>
                      <a:pt x="95" y="307"/>
                      <a:pt x="96" y="307"/>
                    </a:cubicBezTo>
                    <a:cubicBezTo>
                      <a:pt x="139" y="310"/>
                      <a:pt x="197" y="311"/>
                      <a:pt x="244" y="311"/>
                    </a:cubicBezTo>
                    <a:cubicBezTo>
                      <a:pt x="244" y="311"/>
                      <a:pt x="244" y="311"/>
                      <a:pt x="244" y="311"/>
                    </a:cubicBezTo>
                    <a:cubicBezTo>
                      <a:pt x="245" y="311"/>
                      <a:pt x="245" y="311"/>
                      <a:pt x="245" y="311"/>
                    </a:cubicBezTo>
                    <a:cubicBezTo>
                      <a:pt x="292" y="311"/>
                      <a:pt x="345" y="310"/>
                      <a:pt x="387" y="307"/>
                    </a:cubicBezTo>
                    <a:cubicBezTo>
                      <a:pt x="388" y="307"/>
                      <a:pt x="456" y="300"/>
                      <a:pt x="484" y="296"/>
                    </a:cubicBezTo>
                    <a:cubicBezTo>
                      <a:pt x="487" y="295"/>
                      <a:pt x="489" y="293"/>
                      <a:pt x="489" y="290"/>
                    </a:cubicBezTo>
                    <a:cubicBezTo>
                      <a:pt x="488" y="267"/>
                      <a:pt x="488" y="241"/>
                      <a:pt x="488" y="219"/>
                    </a:cubicBezTo>
                    <a:close/>
                    <a:moveTo>
                      <a:pt x="176" y="20"/>
                    </a:moveTo>
                    <a:cubicBezTo>
                      <a:pt x="178" y="24"/>
                      <a:pt x="181" y="29"/>
                      <a:pt x="185" y="35"/>
                    </a:cubicBezTo>
                    <a:cubicBezTo>
                      <a:pt x="193" y="46"/>
                      <a:pt x="206" y="59"/>
                      <a:pt x="225" y="67"/>
                    </a:cubicBezTo>
                    <a:cubicBezTo>
                      <a:pt x="220" y="73"/>
                      <a:pt x="195" y="111"/>
                      <a:pt x="194" y="113"/>
                    </a:cubicBezTo>
                    <a:cubicBezTo>
                      <a:pt x="168" y="77"/>
                      <a:pt x="159" y="41"/>
                      <a:pt x="158" y="35"/>
                    </a:cubicBezTo>
                    <a:lnTo>
                      <a:pt x="176" y="20"/>
                    </a:lnTo>
                    <a:close/>
                    <a:moveTo>
                      <a:pt x="201" y="296"/>
                    </a:moveTo>
                    <a:cubicBezTo>
                      <a:pt x="170" y="295"/>
                      <a:pt x="134" y="294"/>
                      <a:pt x="107" y="292"/>
                    </a:cubicBezTo>
                    <a:cubicBezTo>
                      <a:pt x="107" y="166"/>
                      <a:pt x="107" y="166"/>
                      <a:pt x="107" y="166"/>
                    </a:cubicBezTo>
                    <a:cubicBezTo>
                      <a:pt x="107" y="164"/>
                      <a:pt x="105" y="162"/>
                      <a:pt x="104" y="161"/>
                    </a:cubicBezTo>
                    <a:cubicBezTo>
                      <a:pt x="102" y="160"/>
                      <a:pt x="100" y="160"/>
                      <a:pt x="98" y="162"/>
                    </a:cubicBezTo>
                    <a:cubicBezTo>
                      <a:pt x="96" y="164"/>
                      <a:pt x="95" y="258"/>
                      <a:pt x="95" y="290"/>
                    </a:cubicBezTo>
                    <a:cubicBezTo>
                      <a:pt x="69" y="288"/>
                      <a:pt x="42" y="285"/>
                      <a:pt x="18" y="282"/>
                    </a:cubicBezTo>
                    <a:cubicBezTo>
                      <a:pt x="18" y="261"/>
                      <a:pt x="18" y="237"/>
                      <a:pt x="19" y="217"/>
                    </a:cubicBezTo>
                    <a:cubicBezTo>
                      <a:pt x="19" y="206"/>
                      <a:pt x="19" y="197"/>
                      <a:pt x="19" y="190"/>
                    </a:cubicBezTo>
                    <a:cubicBezTo>
                      <a:pt x="19" y="186"/>
                      <a:pt x="19" y="183"/>
                      <a:pt x="19" y="181"/>
                    </a:cubicBezTo>
                    <a:cubicBezTo>
                      <a:pt x="19" y="179"/>
                      <a:pt x="19" y="177"/>
                      <a:pt x="19" y="177"/>
                    </a:cubicBezTo>
                    <a:cubicBezTo>
                      <a:pt x="22" y="142"/>
                      <a:pt x="29" y="120"/>
                      <a:pt x="36" y="105"/>
                    </a:cubicBezTo>
                    <a:cubicBezTo>
                      <a:pt x="43" y="91"/>
                      <a:pt x="50" y="84"/>
                      <a:pt x="56" y="78"/>
                    </a:cubicBezTo>
                    <a:cubicBezTo>
                      <a:pt x="84" y="63"/>
                      <a:pt x="109" y="59"/>
                      <a:pt x="144" y="45"/>
                    </a:cubicBezTo>
                    <a:cubicBezTo>
                      <a:pt x="146" y="57"/>
                      <a:pt x="159" y="95"/>
                      <a:pt x="188" y="131"/>
                    </a:cubicBezTo>
                    <a:cubicBezTo>
                      <a:pt x="189" y="132"/>
                      <a:pt x="191" y="134"/>
                      <a:pt x="193" y="133"/>
                    </a:cubicBezTo>
                    <a:cubicBezTo>
                      <a:pt x="195" y="133"/>
                      <a:pt x="213" y="101"/>
                      <a:pt x="216" y="97"/>
                    </a:cubicBezTo>
                    <a:cubicBezTo>
                      <a:pt x="230" y="114"/>
                      <a:pt x="230" y="114"/>
                      <a:pt x="230" y="114"/>
                    </a:cubicBezTo>
                    <a:lnTo>
                      <a:pt x="201" y="296"/>
                    </a:lnTo>
                    <a:close/>
                    <a:moveTo>
                      <a:pt x="303" y="35"/>
                    </a:moveTo>
                    <a:cubicBezTo>
                      <a:pt x="308" y="29"/>
                      <a:pt x="310" y="24"/>
                      <a:pt x="312" y="20"/>
                    </a:cubicBezTo>
                    <a:cubicBezTo>
                      <a:pt x="330" y="35"/>
                      <a:pt x="330" y="35"/>
                      <a:pt x="330" y="35"/>
                    </a:cubicBezTo>
                    <a:cubicBezTo>
                      <a:pt x="330" y="41"/>
                      <a:pt x="321" y="77"/>
                      <a:pt x="294" y="113"/>
                    </a:cubicBezTo>
                    <a:cubicBezTo>
                      <a:pt x="293" y="111"/>
                      <a:pt x="267" y="71"/>
                      <a:pt x="264" y="67"/>
                    </a:cubicBezTo>
                    <a:cubicBezTo>
                      <a:pt x="283" y="59"/>
                      <a:pt x="295" y="46"/>
                      <a:pt x="303" y="35"/>
                    </a:cubicBezTo>
                    <a:close/>
                    <a:moveTo>
                      <a:pt x="387" y="290"/>
                    </a:moveTo>
                    <a:cubicBezTo>
                      <a:pt x="387" y="290"/>
                      <a:pt x="387" y="163"/>
                      <a:pt x="386" y="162"/>
                    </a:cubicBezTo>
                    <a:cubicBezTo>
                      <a:pt x="384" y="160"/>
                      <a:pt x="382" y="160"/>
                      <a:pt x="380" y="161"/>
                    </a:cubicBezTo>
                    <a:cubicBezTo>
                      <a:pt x="378" y="162"/>
                      <a:pt x="377" y="164"/>
                      <a:pt x="377" y="166"/>
                    </a:cubicBezTo>
                    <a:cubicBezTo>
                      <a:pt x="377" y="166"/>
                      <a:pt x="377" y="260"/>
                      <a:pt x="377" y="292"/>
                    </a:cubicBezTo>
                    <a:cubicBezTo>
                      <a:pt x="350" y="294"/>
                      <a:pt x="318" y="295"/>
                      <a:pt x="287" y="296"/>
                    </a:cubicBezTo>
                    <a:cubicBezTo>
                      <a:pt x="282" y="263"/>
                      <a:pt x="259" y="115"/>
                      <a:pt x="259" y="114"/>
                    </a:cubicBezTo>
                    <a:cubicBezTo>
                      <a:pt x="259" y="114"/>
                      <a:pt x="271" y="100"/>
                      <a:pt x="271" y="100"/>
                    </a:cubicBezTo>
                    <a:cubicBezTo>
                      <a:pt x="275" y="103"/>
                      <a:pt x="292" y="132"/>
                      <a:pt x="294" y="132"/>
                    </a:cubicBezTo>
                    <a:cubicBezTo>
                      <a:pt x="296" y="132"/>
                      <a:pt x="298" y="132"/>
                      <a:pt x="299" y="130"/>
                    </a:cubicBezTo>
                    <a:cubicBezTo>
                      <a:pt x="328" y="94"/>
                      <a:pt x="342" y="52"/>
                      <a:pt x="343" y="41"/>
                    </a:cubicBezTo>
                    <a:cubicBezTo>
                      <a:pt x="379" y="54"/>
                      <a:pt x="405" y="63"/>
                      <a:pt x="433" y="78"/>
                    </a:cubicBezTo>
                    <a:cubicBezTo>
                      <a:pt x="439" y="84"/>
                      <a:pt x="446" y="91"/>
                      <a:pt x="453" y="105"/>
                    </a:cubicBezTo>
                    <a:cubicBezTo>
                      <a:pt x="460" y="120"/>
                      <a:pt x="466" y="142"/>
                      <a:pt x="469" y="177"/>
                    </a:cubicBezTo>
                    <a:cubicBezTo>
                      <a:pt x="469" y="177"/>
                      <a:pt x="469" y="177"/>
                      <a:pt x="469" y="177"/>
                    </a:cubicBezTo>
                    <a:cubicBezTo>
                      <a:pt x="469" y="177"/>
                      <a:pt x="469" y="179"/>
                      <a:pt x="470" y="181"/>
                    </a:cubicBezTo>
                    <a:cubicBezTo>
                      <a:pt x="470" y="196"/>
                      <a:pt x="470" y="243"/>
                      <a:pt x="471" y="282"/>
                    </a:cubicBezTo>
                    <a:cubicBezTo>
                      <a:pt x="447" y="285"/>
                      <a:pt x="414" y="288"/>
                      <a:pt x="387" y="2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9945543" y="2571920"/>
            <a:ext cx="1469985" cy="1469985"/>
            <a:chOff x="9792181" y="2430684"/>
            <a:chExt cx="1469985" cy="1469985"/>
          </a:xfrm>
        </p:grpSpPr>
        <p:sp>
          <p:nvSpPr>
            <p:cNvPr id="51" name="椭圆 50"/>
            <p:cNvSpPr/>
            <p:nvPr/>
          </p:nvSpPr>
          <p:spPr>
            <a:xfrm>
              <a:off x="9792181" y="2430684"/>
              <a:ext cx="1469985" cy="1469985"/>
            </a:xfrm>
            <a:prstGeom prst="ellipse">
              <a:avLst/>
            </a:prstGeom>
            <a:gradFill>
              <a:gsLst>
                <a:gs pos="0">
                  <a:schemeClr val="accent5">
                    <a:lumMod val="75000"/>
                  </a:schemeClr>
                </a:gs>
                <a:gs pos="48000">
                  <a:schemeClr val="accent5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55" name="Group 22"/>
            <p:cNvGrpSpPr>
              <a:grpSpLocks noChangeAspect="1"/>
            </p:cNvGrpSpPr>
            <p:nvPr/>
          </p:nvGrpSpPr>
          <p:grpSpPr bwMode="auto">
            <a:xfrm>
              <a:off x="10039109" y="2781719"/>
              <a:ext cx="1072588" cy="763209"/>
              <a:chOff x="3072" y="1817"/>
              <a:chExt cx="1886" cy="1342"/>
            </a:xfrm>
          </p:grpSpPr>
          <p:sp>
            <p:nvSpPr>
              <p:cNvPr id="56" name="AutoShape 21"/>
              <p:cNvSpPr>
                <a:spLocks noChangeAspect="1" noChangeArrowheads="1" noTextEdit="1"/>
              </p:cNvSpPr>
              <p:nvPr/>
            </p:nvSpPr>
            <p:spPr bwMode="auto">
              <a:xfrm>
                <a:off x="3072" y="1817"/>
                <a:ext cx="1886" cy="1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23"/>
              <p:cNvSpPr/>
              <p:nvPr/>
            </p:nvSpPr>
            <p:spPr bwMode="auto">
              <a:xfrm>
                <a:off x="3490" y="2191"/>
                <a:ext cx="481" cy="597"/>
              </a:xfrm>
              <a:custGeom>
                <a:avLst/>
                <a:gdLst>
                  <a:gd name="T0" fmla="*/ 86 w 354"/>
                  <a:gd name="T1" fmla="*/ 167 h 440"/>
                  <a:gd name="T2" fmla="*/ 86 w 354"/>
                  <a:gd name="T3" fmla="*/ 184 h 440"/>
                  <a:gd name="T4" fmla="*/ 71 w 354"/>
                  <a:gd name="T5" fmla="*/ 192 h 440"/>
                  <a:gd name="T6" fmla="*/ 35 w 354"/>
                  <a:gd name="T7" fmla="*/ 192 h 440"/>
                  <a:gd name="T8" fmla="*/ 18 w 354"/>
                  <a:gd name="T9" fmla="*/ 209 h 440"/>
                  <a:gd name="T10" fmla="*/ 18 w 354"/>
                  <a:gd name="T11" fmla="*/ 223 h 440"/>
                  <a:gd name="T12" fmla="*/ 35 w 354"/>
                  <a:gd name="T13" fmla="*/ 240 h 440"/>
                  <a:gd name="T14" fmla="*/ 108 w 354"/>
                  <a:gd name="T15" fmla="*/ 240 h 440"/>
                  <a:gd name="T16" fmla="*/ 125 w 354"/>
                  <a:gd name="T17" fmla="*/ 257 h 440"/>
                  <a:gd name="T18" fmla="*/ 125 w 354"/>
                  <a:gd name="T19" fmla="*/ 267 h 440"/>
                  <a:gd name="T20" fmla="*/ 108 w 354"/>
                  <a:gd name="T21" fmla="*/ 284 h 440"/>
                  <a:gd name="T22" fmla="*/ 35 w 354"/>
                  <a:gd name="T23" fmla="*/ 284 h 440"/>
                  <a:gd name="T24" fmla="*/ 18 w 354"/>
                  <a:gd name="T25" fmla="*/ 301 h 440"/>
                  <a:gd name="T26" fmla="*/ 18 w 354"/>
                  <a:gd name="T27" fmla="*/ 315 h 440"/>
                  <a:gd name="T28" fmla="*/ 35 w 354"/>
                  <a:gd name="T29" fmla="*/ 332 h 440"/>
                  <a:gd name="T30" fmla="*/ 108 w 354"/>
                  <a:gd name="T31" fmla="*/ 332 h 440"/>
                  <a:gd name="T32" fmla="*/ 125 w 354"/>
                  <a:gd name="T33" fmla="*/ 349 h 440"/>
                  <a:gd name="T34" fmla="*/ 125 w 354"/>
                  <a:gd name="T35" fmla="*/ 423 h 440"/>
                  <a:gd name="T36" fmla="*/ 142 w 354"/>
                  <a:gd name="T37" fmla="*/ 440 h 440"/>
                  <a:gd name="T38" fmla="*/ 206 w 354"/>
                  <a:gd name="T39" fmla="*/ 440 h 440"/>
                  <a:gd name="T40" fmla="*/ 223 w 354"/>
                  <a:gd name="T41" fmla="*/ 423 h 440"/>
                  <a:gd name="T42" fmla="*/ 223 w 354"/>
                  <a:gd name="T43" fmla="*/ 349 h 440"/>
                  <a:gd name="T44" fmla="*/ 240 w 354"/>
                  <a:gd name="T45" fmla="*/ 332 h 440"/>
                  <a:gd name="T46" fmla="*/ 314 w 354"/>
                  <a:gd name="T47" fmla="*/ 332 h 440"/>
                  <a:gd name="T48" fmla="*/ 331 w 354"/>
                  <a:gd name="T49" fmla="*/ 315 h 440"/>
                  <a:gd name="T50" fmla="*/ 331 w 354"/>
                  <a:gd name="T51" fmla="*/ 301 h 440"/>
                  <a:gd name="T52" fmla="*/ 314 w 354"/>
                  <a:gd name="T53" fmla="*/ 284 h 440"/>
                  <a:gd name="T54" fmla="*/ 240 w 354"/>
                  <a:gd name="T55" fmla="*/ 284 h 440"/>
                  <a:gd name="T56" fmla="*/ 223 w 354"/>
                  <a:gd name="T57" fmla="*/ 267 h 440"/>
                  <a:gd name="T58" fmla="*/ 223 w 354"/>
                  <a:gd name="T59" fmla="*/ 257 h 440"/>
                  <a:gd name="T60" fmla="*/ 240 w 354"/>
                  <a:gd name="T61" fmla="*/ 240 h 440"/>
                  <a:gd name="T62" fmla="*/ 314 w 354"/>
                  <a:gd name="T63" fmla="*/ 240 h 440"/>
                  <a:gd name="T64" fmla="*/ 331 w 354"/>
                  <a:gd name="T65" fmla="*/ 223 h 440"/>
                  <a:gd name="T66" fmla="*/ 331 w 354"/>
                  <a:gd name="T67" fmla="*/ 209 h 440"/>
                  <a:gd name="T68" fmla="*/ 314 w 354"/>
                  <a:gd name="T69" fmla="*/ 192 h 440"/>
                  <a:gd name="T70" fmla="*/ 280 w 354"/>
                  <a:gd name="T71" fmla="*/ 192 h 440"/>
                  <a:gd name="T72" fmla="*/ 265 w 354"/>
                  <a:gd name="T73" fmla="*/ 184 h 440"/>
                  <a:gd name="T74" fmla="*/ 265 w 354"/>
                  <a:gd name="T75" fmla="*/ 166 h 440"/>
                  <a:gd name="T76" fmla="*/ 351 w 354"/>
                  <a:gd name="T77" fmla="*/ 26 h 440"/>
                  <a:gd name="T78" fmla="*/ 351 w 354"/>
                  <a:gd name="T79" fmla="*/ 9 h 440"/>
                  <a:gd name="T80" fmla="*/ 336 w 354"/>
                  <a:gd name="T81" fmla="*/ 0 h 440"/>
                  <a:gd name="T82" fmla="*/ 268 w 354"/>
                  <a:gd name="T83" fmla="*/ 0 h 440"/>
                  <a:gd name="T84" fmla="*/ 252 w 354"/>
                  <a:gd name="T85" fmla="*/ 10 h 440"/>
                  <a:gd name="T86" fmla="*/ 208 w 354"/>
                  <a:gd name="T87" fmla="*/ 108 h 440"/>
                  <a:gd name="T88" fmla="*/ 182 w 354"/>
                  <a:gd name="T89" fmla="*/ 172 h 440"/>
                  <a:gd name="T90" fmla="*/ 174 w 354"/>
                  <a:gd name="T91" fmla="*/ 172 h 440"/>
                  <a:gd name="T92" fmla="*/ 148 w 354"/>
                  <a:gd name="T93" fmla="*/ 108 h 440"/>
                  <a:gd name="T94" fmla="*/ 105 w 354"/>
                  <a:gd name="T95" fmla="*/ 10 h 440"/>
                  <a:gd name="T96" fmla="*/ 89 w 354"/>
                  <a:gd name="T97" fmla="*/ 0 h 440"/>
                  <a:gd name="T98" fmla="*/ 18 w 354"/>
                  <a:gd name="T99" fmla="*/ 0 h 440"/>
                  <a:gd name="T100" fmla="*/ 4 w 354"/>
                  <a:gd name="T101" fmla="*/ 8 h 440"/>
                  <a:gd name="T102" fmla="*/ 4 w 354"/>
                  <a:gd name="T103" fmla="*/ 25 h 440"/>
                  <a:gd name="T104" fmla="*/ 86 w 354"/>
                  <a:gd name="T105" fmla="*/ 16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54" h="440">
                    <a:moveTo>
                      <a:pt x="86" y="167"/>
                    </a:moveTo>
                    <a:cubicBezTo>
                      <a:pt x="89" y="172"/>
                      <a:pt x="89" y="178"/>
                      <a:pt x="86" y="184"/>
                    </a:cubicBezTo>
                    <a:cubicBezTo>
                      <a:pt x="82" y="189"/>
                      <a:pt x="77" y="192"/>
                      <a:pt x="71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26" y="192"/>
                      <a:pt x="18" y="200"/>
                      <a:pt x="18" y="209"/>
                    </a:cubicBezTo>
                    <a:cubicBezTo>
                      <a:pt x="18" y="223"/>
                      <a:pt x="18" y="223"/>
                      <a:pt x="18" y="223"/>
                    </a:cubicBezTo>
                    <a:cubicBezTo>
                      <a:pt x="18" y="233"/>
                      <a:pt x="26" y="240"/>
                      <a:pt x="35" y="240"/>
                    </a:cubicBezTo>
                    <a:cubicBezTo>
                      <a:pt x="108" y="240"/>
                      <a:pt x="108" y="240"/>
                      <a:pt x="108" y="240"/>
                    </a:cubicBezTo>
                    <a:cubicBezTo>
                      <a:pt x="117" y="240"/>
                      <a:pt x="125" y="248"/>
                      <a:pt x="125" y="257"/>
                    </a:cubicBezTo>
                    <a:cubicBezTo>
                      <a:pt x="125" y="267"/>
                      <a:pt x="125" y="267"/>
                      <a:pt x="125" y="267"/>
                    </a:cubicBezTo>
                    <a:cubicBezTo>
                      <a:pt x="125" y="276"/>
                      <a:pt x="117" y="284"/>
                      <a:pt x="108" y="284"/>
                    </a:cubicBezTo>
                    <a:cubicBezTo>
                      <a:pt x="35" y="284"/>
                      <a:pt x="35" y="284"/>
                      <a:pt x="35" y="284"/>
                    </a:cubicBezTo>
                    <a:cubicBezTo>
                      <a:pt x="26" y="284"/>
                      <a:pt x="18" y="291"/>
                      <a:pt x="18" y="301"/>
                    </a:cubicBezTo>
                    <a:cubicBezTo>
                      <a:pt x="18" y="315"/>
                      <a:pt x="18" y="315"/>
                      <a:pt x="18" y="315"/>
                    </a:cubicBezTo>
                    <a:cubicBezTo>
                      <a:pt x="18" y="324"/>
                      <a:pt x="26" y="332"/>
                      <a:pt x="35" y="332"/>
                    </a:cubicBezTo>
                    <a:cubicBezTo>
                      <a:pt x="108" y="332"/>
                      <a:pt x="108" y="332"/>
                      <a:pt x="108" y="332"/>
                    </a:cubicBezTo>
                    <a:cubicBezTo>
                      <a:pt x="117" y="332"/>
                      <a:pt x="125" y="339"/>
                      <a:pt x="125" y="349"/>
                    </a:cubicBezTo>
                    <a:cubicBezTo>
                      <a:pt x="125" y="423"/>
                      <a:pt x="125" y="423"/>
                      <a:pt x="125" y="423"/>
                    </a:cubicBezTo>
                    <a:cubicBezTo>
                      <a:pt x="125" y="432"/>
                      <a:pt x="133" y="440"/>
                      <a:pt x="142" y="440"/>
                    </a:cubicBezTo>
                    <a:cubicBezTo>
                      <a:pt x="206" y="440"/>
                      <a:pt x="206" y="440"/>
                      <a:pt x="206" y="440"/>
                    </a:cubicBezTo>
                    <a:cubicBezTo>
                      <a:pt x="215" y="440"/>
                      <a:pt x="223" y="432"/>
                      <a:pt x="223" y="423"/>
                    </a:cubicBezTo>
                    <a:cubicBezTo>
                      <a:pt x="223" y="349"/>
                      <a:pt x="223" y="349"/>
                      <a:pt x="223" y="349"/>
                    </a:cubicBezTo>
                    <a:cubicBezTo>
                      <a:pt x="223" y="339"/>
                      <a:pt x="231" y="332"/>
                      <a:pt x="240" y="332"/>
                    </a:cubicBezTo>
                    <a:cubicBezTo>
                      <a:pt x="314" y="332"/>
                      <a:pt x="314" y="332"/>
                      <a:pt x="314" y="332"/>
                    </a:cubicBezTo>
                    <a:cubicBezTo>
                      <a:pt x="323" y="332"/>
                      <a:pt x="331" y="324"/>
                      <a:pt x="331" y="315"/>
                    </a:cubicBezTo>
                    <a:cubicBezTo>
                      <a:pt x="331" y="301"/>
                      <a:pt x="331" y="301"/>
                      <a:pt x="331" y="301"/>
                    </a:cubicBezTo>
                    <a:cubicBezTo>
                      <a:pt x="331" y="291"/>
                      <a:pt x="323" y="284"/>
                      <a:pt x="314" y="284"/>
                    </a:cubicBezTo>
                    <a:cubicBezTo>
                      <a:pt x="240" y="284"/>
                      <a:pt x="240" y="284"/>
                      <a:pt x="240" y="284"/>
                    </a:cubicBezTo>
                    <a:cubicBezTo>
                      <a:pt x="231" y="284"/>
                      <a:pt x="223" y="276"/>
                      <a:pt x="223" y="267"/>
                    </a:cubicBezTo>
                    <a:cubicBezTo>
                      <a:pt x="223" y="257"/>
                      <a:pt x="223" y="257"/>
                      <a:pt x="223" y="257"/>
                    </a:cubicBezTo>
                    <a:cubicBezTo>
                      <a:pt x="223" y="248"/>
                      <a:pt x="231" y="240"/>
                      <a:pt x="240" y="240"/>
                    </a:cubicBezTo>
                    <a:cubicBezTo>
                      <a:pt x="314" y="240"/>
                      <a:pt x="314" y="240"/>
                      <a:pt x="314" y="240"/>
                    </a:cubicBezTo>
                    <a:cubicBezTo>
                      <a:pt x="323" y="240"/>
                      <a:pt x="331" y="233"/>
                      <a:pt x="331" y="223"/>
                    </a:cubicBezTo>
                    <a:cubicBezTo>
                      <a:pt x="331" y="209"/>
                      <a:pt x="331" y="209"/>
                      <a:pt x="331" y="209"/>
                    </a:cubicBezTo>
                    <a:cubicBezTo>
                      <a:pt x="331" y="200"/>
                      <a:pt x="323" y="192"/>
                      <a:pt x="314" y="192"/>
                    </a:cubicBezTo>
                    <a:cubicBezTo>
                      <a:pt x="280" y="192"/>
                      <a:pt x="280" y="192"/>
                      <a:pt x="280" y="192"/>
                    </a:cubicBezTo>
                    <a:cubicBezTo>
                      <a:pt x="273" y="192"/>
                      <a:pt x="268" y="189"/>
                      <a:pt x="265" y="184"/>
                    </a:cubicBezTo>
                    <a:cubicBezTo>
                      <a:pt x="262" y="178"/>
                      <a:pt x="262" y="172"/>
                      <a:pt x="265" y="166"/>
                    </a:cubicBezTo>
                    <a:cubicBezTo>
                      <a:pt x="351" y="26"/>
                      <a:pt x="351" y="26"/>
                      <a:pt x="351" y="26"/>
                    </a:cubicBezTo>
                    <a:cubicBezTo>
                      <a:pt x="354" y="20"/>
                      <a:pt x="354" y="14"/>
                      <a:pt x="351" y="9"/>
                    </a:cubicBezTo>
                    <a:cubicBezTo>
                      <a:pt x="348" y="3"/>
                      <a:pt x="342" y="0"/>
                      <a:pt x="336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61" y="0"/>
                      <a:pt x="255" y="4"/>
                      <a:pt x="252" y="10"/>
                    </a:cubicBezTo>
                    <a:cubicBezTo>
                      <a:pt x="208" y="108"/>
                      <a:pt x="208" y="108"/>
                      <a:pt x="208" y="108"/>
                    </a:cubicBezTo>
                    <a:cubicBezTo>
                      <a:pt x="198" y="130"/>
                      <a:pt x="190" y="152"/>
                      <a:pt x="182" y="172"/>
                    </a:cubicBezTo>
                    <a:cubicBezTo>
                      <a:pt x="181" y="176"/>
                      <a:pt x="175" y="176"/>
                      <a:pt x="174" y="172"/>
                    </a:cubicBezTo>
                    <a:cubicBezTo>
                      <a:pt x="166" y="152"/>
                      <a:pt x="159" y="132"/>
                      <a:pt x="148" y="108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2" y="4"/>
                      <a:pt x="96" y="0"/>
                      <a:pt x="8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2" y="0"/>
                      <a:pt x="7" y="3"/>
                      <a:pt x="4" y="8"/>
                    </a:cubicBezTo>
                    <a:cubicBezTo>
                      <a:pt x="0" y="14"/>
                      <a:pt x="0" y="20"/>
                      <a:pt x="4" y="25"/>
                    </a:cubicBezTo>
                    <a:lnTo>
                      <a:pt x="86" y="1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24"/>
              <p:cNvSpPr>
                <a:spLocks noEditPoints="1"/>
              </p:cNvSpPr>
              <p:nvPr/>
            </p:nvSpPr>
            <p:spPr bwMode="auto">
              <a:xfrm>
                <a:off x="3073" y="1817"/>
                <a:ext cx="1315" cy="1312"/>
              </a:xfrm>
              <a:custGeom>
                <a:avLst/>
                <a:gdLst>
                  <a:gd name="T0" fmla="*/ 484 w 968"/>
                  <a:gd name="T1" fmla="*/ 968 h 968"/>
                  <a:gd name="T2" fmla="*/ 826 w 968"/>
                  <a:gd name="T3" fmla="*/ 826 h 968"/>
                  <a:gd name="T4" fmla="*/ 968 w 968"/>
                  <a:gd name="T5" fmla="*/ 484 h 968"/>
                  <a:gd name="T6" fmla="*/ 826 w 968"/>
                  <a:gd name="T7" fmla="*/ 142 h 968"/>
                  <a:gd name="T8" fmla="*/ 484 w 968"/>
                  <a:gd name="T9" fmla="*/ 0 h 968"/>
                  <a:gd name="T10" fmla="*/ 142 w 968"/>
                  <a:gd name="T11" fmla="*/ 142 h 968"/>
                  <a:gd name="T12" fmla="*/ 0 w 968"/>
                  <a:gd name="T13" fmla="*/ 484 h 968"/>
                  <a:gd name="T14" fmla="*/ 142 w 968"/>
                  <a:gd name="T15" fmla="*/ 826 h 968"/>
                  <a:gd name="T16" fmla="*/ 484 w 968"/>
                  <a:gd name="T17" fmla="*/ 968 h 968"/>
                  <a:gd name="T18" fmla="*/ 176 w 968"/>
                  <a:gd name="T19" fmla="*/ 176 h 968"/>
                  <a:gd name="T20" fmla="*/ 484 w 968"/>
                  <a:gd name="T21" fmla="*/ 48 h 968"/>
                  <a:gd name="T22" fmla="*/ 702 w 968"/>
                  <a:gd name="T23" fmla="*/ 106 h 968"/>
                  <a:gd name="T24" fmla="*/ 680 w 968"/>
                  <a:gd name="T25" fmla="*/ 144 h 968"/>
                  <a:gd name="T26" fmla="*/ 586 w 968"/>
                  <a:gd name="T27" fmla="*/ 105 h 968"/>
                  <a:gd name="T28" fmla="*/ 484 w 968"/>
                  <a:gd name="T29" fmla="*/ 92 h 968"/>
                  <a:gd name="T30" fmla="*/ 207 w 968"/>
                  <a:gd name="T31" fmla="*/ 207 h 968"/>
                  <a:gd name="T32" fmla="*/ 92 w 968"/>
                  <a:gd name="T33" fmla="*/ 484 h 968"/>
                  <a:gd name="T34" fmla="*/ 145 w 968"/>
                  <a:gd name="T35" fmla="*/ 680 h 968"/>
                  <a:gd name="T36" fmla="*/ 288 w 968"/>
                  <a:gd name="T37" fmla="*/ 824 h 968"/>
                  <a:gd name="T38" fmla="*/ 300 w 968"/>
                  <a:gd name="T39" fmla="*/ 803 h 968"/>
                  <a:gd name="T40" fmla="*/ 165 w 968"/>
                  <a:gd name="T41" fmla="*/ 668 h 968"/>
                  <a:gd name="T42" fmla="*/ 116 w 968"/>
                  <a:gd name="T43" fmla="*/ 484 h 968"/>
                  <a:gd name="T44" fmla="*/ 224 w 968"/>
                  <a:gd name="T45" fmla="*/ 224 h 968"/>
                  <a:gd name="T46" fmla="*/ 484 w 968"/>
                  <a:gd name="T47" fmla="*/ 116 h 968"/>
                  <a:gd name="T48" fmla="*/ 579 w 968"/>
                  <a:gd name="T49" fmla="*/ 128 h 968"/>
                  <a:gd name="T50" fmla="*/ 668 w 968"/>
                  <a:gd name="T51" fmla="*/ 165 h 968"/>
                  <a:gd name="T52" fmla="*/ 679 w 968"/>
                  <a:gd name="T53" fmla="*/ 147 h 968"/>
                  <a:gd name="T54" fmla="*/ 821 w 968"/>
                  <a:gd name="T55" fmla="*/ 289 h 968"/>
                  <a:gd name="T56" fmla="*/ 873 w 968"/>
                  <a:gd name="T57" fmla="*/ 484 h 968"/>
                  <a:gd name="T58" fmla="*/ 759 w 968"/>
                  <a:gd name="T59" fmla="*/ 759 h 968"/>
                  <a:gd name="T60" fmla="*/ 484 w 968"/>
                  <a:gd name="T61" fmla="*/ 873 h 968"/>
                  <a:gd name="T62" fmla="*/ 383 w 968"/>
                  <a:gd name="T63" fmla="*/ 860 h 968"/>
                  <a:gd name="T64" fmla="*/ 290 w 968"/>
                  <a:gd name="T65" fmla="*/ 821 h 968"/>
                  <a:gd name="T66" fmla="*/ 266 w 968"/>
                  <a:gd name="T67" fmla="*/ 862 h 968"/>
                  <a:gd name="T68" fmla="*/ 176 w 968"/>
                  <a:gd name="T69" fmla="*/ 792 h 968"/>
                  <a:gd name="T70" fmla="*/ 48 w 968"/>
                  <a:gd name="T71" fmla="*/ 484 h 968"/>
                  <a:gd name="T72" fmla="*/ 176 w 968"/>
                  <a:gd name="T73" fmla="*/ 176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8" h="968">
                    <a:moveTo>
                      <a:pt x="484" y="968"/>
                    </a:moveTo>
                    <a:cubicBezTo>
                      <a:pt x="618" y="968"/>
                      <a:pt x="739" y="914"/>
                      <a:pt x="826" y="826"/>
                    </a:cubicBezTo>
                    <a:cubicBezTo>
                      <a:pt x="914" y="739"/>
                      <a:pt x="968" y="618"/>
                      <a:pt x="968" y="484"/>
                    </a:cubicBezTo>
                    <a:cubicBezTo>
                      <a:pt x="968" y="350"/>
                      <a:pt x="914" y="229"/>
                      <a:pt x="826" y="142"/>
                    </a:cubicBezTo>
                    <a:cubicBezTo>
                      <a:pt x="739" y="54"/>
                      <a:pt x="618" y="0"/>
                      <a:pt x="484" y="0"/>
                    </a:cubicBezTo>
                    <a:cubicBezTo>
                      <a:pt x="351" y="0"/>
                      <a:pt x="230" y="54"/>
                      <a:pt x="142" y="142"/>
                    </a:cubicBezTo>
                    <a:cubicBezTo>
                      <a:pt x="54" y="229"/>
                      <a:pt x="0" y="350"/>
                      <a:pt x="0" y="484"/>
                    </a:cubicBezTo>
                    <a:cubicBezTo>
                      <a:pt x="0" y="618"/>
                      <a:pt x="54" y="739"/>
                      <a:pt x="142" y="826"/>
                    </a:cubicBezTo>
                    <a:cubicBezTo>
                      <a:pt x="230" y="914"/>
                      <a:pt x="351" y="968"/>
                      <a:pt x="484" y="968"/>
                    </a:cubicBezTo>
                    <a:close/>
                    <a:moveTo>
                      <a:pt x="176" y="176"/>
                    </a:moveTo>
                    <a:cubicBezTo>
                      <a:pt x="255" y="97"/>
                      <a:pt x="364" y="48"/>
                      <a:pt x="484" y="48"/>
                    </a:cubicBezTo>
                    <a:cubicBezTo>
                      <a:pt x="564" y="48"/>
                      <a:pt x="638" y="69"/>
                      <a:pt x="702" y="106"/>
                    </a:cubicBezTo>
                    <a:cubicBezTo>
                      <a:pt x="680" y="144"/>
                      <a:pt x="680" y="144"/>
                      <a:pt x="680" y="144"/>
                    </a:cubicBezTo>
                    <a:cubicBezTo>
                      <a:pt x="650" y="127"/>
                      <a:pt x="619" y="114"/>
                      <a:pt x="586" y="105"/>
                    </a:cubicBezTo>
                    <a:cubicBezTo>
                      <a:pt x="553" y="96"/>
                      <a:pt x="519" y="92"/>
                      <a:pt x="484" y="92"/>
                    </a:cubicBezTo>
                    <a:cubicBezTo>
                      <a:pt x="376" y="92"/>
                      <a:pt x="278" y="136"/>
                      <a:pt x="207" y="207"/>
                    </a:cubicBezTo>
                    <a:cubicBezTo>
                      <a:pt x="136" y="278"/>
                      <a:pt x="92" y="376"/>
                      <a:pt x="92" y="484"/>
                    </a:cubicBezTo>
                    <a:cubicBezTo>
                      <a:pt x="92" y="554"/>
                      <a:pt x="111" y="621"/>
                      <a:pt x="145" y="680"/>
                    </a:cubicBezTo>
                    <a:cubicBezTo>
                      <a:pt x="178" y="739"/>
                      <a:pt x="227" y="789"/>
                      <a:pt x="288" y="824"/>
                    </a:cubicBezTo>
                    <a:cubicBezTo>
                      <a:pt x="300" y="803"/>
                      <a:pt x="300" y="803"/>
                      <a:pt x="300" y="803"/>
                    </a:cubicBezTo>
                    <a:cubicBezTo>
                      <a:pt x="243" y="770"/>
                      <a:pt x="197" y="723"/>
                      <a:pt x="165" y="668"/>
                    </a:cubicBezTo>
                    <a:cubicBezTo>
                      <a:pt x="134" y="613"/>
                      <a:pt x="116" y="550"/>
                      <a:pt x="116" y="484"/>
                    </a:cubicBezTo>
                    <a:cubicBezTo>
                      <a:pt x="116" y="382"/>
                      <a:pt x="157" y="290"/>
                      <a:pt x="224" y="224"/>
                    </a:cubicBezTo>
                    <a:cubicBezTo>
                      <a:pt x="290" y="157"/>
                      <a:pt x="383" y="116"/>
                      <a:pt x="484" y="116"/>
                    </a:cubicBezTo>
                    <a:cubicBezTo>
                      <a:pt x="517" y="116"/>
                      <a:pt x="549" y="120"/>
                      <a:pt x="579" y="128"/>
                    </a:cubicBezTo>
                    <a:cubicBezTo>
                      <a:pt x="610" y="137"/>
                      <a:pt x="640" y="149"/>
                      <a:pt x="668" y="165"/>
                    </a:cubicBezTo>
                    <a:cubicBezTo>
                      <a:pt x="679" y="147"/>
                      <a:pt x="679" y="147"/>
                      <a:pt x="679" y="147"/>
                    </a:cubicBezTo>
                    <a:cubicBezTo>
                      <a:pt x="739" y="182"/>
                      <a:pt x="788" y="231"/>
                      <a:pt x="821" y="289"/>
                    </a:cubicBezTo>
                    <a:cubicBezTo>
                      <a:pt x="855" y="347"/>
                      <a:pt x="873" y="414"/>
                      <a:pt x="873" y="484"/>
                    </a:cubicBezTo>
                    <a:cubicBezTo>
                      <a:pt x="873" y="592"/>
                      <a:pt x="830" y="689"/>
                      <a:pt x="759" y="759"/>
                    </a:cubicBezTo>
                    <a:cubicBezTo>
                      <a:pt x="689" y="830"/>
                      <a:pt x="592" y="873"/>
                      <a:pt x="484" y="873"/>
                    </a:cubicBezTo>
                    <a:cubicBezTo>
                      <a:pt x="450" y="873"/>
                      <a:pt x="416" y="869"/>
                      <a:pt x="383" y="860"/>
                    </a:cubicBezTo>
                    <a:cubicBezTo>
                      <a:pt x="351" y="851"/>
                      <a:pt x="319" y="838"/>
                      <a:pt x="290" y="821"/>
                    </a:cubicBezTo>
                    <a:cubicBezTo>
                      <a:pt x="266" y="862"/>
                      <a:pt x="266" y="862"/>
                      <a:pt x="266" y="862"/>
                    </a:cubicBezTo>
                    <a:cubicBezTo>
                      <a:pt x="233" y="842"/>
                      <a:pt x="203" y="819"/>
                      <a:pt x="176" y="792"/>
                    </a:cubicBezTo>
                    <a:cubicBezTo>
                      <a:pt x="97" y="713"/>
                      <a:pt x="48" y="604"/>
                      <a:pt x="48" y="484"/>
                    </a:cubicBezTo>
                    <a:cubicBezTo>
                      <a:pt x="48" y="364"/>
                      <a:pt x="97" y="255"/>
                      <a:pt x="176" y="1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9" name="Freeform 25"/>
              <p:cNvSpPr/>
              <p:nvPr/>
            </p:nvSpPr>
            <p:spPr bwMode="auto">
              <a:xfrm>
                <a:off x="4404" y="1879"/>
                <a:ext cx="553" cy="1281"/>
              </a:xfrm>
              <a:custGeom>
                <a:avLst/>
                <a:gdLst>
                  <a:gd name="T0" fmla="*/ 0 w 553"/>
                  <a:gd name="T1" fmla="*/ 1005 h 1281"/>
                  <a:gd name="T2" fmla="*/ 185 w 553"/>
                  <a:gd name="T3" fmla="*/ 1189 h 1281"/>
                  <a:gd name="T4" fmla="*/ 277 w 553"/>
                  <a:gd name="T5" fmla="*/ 1281 h 1281"/>
                  <a:gd name="T6" fmla="*/ 277 w 553"/>
                  <a:gd name="T7" fmla="*/ 1281 h 1281"/>
                  <a:gd name="T8" fmla="*/ 277 w 553"/>
                  <a:gd name="T9" fmla="*/ 1281 h 1281"/>
                  <a:gd name="T10" fmla="*/ 369 w 553"/>
                  <a:gd name="T11" fmla="*/ 1189 h 1281"/>
                  <a:gd name="T12" fmla="*/ 553 w 553"/>
                  <a:gd name="T13" fmla="*/ 1005 h 1281"/>
                  <a:gd name="T14" fmla="*/ 462 w 553"/>
                  <a:gd name="T15" fmla="*/ 913 h 1281"/>
                  <a:gd name="T16" fmla="*/ 331 w 553"/>
                  <a:gd name="T17" fmla="*/ 1043 h 1281"/>
                  <a:gd name="T18" fmla="*/ 331 w 553"/>
                  <a:gd name="T19" fmla="*/ 109 h 1281"/>
                  <a:gd name="T20" fmla="*/ 223 w 553"/>
                  <a:gd name="T21" fmla="*/ 0 h 1281"/>
                  <a:gd name="T22" fmla="*/ 223 w 553"/>
                  <a:gd name="T23" fmla="*/ 1043 h 1281"/>
                  <a:gd name="T24" fmla="*/ 92 w 553"/>
                  <a:gd name="T25" fmla="*/ 913 h 1281"/>
                  <a:gd name="T26" fmla="*/ 0 w 553"/>
                  <a:gd name="T27" fmla="*/ 1005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3" h="1281">
                    <a:moveTo>
                      <a:pt x="0" y="1005"/>
                    </a:moveTo>
                    <a:lnTo>
                      <a:pt x="185" y="1189"/>
                    </a:lnTo>
                    <a:lnTo>
                      <a:pt x="277" y="1281"/>
                    </a:lnTo>
                    <a:lnTo>
                      <a:pt x="277" y="1281"/>
                    </a:lnTo>
                    <a:lnTo>
                      <a:pt x="277" y="1281"/>
                    </a:lnTo>
                    <a:lnTo>
                      <a:pt x="369" y="1189"/>
                    </a:lnTo>
                    <a:lnTo>
                      <a:pt x="553" y="1005"/>
                    </a:lnTo>
                    <a:lnTo>
                      <a:pt x="462" y="913"/>
                    </a:lnTo>
                    <a:lnTo>
                      <a:pt x="331" y="1043"/>
                    </a:lnTo>
                    <a:lnTo>
                      <a:pt x="331" y="109"/>
                    </a:lnTo>
                    <a:lnTo>
                      <a:pt x="223" y="0"/>
                    </a:lnTo>
                    <a:lnTo>
                      <a:pt x="223" y="1043"/>
                    </a:lnTo>
                    <a:lnTo>
                      <a:pt x="92" y="913"/>
                    </a:lnTo>
                    <a:lnTo>
                      <a:pt x="0" y="10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316022" y="3915237"/>
            <a:ext cx="2023639" cy="643161"/>
            <a:chOff x="729205" y="5514263"/>
            <a:chExt cx="6565111" cy="435126"/>
          </a:xfrm>
        </p:grpSpPr>
        <p:sp>
          <p:nvSpPr>
            <p:cNvPr id="62" name="矩形: 圆角 61"/>
            <p:cNvSpPr/>
            <p:nvPr/>
          </p:nvSpPr>
          <p:spPr>
            <a:xfrm>
              <a:off x="729205" y="5544273"/>
              <a:ext cx="6565111" cy="389876"/>
            </a:xfrm>
            <a:prstGeom prst="downArrowCallou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文本占位符 13"/>
            <p:cNvSpPr txBox="1"/>
            <p:nvPr/>
          </p:nvSpPr>
          <p:spPr>
            <a:xfrm>
              <a:off x="1642120" y="5514263"/>
              <a:ext cx="5478993" cy="435126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6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提升企业形象</a:t>
              </a:r>
              <a:endParaRPr lang="zh-CN" altLang="en-US" sz="16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TextBox 6"/>
          <p:cNvSpPr>
            <a:spLocks noChangeArrowheads="1"/>
          </p:cNvSpPr>
          <p:nvPr/>
        </p:nvSpPr>
        <p:spPr bwMode="auto">
          <a:xfrm>
            <a:off x="299624" y="4709346"/>
            <a:ext cx="2038784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整齐清洁的工作环境，使顾客有信心，易于吸引顾客。</a:t>
            </a:r>
            <a:endParaRPr lang="en-US" altLang="zh-CN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由于口碑相传，会成为学习的对象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213778" y="4480193"/>
            <a:ext cx="2241632" cy="1788289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椭圆 75"/>
          <p:cNvSpPr/>
          <p:nvPr/>
        </p:nvSpPr>
        <p:spPr bwMode="auto">
          <a:xfrm>
            <a:off x="1182103" y="2075239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3848649" y="1123943"/>
            <a:ext cx="5485697" cy="46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管理的主要效能表现在以下六个方面</a:t>
            </a:r>
            <a:endParaRPr lang="zh-CN" altLang="en-US" sz="20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 bwMode="auto">
          <a:xfrm>
            <a:off x="3848649" y="2097497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036072" y="3915237"/>
            <a:ext cx="2023639" cy="643161"/>
            <a:chOff x="729205" y="5514263"/>
            <a:chExt cx="6565111" cy="435126"/>
          </a:xfrm>
        </p:grpSpPr>
        <p:sp>
          <p:nvSpPr>
            <p:cNvPr id="82" name="矩形: 圆角 81"/>
            <p:cNvSpPr/>
            <p:nvPr/>
          </p:nvSpPr>
          <p:spPr>
            <a:xfrm>
              <a:off x="729205" y="5544273"/>
              <a:ext cx="6565111" cy="389876"/>
            </a:xfrm>
            <a:prstGeom prst="downArrowCallou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文本占位符 13"/>
            <p:cNvSpPr txBox="1"/>
            <p:nvPr/>
          </p:nvSpPr>
          <p:spPr>
            <a:xfrm>
              <a:off x="1642120" y="5514263"/>
              <a:ext cx="5478993" cy="435126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6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提升员工归属感</a:t>
              </a:r>
              <a:endParaRPr lang="zh-CN" altLang="en-US" sz="16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4" name="TextBox 6"/>
          <p:cNvSpPr>
            <a:spLocks noChangeArrowheads="1"/>
          </p:cNvSpPr>
          <p:nvPr/>
        </p:nvSpPr>
        <p:spPr bwMode="auto">
          <a:xfrm>
            <a:off x="3019673" y="4732495"/>
            <a:ext cx="215578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人人变成有素养的员工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员工有尊严，有成就感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易带动改善的意愿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对自己的工作易付出爱心与耐心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Rectangle 2"/>
          <p:cNvSpPr>
            <a:spLocks noChangeArrowheads="1"/>
          </p:cNvSpPr>
          <p:nvPr/>
        </p:nvSpPr>
        <p:spPr bwMode="auto">
          <a:xfrm>
            <a:off x="2933828" y="4480193"/>
            <a:ext cx="2241632" cy="1799864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 bwMode="auto">
          <a:xfrm>
            <a:off x="10438452" y="2139344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9696103" y="3993446"/>
            <a:ext cx="2213319" cy="643161"/>
            <a:chOff x="729205" y="5514263"/>
            <a:chExt cx="7180472" cy="435126"/>
          </a:xfrm>
        </p:grpSpPr>
        <p:sp>
          <p:nvSpPr>
            <p:cNvPr id="88" name="矩形: 圆角 87"/>
            <p:cNvSpPr/>
            <p:nvPr/>
          </p:nvSpPr>
          <p:spPr>
            <a:xfrm>
              <a:off x="729205" y="5544273"/>
              <a:ext cx="6565111" cy="389876"/>
            </a:xfrm>
            <a:prstGeom prst="downArrowCallou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9" name="文本占位符 13"/>
            <p:cNvSpPr txBox="1"/>
            <p:nvPr/>
          </p:nvSpPr>
          <p:spPr>
            <a:xfrm>
              <a:off x="2430686" y="5514263"/>
              <a:ext cx="5478991" cy="435126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6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减少浪费</a:t>
              </a:r>
              <a:endParaRPr lang="zh-CN" altLang="en-US" sz="16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0" name="TextBox 6"/>
          <p:cNvSpPr>
            <a:spLocks noChangeArrowheads="1"/>
          </p:cNvSpPr>
          <p:nvPr/>
        </p:nvSpPr>
        <p:spPr bwMode="auto">
          <a:xfrm>
            <a:off x="9679704" y="4810704"/>
            <a:ext cx="215578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人的浪费减少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场所的浪费减少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时间浪费减少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减少浪费</a:t>
            </a:r>
            <a:r>
              <a:rPr lang="en-US" altLang="zh-CN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=</a:t>
            </a: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降低成本</a:t>
            </a:r>
            <a:r>
              <a:rPr lang="en-US" altLang="zh-CN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=</a:t>
            </a: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增加利润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" name="Rectangle 2"/>
          <p:cNvSpPr>
            <a:spLocks noChangeArrowheads="1"/>
          </p:cNvSpPr>
          <p:nvPr/>
        </p:nvSpPr>
        <p:spPr bwMode="auto">
          <a:xfrm>
            <a:off x="9593859" y="4558402"/>
            <a:ext cx="2241632" cy="1799864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292778" y="2299944"/>
            <a:ext cx="206775" cy="206775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48000">
                <a:schemeClr val="accent6">
                  <a:lumMod val="50000"/>
                </a:schemeClr>
              </a:gs>
              <a:gs pos="100000">
                <a:schemeClr val="accent6">
                  <a:lumMod val="90000"/>
                </a:schemeClr>
              </a:gs>
            </a:gsLst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0586682" y="2292907"/>
            <a:ext cx="206775" cy="206775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48000">
                <a:schemeClr val="accent6">
                  <a:lumMod val="50000"/>
                </a:schemeClr>
              </a:gs>
              <a:gs pos="100000">
                <a:schemeClr val="accent6">
                  <a:lumMod val="90000"/>
                </a:schemeClr>
              </a:gs>
            </a:gsLst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3990474" y="2239719"/>
            <a:ext cx="206775" cy="206775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48000">
                <a:schemeClr val="accent6">
                  <a:lumMod val="50000"/>
                </a:schemeClr>
              </a:gs>
              <a:gs pos="100000">
                <a:schemeClr val="accent6">
                  <a:lumMod val="90000"/>
                </a:schemeClr>
              </a:gs>
            </a:gsLst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330333" y="2220318"/>
            <a:ext cx="206775" cy="206775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48000">
                <a:schemeClr val="accent6">
                  <a:lumMod val="50000"/>
                </a:schemeClr>
              </a:gs>
              <a:gs pos="100000">
                <a:schemeClr val="accent6">
                  <a:lumMod val="90000"/>
                </a:schemeClr>
              </a:gs>
            </a:gsLst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3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 animBg="1"/>
      <p:bldP spid="71" grpId="0" bldLvl="0" animBg="1" autoUpdateAnimBg="0"/>
      <p:bldP spid="72" grpId="0" bldLvl="0" autoUpdateAnimBg="0"/>
      <p:bldP spid="76" grpId="0" bldLvl="0" animBg="1" autoUpdateAnimBg="0"/>
      <p:bldP spid="84" grpId="0"/>
      <p:bldP spid="85" grpId="0" animBg="1"/>
      <p:bldP spid="86" grpId="0" bldLvl="0" animBg="1" autoUpdateAnimBg="0"/>
      <p:bldP spid="90" grpId="0"/>
      <p:bldP spid="9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667520" y="2531577"/>
            <a:ext cx="1469985" cy="1469985"/>
            <a:chOff x="4271057" y="2430684"/>
            <a:chExt cx="1469985" cy="1469985"/>
          </a:xfrm>
        </p:grpSpPr>
        <p:grpSp>
          <p:nvGrpSpPr>
            <p:cNvPr id="15" name="组合 14"/>
            <p:cNvGrpSpPr/>
            <p:nvPr/>
          </p:nvGrpSpPr>
          <p:grpSpPr>
            <a:xfrm>
              <a:off x="4271057" y="2430684"/>
              <a:ext cx="1469985" cy="1469985"/>
              <a:chOff x="4155311" y="2187615"/>
              <a:chExt cx="1979271" cy="197927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4155311" y="2187615"/>
                <a:ext cx="1979271" cy="1979271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48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90000"/>
                    </a:schemeClr>
                  </a:gs>
                </a:gsLst>
              </a:gra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4604432" y="2580576"/>
                <a:ext cx="1153419" cy="968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4659472" y="2797130"/>
              <a:ext cx="676456" cy="778508"/>
            </a:xfrm>
            <a:prstGeom prst="rect">
              <a:avLst/>
            </a:prstGeom>
          </p:spPr>
        </p:pic>
        <p:cxnSp>
          <p:nvCxnSpPr>
            <p:cNvPr id="17" name="直接箭头连接符 16"/>
            <p:cNvCxnSpPr/>
            <p:nvPr/>
          </p:nvCxnSpPr>
          <p:spPr>
            <a:xfrm flipV="1">
              <a:off x="5382228" y="2974695"/>
              <a:ext cx="0" cy="381963"/>
            </a:xfrm>
            <a:prstGeom prst="straightConnector1">
              <a:avLst/>
            </a:prstGeom>
            <a:ln w="571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618280" y="249520"/>
            <a:ext cx="2955440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的作用和效能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22765" y="3998079"/>
            <a:ext cx="2023639" cy="642695"/>
            <a:chOff x="729205" y="5514263"/>
            <a:chExt cx="6565111" cy="435126"/>
          </a:xfrm>
        </p:grpSpPr>
        <p:sp>
          <p:nvSpPr>
            <p:cNvPr id="62" name="矩形: 圆角 61"/>
            <p:cNvSpPr/>
            <p:nvPr/>
          </p:nvSpPr>
          <p:spPr>
            <a:xfrm>
              <a:off x="729205" y="5544273"/>
              <a:ext cx="6565111" cy="389876"/>
            </a:xfrm>
            <a:prstGeom prst="downArrowCallou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文本占位符 13"/>
            <p:cNvSpPr txBox="1"/>
            <p:nvPr/>
          </p:nvSpPr>
          <p:spPr>
            <a:xfrm>
              <a:off x="1642120" y="5514263"/>
              <a:ext cx="5478993" cy="435126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6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提升企业形象</a:t>
              </a:r>
              <a:endParaRPr lang="zh-CN" altLang="en-US" sz="16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TextBox 6"/>
          <p:cNvSpPr>
            <a:spLocks noChangeArrowheads="1"/>
          </p:cNvSpPr>
          <p:nvPr/>
        </p:nvSpPr>
        <p:spPr bwMode="auto">
          <a:xfrm>
            <a:off x="406367" y="4792188"/>
            <a:ext cx="2038784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工作场所宽广明亮。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通道畅通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地上不会随意摆放不该摆放的东西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320521" y="4563035"/>
            <a:ext cx="2241632" cy="1788289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椭圆 75"/>
          <p:cNvSpPr/>
          <p:nvPr/>
        </p:nvSpPr>
        <p:spPr bwMode="auto">
          <a:xfrm>
            <a:off x="1138708" y="2025110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3730002" y="1214436"/>
            <a:ext cx="5485697" cy="46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管理的主要效能表现在以下六个方面</a:t>
            </a:r>
            <a:endParaRPr lang="zh-CN" altLang="en-US" sz="20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3033681" y="4030358"/>
            <a:ext cx="2120721" cy="642695"/>
            <a:chOff x="729205" y="5514263"/>
            <a:chExt cx="6880065" cy="435126"/>
          </a:xfrm>
        </p:grpSpPr>
        <p:sp>
          <p:nvSpPr>
            <p:cNvPr id="75" name="矩形: 圆角 74"/>
            <p:cNvSpPr/>
            <p:nvPr/>
          </p:nvSpPr>
          <p:spPr>
            <a:xfrm>
              <a:off x="729205" y="5544273"/>
              <a:ext cx="6565111" cy="389876"/>
            </a:xfrm>
            <a:prstGeom prst="downArrowCallou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文本占位符 13"/>
            <p:cNvSpPr txBox="1"/>
            <p:nvPr/>
          </p:nvSpPr>
          <p:spPr>
            <a:xfrm>
              <a:off x="2130279" y="5514263"/>
              <a:ext cx="5478991" cy="435126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6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效率的提升</a:t>
              </a:r>
              <a:endParaRPr lang="zh-CN" altLang="en-US" sz="16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8" name="TextBox 6"/>
          <p:cNvSpPr>
            <a:spLocks noChangeArrowheads="1"/>
          </p:cNvSpPr>
          <p:nvPr/>
        </p:nvSpPr>
        <p:spPr bwMode="auto">
          <a:xfrm>
            <a:off x="3017282" y="4824467"/>
            <a:ext cx="228310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好的工作环境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好的工作气氛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有素养的工作伙伴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物品摆放有序，免去寻找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Rectangle 2"/>
          <p:cNvSpPr>
            <a:spLocks noChangeArrowheads="1"/>
          </p:cNvSpPr>
          <p:nvPr/>
        </p:nvSpPr>
        <p:spPr bwMode="auto">
          <a:xfrm>
            <a:off x="2931437" y="4595314"/>
            <a:ext cx="2241632" cy="1788289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3331109" y="2577618"/>
            <a:ext cx="1469985" cy="1469985"/>
            <a:chOff x="6979533" y="2430684"/>
            <a:chExt cx="1469985" cy="1469985"/>
          </a:xfrm>
        </p:grpSpPr>
        <p:sp>
          <p:nvSpPr>
            <p:cNvPr id="70" name="椭圆 69"/>
            <p:cNvSpPr/>
            <p:nvPr/>
          </p:nvSpPr>
          <p:spPr>
            <a:xfrm>
              <a:off x="6979533" y="2430684"/>
              <a:ext cx="1469985" cy="1469985"/>
            </a:xfrm>
            <a:prstGeom prst="ellips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>
              <a:off x="7360856" y="2673750"/>
              <a:ext cx="784112" cy="988129"/>
              <a:chOff x="6496" y="2487"/>
              <a:chExt cx="638" cy="804"/>
            </a:xfrm>
          </p:grpSpPr>
          <p:sp>
            <p:nvSpPr>
              <p:cNvPr id="3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6496" y="2488"/>
                <a:ext cx="638" cy="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 6"/>
              <p:cNvSpPr/>
              <p:nvPr/>
            </p:nvSpPr>
            <p:spPr bwMode="auto">
              <a:xfrm>
                <a:off x="6508" y="2844"/>
                <a:ext cx="156" cy="219"/>
              </a:xfrm>
              <a:custGeom>
                <a:avLst/>
                <a:gdLst>
                  <a:gd name="T0" fmla="*/ 80 w 114"/>
                  <a:gd name="T1" fmla="*/ 0 h 162"/>
                  <a:gd name="T2" fmla="*/ 68 w 114"/>
                  <a:gd name="T3" fmla="*/ 61 h 162"/>
                  <a:gd name="T4" fmla="*/ 7 w 114"/>
                  <a:gd name="T5" fmla="*/ 128 h 162"/>
                  <a:gd name="T6" fmla="*/ 8 w 114"/>
                  <a:gd name="T7" fmla="*/ 155 h 162"/>
                  <a:gd name="T8" fmla="*/ 36 w 114"/>
                  <a:gd name="T9" fmla="*/ 154 h 162"/>
                  <a:gd name="T10" fmla="*/ 100 w 114"/>
                  <a:gd name="T11" fmla="*/ 83 h 162"/>
                  <a:gd name="T12" fmla="*/ 105 w 114"/>
                  <a:gd name="T13" fmla="*/ 74 h 162"/>
                  <a:gd name="T14" fmla="*/ 114 w 114"/>
                  <a:gd name="T15" fmla="*/ 30 h 162"/>
                  <a:gd name="T16" fmla="*/ 101 w 114"/>
                  <a:gd name="T17" fmla="*/ 16 h 162"/>
                  <a:gd name="T18" fmla="*/ 80 w 114"/>
                  <a:gd name="T1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62">
                    <a:moveTo>
                      <a:pt x="80" y="0"/>
                    </a:moveTo>
                    <a:cubicBezTo>
                      <a:pt x="68" y="61"/>
                      <a:pt x="68" y="61"/>
                      <a:pt x="68" y="61"/>
                    </a:cubicBezTo>
                    <a:cubicBezTo>
                      <a:pt x="7" y="128"/>
                      <a:pt x="7" y="128"/>
                      <a:pt x="7" y="128"/>
                    </a:cubicBezTo>
                    <a:cubicBezTo>
                      <a:pt x="0" y="136"/>
                      <a:pt x="0" y="148"/>
                      <a:pt x="8" y="155"/>
                    </a:cubicBezTo>
                    <a:cubicBezTo>
                      <a:pt x="16" y="162"/>
                      <a:pt x="29" y="162"/>
                      <a:pt x="36" y="154"/>
                    </a:cubicBezTo>
                    <a:cubicBezTo>
                      <a:pt x="100" y="83"/>
                      <a:pt x="100" y="83"/>
                      <a:pt x="100" y="83"/>
                    </a:cubicBezTo>
                    <a:cubicBezTo>
                      <a:pt x="102" y="80"/>
                      <a:pt x="104" y="77"/>
                      <a:pt x="105" y="74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0" y="26"/>
                      <a:pt x="105" y="21"/>
                      <a:pt x="101" y="16"/>
                    </a:cubicBezTo>
                    <a:cubicBezTo>
                      <a:pt x="93" y="12"/>
                      <a:pt x="86" y="6"/>
                      <a:pt x="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7"/>
              <p:cNvSpPr/>
              <p:nvPr/>
            </p:nvSpPr>
            <p:spPr bwMode="auto">
              <a:xfrm>
                <a:off x="6739" y="2625"/>
                <a:ext cx="144" cy="94"/>
              </a:xfrm>
              <a:custGeom>
                <a:avLst/>
                <a:gdLst>
                  <a:gd name="T0" fmla="*/ 4 w 106"/>
                  <a:gd name="T1" fmla="*/ 39 h 69"/>
                  <a:gd name="T2" fmla="*/ 0 w 106"/>
                  <a:gd name="T3" fmla="*/ 56 h 69"/>
                  <a:gd name="T4" fmla="*/ 36 w 106"/>
                  <a:gd name="T5" fmla="*/ 67 h 69"/>
                  <a:gd name="T6" fmla="*/ 50 w 106"/>
                  <a:gd name="T7" fmla="*/ 65 h 69"/>
                  <a:gd name="T8" fmla="*/ 97 w 106"/>
                  <a:gd name="T9" fmla="*/ 31 h 69"/>
                  <a:gd name="T10" fmla="*/ 101 w 106"/>
                  <a:gd name="T11" fmla="*/ 9 h 69"/>
                  <a:gd name="T12" fmla="*/ 79 w 106"/>
                  <a:gd name="T13" fmla="*/ 5 h 69"/>
                  <a:gd name="T14" fmla="*/ 38 w 106"/>
                  <a:gd name="T15" fmla="*/ 35 h 69"/>
                  <a:gd name="T16" fmla="*/ 2 w 106"/>
                  <a:gd name="T17" fmla="*/ 23 h 69"/>
                  <a:gd name="T18" fmla="*/ 4 w 106"/>
                  <a:gd name="T19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69">
                    <a:moveTo>
                      <a:pt x="4" y="39"/>
                    </a:moveTo>
                    <a:cubicBezTo>
                      <a:pt x="3" y="46"/>
                      <a:pt x="0" y="56"/>
                      <a:pt x="0" y="56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41" y="69"/>
                      <a:pt x="46" y="68"/>
                      <a:pt x="50" y="65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105" y="26"/>
                      <a:pt x="106" y="16"/>
                      <a:pt x="101" y="9"/>
                    </a:cubicBezTo>
                    <a:cubicBezTo>
                      <a:pt x="96" y="2"/>
                      <a:pt x="86" y="0"/>
                      <a:pt x="79" y="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5" y="33"/>
                      <a:pt x="4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8"/>
              <p:cNvSpPr/>
              <p:nvPr/>
            </p:nvSpPr>
            <p:spPr bwMode="auto">
              <a:xfrm>
                <a:off x="6669" y="2487"/>
                <a:ext cx="96" cy="129"/>
              </a:xfrm>
              <a:custGeom>
                <a:avLst/>
                <a:gdLst>
                  <a:gd name="T0" fmla="*/ 43 w 70"/>
                  <a:gd name="T1" fmla="*/ 93 h 95"/>
                  <a:gd name="T2" fmla="*/ 69 w 70"/>
                  <a:gd name="T3" fmla="*/ 40 h 95"/>
                  <a:gd name="T4" fmla="*/ 38 w 70"/>
                  <a:gd name="T5" fmla="*/ 1 h 95"/>
                  <a:gd name="T6" fmla="*/ 0 w 70"/>
                  <a:gd name="T7" fmla="*/ 40 h 95"/>
                  <a:gd name="T8" fmla="*/ 43 w 70"/>
                  <a:gd name="T9" fmla="*/ 9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95">
                    <a:moveTo>
                      <a:pt x="43" y="93"/>
                    </a:moveTo>
                    <a:cubicBezTo>
                      <a:pt x="63" y="90"/>
                      <a:pt x="68" y="62"/>
                      <a:pt x="69" y="40"/>
                    </a:cubicBezTo>
                    <a:cubicBezTo>
                      <a:pt x="70" y="18"/>
                      <a:pt x="54" y="2"/>
                      <a:pt x="38" y="1"/>
                    </a:cubicBezTo>
                    <a:cubicBezTo>
                      <a:pt x="17" y="0"/>
                      <a:pt x="2" y="17"/>
                      <a:pt x="0" y="40"/>
                    </a:cubicBezTo>
                    <a:cubicBezTo>
                      <a:pt x="2" y="76"/>
                      <a:pt x="28" y="95"/>
                      <a:pt x="43" y="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9"/>
              <p:cNvSpPr/>
              <p:nvPr/>
            </p:nvSpPr>
            <p:spPr bwMode="auto">
              <a:xfrm>
                <a:off x="6496" y="2617"/>
                <a:ext cx="266" cy="427"/>
              </a:xfrm>
              <a:custGeom>
                <a:avLst/>
                <a:gdLst>
                  <a:gd name="T0" fmla="*/ 28 w 195"/>
                  <a:gd name="T1" fmla="*/ 72 h 315"/>
                  <a:gd name="T2" fmla="*/ 29 w 195"/>
                  <a:gd name="T3" fmla="*/ 72 h 315"/>
                  <a:gd name="T4" fmla="*/ 74 w 195"/>
                  <a:gd name="T5" fmla="*/ 36 h 315"/>
                  <a:gd name="T6" fmla="*/ 111 w 195"/>
                  <a:gd name="T7" fmla="*/ 37 h 315"/>
                  <a:gd name="T8" fmla="*/ 98 w 195"/>
                  <a:gd name="T9" fmla="*/ 41 h 315"/>
                  <a:gd name="T10" fmla="*/ 76 w 195"/>
                  <a:gd name="T11" fmla="*/ 135 h 315"/>
                  <a:gd name="T12" fmla="*/ 81 w 195"/>
                  <a:gd name="T13" fmla="*/ 141 h 315"/>
                  <a:gd name="T14" fmla="*/ 113 w 195"/>
                  <a:gd name="T15" fmla="*/ 176 h 315"/>
                  <a:gd name="T16" fmla="*/ 153 w 195"/>
                  <a:gd name="T17" fmla="*/ 216 h 315"/>
                  <a:gd name="T18" fmla="*/ 142 w 195"/>
                  <a:gd name="T19" fmla="*/ 290 h 315"/>
                  <a:gd name="T20" fmla="*/ 158 w 195"/>
                  <a:gd name="T21" fmla="*/ 314 h 315"/>
                  <a:gd name="T22" fmla="*/ 181 w 195"/>
                  <a:gd name="T23" fmla="*/ 296 h 315"/>
                  <a:gd name="T24" fmla="*/ 192 w 195"/>
                  <a:gd name="T25" fmla="*/ 216 h 315"/>
                  <a:gd name="T26" fmla="*/ 188 w 195"/>
                  <a:gd name="T27" fmla="*/ 197 h 315"/>
                  <a:gd name="T28" fmla="*/ 148 w 195"/>
                  <a:gd name="T29" fmla="*/ 149 h 315"/>
                  <a:gd name="T30" fmla="*/ 178 w 195"/>
                  <a:gd name="T31" fmla="*/ 44 h 315"/>
                  <a:gd name="T32" fmla="*/ 171 w 195"/>
                  <a:gd name="T33" fmla="*/ 19 h 315"/>
                  <a:gd name="T34" fmla="*/ 170 w 195"/>
                  <a:gd name="T35" fmla="*/ 22 h 315"/>
                  <a:gd name="T36" fmla="*/ 162 w 195"/>
                  <a:gd name="T37" fmla="*/ 66 h 315"/>
                  <a:gd name="T38" fmla="*/ 163 w 195"/>
                  <a:gd name="T39" fmla="*/ 27 h 315"/>
                  <a:gd name="T40" fmla="*/ 166 w 195"/>
                  <a:gd name="T41" fmla="*/ 21 h 315"/>
                  <a:gd name="T42" fmla="*/ 163 w 195"/>
                  <a:gd name="T43" fmla="*/ 14 h 315"/>
                  <a:gd name="T44" fmla="*/ 159 w 195"/>
                  <a:gd name="T45" fmla="*/ 12 h 315"/>
                  <a:gd name="T46" fmla="*/ 153 w 195"/>
                  <a:gd name="T47" fmla="*/ 17 h 315"/>
                  <a:gd name="T48" fmla="*/ 156 w 195"/>
                  <a:gd name="T49" fmla="*/ 26 h 315"/>
                  <a:gd name="T50" fmla="*/ 149 w 195"/>
                  <a:gd name="T51" fmla="*/ 55 h 315"/>
                  <a:gd name="T52" fmla="*/ 138 w 195"/>
                  <a:gd name="T53" fmla="*/ 0 h 315"/>
                  <a:gd name="T54" fmla="*/ 138 w 195"/>
                  <a:gd name="T55" fmla="*/ 0 h 315"/>
                  <a:gd name="T56" fmla="*/ 138 w 195"/>
                  <a:gd name="T57" fmla="*/ 0 h 315"/>
                  <a:gd name="T58" fmla="*/ 122 w 195"/>
                  <a:gd name="T59" fmla="*/ 0 h 315"/>
                  <a:gd name="T60" fmla="*/ 63 w 195"/>
                  <a:gd name="T61" fmla="*/ 6 h 315"/>
                  <a:gd name="T62" fmla="*/ 7 w 195"/>
                  <a:gd name="T63" fmla="*/ 48 h 315"/>
                  <a:gd name="T64" fmla="*/ 5 w 195"/>
                  <a:gd name="T65" fmla="*/ 71 h 315"/>
                  <a:gd name="T66" fmla="*/ 28 w 195"/>
                  <a:gd name="T67" fmla="*/ 7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315">
                    <a:moveTo>
                      <a:pt x="28" y="72"/>
                    </a:move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1"/>
                      <a:pt x="71" y="37"/>
                      <a:pt x="74" y="36"/>
                    </a:cubicBezTo>
                    <a:cubicBezTo>
                      <a:pt x="75" y="36"/>
                      <a:pt x="111" y="37"/>
                      <a:pt x="111" y="37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3" y="65"/>
                      <a:pt x="78" y="113"/>
                      <a:pt x="76" y="135"/>
                    </a:cubicBezTo>
                    <a:cubicBezTo>
                      <a:pt x="75" y="138"/>
                      <a:pt x="82" y="139"/>
                      <a:pt x="81" y="141"/>
                    </a:cubicBezTo>
                    <a:cubicBezTo>
                      <a:pt x="81" y="146"/>
                      <a:pt x="89" y="163"/>
                      <a:pt x="113" y="176"/>
                    </a:cubicBezTo>
                    <a:cubicBezTo>
                      <a:pt x="119" y="182"/>
                      <a:pt x="152" y="216"/>
                      <a:pt x="153" y="216"/>
                    </a:cubicBezTo>
                    <a:cubicBezTo>
                      <a:pt x="153" y="218"/>
                      <a:pt x="142" y="290"/>
                      <a:pt x="142" y="290"/>
                    </a:cubicBezTo>
                    <a:cubicBezTo>
                      <a:pt x="140" y="302"/>
                      <a:pt x="147" y="312"/>
                      <a:pt x="158" y="314"/>
                    </a:cubicBezTo>
                    <a:cubicBezTo>
                      <a:pt x="170" y="315"/>
                      <a:pt x="179" y="308"/>
                      <a:pt x="181" y="296"/>
                    </a:cubicBezTo>
                    <a:cubicBezTo>
                      <a:pt x="181" y="296"/>
                      <a:pt x="191" y="219"/>
                      <a:pt x="192" y="216"/>
                    </a:cubicBezTo>
                    <a:cubicBezTo>
                      <a:pt x="195" y="204"/>
                      <a:pt x="190" y="200"/>
                      <a:pt x="188" y="197"/>
                    </a:cubicBezTo>
                    <a:cubicBezTo>
                      <a:pt x="186" y="192"/>
                      <a:pt x="149" y="150"/>
                      <a:pt x="148" y="149"/>
                    </a:cubicBezTo>
                    <a:cubicBezTo>
                      <a:pt x="155" y="91"/>
                      <a:pt x="178" y="52"/>
                      <a:pt x="178" y="44"/>
                    </a:cubicBezTo>
                    <a:cubicBezTo>
                      <a:pt x="176" y="25"/>
                      <a:pt x="171" y="19"/>
                      <a:pt x="171" y="19"/>
                    </a:cubicBezTo>
                    <a:cubicBezTo>
                      <a:pt x="170" y="22"/>
                      <a:pt x="170" y="22"/>
                      <a:pt x="170" y="22"/>
                    </a:cubicBezTo>
                    <a:cubicBezTo>
                      <a:pt x="170" y="47"/>
                      <a:pt x="162" y="66"/>
                      <a:pt x="162" y="66"/>
                    </a:cubicBezTo>
                    <a:cubicBezTo>
                      <a:pt x="162" y="66"/>
                      <a:pt x="164" y="36"/>
                      <a:pt x="163" y="27"/>
                    </a:cubicBezTo>
                    <a:cubicBezTo>
                      <a:pt x="164" y="24"/>
                      <a:pt x="166" y="21"/>
                      <a:pt x="166" y="21"/>
                    </a:cubicBezTo>
                    <a:cubicBezTo>
                      <a:pt x="163" y="14"/>
                      <a:pt x="163" y="14"/>
                      <a:pt x="163" y="14"/>
                    </a:cubicBezTo>
                    <a:cubicBezTo>
                      <a:pt x="163" y="14"/>
                      <a:pt x="161" y="13"/>
                      <a:pt x="159" y="12"/>
                    </a:cubicBezTo>
                    <a:cubicBezTo>
                      <a:pt x="156" y="14"/>
                      <a:pt x="153" y="17"/>
                      <a:pt x="153" y="17"/>
                    </a:cubicBezTo>
                    <a:cubicBezTo>
                      <a:pt x="153" y="17"/>
                      <a:pt x="154" y="22"/>
                      <a:pt x="156" y="26"/>
                    </a:cubicBezTo>
                    <a:cubicBezTo>
                      <a:pt x="156" y="27"/>
                      <a:pt x="153" y="40"/>
                      <a:pt x="149" y="55"/>
                    </a:cubicBezTo>
                    <a:cubicBezTo>
                      <a:pt x="150" y="14"/>
                      <a:pt x="142" y="3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4" y="0"/>
                      <a:pt x="123" y="0"/>
                      <a:pt x="122" y="0"/>
                    </a:cubicBezTo>
                    <a:cubicBezTo>
                      <a:pt x="111" y="0"/>
                      <a:pt x="90" y="3"/>
                      <a:pt x="63" y="6"/>
                    </a:cubicBezTo>
                    <a:cubicBezTo>
                      <a:pt x="62" y="6"/>
                      <a:pt x="7" y="47"/>
                      <a:pt x="7" y="48"/>
                    </a:cubicBezTo>
                    <a:cubicBezTo>
                      <a:pt x="0" y="54"/>
                      <a:pt x="0" y="64"/>
                      <a:pt x="5" y="71"/>
                    </a:cubicBezTo>
                    <a:cubicBezTo>
                      <a:pt x="11" y="77"/>
                      <a:pt x="22" y="78"/>
                      <a:pt x="28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 10"/>
              <p:cNvSpPr>
                <a:spLocks noEditPoints="1"/>
              </p:cNvSpPr>
              <p:nvPr/>
            </p:nvSpPr>
            <p:spPr bwMode="auto">
              <a:xfrm>
                <a:off x="6739" y="2913"/>
                <a:ext cx="379" cy="376"/>
              </a:xfrm>
              <a:custGeom>
                <a:avLst/>
                <a:gdLst>
                  <a:gd name="T0" fmla="*/ 236 w 278"/>
                  <a:gd name="T1" fmla="*/ 79 h 277"/>
                  <a:gd name="T2" fmla="*/ 255 w 278"/>
                  <a:gd name="T3" fmla="*/ 61 h 277"/>
                  <a:gd name="T4" fmla="*/ 225 w 278"/>
                  <a:gd name="T5" fmla="*/ 28 h 277"/>
                  <a:gd name="T6" fmla="*/ 205 w 278"/>
                  <a:gd name="T7" fmla="*/ 46 h 277"/>
                  <a:gd name="T8" fmla="*/ 166 w 278"/>
                  <a:gd name="T9" fmla="*/ 28 h 277"/>
                  <a:gd name="T10" fmla="*/ 167 w 278"/>
                  <a:gd name="T11" fmla="*/ 1 h 277"/>
                  <a:gd name="T12" fmla="*/ 122 w 278"/>
                  <a:gd name="T13" fmla="*/ 0 h 277"/>
                  <a:gd name="T14" fmla="*/ 121 w 278"/>
                  <a:gd name="T15" fmla="*/ 26 h 277"/>
                  <a:gd name="T16" fmla="*/ 80 w 278"/>
                  <a:gd name="T17" fmla="*/ 41 h 277"/>
                  <a:gd name="T18" fmla="*/ 62 w 278"/>
                  <a:gd name="T19" fmla="*/ 22 h 277"/>
                  <a:gd name="T20" fmla="*/ 29 w 278"/>
                  <a:gd name="T21" fmla="*/ 52 h 277"/>
                  <a:gd name="T22" fmla="*/ 47 w 278"/>
                  <a:gd name="T23" fmla="*/ 72 h 277"/>
                  <a:gd name="T24" fmla="*/ 28 w 278"/>
                  <a:gd name="T25" fmla="*/ 112 h 277"/>
                  <a:gd name="T26" fmla="*/ 2 w 278"/>
                  <a:gd name="T27" fmla="*/ 111 h 277"/>
                  <a:gd name="T28" fmla="*/ 0 w 278"/>
                  <a:gd name="T29" fmla="*/ 156 h 277"/>
                  <a:gd name="T30" fmla="*/ 26 w 278"/>
                  <a:gd name="T31" fmla="*/ 157 h 277"/>
                  <a:gd name="T32" fmla="*/ 42 w 278"/>
                  <a:gd name="T33" fmla="*/ 198 h 277"/>
                  <a:gd name="T34" fmla="*/ 22 w 278"/>
                  <a:gd name="T35" fmla="*/ 216 h 277"/>
                  <a:gd name="T36" fmla="*/ 53 w 278"/>
                  <a:gd name="T37" fmla="*/ 249 h 277"/>
                  <a:gd name="T38" fmla="*/ 72 w 278"/>
                  <a:gd name="T39" fmla="*/ 231 h 277"/>
                  <a:gd name="T40" fmla="*/ 112 w 278"/>
                  <a:gd name="T41" fmla="*/ 250 h 277"/>
                  <a:gd name="T42" fmla="*/ 111 w 278"/>
                  <a:gd name="T43" fmla="*/ 275 h 277"/>
                  <a:gd name="T44" fmla="*/ 156 w 278"/>
                  <a:gd name="T45" fmla="*/ 277 h 277"/>
                  <a:gd name="T46" fmla="*/ 157 w 278"/>
                  <a:gd name="T47" fmla="*/ 251 h 277"/>
                  <a:gd name="T48" fmla="*/ 199 w 278"/>
                  <a:gd name="T49" fmla="*/ 236 h 277"/>
                  <a:gd name="T50" fmla="*/ 216 w 278"/>
                  <a:gd name="T51" fmla="*/ 255 h 277"/>
                  <a:gd name="T52" fmla="*/ 249 w 278"/>
                  <a:gd name="T53" fmla="*/ 224 h 277"/>
                  <a:gd name="T54" fmla="*/ 232 w 278"/>
                  <a:gd name="T55" fmla="*/ 205 h 277"/>
                  <a:gd name="T56" fmla="*/ 250 w 278"/>
                  <a:gd name="T57" fmla="*/ 165 h 277"/>
                  <a:gd name="T58" fmla="*/ 276 w 278"/>
                  <a:gd name="T59" fmla="*/ 166 h 277"/>
                  <a:gd name="T60" fmla="*/ 278 w 278"/>
                  <a:gd name="T61" fmla="*/ 121 h 277"/>
                  <a:gd name="T62" fmla="*/ 252 w 278"/>
                  <a:gd name="T63" fmla="*/ 120 h 277"/>
                  <a:gd name="T64" fmla="*/ 236 w 278"/>
                  <a:gd name="T65" fmla="*/ 79 h 277"/>
                  <a:gd name="T66" fmla="*/ 189 w 278"/>
                  <a:gd name="T67" fmla="*/ 193 h 277"/>
                  <a:gd name="T68" fmla="*/ 136 w 278"/>
                  <a:gd name="T69" fmla="*/ 212 h 277"/>
                  <a:gd name="T70" fmla="*/ 85 w 278"/>
                  <a:gd name="T71" fmla="*/ 189 h 277"/>
                  <a:gd name="T72" fmla="*/ 65 w 278"/>
                  <a:gd name="T73" fmla="*/ 136 h 277"/>
                  <a:gd name="T74" fmla="*/ 89 w 278"/>
                  <a:gd name="T75" fmla="*/ 85 h 277"/>
                  <a:gd name="T76" fmla="*/ 142 w 278"/>
                  <a:gd name="T77" fmla="*/ 65 h 277"/>
                  <a:gd name="T78" fmla="*/ 193 w 278"/>
                  <a:gd name="T79" fmla="*/ 89 h 277"/>
                  <a:gd name="T80" fmla="*/ 212 w 278"/>
                  <a:gd name="T81" fmla="*/ 142 h 277"/>
                  <a:gd name="T82" fmla="*/ 189 w 278"/>
                  <a:gd name="T83" fmla="*/ 193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8" h="277">
                    <a:moveTo>
                      <a:pt x="236" y="79"/>
                    </a:moveTo>
                    <a:cubicBezTo>
                      <a:pt x="255" y="61"/>
                      <a:pt x="255" y="61"/>
                      <a:pt x="255" y="61"/>
                    </a:cubicBezTo>
                    <a:cubicBezTo>
                      <a:pt x="225" y="28"/>
                      <a:pt x="225" y="28"/>
                      <a:pt x="225" y="28"/>
                    </a:cubicBezTo>
                    <a:cubicBezTo>
                      <a:pt x="205" y="46"/>
                      <a:pt x="205" y="46"/>
                      <a:pt x="205" y="46"/>
                    </a:cubicBezTo>
                    <a:cubicBezTo>
                      <a:pt x="194" y="38"/>
                      <a:pt x="180" y="31"/>
                      <a:pt x="166" y="28"/>
                    </a:cubicBezTo>
                    <a:cubicBezTo>
                      <a:pt x="167" y="1"/>
                      <a:pt x="167" y="1"/>
                      <a:pt x="167" y="1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06" y="29"/>
                      <a:pt x="92" y="34"/>
                      <a:pt x="80" y="41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38" y="84"/>
                      <a:pt x="32" y="97"/>
                      <a:pt x="28" y="112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26" y="157"/>
                      <a:pt x="26" y="157"/>
                      <a:pt x="26" y="157"/>
                    </a:cubicBezTo>
                    <a:cubicBezTo>
                      <a:pt x="29" y="172"/>
                      <a:pt x="34" y="186"/>
                      <a:pt x="42" y="198"/>
                    </a:cubicBezTo>
                    <a:cubicBezTo>
                      <a:pt x="22" y="216"/>
                      <a:pt x="22" y="216"/>
                      <a:pt x="22" y="216"/>
                    </a:cubicBezTo>
                    <a:cubicBezTo>
                      <a:pt x="53" y="249"/>
                      <a:pt x="53" y="249"/>
                      <a:pt x="53" y="249"/>
                    </a:cubicBezTo>
                    <a:cubicBezTo>
                      <a:pt x="72" y="231"/>
                      <a:pt x="72" y="231"/>
                      <a:pt x="72" y="231"/>
                    </a:cubicBezTo>
                    <a:cubicBezTo>
                      <a:pt x="84" y="240"/>
                      <a:pt x="98" y="246"/>
                      <a:pt x="112" y="250"/>
                    </a:cubicBezTo>
                    <a:cubicBezTo>
                      <a:pt x="111" y="275"/>
                      <a:pt x="111" y="275"/>
                      <a:pt x="111" y="275"/>
                    </a:cubicBezTo>
                    <a:cubicBezTo>
                      <a:pt x="156" y="277"/>
                      <a:pt x="156" y="277"/>
                      <a:pt x="156" y="277"/>
                    </a:cubicBezTo>
                    <a:cubicBezTo>
                      <a:pt x="157" y="251"/>
                      <a:pt x="157" y="251"/>
                      <a:pt x="157" y="251"/>
                    </a:cubicBezTo>
                    <a:cubicBezTo>
                      <a:pt x="172" y="249"/>
                      <a:pt x="186" y="244"/>
                      <a:pt x="199" y="236"/>
                    </a:cubicBezTo>
                    <a:cubicBezTo>
                      <a:pt x="216" y="255"/>
                      <a:pt x="216" y="255"/>
                      <a:pt x="216" y="255"/>
                    </a:cubicBezTo>
                    <a:cubicBezTo>
                      <a:pt x="249" y="224"/>
                      <a:pt x="249" y="224"/>
                      <a:pt x="249" y="224"/>
                    </a:cubicBezTo>
                    <a:cubicBezTo>
                      <a:pt x="232" y="205"/>
                      <a:pt x="232" y="205"/>
                      <a:pt x="232" y="205"/>
                    </a:cubicBezTo>
                    <a:cubicBezTo>
                      <a:pt x="240" y="193"/>
                      <a:pt x="247" y="180"/>
                      <a:pt x="250" y="165"/>
                    </a:cubicBezTo>
                    <a:cubicBezTo>
                      <a:pt x="276" y="166"/>
                      <a:pt x="276" y="166"/>
                      <a:pt x="276" y="166"/>
                    </a:cubicBezTo>
                    <a:cubicBezTo>
                      <a:pt x="278" y="121"/>
                      <a:pt x="278" y="121"/>
                      <a:pt x="278" y="121"/>
                    </a:cubicBezTo>
                    <a:cubicBezTo>
                      <a:pt x="252" y="120"/>
                      <a:pt x="252" y="120"/>
                      <a:pt x="252" y="120"/>
                    </a:cubicBezTo>
                    <a:cubicBezTo>
                      <a:pt x="249" y="105"/>
                      <a:pt x="244" y="91"/>
                      <a:pt x="236" y="79"/>
                    </a:cubicBezTo>
                    <a:close/>
                    <a:moveTo>
                      <a:pt x="189" y="193"/>
                    </a:moveTo>
                    <a:cubicBezTo>
                      <a:pt x="175" y="206"/>
                      <a:pt x="157" y="213"/>
                      <a:pt x="136" y="212"/>
                    </a:cubicBezTo>
                    <a:cubicBezTo>
                      <a:pt x="116" y="212"/>
                      <a:pt x="98" y="203"/>
                      <a:pt x="85" y="189"/>
                    </a:cubicBezTo>
                    <a:cubicBezTo>
                      <a:pt x="72" y="175"/>
                      <a:pt x="65" y="156"/>
                      <a:pt x="65" y="136"/>
                    </a:cubicBezTo>
                    <a:cubicBezTo>
                      <a:pt x="66" y="116"/>
                      <a:pt x="75" y="98"/>
                      <a:pt x="89" y="85"/>
                    </a:cubicBezTo>
                    <a:cubicBezTo>
                      <a:pt x="103" y="72"/>
                      <a:pt x="121" y="65"/>
                      <a:pt x="142" y="65"/>
                    </a:cubicBezTo>
                    <a:cubicBezTo>
                      <a:pt x="162" y="66"/>
                      <a:pt x="180" y="75"/>
                      <a:pt x="193" y="89"/>
                    </a:cubicBezTo>
                    <a:cubicBezTo>
                      <a:pt x="206" y="103"/>
                      <a:pt x="213" y="121"/>
                      <a:pt x="212" y="142"/>
                    </a:cubicBezTo>
                    <a:cubicBezTo>
                      <a:pt x="212" y="162"/>
                      <a:pt x="203" y="180"/>
                      <a:pt x="189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11"/>
              <p:cNvSpPr>
                <a:spLocks noEditPoints="1"/>
              </p:cNvSpPr>
              <p:nvPr/>
            </p:nvSpPr>
            <p:spPr bwMode="auto">
              <a:xfrm>
                <a:off x="6506" y="3062"/>
                <a:ext cx="231" cy="229"/>
              </a:xfrm>
              <a:custGeom>
                <a:avLst/>
                <a:gdLst>
                  <a:gd name="T0" fmla="*/ 170 w 170"/>
                  <a:gd name="T1" fmla="*/ 91 h 169"/>
                  <a:gd name="T2" fmla="*/ 167 w 170"/>
                  <a:gd name="T3" fmla="*/ 64 h 169"/>
                  <a:gd name="T4" fmla="*/ 151 w 170"/>
                  <a:gd name="T5" fmla="*/ 65 h 169"/>
                  <a:gd name="T6" fmla="*/ 139 w 170"/>
                  <a:gd name="T7" fmla="*/ 41 h 169"/>
                  <a:gd name="T8" fmla="*/ 149 w 170"/>
                  <a:gd name="T9" fmla="*/ 29 h 169"/>
                  <a:gd name="T10" fmla="*/ 128 w 170"/>
                  <a:gd name="T11" fmla="*/ 11 h 169"/>
                  <a:gd name="T12" fmla="*/ 118 w 170"/>
                  <a:gd name="T13" fmla="*/ 24 h 169"/>
                  <a:gd name="T14" fmla="*/ 93 w 170"/>
                  <a:gd name="T15" fmla="*/ 16 h 169"/>
                  <a:gd name="T16" fmla="*/ 91 w 170"/>
                  <a:gd name="T17" fmla="*/ 0 h 169"/>
                  <a:gd name="T18" fmla="*/ 64 w 170"/>
                  <a:gd name="T19" fmla="*/ 2 h 169"/>
                  <a:gd name="T20" fmla="*/ 65 w 170"/>
                  <a:gd name="T21" fmla="*/ 18 h 169"/>
                  <a:gd name="T22" fmla="*/ 42 w 170"/>
                  <a:gd name="T23" fmla="*/ 30 h 169"/>
                  <a:gd name="T24" fmla="*/ 29 w 170"/>
                  <a:gd name="T25" fmla="*/ 20 h 169"/>
                  <a:gd name="T26" fmla="*/ 12 w 170"/>
                  <a:gd name="T27" fmla="*/ 41 h 169"/>
                  <a:gd name="T28" fmla="*/ 24 w 170"/>
                  <a:gd name="T29" fmla="*/ 51 h 169"/>
                  <a:gd name="T30" fmla="*/ 16 w 170"/>
                  <a:gd name="T31" fmla="*/ 77 h 169"/>
                  <a:gd name="T32" fmla="*/ 0 w 170"/>
                  <a:gd name="T33" fmla="*/ 78 h 169"/>
                  <a:gd name="T34" fmla="*/ 2 w 170"/>
                  <a:gd name="T35" fmla="*/ 105 h 169"/>
                  <a:gd name="T36" fmla="*/ 18 w 170"/>
                  <a:gd name="T37" fmla="*/ 104 h 169"/>
                  <a:gd name="T38" fmla="*/ 30 w 170"/>
                  <a:gd name="T39" fmla="*/ 128 h 169"/>
                  <a:gd name="T40" fmla="*/ 20 w 170"/>
                  <a:gd name="T41" fmla="*/ 140 h 169"/>
                  <a:gd name="T42" fmla="*/ 41 w 170"/>
                  <a:gd name="T43" fmla="*/ 158 h 169"/>
                  <a:gd name="T44" fmla="*/ 51 w 170"/>
                  <a:gd name="T45" fmla="*/ 146 h 169"/>
                  <a:gd name="T46" fmla="*/ 77 w 170"/>
                  <a:gd name="T47" fmla="*/ 154 h 169"/>
                  <a:gd name="T48" fmla="*/ 78 w 170"/>
                  <a:gd name="T49" fmla="*/ 169 h 169"/>
                  <a:gd name="T50" fmla="*/ 106 w 170"/>
                  <a:gd name="T51" fmla="*/ 167 h 169"/>
                  <a:gd name="T52" fmla="*/ 104 w 170"/>
                  <a:gd name="T53" fmla="*/ 152 h 169"/>
                  <a:gd name="T54" fmla="*/ 128 w 170"/>
                  <a:gd name="T55" fmla="*/ 139 h 169"/>
                  <a:gd name="T56" fmla="*/ 140 w 170"/>
                  <a:gd name="T57" fmla="*/ 149 h 169"/>
                  <a:gd name="T58" fmla="*/ 158 w 170"/>
                  <a:gd name="T59" fmla="*/ 128 h 169"/>
                  <a:gd name="T60" fmla="*/ 146 w 170"/>
                  <a:gd name="T61" fmla="*/ 118 h 169"/>
                  <a:gd name="T62" fmla="*/ 154 w 170"/>
                  <a:gd name="T63" fmla="*/ 92 h 169"/>
                  <a:gd name="T64" fmla="*/ 170 w 170"/>
                  <a:gd name="T65" fmla="*/ 91 h 169"/>
                  <a:gd name="T66" fmla="*/ 119 w 170"/>
                  <a:gd name="T67" fmla="*/ 114 h 169"/>
                  <a:gd name="T68" fmla="*/ 89 w 170"/>
                  <a:gd name="T69" fmla="*/ 129 h 169"/>
                  <a:gd name="T70" fmla="*/ 56 w 170"/>
                  <a:gd name="T71" fmla="*/ 119 h 169"/>
                  <a:gd name="T72" fmla="*/ 40 w 170"/>
                  <a:gd name="T73" fmla="*/ 89 h 169"/>
                  <a:gd name="T74" fmla="*/ 50 w 170"/>
                  <a:gd name="T75" fmla="*/ 56 h 169"/>
                  <a:gd name="T76" fmla="*/ 81 w 170"/>
                  <a:gd name="T77" fmla="*/ 40 h 169"/>
                  <a:gd name="T78" fmla="*/ 114 w 170"/>
                  <a:gd name="T79" fmla="*/ 51 h 169"/>
                  <a:gd name="T80" fmla="*/ 129 w 170"/>
                  <a:gd name="T81" fmla="*/ 81 h 169"/>
                  <a:gd name="T82" fmla="*/ 119 w 170"/>
                  <a:gd name="T83" fmla="*/ 11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0" h="169">
                    <a:moveTo>
                      <a:pt x="170" y="91"/>
                    </a:moveTo>
                    <a:cubicBezTo>
                      <a:pt x="167" y="64"/>
                      <a:pt x="167" y="64"/>
                      <a:pt x="167" y="64"/>
                    </a:cubicBezTo>
                    <a:cubicBezTo>
                      <a:pt x="151" y="65"/>
                      <a:pt x="151" y="65"/>
                      <a:pt x="151" y="65"/>
                    </a:cubicBezTo>
                    <a:cubicBezTo>
                      <a:pt x="149" y="56"/>
                      <a:pt x="145" y="48"/>
                      <a:pt x="139" y="41"/>
                    </a:cubicBezTo>
                    <a:cubicBezTo>
                      <a:pt x="149" y="29"/>
                      <a:pt x="149" y="29"/>
                      <a:pt x="149" y="29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0" y="20"/>
                      <a:pt x="102" y="17"/>
                      <a:pt x="93" y="16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56" y="21"/>
                      <a:pt x="49" y="25"/>
                      <a:pt x="42" y="3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0" y="59"/>
                      <a:pt x="17" y="68"/>
                      <a:pt x="16" y="7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5"/>
                      <a:pt x="2" y="105"/>
                      <a:pt x="2" y="105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20" y="113"/>
                      <a:pt x="25" y="121"/>
                      <a:pt x="30" y="128"/>
                    </a:cubicBezTo>
                    <a:cubicBezTo>
                      <a:pt x="20" y="140"/>
                      <a:pt x="20" y="140"/>
                      <a:pt x="20" y="140"/>
                    </a:cubicBezTo>
                    <a:cubicBezTo>
                      <a:pt x="41" y="158"/>
                      <a:pt x="41" y="158"/>
                      <a:pt x="41" y="158"/>
                    </a:cubicBezTo>
                    <a:cubicBezTo>
                      <a:pt x="51" y="146"/>
                      <a:pt x="51" y="146"/>
                      <a:pt x="51" y="146"/>
                    </a:cubicBezTo>
                    <a:cubicBezTo>
                      <a:pt x="59" y="150"/>
                      <a:pt x="68" y="153"/>
                      <a:pt x="77" y="154"/>
                    </a:cubicBezTo>
                    <a:cubicBezTo>
                      <a:pt x="78" y="169"/>
                      <a:pt x="78" y="169"/>
                      <a:pt x="78" y="169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104" y="152"/>
                      <a:pt x="104" y="152"/>
                      <a:pt x="104" y="152"/>
                    </a:cubicBezTo>
                    <a:cubicBezTo>
                      <a:pt x="113" y="149"/>
                      <a:pt x="121" y="145"/>
                      <a:pt x="128" y="139"/>
                    </a:cubicBezTo>
                    <a:cubicBezTo>
                      <a:pt x="140" y="149"/>
                      <a:pt x="140" y="149"/>
                      <a:pt x="140" y="149"/>
                    </a:cubicBezTo>
                    <a:cubicBezTo>
                      <a:pt x="158" y="128"/>
                      <a:pt x="158" y="128"/>
                      <a:pt x="158" y="128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150" y="110"/>
                      <a:pt x="153" y="102"/>
                      <a:pt x="154" y="92"/>
                    </a:cubicBezTo>
                    <a:lnTo>
                      <a:pt x="170" y="91"/>
                    </a:lnTo>
                    <a:close/>
                    <a:moveTo>
                      <a:pt x="119" y="114"/>
                    </a:moveTo>
                    <a:cubicBezTo>
                      <a:pt x="112" y="122"/>
                      <a:pt x="101" y="128"/>
                      <a:pt x="89" y="129"/>
                    </a:cubicBezTo>
                    <a:cubicBezTo>
                      <a:pt x="76" y="130"/>
                      <a:pt x="65" y="126"/>
                      <a:pt x="56" y="119"/>
                    </a:cubicBezTo>
                    <a:cubicBezTo>
                      <a:pt x="47" y="112"/>
                      <a:pt x="41" y="101"/>
                      <a:pt x="40" y="89"/>
                    </a:cubicBezTo>
                    <a:cubicBezTo>
                      <a:pt x="39" y="76"/>
                      <a:pt x="43" y="65"/>
                      <a:pt x="50" y="56"/>
                    </a:cubicBezTo>
                    <a:cubicBezTo>
                      <a:pt x="58" y="47"/>
                      <a:pt x="69" y="41"/>
                      <a:pt x="81" y="40"/>
                    </a:cubicBezTo>
                    <a:cubicBezTo>
                      <a:pt x="93" y="39"/>
                      <a:pt x="105" y="43"/>
                      <a:pt x="114" y="51"/>
                    </a:cubicBezTo>
                    <a:cubicBezTo>
                      <a:pt x="122" y="58"/>
                      <a:pt x="128" y="69"/>
                      <a:pt x="129" y="81"/>
                    </a:cubicBezTo>
                    <a:cubicBezTo>
                      <a:pt x="130" y="93"/>
                      <a:pt x="126" y="105"/>
                      <a:pt x="119" y="1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2"/>
              <p:cNvSpPr>
                <a:spLocks noEditPoints="1"/>
              </p:cNvSpPr>
              <p:nvPr/>
            </p:nvSpPr>
            <p:spPr bwMode="auto">
              <a:xfrm>
                <a:off x="6902" y="2683"/>
                <a:ext cx="232" cy="232"/>
              </a:xfrm>
              <a:custGeom>
                <a:avLst/>
                <a:gdLst>
                  <a:gd name="T0" fmla="*/ 154 w 170"/>
                  <a:gd name="T1" fmla="*/ 78 h 171"/>
                  <a:gd name="T2" fmla="*/ 146 w 170"/>
                  <a:gd name="T3" fmla="*/ 52 h 171"/>
                  <a:gd name="T4" fmla="*/ 159 w 170"/>
                  <a:gd name="T5" fmla="*/ 42 h 171"/>
                  <a:gd name="T6" fmla="*/ 141 w 170"/>
                  <a:gd name="T7" fmla="*/ 21 h 171"/>
                  <a:gd name="T8" fmla="*/ 129 w 170"/>
                  <a:gd name="T9" fmla="*/ 31 h 171"/>
                  <a:gd name="T10" fmla="*/ 105 w 170"/>
                  <a:gd name="T11" fmla="*/ 19 h 171"/>
                  <a:gd name="T12" fmla="*/ 106 w 170"/>
                  <a:gd name="T13" fmla="*/ 3 h 171"/>
                  <a:gd name="T14" fmla="*/ 79 w 170"/>
                  <a:gd name="T15" fmla="*/ 0 h 171"/>
                  <a:gd name="T16" fmla="*/ 77 w 170"/>
                  <a:gd name="T17" fmla="*/ 16 h 171"/>
                  <a:gd name="T18" fmla="*/ 52 w 170"/>
                  <a:gd name="T19" fmla="*/ 24 h 171"/>
                  <a:gd name="T20" fmla="*/ 42 w 170"/>
                  <a:gd name="T21" fmla="*/ 12 h 171"/>
                  <a:gd name="T22" fmla="*/ 20 w 170"/>
                  <a:gd name="T23" fmla="*/ 29 h 171"/>
                  <a:gd name="T24" fmla="*/ 31 w 170"/>
                  <a:gd name="T25" fmla="*/ 42 h 171"/>
                  <a:gd name="T26" fmla="*/ 18 w 170"/>
                  <a:gd name="T27" fmla="*/ 65 h 171"/>
                  <a:gd name="T28" fmla="*/ 2 w 170"/>
                  <a:gd name="T29" fmla="*/ 64 h 171"/>
                  <a:gd name="T30" fmla="*/ 0 w 170"/>
                  <a:gd name="T31" fmla="*/ 91 h 171"/>
                  <a:gd name="T32" fmla="*/ 16 w 170"/>
                  <a:gd name="T33" fmla="*/ 93 h 171"/>
                  <a:gd name="T34" fmla="*/ 23 w 170"/>
                  <a:gd name="T35" fmla="*/ 118 h 171"/>
                  <a:gd name="T36" fmla="*/ 11 w 170"/>
                  <a:gd name="T37" fmla="*/ 129 h 171"/>
                  <a:gd name="T38" fmla="*/ 29 w 170"/>
                  <a:gd name="T39" fmla="*/ 150 h 171"/>
                  <a:gd name="T40" fmla="*/ 41 w 170"/>
                  <a:gd name="T41" fmla="*/ 140 h 171"/>
                  <a:gd name="T42" fmla="*/ 65 w 170"/>
                  <a:gd name="T43" fmla="*/ 152 h 171"/>
                  <a:gd name="T44" fmla="*/ 63 w 170"/>
                  <a:gd name="T45" fmla="*/ 168 h 171"/>
                  <a:gd name="T46" fmla="*/ 91 w 170"/>
                  <a:gd name="T47" fmla="*/ 171 h 171"/>
                  <a:gd name="T48" fmla="*/ 92 w 170"/>
                  <a:gd name="T49" fmla="*/ 155 h 171"/>
                  <a:gd name="T50" fmla="*/ 118 w 170"/>
                  <a:gd name="T51" fmla="*/ 147 h 171"/>
                  <a:gd name="T52" fmla="*/ 128 w 170"/>
                  <a:gd name="T53" fmla="*/ 159 h 171"/>
                  <a:gd name="T54" fmla="*/ 149 w 170"/>
                  <a:gd name="T55" fmla="*/ 142 h 171"/>
                  <a:gd name="T56" fmla="*/ 139 w 170"/>
                  <a:gd name="T57" fmla="*/ 130 h 171"/>
                  <a:gd name="T58" fmla="*/ 152 w 170"/>
                  <a:gd name="T59" fmla="*/ 106 h 171"/>
                  <a:gd name="T60" fmla="*/ 167 w 170"/>
                  <a:gd name="T61" fmla="*/ 107 h 171"/>
                  <a:gd name="T62" fmla="*/ 170 w 170"/>
                  <a:gd name="T63" fmla="*/ 80 h 171"/>
                  <a:gd name="T64" fmla="*/ 154 w 170"/>
                  <a:gd name="T65" fmla="*/ 78 h 171"/>
                  <a:gd name="T66" fmla="*/ 130 w 170"/>
                  <a:gd name="T67" fmla="*/ 90 h 171"/>
                  <a:gd name="T68" fmla="*/ 114 w 170"/>
                  <a:gd name="T69" fmla="*/ 120 h 171"/>
                  <a:gd name="T70" fmla="*/ 81 w 170"/>
                  <a:gd name="T71" fmla="*/ 130 h 171"/>
                  <a:gd name="T72" fmla="*/ 50 w 170"/>
                  <a:gd name="T73" fmla="*/ 114 h 171"/>
                  <a:gd name="T74" fmla="*/ 40 w 170"/>
                  <a:gd name="T75" fmla="*/ 82 h 171"/>
                  <a:gd name="T76" fmla="*/ 56 w 170"/>
                  <a:gd name="T77" fmla="*/ 51 h 171"/>
                  <a:gd name="T78" fmla="*/ 89 w 170"/>
                  <a:gd name="T79" fmla="*/ 41 h 171"/>
                  <a:gd name="T80" fmla="*/ 120 w 170"/>
                  <a:gd name="T81" fmla="*/ 57 h 171"/>
                  <a:gd name="T82" fmla="*/ 130 w 170"/>
                  <a:gd name="T83" fmla="*/ 9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0" h="171">
                    <a:moveTo>
                      <a:pt x="154" y="78"/>
                    </a:moveTo>
                    <a:cubicBezTo>
                      <a:pt x="153" y="69"/>
                      <a:pt x="151" y="61"/>
                      <a:pt x="146" y="52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41" y="21"/>
                      <a:pt x="141" y="21"/>
                      <a:pt x="141" y="2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1" y="26"/>
                      <a:pt x="113" y="21"/>
                      <a:pt x="105" y="19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69" y="17"/>
                      <a:pt x="60" y="20"/>
                      <a:pt x="52" y="24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5" y="49"/>
                      <a:pt x="21" y="57"/>
                      <a:pt x="18" y="65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7" y="102"/>
                      <a:pt x="19" y="110"/>
                      <a:pt x="23" y="118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29" y="150"/>
                      <a:pt x="29" y="150"/>
                      <a:pt x="29" y="150"/>
                    </a:cubicBezTo>
                    <a:cubicBezTo>
                      <a:pt x="41" y="140"/>
                      <a:pt x="41" y="140"/>
                      <a:pt x="41" y="140"/>
                    </a:cubicBezTo>
                    <a:cubicBezTo>
                      <a:pt x="48" y="146"/>
                      <a:pt x="56" y="150"/>
                      <a:pt x="65" y="152"/>
                    </a:cubicBezTo>
                    <a:cubicBezTo>
                      <a:pt x="63" y="168"/>
                      <a:pt x="63" y="168"/>
                      <a:pt x="63" y="168"/>
                    </a:cubicBezTo>
                    <a:cubicBezTo>
                      <a:pt x="91" y="171"/>
                      <a:pt x="91" y="171"/>
                      <a:pt x="91" y="171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101" y="154"/>
                      <a:pt x="110" y="151"/>
                      <a:pt x="118" y="147"/>
                    </a:cubicBezTo>
                    <a:cubicBezTo>
                      <a:pt x="128" y="159"/>
                      <a:pt x="128" y="159"/>
                      <a:pt x="128" y="159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39" y="130"/>
                      <a:pt x="139" y="130"/>
                      <a:pt x="139" y="130"/>
                    </a:cubicBezTo>
                    <a:cubicBezTo>
                      <a:pt x="145" y="122"/>
                      <a:pt x="149" y="114"/>
                      <a:pt x="152" y="106"/>
                    </a:cubicBezTo>
                    <a:cubicBezTo>
                      <a:pt x="167" y="107"/>
                      <a:pt x="167" y="107"/>
                      <a:pt x="167" y="107"/>
                    </a:cubicBezTo>
                    <a:cubicBezTo>
                      <a:pt x="170" y="80"/>
                      <a:pt x="170" y="80"/>
                      <a:pt x="170" y="80"/>
                    </a:cubicBezTo>
                    <a:lnTo>
                      <a:pt x="154" y="78"/>
                    </a:lnTo>
                    <a:close/>
                    <a:moveTo>
                      <a:pt x="130" y="90"/>
                    </a:moveTo>
                    <a:cubicBezTo>
                      <a:pt x="129" y="101"/>
                      <a:pt x="123" y="112"/>
                      <a:pt x="114" y="120"/>
                    </a:cubicBezTo>
                    <a:cubicBezTo>
                      <a:pt x="104" y="128"/>
                      <a:pt x="92" y="131"/>
                      <a:pt x="81" y="130"/>
                    </a:cubicBezTo>
                    <a:cubicBezTo>
                      <a:pt x="69" y="129"/>
                      <a:pt x="58" y="124"/>
                      <a:pt x="50" y="114"/>
                    </a:cubicBezTo>
                    <a:cubicBezTo>
                      <a:pt x="42" y="105"/>
                      <a:pt x="39" y="93"/>
                      <a:pt x="40" y="82"/>
                    </a:cubicBezTo>
                    <a:cubicBezTo>
                      <a:pt x="41" y="70"/>
                      <a:pt x="47" y="59"/>
                      <a:pt x="56" y="51"/>
                    </a:cubicBezTo>
                    <a:cubicBezTo>
                      <a:pt x="66" y="43"/>
                      <a:pt x="78" y="40"/>
                      <a:pt x="89" y="41"/>
                    </a:cubicBezTo>
                    <a:cubicBezTo>
                      <a:pt x="101" y="42"/>
                      <a:pt x="112" y="47"/>
                      <a:pt x="120" y="57"/>
                    </a:cubicBezTo>
                    <a:cubicBezTo>
                      <a:pt x="128" y="67"/>
                      <a:pt x="131" y="78"/>
                      <a:pt x="130" y="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9745929" y="4001561"/>
            <a:ext cx="2120721" cy="642695"/>
            <a:chOff x="729205" y="5514263"/>
            <a:chExt cx="6880065" cy="435126"/>
          </a:xfrm>
        </p:grpSpPr>
        <p:sp>
          <p:nvSpPr>
            <p:cNvPr id="94" name="矩形: 圆角 93"/>
            <p:cNvSpPr/>
            <p:nvPr/>
          </p:nvSpPr>
          <p:spPr>
            <a:xfrm>
              <a:off x="729205" y="5544273"/>
              <a:ext cx="6565111" cy="389876"/>
            </a:xfrm>
            <a:prstGeom prst="downArrowCallou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5" name="文本占位符 13"/>
            <p:cNvSpPr txBox="1"/>
            <p:nvPr/>
          </p:nvSpPr>
          <p:spPr>
            <a:xfrm>
              <a:off x="2130279" y="5514263"/>
              <a:ext cx="5478991" cy="435126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6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品质有保障</a:t>
              </a:r>
              <a:endParaRPr lang="zh-CN" altLang="en-US" sz="16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6" name="TextBox 6"/>
          <p:cNvSpPr>
            <a:spLocks noChangeArrowheads="1"/>
          </p:cNvSpPr>
          <p:nvPr/>
        </p:nvSpPr>
        <p:spPr bwMode="auto">
          <a:xfrm>
            <a:off x="9657836" y="5067808"/>
            <a:ext cx="2028465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任何事有讲究，不马虎。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2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就是去除马虎，保障品质</a:t>
            </a:r>
            <a:endParaRPr lang="zh-CN" altLang="en-US" sz="12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Rectangle 2"/>
          <p:cNvSpPr>
            <a:spLocks noChangeArrowheads="1"/>
          </p:cNvSpPr>
          <p:nvPr/>
        </p:nvSpPr>
        <p:spPr bwMode="auto">
          <a:xfrm>
            <a:off x="9601920" y="4580923"/>
            <a:ext cx="2241632" cy="1788289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9899395" y="2565839"/>
            <a:ext cx="1469985" cy="1469985"/>
            <a:chOff x="9722733" y="2430684"/>
            <a:chExt cx="1469985" cy="1469985"/>
          </a:xfrm>
        </p:grpSpPr>
        <p:sp>
          <p:nvSpPr>
            <p:cNvPr id="92" name="椭圆 91"/>
            <p:cNvSpPr/>
            <p:nvPr/>
          </p:nvSpPr>
          <p:spPr>
            <a:xfrm>
              <a:off x="9722733" y="2430684"/>
              <a:ext cx="1469985" cy="1469985"/>
            </a:xfrm>
            <a:prstGeom prst="ellipse">
              <a:avLst/>
            </a:prstGeom>
            <a:gradFill>
              <a:gsLst>
                <a:gs pos="0">
                  <a:schemeClr val="accent4">
                    <a:lumMod val="75000"/>
                  </a:schemeClr>
                </a:gs>
                <a:gs pos="80000">
                  <a:schemeClr val="accent4">
                    <a:lumMod val="60000"/>
                    <a:lumOff val="4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6" name="Group 15"/>
            <p:cNvGrpSpPr>
              <a:grpSpLocks noChangeAspect="1"/>
            </p:cNvGrpSpPr>
            <p:nvPr/>
          </p:nvGrpSpPr>
          <p:grpSpPr bwMode="auto">
            <a:xfrm>
              <a:off x="10208870" y="2656468"/>
              <a:ext cx="763930" cy="801729"/>
              <a:chOff x="3456" y="1757"/>
              <a:chExt cx="768" cy="806"/>
            </a:xfrm>
          </p:grpSpPr>
          <p:sp>
            <p:nvSpPr>
              <p:cNvPr id="47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3456" y="1757"/>
                <a:ext cx="768" cy="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6"/>
              <p:cNvSpPr/>
              <p:nvPr/>
            </p:nvSpPr>
            <p:spPr bwMode="auto">
              <a:xfrm>
                <a:off x="3980" y="1758"/>
                <a:ext cx="245" cy="209"/>
              </a:xfrm>
              <a:custGeom>
                <a:avLst/>
                <a:gdLst>
                  <a:gd name="T0" fmla="*/ 74 w 180"/>
                  <a:gd name="T1" fmla="*/ 0 h 154"/>
                  <a:gd name="T2" fmla="*/ 0 w 180"/>
                  <a:gd name="T3" fmla="*/ 71 h 154"/>
                  <a:gd name="T4" fmla="*/ 97 w 180"/>
                  <a:gd name="T5" fmla="*/ 154 h 154"/>
                  <a:gd name="T6" fmla="*/ 180 w 180"/>
                  <a:gd name="T7" fmla="*/ 80 h 154"/>
                  <a:gd name="T8" fmla="*/ 74 w 180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154">
                    <a:moveTo>
                      <a:pt x="74" y="0"/>
                    </a:moveTo>
                    <a:cubicBezTo>
                      <a:pt x="74" y="0"/>
                      <a:pt x="32" y="41"/>
                      <a:pt x="0" y="71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135" y="125"/>
                      <a:pt x="180" y="80"/>
                      <a:pt x="180" y="80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7"/>
              <p:cNvSpPr/>
              <p:nvPr/>
            </p:nvSpPr>
            <p:spPr bwMode="auto">
              <a:xfrm>
                <a:off x="3671" y="2099"/>
                <a:ext cx="248" cy="258"/>
              </a:xfrm>
              <a:custGeom>
                <a:avLst/>
                <a:gdLst>
                  <a:gd name="T0" fmla="*/ 91 w 182"/>
                  <a:gd name="T1" fmla="*/ 8 h 190"/>
                  <a:gd name="T2" fmla="*/ 0 w 182"/>
                  <a:gd name="T3" fmla="*/ 37 h 190"/>
                  <a:gd name="T4" fmla="*/ 2 w 182"/>
                  <a:gd name="T5" fmla="*/ 51 h 190"/>
                  <a:gd name="T6" fmla="*/ 12 w 182"/>
                  <a:gd name="T7" fmla="*/ 86 h 190"/>
                  <a:gd name="T8" fmla="*/ 14 w 182"/>
                  <a:gd name="T9" fmla="*/ 87 h 190"/>
                  <a:gd name="T10" fmla="*/ 23 w 182"/>
                  <a:gd name="T11" fmla="*/ 78 h 190"/>
                  <a:gd name="T12" fmla="*/ 28 w 182"/>
                  <a:gd name="T13" fmla="*/ 75 h 190"/>
                  <a:gd name="T14" fmla="*/ 48 w 182"/>
                  <a:gd name="T15" fmla="*/ 77 h 190"/>
                  <a:gd name="T16" fmla="*/ 64 w 182"/>
                  <a:gd name="T17" fmla="*/ 108 h 190"/>
                  <a:gd name="T18" fmla="*/ 50 w 182"/>
                  <a:gd name="T19" fmla="*/ 128 h 190"/>
                  <a:gd name="T20" fmla="*/ 50 w 182"/>
                  <a:gd name="T21" fmla="*/ 128 h 190"/>
                  <a:gd name="T22" fmla="*/ 33 w 182"/>
                  <a:gd name="T23" fmla="*/ 130 h 190"/>
                  <a:gd name="T24" fmla="*/ 29 w 182"/>
                  <a:gd name="T25" fmla="*/ 130 h 190"/>
                  <a:gd name="T26" fmla="*/ 39 w 182"/>
                  <a:gd name="T27" fmla="*/ 156 h 190"/>
                  <a:gd name="T28" fmla="*/ 46 w 182"/>
                  <a:gd name="T29" fmla="*/ 172 h 190"/>
                  <a:gd name="T30" fmla="*/ 83 w 182"/>
                  <a:gd name="T31" fmla="*/ 156 h 190"/>
                  <a:gd name="T32" fmla="*/ 93 w 182"/>
                  <a:gd name="T33" fmla="*/ 154 h 190"/>
                  <a:gd name="T34" fmla="*/ 95 w 182"/>
                  <a:gd name="T35" fmla="*/ 153 h 190"/>
                  <a:gd name="T36" fmla="*/ 97 w 182"/>
                  <a:gd name="T37" fmla="*/ 154 h 190"/>
                  <a:gd name="T38" fmla="*/ 102 w 182"/>
                  <a:gd name="T39" fmla="*/ 158 h 190"/>
                  <a:gd name="T40" fmla="*/ 102 w 182"/>
                  <a:gd name="T41" fmla="*/ 158 h 190"/>
                  <a:gd name="T42" fmla="*/ 101 w 182"/>
                  <a:gd name="T43" fmla="*/ 167 h 190"/>
                  <a:gd name="T44" fmla="*/ 102 w 182"/>
                  <a:gd name="T45" fmla="*/ 181 h 190"/>
                  <a:gd name="T46" fmla="*/ 111 w 182"/>
                  <a:gd name="T47" fmla="*/ 189 h 190"/>
                  <a:gd name="T48" fmla="*/ 137 w 182"/>
                  <a:gd name="T49" fmla="*/ 178 h 190"/>
                  <a:gd name="T50" fmla="*/ 136 w 182"/>
                  <a:gd name="T51" fmla="*/ 162 h 190"/>
                  <a:gd name="T52" fmla="*/ 129 w 182"/>
                  <a:gd name="T53" fmla="*/ 154 h 190"/>
                  <a:gd name="T54" fmla="*/ 126 w 182"/>
                  <a:gd name="T55" fmla="*/ 151 h 190"/>
                  <a:gd name="T56" fmla="*/ 125 w 182"/>
                  <a:gd name="T57" fmla="*/ 147 h 190"/>
                  <a:gd name="T58" fmla="*/ 130 w 182"/>
                  <a:gd name="T59" fmla="*/ 139 h 190"/>
                  <a:gd name="T60" fmla="*/ 169 w 182"/>
                  <a:gd name="T61" fmla="*/ 127 h 190"/>
                  <a:gd name="T62" fmla="*/ 152 w 182"/>
                  <a:gd name="T63" fmla="*/ 4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2" h="190">
                    <a:moveTo>
                      <a:pt x="129" y="67"/>
                    </a:moveTo>
                    <a:cubicBezTo>
                      <a:pt x="100" y="97"/>
                      <a:pt x="58" y="50"/>
                      <a:pt x="91" y="8"/>
                    </a:cubicBezTo>
                    <a:cubicBezTo>
                      <a:pt x="93" y="5"/>
                      <a:pt x="95" y="3"/>
                      <a:pt x="98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8"/>
                      <a:pt x="0" y="38"/>
                    </a:cubicBezTo>
                    <a:cubicBezTo>
                      <a:pt x="1" y="41"/>
                      <a:pt x="1" y="46"/>
                      <a:pt x="2" y="51"/>
                    </a:cubicBezTo>
                    <a:cubicBezTo>
                      <a:pt x="4" y="60"/>
                      <a:pt x="7" y="72"/>
                      <a:pt x="10" y="80"/>
                    </a:cubicBezTo>
                    <a:cubicBezTo>
                      <a:pt x="11" y="82"/>
                      <a:pt x="12" y="84"/>
                      <a:pt x="12" y="86"/>
                    </a:cubicBezTo>
                    <a:cubicBezTo>
                      <a:pt x="13" y="86"/>
                      <a:pt x="13" y="87"/>
                      <a:pt x="14" y="87"/>
                    </a:cubicBezTo>
                    <a:cubicBezTo>
                      <a:pt x="14" y="87"/>
                      <a:pt x="14" y="87"/>
                      <a:pt x="14" y="87"/>
                    </a:cubicBezTo>
                    <a:cubicBezTo>
                      <a:pt x="14" y="87"/>
                      <a:pt x="14" y="86"/>
                      <a:pt x="15" y="85"/>
                    </a:cubicBezTo>
                    <a:cubicBezTo>
                      <a:pt x="16" y="83"/>
                      <a:pt x="19" y="81"/>
                      <a:pt x="23" y="78"/>
                    </a:cubicBezTo>
                    <a:cubicBezTo>
                      <a:pt x="24" y="77"/>
                      <a:pt x="26" y="76"/>
                      <a:pt x="28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35" y="73"/>
                      <a:pt x="42" y="73"/>
                      <a:pt x="48" y="77"/>
                    </a:cubicBezTo>
                    <a:cubicBezTo>
                      <a:pt x="54" y="80"/>
                      <a:pt x="59" y="85"/>
                      <a:pt x="61" y="92"/>
                    </a:cubicBezTo>
                    <a:cubicBezTo>
                      <a:pt x="63" y="97"/>
                      <a:pt x="64" y="103"/>
                      <a:pt x="64" y="108"/>
                    </a:cubicBezTo>
                    <a:cubicBezTo>
                      <a:pt x="64" y="113"/>
                      <a:pt x="63" y="118"/>
                      <a:pt x="59" y="122"/>
                    </a:cubicBezTo>
                    <a:cubicBezTo>
                      <a:pt x="57" y="125"/>
                      <a:pt x="54" y="127"/>
                      <a:pt x="50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48" y="129"/>
                      <a:pt x="46" y="129"/>
                      <a:pt x="44" y="130"/>
                    </a:cubicBezTo>
                    <a:cubicBezTo>
                      <a:pt x="40" y="130"/>
                      <a:pt x="36" y="130"/>
                      <a:pt x="33" y="130"/>
                    </a:cubicBezTo>
                    <a:cubicBezTo>
                      <a:pt x="31" y="129"/>
                      <a:pt x="30" y="129"/>
                      <a:pt x="29" y="129"/>
                    </a:cubicBezTo>
                    <a:cubicBezTo>
                      <a:pt x="29" y="129"/>
                      <a:pt x="29" y="129"/>
                      <a:pt x="29" y="130"/>
                    </a:cubicBezTo>
                    <a:cubicBezTo>
                      <a:pt x="30" y="133"/>
                      <a:pt x="31" y="137"/>
                      <a:pt x="33" y="141"/>
                    </a:cubicBezTo>
                    <a:cubicBezTo>
                      <a:pt x="35" y="146"/>
                      <a:pt x="37" y="151"/>
                      <a:pt x="39" y="156"/>
                    </a:cubicBezTo>
                    <a:cubicBezTo>
                      <a:pt x="39" y="158"/>
                      <a:pt x="40" y="159"/>
                      <a:pt x="41" y="161"/>
                    </a:cubicBezTo>
                    <a:cubicBezTo>
                      <a:pt x="43" y="165"/>
                      <a:pt x="45" y="169"/>
                      <a:pt x="46" y="172"/>
                    </a:cubicBezTo>
                    <a:cubicBezTo>
                      <a:pt x="55" y="168"/>
                      <a:pt x="68" y="162"/>
                      <a:pt x="78" y="158"/>
                    </a:cubicBezTo>
                    <a:cubicBezTo>
                      <a:pt x="80" y="157"/>
                      <a:pt x="81" y="157"/>
                      <a:pt x="83" y="156"/>
                    </a:cubicBezTo>
                    <a:cubicBezTo>
                      <a:pt x="84" y="156"/>
                      <a:pt x="86" y="155"/>
                      <a:pt x="87" y="155"/>
                    </a:cubicBezTo>
                    <a:cubicBezTo>
                      <a:pt x="89" y="154"/>
                      <a:pt x="91" y="154"/>
                      <a:pt x="93" y="154"/>
                    </a:cubicBezTo>
                    <a:cubicBezTo>
                      <a:pt x="94" y="153"/>
                      <a:pt x="94" y="153"/>
                      <a:pt x="95" y="153"/>
                    </a:cubicBezTo>
                    <a:cubicBezTo>
                      <a:pt x="95" y="153"/>
                      <a:pt x="95" y="153"/>
                      <a:pt x="95" y="153"/>
                    </a:cubicBezTo>
                    <a:cubicBezTo>
                      <a:pt x="95" y="153"/>
                      <a:pt x="95" y="153"/>
                      <a:pt x="96" y="153"/>
                    </a:cubicBezTo>
                    <a:cubicBezTo>
                      <a:pt x="96" y="153"/>
                      <a:pt x="97" y="153"/>
                      <a:pt x="97" y="154"/>
                    </a:cubicBezTo>
                    <a:cubicBezTo>
                      <a:pt x="98" y="154"/>
                      <a:pt x="99" y="154"/>
                      <a:pt x="100" y="155"/>
                    </a:cubicBezTo>
                    <a:cubicBezTo>
                      <a:pt x="101" y="156"/>
                      <a:pt x="101" y="157"/>
                      <a:pt x="102" y="158"/>
                    </a:cubicBezTo>
                    <a:cubicBezTo>
                      <a:pt x="102" y="158"/>
                      <a:pt x="102" y="158"/>
                      <a:pt x="102" y="158"/>
                    </a:cubicBezTo>
                    <a:cubicBezTo>
                      <a:pt x="102" y="158"/>
                      <a:pt x="102" y="158"/>
                      <a:pt x="102" y="158"/>
                    </a:cubicBezTo>
                    <a:cubicBezTo>
                      <a:pt x="103" y="160"/>
                      <a:pt x="102" y="162"/>
                      <a:pt x="102" y="163"/>
                    </a:cubicBezTo>
                    <a:cubicBezTo>
                      <a:pt x="102" y="165"/>
                      <a:pt x="102" y="166"/>
                      <a:pt x="101" y="167"/>
                    </a:cubicBezTo>
                    <a:cubicBezTo>
                      <a:pt x="101" y="170"/>
                      <a:pt x="100" y="173"/>
                      <a:pt x="101" y="177"/>
                    </a:cubicBezTo>
                    <a:cubicBezTo>
                      <a:pt x="101" y="178"/>
                      <a:pt x="102" y="179"/>
                      <a:pt x="102" y="181"/>
                    </a:cubicBezTo>
                    <a:cubicBezTo>
                      <a:pt x="103" y="183"/>
                      <a:pt x="104" y="185"/>
                      <a:pt x="106" y="186"/>
                    </a:cubicBezTo>
                    <a:cubicBezTo>
                      <a:pt x="107" y="187"/>
                      <a:pt x="109" y="188"/>
                      <a:pt x="111" y="189"/>
                    </a:cubicBezTo>
                    <a:cubicBezTo>
                      <a:pt x="115" y="190"/>
                      <a:pt x="121" y="189"/>
                      <a:pt x="126" y="187"/>
                    </a:cubicBezTo>
                    <a:cubicBezTo>
                      <a:pt x="131" y="185"/>
                      <a:pt x="135" y="181"/>
                      <a:pt x="137" y="178"/>
                    </a:cubicBezTo>
                    <a:cubicBezTo>
                      <a:pt x="139" y="174"/>
                      <a:pt x="140" y="169"/>
                      <a:pt x="138" y="165"/>
                    </a:cubicBezTo>
                    <a:cubicBezTo>
                      <a:pt x="138" y="164"/>
                      <a:pt x="137" y="163"/>
                      <a:pt x="136" y="162"/>
                    </a:cubicBezTo>
                    <a:cubicBezTo>
                      <a:pt x="135" y="160"/>
                      <a:pt x="134" y="158"/>
                      <a:pt x="132" y="157"/>
                    </a:cubicBezTo>
                    <a:cubicBezTo>
                      <a:pt x="131" y="156"/>
                      <a:pt x="130" y="156"/>
                      <a:pt x="129" y="154"/>
                    </a:cubicBezTo>
                    <a:cubicBezTo>
                      <a:pt x="128" y="153"/>
                      <a:pt x="126" y="152"/>
                      <a:pt x="126" y="151"/>
                    </a:cubicBezTo>
                    <a:cubicBezTo>
                      <a:pt x="126" y="151"/>
                      <a:pt x="126" y="151"/>
                      <a:pt x="126" y="151"/>
                    </a:cubicBezTo>
                    <a:cubicBezTo>
                      <a:pt x="126" y="151"/>
                      <a:pt x="126" y="151"/>
                      <a:pt x="126" y="151"/>
                    </a:cubicBezTo>
                    <a:cubicBezTo>
                      <a:pt x="125" y="149"/>
                      <a:pt x="125" y="148"/>
                      <a:pt x="125" y="147"/>
                    </a:cubicBezTo>
                    <a:cubicBezTo>
                      <a:pt x="125" y="145"/>
                      <a:pt x="126" y="143"/>
                      <a:pt x="127" y="142"/>
                    </a:cubicBezTo>
                    <a:cubicBezTo>
                      <a:pt x="128" y="141"/>
                      <a:pt x="129" y="140"/>
                      <a:pt x="130" y="139"/>
                    </a:cubicBezTo>
                    <a:cubicBezTo>
                      <a:pt x="132" y="138"/>
                      <a:pt x="135" y="137"/>
                      <a:pt x="138" y="135"/>
                    </a:cubicBezTo>
                    <a:cubicBezTo>
                      <a:pt x="147" y="132"/>
                      <a:pt x="159" y="129"/>
                      <a:pt x="169" y="127"/>
                    </a:cubicBezTo>
                    <a:cubicBezTo>
                      <a:pt x="174" y="126"/>
                      <a:pt x="179" y="126"/>
                      <a:pt x="182" y="125"/>
                    </a:cubicBezTo>
                    <a:cubicBezTo>
                      <a:pt x="152" y="43"/>
                      <a:pt x="152" y="43"/>
                      <a:pt x="152" y="43"/>
                    </a:cubicBezTo>
                    <a:cubicBezTo>
                      <a:pt x="146" y="49"/>
                      <a:pt x="139" y="56"/>
                      <a:pt x="129" y="6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8"/>
              <p:cNvSpPr/>
              <p:nvPr/>
            </p:nvSpPr>
            <p:spPr bwMode="auto">
              <a:xfrm>
                <a:off x="3692" y="1870"/>
                <a:ext cx="374" cy="325"/>
              </a:xfrm>
              <a:custGeom>
                <a:avLst/>
                <a:gdLst>
                  <a:gd name="T0" fmla="*/ 178 w 275"/>
                  <a:gd name="T1" fmla="*/ 20 h 240"/>
                  <a:gd name="T2" fmla="*/ 63 w 275"/>
                  <a:gd name="T3" fmla="*/ 53 h 240"/>
                  <a:gd name="T4" fmla="*/ 3 w 275"/>
                  <a:gd name="T5" fmla="*/ 128 h 240"/>
                  <a:gd name="T6" fmla="*/ 3 w 275"/>
                  <a:gd name="T7" fmla="*/ 190 h 240"/>
                  <a:gd name="T8" fmla="*/ 49 w 275"/>
                  <a:gd name="T9" fmla="*/ 174 h 240"/>
                  <a:gd name="T10" fmla="*/ 52 w 275"/>
                  <a:gd name="T11" fmla="*/ 147 h 240"/>
                  <a:gd name="T12" fmla="*/ 86 w 275"/>
                  <a:gd name="T13" fmla="*/ 110 h 240"/>
                  <a:gd name="T14" fmla="*/ 118 w 275"/>
                  <a:gd name="T15" fmla="*/ 112 h 240"/>
                  <a:gd name="T16" fmla="*/ 124 w 275"/>
                  <a:gd name="T17" fmla="*/ 143 h 240"/>
                  <a:gd name="T18" fmla="*/ 84 w 275"/>
                  <a:gd name="T19" fmla="*/ 181 h 240"/>
                  <a:gd name="T20" fmla="*/ 100 w 275"/>
                  <a:gd name="T21" fmla="*/ 235 h 240"/>
                  <a:gd name="T22" fmla="*/ 187 w 275"/>
                  <a:gd name="T23" fmla="*/ 164 h 240"/>
                  <a:gd name="T24" fmla="*/ 251 w 275"/>
                  <a:gd name="T25" fmla="*/ 94 h 240"/>
                  <a:gd name="T26" fmla="*/ 275 w 275"/>
                  <a:gd name="T27" fmla="*/ 62 h 240"/>
                  <a:gd name="T28" fmla="*/ 204 w 275"/>
                  <a:gd name="T29" fmla="*/ 0 h 240"/>
                  <a:gd name="T30" fmla="*/ 178 w 275"/>
                  <a:gd name="T31" fmla="*/ 2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5" h="240">
                    <a:moveTo>
                      <a:pt x="178" y="20"/>
                    </a:moveTo>
                    <a:cubicBezTo>
                      <a:pt x="131" y="35"/>
                      <a:pt x="106" y="39"/>
                      <a:pt x="63" y="53"/>
                    </a:cubicBezTo>
                    <a:cubicBezTo>
                      <a:pt x="56" y="53"/>
                      <a:pt x="3" y="128"/>
                      <a:pt x="3" y="128"/>
                    </a:cubicBezTo>
                    <a:cubicBezTo>
                      <a:pt x="3" y="128"/>
                      <a:pt x="0" y="147"/>
                      <a:pt x="3" y="190"/>
                    </a:cubicBezTo>
                    <a:cubicBezTo>
                      <a:pt x="3" y="194"/>
                      <a:pt x="49" y="174"/>
                      <a:pt x="49" y="174"/>
                    </a:cubicBezTo>
                    <a:cubicBezTo>
                      <a:pt x="51" y="153"/>
                      <a:pt x="52" y="147"/>
                      <a:pt x="52" y="147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98" y="115"/>
                      <a:pt x="125" y="121"/>
                      <a:pt x="118" y="112"/>
                    </a:cubicBezTo>
                    <a:cubicBezTo>
                      <a:pt x="127" y="122"/>
                      <a:pt x="127" y="133"/>
                      <a:pt x="124" y="143"/>
                    </a:cubicBezTo>
                    <a:cubicBezTo>
                      <a:pt x="116" y="152"/>
                      <a:pt x="98" y="169"/>
                      <a:pt x="84" y="181"/>
                    </a:cubicBezTo>
                    <a:cubicBezTo>
                      <a:pt x="67" y="195"/>
                      <a:pt x="68" y="240"/>
                      <a:pt x="100" y="235"/>
                    </a:cubicBezTo>
                    <a:cubicBezTo>
                      <a:pt x="116" y="218"/>
                      <a:pt x="147" y="185"/>
                      <a:pt x="187" y="164"/>
                    </a:cubicBezTo>
                    <a:cubicBezTo>
                      <a:pt x="211" y="151"/>
                      <a:pt x="232" y="131"/>
                      <a:pt x="251" y="94"/>
                    </a:cubicBezTo>
                    <a:cubicBezTo>
                      <a:pt x="254" y="89"/>
                      <a:pt x="271" y="69"/>
                      <a:pt x="275" y="62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191" y="11"/>
                      <a:pt x="181" y="19"/>
                      <a:pt x="17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2" name="Freeform 19"/>
              <p:cNvSpPr/>
              <p:nvPr/>
            </p:nvSpPr>
            <p:spPr bwMode="auto">
              <a:xfrm>
                <a:off x="3607" y="2364"/>
                <a:ext cx="251" cy="198"/>
              </a:xfrm>
              <a:custGeom>
                <a:avLst/>
                <a:gdLst>
                  <a:gd name="T0" fmla="*/ 170 w 184"/>
                  <a:gd name="T1" fmla="*/ 3 h 146"/>
                  <a:gd name="T2" fmla="*/ 140 w 184"/>
                  <a:gd name="T3" fmla="*/ 0 h 146"/>
                  <a:gd name="T4" fmla="*/ 134 w 184"/>
                  <a:gd name="T5" fmla="*/ 0 h 146"/>
                  <a:gd name="T6" fmla="*/ 132 w 184"/>
                  <a:gd name="T7" fmla="*/ 1 h 146"/>
                  <a:gd name="T8" fmla="*/ 132 w 184"/>
                  <a:gd name="T9" fmla="*/ 1 h 146"/>
                  <a:gd name="T10" fmla="*/ 133 w 184"/>
                  <a:gd name="T11" fmla="*/ 3 h 146"/>
                  <a:gd name="T12" fmla="*/ 137 w 184"/>
                  <a:gd name="T13" fmla="*/ 13 h 146"/>
                  <a:gd name="T14" fmla="*/ 138 w 184"/>
                  <a:gd name="T15" fmla="*/ 18 h 146"/>
                  <a:gd name="T16" fmla="*/ 138 w 184"/>
                  <a:gd name="T17" fmla="*/ 18 h 146"/>
                  <a:gd name="T18" fmla="*/ 138 w 184"/>
                  <a:gd name="T19" fmla="*/ 18 h 146"/>
                  <a:gd name="T20" fmla="*/ 130 w 184"/>
                  <a:gd name="T21" fmla="*/ 36 h 146"/>
                  <a:gd name="T22" fmla="*/ 111 w 184"/>
                  <a:gd name="T23" fmla="*/ 44 h 146"/>
                  <a:gd name="T24" fmla="*/ 95 w 184"/>
                  <a:gd name="T25" fmla="*/ 41 h 146"/>
                  <a:gd name="T26" fmla="*/ 84 w 184"/>
                  <a:gd name="T27" fmla="*/ 31 h 146"/>
                  <a:gd name="T28" fmla="*/ 81 w 184"/>
                  <a:gd name="T29" fmla="*/ 23 h 146"/>
                  <a:gd name="T30" fmla="*/ 81 w 184"/>
                  <a:gd name="T31" fmla="*/ 21 h 146"/>
                  <a:gd name="T32" fmla="*/ 81 w 184"/>
                  <a:gd name="T33" fmla="*/ 15 h 146"/>
                  <a:gd name="T34" fmla="*/ 85 w 184"/>
                  <a:gd name="T35" fmla="*/ 4 h 146"/>
                  <a:gd name="T36" fmla="*/ 88 w 184"/>
                  <a:gd name="T37" fmla="*/ 1 h 146"/>
                  <a:gd name="T38" fmla="*/ 87 w 184"/>
                  <a:gd name="T39" fmla="*/ 1 h 146"/>
                  <a:gd name="T40" fmla="*/ 79 w 184"/>
                  <a:gd name="T41" fmla="*/ 0 h 146"/>
                  <a:gd name="T42" fmla="*/ 77 w 184"/>
                  <a:gd name="T43" fmla="*/ 0 h 146"/>
                  <a:gd name="T44" fmla="*/ 53 w 184"/>
                  <a:gd name="T45" fmla="*/ 1 h 146"/>
                  <a:gd name="T46" fmla="*/ 41 w 184"/>
                  <a:gd name="T47" fmla="*/ 2 h 146"/>
                  <a:gd name="T48" fmla="*/ 43 w 184"/>
                  <a:gd name="T49" fmla="*/ 21 h 146"/>
                  <a:gd name="T50" fmla="*/ 43 w 184"/>
                  <a:gd name="T51" fmla="*/ 39 h 146"/>
                  <a:gd name="T52" fmla="*/ 43 w 184"/>
                  <a:gd name="T53" fmla="*/ 47 h 146"/>
                  <a:gd name="T54" fmla="*/ 42 w 184"/>
                  <a:gd name="T55" fmla="*/ 53 h 146"/>
                  <a:gd name="T56" fmla="*/ 41 w 184"/>
                  <a:gd name="T57" fmla="*/ 56 h 146"/>
                  <a:gd name="T58" fmla="*/ 38 w 184"/>
                  <a:gd name="T59" fmla="*/ 59 h 146"/>
                  <a:gd name="T60" fmla="*/ 35 w 184"/>
                  <a:gd name="T61" fmla="*/ 59 h 146"/>
                  <a:gd name="T62" fmla="*/ 35 w 184"/>
                  <a:gd name="T63" fmla="*/ 59 h 146"/>
                  <a:gd name="T64" fmla="*/ 35 w 184"/>
                  <a:gd name="T65" fmla="*/ 59 h 146"/>
                  <a:gd name="T66" fmla="*/ 30 w 184"/>
                  <a:gd name="T67" fmla="*/ 58 h 146"/>
                  <a:gd name="T68" fmla="*/ 26 w 184"/>
                  <a:gd name="T69" fmla="*/ 56 h 146"/>
                  <a:gd name="T70" fmla="*/ 18 w 184"/>
                  <a:gd name="T71" fmla="*/ 52 h 146"/>
                  <a:gd name="T72" fmla="*/ 14 w 184"/>
                  <a:gd name="T73" fmla="*/ 52 h 146"/>
                  <a:gd name="T74" fmla="*/ 7 w 184"/>
                  <a:gd name="T75" fmla="*/ 53 h 146"/>
                  <a:gd name="T76" fmla="*/ 3 w 184"/>
                  <a:gd name="T77" fmla="*/ 57 h 146"/>
                  <a:gd name="T78" fmla="*/ 0 w 184"/>
                  <a:gd name="T79" fmla="*/ 72 h 146"/>
                  <a:gd name="T80" fmla="*/ 5 w 184"/>
                  <a:gd name="T81" fmla="*/ 86 h 146"/>
                  <a:gd name="T82" fmla="*/ 16 w 184"/>
                  <a:gd name="T83" fmla="*/ 91 h 146"/>
                  <a:gd name="T84" fmla="*/ 20 w 184"/>
                  <a:gd name="T85" fmla="*/ 90 h 146"/>
                  <a:gd name="T86" fmla="*/ 25 w 184"/>
                  <a:gd name="T87" fmla="*/ 88 h 146"/>
                  <a:gd name="T88" fmla="*/ 29 w 184"/>
                  <a:gd name="T89" fmla="*/ 86 h 146"/>
                  <a:gd name="T90" fmla="*/ 34 w 184"/>
                  <a:gd name="T91" fmla="*/ 84 h 146"/>
                  <a:gd name="T92" fmla="*/ 34 w 184"/>
                  <a:gd name="T93" fmla="*/ 84 h 146"/>
                  <a:gd name="T94" fmla="*/ 34 w 184"/>
                  <a:gd name="T95" fmla="*/ 84 h 146"/>
                  <a:gd name="T96" fmla="*/ 38 w 184"/>
                  <a:gd name="T97" fmla="*/ 85 h 146"/>
                  <a:gd name="T98" fmla="*/ 41 w 184"/>
                  <a:gd name="T99" fmla="*/ 88 h 146"/>
                  <a:gd name="T100" fmla="*/ 43 w 184"/>
                  <a:gd name="T101" fmla="*/ 92 h 146"/>
                  <a:gd name="T102" fmla="*/ 44 w 184"/>
                  <a:gd name="T103" fmla="*/ 101 h 146"/>
                  <a:gd name="T104" fmla="*/ 41 w 184"/>
                  <a:gd name="T105" fmla="*/ 133 h 146"/>
                  <a:gd name="T106" fmla="*/ 38 w 184"/>
                  <a:gd name="T107" fmla="*/ 146 h 146"/>
                  <a:gd name="T108" fmla="*/ 171 w 184"/>
                  <a:gd name="T109" fmla="*/ 146 h 146"/>
                  <a:gd name="T110" fmla="*/ 184 w 184"/>
                  <a:gd name="T111" fmla="*/ 133 h 146"/>
                  <a:gd name="T112" fmla="*/ 184 w 184"/>
                  <a:gd name="T113" fmla="*/ 5 h 146"/>
                  <a:gd name="T114" fmla="*/ 183 w 184"/>
                  <a:gd name="T115" fmla="*/ 5 h 146"/>
                  <a:gd name="T116" fmla="*/ 170 w 184"/>
                  <a:gd name="T117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4" h="146">
                    <a:moveTo>
                      <a:pt x="170" y="3"/>
                    </a:moveTo>
                    <a:cubicBezTo>
                      <a:pt x="160" y="1"/>
                      <a:pt x="148" y="0"/>
                      <a:pt x="140" y="0"/>
                    </a:cubicBezTo>
                    <a:cubicBezTo>
                      <a:pt x="137" y="0"/>
                      <a:pt x="135" y="0"/>
                      <a:pt x="134" y="0"/>
                    </a:cubicBezTo>
                    <a:cubicBezTo>
                      <a:pt x="133" y="0"/>
                      <a:pt x="132" y="0"/>
                      <a:pt x="132" y="1"/>
                    </a:cubicBezTo>
                    <a:cubicBezTo>
                      <a:pt x="132" y="1"/>
                      <a:pt x="132" y="1"/>
                      <a:pt x="132" y="1"/>
                    </a:cubicBezTo>
                    <a:cubicBezTo>
                      <a:pt x="132" y="1"/>
                      <a:pt x="133" y="2"/>
                      <a:pt x="133" y="3"/>
                    </a:cubicBezTo>
                    <a:cubicBezTo>
                      <a:pt x="135" y="5"/>
                      <a:pt x="136" y="8"/>
                      <a:pt x="137" y="13"/>
                    </a:cubicBezTo>
                    <a:cubicBezTo>
                      <a:pt x="138" y="15"/>
                      <a:pt x="138" y="17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26"/>
                      <a:pt x="135" y="32"/>
                      <a:pt x="130" y="36"/>
                    </a:cubicBezTo>
                    <a:cubicBezTo>
                      <a:pt x="125" y="41"/>
                      <a:pt x="118" y="44"/>
                      <a:pt x="111" y="44"/>
                    </a:cubicBezTo>
                    <a:cubicBezTo>
                      <a:pt x="105" y="44"/>
                      <a:pt x="100" y="43"/>
                      <a:pt x="95" y="41"/>
                    </a:cubicBezTo>
                    <a:cubicBezTo>
                      <a:pt x="90" y="39"/>
                      <a:pt x="86" y="36"/>
                      <a:pt x="84" y="31"/>
                    </a:cubicBezTo>
                    <a:cubicBezTo>
                      <a:pt x="82" y="29"/>
                      <a:pt x="81" y="26"/>
                      <a:pt x="81" y="23"/>
                    </a:cubicBezTo>
                    <a:cubicBezTo>
                      <a:pt x="81" y="22"/>
                      <a:pt x="81" y="21"/>
                      <a:pt x="81" y="21"/>
                    </a:cubicBezTo>
                    <a:cubicBezTo>
                      <a:pt x="81" y="19"/>
                      <a:pt x="81" y="17"/>
                      <a:pt x="81" y="15"/>
                    </a:cubicBezTo>
                    <a:cubicBezTo>
                      <a:pt x="82" y="10"/>
                      <a:pt x="84" y="7"/>
                      <a:pt x="85" y="4"/>
                    </a:cubicBezTo>
                    <a:cubicBezTo>
                      <a:pt x="86" y="3"/>
                      <a:pt x="87" y="2"/>
                      <a:pt x="88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5" y="0"/>
                      <a:pt x="82" y="0"/>
                      <a:pt x="79" y="0"/>
                    </a:cubicBezTo>
                    <a:cubicBezTo>
                      <a:pt x="78" y="0"/>
                      <a:pt x="78" y="0"/>
                      <a:pt x="77" y="0"/>
                    </a:cubicBezTo>
                    <a:cubicBezTo>
                      <a:pt x="69" y="0"/>
                      <a:pt x="60" y="0"/>
                      <a:pt x="53" y="1"/>
                    </a:cubicBezTo>
                    <a:cubicBezTo>
                      <a:pt x="48" y="1"/>
                      <a:pt x="44" y="2"/>
                      <a:pt x="41" y="2"/>
                    </a:cubicBezTo>
                    <a:cubicBezTo>
                      <a:pt x="42" y="7"/>
                      <a:pt x="42" y="14"/>
                      <a:pt x="43" y="21"/>
                    </a:cubicBezTo>
                    <a:cubicBezTo>
                      <a:pt x="43" y="27"/>
                      <a:pt x="43" y="33"/>
                      <a:pt x="43" y="39"/>
                    </a:cubicBezTo>
                    <a:cubicBezTo>
                      <a:pt x="43" y="42"/>
                      <a:pt x="43" y="44"/>
                      <a:pt x="43" y="47"/>
                    </a:cubicBezTo>
                    <a:cubicBezTo>
                      <a:pt x="43" y="49"/>
                      <a:pt x="43" y="51"/>
                      <a:pt x="42" y="53"/>
                    </a:cubicBezTo>
                    <a:cubicBezTo>
                      <a:pt x="42" y="54"/>
                      <a:pt x="42" y="55"/>
                      <a:pt x="41" y="56"/>
                    </a:cubicBezTo>
                    <a:cubicBezTo>
                      <a:pt x="40" y="57"/>
                      <a:pt x="40" y="58"/>
                      <a:pt x="38" y="59"/>
                    </a:cubicBezTo>
                    <a:cubicBezTo>
                      <a:pt x="37" y="59"/>
                      <a:pt x="36" y="59"/>
                      <a:pt x="35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3" y="59"/>
                      <a:pt x="31" y="58"/>
                      <a:pt x="30" y="58"/>
                    </a:cubicBezTo>
                    <a:cubicBezTo>
                      <a:pt x="29" y="57"/>
                      <a:pt x="28" y="56"/>
                      <a:pt x="26" y="56"/>
                    </a:cubicBezTo>
                    <a:cubicBezTo>
                      <a:pt x="24" y="54"/>
                      <a:pt x="22" y="53"/>
                      <a:pt x="18" y="52"/>
                    </a:cubicBezTo>
                    <a:cubicBezTo>
                      <a:pt x="16" y="52"/>
                      <a:pt x="15" y="52"/>
                      <a:pt x="14" y="52"/>
                    </a:cubicBezTo>
                    <a:cubicBezTo>
                      <a:pt x="11" y="52"/>
                      <a:pt x="9" y="52"/>
                      <a:pt x="7" y="53"/>
                    </a:cubicBezTo>
                    <a:cubicBezTo>
                      <a:pt x="6" y="54"/>
                      <a:pt x="4" y="55"/>
                      <a:pt x="3" y="57"/>
                    </a:cubicBezTo>
                    <a:cubicBezTo>
                      <a:pt x="1" y="61"/>
                      <a:pt x="0" y="66"/>
                      <a:pt x="0" y="72"/>
                    </a:cubicBezTo>
                    <a:cubicBezTo>
                      <a:pt x="0" y="78"/>
                      <a:pt x="2" y="82"/>
                      <a:pt x="5" y="86"/>
                    </a:cubicBezTo>
                    <a:cubicBezTo>
                      <a:pt x="8" y="89"/>
                      <a:pt x="11" y="91"/>
                      <a:pt x="16" y="91"/>
                    </a:cubicBezTo>
                    <a:cubicBezTo>
                      <a:pt x="17" y="91"/>
                      <a:pt x="18" y="91"/>
                      <a:pt x="20" y="90"/>
                    </a:cubicBezTo>
                    <a:cubicBezTo>
                      <a:pt x="22" y="90"/>
                      <a:pt x="24" y="89"/>
                      <a:pt x="25" y="88"/>
                    </a:cubicBezTo>
                    <a:cubicBezTo>
                      <a:pt x="26" y="87"/>
                      <a:pt x="27" y="86"/>
                      <a:pt x="29" y="86"/>
                    </a:cubicBezTo>
                    <a:cubicBezTo>
                      <a:pt x="30" y="85"/>
                      <a:pt x="32" y="84"/>
                      <a:pt x="34" y="84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5" y="84"/>
                      <a:pt x="37" y="85"/>
                      <a:pt x="38" y="85"/>
                    </a:cubicBezTo>
                    <a:cubicBezTo>
                      <a:pt x="40" y="86"/>
                      <a:pt x="41" y="87"/>
                      <a:pt x="41" y="88"/>
                    </a:cubicBezTo>
                    <a:cubicBezTo>
                      <a:pt x="42" y="90"/>
                      <a:pt x="43" y="91"/>
                      <a:pt x="43" y="92"/>
                    </a:cubicBezTo>
                    <a:cubicBezTo>
                      <a:pt x="43" y="95"/>
                      <a:pt x="44" y="98"/>
                      <a:pt x="44" y="101"/>
                    </a:cubicBezTo>
                    <a:cubicBezTo>
                      <a:pt x="44" y="111"/>
                      <a:pt x="42" y="123"/>
                      <a:pt x="41" y="133"/>
                    </a:cubicBezTo>
                    <a:cubicBezTo>
                      <a:pt x="40" y="138"/>
                      <a:pt x="39" y="142"/>
                      <a:pt x="38" y="146"/>
                    </a:cubicBezTo>
                    <a:cubicBezTo>
                      <a:pt x="171" y="146"/>
                      <a:pt x="171" y="146"/>
                      <a:pt x="171" y="146"/>
                    </a:cubicBezTo>
                    <a:cubicBezTo>
                      <a:pt x="178" y="146"/>
                      <a:pt x="184" y="140"/>
                      <a:pt x="184" y="133"/>
                    </a:cubicBezTo>
                    <a:cubicBezTo>
                      <a:pt x="184" y="5"/>
                      <a:pt x="184" y="5"/>
                      <a:pt x="184" y="5"/>
                    </a:cubicBezTo>
                    <a:cubicBezTo>
                      <a:pt x="184" y="5"/>
                      <a:pt x="183" y="5"/>
                      <a:pt x="183" y="5"/>
                    </a:cubicBezTo>
                    <a:cubicBezTo>
                      <a:pt x="179" y="4"/>
                      <a:pt x="175" y="4"/>
                      <a:pt x="170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20"/>
              <p:cNvSpPr/>
              <p:nvPr/>
            </p:nvSpPr>
            <p:spPr bwMode="auto">
              <a:xfrm>
                <a:off x="3456" y="2160"/>
                <a:ext cx="251" cy="198"/>
              </a:xfrm>
              <a:custGeom>
                <a:avLst/>
                <a:gdLst>
                  <a:gd name="T0" fmla="*/ 14 w 184"/>
                  <a:gd name="T1" fmla="*/ 143 h 146"/>
                  <a:gd name="T2" fmla="*/ 44 w 184"/>
                  <a:gd name="T3" fmla="*/ 146 h 146"/>
                  <a:gd name="T4" fmla="*/ 50 w 184"/>
                  <a:gd name="T5" fmla="*/ 146 h 146"/>
                  <a:gd name="T6" fmla="*/ 52 w 184"/>
                  <a:gd name="T7" fmla="*/ 145 h 146"/>
                  <a:gd name="T8" fmla="*/ 52 w 184"/>
                  <a:gd name="T9" fmla="*/ 145 h 146"/>
                  <a:gd name="T10" fmla="*/ 51 w 184"/>
                  <a:gd name="T11" fmla="*/ 143 h 146"/>
                  <a:gd name="T12" fmla="*/ 46 w 184"/>
                  <a:gd name="T13" fmla="*/ 133 h 146"/>
                  <a:gd name="T14" fmla="*/ 46 w 184"/>
                  <a:gd name="T15" fmla="*/ 127 h 146"/>
                  <a:gd name="T16" fmla="*/ 46 w 184"/>
                  <a:gd name="T17" fmla="*/ 127 h 146"/>
                  <a:gd name="T18" fmla="*/ 54 w 184"/>
                  <a:gd name="T19" fmla="*/ 109 h 146"/>
                  <a:gd name="T20" fmla="*/ 73 w 184"/>
                  <a:gd name="T21" fmla="*/ 102 h 146"/>
                  <a:gd name="T22" fmla="*/ 89 w 184"/>
                  <a:gd name="T23" fmla="*/ 105 h 146"/>
                  <a:gd name="T24" fmla="*/ 100 w 184"/>
                  <a:gd name="T25" fmla="*/ 114 h 146"/>
                  <a:gd name="T26" fmla="*/ 103 w 184"/>
                  <a:gd name="T27" fmla="*/ 125 h 146"/>
                  <a:gd name="T28" fmla="*/ 103 w 184"/>
                  <a:gd name="T29" fmla="*/ 125 h 146"/>
                  <a:gd name="T30" fmla="*/ 103 w 184"/>
                  <a:gd name="T31" fmla="*/ 125 h 146"/>
                  <a:gd name="T32" fmla="*/ 102 w 184"/>
                  <a:gd name="T33" fmla="*/ 131 h 146"/>
                  <a:gd name="T34" fmla="*/ 98 w 184"/>
                  <a:gd name="T35" fmla="*/ 141 h 146"/>
                  <a:gd name="T36" fmla="*/ 96 w 184"/>
                  <a:gd name="T37" fmla="*/ 145 h 146"/>
                  <a:gd name="T38" fmla="*/ 97 w 184"/>
                  <a:gd name="T39" fmla="*/ 145 h 146"/>
                  <a:gd name="T40" fmla="*/ 105 w 184"/>
                  <a:gd name="T41" fmla="*/ 146 h 146"/>
                  <a:gd name="T42" fmla="*/ 107 w 184"/>
                  <a:gd name="T43" fmla="*/ 146 h 146"/>
                  <a:gd name="T44" fmla="*/ 131 w 184"/>
                  <a:gd name="T45" fmla="*/ 145 h 146"/>
                  <a:gd name="T46" fmla="*/ 142 w 184"/>
                  <a:gd name="T47" fmla="*/ 144 h 146"/>
                  <a:gd name="T48" fmla="*/ 141 w 184"/>
                  <a:gd name="T49" fmla="*/ 126 h 146"/>
                  <a:gd name="T50" fmla="*/ 141 w 184"/>
                  <a:gd name="T51" fmla="*/ 107 h 146"/>
                  <a:gd name="T52" fmla="*/ 141 w 184"/>
                  <a:gd name="T53" fmla="*/ 99 h 146"/>
                  <a:gd name="T54" fmla="*/ 141 w 184"/>
                  <a:gd name="T55" fmla="*/ 93 h 146"/>
                  <a:gd name="T56" fmla="*/ 143 w 184"/>
                  <a:gd name="T57" fmla="*/ 89 h 146"/>
                  <a:gd name="T58" fmla="*/ 146 w 184"/>
                  <a:gd name="T59" fmla="*/ 87 h 146"/>
                  <a:gd name="T60" fmla="*/ 149 w 184"/>
                  <a:gd name="T61" fmla="*/ 87 h 146"/>
                  <a:gd name="T62" fmla="*/ 149 w 184"/>
                  <a:gd name="T63" fmla="*/ 87 h 146"/>
                  <a:gd name="T64" fmla="*/ 149 w 184"/>
                  <a:gd name="T65" fmla="*/ 87 h 146"/>
                  <a:gd name="T66" fmla="*/ 154 w 184"/>
                  <a:gd name="T67" fmla="*/ 88 h 146"/>
                  <a:gd name="T68" fmla="*/ 157 w 184"/>
                  <a:gd name="T69" fmla="*/ 90 h 146"/>
                  <a:gd name="T70" fmla="*/ 166 w 184"/>
                  <a:gd name="T71" fmla="*/ 94 h 146"/>
                  <a:gd name="T72" fmla="*/ 170 w 184"/>
                  <a:gd name="T73" fmla="*/ 94 h 146"/>
                  <a:gd name="T74" fmla="*/ 176 w 184"/>
                  <a:gd name="T75" fmla="*/ 93 h 146"/>
                  <a:gd name="T76" fmla="*/ 180 w 184"/>
                  <a:gd name="T77" fmla="*/ 89 h 146"/>
                  <a:gd name="T78" fmla="*/ 184 w 184"/>
                  <a:gd name="T79" fmla="*/ 73 h 146"/>
                  <a:gd name="T80" fmla="*/ 179 w 184"/>
                  <a:gd name="T81" fmla="*/ 60 h 146"/>
                  <a:gd name="T82" fmla="*/ 168 w 184"/>
                  <a:gd name="T83" fmla="*/ 55 h 146"/>
                  <a:gd name="T84" fmla="*/ 168 w 184"/>
                  <a:gd name="T85" fmla="*/ 55 h 146"/>
                  <a:gd name="T86" fmla="*/ 165 w 184"/>
                  <a:gd name="T87" fmla="*/ 55 h 146"/>
                  <a:gd name="T88" fmla="*/ 164 w 184"/>
                  <a:gd name="T89" fmla="*/ 56 h 146"/>
                  <a:gd name="T90" fmla="*/ 159 w 184"/>
                  <a:gd name="T91" fmla="*/ 58 h 146"/>
                  <a:gd name="T92" fmla="*/ 155 w 184"/>
                  <a:gd name="T93" fmla="*/ 60 h 146"/>
                  <a:gd name="T94" fmla="*/ 150 w 184"/>
                  <a:gd name="T95" fmla="*/ 61 h 146"/>
                  <a:gd name="T96" fmla="*/ 150 w 184"/>
                  <a:gd name="T97" fmla="*/ 61 h 146"/>
                  <a:gd name="T98" fmla="*/ 150 w 184"/>
                  <a:gd name="T99" fmla="*/ 61 h 146"/>
                  <a:gd name="T100" fmla="*/ 146 w 184"/>
                  <a:gd name="T101" fmla="*/ 61 h 146"/>
                  <a:gd name="T102" fmla="*/ 142 w 184"/>
                  <a:gd name="T103" fmla="*/ 57 h 146"/>
                  <a:gd name="T104" fmla="*/ 141 w 184"/>
                  <a:gd name="T105" fmla="*/ 54 h 146"/>
                  <a:gd name="T106" fmla="*/ 140 w 184"/>
                  <a:gd name="T107" fmla="*/ 44 h 146"/>
                  <a:gd name="T108" fmla="*/ 143 w 184"/>
                  <a:gd name="T109" fmla="*/ 13 h 146"/>
                  <a:gd name="T110" fmla="*/ 145 w 184"/>
                  <a:gd name="T111" fmla="*/ 0 h 146"/>
                  <a:gd name="T112" fmla="*/ 12 w 184"/>
                  <a:gd name="T113" fmla="*/ 0 h 146"/>
                  <a:gd name="T114" fmla="*/ 0 w 184"/>
                  <a:gd name="T115" fmla="*/ 13 h 146"/>
                  <a:gd name="T116" fmla="*/ 0 w 184"/>
                  <a:gd name="T117" fmla="*/ 141 h 146"/>
                  <a:gd name="T118" fmla="*/ 1 w 184"/>
                  <a:gd name="T119" fmla="*/ 141 h 146"/>
                  <a:gd name="T120" fmla="*/ 14 w 184"/>
                  <a:gd name="T121" fmla="*/ 1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4" h="146">
                    <a:moveTo>
                      <a:pt x="14" y="143"/>
                    </a:moveTo>
                    <a:cubicBezTo>
                      <a:pt x="24" y="144"/>
                      <a:pt x="36" y="146"/>
                      <a:pt x="44" y="146"/>
                    </a:cubicBezTo>
                    <a:cubicBezTo>
                      <a:pt x="46" y="146"/>
                      <a:pt x="48" y="146"/>
                      <a:pt x="50" y="146"/>
                    </a:cubicBezTo>
                    <a:cubicBezTo>
                      <a:pt x="51" y="146"/>
                      <a:pt x="52" y="145"/>
                      <a:pt x="52" y="145"/>
                    </a:cubicBezTo>
                    <a:cubicBezTo>
                      <a:pt x="52" y="145"/>
                      <a:pt x="52" y="145"/>
                      <a:pt x="52" y="145"/>
                    </a:cubicBezTo>
                    <a:cubicBezTo>
                      <a:pt x="52" y="145"/>
                      <a:pt x="51" y="144"/>
                      <a:pt x="51" y="143"/>
                    </a:cubicBezTo>
                    <a:cubicBezTo>
                      <a:pt x="49" y="141"/>
                      <a:pt x="47" y="138"/>
                      <a:pt x="46" y="133"/>
                    </a:cubicBezTo>
                    <a:cubicBezTo>
                      <a:pt x="46" y="131"/>
                      <a:pt x="46" y="129"/>
                      <a:pt x="46" y="127"/>
                    </a:cubicBezTo>
                    <a:cubicBezTo>
                      <a:pt x="46" y="127"/>
                      <a:pt x="46" y="127"/>
                      <a:pt x="46" y="127"/>
                    </a:cubicBezTo>
                    <a:cubicBezTo>
                      <a:pt x="46" y="120"/>
                      <a:pt x="49" y="114"/>
                      <a:pt x="54" y="109"/>
                    </a:cubicBezTo>
                    <a:cubicBezTo>
                      <a:pt x="59" y="105"/>
                      <a:pt x="66" y="102"/>
                      <a:pt x="73" y="102"/>
                    </a:cubicBezTo>
                    <a:cubicBezTo>
                      <a:pt x="79" y="102"/>
                      <a:pt x="84" y="103"/>
                      <a:pt x="89" y="105"/>
                    </a:cubicBezTo>
                    <a:cubicBezTo>
                      <a:pt x="93" y="107"/>
                      <a:pt x="98" y="110"/>
                      <a:pt x="100" y="114"/>
                    </a:cubicBezTo>
                    <a:cubicBezTo>
                      <a:pt x="102" y="118"/>
                      <a:pt x="103" y="121"/>
                      <a:pt x="103" y="125"/>
                    </a:cubicBezTo>
                    <a:cubicBezTo>
                      <a:pt x="103" y="125"/>
                      <a:pt x="103" y="125"/>
                      <a:pt x="103" y="125"/>
                    </a:cubicBezTo>
                    <a:cubicBezTo>
                      <a:pt x="103" y="125"/>
                      <a:pt x="103" y="125"/>
                      <a:pt x="103" y="125"/>
                    </a:cubicBezTo>
                    <a:cubicBezTo>
                      <a:pt x="103" y="127"/>
                      <a:pt x="103" y="129"/>
                      <a:pt x="102" y="131"/>
                    </a:cubicBezTo>
                    <a:cubicBezTo>
                      <a:pt x="102" y="135"/>
                      <a:pt x="100" y="139"/>
                      <a:pt x="98" y="141"/>
                    </a:cubicBezTo>
                    <a:cubicBezTo>
                      <a:pt x="97" y="143"/>
                      <a:pt x="97" y="144"/>
                      <a:pt x="96" y="145"/>
                    </a:cubicBezTo>
                    <a:cubicBezTo>
                      <a:pt x="96" y="145"/>
                      <a:pt x="97" y="145"/>
                      <a:pt x="97" y="145"/>
                    </a:cubicBezTo>
                    <a:cubicBezTo>
                      <a:pt x="99" y="145"/>
                      <a:pt x="102" y="146"/>
                      <a:pt x="105" y="146"/>
                    </a:cubicBezTo>
                    <a:cubicBezTo>
                      <a:pt x="105" y="146"/>
                      <a:pt x="106" y="146"/>
                      <a:pt x="107" y="146"/>
                    </a:cubicBezTo>
                    <a:cubicBezTo>
                      <a:pt x="115" y="146"/>
                      <a:pt x="123" y="145"/>
                      <a:pt x="131" y="145"/>
                    </a:cubicBezTo>
                    <a:cubicBezTo>
                      <a:pt x="135" y="145"/>
                      <a:pt x="139" y="144"/>
                      <a:pt x="142" y="144"/>
                    </a:cubicBezTo>
                    <a:cubicBezTo>
                      <a:pt x="142" y="139"/>
                      <a:pt x="141" y="132"/>
                      <a:pt x="141" y="126"/>
                    </a:cubicBezTo>
                    <a:cubicBezTo>
                      <a:pt x="141" y="120"/>
                      <a:pt x="141" y="113"/>
                      <a:pt x="141" y="107"/>
                    </a:cubicBezTo>
                    <a:cubicBezTo>
                      <a:pt x="141" y="104"/>
                      <a:pt x="141" y="102"/>
                      <a:pt x="141" y="99"/>
                    </a:cubicBezTo>
                    <a:cubicBezTo>
                      <a:pt x="141" y="97"/>
                      <a:pt x="141" y="95"/>
                      <a:pt x="141" y="93"/>
                    </a:cubicBezTo>
                    <a:cubicBezTo>
                      <a:pt x="142" y="92"/>
                      <a:pt x="142" y="91"/>
                      <a:pt x="143" y="89"/>
                    </a:cubicBezTo>
                    <a:cubicBezTo>
                      <a:pt x="143" y="89"/>
                      <a:pt x="144" y="88"/>
                      <a:pt x="146" y="87"/>
                    </a:cubicBezTo>
                    <a:cubicBezTo>
                      <a:pt x="147" y="87"/>
                      <a:pt x="148" y="87"/>
                      <a:pt x="149" y="87"/>
                    </a:cubicBezTo>
                    <a:cubicBezTo>
                      <a:pt x="149" y="87"/>
                      <a:pt x="149" y="87"/>
                      <a:pt x="149" y="87"/>
                    </a:cubicBezTo>
                    <a:cubicBezTo>
                      <a:pt x="149" y="87"/>
                      <a:pt x="149" y="87"/>
                      <a:pt x="149" y="87"/>
                    </a:cubicBezTo>
                    <a:cubicBezTo>
                      <a:pt x="151" y="87"/>
                      <a:pt x="153" y="87"/>
                      <a:pt x="154" y="88"/>
                    </a:cubicBezTo>
                    <a:cubicBezTo>
                      <a:pt x="155" y="89"/>
                      <a:pt x="156" y="90"/>
                      <a:pt x="157" y="90"/>
                    </a:cubicBezTo>
                    <a:cubicBezTo>
                      <a:pt x="160" y="92"/>
                      <a:pt x="162" y="93"/>
                      <a:pt x="166" y="94"/>
                    </a:cubicBezTo>
                    <a:cubicBezTo>
                      <a:pt x="168" y="94"/>
                      <a:pt x="169" y="94"/>
                      <a:pt x="170" y="94"/>
                    </a:cubicBezTo>
                    <a:cubicBezTo>
                      <a:pt x="173" y="94"/>
                      <a:pt x="175" y="94"/>
                      <a:pt x="176" y="93"/>
                    </a:cubicBezTo>
                    <a:cubicBezTo>
                      <a:pt x="178" y="92"/>
                      <a:pt x="179" y="90"/>
                      <a:pt x="180" y="89"/>
                    </a:cubicBezTo>
                    <a:cubicBezTo>
                      <a:pt x="183" y="85"/>
                      <a:pt x="184" y="80"/>
                      <a:pt x="184" y="73"/>
                    </a:cubicBezTo>
                    <a:cubicBezTo>
                      <a:pt x="184" y="68"/>
                      <a:pt x="182" y="63"/>
                      <a:pt x="179" y="60"/>
                    </a:cubicBezTo>
                    <a:cubicBezTo>
                      <a:pt x="176" y="57"/>
                      <a:pt x="172" y="55"/>
                      <a:pt x="168" y="55"/>
                    </a:cubicBezTo>
                    <a:cubicBezTo>
                      <a:pt x="168" y="55"/>
                      <a:pt x="168" y="55"/>
                      <a:pt x="168" y="55"/>
                    </a:cubicBezTo>
                    <a:cubicBezTo>
                      <a:pt x="167" y="55"/>
                      <a:pt x="166" y="55"/>
                      <a:pt x="165" y="55"/>
                    </a:cubicBezTo>
                    <a:cubicBezTo>
                      <a:pt x="165" y="55"/>
                      <a:pt x="165" y="55"/>
                      <a:pt x="164" y="56"/>
                    </a:cubicBezTo>
                    <a:cubicBezTo>
                      <a:pt x="162" y="56"/>
                      <a:pt x="160" y="57"/>
                      <a:pt x="159" y="58"/>
                    </a:cubicBezTo>
                    <a:cubicBezTo>
                      <a:pt x="158" y="58"/>
                      <a:pt x="156" y="59"/>
                      <a:pt x="155" y="60"/>
                    </a:cubicBezTo>
                    <a:cubicBezTo>
                      <a:pt x="154" y="61"/>
                      <a:pt x="152" y="61"/>
                      <a:pt x="150" y="61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49" y="61"/>
                      <a:pt x="147" y="61"/>
                      <a:pt x="146" y="61"/>
                    </a:cubicBezTo>
                    <a:cubicBezTo>
                      <a:pt x="144" y="60"/>
                      <a:pt x="143" y="59"/>
                      <a:pt x="142" y="57"/>
                    </a:cubicBezTo>
                    <a:cubicBezTo>
                      <a:pt x="142" y="56"/>
                      <a:pt x="141" y="55"/>
                      <a:pt x="141" y="54"/>
                    </a:cubicBezTo>
                    <a:cubicBezTo>
                      <a:pt x="140" y="51"/>
                      <a:pt x="140" y="48"/>
                      <a:pt x="140" y="44"/>
                    </a:cubicBezTo>
                    <a:cubicBezTo>
                      <a:pt x="140" y="35"/>
                      <a:pt x="142" y="23"/>
                      <a:pt x="143" y="13"/>
                    </a:cubicBezTo>
                    <a:cubicBezTo>
                      <a:pt x="144" y="8"/>
                      <a:pt x="145" y="3"/>
                      <a:pt x="14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41"/>
                      <a:pt x="1" y="141"/>
                      <a:pt x="1" y="141"/>
                    </a:cubicBezTo>
                    <a:cubicBezTo>
                      <a:pt x="4" y="141"/>
                      <a:pt x="9" y="142"/>
                      <a:pt x="14" y="1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21"/>
              <p:cNvSpPr/>
              <p:nvPr/>
            </p:nvSpPr>
            <p:spPr bwMode="auto">
              <a:xfrm>
                <a:off x="3456" y="2311"/>
                <a:ext cx="197" cy="251"/>
              </a:xfrm>
              <a:custGeom>
                <a:avLst/>
                <a:gdLst>
                  <a:gd name="T0" fmla="*/ 145 w 145"/>
                  <a:gd name="T1" fmla="*/ 132 h 185"/>
                  <a:gd name="T2" fmla="*/ 133 w 145"/>
                  <a:gd name="T3" fmla="*/ 138 h 185"/>
                  <a:gd name="T4" fmla="*/ 127 w 145"/>
                  <a:gd name="T5" fmla="*/ 139 h 185"/>
                  <a:gd name="T6" fmla="*/ 109 w 145"/>
                  <a:gd name="T7" fmla="*/ 131 h 185"/>
                  <a:gd name="T8" fmla="*/ 104 w 145"/>
                  <a:gd name="T9" fmla="*/ 96 h 185"/>
                  <a:gd name="T10" fmla="*/ 125 w 145"/>
                  <a:gd name="T11" fmla="*/ 82 h 185"/>
                  <a:gd name="T12" fmla="*/ 125 w 145"/>
                  <a:gd name="T13" fmla="*/ 82 h 185"/>
                  <a:gd name="T14" fmla="*/ 141 w 145"/>
                  <a:gd name="T15" fmla="*/ 86 h 185"/>
                  <a:gd name="T16" fmla="*/ 145 w 145"/>
                  <a:gd name="T17" fmla="*/ 87 h 185"/>
                  <a:gd name="T18" fmla="*/ 145 w 145"/>
                  <a:gd name="T19" fmla="*/ 60 h 185"/>
                  <a:gd name="T20" fmla="*/ 145 w 145"/>
                  <a:gd name="T21" fmla="*/ 60 h 185"/>
                  <a:gd name="T22" fmla="*/ 143 w 145"/>
                  <a:gd name="T23" fmla="*/ 42 h 185"/>
                  <a:gd name="T24" fmla="*/ 104 w 145"/>
                  <a:gd name="T25" fmla="*/ 44 h 185"/>
                  <a:gd name="T26" fmla="*/ 93 w 145"/>
                  <a:gd name="T27" fmla="*/ 43 h 185"/>
                  <a:gd name="T28" fmla="*/ 91 w 145"/>
                  <a:gd name="T29" fmla="*/ 42 h 185"/>
                  <a:gd name="T30" fmla="*/ 89 w 145"/>
                  <a:gd name="T31" fmla="*/ 41 h 185"/>
                  <a:gd name="T32" fmla="*/ 86 w 145"/>
                  <a:gd name="T33" fmla="*/ 35 h 185"/>
                  <a:gd name="T34" fmla="*/ 86 w 145"/>
                  <a:gd name="T35" fmla="*/ 35 h 185"/>
                  <a:gd name="T36" fmla="*/ 90 w 145"/>
                  <a:gd name="T37" fmla="*/ 27 h 185"/>
                  <a:gd name="T38" fmla="*/ 94 w 145"/>
                  <a:gd name="T39" fmla="*/ 14 h 185"/>
                  <a:gd name="T40" fmla="*/ 88 w 145"/>
                  <a:gd name="T41" fmla="*/ 4 h 185"/>
                  <a:gd name="T42" fmla="*/ 60 w 145"/>
                  <a:gd name="T43" fmla="*/ 5 h 185"/>
                  <a:gd name="T44" fmla="*/ 55 w 145"/>
                  <a:gd name="T45" fmla="*/ 20 h 185"/>
                  <a:gd name="T46" fmla="*/ 60 w 145"/>
                  <a:gd name="T47" fmla="*/ 30 h 185"/>
                  <a:gd name="T48" fmla="*/ 61 w 145"/>
                  <a:gd name="T49" fmla="*/ 34 h 185"/>
                  <a:gd name="T50" fmla="*/ 60 w 145"/>
                  <a:gd name="T51" fmla="*/ 38 h 185"/>
                  <a:gd name="T52" fmla="*/ 53 w 145"/>
                  <a:gd name="T53" fmla="*/ 43 h 185"/>
                  <a:gd name="T54" fmla="*/ 12 w 145"/>
                  <a:gd name="T55" fmla="*/ 41 h 185"/>
                  <a:gd name="T56" fmla="*/ 0 w 145"/>
                  <a:gd name="T57" fmla="*/ 172 h 185"/>
                  <a:gd name="T58" fmla="*/ 140 w 145"/>
                  <a:gd name="T59" fmla="*/ 185 h 185"/>
                  <a:gd name="T60" fmla="*/ 142 w 145"/>
                  <a:gd name="T61" fmla="*/ 171 h 185"/>
                  <a:gd name="T62" fmla="*/ 145 w 145"/>
                  <a:gd name="T63" fmla="*/ 134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85">
                    <a:moveTo>
                      <a:pt x="145" y="132"/>
                    </a:moveTo>
                    <a:cubicBezTo>
                      <a:pt x="145" y="132"/>
                      <a:pt x="145" y="132"/>
                      <a:pt x="145" y="132"/>
                    </a:cubicBezTo>
                    <a:cubicBezTo>
                      <a:pt x="144" y="133"/>
                      <a:pt x="143" y="133"/>
                      <a:pt x="142" y="134"/>
                    </a:cubicBezTo>
                    <a:cubicBezTo>
                      <a:pt x="140" y="135"/>
                      <a:pt x="137" y="137"/>
                      <a:pt x="133" y="138"/>
                    </a:cubicBezTo>
                    <a:cubicBezTo>
                      <a:pt x="131" y="138"/>
                      <a:pt x="129" y="139"/>
                      <a:pt x="127" y="139"/>
                    </a:cubicBezTo>
                    <a:cubicBezTo>
                      <a:pt x="127" y="139"/>
                      <a:pt x="127" y="139"/>
                      <a:pt x="127" y="139"/>
                    </a:cubicBezTo>
                    <a:cubicBezTo>
                      <a:pt x="127" y="139"/>
                      <a:pt x="127" y="139"/>
                      <a:pt x="127" y="139"/>
                    </a:cubicBezTo>
                    <a:cubicBezTo>
                      <a:pt x="120" y="139"/>
                      <a:pt x="113" y="136"/>
                      <a:pt x="109" y="131"/>
                    </a:cubicBezTo>
                    <a:cubicBezTo>
                      <a:pt x="104" y="126"/>
                      <a:pt x="102" y="119"/>
                      <a:pt x="102" y="111"/>
                    </a:cubicBezTo>
                    <a:cubicBezTo>
                      <a:pt x="102" y="106"/>
                      <a:pt x="102" y="101"/>
                      <a:pt x="104" y="96"/>
                    </a:cubicBezTo>
                    <a:cubicBezTo>
                      <a:pt x="106" y="91"/>
                      <a:pt x="109" y="87"/>
                      <a:pt x="114" y="84"/>
                    </a:cubicBezTo>
                    <a:cubicBezTo>
                      <a:pt x="117" y="83"/>
                      <a:pt x="121" y="82"/>
                      <a:pt x="125" y="82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7" y="82"/>
                      <a:pt x="129" y="82"/>
                      <a:pt x="131" y="82"/>
                    </a:cubicBezTo>
                    <a:cubicBezTo>
                      <a:pt x="135" y="83"/>
                      <a:pt x="139" y="85"/>
                      <a:pt x="141" y="86"/>
                    </a:cubicBezTo>
                    <a:cubicBezTo>
                      <a:pt x="143" y="87"/>
                      <a:pt x="144" y="88"/>
                      <a:pt x="145" y="88"/>
                    </a:cubicBezTo>
                    <a:cubicBezTo>
                      <a:pt x="145" y="88"/>
                      <a:pt x="145" y="88"/>
                      <a:pt x="145" y="87"/>
                    </a:cubicBezTo>
                    <a:cubicBezTo>
                      <a:pt x="145" y="84"/>
                      <a:pt x="145" y="80"/>
                      <a:pt x="145" y="75"/>
                    </a:cubicBezTo>
                    <a:cubicBezTo>
                      <a:pt x="145" y="70"/>
                      <a:pt x="145" y="65"/>
                      <a:pt x="145" y="60"/>
                    </a:cubicBezTo>
                    <a:cubicBezTo>
                      <a:pt x="145" y="60"/>
                      <a:pt x="145" y="60"/>
                      <a:pt x="145" y="60"/>
                    </a:cubicBezTo>
                    <a:cubicBezTo>
                      <a:pt x="145" y="60"/>
                      <a:pt x="145" y="60"/>
                      <a:pt x="145" y="60"/>
                    </a:cubicBezTo>
                    <a:cubicBezTo>
                      <a:pt x="145" y="58"/>
                      <a:pt x="145" y="56"/>
                      <a:pt x="144" y="54"/>
                    </a:cubicBezTo>
                    <a:cubicBezTo>
                      <a:pt x="144" y="49"/>
                      <a:pt x="144" y="45"/>
                      <a:pt x="143" y="42"/>
                    </a:cubicBezTo>
                    <a:cubicBezTo>
                      <a:pt x="134" y="43"/>
                      <a:pt x="120" y="44"/>
                      <a:pt x="108" y="44"/>
                    </a:cubicBezTo>
                    <a:cubicBezTo>
                      <a:pt x="107" y="44"/>
                      <a:pt x="105" y="44"/>
                      <a:pt x="104" y="44"/>
                    </a:cubicBezTo>
                    <a:cubicBezTo>
                      <a:pt x="102" y="44"/>
                      <a:pt x="101" y="44"/>
                      <a:pt x="99" y="43"/>
                    </a:cubicBezTo>
                    <a:cubicBezTo>
                      <a:pt x="97" y="43"/>
                      <a:pt x="95" y="43"/>
                      <a:pt x="93" y="43"/>
                    </a:cubicBezTo>
                    <a:cubicBezTo>
                      <a:pt x="92" y="43"/>
                      <a:pt x="92" y="42"/>
                      <a:pt x="91" y="42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91" y="42"/>
                      <a:pt x="91" y="42"/>
                      <a:pt x="90" y="42"/>
                    </a:cubicBezTo>
                    <a:cubicBezTo>
                      <a:pt x="90" y="42"/>
                      <a:pt x="90" y="42"/>
                      <a:pt x="89" y="41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7" y="38"/>
                      <a:pt x="86" y="37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3"/>
                      <a:pt x="87" y="32"/>
                      <a:pt x="88" y="30"/>
                    </a:cubicBezTo>
                    <a:cubicBezTo>
                      <a:pt x="88" y="29"/>
                      <a:pt x="89" y="28"/>
                      <a:pt x="90" y="27"/>
                    </a:cubicBezTo>
                    <a:cubicBezTo>
                      <a:pt x="91" y="25"/>
                      <a:pt x="93" y="22"/>
                      <a:pt x="93" y="18"/>
                    </a:cubicBezTo>
                    <a:cubicBezTo>
                      <a:pt x="94" y="17"/>
                      <a:pt x="94" y="15"/>
                      <a:pt x="94" y="14"/>
                    </a:cubicBezTo>
                    <a:cubicBezTo>
                      <a:pt x="94" y="12"/>
                      <a:pt x="93" y="9"/>
                      <a:pt x="92" y="8"/>
                    </a:cubicBezTo>
                    <a:cubicBezTo>
                      <a:pt x="91" y="6"/>
                      <a:pt x="90" y="5"/>
                      <a:pt x="88" y="4"/>
                    </a:cubicBezTo>
                    <a:cubicBezTo>
                      <a:pt x="85" y="1"/>
                      <a:pt x="79" y="0"/>
                      <a:pt x="73" y="0"/>
                    </a:cubicBezTo>
                    <a:cubicBezTo>
                      <a:pt x="68" y="0"/>
                      <a:pt x="63" y="2"/>
                      <a:pt x="60" y="5"/>
                    </a:cubicBezTo>
                    <a:cubicBezTo>
                      <a:pt x="57" y="8"/>
                      <a:pt x="55" y="12"/>
                      <a:pt x="55" y="16"/>
                    </a:cubicBezTo>
                    <a:cubicBezTo>
                      <a:pt x="55" y="18"/>
                      <a:pt x="55" y="19"/>
                      <a:pt x="55" y="20"/>
                    </a:cubicBezTo>
                    <a:cubicBezTo>
                      <a:pt x="56" y="23"/>
                      <a:pt x="57" y="24"/>
                      <a:pt x="57" y="26"/>
                    </a:cubicBezTo>
                    <a:cubicBezTo>
                      <a:pt x="58" y="27"/>
                      <a:pt x="59" y="28"/>
                      <a:pt x="60" y="30"/>
                    </a:cubicBezTo>
                    <a:cubicBezTo>
                      <a:pt x="61" y="31"/>
                      <a:pt x="61" y="32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6"/>
                      <a:pt x="61" y="37"/>
                      <a:pt x="60" y="38"/>
                    </a:cubicBezTo>
                    <a:cubicBezTo>
                      <a:pt x="60" y="40"/>
                      <a:pt x="58" y="41"/>
                      <a:pt x="57" y="42"/>
                    </a:cubicBezTo>
                    <a:cubicBezTo>
                      <a:pt x="56" y="43"/>
                      <a:pt x="55" y="43"/>
                      <a:pt x="53" y="43"/>
                    </a:cubicBezTo>
                    <a:cubicBezTo>
                      <a:pt x="51" y="44"/>
                      <a:pt x="48" y="44"/>
                      <a:pt x="44" y="44"/>
                    </a:cubicBezTo>
                    <a:cubicBezTo>
                      <a:pt x="35" y="44"/>
                      <a:pt x="22" y="42"/>
                      <a:pt x="12" y="41"/>
                    </a:cubicBezTo>
                    <a:cubicBezTo>
                      <a:pt x="7" y="40"/>
                      <a:pt x="3" y="39"/>
                      <a:pt x="0" y="39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9"/>
                      <a:pt x="5" y="185"/>
                      <a:pt x="12" y="185"/>
                    </a:cubicBezTo>
                    <a:cubicBezTo>
                      <a:pt x="140" y="185"/>
                      <a:pt x="140" y="185"/>
                      <a:pt x="140" y="185"/>
                    </a:cubicBezTo>
                    <a:cubicBezTo>
                      <a:pt x="140" y="184"/>
                      <a:pt x="140" y="184"/>
                      <a:pt x="140" y="183"/>
                    </a:cubicBezTo>
                    <a:cubicBezTo>
                      <a:pt x="141" y="180"/>
                      <a:pt x="142" y="176"/>
                      <a:pt x="142" y="171"/>
                    </a:cubicBezTo>
                    <a:cubicBezTo>
                      <a:pt x="144" y="161"/>
                      <a:pt x="145" y="149"/>
                      <a:pt x="145" y="140"/>
                    </a:cubicBezTo>
                    <a:cubicBezTo>
                      <a:pt x="145" y="138"/>
                      <a:pt x="145" y="136"/>
                      <a:pt x="145" y="134"/>
                    </a:cubicBezTo>
                    <a:cubicBezTo>
                      <a:pt x="145" y="134"/>
                      <a:pt x="145" y="133"/>
                      <a:pt x="145" y="13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0" name="椭圆 75"/>
          <p:cNvSpPr/>
          <p:nvPr/>
        </p:nvSpPr>
        <p:spPr bwMode="auto">
          <a:xfrm>
            <a:off x="3790361" y="2076858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椭圆 75"/>
          <p:cNvSpPr/>
          <p:nvPr/>
        </p:nvSpPr>
        <p:spPr bwMode="auto">
          <a:xfrm>
            <a:off x="10416613" y="2129596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5" name="直接箭头连接符 54"/>
          <p:cNvCxnSpPr>
            <a:stCxn id="82" idx="6"/>
            <a:endCxn id="76" idx="2"/>
          </p:cNvCxnSpPr>
          <p:nvPr/>
        </p:nvCxnSpPr>
        <p:spPr>
          <a:xfrm>
            <a:off x="1500163" y="2277524"/>
            <a:ext cx="9058810" cy="81825"/>
          </a:xfrm>
          <a:prstGeom prst="straightConnector1">
            <a:avLst/>
          </a:prstGeom>
          <a:ln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4846120" y="2200316"/>
            <a:ext cx="4766184" cy="4625357"/>
            <a:chOff x="36444" y="2052534"/>
            <a:chExt cx="3810872" cy="3747902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36444" y="2052534"/>
              <a:ext cx="3810872" cy="3747902"/>
            </a:xfrm>
            <a:prstGeom prst="rect">
              <a:avLst/>
            </a:prstGeom>
          </p:spPr>
        </p:pic>
        <p:grpSp>
          <p:nvGrpSpPr>
            <p:cNvPr id="58" name="组合 57"/>
            <p:cNvGrpSpPr/>
            <p:nvPr/>
          </p:nvGrpSpPr>
          <p:grpSpPr>
            <a:xfrm>
              <a:off x="1780813" y="2761461"/>
              <a:ext cx="1127023" cy="2003062"/>
              <a:chOff x="1780813" y="2761461"/>
              <a:chExt cx="1127023" cy="2003062"/>
            </a:xfrm>
          </p:grpSpPr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17226" y="2761461"/>
                <a:ext cx="1090610" cy="384408"/>
              </a:xfrm>
              <a:prstGeom prst="rect">
                <a:avLst/>
              </a:prstGeom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88780" y="3903406"/>
                <a:ext cx="1008118" cy="369333"/>
              </a:xfrm>
              <a:prstGeom prst="rect">
                <a:avLst/>
              </a:prstGeom>
            </p:spPr>
          </p:pic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88780" y="3561370"/>
                <a:ext cx="897421" cy="297889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80813" y="4395191"/>
                <a:ext cx="912539" cy="369332"/>
              </a:xfrm>
              <a:prstGeom prst="rect">
                <a:avLst/>
              </a:prstGeom>
            </p:spPr>
          </p:pic>
        </p:grpSp>
        <p:sp>
          <p:nvSpPr>
            <p:cNvPr id="59" name="矩形 58"/>
            <p:cNvSpPr/>
            <p:nvPr/>
          </p:nvSpPr>
          <p:spPr>
            <a:xfrm>
              <a:off x="1647690" y="2821584"/>
              <a:ext cx="1290298" cy="374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C00000"/>
                  </a:solidFill>
                  <a:cs typeface="+mn-ea"/>
                  <a:sym typeface="+mn-lt"/>
                </a:rPr>
                <a:t>6S</a:t>
              </a:r>
              <a:r>
                <a:rPr lang="zh-CN" altLang="en-US" sz="2400" b="1" dirty="0">
                  <a:solidFill>
                    <a:srgbClr val="C00000"/>
                  </a:solidFill>
                  <a:cs typeface="+mn-ea"/>
                  <a:sym typeface="+mn-lt"/>
                </a:rPr>
                <a:t>管理</a:t>
              </a:r>
              <a:endParaRPr lang="en-US" altLang="zh-CN" sz="2400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647690" y="3972091"/>
              <a:ext cx="1290298" cy="299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cs typeface="+mn-ea"/>
                  <a:sym typeface="+mn-lt"/>
                </a:rPr>
                <a:t>主要效能</a:t>
              </a:r>
              <a:endParaRPr lang="en-US" altLang="zh-CN" b="1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7255833" y="2253762"/>
            <a:ext cx="206775" cy="206775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48000">
                <a:schemeClr val="accent6">
                  <a:lumMod val="50000"/>
                </a:schemeClr>
              </a:gs>
              <a:gs pos="100000">
                <a:schemeClr val="accent6">
                  <a:lumMod val="90000"/>
                </a:schemeClr>
              </a:gs>
            </a:gsLst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10558973" y="2255961"/>
            <a:ext cx="206775" cy="206775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48000">
                <a:schemeClr val="accent6">
                  <a:lumMod val="50000"/>
                </a:schemeClr>
              </a:gs>
              <a:gs pos="100000">
                <a:schemeClr val="accent6">
                  <a:lumMod val="90000"/>
                </a:schemeClr>
              </a:gs>
            </a:gsLst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3953529" y="2202773"/>
            <a:ext cx="206775" cy="206775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48000">
                <a:schemeClr val="accent6">
                  <a:lumMod val="50000"/>
                </a:schemeClr>
              </a:gs>
              <a:gs pos="100000">
                <a:schemeClr val="accent6">
                  <a:lumMod val="90000"/>
                </a:schemeClr>
              </a:gs>
            </a:gsLst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1293388" y="2174136"/>
            <a:ext cx="206775" cy="206775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48000">
                <a:schemeClr val="accent6">
                  <a:lumMod val="50000"/>
                </a:schemeClr>
              </a:gs>
              <a:gs pos="100000">
                <a:schemeClr val="accent6">
                  <a:lumMod val="90000"/>
                </a:schemeClr>
              </a:gs>
            </a:gsLst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 tmFilter="0,0; .5, 1; 1, 1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 tmFilter="0,0; .5, 1; 1, 1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 animBg="1"/>
      <p:bldP spid="71" grpId="0" bldLvl="0" animBg="1" autoUpdateAnimBg="0"/>
      <p:bldP spid="78" grpId="0"/>
      <p:bldP spid="79" grpId="0" animBg="1"/>
      <p:bldP spid="96" grpId="0"/>
      <p:bldP spid="97" grpId="0" animBg="1"/>
      <p:bldP spid="80" grpId="0" bldLvl="0" animBg="1" autoUpdateAnimBg="0"/>
      <p:bldP spid="98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132161" y="5139902"/>
            <a:ext cx="7194632" cy="1095760"/>
            <a:chOff x="4132161" y="5139902"/>
            <a:chExt cx="7194632" cy="1095760"/>
          </a:xfrm>
        </p:grpSpPr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163993" y="5648446"/>
              <a:ext cx="7162800" cy="587216"/>
            </a:xfrm>
            <a:prstGeom prst="can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132161" y="5139902"/>
              <a:ext cx="7153155" cy="831890"/>
            </a:xfrm>
            <a:prstGeom prst="can">
              <a:avLst/>
            </a:prstGeom>
            <a:gradFill>
              <a:gsLst>
                <a:gs pos="0">
                  <a:schemeClr val="tx2">
                    <a:lumMod val="75000"/>
                  </a:schemeClr>
                </a:gs>
                <a:gs pos="80000">
                  <a:schemeClr val="bg2">
                    <a:lumMod val="5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4868120" y="5368724"/>
              <a:ext cx="5792163" cy="636151"/>
            </a:xfrm>
            <a:prstGeom prst="can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6S </a:t>
              </a: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管 理 是 企 业 各 项 管 理 之 基 础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5046286" y="249520"/>
            <a:ext cx="2099429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的重要性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076218" y="2101770"/>
            <a:ext cx="7086600" cy="1447800"/>
            <a:chOff x="4076218" y="2101770"/>
            <a:chExt cx="7086600" cy="1447800"/>
          </a:xfrm>
        </p:grpSpPr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>
              <a:off x="4076218" y="2101770"/>
              <a:ext cx="7086600" cy="1447800"/>
            </a:xfrm>
            <a:prstGeom prst="triangle">
              <a:avLst>
                <a:gd name="adj" fmla="val 50000"/>
              </a:avLst>
            </a:prstGeom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5828818" y="2733163"/>
              <a:ext cx="3581400" cy="519113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一 流 现 场 管 理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398548" y="3667246"/>
            <a:ext cx="461665" cy="1581150"/>
          </a:xfrm>
          <a:prstGeom prst="can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 anchor="ctr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cs typeface="+mn-ea"/>
                <a:sym typeface="+mn-lt"/>
              </a:rPr>
              <a:t>效 率 管 理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065298" y="3667246"/>
            <a:ext cx="461665" cy="1581150"/>
          </a:xfrm>
          <a:prstGeom prst="can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 anchor="ctr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cs typeface="+mn-ea"/>
                <a:sym typeface="+mn-lt"/>
              </a:rPr>
              <a:t>成 本 管 理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751098" y="3667246"/>
            <a:ext cx="461665" cy="1581150"/>
          </a:xfrm>
          <a:prstGeom prst="can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 anchor="ctr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cs typeface="+mn-ea"/>
                <a:sym typeface="+mn-lt"/>
              </a:rPr>
              <a:t>设 备 管 理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436898" y="3667246"/>
            <a:ext cx="461665" cy="1581150"/>
          </a:xfrm>
          <a:prstGeom prst="can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 anchor="ctr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安 全 管 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9122698" y="3667246"/>
            <a:ext cx="461665" cy="1581150"/>
          </a:xfrm>
          <a:prstGeom prst="can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 anchor="ctr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人 力 资 源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9792623" y="3667246"/>
            <a:ext cx="461665" cy="1581150"/>
          </a:xfrm>
          <a:prstGeom prst="can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 anchor="ctr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cs typeface="+mn-ea"/>
                <a:sym typeface="+mn-lt"/>
              </a:rPr>
              <a:t>士 气 管 理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5715923" y="3667246"/>
            <a:ext cx="461665" cy="1581150"/>
          </a:xfrm>
          <a:prstGeom prst="can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 anchor="ctr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品 质 管 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030123" y="3667246"/>
            <a:ext cx="461665" cy="1581150"/>
          </a:xfrm>
          <a:prstGeom prst="can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 anchor="ctr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计 划 管 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10478423" y="3667246"/>
            <a:ext cx="461665" cy="1581150"/>
          </a:xfrm>
          <a:prstGeom prst="can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精 益 生 产</a:t>
            </a:r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4341148" y="3667246"/>
            <a:ext cx="461665" cy="1581150"/>
          </a:xfrm>
          <a:prstGeom prst="can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 anchor="ctr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经 营 管 理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148314" y="2435868"/>
            <a:ext cx="4143737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3" name="Group 54"/>
          <p:cNvGrpSpPr/>
          <p:nvPr/>
        </p:nvGrpSpPr>
        <p:grpSpPr bwMode="auto">
          <a:xfrm>
            <a:off x="1788239" y="2158911"/>
            <a:ext cx="1448462" cy="584361"/>
            <a:chOff x="964459" y="130481"/>
            <a:chExt cx="1448010" cy="583698"/>
          </a:xfrm>
        </p:grpSpPr>
        <p:sp>
          <p:nvSpPr>
            <p:cNvPr id="24" name="TextBox 105"/>
            <p:cNvSpPr>
              <a:spLocks noChangeArrowheads="1"/>
            </p:cNvSpPr>
            <p:nvPr/>
          </p:nvSpPr>
          <p:spPr bwMode="auto">
            <a:xfrm>
              <a:off x="964459" y="130481"/>
              <a:ext cx="1352567" cy="583698"/>
            </a:xfrm>
            <a:prstGeom prst="roundRect">
              <a:avLst>
                <a:gd name="adj" fmla="val 19169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屋  顶</a:t>
              </a:r>
              <a:endParaRPr lang="zh-CN" altLang="en-US" sz="24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流程图: 联系 107"/>
            <p:cNvSpPr>
              <a:spLocks noChangeArrowheads="1"/>
            </p:cNvSpPr>
            <p:nvPr/>
          </p:nvSpPr>
          <p:spPr bwMode="auto">
            <a:xfrm>
              <a:off x="2242880" y="33777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2081514" y="4406908"/>
            <a:ext cx="2082479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7" name="Group 54"/>
          <p:cNvGrpSpPr/>
          <p:nvPr/>
        </p:nvGrpSpPr>
        <p:grpSpPr bwMode="auto">
          <a:xfrm>
            <a:off x="721396" y="4106882"/>
            <a:ext cx="1448462" cy="584361"/>
            <a:chOff x="964459" y="130481"/>
            <a:chExt cx="1448010" cy="583698"/>
          </a:xfrm>
        </p:grpSpPr>
        <p:sp>
          <p:nvSpPr>
            <p:cNvPr id="28" name="TextBox 105"/>
            <p:cNvSpPr>
              <a:spLocks noChangeArrowheads="1"/>
            </p:cNvSpPr>
            <p:nvPr/>
          </p:nvSpPr>
          <p:spPr bwMode="auto">
            <a:xfrm>
              <a:off x="964459" y="130481"/>
              <a:ext cx="1352567" cy="583698"/>
            </a:xfrm>
            <a:prstGeom prst="roundRect">
              <a:avLst>
                <a:gd name="adj" fmla="val 19169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支  柱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流程图: 联系 107"/>
            <p:cNvSpPr>
              <a:spLocks noChangeArrowheads="1"/>
            </p:cNvSpPr>
            <p:nvPr/>
          </p:nvSpPr>
          <p:spPr bwMode="auto">
            <a:xfrm>
              <a:off x="2242880" y="33777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2835797" y="5564376"/>
            <a:ext cx="1172785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32" name="Group 54"/>
          <p:cNvGrpSpPr/>
          <p:nvPr/>
        </p:nvGrpSpPr>
        <p:grpSpPr bwMode="auto">
          <a:xfrm>
            <a:off x="1419695" y="5264247"/>
            <a:ext cx="1448462" cy="584361"/>
            <a:chOff x="964459" y="130481"/>
            <a:chExt cx="1448010" cy="583698"/>
          </a:xfrm>
        </p:grpSpPr>
        <p:sp>
          <p:nvSpPr>
            <p:cNvPr id="33" name="TextBox 105"/>
            <p:cNvSpPr>
              <a:spLocks noChangeArrowheads="1"/>
            </p:cNvSpPr>
            <p:nvPr/>
          </p:nvSpPr>
          <p:spPr bwMode="auto">
            <a:xfrm>
              <a:off x="964459" y="130481"/>
              <a:ext cx="1352567" cy="583698"/>
            </a:xfrm>
            <a:prstGeom prst="roundRect">
              <a:avLst>
                <a:gd name="adj" fmla="val 19169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基  石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流程图: 联系 107"/>
            <p:cNvSpPr>
              <a:spLocks noChangeArrowheads="1"/>
            </p:cNvSpPr>
            <p:nvPr/>
          </p:nvSpPr>
          <p:spPr bwMode="auto">
            <a:xfrm>
              <a:off x="2242880" y="33777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378909" y="1142310"/>
            <a:ext cx="6317847" cy="695590"/>
            <a:chOff x="729205" y="5514263"/>
            <a:chExt cx="6565111" cy="695590"/>
          </a:xfrm>
        </p:grpSpPr>
        <p:sp>
          <p:nvSpPr>
            <p:cNvPr id="37" name="标注: 下箭头 36"/>
            <p:cNvSpPr/>
            <p:nvPr/>
          </p:nvSpPr>
          <p:spPr>
            <a:xfrm>
              <a:off x="729205" y="5544273"/>
              <a:ext cx="6565111" cy="665580"/>
            </a:xfrm>
            <a:prstGeom prst="downArrowCallou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文本占位符 13"/>
            <p:cNvSpPr txBox="1"/>
            <p:nvPr/>
          </p:nvSpPr>
          <p:spPr>
            <a:xfrm>
              <a:off x="1810508" y="5514263"/>
              <a:ext cx="5478993" cy="4351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en-US" altLang="zh-CN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管理是现代企业非常重要的管理模式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84801" y="183853"/>
            <a:ext cx="2549235" cy="35661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212742" cy="1905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09984" y="395698"/>
            <a:ext cx="1688283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0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50990"/>
            <a:ext cx="12191365" cy="20701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screen"/>
          <a:srcRect t="6053" r="8044" b="2328"/>
          <a:stretch>
            <a:fillRect/>
          </a:stretch>
        </p:blipFill>
        <p:spPr>
          <a:xfrm>
            <a:off x="1" y="190501"/>
            <a:ext cx="5384800" cy="3530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screen"/>
          <a:srcRect l="27709" t="6054" r="7827" b="1868"/>
          <a:stretch>
            <a:fillRect/>
          </a:stretch>
        </p:blipFill>
        <p:spPr>
          <a:xfrm flipH="1">
            <a:off x="7934035" y="173922"/>
            <a:ext cx="4278706" cy="35483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0" y="37211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TextBox 5"/>
          <p:cNvSpPr txBox="1"/>
          <p:nvPr/>
        </p:nvSpPr>
        <p:spPr>
          <a:xfrm>
            <a:off x="2209359" y="4102419"/>
            <a:ext cx="77732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7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管理的基本知识</a:t>
            </a:r>
            <a:endParaRPr lang="zh-CN" altLang="en-US" sz="72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555750" y="5589964"/>
            <a:ext cx="3113992" cy="469103"/>
            <a:chOff x="875030" y="5213985"/>
            <a:chExt cx="3113992" cy="469103"/>
          </a:xfrm>
        </p:grpSpPr>
        <p:sp>
          <p:nvSpPr>
            <p:cNvPr id="35" name="矩形 34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36" name="矩形 3"/>
            <p:cNvSpPr/>
            <p:nvPr/>
          </p:nvSpPr>
          <p:spPr>
            <a:xfrm>
              <a:off x="875030" y="5213985"/>
              <a:ext cx="3113992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的具体定义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90389" y="5601539"/>
            <a:ext cx="4330491" cy="469103"/>
            <a:chOff x="875029" y="5213985"/>
            <a:chExt cx="4330491" cy="469103"/>
          </a:xfrm>
        </p:grpSpPr>
        <p:sp>
          <p:nvSpPr>
            <p:cNvPr id="38" name="矩形 37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39" name="矩形 3"/>
            <p:cNvSpPr/>
            <p:nvPr/>
          </p:nvSpPr>
          <p:spPr>
            <a:xfrm>
              <a:off x="875029" y="5213985"/>
              <a:ext cx="4330491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之间的关系与推行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952306" y="5613114"/>
            <a:ext cx="4641850" cy="469103"/>
            <a:chOff x="875030" y="5213985"/>
            <a:chExt cx="4641850" cy="469103"/>
          </a:xfrm>
        </p:grpSpPr>
        <p:sp>
          <p:nvSpPr>
            <p:cNvPr id="41" name="矩形 40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42" name="矩形 3"/>
            <p:cNvSpPr/>
            <p:nvPr/>
          </p:nvSpPr>
          <p:spPr>
            <a:xfrm>
              <a:off x="875030" y="5213985"/>
              <a:ext cx="4641850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的具体实施步骤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800" decel="100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9" grpId="0"/>
          <p:bldP spid="11" grpId="0" animBg="1"/>
          <p:bldP spid="4" grpId="0" animBg="1"/>
          <p:bldP spid="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800" decel="100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9" grpId="0"/>
          <p:bldP spid="11" grpId="0" animBg="1"/>
          <p:bldP spid="4" grpId="0" animBg="1"/>
          <p:bldP spid="3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箭头: 五边形 10"/>
          <p:cNvSpPr/>
          <p:nvPr/>
        </p:nvSpPr>
        <p:spPr>
          <a:xfrm>
            <a:off x="2952958" y="1426515"/>
            <a:ext cx="8356923" cy="1527859"/>
          </a:xfrm>
          <a:prstGeom prst="homePlate">
            <a:avLst/>
          </a:prstGeom>
          <a:solidFill>
            <a:schemeClr val="bg1">
              <a:alpha val="96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683664" y="249520"/>
            <a:ext cx="2824672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的的具体定义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30245" y="1268432"/>
            <a:ext cx="1743813" cy="1743813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椭圆 75"/>
          <p:cNvSpPr/>
          <p:nvPr/>
        </p:nvSpPr>
        <p:spPr bwMode="auto">
          <a:xfrm>
            <a:off x="11010074" y="1943344"/>
            <a:ext cx="503237" cy="504825"/>
          </a:xfrm>
          <a:prstGeom prst="ellipse">
            <a:avLst/>
          </a:prstGeom>
          <a:solidFill>
            <a:srgbClr val="0070C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标题 1"/>
          <p:cNvSpPr>
            <a:spLocks noChangeArrowheads="1"/>
          </p:cNvSpPr>
          <p:nvPr/>
        </p:nvSpPr>
        <p:spPr bwMode="auto">
          <a:xfrm>
            <a:off x="4277493" y="1495963"/>
            <a:ext cx="1927954" cy="31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整理（</a:t>
            </a:r>
            <a:r>
              <a:rPr lang="en-US" altLang="zh-CN" sz="1600" b="1" dirty="0" err="1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Seiri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1"/>
          <p:cNvSpPr>
            <a:spLocks noChangeArrowheads="1"/>
          </p:cNvSpPr>
          <p:nvPr/>
        </p:nvSpPr>
        <p:spPr bwMode="auto">
          <a:xfrm>
            <a:off x="4312217" y="1935803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定义：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3"/>
          <p:cNvSpPr>
            <a:spLocks noChangeArrowheads="1"/>
          </p:cNvSpPr>
          <p:nvPr/>
        </p:nvSpPr>
        <p:spPr bwMode="auto">
          <a:xfrm>
            <a:off x="4799502" y="1873043"/>
            <a:ext cx="6058966" cy="53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将工作场所任何东西区分为有必要的与不必要的；把必要的东西与不必要的东西明确、严格地区分开来；不必要的东西应尽快处理掉。</a:t>
            </a:r>
            <a:endParaRPr lang="zh-CN" altLang="en-US" sz="14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标题 1"/>
          <p:cNvSpPr>
            <a:spLocks noChangeArrowheads="1"/>
          </p:cNvSpPr>
          <p:nvPr/>
        </p:nvSpPr>
        <p:spPr bwMode="auto">
          <a:xfrm>
            <a:off x="4312217" y="2433515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目的：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3"/>
          <p:cNvSpPr>
            <a:spLocks noChangeArrowheads="1"/>
          </p:cNvSpPr>
          <p:nvPr/>
        </p:nvSpPr>
        <p:spPr bwMode="auto">
          <a:xfrm>
            <a:off x="4799502" y="2370755"/>
            <a:ext cx="6058966" cy="30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腾出空间，空间活用；防止误用、误送；塑造清爽工作场所。</a:t>
            </a:r>
            <a:endParaRPr lang="zh-CN" altLang="en-US" sz="14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Group 54"/>
          <p:cNvGrpSpPr/>
          <p:nvPr/>
        </p:nvGrpSpPr>
        <p:grpSpPr bwMode="auto">
          <a:xfrm>
            <a:off x="573882" y="1873043"/>
            <a:ext cx="1448462" cy="584361"/>
            <a:chOff x="964459" y="130481"/>
            <a:chExt cx="1448010" cy="583698"/>
          </a:xfrm>
        </p:grpSpPr>
        <p:sp>
          <p:nvSpPr>
            <p:cNvPr id="25" name="TextBox 105"/>
            <p:cNvSpPr>
              <a:spLocks noChangeArrowheads="1"/>
            </p:cNvSpPr>
            <p:nvPr/>
          </p:nvSpPr>
          <p:spPr bwMode="auto">
            <a:xfrm>
              <a:off x="964459" y="130481"/>
              <a:ext cx="1352567" cy="583698"/>
            </a:xfrm>
            <a:prstGeom prst="roundRect">
              <a:avLst>
                <a:gd name="adj" fmla="val 19169"/>
              </a:avLst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002060"/>
                  </a:solidFill>
                  <a:latin typeface="+mn-lt"/>
                  <a:ea typeface="+mn-ea"/>
                  <a:cs typeface="+mn-ea"/>
                  <a:sym typeface="+mn-lt"/>
                </a:rPr>
                <a:t>整  理</a:t>
              </a:r>
              <a:endParaRPr lang="zh-CN" altLang="en-US" sz="24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流程图: 联系 107"/>
            <p:cNvSpPr>
              <a:spLocks noChangeArrowheads="1"/>
            </p:cNvSpPr>
            <p:nvPr/>
          </p:nvSpPr>
          <p:spPr bwMode="auto">
            <a:xfrm>
              <a:off x="2242880" y="33777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箭头: 五边形 26"/>
          <p:cNvSpPr/>
          <p:nvPr/>
        </p:nvSpPr>
        <p:spPr>
          <a:xfrm>
            <a:off x="2952958" y="3151142"/>
            <a:ext cx="8356923" cy="1527859"/>
          </a:xfrm>
          <a:prstGeom prst="homePlate">
            <a:avLst/>
          </a:prstGeom>
          <a:solidFill>
            <a:schemeClr val="bg1">
              <a:alpha val="96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030245" y="2993059"/>
            <a:ext cx="1743813" cy="1743813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椭圆 75"/>
          <p:cNvSpPr/>
          <p:nvPr/>
        </p:nvSpPr>
        <p:spPr bwMode="auto">
          <a:xfrm>
            <a:off x="11010074" y="3667971"/>
            <a:ext cx="503237" cy="504825"/>
          </a:xfrm>
          <a:prstGeom prst="ellipse">
            <a:avLst/>
          </a:prstGeom>
          <a:solidFill>
            <a:srgbClr val="0070C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标题 1"/>
          <p:cNvSpPr>
            <a:spLocks noChangeArrowheads="1"/>
          </p:cNvSpPr>
          <p:nvPr/>
        </p:nvSpPr>
        <p:spPr bwMode="auto">
          <a:xfrm>
            <a:off x="4277493" y="3220590"/>
            <a:ext cx="1927954" cy="31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整顿（</a:t>
            </a:r>
            <a:r>
              <a:rPr lang="en-US" altLang="zh-CN" sz="1600" b="1" dirty="0" err="1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Seiton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标题 1"/>
          <p:cNvSpPr>
            <a:spLocks noChangeArrowheads="1"/>
          </p:cNvSpPr>
          <p:nvPr/>
        </p:nvSpPr>
        <p:spPr bwMode="auto">
          <a:xfrm>
            <a:off x="4312217" y="3660430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定义：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3"/>
          <p:cNvSpPr>
            <a:spLocks noChangeArrowheads="1"/>
          </p:cNvSpPr>
          <p:nvPr/>
        </p:nvSpPr>
        <p:spPr bwMode="auto">
          <a:xfrm>
            <a:off x="4799502" y="3597670"/>
            <a:ext cx="6058966" cy="53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能在</a:t>
            </a:r>
            <a:r>
              <a:rPr lang="en-US" altLang="zh-CN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30</a:t>
            </a: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秒内找到要找的东西，将寻找必需品的时间减少为零；对整理之后留在现场的必要物品分门别类放置，排列整齐。</a:t>
            </a:r>
            <a:endParaRPr lang="zh-CN" altLang="en-US" sz="14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标题 1"/>
          <p:cNvSpPr>
            <a:spLocks noChangeArrowheads="1"/>
          </p:cNvSpPr>
          <p:nvPr/>
        </p:nvSpPr>
        <p:spPr bwMode="auto">
          <a:xfrm>
            <a:off x="4312217" y="4158142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目的：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"/>
          <p:cNvSpPr>
            <a:spLocks noChangeArrowheads="1"/>
          </p:cNvSpPr>
          <p:nvPr/>
        </p:nvSpPr>
        <p:spPr bwMode="auto">
          <a:xfrm>
            <a:off x="4799502" y="4095382"/>
            <a:ext cx="6058966" cy="30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工作场所一目了然；整整齐齐的工作环境；消除找寻物品的时间；消除过多的积压物品。</a:t>
            </a:r>
            <a:endParaRPr lang="zh-CN" altLang="en-US" sz="12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Group 54"/>
          <p:cNvGrpSpPr/>
          <p:nvPr/>
        </p:nvGrpSpPr>
        <p:grpSpPr bwMode="auto">
          <a:xfrm>
            <a:off x="573882" y="3597670"/>
            <a:ext cx="1448462" cy="584361"/>
            <a:chOff x="964459" y="130481"/>
            <a:chExt cx="1448010" cy="583698"/>
          </a:xfrm>
        </p:grpSpPr>
        <p:sp>
          <p:nvSpPr>
            <p:cNvPr id="36" name="TextBox 105"/>
            <p:cNvSpPr>
              <a:spLocks noChangeArrowheads="1"/>
            </p:cNvSpPr>
            <p:nvPr/>
          </p:nvSpPr>
          <p:spPr bwMode="auto">
            <a:xfrm>
              <a:off x="964459" y="130481"/>
              <a:ext cx="1352567" cy="583698"/>
            </a:xfrm>
            <a:prstGeom prst="roundRect">
              <a:avLst>
                <a:gd name="adj" fmla="val 19169"/>
              </a:avLst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002060"/>
                  </a:solidFill>
                  <a:latin typeface="+mn-lt"/>
                  <a:ea typeface="+mn-ea"/>
                  <a:cs typeface="+mn-ea"/>
                  <a:sym typeface="+mn-lt"/>
                </a:rPr>
                <a:t>整  顿</a:t>
              </a:r>
              <a:endParaRPr lang="zh-CN" altLang="en-US" sz="24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流程图: 联系 107"/>
            <p:cNvSpPr>
              <a:spLocks noChangeArrowheads="1"/>
            </p:cNvSpPr>
            <p:nvPr/>
          </p:nvSpPr>
          <p:spPr bwMode="auto">
            <a:xfrm>
              <a:off x="2242880" y="33777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箭头: 五边形 37"/>
          <p:cNvSpPr/>
          <p:nvPr/>
        </p:nvSpPr>
        <p:spPr>
          <a:xfrm>
            <a:off x="2952958" y="4875770"/>
            <a:ext cx="8356923" cy="1527859"/>
          </a:xfrm>
          <a:prstGeom prst="homePlate">
            <a:avLst/>
          </a:prstGeom>
          <a:solidFill>
            <a:schemeClr val="bg1">
              <a:alpha val="96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030245" y="4717687"/>
            <a:ext cx="1743813" cy="1743813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椭圆 75"/>
          <p:cNvSpPr/>
          <p:nvPr/>
        </p:nvSpPr>
        <p:spPr bwMode="auto">
          <a:xfrm>
            <a:off x="11010074" y="5392599"/>
            <a:ext cx="503237" cy="504825"/>
          </a:xfrm>
          <a:prstGeom prst="ellipse">
            <a:avLst/>
          </a:prstGeom>
          <a:solidFill>
            <a:srgbClr val="0070C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标题 1"/>
          <p:cNvSpPr>
            <a:spLocks noChangeArrowheads="1"/>
          </p:cNvSpPr>
          <p:nvPr/>
        </p:nvSpPr>
        <p:spPr bwMode="auto">
          <a:xfrm>
            <a:off x="4277493" y="4945218"/>
            <a:ext cx="1927954" cy="31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清扫（</a:t>
            </a:r>
            <a:r>
              <a:rPr lang="en-US" altLang="zh-CN" sz="1600" b="1" dirty="0" err="1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Seiso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标题 1"/>
          <p:cNvSpPr>
            <a:spLocks noChangeArrowheads="1"/>
          </p:cNvSpPr>
          <p:nvPr/>
        </p:nvSpPr>
        <p:spPr bwMode="auto">
          <a:xfrm>
            <a:off x="4312217" y="5385058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定义：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3"/>
          <p:cNvSpPr>
            <a:spLocks noChangeArrowheads="1"/>
          </p:cNvSpPr>
          <p:nvPr/>
        </p:nvSpPr>
        <p:spPr bwMode="auto">
          <a:xfrm>
            <a:off x="4799502" y="5322298"/>
            <a:ext cx="6058966" cy="53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将工作场所清扫干净保持工作场所干净、亮丽；岗位和设施保持在无垃圾、无灰尘、干净整洁的状态。</a:t>
            </a:r>
            <a:endParaRPr lang="zh-CN" altLang="en-US" sz="14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标题 1"/>
          <p:cNvSpPr>
            <a:spLocks noChangeArrowheads="1"/>
          </p:cNvSpPr>
          <p:nvPr/>
        </p:nvSpPr>
        <p:spPr bwMode="auto">
          <a:xfrm>
            <a:off x="4312217" y="5882770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目的：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3"/>
          <p:cNvSpPr>
            <a:spLocks noChangeArrowheads="1"/>
          </p:cNvSpPr>
          <p:nvPr/>
        </p:nvSpPr>
        <p:spPr bwMode="auto">
          <a:xfrm>
            <a:off x="4799502" y="5820010"/>
            <a:ext cx="6058966" cy="30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消除赃污，保持干净、明亮；稳定品质。</a:t>
            </a:r>
            <a:endParaRPr lang="zh-CN" altLang="en-US" sz="14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6" name="Group 54"/>
          <p:cNvGrpSpPr/>
          <p:nvPr/>
        </p:nvGrpSpPr>
        <p:grpSpPr bwMode="auto">
          <a:xfrm>
            <a:off x="573882" y="5322298"/>
            <a:ext cx="1448462" cy="584361"/>
            <a:chOff x="964459" y="130481"/>
            <a:chExt cx="1448010" cy="583698"/>
          </a:xfrm>
        </p:grpSpPr>
        <p:sp>
          <p:nvSpPr>
            <p:cNvPr id="47" name="TextBox 105"/>
            <p:cNvSpPr>
              <a:spLocks noChangeArrowheads="1"/>
            </p:cNvSpPr>
            <p:nvPr/>
          </p:nvSpPr>
          <p:spPr bwMode="auto">
            <a:xfrm>
              <a:off x="964459" y="130481"/>
              <a:ext cx="1352567" cy="583698"/>
            </a:xfrm>
            <a:prstGeom prst="roundRect">
              <a:avLst>
                <a:gd name="adj" fmla="val 19169"/>
              </a:avLst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002060"/>
                  </a:solidFill>
                  <a:latin typeface="+mn-lt"/>
                  <a:ea typeface="+mn-ea"/>
                  <a:cs typeface="+mn-ea"/>
                  <a:sym typeface="+mn-lt"/>
                </a:rPr>
                <a:t>清  扫</a:t>
              </a:r>
              <a:endParaRPr lang="zh-CN" altLang="en-US" sz="24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流程图: 联系 107"/>
            <p:cNvSpPr>
              <a:spLocks noChangeArrowheads="1"/>
            </p:cNvSpPr>
            <p:nvPr/>
          </p:nvSpPr>
          <p:spPr bwMode="auto">
            <a:xfrm>
              <a:off x="2242880" y="33777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6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6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6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36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6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6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6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6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4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4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74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24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740"/>
                            </p:stCondLst>
                            <p:childTnLst>
                              <p:par>
                                <p:cTn id="10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240"/>
                            </p:stCondLst>
                            <p:childTnLst>
                              <p:par>
                                <p:cTn id="10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74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4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239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6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100"/>
                            </p:stCondLst>
                            <p:childTnLst>
                              <p:par>
                                <p:cTn id="1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6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100"/>
                            </p:stCondLst>
                            <p:childTnLst>
                              <p:par>
                                <p:cTn id="1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 animBg="1"/>
      <p:bldP spid="12" grpId="0" bldLvl="0" animBg="1" autoUpdateAnimBg="0"/>
      <p:bldP spid="13" grpId="0" bldLvl="0" autoUpdateAnimBg="0"/>
      <p:bldP spid="14" grpId="0"/>
      <p:bldP spid="15" grpId="0"/>
      <p:bldP spid="16" grpId="0"/>
      <p:bldP spid="17" grpId="0"/>
      <p:bldP spid="27" grpId="0" animBg="1"/>
      <p:bldP spid="28" grpId="0" animBg="1"/>
      <p:bldP spid="29" grpId="0" bldLvl="0" animBg="1" autoUpdateAnimBg="0"/>
      <p:bldP spid="30" grpId="0" bldLvl="0" autoUpdateAnimBg="0"/>
      <p:bldP spid="31" grpId="0"/>
      <p:bldP spid="32" grpId="0"/>
      <p:bldP spid="33" grpId="0"/>
      <p:bldP spid="34" grpId="0"/>
      <p:bldP spid="38" grpId="0" animBg="1"/>
      <p:bldP spid="39" grpId="0" animBg="1"/>
      <p:bldP spid="40" grpId="0" bldLvl="0" animBg="1" autoUpdateAnimBg="0"/>
      <p:bldP spid="41" grpId="0" bldLvl="0" autoUpdateAnimBg="0"/>
      <p:bldP spid="42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箭头: 五边形 10"/>
          <p:cNvSpPr/>
          <p:nvPr/>
        </p:nvSpPr>
        <p:spPr>
          <a:xfrm>
            <a:off x="2952958" y="1426515"/>
            <a:ext cx="8356923" cy="1527859"/>
          </a:xfrm>
          <a:prstGeom prst="homePlate">
            <a:avLst/>
          </a:prstGeom>
          <a:solidFill>
            <a:schemeClr val="bg1">
              <a:alpha val="96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683664" y="249520"/>
            <a:ext cx="2824672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的的具体定义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76697" y="1348292"/>
            <a:ext cx="1645558" cy="1645558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椭圆 75"/>
          <p:cNvSpPr/>
          <p:nvPr/>
        </p:nvSpPr>
        <p:spPr bwMode="auto">
          <a:xfrm>
            <a:off x="11010074" y="1943344"/>
            <a:ext cx="503237" cy="504825"/>
          </a:xfrm>
          <a:prstGeom prst="ellipse">
            <a:avLst/>
          </a:prstGeom>
          <a:solidFill>
            <a:srgbClr val="0070C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标题 1"/>
          <p:cNvSpPr>
            <a:spLocks noChangeArrowheads="1"/>
          </p:cNvSpPr>
          <p:nvPr/>
        </p:nvSpPr>
        <p:spPr bwMode="auto">
          <a:xfrm>
            <a:off x="4277493" y="1495963"/>
            <a:ext cx="1927954" cy="31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清洁（</a:t>
            </a:r>
            <a:r>
              <a:rPr lang="en-US" altLang="zh-CN" sz="1600" b="1" dirty="0" err="1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Seiketsu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标题 1"/>
          <p:cNvSpPr>
            <a:spLocks noChangeArrowheads="1"/>
          </p:cNvSpPr>
          <p:nvPr/>
        </p:nvSpPr>
        <p:spPr bwMode="auto">
          <a:xfrm>
            <a:off x="4312217" y="1935803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定义：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3"/>
          <p:cNvSpPr>
            <a:spLocks noChangeArrowheads="1"/>
          </p:cNvSpPr>
          <p:nvPr/>
        </p:nvSpPr>
        <p:spPr bwMode="auto">
          <a:xfrm>
            <a:off x="4799502" y="1873043"/>
            <a:ext cx="6058966" cy="30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即通过整理、整顿、清扫，保持现场整齐、明亮、干净，并通过制度化，维持其成果。</a:t>
            </a:r>
            <a:endParaRPr lang="zh-CN" altLang="en-US" sz="14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标题 1"/>
          <p:cNvSpPr>
            <a:spLocks noChangeArrowheads="1"/>
          </p:cNvSpPr>
          <p:nvPr/>
        </p:nvSpPr>
        <p:spPr bwMode="auto">
          <a:xfrm>
            <a:off x="4312217" y="2433515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目的：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3"/>
          <p:cNvSpPr>
            <a:spLocks noChangeArrowheads="1"/>
          </p:cNvSpPr>
          <p:nvPr/>
        </p:nvSpPr>
        <p:spPr bwMode="auto">
          <a:xfrm>
            <a:off x="4799502" y="2370755"/>
            <a:ext cx="6058966" cy="30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维持前面</a:t>
            </a:r>
            <a:r>
              <a:rPr lang="en-US" altLang="zh-CN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3S</a:t>
            </a: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的成果。</a:t>
            </a:r>
            <a:endParaRPr lang="zh-CN" altLang="en-US" sz="14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Group 54"/>
          <p:cNvGrpSpPr/>
          <p:nvPr/>
        </p:nvGrpSpPr>
        <p:grpSpPr bwMode="auto">
          <a:xfrm>
            <a:off x="678689" y="1843016"/>
            <a:ext cx="1448462" cy="584361"/>
            <a:chOff x="964459" y="130481"/>
            <a:chExt cx="1448010" cy="583698"/>
          </a:xfrm>
        </p:grpSpPr>
        <p:sp>
          <p:nvSpPr>
            <p:cNvPr id="25" name="TextBox 105"/>
            <p:cNvSpPr>
              <a:spLocks noChangeArrowheads="1"/>
            </p:cNvSpPr>
            <p:nvPr/>
          </p:nvSpPr>
          <p:spPr bwMode="auto">
            <a:xfrm>
              <a:off x="964459" y="130481"/>
              <a:ext cx="1352567" cy="583698"/>
            </a:xfrm>
            <a:prstGeom prst="roundRect">
              <a:avLst>
                <a:gd name="adj" fmla="val 19169"/>
              </a:avLst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002060"/>
                  </a:solidFill>
                  <a:latin typeface="+mn-lt"/>
                  <a:ea typeface="+mn-ea"/>
                  <a:cs typeface="+mn-ea"/>
                  <a:sym typeface="+mn-lt"/>
                </a:rPr>
                <a:t>清  洁</a:t>
              </a:r>
              <a:endParaRPr lang="zh-CN" altLang="en-US" sz="24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流程图: 联系 107"/>
            <p:cNvSpPr>
              <a:spLocks noChangeArrowheads="1"/>
            </p:cNvSpPr>
            <p:nvPr/>
          </p:nvSpPr>
          <p:spPr bwMode="auto">
            <a:xfrm>
              <a:off x="2242880" y="33777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箭头: 五边形 26"/>
          <p:cNvSpPr/>
          <p:nvPr/>
        </p:nvSpPr>
        <p:spPr>
          <a:xfrm>
            <a:off x="2952958" y="3151142"/>
            <a:ext cx="8356923" cy="1527859"/>
          </a:xfrm>
          <a:prstGeom prst="homePlate">
            <a:avLst/>
          </a:prstGeom>
          <a:solidFill>
            <a:schemeClr val="bg1">
              <a:alpha val="96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087523" y="3085075"/>
            <a:ext cx="1645558" cy="164555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椭圆 75"/>
          <p:cNvSpPr/>
          <p:nvPr/>
        </p:nvSpPr>
        <p:spPr bwMode="auto">
          <a:xfrm>
            <a:off x="11010074" y="3667971"/>
            <a:ext cx="503237" cy="504825"/>
          </a:xfrm>
          <a:prstGeom prst="ellipse">
            <a:avLst/>
          </a:prstGeom>
          <a:solidFill>
            <a:srgbClr val="0070C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标题 1"/>
          <p:cNvSpPr>
            <a:spLocks noChangeArrowheads="1"/>
          </p:cNvSpPr>
          <p:nvPr/>
        </p:nvSpPr>
        <p:spPr bwMode="auto">
          <a:xfrm>
            <a:off x="4277493" y="3220590"/>
            <a:ext cx="1927954" cy="31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素养（</a:t>
            </a:r>
            <a:r>
              <a:rPr lang="en-US" altLang="zh-CN" sz="1600" b="1" dirty="0" err="1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Shitsuke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标题 1"/>
          <p:cNvSpPr>
            <a:spLocks noChangeArrowheads="1"/>
          </p:cNvSpPr>
          <p:nvPr/>
        </p:nvSpPr>
        <p:spPr bwMode="auto">
          <a:xfrm>
            <a:off x="4312217" y="3590980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定义：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3"/>
          <p:cNvSpPr>
            <a:spLocks noChangeArrowheads="1"/>
          </p:cNvSpPr>
          <p:nvPr/>
        </p:nvSpPr>
        <p:spPr bwMode="auto">
          <a:xfrm>
            <a:off x="4799502" y="3528220"/>
            <a:ext cx="605896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即自觉培养文明作风，按规定行事，培养积极主动的精神，提升人的素养和品质，养成良好的工作习惯（革除马虎之心，养成凡事认真的习惯；遵守规定的习惯；自觉维护工作环境整洁明了的习惯；文明礼貌的习惯）。</a:t>
            </a:r>
            <a:endParaRPr lang="zh-CN" altLang="en-US" sz="12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标题 1"/>
          <p:cNvSpPr>
            <a:spLocks noChangeArrowheads="1"/>
          </p:cNvSpPr>
          <p:nvPr/>
        </p:nvSpPr>
        <p:spPr bwMode="auto">
          <a:xfrm>
            <a:off x="4312217" y="4308612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目的：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"/>
          <p:cNvSpPr>
            <a:spLocks noChangeArrowheads="1"/>
          </p:cNvSpPr>
          <p:nvPr/>
        </p:nvSpPr>
        <p:spPr bwMode="auto">
          <a:xfrm>
            <a:off x="4799502" y="4245852"/>
            <a:ext cx="6058966" cy="30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提升工人的品质，使员工对任何工作都讲究认真。</a:t>
            </a:r>
            <a:endParaRPr lang="zh-CN" altLang="en-US" sz="12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Group 54"/>
          <p:cNvGrpSpPr/>
          <p:nvPr/>
        </p:nvGrpSpPr>
        <p:grpSpPr bwMode="auto">
          <a:xfrm>
            <a:off x="628235" y="3620377"/>
            <a:ext cx="1448462" cy="584361"/>
            <a:chOff x="964459" y="130481"/>
            <a:chExt cx="1448010" cy="583698"/>
          </a:xfrm>
        </p:grpSpPr>
        <p:sp>
          <p:nvSpPr>
            <p:cNvPr id="36" name="TextBox 105"/>
            <p:cNvSpPr>
              <a:spLocks noChangeArrowheads="1"/>
            </p:cNvSpPr>
            <p:nvPr/>
          </p:nvSpPr>
          <p:spPr bwMode="auto">
            <a:xfrm>
              <a:off x="964459" y="130481"/>
              <a:ext cx="1352567" cy="583698"/>
            </a:xfrm>
            <a:prstGeom prst="roundRect">
              <a:avLst>
                <a:gd name="adj" fmla="val 19169"/>
              </a:avLst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002060"/>
                  </a:solidFill>
                  <a:latin typeface="+mn-lt"/>
                  <a:ea typeface="+mn-ea"/>
                  <a:cs typeface="+mn-ea"/>
                  <a:sym typeface="+mn-lt"/>
                </a:rPr>
                <a:t>素  养</a:t>
              </a:r>
              <a:endParaRPr lang="zh-CN" altLang="en-US" sz="24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流程图: 联系 107"/>
            <p:cNvSpPr>
              <a:spLocks noChangeArrowheads="1"/>
            </p:cNvSpPr>
            <p:nvPr/>
          </p:nvSpPr>
          <p:spPr bwMode="auto">
            <a:xfrm>
              <a:off x="2242880" y="33777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箭头: 五边形 37"/>
          <p:cNvSpPr/>
          <p:nvPr/>
        </p:nvSpPr>
        <p:spPr>
          <a:xfrm>
            <a:off x="2952958" y="4875770"/>
            <a:ext cx="8356923" cy="1527859"/>
          </a:xfrm>
          <a:prstGeom prst="homePlate">
            <a:avLst/>
          </a:prstGeom>
          <a:solidFill>
            <a:schemeClr val="bg1">
              <a:alpha val="96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087523" y="4809703"/>
            <a:ext cx="1645558" cy="164555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椭圆 75"/>
          <p:cNvSpPr/>
          <p:nvPr/>
        </p:nvSpPr>
        <p:spPr bwMode="auto">
          <a:xfrm>
            <a:off x="11010074" y="5392599"/>
            <a:ext cx="503237" cy="504825"/>
          </a:xfrm>
          <a:prstGeom prst="ellipse">
            <a:avLst/>
          </a:prstGeom>
          <a:solidFill>
            <a:srgbClr val="0070C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标题 1"/>
          <p:cNvSpPr>
            <a:spLocks noChangeArrowheads="1"/>
          </p:cNvSpPr>
          <p:nvPr/>
        </p:nvSpPr>
        <p:spPr bwMode="auto">
          <a:xfrm>
            <a:off x="4277493" y="4945218"/>
            <a:ext cx="1927954" cy="31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安全（</a:t>
            </a: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Safety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标题 1"/>
          <p:cNvSpPr>
            <a:spLocks noChangeArrowheads="1"/>
          </p:cNvSpPr>
          <p:nvPr/>
        </p:nvSpPr>
        <p:spPr bwMode="auto">
          <a:xfrm>
            <a:off x="4312217" y="5304033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定义：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3"/>
          <p:cNvSpPr>
            <a:spLocks noChangeArrowheads="1"/>
          </p:cNvSpPr>
          <p:nvPr/>
        </p:nvSpPr>
        <p:spPr bwMode="auto">
          <a:xfrm>
            <a:off x="4799502" y="5241273"/>
            <a:ext cx="6058966" cy="53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即树立自保互保安全意识，时刻都有安全第一观念，排查确认不安全因素，防范于未然，按章作业，遵守工作纪律，确保人的安全和设备正常运行。</a:t>
            </a:r>
            <a:endParaRPr lang="zh-CN" altLang="en-US" sz="14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标题 1"/>
          <p:cNvSpPr>
            <a:spLocks noChangeArrowheads="1"/>
          </p:cNvSpPr>
          <p:nvPr/>
        </p:nvSpPr>
        <p:spPr bwMode="auto">
          <a:xfrm>
            <a:off x="4312217" y="5859620"/>
            <a:ext cx="689462" cy="18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目的：</a:t>
            </a:r>
            <a:endParaRPr lang="zh-CN" altLang="en-US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3"/>
          <p:cNvSpPr>
            <a:spLocks noChangeArrowheads="1"/>
          </p:cNvSpPr>
          <p:nvPr/>
        </p:nvSpPr>
        <p:spPr bwMode="auto">
          <a:xfrm>
            <a:off x="4799502" y="5796860"/>
            <a:ext cx="6058966" cy="53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杜绝安全事故、规范操作、确保产品质量，保障员工的人身安全，保证生产的连续安全正常的进行，同时减少因安全事故而带来的经济损失。</a:t>
            </a:r>
            <a:endParaRPr lang="zh-CN" altLang="en-US" sz="14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6" name="Group 54"/>
          <p:cNvGrpSpPr/>
          <p:nvPr/>
        </p:nvGrpSpPr>
        <p:grpSpPr bwMode="auto">
          <a:xfrm>
            <a:off x="628235" y="5345005"/>
            <a:ext cx="1448462" cy="584361"/>
            <a:chOff x="964459" y="130481"/>
            <a:chExt cx="1448010" cy="583698"/>
          </a:xfrm>
        </p:grpSpPr>
        <p:sp>
          <p:nvSpPr>
            <p:cNvPr id="47" name="TextBox 105"/>
            <p:cNvSpPr>
              <a:spLocks noChangeArrowheads="1"/>
            </p:cNvSpPr>
            <p:nvPr/>
          </p:nvSpPr>
          <p:spPr bwMode="auto">
            <a:xfrm>
              <a:off x="964459" y="130481"/>
              <a:ext cx="1352567" cy="583698"/>
            </a:xfrm>
            <a:prstGeom prst="roundRect">
              <a:avLst>
                <a:gd name="adj" fmla="val 19169"/>
              </a:avLst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002060"/>
                  </a:solidFill>
                  <a:latin typeface="+mn-lt"/>
                  <a:ea typeface="+mn-ea"/>
                  <a:cs typeface="+mn-ea"/>
                  <a:sym typeface="+mn-lt"/>
                </a:rPr>
                <a:t>安  全</a:t>
              </a:r>
              <a:endParaRPr lang="zh-CN" altLang="en-US" sz="24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流程图: 联系 107"/>
            <p:cNvSpPr>
              <a:spLocks noChangeArrowheads="1"/>
            </p:cNvSpPr>
            <p:nvPr/>
          </p:nvSpPr>
          <p:spPr bwMode="auto">
            <a:xfrm>
              <a:off x="2242880" y="33777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2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2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2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2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2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2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2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2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4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34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84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34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84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340"/>
                            </p:stCondLst>
                            <p:childTnLst>
                              <p:par>
                                <p:cTn id="10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84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6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34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0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72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22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72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1220"/>
                            </p:stCondLst>
                            <p:childTnLst>
                              <p:par>
                                <p:cTn id="1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2" grpId="0" bldLvl="0" animBg="1" autoUpdateAnimBg="0"/>
      <p:bldP spid="13" grpId="0" bldLvl="0" autoUpdateAnimBg="0"/>
      <p:bldP spid="14" grpId="0"/>
      <p:bldP spid="15" grpId="0"/>
      <p:bldP spid="16" grpId="0"/>
      <p:bldP spid="17" grpId="0"/>
      <p:bldP spid="27" grpId="0" animBg="1"/>
      <p:bldP spid="28" grpId="0" animBg="1"/>
      <p:bldP spid="29" grpId="0" bldLvl="0" animBg="1" autoUpdateAnimBg="0"/>
      <p:bldP spid="30" grpId="0" bldLvl="0" autoUpdateAnimBg="0"/>
      <p:bldP spid="31" grpId="0"/>
      <p:bldP spid="32" grpId="0"/>
      <p:bldP spid="33" grpId="0"/>
      <p:bldP spid="34" grpId="0"/>
      <p:bldP spid="38" grpId="0" animBg="1"/>
      <p:bldP spid="39" grpId="0" animBg="1"/>
      <p:bldP spid="40" grpId="0" bldLvl="0" animBg="1" autoUpdateAnimBg="0"/>
      <p:bldP spid="41" grpId="0" bldLvl="0" autoUpdateAnimBg="0"/>
      <p:bldP spid="42" grpId="0"/>
      <p:bldP spid="43" grpId="0"/>
      <p:bldP spid="44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ine 15"/>
          <p:cNvSpPr>
            <a:spLocks noChangeShapeType="1"/>
          </p:cNvSpPr>
          <p:nvPr/>
        </p:nvSpPr>
        <p:spPr bwMode="auto">
          <a:xfrm>
            <a:off x="1776536" y="5241228"/>
            <a:ext cx="8930046" cy="57277"/>
          </a:xfrm>
          <a:prstGeom prst="line">
            <a:avLst/>
          </a:prstGeom>
          <a:noFill/>
          <a:ln w="9525">
            <a:solidFill>
              <a:schemeClr val="tx2">
                <a:lumMod val="75000"/>
              </a:schemeClr>
            </a:solidFill>
            <a:prstDash val="lgDash"/>
            <a:round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Text Box 46"/>
          <p:cNvSpPr txBox="1">
            <a:spLocks noChangeArrowheads="1"/>
          </p:cNvSpPr>
          <p:nvPr/>
        </p:nvSpPr>
        <p:spPr bwMode="auto">
          <a:xfrm>
            <a:off x="5260236" y="903923"/>
            <a:ext cx="1111248" cy="3600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altLang="zh-CN" dirty="0">
                <a:cs typeface="+mn-ea"/>
                <a:sym typeface="+mn-lt"/>
              </a:rPr>
              <a:t>1S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39" name="Text Box 45"/>
          <p:cNvSpPr txBox="1">
            <a:spLocks noChangeArrowheads="1"/>
          </p:cNvSpPr>
          <p:nvPr/>
        </p:nvSpPr>
        <p:spPr bwMode="auto">
          <a:xfrm>
            <a:off x="5259275" y="1333688"/>
            <a:ext cx="1129950" cy="37936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>
                <a:cs typeface="+mn-ea"/>
                <a:sym typeface="+mn-lt"/>
              </a:rPr>
              <a:t>整理</a:t>
            </a:r>
            <a:endParaRPr lang="zh-CN">
              <a:cs typeface="+mn-ea"/>
              <a:sym typeface="+mn-lt"/>
            </a:endParaRPr>
          </a:p>
        </p:txBody>
      </p:sp>
      <p:sp>
        <p:nvSpPr>
          <p:cNvPr id="36" name="Text Box 43"/>
          <p:cNvSpPr txBox="1">
            <a:spLocks noChangeArrowheads="1"/>
          </p:cNvSpPr>
          <p:nvPr/>
        </p:nvSpPr>
        <p:spPr bwMode="auto">
          <a:xfrm>
            <a:off x="3246440" y="2617566"/>
            <a:ext cx="1111061" cy="3619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altLang="zh-CN" dirty="0">
                <a:cs typeface="+mn-ea"/>
                <a:sym typeface="+mn-lt"/>
              </a:rPr>
              <a:t>2S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37" name="Text Box 42"/>
          <p:cNvSpPr txBox="1">
            <a:spLocks noChangeArrowheads="1"/>
          </p:cNvSpPr>
          <p:nvPr/>
        </p:nvSpPr>
        <p:spPr bwMode="auto">
          <a:xfrm>
            <a:off x="3246440" y="3058681"/>
            <a:ext cx="1111061" cy="36103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>
                <a:cs typeface="+mn-ea"/>
                <a:sym typeface="+mn-lt"/>
              </a:rPr>
              <a:t>整顿</a:t>
            </a:r>
            <a:endParaRPr lang="zh-CN">
              <a:cs typeface="+mn-ea"/>
              <a:sym typeface="+mn-lt"/>
            </a:endParaRPr>
          </a:p>
        </p:txBody>
      </p:sp>
      <p:sp>
        <p:nvSpPr>
          <p:cNvPr id="34" name="Text Box 40"/>
          <p:cNvSpPr txBox="1">
            <a:spLocks noChangeArrowheads="1"/>
          </p:cNvSpPr>
          <p:nvPr/>
        </p:nvSpPr>
        <p:spPr bwMode="auto">
          <a:xfrm>
            <a:off x="7274038" y="2617566"/>
            <a:ext cx="1111061" cy="3619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altLang="zh-CN" dirty="0">
                <a:cs typeface="+mn-ea"/>
                <a:sym typeface="+mn-lt"/>
              </a:rPr>
              <a:t>3S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35" name="Text Box 39"/>
          <p:cNvSpPr txBox="1">
            <a:spLocks noChangeArrowheads="1"/>
          </p:cNvSpPr>
          <p:nvPr/>
        </p:nvSpPr>
        <p:spPr bwMode="auto">
          <a:xfrm>
            <a:off x="7274039" y="3058682"/>
            <a:ext cx="1111061" cy="36103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 altLang="en-US">
                <a:cs typeface="+mn-ea"/>
                <a:sym typeface="+mn-lt"/>
              </a:rPr>
              <a:t>清扫</a:t>
            </a:r>
            <a:endParaRPr lang="zh-CN">
              <a:cs typeface="+mn-ea"/>
              <a:sym typeface="+mn-lt"/>
            </a:endParaRPr>
          </a:p>
        </p:txBody>
      </p:sp>
      <p:sp>
        <p:nvSpPr>
          <p:cNvPr id="32" name="Text Box 37"/>
          <p:cNvSpPr txBox="1">
            <a:spLocks noChangeArrowheads="1"/>
          </p:cNvSpPr>
          <p:nvPr/>
        </p:nvSpPr>
        <p:spPr bwMode="auto">
          <a:xfrm>
            <a:off x="5283380" y="4410385"/>
            <a:ext cx="1111061" cy="3619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altLang="zh-CN" dirty="0">
                <a:cs typeface="+mn-ea"/>
                <a:sym typeface="+mn-lt"/>
              </a:rPr>
              <a:t>4S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5283380" y="4829296"/>
            <a:ext cx="1111061" cy="36103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>
                <a:cs typeface="+mn-ea"/>
                <a:sym typeface="+mn-lt"/>
              </a:rPr>
              <a:t>清洁</a:t>
            </a:r>
            <a:endParaRPr lang="zh-CN">
              <a:cs typeface="+mn-ea"/>
              <a:sym typeface="+mn-lt"/>
            </a:endParaRPr>
          </a:p>
        </p:txBody>
      </p:sp>
      <p:sp>
        <p:nvSpPr>
          <p:cNvPr id="30" name="Text Box 34"/>
          <p:cNvSpPr txBox="1">
            <a:spLocks noChangeArrowheads="1"/>
          </p:cNvSpPr>
          <p:nvPr/>
        </p:nvSpPr>
        <p:spPr bwMode="auto">
          <a:xfrm>
            <a:off x="2493136" y="5636988"/>
            <a:ext cx="1111061" cy="3619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altLang="zh-CN" dirty="0">
                <a:cs typeface="+mn-ea"/>
                <a:sym typeface="+mn-lt"/>
              </a:rPr>
              <a:t>5S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31" name="Text Box 33"/>
          <p:cNvSpPr txBox="1">
            <a:spLocks noChangeArrowheads="1"/>
          </p:cNvSpPr>
          <p:nvPr/>
        </p:nvSpPr>
        <p:spPr bwMode="auto">
          <a:xfrm>
            <a:off x="2494100" y="6090622"/>
            <a:ext cx="1111061" cy="36103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>
                <a:cs typeface="+mn-ea"/>
                <a:sym typeface="+mn-lt"/>
              </a:rPr>
              <a:t>修养</a:t>
            </a:r>
            <a:endParaRPr lang="zh-CN">
              <a:cs typeface="+mn-ea"/>
              <a:sym typeface="+mn-lt"/>
            </a:endParaRPr>
          </a:p>
        </p:txBody>
      </p:sp>
      <p:sp>
        <p:nvSpPr>
          <p:cNvPr id="28" name="Text Box 31"/>
          <p:cNvSpPr txBox="1">
            <a:spLocks noChangeArrowheads="1"/>
          </p:cNvSpPr>
          <p:nvPr/>
        </p:nvSpPr>
        <p:spPr bwMode="auto">
          <a:xfrm>
            <a:off x="8257886" y="5660138"/>
            <a:ext cx="1111061" cy="36197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altLang="zh-CN" dirty="0">
                <a:cs typeface="+mn-ea"/>
                <a:sym typeface="+mn-lt"/>
              </a:rPr>
              <a:t>6S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8257886" y="6102196"/>
            <a:ext cx="1111061" cy="36103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>
                <a:cs typeface="+mn-ea"/>
                <a:sym typeface="+mn-lt"/>
              </a:rPr>
              <a:t>安全</a:t>
            </a:r>
            <a:endParaRPr lang="zh-CN">
              <a:cs typeface="+mn-ea"/>
              <a:sym typeface="+mn-lt"/>
            </a:endParaRPr>
          </a:p>
        </p:txBody>
      </p:sp>
      <p:sp>
        <p:nvSpPr>
          <p:cNvPr id="11" name="Line 28"/>
          <p:cNvSpPr>
            <a:spLocks noChangeShapeType="1"/>
          </p:cNvSpPr>
          <p:nvPr/>
        </p:nvSpPr>
        <p:spPr bwMode="auto">
          <a:xfrm>
            <a:off x="5804188" y="1736201"/>
            <a:ext cx="0" cy="208345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Line 27"/>
          <p:cNvSpPr>
            <a:spLocks noChangeShapeType="1"/>
          </p:cNvSpPr>
          <p:nvPr/>
        </p:nvSpPr>
        <p:spPr bwMode="auto">
          <a:xfrm>
            <a:off x="3859845" y="1970817"/>
            <a:ext cx="4027597" cy="771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TextBox 56"/>
          <p:cNvSpPr txBox="1">
            <a:spLocks noChangeArrowheads="1"/>
          </p:cNvSpPr>
          <p:nvPr/>
        </p:nvSpPr>
        <p:spPr bwMode="auto">
          <a:xfrm>
            <a:off x="7896285" y="1133013"/>
            <a:ext cx="1928812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区分用与不用的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871026" y="1979269"/>
            <a:ext cx="4004840" cy="591055"/>
            <a:chOff x="3871026" y="1979269"/>
            <a:chExt cx="4004840" cy="591055"/>
          </a:xfrm>
        </p:grpSpPr>
        <p:sp>
          <p:nvSpPr>
            <p:cNvPr id="14" name="Line 25"/>
            <p:cNvSpPr>
              <a:spLocks noChangeShapeType="1"/>
            </p:cNvSpPr>
            <p:nvPr/>
          </p:nvSpPr>
          <p:spPr bwMode="auto">
            <a:xfrm>
              <a:off x="7875866" y="1979269"/>
              <a:ext cx="0" cy="591055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Line 25"/>
            <p:cNvSpPr>
              <a:spLocks noChangeShapeType="1"/>
            </p:cNvSpPr>
            <p:nvPr/>
          </p:nvSpPr>
          <p:spPr bwMode="auto">
            <a:xfrm>
              <a:off x="3871026" y="1979269"/>
              <a:ext cx="0" cy="591055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58" name="Line 27"/>
          <p:cNvSpPr>
            <a:spLocks noChangeShapeType="1"/>
          </p:cNvSpPr>
          <p:nvPr/>
        </p:nvSpPr>
        <p:spPr bwMode="auto">
          <a:xfrm>
            <a:off x="3859845" y="4146859"/>
            <a:ext cx="4027597" cy="771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3871026" y="3565001"/>
            <a:ext cx="4004840" cy="602630"/>
            <a:chOff x="3871026" y="3565001"/>
            <a:chExt cx="4004840" cy="602630"/>
          </a:xfrm>
        </p:grpSpPr>
        <p:sp>
          <p:nvSpPr>
            <p:cNvPr id="59" name="Line 25"/>
            <p:cNvSpPr>
              <a:spLocks noChangeShapeType="1"/>
            </p:cNvSpPr>
            <p:nvPr/>
          </p:nvSpPr>
          <p:spPr bwMode="auto">
            <a:xfrm flipV="1">
              <a:off x="7875866" y="3576576"/>
              <a:ext cx="0" cy="591055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Line 25"/>
            <p:cNvSpPr>
              <a:spLocks noChangeShapeType="1"/>
            </p:cNvSpPr>
            <p:nvPr/>
          </p:nvSpPr>
          <p:spPr bwMode="auto">
            <a:xfrm flipV="1">
              <a:off x="3871026" y="3565001"/>
              <a:ext cx="0" cy="591055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1" name="Line 25"/>
          <p:cNvSpPr>
            <a:spLocks noChangeShapeType="1"/>
          </p:cNvSpPr>
          <p:nvPr/>
        </p:nvSpPr>
        <p:spPr bwMode="auto">
          <a:xfrm>
            <a:off x="5827147" y="4143735"/>
            <a:ext cx="0" cy="231495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2" name="Line 28"/>
          <p:cNvSpPr>
            <a:spLocks noChangeShapeType="1"/>
          </p:cNvSpPr>
          <p:nvPr/>
        </p:nvSpPr>
        <p:spPr bwMode="auto">
          <a:xfrm>
            <a:off x="5804188" y="5185458"/>
            <a:ext cx="0" cy="219919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Line 27"/>
          <p:cNvSpPr>
            <a:spLocks noChangeShapeType="1"/>
          </p:cNvSpPr>
          <p:nvPr/>
        </p:nvSpPr>
        <p:spPr bwMode="auto">
          <a:xfrm>
            <a:off x="3020993" y="5396925"/>
            <a:ext cx="5810492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037649" y="5405377"/>
            <a:ext cx="5787341" cy="254644"/>
            <a:chOff x="3037649" y="5405377"/>
            <a:chExt cx="5787341" cy="254644"/>
          </a:xfrm>
        </p:grpSpPr>
        <p:sp>
          <p:nvSpPr>
            <p:cNvPr id="64" name="Line 25"/>
            <p:cNvSpPr>
              <a:spLocks noChangeShapeType="1"/>
            </p:cNvSpPr>
            <p:nvPr/>
          </p:nvSpPr>
          <p:spPr bwMode="auto">
            <a:xfrm>
              <a:off x="8824990" y="5405377"/>
              <a:ext cx="0" cy="254644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Line 25"/>
            <p:cNvSpPr>
              <a:spLocks noChangeShapeType="1"/>
            </p:cNvSpPr>
            <p:nvPr/>
          </p:nvSpPr>
          <p:spPr bwMode="auto">
            <a:xfrm>
              <a:off x="3037649" y="5405377"/>
              <a:ext cx="0" cy="254644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>
            <a:off x="4178461" y="2227524"/>
            <a:ext cx="138896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9" name="TextBox 56"/>
          <p:cNvSpPr txBox="1">
            <a:spLocks noChangeArrowheads="1"/>
          </p:cNvSpPr>
          <p:nvPr/>
        </p:nvSpPr>
        <p:spPr bwMode="auto">
          <a:xfrm>
            <a:off x="5546624" y="2058988"/>
            <a:ext cx="1928812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将要用的定位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4178460" y="2239099"/>
            <a:ext cx="0" cy="434653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481823" y="1324698"/>
            <a:ext cx="138896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5879940" y="2991453"/>
            <a:ext cx="138896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879939" y="2991454"/>
            <a:ext cx="0" cy="434653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6" name="TextBox 56"/>
          <p:cNvSpPr txBox="1">
            <a:spLocks noChangeArrowheads="1"/>
          </p:cNvSpPr>
          <p:nvPr/>
        </p:nvSpPr>
        <p:spPr bwMode="auto">
          <a:xfrm>
            <a:off x="4585925" y="3413227"/>
            <a:ext cx="1928812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将物品清扫干净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TextBox 56"/>
          <p:cNvSpPr txBox="1">
            <a:spLocks noChangeArrowheads="1"/>
          </p:cNvSpPr>
          <p:nvPr/>
        </p:nvSpPr>
        <p:spPr bwMode="auto">
          <a:xfrm>
            <a:off x="7861559" y="4616993"/>
            <a:ext cx="269455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形成制度养成习惯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6447098" y="4808678"/>
            <a:ext cx="138896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3599727" y="6313388"/>
            <a:ext cx="138896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7" name="TextBox 56"/>
          <p:cNvSpPr txBox="1">
            <a:spLocks noChangeArrowheads="1"/>
          </p:cNvSpPr>
          <p:nvPr/>
        </p:nvSpPr>
        <p:spPr bwMode="auto">
          <a:xfrm>
            <a:off x="4701673" y="5450371"/>
            <a:ext cx="192881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Save</a:t>
            </a:r>
            <a:endParaRPr lang="en-US" altLang="zh-CN" b="1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4988688" y="5867762"/>
            <a:ext cx="0" cy="434653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829063" y="5815675"/>
            <a:ext cx="138896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829062" y="5815676"/>
            <a:ext cx="0" cy="434653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1" name="TextBox 56"/>
          <p:cNvSpPr txBox="1">
            <a:spLocks noChangeArrowheads="1"/>
          </p:cNvSpPr>
          <p:nvPr/>
        </p:nvSpPr>
        <p:spPr bwMode="auto">
          <a:xfrm>
            <a:off x="5535048" y="6237449"/>
            <a:ext cx="245148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确保人物文件安全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Line 15"/>
          <p:cNvSpPr>
            <a:spLocks noChangeShapeType="1"/>
          </p:cNvSpPr>
          <p:nvPr/>
        </p:nvSpPr>
        <p:spPr bwMode="auto">
          <a:xfrm>
            <a:off x="1776536" y="842849"/>
            <a:ext cx="8930046" cy="57277"/>
          </a:xfrm>
          <a:prstGeom prst="line">
            <a:avLst/>
          </a:prstGeom>
          <a:noFill/>
          <a:ln w="9525">
            <a:solidFill>
              <a:schemeClr val="tx2">
                <a:lumMod val="75000"/>
              </a:schemeClr>
            </a:solidFill>
            <a:prstDash val="lgDash"/>
            <a:round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3" name="Line 15"/>
          <p:cNvSpPr>
            <a:spLocks noChangeShapeType="1"/>
          </p:cNvSpPr>
          <p:nvPr/>
        </p:nvSpPr>
        <p:spPr bwMode="auto">
          <a:xfrm>
            <a:off x="1776536" y="6607041"/>
            <a:ext cx="8930046" cy="57277"/>
          </a:xfrm>
          <a:prstGeom prst="line">
            <a:avLst/>
          </a:prstGeom>
          <a:noFill/>
          <a:ln w="9525">
            <a:solidFill>
              <a:schemeClr val="tx2">
                <a:lumMod val="75000"/>
              </a:schemeClr>
            </a:solidFill>
            <a:prstDash val="lgDash"/>
            <a:round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728700" y="949123"/>
            <a:ext cx="416648" cy="4204284"/>
            <a:chOff x="1728700" y="949123"/>
            <a:chExt cx="416648" cy="4204284"/>
          </a:xfrm>
        </p:grpSpPr>
        <p:sp>
          <p:nvSpPr>
            <p:cNvPr id="25" name="Text Box 13"/>
            <p:cNvSpPr txBox="1">
              <a:spLocks noChangeArrowheads="1"/>
            </p:cNvSpPr>
            <p:nvPr/>
          </p:nvSpPr>
          <p:spPr bwMode="auto">
            <a:xfrm>
              <a:off x="1728700" y="2002420"/>
              <a:ext cx="416648" cy="2001373"/>
            </a:xfrm>
            <a:prstGeom prst="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eaVert"/>
            <a:lstStyle>
              <a:defPPr>
                <a:defRPr lang="zh-CN"/>
              </a:defPPr>
              <a:lvl1pPr algn="ctr">
                <a:defRPr sz="1600" b="1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针对物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Line 25"/>
            <p:cNvSpPr>
              <a:spLocks noChangeShapeType="1"/>
            </p:cNvSpPr>
            <p:nvPr/>
          </p:nvSpPr>
          <p:spPr bwMode="auto">
            <a:xfrm flipV="1">
              <a:off x="1928408" y="949123"/>
              <a:ext cx="0" cy="1009671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5" name="Line 25"/>
            <p:cNvSpPr>
              <a:spLocks noChangeShapeType="1"/>
            </p:cNvSpPr>
            <p:nvPr/>
          </p:nvSpPr>
          <p:spPr bwMode="auto">
            <a:xfrm>
              <a:off x="1928408" y="4143736"/>
              <a:ext cx="0" cy="1009671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752620" y="5266479"/>
            <a:ext cx="416648" cy="1342666"/>
            <a:chOff x="1752620" y="5266479"/>
            <a:chExt cx="416648" cy="1342666"/>
          </a:xfrm>
        </p:grpSpPr>
        <p:sp>
          <p:nvSpPr>
            <p:cNvPr id="26" name="Text Box 11"/>
            <p:cNvSpPr txBox="1">
              <a:spLocks noChangeArrowheads="1"/>
            </p:cNvSpPr>
            <p:nvPr/>
          </p:nvSpPr>
          <p:spPr bwMode="auto">
            <a:xfrm>
              <a:off x="1752620" y="5498903"/>
              <a:ext cx="416648" cy="810016"/>
            </a:xfrm>
            <a:prstGeom prst="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eaVert"/>
            <a:lstStyle/>
            <a:p>
              <a:pPr algn="ctr"/>
              <a:r>
                <a:rPr lang="zh-CN" sz="1600" b="1" dirty="0">
                  <a:cs typeface="+mn-ea"/>
                  <a:sym typeface="+mn-lt"/>
                </a:rPr>
                <a:t>针对人</a:t>
              </a:r>
              <a:endParaRPr lang="zh-CN" sz="1600" b="1" dirty="0">
                <a:cs typeface="+mn-ea"/>
                <a:sym typeface="+mn-lt"/>
              </a:endParaRPr>
            </a:p>
          </p:txBody>
        </p:sp>
        <p:sp>
          <p:nvSpPr>
            <p:cNvPr id="96" name="Line 25"/>
            <p:cNvSpPr>
              <a:spLocks noChangeShapeType="1"/>
            </p:cNvSpPr>
            <p:nvPr/>
          </p:nvSpPr>
          <p:spPr bwMode="auto">
            <a:xfrm flipV="1">
              <a:off x="1928407" y="5266479"/>
              <a:ext cx="0" cy="219919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7" name="Line 25"/>
            <p:cNvSpPr>
              <a:spLocks noChangeShapeType="1"/>
            </p:cNvSpPr>
            <p:nvPr/>
          </p:nvSpPr>
          <p:spPr bwMode="auto">
            <a:xfrm>
              <a:off x="1928408" y="6331353"/>
              <a:ext cx="0" cy="277792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00" name="标题 1"/>
          <p:cNvSpPr txBox="1">
            <a:spLocks noChangeArrowheads="1"/>
          </p:cNvSpPr>
          <p:nvPr/>
        </p:nvSpPr>
        <p:spPr>
          <a:xfrm>
            <a:off x="4330467" y="249520"/>
            <a:ext cx="3531066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之间的关系与推行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8" grpId="0" animBg="1"/>
      <p:bldP spid="39" grpId="0" animBg="1"/>
      <p:bldP spid="36" grpId="0" animBg="1"/>
      <p:bldP spid="37" grpId="0" animBg="1"/>
      <p:bldP spid="34" grpId="0" animBg="1"/>
      <p:bldP spid="35" grpId="0" animBg="1"/>
      <p:bldP spid="32" grpId="0" animBg="1"/>
      <p:bldP spid="33" grpId="0" animBg="1"/>
      <p:bldP spid="30" grpId="0" animBg="1"/>
      <p:bldP spid="31" grpId="0" animBg="1"/>
      <p:bldP spid="28" grpId="0" animBg="1"/>
      <p:bldP spid="29" grpId="0" animBg="1"/>
      <p:bldP spid="11" grpId="0" animBg="1"/>
      <p:bldP spid="12" grpId="0" animBg="1"/>
      <p:bldP spid="41" grpId="0"/>
      <p:bldP spid="58" grpId="0" animBg="1"/>
      <p:bldP spid="61" grpId="0" animBg="1"/>
      <p:bldP spid="62" grpId="0" animBg="1"/>
      <p:bldP spid="63" grpId="0" animBg="1"/>
      <p:bldP spid="69" grpId="0"/>
      <p:bldP spid="76" grpId="0"/>
      <p:bldP spid="78" grpId="0"/>
      <p:bldP spid="87" grpId="0"/>
      <p:bldP spid="91" grpId="0"/>
      <p:bldP spid="92" grpId="0" animBg="1"/>
      <p:bldP spid="93" grpId="0" animBg="1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473631" y="249520"/>
            <a:ext cx="3244738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椭圆 75"/>
          <p:cNvSpPr/>
          <p:nvPr/>
        </p:nvSpPr>
        <p:spPr bwMode="auto">
          <a:xfrm>
            <a:off x="10514014" y="168685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05"/>
          <p:cNvSpPr>
            <a:spLocks noChangeArrowheads="1"/>
          </p:cNvSpPr>
          <p:nvPr/>
        </p:nvSpPr>
        <p:spPr bwMode="auto">
          <a:xfrm>
            <a:off x="10684204" y="156419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整  理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16600" y="1512605"/>
            <a:ext cx="2357379" cy="409165"/>
            <a:chOff x="2083443" y="2083442"/>
            <a:chExt cx="2623596" cy="461638"/>
          </a:xfrm>
        </p:grpSpPr>
        <p:sp>
          <p:nvSpPr>
            <p:cNvPr id="14" name="矩形: 圆角 13"/>
            <p:cNvSpPr/>
            <p:nvPr/>
          </p:nvSpPr>
          <p:spPr>
            <a:xfrm>
              <a:off x="2083443" y="2083442"/>
              <a:ext cx="2623596" cy="461638"/>
            </a:xfrm>
            <a:prstGeom prst="homePlate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5" name="文本占位符 13"/>
            <p:cNvSpPr txBox="1"/>
            <p:nvPr/>
          </p:nvSpPr>
          <p:spPr>
            <a:xfrm>
              <a:off x="2717270" y="2099152"/>
              <a:ext cx="1640294" cy="414360"/>
            </a:xfrm>
            <a:prstGeom prst="homePlate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整理的定义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TextBox 6"/>
          <p:cNvSpPr>
            <a:spLocks noChangeArrowheads="1"/>
          </p:cNvSpPr>
          <p:nvPr/>
        </p:nvSpPr>
        <p:spPr bwMode="auto">
          <a:xfrm>
            <a:off x="3998274" y="1967464"/>
            <a:ext cx="6878256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 按照标准区分开必要的和不必要的物品，对不必要的物品进行处理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68493" y="2736623"/>
            <a:ext cx="2461551" cy="425916"/>
            <a:chOff x="2083443" y="2073033"/>
            <a:chExt cx="2739532" cy="480537"/>
          </a:xfrm>
        </p:grpSpPr>
        <p:sp>
          <p:nvSpPr>
            <p:cNvPr id="19" name="矩形: 圆角 18"/>
            <p:cNvSpPr/>
            <p:nvPr/>
          </p:nvSpPr>
          <p:spPr>
            <a:xfrm>
              <a:off x="2083443" y="2083442"/>
              <a:ext cx="2623596" cy="461638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0" name="文本占位符 13"/>
            <p:cNvSpPr txBox="1"/>
            <p:nvPr/>
          </p:nvSpPr>
          <p:spPr>
            <a:xfrm>
              <a:off x="2652861" y="2073033"/>
              <a:ext cx="2170114" cy="480537"/>
            </a:xfrm>
            <a:prstGeom prst="homePlate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整理的目的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TextBox 6"/>
          <p:cNvSpPr>
            <a:spLocks noChangeArrowheads="1"/>
          </p:cNvSpPr>
          <p:nvPr/>
        </p:nvSpPr>
        <p:spPr bwMode="auto">
          <a:xfrm>
            <a:off x="1235362" y="3247006"/>
            <a:ext cx="3023887" cy="96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腾出空间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减少误用、误送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营造清爽工作环境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150025" y="3034048"/>
            <a:ext cx="2461551" cy="425916"/>
            <a:chOff x="2083443" y="2073033"/>
            <a:chExt cx="2739532" cy="480537"/>
          </a:xfrm>
        </p:grpSpPr>
        <p:sp>
          <p:nvSpPr>
            <p:cNvPr id="24" name="矩形: 圆角 23"/>
            <p:cNvSpPr/>
            <p:nvPr/>
          </p:nvSpPr>
          <p:spPr>
            <a:xfrm>
              <a:off x="2083443" y="2083442"/>
              <a:ext cx="2623596" cy="461638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5" name="文本占位符 13"/>
            <p:cNvSpPr txBox="1"/>
            <p:nvPr/>
          </p:nvSpPr>
          <p:spPr>
            <a:xfrm>
              <a:off x="2652861" y="2073033"/>
              <a:ext cx="2170114" cy="480537"/>
            </a:xfrm>
            <a:prstGeom prst="homePlate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整理的目的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>
            <a:spLocks noChangeArrowheads="1"/>
          </p:cNvSpPr>
          <p:nvPr/>
        </p:nvSpPr>
        <p:spPr bwMode="auto">
          <a:xfrm>
            <a:off x="7316894" y="3544431"/>
            <a:ext cx="43086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全面检查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制定“要”和“不要”的判别基准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按基准清除不需要的物品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决定不需要物品的处理方法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每日自我检查    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---- 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不是一事一天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625778" y="5539804"/>
            <a:ext cx="2357379" cy="409165"/>
            <a:chOff x="2083443" y="2083442"/>
            <a:chExt cx="2623596" cy="461638"/>
          </a:xfrm>
        </p:grpSpPr>
        <p:sp>
          <p:nvSpPr>
            <p:cNvPr id="28" name="矩形: 圆角 27"/>
            <p:cNvSpPr/>
            <p:nvPr/>
          </p:nvSpPr>
          <p:spPr>
            <a:xfrm>
              <a:off x="2083443" y="2083442"/>
              <a:ext cx="2623596" cy="461638"/>
            </a:xfrm>
            <a:prstGeom prst="homePlate">
              <a:avLst/>
            </a:prstGeom>
            <a:solidFill>
              <a:schemeClr val="accent6">
                <a:lumMod val="2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9" name="文本占位符 13"/>
            <p:cNvSpPr txBox="1"/>
            <p:nvPr/>
          </p:nvSpPr>
          <p:spPr>
            <a:xfrm>
              <a:off x="2717270" y="2099152"/>
              <a:ext cx="1640294" cy="414360"/>
            </a:xfrm>
            <a:prstGeom prst="homePlate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注意事项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TextBox 6"/>
          <p:cNvSpPr>
            <a:spLocks noChangeArrowheads="1"/>
          </p:cNvSpPr>
          <p:nvPr/>
        </p:nvSpPr>
        <p:spPr bwMode="auto">
          <a:xfrm>
            <a:off x="4607452" y="5994663"/>
            <a:ext cx="3764667" cy="68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要有决心，不需要的物品一定要断然加以处置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这是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的第一步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8493" y="2879727"/>
            <a:ext cx="5850039" cy="3566605"/>
            <a:chOff x="1068493" y="2879727"/>
            <a:chExt cx="5850039" cy="356660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1068493" y="4350590"/>
              <a:ext cx="3188538" cy="2095742"/>
            </a:xfrm>
            <a:prstGeom prst="hexagon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761537" y="2879727"/>
              <a:ext cx="3156995" cy="2100837"/>
            </a:xfrm>
            <a:prstGeom prst="hexagon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</p:pic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 animBg="1" autoUpdateAnimBg="0"/>
      <p:bldP spid="10" grpId="0"/>
      <p:bldP spid="16" grpId="0"/>
      <p:bldP spid="21" grpId="0"/>
      <p:bldP spid="26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20550" y="4180367"/>
            <a:ext cx="5077584" cy="2621280"/>
          </a:xfrm>
          <a:prstGeom prst="rect">
            <a:avLst/>
          </a:prstGeom>
        </p:spPr>
      </p:pic>
      <p:sp>
        <p:nvSpPr>
          <p:cNvPr id="42" name="TextBox 7"/>
          <p:cNvSpPr>
            <a:spLocks noChangeArrowheads="1"/>
          </p:cNvSpPr>
          <p:nvPr/>
        </p:nvSpPr>
        <p:spPr bwMode="auto">
          <a:xfrm>
            <a:off x="4836204" y="327160"/>
            <a:ext cx="2338678" cy="55399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600" b="1" spc="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会议纪律</a:t>
            </a:r>
            <a:endParaRPr lang="zh-CN" altLang="en-US" sz="3600" b="1" spc="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49806" y="960120"/>
            <a:ext cx="2450593" cy="1981200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660647" y="993442"/>
            <a:ext cx="2359154" cy="20393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644641" y="1036320"/>
            <a:ext cx="1935480" cy="1996440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204960" y="944880"/>
            <a:ext cx="2133599" cy="2011680"/>
          </a:xfrm>
          <a:prstGeom prst="rect">
            <a:avLst/>
          </a:prstGeom>
        </p:spPr>
      </p:pic>
      <p:cxnSp>
        <p:nvCxnSpPr>
          <p:cNvPr id="79" name="直接连接符 78"/>
          <p:cNvCxnSpPr/>
          <p:nvPr/>
        </p:nvCxnSpPr>
        <p:spPr>
          <a:xfrm>
            <a:off x="7174882" y="580107"/>
            <a:ext cx="454467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271162" y="580107"/>
            <a:ext cx="454467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9"/>
          <p:cNvSpPr txBox="1"/>
          <p:nvPr/>
        </p:nvSpPr>
        <p:spPr>
          <a:xfrm>
            <a:off x="1120802" y="3014148"/>
            <a:ext cx="2064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严禁迟到早退</a:t>
            </a:r>
            <a:endParaRPr lang="zh-CN" altLang="en-US" sz="2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3" name="文本框 9"/>
          <p:cNvSpPr txBox="1"/>
          <p:nvPr/>
        </p:nvSpPr>
        <p:spPr>
          <a:xfrm>
            <a:off x="755042" y="3430845"/>
            <a:ext cx="275015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与会人员提前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分钟入场，不得无故迟到、早退。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文本框 9"/>
          <p:cNvSpPr txBox="1"/>
          <p:nvPr/>
        </p:nvSpPr>
        <p:spPr>
          <a:xfrm>
            <a:off x="3985922" y="3014148"/>
            <a:ext cx="2064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严禁接听电话</a:t>
            </a:r>
            <a:endParaRPr lang="zh-CN" altLang="en-US" sz="2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5" name="文本框 9"/>
          <p:cNvSpPr txBox="1"/>
          <p:nvPr/>
        </p:nvSpPr>
        <p:spPr>
          <a:xfrm>
            <a:off x="3742082" y="3430845"/>
            <a:ext cx="233867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请将手机调成会议模式，静音或者震动状态。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文本框 9"/>
          <p:cNvSpPr txBox="1"/>
          <p:nvPr/>
        </p:nvSpPr>
        <p:spPr>
          <a:xfrm>
            <a:off x="6942482" y="3014148"/>
            <a:ext cx="2064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严禁打瞌睡</a:t>
            </a:r>
            <a:endParaRPr lang="zh-CN" altLang="en-US" sz="2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7" name="文本框 9"/>
          <p:cNvSpPr txBox="1"/>
          <p:nvPr/>
        </p:nvSpPr>
        <p:spPr>
          <a:xfrm>
            <a:off x="6576722" y="3430845"/>
            <a:ext cx="233867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严禁做与会议无关的事，如睡觉、玩手机等。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文本框 9"/>
          <p:cNvSpPr txBox="1"/>
          <p:nvPr/>
        </p:nvSpPr>
        <p:spPr>
          <a:xfrm>
            <a:off x="9838082" y="3014148"/>
            <a:ext cx="20643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严禁吸烟</a:t>
            </a:r>
            <a:endParaRPr lang="zh-CN" altLang="en-US" sz="2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9" name="文本框 9"/>
          <p:cNvSpPr txBox="1"/>
          <p:nvPr/>
        </p:nvSpPr>
        <p:spPr>
          <a:xfrm>
            <a:off x="9319922" y="3430845"/>
            <a:ext cx="212531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lvl="1" indent="-22860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为了您自己和他人的健康，请您不要吸烟。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0387" y="4512998"/>
            <a:ext cx="1097280" cy="1308682"/>
          </a:xfrm>
          <a:prstGeom prst="rect">
            <a:avLst/>
          </a:prstGeom>
        </p:spPr>
      </p:pic>
      <p:sp>
        <p:nvSpPr>
          <p:cNvPr id="90" name="TextBox 17"/>
          <p:cNvSpPr txBox="1"/>
          <p:nvPr/>
        </p:nvSpPr>
        <p:spPr>
          <a:xfrm>
            <a:off x="6867667" y="4829047"/>
            <a:ext cx="4904509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与会人员请严格遵守以上规定，会议期间如遇以上行为者，每次罚款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100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元。违纪者请主动将罚款上缴至会议主持人处，再由会议主持人转交前台统一保管。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49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49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49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49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49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49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49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649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149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266076" y="963205"/>
            <a:ext cx="2357379" cy="409165"/>
            <a:chOff x="2083443" y="2083442"/>
            <a:chExt cx="2623596" cy="461638"/>
          </a:xfrm>
        </p:grpSpPr>
        <p:sp>
          <p:nvSpPr>
            <p:cNvPr id="34" name="矩形: 圆角 33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5" name="文本占位符 13"/>
            <p:cNvSpPr txBox="1"/>
            <p:nvPr/>
          </p:nvSpPr>
          <p:spPr>
            <a:xfrm>
              <a:off x="2781679" y="2099152"/>
              <a:ext cx="1640294" cy="4143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整理实例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Rectangle 2"/>
          <p:cNvSpPr>
            <a:spLocks noChangeArrowheads="1"/>
          </p:cNvSpPr>
          <p:nvPr/>
        </p:nvSpPr>
        <p:spPr bwMode="auto">
          <a:xfrm flipH="1">
            <a:off x="1827063" y="1544641"/>
            <a:ext cx="4018731" cy="819317"/>
          </a:xfrm>
          <a:prstGeom prst="homePlate">
            <a:avLst/>
          </a:prstGeom>
          <a:noFill/>
          <a:ln w="28575">
            <a:solidFill>
              <a:schemeClr val="tx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317598" y="1492509"/>
            <a:ext cx="860169" cy="860617"/>
            <a:chOff x="925401" y="3148271"/>
            <a:chExt cx="1800000" cy="1800000"/>
          </a:xfrm>
        </p:grpSpPr>
        <p:sp>
          <p:nvSpPr>
            <p:cNvPr id="40" name="椭圆 39"/>
            <p:cNvSpPr/>
            <p:nvPr userDrawn="1"/>
          </p:nvSpPr>
          <p:spPr>
            <a:xfrm>
              <a:off x="925401" y="3148271"/>
              <a:ext cx="1800000" cy="180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 userDrawn="1"/>
          </p:nvSpPr>
          <p:spPr>
            <a:xfrm>
              <a:off x="1015401" y="3238271"/>
              <a:ext cx="1620000" cy="1620000"/>
            </a:xfrm>
            <a:prstGeom prst="ellipse">
              <a:avLst/>
            </a:prstGeom>
            <a:solidFill>
              <a:srgbClr val="0031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>
                  <a:cs typeface="+mn-ea"/>
                  <a:sym typeface="+mn-lt"/>
                </a:rPr>
                <a:t>1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</p:grpSp>
      <p:sp>
        <p:nvSpPr>
          <p:cNvPr id="42" name="TextBox 6"/>
          <p:cNvSpPr>
            <a:spLocks noChangeArrowheads="1"/>
          </p:cNvSpPr>
          <p:nvPr/>
        </p:nvSpPr>
        <p:spPr bwMode="auto">
          <a:xfrm>
            <a:off x="2243753" y="1545963"/>
            <a:ext cx="2930710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请您把如下东西请出工作台：</a:t>
            </a:r>
            <a:endParaRPr lang="zh-CN" altLang="en-US" sz="14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6"/>
          <p:cNvSpPr>
            <a:spLocks noChangeArrowheads="1"/>
          </p:cNvSpPr>
          <p:nvPr/>
        </p:nvSpPr>
        <p:spPr bwMode="auto">
          <a:xfrm>
            <a:off x="2220023" y="1823176"/>
            <a:ext cx="32090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报纸、杂志、茶杯、无用书籍、扑克、书包、围巾、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 flipH="1">
            <a:off x="6989371" y="1544641"/>
            <a:ext cx="4018731" cy="819317"/>
          </a:xfrm>
          <a:prstGeom prst="homePlate">
            <a:avLst/>
          </a:prstGeom>
          <a:noFill/>
          <a:ln w="28575">
            <a:solidFill>
              <a:schemeClr val="tx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479906" y="1492509"/>
            <a:ext cx="860169" cy="860617"/>
            <a:chOff x="925401" y="3148271"/>
            <a:chExt cx="1800000" cy="1800000"/>
          </a:xfrm>
        </p:grpSpPr>
        <p:sp>
          <p:nvSpPr>
            <p:cNvPr id="46" name="椭圆 45"/>
            <p:cNvSpPr/>
            <p:nvPr userDrawn="1"/>
          </p:nvSpPr>
          <p:spPr>
            <a:xfrm>
              <a:off x="925401" y="3148271"/>
              <a:ext cx="1800000" cy="180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 userDrawn="1"/>
          </p:nvSpPr>
          <p:spPr>
            <a:xfrm>
              <a:off x="1015401" y="3238271"/>
              <a:ext cx="1620000" cy="1620000"/>
            </a:xfrm>
            <a:prstGeom prst="ellipse">
              <a:avLst/>
            </a:prstGeom>
            <a:solidFill>
              <a:srgbClr val="0031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>
                  <a:cs typeface="+mn-ea"/>
                  <a:sym typeface="+mn-lt"/>
                </a:rPr>
                <a:t>2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</p:grpSp>
      <p:sp>
        <p:nvSpPr>
          <p:cNvPr id="48" name="TextBox 6"/>
          <p:cNvSpPr>
            <a:spLocks noChangeArrowheads="1"/>
          </p:cNvSpPr>
          <p:nvPr/>
        </p:nvSpPr>
        <p:spPr bwMode="auto">
          <a:xfrm>
            <a:off x="7406061" y="1545963"/>
            <a:ext cx="2930710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请您把如下东西请出办公室：</a:t>
            </a:r>
            <a:endParaRPr lang="zh-CN" altLang="en-US" sz="14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6"/>
          <p:cNvSpPr>
            <a:spLocks noChangeArrowheads="1"/>
          </p:cNvSpPr>
          <p:nvPr/>
        </p:nvSpPr>
        <p:spPr bwMode="auto">
          <a:xfrm>
            <a:off x="7382331" y="1823176"/>
            <a:ext cx="32090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 外衣、私用物品、饭盒、水果、点心、运动鞋、棋类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2"/>
          <p:cNvSpPr>
            <a:spLocks noChangeArrowheads="1"/>
          </p:cNvSpPr>
          <p:nvPr/>
        </p:nvSpPr>
        <p:spPr bwMode="auto">
          <a:xfrm flipH="1">
            <a:off x="1827063" y="2493765"/>
            <a:ext cx="4018731" cy="819317"/>
          </a:xfrm>
          <a:prstGeom prst="homePlate">
            <a:avLst/>
          </a:prstGeom>
          <a:noFill/>
          <a:ln w="28575">
            <a:solidFill>
              <a:schemeClr val="tx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317598" y="2441633"/>
            <a:ext cx="860169" cy="860617"/>
            <a:chOff x="925401" y="3148271"/>
            <a:chExt cx="1800000" cy="1800000"/>
          </a:xfrm>
        </p:grpSpPr>
        <p:sp>
          <p:nvSpPr>
            <p:cNvPr id="52" name="椭圆 51"/>
            <p:cNvSpPr/>
            <p:nvPr userDrawn="1"/>
          </p:nvSpPr>
          <p:spPr>
            <a:xfrm>
              <a:off x="925401" y="3148271"/>
              <a:ext cx="1800000" cy="180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 userDrawn="1"/>
          </p:nvSpPr>
          <p:spPr>
            <a:xfrm>
              <a:off x="1015401" y="3238271"/>
              <a:ext cx="1620000" cy="1620000"/>
            </a:xfrm>
            <a:prstGeom prst="ellipse">
              <a:avLst/>
            </a:prstGeom>
            <a:solidFill>
              <a:srgbClr val="0031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>
                  <a:cs typeface="+mn-ea"/>
                  <a:sym typeface="+mn-lt"/>
                </a:rPr>
                <a:t>3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</p:grpSp>
      <p:sp>
        <p:nvSpPr>
          <p:cNvPr id="54" name="TextBox 6"/>
          <p:cNvSpPr>
            <a:spLocks noChangeArrowheads="1"/>
          </p:cNvSpPr>
          <p:nvPr/>
        </p:nvSpPr>
        <p:spPr bwMode="auto">
          <a:xfrm>
            <a:off x="2243753" y="2495087"/>
            <a:ext cx="2930710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请您把如下东西请出空间：</a:t>
            </a:r>
            <a:endParaRPr lang="zh-CN" altLang="en-US" sz="14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6"/>
          <p:cNvSpPr>
            <a:spLocks noChangeArrowheads="1"/>
          </p:cNvSpPr>
          <p:nvPr/>
        </p:nvSpPr>
        <p:spPr bwMode="auto">
          <a:xfrm>
            <a:off x="2162148" y="2783874"/>
            <a:ext cx="37762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1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由设备拆下的包装箱、私用车辆、与生产无关的旧物品、运动器具、旧的无用家具、垃圾、废报纸杂志、废零件</a:t>
            </a:r>
            <a:r>
              <a:rPr lang="en-US" altLang="zh-CN" sz="11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en-US" altLang="zh-CN" sz="11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2"/>
          <p:cNvSpPr>
            <a:spLocks noChangeArrowheads="1"/>
          </p:cNvSpPr>
          <p:nvPr/>
        </p:nvSpPr>
        <p:spPr bwMode="auto">
          <a:xfrm flipH="1">
            <a:off x="6989371" y="2493765"/>
            <a:ext cx="4018731" cy="819317"/>
          </a:xfrm>
          <a:prstGeom prst="homePlate">
            <a:avLst/>
          </a:prstGeom>
          <a:noFill/>
          <a:ln w="28575">
            <a:solidFill>
              <a:schemeClr val="tx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479906" y="2441633"/>
            <a:ext cx="860169" cy="860617"/>
            <a:chOff x="925401" y="3148271"/>
            <a:chExt cx="1800000" cy="1800000"/>
          </a:xfrm>
        </p:grpSpPr>
        <p:sp>
          <p:nvSpPr>
            <p:cNvPr id="58" name="椭圆 57"/>
            <p:cNvSpPr/>
            <p:nvPr userDrawn="1"/>
          </p:nvSpPr>
          <p:spPr>
            <a:xfrm>
              <a:off x="925401" y="3148271"/>
              <a:ext cx="1800000" cy="180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 userDrawn="1"/>
          </p:nvSpPr>
          <p:spPr>
            <a:xfrm>
              <a:off x="1015401" y="3238271"/>
              <a:ext cx="1620000" cy="1620000"/>
            </a:xfrm>
            <a:prstGeom prst="ellipse">
              <a:avLst/>
            </a:prstGeom>
            <a:solidFill>
              <a:srgbClr val="0031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>
                  <a:cs typeface="+mn-ea"/>
                  <a:sym typeface="+mn-lt"/>
                </a:rPr>
                <a:t>4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</p:grpSp>
      <p:sp>
        <p:nvSpPr>
          <p:cNvPr id="60" name="TextBox 6"/>
          <p:cNvSpPr>
            <a:spLocks noChangeArrowheads="1"/>
          </p:cNvSpPr>
          <p:nvPr/>
        </p:nvSpPr>
        <p:spPr bwMode="auto">
          <a:xfrm>
            <a:off x="7406061" y="2495087"/>
            <a:ext cx="2930710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请您把如下东西请出仓库：</a:t>
            </a:r>
            <a:endParaRPr lang="zh-CN" altLang="en-US" sz="14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6"/>
          <p:cNvSpPr>
            <a:spLocks noChangeArrowheads="1"/>
          </p:cNvSpPr>
          <p:nvPr/>
        </p:nvSpPr>
        <p:spPr bwMode="auto">
          <a:xfrm>
            <a:off x="7382331" y="2772300"/>
            <a:ext cx="32090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垃圾、废包装箱、废弃物、生活用品、个人用品、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 Box 4"/>
          <p:cNvSpPr txBox="1">
            <a:spLocks noChangeArrowheads="1"/>
          </p:cNvSpPr>
          <p:nvPr/>
        </p:nvSpPr>
        <p:spPr bwMode="auto">
          <a:xfrm>
            <a:off x="1300223" y="8840165"/>
            <a:ext cx="762000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400" b="1">
              <a:solidFill>
                <a:schemeClr val="tx1"/>
              </a:solidFill>
              <a:cs typeface="+mn-ea"/>
              <a:sym typeface="+mn-lt"/>
            </a:endParaRPr>
          </a:p>
        </p:txBody>
      </p:sp>
      <p:graphicFrame>
        <p:nvGraphicFramePr>
          <p:cNvPr id="63" name="Group 184"/>
          <p:cNvGraphicFramePr>
            <a:graphicFrameLocks noGrp="1"/>
          </p:cNvGraphicFramePr>
          <p:nvPr/>
        </p:nvGraphicFramePr>
        <p:xfrm>
          <a:off x="1041142" y="4100173"/>
          <a:ext cx="10388859" cy="2321918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2058096"/>
                <a:gridCol w="5497438"/>
                <a:gridCol w="2833325"/>
              </a:tblGrid>
              <a:tr h="3833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利用程度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0C0"/>
                        </a:gs>
                        <a:gs pos="48000">
                          <a:schemeClr val="accent3">
                            <a:lumMod val="97000"/>
                            <a:lumOff val="3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必需的程度（使用频率）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0C0"/>
                        </a:gs>
                        <a:gs pos="48000">
                          <a:schemeClr val="accent3">
                            <a:lumMod val="97000"/>
                            <a:lumOff val="3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保存方法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70C0"/>
                        </a:gs>
                        <a:gs pos="48000">
                          <a:schemeClr val="accent3">
                            <a:lumMod val="97000"/>
                            <a:lumOff val="3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501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低</a:t>
                      </a:r>
                      <a:endParaRPr kumimoji="1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7325" marR="0" lvl="0" indent="-1873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Ø"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过去一年都没有使用的物品</a:t>
                      </a:r>
                      <a:endParaRPr kumimoji="1" lang="zh-CN" altLang="en-US" sz="1400" u="none" strike="noStrike" cap="none" normalizeH="0" baseline="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187325" marR="0" lvl="0" indent="-1873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Ø"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在过去的6~12个月中，只使用一次以上的物品</a:t>
                      </a:r>
                      <a:endParaRPr kumimoji="1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扔掉</a:t>
                      </a:r>
                      <a:endParaRPr kumimoji="1" lang="zh-CN" altLang="en-US" sz="1400" u="none" strike="noStrike" cap="none" normalizeH="0" baseline="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保存在远处</a:t>
                      </a:r>
                      <a:endParaRPr kumimoji="1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17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400" u="none" strike="noStrike" cap="none" normalizeH="0" baseline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中</a:t>
                      </a:r>
                      <a:endParaRPr kumimoji="1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7325" marR="0" lvl="0" indent="-1873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Ø"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在过去的2~6个月中，只使用过一次的物品</a:t>
                      </a:r>
                      <a:endParaRPr kumimoji="1" lang="zh-CN" altLang="en-US" sz="1400" u="none" strike="noStrike" cap="none" normalizeH="0" baseline="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187325" marR="0" lvl="0" indent="-1873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Ø"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一个月使用过一次以上的物品</a:t>
                      </a:r>
                      <a:endParaRPr kumimoji="1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保存在工作区域的中间位置</a:t>
                      </a:r>
                      <a:endParaRPr kumimoji="1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308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高</a:t>
                      </a:r>
                      <a:endParaRPr kumimoji="1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Ø"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一周要使用一次的物品</a:t>
                      </a:r>
                      <a:endParaRPr kumimoji="1" lang="zh-CN" altLang="en-US" sz="1400" u="none" strike="noStrike" cap="none" normalizeH="0" baseline="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Ø"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每天都要使用的物品</a:t>
                      </a:r>
                      <a:endParaRPr kumimoji="1" lang="zh-CN" altLang="en-US" sz="1400" u="none" strike="noStrike" cap="none" normalizeH="0" baseline="0" dirty="0">
                        <a:ln>
                          <a:noFill/>
                        </a:ln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Char char="Ø"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每小时都要使用的物品</a:t>
                      </a:r>
                      <a:endParaRPr kumimoji="1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400" u="none" strike="noStrike" cap="none" normalizeH="0" baseline="0" dirty="0">
                          <a:ln>
                            <a:noFill/>
                          </a:ln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保存在工作现场附近或随身携带</a:t>
                      </a:r>
                      <a:endParaRPr kumimoji="1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4" name="标题 1"/>
          <p:cNvSpPr txBox="1">
            <a:spLocks noChangeArrowheads="1"/>
          </p:cNvSpPr>
          <p:nvPr/>
        </p:nvSpPr>
        <p:spPr>
          <a:xfrm>
            <a:off x="4519813" y="249520"/>
            <a:ext cx="3152375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椭圆 75"/>
          <p:cNvSpPr/>
          <p:nvPr/>
        </p:nvSpPr>
        <p:spPr bwMode="auto">
          <a:xfrm>
            <a:off x="10591413" y="279964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TextBox 105"/>
          <p:cNvSpPr>
            <a:spLocks noChangeArrowheads="1"/>
          </p:cNvSpPr>
          <p:nvPr/>
        </p:nvSpPr>
        <p:spPr bwMode="auto">
          <a:xfrm>
            <a:off x="10761603" y="267698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整  理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266076" y="3477805"/>
            <a:ext cx="2357379" cy="409165"/>
            <a:chOff x="2083443" y="2083442"/>
            <a:chExt cx="2623596" cy="461638"/>
          </a:xfrm>
        </p:grpSpPr>
        <p:sp>
          <p:nvSpPr>
            <p:cNvPr id="69" name="矩形: 圆角 68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70" name="文本占位符 13"/>
            <p:cNvSpPr txBox="1"/>
            <p:nvPr/>
          </p:nvSpPr>
          <p:spPr>
            <a:xfrm>
              <a:off x="2781679" y="2099152"/>
              <a:ext cx="1640294" cy="4143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处置建议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2" grpId="0"/>
      <p:bldP spid="43" grpId="0"/>
      <p:bldP spid="44" grpId="0" animBg="1"/>
      <p:bldP spid="48" grpId="0"/>
      <p:bldP spid="49" grpId="0"/>
      <p:bldP spid="50" grpId="0" animBg="1"/>
      <p:bldP spid="54" grpId="0"/>
      <p:bldP spid="55" grpId="0"/>
      <p:bldP spid="56" grpId="0" animBg="1"/>
      <p:bldP spid="60" grpId="0"/>
      <p:bldP spid="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487486" y="249520"/>
            <a:ext cx="3217029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520079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690269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整  顿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6130" y="1376421"/>
            <a:ext cx="2357379" cy="409165"/>
            <a:chOff x="2083443" y="2083442"/>
            <a:chExt cx="2623596" cy="461638"/>
          </a:xfrm>
        </p:grpSpPr>
        <p:sp>
          <p:nvSpPr>
            <p:cNvPr id="7" name="矩形: 圆角 6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8" name="文本占位符 13"/>
            <p:cNvSpPr txBox="1"/>
            <p:nvPr/>
          </p:nvSpPr>
          <p:spPr>
            <a:xfrm>
              <a:off x="2717270" y="2099152"/>
              <a:ext cx="1640294" cy="4143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整顿的定义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TextBox 6"/>
          <p:cNvSpPr>
            <a:spLocks noChangeArrowheads="1"/>
          </p:cNvSpPr>
          <p:nvPr/>
        </p:nvSpPr>
        <p:spPr bwMode="auto">
          <a:xfrm>
            <a:off x="957804" y="1831280"/>
            <a:ext cx="6878256" cy="64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必要的物品按需要量、分门别类、依规定的位置放置，并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摆放整齐，加以标识。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6130" y="2533924"/>
            <a:ext cx="2461551" cy="425916"/>
            <a:chOff x="2083443" y="2073033"/>
            <a:chExt cx="2739532" cy="480537"/>
          </a:xfrm>
        </p:grpSpPr>
        <p:sp>
          <p:nvSpPr>
            <p:cNvPr id="11" name="矩形: 圆角 10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2" name="文本占位符 13"/>
            <p:cNvSpPr txBox="1"/>
            <p:nvPr/>
          </p:nvSpPr>
          <p:spPr>
            <a:xfrm>
              <a:off x="2652861" y="2073033"/>
              <a:ext cx="2170114" cy="4805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整顿的目的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TextBox 6"/>
          <p:cNvSpPr>
            <a:spLocks noChangeArrowheads="1"/>
          </p:cNvSpPr>
          <p:nvPr/>
        </p:nvSpPr>
        <p:spPr bwMode="auto">
          <a:xfrm>
            <a:off x="1142999" y="3044307"/>
            <a:ext cx="3550921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避免寻找时浪费时间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物品摆放一目了然（在库数量多少清楚明了，消除积压）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工作场所整齐、有序（工作好心情）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890794" y="1320897"/>
            <a:ext cx="2461551" cy="425916"/>
            <a:chOff x="2083443" y="2073033"/>
            <a:chExt cx="2739532" cy="480537"/>
          </a:xfrm>
        </p:grpSpPr>
        <p:sp>
          <p:nvSpPr>
            <p:cNvPr id="15" name="矩形: 圆角 14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6" name="文本占位符 13"/>
            <p:cNvSpPr txBox="1"/>
            <p:nvPr/>
          </p:nvSpPr>
          <p:spPr>
            <a:xfrm>
              <a:off x="2652861" y="2073033"/>
              <a:ext cx="2170114" cy="4805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整顿的目的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TextBox 6"/>
          <p:cNvSpPr>
            <a:spLocks noChangeArrowheads="1"/>
          </p:cNvSpPr>
          <p:nvPr/>
        </p:nvSpPr>
        <p:spPr bwMode="auto">
          <a:xfrm>
            <a:off x="6950982" y="1831280"/>
            <a:ext cx="4844778" cy="241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整顿要形成不明白的人能立即取出所要的东西的状态。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要站在新人、其它现场的人的立场上来看，使得什么东西该在什 么地方更加明确。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对于放置处与被放置物，都要想办法使其能立即取出使用。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另外，使用后要能立即恢复到原位，没有放回或误放了马上就可以知道。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使无用时间最小化。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圆角矩形 33"/>
          <p:cNvSpPr/>
          <p:nvPr/>
        </p:nvSpPr>
        <p:spPr>
          <a:xfrm flipH="1">
            <a:off x="4864341" y="4967315"/>
            <a:ext cx="6931419" cy="1386841"/>
          </a:xfrm>
          <a:prstGeom prst="homePlat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82658" y="4992800"/>
            <a:ext cx="42005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杜绝浪费的开始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高效率的基础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146" y="3565802"/>
            <a:ext cx="3690786" cy="361571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 autoUpdateAnimBg="0"/>
      <p:bldP spid="5" grpId="0"/>
      <p:bldP spid="9" grpId="0"/>
      <p:bldP spid="13" grpId="0"/>
      <p:bldP spid="17" grpId="0"/>
      <p:bldP spid="23" grpId="0" animBg="1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标注 52"/>
          <p:cNvSpPr/>
          <p:nvPr/>
        </p:nvSpPr>
        <p:spPr>
          <a:xfrm>
            <a:off x="1065711" y="3197544"/>
            <a:ext cx="1912800" cy="7752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lIns="110385" tIns="55192" rIns="110385" bIns="55192" rtlCol="0" anchor="ctr"/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Rectangle 28"/>
          <p:cNvSpPr>
            <a:spLocks noChangeArrowheads="1"/>
          </p:cNvSpPr>
          <p:nvPr/>
        </p:nvSpPr>
        <p:spPr bwMode="auto">
          <a:xfrm>
            <a:off x="551066" y="2603115"/>
            <a:ext cx="3373927" cy="51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385" tIns="55192" rIns="110385" bIns="55192">
            <a:spAutoFit/>
          </a:bodyPr>
          <a:lstStyle/>
          <a:p>
            <a:pPr defTabSz="1219200">
              <a:lnSpc>
                <a:spcPct val="120000"/>
              </a:lnSpc>
            </a:pPr>
            <a:r>
              <a:rPr lang="zh-CN" altLang="en-US" sz="2400" b="1" dirty="0">
                <a:cs typeface="+mn-ea"/>
                <a:sym typeface="+mn-lt"/>
              </a:rPr>
              <a:t>规定放置场所（定置）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7" name="矩形标注 57"/>
          <p:cNvSpPr/>
          <p:nvPr/>
        </p:nvSpPr>
        <p:spPr>
          <a:xfrm>
            <a:off x="8192281" y="5008748"/>
            <a:ext cx="1783679" cy="55256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lIns="110385" tIns="55192" rIns="110385" bIns="55192" rtlCol="0" anchor="ctr"/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Rectangle 28"/>
          <p:cNvSpPr>
            <a:spLocks noChangeArrowheads="1"/>
          </p:cNvSpPr>
          <p:nvPr/>
        </p:nvSpPr>
        <p:spPr bwMode="auto">
          <a:xfrm>
            <a:off x="7911954" y="5101189"/>
            <a:ext cx="2757295" cy="51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385" tIns="55192" rIns="110385" bIns="55192">
            <a:spAutoFit/>
          </a:bodyPr>
          <a:lstStyle/>
          <a:p>
            <a:pPr defTabSz="1219200">
              <a:lnSpc>
                <a:spcPct val="120000"/>
              </a:lnSpc>
            </a:pPr>
            <a:r>
              <a:rPr lang="zh-CN" altLang="en-GB" sz="2400" b="1" dirty="0">
                <a:cs typeface="+mn-ea"/>
                <a:sym typeface="+mn-lt"/>
              </a:rPr>
              <a:t>遵守保管规则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65" name="矩形标注 55"/>
          <p:cNvSpPr/>
          <p:nvPr/>
        </p:nvSpPr>
        <p:spPr>
          <a:xfrm>
            <a:off x="5881873" y="3238289"/>
            <a:ext cx="1912800" cy="7752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lIns="110385" tIns="55192" rIns="110385" bIns="55192" rtlCol="0" anchor="ctr"/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Rectangle 28"/>
          <p:cNvSpPr>
            <a:spLocks noChangeArrowheads="1"/>
          </p:cNvSpPr>
          <p:nvPr/>
        </p:nvSpPr>
        <p:spPr bwMode="auto">
          <a:xfrm>
            <a:off x="5763469" y="2613380"/>
            <a:ext cx="2757295" cy="51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385" tIns="55192" rIns="110385" bIns="55192">
            <a:spAutoFit/>
          </a:bodyPr>
          <a:lstStyle/>
          <a:p>
            <a:pPr defTabSz="1219200">
              <a:lnSpc>
                <a:spcPct val="120000"/>
              </a:lnSpc>
            </a:pPr>
            <a:r>
              <a:rPr lang="zh-CN" altLang="en-US" sz="2400" b="1" dirty="0">
                <a:cs typeface="+mn-ea"/>
                <a:sym typeface="+mn-lt"/>
              </a:rPr>
              <a:t>规定放置方法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61" name="矩形标注 51"/>
          <p:cNvSpPr/>
          <p:nvPr/>
        </p:nvSpPr>
        <p:spPr>
          <a:xfrm>
            <a:off x="3393933" y="5021025"/>
            <a:ext cx="1783679" cy="55256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lIns="110385" tIns="55192" rIns="110385" bIns="55192" rtlCol="0" anchor="ctr"/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Rectangle 28"/>
          <p:cNvSpPr>
            <a:spLocks noChangeArrowheads="1"/>
          </p:cNvSpPr>
          <p:nvPr/>
        </p:nvSpPr>
        <p:spPr bwMode="auto">
          <a:xfrm>
            <a:off x="2747843" y="5143946"/>
            <a:ext cx="3739753" cy="51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0385" tIns="55192" rIns="110385" bIns="55192">
            <a:spAutoFit/>
          </a:bodyPr>
          <a:lstStyle/>
          <a:p>
            <a:pPr defTabSz="1219200">
              <a:lnSpc>
                <a:spcPct val="120000"/>
              </a:lnSpc>
            </a:pPr>
            <a:r>
              <a:rPr lang="zh-CN" altLang="en-US" sz="2400" b="1" dirty="0">
                <a:cs typeface="+mn-ea"/>
                <a:sym typeface="+mn-lt"/>
              </a:rPr>
              <a:t>确定放置容量（定容）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510576" y="249520"/>
            <a:ext cx="3170848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499059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669249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整  顿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 bwMode="auto">
          <a:xfrm>
            <a:off x="3790757" y="3363677"/>
            <a:ext cx="2053738" cy="1607732"/>
            <a:chOff x="1214414" y="2904673"/>
            <a:chExt cx="1935848" cy="1512817"/>
          </a:xfrm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0" name="Oval 8"/>
            <p:cNvSpPr>
              <a:spLocks noChangeArrowheads="1"/>
            </p:cNvSpPr>
            <p:nvPr/>
          </p:nvSpPr>
          <p:spPr bwMode="auto">
            <a:xfrm>
              <a:off x="1414177" y="2904673"/>
              <a:ext cx="1514918" cy="1512817"/>
            </a:xfrm>
            <a:prstGeom prst="homePlate">
              <a:avLst/>
            </a:prstGeom>
            <a:solidFill>
              <a:srgbClr val="002060"/>
            </a:solidFill>
            <a:ln w="76200">
              <a:solidFill>
                <a:srgbClr val="FFFFFF"/>
              </a:solidFill>
              <a:round/>
            </a:ln>
          </p:spPr>
          <p:txBody>
            <a:bodyPr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Text Box 9"/>
            <p:cNvSpPr txBox="1">
              <a:spLocks noChangeArrowheads="1"/>
            </p:cNvSpPr>
            <p:nvPr/>
          </p:nvSpPr>
          <p:spPr bwMode="auto">
            <a:xfrm>
              <a:off x="1214414" y="3353328"/>
              <a:ext cx="1935848" cy="620153"/>
            </a:xfrm>
            <a:prstGeom prst="homePlate">
              <a:avLst/>
            </a:prstGeom>
            <a:noFill/>
            <a:ln w="508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1219200" eaLnBrk="1" hangingPunct="1">
                <a:defRPr/>
              </a:pPr>
              <a:r>
                <a:rPr lang="zh-CN" altLang="en-US" sz="3200" b="1" kern="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原则二</a:t>
              </a:r>
              <a:endParaRPr lang="zh-CN" altLang="en-US" sz="3200" b="1" kern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 bwMode="auto">
          <a:xfrm>
            <a:off x="6182011" y="3363673"/>
            <a:ext cx="2053737" cy="1607731"/>
            <a:chOff x="1214414" y="2904671"/>
            <a:chExt cx="1935848" cy="1512816"/>
          </a:xfrm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3" name="Oval 8"/>
            <p:cNvSpPr>
              <a:spLocks noChangeArrowheads="1"/>
            </p:cNvSpPr>
            <p:nvPr/>
          </p:nvSpPr>
          <p:spPr bwMode="auto">
            <a:xfrm>
              <a:off x="1414180" y="2904671"/>
              <a:ext cx="1514919" cy="1512816"/>
            </a:xfrm>
            <a:prstGeom prst="homePlate">
              <a:avLst/>
            </a:prstGeom>
            <a:solidFill>
              <a:srgbClr val="002060"/>
            </a:solidFill>
            <a:ln w="76200">
              <a:solidFill>
                <a:srgbClr val="FFFFFF"/>
              </a:solidFill>
              <a:round/>
            </a:ln>
          </p:spPr>
          <p:txBody>
            <a:bodyPr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 Box 9"/>
            <p:cNvSpPr txBox="1">
              <a:spLocks noChangeArrowheads="1"/>
            </p:cNvSpPr>
            <p:nvPr/>
          </p:nvSpPr>
          <p:spPr bwMode="auto">
            <a:xfrm>
              <a:off x="1214414" y="3382009"/>
              <a:ext cx="1935848" cy="620153"/>
            </a:xfrm>
            <a:prstGeom prst="homePlate">
              <a:avLst/>
            </a:prstGeom>
            <a:noFill/>
            <a:ln w="508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1219200" eaLnBrk="1" hangingPunct="1">
                <a:defRPr/>
              </a:pPr>
              <a:r>
                <a:rPr lang="zh-CN" altLang="en-US" sz="3200" b="1" kern="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原则三</a:t>
              </a:r>
              <a:endParaRPr lang="zh-CN" altLang="en-US" sz="3200" b="1" kern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 bwMode="auto">
          <a:xfrm>
            <a:off x="8615511" y="3363678"/>
            <a:ext cx="2053738" cy="1607732"/>
            <a:chOff x="1257510" y="2904673"/>
            <a:chExt cx="1935848" cy="1512817"/>
          </a:xfrm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6" name="Oval 8"/>
            <p:cNvSpPr>
              <a:spLocks noChangeArrowheads="1"/>
            </p:cNvSpPr>
            <p:nvPr/>
          </p:nvSpPr>
          <p:spPr bwMode="auto">
            <a:xfrm>
              <a:off x="1414179" y="2904673"/>
              <a:ext cx="1514920" cy="1512817"/>
            </a:xfrm>
            <a:prstGeom prst="homePlate">
              <a:avLst/>
            </a:prstGeom>
            <a:solidFill>
              <a:srgbClr val="002060"/>
            </a:solidFill>
            <a:ln w="76200">
              <a:solidFill>
                <a:srgbClr val="FFFFFF"/>
              </a:solidFill>
              <a:round/>
            </a:ln>
          </p:spPr>
          <p:txBody>
            <a:bodyPr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Text Box 9"/>
            <p:cNvSpPr txBox="1">
              <a:spLocks noChangeArrowheads="1"/>
            </p:cNvSpPr>
            <p:nvPr/>
          </p:nvSpPr>
          <p:spPr bwMode="auto">
            <a:xfrm>
              <a:off x="1257510" y="3310306"/>
              <a:ext cx="1935848" cy="620153"/>
            </a:xfrm>
            <a:prstGeom prst="homePlate">
              <a:avLst/>
            </a:prstGeom>
            <a:noFill/>
            <a:ln w="508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1219200" eaLnBrk="1" hangingPunct="1">
                <a:defRPr/>
              </a:pPr>
              <a:r>
                <a:rPr lang="zh-CN" altLang="en-US" sz="3200" b="1" kern="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原则四</a:t>
              </a:r>
              <a:endParaRPr lang="zh-CN" altLang="en-US" sz="3200" b="1" kern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40"/>
          <p:cNvGrpSpPr/>
          <p:nvPr/>
        </p:nvGrpSpPr>
        <p:grpSpPr bwMode="auto">
          <a:xfrm>
            <a:off x="1391115" y="3363675"/>
            <a:ext cx="2053738" cy="1607731"/>
            <a:chOff x="1214414" y="2904671"/>
            <a:chExt cx="1935848" cy="1512816"/>
          </a:xfrm>
        </p:grpSpPr>
        <p:sp>
          <p:nvSpPr>
            <p:cNvPr id="59" name="Oval 8"/>
            <p:cNvSpPr>
              <a:spLocks noChangeArrowheads="1"/>
            </p:cNvSpPr>
            <p:nvPr/>
          </p:nvSpPr>
          <p:spPr bwMode="auto">
            <a:xfrm>
              <a:off x="1415152" y="2904671"/>
              <a:ext cx="1514918" cy="1512816"/>
            </a:xfrm>
            <a:prstGeom prst="homePlate">
              <a:avLst/>
            </a:prstGeom>
            <a:solidFill>
              <a:srgbClr val="002060"/>
            </a:solidFill>
            <a:ln w="76200">
              <a:solidFill>
                <a:srgbClr val="FFFFFF"/>
              </a:solidFill>
              <a:round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Text Box 9"/>
            <p:cNvSpPr txBox="1">
              <a:spLocks noChangeArrowheads="1"/>
            </p:cNvSpPr>
            <p:nvPr/>
          </p:nvSpPr>
          <p:spPr bwMode="auto">
            <a:xfrm>
              <a:off x="1214414" y="3310306"/>
              <a:ext cx="1935848" cy="620153"/>
            </a:xfrm>
            <a:prstGeom prst="homePlat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原则一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875989" y="1203270"/>
            <a:ext cx="7486693" cy="435126"/>
            <a:chOff x="729205" y="5514263"/>
            <a:chExt cx="7779703" cy="435126"/>
          </a:xfrm>
        </p:grpSpPr>
        <p:sp>
          <p:nvSpPr>
            <p:cNvPr id="70" name="矩形: 圆角 69"/>
            <p:cNvSpPr/>
            <p:nvPr/>
          </p:nvSpPr>
          <p:spPr>
            <a:xfrm>
              <a:off x="729205" y="5544273"/>
              <a:ext cx="6565111" cy="38987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文本占位符 13"/>
            <p:cNvSpPr txBox="1"/>
            <p:nvPr/>
          </p:nvSpPr>
          <p:spPr>
            <a:xfrm>
              <a:off x="3029915" y="5514263"/>
              <a:ext cx="5478993" cy="4351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整顿的四个原则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2" grpId="1" animBg="1"/>
      <p:bldP spid="64" grpId="0"/>
      <p:bldP spid="67" grpId="0" animBg="1"/>
      <p:bldP spid="67" grpId="1" animBg="1"/>
      <p:bldP spid="68" grpId="0"/>
      <p:bldP spid="65" grpId="0" animBg="1"/>
      <p:bldP spid="65" grpId="1" animBg="1"/>
      <p:bldP spid="66" grpId="0"/>
      <p:bldP spid="61" grpId="0" animBg="1"/>
      <p:bldP spid="61" grpId="1" animBg="1"/>
      <p:bldP spid="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542904" y="249520"/>
            <a:ext cx="310619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501607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671797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整  顿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83075" y="1190328"/>
            <a:ext cx="38755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规定放置场所（定置）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92909" y="1111825"/>
            <a:ext cx="1756971" cy="579810"/>
            <a:chOff x="729205" y="5490300"/>
            <a:chExt cx="6618066" cy="455830"/>
          </a:xfrm>
        </p:grpSpPr>
        <p:sp>
          <p:nvSpPr>
            <p:cNvPr id="14" name="箭头: 五边形 13"/>
            <p:cNvSpPr/>
            <p:nvPr/>
          </p:nvSpPr>
          <p:spPr>
            <a:xfrm>
              <a:off x="729205" y="5544273"/>
              <a:ext cx="6565111" cy="389876"/>
            </a:xfrm>
            <a:prstGeom prst="homePlate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占位符 13"/>
            <p:cNvSpPr txBox="1"/>
            <p:nvPr/>
          </p:nvSpPr>
          <p:spPr>
            <a:xfrm>
              <a:off x="2283644" y="5490300"/>
              <a:ext cx="5063627" cy="4558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原则一</a:t>
              </a:r>
              <a:endParaRPr lang="zh-CN" altLang="en-US" sz="2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74594" y="2306971"/>
            <a:ext cx="478441" cy="478442"/>
            <a:chOff x="2903394" y="3937651"/>
            <a:chExt cx="478441" cy="478442"/>
          </a:xfrm>
        </p:grpSpPr>
        <p:sp>
          <p:nvSpPr>
            <p:cNvPr id="18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54"/>
          <p:cNvGrpSpPr/>
          <p:nvPr/>
        </p:nvGrpSpPr>
        <p:grpSpPr bwMode="auto">
          <a:xfrm>
            <a:off x="1610607" y="2392681"/>
            <a:ext cx="2702313" cy="350520"/>
            <a:chOff x="0" y="368846"/>
            <a:chExt cx="2701470" cy="350122"/>
          </a:xfrm>
        </p:grpSpPr>
        <p:sp>
          <p:nvSpPr>
            <p:cNvPr id="22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16691" cy="35012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只存放有用的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74594" y="2916571"/>
            <a:ext cx="478441" cy="478442"/>
            <a:chOff x="2903394" y="3937651"/>
            <a:chExt cx="478441" cy="478442"/>
          </a:xfrm>
        </p:grpSpPr>
        <p:sp>
          <p:nvSpPr>
            <p:cNvPr id="25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Group 54"/>
          <p:cNvGrpSpPr/>
          <p:nvPr/>
        </p:nvGrpSpPr>
        <p:grpSpPr bwMode="auto">
          <a:xfrm>
            <a:off x="1610607" y="3002281"/>
            <a:ext cx="4124714" cy="350520"/>
            <a:chOff x="0" y="368846"/>
            <a:chExt cx="4123427" cy="350122"/>
          </a:xfrm>
        </p:grpSpPr>
        <p:sp>
          <p:nvSpPr>
            <p:cNvPr id="28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4038648" cy="35012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依使用频率，来决定放置场所和位置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74594" y="3495305"/>
            <a:ext cx="478441" cy="478442"/>
            <a:chOff x="2903394" y="3937651"/>
            <a:chExt cx="478441" cy="478442"/>
          </a:xfrm>
        </p:grpSpPr>
        <p:sp>
          <p:nvSpPr>
            <p:cNvPr id="31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Group 54"/>
          <p:cNvGrpSpPr/>
          <p:nvPr/>
        </p:nvGrpSpPr>
        <p:grpSpPr bwMode="auto">
          <a:xfrm>
            <a:off x="1610607" y="3581015"/>
            <a:ext cx="4124714" cy="350520"/>
            <a:chOff x="0" y="368846"/>
            <a:chExt cx="4123427" cy="350122"/>
          </a:xfrm>
        </p:grpSpPr>
        <p:sp>
          <p:nvSpPr>
            <p:cNvPr id="34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4038648" cy="35012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用标志漆颜色划分通道与作业区域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74594" y="4094745"/>
            <a:ext cx="478441" cy="478442"/>
            <a:chOff x="2903394" y="3937651"/>
            <a:chExt cx="478441" cy="478442"/>
          </a:xfrm>
        </p:grpSpPr>
        <p:sp>
          <p:nvSpPr>
            <p:cNvPr id="37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Group 54"/>
          <p:cNvGrpSpPr/>
          <p:nvPr/>
        </p:nvGrpSpPr>
        <p:grpSpPr bwMode="auto">
          <a:xfrm>
            <a:off x="1610607" y="4180455"/>
            <a:ext cx="2295914" cy="350520"/>
            <a:chOff x="0" y="368846"/>
            <a:chExt cx="2295198" cy="350122"/>
          </a:xfrm>
        </p:grpSpPr>
        <p:sp>
          <p:nvSpPr>
            <p:cNvPr id="40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210418" cy="35012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不许堵塞通道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74594" y="4714505"/>
            <a:ext cx="478441" cy="478442"/>
            <a:chOff x="2903394" y="3937651"/>
            <a:chExt cx="478441" cy="478442"/>
          </a:xfrm>
        </p:grpSpPr>
        <p:sp>
          <p:nvSpPr>
            <p:cNvPr id="43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Group 54"/>
          <p:cNvGrpSpPr/>
          <p:nvPr/>
        </p:nvGrpSpPr>
        <p:grpSpPr bwMode="auto">
          <a:xfrm>
            <a:off x="1610607" y="4800215"/>
            <a:ext cx="2295914" cy="350520"/>
            <a:chOff x="0" y="368846"/>
            <a:chExt cx="2295198" cy="350122"/>
          </a:xfrm>
        </p:grpSpPr>
        <p:sp>
          <p:nvSpPr>
            <p:cNvPr id="46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210418" cy="35012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限定高度堆高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139354" y="2276105"/>
            <a:ext cx="478441" cy="478442"/>
            <a:chOff x="2903394" y="3937651"/>
            <a:chExt cx="478441" cy="478442"/>
          </a:xfrm>
        </p:grpSpPr>
        <p:sp>
          <p:nvSpPr>
            <p:cNvPr id="49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06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Group 54"/>
          <p:cNvGrpSpPr/>
          <p:nvPr/>
        </p:nvGrpSpPr>
        <p:grpSpPr bwMode="auto">
          <a:xfrm>
            <a:off x="6675367" y="2361815"/>
            <a:ext cx="2875033" cy="350520"/>
            <a:chOff x="0" y="368846"/>
            <a:chExt cx="2874136" cy="350122"/>
          </a:xfrm>
        </p:grpSpPr>
        <p:sp>
          <p:nvSpPr>
            <p:cNvPr id="52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789357" cy="35012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不合格品隔离工作现场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139354" y="2866414"/>
            <a:ext cx="478441" cy="478442"/>
            <a:chOff x="2903394" y="3937651"/>
            <a:chExt cx="478441" cy="478442"/>
          </a:xfrm>
        </p:grpSpPr>
        <p:sp>
          <p:nvSpPr>
            <p:cNvPr id="55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07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Group 54"/>
          <p:cNvGrpSpPr/>
          <p:nvPr/>
        </p:nvGrpSpPr>
        <p:grpSpPr bwMode="auto">
          <a:xfrm>
            <a:off x="6675367" y="2952124"/>
            <a:ext cx="2875033" cy="350520"/>
            <a:chOff x="0" y="368846"/>
            <a:chExt cx="2874136" cy="350122"/>
          </a:xfrm>
        </p:grpSpPr>
        <p:sp>
          <p:nvSpPr>
            <p:cNvPr id="58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789357" cy="35012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不明物撤离工作现场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139354" y="3456723"/>
            <a:ext cx="478441" cy="478442"/>
            <a:chOff x="2903394" y="3937651"/>
            <a:chExt cx="478441" cy="478442"/>
          </a:xfrm>
        </p:grpSpPr>
        <p:sp>
          <p:nvSpPr>
            <p:cNvPr id="61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08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Group 54"/>
          <p:cNvGrpSpPr/>
          <p:nvPr/>
        </p:nvGrpSpPr>
        <p:grpSpPr bwMode="auto">
          <a:xfrm>
            <a:off x="6675367" y="3542432"/>
            <a:ext cx="4864592" cy="357657"/>
            <a:chOff x="0" y="368845"/>
            <a:chExt cx="4863074" cy="357251"/>
          </a:xfrm>
        </p:grpSpPr>
        <p:sp>
          <p:nvSpPr>
            <p:cNvPr id="64" name="TextBox 105"/>
            <p:cNvSpPr>
              <a:spLocks noChangeArrowheads="1"/>
            </p:cNvSpPr>
            <p:nvPr/>
          </p:nvSpPr>
          <p:spPr bwMode="auto">
            <a:xfrm>
              <a:off x="84778" y="368845"/>
              <a:ext cx="4778296" cy="357251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看板要置于显目的地方，且不妨碍现场的视线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139354" y="4056163"/>
            <a:ext cx="478441" cy="478442"/>
            <a:chOff x="2903394" y="3937651"/>
            <a:chExt cx="478441" cy="478442"/>
          </a:xfrm>
        </p:grpSpPr>
        <p:sp>
          <p:nvSpPr>
            <p:cNvPr id="67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09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9" name="Group 54"/>
          <p:cNvGrpSpPr/>
          <p:nvPr/>
        </p:nvGrpSpPr>
        <p:grpSpPr bwMode="auto">
          <a:xfrm>
            <a:off x="6675367" y="4141872"/>
            <a:ext cx="4864592" cy="357657"/>
            <a:chOff x="0" y="368845"/>
            <a:chExt cx="4863074" cy="357251"/>
          </a:xfrm>
        </p:grpSpPr>
        <p:sp>
          <p:nvSpPr>
            <p:cNvPr id="70" name="TextBox 105"/>
            <p:cNvSpPr>
              <a:spLocks noChangeArrowheads="1"/>
            </p:cNvSpPr>
            <p:nvPr/>
          </p:nvSpPr>
          <p:spPr bwMode="auto">
            <a:xfrm>
              <a:off x="84778" y="368845"/>
              <a:ext cx="4778296" cy="357251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危险物、有机物、溶剂应放在特定的地方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139354" y="4686083"/>
            <a:ext cx="478441" cy="478442"/>
            <a:chOff x="2903394" y="3937651"/>
            <a:chExt cx="478441" cy="478442"/>
          </a:xfrm>
        </p:grpSpPr>
        <p:sp>
          <p:nvSpPr>
            <p:cNvPr id="73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5" name="Group 54"/>
          <p:cNvGrpSpPr/>
          <p:nvPr/>
        </p:nvGrpSpPr>
        <p:grpSpPr bwMode="auto">
          <a:xfrm>
            <a:off x="6675367" y="4771792"/>
            <a:ext cx="5343913" cy="357657"/>
            <a:chOff x="0" y="368845"/>
            <a:chExt cx="5342245" cy="357251"/>
          </a:xfrm>
        </p:grpSpPr>
        <p:sp>
          <p:nvSpPr>
            <p:cNvPr id="76" name="TextBox 105"/>
            <p:cNvSpPr>
              <a:spLocks noChangeArrowheads="1"/>
            </p:cNvSpPr>
            <p:nvPr/>
          </p:nvSpPr>
          <p:spPr bwMode="auto">
            <a:xfrm>
              <a:off x="84777" y="368845"/>
              <a:ext cx="5257468" cy="357251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无法避免将物品放于定置区域时，可悬挂“暂放”牌，并注明理由时间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482867" y="249520"/>
            <a:ext cx="3226266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464661" y="21779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634851" y="20553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整  顿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15235" y="1216749"/>
            <a:ext cx="38755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确定放置容量（定容）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92909" y="1111825"/>
            <a:ext cx="1756971" cy="579810"/>
            <a:chOff x="729205" y="5490300"/>
            <a:chExt cx="6618066" cy="455830"/>
          </a:xfrm>
        </p:grpSpPr>
        <p:sp>
          <p:nvSpPr>
            <p:cNvPr id="14" name="矩形: 圆角 13"/>
            <p:cNvSpPr/>
            <p:nvPr/>
          </p:nvSpPr>
          <p:spPr>
            <a:xfrm>
              <a:off x="729205" y="5544273"/>
              <a:ext cx="6565111" cy="389876"/>
            </a:xfrm>
            <a:prstGeom prst="homePlate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占位符 13"/>
            <p:cNvSpPr txBox="1"/>
            <p:nvPr/>
          </p:nvSpPr>
          <p:spPr>
            <a:xfrm>
              <a:off x="2283644" y="5490300"/>
              <a:ext cx="5063627" cy="455830"/>
            </a:xfrm>
            <a:prstGeom prst="homePlate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原则二</a:t>
              </a:r>
              <a:endParaRPr lang="zh-CN" altLang="en-US" sz="2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669165" y="4435206"/>
            <a:ext cx="2361429" cy="682826"/>
            <a:chOff x="2083443" y="2083442"/>
            <a:chExt cx="2628104" cy="461638"/>
          </a:xfrm>
        </p:grpSpPr>
        <p:sp>
          <p:nvSpPr>
            <p:cNvPr id="79" name="矩形: 圆角 78"/>
            <p:cNvSpPr/>
            <p:nvPr/>
          </p:nvSpPr>
          <p:spPr>
            <a:xfrm>
              <a:off x="2083443" y="2083442"/>
              <a:ext cx="2623596" cy="461638"/>
            </a:xfrm>
            <a:prstGeom prst="downArrowCallou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80" name="文本占位符 13"/>
            <p:cNvSpPr txBox="1"/>
            <p:nvPr/>
          </p:nvSpPr>
          <p:spPr>
            <a:xfrm>
              <a:off x="2564620" y="2116346"/>
              <a:ext cx="2146927" cy="374323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确定容量依据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9" name="TextBox 6"/>
          <p:cNvSpPr>
            <a:spLocks noChangeArrowheads="1"/>
          </p:cNvSpPr>
          <p:nvPr/>
        </p:nvSpPr>
        <p:spPr bwMode="auto">
          <a:xfrm>
            <a:off x="1826798" y="5147314"/>
            <a:ext cx="3550921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位置离工作现场远近；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日使用频数多少；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搬运易繁程度；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现场空间大小；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部品的保管性等。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5006725" y="4435206"/>
            <a:ext cx="2361429" cy="682826"/>
            <a:chOff x="2083443" y="2083442"/>
            <a:chExt cx="2628104" cy="461638"/>
          </a:xfrm>
        </p:grpSpPr>
        <p:sp>
          <p:nvSpPr>
            <p:cNvPr id="101" name="矩形: 圆角 100"/>
            <p:cNvSpPr/>
            <p:nvPr/>
          </p:nvSpPr>
          <p:spPr>
            <a:xfrm>
              <a:off x="2083443" y="2083442"/>
              <a:ext cx="2623596" cy="461638"/>
            </a:xfrm>
            <a:prstGeom prst="downArrowCallou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02" name="文本占位符 13"/>
            <p:cNvSpPr txBox="1"/>
            <p:nvPr/>
          </p:nvSpPr>
          <p:spPr>
            <a:xfrm>
              <a:off x="2564620" y="2116346"/>
              <a:ext cx="2146927" cy="374323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确定容量原则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3" name="TextBox 6"/>
          <p:cNvSpPr>
            <a:spLocks noChangeArrowheads="1"/>
          </p:cNvSpPr>
          <p:nvPr/>
        </p:nvSpPr>
        <p:spPr bwMode="auto">
          <a:xfrm>
            <a:off x="5164358" y="5147314"/>
            <a:ext cx="3550921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便于生产；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无用工时最低；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现场整齐；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安全。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8207125" y="4435206"/>
            <a:ext cx="2361429" cy="682826"/>
            <a:chOff x="2083443" y="2083442"/>
            <a:chExt cx="2628104" cy="461638"/>
          </a:xfrm>
        </p:grpSpPr>
        <p:sp>
          <p:nvSpPr>
            <p:cNvPr id="105" name="矩形: 圆角 104"/>
            <p:cNvSpPr/>
            <p:nvPr/>
          </p:nvSpPr>
          <p:spPr>
            <a:xfrm>
              <a:off x="2083443" y="2083442"/>
              <a:ext cx="2623596" cy="461638"/>
            </a:xfrm>
            <a:prstGeom prst="downArrowCallou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06" name="文本占位符 13"/>
            <p:cNvSpPr txBox="1"/>
            <p:nvPr/>
          </p:nvSpPr>
          <p:spPr>
            <a:xfrm>
              <a:off x="2564620" y="2116346"/>
              <a:ext cx="2146927" cy="374323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 确定容量要点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7" name="TextBox 6"/>
          <p:cNvSpPr>
            <a:spLocks noChangeArrowheads="1"/>
          </p:cNvSpPr>
          <p:nvPr/>
        </p:nvSpPr>
        <p:spPr bwMode="auto">
          <a:xfrm>
            <a:off x="8364758" y="5147314"/>
            <a:ext cx="3550921" cy="96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一旦确定，就是法规；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文件化；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经常检查。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64210" y="2221885"/>
            <a:ext cx="9649905" cy="2043108"/>
            <a:chOff x="1378727" y="4444193"/>
            <a:chExt cx="9649905" cy="204310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378727" y="4444193"/>
              <a:ext cx="3029191" cy="2019461"/>
            </a:xfrm>
            <a:prstGeom prst="hexagon">
              <a:avLst/>
            </a:prstGeom>
            <a:ln>
              <a:solidFill>
                <a:srgbClr val="002060"/>
              </a:solidFill>
            </a:ln>
          </p:spPr>
        </p:pic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575378" y="4456573"/>
              <a:ext cx="3029191" cy="2019460"/>
            </a:xfrm>
            <a:prstGeom prst="hexagon">
              <a:avLst/>
            </a:prstGeom>
            <a:ln>
              <a:solidFill>
                <a:srgbClr val="002060"/>
              </a:solidFill>
            </a:ln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2029" y="4467840"/>
              <a:ext cx="3256603" cy="2019461"/>
            </a:xfrm>
            <a:prstGeom prst="hexagon">
              <a:avLst/>
            </a:prstGeom>
            <a:ln>
              <a:solidFill>
                <a:srgbClr val="002060"/>
              </a:solidFill>
            </a:ln>
          </p:spPr>
        </p:pic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9" grpId="0"/>
      <p:bldP spid="103" grpId="0"/>
      <p:bldP spid="10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2177007" y="249520"/>
            <a:ext cx="3161611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451553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621743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整  顿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9880" y="1205769"/>
            <a:ext cx="38755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规定放置方法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92909" y="1111825"/>
            <a:ext cx="1756971" cy="579810"/>
            <a:chOff x="729205" y="5490300"/>
            <a:chExt cx="6618066" cy="455830"/>
          </a:xfrm>
        </p:grpSpPr>
        <p:sp>
          <p:nvSpPr>
            <p:cNvPr id="14" name="箭头: 五边形 13"/>
            <p:cNvSpPr/>
            <p:nvPr/>
          </p:nvSpPr>
          <p:spPr>
            <a:xfrm>
              <a:off x="729205" y="5544273"/>
              <a:ext cx="6565111" cy="389876"/>
            </a:xfrm>
            <a:prstGeom prst="homePlate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占位符 13"/>
            <p:cNvSpPr txBox="1"/>
            <p:nvPr/>
          </p:nvSpPr>
          <p:spPr>
            <a:xfrm>
              <a:off x="2283644" y="5490300"/>
              <a:ext cx="5063627" cy="4558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原则三</a:t>
              </a:r>
              <a:endParaRPr lang="zh-CN" altLang="en-US" sz="2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41318" y="2163968"/>
            <a:ext cx="8207608" cy="819437"/>
            <a:chOff x="729205" y="5514263"/>
            <a:chExt cx="6565111" cy="435126"/>
          </a:xfrm>
        </p:grpSpPr>
        <p:sp>
          <p:nvSpPr>
            <p:cNvPr id="27" name="矩形: 圆角 26"/>
            <p:cNvSpPr/>
            <p:nvPr/>
          </p:nvSpPr>
          <p:spPr>
            <a:xfrm>
              <a:off x="729205" y="5544273"/>
              <a:ext cx="6565111" cy="389876"/>
            </a:xfrm>
            <a:prstGeom prst="downArrowCallou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占位符 13"/>
            <p:cNvSpPr txBox="1"/>
            <p:nvPr/>
          </p:nvSpPr>
          <p:spPr>
            <a:xfrm>
              <a:off x="2622547" y="5514263"/>
              <a:ext cx="2948785" cy="435126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确定放置方法应考虑的几个方面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TextBox 6"/>
          <p:cNvSpPr>
            <a:spLocks noChangeArrowheads="1"/>
          </p:cNvSpPr>
          <p:nvPr/>
        </p:nvSpPr>
        <p:spPr bwMode="auto">
          <a:xfrm>
            <a:off x="2534857" y="3190533"/>
            <a:ext cx="949124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）简单、易行；                 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）分类放置，同类集中；</a:t>
            </a:r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）取拿方便；                    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）立体放置，提高容率；</a:t>
            </a:r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）防错装置；                    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）容量限制，一目了然；</a:t>
            </a:r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）先进先出；                    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）总体外观整齐划一；</a:t>
            </a:r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）标识清楚；                  </a:t>
            </a:r>
            <a:r>
              <a:rPr lang="en-US" altLang="zh-CN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）看板管理。</a:t>
            </a:r>
            <a:endParaRPr lang="zh-CN" altLang="en-US" sz="2400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1099595" y="2946052"/>
            <a:ext cx="10463514" cy="2980186"/>
          </a:xfrm>
          <a:prstGeom prst="roundRect">
            <a:avLst>
              <a:gd name="adj" fmla="val 11257"/>
            </a:avLst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9" grpId="0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503396" y="249520"/>
            <a:ext cx="3185209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400006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570196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整  顿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9880" y="1212727"/>
            <a:ext cx="38755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遵守保管规则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92909" y="1111825"/>
            <a:ext cx="1756971" cy="579810"/>
            <a:chOff x="729205" y="5490300"/>
            <a:chExt cx="6618066" cy="455830"/>
          </a:xfrm>
        </p:grpSpPr>
        <p:sp>
          <p:nvSpPr>
            <p:cNvPr id="14" name="箭头: 五边形 13"/>
            <p:cNvSpPr/>
            <p:nvPr/>
          </p:nvSpPr>
          <p:spPr>
            <a:xfrm>
              <a:off x="729205" y="5544273"/>
              <a:ext cx="6565111" cy="389876"/>
            </a:xfrm>
            <a:prstGeom prst="homePlate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占位符 13"/>
            <p:cNvSpPr txBox="1"/>
            <p:nvPr/>
          </p:nvSpPr>
          <p:spPr>
            <a:xfrm>
              <a:off x="2283644" y="5490300"/>
              <a:ext cx="5063627" cy="4558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4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原则四</a:t>
              </a:r>
              <a:endParaRPr lang="zh-CN" altLang="en-US" sz="2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椭圆 75"/>
          <p:cNvSpPr/>
          <p:nvPr/>
        </p:nvSpPr>
        <p:spPr bwMode="auto">
          <a:xfrm>
            <a:off x="4943527" y="2009965"/>
            <a:ext cx="418689" cy="420010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6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Group 54"/>
          <p:cNvGrpSpPr/>
          <p:nvPr/>
        </p:nvGrpSpPr>
        <p:grpSpPr bwMode="auto">
          <a:xfrm>
            <a:off x="5528639" y="1979272"/>
            <a:ext cx="5559910" cy="455382"/>
            <a:chOff x="0" y="190605"/>
            <a:chExt cx="6680570" cy="546719"/>
          </a:xfrm>
        </p:grpSpPr>
        <p:sp>
          <p:nvSpPr>
            <p:cNvPr id="18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定置、定容、定法标准化</a:t>
              </a:r>
              <a:endParaRPr lang="zh-CN" altLang="en-US" sz="1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椭圆 75"/>
          <p:cNvSpPr/>
          <p:nvPr/>
        </p:nvSpPr>
        <p:spPr bwMode="auto">
          <a:xfrm>
            <a:off x="4943527" y="2553971"/>
            <a:ext cx="418689" cy="420010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Group 54"/>
          <p:cNvGrpSpPr/>
          <p:nvPr/>
        </p:nvGrpSpPr>
        <p:grpSpPr bwMode="auto">
          <a:xfrm>
            <a:off x="5528639" y="2523278"/>
            <a:ext cx="5559910" cy="455382"/>
            <a:chOff x="0" y="190605"/>
            <a:chExt cx="6680570" cy="546719"/>
          </a:xfrm>
        </p:grpSpPr>
        <p:sp>
          <p:nvSpPr>
            <p:cNvPr id="22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标准内容醒目化</a:t>
              </a:r>
              <a:endParaRPr lang="zh-CN" altLang="en-US" sz="1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椭圆 75"/>
          <p:cNvSpPr/>
          <p:nvPr/>
        </p:nvSpPr>
        <p:spPr bwMode="auto">
          <a:xfrm>
            <a:off x="4943527" y="3109553"/>
            <a:ext cx="418689" cy="420010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Group 54"/>
          <p:cNvGrpSpPr/>
          <p:nvPr/>
        </p:nvGrpSpPr>
        <p:grpSpPr bwMode="auto">
          <a:xfrm>
            <a:off x="5528639" y="3078860"/>
            <a:ext cx="5559910" cy="455382"/>
            <a:chOff x="0" y="190605"/>
            <a:chExt cx="6680570" cy="546719"/>
          </a:xfrm>
        </p:grpSpPr>
        <p:sp>
          <p:nvSpPr>
            <p:cNvPr id="31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GB" sz="1800" b="1" dirty="0">
                  <a:latin typeface="+mn-lt"/>
                  <a:ea typeface="+mn-ea"/>
                  <a:cs typeface="+mn-ea"/>
                  <a:sym typeface="+mn-lt"/>
                </a:rPr>
                <a:t>确定维持规定的方法</a:t>
              </a:r>
              <a:endParaRPr lang="zh-CN" altLang="en-US" sz="1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椭圆 75"/>
          <p:cNvSpPr/>
          <p:nvPr/>
        </p:nvSpPr>
        <p:spPr bwMode="auto">
          <a:xfrm>
            <a:off x="4943527" y="3665136"/>
            <a:ext cx="418689" cy="420010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Group 54"/>
          <p:cNvGrpSpPr/>
          <p:nvPr/>
        </p:nvGrpSpPr>
        <p:grpSpPr bwMode="auto">
          <a:xfrm>
            <a:off x="5528639" y="3634443"/>
            <a:ext cx="5559910" cy="455382"/>
            <a:chOff x="0" y="190605"/>
            <a:chExt cx="6680570" cy="546719"/>
          </a:xfrm>
        </p:grpSpPr>
        <p:sp>
          <p:nvSpPr>
            <p:cNvPr id="3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确定物品周转、流通办法（取、放、检查）</a:t>
              </a:r>
              <a:endParaRPr lang="zh-CN" altLang="en-US" sz="1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7" name="椭圆 75"/>
          <p:cNvSpPr/>
          <p:nvPr/>
        </p:nvSpPr>
        <p:spPr bwMode="auto">
          <a:xfrm>
            <a:off x="4943527" y="4209144"/>
            <a:ext cx="418689" cy="420010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" name="Group 54"/>
          <p:cNvGrpSpPr/>
          <p:nvPr/>
        </p:nvGrpSpPr>
        <p:grpSpPr bwMode="auto">
          <a:xfrm>
            <a:off x="5528639" y="4178451"/>
            <a:ext cx="5559910" cy="455382"/>
            <a:chOff x="0" y="190605"/>
            <a:chExt cx="6680570" cy="546719"/>
          </a:xfrm>
        </p:grpSpPr>
        <p:sp>
          <p:nvSpPr>
            <p:cNvPr id="39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确定最小库存与定容的关系</a:t>
              </a:r>
              <a:endParaRPr lang="zh-CN" altLang="en-US" sz="1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椭圆 75"/>
          <p:cNvSpPr/>
          <p:nvPr/>
        </p:nvSpPr>
        <p:spPr bwMode="auto">
          <a:xfrm>
            <a:off x="4943527" y="4753151"/>
            <a:ext cx="418689" cy="420010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" name="Group 54"/>
          <p:cNvGrpSpPr/>
          <p:nvPr/>
        </p:nvGrpSpPr>
        <p:grpSpPr bwMode="auto">
          <a:xfrm>
            <a:off x="5528639" y="4722458"/>
            <a:ext cx="5559910" cy="455382"/>
            <a:chOff x="0" y="190605"/>
            <a:chExt cx="6680570" cy="546719"/>
          </a:xfrm>
        </p:grpSpPr>
        <p:sp>
          <p:nvSpPr>
            <p:cNvPr id="43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明确保管人员的责</a:t>
              </a:r>
              <a:endParaRPr lang="zh-CN" altLang="en-US" sz="1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" name="椭圆 75"/>
          <p:cNvSpPr/>
          <p:nvPr/>
        </p:nvSpPr>
        <p:spPr bwMode="auto">
          <a:xfrm>
            <a:off x="4943527" y="5308736"/>
            <a:ext cx="418689" cy="420010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6" name="Group 54"/>
          <p:cNvGrpSpPr/>
          <p:nvPr/>
        </p:nvGrpSpPr>
        <p:grpSpPr bwMode="auto">
          <a:xfrm>
            <a:off x="5528639" y="5278043"/>
            <a:ext cx="5559910" cy="455382"/>
            <a:chOff x="0" y="190605"/>
            <a:chExt cx="6680570" cy="546719"/>
          </a:xfrm>
        </p:grpSpPr>
        <p:sp>
          <p:nvSpPr>
            <p:cNvPr id="47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建立信息沟通渠道；（库存信息、定容信息）</a:t>
              </a:r>
              <a:endParaRPr lang="zh-CN" altLang="en-US" sz="1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9" name="椭圆 75"/>
          <p:cNvSpPr/>
          <p:nvPr/>
        </p:nvSpPr>
        <p:spPr bwMode="auto">
          <a:xfrm>
            <a:off x="4943527" y="5887470"/>
            <a:ext cx="418689" cy="420010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0" name="Group 54"/>
          <p:cNvGrpSpPr/>
          <p:nvPr/>
        </p:nvGrpSpPr>
        <p:grpSpPr bwMode="auto">
          <a:xfrm>
            <a:off x="5528639" y="5856777"/>
            <a:ext cx="5559910" cy="455382"/>
            <a:chOff x="0" y="190605"/>
            <a:chExt cx="6680570" cy="546719"/>
          </a:xfrm>
        </p:grpSpPr>
        <p:sp>
          <p:nvSpPr>
            <p:cNvPr id="51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建立并严格执行检查制度；</a:t>
              </a:r>
              <a:endParaRPr lang="zh-CN" altLang="en-US" sz="1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5" name="标注: 右箭头 54"/>
          <p:cNvSpPr/>
          <p:nvPr/>
        </p:nvSpPr>
        <p:spPr bwMode="auto">
          <a:xfrm>
            <a:off x="1526830" y="2667016"/>
            <a:ext cx="2976566" cy="2646441"/>
          </a:xfrm>
          <a:prstGeom prst="rightArrowCallou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defTabSz="121856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矩形 3"/>
          <p:cNvSpPr>
            <a:spLocks noChangeArrowheads="1"/>
          </p:cNvSpPr>
          <p:nvPr/>
        </p:nvSpPr>
        <p:spPr bwMode="auto">
          <a:xfrm>
            <a:off x="1856850" y="3440545"/>
            <a:ext cx="1957941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应考虑的内容</a:t>
            </a:r>
            <a:endParaRPr lang="zh-CN" altLang="en-US" sz="36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349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849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349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4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849"/>
                            </p:stCondLst>
                            <p:childTnLst>
                              <p:par>
                                <p:cTn id="9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349"/>
                            </p:stCondLst>
                            <p:childTnLst>
                              <p:par>
                                <p:cTn id="10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8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 bldLvl="0" animBg="1" autoUpdateAnimBg="0"/>
      <p:bldP spid="20" grpId="0" bldLvl="0" animBg="1" autoUpdateAnimBg="0"/>
      <p:bldP spid="24" grpId="0" bldLvl="0" animBg="1" autoUpdateAnimBg="0"/>
      <p:bldP spid="33" grpId="0" bldLvl="0" animBg="1" autoUpdateAnimBg="0"/>
      <p:bldP spid="37" grpId="0" bldLvl="0" animBg="1" autoUpdateAnimBg="0"/>
      <p:bldP spid="41" grpId="0" bldLvl="0" animBg="1" autoUpdateAnimBg="0"/>
      <p:bldP spid="45" grpId="0" bldLvl="0" animBg="1" autoUpdateAnimBg="0"/>
      <p:bldP spid="49" grpId="0" bldLvl="0" animBg="1" autoUpdateAnimBg="0"/>
      <p:bldP spid="5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2"/>
          <p:cNvSpPr>
            <a:spLocks noChangeArrowheads="1"/>
          </p:cNvSpPr>
          <p:nvPr/>
        </p:nvSpPr>
        <p:spPr bwMode="auto">
          <a:xfrm>
            <a:off x="5299557" y="1258608"/>
            <a:ext cx="990600" cy="381000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0" normalizeH="0" baseline="0" noProof="0" dirty="0">
                <a:uLnTx/>
                <a:uFillTx/>
                <a:cs typeface="+mn-ea"/>
                <a:sym typeface="+mn-lt"/>
              </a:rPr>
              <a:t>物品</a:t>
            </a:r>
            <a:endParaRPr kumimoji="1" lang="zh-CN" altLang="en-US" b="1" i="0" u="none" strike="noStrike" kern="0" normalizeH="0" baseline="0" noProof="0" dirty="0">
              <a:uLnTx/>
              <a:uFillTx/>
              <a:cs typeface="+mn-ea"/>
              <a:sym typeface="+mn-lt"/>
            </a:endParaRPr>
          </a:p>
        </p:txBody>
      </p:sp>
      <p:sp>
        <p:nvSpPr>
          <p:cNvPr id="69" name="Rectangle 3"/>
          <p:cNvSpPr>
            <a:spLocks noChangeArrowheads="1"/>
          </p:cNvSpPr>
          <p:nvPr/>
        </p:nvSpPr>
        <p:spPr bwMode="auto">
          <a:xfrm>
            <a:off x="5296382" y="2739886"/>
            <a:ext cx="9906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0" normalizeH="0" baseline="0" noProof="0" dirty="0">
                <a:uLnTx/>
                <a:uFillTx/>
                <a:cs typeface="+mn-ea"/>
                <a:sym typeface="+mn-lt"/>
              </a:rPr>
              <a:t>分类</a:t>
            </a:r>
            <a:endParaRPr kumimoji="1" lang="zh-CN" altLang="en-US" b="1" i="0" u="none" strike="noStrike" kern="0" normalizeH="0" baseline="0" noProof="0" dirty="0">
              <a:uLnTx/>
              <a:uFillTx/>
              <a:cs typeface="+mn-ea"/>
              <a:sym typeface="+mn-lt"/>
            </a:endParaRPr>
          </a:p>
        </p:txBody>
      </p:sp>
      <p:sp>
        <p:nvSpPr>
          <p:cNvPr id="70" name="Rectangle 4"/>
          <p:cNvSpPr>
            <a:spLocks noChangeArrowheads="1"/>
          </p:cNvSpPr>
          <p:nvPr/>
        </p:nvSpPr>
        <p:spPr bwMode="auto">
          <a:xfrm>
            <a:off x="5296382" y="3390962"/>
            <a:ext cx="9906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b="1" kern="0" dirty="0">
                <a:cs typeface="+mn-ea"/>
                <a:sym typeface="+mn-lt"/>
              </a:rPr>
              <a:t>集中</a:t>
            </a:r>
            <a:endParaRPr kumimoji="1" lang="zh-CN" altLang="en-US" b="1" kern="0" dirty="0">
              <a:cs typeface="+mn-ea"/>
              <a:sym typeface="+mn-lt"/>
            </a:endParaRPr>
          </a:p>
        </p:txBody>
      </p:sp>
      <p:sp>
        <p:nvSpPr>
          <p:cNvPr id="71" name="Rectangle 5"/>
          <p:cNvSpPr>
            <a:spLocks noChangeArrowheads="1"/>
          </p:cNvSpPr>
          <p:nvPr/>
        </p:nvSpPr>
        <p:spPr bwMode="auto">
          <a:xfrm>
            <a:off x="5296382" y="4759186"/>
            <a:ext cx="9906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b="1" kern="0" dirty="0">
                <a:cs typeface="+mn-ea"/>
                <a:sym typeface="+mn-lt"/>
              </a:rPr>
              <a:t>四原则</a:t>
            </a:r>
            <a:endParaRPr kumimoji="1" lang="zh-CN" altLang="en-US" b="1" kern="0" dirty="0">
              <a:cs typeface="+mn-ea"/>
              <a:sym typeface="+mn-lt"/>
            </a:endParaRPr>
          </a:p>
        </p:txBody>
      </p:sp>
      <p:sp>
        <p:nvSpPr>
          <p:cNvPr id="72" name="Rectangle 6"/>
          <p:cNvSpPr>
            <a:spLocks noChangeArrowheads="1"/>
          </p:cNvSpPr>
          <p:nvPr/>
        </p:nvSpPr>
        <p:spPr bwMode="auto">
          <a:xfrm>
            <a:off x="5296382" y="5341296"/>
            <a:ext cx="9906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b="1" kern="0" dirty="0">
                <a:cs typeface="+mn-ea"/>
                <a:sym typeface="+mn-lt"/>
              </a:rPr>
              <a:t>标准化</a:t>
            </a:r>
            <a:endParaRPr kumimoji="1" lang="zh-CN" altLang="en-US" b="1" kern="0" dirty="0">
              <a:cs typeface="+mn-ea"/>
              <a:sym typeface="+mn-lt"/>
            </a:endParaRPr>
          </a:p>
        </p:txBody>
      </p:sp>
      <p:sp>
        <p:nvSpPr>
          <p:cNvPr id="73" name="Rectangle 7"/>
          <p:cNvSpPr>
            <a:spLocks noChangeArrowheads="1"/>
          </p:cNvSpPr>
          <p:nvPr/>
        </p:nvSpPr>
        <p:spPr bwMode="auto">
          <a:xfrm>
            <a:off x="5143982" y="6016486"/>
            <a:ext cx="12954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b="1" kern="0" dirty="0">
                <a:cs typeface="+mn-ea"/>
                <a:sym typeface="+mn-lt"/>
              </a:rPr>
              <a:t>定期检查</a:t>
            </a:r>
            <a:endParaRPr kumimoji="1" lang="zh-CN" altLang="en-US" b="1" kern="0" dirty="0">
              <a:cs typeface="+mn-ea"/>
              <a:sym typeface="+mn-lt"/>
            </a:endParaRPr>
          </a:p>
        </p:txBody>
      </p:sp>
      <p:sp>
        <p:nvSpPr>
          <p:cNvPr id="74" name="AutoShape 8"/>
          <p:cNvSpPr>
            <a:spLocks noChangeArrowheads="1"/>
          </p:cNvSpPr>
          <p:nvPr/>
        </p:nvSpPr>
        <p:spPr bwMode="auto">
          <a:xfrm>
            <a:off x="4839182" y="1865033"/>
            <a:ext cx="1828800" cy="685800"/>
          </a:xfrm>
          <a:prstGeom prst="flowChartDecision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600" b="1" i="0" u="none" strike="noStrike" kern="0" normalizeH="0" baseline="0" noProof="0" dirty="0">
                <a:uLnTx/>
                <a:uFillTx/>
                <a:cs typeface="+mn-ea"/>
                <a:sym typeface="+mn-lt"/>
              </a:rPr>
              <a:t>有用途 </a:t>
            </a:r>
            <a:endParaRPr kumimoji="1" lang="zh-CN" altLang="en-US" sz="1600" b="1" i="0" u="none" strike="noStrike" kern="0" normalizeH="0" baseline="0" noProof="0" dirty="0">
              <a:uLnTx/>
              <a:uFillTx/>
              <a:cs typeface="+mn-ea"/>
              <a:sym typeface="+mn-lt"/>
            </a:endParaRPr>
          </a:p>
        </p:txBody>
      </p:sp>
      <p:sp>
        <p:nvSpPr>
          <p:cNvPr id="75" name="Rectangle 9"/>
          <p:cNvSpPr>
            <a:spLocks noChangeArrowheads="1"/>
          </p:cNvSpPr>
          <p:nvPr/>
        </p:nvSpPr>
        <p:spPr bwMode="auto">
          <a:xfrm>
            <a:off x="8685835" y="2017433"/>
            <a:ext cx="990600" cy="381000"/>
          </a:xfrm>
          <a:prstGeom prst="rect">
            <a:avLst/>
          </a:prstGeom>
          <a:solidFill>
            <a:schemeClr val="accent6">
              <a:lumMod val="1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0" normalizeH="0" baseline="0" noProof="0">
                <a:uLnTx/>
                <a:uFillTx/>
                <a:cs typeface="+mn-ea"/>
                <a:sym typeface="+mn-lt"/>
              </a:rPr>
              <a:t>处理</a:t>
            </a:r>
            <a:endParaRPr kumimoji="1" lang="zh-CN" altLang="en-US" b="1" i="0" u="none" strike="noStrike" kern="0" normalizeH="0" baseline="0" noProof="0">
              <a:uLnTx/>
              <a:uFillTx/>
              <a:cs typeface="+mn-ea"/>
              <a:sym typeface="+mn-lt"/>
            </a:endParaRPr>
          </a:p>
        </p:txBody>
      </p:sp>
      <p:sp>
        <p:nvSpPr>
          <p:cNvPr id="76" name="Rectangle 10"/>
          <p:cNvSpPr>
            <a:spLocks noChangeArrowheads="1"/>
          </p:cNvSpPr>
          <p:nvPr/>
        </p:nvSpPr>
        <p:spPr bwMode="auto">
          <a:xfrm>
            <a:off x="10249150" y="1542648"/>
            <a:ext cx="990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0" normalizeH="0" baseline="0" noProof="0" dirty="0">
                <a:solidFill>
                  <a:schemeClr val="accent2">
                    <a:lumMod val="75000"/>
                  </a:schemeClr>
                </a:solidFill>
                <a:uLnTx/>
                <a:uFillTx/>
                <a:cs typeface="+mn-ea"/>
                <a:sym typeface="+mn-lt"/>
              </a:rPr>
              <a:t>整理</a:t>
            </a:r>
            <a:endParaRPr kumimoji="1" lang="zh-CN" altLang="en-US" sz="2400" b="1" i="0" u="none" strike="noStrike" kern="0" normalizeH="0" baseline="0" noProof="0" dirty="0">
              <a:solidFill>
                <a:schemeClr val="accent2">
                  <a:lumMod val="7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cxnSp>
        <p:nvCxnSpPr>
          <p:cNvPr id="83" name="AutoShape 17"/>
          <p:cNvCxnSpPr>
            <a:cxnSpLocks noChangeShapeType="1"/>
          </p:cNvCxnSpPr>
          <p:nvPr/>
        </p:nvCxnSpPr>
        <p:spPr bwMode="auto">
          <a:xfrm>
            <a:off x="3638791" y="2197805"/>
            <a:ext cx="0" cy="4039042"/>
          </a:xfrm>
          <a:prstGeom prst="straightConnector1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84" name="AutoShape 18"/>
          <p:cNvCxnSpPr>
            <a:cxnSpLocks noChangeShapeType="1"/>
            <a:stCxn id="74" idx="3"/>
          </p:cNvCxnSpPr>
          <p:nvPr/>
        </p:nvCxnSpPr>
        <p:spPr bwMode="auto">
          <a:xfrm>
            <a:off x="6667982" y="2207933"/>
            <a:ext cx="1853020" cy="0"/>
          </a:xfrm>
          <a:prstGeom prst="straightConnector1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tailEnd type="triangle" w="med" len="med"/>
          </a:ln>
          <a:effectLst/>
        </p:spPr>
      </p:cxnSp>
      <p:sp>
        <p:nvSpPr>
          <p:cNvPr id="85" name="Rectangle 19"/>
          <p:cNvSpPr>
            <a:spLocks noChangeArrowheads="1"/>
          </p:cNvSpPr>
          <p:nvPr/>
        </p:nvSpPr>
        <p:spPr bwMode="auto">
          <a:xfrm>
            <a:off x="5296382" y="4055542"/>
            <a:ext cx="990600" cy="381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b="1" kern="0">
                <a:cs typeface="+mn-ea"/>
                <a:sym typeface="+mn-lt"/>
              </a:rPr>
              <a:t>标识</a:t>
            </a:r>
            <a:endParaRPr kumimoji="1" lang="zh-CN" altLang="en-US" b="1" kern="0">
              <a:cs typeface="+mn-ea"/>
              <a:sym typeface="+mn-lt"/>
            </a:endParaRPr>
          </a:p>
        </p:txBody>
      </p:sp>
      <p:sp>
        <p:nvSpPr>
          <p:cNvPr id="86" name="Rectangle 20"/>
          <p:cNvSpPr>
            <a:spLocks noChangeArrowheads="1"/>
          </p:cNvSpPr>
          <p:nvPr/>
        </p:nvSpPr>
        <p:spPr bwMode="auto">
          <a:xfrm>
            <a:off x="6958313" y="3120886"/>
            <a:ext cx="990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0" normalizeH="0" baseline="0" noProof="0" dirty="0">
                <a:solidFill>
                  <a:srgbClr val="002060"/>
                </a:solidFill>
                <a:uLnTx/>
                <a:uFillTx/>
                <a:cs typeface="+mn-ea"/>
                <a:sym typeface="+mn-lt"/>
              </a:rPr>
              <a:t>方便</a:t>
            </a:r>
            <a:endParaRPr kumimoji="1" lang="zh-CN" altLang="en-US" sz="2000" b="1" i="0" u="none" strike="noStrike" kern="0" normalizeH="0" baseline="0" noProof="0" dirty="0">
              <a:solidFill>
                <a:srgbClr val="002060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87" name="Rectangle 21"/>
          <p:cNvSpPr>
            <a:spLocks noChangeArrowheads="1"/>
          </p:cNvSpPr>
          <p:nvPr/>
        </p:nvSpPr>
        <p:spPr bwMode="auto">
          <a:xfrm>
            <a:off x="7126145" y="4037215"/>
            <a:ext cx="990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0" normalizeH="0" baseline="0" noProof="0" dirty="0">
                <a:solidFill>
                  <a:srgbClr val="002060"/>
                </a:solidFill>
                <a:uLnTx/>
                <a:uFillTx/>
                <a:cs typeface="+mn-ea"/>
                <a:sym typeface="+mn-lt"/>
              </a:rPr>
              <a:t>一目了然</a:t>
            </a:r>
            <a:endParaRPr kumimoji="1" lang="zh-CN" altLang="en-US" sz="2000" b="1" i="0" u="none" strike="noStrike" kern="0" normalizeH="0" baseline="0" noProof="0" dirty="0">
              <a:solidFill>
                <a:srgbClr val="002060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88" name="Rectangle 22"/>
          <p:cNvSpPr>
            <a:spLocks noChangeArrowheads="1"/>
          </p:cNvSpPr>
          <p:nvPr/>
        </p:nvSpPr>
        <p:spPr bwMode="auto">
          <a:xfrm>
            <a:off x="5997614" y="4695042"/>
            <a:ext cx="5181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0" normalizeH="0" baseline="0" noProof="0" dirty="0">
                <a:solidFill>
                  <a:srgbClr val="002060"/>
                </a:solidFill>
                <a:uLnTx/>
                <a:uFillTx/>
                <a:cs typeface="+mn-ea"/>
                <a:sym typeface="+mn-lt"/>
              </a:rPr>
              <a:t>定置、定容、定法、定保管</a:t>
            </a:r>
            <a:endParaRPr kumimoji="1" lang="zh-CN" altLang="en-US" sz="2000" b="1" i="0" u="none" strike="noStrike" kern="0" normalizeH="0" baseline="0" noProof="0" dirty="0">
              <a:solidFill>
                <a:srgbClr val="002060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89" name="Rectangle 23"/>
          <p:cNvSpPr>
            <a:spLocks noChangeArrowheads="1"/>
          </p:cNvSpPr>
          <p:nvPr/>
        </p:nvSpPr>
        <p:spPr bwMode="auto">
          <a:xfrm>
            <a:off x="6219463" y="5294998"/>
            <a:ext cx="4419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0" normalizeH="0" baseline="0" noProof="0" dirty="0">
                <a:solidFill>
                  <a:srgbClr val="002060"/>
                </a:solidFill>
                <a:uLnTx/>
                <a:uFillTx/>
                <a:cs typeface="+mn-ea"/>
                <a:sym typeface="+mn-lt"/>
              </a:rPr>
              <a:t>规范化、永久化、传承化</a:t>
            </a:r>
            <a:endParaRPr kumimoji="1" lang="zh-CN" altLang="en-US" sz="2000" b="1" i="0" u="none" strike="noStrike" kern="0" normalizeH="0" baseline="0" noProof="0" dirty="0">
              <a:solidFill>
                <a:srgbClr val="002060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90" name="Rectangle 24"/>
          <p:cNvSpPr>
            <a:spLocks noChangeArrowheads="1"/>
          </p:cNvSpPr>
          <p:nvPr/>
        </p:nvSpPr>
        <p:spPr bwMode="auto">
          <a:xfrm>
            <a:off x="6164483" y="5980798"/>
            <a:ext cx="41910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0" normalizeH="0" baseline="0" noProof="0" dirty="0">
                <a:solidFill>
                  <a:srgbClr val="002060"/>
                </a:solidFill>
                <a:uLnTx/>
                <a:uFillTx/>
                <a:cs typeface="+mn-ea"/>
                <a:sym typeface="+mn-lt"/>
              </a:rPr>
              <a:t>形式----制度----习惯</a:t>
            </a:r>
            <a:endParaRPr kumimoji="1" lang="zh-CN" altLang="en-US" sz="2000" b="1" i="0" u="none" strike="noStrike" kern="0" normalizeH="0" baseline="0" noProof="0" dirty="0">
              <a:solidFill>
                <a:srgbClr val="002060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92" name="AutoShape 26"/>
          <p:cNvSpPr/>
          <p:nvPr/>
        </p:nvSpPr>
        <p:spPr bwMode="auto">
          <a:xfrm>
            <a:off x="9777714" y="1255433"/>
            <a:ext cx="381000" cy="990600"/>
          </a:xfrm>
          <a:prstGeom prst="rightBrace">
            <a:avLst>
              <a:gd name="adj1" fmla="val 21667"/>
              <a:gd name="adj2" fmla="val 50000"/>
            </a:avLst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0" normalizeH="0" baseline="0" noProof="0">
              <a:uLnTx/>
              <a:uFillTx/>
              <a:cs typeface="+mn-ea"/>
              <a:sym typeface="+mn-lt"/>
            </a:endParaRPr>
          </a:p>
        </p:txBody>
      </p:sp>
      <p:sp>
        <p:nvSpPr>
          <p:cNvPr id="93" name="AutoShape 27"/>
          <p:cNvSpPr/>
          <p:nvPr/>
        </p:nvSpPr>
        <p:spPr bwMode="auto">
          <a:xfrm>
            <a:off x="6591782" y="2892286"/>
            <a:ext cx="381000" cy="838200"/>
          </a:xfrm>
          <a:prstGeom prst="rightBrace">
            <a:avLst>
              <a:gd name="adj1" fmla="val 18333"/>
              <a:gd name="adj2" fmla="val 50000"/>
            </a:avLst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0" normalizeH="0" baseline="0" noProof="0" dirty="0">
              <a:uLnTx/>
              <a:uFillTx/>
              <a:cs typeface="+mn-ea"/>
              <a:sym typeface="+mn-lt"/>
            </a:endParaRPr>
          </a:p>
        </p:txBody>
      </p:sp>
      <p:sp>
        <p:nvSpPr>
          <p:cNvPr id="94" name="AutoShape 28"/>
          <p:cNvSpPr>
            <a:spLocks noChangeArrowheads="1"/>
          </p:cNvSpPr>
          <p:nvPr/>
        </p:nvSpPr>
        <p:spPr bwMode="auto">
          <a:xfrm>
            <a:off x="6591782" y="4085442"/>
            <a:ext cx="341453" cy="296561"/>
          </a:xfrm>
          <a:prstGeom prst="rightArrow">
            <a:avLst>
              <a:gd name="adj1" fmla="val 50000"/>
              <a:gd name="adj2" fmla="val 58333"/>
            </a:avLst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0" normalizeH="0" baseline="0" noProof="0" dirty="0">
              <a:uLnTx/>
              <a:uFillTx/>
              <a:cs typeface="+mn-ea"/>
              <a:sym typeface="+mn-lt"/>
            </a:endParaRPr>
          </a:p>
        </p:txBody>
      </p:sp>
      <p:sp>
        <p:nvSpPr>
          <p:cNvPr id="95" name="AutoShape 29"/>
          <p:cNvSpPr>
            <a:spLocks noChangeArrowheads="1"/>
          </p:cNvSpPr>
          <p:nvPr/>
        </p:nvSpPr>
        <p:spPr bwMode="auto">
          <a:xfrm>
            <a:off x="6591782" y="4771241"/>
            <a:ext cx="341453" cy="296561"/>
          </a:xfrm>
          <a:prstGeom prst="rightArrow">
            <a:avLst>
              <a:gd name="adj1" fmla="val 50000"/>
              <a:gd name="adj2" fmla="val 58333"/>
            </a:avLst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0" normalizeH="0" baseline="0" noProof="0">
              <a:uLnTx/>
              <a:uFillTx/>
              <a:cs typeface="+mn-ea"/>
              <a:sym typeface="+mn-lt"/>
            </a:endParaRPr>
          </a:p>
        </p:txBody>
      </p:sp>
      <p:sp>
        <p:nvSpPr>
          <p:cNvPr id="96" name="AutoShape 30"/>
          <p:cNvSpPr>
            <a:spLocks noChangeArrowheads="1"/>
          </p:cNvSpPr>
          <p:nvPr/>
        </p:nvSpPr>
        <p:spPr bwMode="auto">
          <a:xfrm>
            <a:off x="6591782" y="5394346"/>
            <a:ext cx="341453" cy="296561"/>
          </a:xfrm>
          <a:prstGeom prst="rightArrow">
            <a:avLst>
              <a:gd name="adj1" fmla="val 50000"/>
              <a:gd name="adj2" fmla="val 58333"/>
            </a:avLst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0" normalizeH="0" baseline="0" noProof="0">
              <a:uLnTx/>
              <a:uFillTx/>
              <a:cs typeface="+mn-ea"/>
              <a:sym typeface="+mn-lt"/>
            </a:endParaRPr>
          </a:p>
        </p:txBody>
      </p:sp>
      <p:sp>
        <p:nvSpPr>
          <p:cNvPr id="97" name="AutoShape 31"/>
          <p:cNvSpPr>
            <a:spLocks noChangeArrowheads="1"/>
          </p:cNvSpPr>
          <p:nvPr/>
        </p:nvSpPr>
        <p:spPr bwMode="auto">
          <a:xfrm>
            <a:off x="6591782" y="6068571"/>
            <a:ext cx="341453" cy="296561"/>
          </a:xfrm>
          <a:prstGeom prst="rightArrow">
            <a:avLst>
              <a:gd name="adj1" fmla="val 50000"/>
              <a:gd name="adj2" fmla="val 58333"/>
            </a:avLst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0" normalizeH="0" baseline="0" noProof="0">
              <a:uLnTx/>
              <a:uFillTx/>
              <a:cs typeface="+mn-ea"/>
              <a:sym typeface="+mn-lt"/>
            </a:endParaRPr>
          </a:p>
        </p:txBody>
      </p:sp>
      <p:cxnSp>
        <p:nvCxnSpPr>
          <p:cNvPr id="99" name="AutoShape 13"/>
          <p:cNvCxnSpPr>
            <a:cxnSpLocks noChangeShapeType="1"/>
          </p:cNvCxnSpPr>
          <p:nvPr/>
        </p:nvCxnSpPr>
        <p:spPr bwMode="auto">
          <a:xfrm>
            <a:off x="5781634" y="1662476"/>
            <a:ext cx="0" cy="175991"/>
          </a:xfrm>
          <a:prstGeom prst="straightConnector1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tailEnd type="triangle" w="med" len="med"/>
          </a:ln>
          <a:effectLst/>
        </p:spPr>
      </p:cxnSp>
      <p:grpSp>
        <p:nvGrpSpPr>
          <p:cNvPr id="140" name="组合 139"/>
          <p:cNvGrpSpPr/>
          <p:nvPr/>
        </p:nvGrpSpPr>
        <p:grpSpPr>
          <a:xfrm>
            <a:off x="3646989" y="2207933"/>
            <a:ext cx="1469021" cy="4016415"/>
            <a:chOff x="3646989" y="2207933"/>
            <a:chExt cx="1469021" cy="4016415"/>
          </a:xfrm>
        </p:grpSpPr>
        <p:cxnSp>
          <p:nvCxnSpPr>
            <p:cNvPr id="106" name="AutoShape 18"/>
            <p:cNvCxnSpPr>
              <a:cxnSpLocks noChangeShapeType="1"/>
            </p:cNvCxnSpPr>
            <p:nvPr/>
          </p:nvCxnSpPr>
          <p:spPr bwMode="auto">
            <a:xfrm>
              <a:off x="3646989" y="2207933"/>
              <a:ext cx="1144930" cy="0"/>
            </a:xfrm>
            <a:prstGeom prst="straightConnector1">
              <a:avLst/>
            </a:prstGeom>
            <a:noFill/>
            <a:ln w="19050">
              <a:solidFill>
                <a:schemeClr val="accent2">
                  <a:lumMod val="75000"/>
                </a:schemeClr>
              </a:solidFill>
              <a:miter lim="800000"/>
              <a:tailEnd type="triangle" w="med" len="med"/>
            </a:ln>
            <a:effectLst/>
          </p:spPr>
        </p:cxnSp>
        <p:cxnSp>
          <p:nvCxnSpPr>
            <p:cNvPr id="109" name="AutoShape 18"/>
            <p:cNvCxnSpPr>
              <a:cxnSpLocks noChangeShapeType="1"/>
            </p:cNvCxnSpPr>
            <p:nvPr/>
          </p:nvCxnSpPr>
          <p:spPr bwMode="auto">
            <a:xfrm>
              <a:off x="3646989" y="6224348"/>
              <a:ext cx="1469021" cy="0"/>
            </a:xfrm>
            <a:prstGeom prst="straightConnector1">
              <a:avLst/>
            </a:prstGeom>
            <a:noFill/>
            <a:ln w="19050">
              <a:solidFill>
                <a:schemeClr val="accent2">
                  <a:lumMod val="75000"/>
                </a:schemeClr>
              </a:solidFill>
              <a:miter lim="800000"/>
              <a:tailEnd type="triangle" w="med" len="med"/>
            </a:ln>
            <a:effectLst/>
          </p:spPr>
        </p:cxnSp>
      </p:grpSp>
      <p:cxnSp>
        <p:nvCxnSpPr>
          <p:cNvPr id="120" name="AutoShape 13"/>
          <p:cNvCxnSpPr>
            <a:cxnSpLocks noChangeShapeType="1"/>
          </p:cNvCxnSpPr>
          <p:nvPr/>
        </p:nvCxnSpPr>
        <p:spPr bwMode="auto">
          <a:xfrm>
            <a:off x="5781634" y="2566828"/>
            <a:ext cx="0" cy="175991"/>
          </a:xfrm>
          <a:prstGeom prst="straightConnector1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tailEnd type="triangle" w="med" len="med"/>
          </a:ln>
          <a:effectLst/>
        </p:spPr>
      </p:cxnSp>
      <p:cxnSp>
        <p:nvCxnSpPr>
          <p:cNvPr id="121" name="AutoShape 13"/>
          <p:cNvCxnSpPr>
            <a:cxnSpLocks noChangeShapeType="1"/>
          </p:cNvCxnSpPr>
          <p:nvPr/>
        </p:nvCxnSpPr>
        <p:spPr bwMode="auto">
          <a:xfrm>
            <a:off x="5781634" y="3189826"/>
            <a:ext cx="0" cy="175991"/>
          </a:xfrm>
          <a:prstGeom prst="straightConnector1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tailEnd type="triangle" w="med" len="med"/>
          </a:ln>
          <a:effectLst/>
        </p:spPr>
      </p:cxnSp>
      <p:cxnSp>
        <p:nvCxnSpPr>
          <p:cNvPr id="122" name="AutoShape 13"/>
          <p:cNvCxnSpPr>
            <a:cxnSpLocks noChangeShapeType="1"/>
          </p:cNvCxnSpPr>
          <p:nvPr/>
        </p:nvCxnSpPr>
        <p:spPr bwMode="auto">
          <a:xfrm>
            <a:off x="5781634" y="3835974"/>
            <a:ext cx="0" cy="175991"/>
          </a:xfrm>
          <a:prstGeom prst="straightConnector1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tailEnd type="triangle" w="med" len="med"/>
          </a:ln>
          <a:effectLst/>
        </p:spPr>
      </p:cxnSp>
      <p:cxnSp>
        <p:nvCxnSpPr>
          <p:cNvPr id="124" name="AutoShape 13"/>
          <p:cNvCxnSpPr>
            <a:cxnSpLocks noChangeShapeType="1"/>
          </p:cNvCxnSpPr>
          <p:nvPr/>
        </p:nvCxnSpPr>
        <p:spPr bwMode="auto">
          <a:xfrm>
            <a:off x="5781634" y="4496112"/>
            <a:ext cx="0" cy="175991"/>
          </a:xfrm>
          <a:prstGeom prst="straightConnector1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tailEnd type="triangle" w="med" len="med"/>
          </a:ln>
          <a:effectLst/>
        </p:spPr>
      </p:cxnSp>
      <p:cxnSp>
        <p:nvCxnSpPr>
          <p:cNvPr id="125" name="AutoShape 13"/>
          <p:cNvCxnSpPr>
            <a:cxnSpLocks noChangeShapeType="1"/>
          </p:cNvCxnSpPr>
          <p:nvPr/>
        </p:nvCxnSpPr>
        <p:spPr bwMode="auto">
          <a:xfrm>
            <a:off x="5763215" y="5160974"/>
            <a:ext cx="0" cy="175991"/>
          </a:xfrm>
          <a:prstGeom prst="straightConnector1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tailEnd type="triangle" w="med" len="med"/>
          </a:ln>
          <a:effectLst/>
        </p:spPr>
      </p:cxnSp>
      <p:cxnSp>
        <p:nvCxnSpPr>
          <p:cNvPr id="126" name="AutoShape 13"/>
          <p:cNvCxnSpPr>
            <a:cxnSpLocks noChangeShapeType="1"/>
          </p:cNvCxnSpPr>
          <p:nvPr/>
        </p:nvCxnSpPr>
        <p:spPr bwMode="auto">
          <a:xfrm>
            <a:off x="5763215" y="5764701"/>
            <a:ext cx="0" cy="232402"/>
          </a:xfrm>
          <a:prstGeom prst="straightConnector1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tailEnd type="triangle" w="med" len="med"/>
          </a:ln>
          <a:effectLst/>
        </p:spPr>
      </p:cxnSp>
      <p:grpSp>
        <p:nvGrpSpPr>
          <p:cNvPr id="131" name="组合 130"/>
          <p:cNvGrpSpPr/>
          <p:nvPr/>
        </p:nvGrpSpPr>
        <p:grpSpPr>
          <a:xfrm>
            <a:off x="502416" y="2110154"/>
            <a:ext cx="2011219" cy="4099727"/>
            <a:chOff x="1165607" y="2160396"/>
            <a:chExt cx="1517301" cy="4099727"/>
          </a:xfrm>
        </p:grpSpPr>
        <p:sp>
          <p:nvSpPr>
            <p:cNvPr id="129" name="箭头: 五边形 128"/>
            <p:cNvSpPr/>
            <p:nvPr/>
          </p:nvSpPr>
          <p:spPr>
            <a:xfrm>
              <a:off x="1165607" y="2160396"/>
              <a:ext cx="1517301" cy="4099727"/>
            </a:xfrm>
            <a:prstGeom prst="rightArrowCallout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  <a:gs pos="48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1414795" y="2440544"/>
              <a:ext cx="626226" cy="3539430"/>
            </a:xfrm>
            <a:prstGeom prst="rightArrowCallout">
              <a:avLst>
                <a:gd name="adj1" fmla="val 25000"/>
                <a:gd name="adj2" fmla="val 25000"/>
                <a:gd name="adj3" fmla="val 40578"/>
                <a:gd name="adj4" fmla="val 64977"/>
              </a:avLst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整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理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与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整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顿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的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关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系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2" name="标题 1"/>
          <p:cNvSpPr txBox="1">
            <a:spLocks noChangeArrowheads="1"/>
          </p:cNvSpPr>
          <p:nvPr/>
        </p:nvSpPr>
        <p:spPr>
          <a:xfrm>
            <a:off x="4536314" y="256576"/>
            <a:ext cx="3119372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" name="椭圆 75"/>
          <p:cNvSpPr/>
          <p:nvPr/>
        </p:nvSpPr>
        <p:spPr bwMode="auto">
          <a:xfrm>
            <a:off x="10468873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5" name="TextBox 105"/>
          <p:cNvSpPr>
            <a:spLocks noChangeArrowheads="1"/>
          </p:cNvSpPr>
          <p:nvPr/>
        </p:nvSpPr>
        <p:spPr bwMode="auto">
          <a:xfrm>
            <a:off x="10639063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整  顿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36" name="AutoShape 18"/>
          <p:cNvCxnSpPr>
            <a:cxnSpLocks noChangeShapeType="1"/>
          </p:cNvCxnSpPr>
          <p:nvPr/>
        </p:nvCxnSpPr>
        <p:spPr bwMode="auto">
          <a:xfrm flipH="1">
            <a:off x="3043124" y="4117120"/>
            <a:ext cx="592853" cy="0"/>
          </a:xfrm>
          <a:prstGeom prst="straightConnector1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tailEnd type="triangle" w="med" len="med"/>
          </a:ln>
          <a:effectLst/>
        </p:spPr>
      </p:cxnSp>
      <p:sp>
        <p:nvSpPr>
          <p:cNvPr id="139" name="Rectangle 10"/>
          <p:cNvSpPr>
            <a:spLocks noChangeArrowheads="1"/>
          </p:cNvSpPr>
          <p:nvPr/>
        </p:nvSpPr>
        <p:spPr bwMode="auto">
          <a:xfrm>
            <a:off x="2372916" y="3895636"/>
            <a:ext cx="990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0" normalizeH="0" baseline="0" noProof="0" dirty="0">
                <a:solidFill>
                  <a:schemeClr val="accent2">
                    <a:lumMod val="75000"/>
                  </a:schemeClr>
                </a:solidFill>
                <a:uLnTx/>
                <a:uFillTx/>
                <a:cs typeface="+mn-ea"/>
                <a:sym typeface="+mn-lt"/>
              </a:rPr>
              <a:t>整</a:t>
            </a:r>
            <a:endParaRPr kumimoji="1" lang="en-US" altLang="zh-CN" sz="2400" b="1" i="0" u="none" strike="noStrike" kern="0" normalizeH="0" baseline="0" noProof="0" dirty="0">
              <a:solidFill>
                <a:schemeClr val="accent2">
                  <a:lumMod val="75000"/>
                </a:schemeClr>
              </a:solidFill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0" normalizeH="0" baseline="0" noProof="0" dirty="0">
                <a:solidFill>
                  <a:schemeClr val="accent2">
                    <a:lumMod val="75000"/>
                  </a:schemeClr>
                </a:solidFill>
                <a:uLnTx/>
                <a:uFillTx/>
                <a:cs typeface="+mn-ea"/>
                <a:sym typeface="+mn-lt"/>
              </a:rPr>
              <a:t>顿</a:t>
            </a:r>
            <a:endParaRPr kumimoji="1" lang="zh-CN" altLang="en-US" sz="2400" b="1" i="0" u="none" strike="noStrike" kern="0" normalizeH="0" baseline="0" noProof="0" dirty="0">
              <a:solidFill>
                <a:schemeClr val="accent2">
                  <a:lumMod val="7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29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29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29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29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329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829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329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829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329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829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329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829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329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829"/>
                            </p:stCondLst>
                            <p:childTnLst>
                              <p:par>
                                <p:cTn id="1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38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880"/>
                            </p:stCondLst>
                            <p:childTnLst>
                              <p:par>
                                <p:cTn id="1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529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29"/>
                            </p:stCondLst>
                            <p:childTnLst>
                              <p:par>
                                <p:cTn id="1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3079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3579"/>
                            </p:stCondLst>
                            <p:childTnLst>
                              <p:par>
                                <p:cTn id="1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4579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079"/>
                            </p:stCondLst>
                            <p:childTnLst>
                              <p:par>
                                <p:cTn id="1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6229"/>
                            </p:stCondLst>
                            <p:childTnLst>
                              <p:par>
                                <p:cTn id="1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7229"/>
                            </p:stCondLst>
                            <p:childTnLst>
                              <p:par>
                                <p:cTn id="1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3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3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85" grpId="0" animBg="1"/>
      <p:bldP spid="86" grpId="0"/>
      <p:bldP spid="87" grpId="0"/>
      <p:bldP spid="88" grpId="0"/>
      <p:bldP spid="89" grpId="0"/>
      <p:bldP spid="90" grpId="0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1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506091" y="249520"/>
            <a:ext cx="3179819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399785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569975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清  扫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76130" y="1376421"/>
            <a:ext cx="2357379" cy="644022"/>
            <a:chOff x="2083443" y="2083442"/>
            <a:chExt cx="2623596" cy="461638"/>
          </a:xfrm>
        </p:grpSpPr>
        <p:sp>
          <p:nvSpPr>
            <p:cNvPr id="18" name="矩形: 圆角 17"/>
            <p:cNvSpPr/>
            <p:nvPr/>
          </p:nvSpPr>
          <p:spPr>
            <a:xfrm>
              <a:off x="2083443" y="2083442"/>
              <a:ext cx="2623596" cy="461638"/>
            </a:xfrm>
            <a:prstGeom prst="downArrowCallou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9" name="文本占位符 13"/>
            <p:cNvSpPr txBox="1"/>
            <p:nvPr/>
          </p:nvSpPr>
          <p:spPr>
            <a:xfrm>
              <a:off x="2717270" y="2099152"/>
              <a:ext cx="1640294" cy="414360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清扫的定义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TextBox 6"/>
          <p:cNvSpPr>
            <a:spLocks noChangeArrowheads="1"/>
          </p:cNvSpPr>
          <p:nvPr/>
        </p:nvSpPr>
        <p:spPr bwMode="auto">
          <a:xfrm>
            <a:off x="2282568" y="1775272"/>
            <a:ext cx="4725366" cy="64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清除工作场所的脏污（灰尘、污垢、异物等），并防止脏污的再发生，保持工作场所干净亮丽。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76130" y="2533924"/>
            <a:ext cx="2461551" cy="670388"/>
            <a:chOff x="2083443" y="2073033"/>
            <a:chExt cx="2739532" cy="480537"/>
          </a:xfrm>
        </p:grpSpPr>
        <p:sp>
          <p:nvSpPr>
            <p:cNvPr id="22" name="矩形: 圆角 21"/>
            <p:cNvSpPr/>
            <p:nvPr/>
          </p:nvSpPr>
          <p:spPr>
            <a:xfrm>
              <a:off x="2083443" y="2083442"/>
              <a:ext cx="2623596" cy="461638"/>
            </a:xfrm>
            <a:prstGeom prst="downArrowCallou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3" name="文本占位符 13"/>
            <p:cNvSpPr txBox="1"/>
            <p:nvPr/>
          </p:nvSpPr>
          <p:spPr>
            <a:xfrm>
              <a:off x="2652861" y="2073033"/>
              <a:ext cx="2170114" cy="480537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清扫的目的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TextBox 6"/>
          <p:cNvSpPr>
            <a:spLocks noChangeArrowheads="1"/>
          </p:cNvSpPr>
          <p:nvPr/>
        </p:nvSpPr>
        <p:spPr bwMode="auto">
          <a:xfrm>
            <a:off x="2328293" y="2989941"/>
            <a:ext cx="3729943" cy="96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保持令人心情愉快、干净亮丽的工作环境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减少脏污对品质的影响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消除微小的缺陷，排除隐患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095271" y="1310787"/>
            <a:ext cx="2461551" cy="670388"/>
            <a:chOff x="2083443" y="2073033"/>
            <a:chExt cx="2739532" cy="480537"/>
          </a:xfrm>
        </p:grpSpPr>
        <p:sp>
          <p:nvSpPr>
            <p:cNvPr id="26" name="矩形: 圆角 25"/>
            <p:cNvSpPr/>
            <p:nvPr/>
          </p:nvSpPr>
          <p:spPr>
            <a:xfrm>
              <a:off x="2083443" y="2083442"/>
              <a:ext cx="2623596" cy="461638"/>
            </a:xfrm>
            <a:prstGeom prst="downArrowCallou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7" name="文本占位符 13"/>
            <p:cNvSpPr txBox="1"/>
            <p:nvPr/>
          </p:nvSpPr>
          <p:spPr>
            <a:xfrm>
              <a:off x="2652861" y="2073033"/>
              <a:ext cx="2170114" cy="480537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清扫实施要点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TextBox 6"/>
          <p:cNvSpPr>
            <a:spLocks noChangeArrowheads="1"/>
          </p:cNvSpPr>
          <p:nvPr/>
        </p:nvSpPr>
        <p:spPr bwMode="auto">
          <a:xfrm>
            <a:off x="7347307" y="1717082"/>
            <a:ext cx="4844778" cy="183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、建立清扫责任区（室内、室外、公用设备）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、执行例行清扫，清理脏污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、调查污染源，予以杜绝和隔离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、建立基准，保持制度化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、寻找污染源，实施改善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937077" y="3945673"/>
            <a:ext cx="6317847" cy="684884"/>
            <a:chOff x="729205" y="5514263"/>
            <a:chExt cx="6565111" cy="435126"/>
          </a:xfrm>
        </p:grpSpPr>
        <p:sp>
          <p:nvSpPr>
            <p:cNvPr id="30" name="矩形: 圆角 29"/>
            <p:cNvSpPr/>
            <p:nvPr/>
          </p:nvSpPr>
          <p:spPr>
            <a:xfrm>
              <a:off x="729205" y="5544273"/>
              <a:ext cx="6565111" cy="389876"/>
            </a:xfrm>
            <a:prstGeom prst="downArrowCallou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文本占位符 13"/>
            <p:cNvSpPr txBox="1"/>
            <p:nvPr/>
          </p:nvSpPr>
          <p:spPr>
            <a:xfrm>
              <a:off x="2532170" y="5514263"/>
              <a:ext cx="3646512" cy="435126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办公场所是否存在以下现象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58847" y="4621908"/>
            <a:ext cx="478441" cy="478442"/>
            <a:chOff x="2903394" y="3937651"/>
            <a:chExt cx="478441" cy="478442"/>
          </a:xfrm>
        </p:grpSpPr>
        <p:sp>
          <p:nvSpPr>
            <p:cNvPr id="63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Group 54"/>
          <p:cNvGrpSpPr/>
          <p:nvPr/>
        </p:nvGrpSpPr>
        <p:grpSpPr bwMode="auto">
          <a:xfrm>
            <a:off x="1494860" y="4707617"/>
            <a:ext cx="2706751" cy="327369"/>
            <a:chOff x="0" y="368846"/>
            <a:chExt cx="2705906" cy="326998"/>
          </a:xfrm>
        </p:grpSpPr>
        <p:sp>
          <p:nvSpPr>
            <p:cNvPr id="66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办公室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-------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垃圾成堆 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58847" y="5231508"/>
            <a:ext cx="478441" cy="478442"/>
            <a:chOff x="2903394" y="3937651"/>
            <a:chExt cx="478441" cy="478442"/>
          </a:xfrm>
        </p:grpSpPr>
        <p:sp>
          <p:nvSpPr>
            <p:cNvPr id="69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Group 54"/>
          <p:cNvGrpSpPr/>
          <p:nvPr/>
        </p:nvGrpSpPr>
        <p:grpSpPr bwMode="auto">
          <a:xfrm>
            <a:off x="1494860" y="5317219"/>
            <a:ext cx="2718327" cy="308077"/>
            <a:chOff x="0" y="368846"/>
            <a:chExt cx="2717479" cy="307727"/>
          </a:xfrm>
        </p:grpSpPr>
        <p:sp>
          <p:nvSpPr>
            <p:cNvPr id="72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办公桌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-------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灰厚三尺 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58847" y="5810242"/>
            <a:ext cx="478441" cy="478442"/>
            <a:chOff x="2903394" y="3937651"/>
            <a:chExt cx="478441" cy="478442"/>
          </a:xfrm>
        </p:grpSpPr>
        <p:sp>
          <p:nvSpPr>
            <p:cNvPr id="75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7" name="Group 54"/>
          <p:cNvGrpSpPr/>
          <p:nvPr/>
        </p:nvGrpSpPr>
        <p:grpSpPr bwMode="auto">
          <a:xfrm>
            <a:off x="1494860" y="5895951"/>
            <a:ext cx="2729901" cy="354377"/>
            <a:chOff x="0" y="368845"/>
            <a:chExt cx="2729049" cy="353975"/>
          </a:xfrm>
        </p:grpSpPr>
        <p:sp>
          <p:nvSpPr>
            <p:cNvPr id="78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自我形象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----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蓬头垢面 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651171" y="4621908"/>
            <a:ext cx="478441" cy="478442"/>
            <a:chOff x="2903394" y="3937651"/>
            <a:chExt cx="478441" cy="478442"/>
          </a:xfrm>
        </p:grpSpPr>
        <p:sp>
          <p:nvSpPr>
            <p:cNvPr id="93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5" name="Group 54"/>
          <p:cNvGrpSpPr/>
          <p:nvPr/>
        </p:nvGrpSpPr>
        <p:grpSpPr bwMode="auto">
          <a:xfrm>
            <a:off x="5187184" y="4707617"/>
            <a:ext cx="2706751" cy="327369"/>
            <a:chOff x="0" y="368846"/>
            <a:chExt cx="2705906" cy="326998"/>
          </a:xfrm>
        </p:grpSpPr>
        <p:sp>
          <p:nvSpPr>
            <p:cNvPr id="96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工作服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-------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脏不忍睹 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651171" y="5231508"/>
            <a:ext cx="478441" cy="478442"/>
            <a:chOff x="2903394" y="3937651"/>
            <a:chExt cx="478441" cy="478442"/>
          </a:xfrm>
        </p:grpSpPr>
        <p:sp>
          <p:nvSpPr>
            <p:cNvPr id="99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1" name="Group 54"/>
          <p:cNvGrpSpPr/>
          <p:nvPr/>
        </p:nvGrpSpPr>
        <p:grpSpPr bwMode="auto">
          <a:xfrm>
            <a:off x="5187184" y="5317219"/>
            <a:ext cx="2718327" cy="308077"/>
            <a:chOff x="0" y="368846"/>
            <a:chExt cx="2717479" cy="307727"/>
          </a:xfrm>
        </p:grpSpPr>
        <p:sp>
          <p:nvSpPr>
            <p:cNvPr id="102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仓库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-----------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乱扔杂物 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651171" y="5810242"/>
            <a:ext cx="478441" cy="478442"/>
            <a:chOff x="2903394" y="3937651"/>
            <a:chExt cx="478441" cy="478442"/>
          </a:xfrm>
        </p:grpSpPr>
        <p:sp>
          <p:nvSpPr>
            <p:cNvPr id="105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06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7" name="Group 54"/>
          <p:cNvGrpSpPr/>
          <p:nvPr/>
        </p:nvGrpSpPr>
        <p:grpSpPr bwMode="auto">
          <a:xfrm>
            <a:off x="5187184" y="5895951"/>
            <a:ext cx="2729901" cy="354377"/>
            <a:chOff x="0" y="368845"/>
            <a:chExt cx="2729049" cy="353975"/>
          </a:xfrm>
        </p:grpSpPr>
        <p:sp>
          <p:nvSpPr>
            <p:cNvPr id="108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洗手池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--------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油渍尺厚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268577" y="4621908"/>
            <a:ext cx="478441" cy="478442"/>
            <a:chOff x="2903394" y="3937651"/>
            <a:chExt cx="478441" cy="478442"/>
          </a:xfrm>
        </p:grpSpPr>
        <p:sp>
          <p:nvSpPr>
            <p:cNvPr id="111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07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3" name="Group 54"/>
          <p:cNvGrpSpPr/>
          <p:nvPr/>
        </p:nvGrpSpPr>
        <p:grpSpPr bwMode="auto">
          <a:xfrm>
            <a:off x="8804590" y="4707617"/>
            <a:ext cx="2706751" cy="327369"/>
            <a:chOff x="0" y="368846"/>
            <a:chExt cx="2705906" cy="326998"/>
          </a:xfrm>
        </p:grpSpPr>
        <p:sp>
          <p:nvSpPr>
            <p:cNvPr id="114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食堂餐桌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-----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残羹到处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8268577" y="5231508"/>
            <a:ext cx="478441" cy="478442"/>
            <a:chOff x="2903394" y="3937651"/>
            <a:chExt cx="478441" cy="478442"/>
          </a:xfrm>
        </p:grpSpPr>
        <p:sp>
          <p:nvSpPr>
            <p:cNvPr id="117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08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9" name="Group 54"/>
          <p:cNvGrpSpPr/>
          <p:nvPr/>
        </p:nvGrpSpPr>
        <p:grpSpPr bwMode="auto">
          <a:xfrm>
            <a:off x="8804590" y="5317219"/>
            <a:ext cx="2718327" cy="308077"/>
            <a:chOff x="0" y="368846"/>
            <a:chExt cx="2717479" cy="307727"/>
          </a:xfrm>
        </p:grpSpPr>
        <p:sp>
          <p:nvSpPr>
            <p:cNvPr id="120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厕所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---------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无处立脚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268577" y="5810242"/>
            <a:ext cx="478441" cy="478442"/>
            <a:chOff x="2903394" y="3937651"/>
            <a:chExt cx="478441" cy="478442"/>
          </a:xfrm>
        </p:grpSpPr>
        <p:sp>
          <p:nvSpPr>
            <p:cNvPr id="123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09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5" name="Group 54"/>
          <p:cNvGrpSpPr/>
          <p:nvPr/>
        </p:nvGrpSpPr>
        <p:grpSpPr bwMode="auto">
          <a:xfrm>
            <a:off x="8804590" y="5895951"/>
            <a:ext cx="2729901" cy="354377"/>
            <a:chOff x="0" y="368845"/>
            <a:chExt cx="2729049" cy="353975"/>
          </a:xfrm>
        </p:grpSpPr>
        <p:sp>
          <p:nvSpPr>
            <p:cNvPr id="126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车间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----------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破烂不堪 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50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500"/>
                            </p:stCondLst>
                            <p:childTnLst>
                              <p:par>
                                <p:cTn id="1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 autoUpdateAnimBg="0"/>
      <p:bldP spid="5" grpId="0"/>
      <p:bldP spid="20" grpId="0"/>
      <p:bldP spid="24" grpId="0"/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 flipH="1">
            <a:off x="7833360" y="2057400"/>
            <a:ext cx="2167657" cy="792480"/>
            <a:chOff x="7433543" y="2057400"/>
            <a:chExt cx="2167657" cy="792480"/>
          </a:xfrm>
        </p:grpSpPr>
        <p:sp>
          <p:nvSpPr>
            <p:cNvPr id="14" name="箭头: 五边形 13"/>
            <p:cNvSpPr/>
            <p:nvPr/>
          </p:nvSpPr>
          <p:spPr>
            <a:xfrm>
              <a:off x="7620000" y="2057400"/>
              <a:ext cx="1981200" cy="792480"/>
            </a:xfrm>
            <a:prstGeom prst="homePlate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2" name="TextBox 105"/>
            <p:cNvSpPr>
              <a:spLocks noChangeArrowheads="1"/>
            </p:cNvSpPr>
            <p:nvPr/>
          </p:nvSpPr>
          <p:spPr bwMode="auto">
            <a:xfrm>
              <a:off x="7433543" y="2176076"/>
              <a:ext cx="1882731" cy="584361"/>
            </a:xfrm>
            <a:prstGeom prst="roundRect">
              <a:avLst>
                <a:gd name="adj" fmla="val 19169"/>
              </a:avLst>
            </a:prstGeom>
            <a:noFill/>
            <a:ln w="1905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污染源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6522720" y="2057400"/>
            <a:ext cx="2236765" cy="792480"/>
            <a:chOff x="6069035" y="2057400"/>
            <a:chExt cx="2236765" cy="792480"/>
          </a:xfrm>
        </p:grpSpPr>
        <p:sp>
          <p:nvSpPr>
            <p:cNvPr id="13" name="箭头: 五边形 12"/>
            <p:cNvSpPr/>
            <p:nvPr/>
          </p:nvSpPr>
          <p:spPr>
            <a:xfrm>
              <a:off x="6324600" y="2057400"/>
              <a:ext cx="1981200" cy="792480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1" name="TextBox 105"/>
            <p:cNvSpPr>
              <a:spLocks noChangeArrowheads="1"/>
            </p:cNvSpPr>
            <p:nvPr/>
          </p:nvSpPr>
          <p:spPr bwMode="auto">
            <a:xfrm>
              <a:off x="6069035" y="2182333"/>
              <a:ext cx="1882731" cy="584361"/>
            </a:xfrm>
            <a:prstGeom prst="roundRect">
              <a:avLst>
                <a:gd name="adj" fmla="val 19169"/>
              </a:avLst>
            </a:prstGeom>
            <a:noFill/>
            <a:ln w="1905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工具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5303520" y="2057400"/>
            <a:ext cx="2215482" cy="792480"/>
            <a:chOff x="4901598" y="2057400"/>
            <a:chExt cx="2215482" cy="792480"/>
          </a:xfrm>
        </p:grpSpPr>
        <p:sp>
          <p:nvSpPr>
            <p:cNvPr id="12" name="箭头: 五边形 11"/>
            <p:cNvSpPr/>
            <p:nvPr/>
          </p:nvSpPr>
          <p:spPr>
            <a:xfrm>
              <a:off x="5135880" y="2057400"/>
              <a:ext cx="1981200" cy="792480"/>
            </a:xfrm>
            <a:prstGeom prst="homePlate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0" name="TextBox 105"/>
            <p:cNvSpPr>
              <a:spLocks noChangeArrowheads="1"/>
            </p:cNvSpPr>
            <p:nvPr/>
          </p:nvSpPr>
          <p:spPr bwMode="auto">
            <a:xfrm>
              <a:off x="4901598" y="2184839"/>
              <a:ext cx="1882731" cy="584361"/>
            </a:xfrm>
            <a:prstGeom prst="roundRect">
              <a:avLst>
                <a:gd name="adj" fmla="val 19169"/>
              </a:avLst>
            </a:prstGeom>
            <a:noFill/>
            <a:ln w="1905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设备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4008120" y="2057400"/>
            <a:ext cx="2138379" cy="792480"/>
            <a:chOff x="3637581" y="2057400"/>
            <a:chExt cx="2138379" cy="792480"/>
          </a:xfrm>
        </p:grpSpPr>
        <p:sp>
          <p:nvSpPr>
            <p:cNvPr id="11" name="箭头: 五边形 10"/>
            <p:cNvSpPr/>
            <p:nvPr/>
          </p:nvSpPr>
          <p:spPr>
            <a:xfrm>
              <a:off x="3794760" y="2057400"/>
              <a:ext cx="1981200" cy="792480"/>
            </a:xfrm>
            <a:prstGeom prst="homePlat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9" name="TextBox 105"/>
            <p:cNvSpPr>
              <a:spLocks noChangeArrowheads="1"/>
            </p:cNvSpPr>
            <p:nvPr/>
          </p:nvSpPr>
          <p:spPr bwMode="auto">
            <a:xfrm>
              <a:off x="3637581" y="2184839"/>
              <a:ext cx="1882731" cy="584361"/>
            </a:xfrm>
            <a:prstGeom prst="roundRect">
              <a:avLst>
                <a:gd name="adj" fmla="val 19169"/>
              </a:avLst>
            </a:prstGeom>
            <a:noFill/>
            <a:ln w="1905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天花板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483509" y="249520"/>
            <a:ext cx="3224982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473897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644087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清  扫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6130" y="1376421"/>
            <a:ext cx="2357379" cy="409165"/>
            <a:chOff x="2083443" y="2083442"/>
            <a:chExt cx="2623596" cy="461638"/>
          </a:xfrm>
        </p:grpSpPr>
        <p:sp>
          <p:nvSpPr>
            <p:cNvPr id="7" name="矩形: 圆角 6"/>
            <p:cNvSpPr/>
            <p:nvPr/>
          </p:nvSpPr>
          <p:spPr>
            <a:xfrm>
              <a:off x="2083443" y="2083442"/>
              <a:ext cx="2623596" cy="461638"/>
            </a:xfrm>
            <a:prstGeom prst="homePlate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8" name="文本占位符 13"/>
            <p:cNvSpPr txBox="1"/>
            <p:nvPr/>
          </p:nvSpPr>
          <p:spPr>
            <a:xfrm>
              <a:off x="2717270" y="2099152"/>
              <a:ext cx="1640294" cy="414360"/>
            </a:xfrm>
            <a:prstGeom prst="homePlate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清扫的对象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2636520" y="2057400"/>
            <a:ext cx="2185142" cy="792480"/>
            <a:chOff x="2310658" y="2057400"/>
            <a:chExt cx="2185142" cy="792480"/>
          </a:xfrm>
        </p:grpSpPr>
        <p:sp>
          <p:nvSpPr>
            <p:cNvPr id="10" name="箭头: 五边形 9"/>
            <p:cNvSpPr/>
            <p:nvPr/>
          </p:nvSpPr>
          <p:spPr>
            <a:xfrm>
              <a:off x="2514600" y="2057400"/>
              <a:ext cx="1981200" cy="792480"/>
            </a:xfrm>
            <a:prstGeom prst="homePlat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8" name="TextBox 105"/>
            <p:cNvSpPr>
              <a:spLocks noChangeArrowheads="1"/>
            </p:cNvSpPr>
            <p:nvPr/>
          </p:nvSpPr>
          <p:spPr bwMode="auto">
            <a:xfrm>
              <a:off x="2310658" y="2149611"/>
              <a:ext cx="1882731" cy="584361"/>
            </a:xfrm>
            <a:prstGeom prst="roundRect">
              <a:avLst>
                <a:gd name="adj" fmla="val 19169"/>
              </a:avLst>
            </a:prstGeom>
            <a:noFill/>
            <a:ln w="1905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墙面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1173480" y="2057400"/>
            <a:ext cx="1981200" cy="792480"/>
            <a:chOff x="1173480" y="2057400"/>
            <a:chExt cx="1981200" cy="792480"/>
          </a:xfrm>
        </p:grpSpPr>
        <p:sp>
          <p:nvSpPr>
            <p:cNvPr id="9" name="箭头: 五边形 8"/>
            <p:cNvSpPr/>
            <p:nvPr/>
          </p:nvSpPr>
          <p:spPr>
            <a:xfrm>
              <a:off x="1173480" y="2057400"/>
              <a:ext cx="1981200" cy="792480"/>
            </a:xfrm>
            <a:prstGeom prst="homePlat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5" name="TextBox 105"/>
            <p:cNvSpPr>
              <a:spLocks noChangeArrowheads="1"/>
            </p:cNvSpPr>
            <p:nvPr/>
          </p:nvSpPr>
          <p:spPr bwMode="auto">
            <a:xfrm>
              <a:off x="1195749" y="2176076"/>
              <a:ext cx="1882731" cy="584361"/>
            </a:xfrm>
            <a:prstGeom prst="roundRect">
              <a:avLst>
                <a:gd name="adj" fmla="val 19169"/>
              </a:avLst>
            </a:prstGeom>
            <a:noFill/>
            <a:ln w="1905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地面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76130" y="3081986"/>
            <a:ext cx="2357379" cy="425721"/>
            <a:chOff x="2083443" y="2064763"/>
            <a:chExt cx="2623596" cy="480317"/>
          </a:xfrm>
        </p:grpSpPr>
        <p:sp>
          <p:nvSpPr>
            <p:cNvPr id="29" name="矩形: 圆角 28"/>
            <p:cNvSpPr/>
            <p:nvPr/>
          </p:nvSpPr>
          <p:spPr>
            <a:xfrm>
              <a:off x="2083443" y="2083442"/>
              <a:ext cx="2623596" cy="461638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0" name="文本占位符 13"/>
            <p:cNvSpPr txBox="1"/>
            <p:nvPr/>
          </p:nvSpPr>
          <p:spPr>
            <a:xfrm>
              <a:off x="2479815" y="2064763"/>
              <a:ext cx="2113005" cy="477490"/>
            </a:xfrm>
            <a:prstGeom prst="homePlate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清扫要注意三化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11 Rectángulo"/>
          <p:cNvSpPr/>
          <p:nvPr/>
        </p:nvSpPr>
        <p:spPr>
          <a:xfrm>
            <a:off x="1431663" y="3973995"/>
            <a:ext cx="2634259" cy="710795"/>
          </a:xfrm>
          <a:prstGeom prst="downArrowCallout">
            <a:avLst/>
          </a:prstGeom>
          <a:gradFill>
            <a:gsLst>
              <a:gs pos="0">
                <a:schemeClr val="accent3">
                  <a:shade val="51000"/>
                  <a:satMod val="130000"/>
                </a:schemeClr>
              </a:gs>
              <a:gs pos="48000">
                <a:schemeClr val="accent3">
                  <a:lumMod val="75000"/>
                </a:schemeClr>
              </a:gs>
              <a:gs pos="100000">
                <a:schemeClr val="accent3"/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责任化</a:t>
            </a:r>
            <a:endParaRPr lang="en-US" altLang="zh-CN" sz="24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6" name="TextBox 3"/>
          <p:cNvSpPr>
            <a:spLocks noChangeArrowheads="1"/>
          </p:cNvSpPr>
          <p:nvPr/>
        </p:nvSpPr>
        <p:spPr bwMode="auto">
          <a:xfrm>
            <a:off x="1351726" y="4687296"/>
            <a:ext cx="2702114" cy="156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23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明确责任和要求，制定责任表，明确清扫区域，责任人，周期，目标，具体要求，以及方法和使用工具。</a:t>
            </a:r>
            <a:endParaRPr lang="zh-CN" altLang="en-US" sz="18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11 Rectángulo"/>
          <p:cNvSpPr/>
          <p:nvPr/>
        </p:nvSpPr>
        <p:spPr>
          <a:xfrm>
            <a:off x="4799703" y="3973995"/>
            <a:ext cx="2634259" cy="710795"/>
          </a:xfrm>
          <a:prstGeom prst="downArrowCallou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48000">
                <a:schemeClr val="accent2">
                  <a:lumMod val="75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标准化</a:t>
            </a:r>
            <a:endParaRPr lang="en-US" altLang="zh-CN" sz="24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TextBox 3"/>
          <p:cNvSpPr>
            <a:spLocks noChangeArrowheads="1"/>
          </p:cNvSpPr>
          <p:nvPr/>
        </p:nvSpPr>
        <p:spPr bwMode="auto">
          <a:xfrm>
            <a:off x="4719766" y="4687296"/>
            <a:ext cx="2702114" cy="127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23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采用相同的，不易造成安全隐患的，效率高的方式方法，避免手法和流程不一样影响现场管理。</a:t>
            </a:r>
            <a:endParaRPr lang="zh-CN" altLang="en-US" sz="18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11 Rectángulo"/>
          <p:cNvSpPr/>
          <p:nvPr/>
        </p:nvSpPr>
        <p:spPr>
          <a:xfrm>
            <a:off x="8198223" y="3973995"/>
            <a:ext cx="2634259" cy="710795"/>
          </a:xfrm>
          <a:prstGeom prst="downArrowCallou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48000">
                <a:schemeClr val="bg2">
                  <a:lumMod val="25000"/>
                </a:schemeClr>
              </a:gs>
              <a:gs pos="100000">
                <a:schemeClr val="bg2">
                  <a:lumMod val="75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污染源改善化</a:t>
            </a:r>
            <a:endParaRPr lang="en-US" altLang="zh-CN" sz="24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TextBox 3"/>
          <p:cNvSpPr>
            <a:spLocks noChangeArrowheads="1"/>
          </p:cNvSpPr>
          <p:nvPr/>
        </p:nvSpPr>
        <p:spPr bwMode="auto">
          <a:xfrm>
            <a:off x="8118286" y="4687296"/>
            <a:ext cx="2702114" cy="127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23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仅仅不断清扫，易使人产生负面情绪，所以应从源头改善，清扫治标，改善污染源治本。</a:t>
            </a:r>
            <a:endParaRPr lang="zh-CN" altLang="en-US" sz="18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6" grpId="0" bldLvl="0" autoUpdateAnimBg="0"/>
      <p:bldP spid="47" grpId="0" animBg="1"/>
      <p:bldP spid="48" grpId="0" bldLvl="0" autoUpdateAnimBg="0"/>
      <p:bldP spid="50" grpId="0" animBg="1"/>
      <p:bldP spid="51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780606" y="2941082"/>
            <a:ext cx="6524906" cy="366863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6650990"/>
            <a:ext cx="12191365" cy="20701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490335"/>
            <a:ext cx="12191365" cy="762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: 形状 56"/>
          <p:cNvSpPr/>
          <p:nvPr/>
        </p:nvSpPr>
        <p:spPr>
          <a:xfrm rot="18932100">
            <a:off x="8934514" y="115012"/>
            <a:ext cx="2516827" cy="2516827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0" name="Oval 44"/>
          <p:cNvSpPr/>
          <p:nvPr/>
        </p:nvSpPr>
        <p:spPr bwMode="auto">
          <a:xfrm>
            <a:off x="9470562" y="380211"/>
            <a:ext cx="1693436" cy="1693436"/>
          </a:xfrm>
          <a:prstGeom prst="ellipse">
            <a:avLst/>
          </a:prstGeom>
          <a:noFill/>
          <a:ln w="19050">
            <a:noFill/>
            <a:round/>
          </a:ln>
        </p:spPr>
        <p:txBody>
          <a:bodyPr rot="0" spcFirstLastPara="0" vert="horz" wrap="none" lIns="121920" tIns="60960" rIns="121920" bIns="60960" anchor="b" anchorCtr="1" forceAA="0" compatLnSpc="1">
            <a:normAutofit/>
          </a:bodyPr>
          <a:lstStyle/>
          <a:p>
            <a:pPr algn="ctr"/>
            <a:r>
              <a:rPr lang="zh-CN" altLang="en-US" sz="3735" b="1" spc="300" dirty="0">
                <a:solidFill>
                  <a:srgbClr val="22477D"/>
                </a:solidFill>
                <a:cs typeface="+mn-ea"/>
                <a:sym typeface="+mn-lt"/>
              </a:rPr>
              <a:t>目录 </a:t>
            </a:r>
            <a:br>
              <a:rPr lang="zh-CN" altLang="en-US" sz="3735" b="1" spc="300" dirty="0">
                <a:solidFill>
                  <a:srgbClr val="22477D"/>
                </a:solidFill>
                <a:cs typeface="+mn-ea"/>
                <a:sym typeface="+mn-lt"/>
              </a:rPr>
            </a:br>
            <a:r>
              <a:rPr lang="en-US" altLang="zh-CN" sz="1200" b="1" spc="300" dirty="0">
                <a:solidFill>
                  <a:srgbClr val="22477D"/>
                </a:solidFill>
                <a:cs typeface="+mn-ea"/>
                <a:sym typeface="+mn-lt"/>
              </a:rPr>
              <a:t>CONTENT</a:t>
            </a:r>
            <a:endParaRPr lang="en-US" altLang="zh-CN" sz="1200" b="1" spc="300" dirty="0">
              <a:solidFill>
                <a:srgbClr val="22477D"/>
              </a:solidFill>
              <a:cs typeface="+mn-ea"/>
              <a:sym typeface="+mn-lt"/>
            </a:endParaRPr>
          </a:p>
        </p:txBody>
      </p:sp>
      <p:sp>
        <p:nvSpPr>
          <p:cNvPr id="41" name="任意多边形: 形状 16"/>
          <p:cNvSpPr/>
          <p:nvPr/>
        </p:nvSpPr>
        <p:spPr>
          <a:xfrm rot="18958199">
            <a:off x="7595515" y="592730"/>
            <a:ext cx="1533525" cy="1542415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224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2" name="任意多边形: 形状 18"/>
          <p:cNvSpPr/>
          <p:nvPr/>
        </p:nvSpPr>
        <p:spPr>
          <a:xfrm rot="18958199">
            <a:off x="7102445" y="963025"/>
            <a:ext cx="613410" cy="61722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3" name="任意多边形: 形状 20"/>
          <p:cNvSpPr/>
          <p:nvPr/>
        </p:nvSpPr>
        <p:spPr>
          <a:xfrm rot="18958199">
            <a:off x="593957" y="5592494"/>
            <a:ext cx="1533525" cy="1542415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224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4" name="任意多边形: 形状 21"/>
          <p:cNvSpPr/>
          <p:nvPr/>
        </p:nvSpPr>
        <p:spPr>
          <a:xfrm rot="18958199">
            <a:off x="6667437" y="958849"/>
            <a:ext cx="613410" cy="61722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5" name="任意多边形: 形状 21"/>
          <p:cNvSpPr/>
          <p:nvPr/>
        </p:nvSpPr>
        <p:spPr>
          <a:xfrm rot="18958199">
            <a:off x="6232427" y="963025"/>
            <a:ext cx="613410" cy="61722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9" name="流程图: 可选过程 68"/>
          <p:cNvSpPr/>
          <p:nvPr/>
        </p:nvSpPr>
        <p:spPr>
          <a:xfrm>
            <a:off x="463202" y="1098774"/>
            <a:ext cx="4746172" cy="667657"/>
          </a:xfrm>
          <a:prstGeom prst="flowChartAlternateProcess">
            <a:avLst/>
          </a:prstGeom>
          <a:solidFill>
            <a:schemeClr val="accent3"/>
          </a:solidFill>
          <a:ln w="3175" cap="flat" cmpd="sng" algn="ctr"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prstDash val="solid"/>
            <a:miter lim="800000"/>
          </a:ln>
          <a:effectLst>
            <a:outerShdw blurRad="50800" dist="76200" dir="8100000" algn="tr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zh-CN" sz="3200" b="1" kern="0" dirty="0">
                <a:solidFill>
                  <a:schemeClr val="bg1"/>
                </a:solidFill>
                <a:cs typeface="+mn-ea"/>
                <a:sym typeface="+mn-lt"/>
              </a:rPr>
              <a:t>6S</a:t>
            </a:r>
            <a:r>
              <a:rPr lang="zh-CN" altLang="en-US" sz="3200" b="1" kern="0" dirty="0">
                <a:solidFill>
                  <a:schemeClr val="bg1"/>
                </a:solidFill>
                <a:cs typeface="+mn-ea"/>
                <a:sym typeface="+mn-lt"/>
              </a:rPr>
              <a:t>的起源和作用</a:t>
            </a:r>
            <a:endParaRPr lang="zh-CN" altLang="en-US" sz="32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802753" y="1022574"/>
            <a:ext cx="813241" cy="813241"/>
            <a:chOff x="4360074" y="1772731"/>
            <a:chExt cx="1055119" cy="1055119"/>
          </a:xfrm>
        </p:grpSpPr>
        <p:sp>
          <p:nvSpPr>
            <p:cNvPr id="74" name="椭圆 73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A5A5A5">
                      <a:lumMod val="5000"/>
                      <a:lumOff val="95000"/>
                    </a:srgbClr>
                  </a:gs>
                  <a:gs pos="74000">
                    <a:srgbClr val="A5A5A5">
                      <a:lumMod val="45000"/>
                      <a:lumOff val="55000"/>
                    </a:srgbClr>
                  </a:gs>
                  <a:gs pos="83000">
                    <a:srgbClr val="A5A5A5">
                      <a:lumMod val="45000"/>
                      <a:lumOff val="55000"/>
                    </a:srgbClr>
                  </a:gs>
                  <a:gs pos="100000">
                    <a:srgbClr val="A5A5A5">
                      <a:lumMod val="30000"/>
                      <a:lumOff val="7000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>
              <a:outerShdw blurRad="76200" dist="101600" dir="8400000" sx="99000" sy="99000" algn="tr" rotWithShape="0">
                <a:sysClr val="window" lastClr="FFFFFF">
                  <a:lumMod val="6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2" name="流程图: 可选过程 91"/>
          <p:cNvSpPr/>
          <p:nvPr/>
        </p:nvSpPr>
        <p:spPr>
          <a:xfrm>
            <a:off x="463202" y="2047899"/>
            <a:ext cx="4746172" cy="667657"/>
          </a:xfrm>
          <a:prstGeom prst="flowChartAlternateProcess">
            <a:avLst/>
          </a:prstGeom>
          <a:solidFill>
            <a:srgbClr val="002060"/>
          </a:solidFill>
          <a:ln w="3175" cap="flat" cmpd="sng" algn="ctr"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prstDash val="solid"/>
            <a:miter lim="800000"/>
          </a:ln>
          <a:effectLst>
            <a:outerShdw blurRad="50800" dist="76200" dir="8100000" algn="tr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zh-CN" sz="3200" b="1" kern="0" dirty="0">
                <a:solidFill>
                  <a:schemeClr val="bg1"/>
                </a:solidFill>
                <a:cs typeface="+mn-ea"/>
                <a:sym typeface="+mn-lt"/>
              </a:rPr>
              <a:t>6S</a:t>
            </a:r>
            <a:r>
              <a:rPr lang="zh-CN" altLang="en-US" sz="3200" b="1" kern="0" dirty="0">
                <a:solidFill>
                  <a:schemeClr val="bg1"/>
                </a:solidFill>
                <a:cs typeface="+mn-ea"/>
                <a:sym typeface="+mn-lt"/>
              </a:rPr>
              <a:t>管理的基本知识</a:t>
            </a:r>
            <a:endParaRPr lang="zh-CN" altLang="en-US" sz="32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802753" y="1971699"/>
            <a:ext cx="813241" cy="813241"/>
            <a:chOff x="4360074" y="1772731"/>
            <a:chExt cx="1055119" cy="1055119"/>
          </a:xfrm>
        </p:grpSpPr>
        <p:sp>
          <p:nvSpPr>
            <p:cNvPr id="94" name="椭圆 93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A5A5A5">
                      <a:lumMod val="5000"/>
                      <a:lumOff val="95000"/>
                    </a:srgbClr>
                  </a:gs>
                  <a:gs pos="74000">
                    <a:srgbClr val="A5A5A5">
                      <a:lumMod val="45000"/>
                      <a:lumOff val="55000"/>
                    </a:srgbClr>
                  </a:gs>
                  <a:gs pos="83000">
                    <a:srgbClr val="A5A5A5">
                      <a:lumMod val="45000"/>
                      <a:lumOff val="55000"/>
                    </a:srgbClr>
                  </a:gs>
                  <a:gs pos="100000">
                    <a:srgbClr val="A5A5A5">
                      <a:lumMod val="30000"/>
                      <a:lumOff val="7000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>
              <a:outerShdw blurRad="76200" dist="101600" dir="8400000" sx="99000" sy="99000" algn="tr" rotWithShape="0">
                <a:sysClr val="window" lastClr="FFFFFF">
                  <a:lumMod val="6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2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6" name="流程图: 可选过程 95"/>
          <p:cNvSpPr/>
          <p:nvPr/>
        </p:nvSpPr>
        <p:spPr>
          <a:xfrm>
            <a:off x="463202" y="2985448"/>
            <a:ext cx="4861919" cy="667657"/>
          </a:xfrm>
          <a:prstGeom prst="flowChartAlternateProcess">
            <a:avLst/>
          </a:prstGeom>
          <a:solidFill>
            <a:schemeClr val="accent5">
              <a:lumMod val="50000"/>
            </a:schemeClr>
          </a:solidFill>
          <a:ln w="3175" cap="flat" cmpd="sng" algn="ctr"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prstDash val="solid"/>
            <a:miter lim="800000"/>
          </a:ln>
          <a:effectLst>
            <a:outerShdw blurRad="50800" dist="76200" dir="8100000" algn="tr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rtlCol="0" anchor="ctr"/>
          <a:lstStyle/>
          <a:p>
            <a:pPr lvl="0" algn="ctr"/>
            <a:r>
              <a:rPr lang="zh-CN" altLang="en-US" sz="3200" b="1" kern="0" dirty="0">
                <a:solidFill>
                  <a:schemeClr val="bg1"/>
                </a:solidFill>
                <a:cs typeface="+mn-ea"/>
                <a:sym typeface="+mn-lt"/>
              </a:rPr>
              <a:t>各现场实施</a:t>
            </a:r>
            <a:r>
              <a:rPr lang="en-US" altLang="zh-CN" sz="3200" b="1" kern="0" dirty="0">
                <a:solidFill>
                  <a:schemeClr val="bg1"/>
                </a:solidFill>
                <a:cs typeface="+mn-ea"/>
                <a:sym typeface="+mn-lt"/>
              </a:rPr>
              <a:t>6S</a:t>
            </a:r>
            <a:r>
              <a:rPr lang="zh-CN" altLang="en-US" sz="3200" b="1" kern="0" dirty="0">
                <a:solidFill>
                  <a:schemeClr val="bg1"/>
                </a:solidFill>
                <a:cs typeface="+mn-ea"/>
                <a:sym typeface="+mn-lt"/>
              </a:rPr>
              <a:t>要点</a:t>
            </a:r>
            <a:endParaRPr lang="zh-CN" altLang="en-US" sz="32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802753" y="2909248"/>
            <a:ext cx="813241" cy="813241"/>
            <a:chOff x="4360074" y="1772731"/>
            <a:chExt cx="1055119" cy="1055119"/>
          </a:xfrm>
        </p:grpSpPr>
        <p:sp>
          <p:nvSpPr>
            <p:cNvPr id="98" name="椭圆 97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A5A5A5">
                      <a:lumMod val="5000"/>
                      <a:lumOff val="95000"/>
                    </a:srgbClr>
                  </a:gs>
                  <a:gs pos="74000">
                    <a:srgbClr val="A5A5A5">
                      <a:lumMod val="45000"/>
                      <a:lumOff val="55000"/>
                    </a:srgbClr>
                  </a:gs>
                  <a:gs pos="83000">
                    <a:srgbClr val="A5A5A5">
                      <a:lumMod val="45000"/>
                      <a:lumOff val="55000"/>
                    </a:srgbClr>
                  </a:gs>
                  <a:gs pos="100000">
                    <a:srgbClr val="A5A5A5">
                      <a:lumMod val="30000"/>
                      <a:lumOff val="7000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>
              <a:outerShdw blurRad="76200" dist="101600" dir="8400000" sx="99000" sy="99000" algn="tr" rotWithShape="0">
                <a:sysClr val="window" lastClr="FFFFFF">
                  <a:lumMod val="6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0" name="流程图: 可选过程 99"/>
          <p:cNvSpPr/>
          <p:nvPr/>
        </p:nvSpPr>
        <p:spPr>
          <a:xfrm>
            <a:off x="463202" y="3946146"/>
            <a:ext cx="4746172" cy="667657"/>
          </a:xfrm>
          <a:prstGeom prst="flowChartAlternateProcess">
            <a:avLst/>
          </a:prstGeom>
          <a:solidFill>
            <a:schemeClr val="accent3">
              <a:lumMod val="50000"/>
            </a:schemeClr>
          </a:solidFill>
          <a:ln w="3175" cap="flat" cmpd="sng" algn="ctr"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prstDash val="solid"/>
            <a:miter lim="800000"/>
          </a:ln>
          <a:effectLst>
            <a:outerShdw blurRad="50800" dist="76200" dir="8100000" algn="tr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rtlCol="0" anchor="ctr"/>
          <a:lstStyle/>
          <a:p>
            <a:pPr lvl="0" algn="ctr"/>
            <a:r>
              <a:rPr lang="en-US" altLang="zh-CN" sz="3200" b="1" kern="0" dirty="0">
                <a:solidFill>
                  <a:schemeClr val="bg1"/>
                </a:solidFill>
                <a:cs typeface="+mn-ea"/>
                <a:sym typeface="+mn-lt"/>
              </a:rPr>
              <a:t>6S</a:t>
            </a:r>
            <a:r>
              <a:rPr lang="zh-CN" altLang="en-US" sz="3200" b="1" kern="0" dirty="0">
                <a:solidFill>
                  <a:schemeClr val="bg1"/>
                </a:solidFill>
                <a:cs typeface="+mn-ea"/>
                <a:sym typeface="+mn-lt"/>
              </a:rPr>
              <a:t>管理技巧和原则</a:t>
            </a:r>
            <a:endParaRPr lang="zh-CN" altLang="en-US" sz="32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4802753" y="3869946"/>
            <a:ext cx="813241" cy="813241"/>
            <a:chOff x="4360074" y="1772731"/>
            <a:chExt cx="1055119" cy="1055119"/>
          </a:xfrm>
        </p:grpSpPr>
        <p:sp>
          <p:nvSpPr>
            <p:cNvPr id="102" name="椭圆 101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rgbClr val="A5A5A5">
                    <a:lumMod val="5000"/>
                    <a:lumOff val="95000"/>
                  </a:srgbClr>
                </a:gs>
                <a:gs pos="74000">
                  <a:srgbClr val="A5A5A5">
                    <a:lumMod val="45000"/>
                    <a:lumOff val="55000"/>
                  </a:srgbClr>
                </a:gs>
                <a:gs pos="83000">
                  <a:srgbClr val="A5A5A5">
                    <a:lumMod val="45000"/>
                    <a:lumOff val="55000"/>
                  </a:srgbClr>
                </a:gs>
                <a:gs pos="100000">
                  <a:srgbClr val="A5A5A5"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A5A5A5">
                      <a:lumMod val="5000"/>
                      <a:lumOff val="95000"/>
                    </a:srgbClr>
                  </a:gs>
                  <a:gs pos="74000">
                    <a:srgbClr val="A5A5A5">
                      <a:lumMod val="45000"/>
                      <a:lumOff val="55000"/>
                    </a:srgbClr>
                  </a:gs>
                  <a:gs pos="83000">
                    <a:srgbClr val="A5A5A5">
                      <a:lumMod val="45000"/>
                      <a:lumOff val="55000"/>
                    </a:srgbClr>
                  </a:gs>
                  <a:gs pos="100000">
                    <a:srgbClr val="A5A5A5">
                      <a:lumMod val="30000"/>
                      <a:lumOff val="7000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>
              <a:outerShdw blurRad="76200" dist="101600" dir="8400000" sx="99000" sy="99000" algn="tr" rotWithShape="0">
                <a:sysClr val="window" lastClr="FFFFFF">
                  <a:lumMod val="6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-0.38933 1.85185E-6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38933 -4.07407E-6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-0.38933 3.7037E-7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L -0.38933 4.07407E-6 " pathEditMode="relative" rAng="0" ptsTypes="AA">
                                      <p:cBhvr>
                                        <p:cTn id="8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9" grpId="0" animBg="1"/>
      <p:bldP spid="40" grpId="0"/>
      <p:bldP spid="41" grpId="0" animBg="1"/>
      <p:bldP spid="42" grpId="0" bldLvl="0" animBg="1"/>
      <p:bldP spid="43" grpId="0" animBg="1"/>
      <p:bldP spid="44" grpId="0" bldLvl="0" animBg="1"/>
      <p:bldP spid="45" grpId="0" bldLvl="0" animBg="1"/>
      <p:bldP spid="69" grpId="0" animBg="1"/>
      <p:bldP spid="92" grpId="0" animBg="1"/>
      <p:bldP spid="96" grpId="0" animBg="1"/>
      <p:bldP spid="10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519813" y="249520"/>
            <a:ext cx="3152375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b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307642" y="257073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477832" y="244807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清  洁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6130" y="1228528"/>
            <a:ext cx="2357379" cy="639577"/>
            <a:chOff x="2083443" y="2083442"/>
            <a:chExt cx="2623596" cy="461638"/>
          </a:xfrm>
        </p:grpSpPr>
        <p:sp>
          <p:nvSpPr>
            <p:cNvPr id="7" name="矩形: 圆角 6"/>
            <p:cNvSpPr/>
            <p:nvPr/>
          </p:nvSpPr>
          <p:spPr>
            <a:xfrm>
              <a:off x="2083443" y="2083442"/>
              <a:ext cx="2623596" cy="461638"/>
            </a:xfrm>
            <a:prstGeom prst="downArrowCallou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8" name="文本占位符 13"/>
            <p:cNvSpPr txBox="1"/>
            <p:nvPr/>
          </p:nvSpPr>
          <p:spPr>
            <a:xfrm>
              <a:off x="2717270" y="2099152"/>
              <a:ext cx="1640294" cy="414360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清洁的定义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TextBox 6"/>
          <p:cNvSpPr>
            <a:spLocks noChangeArrowheads="1"/>
          </p:cNvSpPr>
          <p:nvPr/>
        </p:nvSpPr>
        <p:spPr bwMode="auto">
          <a:xfrm>
            <a:off x="957804" y="1831280"/>
            <a:ext cx="4725366" cy="64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将前面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3S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（整理、整顿、清扫）的做法制度化、规范化，并贯彻执行及维持，意即“标准化”。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1374" y="2450887"/>
            <a:ext cx="2461551" cy="665761"/>
            <a:chOff x="2083443" y="2073033"/>
            <a:chExt cx="2739532" cy="480537"/>
          </a:xfrm>
        </p:grpSpPr>
        <p:sp>
          <p:nvSpPr>
            <p:cNvPr id="11" name="矩形: 圆角 10"/>
            <p:cNvSpPr/>
            <p:nvPr/>
          </p:nvSpPr>
          <p:spPr>
            <a:xfrm>
              <a:off x="2083443" y="2083442"/>
              <a:ext cx="2623596" cy="461638"/>
            </a:xfrm>
            <a:prstGeom prst="downArrowCallou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2" name="文本占位符 13"/>
            <p:cNvSpPr txBox="1"/>
            <p:nvPr/>
          </p:nvSpPr>
          <p:spPr>
            <a:xfrm>
              <a:off x="2652861" y="2073033"/>
              <a:ext cx="2170114" cy="480537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清洁的目的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TextBox 6"/>
          <p:cNvSpPr>
            <a:spLocks noChangeArrowheads="1"/>
          </p:cNvSpPr>
          <p:nvPr/>
        </p:nvSpPr>
        <p:spPr bwMode="auto">
          <a:xfrm>
            <a:off x="1142999" y="3044307"/>
            <a:ext cx="3729943" cy="64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维持前面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3S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（整理、整顿、清扫）的效果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实现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标准化管理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84581" y="1217221"/>
            <a:ext cx="2461551" cy="665761"/>
            <a:chOff x="2083443" y="2073033"/>
            <a:chExt cx="2739532" cy="480537"/>
          </a:xfrm>
        </p:grpSpPr>
        <p:sp>
          <p:nvSpPr>
            <p:cNvPr id="15" name="矩形: 圆角 14"/>
            <p:cNvSpPr/>
            <p:nvPr/>
          </p:nvSpPr>
          <p:spPr>
            <a:xfrm>
              <a:off x="2083443" y="2083442"/>
              <a:ext cx="2623596" cy="461638"/>
            </a:xfrm>
            <a:prstGeom prst="downArrowCallou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6" name="文本占位符 13"/>
            <p:cNvSpPr txBox="1"/>
            <p:nvPr/>
          </p:nvSpPr>
          <p:spPr>
            <a:xfrm>
              <a:off x="2652861" y="2073033"/>
              <a:ext cx="2170114" cy="480537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清洁实施要点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TextBox 6"/>
          <p:cNvSpPr>
            <a:spLocks noChangeArrowheads="1"/>
          </p:cNvSpPr>
          <p:nvPr/>
        </p:nvSpPr>
        <p:spPr bwMode="auto">
          <a:xfrm>
            <a:off x="5444769" y="1727605"/>
            <a:ext cx="4844778" cy="183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落实前面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3S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工作；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2.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制定目视管理及看板管理的标准；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制订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实施办法；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4.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制订稽核方法；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5.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制定奖惩制度，强化推行；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6.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高层主管定期巡查，带动全员重视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活动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37076" y="3823570"/>
            <a:ext cx="6317847" cy="680157"/>
            <a:chOff x="729205" y="5514263"/>
            <a:chExt cx="6565111" cy="435126"/>
          </a:xfrm>
        </p:grpSpPr>
        <p:sp>
          <p:nvSpPr>
            <p:cNvPr id="19" name="矩形: 圆角 18"/>
            <p:cNvSpPr/>
            <p:nvPr/>
          </p:nvSpPr>
          <p:spPr>
            <a:xfrm>
              <a:off x="729205" y="5544273"/>
              <a:ext cx="6565111" cy="389876"/>
            </a:xfrm>
            <a:prstGeom prst="downArrowCallou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文本占位符 13"/>
            <p:cNvSpPr txBox="1"/>
            <p:nvPr/>
          </p:nvSpPr>
          <p:spPr>
            <a:xfrm>
              <a:off x="3213137" y="5514263"/>
              <a:ext cx="3646512" cy="435126"/>
            </a:xfrm>
            <a:prstGeom prst="downArrowCallou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清洁的具体对比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7915" y="4415700"/>
            <a:ext cx="6050239" cy="1962076"/>
            <a:chOff x="1310681" y="4366992"/>
            <a:chExt cx="6050239" cy="1962076"/>
          </a:xfrm>
        </p:grpSpPr>
        <p:sp>
          <p:nvSpPr>
            <p:cNvPr id="21" name="TextBox 12"/>
            <p:cNvSpPr>
              <a:spLocks noChangeArrowheads="1"/>
            </p:cNvSpPr>
            <p:nvPr/>
          </p:nvSpPr>
          <p:spPr bwMode="auto">
            <a:xfrm>
              <a:off x="1310681" y="4366992"/>
              <a:ext cx="3535639" cy="1962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2857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35000"/>
                </a:lnSpc>
                <a:spcBef>
                  <a:spcPct val="0"/>
                </a:spcBef>
                <a:buClr>
                  <a:srgbClr val="C00000"/>
                </a:buClr>
                <a:buFont typeface="Wingdings" panose="05000000000000000000" pitchFamily="2" charset="2"/>
                <a:buChar char="p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工作台保持清洁                   </a:t>
              </a:r>
              <a:endParaRPr lang="en-US" altLang="zh-CN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rgbClr val="C00000"/>
                </a:buClr>
                <a:buFont typeface="Wingdings" panose="05000000000000000000" pitchFamily="2" charset="2"/>
                <a:buChar char="p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工作服保持清洁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rgbClr val="C00000"/>
                </a:buClr>
                <a:buFont typeface="Wingdings" panose="05000000000000000000" pitchFamily="2" charset="2"/>
                <a:buChar char="p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保持工作环境的清洁            </a:t>
              </a:r>
              <a:endParaRPr lang="en-US" altLang="zh-CN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rgbClr val="C00000"/>
                </a:buClr>
                <a:buFont typeface="Wingdings" panose="05000000000000000000" pitchFamily="2" charset="2"/>
                <a:buChar char="p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 随时清洁设备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rgbClr val="C00000"/>
                </a:buClr>
                <a:buFont typeface="Wingdings" panose="05000000000000000000" pitchFamily="2" charset="2"/>
                <a:buChar char="p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食堂桌面干净                                           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12"/>
            <p:cNvSpPr>
              <a:spLocks noChangeArrowheads="1"/>
            </p:cNvSpPr>
            <p:nvPr/>
          </p:nvSpPr>
          <p:spPr bwMode="auto">
            <a:xfrm>
              <a:off x="3825281" y="4366992"/>
              <a:ext cx="3535639" cy="1214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2857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35000"/>
                </a:lnSpc>
                <a:spcBef>
                  <a:spcPct val="0"/>
                </a:spcBef>
                <a:buClr>
                  <a:srgbClr val="C00000"/>
                </a:buClr>
                <a:buFont typeface="Wingdings" panose="05000000000000000000" pitchFamily="2" charset="2"/>
                <a:buChar char="p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食堂地面无丢弃物                 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rgbClr val="C00000"/>
                </a:buClr>
                <a:buFont typeface="Wingdings" panose="05000000000000000000" pitchFamily="2" charset="2"/>
                <a:buChar char="p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厕所干净                              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rgbClr val="C00000"/>
                </a:buClr>
                <a:buFont typeface="Wingdings" panose="05000000000000000000" pitchFamily="2" charset="2"/>
                <a:buChar char="p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 厕所无异味                         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TextBox 105"/>
          <p:cNvSpPr>
            <a:spLocks noChangeArrowheads="1"/>
          </p:cNvSpPr>
          <p:nvPr/>
        </p:nvSpPr>
        <p:spPr bwMode="auto">
          <a:xfrm>
            <a:off x="5335548" y="5003521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zh-CN" sz="72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VS</a:t>
            </a:r>
            <a:endParaRPr lang="zh-CN" altLang="en-US" sz="72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550860" y="4447803"/>
            <a:ext cx="3596599" cy="1962076"/>
            <a:chOff x="7147601" y="4397472"/>
            <a:chExt cx="3596599" cy="1962076"/>
          </a:xfrm>
        </p:grpSpPr>
        <p:sp>
          <p:nvSpPr>
            <p:cNvPr id="25" name="TextBox 12"/>
            <p:cNvSpPr>
              <a:spLocks noChangeArrowheads="1"/>
            </p:cNvSpPr>
            <p:nvPr/>
          </p:nvSpPr>
          <p:spPr bwMode="auto">
            <a:xfrm>
              <a:off x="7147601" y="4397472"/>
              <a:ext cx="3535639" cy="1962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2857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35000"/>
                </a:lnSpc>
                <a:spcBef>
                  <a:spcPct val="0"/>
                </a:spcBef>
                <a:buClr>
                  <a:schemeClr val="tx2">
                    <a:lumMod val="7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精神萎靡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chemeClr val="tx2">
                    <a:lumMod val="7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不修边幅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chemeClr val="tx2">
                    <a:lumMod val="7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随手丢物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chemeClr val="tx2">
                    <a:lumMod val="7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脚踏桌椅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chemeClr val="tx2">
                    <a:lumMod val="7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随地吐痰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12"/>
            <p:cNvSpPr>
              <a:spLocks noChangeArrowheads="1"/>
            </p:cNvSpPr>
            <p:nvPr/>
          </p:nvSpPr>
          <p:spPr bwMode="auto">
            <a:xfrm>
              <a:off x="8793521" y="4397472"/>
              <a:ext cx="1950679" cy="1214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285750" indent="-2857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35000"/>
                </a:lnSpc>
                <a:spcBef>
                  <a:spcPct val="0"/>
                </a:spcBef>
                <a:buClr>
                  <a:schemeClr val="tx2">
                    <a:lumMod val="7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口吐秽言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chemeClr val="tx2">
                    <a:lumMod val="7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大声喧哗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  <a:spcBef>
                  <a:spcPct val="0"/>
                </a:spcBef>
                <a:buClr>
                  <a:schemeClr val="tx2">
                    <a:lumMod val="7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8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乱折花木</a:t>
              </a:r>
              <a:endParaRPr lang="zh-CN" altLang="en-US" sz="18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 autoUpdateAnimBg="0"/>
      <p:bldP spid="5" grpId="0"/>
      <p:bldP spid="9" grpId="0"/>
      <p:bldP spid="13" grpId="0"/>
      <p:bldP spid="17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918960" y="2057400"/>
            <a:ext cx="4907280" cy="792480"/>
            <a:chOff x="6918960" y="2057400"/>
            <a:chExt cx="4907280" cy="792480"/>
          </a:xfrm>
        </p:grpSpPr>
        <p:sp>
          <p:nvSpPr>
            <p:cNvPr id="18" name="箭头: 五边形 17"/>
            <p:cNvSpPr/>
            <p:nvPr/>
          </p:nvSpPr>
          <p:spPr>
            <a:xfrm>
              <a:off x="6918960" y="2057400"/>
              <a:ext cx="4907280" cy="792480"/>
            </a:xfrm>
            <a:prstGeom prst="homePlate">
              <a:avLst/>
            </a:prstGeom>
            <a:gradFill>
              <a:gsLst>
                <a:gs pos="0">
                  <a:schemeClr val="bg2">
                    <a:lumMod val="25000"/>
                  </a:schemeClr>
                </a:gs>
                <a:gs pos="64000">
                  <a:schemeClr val="bg2">
                    <a:lumMod val="50000"/>
                  </a:schemeClr>
                </a:gs>
                <a:gs pos="100000">
                  <a:schemeClr val="bg2">
                    <a:lumMod val="50000"/>
                  </a:schemeClr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eaLnBrk="0" hangingPunct="0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105"/>
            <p:cNvSpPr>
              <a:spLocks noChangeArrowheads="1"/>
            </p:cNvSpPr>
            <p:nvPr/>
          </p:nvSpPr>
          <p:spPr bwMode="auto">
            <a:xfrm>
              <a:off x="8480469" y="2145596"/>
              <a:ext cx="1882731" cy="584361"/>
            </a:xfrm>
            <a:prstGeom prst="roundRect">
              <a:avLst>
                <a:gd name="adj" fmla="val 19169"/>
              </a:avLst>
            </a:prstGeom>
            <a:noFill/>
            <a:ln w="1905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不定期检查频率的确定和落实</a:t>
              </a:r>
              <a:endPara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不断改善并养成习惯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276600" y="2057400"/>
            <a:ext cx="4114800" cy="792480"/>
            <a:chOff x="3276600" y="2057400"/>
            <a:chExt cx="4114800" cy="792480"/>
          </a:xfrm>
        </p:grpSpPr>
        <p:sp>
          <p:nvSpPr>
            <p:cNvPr id="24" name="箭头: 五边形 23"/>
            <p:cNvSpPr/>
            <p:nvPr/>
          </p:nvSpPr>
          <p:spPr>
            <a:xfrm>
              <a:off x="3276600" y="2057400"/>
              <a:ext cx="4114800" cy="792480"/>
            </a:xfrm>
            <a:prstGeom prst="homePlate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48000">
                  <a:schemeClr val="accent2">
                    <a:lumMod val="7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eaLnBrk="0" hangingPunct="0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105"/>
            <p:cNvSpPr>
              <a:spLocks noChangeArrowheads="1"/>
            </p:cNvSpPr>
            <p:nvPr/>
          </p:nvSpPr>
          <p:spPr bwMode="auto">
            <a:xfrm>
              <a:off x="4716189" y="2176076"/>
              <a:ext cx="1882731" cy="584361"/>
            </a:xfrm>
            <a:prstGeom prst="roundRect">
              <a:avLst>
                <a:gd name="adj" fmla="val 19169"/>
              </a:avLst>
            </a:prstGeom>
            <a:noFill/>
            <a:ln w="1905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制度化、标准化的过程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478249" y="249520"/>
            <a:ext cx="3235502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538552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708742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清  洁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76130" y="1376421"/>
            <a:ext cx="2666230" cy="406659"/>
            <a:chOff x="2083443" y="2083442"/>
            <a:chExt cx="2623596" cy="461638"/>
          </a:xfrm>
        </p:grpSpPr>
        <p:sp>
          <p:nvSpPr>
            <p:cNvPr id="21" name="矩形: 圆角 20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2" name="文本占位符 13"/>
            <p:cNvSpPr txBox="1"/>
            <p:nvPr/>
          </p:nvSpPr>
          <p:spPr>
            <a:xfrm>
              <a:off x="2428932" y="2150735"/>
              <a:ext cx="2180849" cy="288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清洁的推进步骤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54444" y="3421634"/>
            <a:ext cx="2986270" cy="423214"/>
            <a:chOff x="2083443" y="2064764"/>
            <a:chExt cx="2901362" cy="480316"/>
          </a:xfrm>
        </p:grpSpPr>
        <p:sp>
          <p:nvSpPr>
            <p:cNvPr id="30" name="矩形: 圆角 29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1" name="文本占位符 13"/>
            <p:cNvSpPr txBox="1"/>
            <p:nvPr/>
          </p:nvSpPr>
          <p:spPr>
            <a:xfrm>
              <a:off x="2295124" y="2064764"/>
              <a:ext cx="2689681" cy="4774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清洁推进常用的方法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73480" y="2057400"/>
            <a:ext cx="3017520" cy="792480"/>
            <a:chOff x="1173480" y="2057400"/>
            <a:chExt cx="3017520" cy="792480"/>
          </a:xfrm>
        </p:grpSpPr>
        <p:sp>
          <p:nvSpPr>
            <p:cNvPr id="27" name="箭头: 五边形 26"/>
            <p:cNvSpPr/>
            <p:nvPr/>
          </p:nvSpPr>
          <p:spPr>
            <a:xfrm>
              <a:off x="1173480" y="2057400"/>
              <a:ext cx="3017520" cy="792480"/>
            </a:xfrm>
            <a:prstGeom prst="homePlate">
              <a:avLst/>
            </a:prstGeom>
            <a:gradFill>
              <a:gsLst>
                <a:gs pos="0">
                  <a:schemeClr val="accent3">
                    <a:shade val="51000"/>
                    <a:satMod val="130000"/>
                  </a:schemeClr>
                </a:gs>
                <a:gs pos="4800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eaLnBrk="0" hangingPunct="0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105"/>
            <p:cNvSpPr>
              <a:spLocks noChangeArrowheads="1"/>
            </p:cNvSpPr>
            <p:nvPr/>
          </p:nvSpPr>
          <p:spPr bwMode="auto">
            <a:xfrm>
              <a:off x="1591989" y="2176076"/>
              <a:ext cx="1882731" cy="584361"/>
            </a:xfrm>
            <a:prstGeom prst="roundRect">
              <a:avLst>
                <a:gd name="adj" fmla="val 19169"/>
              </a:avLst>
            </a:prstGeom>
            <a:noFill/>
            <a:ln w="1905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维持前面</a:t>
              </a:r>
              <a:r>
                <a:rPr lang="en-US" altLang="zh-CN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3S</a:t>
              </a: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的效果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89561" y="3955716"/>
            <a:ext cx="478441" cy="478442"/>
            <a:chOff x="2903394" y="3937651"/>
            <a:chExt cx="478441" cy="478442"/>
          </a:xfrm>
        </p:grpSpPr>
        <p:sp>
          <p:nvSpPr>
            <p:cNvPr id="43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Group 54"/>
          <p:cNvGrpSpPr/>
          <p:nvPr/>
        </p:nvGrpSpPr>
        <p:grpSpPr bwMode="auto">
          <a:xfrm>
            <a:off x="7225574" y="4041425"/>
            <a:ext cx="2706751" cy="327369"/>
            <a:chOff x="0" y="368846"/>
            <a:chExt cx="2705906" cy="326998"/>
          </a:xfrm>
        </p:grpSpPr>
        <p:sp>
          <p:nvSpPr>
            <p:cNvPr id="46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流动红旗</a:t>
              </a:r>
              <a:endParaRPr lang="zh-CN" altLang="en-US" sz="16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689561" y="4565316"/>
            <a:ext cx="478441" cy="478442"/>
            <a:chOff x="2903394" y="3937651"/>
            <a:chExt cx="478441" cy="478442"/>
          </a:xfrm>
        </p:grpSpPr>
        <p:sp>
          <p:nvSpPr>
            <p:cNvPr id="49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Group 54"/>
          <p:cNvGrpSpPr/>
          <p:nvPr/>
        </p:nvGrpSpPr>
        <p:grpSpPr bwMode="auto">
          <a:xfrm>
            <a:off x="7225574" y="4651027"/>
            <a:ext cx="2718327" cy="308077"/>
            <a:chOff x="0" y="368846"/>
            <a:chExt cx="2717479" cy="307727"/>
          </a:xfrm>
        </p:grpSpPr>
        <p:sp>
          <p:nvSpPr>
            <p:cNvPr id="52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en-US" altLang="zh-CN" sz="16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3U-MEMO</a:t>
              </a:r>
              <a:r>
                <a:rPr lang="zh-CN" altLang="en-US" sz="1600" b="1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方法</a:t>
              </a:r>
              <a:endParaRPr lang="zh-CN" altLang="en-US" sz="1600" b="1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54444" y="5204714"/>
            <a:ext cx="3412990" cy="423214"/>
            <a:chOff x="2083443" y="2064764"/>
            <a:chExt cx="3315949" cy="480316"/>
          </a:xfrm>
        </p:grpSpPr>
        <p:sp>
          <p:nvSpPr>
            <p:cNvPr id="55" name="矩形: 圆角 54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56" name="文本占位符 13"/>
            <p:cNvSpPr txBox="1"/>
            <p:nvPr/>
          </p:nvSpPr>
          <p:spPr>
            <a:xfrm>
              <a:off x="2709711" y="2064764"/>
              <a:ext cx="2689681" cy="4774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清洁的延伸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7" name="TextBox 6"/>
          <p:cNvSpPr>
            <a:spLocks noChangeArrowheads="1"/>
          </p:cNvSpPr>
          <p:nvPr/>
        </p:nvSpPr>
        <p:spPr bwMode="auto">
          <a:xfrm>
            <a:off x="6736553" y="5776635"/>
            <a:ext cx="4800601" cy="96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员工的精神清洁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员工服装的清洁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无行物的清除（如噪音、有害气体、污染源等）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994" y="3099700"/>
            <a:ext cx="4724731" cy="3645024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441304" y="249520"/>
            <a:ext cx="330939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466945" y="261924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637135" y="249658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素  养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6130" y="1376421"/>
            <a:ext cx="2357379" cy="409165"/>
            <a:chOff x="2083443" y="2083442"/>
            <a:chExt cx="2623596" cy="461638"/>
          </a:xfrm>
        </p:grpSpPr>
        <p:sp>
          <p:nvSpPr>
            <p:cNvPr id="7" name="矩形: 圆角 6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8" name="文本占位符 13"/>
            <p:cNvSpPr txBox="1"/>
            <p:nvPr/>
          </p:nvSpPr>
          <p:spPr>
            <a:xfrm>
              <a:off x="2717270" y="2099152"/>
              <a:ext cx="1640294" cy="4143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素养的定义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TextBox 6"/>
          <p:cNvSpPr>
            <a:spLocks noChangeArrowheads="1"/>
          </p:cNvSpPr>
          <p:nvPr/>
        </p:nvSpPr>
        <p:spPr bwMode="auto">
          <a:xfrm>
            <a:off x="957804" y="1831280"/>
            <a:ext cx="3903563" cy="64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人人依照规定和制度行事，养成好习惯，培养积极进取的精神。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6130" y="2533924"/>
            <a:ext cx="2461551" cy="425916"/>
            <a:chOff x="2083443" y="2073033"/>
            <a:chExt cx="2739532" cy="480537"/>
          </a:xfrm>
        </p:grpSpPr>
        <p:sp>
          <p:nvSpPr>
            <p:cNvPr id="11" name="矩形: 圆角 10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2" name="文本占位符 13"/>
            <p:cNvSpPr txBox="1"/>
            <p:nvPr/>
          </p:nvSpPr>
          <p:spPr>
            <a:xfrm>
              <a:off x="2652861" y="2073033"/>
              <a:ext cx="2170114" cy="4805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素养的目的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TextBox 6"/>
          <p:cNvSpPr>
            <a:spLocks noChangeArrowheads="1"/>
          </p:cNvSpPr>
          <p:nvPr/>
        </p:nvSpPr>
        <p:spPr bwMode="auto">
          <a:xfrm>
            <a:off x="1142999" y="3044307"/>
            <a:ext cx="3729943" cy="644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培养具有好习惯、遵守规则的员工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营造团体精神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890794" y="1320897"/>
            <a:ext cx="2461551" cy="425916"/>
            <a:chOff x="2083443" y="2073033"/>
            <a:chExt cx="2739532" cy="480537"/>
          </a:xfrm>
        </p:grpSpPr>
        <p:sp>
          <p:nvSpPr>
            <p:cNvPr id="15" name="矩形: 圆角 14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6" name="文本占位符 13"/>
            <p:cNvSpPr txBox="1"/>
            <p:nvPr/>
          </p:nvSpPr>
          <p:spPr>
            <a:xfrm>
              <a:off x="2652861" y="2073033"/>
              <a:ext cx="2170114" cy="4805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素养实施要点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TextBox 6"/>
          <p:cNvSpPr>
            <a:spLocks noChangeArrowheads="1"/>
          </p:cNvSpPr>
          <p:nvPr/>
        </p:nvSpPr>
        <p:spPr bwMode="auto">
          <a:xfrm>
            <a:off x="6950982" y="1831280"/>
            <a:ext cx="484477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、明确服装、仪容、工作牌等标准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、明确共同遵守的有关规则、规定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、制定礼仪守则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、教育训练，检查与纠正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、推进各种精神提升活动（早会、礼貌运动等）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71374" y="3757996"/>
            <a:ext cx="6317847" cy="435126"/>
            <a:chOff x="729205" y="5514263"/>
            <a:chExt cx="6565111" cy="435126"/>
          </a:xfrm>
        </p:grpSpPr>
        <p:sp>
          <p:nvSpPr>
            <p:cNvPr id="19" name="矩形: 圆角 18"/>
            <p:cNvSpPr/>
            <p:nvPr/>
          </p:nvSpPr>
          <p:spPr>
            <a:xfrm>
              <a:off x="729205" y="5544273"/>
              <a:ext cx="6565111" cy="38987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文本占位符 13"/>
            <p:cNvSpPr txBox="1"/>
            <p:nvPr/>
          </p:nvSpPr>
          <p:spPr>
            <a:xfrm>
              <a:off x="3104888" y="5514263"/>
              <a:ext cx="3646512" cy="4351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素养的重点内容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54"/>
          <p:cNvGrpSpPr/>
          <p:nvPr/>
        </p:nvGrpSpPr>
        <p:grpSpPr bwMode="auto">
          <a:xfrm>
            <a:off x="1081954" y="4429824"/>
            <a:ext cx="1867338" cy="362095"/>
            <a:chOff x="84779" y="368846"/>
            <a:chExt cx="1866755" cy="361685"/>
          </a:xfrm>
        </p:grpSpPr>
        <p:sp>
          <p:nvSpPr>
            <p:cNvPr id="22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1764867" cy="36168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着装</a:t>
              </a:r>
              <a:r>
                <a:rPr lang="en-US" altLang="zh-CN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端庄 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流程图: 联系 107"/>
            <p:cNvSpPr>
              <a:spLocks noChangeArrowheads="1"/>
            </p:cNvSpPr>
            <p:nvPr/>
          </p:nvSpPr>
          <p:spPr bwMode="auto">
            <a:xfrm>
              <a:off x="1781945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TextBox 6"/>
          <p:cNvSpPr>
            <a:spLocks noChangeArrowheads="1"/>
          </p:cNvSpPr>
          <p:nvPr/>
        </p:nvSpPr>
        <p:spPr bwMode="auto">
          <a:xfrm>
            <a:off x="2960224" y="4400860"/>
            <a:ext cx="2676647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领扣、鞋袜、领带、臂章、胸牌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Group 54"/>
          <p:cNvGrpSpPr/>
          <p:nvPr/>
        </p:nvGrpSpPr>
        <p:grpSpPr bwMode="auto">
          <a:xfrm>
            <a:off x="1081954" y="4869659"/>
            <a:ext cx="1867338" cy="362095"/>
            <a:chOff x="84779" y="368846"/>
            <a:chExt cx="1866755" cy="361685"/>
          </a:xfrm>
        </p:grpSpPr>
        <p:sp>
          <p:nvSpPr>
            <p:cNvPr id="26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1764867" cy="36168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仪表</a:t>
              </a:r>
              <a:r>
                <a:rPr lang="en-US" altLang="zh-CN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大方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流程图: 联系 107"/>
            <p:cNvSpPr>
              <a:spLocks noChangeArrowheads="1"/>
            </p:cNvSpPr>
            <p:nvPr/>
          </p:nvSpPr>
          <p:spPr bwMode="auto">
            <a:xfrm>
              <a:off x="1781945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TextBox 6"/>
          <p:cNvSpPr>
            <a:spLocks noChangeArrowheads="1"/>
          </p:cNvSpPr>
          <p:nvPr/>
        </p:nvSpPr>
        <p:spPr bwMode="auto">
          <a:xfrm>
            <a:off x="2960224" y="4840695"/>
            <a:ext cx="2676647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化妆、饰物、裸露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Group 54"/>
          <p:cNvGrpSpPr/>
          <p:nvPr/>
        </p:nvGrpSpPr>
        <p:grpSpPr bwMode="auto">
          <a:xfrm>
            <a:off x="1081954" y="5378945"/>
            <a:ext cx="1867338" cy="362095"/>
            <a:chOff x="84779" y="368846"/>
            <a:chExt cx="1866755" cy="361685"/>
          </a:xfrm>
        </p:grpSpPr>
        <p:sp>
          <p:nvSpPr>
            <p:cNvPr id="30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1764867" cy="36168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举止</a:t>
              </a:r>
              <a:r>
                <a:rPr lang="en-US" altLang="zh-CN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文雅 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流程图: 联系 107"/>
            <p:cNvSpPr>
              <a:spLocks noChangeArrowheads="1"/>
            </p:cNvSpPr>
            <p:nvPr/>
          </p:nvSpPr>
          <p:spPr bwMode="auto">
            <a:xfrm>
              <a:off x="1781945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extBox 6"/>
          <p:cNvSpPr>
            <a:spLocks noChangeArrowheads="1"/>
          </p:cNvSpPr>
          <p:nvPr/>
        </p:nvSpPr>
        <p:spPr bwMode="auto">
          <a:xfrm>
            <a:off x="2960224" y="5349981"/>
            <a:ext cx="2676647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站象、坐象、走路、起立、吃饭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" name="Group 54"/>
          <p:cNvGrpSpPr/>
          <p:nvPr/>
        </p:nvGrpSpPr>
        <p:grpSpPr bwMode="auto">
          <a:xfrm>
            <a:off x="1081954" y="5830357"/>
            <a:ext cx="1867338" cy="362095"/>
            <a:chOff x="84779" y="368846"/>
            <a:chExt cx="1866755" cy="361685"/>
          </a:xfrm>
        </p:grpSpPr>
        <p:sp>
          <p:nvSpPr>
            <p:cNvPr id="34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1764867" cy="36168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待人</a:t>
              </a:r>
              <a:r>
                <a:rPr lang="en-US" altLang="zh-CN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客气 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流程图: 联系 107"/>
            <p:cNvSpPr>
              <a:spLocks noChangeArrowheads="1"/>
            </p:cNvSpPr>
            <p:nvPr/>
          </p:nvSpPr>
          <p:spPr bwMode="auto">
            <a:xfrm>
              <a:off x="1781945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TextBox 6"/>
          <p:cNvSpPr>
            <a:spLocks noChangeArrowheads="1"/>
          </p:cNvSpPr>
          <p:nvPr/>
        </p:nvSpPr>
        <p:spPr bwMode="auto">
          <a:xfrm>
            <a:off x="2960224" y="5801393"/>
            <a:ext cx="2676647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寒暄、让路、倒茶、引路 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Group 54"/>
          <p:cNvGrpSpPr/>
          <p:nvPr/>
        </p:nvGrpSpPr>
        <p:grpSpPr bwMode="auto">
          <a:xfrm>
            <a:off x="1081954" y="6293344"/>
            <a:ext cx="1867338" cy="362095"/>
            <a:chOff x="84779" y="368846"/>
            <a:chExt cx="1866755" cy="361685"/>
          </a:xfrm>
        </p:grpSpPr>
        <p:sp>
          <p:nvSpPr>
            <p:cNvPr id="38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1764867" cy="36168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说话</a:t>
              </a:r>
              <a:r>
                <a:rPr lang="en-US" altLang="zh-CN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文明 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流程图: 联系 107"/>
            <p:cNvSpPr>
              <a:spLocks noChangeArrowheads="1"/>
            </p:cNvSpPr>
            <p:nvPr/>
          </p:nvSpPr>
          <p:spPr bwMode="auto">
            <a:xfrm>
              <a:off x="1781945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0" name="TextBox 6"/>
          <p:cNvSpPr>
            <a:spLocks noChangeArrowheads="1"/>
          </p:cNvSpPr>
          <p:nvPr/>
        </p:nvSpPr>
        <p:spPr bwMode="auto">
          <a:xfrm>
            <a:off x="2960224" y="6264380"/>
            <a:ext cx="2676647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脏话、喧嚣、吵闹、耐心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1" name="Group 54"/>
          <p:cNvGrpSpPr/>
          <p:nvPr/>
        </p:nvGrpSpPr>
        <p:grpSpPr bwMode="auto">
          <a:xfrm>
            <a:off x="6082218" y="4429824"/>
            <a:ext cx="1867338" cy="362095"/>
            <a:chOff x="84779" y="368846"/>
            <a:chExt cx="1866755" cy="361685"/>
          </a:xfrm>
        </p:grpSpPr>
        <p:sp>
          <p:nvSpPr>
            <p:cNvPr id="42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1764867" cy="36168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行为</a:t>
              </a:r>
              <a:r>
                <a:rPr lang="en-US" altLang="zh-CN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礼让 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流程图: 联系 107"/>
            <p:cNvSpPr>
              <a:spLocks noChangeArrowheads="1"/>
            </p:cNvSpPr>
            <p:nvPr/>
          </p:nvSpPr>
          <p:spPr bwMode="auto">
            <a:xfrm>
              <a:off x="1781945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TextBox 6"/>
          <p:cNvSpPr>
            <a:spLocks noChangeArrowheads="1"/>
          </p:cNvSpPr>
          <p:nvPr/>
        </p:nvSpPr>
        <p:spPr bwMode="auto">
          <a:xfrm>
            <a:off x="7960488" y="4400860"/>
            <a:ext cx="2676647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争抢、粗野、打架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Group 54"/>
          <p:cNvGrpSpPr/>
          <p:nvPr/>
        </p:nvGrpSpPr>
        <p:grpSpPr bwMode="auto">
          <a:xfrm>
            <a:off x="6082218" y="4869659"/>
            <a:ext cx="1867338" cy="362095"/>
            <a:chOff x="84779" y="368846"/>
            <a:chExt cx="1866755" cy="361685"/>
          </a:xfrm>
        </p:grpSpPr>
        <p:sp>
          <p:nvSpPr>
            <p:cNvPr id="46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1764867" cy="36168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精神</a:t>
              </a:r>
              <a:r>
                <a:rPr lang="en-US" altLang="zh-CN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饱满 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流程图: 联系 107"/>
            <p:cNvSpPr>
              <a:spLocks noChangeArrowheads="1"/>
            </p:cNvSpPr>
            <p:nvPr/>
          </p:nvSpPr>
          <p:spPr bwMode="auto">
            <a:xfrm>
              <a:off x="1781945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8" name="TextBox 6"/>
          <p:cNvSpPr>
            <a:spLocks noChangeArrowheads="1"/>
          </p:cNvSpPr>
          <p:nvPr/>
        </p:nvSpPr>
        <p:spPr bwMode="auto">
          <a:xfrm>
            <a:off x="7960488" y="4840695"/>
            <a:ext cx="2676647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委靡、哈欠、睡觉、闭目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Group 54"/>
          <p:cNvGrpSpPr/>
          <p:nvPr/>
        </p:nvGrpSpPr>
        <p:grpSpPr bwMode="auto">
          <a:xfrm>
            <a:off x="6082218" y="5378945"/>
            <a:ext cx="1867338" cy="362095"/>
            <a:chOff x="84779" y="368846"/>
            <a:chExt cx="1866755" cy="361685"/>
          </a:xfrm>
        </p:grpSpPr>
        <p:sp>
          <p:nvSpPr>
            <p:cNvPr id="50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1764867" cy="36168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工作</a:t>
              </a:r>
              <a:r>
                <a:rPr lang="en-US" altLang="zh-CN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认真 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流程图: 联系 107"/>
            <p:cNvSpPr>
              <a:spLocks noChangeArrowheads="1"/>
            </p:cNvSpPr>
            <p:nvPr/>
          </p:nvSpPr>
          <p:spPr bwMode="auto">
            <a:xfrm>
              <a:off x="1781945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2" name="TextBox 6"/>
          <p:cNvSpPr>
            <a:spLocks noChangeArrowheads="1"/>
          </p:cNvSpPr>
          <p:nvPr/>
        </p:nvSpPr>
        <p:spPr bwMode="auto">
          <a:xfrm>
            <a:off x="7960488" y="5349981"/>
            <a:ext cx="2676647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马虎、草率、应付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3" name="Group 54"/>
          <p:cNvGrpSpPr/>
          <p:nvPr/>
        </p:nvGrpSpPr>
        <p:grpSpPr bwMode="auto">
          <a:xfrm>
            <a:off x="6082218" y="5830357"/>
            <a:ext cx="1867338" cy="362095"/>
            <a:chOff x="84779" y="368846"/>
            <a:chExt cx="1866755" cy="361685"/>
          </a:xfrm>
        </p:grpSpPr>
        <p:sp>
          <p:nvSpPr>
            <p:cNvPr id="54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1764867" cy="36168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气氛</a:t>
              </a:r>
              <a:r>
                <a:rPr lang="en-US" altLang="zh-CN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和谐 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流程图: 联系 107"/>
            <p:cNvSpPr>
              <a:spLocks noChangeArrowheads="1"/>
            </p:cNvSpPr>
            <p:nvPr/>
          </p:nvSpPr>
          <p:spPr bwMode="auto">
            <a:xfrm>
              <a:off x="1781945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6" name="TextBox 6"/>
          <p:cNvSpPr>
            <a:spLocks noChangeArrowheads="1"/>
          </p:cNvSpPr>
          <p:nvPr/>
        </p:nvSpPr>
        <p:spPr bwMode="auto">
          <a:xfrm>
            <a:off x="7960488" y="5801393"/>
            <a:ext cx="2676647" cy="3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紧张、勾心、议论、暗算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 autoUpdateAnimBg="0"/>
      <p:bldP spid="5" grpId="0"/>
      <p:bldP spid="9" grpId="0"/>
      <p:bldP spid="13" grpId="0"/>
      <p:bldP spid="17" grpId="0"/>
      <p:bldP spid="24" grpId="0"/>
      <p:bldP spid="28" grpId="0"/>
      <p:bldP spid="32" grpId="0"/>
      <p:bldP spid="36" grpId="0"/>
      <p:bldP spid="40" grpId="0"/>
      <p:bldP spid="44" grpId="0"/>
      <p:bldP spid="48" grpId="0"/>
      <p:bldP spid="52" grpId="0"/>
      <p:bldP spid="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rot="570563">
            <a:off x="810436" y="1259469"/>
            <a:ext cx="5392201" cy="2886354"/>
          </a:xfrm>
          <a:prstGeom prst="rect">
            <a:avLst/>
          </a:prstGeom>
        </p:spPr>
      </p:pic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427449" y="249520"/>
            <a:ext cx="3337102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556812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727002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素  养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494732" y="3485009"/>
            <a:ext cx="4238580" cy="691970"/>
          </a:xfrm>
          <a:prstGeom prst="rect">
            <a:avLst/>
          </a:prstGeom>
          <a:solidFill>
            <a:srgbClr val="E73215"/>
          </a:solidFill>
          <a:ln>
            <a:noFill/>
          </a:ln>
          <a:effectLst>
            <a:outerShdw dist="35921" dir="2700000" algn="ctr" rotWithShape="0">
              <a:srgbClr val="E73215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20000"/>
              </a:lnSpc>
              <a:defRPr/>
            </a:pPr>
            <a:r>
              <a:rPr lang="zh-CN" altLang="en-US" sz="2665" b="1" kern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素养的推行要点</a:t>
            </a:r>
            <a:endParaRPr kumimoji="0" lang="zh-CN" altLang="en-US" sz="266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7">
            <a:hlinkClick r:id="rId2"/>
          </p:cNvPr>
          <p:cNvSpPr>
            <a:spLocks noChangeArrowheads="1"/>
          </p:cNvSpPr>
          <p:nvPr/>
        </p:nvSpPr>
        <p:spPr bwMode="auto">
          <a:xfrm>
            <a:off x="494732" y="4176977"/>
            <a:ext cx="5558826" cy="22353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dist="35921" dir="2700000" algn="ctr" rotWithShape="0">
              <a:srgbClr val="E73215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6"/>
          <p:cNvSpPr>
            <a:spLocks noChangeArrowheads="1"/>
          </p:cNvSpPr>
          <p:nvPr/>
        </p:nvSpPr>
        <p:spPr bwMode="auto">
          <a:xfrm>
            <a:off x="888355" y="4248075"/>
            <a:ext cx="4829538" cy="212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制定服装、标识牌、工作帽等识别标准；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2.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制定公司有关规则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规定并贯彻实施；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制定礼仪守则；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4.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教育训练；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5.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推动各种激励活动；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6.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遵守规章制度；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7.  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推行打招呼，礼貌活动。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6346057" y="1196531"/>
            <a:ext cx="4238580" cy="6919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dist="35921" dir="2700000" algn="ctr" rotWithShape="0">
              <a:srgbClr val="E73215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20000"/>
              </a:lnSpc>
              <a:defRPr/>
            </a:pPr>
            <a:r>
              <a:rPr lang="zh-CN" altLang="en-US" sz="2665" b="1" kern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素养的检查点</a:t>
            </a:r>
            <a:endParaRPr kumimoji="0" lang="zh-CN" altLang="en-US" sz="266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7">
            <a:hlinkClick r:id="rId2"/>
          </p:cNvPr>
          <p:cNvSpPr>
            <a:spLocks noChangeArrowheads="1"/>
          </p:cNvSpPr>
          <p:nvPr/>
        </p:nvSpPr>
        <p:spPr bwMode="auto">
          <a:xfrm>
            <a:off x="6346057" y="1888499"/>
            <a:ext cx="5558826" cy="22353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dist="35921" dir="2700000" algn="ctr" rotWithShape="0">
              <a:srgbClr val="E73215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6"/>
          <p:cNvSpPr>
            <a:spLocks noChangeArrowheads="1"/>
          </p:cNvSpPr>
          <p:nvPr/>
        </p:nvSpPr>
        <p:spPr bwMode="auto">
          <a:xfrm>
            <a:off x="6739680" y="2017471"/>
            <a:ext cx="482953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是否遵守公司着装规定？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是否遵守公司的规则、规定？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是否遵守了公司的礼仪？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是否作到事事有人管，人人都管事？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是否作到企业是我家，我是家主人？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3312" y="4336115"/>
            <a:ext cx="4885905" cy="2503249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/>
      <p:bldP spid="20" grpId="0" animBg="1"/>
      <p:bldP spid="21" grpId="0" animBg="1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97711" y="6560270"/>
            <a:ext cx="9861631" cy="9517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507537" y="249520"/>
            <a:ext cx="3176927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446188" y="25643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616378" y="24417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安  全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63280" y="1101118"/>
            <a:ext cx="2357379" cy="409165"/>
            <a:chOff x="2083443" y="2083442"/>
            <a:chExt cx="2623596" cy="461638"/>
          </a:xfrm>
        </p:grpSpPr>
        <p:sp>
          <p:nvSpPr>
            <p:cNvPr id="7" name="矩形: 圆角 6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8" name="文本占位符 13"/>
            <p:cNvSpPr txBox="1"/>
            <p:nvPr/>
          </p:nvSpPr>
          <p:spPr>
            <a:xfrm>
              <a:off x="2717270" y="2099152"/>
              <a:ext cx="1640294" cy="4143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安全的定义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TextBox 6"/>
          <p:cNvSpPr>
            <a:spLocks noChangeArrowheads="1"/>
          </p:cNvSpPr>
          <p:nvPr/>
        </p:nvSpPr>
        <p:spPr bwMode="auto">
          <a:xfrm>
            <a:off x="5114403" y="1555977"/>
            <a:ext cx="3035462" cy="46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消除隐患，预防事故 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63280" y="2258621"/>
            <a:ext cx="2461551" cy="425916"/>
            <a:chOff x="2083443" y="2073033"/>
            <a:chExt cx="2739532" cy="480537"/>
          </a:xfrm>
        </p:grpSpPr>
        <p:sp>
          <p:nvSpPr>
            <p:cNvPr id="11" name="矩形: 圆角 10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2" name="文本占位符 13"/>
            <p:cNvSpPr txBox="1"/>
            <p:nvPr/>
          </p:nvSpPr>
          <p:spPr>
            <a:xfrm>
              <a:off x="2652861" y="2073033"/>
              <a:ext cx="2170114" cy="4805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安全的分类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TextBox 6"/>
          <p:cNvSpPr>
            <a:spLocks noChangeArrowheads="1"/>
          </p:cNvSpPr>
          <p:nvPr/>
        </p:nvSpPr>
        <p:spPr bwMode="auto">
          <a:xfrm>
            <a:off x="5230149" y="2769004"/>
            <a:ext cx="3729943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人身安全；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产品安全；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设备安全；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机密安全。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63280" y="4098920"/>
            <a:ext cx="2357379" cy="425916"/>
            <a:chOff x="2083443" y="2073033"/>
            <a:chExt cx="2623596" cy="480537"/>
          </a:xfrm>
        </p:grpSpPr>
        <p:sp>
          <p:nvSpPr>
            <p:cNvPr id="15" name="矩形: 圆角 14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6" name="文本占位符 13"/>
            <p:cNvSpPr txBox="1"/>
            <p:nvPr/>
          </p:nvSpPr>
          <p:spPr>
            <a:xfrm>
              <a:off x="2472515" y="2073033"/>
              <a:ext cx="2170114" cy="4805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安全管理的作用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TextBox 6"/>
          <p:cNvSpPr>
            <a:spLocks noChangeArrowheads="1"/>
          </p:cNvSpPr>
          <p:nvPr/>
        </p:nvSpPr>
        <p:spPr bwMode="auto">
          <a:xfrm>
            <a:off x="5123468" y="4609303"/>
            <a:ext cx="4844778" cy="183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员工工作安心，提高生产热情；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生产顺利通畅，提高生产效率；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避免经济损失，降低产品成本；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责任到位，提高责任心；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制度保障，临危不乱；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顾客放心，赢得顾客满意；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8556865" y="3336052"/>
            <a:ext cx="3521948" cy="352194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96003" y="876208"/>
            <a:ext cx="2206578" cy="1782501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796003" y="2695290"/>
            <a:ext cx="2206577" cy="1782501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796003" y="4642341"/>
            <a:ext cx="2206577" cy="1782501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" grpId="0"/>
      <p:bldP spid="4" grpId="0" bldLvl="0" animBg="1" autoUpdateAnimBg="0"/>
      <p:bldP spid="5" grpId="0"/>
      <p:bldP spid="9" grpId="0"/>
      <p:bldP spid="13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473631" y="249520"/>
            <a:ext cx="3244738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399785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569975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安  全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1374" y="1234908"/>
            <a:ext cx="6317847" cy="435126"/>
            <a:chOff x="729205" y="5514263"/>
            <a:chExt cx="6565111" cy="435126"/>
          </a:xfrm>
        </p:grpSpPr>
        <p:sp>
          <p:nvSpPr>
            <p:cNvPr id="7" name="矩形: 圆角 6"/>
            <p:cNvSpPr/>
            <p:nvPr/>
          </p:nvSpPr>
          <p:spPr>
            <a:xfrm>
              <a:off x="729205" y="5544273"/>
              <a:ext cx="6565111" cy="38987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占位符 13"/>
            <p:cNvSpPr txBox="1"/>
            <p:nvPr/>
          </p:nvSpPr>
          <p:spPr>
            <a:xfrm>
              <a:off x="2532170" y="5514263"/>
              <a:ext cx="3646512" cy="4351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事故隐患举例</a:t>
              </a:r>
              <a:r>
                <a:rPr lang="en-US" altLang="zh-CN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：</a:t>
              </a:r>
              <a:r>
                <a:rPr lang="zh-CN" altLang="en-US" sz="1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火灾事故</a:t>
              </a:r>
              <a:endParaRPr lang="zh-CN" altLang="en-US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58847" y="1809260"/>
            <a:ext cx="478441" cy="478442"/>
            <a:chOff x="2903394" y="3937651"/>
            <a:chExt cx="478441" cy="478442"/>
          </a:xfrm>
        </p:grpSpPr>
        <p:sp>
          <p:nvSpPr>
            <p:cNvPr id="10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54"/>
          <p:cNvGrpSpPr/>
          <p:nvPr/>
        </p:nvGrpSpPr>
        <p:grpSpPr bwMode="auto">
          <a:xfrm>
            <a:off x="1494860" y="1894969"/>
            <a:ext cx="2706751" cy="327369"/>
            <a:chOff x="0" y="368846"/>
            <a:chExt cx="2705906" cy="326998"/>
          </a:xfrm>
        </p:grpSpPr>
        <p:sp>
          <p:nvSpPr>
            <p:cNvPr id="13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乱扔烟头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flowChartConnector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58847" y="2384135"/>
            <a:ext cx="478441" cy="478442"/>
            <a:chOff x="2903394" y="3937651"/>
            <a:chExt cx="478441" cy="478442"/>
          </a:xfrm>
        </p:grpSpPr>
        <p:sp>
          <p:nvSpPr>
            <p:cNvPr id="16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54"/>
          <p:cNvGrpSpPr/>
          <p:nvPr/>
        </p:nvGrpSpPr>
        <p:grpSpPr bwMode="auto">
          <a:xfrm>
            <a:off x="1494860" y="2469846"/>
            <a:ext cx="2718327" cy="308077"/>
            <a:chOff x="0" y="368846"/>
            <a:chExt cx="2717479" cy="307727"/>
          </a:xfrm>
        </p:grpSpPr>
        <p:sp>
          <p:nvSpPr>
            <p:cNvPr id="19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电焊无安保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flowChartConnector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58847" y="2962869"/>
            <a:ext cx="478441" cy="478442"/>
            <a:chOff x="2903394" y="3937651"/>
            <a:chExt cx="478441" cy="478442"/>
          </a:xfrm>
        </p:grpSpPr>
        <p:sp>
          <p:nvSpPr>
            <p:cNvPr id="22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54"/>
          <p:cNvGrpSpPr/>
          <p:nvPr/>
        </p:nvGrpSpPr>
        <p:grpSpPr bwMode="auto">
          <a:xfrm>
            <a:off x="1494860" y="3048578"/>
            <a:ext cx="2729901" cy="354377"/>
            <a:chOff x="0" y="368845"/>
            <a:chExt cx="2729049" cy="353975"/>
          </a:xfrm>
        </p:grpSpPr>
        <p:sp>
          <p:nvSpPr>
            <p:cNvPr id="25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电线老化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乱接临时线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flowChartConnector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51171" y="1809260"/>
            <a:ext cx="478441" cy="478442"/>
            <a:chOff x="2903394" y="3937651"/>
            <a:chExt cx="478441" cy="478442"/>
          </a:xfrm>
        </p:grpSpPr>
        <p:sp>
          <p:nvSpPr>
            <p:cNvPr id="28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Group 54"/>
          <p:cNvGrpSpPr/>
          <p:nvPr/>
        </p:nvGrpSpPr>
        <p:grpSpPr bwMode="auto">
          <a:xfrm>
            <a:off x="5187184" y="1894969"/>
            <a:ext cx="2706751" cy="327369"/>
            <a:chOff x="0" y="368846"/>
            <a:chExt cx="2705906" cy="326998"/>
          </a:xfrm>
        </p:grpSpPr>
        <p:sp>
          <p:nvSpPr>
            <p:cNvPr id="31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瓦斯泄露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flowChartConnector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51171" y="2384135"/>
            <a:ext cx="478441" cy="478442"/>
            <a:chOff x="2903394" y="3937651"/>
            <a:chExt cx="478441" cy="478442"/>
          </a:xfrm>
        </p:grpSpPr>
        <p:sp>
          <p:nvSpPr>
            <p:cNvPr id="34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Group 54"/>
          <p:cNvGrpSpPr/>
          <p:nvPr/>
        </p:nvGrpSpPr>
        <p:grpSpPr bwMode="auto">
          <a:xfrm>
            <a:off x="5187184" y="2469846"/>
            <a:ext cx="2718327" cy="308077"/>
            <a:chOff x="0" y="368846"/>
            <a:chExt cx="2717479" cy="307727"/>
          </a:xfrm>
        </p:grpSpPr>
        <p:sp>
          <p:nvSpPr>
            <p:cNvPr id="37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电器设备长期通电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flowChartConnector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651171" y="2962869"/>
            <a:ext cx="478441" cy="478442"/>
            <a:chOff x="2903394" y="3937651"/>
            <a:chExt cx="478441" cy="478442"/>
          </a:xfrm>
        </p:grpSpPr>
        <p:sp>
          <p:nvSpPr>
            <p:cNvPr id="40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06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54"/>
          <p:cNvGrpSpPr/>
          <p:nvPr/>
        </p:nvGrpSpPr>
        <p:grpSpPr bwMode="auto">
          <a:xfrm>
            <a:off x="5187184" y="3048578"/>
            <a:ext cx="2729901" cy="354377"/>
            <a:chOff x="0" y="368845"/>
            <a:chExt cx="2729049" cy="353975"/>
          </a:xfrm>
        </p:grpSpPr>
        <p:sp>
          <p:nvSpPr>
            <p:cNvPr id="43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电烙铁等不当使用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flowChartConnector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268577" y="1809260"/>
            <a:ext cx="478441" cy="478442"/>
            <a:chOff x="2903394" y="3937651"/>
            <a:chExt cx="478441" cy="478442"/>
          </a:xfrm>
        </p:grpSpPr>
        <p:sp>
          <p:nvSpPr>
            <p:cNvPr id="46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07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Group 54"/>
          <p:cNvGrpSpPr/>
          <p:nvPr/>
        </p:nvGrpSpPr>
        <p:grpSpPr bwMode="auto">
          <a:xfrm>
            <a:off x="8804590" y="1894969"/>
            <a:ext cx="2706751" cy="327369"/>
            <a:chOff x="0" y="368846"/>
            <a:chExt cx="2705906" cy="326998"/>
          </a:xfrm>
        </p:grpSpPr>
        <p:sp>
          <p:nvSpPr>
            <p:cNvPr id="49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易燃品保管不当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flowChartConnector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268577" y="2384135"/>
            <a:ext cx="478441" cy="478442"/>
            <a:chOff x="2903394" y="3937651"/>
            <a:chExt cx="478441" cy="478442"/>
          </a:xfrm>
        </p:grpSpPr>
        <p:sp>
          <p:nvSpPr>
            <p:cNvPr id="52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08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Group 54"/>
          <p:cNvGrpSpPr/>
          <p:nvPr/>
        </p:nvGrpSpPr>
        <p:grpSpPr bwMode="auto">
          <a:xfrm>
            <a:off x="8804590" y="2469846"/>
            <a:ext cx="2718327" cy="308077"/>
            <a:chOff x="0" y="368846"/>
            <a:chExt cx="2717479" cy="307727"/>
          </a:xfrm>
        </p:grpSpPr>
        <p:sp>
          <p:nvSpPr>
            <p:cNvPr id="55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避雷设施失效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flowChartConnector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268577" y="2962869"/>
            <a:ext cx="478441" cy="478442"/>
            <a:chOff x="2903394" y="3937651"/>
            <a:chExt cx="478441" cy="478442"/>
          </a:xfrm>
        </p:grpSpPr>
        <p:sp>
          <p:nvSpPr>
            <p:cNvPr id="58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09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Group 54"/>
          <p:cNvGrpSpPr/>
          <p:nvPr/>
        </p:nvGrpSpPr>
        <p:grpSpPr bwMode="auto">
          <a:xfrm>
            <a:off x="8804590" y="3048578"/>
            <a:ext cx="2729901" cy="354377"/>
            <a:chOff x="0" y="368845"/>
            <a:chExt cx="2729049" cy="353975"/>
          </a:xfrm>
        </p:grpSpPr>
        <p:sp>
          <p:nvSpPr>
            <p:cNvPr id="61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消防设备无效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flowChartConnector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785283" y="3753216"/>
            <a:ext cx="4538794" cy="435126"/>
            <a:chOff x="487215" y="5718759"/>
            <a:chExt cx="6565111" cy="435126"/>
          </a:xfrm>
        </p:grpSpPr>
        <p:sp>
          <p:nvSpPr>
            <p:cNvPr id="84" name="矩形: 圆角 83"/>
            <p:cNvSpPr/>
            <p:nvPr/>
          </p:nvSpPr>
          <p:spPr>
            <a:xfrm>
              <a:off x="487215" y="5748640"/>
              <a:ext cx="6565111" cy="38987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5" name="文本占位符 13"/>
            <p:cNvSpPr txBox="1"/>
            <p:nvPr/>
          </p:nvSpPr>
          <p:spPr>
            <a:xfrm>
              <a:off x="1352669" y="5718759"/>
              <a:ext cx="4331920" cy="4351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事故隐患举例</a:t>
              </a:r>
              <a:r>
                <a:rPr lang="en-US" altLang="zh-CN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：</a:t>
              </a:r>
              <a:r>
                <a:rPr lang="zh-CN" altLang="en-US" sz="1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人身事故</a:t>
              </a:r>
              <a:endParaRPr lang="zh-CN" altLang="en-US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3" name="Rectangle 2"/>
          <p:cNvSpPr>
            <a:spLocks noChangeArrowheads="1"/>
          </p:cNvSpPr>
          <p:nvPr/>
        </p:nvSpPr>
        <p:spPr bwMode="auto">
          <a:xfrm>
            <a:off x="566649" y="4296231"/>
            <a:ext cx="2259672" cy="1707846"/>
          </a:xfrm>
          <a:prstGeom prst="hexagon">
            <a:avLst/>
          </a:prstGeom>
          <a:noFill/>
          <a:ln w="28575">
            <a:solidFill>
              <a:schemeClr val="tx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4" name="TextBox 6"/>
          <p:cNvSpPr>
            <a:spLocks noChangeArrowheads="1"/>
          </p:cNvSpPr>
          <p:nvPr/>
        </p:nvSpPr>
        <p:spPr bwMode="auto">
          <a:xfrm>
            <a:off x="1121080" y="4343851"/>
            <a:ext cx="1263375" cy="39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操作不当</a:t>
            </a:r>
            <a:endParaRPr lang="zh-CN" altLang="en-US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5" name="TextBox 6"/>
          <p:cNvSpPr>
            <a:spLocks noChangeArrowheads="1"/>
          </p:cNvSpPr>
          <p:nvPr/>
        </p:nvSpPr>
        <p:spPr bwMode="auto">
          <a:xfrm>
            <a:off x="1051051" y="4817834"/>
            <a:ext cx="186584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带电作业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起吊不牢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摆放不牢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7" name="Rectangle 2"/>
          <p:cNvSpPr>
            <a:spLocks noChangeArrowheads="1"/>
          </p:cNvSpPr>
          <p:nvPr/>
        </p:nvSpPr>
        <p:spPr bwMode="auto">
          <a:xfrm>
            <a:off x="2435040" y="5150154"/>
            <a:ext cx="2259672" cy="1707846"/>
          </a:xfrm>
          <a:prstGeom prst="hexagon">
            <a:avLst/>
          </a:prstGeom>
          <a:noFill/>
          <a:ln w="28575">
            <a:solidFill>
              <a:schemeClr val="tx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8" name="TextBox 6"/>
          <p:cNvSpPr>
            <a:spLocks noChangeArrowheads="1"/>
          </p:cNvSpPr>
          <p:nvPr/>
        </p:nvSpPr>
        <p:spPr bwMode="auto">
          <a:xfrm>
            <a:off x="2804276" y="5197774"/>
            <a:ext cx="1842109" cy="39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未能安全作业</a:t>
            </a:r>
            <a:endParaRPr lang="zh-CN" altLang="en-US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9" name="TextBox 6"/>
          <p:cNvSpPr>
            <a:spLocks noChangeArrowheads="1"/>
          </p:cNvSpPr>
          <p:nvPr/>
        </p:nvSpPr>
        <p:spPr bwMode="auto">
          <a:xfrm>
            <a:off x="2919442" y="5671757"/>
            <a:ext cx="186584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带手套作业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不带帽作业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穿高跟鞋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0" name="Rectangle 2"/>
          <p:cNvSpPr>
            <a:spLocks noChangeArrowheads="1"/>
          </p:cNvSpPr>
          <p:nvPr/>
        </p:nvSpPr>
        <p:spPr bwMode="auto">
          <a:xfrm>
            <a:off x="2419148" y="3449176"/>
            <a:ext cx="2259672" cy="1707846"/>
          </a:xfrm>
          <a:prstGeom prst="hexagon">
            <a:avLst/>
          </a:prstGeom>
          <a:noFill/>
          <a:ln w="28575">
            <a:solidFill>
              <a:schemeClr val="tx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1" name="TextBox 6"/>
          <p:cNvSpPr>
            <a:spLocks noChangeArrowheads="1"/>
          </p:cNvSpPr>
          <p:nvPr/>
        </p:nvSpPr>
        <p:spPr bwMode="auto">
          <a:xfrm>
            <a:off x="2973579" y="3496796"/>
            <a:ext cx="1842109" cy="39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机械碰伤</a:t>
            </a:r>
            <a:endParaRPr lang="zh-CN" altLang="en-US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2" name="TextBox 6"/>
          <p:cNvSpPr>
            <a:spLocks noChangeArrowheads="1"/>
          </p:cNvSpPr>
          <p:nvPr/>
        </p:nvSpPr>
        <p:spPr bwMode="auto">
          <a:xfrm>
            <a:off x="2903550" y="3970779"/>
            <a:ext cx="186584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通道不畅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铁器毛刺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货物周转碰撞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" name="Rectangle 2"/>
          <p:cNvSpPr>
            <a:spLocks noChangeArrowheads="1"/>
          </p:cNvSpPr>
          <p:nvPr/>
        </p:nvSpPr>
        <p:spPr bwMode="auto">
          <a:xfrm>
            <a:off x="4293695" y="4323475"/>
            <a:ext cx="2290177" cy="1707846"/>
          </a:xfrm>
          <a:prstGeom prst="hexagon">
            <a:avLst/>
          </a:prstGeom>
          <a:noFill/>
          <a:ln w="28575">
            <a:solidFill>
              <a:schemeClr val="tx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0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4" name="TextBox 6"/>
          <p:cNvSpPr>
            <a:spLocks noChangeArrowheads="1"/>
          </p:cNvSpPr>
          <p:nvPr/>
        </p:nvSpPr>
        <p:spPr bwMode="auto">
          <a:xfrm>
            <a:off x="4840443" y="4371095"/>
            <a:ext cx="125180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化学损伤</a:t>
            </a: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;    </a:t>
            </a:r>
            <a:endParaRPr lang="en-US" altLang="zh-CN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电器击伤</a:t>
            </a: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6.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事物中毒</a:t>
            </a: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7.</a:t>
            </a:r>
            <a:r>
              <a:rPr lang="zh-CN" altLang="en-US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劳保不当</a:t>
            </a:r>
            <a:r>
              <a:rPr lang="en-US" altLang="zh-CN" sz="16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6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6" name="图片 15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8418462" y="3364292"/>
            <a:ext cx="3265498" cy="3425964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00"/>
                            </p:stCondLst>
                            <p:childTnLst>
                              <p:par>
                                <p:cTn id="1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000"/>
                            </p:stCondLst>
                            <p:childTnLst>
                              <p:par>
                                <p:cTn id="1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5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500"/>
                            </p:stCondLst>
                            <p:childTnLst>
                              <p:par>
                                <p:cTn id="1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90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9500"/>
                            </p:stCondLst>
                            <p:childTnLst>
                              <p:par>
                                <p:cTn id="1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animBg="1"/>
      <p:bldP spid="144" grpId="0"/>
      <p:bldP spid="145" grpId="0"/>
      <p:bldP spid="147" grpId="0" animBg="1"/>
      <p:bldP spid="148" grpId="0"/>
      <p:bldP spid="149" grpId="0"/>
      <p:bldP spid="150" grpId="0" animBg="1"/>
      <p:bldP spid="151" grpId="0"/>
      <p:bldP spid="152" grpId="0"/>
      <p:bldP spid="153" grpId="0" animBg="1"/>
      <p:bldP spid="15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506091" y="249520"/>
            <a:ext cx="3179819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547788" y="196532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717978" y="184266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安  全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1374" y="1234908"/>
            <a:ext cx="6317847" cy="435126"/>
            <a:chOff x="729205" y="5514263"/>
            <a:chExt cx="6565111" cy="435126"/>
          </a:xfrm>
        </p:grpSpPr>
        <p:sp>
          <p:nvSpPr>
            <p:cNvPr id="7" name="矩形: 圆角 6"/>
            <p:cNvSpPr/>
            <p:nvPr/>
          </p:nvSpPr>
          <p:spPr>
            <a:xfrm>
              <a:off x="729205" y="5544273"/>
              <a:ext cx="6565111" cy="38987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占位符 13"/>
            <p:cNvSpPr txBox="1"/>
            <p:nvPr/>
          </p:nvSpPr>
          <p:spPr>
            <a:xfrm>
              <a:off x="2532170" y="5514263"/>
              <a:ext cx="3646512" cy="4351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事故隐患举例</a:t>
              </a:r>
              <a:r>
                <a:rPr lang="en-US" altLang="zh-CN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：</a:t>
              </a:r>
              <a:r>
                <a:rPr lang="zh-CN" altLang="en-US" sz="1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设备事故</a:t>
              </a:r>
              <a:endParaRPr lang="zh-CN" altLang="en-US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58847" y="1809260"/>
            <a:ext cx="478441" cy="478442"/>
            <a:chOff x="2903394" y="3937651"/>
            <a:chExt cx="478441" cy="478442"/>
          </a:xfrm>
        </p:grpSpPr>
        <p:sp>
          <p:nvSpPr>
            <p:cNvPr id="10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54"/>
          <p:cNvGrpSpPr/>
          <p:nvPr/>
        </p:nvGrpSpPr>
        <p:grpSpPr bwMode="auto">
          <a:xfrm>
            <a:off x="1494860" y="1894969"/>
            <a:ext cx="2706751" cy="327369"/>
            <a:chOff x="0" y="368846"/>
            <a:chExt cx="2705906" cy="326998"/>
          </a:xfrm>
        </p:grpSpPr>
        <p:sp>
          <p:nvSpPr>
            <p:cNvPr id="13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违反操作工艺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58847" y="2384135"/>
            <a:ext cx="478441" cy="478442"/>
            <a:chOff x="2903394" y="3937651"/>
            <a:chExt cx="478441" cy="478442"/>
          </a:xfrm>
        </p:grpSpPr>
        <p:sp>
          <p:nvSpPr>
            <p:cNvPr id="16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54"/>
          <p:cNvGrpSpPr/>
          <p:nvPr/>
        </p:nvGrpSpPr>
        <p:grpSpPr bwMode="auto">
          <a:xfrm>
            <a:off x="1494860" y="2469846"/>
            <a:ext cx="2718327" cy="308077"/>
            <a:chOff x="0" y="368846"/>
            <a:chExt cx="2717479" cy="307727"/>
          </a:xfrm>
        </p:grpSpPr>
        <p:sp>
          <p:nvSpPr>
            <p:cNvPr id="19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程序错误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58847" y="2962869"/>
            <a:ext cx="478441" cy="478442"/>
            <a:chOff x="2903394" y="3937651"/>
            <a:chExt cx="478441" cy="478442"/>
          </a:xfrm>
        </p:grpSpPr>
        <p:sp>
          <p:nvSpPr>
            <p:cNvPr id="22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54"/>
          <p:cNvGrpSpPr/>
          <p:nvPr/>
        </p:nvGrpSpPr>
        <p:grpSpPr bwMode="auto">
          <a:xfrm>
            <a:off x="1494860" y="3048578"/>
            <a:ext cx="2729901" cy="354377"/>
            <a:chOff x="0" y="368845"/>
            <a:chExt cx="2729049" cy="353975"/>
          </a:xfrm>
        </p:grpSpPr>
        <p:sp>
          <p:nvSpPr>
            <p:cNvPr id="25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装卡不牢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51171" y="1809260"/>
            <a:ext cx="478441" cy="478442"/>
            <a:chOff x="2903394" y="3937651"/>
            <a:chExt cx="478441" cy="478442"/>
          </a:xfrm>
        </p:grpSpPr>
        <p:sp>
          <p:nvSpPr>
            <p:cNvPr id="28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Group 54"/>
          <p:cNvGrpSpPr/>
          <p:nvPr/>
        </p:nvGrpSpPr>
        <p:grpSpPr bwMode="auto">
          <a:xfrm>
            <a:off x="5187184" y="1894969"/>
            <a:ext cx="2706751" cy="327369"/>
            <a:chOff x="0" y="368846"/>
            <a:chExt cx="2705906" cy="326998"/>
          </a:xfrm>
        </p:grpSpPr>
        <p:sp>
          <p:nvSpPr>
            <p:cNvPr id="31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电压使用错误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51171" y="2384135"/>
            <a:ext cx="478441" cy="478442"/>
            <a:chOff x="2903394" y="3937651"/>
            <a:chExt cx="478441" cy="478442"/>
          </a:xfrm>
        </p:grpSpPr>
        <p:sp>
          <p:nvSpPr>
            <p:cNvPr id="34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Group 54"/>
          <p:cNvGrpSpPr/>
          <p:nvPr/>
        </p:nvGrpSpPr>
        <p:grpSpPr bwMode="auto">
          <a:xfrm>
            <a:off x="5187184" y="2469846"/>
            <a:ext cx="2718327" cy="308077"/>
            <a:chOff x="0" y="368846"/>
            <a:chExt cx="2717479" cy="307727"/>
          </a:xfrm>
        </p:grpSpPr>
        <p:sp>
          <p:nvSpPr>
            <p:cNvPr id="37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设备保养不妥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651171" y="2962869"/>
            <a:ext cx="478441" cy="478442"/>
            <a:chOff x="2903394" y="3937651"/>
            <a:chExt cx="478441" cy="478442"/>
          </a:xfrm>
        </p:grpSpPr>
        <p:sp>
          <p:nvSpPr>
            <p:cNvPr id="40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06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54"/>
          <p:cNvGrpSpPr/>
          <p:nvPr/>
        </p:nvGrpSpPr>
        <p:grpSpPr bwMode="auto">
          <a:xfrm>
            <a:off x="5187184" y="3048578"/>
            <a:ext cx="2729901" cy="354377"/>
            <a:chOff x="0" y="368845"/>
            <a:chExt cx="2729049" cy="353975"/>
          </a:xfrm>
        </p:grpSpPr>
        <p:sp>
          <p:nvSpPr>
            <p:cNvPr id="43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设备带病工作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268577" y="1809260"/>
            <a:ext cx="478441" cy="478442"/>
            <a:chOff x="2903394" y="3937651"/>
            <a:chExt cx="478441" cy="478442"/>
          </a:xfrm>
        </p:grpSpPr>
        <p:sp>
          <p:nvSpPr>
            <p:cNvPr id="46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07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Group 54"/>
          <p:cNvGrpSpPr/>
          <p:nvPr/>
        </p:nvGrpSpPr>
        <p:grpSpPr bwMode="auto">
          <a:xfrm>
            <a:off x="8804590" y="1894969"/>
            <a:ext cx="2706751" cy="327369"/>
            <a:chOff x="0" y="368846"/>
            <a:chExt cx="2705906" cy="326998"/>
          </a:xfrm>
        </p:grpSpPr>
        <p:sp>
          <p:nvSpPr>
            <p:cNvPr id="49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超负荷使用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268577" y="2384135"/>
            <a:ext cx="478441" cy="478442"/>
            <a:chOff x="2903394" y="3937651"/>
            <a:chExt cx="478441" cy="478442"/>
          </a:xfrm>
        </p:grpSpPr>
        <p:sp>
          <p:nvSpPr>
            <p:cNvPr id="52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08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Group 54"/>
          <p:cNvGrpSpPr/>
          <p:nvPr/>
        </p:nvGrpSpPr>
        <p:grpSpPr bwMode="auto">
          <a:xfrm>
            <a:off x="8804590" y="2469846"/>
            <a:ext cx="2718327" cy="308077"/>
            <a:chOff x="0" y="368846"/>
            <a:chExt cx="2717479" cy="307727"/>
          </a:xfrm>
        </p:grpSpPr>
        <p:sp>
          <p:nvSpPr>
            <p:cNvPr id="55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环境恶劣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268577" y="2962869"/>
            <a:ext cx="478441" cy="478442"/>
            <a:chOff x="2903394" y="3937651"/>
            <a:chExt cx="478441" cy="478442"/>
          </a:xfrm>
        </p:grpSpPr>
        <p:sp>
          <p:nvSpPr>
            <p:cNvPr id="58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09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Group 54"/>
          <p:cNvGrpSpPr/>
          <p:nvPr/>
        </p:nvGrpSpPr>
        <p:grpSpPr bwMode="auto">
          <a:xfrm>
            <a:off x="8804590" y="3048578"/>
            <a:ext cx="2729901" cy="354377"/>
            <a:chOff x="0" y="368845"/>
            <a:chExt cx="2729049" cy="353975"/>
          </a:xfrm>
        </p:grpSpPr>
        <p:sp>
          <p:nvSpPr>
            <p:cNvPr id="61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人为破坏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71374" y="3584569"/>
            <a:ext cx="6317847" cy="435126"/>
            <a:chOff x="729205" y="5514263"/>
            <a:chExt cx="6565111" cy="435126"/>
          </a:xfrm>
        </p:grpSpPr>
        <p:sp>
          <p:nvSpPr>
            <p:cNvPr id="84" name="矩形: 圆角 83"/>
            <p:cNvSpPr/>
            <p:nvPr/>
          </p:nvSpPr>
          <p:spPr>
            <a:xfrm>
              <a:off x="729205" y="5544273"/>
              <a:ext cx="6565111" cy="38987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5" name="文本占位符 13"/>
            <p:cNvSpPr txBox="1"/>
            <p:nvPr/>
          </p:nvSpPr>
          <p:spPr>
            <a:xfrm>
              <a:off x="2532170" y="5514263"/>
              <a:ext cx="3646512" cy="4351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事故隐患举例</a:t>
              </a:r>
              <a:r>
                <a:rPr lang="en-US" altLang="zh-CN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：</a:t>
              </a:r>
              <a:r>
                <a:rPr lang="zh-CN" altLang="en-US" sz="1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化学品保管</a:t>
              </a:r>
              <a:endParaRPr lang="zh-CN" altLang="en-US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58847" y="4147346"/>
            <a:ext cx="478441" cy="478442"/>
            <a:chOff x="2903394" y="3937651"/>
            <a:chExt cx="478441" cy="478442"/>
          </a:xfrm>
        </p:grpSpPr>
        <p:sp>
          <p:nvSpPr>
            <p:cNvPr id="81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6" name="Group 54"/>
          <p:cNvGrpSpPr/>
          <p:nvPr/>
        </p:nvGrpSpPr>
        <p:grpSpPr bwMode="auto">
          <a:xfrm>
            <a:off x="1494860" y="4233055"/>
            <a:ext cx="2706751" cy="327369"/>
            <a:chOff x="0" y="368846"/>
            <a:chExt cx="2705906" cy="326998"/>
          </a:xfrm>
        </p:grpSpPr>
        <p:sp>
          <p:nvSpPr>
            <p:cNvPr id="87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现场超量存放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58847" y="4722221"/>
            <a:ext cx="478441" cy="478442"/>
            <a:chOff x="2903394" y="3937651"/>
            <a:chExt cx="478441" cy="478442"/>
          </a:xfrm>
        </p:grpSpPr>
        <p:sp>
          <p:nvSpPr>
            <p:cNvPr id="90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2" name="Group 54"/>
          <p:cNvGrpSpPr/>
          <p:nvPr/>
        </p:nvGrpSpPr>
        <p:grpSpPr bwMode="auto">
          <a:xfrm>
            <a:off x="1494860" y="4807932"/>
            <a:ext cx="2718327" cy="308077"/>
            <a:chOff x="0" y="368846"/>
            <a:chExt cx="2717479" cy="307727"/>
          </a:xfrm>
        </p:grpSpPr>
        <p:sp>
          <p:nvSpPr>
            <p:cNvPr id="93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使用不当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58847" y="5300955"/>
            <a:ext cx="478441" cy="478442"/>
            <a:chOff x="2903394" y="3937651"/>
            <a:chExt cx="478441" cy="478442"/>
          </a:xfrm>
        </p:grpSpPr>
        <p:sp>
          <p:nvSpPr>
            <p:cNvPr id="96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8" name="Group 54"/>
          <p:cNvGrpSpPr/>
          <p:nvPr/>
        </p:nvGrpSpPr>
        <p:grpSpPr bwMode="auto">
          <a:xfrm>
            <a:off x="1494860" y="5386664"/>
            <a:ext cx="2729901" cy="354377"/>
            <a:chOff x="0" y="368845"/>
            <a:chExt cx="2729049" cy="353975"/>
          </a:xfrm>
        </p:grpSpPr>
        <p:sp>
          <p:nvSpPr>
            <p:cNvPr id="99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化学品库房位置不当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47272" y="5895123"/>
            <a:ext cx="478441" cy="478442"/>
            <a:chOff x="2903394" y="3937651"/>
            <a:chExt cx="478441" cy="478442"/>
          </a:xfrm>
        </p:grpSpPr>
        <p:sp>
          <p:nvSpPr>
            <p:cNvPr id="102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4" name="Group 54"/>
          <p:cNvGrpSpPr/>
          <p:nvPr/>
        </p:nvGrpSpPr>
        <p:grpSpPr bwMode="auto">
          <a:xfrm>
            <a:off x="1483285" y="5980832"/>
            <a:ext cx="2706751" cy="327369"/>
            <a:chOff x="0" y="368846"/>
            <a:chExt cx="2705906" cy="326998"/>
          </a:xfrm>
        </p:grpSpPr>
        <p:sp>
          <p:nvSpPr>
            <p:cNvPr id="105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没有消防设施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651171" y="4143487"/>
            <a:ext cx="478441" cy="478442"/>
            <a:chOff x="2903394" y="3937651"/>
            <a:chExt cx="478441" cy="478442"/>
          </a:xfrm>
        </p:grpSpPr>
        <p:sp>
          <p:nvSpPr>
            <p:cNvPr id="108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0" name="Group 54"/>
          <p:cNvGrpSpPr/>
          <p:nvPr/>
        </p:nvGrpSpPr>
        <p:grpSpPr bwMode="auto">
          <a:xfrm>
            <a:off x="5187184" y="4229198"/>
            <a:ext cx="2718327" cy="308077"/>
            <a:chOff x="0" y="368846"/>
            <a:chExt cx="2717479" cy="307727"/>
          </a:xfrm>
        </p:grpSpPr>
        <p:sp>
          <p:nvSpPr>
            <p:cNvPr id="111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不懂安全环境恶劣知识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651171" y="4722221"/>
            <a:ext cx="478441" cy="478442"/>
            <a:chOff x="2903394" y="3937651"/>
            <a:chExt cx="478441" cy="478442"/>
          </a:xfrm>
        </p:grpSpPr>
        <p:sp>
          <p:nvSpPr>
            <p:cNvPr id="114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06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6" name="Group 54"/>
          <p:cNvGrpSpPr/>
          <p:nvPr/>
        </p:nvGrpSpPr>
        <p:grpSpPr bwMode="auto">
          <a:xfrm>
            <a:off x="5187184" y="4807930"/>
            <a:ext cx="2729901" cy="354377"/>
            <a:chOff x="0" y="368845"/>
            <a:chExt cx="2729049" cy="353975"/>
          </a:xfrm>
        </p:grpSpPr>
        <p:sp>
          <p:nvSpPr>
            <p:cNvPr id="117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库房避雷设施失灵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4680425" y="5304815"/>
            <a:ext cx="478441" cy="478442"/>
            <a:chOff x="2903394" y="3937651"/>
            <a:chExt cx="478441" cy="478442"/>
          </a:xfrm>
        </p:grpSpPr>
        <p:sp>
          <p:nvSpPr>
            <p:cNvPr id="120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07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2" name="Group 54"/>
          <p:cNvGrpSpPr/>
          <p:nvPr/>
        </p:nvGrpSpPr>
        <p:grpSpPr bwMode="auto">
          <a:xfrm>
            <a:off x="5216438" y="5390524"/>
            <a:ext cx="2706751" cy="327369"/>
            <a:chOff x="0" y="368846"/>
            <a:chExt cx="2705906" cy="326998"/>
          </a:xfrm>
        </p:grpSpPr>
        <p:sp>
          <p:nvSpPr>
            <p:cNvPr id="123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库房通风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\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避光不良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680425" y="5879690"/>
            <a:ext cx="478441" cy="478442"/>
            <a:chOff x="2903394" y="3937651"/>
            <a:chExt cx="478441" cy="478442"/>
          </a:xfrm>
        </p:grpSpPr>
        <p:sp>
          <p:nvSpPr>
            <p:cNvPr id="126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08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8" name="Group 54"/>
          <p:cNvGrpSpPr/>
          <p:nvPr/>
        </p:nvGrpSpPr>
        <p:grpSpPr bwMode="auto">
          <a:xfrm>
            <a:off x="5216438" y="5965401"/>
            <a:ext cx="2718327" cy="308077"/>
            <a:chOff x="0" y="368846"/>
            <a:chExt cx="2717479" cy="307727"/>
          </a:xfrm>
        </p:grpSpPr>
        <p:sp>
          <p:nvSpPr>
            <p:cNvPr id="129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表示错误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8303301" y="4108762"/>
            <a:ext cx="478441" cy="478442"/>
            <a:chOff x="2903394" y="3937651"/>
            <a:chExt cx="478441" cy="478442"/>
          </a:xfrm>
        </p:grpSpPr>
        <p:sp>
          <p:nvSpPr>
            <p:cNvPr id="132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09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4" name="Group 54"/>
          <p:cNvGrpSpPr/>
          <p:nvPr/>
        </p:nvGrpSpPr>
        <p:grpSpPr bwMode="auto">
          <a:xfrm>
            <a:off x="8839314" y="4194471"/>
            <a:ext cx="2729901" cy="354377"/>
            <a:chOff x="0" y="368845"/>
            <a:chExt cx="2729049" cy="353975"/>
          </a:xfrm>
        </p:grpSpPr>
        <p:sp>
          <p:nvSpPr>
            <p:cNvPr id="135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没有分类放置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6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8297197" y="4722221"/>
            <a:ext cx="478441" cy="478442"/>
            <a:chOff x="2903394" y="3937651"/>
            <a:chExt cx="478441" cy="478442"/>
          </a:xfrm>
        </p:grpSpPr>
        <p:sp>
          <p:nvSpPr>
            <p:cNvPr id="138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0" name="Group 54"/>
          <p:cNvGrpSpPr/>
          <p:nvPr/>
        </p:nvGrpSpPr>
        <p:grpSpPr bwMode="auto">
          <a:xfrm>
            <a:off x="8833210" y="4807930"/>
            <a:ext cx="2729901" cy="354377"/>
            <a:chOff x="0" y="368845"/>
            <a:chExt cx="2729049" cy="353975"/>
          </a:xfrm>
        </p:grpSpPr>
        <p:sp>
          <p:nvSpPr>
            <p:cNvPr id="141" name="TextBox 105"/>
            <p:cNvSpPr>
              <a:spLocks noChangeArrowheads="1"/>
            </p:cNvSpPr>
            <p:nvPr/>
          </p:nvSpPr>
          <p:spPr bwMode="auto">
            <a:xfrm>
              <a:off x="84780" y="368845"/>
              <a:ext cx="2644269" cy="353975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人为破坏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2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326451" y="5304815"/>
            <a:ext cx="478441" cy="478442"/>
            <a:chOff x="2903394" y="3937651"/>
            <a:chExt cx="478441" cy="478442"/>
          </a:xfrm>
        </p:grpSpPr>
        <p:sp>
          <p:nvSpPr>
            <p:cNvPr id="155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11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8" name="Group 54"/>
          <p:cNvGrpSpPr/>
          <p:nvPr/>
        </p:nvGrpSpPr>
        <p:grpSpPr bwMode="auto">
          <a:xfrm>
            <a:off x="8862464" y="5390524"/>
            <a:ext cx="2706751" cy="327369"/>
            <a:chOff x="0" y="368846"/>
            <a:chExt cx="2705906" cy="326998"/>
          </a:xfrm>
        </p:grpSpPr>
        <p:sp>
          <p:nvSpPr>
            <p:cNvPr id="159" name="TextBox 105"/>
            <p:cNvSpPr>
              <a:spLocks noChangeArrowheads="1"/>
            </p:cNvSpPr>
            <p:nvPr/>
          </p:nvSpPr>
          <p:spPr bwMode="auto">
            <a:xfrm>
              <a:off x="84779" y="368846"/>
              <a:ext cx="2621127" cy="32699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运输不当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326451" y="5879690"/>
            <a:ext cx="478441" cy="478442"/>
            <a:chOff x="2903394" y="3937651"/>
            <a:chExt cx="478441" cy="478442"/>
          </a:xfrm>
        </p:grpSpPr>
        <p:sp>
          <p:nvSpPr>
            <p:cNvPr id="162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2161"/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12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4" name="Group 54"/>
          <p:cNvGrpSpPr/>
          <p:nvPr/>
        </p:nvGrpSpPr>
        <p:grpSpPr bwMode="auto">
          <a:xfrm>
            <a:off x="8862464" y="5965401"/>
            <a:ext cx="2718327" cy="308077"/>
            <a:chOff x="0" y="368846"/>
            <a:chExt cx="2717479" cy="307727"/>
          </a:xfrm>
        </p:grpSpPr>
        <p:sp>
          <p:nvSpPr>
            <p:cNvPr id="165" name="TextBox 105"/>
            <p:cNvSpPr>
              <a:spLocks noChangeArrowheads="1"/>
            </p:cNvSpPr>
            <p:nvPr/>
          </p:nvSpPr>
          <p:spPr bwMode="auto">
            <a:xfrm>
              <a:off x="84780" y="368846"/>
              <a:ext cx="2632699" cy="307727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化学品摆放不牢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rgbClr val="002060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50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500"/>
                            </p:stCondLst>
                            <p:childTnLst>
                              <p:par>
                                <p:cTn id="1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000"/>
                            </p:stCondLst>
                            <p:childTnLst>
                              <p:par>
                                <p:cTn id="1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7500"/>
                            </p:stCondLst>
                            <p:childTnLst>
                              <p:par>
                                <p:cTn id="1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000"/>
                            </p:stCondLst>
                            <p:childTnLst>
                              <p:par>
                                <p:cTn id="1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8500"/>
                            </p:stCondLst>
                            <p:childTnLst>
                              <p:par>
                                <p:cTn id="18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000"/>
                            </p:stCondLst>
                            <p:childTnLst>
                              <p:par>
                                <p:cTn id="19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9500"/>
                            </p:stCondLst>
                            <p:childTnLst>
                              <p:par>
                                <p:cTn id="20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hlinkClick r:id="rId1"/>
          </p:cNvPr>
          <p:cNvSpPr>
            <a:spLocks noChangeArrowheads="1"/>
          </p:cNvSpPr>
          <p:nvPr/>
        </p:nvSpPr>
        <p:spPr bwMode="auto">
          <a:xfrm>
            <a:off x="6545058" y="1752282"/>
            <a:ext cx="5558826" cy="27562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dist="35921" dir="2700000" algn="ctr" rotWithShape="0">
              <a:srgbClr val="E73215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297126" y="4273025"/>
            <a:ext cx="3894874" cy="242261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162046" y="6664443"/>
            <a:ext cx="12354046" cy="19355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542904" y="249520"/>
            <a:ext cx="310619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的具体实施步骤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547662" y="261786"/>
            <a:ext cx="503237" cy="504825"/>
          </a:xfrm>
          <a:prstGeom prst="ellipse">
            <a:avLst/>
          </a:prstGeom>
          <a:solidFill>
            <a:srgbClr val="002060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05"/>
          <p:cNvSpPr>
            <a:spLocks noChangeArrowheads="1"/>
          </p:cNvSpPr>
          <p:nvPr/>
        </p:nvSpPr>
        <p:spPr bwMode="auto">
          <a:xfrm>
            <a:off x="10717852" y="249520"/>
            <a:ext cx="1882731" cy="584361"/>
          </a:xfrm>
          <a:prstGeom prst="roundRect">
            <a:avLst>
              <a:gd name="adj" fmla="val 19169"/>
            </a:avLst>
          </a:prstGeom>
          <a:noFill/>
          <a:ln w="1905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安  全</a:t>
            </a:r>
            <a:endParaRPr lang="zh-CN" altLang="en-US" sz="2800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Rectangle 6">
            <a:hlinkClick r:id="rId1"/>
          </p:cNvPr>
          <p:cNvSpPr>
            <a:spLocks noChangeArrowheads="1"/>
          </p:cNvSpPr>
          <p:nvPr/>
        </p:nvSpPr>
        <p:spPr bwMode="auto">
          <a:xfrm>
            <a:off x="6545058" y="1060314"/>
            <a:ext cx="4238580" cy="691970"/>
          </a:xfrm>
          <a:prstGeom prst="rect">
            <a:avLst/>
          </a:prstGeom>
          <a:solidFill>
            <a:srgbClr val="E73215"/>
          </a:solidFill>
          <a:ln>
            <a:noFill/>
          </a:ln>
          <a:effectLst>
            <a:outerShdw dist="35921" dir="2700000" algn="ctr" rotWithShape="0">
              <a:srgbClr val="E73215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20000"/>
              </a:lnSpc>
              <a:defRPr/>
            </a:pPr>
            <a:r>
              <a:rPr lang="zh-CN" altLang="en-US" sz="2665" b="1" kern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安全推行要领</a:t>
            </a:r>
            <a:endParaRPr kumimoji="0" lang="zh-CN" altLang="en-US" sz="266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6"/>
          <p:cNvSpPr>
            <a:spLocks noChangeArrowheads="1"/>
          </p:cNvSpPr>
          <p:nvPr/>
        </p:nvSpPr>
        <p:spPr bwMode="auto">
          <a:xfrm>
            <a:off x="6938681" y="1823380"/>
            <a:ext cx="4829538" cy="2294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原则：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预防为主、领导亲自抓；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要领：</a:t>
            </a:r>
            <a:endParaRPr lang="en-US" altLang="zh-CN" sz="18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建立安全管理体制；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员工教育培训长抓不懈；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日常现场巡查、排除隐患；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创造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工作环境；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完善应急予案；</a:t>
            </a:r>
            <a:endParaRPr lang="zh-CN" altLang="en-US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6">
            <a:hlinkClick r:id="rId1"/>
          </p:cNvPr>
          <p:cNvSpPr>
            <a:spLocks noChangeArrowheads="1"/>
          </p:cNvSpPr>
          <p:nvPr/>
        </p:nvSpPr>
        <p:spPr bwMode="auto">
          <a:xfrm>
            <a:off x="2306478" y="1300498"/>
            <a:ext cx="4238580" cy="6919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dist="35921" dir="2700000" algn="ctr" rotWithShape="0">
              <a:srgbClr val="E73215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20000"/>
              </a:lnSpc>
              <a:defRPr/>
            </a:pPr>
            <a:r>
              <a:rPr lang="zh-CN" altLang="en-US" sz="2665" b="1" kern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推进现场安全管理方法</a:t>
            </a:r>
            <a:endParaRPr kumimoji="0" lang="zh-CN" altLang="en-US" sz="266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7">
            <a:hlinkClick r:id="rId1"/>
          </p:cNvPr>
          <p:cNvSpPr>
            <a:spLocks noChangeArrowheads="1"/>
          </p:cNvSpPr>
          <p:nvPr/>
        </p:nvSpPr>
        <p:spPr bwMode="auto">
          <a:xfrm>
            <a:off x="986232" y="1974708"/>
            <a:ext cx="5558826" cy="4596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dist="35921" dir="2700000" algn="ctr" rotWithShape="0">
              <a:srgbClr val="E73215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6"/>
          <p:cNvSpPr>
            <a:spLocks noChangeArrowheads="1"/>
          </p:cNvSpPr>
          <p:nvPr/>
        </p:nvSpPr>
        <p:spPr bwMode="auto">
          <a:xfrm>
            <a:off x="1379855" y="2103681"/>
            <a:ext cx="4829538" cy="4134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制定现场安全作业基准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规定员工着装要求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推进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管理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建立预防火灾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防盗制度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完善应急予案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6.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培训员工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实战演习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7.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日常作业管理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日常检查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突击检查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8.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健全组织机构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9.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保障安全设施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10.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采用防错设计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11.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加强敬业教育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实行人文管理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12.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奖惩并举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13.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防微杜渐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不能因小失大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14.</a:t>
            </a:r>
            <a:r>
              <a:rPr lang="zh-CN" altLang="en-US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目视化管理</a:t>
            </a:r>
            <a:r>
              <a:rPr lang="en-US" altLang="zh-CN" sz="1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;</a:t>
            </a:r>
            <a:endParaRPr lang="en-US" altLang="zh-CN" sz="1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6" grpId="0" animBg="1"/>
      <p:bldP spid="8" grpId="0"/>
      <p:bldP spid="9" grpId="0" animBg="1"/>
      <p:bldP spid="10" grpId="0" animBg="1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84801" y="183853"/>
            <a:ext cx="2549235" cy="35661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212742" cy="1905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09984" y="395698"/>
            <a:ext cx="1688283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0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50990"/>
            <a:ext cx="12191365" cy="20701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screen"/>
          <a:srcRect t="6053" r="8044" b="2328"/>
          <a:stretch>
            <a:fillRect/>
          </a:stretch>
        </p:blipFill>
        <p:spPr>
          <a:xfrm>
            <a:off x="1" y="190501"/>
            <a:ext cx="5384800" cy="3530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screen"/>
          <a:srcRect l="27709" t="6054" r="7827" b="1868"/>
          <a:stretch>
            <a:fillRect/>
          </a:stretch>
        </p:blipFill>
        <p:spPr>
          <a:xfrm flipH="1">
            <a:off x="7934035" y="173922"/>
            <a:ext cx="4278706" cy="35483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0" y="37211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2209359" y="4102419"/>
            <a:ext cx="77732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各现场实施</a:t>
            </a:r>
            <a:r>
              <a:rPr lang="en-US" altLang="zh-CN" sz="7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7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要点</a:t>
            </a:r>
            <a:endParaRPr lang="zh-CN" altLang="en-US" sz="72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44549" y="5359055"/>
            <a:ext cx="5336331" cy="469103"/>
            <a:chOff x="875029" y="5213985"/>
            <a:chExt cx="5336331" cy="469103"/>
          </a:xfrm>
        </p:grpSpPr>
        <p:sp>
          <p:nvSpPr>
            <p:cNvPr id="21" name="矩形 20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22" name="矩形 3"/>
            <p:cNvSpPr/>
            <p:nvPr/>
          </p:nvSpPr>
          <p:spPr>
            <a:xfrm>
              <a:off x="875029" y="5213985"/>
              <a:ext cx="5336331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员工在</a:t>
              </a:r>
              <a:r>
                <a:rPr lang="en-US" altLang="zh-CN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中的义务和权限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56576" y="5370630"/>
            <a:ext cx="5511110" cy="469103"/>
            <a:chOff x="875029" y="5213985"/>
            <a:chExt cx="5511110" cy="469103"/>
          </a:xfrm>
        </p:grpSpPr>
        <p:sp>
          <p:nvSpPr>
            <p:cNvPr id="24" name="矩形 23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25" name="矩形 3"/>
            <p:cNvSpPr/>
            <p:nvPr/>
          </p:nvSpPr>
          <p:spPr>
            <a:xfrm>
              <a:off x="875029" y="5213985"/>
              <a:ext cx="5511110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管理者在</a:t>
              </a:r>
              <a:r>
                <a:rPr lang="en-US" altLang="zh-CN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中的义务和权限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1881" y="5914640"/>
            <a:ext cx="4641850" cy="469103"/>
            <a:chOff x="875030" y="5213985"/>
            <a:chExt cx="4641850" cy="469103"/>
          </a:xfrm>
        </p:grpSpPr>
        <p:sp>
          <p:nvSpPr>
            <p:cNvPr id="27" name="矩形 26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28" name="矩形 3"/>
            <p:cNvSpPr/>
            <p:nvPr/>
          </p:nvSpPr>
          <p:spPr>
            <a:xfrm>
              <a:off x="875030" y="5213985"/>
              <a:ext cx="4641850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办公区</a:t>
              </a:r>
              <a:r>
                <a:rPr lang="en-US" altLang="zh-CN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检查要点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800" decel="100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9" grpId="0"/>
          <p:bldP spid="11" grpId="0" animBg="1"/>
          <p:bldP spid="4" grpId="0" animBg="1"/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800" decel="100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9" grpId="0"/>
          <p:bldP spid="11" grpId="0" animBg="1"/>
          <p:bldP spid="4" grpId="0" animBg="1"/>
          <p:bldP spid="19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1288209" y="2248342"/>
            <a:ext cx="4704043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3947158" y="249520"/>
            <a:ext cx="4297684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员工在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中的义务和权限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2727" y="1745892"/>
            <a:ext cx="3678768" cy="4905027"/>
          </a:xfrm>
          <a:prstGeom prst="rect">
            <a:avLst/>
          </a:prstGeom>
        </p:spPr>
      </p:pic>
      <p:sp>
        <p:nvSpPr>
          <p:cNvPr id="8" name="标题 1"/>
          <p:cNvSpPr>
            <a:spLocks noChangeArrowheads="1"/>
          </p:cNvSpPr>
          <p:nvPr/>
        </p:nvSpPr>
        <p:spPr bwMode="auto">
          <a:xfrm>
            <a:off x="1374961" y="1262360"/>
            <a:ext cx="708601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员工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</a:t>
            </a:r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中的义务和权限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椭圆 75"/>
          <p:cNvSpPr/>
          <p:nvPr/>
        </p:nvSpPr>
        <p:spPr bwMode="auto">
          <a:xfrm>
            <a:off x="533456" y="2559515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Group 54"/>
          <p:cNvGrpSpPr/>
          <p:nvPr/>
        </p:nvGrpSpPr>
        <p:grpSpPr bwMode="auto">
          <a:xfrm>
            <a:off x="1118567" y="2528823"/>
            <a:ext cx="6682655" cy="547340"/>
            <a:chOff x="0" y="190605"/>
            <a:chExt cx="6680570" cy="546719"/>
          </a:xfrm>
        </p:grpSpPr>
        <p:sp>
          <p:nvSpPr>
            <p:cNvPr id="13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将身边工作环境不断整理、整顿，物品、材料及资料不可乱放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椭圆 75"/>
          <p:cNvSpPr/>
          <p:nvPr/>
        </p:nvSpPr>
        <p:spPr bwMode="auto">
          <a:xfrm>
            <a:off x="533456" y="3311869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Group 54"/>
          <p:cNvGrpSpPr/>
          <p:nvPr/>
        </p:nvGrpSpPr>
        <p:grpSpPr bwMode="auto">
          <a:xfrm>
            <a:off x="1118567" y="3281177"/>
            <a:ext cx="6682655" cy="547340"/>
            <a:chOff x="0" y="190605"/>
            <a:chExt cx="6680570" cy="546719"/>
          </a:xfrm>
        </p:grpSpPr>
        <p:sp>
          <p:nvSpPr>
            <p:cNvPr id="17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不用的东西要立即处理，不可使其占用作业空间（货架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工具箱）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椭圆 75"/>
          <p:cNvSpPr/>
          <p:nvPr/>
        </p:nvSpPr>
        <p:spPr bwMode="auto">
          <a:xfrm>
            <a:off x="533456" y="4006350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Group 54"/>
          <p:cNvGrpSpPr/>
          <p:nvPr/>
        </p:nvGrpSpPr>
        <p:grpSpPr bwMode="auto">
          <a:xfrm>
            <a:off x="1118567" y="3975658"/>
            <a:ext cx="6682655" cy="547340"/>
            <a:chOff x="0" y="190605"/>
            <a:chExt cx="6680570" cy="546719"/>
          </a:xfrm>
        </p:grpSpPr>
        <p:sp>
          <p:nvSpPr>
            <p:cNvPr id="21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随时清洁通道，保持畅通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椭圆 75"/>
          <p:cNvSpPr/>
          <p:nvPr/>
        </p:nvSpPr>
        <p:spPr bwMode="auto">
          <a:xfrm>
            <a:off x="533456" y="4712405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Group 54"/>
          <p:cNvGrpSpPr/>
          <p:nvPr/>
        </p:nvGrpSpPr>
        <p:grpSpPr bwMode="auto">
          <a:xfrm>
            <a:off x="1118567" y="4681713"/>
            <a:ext cx="6682655" cy="547340"/>
            <a:chOff x="0" y="190605"/>
            <a:chExt cx="6680570" cy="546719"/>
          </a:xfrm>
        </p:grpSpPr>
        <p:sp>
          <p:nvSpPr>
            <p:cNvPr id="2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将物品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工具及文件放置于规定场所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椭圆 75"/>
          <p:cNvSpPr/>
          <p:nvPr/>
        </p:nvSpPr>
        <p:spPr bwMode="auto">
          <a:xfrm>
            <a:off x="533456" y="5395311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Group 54"/>
          <p:cNvGrpSpPr/>
          <p:nvPr/>
        </p:nvGrpSpPr>
        <p:grpSpPr bwMode="auto">
          <a:xfrm>
            <a:off x="1118567" y="5364619"/>
            <a:ext cx="6682655" cy="547340"/>
            <a:chOff x="0" y="190605"/>
            <a:chExt cx="6680570" cy="546719"/>
          </a:xfrm>
        </p:grpSpPr>
        <p:sp>
          <p:nvSpPr>
            <p:cNvPr id="29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办公设备，诸如电脑、复印机、服务器周围要时刻保持清洁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29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3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3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3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3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utoUpdateAnimBg="0"/>
      <p:bldP spid="11" grpId="0" bldLvl="0" animBg="1" autoUpdateAnimBg="0"/>
      <p:bldP spid="15" grpId="0" bldLvl="0" animBg="1" autoUpdateAnimBg="0"/>
      <p:bldP spid="19" grpId="0" bldLvl="0" animBg="1" autoUpdateAnimBg="0"/>
      <p:bldP spid="23" grpId="0" bldLvl="0" animBg="1" autoUpdateAnimBg="0"/>
      <p:bldP spid="27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84801" y="183853"/>
            <a:ext cx="2549235" cy="35661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212742" cy="1905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09984" y="395698"/>
            <a:ext cx="1688283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0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2671024" y="4102419"/>
            <a:ext cx="68499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7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的起源和作用</a:t>
            </a:r>
            <a:endParaRPr lang="zh-CN" altLang="en-US" sz="72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50990"/>
            <a:ext cx="12191365" cy="20701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68816" y="5289751"/>
            <a:ext cx="2599690" cy="469103"/>
            <a:chOff x="875030" y="5213985"/>
            <a:chExt cx="2599690" cy="469103"/>
          </a:xfrm>
        </p:grpSpPr>
        <p:sp>
          <p:nvSpPr>
            <p:cNvPr id="12" name="矩形 11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13" name="矩形 3"/>
            <p:cNvSpPr/>
            <p:nvPr/>
          </p:nvSpPr>
          <p:spPr>
            <a:xfrm>
              <a:off x="875030" y="5213985"/>
              <a:ext cx="2599690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的起源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03456" y="5289751"/>
            <a:ext cx="2599690" cy="469103"/>
            <a:chOff x="875030" y="5213985"/>
            <a:chExt cx="2599690" cy="469103"/>
          </a:xfrm>
        </p:grpSpPr>
        <p:sp>
          <p:nvSpPr>
            <p:cNvPr id="16" name="矩形 15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17" name="矩形 3"/>
            <p:cNvSpPr/>
            <p:nvPr/>
          </p:nvSpPr>
          <p:spPr>
            <a:xfrm>
              <a:off x="875030" y="5213985"/>
              <a:ext cx="2599690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的含义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70891" y="5289751"/>
            <a:ext cx="4641850" cy="469103"/>
            <a:chOff x="875030" y="5213985"/>
            <a:chExt cx="4641850" cy="469103"/>
          </a:xfrm>
        </p:grpSpPr>
        <p:sp>
          <p:nvSpPr>
            <p:cNvPr id="19" name="矩形 18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20" name="矩形 3"/>
            <p:cNvSpPr/>
            <p:nvPr/>
          </p:nvSpPr>
          <p:spPr>
            <a:xfrm>
              <a:off x="875030" y="5213985"/>
              <a:ext cx="4641850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的延伸与发展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68816" y="5914591"/>
            <a:ext cx="4169410" cy="469103"/>
            <a:chOff x="875030" y="5213985"/>
            <a:chExt cx="4169410" cy="469103"/>
          </a:xfrm>
        </p:grpSpPr>
        <p:sp>
          <p:nvSpPr>
            <p:cNvPr id="23" name="矩形 22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24" name="矩形 3"/>
            <p:cNvSpPr/>
            <p:nvPr/>
          </p:nvSpPr>
          <p:spPr>
            <a:xfrm>
              <a:off x="875030" y="5213985"/>
              <a:ext cx="4169410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为什么要实行</a:t>
              </a:r>
              <a:r>
                <a:rPr lang="en-US" altLang="zh-CN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03455" y="5903016"/>
            <a:ext cx="3682309" cy="469103"/>
            <a:chOff x="875029" y="5202410"/>
            <a:chExt cx="3682309" cy="469103"/>
          </a:xfrm>
        </p:grpSpPr>
        <p:sp>
          <p:nvSpPr>
            <p:cNvPr id="26" name="矩形 25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27" name="矩形 3"/>
            <p:cNvSpPr/>
            <p:nvPr/>
          </p:nvSpPr>
          <p:spPr>
            <a:xfrm>
              <a:off x="875029" y="5202410"/>
              <a:ext cx="3682309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en-US" altLang="zh-CN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的作用和效能 </a:t>
              </a:r>
              <a:r>
                <a:rPr lang="en-US" altLang="zh-CN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lang="en-US" altLang="zh-CN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70891" y="5914591"/>
            <a:ext cx="4641850" cy="469103"/>
            <a:chOff x="875030" y="5213985"/>
            <a:chExt cx="4641850" cy="469103"/>
          </a:xfrm>
        </p:grpSpPr>
        <p:sp>
          <p:nvSpPr>
            <p:cNvPr id="29" name="矩形 28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30" name="矩形 3"/>
            <p:cNvSpPr/>
            <p:nvPr/>
          </p:nvSpPr>
          <p:spPr>
            <a:xfrm>
              <a:off x="875030" y="5213985"/>
              <a:ext cx="4641850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的主要特点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screen"/>
          <a:srcRect t="6053" r="8044" b="2328"/>
          <a:stretch>
            <a:fillRect/>
          </a:stretch>
        </p:blipFill>
        <p:spPr>
          <a:xfrm>
            <a:off x="1" y="190501"/>
            <a:ext cx="5384800" cy="3530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screen"/>
          <a:srcRect l="27709" t="6054" r="7827" b="1868"/>
          <a:stretch>
            <a:fillRect/>
          </a:stretch>
        </p:blipFill>
        <p:spPr>
          <a:xfrm flipH="1">
            <a:off x="7934035" y="173922"/>
            <a:ext cx="4278706" cy="35483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0" y="37211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800" decel="100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9" grpId="0"/>
          <p:bldP spid="10" grpId="0"/>
          <p:bldP spid="11" grpId="0" animBg="1"/>
          <p:bldP spid="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800" decel="100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9" grpId="0"/>
          <p:bldP spid="10" grpId="0"/>
          <p:bldP spid="11" grpId="0" animBg="1"/>
          <p:bldP spid="4" grpId="0" animBg="1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2466109" y="2349941"/>
            <a:ext cx="3066473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3856782" y="249520"/>
            <a:ext cx="4478436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员工在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中的义务和权限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标题 1"/>
          <p:cNvSpPr>
            <a:spLocks noChangeArrowheads="1"/>
          </p:cNvSpPr>
          <p:nvPr/>
        </p:nvSpPr>
        <p:spPr bwMode="auto">
          <a:xfrm>
            <a:off x="1670524" y="1437687"/>
            <a:ext cx="708601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员工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</a:t>
            </a:r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中的义务和权限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椭圆 75"/>
          <p:cNvSpPr/>
          <p:nvPr/>
        </p:nvSpPr>
        <p:spPr bwMode="auto">
          <a:xfrm>
            <a:off x="829019" y="2734842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Group 54"/>
          <p:cNvGrpSpPr/>
          <p:nvPr/>
        </p:nvGrpSpPr>
        <p:grpSpPr bwMode="auto">
          <a:xfrm>
            <a:off x="1414130" y="2704150"/>
            <a:ext cx="6682655" cy="547340"/>
            <a:chOff x="0" y="190605"/>
            <a:chExt cx="6680570" cy="546719"/>
          </a:xfrm>
        </p:grpSpPr>
        <p:sp>
          <p:nvSpPr>
            <p:cNvPr id="13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准确轻放物品，注意安全，较大较重的置于下层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椭圆 75"/>
          <p:cNvSpPr/>
          <p:nvPr/>
        </p:nvSpPr>
        <p:spPr bwMode="auto">
          <a:xfrm>
            <a:off x="829019" y="3487196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Group 54"/>
          <p:cNvGrpSpPr/>
          <p:nvPr/>
        </p:nvGrpSpPr>
        <p:grpSpPr bwMode="auto">
          <a:xfrm>
            <a:off x="1414130" y="3456504"/>
            <a:ext cx="6682655" cy="547340"/>
            <a:chOff x="0" y="190605"/>
            <a:chExt cx="6680570" cy="546719"/>
          </a:xfrm>
        </p:grpSpPr>
        <p:sp>
          <p:nvSpPr>
            <p:cNvPr id="17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保管的工具，设备及所负责的责任区要整理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椭圆 75"/>
          <p:cNvSpPr/>
          <p:nvPr/>
        </p:nvSpPr>
        <p:spPr bwMode="auto">
          <a:xfrm>
            <a:off x="829019" y="4181677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Group 54"/>
          <p:cNvGrpSpPr/>
          <p:nvPr/>
        </p:nvGrpSpPr>
        <p:grpSpPr bwMode="auto">
          <a:xfrm>
            <a:off x="1414130" y="4150985"/>
            <a:ext cx="6682655" cy="547340"/>
            <a:chOff x="0" y="190605"/>
            <a:chExt cx="6680570" cy="546719"/>
          </a:xfrm>
        </p:grpSpPr>
        <p:sp>
          <p:nvSpPr>
            <p:cNvPr id="21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消耗的废纸屑、布屑、材料屑等要集中管理并置于规定场所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椭圆 75"/>
          <p:cNvSpPr/>
          <p:nvPr/>
        </p:nvSpPr>
        <p:spPr bwMode="auto">
          <a:xfrm>
            <a:off x="829019" y="4887732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Group 54"/>
          <p:cNvGrpSpPr/>
          <p:nvPr/>
        </p:nvGrpSpPr>
        <p:grpSpPr bwMode="auto">
          <a:xfrm>
            <a:off x="1414130" y="4857040"/>
            <a:ext cx="6682655" cy="547340"/>
            <a:chOff x="0" y="190605"/>
            <a:chExt cx="6680570" cy="546719"/>
          </a:xfrm>
        </p:grpSpPr>
        <p:sp>
          <p:nvSpPr>
            <p:cNvPr id="2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不断清扫，保持清洁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Group 54"/>
          <p:cNvGrpSpPr/>
          <p:nvPr/>
        </p:nvGrpSpPr>
        <p:grpSpPr bwMode="auto">
          <a:xfrm>
            <a:off x="1414130" y="5539946"/>
            <a:ext cx="6682655" cy="547340"/>
            <a:chOff x="0" y="190605"/>
            <a:chExt cx="6680570" cy="546719"/>
          </a:xfrm>
        </p:grpSpPr>
        <p:sp>
          <p:nvSpPr>
            <p:cNvPr id="29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注意上级的指示，并加以配合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9826" y="5534160"/>
            <a:ext cx="719939" cy="571500"/>
            <a:chOff x="3111281" y="5654233"/>
            <a:chExt cx="719939" cy="571500"/>
          </a:xfrm>
        </p:grpSpPr>
        <p:sp>
          <p:nvSpPr>
            <p:cNvPr id="27" name="椭圆 75"/>
            <p:cNvSpPr/>
            <p:nvPr/>
          </p:nvSpPr>
          <p:spPr bwMode="auto">
            <a:xfrm>
              <a:off x="3230474" y="5690711"/>
              <a:ext cx="503237" cy="504825"/>
            </a:xfrm>
            <a:prstGeom prst="ellipse">
              <a:avLst/>
            </a:prstGeom>
            <a:solidFill>
              <a:srgbClr val="E36C09"/>
            </a:solidFill>
            <a:ln w="76200">
              <a:solidFill>
                <a:srgbClr val="D9D9D9">
                  <a:alpha val="63136"/>
                </a:srgbClr>
              </a:solidFill>
              <a:round/>
            </a:ln>
          </p:spPr>
          <p:txBody>
            <a:bodyPr lIns="91436" tIns="45718" rIns="91436" bIns="45718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标题 1"/>
            <p:cNvSpPr>
              <a:spLocks noChangeArrowheads="1"/>
            </p:cNvSpPr>
            <p:nvPr/>
          </p:nvSpPr>
          <p:spPr bwMode="auto">
            <a:xfrm>
              <a:off x="3111281" y="5654233"/>
              <a:ext cx="719939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2727" y="1745892"/>
            <a:ext cx="3678768" cy="49050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autoUpdateAnimBg="0"/>
      <p:bldP spid="15" grpId="0" bldLvl="0" animBg="1" autoUpdateAnimBg="0"/>
      <p:bldP spid="19" grpId="0" bldLvl="0" animBg="1" autoUpdateAnimBg="0"/>
      <p:bldP spid="23" grpId="0" bldLvl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2937164" y="2072850"/>
            <a:ext cx="3158836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3818842" y="321199"/>
            <a:ext cx="4554316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管理者在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中的义务和权限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标题 1"/>
          <p:cNvSpPr>
            <a:spLocks noChangeArrowheads="1"/>
          </p:cNvSpPr>
          <p:nvPr/>
        </p:nvSpPr>
        <p:spPr bwMode="auto">
          <a:xfrm>
            <a:off x="1679761" y="1160596"/>
            <a:ext cx="708601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管理者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</a:t>
            </a:r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中的义务和权限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椭圆 75"/>
          <p:cNvSpPr/>
          <p:nvPr/>
        </p:nvSpPr>
        <p:spPr bwMode="auto">
          <a:xfrm>
            <a:off x="838256" y="2457751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Group 54"/>
          <p:cNvGrpSpPr/>
          <p:nvPr/>
        </p:nvGrpSpPr>
        <p:grpSpPr bwMode="auto">
          <a:xfrm>
            <a:off x="1423367" y="2427059"/>
            <a:ext cx="6682655" cy="547340"/>
            <a:chOff x="0" y="190605"/>
            <a:chExt cx="6680570" cy="546719"/>
          </a:xfrm>
        </p:grpSpPr>
        <p:sp>
          <p:nvSpPr>
            <p:cNvPr id="13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配合公司政策，全力支持与推行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椭圆 75"/>
          <p:cNvSpPr/>
          <p:nvPr/>
        </p:nvSpPr>
        <p:spPr bwMode="auto">
          <a:xfrm>
            <a:off x="838256" y="3210105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Group 54"/>
          <p:cNvGrpSpPr/>
          <p:nvPr/>
        </p:nvGrpSpPr>
        <p:grpSpPr bwMode="auto">
          <a:xfrm>
            <a:off x="1423367" y="3179413"/>
            <a:ext cx="6682655" cy="547340"/>
            <a:chOff x="0" y="190605"/>
            <a:chExt cx="6680570" cy="546719"/>
          </a:xfrm>
        </p:grpSpPr>
        <p:sp>
          <p:nvSpPr>
            <p:cNvPr id="17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参加有关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教育训练，掌握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工作技巧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椭圆 75"/>
          <p:cNvSpPr/>
          <p:nvPr/>
        </p:nvSpPr>
        <p:spPr bwMode="auto">
          <a:xfrm>
            <a:off x="838256" y="3904586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Group 54"/>
          <p:cNvGrpSpPr/>
          <p:nvPr/>
        </p:nvGrpSpPr>
        <p:grpSpPr bwMode="auto">
          <a:xfrm>
            <a:off x="1423367" y="3873894"/>
            <a:ext cx="6682655" cy="547340"/>
            <a:chOff x="0" y="190605"/>
            <a:chExt cx="6680570" cy="546719"/>
          </a:xfrm>
        </p:grpSpPr>
        <p:sp>
          <p:nvSpPr>
            <p:cNvPr id="21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搜集资料，研读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活动相关书籍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椭圆 75"/>
          <p:cNvSpPr/>
          <p:nvPr/>
        </p:nvSpPr>
        <p:spPr bwMode="auto">
          <a:xfrm>
            <a:off x="838256" y="4610641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Group 54"/>
          <p:cNvGrpSpPr/>
          <p:nvPr/>
        </p:nvGrpSpPr>
        <p:grpSpPr bwMode="auto">
          <a:xfrm>
            <a:off x="1423367" y="4579949"/>
            <a:ext cx="6682655" cy="547340"/>
            <a:chOff x="0" y="190605"/>
            <a:chExt cx="6680570" cy="546719"/>
          </a:xfrm>
        </p:grpSpPr>
        <p:sp>
          <p:nvSpPr>
            <p:cNvPr id="2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负责本部门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宣导，参与企业内部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宣传活动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椭圆 75"/>
          <p:cNvSpPr/>
          <p:nvPr/>
        </p:nvSpPr>
        <p:spPr bwMode="auto">
          <a:xfrm>
            <a:off x="838256" y="5293547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Group 54"/>
          <p:cNvGrpSpPr/>
          <p:nvPr/>
        </p:nvGrpSpPr>
        <p:grpSpPr bwMode="auto">
          <a:xfrm>
            <a:off x="1423367" y="5262855"/>
            <a:ext cx="6682655" cy="547340"/>
            <a:chOff x="0" y="190605"/>
            <a:chExt cx="6680570" cy="546719"/>
          </a:xfrm>
        </p:grpSpPr>
        <p:sp>
          <p:nvSpPr>
            <p:cNvPr id="29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2100"/>
                </a:lnSpc>
                <a:spcBef>
                  <a:spcPct val="0"/>
                </a:spcBef>
                <a:buNone/>
              </a:pPr>
              <a:r>
                <a:rPr lang="zh-CN" altLang="en-US" sz="1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负责制定“需要”和“不需要”物品标准，规划部门内工作区域的整理、</a:t>
              </a:r>
              <a:endParaRPr lang="en-US" altLang="zh-CN" sz="1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ts val="2100"/>
                </a:lnSpc>
                <a:spcBef>
                  <a:spcPct val="0"/>
                </a:spcBef>
                <a:buNone/>
              </a:pPr>
              <a:r>
                <a:rPr lang="zh-CN" altLang="en-US" sz="1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定位和标识工作</a:t>
              </a:r>
              <a:endParaRPr lang="zh-CN" altLang="en-US" sz="1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8373158" y="4138427"/>
            <a:ext cx="3818842" cy="28641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6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6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6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6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6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utoUpdateAnimBg="0"/>
      <p:bldP spid="11" grpId="0" bldLvl="0" animBg="1" autoUpdateAnimBg="0"/>
      <p:bldP spid="15" grpId="0" bldLvl="0" animBg="1" autoUpdateAnimBg="0"/>
      <p:bldP spid="19" grpId="0" bldLvl="0" animBg="1" autoUpdateAnimBg="0"/>
      <p:bldP spid="23" grpId="0" bldLvl="0" animBg="1" autoUpdateAnimBg="0"/>
      <p:bldP spid="27" grpId="0" bldLvl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2789382" y="2220632"/>
            <a:ext cx="3482109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3794758" y="249520"/>
            <a:ext cx="4602485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管理者在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中的义务和权限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标题 1"/>
          <p:cNvSpPr>
            <a:spLocks noChangeArrowheads="1"/>
          </p:cNvSpPr>
          <p:nvPr/>
        </p:nvSpPr>
        <p:spPr bwMode="auto">
          <a:xfrm>
            <a:off x="1809070" y="1308378"/>
            <a:ext cx="708601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管理者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</a:t>
            </a:r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中的义务和权限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椭圆 75"/>
          <p:cNvSpPr/>
          <p:nvPr/>
        </p:nvSpPr>
        <p:spPr bwMode="auto">
          <a:xfrm>
            <a:off x="967565" y="2605533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" name="Group 54"/>
          <p:cNvGrpSpPr/>
          <p:nvPr/>
        </p:nvGrpSpPr>
        <p:grpSpPr bwMode="auto">
          <a:xfrm>
            <a:off x="1552676" y="2574841"/>
            <a:ext cx="6682655" cy="547340"/>
            <a:chOff x="0" y="190605"/>
            <a:chExt cx="6680570" cy="546719"/>
          </a:xfrm>
        </p:grpSpPr>
        <p:sp>
          <p:nvSpPr>
            <p:cNvPr id="34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依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进度表，部署克服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的障碍与困难点，组织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查找原因并分析根源，全面实施并持续改进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椭圆 75"/>
          <p:cNvSpPr/>
          <p:nvPr/>
        </p:nvSpPr>
        <p:spPr bwMode="auto">
          <a:xfrm>
            <a:off x="967565" y="3357887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Group 54"/>
          <p:cNvGrpSpPr/>
          <p:nvPr/>
        </p:nvGrpSpPr>
        <p:grpSpPr bwMode="auto">
          <a:xfrm>
            <a:off x="1552676" y="3327195"/>
            <a:ext cx="6682655" cy="547340"/>
            <a:chOff x="0" y="190605"/>
            <a:chExt cx="6680570" cy="546719"/>
          </a:xfrm>
        </p:grpSpPr>
        <p:sp>
          <p:nvSpPr>
            <p:cNvPr id="38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熟知公司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活动实施方法，并向部署解释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0" name="椭圆 75"/>
          <p:cNvSpPr/>
          <p:nvPr/>
        </p:nvSpPr>
        <p:spPr bwMode="auto">
          <a:xfrm>
            <a:off x="967565" y="4052368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1" name="Group 54"/>
          <p:cNvGrpSpPr/>
          <p:nvPr/>
        </p:nvGrpSpPr>
        <p:grpSpPr bwMode="auto">
          <a:xfrm>
            <a:off x="1552676" y="4021676"/>
            <a:ext cx="6682655" cy="547340"/>
            <a:chOff x="0" y="190605"/>
            <a:chExt cx="6680570" cy="546719"/>
          </a:xfrm>
        </p:grpSpPr>
        <p:sp>
          <p:nvSpPr>
            <p:cNvPr id="42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参与企业内评分工作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椭圆 75"/>
          <p:cNvSpPr/>
          <p:nvPr/>
        </p:nvSpPr>
        <p:spPr bwMode="auto">
          <a:xfrm>
            <a:off x="967565" y="4758423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Group 54"/>
          <p:cNvGrpSpPr/>
          <p:nvPr/>
        </p:nvGrpSpPr>
        <p:grpSpPr bwMode="auto">
          <a:xfrm>
            <a:off x="1552676" y="4727731"/>
            <a:ext cx="6682655" cy="547340"/>
            <a:chOff x="0" y="190605"/>
            <a:chExt cx="6680570" cy="546719"/>
          </a:xfrm>
        </p:grpSpPr>
        <p:sp>
          <p:nvSpPr>
            <p:cNvPr id="46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督促下属执行定期的清扫点检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Group 54"/>
          <p:cNvGrpSpPr/>
          <p:nvPr/>
        </p:nvGrpSpPr>
        <p:grpSpPr bwMode="auto">
          <a:xfrm>
            <a:off x="1552676" y="5410637"/>
            <a:ext cx="6682655" cy="547340"/>
            <a:chOff x="0" y="190605"/>
            <a:chExt cx="6680570" cy="546719"/>
          </a:xfrm>
        </p:grpSpPr>
        <p:sp>
          <p:nvSpPr>
            <p:cNvPr id="49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上班点名与服装仪容清查，下班前的安全</a:t>
              </a:r>
              <a:r>
                <a:rPr lang="en-US" altLang="zh-CN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保卫巡查</a:t>
              </a:r>
              <a:endParaRPr lang="zh-CN" altLang="en-US" sz="16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flowChartConnector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48372" y="5404851"/>
            <a:ext cx="719939" cy="571500"/>
            <a:chOff x="3111281" y="5654233"/>
            <a:chExt cx="719939" cy="571500"/>
          </a:xfrm>
        </p:grpSpPr>
        <p:sp>
          <p:nvSpPr>
            <p:cNvPr id="52" name="椭圆 75"/>
            <p:cNvSpPr/>
            <p:nvPr/>
          </p:nvSpPr>
          <p:spPr bwMode="auto">
            <a:xfrm>
              <a:off x="3230474" y="5690711"/>
              <a:ext cx="503237" cy="50482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76200">
              <a:solidFill>
                <a:srgbClr val="D9D9D9">
                  <a:alpha val="63136"/>
                </a:srgbClr>
              </a:solidFill>
              <a:round/>
            </a:ln>
          </p:spPr>
          <p:txBody>
            <a:bodyPr lIns="91436" tIns="45718" rIns="91436" bIns="45718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标题 1"/>
            <p:cNvSpPr>
              <a:spLocks noChangeArrowheads="1"/>
            </p:cNvSpPr>
            <p:nvPr/>
          </p:nvSpPr>
          <p:spPr bwMode="auto">
            <a:xfrm>
              <a:off x="3111281" y="5654233"/>
              <a:ext cx="719939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8373158" y="4138427"/>
            <a:ext cx="3818842" cy="28641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6" grpId="0" bldLvl="0" animBg="1" autoUpdateAnimBg="0"/>
      <p:bldP spid="40" grpId="0" bldLvl="0" animBg="1" autoUpdateAnimBg="0"/>
      <p:bldP spid="44" grpId="0" bldLvl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455158" y="249520"/>
            <a:ext cx="3281684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办公区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检查要点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778059" y="2308879"/>
            <a:ext cx="5164650" cy="3272509"/>
          </a:xfrm>
          <a:prstGeom prst="rect">
            <a:avLst/>
          </a:prstGeom>
          <a:ln>
            <a:noFill/>
          </a:ln>
        </p:spPr>
      </p:pic>
      <p:sp>
        <p:nvSpPr>
          <p:cNvPr id="4" name="文本占位符 3"/>
          <p:cNvSpPr txBox="1"/>
          <p:nvPr/>
        </p:nvSpPr>
        <p:spPr>
          <a:xfrm>
            <a:off x="835172" y="1359352"/>
            <a:ext cx="5580429" cy="575763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zh-CN" altLang="en-US" sz="54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办公区</a:t>
            </a:r>
            <a:r>
              <a:rPr lang="en-US" altLang="zh-CN" sz="3600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检查要点</a:t>
            </a:r>
            <a:endParaRPr lang="zh-CN" altLang="en-US" sz="5400" dirty="0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0531" y="2057942"/>
            <a:ext cx="5375197" cy="6094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265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8433" y="2237827"/>
            <a:ext cx="478441" cy="478442"/>
            <a:chOff x="2903394" y="3937651"/>
            <a:chExt cx="478441" cy="478442"/>
          </a:xfrm>
        </p:grpSpPr>
        <p:sp>
          <p:nvSpPr>
            <p:cNvPr id="19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54"/>
          <p:cNvGrpSpPr/>
          <p:nvPr/>
        </p:nvGrpSpPr>
        <p:grpSpPr bwMode="auto">
          <a:xfrm>
            <a:off x="1064446" y="2221936"/>
            <a:ext cx="5454580" cy="523111"/>
            <a:chOff x="0" y="287658"/>
            <a:chExt cx="5452877" cy="522518"/>
          </a:xfrm>
        </p:grpSpPr>
        <p:sp>
          <p:nvSpPr>
            <p:cNvPr id="22" name="TextBox 105"/>
            <p:cNvSpPr>
              <a:spLocks noChangeArrowheads="1"/>
            </p:cNvSpPr>
            <p:nvPr/>
          </p:nvSpPr>
          <p:spPr bwMode="auto">
            <a:xfrm>
              <a:off x="84778" y="287658"/>
              <a:ext cx="5368099" cy="52251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是否将不要的东西丢弃（抽屉、橱、柜、架子、书籍、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文件、档案、图表、文具用品、墙上标语、海报、等）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8433" y="2827107"/>
            <a:ext cx="478441" cy="478442"/>
            <a:chOff x="2903394" y="3937651"/>
            <a:chExt cx="478441" cy="478442"/>
          </a:xfrm>
        </p:grpSpPr>
        <p:sp>
          <p:nvSpPr>
            <p:cNvPr id="25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Group 54"/>
          <p:cNvGrpSpPr/>
          <p:nvPr/>
        </p:nvGrpSpPr>
        <p:grpSpPr bwMode="auto">
          <a:xfrm>
            <a:off x="1064446" y="2892496"/>
            <a:ext cx="5454580" cy="360551"/>
            <a:chOff x="0" y="368846"/>
            <a:chExt cx="5452877" cy="360142"/>
          </a:xfrm>
        </p:grpSpPr>
        <p:sp>
          <p:nvSpPr>
            <p:cNvPr id="28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地面、桌面是否显得零乱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28433" y="3385907"/>
            <a:ext cx="478441" cy="478442"/>
            <a:chOff x="2903394" y="3937651"/>
            <a:chExt cx="478441" cy="478442"/>
          </a:xfrm>
        </p:grpSpPr>
        <p:sp>
          <p:nvSpPr>
            <p:cNvPr id="31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Group 54"/>
          <p:cNvGrpSpPr/>
          <p:nvPr/>
        </p:nvGrpSpPr>
        <p:grpSpPr bwMode="auto">
          <a:xfrm>
            <a:off x="1064446" y="3451296"/>
            <a:ext cx="5454580" cy="360551"/>
            <a:chOff x="0" y="368846"/>
            <a:chExt cx="5452877" cy="360142"/>
          </a:xfrm>
        </p:grpSpPr>
        <p:sp>
          <p:nvSpPr>
            <p:cNvPr id="34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垃圾桶是否装的太满，下班垃圾均能清理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28433" y="3965027"/>
            <a:ext cx="478441" cy="478442"/>
            <a:chOff x="2903394" y="3937651"/>
            <a:chExt cx="478441" cy="478442"/>
          </a:xfrm>
        </p:grpSpPr>
        <p:sp>
          <p:nvSpPr>
            <p:cNvPr id="37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Group 54"/>
          <p:cNvGrpSpPr/>
          <p:nvPr/>
        </p:nvGrpSpPr>
        <p:grpSpPr bwMode="auto">
          <a:xfrm>
            <a:off x="1064446" y="4030416"/>
            <a:ext cx="5454580" cy="360551"/>
            <a:chOff x="0" y="368846"/>
            <a:chExt cx="5452877" cy="360142"/>
          </a:xfrm>
        </p:grpSpPr>
        <p:sp>
          <p:nvSpPr>
            <p:cNvPr id="40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办公设备不会沾上污浊及灰尘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28433" y="4513667"/>
            <a:ext cx="478441" cy="478442"/>
            <a:chOff x="2903394" y="3937651"/>
            <a:chExt cx="478441" cy="478442"/>
          </a:xfrm>
        </p:grpSpPr>
        <p:sp>
          <p:nvSpPr>
            <p:cNvPr id="43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Group 54"/>
          <p:cNvGrpSpPr/>
          <p:nvPr/>
        </p:nvGrpSpPr>
        <p:grpSpPr bwMode="auto">
          <a:xfrm>
            <a:off x="1064446" y="4579056"/>
            <a:ext cx="5454580" cy="360551"/>
            <a:chOff x="0" y="368846"/>
            <a:chExt cx="5452877" cy="360142"/>
          </a:xfrm>
        </p:grpSpPr>
        <p:sp>
          <p:nvSpPr>
            <p:cNvPr id="46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桌子、文件夹、通道是否以画线来隔开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28433" y="5102947"/>
            <a:ext cx="478441" cy="478442"/>
            <a:chOff x="2903394" y="3937651"/>
            <a:chExt cx="478441" cy="478442"/>
          </a:xfrm>
        </p:grpSpPr>
        <p:sp>
          <p:nvSpPr>
            <p:cNvPr id="49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06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Group 54"/>
          <p:cNvGrpSpPr/>
          <p:nvPr/>
        </p:nvGrpSpPr>
        <p:grpSpPr bwMode="auto">
          <a:xfrm>
            <a:off x="1064446" y="5168336"/>
            <a:ext cx="5454580" cy="360551"/>
            <a:chOff x="0" y="368846"/>
            <a:chExt cx="5452877" cy="360142"/>
          </a:xfrm>
        </p:grpSpPr>
        <p:sp>
          <p:nvSpPr>
            <p:cNvPr id="52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下班时桌面是否整理清洁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8433" y="5712547"/>
            <a:ext cx="478441" cy="478442"/>
            <a:chOff x="2903394" y="3937651"/>
            <a:chExt cx="478441" cy="478442"/>
          </a:xfrm>
        </p:grpSpPr>
        <p:sp>
          <p:nvSpPr>
            <p:cNvPr id="55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07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Group 54"/>
          <p:cNvGrpSpPr/>
          <p:nvPr/>
        </p:nvGrpSpPr>
        <p:grpSpPr bwMode="auto">
          <a:xfrm>
            <a:off x="1064446" y="5777936"/>
            <a:ext cx="5454580" cy="360551"/>
            <a:chOff x="0" y="368846"/>
            <a:chExt cx="5452877" cy="360142"/>
          </a:xfrm>
        </p:grpSpPr>
        <p:sp>
          <p:nvSpPr>
            <p:cNvPr id="58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文件归档规则是否明确；是否按归档规则加以归类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492104" y="249520"/>
            <a:ext cx="320779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办公区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检查要点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占位符 3"/>
          <p:cNvSpPr txBox="1"/>
          <p:nvPr/>
        </p:nvSpPr>
        <p:spPr>
          <a:xfrm>
            <a:off x="1324699" y="1424007"/>
            <a:ext cx="5580429" cy="575763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zh-CN" altLang="en-US" sz="54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办公区</a:t>
            </a:r>
            <a:r>
              <a:rPr lang="en-US" altLang="zh-CN" sz="3600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检查要点</a:t>
            </a:r>
            <a:endParaRPr lang="zh-CN" altLang="en-US" sz="5400" dirty="0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0058" y="2122597"/>
            <a:ext cx="5375197" cy="6094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265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17960" y="2302482"/>
            <a:ext cx="478441" cy="478442"/>
            <a:chOff x="2903394" y="3937651"/>
            <a:chExt cx="478441" cy="478442"/>
          </a:xfrm>
        </p:grpSpPr>
        <p:sp>
          <p:nvSpPr>
            <p:cNvPr id="19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08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54"/>
          <p:cNvGrpSpPr/>
          <p:nvPr/>
        </p:nvGrpSpPr>
        <p:grpSpPr bwMode="auto">
          <a:xfrm>
            <a:off x="1553973" y="2286591"/>
            <a:ext cx="5454580" cy="523111"/>
            <a:chOff x="0" y="287658"/>
            <a:chExt cx="5452877" cy="522518"/>
          </a:xfrm>
        </p:grpSpPr>
        <p:sp>
          <p:nvSpPr>
            <p:cNvPr id="22" name="TextBox 105"/>
            <p:cNvSpPr>
              <a:spLocks noChangeArrowheads="1"/>
            </p:cNvSpPr>
            <p:nvPr/>
          </p:nvSpPr>
          <p:spPr bwMode="auto">
            <a:xfrm>
              <a:off x="84778" y="287658"/>
              <a:ext cx="5368099" cy="52251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文件等有无实施定位化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(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颜色或标记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)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17960" y="2891762"/>
            <a:ext cx="478441" cy="478442"/>
            <a:chOff x="2903394" y="3937651"/>
            <a:chExt cx="478441" cy="478442"/>
          </a:xfrm>
        </p:grpSpPr>
        <p:sp>
          <p:nvSpPr>
            <p:cNvPr id="25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09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Group 54"/>
          <p:cNvGrpSpPr/>
          <p:nvPr/>
        </p:nvGrpSpPr>
        <p:grpSpPr bwMode="auto">
          <a:xfrm>
            <a:off x="1553973" y="2957151"/>
            <a:ext cx="5454580" cy="360551"/>
            <a:chOff x="0" y="368846"/>
            <a:chExt cx="5452877" cy="360142"/>
          </a:xfrm>
        </p:grpSpPr>
        <p:sp>
          <p:nvSpPr>
            <p:cNvPr id="28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需要的文件应容易取出、归位文件柜是否明确管理责任者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17960" y="3450562"/>
            <a:ext cx="478441" cy="478442"/>
            <a:chOff x="2903394" y="3937651"/>
            <a:chExt cx="478441" cy="478442"/>
          </a:xfrm>
        </p:grpSpPr>
        <p:sp>
          <p:nvSpPr>
            <p:cNvPr id="31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Group 54"/>
          <p:cNvGrpSpPr/>
          <p:nvPr/>
        </p:nvGrpSpPr>
        <p:grpSpPr bwMode="auto">
          <a:xfrm>
            <a:off x="1553973" y="3515951"/>
            <a:ext cx="5454580" cy="360551"/>
            <a:chOff x="0" y="368846"/>
            <a:chExt cx="5452877" cy="360142"/>
          </a:xfrm>
        </p:grpSpPr>
        <p:sp>
          <p:nvSpPr>
            <p:cNvPr id="34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办公室墙角没有蜘蛛网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17960" y="4029682"/>
            <a:ext cx="478441" cy="478442"/>
            <a:chOff x="2903394" y="3937651"/>
            <a:chExt cx="478441" cy="478442"/>
          </a:xfrm>
        </p:grpSpPr>
        <p:sp>
          <p:nvSpPr>
            <p:cNvPr id="37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11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Group 54"/>
          <p:cNvGrpSpPr/>
          <p:nvPr/>
        </p:nvGrpSpPr>
        <p:grpSpPr bwMode="auto">
          <a:xfrm>
            <a:off x="1553973" y="4095071"/>
            <a:ext cx="5454580" cy="360551"/>
            <a:chOff x="0" y="368846"/>
            <a:chExt cx="5452877" cy="360142"/>
          </a:xfrm>
        </p:grpSpPr>
        <p:sp>
          <p:nvSpPr>
            <p:cNvPr id="40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桌面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柜子上没有灰尘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17960" y="4578322"/>
            <a:ext cx="478441" cy="478442"/>
            <a:chOff x="2903394" y="3937651"/>
            <a:chExt cx="478441" cy="478442"/>
          </a:xfrm>
        </p:grpSpPr>
        <p:sp>
          <p:nvSpPr>
            <p:cNvPr id="43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12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Group 54"/>
          <p:cNvGrpSpPr/>
          <p:nvPr/>
        </p:nvGrpSpPr>
        <p:grpSpPr bwMode="auto">
          <a:xfrm>
            <a:off x="1553973" y="4643711"/>
            <a:ext cx="5454580" cy="360551"/>
            <a:chOff x="0" y="368846"/>
            <a:chExt cx="5452877" cy="360142"/>
          </a:xfrm>
        </p:grpSpPr>
        <p:sp>
          <p:nvSpPr>
            <p:cNvPr id="46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管路配线是否杂乱，电话线、电源线固定得当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17960" y="5167602"/>
            <a:ext cx="478441" cy="478442"/>
            <a:chOff x="2903394" y="3937651"/>
            <a:chExt cx="478441" cy="478442"/>
          </a:xfrm>
        </p:grpSpPr>
        <p:sp>
          <p:nvSpPr>
            <p:cNvPr id="49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13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Group 54"/>
          <p:cNvGrpSpPr/>
          <p:nvPr/>
        </p:nvGrpSpPr>
        <p:grpSpPr bwMode="auto">
          <a:xfrm>
            <a:off x="1553973" y="5232991"/>
            <a:ext cx="5454580" cy="360551"/>
            <a:chOff x="0" y="368846"/>
            <a:chExt cx="5452877" cy="360142"/>
          </a:xfrm>
        </p:grpSpPr>
        <p:sp>
          <p:nvSpPr>
            <p:cNvPr id="52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抽屉内是否杂乱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17960" y="5777202"/>
            <a:ext cx="478441" cy="478442"/>
            <a:chOff x="2903394" y="3937651"/>
            <a:chExt cx="478441" cy="478442"/>
          </a:xfrm>
        </p:grpSpPr>
        <p:sp>
          <p:nvSpPr>
            <p:cNvPr id="55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14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Group 54"/>
          <p:cNvGrpSpPr/>
          <p:nvPr/>
        </p:nvGrpSpPr>
        <p:grpSpPr bwMode="auto">
          <a:xfrm>
            <a:off x="1553973" y="5842591"/>
            <a:ext cx="5454580" cy="360551"/>
            <a:chOff x="0" y="368846"/>
            <a:chExt cx="5452877" cy="360142"/>
          </a:xfrm>
        </p:grpSpPr>
        <p:sp>
          <p:nvSpPr>
            <p:cNvPr id="58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私人用品是否整齐地放置于一处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778059" y="2308879"/>
            <a:ext cx="5164650" cy="327250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2177007" y="249520"/>
            <a:ext cx="3244738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办公区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检查要点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占位符 3"/>
          <p:cNvSpPr txBox="1"/>
          <p:nvPr/>
        </p:nvSpPr>
        <p:spPr>
          <a:xfrm>
            <a:off x="1236711" y="1664152"/>
            <a:ext cx="5580429" cy="575763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zh-CN" altLang="en-US" sz="54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办公区</a:t>
            </a:r>
            <a:r>
              <a:rPr lang="en-US" altLang="zh-CN" sz="3600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检查要点</a:t>
            </a:r>
            <a:endParaRPr lang="zh-CN" altLang="en-US" sz="5400" dirty="0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2070" y="2362742"/>
            <a:ext cx="5375197" cy="6094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265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29972" y="2542627"/>
            <a:ext cx="478441" cy="478442"/>
            <a:chOff x="2903394" y="3937651"/>
            <a:chExt cx="478441" cy="478442"/>
          </a:xfrm>
        </p:grpSpPr>
        <p:sp>
          <p:nvSpPr>
            <p:cNvPr id="19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15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54"/>
          <p:cNvGrpSpPr/>
          <p:nvPr/>
        </p:nvGrpSpPr>
        <p:grpSpPr bwMode="auto">
          <a:xfrm>
            <a:off x="1465985" y="2526736"/>
            <a:ext cx="5454580" cy="523111"/>
            <a:chOff x="0" y="287658"/>
            <a:chExt cx="5452877" cy="522518"/>
          </a:xfrm>
        </p:grpSpPr>
        <p:sp>
          <p:nvSpPr>
            <p:cNvPr id="22" name="TextBox 105"/>
            <p:cNvSpPr>
              <a:spLocks noChangeArrowheads="1"/>
            </p:cNvSpPr>
            <p:nvPr/>
          </p:nvSpPr>
          <p:spPr bwMode="auto">
            <a:xfrm>
              <a:off x="84778" y="287658"/>
              <a:ext cx="5368099" cy="522518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报架上报纸整齐排放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9972" y="3131907"/>
            <a:ext cx="478441" cy="478442"/>
            <a:chOff x="2903394" y="3937651"/>
            <a:chExt cx="478441" cy="478442"/>
          </a:xfrm>
        </p:grpSpPr>
        <p:sp>
          <p:nvSpPr>
            <p:cNvPr id="25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16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Group 54"/>
          <p:cNvGrpSpPr/>
          <p:nvPr/>
        </p:nvGrpSpPr>
        <p:grpSpPr bwMode="auto">
          <a:xfrm>
            <a:off x="1465985" y="3197296"/>
            <a:ext cx="5454580" cy="360551"/>
            <a:chOff x="0" y="368846"/>
            <a:chExt cx="5452877" cy="360142"/>
          </a:xfrm>
        </p:grpSpPr>
        <p:sp>
          <p:nvSpPr>
            <p:cNvPr id="28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是否遵照规定着装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29972" y="3690707"/>
            <a:ext cx="478441" cy="478442"/>
            <a:chOff x="2903394" y="3937651"/>
            <a:chExt cx="478441" cy="478442"/>
          </a:xfrm>
        </p:grpSpPr>
        <p:sp>
          <p:nvSpPr>
            <p:cNvPr id="31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17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Group 54"/>
          <p:cNvGrpSpPr/>
          <p:nvPr/>
        </p:nvGrpSpPr>
        <p:grpSpPr bwMode="auto">
          <a:xfrm>
            <a:off x="1465985" y="3756096"/>
            <a:ext cx="5454580" cy="360551"/>
            <a:chOff x="0" y="368846"/>
            <a:chExt cx="5452877" cy="360142"/>
          </a:xfrm>
        </p:grpSpPr>
        <p:sp>
          <p:nvSpPr>
            <p:cNvPr id="34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中午及下班后，设备电源关好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29972" y="4269827"/>
            <a:ext cx="478441" cy="478442"/>
            <a:chOff x="2903394" y="3937651"/>
            <a:chExt cx="478441" cy="478442"/>
          </a:xfrm>
        </p:grpSpPr>
        <p:sp>
          <p:nvSpPr>
            <p:cNvPr id="37" name="Shape 1630"/>
            <p:cNvSpPr/>
            <p:nvPr/>
          </p:nvSpPr>
          <p:spPr>
            <a:xfrm>
              <a:off x="2903394" y="3937651"/>
              <a:ext cx="478441" cy="47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46" tIns="19046" rIns="19046" bIns="19046" numCol="1" anchor="ctr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Text Placeholder 4"/>
            <p:cNvSpPr txBox="1"/>
            <p:nvPr/>
          </p:nvSpPr>
          <p:spPr>
            <a:xfrm>
              <a:off x="3013308" y="4046592"/>
              <a:ext cx="257073" cy="30897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rgbClr val="FCFCFC"/>
                  </a:solidFill>
                  <a:latin typeface="+mn-lt"/>
                  <a:ea typeface="+mn-ea"/>
                  <a:cs typeface="+mn-ea"/>
                  <a:sym typeface="+mn-lt"/>
                </a:rPr>
                <a:t>18</a:t>
              </a:r>
              <a:endPara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Group 54"/>
          <p:cNvGrpSpPr/>
          <p:nvPr/>
        </p:nvGrpSpPr>
        <p:grpSpPr bwMode="auto">
          <a:xfrm>
            <a:off x="1465985" y="4335216"/>
            <a:ext cx="5454580" cy="360551"/>
            <a:chOff x="0" y="368846"/>
            <a:chExt cx="5452877" cy="360142"/>
          </a:xfrm>
        </p:grpSpPr>
        <p:sp>
          <p:nvSpPr>
            <p:cNvPr id="40" name="TextBox 105"/>
            <p:cNvSpPr>
              <a:spLocks noChangeArrowheads="1"/>
            </p:cNvSpPr>
            <p:nvPr/>
          </p:nvSpPr>
          <p:spPr bwMode="auto">
            <a:xfrm>
              <a:off x="84778" y="368846"/>
              <a:ext cx="5368099" cy="360142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办公设备随时保持正常状态，无故障物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流程图: 联系 107"/>
            <p:cNvSpPr>
              <a:spLocks noChangeArrowheads="1"/>
            </p:cNvSpPr>
            <p:nvPr/>
          </p:nvSpPr>
          <p:spPr bwMode="auto">
            <a:xfrm>
              <a:off x="0" y="453694"/>
              <a:ext cx="169589" cy="169589"/>
            </a:xfrm>
            <a:prstGeom prst="homePlate">
              <a:avLst/>
            </a:prstGeom>
            <a:solidFill>
              <a:schemeClr val="accent2">
                <a:lumMod val="50000"/>
              </a:schemeClr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594188" y="3021069"/>
            <a:ext cx="5597812" cy="354697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5244867" y="249520"/>
            <a:ext cx="1702266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事例演示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1175" y="1822122"/>
            <a:ext cx="5143536" cy="4035770"/>
            <a:chOff x="811175" y="1822122"/>
            <a:chExt cx="5143536" cy="4035770"/>
          </a:xfrm>
        </p:grpSpPr>
        <p:sp>
          <p:nvSpPr>
            <p:cNvPr id="3" name="Rectangle 10"/>
            <p:cNvSpPr>
              <a:spLocks noChangeArrowheads="1"/>
            </p:cNvSpPr>
            <p:nvPr/>
          </p:nvSpPr>
          <p:spPr bwMode="gray">
            <a:xfrm>
              <a:off x="811175" y="1822122"/>
              <a:ext cx="5143536" cy="403577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/>
              </a:pPr>
              <a:endParaRPr lang="en-US" altLang="zh-CN">
                <a:cs typeface="+mn-ea"/>
                <a:sym typeface="+mn-lt"/>
              </a:endParaRP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54051" y="2071678"/>
              <a:ext cx="4860219" cy="36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6311901" y="1841598"/>
            <a:ext cx="5143536" cy="4035770"/>
            <a:chOff x="6311901" y="1841598"/>
            <a:chExt cx="5143536" cy="4035770"/>
          </a:xfrm>
        </p:grpSpPr>
        <p:sp>
          <p:nvSpPr>
            <p:cNvPr id="4" name="Rectangle 10"/>
            <p:cNvSpPr>
              <a:spLocks noChangeArrowheads="1"/>
            </p:cNvSpPr>
            <p:nvPr/>
          </p:nvSpPr>
          <p:spPr bwMode="gray">
            <a:xfrm>
              <a:off x="6311901" y="1841598"/>
              <a:ext cx="5143536" cy="403577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/>
              </a:pPr>
              <a:endParaRPr lang="en-US" altLang="zh-CN">
                <a:cs typeface="+mn-ea"/>
                <a:sym typeface="+mn-lt"/>
              </a:endParaRPr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438029" y="2071678"/>
              <a:ext cx="4860219" cy="36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4659905" y="1208781"/>
            <a:ext cx="2872191" cy="406659"/>
            <a:chOff x="2083443" y="2083442"/>
            <a:chExt cx="2826264" cy="461638"/>
          </a:xfrm>
        </p:grpSpPr>
        <p:sp>
          <p:nvSpPr>
            <p:cNvPr id="9" name="矩形: 圆角 8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48000">
                  <a:schemeClr val="accent2">
                    <a:lumMod val="7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eaLnBrk="0" hangingPunct="0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占位符 13"/>
            <p:cNvSpPr txBox="1"/>
            <p:nvPr/>
          </p:nvSpPr>
          <p:spPr>
            <a:xfrm>
              <a:off x="2728858" y="2150735"/>
              <a:ext cx="2180849" cy="288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整洁的车间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5240669" y="249520"/>
            <a:ext cx="171066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事例演示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8255" y="1618778"/>
            <a:ext cx="5711545" cy="2175981"/>
            <a:chOff x="811175" y="1822122"/>
            <a:chExt cx="10644262" cy="4055246"/>
          </a:xfrm>
        </p:grpSpPr>
        <p:sp>
          <p:nvSpPr>
            <p:cNvPr id="3" name="Rectangle 10"/>
            <p:cNvSpPr>
              <a:spLocks noChangeArrowheads="1"/>
            </p:cNvSpPr>
            <p:nvPr/>
          </p:nvSpPr>
          <p:spPr bwMode="gray">
            <a:xfrm>
              <a:off x="811175" y="1822122"/>
              <a:ext cx="5143536" cy="403577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/>
              </a:pPr>
              <a:endParaRPr lang="en-US" altLang="zh-CN">
                <a:cs typeface="+mn-ea"/>
                <a:sym typeface="+mn-lt"/>
              </a:endParaRPr>
            </a:p>
          </p:txBody>
        </p:sp>
        <p:sp>
          <p:nvSpPr>
            <p:cNvPr id="4" name="Rectangle 10"/>
            <p:cNvSpPr>
              <a:spLocks noChangeArrowheads="1"/>
            </p:cNvSpPr>
            <p:nvPr/>
          </p:nvSpPr>
          <p:spPr bwMode="gray">
            <a:xfrm>
              <a:off x="6311901" y="1841598"/>
              <a:ext cx="5143536" cy="403577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/>
              </a:pPr>
              <a:endParaRPr lang="en-US" altLang="zh-CN">
                <a:cs typeface="+mn-ea"/>
                <a:sym typeface="+mn-lt"/>
              </a:endParaRPr>
            </a:p>
          </p:txBody>
        </p:sp>
        <p:pic>
          <p:nvPicPr>
            <p:cNvPr id="5" name="Picture 7" descr="四人间内部设施"/>
            <p:cNvPicPr preferRelativeResize="0">
              <a:picLocks noChangeAspect="1" noChangeArrowheads="1"/>
            </p:cNvPicPr>
            <p:nvPr/>
          </p:nvPicPr>
          <p:blipFill>
            <a:blip r:embed="rId1" cstate="screen">
              <a:lum bright="10000"/>
            </a:blip>
            <a:srcRect/>
            <a:stretch>
              <a:fillRect/>
            </a:stretch>
          </p:blipFill>
          <p:spPr bwMode="auto">
            <a:xfrm>
              <a:off x="1025495" y="2040450"/>
              <a:ext cx="4802268" cy="36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8" descr="6人间样板床"/>
            <p:cNvPicPr preferRelativeResize="0">
              <a:picLocks noChangeAspect="1" noChangeArrowheads="1"/>
            </p:cNvPicPr>
            <p:nvPr/>
          </p:nvPicPr>
          <p:blipFill>
            <a:blip r:embed="rId2" cstate="screen">
              <a:lum bright="10000"/>
            </a:blip>
            <a:srcRect/>
            <a:stretch>
              <a:fillRect/>
            </a:stretch>
          </p:blipFill>
          <p:spPr bwMode="auto">
            <a:xfrm>
              <a:off x="6504925" y="2045482"/>
              <a:ext cx="4754630" cy="36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4751345" y="1086861"/>
            <a:ext cx="2689311" cy="406659"/>
            <a:chOff x="2083443" y="2083442"/>
            <a:chExt cx="2646308" cy="461638"/>
          </a:xfrm>
        </p:grpSpPr>
        <p:sp>
          <p:nvSpPr>
            <p:cNvPr id="8" name="矩形: 圆角 7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48000">
                  <a:schemeClr val="accent2">
                    <a:lumMod val="7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eaLnBrk="0" hangingPunct="0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占位符 13"/>
            <p:cNvSpPr txBox="1"/>
            <p:nvPr/>
          </p:nvSpPr>
          <p:spPr>
            <a:xfrm>
              <a:off x="2548902" y="2150735"/>
              <a:ext cx="2180849" cy="288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整洁的员工宿舍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51345" y="3997701"/>
            <a:ext cx="2689311" cy="406659"/>
            <a:chOff x="2083443" y="2083442"/>
            <a:chExt cx="2646308" cy="461638"/>
          </a:xfrm>
        </p:grpSpPr>
        <p:sp>
          <p:nvSpPr>
            <p:cNvPr id="17" name="矩形: 圆角 16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48000">
                  <a:schemeClr val="accent2">
                    <a:lumMod val="7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eaLnBrk="0" hangingPunct="0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占位符 13"/>
            <p:cNvSpPr txBox="1"/>
            <p:nvPr/>
          </p:nvSpPr>
          <p:spPr>
            <a:xfrm>
              <a:off x="2548902" y="2150735"/>
              <a:ext cx="2180849" cy="288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整洁温馨的食堂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21375" y="1661160"/>
            <a:ext cx="5706466" cy="2174047"/>
            <a:chOff x="811175" y="1822122"/>
            <a:chExt cx="10644262" cy="4055246"/>
          </a:xfrm>
        </p:grpSpPr>
        <p:sp>
          <p:nvSpPr>
            <p:cNvPr id="19" name="Rectangle 10"/>
            <p:cNvSpPr>
              <a:spLocks noChangeArrowheads="1"/>
            </p:cNvSpPr>
            <p:nvPr/>
          </p:nvSpPr>
          <p:spPr bwMode="gray">
            <a:xfrm>
              <a:off x="811175" y="1822122"/>
              <a:ext cx="5143536" cy="403577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/>
              </a:pPr>
              <a:endParaRPr lang="en-US" altLang="zh-CN">
                <a:cs typeface="+mn-ea"/>
                <a:sym typeface="+mn-lt"/>
              </a:endParaRPr>
            </a:p>
          </p:txBody>
        </p:sp>
        <p:sp>
          <p:nvSpPr>
            <p:cNvPr id="20" name="Rectangle 10"/>
            <p:cNvSpPr>
              <a:spLocks noChangeArrowheads="1"/>
            </p:cNvSpPr>
            <p:nvPr/>
          </p:nvSpPr>
          <p:spPr bwMode="gray">
            <a:xfrm>
              <a:off x="6311901" y="1841598"/>
              <a:ext cx="5143536" cy="403577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/>
              </a:pPr>
              <a:endParaRPr lang="en-US" altLang="zh-CN">
                <a:cs typeface="+mn-ea"/>
                <a:sym typeface="+mn-lt"/>
              </a:endParaRPr>
            </a:p>
          </p:txBody>
        </p:sp>
        <p:pic>
          <p:nvPicPr>
            <p:cNvPr id="21" name="Picture 10" descr="8人间整理结构"/>
            <p:cNvPicPr preferRelativeResize="0">
              <a:picLocks noChangeAspect="1" noChangeArrowheads="1"/>
            </p:cNvPicPr>
            <p:nvPr/>
          </p:nvPicPr>
          <p:blipFill>
            <a:blip r:embed="rId3" cstate="screen">
              <a:lum bright="10000"/>
            </a:blip>
            <a:srcRect/>
            <a:stretch>
              <a:fillRect/>
            </a:stretch>
          </p:blipFill>
          <p:spPr bwMode="auto">
            <a:xfrm>
              <a:off x="967921" y="2057356"/>
              <a:ext cx="4802267" cy="36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11" descr="双人间样板床"/>
            <p:cNvPicPr preferRelativeResize="0">
              <a:picLocks noChangeAspect="1" noChangeArrowheads="1"/>
            </p:cNvPicPr>
            <p:nvPr/>
          </p:nvPicPr>
          <p:blipFill>
            <a:blip r:embed="rId4" cstate="screen">
              <a:lum bright="10000"/>
            </a:blip>
            <a:srcRect/>
            <a:stretch>
              <a:fillRect/>
            </a:stretch>
          </p:blipFill>
          <p:spPr bwMode="auto">
            <a:xfrm>
              <a:off x="6498103" y="2061248"/>
              <a:ext cx="4802268" cy="36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2062084" y="4587240"/>
            <a:ext cx="2658292" cy="2011680"/>
            <a:chOff x="927379" y="4556760"/>
            <a:chExt cx="3572102" cy="2703212"/>
          </a:xfrm>
        </p:grpSpPr>
        <p:sp>
          <p:nvSpPr>
            <p:cNvPr id="24" name="Rectangle 10"/>
            <p:cNvSpPr>
              <a:spLocks noChangeArrowheads="1"/>
            </p:cNvSpPr>
            <p:nvPr/>
          </p:nvSpPr>
          <p:spPr bwMode="gray">
            <a:xfrm>
              <a:off x="927379" y="4556760"/>
              <a:ext cx="3572102" cy="270321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/>
              </a:pPr>
              <a:endParaRPr lang="en-US" altLang="zh-CN">
                <a:cs typeface="+mn-ea"/>
                <a:sym typeface="+mn-lt"/>
              </a:endParaRPr>
            </a:p>
          </p:txBody>
        </p:sp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5" cstate="screen"/>
            <a:stretch>
              <a:fillRect/>
            </a:stretch>
          </p:blipFill>
          <p:spPr bwMode="auto">
            <a:xfrm>
              <a:off x="1055015" y="4855361"/>
              <a:ext cx="3427287" cy="2124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>
            <a:off x="5298152" y="4603506"/>
            <a:ext cx="2624233" cy="1985906"/>
            <a:chOff x="3964941" y="4603506"/>
            <a:chExt cx="2624233" cy="1985906"/>
          </a:xfrm>
        </p:grpSpPr>
        <p:sp>
          <p:nvSpPr>
            <p:cNvPr id="26" name="Rectangle 10"/>
            <p:cNvSpPr>
              <a:spLocks noChangeArrowheads="1"/>
            </p:cNvSpPr>
            <p:nvPr/>
          </p:nvSpPr>
          <p:spPr bwMode="gray">
            <a:xfrm>
              <a:off x="3964941" y="4603506"/>
              <a:ext cx="2624233" cy="198590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/>
              </a:pPr>
              <a:endParaRPr lang="en-US" altLang="zh-CN">
                <a:cs typeface="+mn-ea"/>
                <a:sym typeface="+mn-lt"/>
              </a:endParaRPr>
            </a:p>
          </p:txBody>
        </p:sp>
        <p:pic>
          <p:nvPicPr>
            <p:cNvPr id="27" name="Picture 7" descr="E:\18-7S培训课件\6S培训素材案例\案例对比\mmexport1427372627508.png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4031617" y="4724400"/>
              <a:ext cx="2517844" cy="1752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" name="组合 29"/>
          <p:cNvGrpSpPr/>
          <p:nvPr/>
        </p:nvGrpSpPr>
        <p:grpSpPr>
          <a:xfrm>
            <a:off x="8461707" y="4603506"/>
            <a:ext cx="2624233" cy="1985906"/>
            <a:chOff x="3964941" y="4603506"/>
            <a:chExt cx="2624233" cy="1985906"/>
          </a:xfrm>
        </p:grpSpPr>
        <p:sp>
          <p:nvSpPr>
            <p:cNvPr id="31" name="Rectangle 10"/>
            <p:cNvSpPr>
              <a:spLocks noChangeArrowheads="1"/>
            </p:cNvSpPr>
            <p:nvPr/>
          </p:nvSpPr>
          <p:spPr bwMode="gray">
            <a:xfrm>
              <a:off x="3964941" y="4603506"/>
              <a:ext cx="2624233" cy="198590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/>
              </a:pPr>
              <a:endParaRPr lang="en-US" altLang="zh-CN">
                <a:cs typeface="+mn-ea"/>
                <a:sym typeface="+mn-lt"/>
              </a:endParaRPr>
            </a:p>
          </p:txBody>
        </p:sp>
        <p:pic>
          <p:nvPicPr>
            <p:cNvPr id="32" name="Picture 7"/>
            <p:cNvPicPr>
              <a:picLocks noChangeAspect="1" noChangeArrowheads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4031617" y="4761426"/>
              <a:ext cx="2517844" cy="1678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5287124" y="249520"/>
            <a:ext cx="161775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事例演示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1345" y="1208781"/>
            <a:ext cx="2689311" cy="406659"/>
            <a:chOff x="2083443" y="2083442"/>
            <a:chExt cx="2646308" cy="461638"/>
          </a:xfrm>
        </p:grpSpPr>
        <p:sp>
          <p:nvSpPr>
            <p:cNvPr id="4" name="矩形: 圆角 3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48000">
                  <a:schemeClr val="accent2">
                    <a:lumMod val="7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eaLnBrk="0" hangingPunct="0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占位符 13"/>
            <p:cNvSpPr txBox="1"/>
            <p:nvPr/>
          </p:nvSpPr>
          <p:spPr>
            <a:xfrm>
              <a:off x="2548902" y="2150735"/>
              <a:ext cx="2180849" cy="288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整齐划一办公物品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1175" y="1822122"/>
            <a:ext cx="5143536" cy="4035770"/>
            <a:chOff x="811175" y="1822122"/>
            <a:chExt cx="5143536" cy="4035770"/>
          </a:xfrm>
        </p:grpSpPr>
        <p:sp>
          <p:nvSpPr>
            <p:cNvPr id="9" name="Rectangle 10"/>
            <p:cNvSpPr>
              <a:spLocks noChangeArrowheads="1"/>
            </p:cNvSpPr>
            <p:nvPr/>
          </p:nvSpPr>
          <p:spPr bwMode="gray">
            <a:xfrm>
              <a:off x="811175" y="1822122"/>
              <a:ext cx="5143536" cy="403577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/>
              </a:pPr>
              <a:endParaRPr lang="en-US" altLang="zh-CN">
                <a:cs typeface="+mn-ea"/>
                <a:sym typeface="+mn-lt"/>
              </a:endParaRPr>
            </a:p>
          </p:txBody>
        </p:sp>
        <p:pic>
          <p:nvPicPr>
            <p:cNvPr id="11" name="Picture 2" descr="未命名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55033" y="2071678"/>
              <a:ext cx="4921284" cy="36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6311901" y="1841598"/>
            <a:ext cx="5143536" cy="4035770"/>
            <a:chOff x="6311901" y="1841598"/>
            <a:chExt cx="5143536" cy="4035770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gray">
            <a:xfrm>
              <a:off x="6311901" y="1841598"/>
              <a:ext cx="5143536" cy="403577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/>
              </a:pPr>
              <a:endParaRPr lang="en-US" altLang="zh-CN">
                <a:cs typeface="+mn-ea"/>
                <a:sym typeface="+mn-lt"/>
              </a:endParaRPr>
            </a:p>
          </p:txBody>
        </p:sp>
        <p:pic>
          <p:nvPicPr>
            <p:cNvPr id="12" name="Picture 3" descr="DSC002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423245" y="2063304"/>
              <a:ext cx="4921284" cy="36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5203304" y="249520"/>
            <a:ext cx="178539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事例演示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7407" y="1208781"/>
            <a:ext cx="4917187" cy="406659"/>
            <a:chOff x="2083443" y="2083442"/>
            <a:chExt cx="2623596" cy="461638"/>
          </a:xfrm>
        </p:grpSpPr>
        <p:sp>
          <p:nvSpPr>
            <p:cNvPr id="4" name="矩形: 圆角 3"/>
            <p:cNvSpPr/>
            <p:nvPr/>
          </p:nvSpPr>
          <p:spPr>
            <a:xfrm>
              <a:off x="2083443" y="2083442"/>
              <a:ext cx="2623596" cy="46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48000">
                  <a:schemeClr val="accent2">
                    <a:lumMod val="7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eaLnBrk="0" hangingPunct="0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占位符 13"/>
            <p:cNvSpPr txBox="1"/>
            <p:nvPr/>
          </p:nvSpPr>
          <p:spPr>
            <a:xfrm>
              <a:off x="2382157" y="2150735"/>
              <a:ext cx="2180849" cy="288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快乐工作、整洁怡人的办公室风情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315925" y="1965910"/>
            <a:ext cx="3058880" cy="2041004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62389" y="1965910"/>
            <a:ext cx="3058880" cy="2041004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08852" y="1965910"/>
            <a:ext cx="3058880" cy="2041004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5925" y="4070429"/>
            <a:ext cx="3058880" cy="2041004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62389" y="4070429"/>
            <a:ext cx="3058880" cy="204100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08852" y="4070429"/>
            <a:ext cx="3058880" cy="2041004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4935137" y="4447912"/>
            <a:ext cx="2113385" cy="108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整洁的办公室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上班都有好心情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工作效率提高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2"/>
          <p:cNvSpPr>
            <a:spLocks noChangeArrowheads="1"/>
          </p:cNvSpPr>
          <p:nvPr/>
        </p:nvSpPr>
        <p:spPr bwMode="auto">
          <a:xfrm>
            <a:off x="1341932" y="1041491"/>
            <a:ext cx="7546695" cy="1747778"/>
          </a:xfrm>
          <a:prstGeom prst="roundRect">
            <a:avLst>
              <a:gd name="adj" fmla="val 11257"/>
            </a:avLst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7605090" y="1508914"/>
            <a:ext cx="2048894" cy="895238"/>
          </a:xfrm>
          <a:prstGeom prst="rect">
            <a:avLst/>
          </a:prstGeom>
        </p:spPr>
      </p:pic>
      <p:sp>
        <p:nvSpPr>
          <p:cNvPr id="2" name="标题 1"/>
          <p:cNvSpPr txBox="1">
            <a:spLocks noChangeArrowheads="1"/>
          </p:cNvSpPr>
          <p:nvPr/>
        </p:nvSpPr>
        <p:spPr>
          <a:xfrm>
            <a:off x="5206675" y="249520"/>
            <a:ext cx="1778651" cy="491260"/>
          </a:xfrm>
          <a:prstGeom prst="rect">
            <a:avLst/>
          </a:prstGeom>
        </p:spPr>
        <p:txBody>
          <a:bodyPr/>
          <a:lstStyle>
            <a:lvl1pPr algn="ctr" defTabSz="1219200" rtl="0" eaLnBrk="1" latinLnBrk="0" hangingPunct="1">
              <a:spcBef>
                <a:spcPct val="0"/>
              </a:spcBef>
              <a:buNone/>
              <a:defRPr sz="586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的起源</a:t>
            </a: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zh-CN" sz="7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146929" y="1107560"/>
            <a:ext cx="3008067" cy="169734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cxnSp>
        <p:nvCxnSpPr>
          <p:cNvPr id="5" name="直接连接符 4"/>
          <p:cNvCxnSpPr/>
          <p:nvPr/>
        </p:nvCxnSpPr>
        <p:spPr>
          <a:xfrm flipH="1">
            <a:off x="4844167" y="5334417"/>
            <a:ext cx="4156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679534" y="6201557"/>
            <a:ext cx="87708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605033" y="5326971"/>
            <a:ext cx="4156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625836" y="4113007"/>
            <a:ext cx="4156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512248" y="3172051"/>
            <a:ext cx="707403" cy="178728"/>
            <a:chOff x="4470269" y="1661160"/>
            <a:chExt cx="1290451" cy="262890"/>
          </a:xfrm>
        </p:grpSpPr>
        <p:cxnSp>
          <p:nvCxnSpPr>
            <p:cNvPr id="10" name="直接连接符 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994492" y="3764490"/>
            <a:ext cx="978378" cy="793631"/>
            <a:chOff x="6783621" y="2637270"/>
            <a:chExt cx="1440556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" name="六边形 12"/>
            <p:cNvSpPr/>
            <p:nvPr/>
          </p:nvSpPr>
          <p:spPr>
            <a:xfrm>
              <a:off x="6842760" y="2637270"/>
              <a:ext cx="1203960" cy="1051560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61"/>
            <p:cNvSpPr txBox="1"/>
            <p:nvPr/>
          </p:nvSpPr>
          <p:spPr>
            <a:xfrm>
              <a:off x="6783621" y="2720333"/>
              <a:ext cx="1440556" cy="860173"/>
            </a:xfrm>
            <a:prstGeom prst="ellipse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52227" y="3187989"/>
            <a:ext cx="1183546" cy="793632"/>
            <a:chOff x="5250862" y="1879080"/>
            <a:chExt cx="1742643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六边形 15"/>
            <p:cNvSpPr/>
            <p:nvPr/>
          </p:nvSpPr>
          <p:spPr>
            <a:xfrm>
              <a:off x="5525852" y="1879080"/>
              <a:ext cx="1203960" cy="105156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64"/>
            <p:cNvSpPr txBox="1"/>
            <p:nvPr/>
          </p:nvSpPr>
          <p:spPr>
            <a:xfrm>
              <a:off x="5250862" y="1941630"/>
              <a:ext cx="1742643" cy="927792"/>
            </a:xfrm>
            <a:prstGeom prst="ellipse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36846" y="4823484"/>
            <a:ext cx="1068085" cy="793632"/>
            <a:chOff x="6710789" y="4008870"/>
            <a:chExt cx="1572640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六边形 18"/>
            <p:cNvSpPr/>
            <p:nvPr/>
          </p:nvSpPr>
          <p:spPr>
            <a:xfrm>
              <a:off x="6842760" y="4008870"/>
              <a:ext cx="1203960" cy="1051560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67"/>
            <p:cNvSpPr txBox="1"/>
            <p:nvPr/>
          </p:nvSpPr>
          <p:spPr>
            <a:xfrm>
              <a:off x="6710789" y="4119732"/>
              <a:ext cx="1572640" cy="927792"/>
            </a:xfrm>
            <a:prstGeom prst="ellipse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57890" y="4809913"/>
            <a:ext cx="932730" cy="793632"/>
            <a:chOff x="4113788" y="4008870"/>
            <a:chExt cx="1373344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2" name="六边形 21"/>
            <p:cNvSpPr/>
            <p:nvPr/>
          </p:nvSpPr>
          <p:spPr>
            <a:xfrm>
              <a:off x="4206240" y="4008870"/>
              <a:ext cx="1203960" cy="105156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70"/>
            <p:cNvSpPr txBox="1"/>
            <p:nvPr/>
          </p:nvSpPr>
          <p:spPr>
            <a:xfrm>
              <a:off x="4113788" y="4051319"/>
              <a:ext cx="1373344" cy="927792"/>
            </a:xfrm>
            <a:prstGeom prst="ellipse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4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06349" y="3735876"/>
            <a:ext cx="1073754" cy="793631"/>
            <a:chOff x="4007271" y="2637270"/>
            <a:chExt cx="1580987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5" name="六边形 24"/>
            <p:cNvSpPr/>
            <p:nvPr/>
          </p:nvSpPr>
          <p:spPr>
            <a:xfrm>
              <a:off x="4206240" y="2637270"/>
              <a:ext cx="1203960" cy="105156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73"/>
            <p:cNvSpPr txBox="1"/>
            <p:nvPr/>
          </p:nvSpPr>
          <p:spPr>
            <a:xfrm>
              <a:off x="4007271" y="2699026"/>
              <a:ext cx="1580987" cy="860175"/>
            </a:xfrm>
            <a:prstGeom prst="ellipse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24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870314" y="2978580"/>
            <a:ext cx="638399" cy="370495"/>
          </a:xfrm>
          <a:prstGeom prst="rect">
            <a:avLst/>
          </a:prstGeom>
        </p:spPr>
        <p:txBody>
          <a:bodyPr wrap="none" lIns="62112" tIns="31056" rIns="62112" bIns="3105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整理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303834" y="3261418"/>
            <a:ext cx="915514" cy="40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112" tIns="31056" rIns="62112" bIns="3105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 err="1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Seiri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15101" y="3955564"/>
            <a:ext cx="638398" cy="370495"/>
          </a:xfrm>
          <a:prstGeom prst="rect">
            <a:avLst/>
          </a:prstGeom>
        </p:spPr>
        <p:txBody>
          <a:bodyPr wrap="none" lIns="62112" tIns="31056" rIns="62112" bIns="3105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安全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3783747" y="4342573"/>
            <a:ext cx="1707622" cy="40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112" tIns="31056" rIns="62112" bIns="3105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Safety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71149" y="5171457"/>
            <a:ext cx="638398" cy="370495"/>
          </a:xfrm>
          <a:prstGeom prst="rect">
            <a:avLst/>
          </a:prstGeom>
        </p:spPr>
        <p:txBody>
          <a:bodyPr wrap="none" lIns="62112" tIns="31056" rIns="62112" bIns="3105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素养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3519875" y="5465866"/>
            <a:ext cx="1707621" cy="40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112" tIns="31056" rIns="62112" bIns="3105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 err="1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Shitsuke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66650" y="3616777"/>
            <a:ext cx="638398" cy="370495"/>
          </a:xfrm>
          <a:prstGeom prst="rect">
            <a:avLst/>
          </a:prstGeom>
        </p:spPr>
        <p:txBody>
          <a:bodyPr wrap="none" lIns="62112" tIns="31056" rIns="62112" bIns="3105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整顿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4501467" y="3887181"/>
            <a:ext cx="1820990" cy="40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112" tIns="31056" rIns="62112" bIns="3105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 err="1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Seiton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30626" y="5118669"/>
            <a:ext cx="638398" cy="370495"/>
          </a:xfrm>
          <a:prstGeom prst="rect">
            <a:avLst/>
          </a:prstGeom>
        </p:spPr>
        <p:txBody>
          <a:bodyPr wrap="none" lIns="62112" tIns="31056" rIns="62112" bIns="3105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清扫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4377201" y="5389075"/>
            <a:ext cx="1820990" cy="40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112" tIns="31056" rIns="62112" bIns="3105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 err="1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Seiso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514203" y="6001284"/>
            <a:ext cx="638398" cy="370495"/>
          </a:xfrm>
          <a:prstGeom prst="rect">
            <a:avLst/>
          </a:prstGeom>
        </p:spPr>
        <p:txBody>
          <a:bodyPr wrap="none" lIns="62112" tIns="31056" rIns="62112" bIns="3105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清洁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3783747" y="6292795"/>
            <a:ext cx="2198750" cy="40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112" tIns="31056" rIns="62112" bIns="3105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 err="1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Seiketsu</a:t>
            </a:r>
            <a:endParaRPr lang="zh-CN" altLang="en-US" sz="2000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 flipH="1">
            <a:off x="4667536" y="3736743"/>
            <a:ext cx="600459" cy="178728"/>
            <a:chOff x="4255294" y="1661160"/>
            <a:chExt cx="1505426" cy="262890"/>
          </a:xfrm>
        </p:grpSpPr>
        <p:cxnSp>
          <p:nvCxnSpPr>
            <p:cNvPr id="40" name="直接连接符 3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2807028" y="4243354"/>
            <a:ext cx="1281625" cy="1082733"/>
            <a:chOff x="5927099" y="3207123"/>
            <a:chExt cx="1887055" cy="1592580"/>
          </a:xfrm>
          <a:solidFill>
            <a:schemeClr val="accent3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3" name="六边形 42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0" dirty="0">
                <a:cs typeface="+mn-ea"/>
                <a:sym typeface="+mn-lt"/>
              </a:endParaRPr>
            </a:p>
          </p:txBody>
        </p:sp>
        <p:sp>
          <p:nvSpPr>
            <p:cNvPr id="44" name="文本框 1"/>
            <p:cNvSpPr txBox="1"/>
            <p:nvPr/>
          </p:nvSpPr>
          <p:spPr>
            <a:xfrm>
              <a:off x="6274584" y="3519850"/>
              <a:ext cx="1157998" cy="95068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6S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958050" y="5350975"/>
            <a:ext cx="1032332" cy="793631"/>
            <a:chOff x="5406677" y="4683240"/>
            <a:chExt cx="1519997" cy="1051560"/>
          </a:xfrm>
          <a:solidFill>
            <a:schemeClr val="accent2">
              <a:lumMod val="75000"/>
            </a:schemeClr>
          </a:solidFill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6" name="六边形 45"/>
            <p:cNvSpPr/>
            <p:nvPr/>
          </p:nvSpPr>
          <p:spPr>
            <a:xfrm>
              <a:off x="5525852" y="4683240"/>
              <a:ext cx="1203960" cy="105156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76"/>
            <p:cNvSpPr txBox="1"/>
            <p:nvPr/>
          </p:nvSpPr>
          <p:spPr>
            <a:xfrm>
              <a:off x="5406677" y="4866805"/>
              <a:ext cx="1519997" cy="860173"/>
            </a:xfrm>
            <a:prstGeom prst="ellipse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TextBox 6"/>
          <p:cNvSpPr>
            <a:spLocks noChangeArrowheads="1"/>
          </p:cNvSpPr>
          <p:nvPr/>
        </p:nvSpPr>
        <p:spPr bwMode="auto">
          <a:xfrm>
            <a:off x="1712323" y="1141586"/>
            <a:ext cx="701425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6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起源于</a:t>
            </a:r>
            <a:r>
              <a:rPr lang="zh-CN" altLang="en-US" sz="200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日本</a:t>
            </a:r>
            <a:r>
              <a:rPr lang="zh-CN" altLang="en-US" sz="16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。所谓</a:t>
            </a:r>
            <a:r>
              <a:rPr lang="en-US" altLang="zh-CN" sz="16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6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是指对</a:t>
            </a:r>
            <a:r>
              <a:rPr lang="zh-CN" altLang="en-US" sz="1600" b="1" u="sng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实验、实训、办公、生产现场</a:t>
            </a:r>
            <a:r>
              <a:rPr lang="zh-CN" altLang="en-US" sz="16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各运用要素（主要是物的要素）所处状态不断进行</a:t>
            </a:r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整理、整顿、清扫、清洁、提高素养及安全</a:t>
            </a:r>
            <a:r>
              <a:rPr lang="zh-CN" altLang="en-US" sz="16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的活动。</a:t>
            </a:r>
            <a:endParaRPr lang="zh-CN" altLang="en-US" sz="16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 flipH="1">
            <a:off x="7082895" y="3822223"/>
            <a:ext cx="5100787" cy="1967696"/>
            <a:chOff x="292560" y="3664578"/>
            <a:chExt cx="5100787" cy="1967696"/>
          </a:xfrm>
        </p:grpSpPr>
        <p:sp>
          <p:nvSpPr>
            <p:cNvPr id="58" name="箭头: 右 57"/>
            <p:cNvSpPr/>
            <p:nvPr/>
          </p:nvSpPr>
          <p:spPr>
            <a:xfrm>
              <a:off x="292560" y="3664578"/>
              <a:ext cx="5100787" cy="196769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TextBox 33"/>
            <p:cNvSpPr>
              <a:spLocks noChangeArrowheads="1"/>
            </p:cNvSpPr>
            <p:nvPr/>
          </p:nvSpPr>
          <p:spPr bwMode="auto">
            <a:xfrm>
              <a:off x="2299692" y="4229464"/>
              <a:ext cx="2596400" cy="777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六个词的第一个字母是“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S”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，所以简称</a:t>
              </a: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6S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167539" y="3804424"/>
            <a:ext cx="2016141" cy="2015879"/>
            <a:chOff x="10167539" y="3804424"/>
            <a:chExt cx="2016141" cy="2015879"/>
          </a:xfrm>
        </p:grpSpPr>
        <p:sp>
          <p:nvSpPr>
            <p:cNvPr id="51" name="空心弧 50"/>
            <p:cNvSpPr/>
            <p:nvPr/>
          </p:nvSpPr>
          <p:spPr bwMode="auto">
            <a:xfrm rot="5400000" flipH="1">
              <a:off x="10167670" y="3804293"/>
              <a:ext cx="2015879" cy="2016141"/>
            </a:xfrm>
            <a:prstGeom prst="blockArc">
              <a:avLst>
                <a:gd name="adj1" fmla="val 10800000"/>
                <a:gd name="adj2" fmla="val 21565472"/>
                <a:gd name="adj3" fmla="val 4380"/>
              </a:avLst>
            </a:prstGeom>
            <a:noFill/>
            <a:ln w="9525" cap="flat" cmpd="sng" algn="ctr">
              <a:solidFill>
                <a:schemeClr val="accent6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121856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圆: 空心 51"/>
            <p:cNvSpPr/>
            <p:nvPr/>
          </p:nvSpPr>
          <p:spPr bwMode="auto">
            <a:xfrm flipH="1">
              <a:off x="10311662" y="3948302"/>
              <a:ext cx="1727896" cy="1728120"/>
            </a:xfrm>
            <a:prstGeom prst="donut">
              <a:avLst>
                <a:gd name="adj" fmla="val 555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59000">
                  <a:schemeClr val="accent2">
                    <a:lumMod val="75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121856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矩形 3"/>
            <p:cNvSpPr>
              <a:spLocks noChangeArrowheads="1"/>
            </p:cNvSpPr>
            <p:nvPr/>
          </p:nvSpPr>
          <p:spPr bwMode="auto">
            <a:xfrm flipH="1">
              <a:off x="10553563" y="4256255"/>
              <a:ext cx="1278531" cy="113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21908" tIns="60954" rIns="121908" bIns="60954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endParaRPr lang="zh-CN" altLang="en-US" sz="6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8253259" y="2650725"/>
            <a:ext cx="257312" cy="257312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48000">
                <a:schemeClr val="accent6">
                  <a:lumMod val="50000"/>
                </a:schemeClr>
              </a:gs>
              <a:gs pos="100000">
                <a:schemeClr val="accent6">
                  <a:lumMod val="90000"/>
                </a:schemeClr>
              </a:gs>
            </a:gsLst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8242551" y="921693"/>
            <a:ext cx="257312" cy="257312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48000">
                <a:schemeClr val="accent6">
                  <a:lumMod val="50000"/>
                </a:schemeClr>
              </a:gs>
              <a:gs pos="100000">
                <a:schemeClr val="accent6">
                  <a:lumMod val="90000"/>
                </a:schemeClr>
              </a:gs>
            </a:gsLst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75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250"/>
                            </p:stCondLst>
                            <p:childTnLst>
                              <p:par>
                                <p:cTn id="110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2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5263106" y="249520"/>
            <a:ext cx="1665788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事例演示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燕尾形 34"/>
          <p:cNvSpPr/>
          <p:nvPr/>
        </p:nvSpPr>
        <p:spPr>
          <a:xfrm>
            <a:off x="6005354" y="3723972"/>
            <a:ext cx="428628" cy="501468"/>
          </a:xfrm>
          <a:prstGeom prst="chevron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1" cstate="email">
            <a:lum bright="-10000"/>
          </a:blip>
          <a:srcRect/>
          <a:stretch>
            <a:fillRect/>
          </a:stretch>
        </p:blipFill>
        <p:spPr bwMode="auto">
          <a:xfrm>
            <a:off x="1403442" y="2475001"/>
            <a:ext cx="4317300" cy="3240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2" cstate="email">
            <a:lum bright="12000"/>
          </a:blip>
          <a:srcRect/>
          <a:stretch>
            <a:fillRect/>
          </a:stretch>
        </p:blipFill>
        <p:spPr bwMode="auto">
          <a:xfrm>
            <a:off x="6738856" y="2509526"/>
            <a:ext cx="4317300" cy="3240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grpSp>
        <p:nvGrpSpPr>
          <p:cNvPr id="12" name="组合 11"/>
          <p:cNvGrpSpPr/>
          <p:nvPr/>
        </p:nvGrpSpPr>
        <p:grpSpPr>
          <a:xfrm>
            <a:off x="4738868" y="1208781"/>
            <a:ext cx="2714265" cy="406659"/>
            <a:chOff x="2083443" y="2083442"/>
            <a:chExt cx="1448213" cy="461638"/>
          </a:xfrm>
        </p:grpSpPr>
        <p:sp>
          <p:nvSpPr>
            <p:cNvPr id="13" name="矩形: 圆角 12"/>
            <p:cNvSpPr/>
            <p:nvPr/>
          </p:nvSpPr>
          <p:spPr>
            <a:xfrm>
              <a:off x="2083443" y="2083442"/>
              <a:ext cx="1448213" cy="46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48000">
                  <a:schemeClr val="accent2">
                    <a:lumMod val="7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eaLnBrk="0" hangingPunct="0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占位符 13"/>
            <p:cNvSpPr txBox="1"/>
            <p:nvPr/>
          </p:nvSpPr>
          <p:spPr>
            <a:xfrm>
              <a:off x="2382158" y="2150735"/>
              <a:ext cx="1011262" cy="288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宿舍整理对比图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文本占位符 3"/>
          <p:cNvSpPr txBox="1"/>
          <p:nvPr/>
        </p:nvSpPr>
        <p:spPr>
          <a:xfrm>
            <a:off x="2562722" y="5796782"/>
            <a:ext cx="1453693" cy="575763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整理前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占位符 3"/>
          <p:cNvSpPr txBox="1"/>
          <p:nvPr/>
        </p:nvSpPr>
        <p:spPr>
          <a:xfrm>
            <a:off x="8257466" y="5796782"/>
            <a:ext cx="1453693" cy="575763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整理后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38868" y="1208781"/>
            <a:ext cx="2714265" cy="406659"/>
            <a:chOff x="2083443" y="2083442"/>
            <a:chExt cx="1448213" cy="461638"/>
          </a:xfrm>
        </p:grpSpPr>
        <p:sp>
          <p:nvSpPr>
            <p:cNvPr id="3" name="矩形: 圆角 2"/>
            <p:cNvSpPr/>
            <p:nvPr/>
          </p:nvSpPr>
          <p:spPr>
            <a:xfrm>
              <a:off x="2083443" y="2083442"/>
              <a:ext cx="1448213" cy="46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48000">
                  <a:schemeClr val="accent2">
                    <a:lumMod val="7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eaLnBrk="0" hangingPunct="0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占位符 13"/>
            <p:cNvSpPr txBox="1"/>
            <p:nvPr/>
          </p:nvSpPr>
          <p:spPr>
            <a:xfrm>
              <a:off x="2382157" y="2150735"/>
              <a:ext cx="1001406" cy="288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桌面整理对比图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燕尾形 34"/>
          <p:cNvSpPr/>
          <p:nvPr/>
        </p:nvSpPr>
        <p:spPr>
          <a:xfrm>
            <a:off x="6005354" y="3723972"/>
            <a:ext cx="428628" cy="501468"/>
          </a:xfrm>
          <a:prstGeom prst="chevron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 bwMode="auto">
          <a:xfrm>
            <a:off x="1403442" y="2685328"/>
            <a:ext cx="4317300" cy="2882096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 bwMode="auto">
          <a:xfrm>
            <a:off x="6738856" y="2706322"/>
            <a:ext cx="4317300" cy="2849526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0" name="文本占位符 3"/>
          <p:cNvSpPr txBox="1"/>
          <p:nvPr/>
        </p:nvSpPr>
        <p:spPr>
          <a:xfrm>
            <a:off x="2562722" y="5796782"/>
            <a:ext cx="1453693" cy="575763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整理前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占位符 3"/>
          <p:cNvSpPr txBox="1"/>
          <p:nvPr/>
        </p:nvSpPr>
        <p:spPr>
          <a:xfrm>
            <a:off x="8257466" y="5796782"/>
            <a:ext cx="1453693" cy="575763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整理后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标题 1"/>
          <p:cNvSpPr txBox="1">
            <a:spLocks noChangeArrowheads="1"/>
          </p:cNvSpPr>
          <p:nvPr/>
        </p:nvSpPr>
        <p:spPr>
          <a:xfrm>
            <a:off x="5263106" y="249520"/>
            <a:ext cx="1665788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事例演示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004-办公区样板区推行5S\人力资源及行政部改善\改善前\桌面\办公桌杂乱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5079" y="2197009"/>
            <a:ext cx="4320196" cy="32400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3" name="Picture 8" descr="E:\004-办公区样板区推行5S\人力资源及行政部改善\IMG_25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9666" y="2197009"/>
            <a:ext cx="4320196" cy="32400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燕尾形 34"/>
          <p:cNvSpPr/>
          <p:nvPr/>
        </p:nvSpPr>
        <p:spPr>
          <a:xfrm>
            <a:off x="6051653" y="3515627"/>
            <a:ext cx="428628" cy="501468"/>
          </a:xfrm>
          <a:prstGeom prst="chevron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占位符 3"/>
          <p:cNvSpPr txBox="1"/>
          <p:nvPr/>
        </p:nvSpPr>
        <p:spPr>
          <a:xfrm>
            <a:off x="2609021" y="5495840"/>
            <a:ext cx="1453693" cy="575763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整理前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占位符 3"/>
          <p:cNvSpPr txBox="1"/>
          <p:nvPr/>
        </p:nvSpPr>
        <p:spPr>
          <a:xfrm>
            <a:off x="8303765" y="5484266"/>
            <a:ext cx="1453693" cy="575763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整理后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8868" y="1208781"/>
            <a:ext cx="2714265" cy="406659"/>
            <a:chOff x="2083443" y="2083442"/>
            <a:chExt cx="1448213" cy="461638"/>
          </a:xfrm>
        </p:grpSpPr>
        <p:sp>
          <p:nvSpPr>
            <p:cNvPr id="10" name="矩形: 圆角 9"/>
            <p:cNvSpPr/>
            <p:nvPr/>
          </p:nvSpPr>
          <p:spPr>
            <a:xfrm>
              <a:off x="2083443" y="2083442"/>
              <a:ext cx="1448213" cy="46163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48000">
                  <a:schemeClr val="accent2">
                    <a:lumMod val="7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</a:gra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eaLnBrk="0" hangingPunct="0"/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占位符 13"/>
            <p:cNvSpPr txBox="1"/>
            <p:nvPr/>
          </p:nvSpPr>
          <p:spPr>
            <a:xfrm>
              <a:off x="2382158" y="2150735"/>
              <a:ext cx="981693" cy="288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桌面整理对比图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标题 1"/>
          <p:cNvSpPr txBox="1">
            <a:spLocks noChangeArrowheads="1"/>
          </p:cNvSpPr>
          <p:nvPr/>
        </p:nvSpPr>
        <p:spPr>
          <a:xfrm>
            <a:off x="5263106" y="249520"/>
            <a:ext cx="1665788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事例演示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84801" y="183853"/>
            <a:ext cx="2549235" cy="35661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212742" cy="1905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09984" y="395698"/>
            <a:ext cx="1688283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0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50990"/>
            <a:ext cx="12191365" cy="20701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screen"/>
          <a:srcRect t="6053" r="8044" b="2328"/>
          <a:stretch>
            <a:fillRect/>
          </a:stretch>
        </p:blipFill>
        <p:spPr>
          <a:xfrm>
            <a:off x="1" y="190501"/>
            <a:ext cx="5384800" cy="3530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screen"/>
          <a:srcRect l="27709" t="6054" r="7827" b="1868"/>
          <a:stretch>
            <a:fillRect/>
          </a:stretch>
        </p:blipFill>
        <p:spPr>
          <a:xfrm flipH="1">
            <a:off x="7934035" y="173922"/>
            <a:ext cx="4278706" cy="35483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0" y="37211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TextBox 5"/>
          <p:cNvSpPr txBox="1"/>
          <p:nvPr/>
        </p:nvSpPr>
        <p:spPr>
          <a:xfrm>
            <a:off x="2209359" y="4102419"/>
            <a:ext cx="77732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72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管理技巧和原则</a:t>
            </a:r>
            <a:endParaRPr lang="zh-CN" altLang="en-US" sz="72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282949" y="5507765"/>
            <a:ext cx="5336331" cy="469103"/>
            <a:chOff x="840305" y="5179261"/>
            <a:chExt cx="5336331" cy="469103"/>
          </a:xfrm>
        </p:grpSpPr>
        <p:sp>
          <p:nvSpPr>
            <p:cNvPr id="33" name="矩形 32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34" name="矩形 3"/>
            <p:cNvSpPr/>
            <p:nvPr/>
          </p:nvSpPr>
          <p:spPr>
            <a:xfrm>
              <a:off x="840305" y="5179261"/>
              <a:ext cx="5336331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en-US" altLang="zh-CN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应用方法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43969" y="5507765"/>
            <a:ext cx="5511110" cy="469103"/>
            <a:chOff x="898179" y="5190835"/>
            <a:chExt cx="5511110" cy="469103"/>
          </a:xfrm>
        </p:grpSpPr>
        <p:sp>
          <p:nvSpPr>
            <p:cNvPr id="36" name="矩形 35"/>
            <p:cNvSpPr/>
            <p:nvPr/>
          </p:nvSpPr>
          <p:spPr>
            <a:xfrm>
              <a:off x="1136591" y="5345620"/>
              <a:ext cx="216000" cy="21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cs typeface="+mn-ea"/>
                <a:sym typeface="+mn-lt"/>
              </a:endParaRPr>
            </a:p>
          </p:txBody>
        </p:sp>
        <p:sp>
          <p:nvSpPr>
            <p:cNvPr id="37" name="矩形 3"/>
            <p:cNvSpPr/>
            <p:nvPr/>
          </p:nvSpPr>
          <p:spPr>
            <a:xfrm>
              <a:off x="898179" y="5190835"/>
              <a:ext cx="5511110" cy="469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indent="457200">
                <a:lnSpc>
                  <a:spcPct val="129000"/>
                </a:lnSpc>
                <a:spcAft>
                  <a:spcPts val="600"/>
                </a:spcAft>
              </a:pP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【</a:t>
              </a:r>
              <a:r>
                <a:rPr lang="en-US" altLang="zh-CN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6S</a:t>
              </a:r>
              <a:r>
                <a:rPr lang="zh-CN" alt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管理的推进原则</a:t>
              </a:r>
              <a:r>
                <a:rPr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】</a:t>
              </a:r>
              <a:endParaRPr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800" decel="100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9" grpId="0"/>
          <p:bldP spid="11" grpId="0" animBg="1"/>
          <p:bldP spid="4" grpId="0" animBg="1"/>
          <p:bldP spid="2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800" decel="100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30" presetClass="entr" presetSubtype="0" fill="hold" nodeType="clickEffect"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" grpId="0" animBg="1"/>
          <p:bldP spid="9" grpId="0"/>
          <p:bldP spid="11" grpId="0" animBg="1"/>
          <p:bldP spid="4" grpId="0" animBg="1"/>
          <p:bldP spid="29" grpId="0"/>
        </p:bldLst>
      </p:timing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871371" y="6858000"/>
            <a:ext cx="1111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—  </a:t>
            </a:r>
            <a:fld id="{2EEF1883-7A0E-4F66-9932-E581691AD397}" type="slidenum"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</a:fld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—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9" name="Group 4"/>
          <p:cNvGrpSpPr/>
          <p:nvPr/>
        </p:nvGrpSpPr>
        <p:grpSpPr bwMode="auto">
          <a:xfrm>
            <a:off x="7647037" y="2083489"/>
            <a:ext cx="4213569" cy="4213569"/>
            <a:chOff x="0" y="0"/>
            <a:chExt cx="1488" cy="1392"/>
          </a:xfrm>
        </p:grpSpPr>
        <p:sp>
          <p:nvSpPr>
            <p:cNvPr id="20" name="AutoShape 5"/>
            <p:cNvSpPr>
              <a:spLocks noChangeArrowheads="1"/>
            </p:cNvSpPr>
            <p:nvPr/>
          </p:nvSpPr>
          <p:spPr bwMode="auto">
            <a:xfrm>
              <a:off x="336" y="0"/>
              <a:ext cx="816" cy="1200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ysClr val="windowText" lastClr="000000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Line 6"/>
            <p:cNvSpPr>
              <a:spLocks noChangeShapeType="1"/>
            </p:cNvSpPr>
            <p:nvPr/>
          </p:nvSpPr>
          <p:spPr bwMode="auto">
            <a:xfrm flipH="1">
              <a:off x="0" y="1200"/>
              <a:ext cx="192" cy="192"/>
            </a:xfrm>
            <a:prstGeom prst="line">
              <a:avLst/>
            </a:prstGeom>
            <a:noFill/>
            <a:ln w="38100">
              <a:solidFill>
                <a:schemeClr val="bg2">
                  <a:lumMod val="25000"/>
                </a:schemeClr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Line 7"/>
            <p:cNvSpPr>
              <a:spLocks noChangeShapeType="1"/>
            </p:cNvSpPr>
            <p:nvPr/>
          </p:nvSpPr>
          <p:spPr bwMode="auto">
            <a:xfrm flipH="1">
              <a:off x="1008" y="1200"/>
              <a:ext cx="192" cy="192"/>
            </a:xfrm>
            <a:prstGeom prst="line">
              <a:avLst/>
            </a:prstGeom>
            <a:noFill/>
            <a:ln w="38100">
              <a:solidFill>
                <a:schemeClr val="bg2">
                  <a:lumMod val="25000"/>
                </a:schemeClr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Line 8"/>
            <p:cNvSpPr>
              <a:spLocks noChangeShapeType="1"/>
            </p:cNvSpPr>
            <p:nvPr/>
          </p:nvSpPr>
          <p:spPr bwMode="auto">
            <a:xfrm flipH="1">
              <a:off x="1296" y="912"/>
              <a:ext cx="192" cy="192"/>
            </a:xfrm>
            <a:prstGeom prst="line">
              <a:avLst/>
            </a:prstGeom>
            <a:noFill/>
            <a:ln w="38100">
              <a:solidFill>
                <a:schemeClr val="bg2">
                  <a:lumMod val="25000"/>
                </a:schemeClr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Line 9"/>
            <p:cNvSpPr>
              <a:spLocks noChangeShapeType="1"/>
            </p:cNvSpPr>
            <p:nvPr/>
          </p:nvSpPr>
          <p:spPr bwMode="auto">
            <a:xfrm>
              <a:off x="0" y="1392"/>
              <a:ext cx="288" cy="0"/>
            </a:xfrm>
            <a:prstGeom prst="line">
              <a:avLst/>
            </a:prstGeom>
            <a:noFill/>
            <a:ln w="38100">
              <a:solidFill>
                <a:schemeClr val="bg2">
                  <a:lumMod val="25000"/>
                </a:schemeClr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Line 10"/>
            <p:cNvSpPr>
              <a:spLocks noChangeShapeType="1"/>
            </p:cNvSpPr>
            <p:nvPr/>
          </p:nvSpPr>
          <p:spPr bwMode="auto">
            <a:xfrm>
              <a:off x="720" y="1392"/>
              <a:ext cx="288" cy="0"/>
            </a:xfrm>
            <a:prstGeom prst="line">
              <a:avLst/>
            </a:prstGeom>
            <a:noFill/>
            <a:ln w="38100">
              <a:solidFill>
                <a:schemeClr val="bg2">
                  <a:lumMod val="25000"/>
                </a:schemeClr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Line 11"/>
            <p:cNvSpPr>
              <a:spLocks noChangeShapeType="1"/>
            </p:cNvSpPr>
            <p:nvPr/>
          </p:nvSpPr>
          <p:spPr bwMode="auto">
            <a:xfrm>
              <a:off x="1200" y="912"/>
              <a:ext cx="288" cy="0"/>
            </a:xfrm>
            <a:prstGeom prst="line">
              <a:avLst/>
            </a:prstGeom>
            <a:noFill/>
            <a:ln w="38100">
              <a:solidFill>
                <a:schemeClr val="bg2">
                  <a:lumMod val="25000"/>
                </a:schemeClr>
              </a:solidFill>
              <a:rou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标题 1"/>
          <p:cNvSpPr txBox="1">
            <a:spLocks noChangeArrowheads="1"/>
          </p:cNvSpPr>
          <p:nvPr/>
        </p:nvSpPr>
        <p:spPr>
          <a:xfrm>
            <a:off x="5055926" y="249520"/>
            <a:ext cx="2080148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应用方法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椭圆 75"/>
          <p:cNvSpPr/>
          <p:nvPr/>
        </p:nvSpPr>
        <p:spPr bwMode="auto">
          <a:xfrm>
            <a:off x="1323839" y="1840511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6" name="Group 54"/>
          <p:cNvGrpSpPr/>
          <p:nvPr/>
        </p:nvGrpSpPr>
        <p:grpSpPr bwMode="auto">
          <a:xfrm>
            <a:off x="1908950" y="1809819"/>
            <a:ext cx="2351536" cy="547340"/>
            <a:chOff x="0" y="190605"/>
            <a:chExt cx="2350802" cy="546719"/>
          </a:xfrm>
        </p:grpSpPr>
        <p:sp>
          <p:nvSpPr>
            <p:cNvPr id="47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2266023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定位法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9" name="TextBox 6"/>
          <p:cNvSpPr>
            <a:spLocks noChangeArrowheads="1"/>
          </p:cNvSpPr>
          <p:nvPr/>
        </p:nvSpPr>
        <p:spPr bwMode="auto">
          <a:xfrm>
            <a:off x="2192409" y="2521637"/>
            <a:ext cx="5105916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将需要的东西放在固定的，合适的位置，以便取用方便。</a:t>
            </a:r>
            <a:endParaRPr lang="zh-CN" altLang="en-US" sz="20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endParaRPr lang="zh-CN" altLang="en-US" sz="20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2"/>
          <p:cNvSpPr>
            <a:spLocks noChangeArrowheads="1"/>
          </p:cNvSpPr>
          <p:nvPr/>
        </p:nvSpPr>
        <p:spPr bwMode="auto">
          <a:xfrm>
            <a:off x="1801763" y="2465205"/>
            <a:ext cx="5953762" cy="1111556"/>
          </a:xfrm>
          <a:prstGeom prst="roundRect">
            <a:avLst>
              <a:gd name="adj" fmla="val 11257"/>
            </a:avLst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929633" y="4065167"/>
            <a:ext cx="2615332" cy="196061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804450" y="4065167"/>
            <a:ext cx="2413058" cy="196061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5" grpId="0" bldLvl="0" animBg="1" autoUpdateAnimBg="0"/>
      <p:bldP spid="49" grpId="0"/>
      <p:bldP spid="5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979784" y="249520"/>
            <a:ext cx="223243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应用方法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75"/>
          <p:cNvSpPr/>
          <p:nvPr/>
        </p:nvSpPr>
        <p:spPr bwMode="auto">
          <a:xfrm>
            <a:off x="1266559" y="1497789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54"/>
          <p:cNvGrpSpPr/>
          <p:nvPr/>
        </p:nvGrpSpPr>
        <p:grpSpPr bwMode="auto">
          <a:xfrm>
            <a:off x="1851670" y="1467097"/>
            <a:ext cx="2351536" cy="547340"/>
            <a:chOff x="0" y="190605"/>
            <a:chExt cx="2350802" cy="546719"/>
          </a:xfrm>
        </p:grpSpPr>
        <p:sp>
          <p:nvSpPr>
            <p:cNvPr id="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2266023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标示法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2378197" y="2306237"/>
            <a:ext cx="5105916" cy="46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将场所、物品等用醒目的字体表示出来。</a:t>
            </a:r>
            <a:endParaRPr lang="zh-CN" altLang="en-US" sz="20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744483" y="2122483"/>
            <a:ext cx="5953762" cy="1111556"/>
          </a:xfrm>
          <a:prstGeom prst="roundRect">
            <a:avLst>
              <a:gd name="adj" fmla="val 11257"/>
            </a:avLst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558413" y="1372394"/>
            <a:ext cx="3004695" cy="5009933"/>
            <a:chOff x="8942728" y="1152475"/>
            <a:chExt cx="2794000" cy="4113212"/>
          </a:xfrm>
        </p:grpSpPr>
        <p:graphicFrame>
          <p:nvGraphicFramePr>
            <p:cNvPr id="9" name="Object 3"/>
            <p:cNvGraphicFramePr>
              <a:graphicFrameLocks noChangeAspect="1"/>
            </p:cNvGraphicFramePr>
            <p:nvPr/>
          </p:nvGraphicFramePr>
          <p:xfrm>
            <a:off x="8942728" y="1152475"/>
            <a:ext cx="2794000" cy="41132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3" name="" r:id="rId1" imgW="2794000" imgH="4113530" progId="">
                    <p:embed/>
                  </p:oleObj>
                </mc:Choice>
                <mc:Fallback>
                  <p:oleObj name="" r:id="rId1" imgW="2794000" imgH="4113530" progId="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942728" y="1152475"/>
                          <a:ext cx="2794000" cy="41132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9544898" y="1223437"/>
              <a:ext cx="1554163" cy="404741"/>
            </a:xfrm>
            <a:prstGeom prst="roundRect">
              <a:avLst>
                <a:gd name="adj" fmla="val 32663"/>
              </a:avLst>
            </a:prstGeom>
            <a:solidFill>
              <a:schemeClr val="bg2">
                <a:lumMod val="25000"/>
              </a:schemeClr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财务部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983" y="3875082"/>
            <a:ext cx="2614146" cy="196061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92297" y="3864225"/>
            <a:ext cx="3625879" cy="202557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7" grpId="0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7157778" y="3356276"/>
            <a:ext cx="4930583" cy="2974573"/>
            <a:chOff x="1744514" y="2060415"/>
            <a:chExt cx="5477050" cy="3304251"/>
          </a:xfrm>
        </p:grpSpPr>
        <p:sp>
          <p:nvSpPr>
            <p:cNvPr id="11" name="Rectangle 3"/>
            <p:cNvSpPr>
              <a:spLocks noChangeArrowheads="1"/>
            </p:cNvSpPr>
            <p:nvPr/>
          </p:nvSpPr>
          <p:spPr bwMode="auto">
            <a:xfrm>
              <a:off x="1798490" y="2061922"/>
              <a:ext cx="2214720" cy="122420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9155" eaLnBrk="0" hangingPunct="0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生产区 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   </a:t>
              </a:r>
              <a:endParaRPr lang="zh-CN" altLang="en-US" sz="2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1744514" y="4113202"/>
              <a:ext cx="2214719" cy="1225709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9155" eaLnBrk="0" hangingPunct="0"/>
              <a:r>
                <a:rPr lang="zh-CN" altLang="en-US" sz="3200" dirty="0">
                  <a:cs typeface="+mn-ea"/>
                  <a:sym typeface="+mn-lt"/>
                </a:rPr>
                <a:t>物料区</a:t>
              </a:r>
              <a:r>
                <a:rPr lang="zh-CN" altLang="en-US" sz="1000" dirty="0">
                  <a:cs typeface="+mn-ea"/>
                  <a:sym typeface="+mn-lt"/>
                </a:rPr>
                <a:t>   </a:t>
              </a:r>
              <a:endParaRPr lang="zh-CN" altLang="en-US" sz="2300" dirty="0">
                <a:cs typeface="+mn-ea"/>
                <a:sym typeface="+mn-lt"/>
              </a:endParaRPr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5006845" y="4113202"/>
              <a:ext cx="2214719" cy="1225709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9155" eaLnBrk="0" hangingPunct="0"/>
              <a:r>
                <a:rPr lang="zh-CN" altLang="en-US" sz="3200">
                  <a:solidFill>
                    <a:schemeClr val="bg1"/>
                  </a:solidFill>
                  <a:cs typeface="+mn-ea"/>
                  <a:sym typeface="+mn-lt"/>
                </a:rPr>
                <a:t>废品区   </a:t>
              </a:r>
              <a:endParaRPr lang="zh-CN" altLang="en-US" sz="6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Group 7"/>
            <p:cNvGrpSpPr/>
            <p:nvPr/>
          </p:nvGrpSpPr>
          <p:grpSpPr bwMode="auto">
            <a:xfrm>
              <a:off x="1811055" y="2143116"/>
              <a:ext cx="5286664" cy="3221550"/>
              <a:chOff x="12" y="22"/>
              <a:chExt cx="2388" cy="2406"/>
            </a:xfrm>
          </p:grpSpPr>
          <p:sp>
            <p:nvSpPr>
              <p:cNvPr id="15" name="Line 8"/>
              <p:cNvSpPr>
                <a:spLocks noChangeShapeType="1"/>
              </p:cNvSpPr>
              <p:nvPr/>
            </p:nvSpPr>
            <p:spPr bwMode="auto">
              <a:xfrm>
                <a:off x="1118" y="22"/>
                <a:ext cx="0" cy="927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Line 9"/>
              <p:cNvSpPr>
                <a:spLocks noChangeShapeType="1"/>
              </p:cNvSpPr>
              <p:nvPr/>
            </p:nvSpPr>
            <p:spPr bwMode="auto">
              <a:xfrm>
                <a:off x="12" y="1126"/>
                <a:ext cx="941" cy="0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Line 10"/>
              <p:cNvSpPr>
                <a:spLocks noChangeShapeType="1"/>
              </p:cNvSpPr>
              <p:nvPr/>
            </p:nvSpPr>
            <p:spPr bwMode="auto">
              <a:xfrm>
                <a:off x="12" y="1324"/>
                <a:ext cx="941" cy="0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Line 11"/>
              <p:cNvSpPr>
                <a:spLocks noChangeShapeType="1"/>
              </p:cNvSpPr>
              <p:nvPr/>
            </p:nvSpPr>
            <p:spPr bwMode="auto">
              <a:xfrm>
                <a:off x="1459" y="1324"/>
                <a:ext cx="941" cy="0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Line 12"/>
              <p:cNvSpPr>
                <a:spLocks noChangeShapeType="1"/>
              </p:cNvSpPr>
              <p:nvPr/>
            </p:nvSpPr>
            <p:spPr bwMode="auto">
              <a:xfrm>
                <a:off x="1459" y="1126"/>
                <a:ext cx="941" cy="0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Line 13"/>
              <p:cNvSpPr>
                <a:spLocks noChangeShapeType="1"/>
              </p:cNvSpPr>
              <p:nvPr/>
            </p:nvSpPr>
            <p:spPr bwMode="auto">
              <a:xfrm>
                <a:off x="941" y="1324"/>
                <a:ext cx="177" cy="199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Line 14"/>
              <p:cNvSpPr>
                <a:spLocks noChangeShapeType="1"/>
              </p:cNvSpPr>
              <p:nvPr/>
            </p:nvSpPr>
            <p:spPr bwMode="auto">
              <a:xfrm>
                <a:off x="1118" y="1501"/>
                <a:ext cx="0" cy="927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Line 15"/>
              <p:cNvSpPr>
                <a:spLocks noChangeShapeType="1"/>
              </p:cNvSpPr>
              <p:nvPr/>
            </p:nvSpPr>
            <p:spPr bwMode="auto">
              <a:xfrm>
                <a:off x="1294" y="1501"/>
                <a:ext cx="0" cy="927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Line 16"/>
              <p:cNvSpPr>
                <a:spLocks noChangeShapeType="1"/>
              </p:cNvSpPr>
              <p:nvPr/>
            </p:nvSpPr>
            <p:spPr bwMode="auto">
              <a:xfrm>
                <a:off x="1294" y="22"/>
                <a:ext cx="0" cy="927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Line 17"/>
              <p:cNvSpPr>
                <a:spLocks noChangeShapeType="1"/>
              </p:cNvSpPr>
              <p:nvPr/>
            </p:nvSpPr>
            <p:spPr bwMode="auto">
              <a:xfrm>
                <a:off x="1294" y="927"/>
                <a:ext cx="177" cy="199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Line 18"/>
              <p:cNvSpPr>
                <a:spLocks noChangeShapeType="1"/>
              </p:cNvSpPr>
              <p:nvPr/>
            </p:nvSpPr>
            <p:spPr bwMode="auto">
              <a:xfrm flipH="1">
                <a:off x="1294" y="1324"/>
                <a:ext cx="177" cy="199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Line 19"/>
              <p:cNvSpPr>
                <a:spLocks noChangeShapeType="1"/>
              </p:cNvSpPr>
              <p:nvPr/>
            </p:nvSpPr>
            <p:spPr bwMode="auto">
              <a:xfrm flipH="1">
                <a:off x="941" y="927"/>
                <a:ext cx="177" cy="199"/>
              </a:xfrm>
              <a:prstGeom prst="line">
                <a:avLst/>
              </a:prstGeom>
              <a:noFill/>
              <a:ln w="76200">
                <a:solidFill>
                  <a:srgbClr val="FF9900"/>
                </a:solidFill>
                <a:round/>
              </a:ln>
            </p:spPr>
            <p:txBody>
              <a:bodyPr anchor="ctr"/>
              <a:lstStyle/>
              <a:p>
                <a:endParaRPr lang="zh-CN" altLang="en-US">
                  <a:solidFill>
                    <a:srgbClr val="003399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Rectangle 5"/>
            <p:cNvSpPr>
              <a:spLocks noChangeArrowheads="1"/>
            </p:cNvSpPr>
            <p:nvPr/>
          </p:nvSpPr>
          <p:spPr bwMode="auto">
            <a:xfrm>
              <a:off x="4954579" y="2060415"/>
              <a:ext cx="2214719" cy="1225709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9155" eaLnBrk="0" hangingPunct="0"/>
              <a:r>
                <a:rPr lang="zh-CN" altLang="en-US" sz="3200" dirty="0">
                  <a:cs typeface="+mn-ea"/>
                  <a:sym typeface="+mn-lt"/>
                </a:rPr>
                <a:t>检验区   </a:t>
              </a:r>
              <a:endParaRPr lang="zh-CN" altLang="en-US" sz="6000" dirty="0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979784" y="249520"/>
            <a:ext cx="223243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应用方法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75"/>
          <p:cNvSpPr/>
          <p:nvPr/>
        </p:nvSpPr>
        <p:spPr bwMode="auto">
          <a:xfrm>
            <a:off x="1524979" y="1357170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54"/>
          <p:cNvGrpSpPr/>
          <p:nvPr/>
        </p:nvGrpSpPr>
        <p:grpSpPr bwMode="auto">
          <a:xfrm>
            <a:off x="2110090" y="1326478"/>
            <a:ext cx="2351536" cy="547340"/>
            <a:chOff x="0" y="190605"/>
            <a:chExt cx="2350802" cy="546719"/>
          </a:xfrm>
        </p:grpSpPr>
        <p:sp>
          <p:nvSpPr>
            <p:cNvPr id="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2266023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分区法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2439847" y="2246640"/>
            <a:ext cx="5105916" cy="46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分采用划线的方式表示不同性质的区域。</a:t>
            </a:r>
            <a:endParaRPr lang="zh-CN" altLang="en-US" sz="20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002903" y="1981864"/>
            <a:ext cx="5953762" cy="1111556"/>
          </a:xfrm>
          <a:prstGeom prst="roundRect">
            <a:avLst>
              <a:gd name="adj" fmla="val 11257"/>
            </a:avLst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235" y="3713711"/>
            <a:ext cx="3082213" cy="205891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311208" y="3735291"/>
            <a:ext cx="2700760" cy="202557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7" grpId="0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979784" y="249520"/>
            <a:ext cx="223243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应用方法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75"/>
          <p:cNvSpPr/>
          <p:nvPr/>
        </p:nvSpPr>
        <p:spPr bwMode="auto">
          <a:xfrm>
            <a:off x="1126735" y="1508481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54"/>
          <p:cNvGrpSpPr/>
          <p:nvPr/>
        </p:nvGrpSpPr>
        <p:grpSpPr bwMode="auto">
          <a:xfrm>
            <a:off x="1711846" y="1477789"/>
            <a:ext cx="2351536" cy="547340"/>
            <a:chOff x="0" y="190605"/>
            <a:chExt cx="2350802" cy="546719"/>
          </a:xfrm>
        </p:grpSpPr>
        <p:sp>
          <p:nvSpPr>
            <p:cNvPr id="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2266023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图形法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2180499" y="2397951"/>
            <a:ext cx="5105916" cy="46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用大众都能识别的图形表示，能便捷的区分</a:t>
            </a:r>
            <a:endParaRPr lang="zh-CN" altLang="en-US" sz="20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604659" y="2133175"/>
            <a:ext cx="5953762" cy="1111556"/>
          </a:xfrm>
          <a:prstGeom prst="roundRect">
            <a:avLst>
              <a:gd name="adj" fmla="val 11257"/>
            </a:avLst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47868" y="4028931"/>
            <a:ext cx="11644132" cy="2257064"/>
          </a:xfrm>
          <a:prstGeom prst="roundRect">
            <a:avLst>
              <a:gd name="adj" fmla="val 18205"/>
            </a:avLst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842313" y="1605934"/>
            <a:ext cx="2136935" cy="237340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973641" y="1605934"/>
            <a:ext cx="2183247" cy="23734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7" grpId="0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979784" y="249520"/>
            <a:ext cx="223243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应用方法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75"/>
          <p:cNvSpPr/>
          <p:nvPr/>
        </p:nvSpPr>
        <p:spPr bwMode="auto">
          <a:xfrm>
            <a:off x="1450008" y="1370735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54"/>
          <p:cNvGrpSpPr/>
          <p:nvPr/>
        </p:nvGrpSpPr>
        <p:grpSpPr bwMode="auto">
          <a:xfrm>
            <a:off x="2035119" y="1340043"/>
            <a:ext cx="2351536" cy="547340"/>
            <a:chOff x="0" y="190605"/>
            <a:chExt cx="2350802" cy="546719"/>
          </a:xfrm>
        </p:grpSpPr>
        <p:sp>
          <p:nvSpPr>
            <p:cNvPr id="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2266023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颜色法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2503772" y="2260205"/>
            <a:ext cx="5105916" cy="46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用不同的颜色表示差异，以达到区分效果</a:t>
            </a:r>
            <a:endParaRPr lang="zh-CN" altLang="en-US" sz="20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927932" y="1995429"/>
            <a:ext cx="5953762" cy="1111556"/>
          </a:xfrm>
          <a:prstGeom prst="roundRect">
            <a:avLst>
              <a:gd name="adj" fmla="val 11257"/>
            </a:avLst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flipH="1">
            <a:off x="7861904" y="900667"/>
            <a:ext cx="4420343" cy="595733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57941" y="3599912"/>
            <a:ext cx="6703963" cy="2791448"/>
            <a:chOff x="905724" y="3637344"/>
            <a:chExt cx="6082281" cy="2331041"/>
          </a:xfrm>
        </p:grpSpPr>
        <p:pic>
          <p:nvPicPr>
            <p:cNvPr id="11" name="Picture 3" descr="DSC0065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724" y="3637344"/>
              <a:ext cx="3196095" cy="2331041"/>
            </a:xfrm>
            <a:prstGeom prst="parallelogram">
              <a:avLst/>
            </a:prstGeom>
            <a:noFill/>
            <a:ln w="12700">
              <a:solidFill>
                <a:schemeClr val="accent2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 cstate="screen"/>
            <a:stretch>
              <a:fillRect/>
            </a:stretch>
          </p:blipFill>
          <p:spPr bwMode="auto">
            <a:xfrm>
              <a:off x="3879951" y="3637344"/>
              <a:ext cx="3108054" cy="2331041"/>
            </a:xfrm>
            <a:prstGeom prst="parallelogram">
              <a:avLst/>
            </a:prstGeom>
            <a:noFill/>
            <a:ln w="12700">
              <a:solidFill>
                <a:schemeClr val="accent2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7" grpId="0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979784" y="249520"/>
            <a:ext cx="223243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应用方法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75"/>
          <p:cNvSpPr/>
          <p:nvPr/>
        </p:nvSpPr>
        <p:spPr bwMode="auto">
          <a:xfrm>
            <a:off x="1357644" y="1484406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54"/>
          <p:cNvGrpSpPr/>
          <p:nvPr/>
        </p:nvGrpSpPr>
        <p:grpSpPr bwMode="auto">
          <a:xfrm>
            <a:off x="1942755" y="1453714"/>
            <a:ext cx="2351536" cy="547340"/>
            <a:chOff x="0" y="190605"/>
            <a:chExt cx="2350802" cy="546719"/>
          </a:xfrm>
        </p:grpSpPr>
        <p:sp>
          <p:nvSpPr>
            <p:cNvPr id="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2266023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方向法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2411408" y="2373876"/>
            <a:ext cx="5105916" cy="46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用方向杆或指示牌指示行动的方向。</a:t>
            </a:r>
            <a:endParaRPr lang="zh-CN" altLang="en-US" sz="20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835568" y="2109100"/>
            <a:ext cx="5953762" cy="1111556"/>
          </a:xfrm>
          <a:prstGeom prst="roundRect">
            <a:avLst>
              <a:gd name="adj" fmla="val 11257"/>
            </a:avLst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9069774" y="994885"/>
            <a:ext cx="2882400" cy="587282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02149" y="3535130"/>
            <a:ext cx="8054337" cy="3073350"/>
            <a:chOff x="802149" y="3535130"/>
            <a:chExt cx="8054337" cy="3073350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802149" y="3535130"/>
              <a:ext cx="4640155" cy="3073350"/>
            </a:xfrm>
            <a:prstGeom prst="parallelogram">
              <a:avLst/>
            </a:prstGeom>
            <a:noFill/>
            <a:ln w="12700">
              <a:solidFill>
                <a:schemeClr val="accent2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4812449" y="3579579"/>
              <a:ext cx="4044037" cy="3028901"/>
            </a:xfrm>
            <a:prstGeom prst="parallelogram">
              <a:avLst/>
            </a:prstGeom>
            <a:noFill/>
            <a:ln w="12700">
              <a:solidFill>
                <a:schemeClr val="accent2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5198686" y="249520"/>
            <a:ext cx="1794629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的含义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标题 1"/>
          <p:cNvSpPr>
            <a:spLocks noChangeArrowheads="1"/>
          </p:cNvSpPr>
          <p:nvPr/>
        </p:nvSpPr>
        <p:spPr bwMode="auto">
          <a:xfrm>
            <a:off x="1422662" y="716700"/>
            <a:ext cx="42116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4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4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的主要含义</a:t>
            </a:r>
            <a:endParaRPr lang="zh-CN" altLang="en-US" b="1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211653" y="1721552"/>
            <a:ext cx="649837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TextBox 3"/>
          <p:cNvSpPr>
            <a:spLocks noChangeArrowheads="1"/>
          </p:cNvSpPr>
          <p:nvPr/>
        </p:nvSpPr>
        <p:spPr bwMode="auto">
          <a:xfrm>
            <a:off x="1465865" y="1711480"/>
            <a:ext cx="6024241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33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是将生产现场中的人员、机器、材料、方法等生产要素进行有效的管理，针对企业每位员工的日常工作行为提出要求，倡导从小事做起，力求使每位员工都养成事事“讲究”的习惯，从而达到提高整体工作质量的目的。</a:t>
            </a:r>
            <a:endParaRPr lang="zh-CN" altLang="en-US" sz="16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椭圆 75"/>
          <p:cNvSpPr/>
          <p:nvPr/>
        </p:nvSpPr>
        <p:spPr bwMode="auto">
          <a:xfrm>
            <a:off x="882854" y="3884902"/>
            <a:ext cx="503237" cy="504825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6"/>
          <p:cNvSpPr>
            <a:spLocks noChangeArrowheads="1"/>
          </p:cNvSpPr>
          <p:nvPr/>
        </p:nvSpPr>
        <p:spPr bwMode="auto">
          <a:xfrm>
            <a:off x="1825456" y="3933816"/>
            <a:ext cx="4606146" cy="39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的针对现场的，最主要是针对生产现场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356914" y="4149497"/>
            <a:ext cx="375364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tailEnd type="oval" w="lg" len="lg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3" name="椭圆 75"/>
          <p:cNvSpPr/>
          <p:nvPr/>
        </p:nvSpPr>
        <p:spPr bwMode="auto">
          <a:xfrm>
            <a:off x="6303729" y="4323587"/>
            <a:ext cx="503237" cy="504825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6"/>
          <p:cNvSpPr>
            <a:spLocks noChangeArrowheads="1"/>
          </p:cNvSpPr>
          <p:nvPr/>
        </p:nvSpPr>
        <p:spPr bwMode="auto">
          <a:xfrm>
            <a:off x="7246331" y="4372501"/>
            <a:ext cx="4606146" cy="39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的对象是全体人员，尤其是领导要带头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777789" y="4588182"/>
            <a:ext cx="375364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tailEnd type="oval" w="lg" len="lg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6" name="椭圆 75"/>
          <p:cNvSpPr/>
          <p:nvPr/>
        </p:nvSpPr>
        <p:spPr bwMode="auto">
          <a:xfrm>
            <a:off x="882854" y="4683555"/>
            <a:ext cx="503237" cy="504825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6"/>
          <p:cNvSpPr>
            <a:spLocks noChangeArrowheads="1"/>
          </p:cNvSpPr>
          <p:nvPr/>
        </p:nvSpPr>
        <p:spPr bwMode="auto">
          <a:xfrm>
            <a:off x="1825456" y="4732469"/>
            <a:ext cx="4606146" cy="39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的每天的工作，不是运动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356914" y="4948150"/>
            <a:ext cx="375364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tailEnd type="oval" w="lg" len="lg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9" name="椭圆 75"/>
          <p:cNvSpPr/>
          <p:nvPr/>
        </p:nvSpPr>
        <p:spPr bwMode="auto">
          <a:xfrm>
            <a:off x="6303729" y="5122240"/>
            <a:ext cx="503237" cy="504825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6"/>
          <p:cNvSpPr>
            <a:spLocks noChangeArrowheads="1"/>
          </p:cNvSpPr>
          <p:nvPr/>
        </p:nvSpPr>
        <p:spPr bwMode="auto">
          <a:xfrm>
            <a:off x="7246331" y="5171154"/>
            <a:ext cx="4606146" cy="39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的工作是通过量的积累以达到质的变化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777789" y="5386835"/>
            <a:ext cx="375364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tailEnd type="oval" w="lg" len="lg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4" name="椭圆 75"/>
          <p:cNvSpPr/>
          <p:nvPr/>
        </p:nvSpPr>
        <p:spPr bwMode="auto">
          <a:xfrm>
            <a:off x="882854" y="5896345"/>
            <a:ext cx="503237" cy="504825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6"/>
          <p:cNvSpPr>
            <a:spLocks noChangeArrowheads="1"/>
          </p:cNvSpPr>
          <p:nvPr/>
        </p:nvSpPr>
        <p:spPr bwMode="auto">
          <a:xfrm>
            <a:off x="1825456" y="5945259"/>
            <a:ext cx="8391066" cy="39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通过每人每件事情操作到位提升整体水平，个别员工出现差异显而易见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356914" y="6160940"/>
            <a:ext cx="375364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tailEnd type="oval" w="lg" len="lg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786101" y="1213922"/>
            <a:ext cx="4247515" cy="2232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 flipH="1">
            <a:off x="5061526" y="3314495"/>
            <a:ext cx="7130473" cy="600924"/>
            <a:chOff x="1215342" y="2083442"/>
            <a:chExt cx="6667017" cy="461638"/>
          </a:xfrm>
        </p:grpSpPr>
        <p:sp>
          <p:nvSpPr>
            <p:cNvPr id="13" name="矩形 12"/>
            <p:cNvSpPr/>
            <p:nvPr/>
          </p:nvSpPr>
          <p:spPr>
            <a:xfrm>
              <a:off x="1215342" y="2083442"/>
              <a:ext cx="837235" cy="46163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箭头: 五边形 13"/>
            <p:cNvSpPr/>
            <p:nvPr/>
          </p:nvSpPr>
          <p:spPr>
            <a:xfrm>
              <a:off x="2083443" y="2083442"/>
              <a:ext cx="5798916" cy="461638"/>
            </a:xfrm>
            <a:prstGeom prst="homePlat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占位符 13"/>
            <p:cNvSpPr txBox="1"/>
            <p:nvPr/>
          </p:nvSpPr>
          <p:spPr>
            <a:xfrm>
              <a:off x="2088142" y="2084764"/>
              <a:ext cx="3927065" cy="4143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en-US" altLang="zh-CN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管理主要适用范围</a:t>
              </a:r>
              <a:endParaRPr lang="zh-CN" altLang="en-US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9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9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9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9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9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9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9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9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9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9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9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9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ntr" presetSubtype="32" fill="hold" nodeType="clickEffect"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utoUpdateAnimBg="0"/>
      <p:bldP spid="11" grpId="0" bldLvl="0" autoUpdateAnimBg="0"/>
      <p:bldP spid="16" grpId="0" animBg="1"/>
      <p:bldP spid="20" grpId="0"/>
      <p:bldP spid="23" grpId="0" animBg="1"/>
      <p:bldP spid="24" grpId="0"/>
      <p:bldP spid="26" grpId="0" animBg="1"/>
      <p:bldP spid="27" grpId="0"/>
      <p:bldP spid="29" grpId="0" animBg="1"/>
      <p:bldP spid="30" grpId="0"/>
      <p:bldP spid="34" grpId="0" animBg="1"/>
      <p:bldP spid="3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5060140" y="249520"/>
            <a:ext cx="2071720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应用方法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75"/>
          <p:cNvSpPr/>
          <p:nvPr/>
        </p:nvSpPr>
        <p:spPr bwMode="auto">
          <a:xfrm>
            <a:off x="1366880" y="1488193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54"/>
          <p:cNvGrpSpPr/>
          <p:nvPr/>
        </p:nvGrpSpPr>
        <p:grpSpPr bwMode="auto">
          <a:xfrm>
            <a:off x="1951991" y="1457501"/>
            <a:ext cx="3859203" cy="547340"/>
            <a:chOff x="0" y="190605"/>
            <a:chExt cx="3857998" cy="546719"/>
          </a:xfrm>
        </p:grpSpPr>
        <p:sp>
          <p:nvSpPr>
            <p:cNvPr id="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3773219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影绘法</a:t>
              </a: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/</a:t>
              </a: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痕迹法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2420644" y="2204042"/>
            <a:ext cx="5105916" cy="880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将物品的形状画在要放的地方</a:t>
            </a:r>
            <a:endParaRPr lang="zh-CN" altLang="en-US" sz="20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如：工具的放置板</a:t>
            </a:r>
            <a:endParaRPr lang="zh-CN" altLang="en-US" sz="20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844804" y="2112887"/>
            <a:ext cx="5953762" cy="1111556"/>
          </a:xfrm>
          <a:prstGeom prst="roundRect">
            <a:avLst>
              <a:gd name="adj" fmla="val 11257"/>
            </a:avLst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20644" y="1680249"/>
            <a:ext cx="9023703" cy="4841840"/>
            <a:chOff x="2420644" y="1680249"/>
            <a:chExt cx="9023703" cy="4841840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 bwMode="auto">
            <a:xfrm>
              <a:off x="6694247" y="3627437"/>
              <a:ext cx="4750100" cy="2894652"/>
            </a:xfrm>
            <a:prstGeom prst="hexagon">
              <a:avLst/>
            </a:prstGeom>
            <a:noFill/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3" name="组合 12"/>
            <p:cNvGrpSpPr/>
            <p:nvPr/>
          </p:nvGrpSpPr>
          <p:grpSpPr>
            <a:xfrm>
              <a:off x="2420644" y="1680249"/>
              <a:ext cx="8827349" cy="4268916"/>
              <a:chOff x="4137712" y="1680249"/>
              <a:chExt cx="7148526" cy="3831737"/>
            </a:xfrm>
          </p:grpSpPr>
          <p:pic>
            <p:nvPicPr>
              <p:cNvPr id="9" name="Picture 3"/>
              <p:cNvPicPr>
                <a:picLocks noChangeAspect="1" noChangeArrowheads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8738888" y="1680249"/>
                <a:ext cx="2547350" cy="1747777"/>
              </a:xfrm>
              <a:prstGeom prst="hexagon">
                <a:avLst/>
              </a:prstGeom>
              <a:noFill/>
              <a:ln w="12700">
                <a:solidFill>
                  <a:schemeClr val="accent2">
                    <a:lumMod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12" descr="5S10"/>
              <p:cNvPicPr>
                <a:picLocks noChangeAspect="1" noChangeArrowheads="1"/>
              </p:cNvPicPr>
              <p:nvPr/>
            </p:nvPicPr>
            <p:blipFill>
              <a:blip r:embed="rId3"/>
              <a:stretch>
                <a:fillRect/>
              </a:stretch>
            </p:blipFill>
            <p:spPr bwMode="auto">
              <a:xfrm>
                <a:off x="4137712" y="3339509"/>
                <a:ext cx="3581728" cy="2172477"/>
              </a:xfrm>
              <a:prstGeom prst="hexagon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7" grpId="0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5009333" y="249520"/>
            <a:ext cx="2173334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应用方法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75"/>
          <p:cNvSpPr/>
          <p:nvPr/>
        </p:nvSpPr>
        <p:spPr bwMode="auto">
          <a:xfrm>
            <a:off x="1339171" y="1413868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54"/>
          <p:cNvGrpSpPr/>
          <p:nvPr/>
        </p:nvGrpSpPr>
        <p:grpSpPr bwMode="auto">
          <a:xfrm>
            <a:off x="1924282" y="1383176"/>
            <a:ext cx="2423942" cy="547340"/>
            <a:chOff x="0" y="190605"/>
            <a:chExt cx="2423185" cy="546719"/>
          </a:xfrm>
        </p:grpSpPr>
        <p:sp>
          <p:nvSpPr>
            <p:cNvPr id="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2338406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透明法 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2392935" y="2129717"/>
            <a:ext cx="5105916" cy="880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公用物品要开放，以便让其它了解其中的东西与状态。</a:t>
            </a:r>
            <a:endParaRPr lang="zh-CN" altLang="en-US" sz="20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817095" y="2038562"/>
            <a:ext cx="5953762" cy="1111556"/>
          </a:xfrm>
          <a:prstGeom prst="roundRect">
            <a:avLst>
              <a:gd name="adj" fmla="val 11257"/>
            </a:avLst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56378" y="3863521"/>
            <a:ext cx="7275196" cy="2583931"/>
            <a:chOff x="1439595" y="4150436"/>
            <a:chExt cx="5954874" cy="1786207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1439595" y="4150436"/>
              <a:ext cx="3179450" cy="1786207"/>
            </a:xfrm>
            <a:prstGeom prst="parallelogram">
              <a:avLst/>
            </a:prstGeom>
            <a:noFill/>
            <a:ln w="12700">
              <a:solidFill>
                <a:schemeClr val="accent2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 cstate="screen"/>
            <a:stretch>
              <a:fillRect/>
            </a:stretch>
          </p:blipFill>
          <p:spPr bwMode="auto">
            <a:xfrm>
              <a:off x="4420508" y="4150436"/>
              <a:ext cx="2973961" cy="1786207"/>
            </a:xfrm>
            <a:prstGeom prst="parallelogram">
              <a:avLst/>
            </a:prstGeom>
            <a:noFill/>
            <a:ln w="12700">
              <a:solidFill>
                <a:schemeClr val="accent2">
                  <a:lumMod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7" descr="C:\Users\py07\Desktop\f058cace5e32549fdc51edede66d_350_35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8238" y="1690815"/>
            <a:ext cx="2173333" cy="467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7" grpId="0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 noChangeArrowheads="1"/>
          </p:cNvSpPr>
          <p:nvPr/>
        </p:nvSpPr>
        <p:spPr>
          <a:xfrm>
            <a:off x="4979784" y="249520"/>
            <a:ext cx="2232433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应用方法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75"/>
          <p:cNvSpPr/>
          <p:nvPr/>
        </p:nvSpPr>
        <p:spPr bwMode="auto">
          <a:xfrm>
            <a:off x="1025134" y="1549685"/>
            <a:ext cx="503237" cy="5048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Group 54"/>
          <p:cNvGrpSpPr/>
          <p:nvPr/>
        </p:nvGrpSpPr>
        <p:grpSpPr bwMode="auto">
          <a:xfrm>
            <a:off x="1610245" y="1518993"/>
            <a:ext cx="2423942" cy="547340"/>
            <a:chOff x="0" y="190605"/>
            <a:chExt cx="2423185" cy="546719"/>
          </a:xfrm>
        </p:grpSpPr>
        <p:sp>
          <p:nvSpPr>
            <p:cNvPr id="6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2338406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监察法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TextBox 6"/>
          <p:cNvSpPr>
            <a:spLocks noChangeArrowheads="1"/>
          </p:cNvSpPr>
          <p:nvPr/>
        </p:nvSpPr>
        <p:spPr bwMode="auto">
          <a:xfrm>
            <a:off x="2350904" y="2469015"/>
            <a:ext cx="5105916" cy="46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能随时注意事务的动向 </a:t>
            </a:r>
            <a:endParaRPr lang="zh-CN" altLang="en-US" sz="20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03058" y="2174379"/>
            <a:ext cx="5953762" cy="1111556"/>
          </a:xfrm>
          <a:prstGeom prst="roundRect">
            <a:avLst>
              <a:gd name="adj" fmla="val 11257"/>
            </a:avLst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3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3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q"/>
              <a:defRPr kumimoji="1" sz="20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913765" fontAlgn="b">
              <a:spcBef>
                <a:spcPct val="0"/>
              </a:spcBef>
              <a:buClrTx/>
              <a:buNone/>
            </a:pPr>
            <a:endParaRPr lang="zh-CN" altLang="en-US" sz="18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screen"/>
          <a:stretch>
            <a:fillRect/>
          </a:stretch>
        </p:blipFill>
        <p:spPr bwMode="auto">
          <a:xfrm>
            <a:off x="943803" y="3891571"/>
            <a:ext cx="2381609" cy="1786207"/>
          </a:xfrm>
          <a:prstGeom prst="rect">
            <a:avLst/>
          </a:prstGeom>
          <a:noFill/>
          <a:ln w="127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>
            <a:off x="3617498" y="3886549"/>
            <a:ext cx="2897534" cy="1825954"/>
          </a:xfrm>
          <a:prstGeom prst="rect">
            <a:avLst/>
          </a:prstGeom>
          <a:noFill/>
          <a:ln w="127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25231" y="1641320"/>
            <a:ext cx="4631730" cy="47593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8" grpId="0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482868" y="216049"/>
            <a:ext cx="3226265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管理的推进原则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3090440" y="2245489"/>
            <a:ext cx="7639292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2871224" y="1506899"/>
            <a:ext cx="5485697" cy="68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管理的主要遵循以下</a:t>
            </a:r>
            <a:r>
              <a:rPr lang="zh-CN" altLang="en-US" b="1" dirty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推进原则</a:t>
            </a:r>
            <a:endParaRPr lang="zh-CN" altLang="en-US" sz="2000" b="1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75"/>
          <p:cNvSpPr/>
          <p:nvPr/>
        </p:nvSpPr>
        <p:spPr bwMode="auto">
          <a:xfrm>
            <a:off x="3311496" y="2519249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Group 54"/>
          <p:cNvGrpSpPr/>
          <p:nvPr/>
        </p:nvGrpSpPr>
        <p:grpSpPr bwMode="auto">
          <a:xfrm>
            <a:off x="3896607" y="2488557"/>
            <a:ext cx="6682655" cy="547340"/>
            <a:chOff x="0" y="190605"/>
            <a:chExt cx="6680570" cy="546719"/>
          </a:xfrm>
        </p:grpSpPr>
        <p:sp>
          <p:nvSpPr>
            <p:cNvPr id="11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领导重视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一把手要定期检查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工作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椭圆 75"/>
          <p:cNvSpPr/>
          <p:nvPr/>
        </p:nvSpPr>
        <p:spPr bwMode="auto">
          <a:xfrm>
            <a:off x="3311496" y="3445223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Group 54"/>
          <p:cNvGrpSpPr/>
          <p:nvPr/>
        </p:nvGrpSpPr>
        <p:grpSpPr bwMode="auto">
          <a:xfrm>
            <a:off x="3896607" y="3414531"/>
            <a:ext cx="6682655" cy="547340"/>
            <a:chOff x="0" y="190605"/>
            <a:chExt cx="6680570" cy="546719"/>
          </a:xfrm>
        </p:grpSpPr>
        <p:sp>
          <p:nvSpPr>
            <p:cNvPr id="1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广泛宣传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大造声势，处处看到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endParaRPr lang="en-US" altLang="zh-CN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椭圆 75"/>
          <p:cNvSpPr/>
          <p:nvPr/>
        </p:nvSpPr>
        <p:spPr bwMode="auto">
          <a:xfrm>
            <a:off x="3311496" y="4336473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Group 54"/>
          <p:cNvGrpSpPr/>
          <p:nvPr/>
        </p:nvGrpSpPr>
        <p:grpSpPr bwMode="auto">
          <a:xfrm>
            <a:off x="3896607" y="4305781"/>
            <a:ext cx="6682655" cy="547340"/>
            <a:chOff x="0" y="190605"/>
            <a:chExt cx="6680570" cy="546719"/>
          </a:xfrm>
        </p:grpSpPr>
        <p:sp>
          <p:nvSpPr>
            <p:cNvPr id="19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组织落实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事事有人抓，处处有人管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椭圆 75"/>
          <p:cNvSpPr/>
          <p:nvPr/>
        </p:nvSpPr>
        <p:spPr bwMode="auto">
          <a:xfrm>
            <a:off x="3311496" y="5274024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" name="Group 54"/>
          <p:cNvGrpSpPr/>
          <p:nvPr/>
        </p:nvGrpSpPr>
        <p:grpSpPr bwMode="auto">
          <a:xfrm>
            <a:off x="3896607" y="5243332"/>
            <a:ext cx="6682655" cy="547340"/>
            <a:chOff x="0" y="190605"/>
            <a:chExt cx="6680570" cy="546719"/>
          </a:xfrm>
        </p:grpSpPr>
        <p:sp>
          <p:nvSpPr>
            <p:cNvPr id="24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长抓不懈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持之以恒是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成功的关键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9993" y="1213892"/>
            <a:ext cx="2016141" cy="2015879"/>
            <a:chOff x="10167539" y="3804424"/>
            <a:chExt cx="2016141" cy="2015879"/>
          </a:xfrm>
        </p:grpSpPr>
        <p:sp>
          <p:nvSpPr>
            <p:cNvPr id="27" name="空心弧 26"/>
            <p:cNvSpPr/>
            <p:nvPr/>
          </p:nvSpPr>
          <p:spPr bwMode="auto">
            <a:xfrm rot="5400000" flipH="1">
              <a:off x="10167670" y="3804293"/>
              <a:ext cx="2015879" cy="2016141"/>
            </a:xfrm>
            <a:prstGeom prst="blockArc">
              <a:avLst>
                <a:gd name="adj1" fmla="val 10800000"/>
                <a:gd name="adj2" fmla="val 21565472"/>
                <a:gd name="adj3" fmla="val 4380"/>
              </a:avLst>
            </a:prstGeom>
            <a:noFill/>
            <a:ln w="9525" cap="flat" cmpd="sng" algn="ctr">
              <a:solidFill>
                <a:schemeClr val="accent6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121856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圆: 空心 27"/>
            <p:cNvSpPr/>
            <p:nvPr/>
          </p:nvSpPr>
          <p:spPr bwMode="auto">
            <a:xfrm flipH="1">
              <a:off x="10311662" y="3948302"/>
              <a:ext cx="1727896" cy="1728120"/>
            </a:xfrm>
            <a:prstGeom prst="donut">
              <a:avLst>
                <a:gd name="adj" fmla="val 555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59000">
                  <a:schemeClr val="accent2">
                    <a:lumMod val="75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121856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矩形 3"/>
            <p:cNvSpPr>
              <a:spLocks noChangeArrowheads="1"/>
            </p:cNvSpPr>
            <p:nvPr/>
          </p:nvSpPr>
          <p:spPr bwMode="auto">
            <a:xfrm flipH="1">
              <a:off x="10553563" y="4256255"/>
              <a:ext cx="1278531" cy="113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21908" tIns="60954" rIns="121908" bIns="60954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6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endParaRPr lang="zh-CN" altLang="en-US" sz="6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2982338" y="2180837"/>
            <a:ext cx="108102" cy="108102"/>
          </a:xfrm>
          <a:prstGeom prst="ellipse">
            <a:avLst/>
          </a:prstGeom>
          <a:solidFill>
            <a:srgbClr val="E92325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8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8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8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8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utoUpdateAnimBg="0"/>
      <p:bldP spid="9" grpId="0" bldLvl="0" animBg="1" autoUpdateAnimBg="0"/>
      <p:bldP spid="13" grpId="0" bldLvl="0" animBg="1" autoUpdateAnimBg="0"/>
      <p:bldP spid="17" grpId="0" bldLvl="0" animBg="1" autoUpdateAnimBg="0"/>
      <p:bldP spid="22" grpId="0" bldLvl="0" animBg="1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529945" y="249520"/>
            <a:ext cx="3132110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管理的推进原则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3090440" y="2245489"/>
            <a:ext cx="7639292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2871224" y="1506899"/>
            <a:ext cx="5485697" cy="68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管理的主要遵循以下</a:t>
            </a:r>
            <a:r>
              <a:rPr lang="zh-CN" altLang="en-US" b="1" dirty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推进原则</a:t>
            </a:r>
            <a:endParaRPr lang="zh-CN" altLang="en-US" sz="2000" b="1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75"/>
          <p:cNvSpPr/>
          <p:nvPr/>
        </p:nvSpPr>
        <p:spPr bwMode="auto">
          <a:xfrm>
            <a:off x="3311496" y="2519249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Group 54"/>
          <p:cNvGrpSpPr/>
          <p:nvPr/>
        </p:nvGrpSpPr>
        <p:grpSpPr bwMode="auto">
          <a:xfrm>
            <a:off x="3896607" y="2488557"/>
            <a:ext cx="6682655" cy="547340"/>
            <a:chOff x="0" y="190605"/>
            <a:chExt cx="6680570" cy="546719"/>
          </a:xfrm>
        </p:grpSpPr>
        <p:sp>
          <p:nvSpPr>
            <p:cNvPr id="11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奖惩分明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以奖为主，违者严惩不贷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椭圆 75"/>
          <p:cNvSpPr/>
          <p:nvPr/>
        </p:nvSpPr>
        <p:spPr bwMode="auto">
          <a:xfrm>
            <a:off x="3311496" y="3445223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Group 54"/>
          <p:cNvGrpSpPr/>
          <p:nvPr/>
        </p:nvGrpSpPr>
        <p:grpSpPr bwMode="auto">
          <a:xfrm>
            <a:off x="3896607" y="3414531"/>
            <a:ext cx="6682655" cy="547340"/>
            <a:chOff x="0" y="190605"/>
            <a:chExt cx="6680570" cy="546719"/>
          </a:xfrm>
        </p:grpSpPr>
        <p:sp>
          <p:nvSpPr>
            <p:cNvPr id="15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全员参与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自己遵守，监督他人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椭圆 75"/>
          <p:cNvSpPr/>
          <p:nvPr/>
        </p:nvSpPr>
        <p:spPr bwMode="auto">
          <a:xfrm>
            <a:off x="3311496" y="4336473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Group 54"/>
          <p:cNvGrpSpPr/>
          <p:nvPr/>
        </p:nvGrpSpPr>
        <p:grpSpPr bwMode="auto">
          <a:xfrm>
            <a:off x="3896607" y="4305781"/>
            <a:ext cx="6682655" cy="547340"/>
            <a:chOff x="0" y="190605"/>
            <a:chExt cx="6680570" cy="546719"/>
          </a:xfrm>
        </p:grpSpPr>
        <p:sp>
          <p:nvSpPr>
            <p:cNvPr id="19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持续改进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---PDCA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循环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椭圆 75"/>
          <p:cNvSpPr/>
          <p:nvPr/>
        </p:nvSpPr>
        <p:spPr bwMode="auto">
          <a:xfrm>
            <a:off x="3311496" y="5274024"/>
            <a:ext cx="503237" cy="504825"/>
          </a:xfrm>
          <a:prstGeom prst="ellipse">
            <a:avLst/>
          </a:prstGeom>
          <a:solidFill>
            <a:srgbClr val="E36C09"/>
          </a:solidFill>
          <a:ln w="76200">
            <a:solidFill>
              <a:srgbClr val="D9D9D9">
                <a:alpha val="63136"/>
              </a:srgbClr>
            </a:solidFill>
            <a:round/>
          </a:ln>
        </p:spPr>
        <p:txBody>
          <a:bodyPr lIns="91436" tIns="45718" rIns="91436" bIns="4571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3" name="Group 54"/>
          <p:cNvGrpSpPr/>
          <p:nvPr/>
        </p:nvGrpSpPr>
        <p:grpSpPr bwMode="auto">
          <a:xfrm>
            <a:off x="3896607" y="5243332"/>
            <a:ext cx="6682655" cy="547340"/>
            <a:chOff x="0" y="190605"/>
            <a:chExt cx="6680570" cy="546719"/>
          </a:xfrm>
        </p:grpSpPr>
        <p:sp>
          <p:nvSpPr>
            <p:cNvPr id="24" name="TextBox 105"/>
            <p:cNvSpPr>
              <a:spLocks noChangeArrowheads="1"/>
            </p:cNvSpPr>
            <p:nvPr/>
          </p:nvSpPr>
          <p:spPr bwMode="auto">
            <a:xfrm>
              <a:off x="84779" y="190605"/>
              <a:ext cx="6595791" cy="546719"/>
            </a:xfrm>
            <a:prstGeom prst="homePlate">
              <a:avLst/>
            </a:prstGeom>
            <a:noFill/>
            <a:ln w="19050">
              <a:solidFill>
                <a:srgbClr val="A5A5A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强制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自觉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自然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习惯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性格</a:t>
              </a:r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-</a:t>
              </a: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文化</a:t>
              </a:r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流程图: 联系 107"/>
            <p:cNvSpPr>
              <a:spLocks noChangeArrowheads="1"/>
            </p:cNvSpPr>
            <p:nvPr/>
          </p:nvSpPr>
          <p:spPr bwMode="auto">
            <a:xfrm>
              <a:off x="0" y="413100"/>
              <a:ext cx="169589" cy="169589"/>
            </a:xfrm>
            <a:prstGeom prst="homePlate">
              <a:avLst/>
            </a:prstGeom>
            <a:solidFill>
              <a:srgbClr val="D99593"/>
            </a:solidFill>
            <a:ln w="25400">
              <a:solidFill>
                <a:srgbClr val="D8D8D8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9993" y="1213892"/>
            <a:ext cx="2016141" cy="2015879"/>
            <a:chOff x="10167539" y="3804424"/>
            <a:chExt cx="2016141" cy="2015879"/>
          </a:xfrm>
        </p:grpSpPr>
        <p:sp>
          <p:nvSpPr>
            <p:cNvPr id="27" name="空心弧 26"/>
            <p:cNvSpPr/>
            <p:nvPr/>
          </p:nvSpPr>
          <p:spPr bwMode="auto">
            <a:xfrm rot="5400000" flipH="1">
              <a:off x="10167670" y="3804293"/>
              <a:ext cx="2015879" cy="2016141"/>
            </a:xfrm>
            <a:prstGeom prst="blockArc">
              <a:avLst>
                <a:gd name="adj1" fmla="val 10800000"/>
                <a:gd name="adj2" fmla="val 21565472"/>
                <a:gd name="adj3" fmla="val 4380"/>
              </a:avLst>
            </a:prstGeom>
            <a:noFill/>
            <a:ln w="9525" cap="flat" cmpd="sng" algn="ctr">
              <a:solidFill>
                <a:schemeClr val="accent6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121856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圆: 空心 27"/>
            <p:cNvSpPr/>
            <p:nvPr/>
          </p:nvSpPr>
          <p:spPr bwMode="auto">
            <a:xfrm flipH="1">
              <a:off x="10311662" y="3948302"/>
              <a:ext cx="1727896" cy="1728120"/>
            </a:xfrm>
            <a:prstGeom prst="donut">
              <a:avLst>
                <a:gd name="adj" fmla="val 5550"/>
              </a:avLst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59000">
                  <a:schemeClr val="accent2">
                    <a:lumMod val="75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defTabSz="121856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矩形 3"/>
            <p:cNvSpPr>
              <a:spLocks noChangeArrowheads="1"/>
            </p:cNvSpPr>
            <p:nvPr/>
          </p:nvSpPr>
          <p:spPr bwMode="auto">
            <a:xfrm flipH="1">
              <a:off x="10553563" y="4256255"/>
              <a:ext cx="1278531" cy="113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21908" tIns="60954" rIns="121908" bIns="60954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66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6S</a:t>
              </a:r>
              <a:endParaRPr lang="zh-CN" altLang="en-US" sz="6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2982338" y="2180837"/>
            <a:ext cx="108102" cy="108102"/>
          </a:xfrm>
          <a:prstGeom prst="ellipse">
            <a:avLst/>
          </a:prstGeom>
          <a:solidFill>
            <a:srgbClr val="E92325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8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8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8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8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utoUpdateAnimBg="0"/>
      <p:bldP spid="9" grpId="0" bldLvl="0" animBg="1" autoUpdateAnimBg="0"/>
      <p:bldP spid="13" grpId="0" bldLvl="0" animBg="1" autoUpdateAnimBg="0"/>
      <p:bldP spid="17" grpId="0" bldLvl="0" animBg="1" autoUpdateAnimBg="0"/>
      <p:bldP spid="22" grpId="0" bldLvl="0" animBg="1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内容占位符 2"/>
          <p:cNvSpPr txBox="1"/>
          <p:nvPr/>
        </p:nvSpPr>
        <p:spPr>
          <a:xfrm>
            <a:off x="5552383" y="652671"/>
            <a:ext cx="7795445" cy="2776330"/>
          </a:xfrm>
          <a:prstGeom prst="rect">
            <a:avLst/>
          </a:prstGeom>
        </p:spPr>
        <p:txBody>
          <a:bodyPr/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defTabSz="914400">
              <a:lnSpc>
                <a:spcPts val="2800"/>
              </a:lnSpc>
              <a:spcAft>
                <a:spcPts val="600"/>
              </a:spcAft>
            </a:pPr>
            <a:r>
              <a:rPr lang="en-US" altLang="zh-CN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不是目的，是手段；</a:t>
            </a:r>
            <a:endParaRPr lang="en-US" altLang="zh-CN" sz="21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457200" defTabSz="914400">
              <a:lnSpc>
                <a:spcPts val="2800"/>
              </a:lnSpc>
              <a:spcAft>
                <a:spcPts val="600"/>
              </a:spcAft>
            </a:pPr>
            <a:r>
              <a:rPr lang="en-US" altLang="zh-CN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不是表面文章，而是质量和环境要求；</a:t>
            </a:r>
            <a:endParaRPr lang="en-US" altLang="zh-CN" sz="21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457200" defTabSz="914400">
              <a:lnSpc>
                <a:spcPts val="2800"/>
              </a:lnSpc>
              <a:spcAft>
                <a:spcPts val="600"/>
              </a:spcAft>
            </a:pPr>
            <a:r>
              <a:rPr lang="en-US" altLang="zh-CN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不是短期行为，而是长期要求；</a:t>
            </a:r>
            <a:endParaRPr lang="en-US" altLang="zh-CN" sz="21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457200" defTabSz="914400">
              <a:lnSpc>
                <a:spcPts val="2800"/>
              </a:lnSpc>
              <a:spcAft>
                <a:spcPts val="600"/>
              </a:spcAft>
            </a:pPr>
            <a:r>
              <a:rPr lang="en-US" altLang="zh-CN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不是外部要求，而是企业发展必须；</a:t>
            </a:r>
            <a:endParaRPr lang="en-US" altLang="zh-CN" sz="21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457200" defTabSz="914400">
              <a:lnSpc>
                <a:spcPts val="2800"/>
              </a:lnSpc>
              <a:spcAft>
                <a:spcPts val="600"/>
              </a:spcAft>
            </a:pPr>
            <a:r>
              <a:rPr lang="en-US" altLang="zh-CN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21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不是领导行为，而是为员工改善环境；</a:t>
            </a:r>
            <a:endParaRPr lang="en-US" altLang="zh-CN" sz="21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990922" y="4218850"/>
            <a:ext cx="5077584" cy="26212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51249" y="4476009"/>
            <a:ext cx="6096000" cy="17594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ts val="28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不是额外工作，而是让顾客放心；</a:t>
            </a:r>
            <a:endParaRPr lang="en-US" altLang="zh-CN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28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不是强制执行，而是自律行为；</a:t>
            </a:r>
            <a:endParaRPr lang="en-US" altLang="zh-CN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28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不是运动，而是工作；</a:t>
            </a:r>
            <a:endParaRPr lang="en-US" altLang="zh-CN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28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不是增加开支，而是为了节约开支。</a:t>
            </a:r>
            <a:r>
              <a:rPr lang="en-US" altLang="zh-CN" dirty="0">
                <a:cs typeface="+mn-ea"/>
                <a:sym typeface="+mn-lt"/>
              </a:rPr>
              <a:t>            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494" y="0"/>
            <a:ext cx="3653562" cy="4465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39525" y="-1080492"/>
            <a:ext cx="5626552" cy="33442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172257" y="3186226"/>
            <a:ext cx="12676667" cy="43519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018947" y="-115400"/>
            <a:ext cx="3809073" cy="2170128"/>
          </a:xfrm>
          <a:prstGeom prst="rect">
            <a:avLst/>
          </a:prstGeom>
        </p:spPr>
      </p:pic>
      <p:sp>
        <p:nvSpPr>
          <p:cNvPr id="8" name="TextBox 10"/>
          <p:cNvSpPr>
            <a:spLocks noChangeArrowheads="1"/>
          </p:cNvSpPr>
          <p:nvPr/>
        </p:nvSpPr>
        <p:spPr bwMode="auto">
          <a:xfrm>
            <a:off x="9828020" y="988132"/>
            <a:ext cx="28000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点击此处，写上您公司的名称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253579" y="450824"/>
            <a:ext cx="396240" cy="461665"/>
            <a:chOff x="782320" y="437395"/>
            <a:chExt cx="396240" cy="461665"/>
          </a:xfrm>
        </p:grpSpPr>
        <p:sp>
          <p:nvSpPr>
            <p:cNvPr id="10" name="TextBox 5"/>
            <p:cNvSpPr txBox="1"/>
            <p:nvPr/>
          </p:nvSpPr>
          <p:spPr>
            <a:xfrm>
              <a:off x="875121" y="437395"/>
              <a:ext cx="211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L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782320" y="457200"/>
              <a:ext cx="396240" cy="39624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599019" y="491464"/>
            <a:ext cx="396240" cy="461665"/>
            <a:chOff x="782320" y="437395"/>
            <a:chExt cx="396240" cy="461665"/>
          </a:xfrm>
        </p:grpSpPr>
        <p:sp>
          <p:nvSpPr>
            <p:cNvPr id="13" name="TextBox 5"/>
            <p:cNvSpPr txBox="1"/>
            <p:nvPr/>
          </p:nvSpPr>
          <p:spPr>
            <a:xfrm>
              <a:off x="875121" y="437395"/>
              <a:ext cx="211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82320" y="457200"/>
              <a:ext cx="396240" cy="39624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934299" y="379704"/>
            <a:ext cx="396240" cy="461665"/>
            <a:chOff x="782320" y="437395"/>
            <a:chExt cx="396240" cy="461665"/>
          </a:xfrm>
        </p:grpSpPr>
        <p:sp>
          <p:nvSpPr>
            <p:cNvPr id="16" name="TextBox 5"/>
            <p:cNvSpPr txBox="1"/>
            <p:nvPr/>
          </p:nvSpPr>
          <p:spPr>
            <a:xfrm>
              <a:off x="875121" y="437395"/>
              <a:ext cx="211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G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782320" y="457200"/>
              <a:ext cx="396240" cy="39624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249259" y="501624"/>
            <a:ext cx="396240" cy="461665"/>
            <a:chOff x="782320" y="437395"/>
            <a:chExt cx="396240" cy="461665"/>
          </a:xfrm>
        </p:grpSpPr>
        <p:sp>
          <p:nvSpPr>
            <p:cNvPr id="19" name="TextBox 5"/>
            <p:cNvSpPr txBox="1"/>
            <p:nvPr/>
          </p:nvSpPr>
          <p:spPr>
            <a:xfrm>
              <a:off x="875121" y="437395"/>
              <a:ext cx="211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82320" y="457200"/>
              <a:ext cx="396240" cy="39624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文本占位符 1"/>
          <p:cNvSpPr txBox="1"/>
          <p:nvPr/>
        </p:nvSpPr>
        <p:spPr>
          <a:xfrm>
            <a:off x="899886" y="2456094"/>
            <a:ext cx="1111027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6595" b="0" kern="1200" cap="none" spc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315" indent="-28575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3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5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3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5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09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29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F17475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7200" b="1" dirty="0">
                <a:solidFill>
                  <a:srgbClr val="4BACC6">
                    <a:lumMod val="50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现场管理</a:t>
            </a:r>
            <a:r>
              <a:rPr lang="zh-CN" altLang="en-US" sz="8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方法</a:t>
            </a:r>
            <a:r>
              <a:rPr lang="zh-CN" altLang="en-US" sz="7200" b="1" dirty="0">
                <a:solidFill>
                  <a:srgbClr val="4BACC6">
                    <a:lumMod val="50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与</a:t>
            </a:r>
            <a:r>
              <a:rPr lang="zh-CN" altLang="en-US" sz="8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技巧</a:t>
            </a:r>
            <a:endParaRPr lang="zh-CN" altLang="en-US" sz="72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2795163" y="3833979"/>
            <a:ext cx="7010252" cy="633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某某公司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年新员工入职培训课程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844162" y="3845179"/>
            <a:ext cx="6696413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577140" y="4522252"/>
            <a:ext cx="50612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金融培训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] 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商务培训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] 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仓库培训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] 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文员培训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]</a:t>
            </a:r>
            <a:endParaRPr lang="en-US" altLang="zh-CN" sz="1500" spc="15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844162" y="4470212"/>
            <a:ext cx="6757373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" name="矩形: 圆角 4"/>
          <p:cNvSpPr/>
          <p:nvPr/>
        </p:nvSpPr>
        <p:spPr>
          <a:xfrm>
            <a:off x="4425081" y="4922147"/>
            <a:ext cx="1677013" cy="34724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授课人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XXX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: 圆角 41"/>
          <p:cNvSpPr/>
          <p:nvPr/>
        </p:nvSpPr>
        <p:spPr>
          <a:xfrm>
            <a:off x="6230732" y="4922147"/>
            <a:ext cx="1677013" cy="347240"/>
          </a:xfrm>
          <a:prstGeom prst="roundRect">
            <a:avLst>
              <a:gd name="adj" fmla="val 0"/>
            </a:avLst>
          </a:prstGeom>
          <a:solidFill>
            <a:schemeClr val="accent6">
              <a:lumMod val="25000"/>
            </a:schemeClr>
          </a:soli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20XX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年</a:t>
            </a:r>
            <a:r>
              <a:rPr lang="en-US" altLang="zh-CN" sz="1400" kern="0" dirty="0">
                <a:solidFill>
                  <a:prstClr val="white"/>
                </a:solidFill>
                <a:cs typeface="+mn-ea"/>
                <a:sym typeface="+mn-lt"/>
              </a:rPr>
              <a:t>XX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r>
              <a:rPr lang="en-US" altLang="zh-CN" sz="1400" kern="0" dirty="0">
                <a:solidFill>
                  <a:prstClr val="white"/>
                </a:solidFill>
                <a:cs typeface="+mn-ea"/>
                <a:sym typeface="+mn-lt"/>
              </a:rPr>
              <a:t>XX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日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99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99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99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99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79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22" grpId="0"/>
      <p:bldP spid="23" grpId="0"/>
      <p:bldP spid="25" grpId="0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718395" y="249520"/>
            <a:ext cx="2755211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的延伸与发展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5709126" y="1253498"/>
            <a:ext cx="6373791" cy="5151231"/>
            <a:chOff x="547871" y="1281207"/>
            <a:chExt cx="6373791" cy="5151231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2240513" y="1567190"/>
              <a:ext cx="375364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tailEnd type="oval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5" name="矩形 47"/>
            <p:cNvSpPr>
              <a:spLocks noChangeArrowheads="1"/>
            </p:cNvSpPr>
            <p:nvPr/>
          </p:nvSpPr>
          <p:spPr bwMode="auto">
            <a:xfrm>
              <a:off x="2679589" y="1319235"/>
              <a:ext cx="915514" cy="400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2112" tIns="31056" rIns="62112" bIns="3105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dirty="0" err="1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Seiri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240513" y="2053327"/>
              <a:ext cx="375364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tailEnd type="oval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9" name="矩形 47"/>
            <p:cNvSpPr>
              <a:spLocks noChangeArrowheads="1"/>
            </p:cNvSpPr>
            <p:nvPr/>
          </p:nvSpPr>
          <p:spPr bwMode="auto">
            <a:xfrm>
              <a:off x="2662176" y="1805408"/>
              <a:ext cx="915514" cy="400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2112" tIns="31056" rIns="62112" bIns="3105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dirty="0" err="1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Seiton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240513" y="2574188"/>
              <a:ext cx="375364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tailEnd type="oval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41" name="矩形 47"/>
            <p:cNvSpPr>
              <a:spLocks noChangeArrowheads="1"/>
            </p:cNvSpPr>
            <p:nvPr/>
          </p:nvSpPr>
          <p:spPr bwMode="auto">
            <a:xfrm>
              <a:off x="2659483" y="2353119"/>
              <a:ext cx="915514" cy="400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2112" tIns="31056" rIns="62112" bIns="3105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dirty="0" err="1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Seiso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240513" y="3118198"/>
              <a:ext cx="375364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tailEnd type="oval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43" name="矩形 47"/>
            <p:cNvSpPr>
              <a:spLocks noChangeArrowheads="1"/>
            </p:cNvSpPr>
            <p:nvPr/>
          </p:nvSpPr>
          <p:spPr bwMode="auto">
            <a:xfrm>
              <a:off x="2662176" y="2870241"/>
              <a:ext cx="1238493" cy="400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2112" tIns="31056" rIns="62112" bIns="3105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dirty="0" err="1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Seiketsu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240513" y="3639059"/>
              <a:ext cx="375364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tailEnd type="oval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45" name="矩形 47"/>
            <p:cNvSpPr>
              <a:spLocks noChangeArrowheads="1"/>
            </p:cNvSpPr>
            <p:nvPr/>
          </p:nvSpPr>
          <p:spPr bwMode="auto">
            <a:xfrm>
              <a:off x="2622422" y="3398989"/>
              <a:ext cx="1238493" cy="400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2112" tIns="31056" rIns="62112" bIns="3105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dirty="0" err="1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Shitsuke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240513" y="4136771"/>
              <a:ext cx="375364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tailEnd type="oval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47" name="矩形 47"/>
            <p:cNvSpPr>
              <a:spLocks noChangeArrowheads="1"/>
            </p:cNvSpPr>
            <p:nvPr/>
          </p:nvSpPr>
          <p:spPr bwMode="auto">
            <a:xfrm>
              <a:off x="2622374" y="3888193"/>
              <a:ext cx="1238493" cy="400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2112" tIns="31056" rIns="62112" bIns="3105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Safety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240513" y="4680781"/>
              <a:ext cx="375364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tailEnd type="oval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49" name="矩形 47"/>
            <p:cNvSpPr>
              <a:spLocks noChangeArrowheads="1"/>
            </p:cNvSpPr>
            <p:nvPr/>
          </p:nvSpPr>
          <p:spPr bwMode="auto">
            <a:xfrm>
              <a:off x="2695103" y="4432862"/>
              <a:ext cx="1238493" cy="400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2112" tIns="31056" rIns="62112" bIns="3105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Save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2240513" y="5190067"/>
              <a:ext cx="375364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tailEnd type="oval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2682282" y="4972593"/>
              <a:ext cx="1238493" cy="400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2112" tIns="31056" rIns="62112" bIns="3105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Speed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2240513" y="5722503"/>
              <a:ext cx="375364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tailEnd type="oval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2610257" y="5512324"/>
              <a:ext cx="1238493" cy="400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2112" tIns="31056" rIns="62112" bIns="3105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Service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2240513" y="6231789"/>
              <a:ext cx="375364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tailEnd type="oval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2677201" y="5976811"/>
              <a:ext cx="1238493" cy="400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2112" tIns="31056" rIns="62112" bIns="3105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Smile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47871" y="1281207"/>
              <a:ext cx="1754388" cy="475058"/>
              <a:chOff x="729209" y="5468543"/>
              <a:chExt cx="3025567" cy="475058"/>
            </a:xfrm>
          </p:grpSpPr>
          <p:sp>
            <p:nvSpPr>
              <p:cNvPr id="6" name="矩形: 圆角 5"/>
              <p:cNvSpPr/>
              <p:nvPr/>
            </p:nvSpPr>
            <p:spPr>
              <a:xfrm>
                <a:off x="729209" y="5544273"/>
                <a:ext cx="3025567" cy="370391"/>
              </a:xfrm>
              <a:prstGeom prst="homePlat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" name="文本占位符 13"/>
              <p:cNvSpPr txBox="1"/>
              <p:nvPr/>
            </p:nvSpPr>
            <p:spPr>
              <a:xfrm>
                <a:off x="1278050" y="5468543"/>
                <a:ext cx="1839864" cy="475058"/>
              </a:xfrm>
              <a:prstGeom prst="homePlate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zh-CN" altLang="en-US" sz="2000" kern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lnSpc>
                    <a:spcPct val="120000"/>
                  </a:lnSpc>
                  <a:spcAft>
                    <a:spcPts val="500"/>
                  </a:spcAft>
                </a:pPr>
                <a:r>
                  <a:rPr lang="zh-CN" altLang="en-US" sz="18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整  理 </a:t>
                </a:r>
                <a:endPara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47871" y="1790493"/>
              <a:ext cx="1754388" cy="475058"/>
              <a:chOff x="729209" y="5468543"/>
              <a:chExt cx="3025567" cy="475058"/>
            </a:xfrm>
          </p:grpSpPr>
          <p:sp>
            <p:nvSpPr>
              <p:cNvPr id="9" name="矩形: 圆角 8"/>
              <p:cNvSpPr/>
              <p:nvPr/>
            </p:nvSpPr>
            <p:spPr>
              <a:xfrm>
                <a:off x="729209" y="5544273"/>
                <a:ext cx="3025567" cy="370391"/>
              </a:xfrm>
              <a:prstGeom prst="homePlat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" name="文本占位符 13"/>
              <p:cNvSpPr txBox="1"/>
              <p:nvPr/>
            </p:nvSpPr>
            <p:spPr>
              <a:xfrm>
                <a:off x="1278050" y="5468543"/>
                <a:ext cx="1839864" cy="475058"/>
              </a:xfrm>
              <a:prstGeom prst="homePlate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zh-CN" altLang="en-US" sz="2000" kern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lnSpc>
                    <a:spcPct val="120000"/>
                  </a:lnSpc>
                  <a:spcAft>
                    <a:spcPts val="500"/>
                  </a:spcAft>
                </a:pPr>
                <a:r>
                  <a:rPr lang="zh-CN" altLang="en-US" sz="18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整  顿</a:t>
                </a:r>
                <a:endPara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47871" y="2311354"/>
              <a:ext cx="1754388" cy="475058"/>
              <a:chOff x="729209" y="5468543"/>
              <a:chExt cx="3025567" cy="475058"/>
            </a:xfrm>
          </p:grpSpPr>
          <p:sp>
            <p:nvSpPr>
              <p:cNvPr id="12" name="矩形: 圆角 11"/>
              <p:cNvSpPr/>
              <p:nvPr/>
            </p:nvSpPr>
            <p:spPr>
              <a:xfrm>
                <a:off x="729209" y="5544273"/>
                <a:ext cx="3025567" cy="370391"/>
              </a:xfrm>
              <a:prstGeom prst="homePlat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文本占位符 13"/>
              <p:cNvSpPr txBox="1"/>
              <p:nvPr/>
            </p:nvSpPr>
            <p:spPr>
              <a:xfrm>
                <a:off x="1278050" y="5468543"/>
                <a:ext cx="1839864" cy="475058"/>
              </a:xfrm>
              <a:prstGeom prst="homePlate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zh-CN" altLang="en-US" sz="2000" kern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lnSpc>
                    <a:spcPct val="120000"/>
                  </a:lnSpc>
                  <a:spcAft>
                    <a:spcPts val="500"/>
                  </a:spcAft>
                </a:pPr>
                <a:r>
                  <a:rPr lang="zh-CN" altLang="en-US" sz="18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清  扫</a:t>
                </a:r>
                <a:endPara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47871" y="2855364"/>
              <a:ext cx="1754388" cy="475058"/>
              <a:chOff x="729209" y="5468543"/>
              <a:chExt cx="3025567" cy="475058"/>
            </a:xfrm>
          </p:grpSpPr>
          <p:sp>
            <p:nvSpPr>
              <p:cNvPr id="15" name="矩形: 圆角 14"/>
              <p:cNvSpPr/>
              <p:nvPr/>
            </p:nvSpPr>
            <p:spPr>
              <a:xfrm>
                <a:off x="729209" y="5544273"/>
                <a:ext cx="3025567" cy="370391"/>
              </a:xfrm>
              <a:prstGeom prst="homePlat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" name="文本占位符 13"/>
              <p:cNvSpPr txBox="1"/>
              <p:nvPr/>
            </p:nvSpPr>
            <p:spPr>
              <a:xfrm>
                <a:off x="1278050" y="5468543"/>
                <a:ext cx="1839864" cy="475058"/>
              </a:xfrm>
              <a:prstGeom prst="homePlate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zh-CN" altLang="en-US" sz="2000" kern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lnSpc>
                    <a:spcPct val="120000"/>
                  </a:lnSpc>
                  <a:spcAft>
                    <a:spcPts val="500"/>
                  </a:spcAft>
                </a:pPr>
                <a:r>
                  <a:rPr lang="zh-CN" altLang="en-US" sz="18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清  洁</a:t>
                </a:r>
                <a:endPara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47871" y="3364650"/>
              <a:ext cx="1754388" cy="475058"/>
              <a:chOff x="729209" y="5468543"/>
              <a:chExt cx="3025567" cy="475058"/>
            </a:xfrm>
          </p:grpSpPr>
          <p:sp>
            <p:nvSpPr>
              <p:cNvPr id="18" name="矩形: 圆角 17"/>
              <p:cNvSpPr/>
              <p:nvPr/>
            </p:nvSpPr>
            <p:spPr>
              <a:xfrm>
                <a:off x="729209" y="5544273"/>
                <a:ext cx="3025567" cy="370391"/>
              </a:xfrm>
              <a:prstGeom prst="homePlat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" name="文本占位符 13"/>
              <p:cNvSpPr txBox="1"/>
              <p:nvPr/>
            </p:nvSpPr>
            <p:spPr>
              <a:xfrm>
                <a:off x="1278050" y="5468543"/>
                <a:ext cx="1839864" cy="475058"/>
              </a:xfrm>
              <a:prstGeom prst="homePlate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zh-CN" altLang="en-US" sz="2000" kern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lnSpc>
                    <a:spcPct val="120000"/>
                  </a:lnSpc>
                  <a:spcAft>
                    <a:spcPts val="500"/>
                  </a:spcAft>
                </a:pPr>
                <a:r>
                  <a:rPr lang="zh-CN" altLang="en-US" sz="18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素  养</a:t>
                </a:r>
                <a:endPara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47871" y="3885511"/>
              <a:ext cx="1754388" cy="475058"/>
              <a:chOff x="729209" y="5468543"/>
              <a:chExt cx="3025567" cy="475058"/>
            </a:xfrm>
          </p:grpSpPr>
          <p:sp>
            <p:nvSpPr>
              <p:cNvPr id="21" name="矩形: 圆角 20"/>
              <p:cNvSpPr/>
              <p:nvPr/>
            </p:nvSpPr>
            <p:spPr>
              <a:xfrm>
                <a:off x="729209" y="5544273"/>
                <a:ext cx="3025567" cy="370391"/>
              </a:xfrm>
              <a:prstGeom prst="homePlat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文本占位符 13"/>
              <p:cNvSpPr txBox="1"/>
              <p:nvPr/>
            </p:nvSpPr>
            <p:spPr>
              <a:xfrm>
                <a:off x="1278050" y="5468543"/>
                <a:ext cx="1839864" cy="475058"/>
              </a:xfrm>
              <a:prstGeom prst="homePlate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zh-CN" altLang="en-US" sz="2000" kern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lnSpc>
                    <a:spcPct val="120000"/>
                  </a:lnSpc>
                  <a:spcAft>
                    <a:spcPts val="500"/>
                  </a:spcAft>
                </a:pPr>
                <a:r>
                  <a:rPr lang="zh-CN" altLang="en-US" sz="18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安  全</a:t>
                </a:r>
                <a:endPara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47871" y="4417946"/>
              <a:ext cx="1754388" cy="475058"/>
              <a:chOff x="729209" y="5468543"/>
              <a:chExt cx="3025567" cy="475058"/>
            </a:xfrm>
          </p:grpSpPr>
          <p:sp>
            <p:nvSpPr>
              <p:cNvPr id="24" name="矩形: 圆角 23"/>
              <p:cNvSpPr/>
              <p:nvPr/>
            </p:nvSpPr>
            <p:spPr>
              <a:xfrm>
                <a:off x="729209" y="5544273"/>
                <a:ext cx="3025567" cy="370391"/>
              </a:xfrm>
              <a:prstGeom prst="homePlat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文本占位符 13"/>
              <p:cNvSpPr txBox="1"/>
              <p:nvPr/>
            </p:nvSpPr>
            <p:spPr>
              <a:xfrm>
                <a:off x="1278050" y="5468543"/>
                <a:ext cx="1839864" cy="475058"/>
              </a:xfrm>
              <a:prstGeom prst="homePlate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zh-CN" altLang="en-US" sz="2000" kern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lnSpc>
                    <a:spcPct val="120000"/>
                  </a:lnSpc>
                  <a:spcAft>
                    <a:spcPts val="500"/>
                  </a:spcAft>
                </a:pPr>
                <a:r>
                  <a:rPr lang="zh-CN" altLang="en-US" sz="18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节  约</a:t>
                </a:r>
                <a:endPara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47871" y="4927232"/>
              <a:ext cx="1754388" cy="475058"/>
              <a:chOff x="729209" y="5468543"/>
              <a:chExt cx="3025567" cy="475058"/>
            </a:xfrm>
          </p:grpSpPr>
          <p:sp>
            <p:nvSpPr>
              <p:cNvPr id="27" name="矩形: 圆角 26"/>
              <p:cNvSpPr/>
              <p:nvPr/>
            </p:nvSpPr>
            <p:spPr>
              <a:xfrm>
                <a:off x="729209" y="5544273"/>
                <a:ext cx="3025567" cy="370391"/>
              </a:xfrm>
              <a:prstGeom prst="homePlat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" name="文本占位符 13"/>
              <p:cNvSpPr txBox="1"/>
              <p:nvPr/>
            </p:nvSpPr>
            <p:spPr>
              <a:xfrm>
                <a:off x="1278050" y="5468543"/>
                <a:ext cx="1839864" cy="475058"/>
              </a:xfrm>
              <a:prstGeom prst="homePlate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zh-CN" altLang="en-US" sz="2000" kern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lnSpc>
                    <a:spcPct val="120000"/>
                  </a:lnSpc>
                  <a:spcAft>
                    <a:spcPts val="500"/>
                  </a:spcAft>
                </a:pPr>
                <a:r>
                  <a:rPr lang="zh-CN" altLang="en-US" sz="18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效  率</a:t>
                </a:r>
                <a:endPara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47871" y="5448093"/>
              <a:ext cx="1754388" cy="475058"/>
              <a:chOff x="729209" y="5468543"/>
              <a:chExt cx="3025567" cy="475058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729209" y="5544273"/>
                <a:ext cx="3025567" cy="370391"/>
              </a:xfrm>
              <a:prstGeom prst="homePlat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文本占位符 13"/>
              <p:cNvSpPr txBox="1"/>
              <p:nvPr/>
            </p:nvSpPr>
            <p:spPr>
              <a:xfrm>
                <a:off x="1278050" y="5468543"/>
                <a:ext cx="1839864" cy="475058"/>
              </a:xfrm>
              <a:prstGeom prst="homePlate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zh-CN" altLang="en-US" sz="2000" kern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lnSpc>
                    <a:spcPct val="120000"/>
                  </a:lnSpc>
                  <a:spcAft>
                    <a:spcPts val="500"/>
                  </a:spcAft>
                </a:pPr>
                <a:r>
                  <a:rPr lang="zh-CN" altLang="en-US" sz="18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服  务</a:t>
                </a:r>
                <a:endPara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47871" y="5957380"/>
              <a:ext cx="1754388" cy="475058"/>
              <a:chOff x="729209" y="5468543"/>
              <a:chExt cx="3025567" cy="475058"/>
            </a:xfrm>
          </p:grpSpPr>
          <p:sp>
            <p:nvSpPr>
              <p:cNvPr id="33" name="矩形: 圆角 32"/>
              <p:cNvSpPr/>
              <p:nvPr/>
            </p:nvSpPr>
            <p:spPr>
              <a:xfrm>
                <a:off x="729209" y="5544273"/>
                <a:ext cx="3025567" cy="370391"/>
              </a:xfrm>
              <a:prstGeom prst="homePlate">
                <a:avLst/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" name="文本占位符 13"/>
              <p:cNvSpPr txBox="1"/>
              <p:nvPr/>
            </p:nvSpPr>
            <p:spPr>
              <a:xfrm>
                <a:off x="1278050" y="5468543"/>
                <a:ext cx="1839864" cy="475058"/>
              </a:xfrm>
              <a:prstGeom prst="homePlate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zh-CN" altLang="en-US" sz="2000" kern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lnSpc>
                    <a:spcPct val="120000"/>
                  </a:lnSpc>
                  <a:spcAft>
                    <a:spcPts val="500"/>
                  </a:spcAft>
                </a:pPr>
                <a:r>
                  <a:rPr lang="zh-CN" altLang="en-US" sz="1800" b="1" dirty="0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微  笑</a:t>
                </a:r>
                <a:endPara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cxnSp>
          <p:nvCxnSpPr>
            <p:cNvPr id="56" name="直接连接符 55"/>
            <p:cNvCxnSpPr/>
            <p:nvPr/>
          </p:nvCxnSpPr>
          <p:spPr>
            <a:xfrm>
              <a:off x="3349369" y="1582042"/>
              <a:ext cx="346812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  <a:tailEnd type="none" w="lg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592437" y="2091328"/>
              <a:ext cx="701771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  <a:tailEnd type="none" w="lg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3777632" y="3630761"/>
              <a:ext cx="1326803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  <a:tailEnd type="none" w="lg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488265" y="4128472"/>
              <a:ext cx="2102307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  <a:tailEnd type="none" w="lg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360944" y="4672483"/>
              <a:ext cx="3005132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  <a:tailEnd type="none" w="lg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3360944" y="6223490"/>
              <a:ext cx="3502843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  <a:tailEnd type="none" w="lg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72" name="矩形 71"/>
            <p:cNvSpPr/>
            <p:nvPr/>
          </p:nvSpPr>
          <p:spPr>
            <a:xfrm>
              <a:off x="3646026" y="1632030"/>
              <a:ext cx="648182" cy="405114"/>
            </a:xfrm>
            <a:prstGeom prst="rect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80000">
                  <a:schemeClr val="accent1">
                    <a:lumMod val="75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2S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75" name="直接箭头连接符 74"/>
            <p:cNvCxnSpPr/>
            <p:nvPr/>
          </p:nvCxnSpPr>
          <p:spPr>
            <a:xfrm>
              <a:off x="4433105" y="2986268"/>
              <a:ext cx="0" cy="567160"/>
            </a:xfrm>
            <a:prstGeom prst="straightConnector1">
              <a:avLst/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箭头连接符 77"/>
            <p:cNvCxnSpPr/>
            <p:nvPr/>
          </p:nvCxnSpPr>
          <p:spPr>
            <a:xfrm flipV="1">
              <a:off x="4421530" y="1643606"/>
              <a:ext cx="0" cy="544009"/>
            </a:xfrm>
            <a:prstGeom prst="straightConnector1">
              <a:avLst/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 80"/>
            <p:cNvSpPr/>
            <p:nvPr/>
          </p:nvSpPr>
          <p:spPr>
            <a:xfrm>
              <a:off x="4109014" y="2338086"/>
              <a:ext cx="648182" cy="405114"/>
            </a:xfrm>
            <a:prstGeom prst="rect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80000">
                  <a:schemeClr val="accent1">
                    <a:lumMod val="75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5S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82" name="直接箭头连接符 81"/>
            <p:cNvCxnSpPr/>
            <p:nvPr/>
          </p:nvCxnSpPr>
          <p:spPr>
            <a:xfrm>
              <a:off x="5173884" y="3229339"/>
              <a:ext cx="0" cy="844952"/>
            </a:xfrm>
            <a:prstGeom prst="straightConnector1">
              <a:avLst/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箭头连接符 82"/>
            <p:cNvCxnSpPr/>
            <p:nvPr/>
          </p:nvCxnSpPr>
          <p:spPr>
            <a:xfrm flipV="1">
              <a:off x="5173884" y="1643607"/>
              <a:ext cx="0" cy="983846"/>
            </a:xfrm>
            <a:prstGeom prst="straightConnector1">
              <a:avLst/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矩形 83"/>
            <p:cNvSpPr/>
            <p:nvPr/>
          </p:nvSpPr>
          <p:spPr>
            <a:xfrm>
              <a:off x="4861368" y="2673750"/>
              <a:ext cx="648182" cy="405114"/>
            </a:xfrm>
            <a:prstGeom prst="rect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80000">
                  <a:schemeClr val="accent1">
                    <a:lumMod val="75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6S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88" name="直接箭头连接符 87"/>
            <p:cNvCxnSpPr/>
            <p:nvPr/>
          </p:nvCxnSpPr>
          <p:spPr>
            <a:xfrm flipH="1">
              <a:off x="5845217" y="3565002"/>
              <a:ext cx="11574" cy="1030150"/>
            </a:xfrm>
            <a:prstGeom prst="straightConnector1">
              <a:avLst/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箭头连接符 88"/>
            <p:cNvCxnSpPr/>
            <p:nvPr/>
          </p:nvCxnSpPr>
          <p:spPr>
            <a:xfrm flipV="1">
              <a:off x="5845216" y="1620456"/>
              <a:ext cx="0" cy="1435260"/>
            </a:xfrm>
            <a:prstGeom prst="straightConnector1">
              <a:avLst/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矩形 89"/>
            <p:cNvSpPr/>
            <p:nvPr/>
          </p:nvSpPr>
          <p:spPr>
            <a:xfrm>
              <a:off x="5532700" y="3113588"/>
              <a:ext cx="648182" cy="405114"/>
            </a:xfrm>
            <a:prstGeom prst="rect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80000">
                  <a:schemeClr val="accent1">
                    <a:lumMod val="75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7S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97" name="直接箭头连接符 96"/>
            <p:cNvCxnSpPr/>
            <p:nvPr/>
          </p:nvCxnSpPr>
          <p:spPr>
            <a:xfrm flipH="1">
              <a:off x="6575853" y="4190035"/>
              <a:ext cx="21718" cy="1932973"/>
            </a:xfrm>
            <a:prstGeom prst="straightConnector1">
              <a:avLst/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箭头连接符 97"/>
            <p:cNvCxnSpPr/>
            <p:nvPr/>
          </p:nvCxnSpPr>
          <p:spPr>
            <a:xfrm flipV="1">
              <a:off x="6585996" y="1724628"/>
              <a:ext cx="0" cy="1956121"/>
            </a:xfrm>
            <a:prstGeom prst="straightConnector1">
              <a:avLst/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矩形 98"/>
            <p:cNvSpPr/>
            <p:nvPr/>
          </p:nvSpPr>
          <p:spPr>
            <a:xfrm>
              <a:off x="6273480" y="3738621"/>
              <a:ext cx="648182" cy="405114"/>
            </a:xfrm>
            <a:prstGeom prst="rect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80000">
                  <a:schemeClr val="accent1">
                    <a:lumMod val="75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10S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4" name="标题 1"/>
          <p:cNvSpPr>
            <a:spLocks noChangeArrowheads="1"/>
          </p:cNvSpPr>
          <p:nvPr/>
        </p:nvSpPr>
        <p:spPr bwMode="auto">
          <a:xfrm>
            <a:off x="854321" y="1436305"/>
            <a:ext cx="53729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b="1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管理延伸与发过程</a:t>
            </a:r>
            <a:endParaRPr lang="zh-CN" altLang="en-US" b="1" dirty="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185301" y="2325410"/>
            <a:ext cx="487294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9" name="TextBox 3"/>
          <p:cNvSpPr>
            <a:spLocks noChangeArrowheads="1"/>
          </p:cNvSpPr>
          <p:nvPr/>
        </p:nvSpPr>
        <p:spPr bwMode="auto">
          <a:xfrm>
            <a:off x="168321" y="2477383"/>
            <a:ext cx="4959370" cy="3600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23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日本式企业将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5S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运动作为管理工作的基础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推行各种品质的管理手法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第二次世界大战后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产品品质得以迅速地提升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奠定了经济大国的地位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而在丰田公司的倡导推行下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,5S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对于塑造企业的形象降低成本、准时交货、安全生产、高度的标准化、创造令人心旷神怡的工作场所、现场改善等方面发挥了巨大作用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逐渐被各国的管理界所认识。随着世界经济的发展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,5S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已经成为工厂管理的一股新潮流。</a:t>
            </a:r>
            <a:endParaRPr lang="zh-CN" altLang="en-US" sz="14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23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根据企业进一步发展的需要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在原来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5S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的基础上又增加了安全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( Safety)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这个要素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形成了“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也有的企业加上习惯化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( </a:t>
            </a:r>
            <a:r>
              <a:rPr lang="en-US" altLang="zh-CN" sz="1400" dirty="0" err="1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Shiukanka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、服务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( Service)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及坚持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( Shikoku),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形成“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10s".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但是万变不离其宗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所谓“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7S"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、“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10s"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都是从“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5″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里衍生出来的为彻底的理解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6S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必须先从</a:t>
            </a:r>
            <a:r>
              <a:rPr lang="en-US" altLang="zh-CN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5S</a:t>
            </a:r>
            <a:r>
              <a:rPr lang="zh-CN" altLang="en-US" sz="14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的基础工作做起。</a:t>
            </a:r>
            <a:endParaRPr lang="zh-CN" altLang="en-US" sz="14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7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4" grpId="0" bldLvl="0" autoUpdateAnimBg="0"/>
      <p:bldP spid="109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683670" y="214796"/>
            <a:ext cx="2824660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为什么要实行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59522" y="2196191"/>
            <a:ext cx="6463684" cy="435126"/>
            <a:chOff x="729205" y="5514263"/>
            <a:chExt cx="6716656" cy="435126"/>
          </a:xfrm>
        </p:grpSpPr>
        <p:sp>
          <p:nvSpPr>
            <p:cNvPr id="9" name="箭头: 五边形 8"/>
            <p:cNvSpPr/>
            <p:nvPr/>
          </p:nvSpPr>
          <p:spPr>
            <a:xfrm>
              <a:off x="729205" y="5544273"/>
              <a:ext cx="6565111" cy="389876"/>
            </a:xfrm>
            <a:prstGeom prst="homePlate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占位符 13"/>
            <p:cNvSpPr txBox="1"/>
            <p:nvPr/>
          </p:nvSpPr>
          <p:spPr>
            <a:xfrm>
              <a:off x="1966868" y="5514263"/>
              <a:ext cx="5478993" cy="4351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1800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工作中常常发生的主要现象和问题</a:t>
              </a:r>
              <a:endParaRPr lang="zh-CN" altLang="en-US" sz="18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TextBox 12"/>
          <p:cNvSpPr>
            <a:spLocks noChangeArrowheads="1"/>
          </p:cNvSpPr>
          <p:nvPr/>
        </p:nvSpPr>
        <p:spPr bwMode="auto">
          <a:xfrm>
            <a:off x="435535" y="2993083"/>
            <a:ext cx="3754079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急找东西，心里烦燥</a:t>
            </a:r>
            <a:endParaRPr lang="zh-CN" altLang="en-US" sz="2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积物满物，心情压抑</a:t>
            </a:r>
            <a:endParaRPr lang="zh-CN" altLang="en-US" sz="2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找件东西，翻遍抽屉        </a:t>
            </a:r>
            <a:endParaRPr lang="zh-CN" altLang="en-US" sz="2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忙无头绪，延误事务       </a:t>
            </a:r>
            <a:endParaRPr lang="zh-CN" altLang="en-US" sz="2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东西杂乱，占用空间       </a:t>
            </a:r>
            <a:endParaRPr lang="zh-CN" altLang="en-US" sz="2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道路堵塞，无法通过 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2"/>
          <p:cNvSpPr>
            <a:spLocks noChangeArrowheads="1"/>
          </p:cNvSpPr>
          <p:nvPr/>
        </p:nvSpPr>
        <p:spPr bwMode="auto">
          <a:xfrm>
            <a:off x="4225601" y="2993083"/>
            <a:ext cx="3754079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桌面零乱，工作不便</a:t>
            </a:r>
            <a:endParaRPr lang="zh-CN" altLang="en-US" sz="2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穿着不整，难登大雅</a:t>
            </a:r>
            <a:endParaRPr lang="zh-CN" altLang="en-US" sz="2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环境脏乱，情绪不佳</a:t>
            </a:r>
            <a:endParaRPr lang="zh-CN" altLang="en-US" sz="2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仓库混乱，帐物不符</a:t>
            </a:r>
            <a:endParaRPr lang="zh-CN" altLang="en-US" sz="2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设备积尘，备件满地</a:t>
            </a:r>
            <a:endParaRPr lang="zh-CN" altLang="en-US" sz="2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厕所恶臭，掩鼻而入</a:t>
            </a:r>
            <a:endParaRPr lang="zh-CN" altLang="en-US" sz="2400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7979680" y="1428690"/>
            <a:ext cx="4234337" cy="53571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/>
          <p:cNvSpPr>
            <a:spLocks noChangeArrowheads="1"/>
          </p:cNvSpPr>
          <p:nvPr/>
        </p:nvSpPr>
        <p:spPr bwMode="auto">
          <a:xfrm>
            <a:off x="683345" y="4967434"/>
            <a:ext cx="6977223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33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因此如何成为一个有效率，高品质</a:t>
            </a:r>
            <a:r>
              <a:rPr lang="en-US" altLang="zh-CN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低成本的企业</a:t>
            </a:r>
            <a:r>
              <a:rPr lang="en-US" altLang="zh-CN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第一步就是要重视</a:t>
            </a:r>
            <a:r>
              <a:rPr lang="en-US" altLang="zh-CN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[</a:t>
            </a:r>
            <a:r>
              <a:rPr lang="zh-CN" altLang="en-US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整理，整顿，清洁</a:t>
            </a:r>
            <a:r>
              <a:rPr lang="en-US" altLang="zh-CN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]</a:t>
            </a:r>
            <a:r>
              <a:rPr lang="zh-CN" altLang="en-US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的工作</a:t>
            </a:r>
            <a:r>
              <a:rPr lang="en-US" altLang="zh-CN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并彻底的把它做好</a:t>
            </a:r>
            <a:r>
              <a:rPr lang="en-US" altLang="zh-CN" sz="1600" dirty="0">
                <a:solidFill>
                  <a:schemeClr val="accent6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altLang="zh-CN" sz="1600" dirty="0">
              <a:solidFill>
                <a:schemeClr val="accent6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33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对以上这些病症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我们开给一个处方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药名叫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[6S]  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416897" y="2436457"/>
            <a:ext cx="4710711" cy="3091742"/>
          </a:xfrm>
          <a:prstGeom prst="rect">
            <a:avLst/>
          </a:prstGeom>
        </p:spPr>
      </p:pic>
      <p:sp>
        <p:nvSpPr>
          <p:cNvPr id="6" name="TextBox 7"/>
          <p:cNvSpPr>
            <a:spLocks noChangeArrowheads="1"/>
          </p:cNvSpPr>
          <p:nvPr/>
        </p:nvSpPr>
        <p:spPr bwMode="auto">
          <a:xfrm>
            <a:off x="1164018" y="1397933"/>
            <a:ext cx="5485697" cy="110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综合以上种种不良现象</a:t>
            </a: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可以看出</a:t>
            </a: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不良现象均会</a:t>
            </a:r>
            <a:endParaRPr lang="en-US" altLang="zh-CN" sz="2000" b="1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造成浪费</a:t>
            </a:r>
            <a:r>
              <a:rPr lang="en-US" altLang="zh-CN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en-US" altLang="zh-CN" sz="2400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93552" y="2489164"/>
            <a:ext cx="5963663" cy="639242"/>
            <a:chOff x="2083443" y="2083442"/>
            <a:chExt cx="5963663" cy="639242"/>
          </a:xfrm>
        </p:grpSpPr>
        <p:sp>
          <p:nvSpPr>
            <p:cNvPr id="12" name="标注: 下箭头 11"/>
            <p:cNvSpPr/>
            <p:nvPr/>
          </p:nvSpPr>
          <p:spPr>
            <a:xfrm>
              <a:off x="2083443" y="2083442"/>
              <a:ext cx="5798916" cy="639242"/>
            </a:xfrm>
            <a:prstGeom prst="downArrowCallou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文本占位符 13"/>
            <p:cNvSpPr txBox="1"/>
            <p:nvPr/>
          </p:nvSpPr>
          <p:spPr>
            <a:xfrm>
              <a:off x="4120041" y="2099152"/>
              <a:ext cx="3927065" cy="4143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zh-CN" altLang="en-US" sz="2000" kern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b="1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这些浪费包括</a:t>
              </a:r>
              <a:endParaRPr lang="zh-CN" altLang="en-US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TextBox 12"/>
          <p:cNvSpPr>
            <a:spLocks noChangeArrowheads="1"/>
          </p:cNvSpPr>
          <p:nvPr/>
        </p:nvSpPr>
        <p:spPr bwMode="auto">
          <a:xfrm>
            <a:off x="1617981" y="3097984"/>
            <a:ext cx="302931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40000"/>
              </a:lnSpc>
              <a:spcBef>
                <a:spcPct val="0"/>
              </a:spcBef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000" b="1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资金的浪费</a:t>
            </a:r>
            <a:endParaRPr lang="zh-CN" altLang="en-US" sz="2000" b="1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40000"/>
              </a:lnSpc>
              <a:spcBef>
                <a:spcPct val="0"/>
              </a:spcBef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场所的浪费 </a:t>
            </a:r>
            <a:endParaRPr lang="en-US" altLang="zh-CN" sz="20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40000"/>
              </a:lnSpc>
              <a:spcBef>
                <a:spcPct val="0"/>
              </a:spcBef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2000" b="1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人员的浪费</a:t>
            </a:r>
            <a:endParaRPr lang="en-US" altLang="zh-CN" sz="2000" b="1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40000"/>
              </a:lnSpc>
              <a:spcBef>
                <a:spcPct val="0"/>
              </a:spcBef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士气的浪费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2"/>
          <p:cNvSpPr>
            <a:spLocks noChangeArrowheads="1"/>
          </p:cNvSpPr>
          <p:nvPr/>
        </p:nvSpPr>
        <p:spPr bwMode="auto">
          <a:xfrm>
            <a:off x="3956068" y="3097984"/>
            <a:ext cx="302931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lnSpc>
                <a:spcPct val="140000"/>
              </a:lnSpc>
              <a:spcBef>
                <a:spcPct val="0"/>
              </a:spcBef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2000" b="1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形象的浪费</a:t>
            </a:r>
            <a:endParaRPr lang="zh-CN" altLang="en-US" sz="2000" b="1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40000"/>
              </a:lnSpc>
              <a:spcBef>
                <a:spcPct val="0"/>
              </a:spcBef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6.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效率的浪费</a:t>
            </a:r>
            <a:endParaRPr lang="en-US" altLang="zh-CN" sz="20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40000"/>
              </a:lnSpc>
              <a:spcBef>
                <a:spcPct val="0"/>
              </a:spcBef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7.</a:t>
            </a:r>
            <a:r>
              <a:rPr lang="zh-CN" altLang="en-US" sz="2000" b="1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品质的浪费</a:t>
            </a:r>
            <a:endParaRPr lang="en-US" altLang="zh-CN" sz="2000" b="1" dirty="0">
              <a:solidFill>
                <a:srgbClr val="7F7F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40000"/>
              </a:lnSpc>
              <a:spcBef>
                <a:spcPct val="0"/>
              </a:spcBef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8.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成品的浪费 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69775" y="4977506"/>
            <a:ext cx="6574420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" name="标题 1"/>
          <p:cNvSpPr txBox="1">
            <a:spLocks noChangeArrowheads="1"/>
          </p:cNvSpPr>
          <p:nvPr/>
        </p:nvSpPr>
        <p:spPr>
          <a:xfrm>
            <a:off x="4695946" y="214796"/>
            <a:ext cx="2800108" cy="4912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defTabSz="1219200">
              <a:spcBef>
                <a:spcPct val="0"/>
              </a:spcBef>
              <a:buNone/>
              <a:defRPr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为什么要实行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6S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69104" y="673700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6" grpId="0" bldLvl="0" autoUpdateAnimBg="0"/>
      <p:bldP spid="14" grpId="0" bldLvl="0" autoUpdateAnimBg="0"/>
      <p:bldP spid="15" grpId="0" bldLvl="0" autoUpdateAnimBg="0"/>
    </p:bldLst>
  </p:timing>
</p:sld>
</file>

<file path=ppt/tags/tag1.xml><?xml version="1.0" encoding="utf-8"?>
<p:tagLst xmlns:p="http://schemas.openxmlformats.org/presentationml/2006/main">
  <p:tag name="ISPRING_ULTRA_SCORM_COURSE_ID" val="3E4E41CC-E0B0-489C-9719-536E7C6C794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GWqI04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lqiNO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GWqI06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ZaojT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ZaojT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8KxNT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8KxNTp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8KxNTr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8KxNTuXa0CvvDAAAOhwAABcAAAB1bml2ZXJzYWwvdW5pdmVyc2FsLnBuZ+2Ze1QT177HB/F1rIC2Uqgg2NpbWqsgeCS8Eq4FROsBjQpIIaSIyOEVBDKE8IpLK4i8bKs8DSgWCCYkIvJwIlBFySkBIos8gDCkmpJAAokQQgiv3MGee9ZdZ617/79r8cc8fp+99vx++zd7f/ee2bmn/X1Ntu3eBgCAyYnj3mcAwBgEgA2vt25GCIoW/BtyMUo+4/sNwOy3nkSMjVFH/Y4CQGPRB8vhmxD7L5ePBycDwIfEtcNo7JJtKgBY8U54Hz2XGjYN8+hfa1c4M0so/ZY5s4nAy5/Cu0ifTfds+3iXOdbi1bZN2FvCO2d2viq4ce8D85Avz9/ce+ahFX3vOdKqvX4+c3FlNEs1SsqiJiclhM04vtvrWlb2+eET/jLypZ+SI4+Y4DO1AsXPpzDBmXMDvlFjFEMmEg/h8cDfBbGCeM3lIwrMytxgyiUEFp7Uii37q1V5Dh1/t9sIAL+7BHCoPnCrJEvsjxT/mkivZJ/hXEzZZwQALgRBchBm+V1XyudIEachTfUtagMAXNlebQoAe0tpxgCw9QsFUnQ11w3B36/jdbyO1/E6XsfreB2v43W8jtfxOl7H/+8wTr+oZAUhdxc/BJHzc+89APCfh7BbAGDH3/jIx/HGj/4v3G8O4rP04wpBEB6H1v/xM93XhnwR5KF11lQIDxoUWcKV6WLEWaHgWR8cr66lLeHD0iZr2lu4sSPlUb0SHOkmZMiZ+qn9gaqJhwmBKYaVaSo6EKQos0hcpB5HJi3yxIxQ7Syw4vHmONiJF1P+RDbkg65lHzB0zBdC8sp0Zvs1DlNFavWw0L7Nc6ic7D64sijqDFv7RSDCrfa7qxlZOraEqu+yXb0Mp5rKEyhLYgFoGIll4Q4TskJjIPIow6bJEZZXUbL62hL1zCIlJP9H5Gh3y6QN8pACLhmrwVs5SP16xlIB/4DpfJdX96yyDEuSVi6aHg2RTx1Ft5S0d0WraScPyiAJPBvqHW8tSeIejLLqgRdq3FVtUoi7f6tydtuN2cGq1bkpouueHKyy4wJTqHeg6Ln08KA3f7XJSxLHtzaYzJaz/GPHygn5dLnP9TMFVnI52R1O/sOJEDFIbGaAK9pQ5owmo2T8dfqCEpou2PL7Lr7tflvK8sz8iuo2kYtRylz/Q2uJl9nW6AohlX/NRLH8Wcy+Nmem8onzT+zoS+Yb4c2k6bIy1C9KKOUpxp4pXLI+3lzy8Btmv0NX3YYOG7ob/lOMTdPO6xFQGiYf3Wp+QhPWXLX8h128pamycp+8veC77MQsJJheqT6DRmPvTF8wa0bZAIRf3DbUpFe5H4Ef8yCyvx9aCD+uyqG51yWWjjB3BmIPJZSyIk7BBWeLfpttpC/UD0bGifSNFg0vYr0DXg2U1ubLvTYNJrFCVp5NNuJ01q7qeL4+rZJQQXgJZwxHvnfT+N7NIiNAZ4N0m/EqUHO3fCTlKYMnyoU+2G01BLcFT/+lTHebuP/z7rG9pqz0qWP8g8Z1SMNo+ZM5iVR4TlwdjSSzurVRSRSrJD5EFsdrgmAFfMi/n1q37ArVEPb0IrFj92QPHzR0eMObCkymCKNxT7Fouol+t8MEgaFqZJdhRTjKTpCtXKt4d9biGhECDyFpD9AmWEHgIzMs6WiEMdsKxf8UVNbW36PznMCqmrePFDt6XH+R8/iCcekOrhOllhA4WNRlwV14FoJzZsYOzZVBfrwf88a6mYPIQG1zHcvUwfOZ07dBZbiwL7lnLF3dnoKeUtT6wElD4KgPkZuMZXvjNokh1k3WaUv8accDqBbX/O945ihpYz3nwg8hPmfR9ubwvme+fwgmb1SRK6FK1+L9v8jIxeFHxPPWrrx4viapaikpDqtDxn9rScIi9TXsDFg3eVG85hoVwleMCvlt3FzFMx94k2Dz7ND5sCjyhPiQKTt0JCUztPI7EZga8clOVHfA8YLEZlJcKIaC7dna4QgvDxUAdK6SePaQQDqGC+tPtwKp+3aRnjpUvJithkRSN+3JaVvDAmdEtApxT5LEwOVe+1n1Bwqzeyd5mKUpwYx2DFOUPn4nKPAUWstXtHauTAuVX1GWpbasMF9qlfwrEHeE6V8ibZlcCzGqAnJoztdESjHCJD6v2VqbXNctWqRrNGkHwHaQHF/XqzlAjcJtt9BnUGnGpsx0dIrC4k0QPlNrYC0rKQ69dVRVi9Hv5wVR9ZCuCddgdWyIv6SA3qzoJJI0tNZXuNtzrKIkfZdBz6NU4jBXo23hxVJQE3c425Wx/4mM221byL7fHfROeJrrUdy6gZXdiHE2AdOP9JGpOg1YberSptK6xO0uHuz705Fl5rvnW6bThzExlvex+2Uy7jF+332s0fwrC/xdHOYCI1ufVrw6W9J51++wehOdHEt7VFEHB7T6X4I9xPn3ixNCW+wV3Qv9pXXF7BcE72mnMM4i/ETV/6DSCnYb9uYbbRG12+T4dVlKqCmQePOVCOInkpTgLqcvu8ea3CQ+OLKyobXf3vb+2a7aQ5+ks2RXrIyG9xQ/zSNQkW7fUpbT2CvPhZyE0tKsp6bc+9XM/+2x/PaiaXr2zaKbeU4XGuYPCBZc3fZ/25NUnoiGD+X0DrFRmCJUdRT5uIwJgU5K2XBt9ndCKKE5ozkqHsc/mBNZWnCrIXxMg3I/x79DoMZ9pnBeWJIYOtIWJ+t4lTuaIEY3qAFEyrCirtrwfLW/Oxxv/KujYowz30ywxM86VkdsDDYxd9eSoZFaKqvOnuVS1pf+5th2YXRfiNeeSpduNT3ErolQGR9DW0IXs4uTcfw+bnDMU5my3IzNmNG0HeWvcP45jAbrv6fbKR2yZvIEEUXolrS3uXbMmXddZizVM01/U/TLPXH/1va5f+wreqKOXKKFj51FvYi0HHCcbyv4NXjz30zELy6ubvgxcWJ81uoz3UDDz8EonvOR/HHLKmNGVayl8tKyB09Uv5cRvnFmmfwinCHhFkJpBKLy4kfY1ncsykosqINJVddD0FgRWVYW1V9bHx1bqYKuGBTv8+AKZ4xMIpJTOFCR0DHcUTL9INvvaGM+5GRaEZq1NG4f7qSeCSEdf/uvlDdaaypbds/nQiNewV5+7pwplzmiyzm+IPlBiF3FDej6yEckdbuu5VPR//BDnbF46dgr7eZJnwyuqQHdrirjcaanOMCk4mp1HpQ4cdFkHzFmwrQzNEw35BXUlZQg6YC0ju/96TGilkXLYizKQXp6IFBZJ/Sp1xzhnVdte5sIj+/ABvFyCZlx+xRfaItKlI96ItviNU1VK3HaWa4DaxWZrz+UXbcIc3HvLdYqLEJ1acO+urTQuqyjhZ0MUCrChb3PvXa8BF+5lHfs21cva9se6t6VX9Kb3DH/CtTfaHfr7PfA+/S3ZWzkkUFlhLCvyQ9mjS/Sug4pZxtLGrqLIs8/jI6h8vXjb4qlaTFiSqizUO1jTKLJv0HbQdrGAloF3+IeP2qieCDQTCVO6Mys7XfgeM699qJvsUm9V7C5EG/hFEpPb596kI4mnOnkK0ouogiD6h/WhnUprttAP8lvyENeeT2i1LoRsDGv4mMQ5dXq0cRWQco4h+fWcQGT3K00riw6BjU53SrJgokXJz7LjgVZJZn/PQ8VwnRWx0gHi/qYgF6biIaTeWgRMweXC/22hzSa6Me4Y7+hJwkKSWhvphZKRT7bRYowh6WJsKKcNe3+PHV5hiPWtZwVNFxbC+RhAttDHV5yjYa8bds6+wttgX+m1WMt5r3Po6oyU+7zRDWTwueI1p/LRCpPuw3l0CqIOXghkoedj5ZDqV0OTeDOrmZIxMUQXlacg48hin2rGnNW0M6hVhP0UbBH3QRMksSXUPDVhDOG8ntL1bdRY6nSGADJ9MJi9e1F0ebkL289yLNkCtrD5rGcXBLrNy5xIGIAEcPRG7reiNcHlxD3/FBZC3cMWwKFpJZ0vjVMnqK4ia/gjomdPRHpDeJ5GjKstlu3rhmiTdtFiwJWlqAjbD5xwutbBaR0Xuscf7VYMYAcJsZLeFDHqJ2Uoc3lKxSicmoPWE9BDzX/oGarOwRdZp6j3SF1tQ1kSLlhta7QwhNpFE4eaZ1nCnDe8j3xrdwU/VfqRo+Xtg+Q9dNLu2HM16qfT2Fcl+Lga2aYoWOj73oP8+76nR0UesCgEfArmW974JTjVAps7yl41BDp9me9JFpnm+0L8upN/I+BVSx6V7+C+AmxU9+X0G96kp541RS44nV8RDb2qkM87jk/LuE8rVZx3vahJKHoxYkHUQbF94ElgjaCDbJetzrx72vwR19LMjR+7mv7U9JANGkcaVasL2JdHn0oZy4jMkr4l8VYPTwUgqzYb9W4MbObaPQ3S+rOhPebYW3nOgvexPAFiNB5MjpW5sUpX6xtpDEVzYoWgwldYDBafLi/wOJjYy8EAyd8/L2Z33x/9b8AUEsDBBQAAgAIAPCsTU7orqHoSgAAAGoAAAAbAAAAdW5pdmVyc2FsL3VuaXZlcnNhbC5wbmcueG1ss7GvyM1RKEstKs7Mz7NVMtQzULK34+WyKShKLctMLVeoAIoZ6RlAgJJCJSq3PDOlJMNWycLMECGWkZqZnlFiq2RmYgYX1AcaCQBQSwECAAAUAAIACABlqiNOFQ6tKGQEAAAHEQAAHQAAAAAAAAABAAAAAAAAAAAAdW5pdmVyc2FsL2NvbW1vbl9tZXNzYWdlcy5sbmdQSwECAAAUAAIACABlqiNOCH4LIykDAACGDAAAJwAAAAAAAAABAAAAAACfBAAAdW5pdmVyc2FsL2ZsYXNoX3B1Ymxpc2hpbmdfc2V0dGluZ3MueG1sUEsBAgAAFAACAAgAZaojTrX8CWS6AgAAVQoAACEAAAAAAAAAAQAAAAAADQgAAHVuaXZlcnNhbC9mbGFzaF9za2luX3NldHRpbmdzLnhtbFBLAQIAABQAAgAIAGWqI04qlg9n/gIAAJcLAAAmAAAAAAAAAAEAAAAAAAYLAAB1bml2ZXJzYWwvaHRtbF9wdWJsaXNoaW5nX3NldHRpbmdzLnhtbFBLAQIAABQAAgAIAGWqI05ocVKRmgEAAB8GAAAfAAAAAAAAAAEAAAAAAEgOAAB1bml2ZXJzYWwvaHRtbF9za2luX3NldHRpbmdzLmpzUEsBAgAAFAACAAgA8KxNTj08L9HBAAAA5QEAABoAAAAAAAAAAQAAAAAAHxAAAHVuaXZlcnNhbC9pMThuX3ByZXNldHMueG1sUEsBAgAAFAACAAgA8KxNTpr5lmRrAAAAawAAABwAAAAAAAAAAQAAAAAAGBEAAHVuaXZlcnNhbC9sb2NhbF9zZXR0aW5ncy54bWxQSwECAAAUAAIACABElFdHI7RO+/sCAACwCAAAFAAAAAAAAAABAAAAAAC9EQAAdW5pdmVyc2FsL3BsYXllci54bWxQSwECAAAUAAIACADwrE1OsIcj9GwBAAD3AgAAKQAAAAAAAAABAAAAAADqFAAAdW5pdmVyc2FsL3NraW5fY3VzdG9taXphdGlvbl9zZXR0aW5ncy54bWxQSwECAAAUAAIACADwrE1O5drQK+8MAAA6HAAAFwAAAAAAAAAAAAAAAACdFgAAdW5pdmVyc2FsL3VuaXZlcnNhbC5wbmdQSwECAAAUAAIACADwrE1O6K6h6EoAAABqAAAAGwAAAAAAAAABAAAAAADBIwAAdW5pdmVyc2FsL3VuaXZlcnNhbC5wbmcueG1sUEsFBgAAAAALAAsASQMAAEQkAAAAAA=="/>
  <p:tag name="ISPRING_PRESENTATION_TITLE" val="6s"/>
</p:tagLst>
</file>

<file path=ppt/theme/theme1.xml><?xml version="1.0" encoding="utf-8"?>
<a:theme xmlns:a="http://schemas.openxmlformats.org/drawingml/2006/main" name="6S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6A3C7C"/>
      </a:accent4>
      <a:accent5>
        <a:srgbClr val="C65885"/>
      </a:accent5>
      <a:accent6>
        <a:srgbClr val="FCC79F"/>
      </a:accent6>
      <a:hlink>
        <a:srgbClr val="00AF92"/>
      </a:hlink>
      <a:folHlink>
        <a:srgbClr val="869FB7"/>
      </a:folHlink>
    </a:clrScheme>
    <a:fontScheme name="pnouuyw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accent4">
                <a:lumMod val="75000"/>
              </a:schemeClr>
            </a:gs>
            <a:gs pos="48000">
              <a:schemeClr val="accent6">
                <a:lumMod val="50000"/>
              </a:schemeClr>
            </a:gs>
            <a:gs pos="100000">
              <a:schemeClr val="accent6">
                <a:lumMod val="90000"/>
              </a:schemeClr>
            </a:gs>
          </a:gsLst>
        </a:gradFill>
        <a:ln>
          <a:solidFill>
            <a:schemeClr val="bg2">
              <a:lumMod val="25000"/>
            </a:schemeClr>
          </a:solidFill>
        </a:ln>
      </a:spPr>
      <a:bodyPr rtlCol="0" anchor="ctr"/>
      <a:lstStyle>
        <a:defPPr algn="ctr">
          <a:defRPr dirty="0"/>
        </a:defPPr>
      </a:lstStyle>
      <a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8971</Words>
  <Application>WPS 演示</Application>
  <PresentationFormat>自定义</PresentationFormat>
  <Paragraphs>1770</Paragraphs>
  <Slides>66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66</vt:i4>
      </vt:variant>
    </vt:vector>
  </HeadingPairs>
  <TitlesOfParts>
    <vt:vector size="88" baseType="lpstr">
      <vt:lpstr>Arial</vt:lpstr>
      <vt:lpstr>宋体</vt:lpstr>
      <vt:lpstr>Wingdings</vt:lpstr>
      <vt:lpstr>Calibri</vt:lpstr>
      <vt:lpstr>Broadway</vt:lpstr>
      <vt:lpstr>Gabriola</vt:lpstr>
      <vt:lpstr>楷体</vt:lpstr>
      <vt:lpstr>经典繁仿黑</vt:lpstr>
      <vt:lpstr>Calibri</vt:lpstr>
      <vt:lpstr>微软雅黑</vt:lpstr>
      <vt:lpstr>等线</vt:lpstr>
      <vt:lpstr>等线</vt:lpstr>
      <vt:lpstr>楷体_GB2312</vt:lpstr>
      <vt:lpstr>新宋体</vt:lpstr>
      <vt:lpstr>Arial Unicode MS</vt:lpstr>
      <vt:lpstr>Times New Roman</vt:lpstr>
      <vt:lpstr>Open Sans</vt:lpstr>
      <vt:lpstr>Open Sans</vt:lpstr>
      <vt:lpstr>Arial</vt:lpstr>
      <vt:lpstr>黑体</vt:lpstr>
      <vt:lpstr>6S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6S现场管理方法与技巧</dc:title>
  <dc:creator>第一PPT</dc:creator>
  <cp:keywords>www.1ppt.com</cp:keywords>
  <dc:description>www.1ppt.com</dc:description>
  <cp:lastModifiedBy>铭</cp:lastModifiedBy>
  <cp:revision>292</cp:revision>
  <dcterms:created xsi:type="dcterms:W3CDTF">2019-02-21T15:21:00Z</dcterms:created>
  <dcterms:modified xsi:type="dcterms:W3CDTF">2022-03-01T03:47:02Z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4AD7A9DAFC72463D8E6DF68BE5B5F9AA</vt:lpwstr>
  </property>
  <property fmtid="{D5CDD505-2E9C-101B-9397-08002B2CF9AE}" pid="3" name="KSOProductBuildVer">
    <vt:lpwstr>2052-11.1.0.11045</vt:lpwstr>
  </property>
</Properties>
</file>