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drawings/drawing1.xml" ContentType="application/vnd.openxmlformats-officedocument.drawingml.chartshap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368" r:id="rId3"/>
    <p:sldId id="396" r:id="rId4"/>
    <p:sldId id="397" r:id="rId5"/>
    <p:sldId id="395" r:id="rId6"/>
    <p:sldId id="398" r:id="rId7"/>
    <p:sldId id="404" r:id="rId8"/>
    <p:sldId id="405" r:id="rId9"/>
    <p:sldId id="406" r:id="rId10"/>
    <p:sldId id="407" r:id="rId11"/>
    <p:sldId id="416" r:id="rId12"/>
    <p:sldId id="417" r:id="rId13"/>
    <p:sldId id="418" r:id="rId14"/>
    <p:sldId id="399" r:id="rId15"/>
    <p:sldId id="408" r:id="rId16"/>
    <p:sldId id="409" r:id="rId17"/>
    <p:sldId id="400" r:id="rId18"/>
    <p:sldId id="412" r:id="rId19"/>
    <p:sldId id="413" r:id="rId20"/>
    <p:sldId id="419" r:id="rId21"/>
    <p:sldId id="420" r:id="rId22"/>
    <p:sldId id="421" r:id="rId23"/>
    <p:sldId id="422" r:id="rId24"/>
    <p:sldId id="423" r:id="rId25"/>
    <p:sldId id="424" r:id="rId26"/>
    <p:sldId id="414" r:id="rId27"/>
    <p:sldId id="415" r:id="rId28"/>
    <p:sldId id="394"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gun Vagun" initials="V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F4C97"/>
    <a:srgbClr val="669EE3"/>
    <a:srgbClr val="FFC000"/>
    <a:srgbClr val="FF9900"/>
    <a:srgbClr val="536581"/>
    <a:srgbClr val="73BAFD"/>
    <a:srgbClr val="143A72"/>
    <a:srgbClr val="0B1B3A"/>
    <a:srgbClr val="5377C4"/>
    <a:srgbClr val="0118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96314" autoAdjust="0"/>
  </p:normalViewPr>
  <p:slideViewPr>
    <p:cSldViewPr snapToGrid="0">
      <p:cViewPr varScale="1">
        <p:scale>
          <a:sx n="108" d="100"/>
          <a:sy n="108" d="100"/>
        </p:scale>
        <p:origin x="72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chartUserShapes" Target="../drawings/drawing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F4C97"/>
            </a:solidFill>
            <a:ln>
              <a:noFill/>
            </a:ln>
            <a:effectLst/>
          </c:spPr>
          <c:invertIfNegative val="0"/>
          <c:dLbls>
            <c:delete val="1"/>
          </c:dLbls>
          <c:cat>
            <c:strRef>
              <c:f>Sheet1!$A$2:$A$4</c:f>
              <c:strCache>
                <c:ptCount val="3"/>
                <c:pt idx="0">
                  <c:v>提高工作效率</c:v>
                </c:pt>
                <c:pt idx="1">
                  <c:v>计划能力是各级
管理者能力的体现</c:v>
                </c:pt>
                <c:pt idx="2">
                  <c:v>变被动做事为自发做事</c:v>
                </c:pt>
              </c:strCache>
            </c:strRef>
          </c:cat>
          <c:val>
            <c:numRef>
              <c:f>Sheet1!$B$2:$B$4</c:f>
              <c:numCache>
                <c:formatCode>General</c:formatCode>
                <c:ptCount val="3"/>
                <c:pt idx="0">
                  <c:v>1</c:v>
                </c:pt>
                <c:pt idx="1">
                  <c:v>0.7</c:v>
                </c:pt>
                <c:pt idx="2">
                  <c:v>0.8</c:v>
                </c:pt>
              </c:numCache>
            </c:numRef>
          </c:val>
        </c:ser>
        <c:ser>
          <c:idx val="1"/>
          <c:order val="1"/>
          <c:tx>
            <c:strRef>
              <c:f>Sheet1!$C$1</c:f>
              <c:strCache>
                <c:ptCount val="1"/>
                <c:pt idx="0">
                  <c:v>系列 2</c:v>
                </c:pt>
              </c:strCache>
            </c:strRef>
          </c:tx>
          <c:spPr>
            <a:solidFill>
              <a:srgbClr val="669EE3"/>
            </a:solidFill>
            <a:ln>
              <a:noFill/>
            </a:ln>
            <a:effectLst/>
          </c:spPr>
          <c:invertIfNegative val="0"/>
          <c:dLbls>
            <c:delete val="1"/>
          </c:dLbls>
          <c:cat>
            <c:strRef>
              <c:f>Sheet1!$A$2:$A$4</c:f>
              <c:strCache>
                <c:ptCount val="3"/>
                <c:pt idx="0">
                  <c:v>提高工作效率</c:v>
                </c:pt>
                <c:pt idx="1">
                  <c:v>计划能力是各级
管理者能力的体现</c:v>
                </c:pt>
                <c:pt idx="2">
                  <c:v>变被动做事为自发做事</c:v>
                </c:pt>
              </c:strCache>
            </c:strRef>
          </c:cat>
          <c:val>
            <c:numRef>
              <c:f>Sheet1!$C$2:$C$4</c:f>
              <c:numCache>
                <c:formatCode>General</c:formatCode>
                <c:ptCount val="3"/>
                <c:pt idx="0">
                  <c:v>0.6</c:v>
                </c:pt>
                <c:pt idx="1">
                  <c:v>1</c:v>
                </c:pt>
                <c:pt idx="2">
                  <c:v>1</c:v>
                </c:pt>
              </c:numCache>
            </c:numRef>
          </c:val>
        </c:ser>
        <c:dLbls>
          <c:showLegendKey val="0"/>
          <c:showVal val="0"/>
          <c:showCatName val="0"/>
          <c:showSerName val="0"/>
          <c:showPercent val="0"/>
          <c:showBubbleSize val="0"/>
        </c:dLbls>
        <c:gapWidth val="109"/>
        <c:overlap val="-27"/>
        <c:axId val="427974784"/>
        <c:axId val="431378000"/>
      </c:barChart>
      <c:catAx>
        <c:axId val="427974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1" i="0" u="none" strike="noStrike" kern="1200" baseline="0">
                <a:solidFill>
                  <a:schemeClr val="tx1">
                    <a:lumMod val="65000"/>
                    <a:lumOff val="35000"/>
                  </a:schemeClr>
                </a:solidFill>
                <a:latin typeface="+mn-lt"/>
                <a:ea typeface="+mn-ea"/>
                <a:cs typeface="+mn-ea"/>
                <a:sym typeface="+mn-lt"/>
              </a:defRPr>
            </a:pPr>
          </a:p>
        </c:txPr>
        <c:crossAx val="431378000"/>
        <c:crosses val="autoZero"/>
        <c:auto val="1"/>
        <c:lblAlgn val="ctr"/>
        <c:lblOffset val="100"/>
        <c:noMultiLvlLbl val="0"/>
      </c:catAx>
      <c:valAx>
        <c:axId val="431378000"/>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1" i="0" u="none" strike="noStrike" kern="1200" baseline="0">
                <a:solidFill>
                  <a:schemeClr val="tx1">
                    <a:lumMod val="65000"/>
                    <a:lumOff val="35000"/>
                  </a:schemeClr>
                </a:solidFill>
                <a:latin typeface="+mn-lt"/>
                <a:ea typeface="+mn-ea"/>
                <a:cs typeface="+mn-ea"/>
                <a:sym typeface="+mn-lt"/>
              </a:defRPr>
            </a:pPr>
          </a:p>
        </c:txPr>
        <c:crossAx val="427974784"/>
        <c:crosses val="autoZero"/>
        <c:crossBetween val="between"/>
      </c:valAx>
      <c:spPr>
        <a:noFill/>
        <a:ln>
          <a:noFill/>
        </a:ln>
        <a:effectLst/>
      </c:spPr>
    </c:plotArea>
    <c:plotVisOnly val="1"/>
    <c:dispBlanksAs val="gap"/>
    <c:showDLblsOverMax val="0"/>
  </c:chart>
  <c:spPr>
    <a:noFill/>
    <a:ln>
      <a:noFill/>
    </a:ln>
    <a:effectLst/>
  </c:spPr>
  <c:txPr>
    <a:bodyPr/>
    <a:lstStyle/>
    <a:p>
      <a:pPr>
        <a:defRPr lang="zh-CN" b="1">
          <a:latin typeface="+mn-lt"/>
          <a:ea typeface="+mn-ea"/>
          <a:cs typeface="+mn-ea"/>
          <a:sym typeface="+mn-lt"/>
        </a:defRPr>
      </a:pPr>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0">
    <dgm:fillClrLst meth="repeat">
      <a:schemeClr val="accent1">
        <a:shade val="80000"/>
      </a:schemeClr>
    </dgm:fillClrLst>
    <dgm:linClrLst meth="repeat">
      <a:schemeClr val="lt1"/>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E033D3A-9865-4900-B8D6-73E7ADA201C9}" type="doc">
      <dgm:prSet loTypeId="urn:microsoft.com/office/officeart/2005/8/layout/radial5" loCatId="cycle" qsTypeId="urn:microsoft.com/office/officeart/2005/8/quickstyle/simple1" qsCatId="simple" csTypeId="urn:microsoft.com/office/officeart/2005/8/colors/accent1_3" csCatId="accent1" phldr="1"/>
      <dgm:spPr/>
      <dgm:t>
        <a:bodyPr/>
        <a:lstStyle/>
        <a:p>
          <a:endParaRPr lang="zh-CN" altLang="en-US"/>
        </a:p>
      </dgm:t>
    </dgm:pt>
    <dgm:pt modelId="{3ECA33F6-BB89-414F-AEB7-63092A38E71B}">
      <dgm:prSet phldrT="[文本]"/>
      <dgm:spPr>
        <a:gradFill rotWithShape="0">
          <a:gsLst>
            <a:gs pos="0">
              <a:srgbClr val="3F4C97"/>
            </a:gs>
            <a:gs pos="100000">
              <a:srgbClr val="669EE3"/>
            </a:gs>
          </a:gsLst>
          <a:lin ang="5400000" scaled="0"/>
        </a:gradFill>
      </dgm:spPr>
      <dgm:t>
        <a:bodyPr/>
        <a:lstStyle/>
        <a:p>
          <a:r>
            <a:rPr lang="en-US" altLang="zh-CN" b="1" dirty="0">
              <a:latin typeface="+mn-lt"/>
              <a:ea typeface="+mn-ea"/>
              <a:cs typeface="+mn-ea"/>
              <a:sym typeface="+mn-lt"/>
            </a:rPr>
            <a:t>5W2H</a:t>
          </a:r>
          <a:endParaRPr lang="zh-CN" altLang="en-US" b="1" dirty="0">
            <a:latin typeface="+mn-lt"/>
            <a:ea typeface="+mn-ea"/>
            <a:cs typeface="+mn-ea"/>
            <a:sym typeface="+mn-lt"/>
          </a:endParaRPr>
        </a:p>
      </dgm:t>
    </dgm:pt>
    <dgm:pt modelId="{E1098A92-04D8-4581-9E51-0B554EB8C33F}" cxnId="{4B4B21E1-DB18-43B1-B32C-054BC9ABC29E}" type="parTrans">
      <dgm:prSet/>
      <dgm:spPr/>
      <dgm:t>
        <a:bodyPr/>
        <a:lstStyle/>
        <a:p>
          <a:endParaRPr lang="zh-CN" altLang="en-US"/>
        </a:p>
      </dgm:t>
    </dgm:pt>
    <dgm:pt modelId="{99FB0105-FE8A-49D1-AD18-1895E51BAD03}" cxnId="{4B4B21E1-DB18-43B1-B32C-054BC9ABC29E}" type="sibTrans">
      <dgm:prSet/>
      <dgm:spPr/>
      <dgm:t>
        <a:bodyPr/>
        <a:lstStyle/>
        <a:p>
          <a:endParaRPr lang="zh-CN" altLang="en-US"/>
        </a:p>
      </dgm:t>
    </dgm:pt>
    <dgm:pt modelId="{16CF1C61-2170-4C0D-A1CA-8CE60DD9C482}">
      <dgm:prSet phldrT="[文本]"/>
      <dgm:spPr/>
      <dgm:t>
        <a:bodyPr/>
        <a:lstStyle/>
        <a:p>
          <a:r>
            <a:rPr lang="en-US" altLang="zh-CN" b="1" dirty="0">
              <a:latin typeface="+mn-lt"/>
              <a:ea typeface="+mn-ea"/>
              <a:cs typeface="+mn-ea"/>
              <a:sym typeface="+mn-lt"/>
            </a:rPr>
            <a:t>Why</a:t>
          </a:r>
          <a:endParaRPr lang="zh-CN" altLang="en-US" b="1" dirty="0">
            <a:latin typeface="+mn-lt"/>
            <a:ea typeface="+mn-ea"/>
            <a:cs typeface="+mn-ea"/>
            <a:sym typeface="+mn-lt"/>
          </a:endParaRPr>
        </a:p>
      </dgm:t>
    </dgm:pt>
    <dgm:pt modelId="{AFE1C5DB-8CFC-4E59-92BE-9D480237F7DE}" cxnId="{0A7081F9-0A86-4B85-9DF7-C5DC542EF989}" type="parTrans">
      <dgm:prSet/>
      <dgm:spPr/>
      <dgm:t>
        <a:bodyPr/>
        <a:lstStyle/>
        <a:p>
          <a:endParaRPr lang="zh-CN" altLang="en-US"/>
        </a:p>
      </dgm:t>
    </dgm:pt>
    <dgm:pt modelId="{D6CB66FF-E092-49B4-9AD4-5465CABC7E2D}" cxnId="{0A7081F9-0A86-4B85-9DF7-C5DC542EF989}" type="sibTrans">
      <dgm:prSet/>
      <dgm:spPr/>
      <dgm:t>
        <a:bodyPr/>
        <a:lstStyle/>
        <a:p>
          <a:endParaRPr lang="zh-CN" altLang="en-US"/>
        </a:p>
      </dgm:t>
    </dgm:pt>
    <dgm:pt modelId="{1ABB7D16-C1C9-4964-8EF5-EDC38A3EF123}">
      <dgm:prSet phldrT="[文本]"/>
      <dgm:spPr/>
      <dgm:t>
        <a:bodyPr/>
        <a:lstStyle/>
        <a:p>
          <a:r>
            <a:rPr lang="en-US" altLang="zh-CN" b="1" dirty="0">
              <a:latin typeface="+mn-lt"/>
              <a:ea typeface="+mn-ea"/>
              <a:cs typeface="+mn-ea"/>
              <a:sym typeface="+mn-lt"/>
            </a:rPr>
            <a:t>What</a:t>
          </a:r>
          <a:endParaRPr lang="zh-CN" altLang="en-US" b="1" dirty="0">
            <a:latin typeface="+mn-lt"/>
            <a:ea typeface="+mn-ea"/>
            <a:cs typeface="+mn-ea"/>
            <a:sym typeface="+mn-lt"/>
          </a:endParaRPr>
        </a:p>
      </dgm:t>
    </dgm:pt>
    <dgm:pt modelId="{A0CBA108-F06F-413B-B22A-42AE00FCD82E}" cxnId="{4A0D96B0-220E-4645-8E99-AEDB212A3691}" type="parTrans">
      <dgm:prSet/>
      <dgm:spPr/>
      <dgm:t>
        <a:bodyPr/>
        <a:lstStyle/>
        <a:p>
          <a:endParaRPr lang="zh-CN" altLang="en-US"/>
        </a:p>
      </dgm:t>
    </dgm:pt>
    <dgm:pt modelId="{54D88B96-C7A7-4F59-BBE0-3CC161121EC2}" cxnId="{4A0D96B0-220E-4645-8E99-AEDB212A3691}" type="sibTrans">
      <dgm:prSet/>
      <dgm:spPr/>
      <dgm:t>
        <a:bodyPr/>
        <a:lstStyle/>
        <a:p>
          <a:endParaRPr lang="zh-CN" altLang="en-US"/>
        </a:p>
      </dgm:t>
    </dgm:pt>
    <dgm:pt modelId="{9A04D145-6402-432A-B1DE-6C03E91F8F0D}">
      <dgm:prSet phldrT="[文本]"/>
      <dgm:spPr/>
      <dgm:t>
        <a:bodyPr/>
        <a:lstStyle/>
        <a:p>
          <a:r>
            <a:rPr lang="en-US" altLang="zh-CN" b="1" dirty="0">
              <a:latin typeface="+mn-lt"/>
              <a:ea typeface="+mn-ea"/>
              <a:cs typeface="+mn-ea"/>
              <a:sym typeface="+mn-lt"/>
            </a:rPr>
            <a:t>When</a:t>
          </a:r>
          <a:endParaRPr lang="zh-CN" altLang="en-US" b="1" dirty="0">
            <a:latin typeface="+mn-lt"/>
            <a:ea typeface="+mn-ea"/>
            <a:cs typeface="+mn-ea"/>
            <a:sym typeface="+mn-lt"/>
          </a:endParaRPr>
        </a:p>
      </dgm:t>
    </dgm:pt>
    <dgm:pt modelId="{55CFAFA7-5489-4172-9693-AA95310808FD}" cxnId="{30962919-13AA-4502-AEA3-266ADBB889B6}" type="parTrans">
      <dgm:prSet/>
      <dgm:spPr/>
      <dgm:t>
        <a:bodyPr/>
        <a:lstStyle/>
        <a:p>
          <a:endParaRPr lang="zh-CN" altLang="en-US"/>
        </a:p>
      </dgm:t>
    </dgm:pt>
    <dgm:pt modelId="{35BBDF26-426A-4034-B41C-542FBF6D56CE}" cxnId="{30962919-13AA-4502-AEA3-266ADBB889B6}" type="sibTrans">
      <dgm:prSet/>
      <dgm:spPr/>
      <dgm:t>
        <a:bodyPr/>
        <a:lstStyle/>
        <a:p>
          <a:endParaRPr lang="zh-CN" altLang="en-US"/>
        </a:p>
      </dgm:t>
    </dgm:pt>
    <dgm:pt modelId="{3B432E40-C92E-49AA-A910-CBD154D5EE21}">
      <dgm:prSet phldrT="[文本]"/>
      <dgm:spPr/>
      <dgm:t>
        <a:bodyPr/>
        <a:lstStyle/>
        <a:p>
          <a:r>
            <a:rPr lang="en-US" altLang="zh-CN" b="1" dirty="0">
              <a:latin typeface="+mn-lt"/>
              <a:ea typeface="+mn-ea"/>
              <a:cs typeface="+mn-ea"/>
              <a:sym typeface="+mn-lt"/>
            </a:rPr>
            <a:t>How</a:t>
          </a:r>
          <a:endParaRPr lang="zh-CN" altLang="en-US" b="1" dirty="0">
            <a:latin typeface="+mn-lt"/>
            <a:ea typeface="+mn-ea"/>
            <a:cs typeface="+mn-ea"/>
            <a:sym typeface="+mn-lt"/>
          </a:endParaRPr>
        </a:p>
      </dgm:t>
    </dgm:pt>
    <dgm:pt modelId="{D7100E51-3930-45F4-8AB5-ED0C7104E688}" cxnId="{0D98ECD5-8CD5-4621-8D3A-CD50F2ABE6FC}" type="parTrans">
      <dgm:prSet/>
      <dgm:spPr/>
      <dgm:t>
        <a:bodyPr/>
        <a:lstStyle/>
        <a:p>
          <a:endParaRPr lang="zh-CN" altLang="en-US"/>
        </a:p>
      </dgm:t>
    </dgm:pt>
    <dgm:pt modelId="{24E97AD0-ADB4-4B63-AB6C-8CFEF08D0EB4}" cxnId="{0D98ECD5-8CD5-4621-8D3A-CD50F2ABE6FC}" type="sibTrans">
      <dgm:prSet/>
      <dgm:spPr/>
      <dgm:t>
        <a:bodyPr/>
        <a:lstStyle/>
        <a:p>
          <a:endParaRPr lang="zh-CN" altLang="en-US"/>
        </a:p>
      </dgm:t>
    </dgm:pt>
    <dgm:pt modelId="{BA1FBE23-9D68-40B0-8B36-4CB2F3D151F8}">
      <dgm:prSet/>
      <dgm:spPr/>
      <dgm:t>
        <a:bodyPr/>
        <a:lstStyle/>
        <a:p>
          <a:r>
            <a:rPr lang="en-US" altLang="zh-CN" b="1" dirty="0">
              <a:latin typeface="+mn-lt"/>
              <a:ea typeface="+mn-ea"/>
              <a:cs typeface="+mn-ea"/>
              <a:sym typeface="+mn-lt"/>
            </a:rPr>
            <a:t>Where</a:t>
          </a:r>
          <a:endParaRPr lang="zh-CN" altLang="en-US" b="1" dirty="0">
            <a:latin typeface="+mn-lt"/>
            <a:ea typeface="+mn-ea"/>
            <a:cs typeface="+mn-ea"/>
            <a:sym typeface="+mn-lt"/>
          </a:endParaRPr>
        </a:p>
      </dgm:t>
    </dgm:pt>
    <dgm:pt modelId="{94023E3B-6135-431A-8F5A-3CA410A07DE2}" cxnId="{62272BED-8DDF-4CFD-A3F4-F9E42D0FA324}" type="parTrans">
      <dgm:prSet/>
      <dgm:spPr/>
      <dgm:t>
        <a:bodyPr/>
        <a:lstStyle/>
        <a:p>
          <a:endParaRPr lang="zh-CN" altLang="en-US"/>
        </a:p>
      </dgm:t>
    </dgm:pt>
    <dgm:pt modelId="{F1020607-46ED-4817-89BF-EE56288D7E68}" cxnId="{62272BED-8DDF-4CFD-A3F4-F9E42D0FA324}" type="sibTrans">
      <dgm:prSet/>
      <dgm:spPr/>
      <dgm:t>
        <a:bodyPr/>
        <a:lstStyle/>
        <a:p>
          <a:endParaRPr lang="zh-CN" altLang="en-US"/>
        </a:p>
      </dgm:t>
    </dgm:pt>
    <dgm:pt modelId="{15895148-8644-4C40-A678-9A7D868ACA25}">
      <dgm:prSet/>
      <dgm:spPr/>
      <dgm:t>
        <a:bodyPr/>
        <a:lstStyle/>
        <a:p>
          <a:r>
            <a:rPr lang="en-US" altLang="zh-CN" b="1" dirty="0">
              <a:latin typeface="+mn-lt"/>
              <a:ea typeface="+mn-ea"/>
              <a:cs typeface="+mn-ea"/>
              <a:sym typeface="+mn-lt"/>
            </a:rPr>
            <a:t>Who</a:t>
          </a:r>
          <a:endParaRPr lang="zh-CN" altLang="en-US" b="1" dirty="0">
            <a:latin typeface="+mn-lt"/>
            <a:ea typeface="+mn-ea"/>
            <a:cs typeface="+mn-ea"/>
            <a:sym typeface="+mn-lt"/>
          </a:endParaRPr>
        </a:p>
      </dgm:t>
    </dgm:pt>
    <dgm:pt modelId="{C0CA02E6-D713-467E-A49C-14902C29EE09}" cxnId="{308CD883-C1BF-4798-874C-6C35705E0E7F}" type="parTrans">
      <dgm:prSet/>
      <dgm:spPr/>
      <dgm:t>
        <a:bodyPr/>
        <a:lstStyle/>
        <a:p>
          <a:endParaRPr lang="zh-CN" altLang="en-US"/>
        </a:p>
      </dgm:t>
    </dgm:pt>
    <dgm:pt modelId="{B9776C86-FF83-4607-A722-D5A740C557CB}" cxnId="{308CD883-C1BF-4798-874C-6C35705E0E7F}" type="sibTrans">
      <dgm:prSet/>
      <dgm:spPr/>
      <dgm:t>
        <a:bodyPr/>
        <a:lstStyle/>
        <a:p>
          <a:endParaRPr lang="zh-CN" altLang="en-US"/>
        </a:p>
      </dgm:t>
    </dgm:pt>
    <dgm:pt modelId="{4A776852-8DE2-40A2-843B-9335FEE9C7A0}">
      <dgm:prSet/>
      <dgm:spPr/>
      <dgm:t>
        <a:bodyPr/>
        <a:lstStyle/>
        <a:p>
          <a:r>
            <a:rPr lang="en-US" altLang="zh-CN" b="1" dirty="0">
              <a:latin typeface="+mn-lt"/>
              <a:ea typeface="+mn-ea"/>
              <a:cs typeface="+mn-ea"/>
              <a:sym typeface="+mn-lt"/>
            </a:rPr>
            <a:t>How much</a:t>
          </a:r>
          <a:endParaRPr lang="zh-CN" altLang="en-US" b="1" dirty="0">
            <a:latin typeface="+mn-lt"/>
            <a:ea typeface="+mn-ea"/>
            <a:cs typeface="+mn-ea"/>
            <a:sym typeface="+mn-lt"/>
          </a:endParaRPr>
        </a:p>
      </dgm:t>
    </dgm:pt>
    <dgm:pt modelId="{E35160F5-214E-4513-B2AC-F4771794CBFA}" cxnId="{752EF7E2-7EB8-4F8F-B292-C71AB935E4BF}" type="parTrans">
      <dgm:prSet/>
      <dgm:spPr/>
      <dgm:t>
        <a:bodyPr/>
        <a:lstStyle/>
        <a:p>
          <a:endParaRPr lang="zh-CN" altLang="en-US"/>
        </a:p>
      </dgm:t>
    </dgm:pt>
    <dgm:pt modelId="{67F91D34-7E2E-490F-A07C-D2A1653AA950}" cxnId="{752EF7E2-7EB8-4F8F-B292-C71AB935E4BF}" type="sibTrans">
      <dgm:prSet/>
      <dgm:spPr/>
      <dgm:t>
        <a:bodyPr/>
        <a:lstStyle/>
        <a:p>
          <a:endParaRPr lang="zh-CN" altLang="en-US"/>
        </a:p>
      </dgm:t>
    </dgm:pt>
    <dgm:pt modelId="{D0C62334-48EF-402D-BB8C-72563AD73241}" type="pres">
      <dgm:prSet presAssocID="{9E033D3A-9865-4900-B8D6-73E7ADA201C9}" presName="Name0" presStyleCnt="0">
        <dgm:presLayoutVars>
          <dgm:chMax val="1"/>
          <dgm:dir/>
          <dgm:animLvl val="ctr"/>
          <dgm:resizeHandles val="exact"/>
        </dgm:presLayoutVars>
      </dgm:prSet>
      <dgm:spPr/>
      <dgm:t>
        <a:bodyPr/>
        <a:lstStyle/>
        <a:p>
          <a:endParaRPr lang="zh-CN" altLang="en-US"/>
        </a:p>
      </dgm:t>
    </dgm:pt>
    <dgm:pt modelId="{7D915E55-91F8-4DAA-948C-A8479DB84064}" type="pres">
      <dgm:prSet presAssocID="{3ECA33F6-BB89-414F-AEB7-63092A38E71B}" presName="centerShape" presStyleLbl="node0" presStyleIdx="0" presStyleCnt="1"/>
      <dgm:spPr/>
      <dgm:t>
        <a:bodyPr/>
        <a:lstStyle/>
        <a:p>
          <a:endParaRPr lang="zh-CN" altLang="en-US"/>
        </a:p>
      </dgm:t>
    </dgm:pt>
    <dgm:pt modelId="{9E9BE3F1-93F7-4BDB-B2AF-708101D0F817}" type="pres">
      <dgm:prSet presAssocID="{AFE1C5DB-8CFC-4E59-92BE-9D480237F7DE}" presName="parTrans" presStyleLbl="sibTrans2D1" presStyleIdx="0" presStyleCnt="7"/>
      <dgm:spPr/>
      <dgm:t>
        <a:bodyPr/>
        <a:lstStyle/>
        <a:p>
          <a:endParaRPr lang="zh-CN" altLang="en-US"/>
        </a:p>
      </dgm:t>
    </dgm:pt>
    <dgm:pt modelId="{9F739796-805D-4054-8D71-D881ACF7A59E}" type="pres">
      <dgm:prSet presAssocID="{AFE1C5DB-8CFC-4E59-92BE-9D480237F7DE}" presName="connectorText" presStyleLbl="sibTrans2D1" presStyleIdx="0" presStyleCnt="7"/>
      <dgm:spPr/>
      <dgm:t>
        <a:bodyPr/>
        <a:lstStyle/>
        <a:p>
          <a:endParaRPr lang="zh-CN" altLang="en-US"/>
        </a:p>
      </dgm:t>
    </dgm:pt>
    <dgm:pt modelId="{13DB76B7-D225-45C9-BD04-07822C3D3B87}" type="pres">
      <dgm:prSet presAssocID="{16CF1C61-2170-4C0D-A1CA-8CE60DD9C482}" presName="node" presStyleLbl="node1" presStyleIdx="0" presStyleCnt="7">
        <dgm:presLayoutVars>
          <dgm:bulletEnabled val="1"/>
        </dgm:presLayoutVars>
      </dgm:prSet>
      <dgm:spPr/>
      <dgm:t>
        <a:bodyPr/>
        <a:lstStyle/>
        <a:p>
          <a:endParaRPr lang="zh-CN" altLang="en-US"/>
        </a:p>
      </dgm:t>
    </dgm:pt>
    <dgm:pt modelId="{1BBC852B-3247-4F1C-9EB1-87F91473A9BE}" type="pres">
      <dgm:prSet presAssocID="{A0CBA108-F06F-413B-B22A-42AE00FCD82E}" presName="parTrans" presStyleLbl="sibTrans2D1" presStyleIdx="1" presStyleCnt="7"/>
      <dgm:spPr/>
      <dgm:t>
        <a:bodyPr/>
        <a:lstStyle/>
        <a:p>
          <a:endParaRPr lang="zh-CN" altLang="en-US"/>
        </a:p>
      </dgm:t>
    </dgm:pt>
    <dgm:pt modelId="{626A04A6-B45F-4565-8723-91D8009D49C2}" type="pres">
      <dgm:prSet presAssocID="{A0CBA108-F06F-413B-B22A-42AE00FCD82E}" presName="connectorText" presStyleLbl="sibTrans2D1" presStyleIdx="1" presStyleCnt="7"/>
      <dgm:spPr/>
      <dgm:t>
        <a:bodyPr/>
        <a:lstStyle/>
        <a:p>
          <a:endParaRPr lang="zh-CN" altLang="en-US"/>
        </a:p>
      </dgm:t>
    </dgm:pt>
    <dgm:pt modelId="{37CC65B4-5AA9-4F62-AD7C-AA9EC8F7BF1D}" type="pres">
      <dgm:prSet presAssocID="{1ABB7D16-C1C9-4964-8EF5-EDC38A3EF123}" presName="node" presStyleLbl="node1" presStyleIdx="1" presStyleCnt="7">
        <dgm:presLayoutVars>
          <dgm:bulletEnabled val="1"/>
        </dgm:presLayoutVars>
      </dgm:prSet>
      <dgm:spPr/>
      <dgm:t>
        <a:bodyPr/>
        <a:lstStyle/>
        <a:p>
          <a:endParaRPr lang="zh-CN" altLang="en-US"/>
        </a:p>
      </dgm:t>
    </dgm:pt>
    <dgm:pt modelId="{5BFCD523-2EE5-4EB0-BF2A-9A850BDC1B86}" type="pres">
      <dgm:prSet presAssocID="{55CFAFA7-5489-4172-9693-AA95310808FD}" presName="parTrans" presStyleLbl="sibTrans2D1" presStyleIdx="2" presStyleCnt="7"/>
      <dgm:spPr/>
      <dgm:t>
        <a:bodyPr/>
        <a:lstStyle/>
        <a:p>
          <a:endParaRPr lang="zh-CN" altLang="en-US"/>
        </a:p>
      </dgm:t>
    </dgm:pt>
    <dgm:pt modelId="{BEFC344B-E29A-43F8-A7DA-942D1F31888E}" type="pres">
      <dgm:prSet presAssocID="{55CFAFA7-5489-4172-9693-AA95310808FD}" presName="connectorText" presStyleLbl="sibTrans2D1" presStyleIdx="2" presStyleCnt="7"/>
      <dgm:spPr/>
      <dgm:t>
        <a:bodyPr/>
        <a:lstStyle/>
        <a:p>
          <a:endParaRPr lang="zh-CN" altLang="en-US"/>
        </a:p>
      </dgm:t>
    </dgm:pt>
    <dgm:pt modelId="{1DE8CB50-3964-49EF-B207-D637F0AF28FB}" type="pres">
      <dgm:prSet presAssocID="{9A04D145-6402-432A-B1DE-6C03E91F8F0D}" presName="node" presStyleLbl="node1" presStyleIdx="2" presStyleCnt="7">
        <dgm:presLayoutVars>
          <dgm:bulletEnabled val="1"/>
        </dgm:presLayoutVars>
      </dgm:prSet>
      <dgm:spPr/>
      <dgm:t>
        <a:bodyPr/>
        <a:lstStyle/>
        <a:p>
          <a:endParaRPr lang="zh-CN" altLang="en-US"/>
        </a:p>
      </dgm:t>
    </dgm:pt>
    <dgm:pt modelId="{2321FAE1-5F69-458D-AA83-CA7592939DBA}" type="pres">
      <dgm:prSet presAssocID="{94023E3B-6135-431A-8F5A-3CA410A07DE2}" presName="parTrans" presStyleLbl="sibTrans2D1" presStyleIdx="3" presStyleCnt="7"/>
      <dgm:spPr/>
      <dgm:t>
        <a:bodyPr/>
        <a:lstStyle/>
        <a:p>
          <a:endParaRPr lang="zh-CN" altLang="en-US"/>
        </a:p>
      </dgm:t>
    </dgm:pt>
    <dgm:pt modelId="{25960B82-2E1A-42D7-8A1D-EC9968C32EE1}" type="pres">
      <dgm:prSet presAssocID="{94023E3B-6135-431A-8F5A-3CA410A07DE2}" presName="connectorText" presStyleLbl="sibTrans2D1" presStyleIdx="3" presStyleCnt="7"/>
      <dgm:spPr/>
      <dgm:t>
        <a:bodyPr/>
        <a:lstStyle/>
        <a:p>
          <a:endParaRPr lang="zh-CN" altLang="en-US"/>
        </a:p>
      </dgm:t>
    </dgm:pt>
    <dgm:pt modelId="{9D63A8B3-2FA2-4CC7-A9E4-2407EB1745E5}" type="pres">
      <dgm:prSet presAssocID="{BA1FBE23-9D68-40B0-8B36-4CB2F3D151F8}" presName="node" presStyleLbl="node1" presStyleIdx="3" presStyleCnt="7">
        <dgm:presLayoutVars>
          <dgm:bulletEnabled val="1"/>
        </dgm:presLayoutVars>
      </dgm:prSet>
      <dgm:spPr/>
      <dgm:t>
        <a:bodyPr/>
        <a:lstStyle/>
        <a:p>
          <a:endParaRPr lang="zh-CN" altLang="en-US"/>
        </a:p>
      </dgm:t>
    </dgm:pt>
    <dgm:pt modelId="{948F9FC9-B72E-467A-A041-633EC3FA638B}" type="pres">
      <dgm:prSet presAssocID="{C0CA02E6-D713-467E-A49C-14902C29EE09}" presName="parTrans" presStyleLbl="sibTrans2D1" presStyleIdx="4" presStyleCnt="7"/>
      <dgm:spPr/>
      <dgm:t>
        <a:bodyPr/>
        <a:lstStyle/>
        <a:p>
          <a:endParaRPr lang="zh-CN" altLang="en-US"/>
        </a:p>
      </dgm:t>
    </dgm:pt>
    <dgm:pt modelId="{D5664DA0-88FB-4632-90B3-C194C506A133}" type="pres">
      <dgm:prSet presAssocID="{C0CA02E6-D713-467E-A49C-14902C29EE09}" presName="connectorText" presStyleLbl="sibTrans2D1" presStyleIdx="4" presStyleCnt="7"/>
      <dgm:spPr/>
      <dgm:t>
        <a:bodyPr/>
        <a:lstStyle/>
        <a:p>
          <a:endParaRPr lang="zh-CN" altLang="en-US"/>
        </a:p>
      </dgm:t>
    </dgm:pt>
    <dgm:pt modelId="{299530A7-0E83-4538-A97A-4A8BE5CF503D}" type="pres">
      <dgm:prSet presAssocID="{15895148-8644-4C40-A678-9A7D868ACA25}" presName="node" presStyleLbl="node1" presStyleIdx="4" presStyleCnt="7">
        <dgm:presLayoutVars>
          <dgm:bulletEnabled val="1"/>
        </dgm:presLayoutVars>
      </dgm:prSet>
      <dgm:spPr/>
      <dgm:t>
        <a:bodyPr/>
        <a:lstStyle/>
        <a:p>
          <a:endParaRPr lang="zh-CN" altLang="en-US"/>
        </a:p>
      </dgm:t>
    </dgm:pt>
    <dgm:pt modelId="{2616F507-7A62-4212-882E-91FAF8FAF3DD}" type="pres">
      <dgm:prSet presAssocID="{D7100E51-3930-45F4-8AB5-ED0C7104E688}" presName="parTrans" presStyleLbl="sibTrans2D1" presStyleIdx="5" presStyleCnt="7"/>
      <dgm:spPr/>
      <dgm:t>
        <a:bodyPr/>
        <a:lstStyle/>
        <a:p>
          <a:endParaRPr lang="zh-CN" altLang="en-US"/>
        </a:p>
      </dgm:t>
    </dgm:pt>
    <dgm:pt modelId="{50F79A76-7EC2-4FD5-8F84-AEBE991A3117}" type="pres">
      <dgm:prSet presAssocID="{D7100E51-3930-45F4-8AB5-ED0C7104E688}" presName="connectorText" presStyleLbl="sibTrans2D1" presStyleIdx="5" presStyleCnt="7"/>
      <dgm:spPr/>
      <dgm:t>
        <a:bodyPr/>
        <a:lstStyle/>
        <a:p>
          <a:endParaRPr lang="zh-CN" altLang="en-US"/>
        </a:p>
      </dgm:t>
    </dgm:pt>
    <dgm:pt modelId="{7A4DE3F9-19C9-461B-B884-291F3D6B8DCE}" type="pres">
      <dgm:prSet presAssocID="{3B432E40-C92E-49AA-A910-CBD154D5EE21}" presName="node" presStyleLbl="node1" presStyleIdx="5" presStyleCnt="7">
        <dgm:presLayoutVars>
          <dgm:bulletEnabled val="1"/>
        </dgm:presLayoutVars>
      </dgm:prSet>
      <dgm:spPr/>
      <dgm:t>
        <a:bodyPr/>
        <a:lstStyle/>
        <a:p>
          <a:endParaRPr lang="zh-CN" altLang="en-US"/>
        </a:p>
      </dgm:t>
    </dgm:pt>
    <dgm:pt modelId="{68A40F3B-7303-4A16-B122-89B8A809011A}" type="pres">
      <dgm:prSet presAssocID="{E35160F5-214E-4513-B2AC-F4771794CBFA}" presName="parTrans" presStyleLbl="sibTrans2D1" presStyleIdx="6" presStyleCnt="7"/>
      <dgm:spPr/>
      <dgm:t>
        <a:bodyPr/>
        <a:lstStyle/>
        <a:p>
          <a:endParaRPr lang="zh-CN" altLang="en-US"/>
        </a:p>
      </dgm:t>
    </dgm:pt>
    <dgm:pt modelId="{37C4AE34-F15C-40E0-A820-963AB3D4195D}" type="pres">
      <dgm:prSet presAssocID="{E35160F5-214E-4513-B2AC-F4771794CBFA}" presName="connectorText" presStyleLbl="sibTrans2D1" presStyleIdx="6" presStyleCnt="7"/>
      <dgm:spPr/>
      <dgm:t>
        <a:bodyPr/>
        <a:lstStyle/>
        <a:p>
          <a:endParaRPr lang="zh-CN" altLang="en-US"/>
        </a:p>
      </dgm:t>
    </dgm:pt>
    <dgm:pt modelId="{E9BF6569-7121-424C-8696-729EA8F964E4}" type="pres">
      <dgm:prSet presAssocID="{4A776852-8DE2-40A2-843B-9335FEE9C7A0}" presName="node" presStyleLbl="node1" presStyleIdx="6" presStyleCnt="7">
        <dgm:presLayoutVars>
          <dgm:bulletEnabled val="1"/>
        </dgm:presLayoutVars>
      </dgm:prSet>
      <dgm:spPr/>
      <dgm:t>
        <a:bodyPr/>
        <a:lstStyle/>
        <a:p>
          <a:endParaRPr lang="zh-CN" altLang="en-US"/>
        </a:p>
      </dgm:t>
    </dgm:pt>
  </dgm:ptLst>
  <dgm:cxnLst>
    <dgm:cxn modelId="{3739D76A-DF2C-4FCF-9F35-F9E96B6832C5}" type="presOf" srcId="{E35160F5-214E-4513-B2AC-F4771794CBFA}" destId="{68A40F3B-7303-4A16-B122-89B8A809011A}" srcOrd="0" destOrd="0" presId="urn:microsoft.com/office/officeart/2005/8/layout/radial5"/>
    <dgm:cxn modelId="{D0515D62-6119-4F1B-A166-17E34441DC6A}" type="presOf" srcId="{4A776852-8DE2-40A2-843B-9335FEE9C7A0}" destId="{E9BF6569-7121-424C-8696-729EA8F964E4}" srcOrd="0" destOrd="0" presId="urn:microsoft.com/office/officeart/2005/8/layout/radial5"/>
    <dgm:cxn modelId="{62272BED-8DDF-4CFD-A3F4-F9E42D0FA324}" srcId="{3ECA33F6-BB89-414F-AEB7-63092A38E71B}" destId="{BA1FBE23-9D68-40B0-8B36-4CB2F3D151F8}" srcOrd="3" destOrd="0" parTransId="{94023E3B-6135-431A-8F5A-3CA410A07DE2}" sibTransId="{F1020607-46ED-4817-89BF-EE56288D7E68}"/>
    <dgm:cxn modelId="{A3698BA7-DCF9-441A-941D-A37BE36154E5}" type="presOf" srcId="{C0CA02E6-D713-467E-A49C-14902C29EE09}" destId="{948F9FC9-B72E-467A-A041-633EC3FA638B}" srcOrd="0" destOrd="0" presId="urn:microsoft.com/office/officeart/2005/8/layout/radial5"/>
    <dgm:cxn modelId="{BC16AE5D-7AB9-436D-967C-C808CF81AC28}" type="presOf" srcId="{55CFAFA7-5489-4172-9693-AA95310808FD}" destId="{5BFCD523-2EE5-4EB0-BF2A-9A850BDC1B86}" srcOrd="0" destOrd="0" presId="urn:microsoft.com/office/officeart/2005/8/layout/radial5"/>
    <dgm:cxn modelId="{752EF7E2-7EB8-4F8F-B292-C71AB935E4BF}" srcId="{3ECA33F6-BB89-414F-AEB7-63092A38E71B}" destId="{4A776852-8DE2-40A2-843B-9335FEE9C7A0}" srcOrd="6" destOrd="0" parTransId="{E35160F5-214E-4513-B2AC-F4771794CBFA}" sibTransId="{67F91D34-7E2E-490F-A07C-D2A1653AA950}"/>
    <dgm:cxn modelId="{4A0D96B0-220E-4645-8E99-AEDB212A3691}" srcId="{3ECA33F6-BB89-414F-AEB7-63092A38E71B}" destId="{1ABB7D16-C1C9-4964-8EF5-EDC38A3EF123}" srcOrd="1" destOrd="0" parTransId="{A0CBA108-F06F-413B-B22A-42AE00FCD82E}" sibTransId="{54D88B96-C7A7-4F59-BBE0-3CC161121EC2}"/>
    <dgm:cxn modelId="{9200BC58-286C-4AB3-A110-DE84B2997F47}" type="presOf" srcId="{1ABB7D16-C1C9-4964-8EF5-EDC38A3EF123}" destId="{37CC65B4-5AA9-4F62-AD7C-AA9EC8F7BF1D}" srcOrd="0" destOrd="0" presId="urn:microsoft.com/office/officeart/2005/8/layout/radial5"/>
    <dgm:cxn modelId="{F894B732-7B6D-46E3-9499-7ADA7D95760A}" type="presOf" srcId="{AFE1C5DB-8CFC-4E59-92BE-9D480237F7DE}" destId="{9F739796-805D-4054-8D71-D881ACF7A59E}" srcOrd="1" destOrd="0" presId="urn:microsoft.com/office/officeart/2005/8/layout/radial5"/>
    <dgm:cxn modelId="{42BBEB13-3893-4B03-A59D-DDF8A460F9A7}" type="presOf" srcId="{55CFAFA7-5489-4172-9693-AA95310808FD}" destId="{BEFC344B-E29A-43F8-A7DA-942D1F31888E}" srcOrd="1" destOrd="0" presId="urn:microsoft.com/office/officeart/2005/8/layout/radial5"/>
    <dgm:cxn modelId="{942C6F20-4572-42DA-9835-6C4CF591D065}" type="presOf" srcId="{A0CBA108-F06F-413B-B22A-42AE00FCD82E}" destId="{626A04A6-B45F-4565-8723-91D8009D49C2}" srcOrd="1" destOrd="0" presId="urn:microsoft.com/office/officeart/2005/8/layout/radial5"/>
    <dgm:cxn modelId="{87070B5A-839A-4B87-99B1-8408F67F0FE4}" type="presOf" srcId="{C0CA02E6-D713-467E-A49C-14902C29EE09}" destId="{D5664DA0-88FB-4632-90B3-C194C506A133}" srcOrd="1" destOrd="0" presId="urn:microsoft.com/office/officeart/2005/8/layout/radial5"/>
    <dgm:cxn modelId="{0A7081F9-0A86-4B85-9DF7-C5DC542EF989}" srcId="{3ECA33F6-BB89-414F-AEB7-63092A38E71B}" destId="{16CF1C61-2170-4C0D-A1CA-8CE60DD9C482}" srcOrd="0" destOrd="0" parTransId="{AFE1C5DB-8CFC-4E59-92BE-9D480237F7DE}" sibTransId="{D6CB66FF-E092-49B4-9AD4-5465CABC7E2D}"/>
    <dgm:cxn modelId="{BB4D0718-E076-4141-AA37-F7E1848DAB0F}" type="presOf" srcId="{D7100E51-3930-45F4-8AB5-ED0C7104E688}" destId="{50F79A76-7EC2-4FD5-8F84-AEBE991A3117}" srcOrd="1" destOrd="0" presId="urn:microsoft.com/office/officeart/2005/8/layout/radial5"/>
    <dgm:cxn modelId="{4B4B21E1-DB18-43B1-B32C-054BC9ABC29E}" srcId="{9E033D3A-9865-4900-B8D6-73E7ADA201C9}" destId="{3ECA33F6-BB89-414F-AEB7-63092A38E71B}" srcOrd="0" destOrd="0" parTransId="{E1098A92-04D8-4581-9E51-0B554EB8C33F}" sibTransId="{99FB0105-FE8A-49D1-AD18-1895E51BAD03}"/>
    <dgm:cxn modelId="{C0A37311-2A06-4D89-92C5-875BB2DD7BA4}" type="presOf" srcId="{BA1FBE23-9D68-40B0-8B36-4CB2F3D151F8}" destId="{9D63A8B3-2FA2-4CC7-A9E4-2407EB1745E5}" srcOrd="0" destOrd="0" presId="urn:microsoft.com/office/officeart/2005/8/layout/radial5"/>
    <dgm:cxn modelId="{6B6C89C0-79F4-4950-B822-8FB27D387215}" type="presOf" srcId="{E35160F5-214E-4513-B2AC-F4771794CBFA}" destId="{37C4AE34-F15C-40E0-A820-963AB3D4195D}" srcOrd="1" destOrd="0" presId="urn:microsoft.com/office/officeart/2005/8/layout/radial5"/>
    <dgm:cxn modelId="{A0A20A07-CBED-45DB-85BD-63D687294404}" type="presOf" srcId="{94023E3B-6135-431A-8F5A-3CA410A07DE2}" destId="{25960B82-2E1A-42D7-8A1D-EC9968C32EE1}" srcOrd="1" destOrd="0" presId="urn:microsoft.com/office/officeart/2005/8/layout/radial5"/>
    <dgm:cxn modelId="{30962919-13AA-4502-AEA3-266ADBB889B6}" srcId="{3ECA33F6-BB89-414F-AEB7-63092A38E71B}" destId="{9A04D145-6402-432A-B1DE-6C03E91F8F0D}" srcOrd="2" destOrd="0" parTransId="{55CFAFA7-5489-4172-9693-AA95310808FD}" sibTransId="{35BBDF26-426A-4034-B41C-542FBF6D56CE}"/>
    <dgm:cxn modelId="{308CD883-C1BF-4798-874C-6C35705E0E7F}" srcId="{3ECA33F6-BB89-414F-AEB7-63092A38E71B}" destId="{15895148-8644-4C40-A678-9A7D868ACA25}" srcOrd="4" destOrd="0" parTransId="{C0CA02E6-D713-467E-A49C-14902C29EE09}" sibTransId="{B9776C86-FF83-4607-A722-D5A740C557CB}"/>
    <dgm:cxn modelId="{47E9CDC7-0AC2-44DB-818C-033E5D010959}" type="presOf" srcId="{9A04D145-6402-432A-B1DE-6C03E91F8F0D}" destId="{1DE8CB50-3964-49EF-B207-D637F0AF28FB}" srcOrd="0" destOrd="0" presId="urn:microsoft.com/office/officeart/2005/8/layout/radial5"/>
    <dgm:cxn modelId="{7305FF58-9EF4-454C-BDC8-812F0415BB1C}" type="presOf" srcId="{94023E3B-6135-431A-8F5A-3CA410A07DE2}" destId="{2321FAE1-5F69-458D-AA83-CA7592939DBA}" srcOrd="0" destOrd="0" presId="urn:microsoft.com/office/officeart/2005/8/layout/radial5"/>
    <dgm:cxn modelId="{637EC9CE-5039-4BAA-8C68-74A500CBF3A7}" type="presOf" srcId="{3ECA33F6-BB89-414F-AEB7-63092A38E71B}" destId="{7D915E55-91F8-4DAA-948C-A8479DB84064}" srcOrd="0" destOrd="0" presId="urn:microsoft.com/office/officeart/2005/8/layout/radial5"/>
    <dgm:cxn modelId="{1381338D-FE89-4A08-A3C9-DB33B69F60D4}" type="presOf" srcId="{A0CBA108-F06F-413B-B22A-42AE00FCD82E}" destId="{1BBC852B-3247-4F1C-9EB1-87F91473A9BE}" srcOrd="0" destOrd="0" presId="urn:microsoft.com/office/officeart/2005/8/layout/radial5"/>
    <dgm:cxn modelId="{1E3DC44B-DDDE-4D2D-B47B-DBED616FADB0}" type="presOf" srcId="{15895148-8644-4C40-A678-9A7D868ACA25}" destId="{299530A7-0E83-4538-A97A-4A8BE5CF503D}" srcOrd="0" destOrd="0" presId="urn:microsoft.com/office/officeart/2005/8/layout/radial5"/>
    <dgm:cxn modelId="{B1E68B61-5C3E-4D6F-A8CA-EF2B4602A86E}" type="presOf" srcId="{9E033D3A-9865-4900-B8D6-73E7ADA201C9}" destId="{D0C62334-48EF-402D-BB8C-72563AD73241}" srcOrd="0" destOrd="0" presId="urn:microsoft.com/office/officeart/2005/8/layout/radial5"/>
    <dgm:cxn modelId="{E6DC321F-186B-468E-9491-8B096D36363E}" type="presOf" srcId="{AFE1C5DB-8CFC-4E59-92BE-9D480237F7DE}" destId="{9E9BE3F1-93F7-4BDB-B2AF-708101D0F817}" srcOrd="0" destOrd="0" presId="urn:microsoft.com/office/officeart/2005/8/layout/radial5"/>
    <dgm:cxn modelId="{86FC9999-625C-4979-9EFF-CE0DA3DA2135}" type="presOf" srcId="{16CF1C61-2170-4C0D-A1CA-8CE60DD9C482}" destId="{13DB76B7-D225-45C9-BD04-07822C3D3B87}" srcOrd="0" destOrd="0" presId="urn:microsoft.com/office/officeart/2005/8/layout/radial5"/>
    <dgm:cxn modelId="{95759B64-A92F-4F77-AFCF-F4EB3F35F549}" type="presOf" srcId="{D7100E51-3930-45F4-8AB5-ED0C7104E688}" destId="{2616F507-7A62-4212-882E-91FAF8FAF3DD}" srcOrd="0" destOrd="0" presId="urn:microsoft.com/office/officeart/2005/8/layout/radial5"/>
    <dgm:cxn modelId="{0D98ECD5-8CD5-4621-8D3A-CD50F2ABE6FC}" srcId="{3ECA33F6-BB89-414F-AEB7-63092A38E71B}" destId="{3B432E40-C92E-49AA-A910-CBD154D5EE21}" srcOrd="5" destOrd="0" parTransId="{D7100E51-3930-45F4-8AB5-ED0C7104E688}" sibTransId="{24E97AD0-ADB4-4B63-AB6C-8CFEF08D0EB4}"/>
    <dgm:cxn modelId="{2E5AA414-6FA3-4B43-ADC2-25443E90D3B9}" type="presOf" srcId="{3B432E40-C92E-49AA-A910-CBD154D5EE21}" destId="{7A4DE3F9-19C9-461B-B884-291F3D6B8DCE}" srcOrd="0" destOrd="0" presId="urn:microsoft.com/office/officeart/2005/8/layout/radial5"/>
    <dgm:cxn modelId="{3EF7B9D9-EC26-4FB8-8018-63C25586633B}" type="presParOf" srcId="{D0C62334-48EF-402D-BB8C-72563AD73241}" destId="{7D915E55-91F8-4DAA-948C-A8479DB84064}" srcOrd="0" destOrd="0" presId="urn:microsoft.com/office/officeart/2005/8/layout/radial5"/>
    <dgm:cxn modelId="{F543E966-1D50-4CCA-B057-41C1C6CED36E}" type="presParOf" srcId="{D0C62334-48EF-402D-BB8C-72563AD73241}" destId="{9E9BE3F1-93F7-4BDB-B2AF-708101D0F817}" srcOrd="1" destOrd="0" presId="urn:microsoft.com/office/officeart/2005/8/layout/radial5"/>
    <dgm:cxn modelId="{2CFED1C3-B437-41A7-91A3-0F48E676A94A}" type="presParOf" srcId="{9E9BE3F1-93F7-4BDB-B2AF-708101D0F817}" destId="{9F739796-805D-4054-8D71-D881ACF7A59E}" srcOrd="0" destOrd="0" presId="urn:microsoft.com/office/officeart/2005/8/layout/radial5"/>
    <dgm:cxn modelId="{1EBF0913-6812-4341-92E1-F057F48C4BE7}" type="presParOf" srcId="{D0C62334-48EF-402D-BB8C-72563AD73241}" destId="{13DB76B7-D225-45C9-BD04-07822C3D3B87}" srcOrd="2" destOrd="0" presId="urn:microsoft.com/office/officeart/2005/8/layout/radial5"/>
    <dgm:cxn modelId="{BA9D30C1-5087-4835-AFCC-AA5EE9DC1D98}" type="presParOf" srcId="{D0C62334-48EF-402D-BB8C-72563AD73241}" destId="{1BBC852B-3247-4F1C-9EB1-87F91473A9BE}" srcOrd="3" destOrd="0" presId="urn:microsoft.com/office/officeart/2005/8/layout/radial5"/>
    <dgm:cxn modelId="{FD578757-AB37-4A16-970A-7BF281FDCDCE}" type="presParOf" srcId="{1BBC852B-3247-4F1C-9EB1-87F91473A9BE}" destId="{626A04A6-B45F-4565-8723-91D8009D49C2}" srcOrd="0" destOrd="0" presId="urn:microsoft.com/office/officeart/2005/8/layout/radial5"/>
    <dgm:cxn modelId="{609BC1FA-35E1-40DB-8F3D-EE9EA4BBEDE1}" type="presParOf" srcId="{D0C62334-48EF-402D-BB8C-72563AD73241}" destId="{37CC65B4-5AA9-4F62-AD7C-AA9EC8F7BF1D}" srcOrd="4" destOrd="0" presId="urn:microsoft.com/office/officeart/2005/8/layout/radial5"/>
    <dgm:cxn modelId="{2E0B0D9F-9602-4E25-8A8A-D306C3125C59}" type="presParOf" srcId="{D0C62334-48EF-402D-BB8C-72563AD73241}" destId="{5BFCD523-2EE5-4EB0-BF2A-9A850BDC1B86}" srcOrd="5" destOrd="0" presId="urn:microsoft.com/office/officeart/2005/8/layout/radial5"/>
    <dgm:cxn modelId="{1528B9AB-40FA-4B03-922A-DB2F7AA99D6D}" type="presParOf" srcId="{5BFCD523-2EE5-4EB0-BF2A-9A850BDC1B86}" destId="{BEFC344B-E29A-43F8-A7DA-942D1F31888E}" srcOrd="0" destOrd="0" presId="urn:microsoft.com/office/officeart/2005/8/layout/radial5"/>
    <dgm:cxn modelId="{7FD848FE-DF5D-402D-B677-FF939DF8EC66}" type="presParOf" srcId="{D0C62334-48EF-402D-BB8C-72563AD73241}" destId="{1DE8CB50-3964-49EF-B207-D637F0AF28FB}" srcOrd="6" destOrd="0" presId="urn:microsoft.com/office/officeart/2005/8/layout/radial5"/>
    <dgm:cxn modelId="{6386DD7B-CB37-45A8-A45F-85DE65DE2554}" type="presParOf" srcId="{D0C62334-48EF-402D-BB8C-72563AD73241}" destId="{2321FAE1-5F69-458D-AA83-CA7592939DBA}" srcOrd="7" destOrd="0" presId="urn:microsoft.com/office/officeart/2005/8/layout/radial5"/>
    <dgm:cxn modelId="{E4FBB284-CD32-4979-BA90-F23169E0D926}" type="presParOf" srcId="{2321FAE1-5F69-458D-AA83-CA7592939DBA}" destId="{25960B82-2E1A-42D7-8A1D-EC9968C32EE1}" srcOrd="0" destOrd="0" presId="urn:microsoft.com/office/officeart/2005/8/layout/radial5"/>
    <dgm:cxn modelId="{351DD686-9256-4AD2-AF3D-6F6F726B9B19}" type="presParOf" srcId="{D0C62334-48EF-402D-BB8C-72563AD73241}" destId="{9D63A8B3-2FA2-4CC7-A9E4-2407EB1745E5}" srcOrd="8" destOrd="0" presId="urn:microsoft.com/office/officeart/2005/8/layout/radial5"/>
    <dgm:cxn modelId="{E781C588-F02F-4640-9B0A-03B09AC7880E}" type="presParOf" srcId="{D0C62334-48EF-402D-BB8C-72563AD73241}" destId="{948F9FC9-B72E-467A-A041-633EC3FA638B}" srcOrd="9" destOrd="0" presId="urn:microsoft.com/office/officeart/2005/8/layout/radial5"/>
    <dgm:cxn modelId="{795CC42F-7FF3-464C-AFC8-FE7BBCD716F2}" type="presParOf" srcId="{948F9FC9-B72E-467A-A041-633EC3FA638B}" destId="{D5664DA0-88FB-4632-90B3-C194C506A133}" srcOrd="0" destOrd="0" presId="urn:microsoft.com/office/officeart/2005/8/layout/radial5"/>
    <dgm:cxn modelId="{8D06E909-6FE0-4D7B-A2C5-926C26B11E83}" type="presParOf" srcId="{D0C62334-48EF-402D-BB8C-72563AD73241}" destId="{299530A7-0E83-4538-A97A-4A8BE5CF503D}" srcOrd="10" destOrd="0" presId="urn:microsoft.com/office/officeart/2005/8/layout/radial5"/>
    <dgm:cxn modelId="{AE45B7F3-3F00-472D-BD35-9138024CB6D2}" type="presParOf" srcId="{D0C62334-48EF-402D-BB8C-72563AD73241}" destId="{2616F507-7A62-4212-882E-91FAF8FAF3DD}" srcOrd="11" destOrd="0" presId="urn:microsoft.com/office/officeart/2005/8/layout/radial5"/>
    <dgm:cxn modelId="{1827EFB0-2684-43E4-B9BD-3A0EE10C1402}" type="presParOf" srcId="{2616F507-7A62-4212-882E-91FAF8FAF3DD}" destId="{50F79A76-7EC2-4FD5-8F84-AEBE991A3117}" srcOrd="0" destOrd="0" presId="urn:microsoft.com/office/officeart/2005/8/layout/radial5"/>
    <dgm:cxn modelId="{22FC6B31-15E0-4000-84E6-60BEC82DB245}" type="presParOf" srcId="{D0C62334-48EF-402D-BB8C-72563AD73241}" destId="{7A4DE3F9-19C9-461B-B884-291F3D6B8DCE}" srcOrd="12" destOrd="0" presId="urn:microsoft.com/office/officeart/2005/8/layout/radial5"/>
    <dgm:cxn modelId="{59CCF70D-1283-4284-949B-7575DB28FBC6}" type="presParOf" srcId="{D0C62334-48EF-402D-BB8C-72563AD73241}" destId="{68A40F3B-7303-4A16-B122-89B8A809011A}" srcOrd="13" destOrd="0" presId="urn:microsoft.com/office/officeart/2005/8/layout/radial5"/>
    <dgm:cxn modelId="{E4233DCA-8454-465A-A1FF-C22500241941}" type="presParOf" srcId="{68A40F3B-7303-4A16-B122-89B8A809011A}" destId="{37C4AE34-F15C-40E0-A820-963AB3D4195D}" srcOrd="0" destOrd="0" presId="urn:microsoft.com/office/officeart/2005/8/layout/radial5"/>
    <dgm:cxn modelId="{894C31B4-CE33-46EB-8C11-51E82C02E6FC}" type="presParOf" srcId="{D0C62334-48EF-402D-BB8C-72563AD73241}" destId="{E9BF6569-7121-424C-8696-729EA8F964E4}" srcOrd="14" destOrd="0" presId="urn:microsoft.com/office/officeart/2005/8/layout/radial5"/>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915E55-91F8-4DAA-948C-A8479DB84064}">
      <dsp:nvSpPr>
        <dsp:cNvPr id="0" name=""/>
        <dsp:cNvSpPr/>
      </dsp:nvSpPr>
      <dsp:spPr>
        <a:xfrm>
          <a:off x="2073757" y="1377706"/>
          <a:ext cx="1057209" cy="1057209"/>
        </a:xfrm>
        <a:prstGeom prst="ellipse">
          <a:avLst/>
        </a:prstGeom>
        <a:gradFill rotWithShape="0">
          <a:gsLst>
            <a:gs pos="0">
              <a:srgbClr val="3F4C97"/>
            </a:gs>
            <a:gs pos="100000">
              <a:srgbClr val="669EE3"/>
            </a:gs>
          </a:gsLst>
          <a:lin ang="5400000" scaled="0"/>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altLang="zh-CN" sz="1900" b="1" kern="1200" dirty="0">
              <a:latin typeface="+mn-lt"/>
              <a:ea typeface="+mn-ea"/>
              <a:cs typeface="+mn-ea"/>
              <a:sym typeface="+mn-lt"/>
            </a:rPr>
            <a:t>5W2H</a:t>
          </a:r>
          <a:endParaRPr lang="zh-CN" altLang="en-US" sz="1900" b="1" kern="1200" dirty="0">
            <a:latin typeface="+mn-lt"/>
            <a:ea typeface="+mn-ea"/>
            <a:cs typeface="+mn-ea"/>
            <a:sym typeface="+mn-lt"/>
          </a:endParaRPr>
        </a:p>
      </dsp:txBody>
      <dsp:txXfrm>
        <a:off x="2228582" y="1532531"/>
        <a:ext cx="747559" cy="747559"/>
      </dsp:txXfrm>
    </dsp:sp>
    <dsp:sp modelId="{9E9BE3F1-93F7-4BDB-B2AF-708101D0F817}">
      <dsp:nvSpPr>
        <dsp:cNvPr id="0" name=""/>
        <dsp:cNvSpPr/>
      </dsp:nvSpPr>
      <dsp:spPr>
        <a:xfrm rot="16200000">
          <a:off x="2489969" y="992279"/>
          <a:ext cx="224786" cy="359451"/>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523687" y="1097887"/>
        <a:ext cx="157350" cy="215671"/>
      </dsp:txXfrm>
    </dsp:sp>
    <dsp:sp modelId="{13DB76B7-D225-45C9-BD04-07822C3D3B87}">
      <dsp:nvSpPr>
        <dsp:cNvPr id="0" name=""/>
        <dsp:cNvSpPr/>
      </dsp:nvSpPr>
      <dsp:spPr>
        <a:xfrm>
          <a:off x="2126618" y="2092"/>
          <a:ext cx="951488" cy="951488"/>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altLang="zh-CN" sz="1600" b="1" kern="1200" dirty="0">
              <a:latin typeface="+mn-lt"/>
              <a:ea typeface="+mn-ea"/>
              <a:cs typeface="+mn-ea"/>
              <a:sym typeface="+mn-lt"/>
            </a:rPr>
            <a:t>Why</a:t>
          </a:r>
          <a:endParaRPr lang="zh-CN" altLang="en-US" sz="1600" b="1" kern="1200" dirty="0">
            <a:latin typeface="+mn-lt"/>
            <a:ea typeface="+mn-ea"/>
            <a:cs typeface="+mn-ea"/>
            <a:sym typeface="+mn-lt"/>
          </a:endParaRPr>
        </a:p>
      </dsp:txBody>
      <dsp:txXfrm>
        <a:off x="2265960" y="141434"/>
        <a:ext cx="672804" cy="672804"/>
      </dsp:txXfrm>
    </dsp:sp>
    <dsp:sp modelId="{1BBC852B-3247-4F1C-9EB1-87F91473A9BE}">
      <dsp:nvSpPr>
        <dsp:cNvPr id="0" name=""/>
        <dsp:cNvSpPr/>
      </dsp:nvSpPr>
      <dsp:spPr>
        <a:xfrm rot="19285714">
          <a:off x="3064072" y="1268753"/>
          <a:ext cx="224786" cy="359451"/>
        </a:xfrm>
        <a:prstGeom prst="rightArrow">
          <a:avLst>
            <a:gd name="adj1" fmla="val 60000"/>
            <a:gd name="adj2" fmla="val 50000"/>
          </a:avLst>
        </a:prstGeom>
        <a:solidFill>
          <a:schemeClr val="accent1">
            <a:shade val="90000"/>
            <a:hueOff val="58204"/>
            <a:satOff val="-997"/>
            <a:lumOff val="39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3071428" y="1361666"/>
        <a:ext cx="157350" cy="215671"/>
      </dsp:txXfrm>
    </dsp:sp>
    <dsp:sp modelId="{37CC65B4-5AA9-4F62-AD7C-AA9EC8F7BF1D}">
      <dsp:nvSpPr>
        <dsp:cNvPr id="0" name=""/>
        <dsp:cNvSpPr/>
      </dsp:nvSpPr>
      <dsp:spPr>
        <a:xfrm>
          <a:off x="3243444" y="539927"/>
          <a:ext cx="951488" cy="951488"/>
        </a:xfrm>
        <a:prstGeom prst="ellipse">
          <a:avLst/>
        </a:prstGeom>
        <a:solidFill>
          <a:schemeClr val="accent1">
            <a:shade val="80000"/>
            <a:hueOff val="58214"/>
            <a:satOff val="-1043"/>
            <a:lumOff val="443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altLang="zh-CN" sz="1600" b="1" kern="1200" dirty="0">
              <a:latin typeface="+mn-lt"/>
              <a:ea typeface="+mn-ea"/>
              <a:cs typeface="+mn-ea"/>
              <a:sym typeface="+mn-lt"/>
            </a:rPr>
            <a:t>What</a:t>
          </a:r>
          <a:endParaRPr lang="zh-CN" altLang="en-US" sz="1600" b="1" kern="1200" dirty="0">
            <a:latin typeface="+mn-lt"/>
            <a:ea typeface="+mn-ea"/>
            <a:cs typeface="+mn-ea"/>
            <a:sym typeface="+mn-lt"/>
          </a:endParaRPr>
        </a:p>
      </dsp:txBody>
      <dsp:txXfrm>
        <a:off x="3382786" y="679269"/>
        <a:ext cx="672804" cy="672804"/>
      </dsp:txXfrm>
    </dsp:sp>
    <dsp:sp modelId="{5BFCD523-2EE5-4EB0-BF2A-9A850BDC1B86}">
      <dsp:nvSpPr>
        <dsp:cNvPr id="0" name=""/>
        <dsp:cNvSpPr/>
      </dsp:nvSpPr>
      <dsp:spPr>
        <a:xfrm rot="771429">
          <a:off x="3205864" y="1889983"/>
          <a:ext cx="224786" cy="359451"/>
        </a:xfrm>
        <a:prstGeom prst="rightArrow">
          <a:avLst>
            <a:gd name="adj1" fmla="val 60000"/>
            <a:gd name="adj2" fmla="val 50000"/>
          </a:avLst>
        </a:prstGeom>
        <a:solidFill>
          <a:schemeClr val="accent1">
            <a:shade val="90000"/>
            <a:hueOff val="116408"/>
            <a:satOff val="-1994"/>
            <a:lumOff val="798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3206709" y="1954370"/>
        <a:ext cx="157350" cy="215671"/>
      </dsp:txXfrm>
    </dsp:sp>
    <dsp:sp modelId="{1DE8CB50-3964-49EF-B207-D637F0AF28FB}">
      <dsp:nvSpPr>
        <dsp:cNvPr id="0" name=""/>
        <dsp:cNvSpPr/>
      </dsp:nvSpPr>
      <dsp:spPr>
        <a:xfrm>
          <a:off x="3519277" y="1748432"/>
          <a:ext cx="951488" cy="951488"/>
        </a:xfrm>
        <a:prstGeom prst="ellipse">
          <a:avLst/>
        </a:prstGeom>
        <a:solidFill>
          <a:schemeClr val="accent1">
            <a:shade val="80000"/>
            <a:hueOff val="116428"/>
            <a:satOff val="-2085"/>
            <a:lumOff val="886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altLang="zh-CN" sz="1600" b="1" kern="1200" dirty="0">
              <a:latin typeface="+mn-lt"/>
              <a:ea typeface="+mn-ea"/>
              <a:cs typeface="+mn-ea"/>
              <a:sym typeface="+mn-lt"/>
            </a:rPr>
            <a:t>When</a:t>
          </a:r>
          <a:endParaRPr lang="zh-CN" altLang="en-US" sz="1600" b="1" kern="1200" dirty="0">
            <a:latin typeface="+mn-lt"/>
            <a:ea typeface="+mn-ea"/>
            <a:cs typeface="+mn-ea"/>
            <a:sym typeface="+mn-lt"/>
          </a:endParaRPr>
        </a:p>
      </dsp:txBody>
      <dsp:txXfrm>
        <a:off x="3658619" y="1887774"/>
        <a:ext cx="672804" cy="672804"/>
      </dsp:txXfrm>
    </dsp:sp>
    <dsp:sp modelId="{2321FAE1-5F69-458D-AA83-CA7592939DBA}">
      <dsp:nvSpPr>
        <dsp:cNvPr id="0" name=""/>
        <dsp:cNvSpPr/>
      </dsp:nvSpPr>
      <dsp:spPr>
        <a:xfrm rot="3857143">
          <a:off x="2808572" y="2388172"/>
          <a:ext cx="224786" cy="359451"/>
        </a:xfrm>
        <a:prstGeom prst="rightArrow">
          <a:avLst>
            <a:gd name="adj1" fmla="val 60000"/>
            <a:gd name="adj2" fmla="val 50000"/>
          </a:avLst>
        </a:prstGeom>
        <a:solidFill>
          <a:schemeClr val="accent1">
            <a:shade val="90000"/>
            <a:hueOff val="174613"/>
            <a:satOff val="-2991"/>
            <a:lumOff val="1198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827660" y="2429683"/>
        <a:ext cx="157350" cy="215671"/>
      </dsp:txXfrm>
    </dsp:sp>
    <dsp:sp modelId="{9D63A8B3-2FA2-4CC7-A9E4-2407EB1745E5}">
      <dsp:nvSpPr>
        <dsp:cNvPr id="0" name=""/>
        <dsp:cNvSpPr/>
      </dsp:nvSpPr>
      <dsp:spPr>
        <a:xfrm>
          <a:off x="2746409" y="2717577"/>
          <a:ext cx="951488" cy="951488"/>
        </a:xfrm>
        <a:prstGeom prst="ellipse">
          <a:avLst/>
        </a:prstGeom>
        <a:solidFill>
          <a:schemeClr val="accent1">
            <a:shade val="80000"/>
            <a:hueOff val="174641"/>
            <a:satOff val="-3128"/>
            <a:lumOff val="132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altLang="zh-CN" sz="1600" b="1" kern="1200" dirty="0">
              <a:latin typeface="+mn-lt"/>
              <a:ea typeface="+mn-ea"/>
              <a:cs typeface="+mn-ea"/>
              <a:sym typeface="+mn-lt"/>
            </a:rPr>
            <a:t>Where</a:t>
          </a:r>
          <a:endParaRPr lang="zh-CN" altLang="en-US" sz="1600" b="1" kern="1200" dirty="0">
            <a:latin typeface="+mn-lt"/>
            <a:ea typeface="+mn-ea"/>
            <a:cs typeface="+mn-ea"/>
            <a:sym typeface="+mn-lt"/>
          </a:endParaRPr>
        </a:p>
      </dsp:txBody>
      <dsp:txXfrm>
        <a:off x="2885751" y="2856919"/>
        <a:ext cx="672804" cy="672804"/>
      </dsp:txXfrm>
    </dsp:sp>
    <dsp:sp modelId="{948F9FC9-B72E-467A-A041-633EC3FA638B}">
      <dsp:nvSpPr>
        <dsp:cNvPr id="0" name=""/>
        <dsp:cNvSpPr/>
      </dsp:nvSpPr>
      <dsp:spPr>
        <a:xfrm rot="6942857">
          <a:off x="2171366" y="2388172"/>
          <a:ext cx="224786" cy="359451"/>
        </a:xfrm>
        <a:prstGeom prst="rightArrow">
          <a:avLst>
            <a:gd name="adj1" fmla="val 60000"/>
            <a:gd name="adj2" fmla="val 50000"/>
          </a:avLst>
        </a:prstGeom>
        <a:solidFill>
          <a:schemeClr val="accent1">
            <a:shade val="90000"/>
            <a:hueOff val="232817"/>
            <a:satOff val="-3987"/>
            <a:lumOff val="159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rot="10800000">
        <a:off x="2219714" y="2429683"/>
        <a:ext cx="157350" cy="215671"/>
      </dsp:txXfrm>
    </dsp:sp>
    <dsp:sp modelId="{299530A7-0E83-4538-A97A-4A8BE5CF503D}">
      <dsp:nvSpPr>
        <dsp:cNvPr id="0" name=""/>
        <dsp:cNvSpPr/>
      </dsp:nvSpPr>
      <dsp:spPr>
        <a:xfrm>
          <a:off x="1506826" y="2717577"/>
          <a:ext cx="951488" cy="951488"/>
        </a:xfrm>
        <a:prstGeom prst="ellipse">
          <a:avLst/>
        </a:prstGeom>
        <a:solidFill>
          <a:schemeClr val="accent1">
            <a:shade val="80000"/>
            <a:hueOff val="232855"/>
            <a:satOff val="-4171"/>
            <a:lumOff val="1772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altLang="zh-CN" sz="1600" b="1" kern="1200" dirty="0">
              <a:latin typeface="+mn-lt"/>
              <a:ea typeface="+mn-ea"/>
              <a:cs typeface="+mn-ea"/>
              <a:sym typeface="+mn-lt"/>
            </a:rPr>
            <a:t>Who</a:t>
          </a:r>
          <a:endParaRPr lang="zh-CN" altLang="en-US" sz="1600" b="1" kern="1200" dirty="0">
            <a:latin typeface="+mn-lt"/>
            <a:ea typeface="+mn-ea"/>
            <a:cs typeface="+mn-ea"/>
            <a:sym typeface="+mn-lt"/>
          </a:endParaRPr>
        </a:p>
      </dsp:txBody>
      <dsp:txXfrm>
        <a:off x="1646168" y="2856919"/>
        <a:ext cx="672804" cy="672804"/>
      </dsp:txXfrm>
    </dsp:sp>
    <dsp:sp modelId="{2616F507-7A62-4212-882E-91FAF8FAF3DD}">
      <dsp:nvSpPr>
        <dsp:cNvPr id="0" name=""/>
        <dsp:cNvSpPr/>
      </dsp:nvSpPr>
      <dsp:spPr>
        <a:xfrm rot="10028571">
          <a:off x="1774074" y="1889983"/>
          <a:ext cx="224786" cy="359451"/>
        </a:xfrm>
        <a:prstGeom prst="rightArrow">
          <a:avLst>
            <a:gd name="adj1" fmla="val 60000"/>
            <a:gd name="adj2" fmla="val 50000"/>
          </a:avLst>
        </a:prstGeom>
        <a:solidFill>
          <a:schemeClr val="accent1">
            <a:shade val="90000"/>
            <a:hueOff val="291021"/>
            <a:satOff val="-4984"/>
            <a:lumOff val="1996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rot="10800000">
        <a:off x="1840665" y="1954370"/>
        <a:ext cx="157350" cy="215671"/>
      </dsp:txXfrm>
    </dsp:sp>
    <dsp:sp modelId="{7A4DE3F9-19C9-461B-B884-291F3D6B8DCE}">
      <dsp:nvSpPr>
        <dsp:cNvPr id="0" name=""/>
        <dsp:cNvSpPr/>
      </dsp:nvSpPr>
      <dsp:spPr>
        <a:xfrm>
          <a:off x="733958" y="1748432"/>
          <a:ext cx="951488" cy="951488"/>
        </a:xfrm>
        <a:prstGeom prst="ellipse">
          <a:avLst/>
        </a:prstGeom>
        <a:solidFill>
          <a:schemeClr val="accent1">
            <a:shade val="80000"/>
            <a:hueOff val="291069"/>
            <a:satOff val="-5213"/>
            <a:lumOff val="221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altLang="zh-CN" sz="1600" b="1" kern="1200" dirty="0">
              <a:latin typeface="+mn-lt"/>
              <a:ea typeface="+mn-ea"/>
              <a:cs typeface="+mn-ea"/>
              <a:sym typeface="+mn-lt"/>
            </a:rPr>
            <a:t>How</a:t>
          </a:r>
          <a:endParaRPr lang="zh-CN" altLang="en-US" sz="1600" b="1" kern="1200" dirty="0">
            <a:latin typeface="+mn-lt"/>
            <a:ea typeface="+mn-ea"/>
            <a:cs typeface="+mn-ea"/>
            <a:sym typeface="+mn-lt"/>
          </a:endParaRPr>
        </a:p>
      </dsp:txBody>
      <dsp:txXfrm>
        <a:off x="873300" y="1887774"/>
        <a:ext cx="672804" cy="672804"/>
      </dsp:txXfrm>
    </dsp:sp>
    <dsp:sp modelId="{68A40F3B-7303-4A16-B122-89B8A809011A}">
      <dsp:nvSpPr>
        <dsp:cNvPr id="0" name=""/>
        <dsp:cNvSpPr/>
      </dsp:nvSpPr>
      <dsp:spPr>
        <a:xfrm rot="13114286">
          <a:off x="1915866" y="1268753"/>
          <a:ext cx="224786" cy="359451"/>
        </a:xfrm>
        <a:prstGeom prst="rightArrow">
          <a:avLst>
            <a:gd name="adj1" fmla="val 60000"/>
            <a:gd name="adj2" fmla="val 50000"/>
          </a:avLst>
        </a:prstGeom>
        <a:solidFill>
          <a:schemeClr val="accent1">
            <a:shade val="90000"/>
            <a:hueOff val="349225"/>
            <a:satOff val="-5981"/>
            <a:lumOff val="2396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rot="10800000">
        <a:off x="1975946" y="1361666"/>
        <a:ext cx="157350" cy="215671"/>
      </dsp:txXfrm>
    </dsp:sp>
    <dsp:sp modelId="{E9BF6569-7121-424C-8696-729EA8F964E4}">
      <dsp:nvSpPr>
        <dsp:cNvPr id="0" name=""/>
        <dsp:cNvSpPr/>
      </dsp:nvSpPr>
      <dsp:spPr>
        <a:xfrm>
          <a:off x="1009791" y="539927"/>
          <a:ext cx="951488" cy="951488"/>
        </a:xfrm>
        <a:prstGeom prst="ellipse">
          <a:avLst/>
        </a:prstGeom>
        <a:solidFill>
          <a:schemeClr val="accent1">
            <a:shade val="80000"/>
            <a:hueOff val="349283"/>
            <a:satOff val="-6256"/>
            <a:lumOff val="265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altLang="zh-CN" sz="1600" b="1" kern="1200" dirty="0">
              <a:latin typeface="+mn-lt"/>
              <a:ea typeface="+mn-ea"/>
              <a:cs typeface="+mn-ea"/>
              <a:sym typeface="+mn-lt"/>
            </a:rPr>
            <a:t>How much</a:t>
          </a:r>
          <a:endParaRPr lang="zh-CN" altLang="en-US" sz="1600" b="1" kern="1200" dirty="0">
            <a:latin typeface="+mn-lt"/>
            <a:ea typeface="+mn-ea"/>
            <a:cs typeface="+mn-ea"/>
            <a:sym typeface="+mn-lt"/>
          </a:endParaRPr>
        </a:p>
      </dsp:txBody>
      <dsp:txXfrm>
        <a:off x="1149133" y="679269"/>
        <a:ext cx="672804" cy="672804"/>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drawing1.xml><?xml version="1.0" encoding="utf-8"?>
<c:userShapes xmlns:c="http://schemas.openxmlformats.org/drawingml/2006/chart">
  <cdr:relSizeAnchor xmlns:cdr="http://schemas.openxmlformats.org/drawingml/2006/chartDrawing">
    <cdr:from>
      <cdr:x>0.07035</cdr:x>
      <cdr:y>0</cdr:y>
    </cdr:from>
    <cdr:to>
      <cdr:x>0.16353</cdr:x>
      <cdr:y>0.13782</cdr:y>
    </cdr:to>
    <cdr:sp>
      <cdr:nvSpPr>
        <cdr:cNvPr id="2" name="矩形 1"/>
        <cdr:cNvSpPr/>
      </cdr:nvSpPr>
      <cdr:spPr xmlns:a="http://schemas.openxmlformats.org/drawingml/2006/main">
        <a:xfrm xmlns:a="http://schemas.openxmlformats.org/drawingml/2006/main">
          <a:off x="619428" y="0"/>
          <a:ext cx="820475" cy="344710"/>
        </a:xfrm>
        <a:prstGeom xmlns:a="http://schemas.openxmlformats.org/drawingml/2006/main" prst="rect">
          <a:avLst/>
        </a:prstGeom>
        <a:noFill/>
      </cdr:spPr>
      <cdr:txBody xmlns:a="http://schemas.openxmlformats.org/drawingml/2006/main">
        <a:bodyPr vertOverflow="clip" vert="horz" wrap="square" lIns="45720" tIns="45720" rIns="45720" bIns="45720" rtlCol="0" anchor="t" anchorCtr="0">
          <a:spAutoFit/>
        </a:bodyPr>
        <a:lstStyle/>
        <a:p>
          <a:pPr algn="ctr">
            <a:lnSpc>
              <a:spcPct val="130000"/>
            </a:lnSpc>
          </a:pPr>
          <a:r>
            <a:rPr lang="en-US" altLang="zh-CN" sz="1400" dirty="0">
              <a:latin typeface="Arial" panose="020B0604020202020204" pitchFamily="34" charset="0"/>
              <a:ea typeface="微软雅黑" panose="020B0503020204020204" pitchFamily="34" charset="-122"/>
            </a:rPr>
            <a:t>8</a:t>
          </a:r>
          <a:r>
            <a:rPr lang="zh-CN" altLang="en-US" sz="1400" dirty="0">
              <a:latin typeface="Arial" panose="020B0604020202020204" pitchFamily="34" charset="0"/>
              <a:ea typeface="微软雅黑" panose="020B0503020204020204" pitchFamily="34" charset="-122"/>
            </a:rPr>
            <a:t>小时</a:t>
          </a:r>
          <a:endParaRPr lang="zh-CN" altLang="en-US" sz="1400" dirty="0">
            <a:latin typeface="Arial" panose="020B0604020202020204" pitchFamily="34" charset="0"/>
            <a:ea typeface="微软雅黑" panose="020B0503020204020204" pitchFamily="34" charset="-122"/>
          </a:endParaRPr>
        </a:p>
      </cdr:txBody>
    </cdr:sp>
  </cdr:relSizeAnchor>
  <cdr:relSizeAnchor xmlns:cdr="http://schemas.openxmlformats.org/drawingml/2006/chartDrawing">
    <cdr:from>
      <cdr:x>0.19511</cdr:x>
      <cdr:y>0.21225</cdr:y>
    </cdr:from>
    <cdr:to>
      <cdr:x>0.28829</cdr:x>
      <cdr:y>0.35007</cdr:y>
    </cdr:to>
    <cdr:sp>
      <cdr:nvSpPr>
        <cdr:cNvPr id="3" name="矩形 2"/>
        <cdr:cNvSpPr/>
      </cdr:nvSpPr>
      <cdr:spPr xmlns:a="http://schemas.openxmlformats.org/drawingml/2006/main">
        <a:xfrm xmlns:a="http://schemas.openxmlformats.org/drawingml/2006/main">
          <a:off x="1717996" y="530860"/>
          <a:ext cx="820475" cy="344710"/>
        </a:xfrm>
        <a:prstGeom xmlns:a="http://schemas.openxmlformats.org/drawingml/2006/main" prst="rect">
          <a:avLst/>
        </a:prstGeom>
        <a:noFill/>
      </cdr:spPr>
      <cdr:txBody xmlns:a="http://schemas.openxmlformats.org/drawingml/2006/main">
        <a:bodyPr vertOverflow="clip" vert="horz" wrap="square" lIns="45720" tIns="45720" rIns="45720" bIns="45720" rtlCol="0" anchor="t" anchorCtr="0">
          <a:spAutoFit/>
        </a:bodyPr>
        <a:lstStyle/>
        <a:p>
          <a:pPr algn="ctr">
            <a:lnSpc>
              <a:spcPct val="130000"/>
            </a:lnSpc>
          </a:pPr>
          <a:r>
            <a:rPr lang="en-US" altLang="zh-CN" sz="1400" dirty="0">
              <a:latin typeface="Arial" panose="020B0604020202020204" pitchFamily="34" charset="0"/>
              <a:ea typeface="微软雅黑" panose="020B0503020204020204" pitchFamily="34" charset="-122"/>
            </a:rPr>
            <a:t>6</a:t>
          </a:r>
          <a:r>
            <a:rPr lang="zh-CN" altLang="en-US" sz="1400" dirty="0">
              <a:latin typeface="Arial" panose="020B0604020202020204" pitchFamily="34" charset="0"/>
              <a:ea typeface="微软雅黑" panose="020B0503020204020204" pitchFamily="34" charset="-122"/>
            </a:rPr>
            <a:t>小时</a:t>
          </a:r>
          <a:endParaRPr lang="zh-CN" altLang="en-US" sz="1400" dirty="0">
            <a:latin typeface="Arial" panose="020B0604020202020204" pitchFamily="34" charset="0"/>
            <a:ea typeface="微软雅黑" panose="020B0503020204020204" pitchFamily="34" charset="-122"/>
          </a:endParaRPr>
        </a:p>
      </cdr:txBody>
    </cdr:sp>
  </cdr:relSizeAnchor>
  <cdr:relSizeAnchor xmlns:cdr="http://schemas.openxmlformats.org/drawingml/2006/chartDrawing">
    <cdr:from>
      <cdr:x>0.37242</cdr:x>
      <cdr:y>0.15814</cdr:y>
    </cdr:from>
    <cdr:to>
      <cdr:x>0.5122</cdr:x>
      <cdr:y>0.29596</cdr:y>
    </cdr:to>
    <cdr:sp>
      <cdr:nvSpPr>
        <cdr:cNvPr id="4" name="矩形 3"/>
        <cdr:cNvSpPr/>
      </cdr:nvSpPr>
      <cdr:spPr xmlns:a="http://schemas.openxmlformats.org/drawingml/2006/main">
        <a:xfrm xmlns:a="http://schemas.openxmlformats.org/drawingml/2006/main">
          <a:off x="3279299" y="395518"/>
          <a:ext cx="1230801" cy="344710"/>
        </a:xfrm>
        <a:prstGeom xmlns:a="http://schemas.openxmlformats.org/drawingml/2006/main" prst="rect">
          <a:avLst/>
        </a:prstGeom>
        <a:noFill/>
      </cdr:spPr>
      <cdr:txBody xmlns:a="http://schemas.openxmlformats.org/drawingml/2006/main">
        <a:bodyPr vertOverflow="clip" vert="horz" wrap="square" lIns="45720" tIns="45720" rIns="45720" bIns="45720" rtlCol="0" anchor="t" anchorCtr="0">
          <a:spAutoFit/>
        </a:bodyPr>
        <a:lstStyle/>
        <a:p>
          <a:pPr algn="ctr">
            <a:lnSpc>
              <a:spcPct val="130000"/>
            </a:lnSpc>
          </a:pPr>
          <a:r>
            <a:rPr lang="zh-CN" altLang="en-US" sz="1400" dirty="0">
              <a:latin typeface="Arial" panose="020B0604020202020204" pitchFamily="34" charset="0"/>
              <a:ea typeface="微软雅黑" panose="020B0503020204020204" pitchFamily="34" charset="-122"/>
            </a:rPr>
            <a:t>管理能力低</a:t>
          </a:r>
          <a:endParaRPr lang="zh-CN" altLang="en-US" sz="1400" dirty="0">
            <a:latin typeface="Arial" panose="020B0604020202020204" pitchFamily="34" charset="0"/>
            <a:ea typeface="微软雅黑" panose="020B0503020204020204" pitchFamily="34" charset="-122"/>
          </a:endParaRPr>
        </a:p>
      </cdr:txBody>
    </cdr:sp>
  </cdr:relSizeAnchor>
  <cdr:relSizeAnchor xmlns:cdr="http://schemas.openxmlformats.org/drawingml/2006/chartDrawing">
    <cdr:from>
      <cdr:x>0.4933</cdr:x>
      <cdr:y>0</cdr:y>
    </cdr:from>
    <cdr:to>
      <cdr:x>0.63308</cdr:x>
      <cdr:y>0.13782</cdr:y>
    </cdr:to>
    <cdr:sp>
      <cdr:nvSpPr>
        <cdr:cNvPr id="5" name="矩形 4"/>
        <cdr:cNvSpPr/>
      </cdr:nvSpPr>
      <cdr:spPr xmlns:a="http://schemas.openxmlformats.org/drawingml/2006/main">
        <a:xfrm xmlns:a="http://schemas.openxmlformats.org/drawingml/2006/main">
          <a:off x="4343639" y="-2966483"/>
          <a:ext cx="1230800" cy="344710"/>
        </a:xfrm>
        <a:prstGeom xmlns:a="http://schemas.openxmlformats.org/drawingml/2006/main" prst="rect">
          <a:avLst/>
        </a:prstGeom>
        <a:noFill/>
      </cdr:spPr>
      <cdr:txBody xmlns:a="http://schemas.openxmlformats.org/drawingml/2006/main">
        <a:bodyPr vertOverflow="clip" vert="horz" wrap="square" lIns="45720" tIns="45720" rIns="45720" bIns="45720" rtlCol="0" anchor="t" anchorCtr="0">
          <a:spAutoFit/>
        </a:bodyPr>
        <a:lstStyle/>
        <a:p>
          <a:pPr algn="ctr">
            <a:lnSpc>
              <a:spcPct val="130000"/>
            </a:lnSpc>
          </a:pPr>
          <a:r>
            <a:rPr lang="zh-CN" altLang="en-US" sz="1400" dirty="0">
              <a:latin typeface="Arial" panose="020B0604020202020204" pitchFamily="34" charset="0"/>
              <a:ea typeface="微软雅黑" panose="020B0503020204020204" pitchFamily="34" charset="-122"/>
            </a:rPr>
            <a:t>管理能力高</a:t>
          </a:r>
          <a:endParaRPr lang="zh-CN" altLang="en-US" sz="1400" dirty="0">
            <a:latin typeface="Arial" panose="020B0604020202020204" pitchFamily="34" charset="0"/>
            <a:ea typeface="微软雅黑" panose="020B0503020204020204" pitchFamily="34" charset="-122"/>
          </a:endParaRPr>
        </a:p>
      </cdr:txBody>
    </cdr:sp>
  </cdr:relSizeAnchor>
  <cdr:relSizeAnchor xmlns:cdr="http://schemas.openxmlformats.org/drawingml/2006/chartDrawing">
    <cdr:from>
      <cdr:x>0.72091</cdr:x>
      <cdr:y>0.10871</cdr:y>
    </cdr:from>
    <cdr:to>
      <cdr:x>0.8141</cdr:x>
      <cdr:y>0.24653</cdr:y>
    </cdr:to>
    <cdr:sp>
      <cdr:nvSpPr>
        <cdr:cNvPr id="6" name="矩形 5"/>
        <cdr:cNvSpPr/>
      </cdr:nvSpPr>
      <cdr:spPr xmlns:a="http://schemas.openxmlformats.org/drawingml/2006/main">
        <a:xfrm xmlns:a="http://schemas.openxmlformats.org/drawingml/2006/main">
          <a:off x="6347831" y="271903"/>
          <a:ext cx="820563" cy="344710"/>
        </a:xfrm>
        <a:prstGeom xmlns:a="http://schemas.openxmlformats.org/drawingml/2006/main" prst="rect">
          <a:avLst/>
        </a:prstGeom>
        <a:noFill/>
      </cdr:spPr>
      <cdr:txBody xmlns:a="http://schemas.openxmlformats.org/drawingml/2006/main">
        <a:bodyPr vertOverflow="clip" vert="horz" wrap="square" lIns="45720" tIns="45720" rIns="45720" bIns="45720" rtlCol="0" anchor="t" anchorCtr="0">
          <a:spAutoFit/>
        </a:bodyPr>
        <a:lstStyle/>
        <a:p>
          <a:pPr>
            <a:lnSpc>
              <a:spcPct val="130000"/>
            </a:lnSpc>
          </a:pPr>
          <a:r>
            <a:rPr lang="zh-CN" altLang="en-US" sz="1400" dirty="0">
              <a:latin typeface="Arial" panose="020B0604020202020204" pitchFamily="34" charset="0"/>
              <a:ea typeface="微软雅黑" panose="020B0503020204020204" pitchFamily="34" charset="-122"/>
            </a:rPr>
            <a:t>要我做</a:t>
          </a:r>
          <a:endParaRPr lang="zh-CN" altLang="en-US" sz="1400" dirty="0">
            <a:latin typeface="Arial" panose="020B0604020202020204" pitchFamily="34" charset="0"/>
            <a:ea typeface="微软雅黑" panose="020B0503020204020204" pitchFamily="34" charset="-122"/>
          </a:endParaRPr>
        </a:p>
      </cdr:txBody>
    </cdr:sp>
  </cdr:relSizeAnchor>
  <cdr:relSizeAnchor xmlns:cdr="http://schemas.openxmlformats.org/drawingml/2006/chartDrawing">
    <cdr:from>
      <cdr:x>0.83585</cdr:x>
      <cdr:y>0</cdr:y>
    </cdr:from>
    <cdr:to>
      <cdr:x>0.92406</cdr:x>
      <cdr:y>0.13782</cdr:y>
    </cdr:to>
    <cdr:sp>
      <cdr:nvSpPr>
        <cdr:cNvPr id="7" name="矩形 6"/>
        <cdr:cNvSpPr/>
      </cdr:nvSpPr>
      <cdr:spPr xmlns:a="http://schemas.openxmlformats.org/drawingml/2006/main">
        <a:xfrm xmlns:a="http://schemas.openxmlformats.org/drawingml/2006/main">
          <a:off x="7359906" y="0"/>
          <a:ext cx="776652" cy="366691"/>
        </a:xfrm>
        <a:prstGeom xmlns:a="http://schemas.openxmlformats.org/drawingml/2006/main" prst="rect">
          <a:avLst/>
        </a:prstGeom>
        <a:noFill/>
      </cdr:spPr>
      <cdr:txBody xmlns:a="http://schemas.openxmlformats.org/drawingml/2006/main">
        <a:bodyPr vertOverflow="clip" vert="horz" wrap="square" lIns="45720" tIns="45720" rIns="45720" bIns="45720" rtlCol="0" anchor="t" anchorCtr="0">
          <a:spAutoFit/>
        </a:bodyPr>
        <a:lstStyle/>
        <a:p>
          <a:pPr algn="ctr">
            <a:lnSpc>
              <a:spcPct val="130000"/>
            </a:lnSpc>
          </a:pPr>
          <a:r>
            <a:rPr lang="zh-CN" altLang="en-US" sz="1400" dirty="0">
              <a:latin typeface="Arial" panose="020B0604020202020204" pitchFamily="34" charset="0"/>
              <a:ea typeface="微软雅黑" panose="020B0503020204020204" pitchFamily="34" charset="-122"/>
            </a:rPr>
            <a:t>我要做</a:t>
          </a:r>
          <a:endParaRPr lang="zh-CN" altLang="en-US" sz="1400" dirty="0">
            <a:latin typeface="Arial" panose="020B0604020202020204" pitchFamily="34" charset="0"/>
            <a:ea typeface="微软雅黑" panose="020B0503020204020204"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DFC243-3E68-4BFF-A505-ADDF9D7195A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67D84A-3049-44F6-8517-64F0971FDD2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7FFDAE1-EB67-42CF-B593-56AA292DA8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1E6056-67A1-460C-8D55-8E079809267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FFDAE1-EB67-42CF-B593-56AA292DA8C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E6056-67A1-460C-8D55-8E079809267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直角三角形 19"/>
          <p:cNvSpPr/>
          <p:nvPr/>
        </p:nvSpPr>
        <p:spPr>
          <a:xfrm rot="5400000" flipH="1" flipV="1">
            <a:off x="4132580" y="-1162685"/>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9"/>
          <p:cNvSpPr/>
          <p:nvPr/>
        </p:nvSpPr>
        <p:spPr>
          <a:xfrm rot="5400000">
            <a:off x="438150" y="-44196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5945" y="769620"/>
            <a:ext cx="11039475" cy="532003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5d517ef8b54cd1565622008723"/>
          <p:cNvPicPr>
            <a:picLocks noChangeAspect="1"/>
          </p:cNvPicPr>
          <p:nvPr/>
        </p:nvPicPr>
        <p:blipFill>
          <a:blip r:embed="rId1"/>
          <a:srcRect l="10735" t="55178" r="75784" b="23896"/>
          <a:stretch>
            <a:fillRect/>
          </a:stretch>
        </p:blipFill>
        <p:spPr>
          <a:xfrm>
            <a:off x="575945" y="4138930"/>
            <a:ext cx="1256665" cy="1950720"/>
          </a:xfrm>
          <a:prstGeom prst="rect">
            <a:avLst/>
          </a:prstGeom>
        </p:spPr>
      </p:pic>
      <p:sp>
        <p:nvSpPr>
          <p:cNvPr id="13" name="矩形 12"/>
          <p:cNvSpPr/>
          <p:nvPr/>
        </p:nvSpPr>
        <p:spPr>
          <a:xfrm>
            <a:off x="5868035" y="1811655"/>
            <a:ext cx="5433695" cy="1106805"/>
          </a:xfrm>
          <a:prstGeom prst="rect">
            <a:avLst/>
          </a:prstGeom>
        </p:spPr>
        <p:txBody>
          <a:bodyPr wrap="square">
            <a:spAutoFit/>
          </a:bodyPr>
          <a:lstStyle/>
          <a:p>
            <a:pPr algn="dist"/>
            <a:r>
              <a:rPr lang="zh-CN" altLang="en-US" sz="6600" b="1" dirty="0">
                <a:solidFill>
                  <a:schemeClr val="tx1">
                    <a:lumMod val="85000"/>
                    <a:lumOff val="15000"/>
                  </a:schemeClr>
                </a:solidFill>
                <a:latin typeface="黑体" panose="02010609060101010101" charset="-122"/>
                <a:ea typeface="黑体" panose="02010609060101010101" charset="-122"/>
                <a:cs typeface="+mn-ea"/>
                <a:sym typeface="+mn-lt"/>
              </a:rPr>
              <a:t>如何制定计划</a:t>
            </a:r>
            <a:endParaRPr lang="zh-CN" altLang="en-US" sz="6600" b="1" dirty="0">
              <a:solidFill>
                <a:schemeClr val="tx1">
                  <a:lumMod val="85000"/>
                  <a:lumOff val="15000"/>
                </a:schemeClr>
              </a:solidFill>
              <a:latin typeface="黑体" panose="02010609060101010101" charset="-122"/>
              <a:ea typeface="黑体" panose="02010609060101010101" charset="-122"/>
              <a:cs typeface="+mn-ea"/>
              <a:sym typeface="+mn-lt"/>
            </a:endParaRPr>
          </a:p>
        </p:txBody>
      </p:sp>
      <p:sp>
        <p:nvSpPr>
          <p:cNvPr id="14" name="文本框 13"/>
          <p:cNvSpPr txBox="1"/>
          <p:nvPr/>
        </p:nvSpPr>
        <p:spPr>
          <a:xfrm>
            <a:off x="5941060" y="1289685"/>
            <a:ext cx="3585845" cy="521970"/>
          </a:xfrm>
          <a:prstGeom prst="rect">
            <a:avLst/>
          </a:prstGeom>
          <a:noFill/>
        </p:spPr>
        <p:txBody>
          <a:bodyPr wrap="square" rtlCol="0">
            <a:spAutoFit/>
          </a:bodyPr>
          <a:lstStyle>
            <a:defPPr>
              <a:defRPr lang="zh-CN"/>
            </a:defPPr>
            <a:lvl1pPr algn="dist">
              <a:defRPr sz="7200">
                <a:solidFill>
                  <a:schemeClr val="bg1">
                    <a:lumMod val="85000"/>
                    <a:alpha val="55000"/>
                  </a:schemeClr>
                </a:solidFill>
                <a:latin typeface="汉仪旗黑X1-55W" panose="00020600040101010101" pitchFamily="18" charset="-122"/>
                <a:ea typeface="汉仪旗黑X1-55W" panose="00020600040101010101" pitchFamily="18" charset="-122"/>
              </a:defRPr>
            </a:lvl1pPr>
          </a:lstStyle>
          <a:p>
            <a:r>
              <a:rPr lang="en-US" altLang="zh-CN" sz="2800" b="1" dirty="0">
                <a:solidFill>
                  <a:schemeClr val="tx1">
                    <a:lumMod val="85000"/>
                    <a:lumOff val="15000"/>
                  </a:schemeClr>
                </a:solidFill>
                <a:latin typeface="+mn-lt"/>
                <a:ea typeface="+mn-ea"/>
                <a:cs typeface="+mn-ea"/>
                <a:sym typeface="+mn-lt"/>
              </a:rPr>
              <a:t>BUSINESS</a:t>
            </a:r>
            <a:endParaRPr lang="en-US" altLang="zh-CN" sz="2800" b="1" dirty="0">
              <a:solidFill>
                <a:schemeClr val="tx1">
                  <a:lumMod val="85000"/>
                  <a:lumOff val="15000"/>
                </a:schemeClr>
              </a:solidFill>
              <a:latin typeface="+mn-lt"/>
              <a:ea typeface="+mn-ea"/>
              <a:cs typeface="+mn-ea"/>
              <a:sym typeface="+mn-lt"/>
            </a:endParaRPr>
          </a:p>
        </p:txBody>
      </p:sp>
      <p:cxnSp>
        <p:nvCxnSpPr>
          <p:cNvPr id="16" name="直接连接符 15"/>
          <p:cNvCxnSpPr/>
          <p:nvPr/>
        </p:nvCxnSpPr>
        <p:spPr>
          <a:xfrm>
            <a:off x="5940983" y="4013562"/>
            <a:ext cx="2224585" cy="0"/>
          </a:xfrm>
          <a:prstGeom prst="line">
            <a:avLst/>
          </a:prstGeom>
          <a:ln w="19050">
            <a:solidFill>
              <a:srgbClr val="5377C4"/>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867992" y="4219511"/>
            <a:ext cx="4852589" cy="523228"/>
          </a:xfrm>
          <a:prstGeom prst="rect">
            <a:avLst/>
          </a:prstGeom>
        </p:spPr>
        <p:txBody>
          <a:bodyPr wrap="square" lIns="91448" tIns="45724" rIns="91448" bIns="45724">
            <a:spAutoFit/>
          </a:bodyPr>
          <a:lstStyle/>
          <a:p>
            <a:r>
              <a:rPr lang="en-US" altLang="zh-CN" sz="1400" dirty="0">
                <a:solidFill>
                  <a:schemeClr val="tx1">
                    <a:lumMod val="85000"/>
                    <a:lumOff val="15000"/>
                  </a:schemeClr>
                </a:solidFill>
                <a:cs typeface="+mn-ea"/>
                <a:sym typeface="+mn-lt"/>
              </a:rPr>
              <a:t>Chinese  companies  will no longer remain in the hard stage and they are also promoting a culture</a:t>
            </a:r>
            <a:endParaRPr lang="en-US" altLang="zh-CN" sz="1400" dirty="0">
              <a:solidFill>
                <a:schemeClr val="tx1">
                  <a:lumMod val="85000"/>
                  <a:lumOff val="15000"/>
                </a:schemeClr>
              </a:solidFill>
              <a:cs typeface="+mn-ea"/>
              <a:sym typeface="+mn-lt"/>
            </a:endParaRPr>
          </a:p>
        </p:txBody>
      </p:sp>
      <p:sp>
        <p:nvSpPr>
          <p:cNvPr id="18" name="文本框 17"/>
          <p:cNvSpPr txBox="1"/>
          <p:nvPr/>
        </p:nvSpPr>
        <p:spPr>
          <a:xfrm>
            <a:off x="5940983" y="5108953"/>
            <a:ext cx="2520043" cy="460375"/>
          </a:xfrm>
          <a:prstGeom prst="rect">
            <a:avLst/>
          </a:prstGeom>
          <a:gradFill>
            <a:gsLst>
              <a:gs pos="100000">
                <a:srgbClr val="143A72"/>
              </a:gs>
              <a:gs pos="0">
                <a:srgbClr val="73BAFD"/>
              </a:gs>
            </a:gsLst>
            <a:lin ang="10800000" scaled="0"/>
          </a:gradFill>
        </p:spPr>
        <p:txBody>
          <a:bodyPr wrap="square" rtlCol="0">
            <a:spAutoFit/>
          </a:bodyPr>
          <a:lstStyle/>
          <a:p>
            <a:pPr defTabSz="914400"/>
            <a:r>
              <a:rPr kumimoji="1" lang="zh-CN" altLang="en-US" sz="2400" dirty="0">
                <a:solidFill>
                  <a:schemeClr val="bg1"/>
                </a:solidFill>
                <a:cs typeface="+mn-ea"/>
                <a:sym typeface="+mn-lt"/>
              </a:rPr>
              <a:t>汇报人</a:t>
            </a:r>
            <a:r>
              <a:rPr kumimoji="1" lang="zh-CN" altLang="en-US" sz="2400" dirty="0" smtClean="0">
                <a:solidFill>
                  <a:schemeClr val="bg1"/>
                </a:solidFill>
                <a:cs typeface="+mn-ea"/>
                <a:sym typeface="+mn-lt"/>
              </a:rPr>
              <a:t>：</a:t>
            </a:r>
            <a:r>
              <a:rPr kumimoji="1" lang="en-US" sz="2400" dirty="0">
                <a:solidFill>
                  <a:schemeClr val="bg1"/>
                </a:solidFill>
                <a:cs typeface="+mn-ea"/>
                <a:sym typeface="+mn-lt"/>
              </a:rPr>
              <a:t>XXX</a:t>
            </a:r>
            <a:endParaRPr kumimoji="1" lang="en-US" sz="3200" b="1" dirty="0">
              <a:solidFill>
                <a:schemeClr val="bg1"/>
              </a:solidFill>
              <a:cs typeface="+mn-ea"/>
              <a:sym typeface="+mn-lt"/>
            </a:endParaRPr>
          </a:p>
        </p:txBody>
      </p:sp>
      <p:pic>
        <p:nvPicPr>
          <p:cNvPr id="4" name="图片 3" descr="5d51785f6c2c21565620319427"/>
          <p:cNvPicPr>
            <a:picLocks noChangeAspect="1"/>
          </p:cNvPicPr>
          <p:nvPr/>
        </p:nvPicPr>
        <p:blipFill>
          <a:blip r:embed="rId2"/>
          <a:stretch>
            <a:fillRect/>
          </a:stretch>
        </p:blipFill>
        <p:spPr>
          <a:xfrm flipH="1">
            <a:off x="353060" y="848995"/>
            <a:ext cx="5514975" cy="5514975"/>
          </a:xfrm>
          <a:prstGeom prst="rect">
            <a:avLst/>
          </a:prstGeom>
          <a:effectLst>
            <a:outerShdw blurRad="63500" dist="38100" dir="2700000" sx="101000" sy="101000" algn="tl" rotWithShape="0">
              <a:prstClr val="black">
                <a:alpha val="17000"/>
              </a:prstClr>
            </a:outerShdw>
          </a:effectLst>
        </p:spPr>
      </p:pic>
      <p:sp>
        <p:nvSpPr>
          <p:cNvPr id="12" name="íṥḻîḍé"/>
          <p:cNvSpPr txBox="1"/>
          <p:nvPr/>
        </p:nvSpPr>
        <p:spPr bwMode="auto">
          <a:xfrm>
            <a:off x="5868035" y="2918460"/>
            <a:ext cx="474218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dirty="0">
                <a:cs typeface="+mn-ea"/>
                <a:sym typeface="+mn-lt"/>
              </a:rPr>
              <a:t>凡事预则立，不预则废。</a:t>
            </a:r>
            <a:endParaRPr lang="zh-CN" altLang="en-US" dirty="0">
              <a:cs typeface="+mn-ea"/>
              <a:sym typeface="+mn-lt"/>
            </a:endParaRPr>
          </a:p>
          <a:p>
            <a:pPr>
              <a:lnSpc>
                <a:spcPct val="150000"/>
              </a:lnSpc>
              <a:spcBef>
                <a:spcPct val="0"/>
              </a:spcBef>
            </a:pPr>
            <a:r>
              <a:rPr lang="zh-CN" altLang="en-US" dirty="0">
                <a:cs typeface="+mn-ea"/>
                <a:sym typeface="+mn-lt"/>
              </a:rPr>
              <a:t>不要把目标刻在石头上，计划却写在沙滩上。</a:t>
            </a:r>
            <a:endParaRPr lang="zh-CN" altLang="en-US" dirty="0">
              <a:cs typeface="+mn-ea"/>
              <a:sym typeface="+mn-lt"/>
            </a:endParaRPr>
          </a:p>
        </p:txBody>
      </p:sp>
    </p:spTree>
  </p:cSld>
  <p:clrMapOvr>
    <a:masterClrMapping/>
  </p:clrMapOvr>
  <p:transition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iterate type="lt">
                                    <p:tmPct val="5000"/>
                                  </p:iterate>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500"/>
                            </p:stCondLst>
                            <p:childTnLst>
                              <p:par>
                                <p:cTn id="30" presetID="14" presetClass="entr" presetSubtype="1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18" grpId="0" bldLvl="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为什么要做计划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3689120" y="1824698"/>
            <a:ext cx="4813759"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计划是提高工作效率的有效手段</a:t>
            </a:r>
            <a:endParaRPr lang="zh-CN" altLang="en-US" sz="2400" b="1" dirty="0">
              <a:solidFill>
                <a:schemeClr val="dk1"/>
              </a:solidFill>
              <a:cs typeface="+mn-ea"/>
              <a:sym typeface="+mn-lt"/>
            </a:endParaRPr>
          </a:p>
        </p:txBody>
      </p:sp>
      <p:sp>
        <p:nvSpPr>
          <p:cNvPr id="3" name="内容占位符 2"/>
          <p:cNvSpPr txBox="1"/>
          <p:nvPr/>
        </p:nvSpPr>
        <p:spPr>
          <a:xfrm>
            <a:off x="1380259" y="2432616"/>
            <a:ext cx="9431481" cy="968301"/>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1800" b="1" dirty="0">
                <a:solidFill>
                  <a:schemeClr val="tx1">
                    <a:lumMod val="75000"/>
                    <a:lumOff val="25000"/>
                  </a:schemeClr>
                </a:solidFill>
                <a:cs typeface="+mn-ea"/>
                <a:sym typeface="+mn-lt"/>
              </a:rPr>
              <a:t>写工作计划实际上是对我们工作的一次盘点，让自己做到清清楚楚、明明白白，</a:t>
            </a:r>
            <a:endParaRPr lang="en-US" altLang="zh-CN" sz="1800" b="1" dirty="0">
              <a:solidFill>
                <a:schemeClr val="tx1">
                  <a:lumMod val="75000"/>
                  <a:lumOff val="25000"/>
                </a:schemeClr>
              </a:solidFill>
              <a:cs typeface="+mn-ea"/>
              <a:sym typeface="+mn-lt"/>
            </a:endParaRPr>
          </a:p>
          <a:p>
            <a:pPr marL="0" indent="0" algn="ctr">
              <a:lnSpc>
                <a:spcPct val="150000"/>
              </a:lnSpc>
              <a:buNone/>
            </a:pPr>
            <a:r>
              <a:rPr lang="zh-CN" altLang="en-US" sz="1800" b="1" dirty="0">
                <a:solidFill>
                  <a:schemeClr val="tx1">
                    <a:lumMod val="75000"/>
                    <a:lumOff val="25000"/>
                  </a:schemeClr>
                </a:solidFill>
                <a:cs typeface="+mn-ea"/>
                <a:sym typeface="+mn-lt"/>
              </a:rPr>
              <a:t>计划是我们走向积极式工作的起点。</a:t>
            </a:r>
            <a:endParaRPr lang="zh-CN" altLang="en-US" sz="1800" b="1" dirty="0">
              <a:solidFill>
                <a:schemeClr val="tx1">
                  <a:lumMod val="75000"/>
                  <a:lumOff val="25000"/>
                </a:schemeClr>
              </a:solidFill>
              <a:cs typeface="+mn-ea"/>
              <a:sym typeface="+mn-lt"/>
            </a:endParaRPr>
          </a:p>
        </p:txBody>
      </p:sp>
      <p:sp>
        <p:nvSpPr>
          <p:cNvPr id="5" name="矩形 3"/>
          <p:cNvSpPr>
            <a:spLocks noChangeArrowheads="1"/>
          </p:cNvSpPr>
          <p:nvPr/>
        </p:nvSpPr>
        <p:spPr bwMode="auto">
          <a:xfrm>
            <a:off x="1959610" y="3749543"/>
            <a:ext cx="3427333" cy="673005"/>
          </a:xfrm>
          <a:prstGeom prst="rect">
            <a:avLst/>
          </a:prstGeom>
          <a:gradFill>
            <a:gsLst>
              <a:gs pos="0">
                <a:srgbClr val="3F4C97"/>
              </a:gs>
              <a:gs pos="100000">
                <a:srgbClr val="669EE3"/>
              </a:gs>
            </a:gsLst>
            <a:lin ang="10800000" scaled="0"/>
          </a:gradFill>
          <a:ln>
            <a:noFill/>
          </a:ln>
        </p:spPr>
        <p:txBody>
          <a:bodyPr wrap="square">
            <a:spAutoFit/>
          </a:bodyPr>
          <a:lstStyle/>
          <a:p>
            <a:pPr algn="ctr">
              <a:lnSpc>
                <a:spcPct val="150000"/>
              </a:lnSpc>
            </a:pPr>
            <a:r>
              <a:rPr lang="zh-CN" altLang="en-US" sz="2800" b="1" dirty="0">
                <a:solidFill>
                  <a:schemeClr val="bg1"/>
                </a:solidFill>
                <a:cs typeface="+mn-ea"/>
                <a:sym typeface="+mn-lt"/>
              </a:rPr>
              <a:t>防火式的工作</a:t>
            </a:r>
            <a:endParaRPr lang="zh-CN" altLang="en-US" sz="2800" b="1" dirty="0">
              <a:solidFill>
                <a:schemeClr val="bg1"/>
              </a:solidFill>
              <a:cs typeface="+mn-ea"/>
              <a:sym typeface="+mn-lt"/>
            </a:endParaRPr>
          </a:p>
        </p:txBody>
      </p:sp>
      <p:sp>
        <p:nvSpPr>
          <p:cNvPr id="6" name="矩形 1"/>
          <p:cNvSpPr>
            <a:spLocks noChangeArrowheads="1"/>
          </p:cNvSpPr>
          <p:nvPr/>
        </p:nvSpPr>
        <p:spPr bwMode="auto">
          <a:xfrm>
            <a:off x="1920175" y="4424637"/>
            <a:ext cx="3466768" cy="1698029"/>
          </a:xfrm>
          <a:prstGeom prst="rect">
            <a:avLst/>
          </a:prstGeom>
          <a:solidFill>
            <a:srgbClr val="D1D1D1">
              <a:alpha val="50196"/>
            </a:srgbClr>
          </a:solidFill>
          <a:ln>
            <a:noFill/>
          </a:ln>
        </p:spPr>
        <p:txBody>
          <a:bodyPr wrap="square">
            <a:spAutoFit/>
          </a:bodyPr>
          <a:lstStyle/>
          <a:p>
            <a:pPr algn="ctr">
              <a:lnSpc>
                <a:spcPct val="150000"/>
              </a:lnSpc>
            </a:pPr>
            <a:r>
              <a:rPr lang="zh-CN" altLang="en-US" sz="2400" dirty="0">
                <a:solidFill>
                  <a:srgbClr val="000000"/>
                </a:solidFill>
                <a:cs typeface="+mn-ea"/>
                <a:sym typeface="+mn-lt"/>
              </a:rPr>
              <a:t>积极式的工作：</a:t>
            </a:r>
            <a:endParaRPr lang="en-US" altLang="zh-CN" sz="2400" dirty="0">
              <a:solidFill>
                <a:srgbClr val="000000"/>
              </a:solidFill>
              <a:cs typeface="+mn-ea"/>
              <a:sym typeface="+mn-lt"/>
            </a:endParaRPr>
          </a:p>
          <a:p>
            <a:pPr algn="ctr">
              <a:lnSpc>
                <a:spcPct val="150000"/>
              </a:lnSpc>
            </a:pPr>
            <a:r>
              <a:rPr lang="zh-CN" altLang="en-US" sz="2400" dirty="0">
                <a:solidFill>
                  <a:srgbClr val="000000"/>
                </a:solidFill>
                <a:cs typeface="+mn-ea"/>
                <a:sym typeface="+mn-lt"/>
              </a:rPr>
              <a:t>预见灾难和错误，提前计划，消除错误</a:t>
            </a:r>
            <a:endParaRPr lang="zh-CN" altLang="en-US" sz="2400" dirty="0">
              <a:solidFill>
                <a:srgbClr val="000000"/>
              </a:solidFill>
              <a:cs typeface="+mn-ea"/>
              <a:sym typeface="+mn-lt"/>
            </a:endParaRPr>
          </a:p>
        </p:txBody>
      </p:sp>
      <p:sp>
        <p:nvSpPr>
          <p:cNvPr id="14" name="矩形 11"/>
          <p:cNvSpPr>
            <a:spLocks noChangeArrowheads="1"/>
          </p:cNvSpPr>
          <p:nvPr/>
        </p:nvSpPr>
        <p:spPr bwMode="auto">
          <a:xfrm>
            <a:off x="6679168" y="3749543"/>
            <a:ext cx="3427333" cy="673005"/>
          </a:xfrm>
          <a:prstGeom prst="rect">
            <a:avLst/>
          </a:prstGeom>
          <a:gradFill>
            <a:gsLst>
              <a:gs pos="0">
                <a:srgbClr val="3F4C97"/>
              </a:gs>
              <a:gs pos="100000">
                <a:srgbClr val="669EE3"/>
              </a:gs>
            </a:gsLst>
            <a:lin ang="10800000" scaled="0"/>
          </a:gradFill>
          <a:ln>
            <a:noFill/>
          </a:ln>
        </p:spPr>
        <p:txBody>
          <a:bodyPr wrap="square">
            <a:spAutoFit/>
          </a:bodyPr>
          <a:lstStyle/>
          <a:p>
            <a:pPr algn="ctr">
              <a:lnSpc>
                <a:spcPct val="150000"/>
              </a:lnSpc>
            </a:pPr>
            <a:r>
              <a:rPr lang="zh-CN" altLang="en-US" sz="2800" b="1" dirty="0">
                <a:solidFill>
                  <a:schemeClr val="bg1"/>
                </a:solidFill>
                <a:cs typeface="+mn-ea"/>
                <a:sym typeface="+mn-lt"/>
              </a:rPr>
              <a:t>救火式的工作</a:t>
            </a:r>
            <a:endParaRPr lang="zh-CN" altLang="en-US" sz="2800" b="1" dirty="0">
              <a:solidFill>
                <a:schemeClr val="bg1"/>
              </a:solidFill>
              <a:cs typeface="+mn-ea"/>
              <a:sym typeface="+mn-lt"/>
            </a:endParaRPr>
          </a:p>
        </p:txBody>
      </p:sp>
      <p:sp>
        <p:nvSpPr>
          <p:cNvPr id="16" name="矩形 12"/>
          <p:cNvSpPr>
            <a:spLocks noChangeArrowheads="1"/>
          </p:cNvSpPr>
          <p:nvPr/>
        </p:nvSpPr>
        <p:spPr bwMode="auto">
          <a:xfrm>
            <a:off x="6660983" y="4444631"/>
            <a:ext cx="3466767" cy="1698029"/>
          </a:xfrm>
          <a:prstGeom prst="rect">
            <a:avLst/>
          </a:prstGeom>
          <a:solidFill>
            <a:srgbClr val="E8E8E8">
              <a:alpha val="50196"/>
            </a:srgbClr>
          </a:solidFill>
          <a:ln>
            <a:noFill/>
          </a:ln>
        </p:spPr>
        <p:txBody>
          <a:bodyPr wrap="square">
            <a:spAutoFit/>
          </a:bodyPr>
          <a:lstStyle/>
          <a:p>
            <a:pPr algn="ctr">
              <a:lnSpc>
                <a:spcPct val="150000"/>
              </a:lnSpc>
            </a:pPr>
            <a:r>
              <a:rPr lang="zh-CN" altLang="en-US" sz="2400" dirty="0">
                <a:solidFill>
                  <a:srgbClr val="000000"/>
                </a:solidFill>
                <a:cs typeface="+mn-ea"/>
                <a:sym typeface="+mn-lt"/>
              </a:rPr>
              <a:t>消极的工作：</a:t>
            </a:r>
            <a:endParaRPr lang="en-US" altLang="zh-CN" sz="2400" dirty="0">
              <a:solidFill>
                <a:srgbClr val="000000"/>
              </a:solidFill>
              <a:cs typeface="+mn-ea"/>
              <a:sym typeface="+mn-lt"/>
            </a:endParaRPr>
          </a:p>
          <a:p>
            <a:pPr algn="ctr">
              <a:lnSpc>
                <a:spcPct val="150000"/>
              </a:lnSpc>
            </a:pPr>
            <a:r>
              <a:rPr lang="zh-CN" altLang="en-US" sz="2400" dirty="0">
                <a:solidFill>
                  <a:srgbClr val="000000"/>
                </a:solidFill>
                <a:cs typeface="+mn-ea"/>
                <a:sym typeface="+mn-lt"/>
              </a:rPr>
              <a:t>灾难和错误已经发生了再赶快处理</a:t>
            </a:r>
            <a:endParaRPr lang="zh-CN" altLang="en-US" sz="2400" dirty="0">
              <a:solidFill>
                <a:srgbClr val="000000"/>
              </a:solidFill>
              <a:cs typeface="+mn-ea"/>
              <a:sym typeface="+mn-lt"/>
            </a:endParaRPr>
          </a:p>
        </p:txBody>
      </p:sp>
    </p:spTree>
  </p:cSld>
  <p:clrMapOvr>
    <a:masterClrMapping/>
  </p:clrMapOvr>
  <p:transition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2" grpId="0"/>
      <p:bldP spid="3" grpId="0"/>
      <p:bldP spid="5" grpId="0" animBg="1"/>
      <p:bldP spid="6" grpId="0" animBg="1"/>
      <p:bldP spid="14"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为什么要做计划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3809952" y="1617345"/>
            <a:ext cx="5251679"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计划能力是各级领导管理能力的体现</a:t>
            </a:r>
            <a:endParaRPr lang="zh-CN" altLang="en-US" sz="2400" b="1" dirty="0">
              <a:solidFill>
                <a:schemeClr val="dk1"/>
              </a:solidFill>
              <a:cs typeface="+mn-ea"/>
              <a:sym typeface="+mn-lt"/>
            </a:endParaRPr>
          </a:p>
        </p:txBody>
      </p:sp>
      <p:sp>
        <p:nvSpPr>
          <p:cNvPr id="3" name="内容占位符 2"/>
          <p:cNvSpPr txBox="1"/>
          <p:nvPr/>
        </p:nvSpPr>
        <p:spPr>
          <a:xfrm>
            <a:off x="1073554" y="2675452"/>
            <a:ext cx="3911197" cy="3086637"/>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pitchFamily="2" charset="2"/>
              <a:buChar char="Ø"/>
            </a:pPr>
            <a:r>
              <a:rPr lang="zh-CN" altLang="en-US" sz="1600" dirty="0">
                <a:solidFill>
                  <a:schemeClr val="tx1">
                    <a:lumMod val="75000"/>
                    <a:lumOff val="25000"/>
                  </a:schemeClr>
                </a:solidFill>
                <a:cs typeface="+mn-ea"/>
                <a:sym typeface="+mn-lt"/>
              </a:rPr>
              <a:t>个人的发展要讲长远的职业规划，对于一个不断发展壮大的企业来讲，计划显得尤为重要。企业小的时候还不用写计划，因为企业的问题并不多，沟通与协调起来也简单，只要几个人就能把发现的问题解决了，但企业大了，人员多了，部门多了，问题多了，沟通与协调也更困难了，计划的重要性就体现出来了</a:t>
            </a:r>
            <a:endParaRPr lang="en-US" altLang="zh-CN" sz="1600" dirty="0">
              <a:solidFill>
                <a:schemeClr val="tx1">
                  <a:lumMod val="75000"/>
                  <a:lumOff val="25000"/>
                </a:schemeClr>
              </a:solidFill>
              <a:cs typeface="+mn-ea"/>
              <a:sym typeface="+mn-lt"/>
            </a:endParaRPr>
          </a:p>
        </p:txBody>
      </p:sp>
      <p:sp>
        <p:nvSpPr>
          <p:cNvPr id="12" name="内容占位符 2"/>
          <p:cNvSpPr txBox="1"/>
          <p:nvPr/>
        </p:nvSpPr>
        <p:spPr>
          <a:xfrm>
            <a:off x="5269809" y="2522121"/>
            <a:ext cx="5561124" cy="1494265"/>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pitchFamily="2" charset="2"/>
              <a:buChar char="Ø"/>
            </a:pPr>
            <a:r>
              <a:rPr lang="zh-CN" altLang="en-US" sz="1600" dirty="0">
                <a:solidFill>
                  <a:schemeClr val="tx1">
                    <a:lumMod val="75000"/>
                    <a:lumOff val="25000"/>
                  </a:schemeClr>
                </a:solidFill>
                <a:cs typeface="+mn-ea"/>
                <a:sym typeface="+mn-lt"/>
              </a:rPr>
              <a:t>部门多了，人员多了，问题多了，只要你有计划，你的下属都知道该干什么，怎么去干，该找谁沟通协调，再多的问题你都不怕，你看你的能力有多强</a:t>
            </a:r>
            <a:endParaRPr lang="zh-CN" altLang="en-US" sz="1600" dirty="0">
              <a:solidFill>
                <a:schemeClr val="tx1">
                  <a:lumMod val="75000"/>
                  <a:lumOff val="25000"/>
                </a:schemeClr>
              </a:solidFill>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98017" y="3312164"/>
            <a:ext cx="4066138" cy="4066138"/>
          </a:xfrm>
          <a:prstGeom prst="rect">
            <a:avLst/>
          </a:prstGeom>
        </p:spPr>
      </p:pic>
    </p:spTree>
  </p:cSld>
  <p:clrMapOvr>
    <a:masterClrMapping/>
  </p:clrMapOvr>
  <p:transition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2" grpId="0"/>
      <p:bldP spid="3"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为什么要做计划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2"/>
          <p:cNvSpPr txBox="1"/>
          <p:nvPr/>
        </p:nvSpPr>
        <p:spPr>
          <a:xfrm>
            <a:off x="3470160" y="1394353"/>
            <a:ext cx="5251679"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被动工作变主动工作</a:t>
            </a:r>
            <a:endParaRPr lang="zh-CN" altLang="en-US" sz="2400" b="1" dirty="0">
              <a:solidFill>
                <a:schemeClr val="dk1"/>
              </a:solidFill>
              <a:cs typeface="+mn-ea"/>
              <a:sym typeface="+mn-lt"/>
            </a:endParaRPr>
          </a:p>
        </p:txBody>
      </p:sp>
      <p:sp>
        <p:nvSpPr>
          <p:cNvPr id="15" name="îŝ1iḋé"/>
          <p:cNvSpPr/>
          <p:nvPr/>
        </p:nvSpPr>
        <p:spPr bwMode="auto">
          <a:xfrm flipH="1">
            <a:off x="8021781" y="4108468"/>
            <a:ext cx="2985323" cy="120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dirty="0">
                <a:solidFill>
                  <a:schemeClr val="tx1">
                    <a:lumMod val="75000"/>
                    <a:lumOff val="25000"/>
                  </a:schemeClr>
                </a:solidFill>
                <a:cs typeface="+mn-ea"/>
                <a:sym typeface="+mn-lt"/>
              </a:rPr>
              <a:t>有了工作计划，我们不需要再等领导的安排，只是在某些需要决策的事情上请示领导就行了，我们可以做到整体的系统安排，个人的工作效率自然就提高了。</a:t>
            </a:r>
            <a:endParaRPr lang="zh-CN" altLang="en-US" dirty="0">
              <a:solidFill>
                <a:schemeClr val="tx1">
                  <a:lumMod val="75000"/>
                  <a:lumOff val="25000"/>
                </a:schemeClr>
              </a:solidFill>
              <a:cs typeface="+mn-ea"/>
              <a:sym typeface="+mn-lt"/>
            </a:endParaRPr>
          </a:p>
        </p:txBody>
      </p:sp>
      <p:sp>
        <p:nvSpPr>
          <p:cNvPr id="16" name="ïṡļiḓé"/>
          <p:cNvSpPr/>
          <p:nvPr/>
        </p:nvSpPr>
        <p:spPr bwMode="auto">
          <a:xfrm flipH="1">
            <a:off x="1171301" y="3576069"/>
            <a:ext cx="3348717" cy="118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dirty="0">
                <a:solidFill>
                  <a:schemeClr val="tx1">
                    <a:lumMod val="75000"/>
                    <a:lumOff val="25000"/>
                  </a:schemeClr>
                </a:solidFill>
                <a:cs typeface="+mn-ea"/>
                <a:sym typeface="+mn-lt"/>
              </a:rPr>
              <a:t>通过工作计划，</a:t>
            </a:r>
            <a:endParaRPr lang="en-US" altLang="zh-CN" dirty="0">
              <a:solidFill>
                <a:schemeClr val="tx1">
                  <a:lumMod val="75000"/>
                  <a:lumOff val="25000"/>
                </a:schemeClr>
              </a:solidFill>
              <a:cs typeface="+mn-ea"/>
              <a:sym typeface="+mn-lt"/>
            </a:endParaRPr>
          </a:p>
          <a:p>
            <a:pPr>
              <a:lnSpc>
                <a:spcPct val="150000"/>
              </a:lnSpc>
            </a:pPr>
            <a:r>
              <a:rPr lang="zh-CN" altLang="en-US" dirty="0">
                <a:solidFill>
                  <a:schemeClr val="tx1">
                    <a:lumMod val="75000"/>
                    <a:lumOff val="25000"/>
                  </a:schemeClr>
                </a:solidFill>
                <a:cs typeface="+mn-ea"/>
                <a:sym typeface="+mn-lt"/>
              </a:rPr>
              <a:t>变被动等事做变为自动自发式的做事，</a:t>
            </a:r>
            <a:endParaRPr lang="en-US" altLang="zh-CN" dirty="0">
              <a:solidFill>
                <a:schemeClr val="tx1">
                  <a:lumMod val="75000"/>
                  <a:lumOff val="25000"/>
                </a:schemeClr>
              </a:solidFill>
              <a:cs typeface="+mn-ea"/>
              <a:sym typeface="+mn-lt"/>
            </a:endParaRPr>
          </a:p>
          <a:p>
            <a:pPr>
              <a:lnSpc>
                <a:spcPct val="150000"/>
              </a:lnSpc>
            </a:pPr>
            <a:r>
              <a:rPr lang="zh-CN" altLang="en-US" dirty="0">
                <a:solidFill>
                  <a:schemeClr val="tx1">
                    <a:lumMod val="75000"/>
                    <a:lumOff val="25000"/>
                  </a:schemeClr>
                </a:solidFill>
                <a:cs typeface="+mn-ea"/>
                <a:sym typeface="+mn-lt"/>
              </a:rPr>
              <a:t>要我做变为我要做</a:t>
            </a:r>
            <a:endParaRPr lang="zh-CN" altLang="en-US" dirty="0">
              <a:solidFill>
                <a:schemeClr val="tx1">
                  <a:lumMod val="75000"/>
                  <a:lumOff val="25000"/>
                </a:schemeClr>
              </a:solidFill>
              <a:cs typeface="+mn-ea"/>
              <a:sym typeface="+mn-lt"/>
            </a:endParaRPr>
          </a:p>
        </p:txBody>
      </p:sp>
      <p:sp>
        <p:nvSpPr>
          <p:cNvPr id="20" name="íśļiḑê"/>
          <p:cNvSpPr txBox="1"/>
          <p:nvPr/>
        </p:nvSpPr>
        <p:spPr>
          <a:xfrm flipH="1">
            <a:off x="8721839" y="2412709"/>
            <a:ext cx="2592917" cy="892176"/>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r>
              <a:rPr lang="zh-CN" altLang="en-US" sz="2400" b="1" dirty="0">
                <a:solidFill>
                  <a:schemeClr val="tx1">
                    <a:lumMod val="75000"/>
                    <a:lumOff val="25000"/>
                  </a:schemeClr>
                </a:solidFill>
                <a:cs typeface="+mn-ea"/>
                <a:sym typeface="+mn-lt"/>
              </a:rPr>
              <a:t>主动工作</a:t>
            </a:r>
            <a:endParaRPr lang="en-US" altLang="zh-CN" sz="2400" b="1" dirty="0">
              <a:solidFill>
                <a:schemeClr val="tx1">
                  <a:lumMod val="75000"/>
                  <a:lumOff val="25000"/>
                </a:schemeClr>
              </a:solidFill>
              <a:cs typeface="+mn-ea"/>
              <a:sym typeface="+mn-lt"/>
            </a:endParaRPr>
          </a:p>
        </p:txBody>
      </p:sp>
      <p:sp>
        <p:nvSpPr>
          <p:cNvPr id="21" name="ï$ḻïḓe"/>
          <p:cNvSpPr txBox="1"/>
          <p:nvPr/>
        </p:nvSpPr>
        <p:spPr>
          <a:xfrm flipH="1">
            <a:off x="627425" y="2559601"/>
            <a:ext cx="2592917" cy="892176"/>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r>
              <a:rPr lang="zh-CN" altLang="en-US" sz="2400" b="1" dirty="0">
                <a:solidFill>
                  <a:schemeClr val="tx1">
                    <a:lumMod val="75000"/>
                    <a:lumOff val="25000"/>
                  </a:schemeClr>
                </a:solidFill>
                <a:cs typeface="+mn-ea"/>
                <a:sym typeface="+mn-lt"/>
              </a:rPr>
              <a:t>被动工作</a:t>
            </a:r>
            <a:endParaRPr lang="en-US" altLang="zh-CN" sz="2400" b="1" dirty="0">
              <a:solidFill>
                <a:schemeClr val="tx1">
                  <a:lumMod val="75000"/>
                  <a:lumOff val="25000"/>
                </a:schemeClr>
              </a:solidFill>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42158" y="2271419"/>
            <a:ext cx="4144996" cy="4144996"/>
          </a:xfrm>
          <a:prstGeom prst="rect">
            <a:avLst/>
          </a:prstGeom>
        </p:spPr>
      </p:pic>
    </p:spTree>
  </p:cSld>
  <p:clrMapOvr>
    <a:masterClrMapping/>
  </p:clrMapOvr>
  <p:transition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7" grpId="0"/>
      <p:bldP spid="16"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直角三角形 19"/>
          <p:cNvSpPr/>
          <p:nvPr/>
        </p:nvSpPr>
        <p:spPr>
          <a:xfrm rot="5400000" flipH="1" flipV="1">
            <a:off x="4132580" y="-1162685"/>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9"/>
          <p:cNvSpPr/>
          <p:nvPr/>
        </p:nvSpPr>
        <p:spPr>
          <a:xfrm rot="5400000">
            <a:off x="438150" y="-44196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5945" y="769620"/>
            <a:ext cx="11039475" cy="532003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5d517ef8b54cd1565622008723"/>
          <p:cNvPicPr>
            <a:picLocks noChangeAspect="1"/>
          </p:cNvPicPr>
          <p:nvPr/>
        </p:nvPicPr>
        <p:blipFill>
          <a:blip r:embed="rId1"/>
          <a:stretch>
            <a:fillRect/>
          </a:stretch>
        </p:blipFill>
        <p:spPr>
          <a:xfrm>
            <a:off x="4705350" y="106680"/>
            <a:ext cx="6791325" cy="6791325"/>
          </a:xfrm>
          <a:prstGeom prst="rect">
            <a:avLst/>
          </a:prstGeom>
        </p:spPr>
      </p:pic>
      <p:sp>
        <p:nvSpPr>
          <p:cNvPr id="3" name="文本框 2"/>
          <p:cNvSpPr txBox="1"/>
          <p:nvPr/>
        </p:nvSpPr>
        <p:spPr>
          <a:xfrm>
            <a:off x="1179830" y="1972310"/>
            <a:ext cx="2795270" cy="768350"/>
          </a:xfrm>
          <a:prstGeom prst="rect">
            <a:avLst/>
          </a:prstGeom>
          <a:noFill/>
        </p:spPr>
        <p:txBody>
          <a:bodyPr wrap="square" rtlCol="0">
            <a:spAutoFit/>
          </a:bodyPr>
          <a:lstStyle>
            <a:defPPr>
              <a:defRPr lang="zh-CN"/>
            </a:defPPr>
            <a:lvl1pPr algn="dist">
              <a:defRPr sz="7200">
                <a:solidFill>
                  <a:schemeClr val="bg1">
                    <a:lumMod val="85000"/>
                    <a:alpha val="55000"/>
                  </a:schemeClr>
                </a:solidFill>
                <a:latin typeface="汉仪旗黑X1-55W" panose="00020600040101010101" pitchFamily="18" charset="-122"/>
                <a:ea typeface="汉仪旗黑X1-55W" panose="00020600040101010101" pitchFamily="18" charset="-122"/>
              </a:defRPr>
            </a:lvl1pPr>
          </a:lstStyle>
          <a:p>
            <a:pPr algn="l"/>
            <a:r>
              <a:rPr lang="en-US" altLang="zh-CN" sz="4400" b="1" dirty="0">
                <a:solidFill>
                  <a:schemeClr val="tx1">
                    <a:lumMod val="85000"/>
                    <a:lumOff val="15000"/>
                  </a:schemeClr>
                </a:solidFill>
                <a:latin typeface="+mn-lt"/>
                <a:ea typeface="+mn-ea"/>
                <a:cs typeface="+mn-ea"/>
                <a:sym typeface="+mn-lt"/>
              </a:rPr>
              <a:t>Part 03</a:t>
            </a:r>
            <a:endParaRPr lang="en-US" altLang="zh-CN" sz="4400" b="1" dirty="0">
              <a:solidFill>
                <a:schemeClr val="tx1">
                  <a:lumMod val="85000"/>
                  <a:lumOff val="15000"/>
                </a:schemeClr>
              </a:solidFill>
              <a:latin typeface="+mn-lt"/>
              <a:ea typeface="+mn-ea"/>
              <a:cs typeface="+mn-ea"/>
              <a:sym typeface="+mn-lt"/>
            </a:endParaRPr>
          </a:p>
        </p:txBody>
      </p:sp>
      <p:sp>
        <p:nvSpPr>
          <p:cNvPr id="45" name="ïṡľidé"/>
          <p:cNvSpPr txBox="1"/>
          <p:nvPr/>
        </p:nvSpPr>
        <p:spPr bwMode="auto">
          <a:xfrm flipH="1">
            <a:off x="1179830" y="3011805"/>
            <a:ext cx="4604385"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4800" b="1" dirty="0">
                <a:solidFill>
                  <a:schemeClr val="tx1">
                    <a:lumMod val="85000"/>
                    <a:lumOff val="15000"/>
                  </a:schemeClr>
                </a:solidFill>
                <a:cs typeface="+mn-ea"/>
                <a:sym typeface="+mn-lt"/>
              </a:rPr>
              <a:t>计划管理目标</a:t>
            </a:r>
            <a:endParaRPr lang="zh-CN" altLang="en-US" sz="4800" b="1" dirty="0">
              <a:solidFill>
                <a:schemeClr val="tx1">
                  <a:lumMod val="85000"/>
                  <a:lumOff val="15000"/>
                </a:schemeClr>
              </a:solidFill>
              <a:cs typeface="+mn-ea"/>
              <a:sym typeface="+mn-lt"/>
            </a:endParaRPr>
          </a:p>
        </p:txBody>
      </p:sp>
      <p:sp>
        <p:nvSpPr>
          <p:cNvPr id="6" name="矩形 5"/>
          <p:cNvSpPr/>
          <p:nvPr/>
        </p:nvSpPr>
        <p:spPr>
          <a:xfrm>
            <a:off x="1179830" y="4384675"/>
            <a:ext cx="3763010" cy="460375"/>
          </a:xfrm>
          <a:prstGeom prst="rect">
            <a:avLst/>
          </a:prstGeom>
        </p:spPr>
        <p:txBody>
          <a:bodyPr wrap="square" lIns="91448" tIns="45724" rIns="91448" bIns="45724">
            <a:spAutoFit/>
          </a:bodyPr>
          <a:lstStyle/>
          <a:p>
            <a:r>
              <a:rPr lang="en-US" altLang="zh-CN" sz="1200" dirty="0">
                <a:solidFill>
                  <a:schemeClr val="tx1">
                    <a:lumMod val="85000"/>
                    <a:lumOff val="15000"/>
                  </a:schemeClr>
                </a:solidFill>
                <a:cs typeface="+mn-ea"/>
                <a:sym typeface="+mn-lt"/>
              </a:rPr>
              <a:t>Chinese  companies  will no longer remain in the hard stage and they are also promoting a culture</a:t>
            </a:r>
            <a:endParaRPr lang="en-US" altLang="zh-CN" sz="1200" dirty="0">
              <a:solidFill>
                <a:schemeClr val="tx1">
                  <a:lumMod val="85000"/>
                  <a:lumOff val="15000"/>
                </a:schemeClr>
              </a:solidFill>
              <a:cs typeface="+mn-ea"/>
              <a:sym typeface="+mn-lt"/>
            </a:endParaRPr>
          </a:p>
        </p:txBody>
      </p:sp>
      <p:cxnSp>
        <p:nvCxnSpPr>
          <p:cNvPr id="7" name="直接连接符 6"/>
          <p:cNvCxnSpPr/>
          <p:nvPr/>
        </p:nvCxnSpPr>
        <p:spPr>
          <a:xfrm>
            <a:off x="1305560" y="4046855"/>
            <a:ext cx="1134745" cy="0"/>
          </a:xfrm>
          <a:prstGeom prst="line">
            <a:avLst/>
          </a:prstGeom>
          <a:ln w="19050">
            <a:solidFill>
              <a:srgbClr val="5377C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5" grpId="0"/>
      <p:bldP spid="45" grpId="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计划管理目标</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3"/>
          <p:cNvSpPr>
            <a:spLocks noChangeArrowheads="1"/>
          </p:cNvSpPr>
          <p:nvPr/>
        </p:nvSpPr>
        <p:spPr bwMode="auto">
          <a:xfrm>
            <a:off x="1115523" y="4195524"/>
            <a:ext cx="3313747" cy="114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4530">
              <a:defRPr>
                <a:solidFill>
                  <a:schemeClr val="tx1"/>
                </a:solidFill>
                <a:latin typeface="Calibri" panose="020F0502020204030204" pitchFamily="34" charset="0"/>
                <a:ea typeface="宋体" panose="02010600030101010101" pitchFamily="2" charset="-122"/>
              </a:defRPr>
            </a:lvl1pPr>
            <a:lvl2pPr marL="742950" indent="-285750" defTabSz="684530">
              <a:defRPr>
                <a:solidFill>
                  <a:schemeClr val="tx1"/>
                </a:solidFill>
                <a:latin typeface="Calibri" panose="020F0502020204030204" pitchFamily="34" charset="0"/>
                <a:ea typeface="宋体" panose="02010600030101010101" pitchFamily="2" charset="-122"/>
              </a:defRPr>
            </a:lvl2pPr>
            <a:lvl3pPr marL="1143000" indent="-228600" defTabSz="684530">
              <a:defRPr>
                <a:solidFill>
                  <a:schemeClr val="tx1"/>
                </a:solidFill>
                <a:latin typeface="Calibri" panose="020F0502020204030204" pitchFamily="34" charset="0"/>
                <a:ea typeface="宋体" panose="02010600030101010101" pitchFamily="2" charset="-122"/>
              </a:defRPr>
            </a:lvl3pPr>
            <a:lvl4pPr marL="1600200" indent="-228600" defTabSz="684530">
              <a:defRPr>
                <a:solidFill>
                  <a:schemeClr val="tx1"/>
                </a:solidFill>
                <a:latin typeface="Calibri" panose="020F0502020204030204" pitchFamily="34" charset="0"/>
                <a:ea typeface="宋体" panose="02010600030101010101" pitchFamily="2" charset="-122"/>
              </a:defRPr>
            </a:lvl4pPr>
            <a:lvl5pPr marL="2057400" indent="-228600" defTabSz="684530">
              <a:defRPr>
                <a:solidFill>
                  <a:schemeClr val="tx1"/>
                </a:solidFill>
                <a:latin typeface="Calibri" panose="020F0502020204030204" pitchFamily="34" charset="0"/>
                <a:ea typeface="宋体" panose="02010600030101010101" pitchFamily="2" charset="-122"/>
              </a:defRPr>
            </a:lvl5pPr>
            <a:lvl6pPr marL="25146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400" b="1" dirty="0">
                <a:solidFill>
                  <a:schemeClr val="tx1">
                    <a:lumMod val="85000"/>
                    <a:lumOff val="15000"/>
                  </a:schemeClr>
                </a:solidFill>
                <a:latin typeface="+mn-lt"/>
                <a:ea typeface="+mn-ea"/>
                <a:cs typeface="+mn-ea"/>
                <a:sym typeface="+mn-lt"/>
              </a:rPr>
              <a:t>保证公司</a:t>
            </a:r>
            <a:endParaRPr lang="en-US" altLang="zh-CN" sz="2400" b="1" dirty="0">
              <a:solidFill>
                <a:schemeClr val="tx1">
                  <a:lumMod val="85000"/>
                  <a:lumOff val="15000"/>
                </a:schemeClr>
              </a:solidFill>
              <a:latin typeface="+mn-lt"/>
              <a:ea typeface="+mn-ea"/>
              <a:cs typeface="+mn-ea"/>
              <a:sym typeface="+mn-lt"/>
            </a:endParaRPr>
          </a:p>
          <a:p>
            <a:pPr algn="ctr">
              <a:lnSpc>
                <a:spcPct val="150000"/>
              </a:lnSpc>
            </a:pPr>
            <a:r>
              <a:rPr lang="zh-CN" altLang="en-US" sz="2400" b="1" dirty="0">
                <a:solidFill>
                  <a:schemeClr val="tx1">
                    <a:lumMod val="85000"/>
                    <a:lumOff val="15000"/>
                  </a:schemeClr>
                </a:solidFill>
                <a:latin typeface="+mn-lt"/>
                <a:ea typeface="+mn-ea"/>
                <a:cs typeface="+mn-ea"/>
                <a:sym typeface="+mn-lt"/>
              </a:rPr>
              <a:t>经营目标实现</a:t>
            </a:r>
            <a:endParaRPr lang="zh-CN" altLang="en-US" sz="2400" b="1" dirty="0">
              <a:solidFill>
                <a:schemeClr val="tx1">
                  <a:lumMod val="85000"/>
                  <a:lumOff val="15000"/>
                </a:schemeClr>
              </a:solidFill>
              <a:latin typeface="+mn-lt"/>
              <a:ea typeface="+mn-ea"/>
              <a:cs typeface="+mn-ea"/>
              <a:sym typeface="+mn-lt"/>
            </a:endParaRPr>
          </a:p>
        </p:txBody>
      </p:sp>
      <p:sp>
        <p:nvSpPr>
          <p:cNvPr id="3" name="矩形 13"/>
          <p:cNvSpPr>
            <a:spLocks noChangeArrowheads="1"/>
          </p:cNvSpPr>
          <p:nvPr/>
        </p:nvSpPr>
        <p:spPr bwMode="auto">
          <a:xfrm>
            <a:off x="4751764" y="4212074"/>
            <a:ext cx="2662237" cy="590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530">
              <a:defRPr>
                <a:solidFill>
                  <a:schemeClr val="tx1"/>
                </a:solidFill>
                <a:latin typeface="Calibri" panose="020F0502020204030204" pitchFamily="34" charset="0"/>
                <a:ea typeface="宋体" panose="02010600030101010101" pitchFamily="2" charset="-122"/>
              </a:defRPr>
            </a:lvl1pPr>
            <a:lvl2pPr marL="742950" indent="-285750" defTabSz="684530">
              <a:defRPr>
                <a:solidFill>
                  <a:schemeClr val="tx1"/>
                </a:solidFill>
                <a:latin typeface="Calibri" panose="020F0502020204030204" pitchFamily="34" charset="0"/>
                <a:ea typeface="宋体" panose="02010600030101010101" pitchFamily="2" charset="-122"/>
              </a:defRPr>
            </a:lvl2pPr>
            <a:lvl3pPr marL="1143000" indent="-228600" defTabSz="684530">
              <a:defRPr>
                <a:solidFill>
                  <a:schemeClr val="tx1"/>
                </a:solidFill>
                <a:latin typeface="Calibri" panose="020F0502020204030204" pitchFamily="34" charset="0"/>
                <a:ea typeface="宋体" panose="02010600030101010101" pitchFamily="2" charset="-122"/>
              </a:defRPr>
            </a:lvl3pPr>
            <a:lvl4pPr marL="1600200" indent="-228600" defTabSz="684530">
              <a:defRPr>
                <a:solidFill>
                  <a:schemeClr val="tx1"/>
                </a:solidFill>
                <a:latin typeface="Calibri" panose="020F0502020204030204" pitchFamily="34" charset="0"/>
                <a:ea typeface="宋体" panose="02010600030101010101" pitchFamily="2" charset="-122"/>
              </a:defRPr>
            </a:lvl4pPr>
            <a:lvl5pPr marL="2057400" indent="-228600" defTabSz="684530">
              <a:defRPr>
                <a:solidFill>
                  <a:schemeClr val="tx1"/>
                </a:solidFill>
                <a:latin typeface="Calibri" panose="020F0502020204030204" pitchFamily="34" charset="0"/>
                <a:ea typeface="宋体" panose="02010600030101010101" pitchFamily="2" charset="-122"/>
              </a:defRPr>
            </a:lvl5pPr>
            <a:lvl6pPr marL="25146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400" b="1" dirty="0">
                <a:solidFill>
                  <a:schemeClr val="tx1">
                    <a:lumMod val="85000"/>
                    <a:lumOff val="15000"/>
                  </a:schemeClr>
                </a:solidFill>
                <a:latin typeface="+mn-lt"/>
                <a:ea typeface="+mn-ea"/>
                <a:cs typeface="+mn-ea"/>
                <a:sym typeface="+mn-lt"/>
              </a:rPr>
              <a:t>提高执行力</a:t>
            </a:r>
            <a:endParaRPr lang="zh-CN" altLang="en-US" sz="2400" b="1" dirty="0">
              <a:solidFill>
                <a:schemeClr val="tx1">
                  <a:lumMod val="85000"/>
                  <a:lumOff val="15000"/>
                </a:schemeClr>
              </a:solidFill>
              <a:latin typeface="+mn-lt"/>
              <a:ea typeface="+mn-ea"/>
              <a:cs typeface="+mn-ea"/>
              <a:sym typeface="+mn-lt"/>
            </a:endParaRPr>
          </a:p>
        </p:txBody>
      </p:sp>
      <p:sp>
        <p:nvSpPr>
          <p:cNvPr id="5" name="矩形 13"/>
          <p:cNvSpPr>
            <a:spLocks noChangeArrowheads="1"/>
          </p:cNvSpPr>
          <p:nvPr/>
        </p:nvSpPr>
        <p:spPr bwMode="auto">
          <a:xfrm>
            <a:off x="7929866" y="4212074"/>
            <a:ext cx="2662237" cy="114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530">
              <a:defRPr>
                <a:solidFill>
                  <a:schemeClr val="tx1"/>
                </a:solidFill>
                <a:latin typeface="Calibri" panose="020F0502020204030204" pitchFamily="34" charset="0"/>
                <a:ea typeface="宋体" panose="02010600030101010101" pitchFamily="2" charset="-122"/>
              </a:defRPr>
            </a:lvl1pPr>
            <a:lvl2pPr marL="742950" indent="-285750" defTabSz="684530">
              <a:defRPr>
                <a:solidFill>
                  <a:schemeClr val="tx1"/>
                </a:solidFill>
                <a:latin typeface="Calibri" panose="020F0502020204030204" pitchFamily="34" charset="0"/>
                <a:ea typeface="宋体" panose="02010600030101010101" pitchFamily="2" charset="-122"/>
              </a:defRPr>
            </a:lvl2pPr>
            <a:lvl3pPr marL="1143000" indent="-228600" defTabSz="684530">
              <a:defRPr>
                <a:solidFill>
                  <a:schemeClr val="tx1"/>
                </a:solidFill>
                <a:latin typeface="Calibri" panose="020F0502020204030204" pitchFamily="34" charset="0"/>
                <a:ea typeface="宋体" panose="02010600030101010101" pitchFamily="2" charset="-122"/>
              </a:defRPr>
            </a:lvl3pPr>
            <a:lvl4pPr marL="1600200" indent="-228600" defTabSz="684530">
              <a:defRPr>
                <a:solidFill>
                  <a:schemeClr val="tx1"/>
                </a:solidFill>
                <a:latin typeface="Calibri" panose="020F0502020204030204" pitchFamily="34" charset="0"/>
                <a:ea typeface="宋体" panose="02010600030101010101" pitchFamily="2" charset="-122"/>
              </a:defRPr>
            </a:lvl4pPr>
            <a:lvl5pPr marL="2057400" indent="-228600" defTabSz="684530">
              <a:defRPr>
                <a:solidFill>
                  <a:schemeClr val="tx1"/>
                </a:solidFill>
                <a:latin typeface="Calibri" panose="020F0502020204030204" pitchFamily="34" charset="0"/>
                <a:ea typeface="宋体" panose="02010600030101010101" pitchFamily="2" charset="-122"/>
              </a:defRPr>
            </a:lvl5pPr>
            <a:lvl6pPr marL="25146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453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2400" b="1" dirty="0">
                <a:solidFill>
                  <a:schemeClr val="tx1">
                    <a:lumMod val="85000"/>
                    <a:lumOff val="15000"/>
                  </a:schemeClr>
                </a:solidFill>
                <a:latin typeface="+mn-lt"/>
                <a:ea typeface="+mn-ea"/>
                <a:cs typeface="+mn-ea"/>
                <a:sym typeface="+mn-lt"/>
              </a:rPr>
              <a:t>提高工作效率</a:t>
            </a:r>
            <a:endParaRPr lang="en-US" altLang="zh-CN" sz="2400" b="1" dirty="0">
              <a:solidFill>
                <a:schemeClr val="tx1">
                  <a:lumMod val="85000"/>
                  <a:lumOff val="15000"/>
                </a:schemeClr>
              </a:solidFill>
              <a:latin typeface="+mn-lt"/>
              <a:ea typeface="+mn-ea"/>
              <a:cs typeface="+mn-ea"/>
              <a:sym typeface="+mn-lt"/>
            </a:endParaRPr>
          </a:p>
          <a:p>
            <a:pPr algn="ctr">
              <a:lnSpc>
                <a:spcPct val="150000"/>
              </a:lnSpc>
            </a:pPr>
            <a:r>
              <a:rPr lang="zh-CN" altLang="en-US" sz="2400" b="1" dirty="0">
                <a:solidFill>
                  <a:schemeClr val="tx1">
                    <a:lumMod val="85000"/>
                    <a:lumOff val="15000"/>
                  </a:schemeClr>
                </a:solidFill>
                <a:latin typeface="+mn-lt"/>
                <a:ea typeface="+mn-ea"/>
                <a:cs typeface="+mn-ea"/>
                <a:sym typeface="+mn-lt"/>
              </a:rPr>
              <a:t>和协作效果</a:t>
            </a:r>
            <a:endParaRPr lang="zh-CN" altLang="en-US" sz="2400" b="1" dirty="0">
              <a:solidFill>
                <a:schemeClr val="tx1">
                  <a:lumMod val="85000"/>
                  <a:lumOff val="15000"/>
                </a:schemeClr>
              </a:solidFill>
              <a:latin typeface="+mn-lt"/>
              <a:ea typeface="+mn-ea"/>
              <a:cs typeface="+mn-ea"/>
              <a:sym typeface="+mn-lt"/>
            </a:endParaRPr>
          </a:p>
        </p:txBody>
      </p:sp>
      <p:sp>
        <p:nvSpPr>
          <p:cNvPr id="6" name="椭圆 5"/>
          <p:cNvSpPr/>
          <p:nvPr/>
        </p:nvSpPr>
        <p:spPr>
          <a:xfrm>
            <a:off x="1843031" y="2384880"/>
            <a:ext cx="1524000" cy="1524000"/>
          </a:xfrm>
          <a:prstGeom prst="ellipse">
            <a:avLst/>
          </a:prstGeom>
          <a:gradFill>
            <a:gsLst>
              <a:gs pos="0">
                <a:srgbClr val="3F4C97"/>
              </a:gs>
              <a:gs pos="100000">
                <a:srgbClr val="669EE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p:cNvSpPr/>
          <p:nvPr/>
        </p:nvSpPr>
        <p:spPr>
          <a:xfrm>
            <a:off x="5320882" y="2329299"/>
            <a:ext cx="1524000" cy="1524000"/>
          </a:xfrm>
          <a:prstGeom prst="ellipse">
            <a:avLst/>
          </a:prstGeom>
          <a:gradFill>
            <a:gsLst>
              <a:gs pos="0">
                <a:srgbClr val="3F4C97"/>
              </a:gs>
              <a:gs pos="100000">
                <a:srgbClr val="669EE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498984" y="2329299"/>
            <a:ext cx="1524000" cy="1524000"/>
          </a:xfrm>
          <a:prstGeom prst="ellipse">
            <a:avLst/>
          </a:prstGeom>
          <a:gradFill>
            <a:gsLst>
              <a:gs pos="0">
                <a:srgbClr val="3F4C97"/>
              </a:gs>
              <a:gs pos="100000">
                <a:srgbClr val="669EE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ïṡľidé"/>
          <p:cNvSpPr txBox="1"/>
          <p:nvPr/>
        </p:nvSpPr>
        <p:spPr bwMode="auto">
          <a:xfrm flipH="1">
            <a:off x="2104882" y="2590864"/>
            <a:ext cx="1000297"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lgn="ctr">
              <a:spcBef>
                <a:spcPct val="0"/>
              </a:spcBef>
              <a:buNone/>
            </a:pPr>
            <a:r>
              <a:rPr lang="en-US" altLang="zh-CN" sz="6600" b="1" dirty="0">
                <a:solidFill>
                  <a:schemeClr val="bg1"/>
                </a:solidFill>
                <a:cs typeface="+mn-ea"/>
                <a:sym typeface="+mn-lt"/>
              </a:rPr>
              <a:t>1</a:t>
            </a:r>
            <a:endParaRPr lang="zh-CN" altLang="en-US" sz="6600" b="1" dirty="0">
              <a:solidFill>
                <a:schemeClr val="bg1"/>
              </a:solidFill>
              <a:cs typeface="+mn-ea"/>
              <a:sym typeface="+mn-lt"/>
            </a:endParaRPr>
          </a:p>
        </p:txBody>
      </p:sp>
      <p:sp>
        <p:nvSpPr>
          <p:cNvPr id="17" name="ïṡľidé"/>
          <p:cNvSpPr txBox="1"/>
          <p:nvPr/>
        </p:nvSpPr>
        <p:spPr bwMode="auto">
          <a:xfrm flipH="1">
            <a:off x="5595850" y="2590863"/>
            <a:ext cx="1000297" cy="476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lgn="ctr">
              <a:spcBef>
                <a:spcPct val="0"/>
              </a:spcBef>
              <a:buNone/>
            </a:pPr>
            <a:r>
              <a:rPr lang="en-US" altLang="zh-CN" sz="6600" b="1" dirty="0">
                <a:solidFill>
                  <a:schemeClr val="bg1"/>
                </a:solidFill>
                <a:cs typeface="+mn-ea"/>
                <a:sym typeface="+mn-lt"/>
              </a:rPr>
              <a:t>2</a:t>
            </a:r>
            <a:endParaRPr lang="zh-CN" altLang="en-US" sz="6600" b="1" dirty="0">
              <a:solidFill>
                <a:schemeClr val="bg1"/>
              </a:solidFill>
              <a:cs typeface="+mn-ea"/>
              <a:sym typeface="+mn-lt"/>
            </a:endParaRPr>
          </a:p>
        </p:txBody>
      </p:sp>
      <p:sp>
        <p:nvSpPr>
          <p:cNvPr id="18" name="ïṡľidé"/>
          <p:cNvSpPr txBox="1"/>
          <p:nvPr/>
        </p:nvSpPr>
        <p:spPr bwMode="auto">
          <a:xfrm flipH="1">
            <a:off x="8760835" y="2552698"/>
            <a:ext cx="1000297" cy="4768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lgn="ctr">
              <a:spcBef>
                <a:spcPct val="0"/>
              </a:spcBef>
              <a:buNone/>
            </a:pPr>
            <a:r>
              <a:rPr lang="en-US" altLang="zh-CN" sz="6600" b="1" dirty="0">
                <a:solidFill>
                  <a:schemeClr val="bg1"/>
                </a:solidFill>
                <a:cs typeface="+mn-ea"/>
                <a:sym typeface="+mn-lt"/>
              </a:rPr>
              <a:t>3</a:t>
            </a:r>
            <a:endParaRPr lang="zh-CN" altLang="en-US" sz="6600" b="1" dirty="0">
              <a:solidFill>
                <a:schemeClr val="bg1"/>
              </a:solidFill>
              <a:cs typeface="+mn-ea"/>
              <a:sym typeface="+mn-lt"/>
            </a:endParaRPr>
          </a:p>
        </p:txBody>
      </p:sp>
    </p:spTree>
  </p:cSld>
  <p:clrMapOvr>
    <a:masterClrMapping/>
  </p:clrMapOvr>
  <p:transition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16" grpId="0"/>
      <p:bldP spid="16" grpId="1"/>
      <p:bldP spid="17" grpId="0"/>
      <p:bldP spid="17" grpId="1"/>
      <p:bldP spid="18" grpId="0"/>
      <p:bldP spid="1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计划管理目标</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2"/>
          <p:cNvSpPr txBox="1"/>
          <p:nvPr/>
        </p:nvSpPr>
        <p:spPr>
          <a:xfrm>
            <a:off x="3034030" y="1534083"/>
            <a:ext cx="6340589" cy="1057486"/>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tx1">
                    <a:lumMod val="85000"/>
                    <a:lumOff val="15000"/>
                  </a:schemeClr>
                </a:solidFill>
                <a:cs typeface="+mn-ea"/>
                <a:sym typeface="+mn-lt"/>
              </a:rPr>
              <a:t>重要提示：</a:t>
            </a:r>
            <a:endParaRPr lang="en-US" altLang="zh-CN" sz="2400" b="1" dirty="0">
              <a:solidFill>
                <a:schemeClr val="tx1">
                  <a:lumMod val="85000"/>
                  <a:lumOff val="15000"/>
                </a:schemeClr>
              </a:solidFill>
              <a:cs typeface="+mn-ea"/>
              <a:sym typeface="+mn-lt"/>
            </a:endParaRPr>
          </a:p>
          <a:p>
            <a:pPr marL="0" indent="0" algn="ctr">
              <a:buNone/>
            </a:pPr>
            <a:r>
              <a:rPr lang="zh-CN" altLang="en-US" sz="2400" b="1" dirty="0">
                <a:solidFill>
                  <a:schemeClr val="tx1">
                    <a:lumMod val="85000"/>
                    <a:lumOff val="15000"/>
                  </a:schemeClr>
                </a:solidFill>
                <a:cs typeface="+mn-ea"/>
                <a:sym typeface="+mn-lt"/>
              </a:rPr>
              <a:t>计划管理要取得良好效果，以下两点必不可少</a:t>
            </a:r>
            <a:endParaRPr lang="zh-CN" altLang="en-US" sz="2400" b="1" dirty="0">
              <a:solidFill>
                <a:schemeClr val="tx1">
                  <a:lumMod val="85000"/>
                  <a:lumOff val="15000"/>
                </a:schemeClr>
              </a:solidFill>
              <a:cs typeface="+mn-ea"/>
              <a:sym typeface="+mn-lt"/>
            </a:endParaRPr>
          </a:p>
        </p:txBody>
      </p:sp>
      <p:sp>
        <p:nvSpPr>
          <p:cNvPr id="19" name="文本框 18"/>
          <p:cNvSpPr txBox="1"/>
          <p:nvPr/>
        </p:nvSpPr>
        <p:spPr>
          <a:xfrm>
            <a:off x="1211198" y="2947891"/>
            <a:ext cx="3425680" cy="461665"/>
          </a:xfrm>
          <a:prstGeom prst="rect">
            <a:avLst/>
          </a:prstGeom>
          <a:noFill/>
        </p:spPr>
        <p:txBody>
          <a:bodyPr wrap="square" rtlCol="0">
            <a:spAutoFit/>
          </a:bodyPr>
          <a:lstStyle/>
          <a:p>
            <a:r>
              <a:rPr lang="zh-CN" altLang="en-US" sz="2400" b="1" dirty="0">
                <a:solidFill>
                  <a:schemeClr val="tx1">
                    <a:lumMod val="85000"/>
                    <a:lumOff val="15000"/>
                  </a:schemeClr>
                </a:solidFill>
                <a:cs typeface="+mn-ea"/>
                <a:sym typeface="+mn-lt"/>
              </a:rPr>
              <a:t>管理制度</a:t>
            </a:r>
            <a:endParaRPr lang="zh-CN" altLang="en-US" sz="2400" b="1" dirty="0">
              <a:solidFill>
                <a:schemeClr val="tx1">
                  <a:lumMod val="85000"/>
                  <a:lumOff val="15000"/>
                </a:schemeClr>
              </a:solidFill>
              <a:cs typeface="+mn-ea"/>
              <a:sym typeface="+mn-lt"/>
            </a:endParaRPr>
          </a:p>
        </p:txBody>
      </p:sp>
      <p:sp>
        <p:nvSpPr>
          <p:cNvPr id="20" name="文本框 19"/>
          <p:cNvSpPr txBox="1"/>
          <p:nvPr/>
        </p:nvSpPr>
        <p:spPr>
          <a:xfrm>
            <a:off x="4705985" y="2889490"/>
            <a:ext cx="3252475" cy="461665"/>
          </a:xfrm>
          <a:prstGeom prst="rect">
            <a:avLst/>
          </a:prstGeom>
          <a:noFill/>
        </p:spPr>
        <p:txBody>
          <a:bodyPr wrap="square" rtlCol="0">
            <a:spAutoFit/>
          </a:bodyPr>
          <a:lstStyle/>
          <a:p>
            <a:r>
              <a:rPr lang="zh-CN" altLang="en-US" sz="2400" b="1" dirty="0">
                <a:solidFill>
                  <a:schemeClr val="tx1">
                    <a:lumMod val="85000"/>
                    <a:lumOff val="15000"/>
                  </a:schemeClr>
                </a:solidFill>
                <a:cs typeface="+mn-ea"/>
                <a:sym typeface="+mn-lt"/>
              </a:rPr>
              <a:t>绩效考核</a:t>
            </a:r>
            <a:endParaRPr lang="zh-CN" altLang="en-US" sz="2400" b="1" dirty="0">
              <a:solidFill>
                <a:schemeClr val="tx1">
                  <a:lumMod val="85000"/>
                  <a:lumOff val="15000"/>
                </a:schemeClr>
              </a:solidFill>
              <a:cs typeface="+mn-ea"/>
              <a:sym typeface="+mn-lt"/>
            </a:endParaRPr>
          </a:p>
        </p:txBody>
      </p:sp>
      <p:sp>
        <p:nvSpPr>
          <p:cNvPr id="23" name="文本框 22"/>
          <p:cNvSpPr txBox="1"/>
          <p:nvPr/>
        </p:nvSpPr>
        <p:spPr>
          <a:xfrm>
            <a:off x="1211199" y="3544852"/>
            <a:ext cx="2725487" cy="2353786"/>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cs typeface="+mn-ea"/>
                <a:sym typeface="+mn-lt"/>
              </a:rPr>
              <a:t>企业的管理制度能否有效的支持计划管理的需要，直接关系到计划的工作方式，影响到计划管理的成败</a:t>
            </a:r>
            <a:endParaRPr lang="zh-CN" altLang="en-US" sz="2000" dirty="0">
              <a:solidFill>
                <a:schemeClr val="tx1">
                  <a:lumMod val="85000"/>
                  <a:lumOff val="15000"/>
                </a:schemeClr>
              </a:solidFill>
              <a:cs typeface="+mn-ea"/>
              <a:sym typeface="+mn-lt"/>
            </a:endParaRPr>
          </a:p>
        </p:txBody>
      </p:sp>
      <p:sp>
        <p:nvSpPr>
          <p:cNvPr id="24" name="文本框 23"/>
          <p:cNvSpPr txBox="1"/>
          <p:nvPr/>
        </p:nvSpPr>
        <p:spPr>
          <a:xfrm>
            <a:off x="4573353" y="3544852"/>
            <a:ext cx="3065350" cy="2353786"/>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cs typeface="+mn-ea"/>
                <a:sym typeface="+mn-lt"/>
              </a:rPr>
              <a:t>绩效考绩是企业工作得到提升的保证，因此，要把计划管理、绩效管理和制度建设结合起来进行，以期取得最大的效果</a:t>
            </a:r>
            <a:endParaRPr lang="zh-CN" altLang="en-US" sz="2000" dirty="0">
              <a:solidFill>
                <a:schemeClr val="tx1">
                  <a:lumMod val="85000"/>
                  <a:lumOff val="15000"/>
                </a:schemeClr>
              </a:solidFill>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99029" y="2740529"/>
            <a:ext cx="3649105" cy="3649105"/>
          </a:xfrm>
          <a:prstGeom prst="rect">
            <a:avLst/>
          </a:prstGeom>
        </p:spPr>
      </p:pic>
    </p:spTree>
  </p:cSld>
  <p:clrMapOvr>
    <a:masterClrMapping/>
  </p:clrMapOvr>
  <p:transition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直角三角形 19"/>
          <p:cNvSpPr/>
          <p:nvPr/>
        </p:nvSpPr>
        <p:spPr>
          <a:xfrm rot="5400000" flipH="1" flipV="1">
            <a:off x="4132580" y="-1162685"/>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9"/>
          <p:cNvSpPr/>
          <p:nvPr/>
        </p:nvSpPr>
        <p:spPr>
          <a:xfrm rot="5400000">
            <a:off x="438150" y="-44196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5945" y="769620"/>
            <a:ext cx="11039475" cy="532003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5d517ef8b54cd1565622008723"/>
          <p:cNvPicPr>
            <a:picLocks noChangeAspect="1"/>
          </p:cNvPicPr>
          <p:nvPr/>
        </p:nvPicPr>
        <p:blipFill>
          <a:blip r:embed="rId1"/>
          <a:stretch>
            <a:fillRect/>
          </a:stretch>
        </p:blipFill>
        <p:spPr>
          <a:xfrm>
            <a:off x="4705350" y="106680"/>
            <a:ext cx="6791325" cy="6791325"/>
          </a:xfrm>
          <a:prstGeom prst="rect">
            <a:avLst/>
          </a:prstGeom>
        </p:spPr>
      </p:pic>
      <p:sp>
        <p:nvSpPr>
          <p:cNvPr id="3" name="文本框 2"/>
          <p:cNvSpPr txBox="1"/>
          <p:nvPr/>
        </p:nvSpPr>
        <p:spPr>
          <a:xfrm>
            <a:off x="1179830" y="1972310"/>
            <a:ext cx="2795270" cy="768350"/>
          </a:xfrm>
          <a:prstGeom prst="rect">
            <a:avLst/>
          </a:prstGeom>
          <a:noFill/>
        </p:spPr>
        <p:txBody>
          <a:bodyPr wrap="square" rtlCol="0">
            <a:spAutoFit/>
          </a:bodyPr>
          <a:lstStyle>
            <a:defPPr>
              <a:defRPr lang="zh-CN"/>
            </a:defPPr>
            <a:lvl1pPr algn="dist">
              <a:defRPr sz="7200">
                <a:solidFill>
                  <a:schemeClr val="bg1">
                    <a:lumMod val="85000"/>
                    <a:alpha val="55000"/>
                  </a:schemeClr>
                </a:solidFill>
                <a:latin typeface="汉仪旗黑X1-55W" panose="00020600040101010101" pitchFamily="18" charset="-122"/>
                <a:ea typeface="汉仪旗黑X1-55W" panose="00020600040101010101" pitchFamily="18" charset="-122"/>
              </a:defRPr>
            </a:lvl1pPr>
          </a:lstStyle>
          <a:p>
            <a:pPr algn="l"/>
            <a:r>
              <a:rPr lang="en-US" altLang="zh-CN" sz="4400" b="1" dirty="0">
                <a:solidFill>
                  <a:schemeClr val="tx1">
                    <a:lumMod val="85000"/>
                    <a:lumOff val="15000"/>
                  </a:schemeClr>
                </a:solidFill>
                <a:latin typeface="+mn-lt"/>
                <a:ea typeface="+mn-ea"/>
                <a:cs typeface="+mn-ea"/>
                <a:sym typeface="+mn-lt"/>
              </a:rPr>
              <a:t>Part 04</a:t>
            </a:r>
            <a:endParaRPr lang="en-US" altLang="zh-CN" sz="4400" b="1" dirty="0">
              <a:solidFill>
                <a:schemeClr val="tx1">
                  <a:lumMod val="85000"/>
                  <a:lumOff val="15000"/>
                </a:schemeClr>
              </a:solidFill>
              <a:latin typeface="+mn-lt"/>
              <a:ea typeface="+mn-ea"/>
              <a:cs typeface="+mn-ea"/>
              <a:sym typeface="+mn-lt"/>
            </a:endParaRPr>
          </a:p>
        </p:txBody>
      </p:sp>
      <p:sp>
        <p:nvSpPr>
          <p:cNvPr id="45" name="ïṡľidé"/>
          <p:cNvSpPr txBox="1"/>
          <p:nvPr/>
        </p:nvSpPr>
        <p:spPr bwMode="auto">
          <a:xfrm flipH="1">
            <a:off x="1179830" y="3011805"/>
            <a:ext cx="477647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4800" b="1" dirty="0">
                <a:solidFill>
                  <a:schemeClr val="tx1">
                    <a:lumMod val="85000"/>
                    <a:lumOff val="15000"/>
                  </a:schemeClr>
                </a:solidFill>
                <a:cs typeface="+mn-ea"/>
                <a:sym typeface="+mn-lt"/>
              </a:rPr>
              <a:t>如何做好计划</a:t>
            </a:r>
            <a:endParaRPr lang="zh-CN" altLang="en-US" sz="4800" b="1" dirty="0">
              <a:solidFill>
                <a:schemeClr val="tx1">
                  <a:lumMod val="85000"/>
                  <a:lumOff val="15000"/>
                </a:schemeClr>
              </a:solidFill>
              <a:cs typeface="+mn-ea"/>
              <a:sym typeface="+mn-lt"/>
            </a:endParaRPr>
          </a:p>
        </p:txBody>
      </p:sp>
      <p:sp>
        <p:nvSpPr>
          <p:cNvPr id="6" name="矩形 5"/>
          <p:cNvSpPr/>
          <p:nvPr/>
        </p:nvSpPr>
        <p:spPr>
          <a:xfrm>
            <a:off x="1179830" y="4384675"/>
            <a:ext cx="3763010" cy="460375"/>
          </a:xfrm>
          <a:prstGeom prst="rect">
            <a:avLst/>
          </a:prstGeom>
        </p:spPr>
        <p:txBody>
          <a:bodyPr wrap="square" lIns="91448" tIns="45724" rIns="91448" bIns="45724">
            <a:spAutoFit/>
          </a:bodyPr>
          <a:lstStyle/>
          <a:p>
            <a:r>
              <a:rPr lang="en-US" altLang="zh-CN" sz="1200" dirty="0">
                <a:solidFill>
                  <a:schemeClr val="tx1">
                    <a:lumMod val="85000"/>
                    <a:lumOff val="15000"/>
                  </a:schemeClr>
                </a:solidFill>
                <a:cs typeface="+mn-ea"/>
                <a:sym typeface="+mn-lt"/>
              </a:rPr>
              <a:t>Chinese  companies  will no longer remain in the hard stage and they are also promoting a culture</a:t>
            </a:r>
            <a:endParaRPr lang="en-US" altLang="zh-CN" sz="1200" dirty="0">
              <a:solidFill>
                <a:schemeClr val="tx1">
                  <a:lumMod val="85000"/>
                  <a:lumOff val="15000"/>
                </a:schemeClr>
              </a:solidFill>
              <a:cs typeface="+mn-ea"/>
              <a:sym typeface="+mn-lt"/>
            </a:endParaRPr>
          </a:p>
        </p:txBody>
      </p:sp>
      <p:cxnSp>
        <p:nvCxnSpPr>
          <p:cNvPr id="7" name="直接连接符 6"/>
          <p:cNvCxnSpPr/>
          <p:nvPr/>
        </p:nvCxnSpPr>
        <p:spPr>
          <a:xfrm>
            <a:off x="1305560" y="4046855"/>
            <a:ext cx="1134745" cy="0"/>
          </a:xfrm>
          <a:prstGeom prst="line">
            <a:avLst/>
          </a:prstGeom>
          <a:ln w="19050">
            <a:solidFill>
              <a:srgbClr val="5377C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5" grpId="0"/>
      <p:bldP spid="45" grpId="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70638" y="1617345"/>
            <a:ext cx="5691453" cy="4420012"/>
            <a:chOff x="2117959" y="738613"/>
            <a:chExt cx="7494128" cy="5819977"/>
          </a:xfrm>
        </p:grpSpPr>
        <p:graphicFrame>
          <p:nvGraphicFramePr>
            <p:cNvPr id="11" name="内容占位符 3"/>
            <p:cNvGraphicFramePr/>
            <p:nvPr/>
          </p:nvGraphicFramePr>
          <p:xfrm>
            <a:off x="2438405" y="1219205"/>
            <a:ext cx="6853237" cy="483393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2" name="文本框 11"/>
            <p:cNvSpPr txBox="1"/>
            <p:nvPr/>
          </p:nvSpPr>
          <p:spPr>
            <a:xfrm>
              <a:off x="5486400" y="738613"/>
              <a:ext cx="1279360" cy="493322"/>
            </a:xfrm>
            <a:prstGeom prst="rect">
              <a:avLst/>
            </a:prstGeom>
            <a:noFill/>
          </p:spPr>
          <p:txBody>
            <a:bodyPr wrap="square" rtlCol="0">
              <a:spAutoFit/>
            </a:bodyPr>
            <a:lstStyle/>
            <a:p>
              <a:pPr>
                <a:lnSpc>
                  <a:spcPct val="130000"/>
                </a:lnSpc>
              </a:pPr>
              <a:r>
                <a:rPr lang="zh-CN" altLang="en-US" b="1" dirty="0">
                  <a:solidFill>
                    <a:schemeClr val="tx1">
                      <a:lumMod val="75000"/>
                      <a:lumOff val="25000"/>
                    </a:schemeClr>
                  </a:solidFill>
                  <a:cs typeface="+mn-ea"/>
                  <a:sym typeface="+mn-lt"/>
                </a:rPr>
                <a:t>动机？</a:t>
              </a:r>
              <a:endParaRPr lang="zh-CN" altLang="en-US" b="1" dirty="0">
                <a:solidFill>
                  <a:schemeClr val="tx1">
                    <a:lumMod val="75000"/>
                    <a:lumOff val="25000"/>
                  </a:schemeClr>
                </a:solidFill>
                <a:cs typeface="+mn-ea"/>
                <a:sym typeface="+mn-lt"/>
              </a:endParaRPr>
            </a:p>
          </p:txBody>
        </p:sp>
        <p:sp>
          <p:nvSpPr>
            <p:cNvPr id="13" name="文本框 12"/>
            <p:cNvSpPr txBox="1"/>
            <p:nvPr/>
          </p:nvSpPr>
          <p:spPr>
            <a:xfrm>
              <a:off x="7924800" y="2057400"/>
              <a:ext cx="914400" cy="493322"/>
            </a:xfrm>
            <a:prstGeom prst="rect">
              <a:avLst/>
            </a:prstGeom>
            <a:noFill/>
          </p:spPr>
          <p:txBody>
            <a:bodyPr wrap="square" rtlCol="0">
              <a:spAutoFit/>
            </a:bodyPr>
            <a:lstStyle/>
            <a:p>
              <a:pPr>
                <a:lnSpc>
                  <a:spcPct val="130000"/>
                </a:lnSpc>
              </a:pPr>
              <a:r>
                <a:rPr lang="zh-CN" altLang="en-US" b="1" dirty="0">
                  <a:solidFill>
                    <a:schemeClr val="tx1">
                      <a:lumMod val="75000"/>
                      <a:lumOff val="25000"/>
                    </a:schemeClr>
                  </a:solidFill>
                  <a:cs typeface="+mn-ea"/>
                  <a:sym typeface="+mn-lt"/>
                </a:rPr>
                <a:t>何事？</a:t>
              </a:r>
              <a:endParaRPr lang="zh-CN" altLang="en-US" b="1" dirty="0">
                <a:solidFill>
                  <a:schemeClr val="tx1">
                    <a:lumMod val="75000"/>
                    <a:lumOff val="25000"/>
                  </a:schemeClr>
                </a:solidFill>
                <a:cs typeface="+mn-ea"/>
                <a:sym typeface="+mn-lt"/>
              </a:endParaRPr>
            </a:p>
          </p:txBody>
        </p:sp>
        <p:sp>
          <p:nvSpPr>
            <p:cNvPr id="14" name="文本框 13"/>
            <p:cNvSpPr txBox="1"/>
            <p:nvPr/>
          </p:nvSpPr>
          <p:spPr>
            <a:xfrm>
              <a:off x="8381999" y="3896679"/>
              <a:ext cx="1230088" cy="493322"/>
            </a:xfrm>
            <a:prstGeom prst="rect">
              <a:avLst/>
            </a:prstGeom>
            <a:noFill/>
          </p:spPr>
          <p:txBody>
            <a:bodyPr wrap="square" rtlCol="0">
              <a:spAutoFit/>
            </a:bodyPr>
            <a:lstStyle/>
            <a:p>
              <a:pPr>
                <a:lnSpc>
                  <a:spcPct val="130000"/>
                </a:lnSpc>
              </a:pPr>
              <a:r>
                <a:rPr lang="zh-CN" altLang="en-US" b="1" dirty="0">
                  <a:solidFill>
                    <a:schemeClr val="tx1">
                      <a:lumMod val="75000"/>
                      <a:lumOff val="25000"/>
                    </a:schemeClr>
                  </a:solidFill>
                  <a:cs typeface="+mn-ea"/>
                  <a:sym typeface="+mn-lt"/>
                </a:rPr>
                <a:t>何时？</a:t>
              </a:r>
              <a:endParaRPr lang="zh-CN" altLang="en-US" b="1" dirty="0">
                <a:solidFill>
                  <a:schemeClr val="tx1">
                    <a:lumMod val="75000"/>
                    <a:lumOff val="25000"/>
                  </a:schemeClr>
                </a:solidFill>
                <a:cs typeface="+mn-ea"/>
                <a:sym typeface="+mn-lt"/>
              </a:endParaRPr>
            </a:p>
          </p:txBody>
        </p:sp>
        <p:sp>
          <p:nvSpPr>
            <p:cNvPr id="15" name="文本框 14"/>
            <p:cNvSpPr txBox="1"/>
            <p:nvPr/>
          </p:nvSpPr>
          <p:spPr>
            <a:xfrm>
              <a:off x="6858978" y="6053142"/>
              <a:ext cx="914400" cy="493322"/>
            </a:xfrm>
            <a:prstGeom prst="rect">
              <a:avLst/>
            </a:prstGeom>
            <a:noFill/>
          </p:spPr>
          <p:txBody>
            <a:bodyPr wrap="square" rtlCol="0">
              <a:spAutoFit/>
            </a:bodyPr>
            <a:lstStyle/>
            <a:p>
              <a:pPr>
                <a:lnSpc>
                  <a:spcPct val="130000"/>
                </a:lnSpc>
              </a:pPr>
              <a:r>
                <a:rPr lang="zh-CN" altLang="en-US" b="1" dirty="0">
                  <a:solidFill>
                    <a:schemeClr val="tx1">
                      <a:lumMod val="75000"/>
                      <a:lumOff val="25000"/>
                    </a:schemeClr>
                  </a:solidFill>
                  <a:cs typeface="+mn-ea"/>
                  <a:sym typeface="+mn-lt"/>
                </a:rPr>
                <a:t>何处？</a:t>
              </a:r>
              <a:endParaRPr lang="zh-CN" altLang="en-US" b="1" dirty="0">
                <a:solidFill>
                  <a:schemeClr val="tx1">
                    <a:lumMod val="75000"/>
                    <a:lumOff val="25000"/>
                  </a:schemeClr>
                </a:solidFill>
                <a:cs typeface="+mn-ea"/>
                <a:sym typeface="+mn-lt"/>
              </a:endParaRPr>
            </a:p>
          </p:txBody>
        </p:sp>
        <p:sp>
          <p:nvSpPr>
            <p:cNvPr id="16" name="文本框 15"/>
            <p:cNvSpPr txBox="1"/>
            <p:nvPr/>
          </p:nvSpPr>
          <p:spPr>
            <a:xfrm>
              <a:off x="4190998" y="6065268"/>
              <a:ext cx="1295400" cy="493322"/>
            </a:xfrm>
            <a:prstGeom prst="rect">
              <a:avLst/>
            </a:prstGeom>
            <a:noFill/>
          </p:spPr>
          <p:txBody>
            <a:bodyPr wrap="square" rtlCol="0">
              <a:spAutoFit/>
            </a:bodyPr>
            <a:lstStyle/>
            <a:p>
              <a:pPr>
                <a:lnSpc>
                  <a:spcPct val="130000"/>
                </a:lnSpc>
              </a:pPr>
              <a:r>
                <a:rPr lang="zh-CN" altLang="en-US" b="1" dirty="0">
                  <a:solidFill>
                    <a:schemeClr val="tx1">
                      <a:lumMod val="75000"/>
                      <a:lumOff val="25000"/>
                    </a:schemeClr>
                  </a:solidFill>
                  <a:cs typeface="+mn-ea"/>
                  <a:sym typeface="+mn-lt"/>
                </a:rPr>
                <a:t>何人？</a:t>
              </a:r>
              <a:endParaRPr lang="zh-CN" altLang="en-US" b="1" dirty="0">
                <a:solidFill>
                  <a:schemeClr val="tx1">
                    <a:lumMod val="75000"/>
                    <a:lumOff val="25000"/>
                  </a:schemeClr>
                </a:solidFill>
                <a:cs typeface="+mn-ea"/>
                <a:sym typeface="+mn-lt"/>
              </a:endParaRPr>
            </a:p>
          </p:txBody>
        </p:sp>
        <p:sp>
          <p:nvSpPr>
            <p:cNvPr id="17" name="文本框 16"/>
            <p:cNvSpPr txBox="1"/>
            <p:nvPr/>
          </p:nvSpPr>
          <p:spPr>
            <a:xfrm>
              <a:off x="2117959" y="3896679"/>
              <a:ext cx="1147753" cy="493322"/>
            </a:xfrm>
            <a:prstGeom prst="rect">
              <a:avLst/>
            </a:prstGeom>
            <a:noFill/>
          </p:spPr>
          <p:txBody>
            <a:bodyPr wrap="square" rtlCol="0">
              <a:spAutoFit/>
            </a:bodyPr>
            <a:lstStyle/>
            <a:p>
              <a:pPr>
                <a:lnSpc>
                  <a:spcPct val="130000"/>
                </a:lnSpc>
              </a:pPr>
              <a:r>
                <a:rPr lang="zh-CN" altLang="en-US" b="1" dirty="0">
                  <a:solidFill>
                    <a:schemeClr val="tx1">
                      <a:lumMod val="75000"/>
                      <a:lumOff val="25000"/>
                    </a:schemeClr>
                  </a:solidFill>
                  <a:cs typeface="+mn-ea"/>
                  <a:sym typeface="+mn-lt"/>
                </a:rPr>
                <a:t>如何做？</a:t>
              </a:r>
              <a:endParaRPr lang="zh-CN" altLang="en-US" b="1" dirty="0">
                <a:solidFill>
                  <a:schemeClr val="tx1">
                    <a:lumMod val="75000"/>
                    <a:lumOff val="25000"/>
                  </a:schemeClr>
                </a:solidFill>
                <a:cs typeface="+mn-ea"/>
                <a:sym typeface="+mn-lt"/>
              </a:endParaRPr>
            </a:p>
          </p:txBody>
        </p:sp>
        <p:sp>
          <p:nvSpPr>
            <p:cNvPr id="18" name="文本框 17"/>
            <p:cNvSpPr txBox="1"/>
            <p:nvPr/>
          </p:nvSpPr>
          <p:spPr>
            <a:xfrm>
              <a:off x="2438405" y="2024972"/>
              <a:ext cx="1295396" cy="493322"/>
            </a:xfrm>
            <a:prstGeom prst="rect">
              <a:avLst/>
            </a:prstGeom>
            <a:noFill/>
          </p:spPr>
          <p:txBody>
            <a:bodyPr wrap="square" rtlCol="0">
              <a:spAutoFit/>
            </a:bodyPr>
            <a:lstStyle/>
            <a:p>
              <a:pPr>
                <a:lnSpc>
                  <a:spcPct val="130000"/>
                </a:lnSpc>
              </a:pPr>
              <a:r>
                <a:rPr lang="zh-CN" altLang="en-US" b="1" dirty="0">
                  <a:solidFill>
                    <a:schemeClr val="tx1">
                      <a:lumMod val="75000"/>
                      <a:lumOff val="25000"/>
                    </a:schemeClr>
                  </a:solidFill>
                  <a:cs typeface="+mn-ea"/>
                  <a:sym typeface="+mn-lt"/>
                </a:rPr>
                <a:t>花多钱？</a:t>
              </a:r>
              <a:endParaRPr lang="zh-CN" altLang="en-US" b="1" dirty="0">
                <a:solidFill>
                  <a:schemeClr val="tx1">
                    <a:lumMod val="75000"/>
                    <a:lumOff val="25000"/>
                  </a:schemeClr>
                </a:solidFill>
                <a:cs typeface="+mn-ea"/>
                <a:sym typeface="+mn-lt"/>
              </a:endParaRPr>
            </a:p>
          </p:txBody>
        </p:sp>
      </p:grpSp>
      <p:sp>
        <p:nvSpPr>
          <p:cNvPr id="19" name="内容占位符 2"/>
          <p:cNvSpPr txBox="1"/>
          <p:nvPr/>
        </p:nvSpPr>
        <p:spPr>
          <a:xfrm>
            <a:off x="7115534" y="2460599"/>
            <a:ext cx="3896118" cy="2714625"/>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800" dirty="0">
                <a:solidFill>
                  <a:schemeClr val="tx1">
                    <a:lumMod val="75000"/>
                    <a:lumOff val="25000"/>
                  </a:schemeClr>
                </a:solidFill>
                <a:cs typeface="+mn-ea"/>
                <a:sym typeface="+mn-lt"/>
              </a:rPr>
              <a:t> 计划是根据对组织外部环境与内部条件的分析，提出在未来一定时期内要达到的组织目标以及实现目标的方案途径。</a:t>
            </a:r>
            <a:endParaRPr lang="en-US" altLang="zh-CN" sz="1800" dirty="0">
              <a:solidFill>
                <a:schemeClr val="tx1">
                  <a:lumMod val="75000"/>
                  <a:lumOff val="25000"/>
                </a:schemeClr>
              </a:solidFill>
              <a:cs typeface="+mn-ea"/>
              <a:sym typeface="+mn-lt"/>
            </a:endParaRPr>
          </a:p>
          <a:p>
            <a:pPr marL="0" indent="0">
              <a:lnSpc>
                <a:spcPct val="150000"/>
              </a:lnSpc>
              <a:buNone/>
            </a:pPr>
            <a:r>
              <a:rPr lang="zh-CN" altLang="en-US" sz="1800" dirty="0">
                <a:solidFill>
                  <a:schemeClr val="tx1">
                    <a:lumMod val="75000"/>
                    <a:lumOff val="25000"/>
                  </a:schemeClr>
                </a:solidFill>
                <a:cs typeface="+mn-ea"/>
                <a:sym typeface="+mn-lt"/>
              </a:rPr>
              <a:t> 是为了完成一定的目标而事前对措施和步骤做出部署以便使工作更为有序的活动。是为了迅速、准时、圆满的达成目标而进行的策划。</a:t>
            </a:r>
            <a:endParaRPr lang="en-US" altLang="zh-CN" sz="1800" dirty="0">
              <a:solidFill>
                <a:schemeClr val="tx1">
                  <a:lumMod val="75000"/>
                  <a:lumOff val="25000"/>
                </a:schemeClr>
              </a:solidFill>
              <a:cs typeface="+mn-ea"/>
              <a:sym typeface="+mn-lt"/>
            </a:endParaRPr>
          </a:p>
        </p:txBody>
      </p:sp>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622584" y="1689186"/>
            <a:ext cx="8946834" cy="4412570"/>
            <a:chOff x="1601153" y="1502273"/>
            <a:chExt cx="8946834" cy="4412570"/>
          </a:xfrm>
          <a:noFill/>
        </p:grpSpPr>
        <p:sp>
          <p:nvSpPr>
            <p:cNvPr id="14" name="任意多边形: 形状 13"/>
            <p:cNvSpPr/>
            <p:nvPr/>
          </p:nvSpPr>
          <p:spPr>
            <a:xfrm>
              <a:off x="1769189" y="1502396"/>
              <a:ext cx="2598340" cy="2126075"/>
            </a:xfrm>
            <a:custGeom>
              <a:avLst/>
              <a:gdLst>
                <a:gd name="connsiteX0" fmla="*/ 0 w 2598340"/>
                <a:gd name="connsiteY0" fmla="*/ 354353 h 2126075"/>
                <a:gd name="connsiteX1" fmla="*/ 354353 w 2598340"/>
                <a:gd name="connsiteY1" fmla="*/ 0 h 2126075"/>
                <a:gd name="connsiteX2" fmla="*/ 2243987 w 2598340"/>
                <a:gd name="connsiteY2" fmla="*/ 0 h 2126075"/>
                <a:gd name="connsiteX3" fmla="*/ 2598340 w 2598340"/>
                <a:gd name="connsiteY3" fmla="*/ 354353 h 2126075"/>
                <a:gd name="connsiteX4" fmla="*/ 2598340 w 2598340"/>
                <a:gd name="connsiteY4" fmla="*/ 1771722 h 2126075"/>
                <a:gd name="connsiteX5" fmla="*/ 2243987 w 2598340"/>
                <a:gd name="connsiteY5" fmla="*/ 2126075 h 2126075"/>
                <a:gd name="connsiteX6" fmla="*/ 354353 w 2598340"/>
                <a:gd name="connsiteY6" fmla="*/ 2126075 h 2126075"/>
                <a:gd name="connsiteX7" fmla="*/ 0 w 2598340"/>
                <a:gd name="connsiteY7" fmla="*/ 1771722 h 2126075"/>
                <a:gd name="connsiteX8" fmla="*/ 0 w 2598340"/>
                <a:gd name="connsiteY8" fmla="*/ 354353 h 21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8340" h="2126075">
                  <a:moveTo>
                    <a:pt x="0" y="354353"/>
                  </a:moveTo>
                  <a:cubicBezTo>
                    <a:pt x="0" y="158649"/>
                    <a:pt x="158649" y="0"/>
                    <a:pt x="354353" y="0"/>
                  </a:cubicBezTo>
                  <a:lnTo>
                    <a:pt x="2243987" y="0"/>
                  </a:lnTo>
                  <a:cubicBezTo>
                    <a:pt x="2439691" y="0"/>
                    <a:pt x="2598340" y="158649"/>
                    <a:pt x="2598340" y="354353"/>
                  </a:cubicBezTo>
                  <a:lnTo>
                    <a:pt x="2598340" y="1771722"/>
                  </a:lnTo>
                  <a:cubicBezTo>
                    <a:pt x="2598340" y="1967426"/>
                    <a:pt x="2439691" y="2126075"/>
                    <a:pt x="2243987" y="2126075"/>
                  </a:cubicBezTo>
                  <a:lnTo>
                    <a:pt x="354353" y="2126075"/>
                  </a:lnTo>
                  <a:cubicBezTo>
                    <a:pt x="158649" y="2126075"/>
                    <a:pt x="0" y="1967426"/>
                    <a:pt x="0" y="1771722"/>
                  </a:cubicBezTo>
                  <a:lnTo>
                    <a:pt x="0" y="354353"/>
                  </a:lnTo>
                  <a:close/>
                </a:path>
              </a:pathLst>
            </a:custGeom>
            <a:grpFill/>
          </p:spPr>
          <p:style>
            <a:lnRef idx="2">
              <a:schemeClr val="l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172366" tIns="172366" rIns="172366" bIns="172366" numCol="1" spcCol="1270" anchor="ctr" anchorCtr="0">
              <a:noAutofit/>
            </a:bodyPr>
            <a:lstStyle/>
            <a:p>
              <a:pPr marL="0" lvl="0" indent="0" algn="ctr" defTabSz="800100">
                <a:lnSpc>
                  <a:spcPct val="150000"/>
                </a:lnSpc>
                <a:spcBef>
                  <a:spcPct val="0"/>
                </a:spcBef>
                <a:spcAft>
                  <a:spcPct val="35000"/>
                </a:spcAft>
                <a:buNone/>
              </a:pPr>
              <a:r>
                <a:rPr lang="en-US" altLang="zh-CN" sz="1800" b="1" kern="1200" dirty="0">
                  <a:solidFill>
                    <a:schemeClr val="tx1">
                      <a:lumMod val="85000"/>
                      <a:lumOff val="15000"/>
                    </a:schemeClr>
                  </a:solidFill>
                  <a:latin typeface="+mn-lt"/>
                  <a:ea typeface="+mn-ea"/>
                  <a:cs typeface="+mn-ea"/>
                  <a:sym typeface="+mn-lt"/>
                </a:rPr>
                <a:t>Why</a:t>
              </a:r>
              <a:endParaRPr lang="en-US" altLang="zh-CN" sz="1800" b="1" kern="1200" dirty="0">
                <a:solidFill>
                  <a:schemeClr val="tx1">
                    <a:lumMod val="85000"/>
                    <a:lumOff val="15000"/>
                  </a:schemeClr>
                </a:solidFill>
                <a:latin typeface="+mn-lt"/>
                <a:ea typeface="+mn-ea"/>
                <a:cs typeface="+mn-ea"/>
                <a:sym typeface="+mn-lt"/>
              </a:endParaRPr>
            </a:p>
            <a:p>
              <a:pPr marL="0" lvl="0" indent="0" algn="ctr" defTabSz="800100">
                <a:lnSpc>
                  <a:spcPct val="150000"/>
                </a:lnSpc>
                <a:spcBef>
                  <a:spcPct val="0"/>
                </a:spcBef>
                <a:spcAft>
                  <a:spcPct val="35000"/>
                </a:spcAft>
                <a:buNone/>
              </a:pPr>
              <a:r>
                <a:rPr lang="zh-CN" altLang="en-US" sz="1800" b="1" kern="1200" dirty="0">
                  <a:solidFill>
                    <a:schemeClr val="tx1">
                      <a:lumMod val="85000"/>
                      <a:lumOff val="15000"/>
                    </a:schemeClr>
                  </a:solidFill>
                  <a:latin typeface="+mn-lt"/>
                  <a:ea typeface="+mn-ea"/>
                  <a:cs typeface="+mn-ea"/>
                  <a:sym typeface="+mn-lt"/>
                </a:rPr>
                <a:t>制定计划的必要性</a:t>
              </a:r>
              <a:endParaRPr lang="en-US" altLang="zh-CN" sz="1800" b="1" kern="1200" dirty="0">
                <a:solidFill>
                  <a:schemeClr val="tx1">
                    <a:lumMod val="85000"/>
                    <a:lumOff val="15000"/>
                  </a:schemeClr>
                </a:solidFill>
                <a:latin typeface="+mn-lt"/>
                <a:ea typeface="+mn-ea"/>
                <a:cs typeface="+mn-ea"/>
                <a:sym typeface="+mn-lt"/>
              </a:endParaRPr>
            </a:p>
            <a:p>
              <a:pPr marL="0" lvl="0" indent="0" algn="l" defTabSz="800100">
                <a:lnSpc>
                  <a:spcPct val="150000"/>
                </a:lnSpc>
                <a:spcBef>
                  <a:spcPct val="0"/>
                </a:spcBef>
                <a:spcAft>
                  <a:spcPct val="35000"/>
                </a:spcAft>
                <a:buNone/>
              </a:pPr>
              <a:r>
                <a:rPr lang="zh-CN" altLang="en-US" sz="1200" kern="1200" dirty="0">
                  <a:solidFill>
                    <a:schemeClr val="tx1">
                      <a:lumMod val="85000"/>
                      <a:lumOff val="15000"/>
                    </a:schemeClr>
                  </a:solidFill>
                  <a:latin typeface="+mn-lt"/>
                  <a:ea typeface="+mn-ea"/>
                  <a:cs typeface="+mn-ea"/>
                  <a:sym typeface="+mn-lt"/>
                </a:rPr>
                <a:t>计划是连接我们当前所在之处也将来我们所去之处的桥梁。</a:t>
              </a:r>
              <a:endParaRPr lang="zh-CN" altLang="en-US" sz="1200" kern="1200" dirty="0">
                <a:solidFill>
                  <a:schemeClr val="tx1">
                    <a:lumMod val="85000"/>
                    <a:lumOff val="15000"/>
                  </a:schemeClr>
                </a:solidFill>
                <a:latin typeface="+mn-lt"/>
                <a:ea typeface="+mn-ea"/>
                <a:cs typeface="+mn-ea"/>
                <a:sym typeface="+mn-lt"/>
              </a:endParaRPr>
            </a:p>
          </p:txBody>
        </p:sp>
        <p:sp>
          <p:nvSpPr>
            <p:cNvPr id="15" name="任意多边形: 形状 14"/>
            <p:cNvSpPr/>
            <p:nvPr/>
          </p:nvSpPr>
          <p:spPr>
            <a:xfrm>
              <a:off x="7824471" y="1502273"/>
              <a:ext cx="2598340" cy="2126075"/>
            </a:xfrm>
            <a:custGeom>
              <a:avLst/>
              <a:gdLst>
                <a:gd name="connsiteX0" fmla="*/ 0 w 2598340"/>
                <a:gd name="connsiteY0" fmla="*/ 354353 h 2126075"/>
                <a:gd name="connsiteX1" fmla="*/ 354353 w 2598340"/>
                <a:gd name="connsiteY1" fmla="*/ 0 h 2126075"/>
                <a:gd name="connsiteX2" fmla="*/ 2243987 w 2598340"/>
                <a:gd name="connsiteY2" fmla="*/ 0 h 2126075"/>
                <a:gd name="connsiteX3" fmla="*/ 2598340 w 2598340"/>
                <a:gd name="connsiteY3" fmla="*/ 354353 h 2126075"/>
                <a:gd name="connsiteX4" fmla="*/ 2598340 w 2598340"/>
                <a:gd name="connsiteY4" fmla="*/ 1771722 h 2126075"/>
                <a:gd name="connsiteX5" fmla="*/ 2243987 w 2598340"/>
                <a:gd name="connsiteY5" fmla="*/ 2126075 h 2126075"/>
                <a:gd name="connsiteX6" fmla="*/ 354353 w 2598340"/>
                <a:gd name="connsiteY6" fmla="*/ 2126075 h 2126075"/>
                <a:gd name="connsiteX7" fmla="*/ 0 w 2598340"/>
                <a:gd name="connsiteY7" fmla="*/ 1771722 h 2126075"/>
                <a:gd name="connsiteX8" fmla="*/ 0 w 2598340"/>
                <a:gd name="connsiteY8" fmla="*/ 354353 h 21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8340" h="2126075">
                  <a:moveTo>
                    <a:pt x="0" y="354353"/>
                  </a:moveTo>
                  <a:cubicBezTo>
                    <a:pt x="0" y="158649"/>
                    <a:pt x="158649" y="0"/>
                    <a:pt x="354353" y="0"/>
                  </a:cubicBezTo>
                  <a:lnTo>
                    <a:pt x="2243987" y="0"/>
                  </a:lnTo>
                  <a:cubicBezTo>
                    <a:pt x="2439691" y="0"/>
                    <a:pt x="2598340" y="158649"/>
                    <a:pt x="2598340" y="354353"/>
                  </a:cubicBezTo>
                  <a:lnTo>
                    <a:pt x="2598340" y="1771722"/>
                  </a:lnTo>
                  <a:cubicBezTo>
                    <a:pt x="2598340" y="1967426"/>
                    <a:pt x="2439691" y="2126075"/>
                    <a:pt x="2243987" y="2126075"/>
                  </a:cubicBezTo>
                  <a:lnTo>
                    <a:pt x="354353" y="2126075"/>
                  </a:lnTo>
                  <a:cubicBezTo>
                    <a:pt x="158649" y="2126075"/>
                    <a:pt x="0" y="1967426"/>
                    <a:pt x="0" y="1771722"/>
                  </a:cubicBezTo>
                  <a:lnTo>
                    <a:pt x="0" y="354353"/>
                  </a:lnTo>
                  <a:close/>
                </a:path>
              </a:pathLst>
            </a:custGeom>
            <a:grpFill/>
          </p:spPr>
          <p:style>
            <a:lnRef idx="2">
              <a:schemeClr val="lt1">
                <a:hueOff val="0"/>
                <a:satOff val="0"/>
                <a:lumOff val="0"/>
                <a:alphaOff val="0"/>
              </a:schemeClr>
            </a:lnRef>
            <a:fillRef idx="1">
              <a:schemeClr val="accent1">
                <a:shade val="80000"/>
                <a:hueOff val="116428"/>
                <a:satOff val="-2084"/>
                <a:lumOff val="8862"/>
                <a:alphaOff val="0"/>
              </a:schemeClr>
            </a:fillRef>
            <a:effectRef idx="0">
              <a:schemeClr val="accent1">
                <a:shade val="80000"/>
                <a:hueOff val="116428"/>
                <a:satOff val="-2084"/>
                <a:lumOff val="8862"/>
                <a:alphaOff val="0"/>
              </a:schemeClr>
            </a:effectRef>
            <a:fontRef idx="minor">
              <a:schemeClr val="lt1"/>
            </a:fontRef>
          </p:style>
          <p:txBody>
            <a:bodyPr spcFirstLastPara="0" vert="horz" wrap="square" lIns="172366" tIns="172366" rIns="172366" bIns="172366" numCol="1" spcCol="1270" anchor="ctr" anchorCtr="0">
              <a:noAutofit/>
            </a:bodyPr>
            <a:lstStyle/>
            <a:p>
              <a:pPr marL="0" lvl="0" indent="0" algn="ctr" defTabSz="800100">
                <a:lnSpc>
                  <a:spcPct val="150000"/>
                </a:lnSpc>
                <a:spcBef>
                  <a:spcPct val="0"/>
                </a:spcBef>
                <a:spcAft>
                  <a:spcPct val="35000"/>
                </a:spcAft>
                <a:buNone/>
              </a:pPr>
              <a:r>
                <a:rPr lang="en-US" altLang="zh-CN" sz="1800" b="1" kern="1200" dirty="0">
                  <a:solidFill>
                    <a:schemeClr val="tx1">
                      <a:lumMod val="85000"/>
                      <a:lumOff val="15000"/>
                    </a:schemeClr>
                  </a:solidFill>
                  <a:latin typeface="+mn-lt"/>
                  <a:ea typeface="+mn-ea"/>
                  <a:cs typeface="+mn-ea"/>
                  <a:sym typeface="+mn-lt"/>
                </a:rPr>
                <a:t>Where</a:t>
              </a:r>
              <a:endParaRPr lang="en-US" altLang="zh-CN" sz="1800" b="1" kern="1200" dirty="0">
                <a:solidFill>
                  <a:schemeClr val="tx1">
                    <a:lumMod val="85000"/>
                    <a:lumOff val="15000"/>
                  </a:schemeClr>
                </a:solidFill>
                <a:latin typeface="+mn-lt"/>
                <a:ea typeface="+mn-ea"/>
                <a:cs typeface="+mn-ea"/>
                <a:sym typeface="+mn-lt"/>
              </a:endParaRPr>
            </a:p>
            <a:p>
              <a:pPr marL="0" lvl="0" indent="0" algn="ctr" defTabSz="800100">
                <a:lnSpc>
                  <a:spcPct val="150000"/>
                </a:lnSpc>
                <a:spcBef>
                  <a:spcPct val="0"/>
                </a:spcBef>
                <a:spcAft>
                  <a:spcPct val="35000"/>
                </a:spcAft>
                <a:buNone/>
              </a:pPr>
              <a:r>
                <a:rPr lang="zh-CN" altLang="en-US" sz="1800" b="1" kern="1200" dirty="0">
                  <a:solidFill>
                    <a:schemeClr val="tx1">
                      <a:lumMod val="85000"/>
                      <a:lumOff val="15000"/>
                    </a:schemeClr>
                  </a:solidFill>
                  <a:latin typeface="+mn-lt"/>
                  <a:ea typeface="+mn-ea"/>
                  <a:cs typeface="+mn-ea"/>
                  <a:sym typeface="+mn-lt"/>
                </a:rPr>
                <a:t>哪个部门或场地</a:t>
              </a:r>
              <a:endParaRPr lang="en-US" altLang="zh-CN" sz="1800" b="1" kern="1200" dirty="0">
                <a:solidFill>
                  <a:schemeClr val="tx1">
                    <a:lumMod val="85000"/>
                    <a:lumOff val="15000"/>
                  </a:schemeClr>
                </a:solidFill>
                <a:latin typeface="+mn-lt"/>
                <a:ea typeface="+mn-ea"/>
                <a:cs typeface="+mn-ea"/>
                <a:sym typeface="+mn-lt"/>
              </a:endParaRPr>
            </a:p>
            <a:p>
              <a:pPr marL="0" lvl="0" indent="0" algn="l" defTabSz="800100">
                <a:lnSpc>
                  <a:spcPct val="150000"/>
                </a:lnSpc>
                <a:spcBef>
                  <a:spcPct val="0"/>
                </a:spcBef>
                <a:spcAft>
                  <a:spcPct val="35000"/>
                </a:spcAft>
                <a:buNone/>
              </a:pPr>
              <a:r>
                <a:rPr lang="zh-CN" altLang="en-US" sz="1200" kern="1200" dirty="0">
                  <a:solidFill>
                    <a:schemeClr val="tx1">
                      <a:lumMod val="85000"/>
                      <a:lumOff val="15000"/>
                    </a:schemeClr>
                  </a:solidFill>
                  <a:latin typeface="+mn-lt"/>
                  <a:ea typeface="+mn-ea"/>
                  <a:cs typeface="+mn-ea"/>
                  <a:sym typeface="+mn-lt"/>
                </a:rPr>
                <a:t>要进行计划中的项目工作，可能要有场地的需求或是哪个部门负责，都要一一表示清楚。</a:t>
              </a:r>
              <a:endParaRPr lang="zh-CN" altLang="en-US" sz="1200" kern="1200" dirty="0">
                <a:solidFill>
                  <a:schemeClr val="tx1">
                    <a:lumMod val="85000"/>
                    <a:lumOff val="15000"/>
                  </a:schemeClr>
                </a:solidFill>
                <a:latin typeface="+mn-lt"/>
                <a:ea typeface="+mn-ea"/>
                <a:cs typeface="+mn-ea"/>
                <a:sym typeface="+mn-lt"/>
              </a:endParaRPr>
            </a:p>
          </p:txBody>
        </p:sp>
        <p:sp>
          <p:nvSpPr>
            <p:cNvPr id="16" name="任意多边形: 形状 15"/>
            <p:cNvSpPr/>
            <p:nvPr/>
          </p:nvSpPr>
          <p:spPr>
            <a:xfrm>
              <a:off x="1601153" y="3788768"/>
              <a:ext cx="2598340" cy="2126075"/>
            </a:xfrm>
            <a:custGeom>
              <a:avLst/>
              <a:gdLst>
                <a:gd name="connsiteX0" fmla="*/ 0 w 2598340"/>
                <a:gd name="connsiteY0" fmla="*/ 354353 h 2126075"/>
                <a:gd name="connsiteX1" fmla="*/ 354353 w 2598340"/>
                <a:gd name="connsiteY1" fmla="*/ 0 h 2126075"/>
                <a:gd name="connsiteX2" fmla="*/ 2243987 w 2598340"/>
                <a:gd name="connsiteY2" fmla="*/ 0 h 2126075"/>
                <a:gd name="connsiteX3" fmla="*/ 2598340 w 2598340"/>
                <a:gd name="connsiteY3" fmla="*/ 354353 h 2126075"/>
                <a:gd name="connsiteX4" fmla="*/ 2598340 w 2598340"/>
                <a:gd name="connsiteY4" fmla="*/ 1771722 h 2126075"/>
                <a:gd name="connsiteX5" fmla="*/ 2243987 w 2598340"/>
                <a:gd name="connsiteY5" fmla="*/ 2126075 h 2126075"/>
                <a:gd name="connsiteX6" fmla="*/ 354353 w 2598340"/>
                <a:gd name="connsiteY6" fmla="*/ 2126075 h 2126075"/>
                <a:gd name="connsiteX7" fmla="*/ 0 w 2598340"/>
                <a:gd name="connsiteY7" fmla="*/ 1771722 h 2126075"/>
                <a:gd name="connsiteX8" fmla="*/ 0 w 2598340"/>
                <a:gd name="connsiteY8" fmla="*/ 354353 h 21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8340" h="2126075">
                  <a:moveTo>
                    <a:pt x="0" y="354353"/>
                  </a:moveTo>
                  <a:cubicBezTo>
                    <a:pt x="0" y="158649"/>
                    <a:pt x="158649" y="0"/>
                    <a:pt x="354353" y="0"/>
                  </a:cubicBezTo>
                  <a:lnTo>
                    <a:pt x="2243987" y="0"/>
                  </a:lnTo>
                  <a:cubicBezTo>
                    <a:pt x="2439691" y="0"/>
                    <a:pt x="2598340" y="158649"/>
                    <a:pt x="2598340" y="354353"/>
                  </a:cubicBezTo>
                  <a:lnTo>
                    <a:pt x="2598340" y="1771722"/>
                  </a:lnTo>
                  <a:cubicBezTo>
                    <a:pt x="2598340" y="1967426"/>
                    <a:pt x="2439691" y="2126075"/>
                    <a:pt x="2243987" y="2126075"/>
                  </a:cubicBezTo>
                  <a:lnTo>
                    <a:pt x="354353" y="2126075"/>
                  </a:lnTo>
                  <a:cubicBezTo>
                    <a:pt x="158649" y="2126075"/>
                    <a:pt x="0" y="1967426"/>
                    <a:pt x="0" y="1771722"/>
                  </a:cubicBezTo>
                  <a:lnTo>
                    <a:pt x="0" y="354353"/>
                  </a:lnTo>
                  <a:close/>
                </a:path>
              </a:pathLst>
            </a:custGeom>
            <a:grpFill/>
          </p:spPr>
          <p:style>
            <a:lnRef idx="2">
              <a:schemeClr val="lt1">
                <a:hueOff val="0"/>
                <a:satOff val="0"/>
                <a:lumOff val="0"/>
                <a:alphaOff val="0"/>
              </a:schemeClr>
            </a:lnRef>
            <a:fillRef idx="1">
              <a:schemeClr val="accent1">
                <a:shade val="80000"/>
                <a:hueOff val="232855"/>
                <a:satOff val="-4170"/>
                <a:lumOff val="17723"/>
                <a:alphaOff val="0"/>
              </a:schemeClr>
            </a:fillRef>
            <a:effectRef idx="0">
              <a:schemeClr val="accent1">
                <a:shade val="80000"/>
                <a:hueOff val="232855"/>
                <a:satOff val="-4170"/>
                <a:lumOff val="17723"/>
                <a:alphaOff val="0"/>
              </a:schemeClr>
            </a:effectRef>
            <a:fontRef idx="minor">
              <a:schemeClr val="lt1"/>
            </a:fontRef>
          </p:style>
          <p:txBody>
            <a:bodyPr spcFirstLastPara="0" vert="horz" wrap="square" lIns="172366" tIns="172366" rIns="172366" bIns="172366" numCol="1" spcCol="1270" anchor="ctr" anchorCtr="0">
              <a:noAutofit/>
            </a:bodyPr>
            <a:lstStyle/>
            <a:p>
              <a:pPr marL="0" lvl="0" indent="0" algn="ctr" defTabSz="800100">
                <a:lnSpc>
                  <a:spcPct val="150000"/>
                </a:lnSpc>
                <a:spcBef>
                  <a:spcPct val="0"/>
                </a:spcBef>
                <a:spcAft>
                  <a:spcPct val="35000"/>
                </a:spcAft>
                <a:buNone/>
              </a:pPr>
              <a:r>
                <a:rPr lang="en-US" altLang="zh-CN" sz="1800" b="1" kern="1200" dirty="0">
                  <a:solidFill>
                    <a:schemeClr val="tx1">
                      <a:lumMod val="85000"/>
                      <a:lumOff val="15000"/>
                    </a:schemeClr>
                  </a:solidFill>
                  <a:latin typeface="+mn-lt"/>
                  <a:ea typeface="+mn-ea"/>
                  <a:cs typeface="+mn-ea"/>
                  <a:sym typeface="+mn-lt"/>
                </a:rPr>
                <a:t>When</a:t>
              </a:r>
              <a:endParaRPr lang="en-US" altLang="zh-CN" sz="1800" b="1" kern="1200" dirty="0">
                <a:solidFill>
                  <a:schemeClr val="tx1">
                    <a:lumMod val="85000"/>
                    <a:lumOff val="15000"/>
                  </a:schemeClr>
                </a:solidFill>
                <a:latin typeface="+mn-lt"/>
                <a:ea typeface="+mn-ea"/>
                <a:cs typeface="+mn-ea"/>
                <a:sym typeface="+mn-lt"/>
              </a:endParaRPr>
            </a:p>
            <a:p>
              <a:pPr marL="0" lvl="0" indent="0" algn="ctr" defTabSz="800100">
                <a:lnSpc>
                  <a:spcPct val="150000"/>
                </a:lnSpc>
                <a:spcBef>
                  <a:spcPct val="0"/>
                </a:spcBef>
                <a:spcAft>
                  <a:spcPct val="35000"/>
                </a:spcAft>
                <a:buNone/>
              </a:pPr>
              <a:r>
                <a:rPr lang="zh-CN" altLang="en-US" sz="1800" b="1" kern="1200" dirty="0">
                  <a:solidFill>
                    <a:schemeClr val="tx1">
                      <a:lumMod val="85000"/>
                      <a:lumOff val="15000"/>
                    </a:schemeClr>
                  </a:solidFill>
                  <a:latin typeface="+mn-lt"/>
                  <a:ea typeface="+mn-ea"/>
                  <a:cs typeface="+mn-ea"/>
                  <a:sym typeface="+mn-lt"/>
                </a:rPr>
                <a:t>把握好时间节点</a:t>
              </a:r>
              <a:endParaRPr lang="en-US" altLang="zh-CN" sz="1800" b="1" kern="1200" dirty="0">
                <a:solidFill>
                  <a:schemeClr val="tx1">
                    <a:lumMod val="85000"/>
                    <a:lumOff val="15000"/>
                  </a:schemeClr>
                </a:solidFill>
                <a:latin typeface="+mn-lt"/>
                <a:ea typeface="+mn-ea"/>
                <a:cs typeface="+mn-ea"/>
                <a:sym typeface="+mn-lt"/>
              </a:endParaRPr>
            </a:p>
            <a:p>
              <a:pPr marL="0" lvl="0" indent="0" algn="l" defTabSz="800100">
                <a:lnSpc>
                  <a:spcPct val="150000"/>
                </a:lnSpc>
                <a:spcBef>
                  <a:spcPct val="0"/>
                </a:spcBef>
                <a:spcAft>
                  <a:spcPct val="35000"/>
                </a:spcAft>
                <a:buNone/>
              </a:pPr>
              <a:r>
                <a:rPr lang="zh-CN" altLang="en-US" sz="1200" kern="1200" dirty="0">
                  <a:solidFill>
                    <a:schemeClr val="tx1">
                      <a:lumMod val="85000"/>
                      <a:lumOff val="15000"/>
                    </a:schemeClr>
                  </a:solidFill>
                  <a:latin typeface="+mn-lt"/>
                  <a:ea typeface="+mn-ea"/>
                  <a:cs typeface="+mn-ea"/>
                  <a:sym typeface="+mn-lt"/>
                </a:rPr>
                <a:t>依完成任务的时间日期进行反推并标出各阶段的时间点，加强检查和控制，确保任务按期完成。</a:t>
              </a:r>
              <a:endParaRPr lang="zh-CN" altLang="en-US" sz="1200" kern="1200" dirty="0">
                <a:solidFill>
                  <a:schemeClr val="tx1">
                    <a:lumMod val="85000"/>
                    <a:lumOff val="15000"/>
                  </a:schemeClr>
                </a:solidFill>
                <a:latin typeface="+mn-lt"/>
                <a:ea typeface="+mn-ea"/>
                <a:cs typeface="+mn-ea"/>
                <a:sym typeface="+mn-lt"/>
              </a:endParaRPr>
            </a:p>
          </p:txBody>
        </p:sp>
        <p:sp>
          <p:nvSpPr>
            <p:cNvPr id="17" name="任意多边形: 形状 16"/>
            <p:cNvSpPr/>
            <p:nvPr/>
          </p:nvSpPr>
          <p:spPr>
            <a:xfrm>
              <a:off x="7949647" y="3788768"/>
              <a:ext cx="2598340" cy="2126075"/>
            </a:xfrm>
            <a:custGeom>
              <a:avLst/>
              <a:gdLst>
                <a:gd name="connsiteX0" fmla="*/ 0 w 2598340"/>
                <a:gd name="connsiteY0" fmla="*/ 354353 h 2126075"/>
                <a:gd name="connsiteX1" fmla="*/ 354353 w 2598340"/>
                <a:gd name="connsiteY1" fmla="*/ 0 h 2126075"/>
                <a:gd name="connsiteX2" fmla="*/ 2243987 w 2598340"/>
                <a:gd name="connsiteY2" fmla="*/ 0 h 2126075"/>
                <a:gd name="connsiteX3" fmla="*/ 2598340 w 2598340"/>
                <a:gd name="connsiteY3" fmla="*/ 354353 h 2126075"/>
                <a:gd name="connsiteX4" fmla="*/ 2598340 w 2598340"/>
                <a:gd name="connsiteY4" fmla="*/ 1771722 h 2126075"/>
                <a:gd name="connsiteX5" fmla="*/ 2243987 w 2598340"/>
                <a:gd name="connsiteY5" fmla="*/ 2126075 h 2126075"/>
                <a:gd name="connsiteX6" fmla="*/ 354353 w 2598340"/>
                <a:gd name="connsiteY6" fmla="*/ 2126075 h 2126075"/>
                <a:gd name="connsiteX7" fmla="*/ 0 w 2598340"/>
                <a:gd name="connsiteY7" fmla="*/ 1771722 h 2126075"/>
                <a:gd name="connsiteX8" fmla="*/ 0 w 2598340"/>
                <a:gd name="connsiteY8" fmla="*/ 354353 h 212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8340" h="2126075">
                  <a:moveTo>
                    <a:pt x="0" y="354353"/>
                  </a:moveTo>
                  <a:cubicBezTo>
                    <a:pt x="0" y="158649"/>
                    <a:pt x="158649" y="0"/>
                    <a:pt x="354353" y="0"/>
                  </a:cubicBezTo>
                  <a:lnTo>
                    <a:pt x="2243987" y="0"/>
                  </a:lnTo>
                  <a:cubicBezTo>
                    <a:pt x="2439691" y="0"/>
                    <a:pt x="2598340" y="158649"/>
                    <a:pt x="2598340" y="354353"/>
                  </a:cubicBezTo>
                  <a:lnTo>
                    <a:pt x="2598340" y="1771722"/>
                  </a:lnTo>
                  <a:cubicBezTo>
                    <a:pt x="2598340" y="1967426"/>
                    <a:pt x="2439691" y="2126075"/>
                    <a:pt x="2243987" y="2126075"/>
                  </a:cubicBezTo>
                  <a:lnTo>
                    <a:pt x="354353" y="2126075"/>
                  </a:lnTo>
                  <a:cubicBezTo>
                    <a:pt x="158649" y="2126075"/>
                    <a:pt x="0" y="1967426"/>
                    <a:pt x="0" y="1771722"/>
                  </a:cubicBezTo>
                  <a:lnTo>
                    <a:pt x="0" y="354353"/>
                  </a:lnTo>
                  <a:close/>
                </a:path>
              </a:pathLst>
            </a:custGeom>
            <a:grpFill/>
          </p:spPr>
          <p:style>
            <a:lnRef idx="2">
              <a:schemeClr val="lt1">
                <a:hueOff val="0"/>
                <a:satOff val="0"/>
                <a:lumOff val="0"/>
                <a:alphaOff val="0"/>
              </a:schemeClr>
            </a:lnRef>
            <a:fillRef idx="1">
              <a:schemeClr val="accent1">
                <a:shade val="80000"/>
                <a:hueOff val="349283"/>
                <a:satOff val="-6255"/>
                <a:lumOff val="26585"/>
                <a:alphaOff val="0"/>
              </a:schemeClr>
            </a:fillRef>
            <a:effectRef idx="0">
              <a:schemeClr val="accent1">
                <a:shade val="80000"/>
                <a:hueOff val="349283"/>
                <a:satOff val="-6255"/>
                <a:lumOff val="26585"/>
                <a:alphaOff val="0"/>
              </a:schemeClr>
            </a:effectRef>
            <a:fontRef idx="minor">
              <a:schemeClr val="lt1"/>
            </a:fontRef>
          </p:style>
          <p:txBody>
            <a:bodyPr spcFirstLastPara="0" vert="horz" wrap="square" lIns="172366" tIns="172366" rIns="172366" bIns="172366" numCol="1" spcCol="1270" anchor="ctr" anchorCtr="0">
              <a:noAutofit/>
            </a:bodyPr>
            <a:lstStyle/>
            <a:p>
              <a:pPr marL="0" lvl="0" indent="0" algn="ctr" defTabSz="800100">
                <a:lnSpc>
                  <a:spcPct val="150000"/>
                </a:lnSpc>
                <a:spcBef>
                  <a:spcPct val="0"/>
                </a:spcBef>
                <a:spcAft>
                  <a:spcPct val="35000"/>
                </a:spcAft>
                <a:buNone/>
              </a:pPr>
              <a:r>
                <a:rPr lang="en-US" altLang="zh-CN" sz="1800" b="1" kern="1200" dirty="0">
                  <a:solidFill>
                    <a:schemeClr val="tx1">
                      <a:lumMod val="85000"/>
                      <a:lumOff val="15000"/>
                    </a:schemeClr>
                  </a:solidFill>
                  <a:latin typeface="+mn-lt"/>
                  <a:ea typeface="+mn-ea"/>
                  <a:cs typeface="+mn-ea"/>
                  <a:sym typeface="+mn-lt"/>
                </a:rPr>
                <a:t>How</a:t>
              </a:r>
              <a:r>
                <a:rPr lang="zh-CN" altLang="en-US" sz="1800" b="1" kern="1200" dirty="0">
                  <a:solidFill>
                    <a:schemeClr val="tx1">
                      <a:lumMod val="85000"/>
                      <a:lumOff val="15000"/>
                    </a:schemeClr>
                  </a:solidFill>
                  <a:latin typeface="+mn-lt"/>
                  <a:ea typeface="+mn-ea"/>
                  <a:cs typeface="+mn-ea"/>
                  <a:sym typeface="+mn-lt"/>
                </a:rPr>
                <a:t>方法很重要</a:t>
              </a:r>
              <a:endParaRPr lang="en-US" altLang="zh-CN" sz="1800" b="1" kern="1200" dirty="0">
                <a:solidFill>
                  <a:schemeClr val="tx1">
                    <a:lumMod val="85000"/>
                    <a:lumOff val="15000"/>
                  </a:schemeClr>
                </a:solidFill>
                <a:latin typeface="+mn-lt"/>
                <a:ea typeface="+mn-ea"/>
                <a:cs typeface="+mn-ea"/>
                <a:sym typeface="+mn-lt"/>
              </a:endParaRPr>
            </a:p>
            <a:p>
              <a:pPr marL="0" lvl="0" indent="0" algn="ctr" defTabSz="800100">
                <a:lnSpc>
                  <a:spcPct val="150000"/>
                </a:lnSpc>
                <a:spcBef>
                  <a:spcPct val="0"/>
                </a:spcBef>
                <a:spcAft>
                  <a:spcPct val="35000"/>
                </a:spcAft>
                <a:buNone/>
              </a:pPr>
              <a:r>
                <a:rPr lang="zh-CN" altLang="en-US" sz="1200" kern="1200" dirty="0">
                  <a:solidFill>
                    <a:schemeClr val="tx1">
                      <a:lumMod val="85000"/>
                      <a:lumOff val="15000"/>
                    </a:schemeClr>
                  </a:solidFill>
                  <a:latin typeface="+mn-lt"/>
                  <a:ea typeface="+mn-ea"/>
                  <a:cs typeface="+mn-ea"/>
                  <a:sym typeface="+mn-lt"/>
                </a:rPr>
                <a:t>采用什么样的方法去完成计划，是决定计划完成的关键，在编制计划时就应该考虑全面和仔细，把各种可能出现的困难考虑清楚，并提出对应的应急措施。</a:t>
              </a:r>
              <a:endParaRPr lang="zh-CN" altLang="en-US" sz="1200" kern="1200" dirty="0">
                <a:solidFill>
                  <a:schemeClr val="tx1">
                    <a:lumMod val="85000"/>
                    <a:lumOff val="15000"/>
                  </a:schemeClr>
                </a:solidFill>
                <a:latin typeface="+mn-lt"/>
                <a:ea typeface="+mn-ea"/>
                <a:cs typeface="+mn-ea"/>
                <a:sym typeface="+mn-lt"/>
              </a:endParaRPr>
            </a:p>
          </p:txBody>
        </p:sp>
      </p:grpSp>
      <p:sp>
        <p:nvSpPr>
          <p:cNvPr id="3" name="圆角矩形 23"/>
          <p:cNvSpPr/>
          <p:nvPr/>
        </p:nvSpPr>
        <p:spPr>
          <a:xfrm>
            <a:off x="4822031" y="1634713"/>
            <a:ext cx="2590800" cy="2133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50000"/>
              </a:lnSpc>
            </a:pPr>
            <a:r>
              <a:rPr lang="en-US" altLang="zh-CN" b="1" dirty="0">
                <a:solidFill>
                  <a:schemeClr val="tx1">
                    <a:lumMod val="85000"/>
                    <a:lumOff val="15000"/>
                  </a:schemeClr>
                </a:solidFill>
                <a:cs typeface="+mn-ea"/>
                <a:sym typeface="+mn-lt"/>
              </a:rPr>
              <a:t>What</a:t>
            </a:r>
            <a:endParaRPr lang="en-US" altLang="zh-CN" b="1" dirty="0">
              <a:solidFill>
                <a:schemeClr val="tx1">
                  <a:lumMod val="85000"/>
                  <a:lumOff val="15000"/>
                </a:schemeClr>
              </a:solidFill>
              <a:cs typeface="+mn-ea"/>
              <a:sym typeface="+mn-lt"/>
            </a:endParaRPr>
          </a:p>
          <a:p>
            <a:pPr lvl="0" algn="ctr">
              <a:lnSpc>
                <a:spcPct val="150000"/>
              </a:lnSpc>
            </a:pPr>
            <a:r>
              <a:rPr lang="zh-CN" altLang="en-US" b="1" dirty="0">
                <a:solidFill>
                  <a:schemeClr val="tx1">
                    <a:lumMod val="85000"/>
                    <a:lumOff val="15000"/>
                  </a:schemeClr>
                </a:solidFill>
                <a:cs typeface="+mn-ea"/>
                <a:sym typeface="+mn-lt"/>
              </a:rPr>
              <a:t>设定和分解目标</a:t>
            </a:r>
            <a:endParaRPr lang="en-US" altLang="zh-CN" b="1" dirty="0">
              <a:solidFill>
                <a:schemeClr val="tx1">
                  <a:lumMod val="85000"/>
                  <a:lumOff val="15000"/>
                </a:schemeClr>
              </a:solidFill>
              <a:cs typeface="+mn-ea"/>
              <a:sym typeface="+mn-lt"/>
            </a:endParaRPr>
          </a:p>
          <a:p>
            <a:pPr lvl="0">
              <a:lnSpc>
                <a:spcPct val="150000"/>
              </a:lnSpc>
            </a:pPr>
            <a:r>
              <a:rPr lang="zh-CN" altLang="en-US" sz="1200" dirty="0">
                <a:solidFill>
                  <a:schemeClr val="tx1">
                    <a:lumMod val="85000"/>
                    <a:lumOff val="15000"/>
                  </a:schemeClr>
                </a:solidFill>
                <a:cs typeface="+mn-ea"/>
                <a:sym typeface="+mn-lt"/>
              </a:rPr>
              <a:t>目标的设定分为战略目标、年度目标、月度目标、即时目标</a:t>
            </a:r>
            <a:endParaRPr lang="zh-CN" altLang="en-US" sz="1200" dirty="0">
              <a:solidFill>
                <a:schemeClr val="tx1">
                  <a:lumMod val="85000"/>
                  <a:lumOff val="15000"/>
                </a:schemeClr>
              </a:solidFill>
              <a:cs typeface="+mn-ea"/>
              <a:sym typeface="+mn-lt"/>
            </a:endParaRPr>
          </a:p>
        </p:txBody>
      </p:sp>
      <p:sp>
        <p:nvSpPr>
          <p:cNvPr id="5" name="圆角矩形 24"/>
          <p:cNvSpPr/>
          <p:nvPr/>
        </p:nvSpPr>
        <p:spPr>
          <a:xfrm>
            <a:off x="4822031" y="3920713"/>
            <a:ext cx="2590800" cy="2133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b="1" dirty="0">
                <a:solidFill>
                  <a:schemeClr val="tx1">
                    <a:lumMod val="85000"/>
                    <a:lumOff val="15000"/>
                  </a:schemeClr>
                </a:solidFill>
                <a:cs typeface="+mn-ea"/>
                <a:sym typeface="+mn-lt"/>
              </a:rPr>
              <a:t>Who</a:t>
            </a:r>
            <a:endParaRPr lang="en-US" altLang="zh-CN" b="1" dirty="0">
              <a:solidFill>
                <a:schemeClr val="tx1">
                  <a:lumMod val="85000"/>
                  <a:lumOff val="15000"/>
                </a:schemeClr>
              </a:solidFill>
              <a:cs typeface="+mn-ea"/>
              <a:sym typeface="+mn-lt"/>
            </a:endParaRPr>
          </a:p>
          <a:p>
            <a:pPr algn="ctr">
              <a:lnSpc>
                <a:spcPct val="150000"/>
              </a:lnSpc>
            </a:pPr>
            <a:r>
              <a:rPr lang="zh-CN" altLang="en-US" b="1" dirty="0">
                <a:solidFill>
                  <a:schemeClr val="tx1">
                    <a:lumMod val="85000"/>
                    <a:lumOff val="15000"/>
                  </a:schemeClr>
                </a:solidFill>
                <a:cs typeface="+mn-ea"/>
                <a:sym typeface="+mn-lt"/>
              </a:rPr>
              <a:t>合适的人做合适的事</a:t>
            </a:r>
            <a:endParaRPr lang="en-US" altLang="zh-CN" b="1" dirty="0">
              <a:solidFill>
                <a:schemeClr val="tx1">
                  <a:lumMod val="85000"/>
                  <a:lumOff val="15000"/>
                </a:schemeClr>
              </a:solidFill>
              <a:cs typeface="+mn-ea"/>
              <a:sym typeface="+mn-lt"/>
            </a:endParaRPr>
          </a:p>
          <a:p>
            <a:pPr>
              <a:lnSpc>
                <a:spcPct val="150000"/>
              </a:lnSpc>
            </a:pPr>
            <a:r>
              <a:rPr lang="zh-CN" altLang="en-US" sz="1200" dirty="0">
                <a:solidFill>
                  <a:schemeClr val="tx1">
                    <a:lumMod val="85000"/>
                    <a:lumOff val="15000"/>
                  </a:schemeClr>
                </a:solidFill>
                <a:cs typeface="+mn-ea"/>
                <a:sym typeface="+mn-lt"/>
              </a:rPr>
              <a:t>为了完成在规定的时间内做所要做的事，就要把工作分配给适当的人去执行，并让对方了解目的何在、时间要求，包括配合的部门和人员是谁</a:t>
            </a:r>
            <a:endParaRPr lang="zh-CN" altLang="en-US" sz="1200" dirty="0">
              <a:solidFill>
                <a:schemeClr val="tx1">
                  <a:lumMod val="85000"/>
                  <a:lumOff val="15000"/>
                </a:schemeClr>
              </a:solidFill>
              <a:cs typeface="+mn-ea"/>
              <a:sym typeface="+mn-lt"/>
            </a:endParaRPr>
          </a:p>
        </p:txBody>
      </p:sp>
      <p:sp>
        <p:nvSpPr>
          <p:cNvPr id="20" name="矩形 19"/>
          <p:cNvSpPr/>
          <p:nvPr/>
        </p:nvSpPr>
        <p:spPr>
          <a:xfrm>
            <a:off x="4605734" y="3885602"/>
            <a:ext cx="3031888" cy="2161184"/>
          </a:xfrm>
          <a:prstGeom prst="rect">
            <a:avLst/>
          </a:prstGeom>
          <a:noFill/>
          <a:ln>
            <a:solidFill>
              <a:srgbClr val="3F4C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2" name="矩形 21"/>
          <p:cNvSpPr/>
          <p:nvPr/>
        </p:nvSpPr>
        <p:spPr>
          <a:xfrm>
            <a:off x="1573846" y="1724418"/>
            <a:ext cx="3031888" cy="2161184"/>
          </a:xfrm>
          <a:prstGeom prst="rect">
            <a:avLst/>
          </a:prstGeom>
          <a:noFill/>
          <a:ln>
            <a:solidFill>
              <a:srgbClr val="3F4C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3" name="矩形 22"/>
          <p:cNvSpPr/>
          <p:nvPr/>
        </p:nvSpPr>
        <p:spPr>
          <a:xfrm>
            <a:off x="7586266" y="1724418"/>
            <a:ext cx="3031888" cy="2161184"/>
          </a:xfrm>
          <a:prstGeom prst="rect">
            <a:avLst/>
          </a:prstGeom>
          <a:noFill/>
          <a:ln>
            <a:solidFill>
              <a:srgbClr val="3F4C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3" grpId="0"/>
      <p:bldP spid="5" grpId="0"/>
      <p:bldP spid="20"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2"/>
          <p:cNvSpPr txBox="1"/>
          <p:nvPr/>
        </p:nvSpPr>
        <p:spPr>
          <a:xfrm>
            <a:off x="3552393" y="1624119"/>
            <a:ext cx="5251679"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目标的意义和作用</a:t>
            </a:r>
            <a:endParaRPr lang="zh-CN" altLang="en-US" sz="2400" b="1" dirty="0">
              <a:solidFill>
                <a:schemeClr val="dk1"/>
              </a:solidFill>
              <a:cs typeface="+mn-ea"/>
              <a:sym typeface="+mn-lt"/>
            </a:endParaRPr>
          </a:p>
        </p:txBody>
      </p:sp>
      <p:sp>
        <p:nvSpPr>
          <p:cNvPr id="12" name="íšľïḋé"/>
          <p:cNvSpPr/>
          <p:nvPr/>
        </p:nvSpPr>
        <p:spPr bwMode="auto">
          <a:xfrm rot="5400000">
            <a:off x="6809759" y="3549198"/>
            <a:ext cx="1103" cy="1349968"/>
          </a:xfrm>
          <a:prstGeom prst="line">
            <a:avLst/>
          </a:prstGeom>
          <a:noFill/>
          <a:ln w="1">
            <a:noFill/>
            <a:prstDash val="solid"/>
            <a:round/>
          </a:ln>
        </p:spPr>
        <p:txBody>
          <a:bodyPr wrap="square" lIns="91440" tIns="45720" rIns="91440" bIns="45720" anchor="ctr">
            <a:normAutofit fontScale="25000" lnSpcReduction="20000"/>
          </a:bodyPr>
          <a:lstStyle/>
          <a:p>
            <a:pPr algn="ctr"/>
            <a:endParaRPr>
              <a:cs typeface="+mn-ea"/>
              <a:sym typeface="+mn-lt"/>
            </a:endParaRPr>
          </a:p>
        </p:txBody>
      </p:sp>
      <p:sp>
        <p:nvSpPr>
          <p:cNvPr id="17" name="îṩḻidê"/>
          <p:cNvSpPr txBox="1"/>
          <p:nvPr/>
        </p:nvSpPr>
        <p:spPr>
          <a:xfrm>
            <a:off x="1477409" y="2746810"/>
            <a:ext cx="2705863" cy="246221"/>
          </a:xfrm>
          <a:prstGeom prst="rect">
            <a:avLst/>
          </a:prstGeom>
          <a:noFill/>
        </p:spPr>
        <p:txBody>
          <a:bodyPr wrap="none" lIns="0" tIns="0" rIns="72000" bIns="0">
            <a:noAutofit/>
          </a:bodyPr>
          <a:lstStyle/>
          <a:p>
            <a:pPr algn="r"/>
            <a:r>
              <a:rPr lang="zh-CN" altLang="en-US" sz="2400" b="1" dirty="0">
                <a:solidFill>
                  <a:schemeClr val="tx1">
                    <a:lumMod val="75000"/>
                    <a:lumOff val="25000"/>
                  </a:schemeClr>
                </a:solidFill>
                <a:cs typeface="+mn-ea"/>
                <a:sym typeface="+mn-lt"/>
              </a:rPr>
              <a:t>提供持久的动力</a:t>
            </a:r>
            <a:endParaRPr lang="zh-CN" altLang="en-US" sz="2400" b="1" dirty="0">
              <a:solidFill>
                <a:schemeClr val="tx1">
                  <a:lumMod val="75000"/>
                  <a:lumOff val="25000"/>
                </a:schemeClr>
              </a:solidFill>
              <a:cs typeface="+mn-ea"/>
              <a:sym typeface="+mn-lt"/>
            </a:endParaRPr>
          </a:p>
        </p:txBody>
      </p:sp>
      <p:sp>
        <p:nvSpPr>
          <p:cNvPr id="18" name="ïṥļíḍê"/>
          <p:cNvSpPr txBox="1"/>
          <p:nvPr/>
        </p:nvSpPr>
        <p:spPr>
          <a:xfrm>
            <a:off x="1162050" y="4605517"/>
            <a:ext cx="2914694" cy="628364"/>
          </a:xfrm>
          <a:prstGeom prst="rect">
            <a:avLst/>
          </a:prstGeom>
          <a:noFill/>
        </p:spPr>
        <p:txBody>
          <a:bodyPr wrap="none" lIns="0" tIns="0" rIns="72000" bIns="0">
            <a:normAutofit/>
          </a:bodyPr>
          <a:lstStyle/>
          <a:p>
            <a:pPr algn="r"/>
            <a:r>
              <a:rPr lang="zh-CN" altLang="en-US" sz="2400" b="1" dirty="0">
                <a:solidFill>
                  <a:schemeClr val="tx1">
                    <a:lumMod val="75000"/>
                    <a:lumOff val="25000"/>
                  </a:schemeClr>
                </a:solidFill>
                <a:cs typeface="+mn-ea"/>
                <a:sym typeface="+mn-lt"/>
              </a:rPr>
              <a:t>衡量工作进展的尺度</a:t>
            </a:r>
            <a:endParaRPr lang="zh-CN" altLang="en-US" sz="2400" b="1" dirty="0">
              <a:solidFill>
                <a:schemeClr val="tx1">
                  <a:lumMod val="75000"/>
                  <a:lumOff val="25000"/>
                </a:schemeClr>
              </a:solidFill>
              <a:cs typeface="+mn-ea"/>
              <a:sym typeface="+mn-lt"/>
            </a:endParaRPr>
          </a:p>
        </p:txBody>
      </p:sp>
      <p:sp>
        <p:nvSpPr>
          <p:cNvPr id="19" name="isḻîde"/>
          <p:cNvSpPr txBox="1"/>
          <p:nvPr/>
        </p:nvSpPr>
        <p:spPr>
          <a:xfrm>
            <a:off x="8202830" y="2760984"/>
            <a:ext cx="2669740" cy="246221"/>
          </a:xfrm>
          <a:prstGeom prst="rect">
            <a:avLst/>
          </a:prstGeom>
          <a:noFill/>
        </p:spPr>
        <p:txBody>
          <a:bodyPr wrap="none" lIns="72000" tIns="0" rIns="0" bIns="0" anchor="ctr" anchorCtr="0">
            <a:noAutofit/>
          </a:bodyPr>
          <a:lstStyle/>
          <a:p>
            <a:r>
              <a:rPr lang="zh-CN" altLang="en-US" sz="2400" b="1" dirty="0">
                <a:solidFill>
                  <a:schemeClr val="tx1">
                    <a:lumMod val="75000"/>
                    <a:lumOff val="25000"/>
                  </a:schemeClr>
                </a:solidFill>
                <a:cs typeface="+mn-ea"/>
                <a:sym typeface="+mn-lt"/>
              </a:rPr>
              <a:t>分清轻重缓急</a:t>
            </a:r>
            <a:endParaRPr lang="zh-CN" altLang="en-US" sz="2400" b="1" dirty="0">
              <a:solidFill>
                <a:schemeClr val="tx1">
                  <a:lumMod val="75000"/>
                  <a:lumOff val="25000"/>
                </a:schemeClr>
              </a:solidFill>
              <a:cs typeface="+mn-ea"/>
              <a:sym typeface="+mn-lt"/>
            </a:endParaRPr>
          </a:p>
        </p:txBody>
      </p:sp>
      <p:sp>
        <p:nvSpPr>
          <p:cNvPr id="20" name="iṣ1ïḑè"/>
          <p:cNvSpPr txBox="1"/>
          <p:nvPr/>
        </p:nvSpPr>
        <p:spPr>
          <a:xfrm>
            <a:off x="7996255" y="4796588"/>
            <a:ext cx="2669740" cy="246221"/>
          </a:xfrm>
          <a:prstGeom prst="rect">
            <a:avLst/>
          </a:prstGeom>
          <a:noFill/>
        </p:spPr>
        <p:txBody>
          <a:bodyPr wrap="none" lIns="72000" tIns="0" rIns="0" bIns="0" anchor="ctr" anchorCtr="0">
            <a:noAutofit/>
          </a:bodyPr>
          <a:lstStyle/>
          <a:p>
            <a:r>
              <a:rPr lang="zh-CN" altLang="en-US" sz="2400" b="1" dirty="0">
                <a:solidFill>
                  <a:schemeClr val="tx1">
                    <a:lumMod val="75000"/>
                    <a:lumOff val="25000"/>
                  </a:schemeClr>
                </a:solidFill>
                <a:cs typeface="+mn-ea"/>
                <a:sym typeface="+mn-lt"/>
              </a:rPr>
              <a:t>关注结果而非工作本身</a:t>
            </a:r>
            <a:endParaRPr lang="zh-CN" altLang="en-US" sz="2400" b="1" dirty="0">
              <a:solidFill>
                <a:schemeClr val="tx1">
                  <a:lumMod val="75000"/>
                  <a:lumOff val="25000"/>
                </a:schemeClr>
              </a:solidFill>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63395" y="2946522"/>
            <a:ext cx="4459312" cy="2858534"/>
          </a:xfrm>
          <a:prstGeom prst="rect">
            <a:avLst/>
          </a:prstGeom>
        </p:spPr>
      </p:pic>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直角三角形 19"/>
          <p:cNvSpPr/>
          <p:nvPr/>
        </p:nvSpPr>
        <p:spPr>
          <a:xfrm rot="5400000" flipH="1" flipV="1">
            <a:off x="4132580" y="-1162685"/>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9"/>
          <p:cNvSpPr/>
          <p:nvPr/>
        </p:nvSpPr>
        <p:spPr>
          <a:xfrm rot="5400000">
            <a:off x="438150" y="-44196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5945" y="769620"/>
            <a:ext cx="11039475" cy="532003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060450" y="1158875"/>
            <a:ext cx="3585845" cy="706755"/>
          </a:xfrm>
          <a:prstGeom prst="rect">
            <a:avLst/>
          </a:prstGeom>
          <a:noFill/>
        </p:spPr>
        <p:txBody>
          <a:bodyPr wrap="square" rtlCol="0">
            <a:spAutoFit/>
          </a:bodyPr>
          <a:lstStyle>
            <a:defPPr>
              <a:defRPr lang="zh-CN"/>
            </a:defPPr>
            <a:lvl1pPr algn="dist">
              <a:defRPr sz="7200">
                <a:solidFill>
                  <a:schemeClr val="bg1">
                    <a:lumMod val="85000"/>
                    <a:alpha val="55000"/>
                  </a:schemeClr>
                </a:solidFill>
                <a:latin typeface="汉仪旗黑X1-55W" panose="00020600040101010101" pitchFamily="18" charset="-122"/>
                <a:ea typeface="汉仪旗黑X1-55W" panose="00020600040101010101" pitchFamily="18" charset="-122"/>
              </a:defRPr>
            </a:lvl1pPr>
          </a:lstStyle>
          <a:p>
            <a:r>
              <a:rPr lang="zh-CN" altLang="en-US" sz="4000" b="1" dirty="0">
                <a:solidFill>
                  <a:schemeClr val="tx1">
                    <a:lumMod val="85000"/>
                    <a:lumOff val="15000"/>
                  </a:schemeClr>
                </a:solidFill>
                <a:latin typeface="+mn-lt"/>
                <a:ea typeface="+mn-ea"/>
                <a:cs typeface="+mn-ea"/>
                <a:sym typeface="+mn-lt"/>
              </a:rPr>
              <a:t>目录</a:t>
            </a:r>
            <a:r>
              <a:rPr lang="en-US" altLang="zh-CN" sz="4000" b="1" dirty="0">
                <a:solidFill>
                  <a:schemeClr val="tx1">
                    <a:lumMod val="85000"/>
                    <a:lumOff val="15000"/>
                  </a:schemeClr>
                </a:solidFill>
                <a:latin typeface="+mn-lt"/>
                <a:ea typeface="+mn-ea"/>
                <a:cs typeface="+mn-ea"/>
                <a:sym typeface="+mn-lt"/>
              </a:rPr>
              <a:t>/</a:t>
            </a:r>
            <a:r>
              <a:rPr lang="en-US" altLang="zh-CN" sz="2800" b="1" dirty="0">
                <a:solidFill>
                  <a:schemeClr val="tx1">
                    <a:lumMod val="85000"/>
                    <a:lumOff val="15000"/>
                  </a:schemeClr>
                </a:solidFill>
                <a:latin typeface="+mn-lt"/>
                <a:ea typeface="+mn-ea"/>
                <a:cs typeface="+mn-ea"/>
                <a:sym typeface="+mn-lt"/>
              </a:rPr>
              <a:t>content</a:t>
            </a:r>
            <a:endParaRPr lang="en-US" altLang="zh-CN" sz="2800" b="1" dirty="0">
              <a:solidFill>
                <a:schemeClr val="tx1">
                  <a:lumMod val="85000"/>
                  <a:lumOff val="15000"/>
                </a:schemeClr>
              </a:solidFill>
              <a:latin typeface="+mn-lt"/>
              <a:ea typeface="+mn-ea"/>
              <a:cs typeface="+mn-ea"/>
              <a:sym typeface="+mn-lt"/>
            </a:endParaRPr>
          </a:p>
        </p:txBody>
      </p:sp>
      <p:pic>
        <p:nvPicPr>
          <p:cNvPr id="3" name="图片 2" descr="5d517ef8b54cd1565622008723"/>
          <p:cNvPicPr>
            <a:picLocks noChangeAspect="1"/>
          </p:cNvPicPr>
          <p:nvPr/>
        </p:nvPicPr>
        <p:blipFill>
          <a:blip r:embed="rId1"/>
          <a:srcRect l="10735" t="55178" r="75784" b="23896"/>
          <a:stretch>
            <a:fillRect/>
          </a:stretch>
        </p:blipFill>
        <p:spPr>
          <a:xfrm>
            <a:off x="10358755" y="4138930"/>
            <a:ext cx="1256665" cy="1950720"/>
          </a:xfrm>
          <a:prstGeom prst="rect">
            <a:avLst/>
          </a:prstGeom>
        </p:spPr>
      </p:pic>
      <p:sp>
        <p:nvSpPr>
          <p:cNvPr id="6" name="椭圆 5"/>
          <p:cNvSpPr/>
          <p:nvPr/>
        </p:nvSpPr>
        <p:spPr>
          <a:xfrm>
            <a:off x="2054225" y="2759075"/>
            <a:ext cx="709930" cy="709930"/>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264275" y="2759075"/>
            <a:ext cx="709930" cy="709930"/>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054225" y="3978910"/>
            <a:ext cx="709930" cy="709930"/>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264275" y="3978910"/>
            <a:ext cx="709930" cy="709930"/>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2098675" y="2846705"/>
            <a:ext cx="3762375"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3200" b="1" dirty="0">
                <a:solidFill>
                  <a:schemeClr val="bg1"/>
                </a:solidFill>
                <a:cs typeface="+mn-ea"/>
                <a:sym typeface="+mn-lt"/>
              </a:rPr>
              <a:t>01</a:t>
            </a:r>
            <a:r>
              <a:rPr lang="en-US" altLang="zh-CN" sz="3200" b="1" dirty="0">
                <a:solidFill>
                  <a:schemeClr val="tx1">
                    <a:lumMod val="85000"/>
                    <a:lumOff val="15000"/>
                  </a:schemeClr>
                </a:solidFill>
                <a:cs typeface="+mn-ea"/>
                <a:sym typeface="+mn-lt"/>
              </a:rPr>
              <a:t>  </a:t>
            </a:r>
            <a:r>
              <a:rPr lang="zh-CN" altLang="en-US" sz="3200" b="1" dirty="0">
                <a:solidFill>
                  <a:schemeClr val="tx1">
                    <a:lumMod val="85000"/>
                    <a:lumOff val="15000"/>
                  </a:schemeClr>
                </a:solidFill>
                <a:cs typeface="+mn-ea"/>
                <a:sym typeface="+mn-lt"/>
              </a:rPr>
              <a:t>什么是计划</a:t>
            </a:r>
            <a:endParaRPr lang="zh-CN" altLang="en-US" sz="3200" b="1" dirty="0">
              <a:solidFill>
                <a:schemeClr val="tx1">
                  <a:lumMod val="85000"/>
                  <a:lumOff val="15000"/>
                </a:schemeClr>
              </a:solidFill>
              <a:cs typeface="+mn-ea"/>
              <a:sym typeface="+mn-lt"/>
            </a:endParaRPr>
          </a:p>
        </p:txBody>
      </p:sp>
      <p:sp>
        <p:nvSpPr>
          <p:cNvPr id="41" name="ïṣľíḓè"/>
          <p:cNvSpPr txBox="1"/>
          <p:nvPr/>
        </p:nvSpPr>
        <p:spPr bwMode="auto">
          <a:xfrm flipH="1">
            <a:off x="6315075" y="2856230"/>
            <a:ext cx="3762375"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3200" b="1" dirty="0">
                <a:solidFill>
                  <a:schemeClr val="bg1"/>
                </a:solidFill>
                <a:cs typeface="+mn-ea"/>
                <a:sym typeface="+mn-lt"/>
              </a:rPr>
              <a:t>02</a:t>
            </a:r>
            <a:r>
              <a:rPr lang="en-US" altLang="zh-CN" sz="3200" b="1" dirty="0">
                <a:solidFill>
                  <a:schemeClr val="tx1">
                    <a:lumMod val="85000"/>
                    <a:lumOff val="15000"/>
                  </a:schemeClr>
                </a:solidFill>
                <a:cs typeface="+mn-ea"/>
                <a:sym typeface="+mn-lt"/>
              </a:rPr>
              <a:t>  </a:t>
            </a:r>
            <a:r>
              <a:rPr lang="zh-CN" altLang="en-US" sz="3200" b="1" dirty="0">
                <a:solidFill>
                  <a:schemeClr val="tx1">
                    <a:lumMod val="85000"/>
                    <a:lumOff val="15000"/>
                  </a:schemeClr>
                </a:solidFill>
                <a:cs typeface="+mn-ea"/>
                <a:sym typeface="+mn-lt"/>
              </a:rPr>
              <a:t>为什么要做计划</a:t>
            </a:r>
            <a:endParaRPr lang="zh-CN" altLang="en-US" sz="3200" b="1" dirty="0">
              <a:solidFill>
                <a:schemeClr val="tx1">
                  <a:lumMod val="85000"/>
                  <a:lumOff val="15000"/>
                </a:schemeClr>
              </a:solidFill>
              <a:cs typeface="+mn-ea"/>
              <a:sym typeface="+mn-lt"/>
            </a:endParaRPr>
          </a:p>
        </p:txBody>
      </p:sp>
      <p:sp>
        <p:nvSpPr>
          <p:cNvPr id="37" name="iṧ1íḍe"/>
          <p:cNvSpPr txBox="1"/>
          <p:nvPr/>
        </p:nvSpPr>
        <p:spPr bwMode="auto">
          <a:xfrm flipH="1">
            <a:off x="2082800" y="4066540"/>
            <a:ext cx="3762375"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3200" b="1" dirty="0">
                <a:solidFill>
                  <a:schemeClr val="bg1"/>
                </a:solidFill>
                <a:cs typeface="+mn-ea"/>
                <a:sym typeface="+mn-lt"/>
              </a:rPr>
              <a:t>03</a:t>
            </a:r>
            <a:r>
              <a:rPr lang="en-US" altLang="zh-CN" sz="3200" b="1" dirty="0">
                <a:solidFill>
                  <a:schemeClr val="tx1">
                    <a:lumMod val="85000"/>
                    <a:lumOff val="15000"/>
                  </a:schemeClr>
                </a:solidFill>
                <a:cs typeface="+mn-ea"/>
                <a:sym typeface="+mn-lt"/>
              </a:rPr>
              <a:t>  </a:t>
            </a:r>
            <a:r>
              <a:rPr lang="zh-CN" altLang="en-US" sz="3200" b="1" dirty="0">
                <a:solidFill>
                  <a:schemeClr val="tx1">
                    <a:lumMod val="85000"/>
                    <a:lumOff val="15000"/>
                  </a:schemeClr>
                </a:solidFill>
                <a:cs typeface="+mn-ea"/>
                <a:sym typeface="+mn-lt"/>
              </a:rPr>
              <a:t>计划管理目标</a:t>
            </a:r>
            <a:endParaRPr lang="zh-CN" altLang="en-US" sz="3200" b="1" dirty="0">
              <a:solidFill>
                <a:schemeClr val="tx1">
                  <a:lumMod val="85000"/>
                  <a:lumOff val="15000"/>
                </a:schemeClr>
              </a:solidFill>
              <a:cs typeface="+mn-ea"/>
              <a:sym typeface="+mn-lt"/>
            </a:endParaRPr>
          </a:p>
        </p:txBody>
      </p:sp>
      <p:sp>
        <p:nvSpPr>
          <p:cNvPr id="56" name="ïṣľíḓè"/>
          <p:cNvSpPr txBox="1"/>
          <p:nvPr/>
        </p:nvSpPr>
        <p:spPr bwMode="auto">
          <a:xfrm>
            <a:off x="6305550" y="4066540"/>
            <a:ext cx="3762375"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3200" b="1" dirty="0">
                <a:solidFill>
                  <a:schemeClr val="bg1"/>
                </a:solidFill>
                <a:cs typeface="+mn-ea"/>
                <a:sym typeface="+mn-lt"/>
              </a:rPr>
              <a:t>04 </a:t>
            </a:r>
            <a:r>
              <a:rPr lang="en-US" altLang="zh-CN" sz="3200" b="1" dirty="0">
                <a:solidFill>
                  <a:schemeClr val="tx1">
                    <a:lumMod val="85000"/>
                    <a:lumOff val="15000"/>
                  </a:schemeClr>
                </a:solidFill>
                <a:cs typeface="+mn-ea"/>
                <a:sym typeface="+mn-lt"/>
              </a:rPr>
              <a:t> </a:t>
            </a: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Tree>
  </p:cSld>
  <p:clrMapOvr>
    <a:masterClrMapping/>
  </p:clrMapOvr>
  <p:transition spd="med" advTm="2000">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left)">
                                      <p:cBhvr>
                                        <p:cTn id="41" dur="500"/>
                                        <p:tgtEl>
                                          <p:spTgt spid="56"/>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ppt_x"/>
                                          </p:val>
                                        </p:tav>
                                        <p:tav tm="100000">
                                          <p:val>
                                            <p:strVal val="#ppt_x"/>
                                          </p:val>
                                        </p:tav>
                                      </p:tavLst>
                                    </p:anim>
                                    <p:anim calcmode="lin" valueType="num">
                                      <p:cBhvr additive="base">
                                        <p:cTn id="4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6" grpId="1" animBg="1"/>
      <p:bldP spid="7" grpId="0" animBg="1"/>
      <p:bldP spid="8" grpId="0" animBg="1"/>
      <p:bldP spid="9" grpId="0" animBg="1"/>
      <p:bldP spid="45" grpId="0"/>
      <p:bldP spid="45" grpId="1"/>
      <p:bldP spid="41" grpId="0"/>
      <p:bldP spid="37" grpId="0"/>
      <p:bldP spid="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3259680" y="1510665"/>
            <a:ext cx="5672639"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精确目标的五个标准</a:t>
            </a:r>
            <a:r>
              <a:rPr lang="en-US" altLang="zh-CN" sz="2400" b="1" dirty="0">
                <a:solidFill>
                  <a:schemeClr val="dk1"/>
                </a:solidFill>
                <a:cs typeface="+mn-ea"/>
                <a:sym typeface="+mn-lt"/>
              </a:rPr>
              <a:t>——SMART</a:t>
            </a:r>
            <a:r>
              <a:rPr lang="zh-CN" altLang="en-US" sz="2400" b="1" dirty="0">
                <a:solidFill>
                  <a:schemeClr val="dk1"/>
                </a:solidFill>
                <a:cs typeface="+mn-ea"/>
                <a:sym typeface="+mn-lt"/>
              </a:rPr>
              <a:t>原则</a:t>
            </a:r>
            <a:endParaRPr lang="zh-CN" altLang="en-US" sz="2400" b="1" dirty="0">
              <a:solidFill>
                <a:schemeClr val="dk1"/>
              </a:solidFill>
              <a:cs typeface="+mn-ea"/>
              <a:sym typeface="+mn-lt"/>
            </a:endParaRPr>
          </a:p>
        </p:txBody>
      </p:sp>
      <p:grpSp>
        <p:nvGrpSpPr>
          <p:cNvPr id="11" name="iş1ïḋé"/>
          <p:cNvGrpSpPr/>
          <p:nvPr/>
        </p:nvGrpSpPr>
        <p:grpSpPr>
          <a:xfrm>
            <a:off x="1242888" y="3351468"/>
            <a:ext cx="2935893" cy="1006991"/>
            <a:chOff x="8328246" y="2276873"/>
            <a:chExt cx="2198694" cy="1006991"/>
          </a:xfrm>
        </p:grpSpPr>
        <p:sp>
          <p:nvSpPr>
            <p:cNvPr id="12" name="ïṥ1îḍè"/>
            <p:cNvSpPr txBox="1"/>
            <p:nvPr/>
          </p:nvSpPr>
          <p:spPr>
            <a:xfrm>
              <a:off x="8328247" y="2276873"/>
              <a:ext cx="2198693" cy="388226"/>
            </a:xfrm>
            <a:prstGeom prst="rect">
              <a:avLst/>
            </a:prstGeom>
            <a:noFill/>
          </p:spPr>
          <p:txBody>
            <a:bodyPr wrap="square" lIns="91440" tIns="45720" rIns="91440" bIns="45720" anchor="b" anchorCtr="0">
              <a:normAutofit/>
            </a:bodyPr>
            <a:lstStyle/>
            <a:p>
              <a:pPr algn="r"/>
              <a:r>
                <a:rPr lang="zh-CN" altLang="en-US" sz="1600" b="1" dirty="0">
                  <a:solidFill>
                    <a:schemeClr val="tx1">
                      <a:lumMod val="75000"/>
                      <a:lumOff val="25000"/>
                    </a:schemeClr>
                  </a:solidFill>
                  <a:cs typeface="+mn-ea"/>
                  <a:sym typeface="+mn-lt"/>
                </a:rPr>
                <a:t>有时限的</a:t>
              </a:r>
              <a:endParaRPr lang="zh-CN" altLang="en-US" sz="1600" b="1" dirty="0">
                <a:solidFill>
                  <a:schemeClr val="tx1">
                    <a:lumMod val="75000"/>
                    <a:lumOff val="25000"/>
                  </a:schemeClr>
                </a:solidFill>
                <a:cs typeface="+mn-ea"/>
                <a:sym typeface="+mn-lt"/>
              </a:endParaRPr>
            </a:p>
          </p:txBody>
        </p:sp>
        <p:sp>
          <p:nvSpPr>
            <p:cNvPr id="13" name="íŝḷîḑê"/>
            <p:cNvSpPr txBox="1"/>
            <p:nvPr/>
          </p:nvSpPr>
          <p:spPr>
            <a:xfrm>
              <a:off x="8328246" y="2665098"/>
              <a:ext cx="2198693" cy="618766"/>
            </a:xfrm>
            <a:prstGeom prst="rect">
              <a:avLst/>
            </a:prstGeom>
          </p:spPr>
          <p:txBody>
            <a:bodyPr vert="horz" wrap="square" lIns="91440" tIns="45720" rIns="91440" bIns="45720" anchor="ctr">
              <a:normAutofit/>
            </a:bodyPr>
            <a:lstStyle/>
            <a:p>
              <a:pPr algn="r">
                <a:lnSpc>
                  <a:spcPct val="120000"/>
                </a:lnSpc>
              </a:pPr>
              <a:r>
                <a:rPr lang="en-US" altLang="zh-CN" sz="1050" dirty="0">
                  <a:solidFill>
                    <a:schemeClr val="tx1">
                      <a:lumMod val="75000"/>
                      <a:lumOff val="25000"/>
                    </a:schemeClr>
                  </a:solidFill>
                  <a:cs typeface="+mn-ea"/>
                  <a:sym typeface="+mn-lt"/>
                </a:rPr>
                <a:t>Time-based</a:t>
              </a:r>
              <a:endParaRPr lang="en-US" altLang="zh-CN" sz="1050" dirty="0">
                <a:solidFill>
                  <a:schemeClr val="tx1">
                    <a:lumMod val="75000"/>
                    <a:lumOff val="25000"/>
                  </a:schemeClr>
                </a:solidFill>
                <a:cs typeface="+mn-ea"/>
                <a:sym typeface="+mn-lt"/>
              </a:endParaRPr>
            </a:p>
          </p:txBody>
        </p:sp>
      </p:grpSp>
      <p:grpSp>
        <p:nvGrpSpPr>
          <p:cNvPr id="14" name="iṡ1îḋè"/>
          <p:cNvGrpSpPr/>
          <p:nvPr/>
        </p:nvGrpSpPr>
        <p:grpSpPr>
          <a:xfrm>
            <a:off x="3825558" y="2358775"/>
            <a:ext cx="4705350" cy="790650"/>
            <a:chOff x="1197898" y="2657696"/>
            <a:chExt cx="2198693" cy="790650"/>
          </a:xfrm>
        </p:grpSpPr>
        <p:sp>
          <p:nvSpPr>
            <p:cNvPr id="15" name="íṩḷïḓê"/>
            <p:cNvSpPr txBox="1"/>
            <p:nvPr/>
          </p:nvSpPr>
          <p:spPr>
            <a:xfrm>
              <a:off x="1197898" y="2657696"/>
              <a:ext cx="2198693" cy="388226"/>
            </a:xfrm>
            <a:prstGeom prst="rect">
              <a:avLst/>
            </a:prstGeom>
            <a:noFill/>
          </p:spPr>
          <p:txBody>
            <a:bodyPr wrap="square" lIns="91440" tIns="45720" rIns="91440" bIns="45720" anchor="b" anchorCtr="0">
              <a:normAutofit/>
            </a:bodyPr>
            <a:lstStyle/>
            <a:p>
              <a:pPr algn="ctr"/>
              <a:r>
                <a:rPr lang="zh-CN" altLang="en-US" sz="1600" b="1" dirty="0">
                  <a:solidFill>
                    <a:schemeClr val="tx1">
                      <a:lumMod val="75000"/>
                      <a:lumOff val="25000"/>
                    </a:schemeClr>
                  </a:solidFill>
                  <a:cs typeface="+mn-ea"/>
                  <a:sym typeface="+mn-lt"/>
                </a:rPr>
                <a:t>明确的</a:t>
              </a:r>
              <a:endParaRPr lang="zh-CN" altLang="en-US" sz="1600" b="1" dirty="0">
                <a:solidFill>
                  <a:schemeClr val="tx1">
                    <a:lumMod val="75000"/>
                    <a:lumOff val="25000"/>
                  </a:schemeClr>
                </a:solidFill>
                <a:cs typeface="+mn-ea"/>
                <a:sym typeface="+mn-lt"/>
              </a:endParaRPr>
            </a:p>
          </p:txBody>
        </p:sp>
        <p:sp>
          <p:nvSpPr>
            <p:cNvPr id="16" name="íṥḻíḍè"/>
            <p:cNvSpPr txBox="1"/>
            <p:nvPr/>
          </p:nvSpPr>
          <p:spPr>
            <a:xfrm>
              <a:off x="1197898" y="3045921"/>
              <a:ext cx="2198693" cy="402425"/>
            </a:xfrm>
            <a:prstGeom prst="rect">
              <a:avLst/>
            </a:prstGeom>
          </p:spPr>
          <p:txBody>
            <a:bodyPr vert="horz" wrap="square" lIns="91440" tIns="45720" rIns="91440" bIns="45720" anchor="t" anchorCtr="0">
              <a:normAutofit/>
            </a:bodyPr>
            <a:lstStyle/>
            <a:p>
              <a:pPr algn="ctr">
                <a:lnSpc>
                  <a:spcPct val="120000"/>
                </a:lnSpc>
              </a:pPr>
              <a:r>
                <a:rPr lang="en-US" altLang="zh-CN" sz="1100" dirty="0">
                  <a:solidFill>
                    <a:schemeClr val="tx1">
                      <a:lumMod val="75000"/>
                      <a:lumOff val="25000"/>
                    </a:schemeClr>
                  </a:solidFill>
                  <a:cs typeface="+mn-ea"/>
                  <a:sym typeface="+mn-lt"/>
                </a:rPr>
                <a:t>Specific</a:t>
              </a:r>
              <a:endParaRPr lang="en-US" altLang="zh-CN" sz="1100" dirty="0">
                <a:solidFill>
                  <a:schemeClr val="tx1">
                    <a:lumMod val="75000"/>
                    <a:lumOff val="25000"/>
                  </a:schemeClr>
                </a:solidFill>
                <a:cs typeface="+mn-ea"/>
                <a:sym typeface="+mn-lt"/>
              </a:endParaRPr>
            </a:p>
          </p:txBody>
        </p:sp>
      </p:grpSp>
      <p:grpSp>
        <p:nvGrpSpPr>
          <p:cNvPr id="17" name="îṧḷiḓe"/>
          <p:cNvGrpSpPr/>
          <p:nvPr/>
        </p:nvGrpSpPr>
        <p:grpSpPr>
          <a:xfrm>
            <a:off x="7576135" y="5137680"/>
            <a:ext cx="2998876" cy="1006991"/>
            <a:chOff x="1197898" y="2503545"/>
            <a:chExt cx="2198693" cy="1006991"/>
          </a:xfrm>
        </p:grpSpPr>
        <p:sp>
          <p:nvSpPr>
            <p:cNvPr id="18" name="íṥḷîdé"/>
            <p:cNvSpPr txBox="1"/>
            <p:nvPr/>
          </p:nvSpPr>
          <p:spPr>
            <a:xfrm>
              <a:off x="1197898" y="2503545"/>
              <a:ext cx="2198693" cy="388226"/>
            </a:xfrm>
            <a:prstGeom prst="rect">
              <a:avLst/>
            </a:prstGeom>
            <a:noFill/>
          </p:spPr>
          <p:txBody>
            <a:bodyPr wrap="square" lIns="91440" tIns="45720" rIns="91440" bIns="45720" anchor="b" anchorCtr="0">
              <a:normAutofit/>
            </a:bodyPr>
            <a:lstStyle/>
            <a:p>
              <a:r>
                <a:rPr lang="zh-CN" altLang="en-US" sz="1600" b="1" dirty="0">
                  <a:solidFill>
                    <a:schemeClr val="tx1">
                      <a:lumMod val="75000"/>
                      <a:lumOff val="25000"/>
                    </a:schemeClr>
                  </a:solidFill>
                  <a:cs typeface="+mn-ea"/>
                  <a:sym typeface="+mn-lt"/>
                </a:rPr>
                <a:t>可实现的</a:t>
              </a:r>
              <a:endParaRPr lang="zh-CN" altLang="en-US" sz="1600" b="1" dirty="0">
                <a:solidFill>
                  <a:schemeClr val="tx1">
                    <a:lumMod val="75000"/>
                    <a:lumOff val="25000"/>
                  </a:schemeClr>
                </a:solidFill>
                <a:cs typeface="+mn-ea"/>
                <a:sym typeface="+mn-lt"/>
              </a:endParaRPr>
            </a:p>
          </p:txBody>
        </p:sp>
        <p:sp>
          <p:nvSpPr>
            <p:cNvPr id="19" name="í$ḷîďe"/>
            <p:cNvSpPr txBox="1"/>
            <p:nvPr/>
          </p:nvSpPr>
          <p:spPr>
            <a:xfrm>
              <a:off x="1197898" y="2891770"/>
              <a:ext cx="2198693" cy="618766"/>
            </a:xfrm>
            <a:prstGeom prst="rect">
              <a:avLst/>
            </a:prstGeom>
          </p:spPr>
          <p:txBody>
            <a:bodyPr vert="horz" wrap="square" lIns="91440" tIns="45720" rIns="91440" bIns="45720" anchor="ctr" anchorCtr="0">
              <a:normAutofit/>
            </a:bodyPr>
            <a:lstStyle/>
            <a:p>
              <a:pPr>
                <a:lnSpc>
                  <a:spcPct val="120000"/>
                </a:lnSpc>
              </a:pPr>
              <a:r>
                <a:rPr lang="en-US" altLang="zh-CN" sz="1100" dirty="0">
                  <a:solidFill>
                    <a:schemeClr val="tx1">
                      <a:lumMod val="75000"/>
                      <a:lumOff val="25000"/>
                    </a:schemeClr>
                  </a:solidFill>
                  <a:cs typeface="+mn-ea"/>
                  <a:sym typeface="+mn-lt"/>
                </a:rPr>
                <a:t>Attainable</a:t>
              </a:r>
              <a:endParaRPr lang="en-US" altLang="zh-CN" sz="1100" dirty="0">
                <a:solidFill>
                  <a:schemeClr val="tx1">
                    <a:lumMod val="75000"/>
                    <a:lumOff val="25000"/>
                  </a:schemeClr>
                </a:solidFill>
                <a:cs typeface="+mn-ea"/>
                <a:sym typeface="+mn-lt"/>
              </a:endParaRPr>
            </a:p>
          </p:txBody>
        </p:sp>
      </p:grpSp>
      <p:grpSp>
        <p:nvGrpSpPr>
          <p:cNvPr id="20" name="iṩļïḍè"/>
          <p:cNvGrpSpPr/>
          <p:nvPr/>
        </p:nvGrpSpPr>
        <p:grpSpPr>
          <a:xfrm>
            <a:off x="8041295" y="3409083"/>
            <a:ext cx="2998876" cy="1006991"/>
            <a:chOff x="1197898" y="2503545"/>
            <a:chExt cx="2198693" cy="1006991"/>
          </a:xfrm>
        </p:grpSpPr>
        <p:sp>
          <p:nvSpPr>
            <p:cNvPr id="21" name="ïṩḷïḑé"/>
            <p:cNvSpPr txBox="1"/>
            <p:nvPr/>
          </p:nvSpPr>
          <p:spPr>
            <a:xfrm>
              <a:off x="1197898" y="2503545"/>
              <a:ext cx="2198693" cy="388226"/>
            </a:xfrm>
            <a:prstGeom prst="rect">
              <a:avLst/>
            </a:prstGeom>
            <a:noFill/>
          </p:spPr>
          <p:txBody>
            <a:bodyPr wrap="square" lIns="91440" tIns="45720" rIns="91440" bIns="45720" anchor="b" anchorCtr="0">
              <a:normAutofit/>
            </a:bodyPr>
            <a:lstStyle/>
            <a:p>
              <a:r>
                <a:rPr lang="zh-CN" altLang="en-US" sz="1600" b="1" dirty="0">
                  <a:solidFill>
                    <a:schemeClr val="tx1">
                      <a:lumMod val="75000"/>
                      <a:lumOff val="25000"/>
                    </a:schemeClr>
                  </a:solidFill>
                  <a:cs typeface="+mn-ea"/>
                  <a:sym typeface="+mn-lt"/>
                </a:rPr>
                <a:t>可衡量的</a:t>
              </a:r>
              <a:endParaRPr lang="zh-CN" altLang="en-US" sz="1600" b="1" dirty="0">
                <a:solidFill>
                  <a:schemeClr val="tx1">
                    <a:lumMod val="75000"/>
                    <a:lumOff val="25000"/>
                  </a:schemeClr>
                </a:solidFill>
                <a:cs typeface="+mn-ea"/>
                <a:sym typeface="+mn-lt"/>
              </a:endParaRPr>
            </a:p>
          </p:txBody>
        </p:sp>
        <p:sp>
          <p:nvSpPr>
            <p:cNvPr id="22" name="îś1íďè"/>
            <p:cNvSpPr txBox="1"/>
            <p:nvPr/>
          </p:nvSpPr>
          <p:spPr>
            <a:xfrm>
              <a:off x="1197898" y="2891770"/>
              <a:ext cx="2198693" cy="618766"/>
            </a:xfrm>
            <a:prstGeom prst="rect">
              <a:avLst/>
            </a:prstGeom>
          </p:spPr>
          <p:txBody>
            <a:bodyPr vert="horz" wrap="square" lIns="91440" tIns="45720" rIns="91440" bIns="45720" anchor="ctr" anchorCtr="0">
              <a:normAutofit/>
            </a:bodyPr>
            <a:lstStyle/>
            <a:p>
              <a:pPr>
                <a:lnSpc>
                  <a:spcPct val="120000"/>
                </a:lnSpc>
              </a:pPr>
              <a:r>
                <a:rPr lang="en-US" altLang="zh-CN" sz="1100" dirty="0">
                  <a:solidFill>
                    <a:schemeClr val="tx1">
                      <a:lumMod val="75000"/>
                      <a:lumOff val="25000"/>
                    </a:schemeClr>
                  </a:solidFill>
                  <a:cs typeface="+mn-ea"/>
                  <a:sym typeface="+mn-lt"/>
                </a:rPr>
                <a:t>Measurable</a:t>
              </a:r>
              <a:endParaRPr lang="en-US" altLang="zh-CN" sz="1100" dirty="0">
                <a:solidFill>
                  <a:schemeClr val="tx1">
                    <a:lumMod val="75000"/>
                    <a:lumOff val="25000"/>
                  </a:schemeClr>
                </a:solidFill>
                <a:cs typeface="+mn-ea"/>
                <a:sym typeface="+mn-lt"/>
              </a:endParaRPr>
            </a:p>
          </p:txBody>
        </p:sp>
      </p:grpSp>
      <p:grpSp>
        <p:nvGrpSpPr>
          <p:cNvPr id="23" name="isļíďê"/>
          <p:cNvGrpSpPr/>
          <p:nvPr/>
        </p:nvGrpSpPr>
        <p:grpSpPr>
          <a:xfrm>
            <a:off x="1506836" y="5157676"/>
            <a:ext cx="2935893" cy="1006991"/>
            <a:chOff x="8328246" y="2276873"/>
            <a:chExt cx="2198694" cy="1006991"/>
          </a:xfrm>
        </p:grpSpPr>
        <p:sp>
          <p:nvSpPr>
            <p:cNvPr id="24" name="íšlïḑè"/>
            <p:cNvSpPr txBox="1"/>
            <p:nvPr/>
          </p:nvSpPr>
          <p:spPr>
            <a:xfrm>
              <a:off x="8328247" y="2276873"/>
              <a:ext cx="2198693" cy="388226"/>
            </a:xfrm>
            <a:prstGeom prst="rect">
              <a:avLst/>
            </a:prstGeom>
            <a:noFill/>
          </p:spPr>
          <p:txBody>
            <a:bodyPr wrap="square" lIns="91440" tIns="45720" rIns="91440" bIns="45720" anchor="b" anchorCtr="0">
              <a:normAutofit/>
            </a:bodyPr>
            <a:lstStyle/>
            <a:p>
              <a:pPr algn="r"/>
              <a:r>
                <a:rPr lang="zh-CN" altLang="en-US" sz="1600" b="1" dirty="0">
                  <a:solidFill>
                    <a:schemeClr val="tx1">
                      <a:lumMod val="75000"/>
                      <a:lumOff val="25000"/>
                    </a:schemeClr>
                  </a:solidFill>
                  <a:cs typeface="+mn-ea"/>
                  <a:sym typeface="+mn-lt"/>
                </a:rPr>
                <a:t>相关联的</a:t>
              </a:r>
              <a:endParaRPr lang="zh-CN" altLang="en-US" sz="1600" b="1" dirty="0">
                <a:solidFill>
                  <a:schemeClr val="tx1">
                    <a:lumMod val="75000"/>
                    <a:lumOff val="25000"/>
                  </a:schemeClr>
                </a:solidFill>
                <a:cs typeface="+mn-ea"/>
                <a:sym typeface="+mn-lt"/>
              </a:endParaRPr>
            </a:p>
          </p:txBody>
        </p:sp>
        <p:sp>
          <p:nvSpPr>
            <p:cNvPr id="25" name="ïṩ1ïḋê"/>
            <p:cNvSpPr txBox="1"/>
            <p:nvPr/>
          </p:nvSpPr>
          <p:spPr>
            <a:xfrm>
              <a:off x="8328246" y="2665098"/>
              <a:ext cx="2198693" cy="618766"/>
            </a:xfrm>
            <a:prstGeom prst="rect">
              <a:avLst/>
            </a:prstGeom>
          </p:spPr>
          <p:txBody>
            <a:bodyPr vert="horz" wrap="square" lIns="91440" tIns="45720" rIns="91440" bIns="45720" anchor="ctr">
              <a:normAutofit/>
            </a:bodyPr>
            <a:lstStyle/>
            <a:p>
              <a:pPr algn="r">
                <a:lnSpc>
                  <a:spcPct val="120000"/>
                </a:lnSpc>
              </a:pPr>
              <a:r>
                <a:rPr lang="en-US" altLang="zh-CN" sz="1050" dirty="0">
                  <a:solidFill>
                    <a:schemeClr val="tx1">
                      <a:lumMod val="75000"/>
                      <a:lumOff val="25000"/>
                    </a:schemeClr>
                  </a:solidFill>
                  <a:cs typeface="+mn-ea"/>
                  <a:sym typeface="+mn-lt"/>
                </a:rPr>
                <a:t>Relevant</a:t>
              </a:r>
              <a:endParaRPr lang="en-US" altLang="zh-CN" sz="1050" dirty="0">
                <a:solidFill>
                  <a:schemeClr val="tx1">
                    <a:lumMod val="75000"/>
                    <a:lumOff val="25000"/>
                  </a:schemeClr>
                </a:solidFill>
                <a:cs typeface="+mn-ea"/>
                <a:sym typeface="+mn-lt"/>
              </a:endParaRPr>
            </a:p>
          </p:txBody>
        </p:sp>
      </p:grpSp>
      <p:sp>
        <p:nvSpPr>
          <p:cNvPr id="3" name="星形: 五角 2"/>
          <p:cNvSpPr/>
          <p:nvPr/>
        </p:nvSpPr>
        <p:spPr>
          <a:xfrm>
            <a:off x="4864169" y="3193491"/>
            <a:ext cx="2603394" cy="2603394"/>
          </a:xfrm>
          <a:prstGeom prst="star5">
            <a:avLst/>
          </a:prstGeom>
          <a:gradFill>
            <a:gsLst>
              <a:gs pos="0">
                <a:srgbClr val="3F4C97"/>
              </a:gs>
              <a:gs pos="100000">
                <a:srgbClr val="669EE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2" grpId="0"/>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2743715" y="1341100"/>
            <a:ext cx="6704570"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示例：培训计划</a:t>
            </a:r>
            <a:endParaRPr lang="zh-CN" altLang="en-US" sz="2400" b="1" dirty="0">
              <a:solidFill>
                <a:schemeClr val="dk1"/>
              </a:solidFill>
              <a:cs typeface="+mn-ea"/>
              <a:sym typeface="+mn-lt"/>
            </a:endParaRPr>
          </a:p>
        </p:txBody>
      </p:sp>
      <p:graphicFrame>
        <p:nvGraphicFramePr>
          <p:cNvPr id="3" name="内容占位符 3"/>
          <p:cNvGraphicFramePr/>
          <p:nvPr/>
        </p:nvGraphicFramePr>
        <p:xfrm>
          <a:off x="720435" y="2003792"/>
          <a:ext cx="10751130" cy="4340513"/>
        </p:xfrm>
        <a:graphic>
          <a:graphicData uri="http://schemas.openxmlformats.org/drawingml/2006/table">
            <a:tbl>
              <a:tblPr firstRow="1" bandRow="1">
                <a:tableStyleId>{5C22544A-7EE6-4342-B048-85BDC9FD1C3A}</a:tableStyleId>
              </a:tblPr>
              <a:tblGrid>
                <a:gridCol w="2934235"/>
                <a:gridCol w="7816895"/>
              </a:tblGrid>
              <a:tr h="418444">
                <a:tc gridSpan="2">
                  <a:txBody>
                    <a:bodyPr/>
                    <a:lstStyle/>
                    <a:p>
                      <a:pPr algn="l"/>
                      <a:r>
                        <a:rPr lang="en-US" altLang="zh-CN" dirty="0">
                          <a:solidFill>
                            <a:schemeClr val="bg1"/>
                          </a:solidFill>
                          <a:latin typeface="+mn-lt"/>
                          <a:ea typeface="+mn-ea"/>
                          <a:cs typeface="+mn-ea"/>
                          <a:sym typeface="+mn-lt"/>
                        </a:rPr>
                        <a:t>《</a:t>
                      </a:r>
                      <a:r>
                        <a:rPr lang="zh-CN" altLang="en-US" dirty="0">
                          <a:solidFill>
                            <a:schemeClr val="bg1"/>
                          </a:solidFill>
                          <a:latin typeface="+mn-lt"/>
                          <a:ea typeface="+mn-ea"/>
                          <a:cs typeface="+mn-ea"/>
                          <a:sym typeface="+mn-lt"/>
                        </a:rPr>
                        <a:t>如何制定工作计划</a:t>
                      </a:r>
                      <a:r>
                        <a:rPr lang="en-US" altLang="zh-CN" dirty="0">
                          <a:solidFill>
                            <a:schemeClr val="bg1"/>
                          </a:solidFill>
                          <a:latin typeface="+mn-lt"/>
                          <a:ea typeface="+mn-ea"/>
                          <a:cs typeface="+mn-ea"/>
                          <a:sym typeface="+mn-lt"/>
                        </a:rPr>
                        <a:t>》</a:t>
                      </a:r>
                      <a:r>
                        <a:rPr lang="zh-CN" altLang="en-US" dirty="0">
                          <a:solidFill>
                            <a:schemeClr val="bg1"/>
                          </a:solidFill>
                          <a:latin typeface="+mn-lt"/>
                          <a:ea typeface="+mn-ea"/>
                          <a:cs typeface="+mn-ea"/>
                          <a:sym typeface="+mn-lt"/>
                        </a:rPr>
                        <a:t>培训计划</a:t>
                      </a:r>
                      <a:endParaRPr lang="zh-CN" altLang="en-US" dirty="0">
                        <a:solidFill>
                          <a:schemeClr val="bg1"/>
                        </a:solidFill>
                        <a:latin typeface="+mn-lt"/>
                        <a:ea typeface="+mn-ea"/>
                        <a:cs typeface="+mn-ea"/>
                        <a:sym typeface="+mn-lt"/>
                      </a:endParaRPr>
                    </a:p>
                  </a:txBody>
                  <a:tcPr anchor="ctr">
                    <a:gradFill>
                      <a:gsLst>
                        <a:gs pos="0">
                          <a:srgbClr val="3F4C97"/>
                        </a:gs>
                        <a:gs pos="100000">
                          <a:srgbClr val="669EE3"/>
                        </a:gs>
                      </a:gsLst>
                      <a:lin ang="5400000" scaled="0"/>
                    </a:gradFill>
                  </a:tcPr>
                </a:tc>
                <a:tc hMerge="1">
                  <a:tcPr/>
                </a:tc>
              </a:tr>
              <a:tr h="418444">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solidFill>
                            <a:schemeClr val="tx1">
                              <a:lumMod val="75000"/>
                              <a:lumOff val="25000"/>
                            </a:schemeClr>
                          </a:solidFill>
                          <a:latin typeface="+mn-lt"/>
                          <a:ea typeface="+mn-ea"/>
                          <a:cs typeface="+mn-ea"/>
                          <a:sym typeface="+mn-lt"/>
                        </a:rPr>
                        <a:t>目的</a:t>
                      </a:r>
                      <a:r>
                        <a:rPr lang="en-US" altLang="zh-CN" dirty="0">
                          <a:solidFill>
                            <a:schemeClr val="tx1">
                              <a:lumMod val="75000"/>
                              <a:lumOff val="25000"/>
                            </a:schemeClr>
                          </a:solidFill>
                          <a:latin typeface="+mn-lt"/>
                          <a:ea typeface="+mn-ea"/>
                          <a:cs typeface="+mn-ea"/>
                          <a:sym typeface="+mn-lt"/>
                        </a:rPr>
                        <a:t>why</a:t>
                      </a:r>
                      <a:endParaRPr lang="zh-CN" altLang="en-US" dirty="0">
                        <a:solidFill>
                          <a:schemeClr val="tx1">
                            <a:lumMod val="75000"/>
                            <a:lumOff val="25000"/>
                          </a:schemeClr>
                        </a:solidFill>
                        <a:latin typeface="+mn-lt"/>
                        <a:ea typeface="+mn-ea"/>
                        <a:cs typeface="+mn-ea"/>
                        <a:sym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solidFill>
                            <a:schemeClr val="tx1">
                              <a:lumMod val="75000"/>
                              <a:lumOff val="25000"/>
                            </a:schemeClr>
                          </a:solidFill>
                          <a:latin typeface="+mn-lt"/>
                          <a:ea typeface="+mn-ea"/>
                          <a:cs typeface="+mn-ea"/>
                          <a:sym typeface="+mn-lt"/>
                        </a:rPr>
                        <a:t>指导大家如何做计划，提高制定计划的水平</a:t>
                      </a:r>
                      <a:endParaRPr lang="zh-CN" altLang="en-US" dirty="0">
                        <a:solidFill>
                          <a:schemeClr val="tx1">
                            <a:lumMod val="75000"/>
                            <a:lumOff val="25000"/>
                          </a:schemeClr>
                        </a:solidFill>
                        <a:latin typeface="+mn-lt"/>
                        <a:ea typeface="+mn-ea"/>
                        <a:cs typeface="+mn-ea"/>
                        <a:sym typeface="+mn-lt"/>
                      </a:endParaRPr>
                    </a:p>
                  </a:txBody>
                  <a:tcPr anchor="ctr"/>
                </a:tc>
              </a:tr>
              <a:tr h="625936">
                <a:tc>
                  <a:txBody>
                    <a:bodyPr/>
                    <a:lstStyle/>
                    <a:p>
                      <a:pPr algn="l"/>
                      <a:r>
                        <a:rPr lang="zh-CN" altLang="en-US" dirty="0">
                          <a:solidFill>
                            <a:schemeClr val="tx1">
                              <a:lumMod val="75000"/>
                              <a:lumOff val="25000"/>
                            </a:schemeClr>
                          </a:solidFill>
                          <a:latin typeface="+mn-lt"/>
                          <a:ea typeface="+mn-ea"/>
                          <a:cs typeface="+mn-ea"/>
                          <a:sym typeface="+mn-lt"/>
                        </a:rPr>
                        <a:t>课程目标</a:t>
                      </a:r>
                      <a:r>
                        <a:rPr lang="en-US" altLang="zh-CN" dirty="0">
                          <a:solidFill>
                            <a:schemeClr val="tx1">
                              <a:lumMod val="75000"/>
                              <a:lumOff val="25000"/>
                            </a:schemeClr>
                          </a:solidFill>
                          <a:latin typeface="+mn-lt"/>
                          <a:ea typeface="+mn-ea"/>
                          <a:cs typeface="+mn-ea"/>
                          <a:sym typeface="+mn-lt"/>
                        </a:rPr>
                        <a:t>what</a:t>
                      </a:r>
                      <a:endParaRPr lang="zh-CN" altLang="en-US" dirty="0">
                        <a:solidFill>
                          <a:schemeClr val="tx1">
                            <a:lumMod val="75000"/>
                            <a:lumOff val="25000"/>
                          </a:schemeClr>
                        </a:solidFill>
                        <a:latin typeface="+mn-lt"/>
                        <a:ea typeface="+mn-ea"/>
                        <a:cs typeface="+mn-ea"/>
                        <a:sym typeface="+mn-lt"/>
                      </a:endParaRPr>
                    </a:p>
                  </a:txBody>
                  <a:tcPr anchor="ctr"/>
                </a:tc>
                <a:tc>
                  <a:txBody>
                    <a:bodyPr/>
                    <a:lstStyle/>
                    <a:p>
                      <a:pPr algn="l"/>
                      <a:r>
                        <a:rPr lang="zh-CN" altLang="en-US" dirty="0">
                          <a:solidFill>
                            <a:schemeClr val="tx1">
                              <a:lumMod val="75000"/>
                              <a:lumOff val="25000"/>
                            </a:schemeClr>
                          </a:solidFill>
                          <a:latin typeface="+mn-lt"/>
                          <a:ea typeface="+mn-ea"/>
                          <a:cs typeface="+mn-ea"/>
                          <a:sym typeface="+mn-lt"/>
                        </a:rPr>
                        <a:t>使参加培训人员了解计划的基本知识，学会简单的计划制定方法</a:t>
                      </a:r>
                      <a:endParaRPr lang="zh-CN" altLang="en-US" dirty="0">
                        <a:solidFill>
                          <a:schemeClr val="tx1">
                            <a:lumMod val="75000"/>
                            <a:lumOff val="25000"/>
                          </a:schemeClr>
                        </a:solidFill>
                        <a:latin typeface="+mn-lt"/>
                        <a:ea typeface="+mn-ea"/>
                        <a:cs typeface="+mn-ea"/>
                        <a:sym typeface="+mn-lt"/>
                      </a:endParaRPr>
                    </a:p>
                  </a:txBody>
                  <a:tcPr anchor="ctr"/>
                </a:tc>
              </a:tr>
              <a:tr h="418444">
                <a:tc>
                  <a:txBody>
                    <a:bodyPr/>
                    <a:lstStyle/>
                    <a:p>
                      <a:pPr algn="l"/>
                      <a:r>
                        <a:rPr lang="zh-CN" altLang="en-US" dirty="0">
                          <a:solidFill>
                            <a:schemeClr val="tx1">
                              <a:lumMod val="75000"/>
                              <a:lumOff val="25000"/>
                            </a:schemeClr>
                          </a:solidFill>
                          <a:latin typeface="+mn-lt"/>
                          <a:ea typeface="+mn-ea"/>
                          <a:cs typeface="+mn-ea"/>
                          <a:sym typeface="+mn-lt"/>
                        </a:rPr>
                        <a:t>培训时间</a:t>
                      </a:r>
                      <a:r>
                        <a:rPr lang="en-US" altLang="zh-CN" dirty="0">
                          <a:solidFill>
                            <a:schemeClr val="tx1">
                              <a:lumMod val="75000"/>
                              <a:lumOff val="25000"/>
                            </a:schemeClr>
                          </a:solidFill>
                          <a:latin typeface="+mn-lt"/>
                          <a:ea typeface="+mn-ea"/>
                          <a:cs typeface="+mn-ea"/>
                          <a:sym typeface="+mn-lt"/>
                        </a:rPr>
                        <a:t>when</a:t>
                      </a:r>
                      <a:endParaRPr lang="zh-CN" altLang="en-US" dirty="0">
                        <a:solidFill>
                          <a:schemeClr val="tx1">
                            <a:lumMod val="75000"/>
                            <a:lumOff val="25000"/>
                          </a:schemeClr>
                        </a:solidFill>
                        <a:latin typeface="+mn-lt"/>
                        <a:ea typeface="+mn-ea"/>
                        <a:cs typeface="+mn-ea"/>
                        <a:sym typeface="+mn-lt"/>
                      </a:endParaRPr>
                    </a:p>
                  </a:txBody>
                  <a:tcPr anchor="ctr"/>
                </a:tc>
                <a:tc>
                  <a:txBody>
                    <a:bodyPr/>
                    <a:lstStyle/>
                    <a:p>
                      <a:pPr algn="l"/>
                      <a:r>
                        <a:rPr lang="en-US" altLang="zh-CN" dirty="0">
                          <a:solidFill>
                            <a:schemeClr val="tx1">
                              <a:lumMod val="75000"/>
                              <a:lumOff val="25000"/>
                            </a:schemeClr>
                          </a:solidFill>
                          <a:latin typeface="+mn-lt"/>
                          <a:ea typeface="+mn-ea"/>
                          <a:cs typeface="+mn-ea"/>
                          <a:sym typeface="+mn-lt"/>
                        </a:rPr>
                        <a:t>5</a:t>
                      </a:r>
                      <a:r>
                        <a:rPr lang="zh-CN" altLang="en-US" dirty="0">
                          <a:solidFill>
                            <a:schemeClr val="tx1">
                              <a:lumMod val="75000"/>
                              <a:lumOff val="25000"/>
                            </a:schemeClr>
                          </a:solidFill>
                          <a:latin typeface="+mn-lt"/>
                          <a:ea typeface="+mn-ea"/>
                          <a:cs typeface="+mn-ea"/>
                          <a:sym typeface="+mn-lt"/>
                        </a:rPr>
                        <a:t>月</a:t>
                      </a:r>
                      <a:r>
                        <a:rPr lang="en-US" altLang="zh-CN" dirty="0">
                          <a:solidFill>
                            <a:schemeClr val="tx1">
                              <a:lumMod val="75000"/>
                              <a:lumOff val="25000"/>
                            </a:schemeClr>
                          </a:solidFill>
                          <a:latin typeface="+mn-lt"/>
                          <a:ea typeface="+mn-ea"/>
                          <a:cs typeface="+mn-ea"/>
                          <a:sym typeface="+mn-lt"/>
                        </a:rPr>
                        <a:t>19</a:t>
                      </a:r>
                      <a:r>
                        <a:rPr lang="zh-CN" altLang="en-US" dirty="0">
                          <a:solidFill>
                            <a:schemeClr val="tx1">
                              <a:lumMod val="75000"/>
                              <a:lumOff val="25000"/>
                            </a:schemeClr>
                          </a:solidFill>
                          <a:latin typeface="+mn-lt"/>
                          <a:ea typeface="+mn-ea"/>
                          <a:cs typeface="+mn-ea"/>
                          <a:sym typeface="+mn-lt"/>
                        </a:rPr>
                        <a:t>日</a:t>
                      </a:r>
                      <a:r>
                        <a:rPr lang="en-US" altLang="zh-CN" dirty="0">
                          <a:solidFill>
                            <a:schemeClr val="tx1">
                              <a:lumMod val="75000"/>
                              <a:lumOff val="25000"/>
                            </a:schemeClr>
                          </a:solidFill>
                          <a:latin typeface="+mn-lt"/>
                          <a:ea typeface="+mn-ea"/>
                          <a:cs typeface="+mn-ea"/>
                          <a:sym typeface="+mn-lt"/>
                        </a:rPr>
                        <a:t>18</a:t>
                      </a:r>
                      <a:r>
                        <a:rPr lang="zh-CN" altLang="en-US" dirty="0">
                          <a:solidFill>
                            <a:schemeClr val="tx1">
                              <a:lumMod val="75000"/>
                              <a:lumOff val="25000"/>
                            </a:schemeClr>
                          </a:solidFill>
                          <a:latin typeface="+mn-lt"/>
                          <a:ea typeface="+mn-ea"/>
                          <a:cs typeface="+mn-ea"/>
                          <a:sym typeface="+mn-lt"/>
                        </a:rPr>
                        <a:t>：</a:t>
                      </a:r>
                      <a:r>
                        <a:rPr lang="en-US" altLang="zh-CN" dirty="0">
                          <a:solidFill>
                            <a:schemeClr val="tx1">
                              <a:lumMod val="75000"/>
                              <a:lumOff val="25000"/>
                            </a:schemeClr>
                          </a:solidFill>
                          <a:latin typeface="+mn-lt"/>
                          <a:ea typeface="+mn-ea"/>
                          <a:cs typeface="+mn-ea"/>
                          <a:sym typeface="+mn-lt"/>
                        </a:rPr>
                        <a:t>00-19</a:t>
                      </a:r>
                      <a:r>
                        <a:rPr lang="zh-CN" altLang="en-US" dirty="0">
                          <a:solidFill>
                            <a:schemeClr val="tx1">
                              <a:lumMod val="75000"/>
                              <a:lumOff val="25000"/>
                            </a:schemeClr>
                          </a:solidFill>
                          <a:latin typeface="+mn-lt"/>
                          <a:ea typeface="+mn-ea"/>
                          <a:cs typeface="+mn-ea"/>
                          <a:sym typeface="+mn-lt"/>
                        </a:rPr>
                        <a:t>：</a:t>
                      </a:r>
                      <a:r>
                        <a:rPr lang="en-US" altLang="zh-CN" dirty="0">
                          <a:solidFill>
                            <a:schemeClr val="tx1">
                              <a:lumMod val="75000"/>
                              <a:lumOff val="25000"/>
                            </a:schemeClr>
                          </a:solidFill>
                          <a:latin typeface="+mn-lt"/>
                          <a:ea typeface="+mn-ea"/>
                          <a:cs typeface="+mn-ea"/>
                          <a:sym typeface="+mn-lt"/>
                        </a:rPr>
                        <a:t>30</a:t>
                      </a:r>
                      <a:endParaRPr lang="zh-CN" altLang="en-US" dirty="0">
                        <a:solidFill>
                          <a:schemeClr val="tx1">
                            <a:lumMod val="75000"/>
                            <a:lumOff val="25000"/>
                          </a:schemeClr>
                        </a:solidFill>
                        <a:latin typeface="+mn-lt"/>
                        <a:ea typeface="+mn-ea"/>
                        <a:cs typeface="+mn-ea"/>
                        <a:sym typeface="+mn-lt"/>
                      </a:endParaRPr>
                    </a:p>
                  </a:txBody>
                  <a:tcPr anchor="ctr"/>
                </a:tc>
              </a:tr>
              <a:tr h="418444">
                <a:tc>
                  <a:txBody>
                    <a:bodyPr/>
                    <a:lstStyle/>
                    <a:p>
                      <a:pPr algn="l"/>
                      <a:r>
                        <a:rPr lang="zh-CN" altLang="en-US" dirty="0">
                          <a:solidFill>
                            <a:schemeClr val="tx1">
                              <a:lumMod val="75000"/>
                              <a:lumOff val="25000"/>
                            </a:schemeClr>
                          </a:solidFill>
                          <a:latin typeface="+mn-lt"/>
                          <a:ea typeface="+mn-ea"/>
                          <a:cs typeface="+mn-ea"/>
                          <a:sym typeface="+mn-lt"/>
                        </a:rPr>
                        <a:t>培训地点</a:t>
                      </a:r>
                      <a:r>
                        <a:rPr lang="en-US" altLang="zh-CN" dirty="0">
                          <a:solidFill>
                            <a:schemeClr val="tx1">
                              <a:lumMod val="75000"/>
                              <a:lumOff val="25000"/>
                            </a:schemeClr>
                          </a:solidFill>
                          <a:latin typeface="+mn-lt"/>
                          <a:ea typeface="+mn-ea"/>
                          <a:cs typeface="+mn-ea"/>
                          <a:sym typeface="+mn-lt"/>
                        </a:rPr>
                        <a:t>where</a:t>
                      </a:r>
                      <a:endParaRPr lang="zh-CN" altLang="en-US" dirty="0">
                        <a:solidFill>
                          <a:schemeClr val="tx1">
                            <a:lumMod val="75000"/>
                            <a:lumOff val="25000"/>
                          </a:schemeClr>
                        </a:solidFill>
                        <a:latin typeface="+mn-lt"/>
                        <a:ea typeface="+mn-ea"/>
                        <a:cs typeface="+mn-ea"/>
                        <a:sym typeface="+mn-lt"/>
                      </a:endParaRPr>
                    </a:p>
                  </a:txBody>
                  <a:tcPr anchor="ctr"/>
                </a:tc>
                <a:tc>
                  <a:txBody>
                    <a:bodyPr/>
                    <a:lstStyle/>
                    <a:p>
                      <a:pPr algn="l"/>
                      <a:r>
                        <a:rPr lang="zh-CN" altLang="en-US" dirty="0">
                          <a:solidFill>
                            <a:schemeClr val="tx1">
                              <a:lumMod val="75000"/>
                              <a:lumOff val="25000"/>
                            </a:schemeClr>
                          </a:solidFill>
                          <a:latin typeface="+mn-lt"/>
                          <a:ea typeface="+mn-ea"/>
                          <a:cs typeface="+mn-ea"/>
                          <a:sym typeface="+mn-lt"/>
                        </a:rPr>
                        <a:t>公司会议室</a:t>
                      </a:r>
                      <a:endParaRPr lang="zh-CN" altLang="en-US" dirty="0">
                        <a:solidFill>
                          <a:schemeClr val="tx1">
                            <a:lumMod val="75000"/>
                            <a:lumOff val="25000"/>
                          </a:schemeClr>
                        </a:solidFill>
                        <a:latin typeface="+mn-lt"/>
                        <a:ea typeface="+mn-ea"/>
                        <a:cs typeface="+mn-ea"/>
                        <a:sym typeface="+mn-lt"/>
                      </a:endParaRPr>
                    </a:p>
                  </a:txBody>
                  <a:tcPr anchor="ctr"/>
                </a:tc>
              </a:tr>
              <a:tr h="418444">
                <a:tc>
                  <a:txBody>
                    <a:bodyPr/>
                    <a:lstStyle/>
                    <a:p>
                      <a:pPr algn="l"/>
                      <a:r>
                        <a:rPr lang="zh-CN" altLang="en-US" dirty="0">
                          <a:solidFill>
                            <a:schemeClr val="tx1">
                              <a:lumMod val="75000"/>
                              <a:lumOff val="25000"/>
                            </a:schemeClr>
                          </a:solidFill>
                          <a:latin typeface="+mn-lt"/>
                          <a:ea typeface="+mn-ea"/>
                          <a:cs typeface="+mn-ea"/>
                          <a:sym typeface="+mn-lt"/>
                        </a:rPr>
                        <a:t>培训讲师</a:t>
                      </a:r>
                      <a:endParaRPr lang="zh-CN" altLang="en-US" dirty="0">
                        <a:solidFill>
                          <a:schemeClr val="tx1">
                            <a:lumMod val="75000"/>
                            <a:lumOff val="25000"/>
                          </a:schemeClr>
                        </a:solidFill>
                        <a:latin typeface="+mn-lt"/>
                        <a:ea typeface="+mn-ea"/>
                        <a:cs typeface="+mn-ea"/>
                        <a:sym typeface="+mn-lt"/>
                      </a:endParaRPr>
                    </a:p>
                  </a:txBody>
                  <a:tcPr anchor="ctr"/>
                </a:tc>
                <a:tc>
                  <a:txBody>
                    <a:bodyPr/>
                    <a:lstStyle/>
                    <a:p>
                      <a:pPr algn="l"/>
                      <a:r>
                        <a:rPr lang="zh-CN" altLang="en-US" dirty="0">
                          <a:solidFill>
                            <a:schemeClr val="tx1">
                              <a:lumMod val="75000"/>
                              <a:lumOff val="25000"/>
                            </a:schemeClr>
                          </a:solidFill>
                          <a:latin typeface="+mn-lt"/>
                          <a:ea typeface="+mn-ea"/>
                          <a:cs typeface="+mn-ea"/>
                          <a:sym typeface="+mn-lt"/>
                        </a:rPr>
                        <a:t>胡全政</a:t>
                      </a:r>
                      <a:endParaRPr lang="zh-CN" altLang="en-US" dirty="0">
                        <a:solidFill>
                          <a:schemeClr val="tx1">
                            <a:lumMod val="75000"/>
                            <a:lumOff val="25000"/>
                          </a:schemeClr>
                        </a:solidFill>
                        <a:latin typeface="+mn-lt"/>
                        <a:ea typeface="+mn-ea"/>
                        <a:cs typeface="+mn-ea"/>
                        <a:sym typeface="+mn-lt"/>
                      </a:endParaRPr>
                    </a:p>
                  </a:txBody>
                  <a:tcPr anchor="ctr"/>
                </a:tc>
              </a:tr>
              <a:tr h="418444">
                <a:tc>
                  <a:txBody>
                    <a:bodyPr/>
                    <a:lstStyle/>
                    <a:p>
                      <a:pPr algn="l"/>
                      <a:r>
                        <a:rPr lang="zh-CN" altLang="en-US" dirty="0">
                          <a:solidFill>
                            <a:schemeClr val="tx1">
                              <a:lumMod val="75000"/>
                              <a:lumOff val="25000"/>
                            </a:schemeClr>
                          </a:solidFill>
                          <a:latin typeface="+mn-lt"/>
                          <a:ea typeface="+mn-ea"/>
                          <a:cs typeface="+mn-ea"/>
                          <a:sym typeface="+mn-lt"/>
                        </a:rPr>
                        <a:t>参加人员</a:t>
                      </a:r>
                      <a:endParaRPr lang="zh-CN" altLang="en-US" dirty="0">
                        <a:solidFill>
                          <a:schemeClr val="tx1">
                            <a:lumMod val="75000"/>
                            <a:lumOff val="25000"/>
                          </a:schemeClr>
                        </a:solidFill>
                        <a:latin typeface="+mn-lt"/>
                        <a:ea typeface="+mn-ea"/>
                        <a:cs typeface="+mn-ea"/>
                        <a:sym typeface="+mn-lt"/>
                      </a:endParaRPr>
                    </a:p>
                  </a:txBody>
                  <a:tcPr anchor="ctr"/>
                </a:tc>
                <a:tc>
                  <a:txBody>
                    <a:bodyPr/>
                    <a:lstStyle/>
                    <a:p>
                      <a:pPr algn="l"/>
                      <a:r>
                        <a:rPr lang="zh-CN" altLang="en-US" dirty="0">
                          <a:solidFill>
                            <a:schemeClr val="tx1">
                              <a:lumMod val="75000"/>
                              <a:lumOff val="25000"/>
                            </a:schemeClr>
                          </a:solidFill>
                          <a:latin typeface="+mn-lt"/>
                          <a:ea typeface="+mn-ea"/>
                          <a:cs typeface="+mn-ea"/>
                          <a:sym typeface="+mn-lt"/>
                        </a:rPr>
                        <a:t>全体管理人员</a:t>
                      </a:r>
                      <a:endParaRPr lang="zh-CN" altLang="en-US" dirty="0">
                        <a:solidFill>
                          <a:schemeClr val="tx1">
                            <a:lumMod val="75000"/>
                            <a:lumOff val="25000"/>
                          </a:schemeClr>
                        </a:solidFill>
                        <a:latin typeface="+mn-lt"/>
                        <a:ea typeface="+mn-ea"/>
                        <a:cs typeface="+mn-ea"/>
                        <a:sym typeface="+mn-lt"/>
                      </a:endParaRPr>
                    </a:p>
                  </a:txBody>
                  <a:tcPr anchor="ctr"/>
                </a:tc>
              </a:tr>
              <a:tr h="625936">
                <a:tc>
                  <a:txBody>
                    <a:bodyPr/>
                    <a:lstStyle/>
                    <a:p>
                      <a:pPr algn="l"/>
                      <a:r>
                        <a:rPr lang="zh-CN" altLang="en-US" dirty="0">
                          <a:solidFill>
                            <a:schemeClr val="tx1">
                              <a:lumMod val="75000"/>
                              <a:lumOff val="25000"/>
                            </a:schemeClr>
                          </a:solidFill>
                          <a:latin typeface="+mn-lt"/>
                          <a:ea typeface="+mn-ea"/>
                          <a:cs typeface="+mn-ea"/>
                          <a:sym typeface="+mn-lt"/>
                        </a:rPr>
                        <a:t>培训方式</a:t>
                      </a:r>
                      <a:r>
                        <a:rPr lang="en-US" altLang="zh-CN" dirty="0">
                          <a:solidFill>
                            <a:schemeClr val="tx1">
                              <a:lumMod val="75000"/>
                              <a:lumOff val="25000"/>
                            </a:schemeClr>
                          </a:solidFill>
                          <a:latin typeface="+mn-lt"/>
                          <a:ea typeface="+mn-ea"/>
                          <a:cs typeface="+mn-ea"/>
                          <a:sym typeface="+mn-lt"/>
                        </a:rPr>
                        <a:t>how</a:t>
                      </a:r>
                      <a:endParaRPr lang="zh-CN" altLang="en-US" dirty="0">
                        <a:solidFill>
                          <a:schemeClr val="tx1">
                            <a:lumMod val="75000"/>
                            <a:lumOff val="25000"/>
                          </a:schemeClr>
                        </a:solidFill>
                        <a:latin typeface="+mn-lt"/>
                        <a:ea typeface="+mn-ea"/>
                        <a:cs typeface="+mn-ea"/>
                        <a:sym typeface="+mn-lt"/>
                      </a:endParaRPr>
                    </a:p>
                  </a:txBody>
                  <a:tcPr anchor="ctr"/>
                </a:tc>
                <a:tc>
                  <a:txBody>
                    <a:bodyPr/>
                    <a:lstStyle/>
                    <a:p>
                      <a:pPr algn="l"/>
                      <a:r>
                        <a:rPr lang="zh-CN" altLang="en-US" dirty="0">
                          <a:solidFill>
                            <a:schemeClr val="tx1">
                              <a:lumMod val="75000"/>
                              <a:lumOff val="25000"/>
                            </a:schemeClr>
                          </a:solidFill>
                          <a:latin typeface="+mn-lt"/>
                          <a:ea typeface="+mn-ea"/>
                          <a:cs typeface="+mn-ea"/>
                          <a:sym typeface="+mn-lt"/>
                        </a:rPr>
                        <a:t>以课堂讲授的形式，穿插进行理论讲解、实操演练、解惑答疑等</a:t>
                      </a:r>
                      <a:endParaRPr lang="zh-CN" altLang="en-US" dirty="0">
                        <a:solidFill>
                          <a:schemeClr val="tx1">
                            <a:lumMod val="75000"/>
                            <a:lumOff val="25000"/>
                          </a:schemeClr>
                        </a:solidFill>
                        <a:latin typeface="+mn-lt"/>
                        <a:ea typeface="+mn-ea"/>
                        <a:cs typeface="+mn-ea"/>
                        <a:sym typeface="+mn-lt"/>
                      </a:endParaRPr>
                    </a:p>
                  </a:txBody>
                  <a:tcPr anchor="ctr"/>
                </a:tc>
              </a:tr>
              <a:tr h="577977">
                <a:tc>
                  <a:txBody>
                    <a:bodyPr/>
                    <a:lstStyle/>
                    <a:p>
                      <a:pPr algn="l"/>
                      <a:r>
                        <a:rPr lang="zh-CN" altLang="en-US" dirty="0">
                          <a:solidFill>
                            <a:schemeClr val="tx1">
                              <a:lumMod val="75000"/>
                              <a:lumOff val="25000"/>
                            </a:schemeClr>
                          </a:solidFill>
                          <a:latin typeface="+mn-lt"/>
                          <a:ea typeface="+mn-ea"/>
                          <a:cs typeface="+mn-ea"/>
                          <a:sym typeface="+mn-lt"/>
                        </a:rPr>
                        <a:t>培训经费</a:t>
                      </a:r>
                      <a:r>
                        <a:rPr lang="zh-CN" altLang="en-US" baseline="0" dirty="0">
                          <a:solidFill>
                            <a:schemeClr val="tx1">
                              <a:lumMod val="75000"/>
                              <a:lumOff val="25000"/>
                            </a:schemeClr>
                          </a:solidFill>
                          <a:latin typeface="+mn-lt"/>
                          <a:ea typeface="+mn-ea"/>
                          <a:cs typeface="+mn-ea"/>
                          <a:sym typeface="+mn-lt"/>
                        </a:rPr>
                        <a:t> </a:t>
                      </a:r>
                      <a:r>
                        <a:rPr lang="en-US" altLang="zh-CN" dirty="0" err="1">
                          <a:solidFill>
                            <a:schemeClr val="tx1">
                              <a:lumMod val="75000"/>
                              <a:lumOff val="25000"/>
                            </a:schemeClr>
                          </a:solidFill>
                          <a:latin typeface="+mn-lt"/>
                          <a:ea typeface="+mn-ea"/>
                          <a:cs typeface="+mn-ea"/>
                          <a:sym typeface="+mn-lt"/>
                        </a:rPr>
                        <a:t>howmuch</a:t>
                      </a:r>
                      <a:endParaRPr lang="zh-CN" altLang="en-US" dirty="0">
                        <a:solidFill>
                          <a:schemeClr val="tx1">
                            <a:lumMod val="75000"/>
                            <a:lumOff val="25000"/>
                          </a:schemeClr>
                        </a:solidFill>
                        <a:latin typeface="+mn-lt"/>
                        <a:ea typeface="+mn-ea"/>
                        <a:cs typeface="+mn-ea"/>
                        <a:sym typeface="+mn-lt"/>
                      </a:endParaRPr>
                    </a:p>
                  </a:txBody>
                  <a:tcPr anchor="ctr"/>
                </a:tc>
                <a:tc>
                  <a:txBody>
                    <a:bodyPr/>
                    <a:lstStyle/>
                    <a:p>
                      <a:pPr algn="l"/>
                      <a:r>
                        <a:rPr lang="zh-CN" altLang="en-US" dirty="0">
                          <a:solidFill>
                            <a:schemeClr val="tx1">
                              <a:lumMod val="75000"/>
                              <a:lumOff val="25000"/>
                            </a:schemeClr>
                          </a:solidFill>
                          <a:latin typeface="+mn-lt"/>
                          <a:ea typeface="+mn-ea"/>
                          <a:cs typeface="+mn-ea"/>
                          <a:sym typeface="+mn-lt"/>
                        </a:rPr>
                        <a:t>无</a:t>
                      </a:r>
                      <a:endParaRPr lang="zh-CN" altLang="en-US" dirty="0">
                        <a:solidFill>
                          <a:schemeClr val="tx1">
                            <a:lumMod val="75000"/>
                            <a:lumOff val="25000"/>
                          </a:schemeClr>
                        </a:solidFill>
                        <a:latin typeface="+mn-lt"/>
                        <a:ea typeface="+mn-ea"/>
                        <a:cs typeface="+mn-ea"/>
                        <a:sym typeface="+mn-lt"/>
                      </a:endParaRPr>
                    </a:p>
                  </a:txBody>
                  <a:tcPr anchor="ctr"/>
                </a:tc>
              </a:tr>
            </a:tbl>
          </a:graphicData>
        </a:graphic>
      </p:graphicFrame>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2"/>
          <p:cNvSpPr txBox="1"/>
          <p:nvPr/>
        </p:nvSpPr>
        <p:spPr>
          <a:xfrm>
            <a:off x="3259681" y="1315421"/>
            <a:ext cx="5672639"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计划制定的过程</a:t>
            </a:r>
            <a:endParaRPr lang="zh-CN" altLang="en-US" sz="2400" b="1" dirty="0">
              <a:solidFill>
                <a:schemeClr val="dk1"/>
              </a:solidFill>
              <a:cs typeface="+mn-ea"/>
              <a:sym typeface="+mn-lt"/>
            </a:endParaRPr>
          </a:p>
        </p:txBody>
      </p:sp>
      <p:grpSp>
        <p:nvGrpSpPr>
          <p:cNvPr id="11" name="组合 10"/>
          <p:cNvGrpSpPr/>
          <p:nvPr/>
        </p:nvGrpSpPr>
        <p:grpSpPr>
          <a:xfrm>
            <a:off x="1433080" y="1969635"/>
            <a:ext cx="9325841" cy="4248460"/>
            <a:chOff x="1094509" y="1441306"/>
            <a:chExt cx="10485582" cy="4776789"/>
          </a:xfrm>
        </p:grpSpPr>
        <p:grpSp>
          <p:nvGrpSpPr>
            <p:cNvPr id="12" name="组合 11"/>
            <p:cNvGrpSpPr/>
            <p:nvPr/>
          </p:nvGrpSpPr>
          <p:grpSpPr>
            <a:xfrm>
              <a:off x="1094509" y="1441306"/>
              <a:ext cx="10485582" cy="4776789"/>
              <a:chOff x="1094509" y="1441306"/>
              <a:chExt cx="10485582" cy="4776789"/>
            </a:xfrm>
          </p:grpSpPr>
          <p:grpSp>
            <p:nvGrpSpPr>
              <p:cNvPr id="14" name="2436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094509" y="1441306"/>
                <a:ext cx="10485582" cy="4776789"/>
                <a:chOff x="853209" y="1385888"/>
                <a:chExt cx="10485582" cy="4776789"/>
              </a:xfrm>
            </p:grpSpPr>
            <p:cxnSp>
              <p:nvCxnSpPr>
                <p:cNvPr id="16" name="直接箭头连接符 15"/>
                <p:cNvCxnSpPr>
                  <a:stCxn id="29" idx="4"/>
                  <a:endCxn id="30" idx="0"/>
                </p:cNvCxnSpPr>
                <p:nvPr/>
              </p:nvCxnSpPr>
              <p:spPr>
                <a:xfrm>
                  <a:off x="1477097" y="2633664"/>
                  <a:ext cx="0" cy="2285999"/>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30" idx="6"/>
                  <a:endCxn id="38" idx="2"/>
                </p:cNvCxnSpPr>
                <p:nvPr/>
              </p:nvCxnSpPr>
              <p:spPr>
                <a:xfrm>
                  <a:off x="1824759" y="5267325"/>
                  <a:ext cx="2723429"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38" idx="0"/>
                  <a:endCxn id="42" idx="4"/>
                </p:cNvCxnSpPr>
                <p:nvPr/>
              </p:nvCxnSpPr>
              <p:spPr>
                <a:xfrm flipV="1">
                  <a:off x="4895850" y="2357438"/>
                  <a:ext cx="0" cy="2562225"/>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42" idx="6"/>
                  <a:endCxn id="36" idx="2"/>
                </p:cNvCxnSpPr>
                <p:nvPr/>
              </p:nvCxnSpPr>
              <p:spPr>
                <a:xfrm>
                  <a:off x="5243512" y="2009776"/>
                  <a:ext cx="299965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36" idx="4"/>
                  <a:endCxn id="26" idx="0"/>
                </p:cNvCxnSpPr>
                <p:nvPr/>
              </p:nvCxnSpPr>
              <p:spPr>
                <a:xfrm>
                  <a:off x="8590829" y="2357438"/>
                  <a:ext cx="0" cy="2557463"/>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grpSp>
              <p:nvGrpSpPr>
                <p:cNvPr id="21" name="îṩļiḋé"/>
                <p:cNvGrpSpPr/>
                <p:nvPr/>
              </p:nvGrpSpPr>
              <p:grpSpPr>
                <a:xfrm>
                  <a:off x="4548188" y="1529575"/>
                  <a:ext cx="3095624" cy="827863"/>
                  <a:chOff x="4726781" y="1529575"/>
                  <a:chExt cx="3095624" cy="827863"/>
                </a:xfrm>
              </p:grpSpPr>
              <p:sp>
                <p:nvSpPr>
                  <p:cNvPr id="42" name="iṩḷïḓe"/>
                  <p:cNvSpPr/>
                  <p:nvPr/>
                </p:nvSpPr>
                <p:spPr>
                  <a:xfrm>
                    <a:off x="4726781" y="1662114"/>
                    <a:ext cx="695324" cy="695324"/>
                  </a:xfrm>
                  <a:prstGeom prst="ellipse">
                    <a:avLst/>
                  </a:prstGeom>
                  <a:solidFill>
                    <a:schemeClr val="bg1">
                      <a:lumMod val="95000"/>
                    </a:schemeClr>
                  </a:solidFill>
                  <a:ln w="3175">
                    <a:solidFill>
                      <a:srgbClr val="A5A5A5"/>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1400" b="1" dirty="0">
                        <a:solidFill>
                          <a:schemeClr val="tx1">
                            <a:lumMod val="75000"/>
                            <a:lumOff val="25000"/>
                          </a:schemeClr>
                        </a:solidFill>
                        <a:cs typeface="+mn-ea"/>
                        <a:sym typeface="+mn-lt"/>
                      </a:rPr>
                      <a:t>5</a:t>
                    </a:r>
                    <a:endParaRPr lang="zh-CN" altLang="en-US" sz="1400" b="1" dirty="0">
                      <a:solidFill>
                        <a:schemeClr val="tx1">
                          <a:lumMod val="75000"/>
                          <a:lumOff val="25000"/>
                        </a:schemeClr>
                      </a:solidFill>
                      <a:cs typeface="+mn-ea"/>
                      <a:sym typeface="+mn-lt"/>
                    </a:endParaRPr>
                  </a:p>
                </p:txBody>
              </p:sp>
              <p:sp>
                <p:nvSpPr>
                  <p:cNvPr id="43" name="ïṧlîdè"/>
                  <p:cNvSpPr txBox="1"/>
                  <p:nvPr/>
                </p:nvSpPr>
                <p:spPr>
                  <a:xfrm>
                    <a:off x="5422104" y="1529575"/>
                    <a:ext cx="2400301" cy="542928"/>
                  </a:xfrm>
                  <a:prstGeom prst="rect">
                    <a:avLst/>
                  </a:prstGeom>
                  <a:noFill/>
                  <a:ln>
                    <a:noFill/>
                  </a:ln>
                </p:spPr>
                <p:txBody>
                  <a:bodyPr wrap="square" lIns="91440" tIns="45720" rIns="91440" bIns="45720" anchor="ctr" anchorCtr="0">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buSzPct val="25000"/>
                    </a:pPr>
                    <a:r>
                      <a:rPr lang="zh-CN" altLang="en-US" sz="1400" b="1" dirty="0">
                        <a:solidFill>
                          <a:schemeClr val="tx1">
                            <a:lumMod val="75000"/>
                            <a:lumOff val="25000"/>
                          </a:schemeClr>
                        </a:solidFill>
                        <a:cs typeface="+mn-ea"/>
                        <a:sym typeface="+mn-lt"/>
                      </a:rPr>
                      <a:t>列出实现计划所需要的资源</a:t>
                    </a:r>
                    <a:endParaRPr lang="zh-CN" altLang="en-US" sz="1400" b="1" dirty="0">
                      <a:solidFill>
                        <a:schemeClr val="tx1">
                          <a:lumMod val="75000"/>
                          <a:lumOff val="25000"/>
                        </a:schemeClr>
                      </a:solidFill>
                      <a:cs typeface="+mn-ea"/>
                      <a:sym typeface="+mn-lt"/>
                    </a:endParaRPr>
                  </a:p>
                </p:txBody>
              </p:sp>
            </p:grpSp>
            <p:grpSp>
              <p:nvGrpSpPr>
                <p:cNvPr id="22" name="işľíḍê"/>
                <p:cNvGrpSpPr/>
                <p:nvPr/>
              </p:nvGrpSpPr>
              <p:grpSpPr>
                <a:xfrm>
                  <a:off x="4548188" y="3178924"/>
                  <a:ext cx="3095624" cy="1008118"/>
                  <a:chOff x="4726781" y="3178924"/>
                  <a:chExt cx="3095624" cy="1008118"/>
                </a:xfrm>
              </p:grpSpPr>
              <p:sp>
                <p:nvSpPr>
                  <p:cNvPr id="40" name="iśļîde"/>
                  <p:cNvSpPr/>
                  <p:nvPr/>
                </p:nvSpPr>
                <p:spPr>
                  <a:xfrm>
                    <a:off x="4726781" y="3295651"/>
                    <a:ext cx="695324" cy="695324"/>
                  </a:xfrm>
                  <a:prstGeom prst="ellipse">
                    <a:avLst/>
                  </a:prstGeom>
                  <a:solidFill>
                    <a:schemeClr val="bg1">
                      <a:lumMod val="95000"/>
                    </a:schemeClr>
                  </a:solidFill>
                  <a:ln w="3175">
                    <a:solidFill>
                      <a:srgbClr val="A5A5A5"/>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1400" b="1" dirty="0">
                        <a:solidFill>
                          <a:schemeClr val="tx1">
                            <a:lumMod val="75000"/>
                            <a:lumOff val="25000"/>
                          </a:schemeClr>
                        </a:solidFill>
                        <a:cs typeface="+mn-ea"/>
                        <a:sym typeface="+mn-lt"/>
                      </a:rPr>
                      <a:t>5</a:t>
                    </a:r>
                    <a:endParaRPr lang="zh-CN" altLang="en-US" sz="1400" b="1" dirty="0">
                      <a:solidFill>
                        <a:schemeClr val="tx1">
                          <a:lumMod val="75000"/>
                          <a:lumOff val="25000"/>
                        </a:schemeClr>
                      </a:solidFill>
                      <a:cs typeface="+mn-ea"/>
                      <a:sym typeface="+mn-lt"/>
                    </a:endParaRPr>
                  </a:p>
                </p:txBody>
              </p:sp>
              <p:sp>
                <p:nvSpPr>
                  <p:cNvPr id="41" name="iślíḑé"/>
                  <p:cNvSpPr txBox="1"/>
                  <p:nvPr/>
                </p:nvSpPr>
                <p:spPr>
                  <a:xfrm>
                    <a:off x="5422104" y="3178924"/>
                    <a:ext cx="2400301" cy="1008118"/>
                  </a:xfrm>
                  <a:prstGeom prst="rect">
                    <a:avLst/>
                  </a:prstGeom>
                  <a:noFill/>
                  <a:ln>
                    <a:noFill/>
                  </a:ln>
                </p:spPr>
                <p:txBody>
                  <a:bodyPr wrap="square" lIns="91440" tIns="45720" rIns="91440" bIns="45720" anchor="ctr"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buSzPct val="25000"/>
                    </a:pPr>
                    <a:r>
                      <a:rPr lang="zh-CN" altLang="en-US" sz="1400" b="1" dirty="0">
                        <a:solidFill>
                          <a:schemeClr val="tx1">
                            <a:lumMod val="75000"/>
                            <a:lumOff val="25000"/>
                          </a:schemeClr>
                        </a:solidFill>
                        <a:cs typeface="+mn-ea"/>
                        <a:sym typeface="+mn-lt"/>
                      </a:rPr>
                      <a:t>列出可能遇到的问题与阻碍，找出相应的解决办法（包括与别的计划的衔接与协调）</a:t>
                    </a:r>
                    <a:endParaRPr lang="zh-CN" altLang="en-US" sz="1400" b="1" dirty="0">
                      <a:solidFill>
                        <a:schemeClr val="tx1">
                          <a:lumMod val="75000"/>
                          <a:lumOff val="25000"/>
                        </a:schemeClr>
                      </a:solidFill>
                      <a:cs typeface="+mn-ea"/>
                      <a:sym typeface="+mn-lt"/>
                    </a:endParaRPr>
                  </a:p>
                </p:txBody>
              </p:sp>
            </p:grpSp>
            <p:grpSp>
              <p:nvGrpSpPr>
                <p:cNvPr id="23" name="íṣḻîḓê"/>
                <p:cNvGrpSpPr/>
                <p:nvPr/>
              </p:nvGrpSpPr>
              <p:grpSpPr>
                <a:xfrm>
                  <a:off x="4548188" y="4802936"/>
                  <a:ext cx="3095624" cy="1008118"/>
                  <a:chOff x="4726781" y="4802936"/>
                  <a:chExt cx="3095624" cy="1008118"/>
                </a:xfrm>
              </p:grpSpPr>
              <p:sp>
                <p:nvSpPr>
                  <p:cNvPr id="38" name="íṩḷîḍé"/>
                  <p:cNvSpPr/>
                  <p:nvPr/>
                </p:nvSpPr>
                <p:spPr>
                  <a:xfrm>
                    <a:off x="4726781" y="4919663"/>
                    <a:ext cx="695324" cy="695324"/>
                  </a:xfrm>
                  <a:prstGeom prst="ellipse">
                    <a:avLst/>
                  </a:prstGeom>
                  <a:solidFill>
                    <a:schemeClr val="bg1">
                      <a:lumMod val="95000"/>
                    </a:schemeClr>
                  </a:solidFill>
                  <a:ln w="3175">
                    <a:solidFill>
                      <a:srgbClr val="A5A5A5"/>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1400" b="1" dirty="0">
                        <a:solidFill>
                          <a:schemeClr val="tx1">
                            <a:lumMod val="75000"/>
                            <a:lumOff val="25000"/>
                          </a:schemeClr>
                        </a:solidFill>
                        <a:cs typeface="+mn-ea"/>
                        <a:sym typeface="+mn-lt"/>
                      </a:rPr>
                      <a:t>3</a:t>
                    </a:r>
                    <a:endParaRPr lang="zh-CN" altLang="en-US" sz="1400" b="1" dirty="0">
                      <a:solidFill>
                        <a:schemeClr val="tx1">
                          <a:lumMod val="75000"/>
                          <a:lumOff val="25000"/>
                        </a:schemeClr>
                      </a:solidFill>
                      <a:cs typeface="+mn-ea"/>
                      <a:sym typeface="+mn-lt"/>
                    </a:endParaRPr>
                  </a:p>
                </p:txBody>
              </p:sp>
              <p:sp>
                <p:nvSpPr>
                  <p:cNvPr id="39" name="iṥ1íḑê"/>
                  <p:cNvSpPr txBox="1"/>
                  <p:nvPr/>
                </p:nvSpPr>
                <p:spPr>
                  <a:xfrm>
                    <a:off x="5422104" y="4802936"/>
                    <a:ext cx="2400301" cy="1008118"/>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buSzPct val="25000"/>
                    </a:pPr>
                    <a:r>
                      <a:rPr lang="zh-CN" altLang="en-US" sz="1200" b="1" dirty="0">
                        <a:solidFill>
                          <a:schemeClr val="tx1">
                            <a:lumMod val="75000"/>
                            <a:lumOff val="25000"/>
                          </a:schemeClr>
                        </a:solidFill>
                        <a:cs typeface="+mn-ea"/>
                        <a:sym typeface="+mn-lt"/>
                      </a:rPr>
                      <a:t>检查自己的计划是否与公司目标一致</a:t>
                    </a:r>
                    <a:endParaRPr lang="zh-CN" altLang="en-US" sz="1200" b="1" dirty="0">
                      <a:solidFill>
                        <a:schemeClr val="tx1">
                          <a:lumMod val="75000"/>
                          <a:lumOff val="25000"/>
                        </a:schemeClr>
                      </a:solidFill>
                      <a:cs typeface="+mn-ea"/>
                      <a:sym typeface="+mn-lt"/>
                    </a:endParaRPr>
                  </a:p>
                </p:txBody>
              </p:sp>
            </p:grpSp>
            <p:grpSp>
              <p:nvGrpSpPr>
                <p:cNvPr id="24" name="iSḻíḍè"/>
                <p:cNvGrpSpPr/>
                <p:nvPr/>
              </p:nvGrpSpPr>
              <p:grpSpPr>
                <a:xfrm>
                  <a:off x="8243167" y="1662114"/>
                  <a:ext cx="3095624" cy="695324"/>
                  <a:chOff x="7850982" y="1662114"/>
                  <a:chExt cx="3095624" cy="695324"/>
                </a:xfrm>
              </p:grpSpPr>
              <p:sp>
                <p:nvSpPr>
                  <p:cNvPr id="36" name="íṧ1ïḍe"/>
                  <p:cNvSpPr/>
                  <p:nvPr/>
                </p:nvSpPr>
                <p:spPr>
                  <a:xfrm>
                    <a:off x="7850982" y="1662114"/>
                    <a:ext cx="695324" cy="695324"/>
                  </a:xfrm>
                  <a:prstGeom prst="ellipse">
                    <a:avLst/>
                  </a:prstGeom>
                  <a:solidFill>
                    <a:schemeClr val="bg1">
                      <a:lumMod val="95000"/>
                    </a:schemeClr>
                  </a:solidFill>
                  <a:ln w="3175">
                    <a:solidFill>
                      <a:srgbClr val="A5A5A5"/>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1400" b="1" dirty="0">
                        <a:solidFill>
                          <a:schemeClr val="tx1">
                            <a:lumMod val="75000"/>
                            <a:lumOff val="25000"/>
                          </a:schemeClr>
                        </a:solidFill>
                        <a:cs typeface="+mn-ea"/>
                        <a:sym typeface="+mn-lt"/>
                      </a:rPr>
                      <a:t>6</a:t>
                    </a:r>
                    <a:endParaRPr lang="zh-CN" altLang="en-US" sz="1400" b="1" dirty="0">
                      <a:solidFill>
                        <a:schemeClr val="tx1">
                          <a:lumMod val="75000"/>
                          <a:lumOff val="25000"/>
                        </a:schemeClr>
                      </a:solidFill>
                      <a:cs typeface="+mn-ea"/>
                      <a:sym typeface="+mn-lt"/>
                    </a:endParaRPr>
                  </a:p>
                </p:txBody>
              </p:sp>
              <p:sp>
                <p:nvSpPr>
                  <p:cNvPr id="37" name="íṧḷíḍè"/>
                  <p:cNvSpPr txBox="1"/>
                  <p:nvPr/>
                </p:nvSpPr>
                <p:spPr>
                  <a:xfrm>
                    <a:off x="8546305" y="1738312"/>
                    <a:ext cx="2400301" cy="542928"/>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buSzPct val="25000"/>
                    </a:pPr>
                    <a:r>
                      <a:rPr lang="zh-CN" altLang="en-US" sz="1200" b="1" dirty="0">
                        <a:solidFill>
                          <a:schemeClr val="tx1">
                            <a:lumMod val="75000"/>
                            <a:lumOff val="25000"/>
                          </a:schemeClr>
                        </a:solidFill>
                        <a:cs typeface="+mn-ea"/>
                        <a:sym typeface="+mn-lt"/>
                      </a:rPr>
                      <a:t>分解目标，形成合理的目标结构</a:t>
                    </a:r>
                    <a:endParaRPr lang="zh-CN" altLang="en-US" sz="1200" b="1" dirty="0">
                      <a:solidFill>
                        <a:schemeClr val="tx1">
                          <a:lumMod val="75000"/>
                          <a:lumOff val="25000"/>
                        </a:schemeClr>
                      </a:solidFill>
                      <a:cs typeface="+mn-ea"/>
                      <a:sym typeface="+mn-lt"/>
                    </a:endParaRPr>
                  </a:p>
                </p:txBody>
              </p:sp>
            </p:grpSp>
            <p:grpSp>
              <p:nvGrpSpPr>
                <p:cNvPr id="25" name="íṣḷíḑè"/>
                <p:cNvGrpSpPr/>
                <p:nvPr/>
              </p:nvGrpSpPr>
              <p:grpSpPr>
                <a:xfrm>
                  <a:off x="8243167" y="2828979"/>
                  <a:ext cx="3095624" cy="695324"/>
                  <a:chOff x="7850982" y="2828979"/>
                  <a:chExt cx="3095624" cy="695324"/>
                </a:xfrm>
              </p:grpSpPr>
              <p:sp>
                <p:nvSpPr>
                  <p:cNvPr id="34" name="iṡľîḍè"/>
                  <p:cNvSpPr/>
                  <p:nvPr/>
                </p:nvSpPr>
                <p:spPr>
                  <a:xfrm>
                    <a:off x="7850982" y="2828979"/>
                    <a:ext cx="695324" cy="695324"/>
                  </a:xfrm>
                  <a:prstGeom prst="ellipse">
                    <a:avLst/>
                  </a:prstGeom>
                  <a:solidFill>
                    <a:schemeClr val="bg1">
                      <a:lumMod val="95000"/>
                    </a:schemeClr>
                  </a:solidFill>
                  <a:ln w="3175">
                    <a:solidFill>
                      <a:srgbClr val="A5A5A5"/>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1400" b="1" dirty="0">
                        <a:solidFill>
                          <a:schemeClr val="tx1">
                            <a:lumMod val="75000"/>
                            <a:lumOff val="25000"/>
                          </a:schemeClr>
                        </a:solidFill>
                        <a:cs typeface="+mn-ea"/>
                        <a:sym typeface="+mn-lt"/>
                      </a:rPr>
                      <a:t>7</a:t>
                    </a:r>
                    <a:endParaRPr lang="zh-CN" altLang="en-US" sz="1400" b="1" dirty="0">
                      <a:solidFill>
                        <a:schemeClr val="tx1">
                          <a:lumMod val="75000"/>
                          <a:lumOff val="25000"/>
                        </a:schemeClr>
                      </a:solidFill>
                      <a:cs typeface="+mn-ea"/>
                      <a:sym typeface="+mn-lt"/>
                    </a:endParaRPr>
                  </a:p>
                </p:txBody>
              </p:sp>
              <p:sp>
                <p:nvSpPr>
                  <p:cNvPr id="35" name="îŝḻiḑè"/>
                  <p:cNvSpPr txBox="1"/>
                  <p:nvPr/>
                </p:nvSpPr>
                <p:spPr>
                  <a:xfrm>
                    <a:off x="8546305" y="2905177"/>
                    <a:ext cx="2400301" cy="542928"/>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buSzPct val="25000"/>
                    </a:pPr>
                    <a:r>
                      <a:rPr lang="zh-CN" altLang="en-US" sz="1200" b="1" dirty="0">
                        <a:solidFill>
                          <a:schemeClr val="tx1">
                            <a:lumMod val="75000"/>
                            <a:lumOff val="25000"/>
                          </a:schemeClr>
                        </a:solidFill>
                        <a:cs typeface="+mn-ea"/>
                        <a:sym typeface="+mn-lt"/>
                      </a:rPr>
                      <a:t>综合平衡，包括任务之间的平衡，资源的平衡</a:t>
                    </a:r>
                    <a:endParaRPr lang="zh-CN" altLang="en-US" sz="1200" b="1" dirty="0">
                      <a:solidFill>
                        <a:schemeClr val="tx1">
                          <a:lumMod val="75000"/>
                          <a:lumOff val="25000"/>
                        </a:schemeClr>
                      </a:solidFill>
                      <a:cs typeface="+mn-ea"/>
                      <a:sym typeface="+mn-lt"/>
                    </a:endParaRPr>
                  </a:p>
                </p:txBody>
              </p:sp>
            </p:grpSp>
            <p:sp>
              <p:nvSpPr>
                <p:cNvPr id="26" name="ísľîḍé"/>
                <p:cNvSpPr/>
                <p:nvPr/>
              </p:nvSpPr>
              <p:spPr>
                <a:xfrm>
                  <a:off x="7966941" y="4914901"/>
                  <a:ext cx="1247776" cy="1247776"/>
                </a:xfrm>
                <a:prstGeom prst="ellipse">
                  <a:avLst/>
                </a:prstGeom>
                <a:gradFill>
                  <a:gsLst>
                    <a:gs pos="0">
                      <a:srgbClr val="3F4C97"/>
                    </a:gs>
                    <a:gs pos="100000">
                      <a:srgbClr val="669EE3"/>
                    </a:gs>
                  </a:gsLst>
                  <a:lin ang="5400000" scaled="0"/>
                </a:gra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zh-CN" altLang="en-US" sz="1200" b="1" dirty="0">
                      <a:solidFill>
                        <a:schemeClr val="bg1"/>
                      </a:solidFill>
                      <a:cs typeface="+mn-ea"/>
                      <a:sym typeface="+mn-lt"/>
                    </a:rPr>
                    <a:t>结束</a:t>
                  </a:r>
                  <a:endParaRPr lang="zh-CN" altLang="en-US" sz="1200" b="1" dirty="0">
                    <a:solidFill>
                      <a:schemeClr val="bg1"/>
                    </a:solidFill>
                    <a:cs typeface="+mn-ea"/>
                    <a:sym typeface="+mn-lt"/>
                  </a:endParaRPr>
                </a:p>
              </p:txBody>
            </p:sp>
            <p:grpSp>
              <p:nvGrpSpPr>
                <p:cNvPr id="27" name="íṧ1îḓé"/>
                <p:cNvGrpSpPr/>
                <p:nvPr/>
              </p:nvGrpSpPr>
              <p:grpSpPr>
                <a:xfrm>
                  <a:off x="1129435" y="3295651"/>
                  <a:ext cx="3095624" cy="695324"/>
                  <a:chOff x="1602580" y="3295651"/>
                  <a:chExt cx="3095624" cy="695324"/>
                </a:xfrm>
              </p:grpSpPr>
              <p:sp>
                <p:nvSpPr>
                  <p:cNvPr id="32" name="ïṡḷidé"/>
                  <p:cNvSpPr/>
                  <p:nvPr/>
                </p:nvSpPr>
                <p:spPr>
                  <a:xfrm>
                    <a:off x="1602580" y="3295651"/>
                    <a:ext cx="695324" cy="695324"/>
                  </a:xfrm>
                  <a:prstGeom prst="ellipse">
                    <a:avLst/>
                  </a:prstGeom>
                  <a:solidFill>
                    <a:schemeClr val="bg1">
                      <a:lumMod val="95000"/>
                    </a:schemeClr>
                  </a:solidFill>
                  <a:ln w="3175">
                    <a:solidFill>
                      <a:srgbClr val="A5A5A5"/>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1400" b="1" dirty="0">
                        <a:solidFill>
                          <a:schemeClr val="tx1">
                            <a:lumMod val="75000"/>
                            <a:lumOff val="25000"/>
                          </a:schemeClr>
                        </a:solidFill>
                        <a:cs typeface="+mn-ea"/>
                        <a:sym typeface="+mn-lt"/>
                      </a:rPr>
                      <a:t>1</a:t>
                    </a:r>
                    <a:endParaRPr lang="zh-CN" altLang="en-US" sz="1400" b="1" dirty="0">
                      <a:solidFill>
                        <a:schemeClr val="tx1">
                          <a:lumMod val="75000"/>
                          <a:lumOff val="25000"/>
                        </a:schemeClr>
                      </a:solidFill>
                      <a:cs typeface="+mn-ea"/>
                      <a:sym typeface="+mn-lt"/>
                    </a:endParaRPr>
                  </a:p>
                </p:txBody>
              </p:sp>
              <p:sp>
                <p:nvSpPr>
                  <p:cNvPr id="33" name="ïš1íḑe"/>
                  <p:cNvSpPr txBox="1"/>
                  <p:nvPr/>
                </p:nvSpPr>
                <p:spPr>
                  <a:xfrm>
                    <a:off x="2297903" y="3371849"/>
                    <a:ext cx="2400301" cy="542928"/>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buSzPct val="25000"/>
                    </a:pPr>
                    <a:r>
                      <a:rPr lang="zh-CN" altLang="en-US" sz="1200" b="1" dirty="0">
                        <a:solidFill>
                          <a:schemeClr val="tx1">
                            <a:lumMod val="75000"/>
                            <a:lumOff val="25000"/>
                          </a:schemeClr>
                        </a:solidFill>
                        <a:cs typeface="+mn-ea"/>
                        <a:sym typeface="+mn-lt"/>
                      </a:rPr>
                      <a:t>正确理解公司的总体目标</a:t>
                    </a:r>
                    <a:endParaRPr lang="zh-CN" altLang="en-US" sz="1200" b="1" dirty="0">
                      <a:solidFill>
                        <a:schemeClr val="tx1">
                          <a:lumMod val="75000"/>
                          <a:lumOff val="25000"/>
                        </a:schemeClr>
                      </a:solidFill>
                      <a:cs typeface="+mn-ea"/>
                      <a:sym typeface="+mn-lt"/>
                    </a:endParaRPr>
                  </a:p>
                </p:txBody>
              </p:sp>
            </p:grpSp>
            <p:grpSp>
              <p:nvGrpSpPr>
                <p:cNvPr id="28" name="ïṩlîḓè"/>
                <p:cNvGrpSpPr/>
                <p:nvPr/>
              </p:nvGrpSpPr>
              <p:grpSpPr>
                <a:xfrm>
                  <a:off x="1129435" y="4821673"/>
                  <a:ext cx="3095624" cy="793314"/>
                  <a:chOff x="1602580" y="4821673"/>
                  <a:chExt cx="3095624" cy="793314"/>
                </a:xfrm>
              </p:grpSpPr>
              <p:sp>
                <p:nvSpPr>
                  <p:cNvPr id="30" name="iṩ1îḓê"/>
                  <p:cNvSpPr/>
                  <p:nvPr/>
                </p:nvSpPr>
                <p:spPr>
                  <a:xfrm>
                    <a:off x="1602580" y="4919663"/>
                    <a:ext cx="695324" cy="695324"/>
                  </a:xfrm>
                  <a:prstGeom prst="ellipse">
                    <a:avLst/>
                  </a:prstGeom>
                  <a:solidFill>
                    <a:schemeClr val="bg1">
                      <a:lumMod val="95000"/>
                    </a:schemeClr>
                  </a:solidFill>
                  <a:ln w="3175">
                    <a:solidFill>
                      <a:srgbClr val="A5A5A5"/>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1400" b="1" dirty="0">
                        <a:solidFill>
                          <a:schemeClr val="tx1">
                            <a:lumMod val="75000"/>
                            <a:lumOff val="25000"/>
                          </a:schemeClr>
                        </a:solidFill>
                        <a:cs typeface="+mn-ea"/>
                        <a:sym typeface="+mn-lt"/>
                      </a:rPr>
                      <a:t>2</a:t>
                    </a:r>
                    <a:endParaRPr lang="zh-CN" altLang="en-US" sz="1400" b="1" dirty="0">
                      <a:solidFill>
                        <a:schemeClr val="tx1">
                          <a:lumMod val="75000"/>
                          <a:lumOff val="25000"/>
                        </a:schemeClr>
                      </a:solidFill>
                      <a:cs typeface="+mn-ea"/>
                      <a:sym typeface="+mn-lt"/>
                    </a:endParaRPr>
                  </a:p>
                </p:txBody>
              </p:sp>
              <p:sp>
                <p:nvSpPr>
                  <p:cNvPr id="31" name="ïślïḍè"/>
                  <p:cNvSpPr txBox="1"/>
                  <p:nvPr/>
                </p:nvSpPr>
                <p:spPr>
                  <a:xfrm>
                    <a:off x="2297903" y="4821673"/>
                    <a:ext cx="2400301" cy="542928"/>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buSzPct val="25000"/>
                    </a:pPr>
                    <a:r>
                      <a:rPr lang="zh-CN" altLang="en-US" sz="1200" b="1" dirty="0">
                        <a:solidFill>
                          <a:schemeClr val="tx1">
                            <a:lumMod val="75000"/>
                            <a:lumOff val="25000"/>
                          </a:schemeClr>
                        </a:solidFill>
                        <a:cs typeface="+mn-ea"/>
                        <a:sym typeface="+mn-lt"/>
                      </a:rPr>
                      <a:t>制定符合</a:t>
                    </a:r>
                    <a:r>
                      <a:rPr lang="en-US" altLang="zh-CN" sz="1200" b="1" dirty="0">
                        <a:solidFill>
                          <a:schemeClr val="tx1">
                            <a:lumMod val="75000"/>
                            <a:lumOff val="25000"/>
                          </a:schemeClr>
                        </a:solidFill>
                        <a:cs typeface="+mn-ea"/>
                        <a:sym typeface="+mn-lt"/>
                      </a:rPr>
                      <a:t>SMART</a:t>
                    </a:r>
                    <a:r>
                      <a:rPr lang="zh-CN" altLang="en-US" sz="1200" b="1" dirty="0">
                        <a:solidFill>
                          <a:schemeClr val="tx1">
                            <a:lumMod val="75000"/>
                            <a:lumOff val="25000"/>
                          </a:schemeClr>
                        </a:solidFill>
                        <a:cs typeface="+mn-ea"/>
                        <a:sym typeface="+mn-lt"/>
                      </a:rPr>
                      <a:t>原则的计划</a:t>
                    </a:r>
                    <a:endParaRPr lang="zh-CN" altLang="en-US" sz="1200" b="1" dirty="0">
                      <a:solidFill>
                        <a:schemeClr val="tx1">
                          <a:lumMod val="75000"/>
                          <a:lumOff val="25000"/>
                        </a:schemeClr>
                      </a:solidFill>
                      <a:cs typeface="+mn-ea"/>
                      <a:sym typeface="+mn-lt"/>
                    </a:endParaRPr>
                  </a:p>
                </p:txBody>
              </p:sp>
            </p:grpSp>
            <p:sp>
              <p:nvSpPr>
                <p:cNvPr id="29" name="îṧľidé"/>
                <p:cNvSpPr/>
                <p:nvPr/>
              </p:nvSpPr>
              <p:spPr>
                <a:xfrm>
                  <a:off x="853209" y="1385888"/>
                  <a:ext cx="1247776" cy="1247776"/>
                </a:xfrm>
                <a:prstGeom prst="ellipse">
                  <a:avLst/>
                </a:prstGeom>
                <a:gradFill>
                  <a:gsLst>
                    <a:gs pos="0">
                      <a:srgbClr val="3F4C97"/>
                    </a:gs>
                    <a:gs pos="100000">
                      <a:srgbClr val="669EE3"/>
                    </a:gs>
                  </a:gsLst>
                  <a:lin ang="5400000" scaled="0"/>
                </a:gra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zh-CN" altLang="en-US" sz="1200" b="1" dirty="0">
                      <a:solidFill>
                        <a:schemeClr val="bg1"/>
                      </a:solidFill>
                      <a:cs typeface="+mn-ea"/>
                      <a:sym typeface="+mn-lt"/>
                    </a:rPr>
                    <a:t>开始</a:t>
                  </a:r>
                  <a:endParaRPr lang="zh-CN" altLang="en-US" sz="1200" b="1" dirty="0">
                    <a:solidFill>
                      <a:schemeClr val="bg1"/>
                    </a:solidFill>
                    <a:cs typeface="+mn-ea"/>
                    <a:sym typeface="+mn-lt"/>
                  </a:endParaRPr>
                </a:p>
              </p:txBody>
            </p:sp>
          </p:grpSp>
          <p:sp>
            <p:nvSpPr>
              <p:cNvPr id="15" name="îŝḻiḑè"/>
              <p:cNvSpPr txBox="1"/>
              <p:nvPr/>
            </p:nvSpPr>
            <p:spPr>
              <a:xfrm>
                <a:off x="9179790" y="4003581"/>
                <a:ext cx="2400301" cy="542928"/>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buSzPct val="25000"/>
                </a:pPr>
                <a:r>
                  <a:rPr lang="zh-CN" altLang="en-US" sz="1200" b="1" dirty="0">
                    <a:solidFill>
                      <a:schemeClr val="tx1">
                        <a:lumMod val="75000"/>
                        <a:lumOff val="25000"/>
                      </a:schemeClr>
                    </a:solidFill>
                    <a:cs typeface="+mn-ea"/>
                    <a:sym typeface="+mn-lt"/>
                  </a:rPr>
                  <a:t>不同环节不同时间的任务和能力的平衡</a:t>
                </a:r>
                <a:endParaRPr lang="zh-CN" altLang="en-US" sz="1200" b="1" dirty="0">
                  <a:solidFill>
                    <a:schemeClr val="tx1">
                      <a:lumMod val="75000"/>
                      <a:lumOff val="25000"/>
                    </a:schemeClr>
                  </a:solidFill>
                  <a:cs typeface="+mn-ea"/>
                  <a:sym typeface="+mn-lt"/>
                </a:endParaRPr>
              </a:p>
            </p:txBody>
          </p:sp>
        </p:grpSp>
        <p:sp>
          <p:nvSpPr>
            <p:cNvPr id="13" name="iṡľîḍè"/>
            <p:cNvSpPr/>
            <p:nvPr/>
          </p:nvSpPr>
          <p:spPr>
            <a:xfrm>
              <a:off x="8484467" y="3927383"/>
              <a:ext cx="695324" cy="695324"/>
            </a:xfrm>
            <a:prstGeom prst="ellipse">
              <a:avLst/>
            </a:prstGeom>
            <a:solidFill>
              <a:schemeClr val="bg1">
                <a:lumMod val="95000"/>
              </a:schemeClr>
            </a:solidFill>
            <a:ln w="3175">
              <a:solidFill>
                <a:srgbClr val="A5A5A5"/>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zh-CN" sz="1600" b="1" dirty="0">
                  <a:solidFill>
                    <a:schemeClr val="tx1">
                      <a:lumMod val="75000"/>
                      <a:lumOff val="25000"/>
                    </a:schemeClr>
                  </a:solidFill>
                  <a:cs typeface="+mn-ea"/>
                  <a:sym typeface="+mn-lt"/>
                </a:rPr>
                <a:t>8</a:t>
              </a:r>
              <a:endParaRPr lang="zh-CN" altLang="en-US" sz="1600" b="1" dirty="0">
                <a:solidFill>
                  <a:schemeClr val="tx1">
                    <a:lumMod val="75000"/>
                    <a:lumOff val="25000"/>
                  </a:schemeClr>
                </a:solidFill>
                <a:cs typeface="+mn-ea"/>
                <a:sym typeface="+mn-lt"/>
              </a:endParaRPr>
            </a:p>
          </p:txBody>
        </p:sp>
      </p:grpSp>
      <p:sp>
        <p:nvSpPr>
          <p:cNvPr id="44" name="îŝḻiḑè"/>
          <p:cNvSpPr txBox="1"/>
          <p:nvPr/>
        </p:nvSpPr>
        <p:spPr>
          <a:xfrm>
            <a:off x="8932320" y="5395730"/>
            <a:ext cx="2134820" cy="482878"/>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buSzPct val="25000"/>
            </a:pPr>
            <a:r>
              <a:rPr lang="zh-CN" altLang="en-US" sz="1200" b="1" dirty="0">
                <a:solidFill>
                  <a:schemeClr val="tx1">
                    <a:lumMod val="75000"/>
                    <a:lumOff val="25000"/>
                  </a:schemeClr>
                </a:solidFill>
                <a:cs typeface="+mn-ea"/>
                <a:sym typeface="+mn-lt"/>
              </a:rPr>
              <a:t>确定计划完成的时限，并对计划予以书面化</a:t>
            </a:r>
            <a:endParaRPr lang="zh-CN" altLang="en-US" sz="1200" b="1" dirty="0">
              <a:solidFill>
                <a:schemeClr val="tx1">
                  <a:lumMod val="75000"/>
                  <a:lumOff val="25000"/>
                </a:schemeClr>
              </a:solidFill>
              <a:cs typeface="+mn-ea"/>
              <a:sym typeface="+mn-lt"/>
            </a:endParaRPr>
          </a:p>
        </p:txBody>
      </p:sp>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3259680" y="1436608"/>
            <a:ext cx="5672639"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周计划制定</a:t>
            </a:r>
            <a:endParaRPr lang="zh-CN" altLang="en-US" sz="2400" b="1" dirty="0">
              <a:solidFill>
                <a:schemeClr val="dk1"/>
              </a:solidFill>
              <a:cs typeface="+mn-ea"/>
              <a:sym typeface="+mn-lt"/>
            </a:endParaRPr>
          </a:p>
        </p:txBody>
      </p:sp>
      <p:sp>
        <p:nvSpPr>
          <p:cNvPr id="3" name="内容占位符 2"/>
          <p:cNvSpPr txBox="1"/>
          <p:nvPr/>
        </p:nvSpPr>
        <p:spPr>
          <a:xfrm>
            <a:off x="907415" y="2149916"/>
            <a:ext cx="9317129" cy="2308767"/>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2000" b="1" dirty="0">
                <a:solidFill>
                  <a:schemeClr val="tx1">
                    <a:lumMod val="75000"/>
                    <a:lumOff val="25000"/>
                  </a:schemeClr>
                </a:solidFill>
                <a:cs typeface="+mn-ea"/>
                <a:sym typeface="+mn-lt"/>
              </a:rPr>
              <a:t>1. </a:t>
            </a:r>
            <a:r>
              <a:rPr lang="zh-CN" altLang="en-US" sz="2000" b="1" dirty="0">
                <a:solidFill>
                  <a:schemeClr val="tx1">
                    <a:lumMod val="75000"/>
                    <a:lumOff val="25000"/>
                  </a:schemeClr>
                </a:solidFill>
                <a:cs typeface="+mn-ea"/>
                <a:sym typeface="+mn-lt"/>
              </a:rPr>
              <a:t>对照当月重点工作，找出工作重点</a:t>
            </a:r>
            <a:endParaRPr lang="zh-CN" altLang="en-US" sz="2000" b="1" dirty="0">
              <a:solidFill>
                <a:schemeClr val="tx1">
                  <a:lumMod val="75000"/>
                  <a:lumOff val="25000"/>
                </a:schemeClr>
              </a:solidFill>
              <a:cs typeface="+mn-ea"/>
              <a:sym typeface="+mn-lt"/>
            </a:endParaRPr>
          </a:p>
          <a:p>
            <a:pPr marL="0" indent="0">
              <a:lnSpc>
                <a:spcPct val="150000"/>
              </a:lnSpc>
              <a:buNone/>
            </a:pPr>
            <a:r>
              <a:rPr lang="en-US" altLang="zh-CN" sz="2000" b="1" dirty="0">
                <a:solidFill>
                  <a:schemeClr val="tx1">
                    <a:lumMod val="75000"/>
                    <a:lumOff val="25000"/>
                  </a:schemeClr>
                </a:solidFill>
                <a:cs typeface="+mn-ea"/>
                <a:sym typeface="+mn-lt"/>
              </a:rPr>
              <a:t>2. </a:t>
            </a:r>
            <a:r>
              <a:rPr lang="zh-CN" altLang="en-US" sz="2000" b="1" dirty="0">
                <a:solidFill>
                  <a:schemeClr val="tx1">
                    <a:lumMod val="75000"/>
                    <a:lumOff val="25000"/>
                  </a:schemeClr>
                </a:solidFill>
                <a:cs typeface="+mn-ea"/>
                <a:sym typeface="+mn-lt"/>
              </a:rPr>
              <a:t>对照上周工作计划，看哪些计划没有完成</a:t>
            </a:r>
            <a:endParaRPr lang="zh-CN" altLang="en-US" sz="2000" b="1" dirty="0">
              <a:solidFill>
                <a:schemeClr val="tx1">
                  <a:lumMod val="75000"/>
                  <a:lumOff val="25000"/>
                </a:schemeClr>
              </a:solidFill>
              <a:cs typeface="+mn-ea"/>
              <a:sym typeface="+mn-lt"/>
            </a:endParaRPr>
          </a:p>
          <a:p>
            <a:pPr lvl="1">
              <a:lnSpc>
                <a:spcPct val="150000"/>
              </a:lnSpc>
            </a:pPr>
            <a:r>
              <a:rPr lang="zh-CN" altLang="en-US" sz="1600" dirty="0">
                <a:solidFill>
                  <a:schemeClr val="tx1">
                    <a:lumMod val="75000"/>
                    <a:lumOff val="25000"/>
                  </a:schemeClr>
                </a:solidFill>
                <a:cs typeface="+mn-ea"/>
                <a:sym typeface="+mn-lt"/>
              </a:rPr>
              <a:t>梳理本周重点工作，提炼出重点工作内容，避免写每周都要做的常规性、重复性的日常工作</a:t>
            </a:r>
            <a:endParaRPr lang="zh-CN" altLang="en-US" sz="1600" dirty="0">
              <a:solidFill>
                <a:schemeClr val="tx1">
                  <a:lumMod val="75000"/>
                  <a:lumOff val="25000"/>
                </a:schemeClr>
              </a:solidFill>
              <a:cs typeface="+mn-ea"/>
              <a:sym typeface="+mn-lt"/>
            </a:endParaRPr>
          </a:p>
          <a:p>
            <a:pPr lvl="1">
              <a:lnSpc>
                <a:spcPct val="150000"/>
              </a:lnSpc>
            </a:pPr>
            <a:r>
              <a:rPr lang="zh-CN" altLang="en-US" sz="1600" dirty="0">
                <a:solidFill>
                  <a:schemeClr val="tx1">
                    <a:lumMod val="75000"/>
                    <a:lumOff val="25000"/>
                  </a:schemeClr>
                </a:solidFill>
                <a:cs typeface="+mn-ea"/>
                <a:sym typeface="+mn-lt"/>
              </a:rPr>
              <a:t>收集本周需要关注和重点事件的进展和即将进行的重点事件</a:t>
            </a:r>
            <a:endParaRPr lang="zh-CN" altLang="en-US" sz="1600" dirty="0">
              <a:solidFill>
                <a:schemeClr val="tx1">
                  <a:lumMod val="75000"/>
                  <a:lumOff val="25000"/>
                </a:schemeClr>
              </a:solidFill>
              <a:cs typeface="+mn-ea"/>
              <a:sym typeface="+mn-lt"/>
            </a:endParaRPr>
          </a:p>
        </p:txBody>
      </p:sp>
      <p:sp>
        <p:nvSpPr>
          <p:cNvPr id="12" name="内容占位符 2"/>
          <p:cNvSpPr txBox="1"/>
          <p:nvPr/>
        </p:nvSpPr>
        <p:spPr>
          <a:xfrm>
            <a:off x="1034731" y="4583128"/>
            <a:ext cx="5740141" cy="1305054"/>
          </a:xfrm>
          <a:prstGeom prst="rect">
            <a:avLst/>
          </a:prstGeom>
          <a:gradFill>
            <a:gsLst>
              <a:gs pos="0">
                <a:srgbClr val="3F4C97"/>
              </a:gs>
              <a:gs pos="100000">
                <a:srgbClr val="669EE3"/>
              </a:gs>
            </a:gsLst>
            <a:lin ang="5400000" scaled="0"/>
          </a:gra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50000"/>
              </a:lnSpc>
              <a:buNone/>
            </a:pPr>
            <a:r>
              <a:rPr lang="zh-CN" altLang="en-US" sz="2000" dirty="0">
                <a:solidFill>
                  <a:schemeClr val="bg1"/>
                </a:solidFill>
                <a:cs typeface="+mn-ea"/>
                <a:sym typeface="+mn-lt"/>
              </a:rPr>
              <a:t>梳理本周重点工作，提炼出重点工作内容，避免写每周都要做的常规性、重复性的日常工作</a:t>
            </a:r>
            <a:endParaRPr lang="zh-CN" altLang="en-US" sz="2000" dirty="0">
              <a:solidFill>
                <a:schemeClr val="bg1"/>
              </a:solidFill>
              <a:cs typeface="+mn-ea"/>
              <a:sym typeface="+mn-lt"/>
            </a:endParaRPr>
          </a:p>
        </p:txBody>
      </p:sp>
      <p:sp>
        <p:nvSpPr>
          <p:cNvPr id="13" name="内容占位符 2"/>
          <p:cNvSpPr txBox="1"/>
          <p:nvPr/>
        </p:nvSpPr>
        <p:spPr>
          <a:xfrm>
            <a:off x="6941127" y="4594256"/>
            <a:ext cx="4412730" cy="1305054"/>
          </a:xfrm>
          <a:prstGeom prst="rect">
            <a:avLst/>
          </a:prstGeom>
          <a:gradFill>
            <a:gsLst>
              <a:gs pos="0">
                <a:srgbClr val="3F4C97"/>
              </a:gs>
              <a:gs pos="100000">
                <a:srgbClr val="669EE3"/>
              </a:gs>
            </a:gsLst>
            <a:lin ang="5400000" scaled="0"/>
          </a:gra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lnSpc>
                <a:spcPct val="150000"/>
              </a:lnSpc>
              <a:buNone/>
            </a:pPr>
            <a:r>
              <a:rPr lang="zh-CN" altLang="en-US" sz="2000" dirty="0">
                <a:solidFill>
                  <a:schemeClr val="bg1"/>
                </a:solidFill>
                <a:cs typeface="+mn-ea"/>
                <a:sym typeface="+mn-lt"/>
              </a:rPr>
              <a:t>收集本周需要关注和重点事件的进展和即将进行的重点事件</a:t>
            </a:r>
            <a:endParaRPr lang="zh-CN" altLang="en-US" sz="2000" dirty="0">
              <a:solidFill>
                <a:schemeClr val="bg1"/>
              </a:solidFill>
              <a:cs typeface="+mn-ea"/>
              <a:sym typeface="+mn-lt"/>
            </a:endParaRPr>
          </a:p>
        </p:txBody>
      </p:sp>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3" grpId="0"/>
      <p:bldP spid="12"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3310889" y="1556289"/>
            <a:ext cx="5672639"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日计划制定</a:t>
            </a:r>
            <a:endParaRPr lang="zh-CN" altLang="en-US" sz="2400" b="1" dirty="0">
              <a:solidFill>
                <a:schemeClr val="dk1"/>
              </a:solidFill>
              <a:cs typeface="+mn-ea"/>
              <a:sym typeface="+mn-lt"/>
            </a:endParaRPr>
          </a:p>
        </p:txBody>
      </p:sp>
      <p:sp>
        <p:nvSpPr>
          <p:cNvPr id="3" name="内容占位符 2"/>
          <p:cNvSpPr txBox="1"/>
          <p:nvPr/>
        </p:nvSpPr>
        <p:spPr>
          <a:xfrm>
            <a:off x="5791201" y="2461065"/>
            <a:ext cx="5919613" cy="339004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50000"/>
              </a:lnSpc>
              <a:buFont typeface="+mj-lt"/>
              <a:buAutoNum type="arabicPeriod"/>
            </a:pPr>
            <a:r>
              <a:rPr lang="zh-CN" altLang="en-US" sz="1800" b="1" dirty="0">
                <a:solidFill>
                  <a:schemeClr val="tx1">
                    <a:lumMod val="75000"/>
                    <a:lumOff val="25000"/>
                  </a:schemeClr>
                </a:solidFill>
                <a:cs typeface="+mn-ea"/>
                <a:sym typeface="+mn-lt"/>
              </a:rPr>
              <a:t>把每天要做的事列一份清单</a:t>
            </a:r>
            <a:endParaRPr lang="en-US" altLang="zh-CN" sz="1800" b="1" dirty="0">
              <a:solidFill>
                <a:schemeClr val="tx1">
                  <a:lumMod val="75000"/>
                  <a:lumOff val="25000"/>
                </a:schemeClr>
              </a:solidFill>
              <a:cs typeface="+mn-ea"/>
              <a:sym typeface="+mn-lt"/>
            </a:endParaRPr>
          </a:p>
          <a:p>
            <a:pPr marL="342900" indent="-342900">
              <a:lnSpc>
                <a:spcPct val="150000"/>
              </a:lnSpc>
              <a:buFont typeface="+mj-lt"/>
              <a:buAutoNum type="arabicPeriod"/>
            </a:pPr>
            <a:r>
              <a:rPr lang="zh-CN" altLang="en-US" sz="1800" b="1" dirty="0">
                <a:solidFill>
                  <a:schemeClr val="tx1">
                    <a:lumMod val="75000"/>
                    <a:lumOff val="25000"/>
                  </a:schemeClr>
                </a:solidFill>
                <a:cs typeface="+mn-ea"/>
                <a:sym typeface="+mn-lt"/>
              </a:rPr>
              <a:t>确定优先顺序，从最重要的做起</a:t>
            </a:r>
            <a:endParaRPr lang="en-US" altLang="zh-CN" sz="1800" b="1" dirty="0">
              <a:solidFill>
                <a:schemeClr val="tx1">
                  <a:lumMod val="75000"/>
                  <a:lumOff val="25000"/>
                </a:schemeClr>
              </a:solidFill>
              <a:cs typeface="+mn-ea"/>
              <a:sym typeface="+mn-lt"/>
            </a:endParaRPr>
          </a:p>
          <a:p>
            <a:pPr marL="0" indent="0">
              <a:lnSpc>
                <a:spcPct val="150000"/>
              </a:lnSpc>
              <a:buNone/>
            </a:pPr>
            <a:r>
              <a:rPr lang="en-US" altLang="zh-CN" sz="1800" b="1" dirty="0">
                <a:solidFill>
                  <a:schemeClr val="tx1">
                    <a:lumMod val="75000"/>
                    <a:lumOff val="25000"/>
                  </a:schemeClr>
                </a:solidFill>
                <a:cs typeface="+mn-ea"/>
                <a:sym typeface="+mn-lt"/>
              </a:rPr>
              <a:t>     </a:t>
            </a:r>
            <a:r>
              <a:rPr lang="en-US" altLang="zh-CN" sz="1800" dirty="0">
                <a:solidFill>
                  <a:schemeClr val="tx1">
                    <a:lumMod val="75000"/>
                    <a:lumOff val="25000"/>
                  </a:schemeClr>
                </a:solidFill>
                <a:cs typeface="+mn-ea"/>
                <a:sym typeface="+mn-lt"/>
              </a:rPr>
              <a:t>a.</a:t>
            </a:r>
            <a:r>
              <a:rPr lang="zh-CN" altLang="en-US" sz="1800" dirty="0">
                <a:solidFill>
                  <a:schemeClr val="tx1">
                    <a:lumMod val="75000"/>
                    <a:lumOff val="25000"/>
                  </a:schemeClr>
                </a:solidFill>
                <a:cs typeface="+mn-ea"/>
                <a:sym typeface="+mn-lt"/>
              </a:rPr>
              <a:t>把已确定的会议、会谈安排在日程中</a:t>
            </a:r>
            <a:endParaRPr lang="zh-CN" altLang="en-US" sz="1800" dirty="0">
              <a:solidFill>
                <a:schemeClr val="tx1">
                  <a:lumMod val="75000"/>
                  <a:lumOff val="25000"/>
                </a:schemeClr>
              </a:solidFill>
              <a:cs typeface="+mn-ea"/>
              <a:sym typeface="+mn-lt"/>
            </a:endParaRPr>
          </a:p>
          <a:p>
            <a:pPr marL="0" indent="0">
              <a:lnSpc>
                <a:spcPct val="150000"/>
              </a:lnSpc>
              <a:buNone/>
            </a:pPr>
            <a:r>
              <a:rPr lang="en-US" altLang="zh-CN" sz="1800" dirty="0">
                <a:solidFill>
                  <a:schemeClr val="tx1">
                    <a:lumMod val="75000"/>
                    <a:lumOff val="25000"/>
                  </a:schemeClr>
                </a:solidFill>
                <a:cs typeface="+mn-ea"/>
                <a:sym typeface="+mn-lt"/>
              </a:rPr>
              <a:t>     b.</a:t>
            </a:r>
            <a:r>
              <a:rPr lang="zh-CN" altLang="en-US" sz="1800" dirty="0">
                <a:solidFill>
                  <a:schemeClr val="tx1">
                    <a:lumMod val="75000"/>
                    <a:lumOff val="25000"/>
                  </a:schemeClr>
                </a:solidFill>
                <a:cs typeface="+mn-ea"/>
                <a:sym typeface="+mn-lt"/>
              </a:rPr>
              <a:t>把待做的事情列出，标明重要性和所需时间</a:t>
            </a:r>
            <a:endParaRPr lang="zh-CN" altLang="en-US" sz="1800" dirty="0">
              <a:solidFill>
                <a:schemeClr val="tx1">
                  <a:lumMod val="75000"/>
                  <a:lumOff val="25000"/>
                </a:schemeClr>
              </a:solidFill>
              <a:cs typeface="+mn-ea"/>
              <a:sym typeface="+mn-lt"/>
            </a:endParaRPr>
          </a:p>
          <a:p>
            <a:pPr marL="0" indent="0">
              <a:lnSpc>
                <a:spcPct val="150000"/>
              </a:lnSpc>
              <a:buNone/>
            </a:pPr>
            <a:r>
              <a:rPr lang="en-US" altLang="zh-CN" sz="1800" dirty="0">
                <a:solidFill>
                  <a:schemeClr val="tx1">
                    <a:lumMod val="75000"/>
                    <a:lumOff val="25000"/>
                  </a:schemeClr>
                </a:solidFill>
                <a:cs typeface="+mn-ea"/>
                <a:sym typeface="+mn-lt"/>
              </a:rPr>
              <a:t>     c.</a:t>
            </a:r>
            <a:r>
              <a:rPr lang="zh-CN" altLang="en-US" sz="1800" dirty="0">
                <a:solidFill>
                  <a:schemeClr val="tx1">
                    <a:lumMod val="75000"/>
                    <a:lumOff val="25000"/>
                  </a:schemeClr>
                </a:solidFill>
                <a:cs typeface="+mn-ea"/>
                <a:sym typeface="+mn-lt"/>
              </a:rPr>
              <a:t>将临时接到的指令加入日计划表</a:t>
            </a:r>
            <a:endParaRPr lang="zh-CN" altLang="en-US" sz="1800" dirty="0">
              <a:solidFill>
                <a:schemeClr val="tx1">
                  <a:lumMod val="75000"/>
                  <a:lumOff val="25000"/>
                </a:schemeClr>
              </a:solidFill>
              <a:cs typeface="+mn-ea"/>
              <a:sym typeface="+mn-lt"/>
            </a:endParaRPr>
          </a:p>
          <a:p>
            <a:pPr marL="0" indent="0">
              <a:lnSpc>
                <a:spcPct val="150000"/>
              </a:lnSpc>
              <a:buNone/>
            </a:pPr>
            <a:r>
              <a:rPr lang="en-US" altLang="zh-CN" sz="1800" dirty="0">
                <a:solidFill>
                  <a:schemeClr val="tx1">
                    <a:lumMod val="75000"/>
                    <a:lumOff val="25000"/>
                  </a:schemeClr>
                </a:solidFill>
                <a:cs typeface="+mn-ea"/>
                <a:sym typeface="+mn-lt"/>
              </a:rPr>
              <a:t>     d.</a:t>
            </a:r>
            <a:r>
              <a:rPr lang="zh-CN" altLang="en-US" sz="1800" dirty="0">
                <a:solidFill>
                  <a:schemeClr val="tx1">
                    <a:lumMod val="75000"/>
                    <a:lumOff val="25000"/>
                  </a:schemeClr>
                </a:solidFill>
                <a:cs typeface="+mn-ea"/>
                <a:sym typeface="+mn-lt"/>
              </a:rPr>
              <a:t>做完事情勾掉，未完成注明原因列入次日计划</a:t>
            </a:r>
            <a:endParaRPr lang="en-US" altLang="zh-CN" sz="1800" dirty="0">
              <a:solidFill>
                <a:schemeClr val="tx1">
                  <a:lumMod val="75000"/>
                  <a:lumOff val="25000"/>
                </a:schemeClr>
              </a:solidFill>
              <a:cs typeface="+mn-ea"/>
              <a:sym typeface="+mn-lt"/>
            </a:endParaRPr>
          </a:p>
          <a:p>
            <a:pPr marL="0" indent="0">
              <a:lnSpc>
                <a:spcPct val="150000"/>
              </a:lnSpc>
              <a:buNone/>
            </a:pPr>
            <a:r>
              <a:rPr lang="en-US" altLang="zh-CN" sz="1800" b="1" dirty="0">
                <a:solidFill>
                  <a:schemeClr val="tx1">
                    <a:lumMod val="75000"/>
                    <a:lumOff val="25000"/>
                  </a:schemeClr>
                </a:solidFill>
                <a:cs typeface="+mn-ea"/>
                <a:sym typeface="+mn-lt"/>
              </a:rPr>
              <a:t>3.  </a:t>
            </a:r>
            <a:r>
              <a:rPr lang="zh-CN" altLang="en-US" sz="1800" b="1" dirty="0">
                <a:solidFill>
                  <a:schemeClr val="tx1">
                    <a:lumMod val="75000"/>
                    <a:lumOff val="25000"/>
                  </a:schemeClr>
                </a:solidFill>
                <a:cs typeface="+mn-ea"/>
                <a:sym typeface="+mn-lt"/>
              </a:rPr>
              <a:t>日日如此，持之以恒</a:t>
            </a:r>
            <a:endParaRPr lang="zh-CN" altLang="en-US" sz="1800" b="1" dirty="0">
              <a:solidFill>
                <a:schemeClr val="tx1">
                  <a:lumMod val="75000"/>
                  <a:lumOff val="25000"/>
                </a:schemeClr>
              </a:solidFill>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185" y="1167988"/>
            <a:ext cx="5296727" cy="5296727"/>
          </a:xfrm>
          <a:prstGeom prst="rect">
            <a:avLst/>
          </a:prstGeom>
        </p:spPr>
      </p:pic>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1034732" y="1836305"/>
            <a:ext cx="10356880" cy="1388697"/>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800" dirty="0">
                <a:solidFill>
                  <a:schemeClr val="tx1">
                    <a:lumMod val="75000"/>
                    <a:lumOff val="25000"/>
                  </a:schemeClr>
                </a:solidFill>
                <a:cs typeface="+mn-ea"/>
                <a:sym typeface="+mn-lt"/>
              </a:rPr>
              <a:t>亨利</a:t>
            </a:r>
            <a:r>
              <a:rPr lang="en-US" altLang="zh-CN" sz="1800" dirty="0">
                <a:solidFill>
                  <a:schemeClr val="tx1">
                    <a:lumMod val="75000"/>
                    <a:lumOff val="25000"/>
                  </a:schemeClr>
                </a:solidFill>
                <a:cs typeface="+mn-ea"/>
                <a:sym typeface="+mn-lt"/>
              </a:rPr>
              <a:t>·</a:t>
            </a:r>
            <a:r>
              <a:rPr lang="zh-CN" altLang="en-US" sz="1800" dirty="0">
                <a:solidFill>
                  <a:schemeClr val="tx1">
                    <a:lumMod val="75000"/>
                    <a:lumOff val="25000"/>
                  </a:schemeClr>
                </a:solidFill>
                <a:cs typeface="+mn-ea"/>
                <a:sym typeface="+mn-lt"/>
              </a:rPr>
              <a:t>劳伦斯</a:t>
            </a:r>
            <a:r>
              <a:rPr lang="en-US" altLang="zh-CN" sz="1800" dirty="0">
                <a:solidFill>
                  <a:schemeClr val="tx1">
                    <a:lumMod val="75000"/>
                    <a:lumOff val="25000"/>
                  </a:schemeClr>
                </a:solidFill>
                <a:cs typeface="+mn-ea"/>
                <a:sym typeface="+mn-lt"/>
              </a:rPr>
              <a:t>·</a:t>
            </a:r>
            <a:r>
              <a:rPr lang="zh-CN" altLang="en-US" sz="1800" dirty="0">
                <a:solidFill>
                  <a:schemeClr val="tx1">
                    <a:lumMod val="75000"/>
                    <a:lumOff val="25000"/>
                  </a:schemeClr>
                </a:solidFill>
                <a:cs typeface="+mn-ea"/>
                <a:sym typeface="+mn-lt"/>
              </a:rPr>
              <a:t>甘特发明的。甘特图以图示通过活动列表和时间刻度表示出特定项目的顺序与持续时间。一条线条图，横轴表示时间，纵轴表示项目，线条表示期间计划和实际完成情况。直观表明计划何时进行，进展与要求的对比。便于管理者弄清项目的剩余人物，评估工作进度。</a:t>
            </a:r>
            <a:endParaRPr lang="zh-CN" altLang="en-US" sz="1800" dirty="0">
              <a:solidFill>
                <a:schemeClr val="tx1">
                  <a:lumMod val="75000"/>
                  <a:lumOff val="25000"/>
                </a:schemeClr>
              </a:solidFill>
              <a:cs typeface="+mn-ea"/>
              <a:sym typeface="+mn-lt"/>
            </a:endParaRPr>
          </a:p>
        </p:txBody>
      </p:sp>
      <p:sp>
        <p:nvSpPr>
          <p:cNvPr id="11" name="内容占位符 2"/>
          <p:cNvSpPr txBox="1"/>
          <p:nvPr/>
        </p:nvSpPr>
        <p:spPr>
          <a:xfrm>
            <a:off x="957581" y="3101438"/>
            <a:ext cx="6130694" cy="3086637"/>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1800" dirty="0">
                <a:solidFill>
                  <a:schemeClr val="tx1">
                    <a:lumMod val="75000"/>
                    <a:lumOff val="25000"/>
                  </a:schemeClr>
                </a:solidFill>
                <a:cs typeface="+mn-ea"/>
                <a:sym typeface="+mn-lt"/>
              </a:rPr>
              <a:t>甘特图是以作业排序为目的，将活动与时间联系起来的最早尝试的工具之一，帮助企业描述工作中心、超时工作等资源的使用。</a:t>
            </a:r>
            <a:endParaRPr lang="zh-CN" altLang="en-US" sz="1800" dirty="0">
              <a:solidFill>
                <a:schemeClr val="tx1">
                  <a:lumMod val="75000"/>
                  <a:lumOff val="25000"/>
                </a:schemeClr>
              </a:solidFill>
              <a:cs typeface="+mn-ea"/>
              <a:sym typeface="+mn-lt"/>
            </a:endParaRPr>
          </a:p>
          <a:p>
            <a:pPr>
              <a:lnSpc>
                <a:spcPct val="150000"/>
              </a:lnSpc>
            </a:pPr>
            <a:r>
              <a:rPr lang="zh-CN" altLang="en-US" sz="1800" dirty="0">
                <a:solidFill>
                  <a:schemeClr val="tx1">
                    <a:lumMod val="75000"/>
                    <a:lumOff val="25000"/>
                  </a:schemeClr>
                </a:solidFill>
                <a:cs typeface="+mn-ea"/>
                <a:sym typeface="+mn-lt"/>
              </a:rPr>
              <a:t>甘特图按内容不同，分为计划图表、负荷图表、机器闲置图表、人员闲置图表和进度表五种形式。</a:t>
            </a:r>
            <a:endParaRPr lang="zh-CN" altLang="en-US" sz="1800" dirty="0">
              <a:solidFill>
                <a:schemeClr val="tx1">
                  <a:lumMod val="75000"/>
                  <a:lumOff val="25000"/>
                </a:schemeClr>
              </a:solidFill>
              <a:cs typeface="+mn-ea"/>
              <a:sym typeface="+mn-lt"/>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94086" y="3100208"/>
            <a:ext cx="3563182" cy="3563182"/>
          </a:xfrm>
          <a:prstGeom prst="rect">
            <a:avLst/>
          </a:prstGeom>
        </p:spPr>
      </p:pic>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2"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如何做好计划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2"/>
          <p:cNvSpPr txBox="1"/>
          <p:nvPr/>
        </p:nvSpPr>
        <p:spPr>
          <a:xfrm>
            <a:off x="3259680" y="1454999"/>
            <a:ext cx="5672639" cy="58886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2400" b="1" dirty="0">
                <a:solidFill>
                  <a:schemeClr val="dk1"/>
                </a:solidFill>
                <a:cs typeface="+mn-ea"/>
                <a:sym typeface="+mn-lt"/>
              </a:rPr>
              <a:t>执行计划</a:t>
            </a:r>
            <a:endParaRPr lang="zh-CN" altLang="en-US" sz="2400" b="1" dirty="0">
              <a:solidFill>
                <a:schemeClr val="dk1"/>
              </a:solidFill>
              <a:cs typeface="+mn-ea"/>
              <a:sym typeface="+mn-lt"/>
            </a:endParaRPr>
          </a:p>
        </p:txBody>
      </p:sp>
      <p:grpSp>
        <p:nvGrpSpPr>
          <p:cNvPr id="13" name="iṥḷîďé"/>
          <p:cNvGrpSpPr/>
          <p:nvPr/>
        </p:nvGrpSpPr>
        <p:grpSpPr>
          <a:xfrm>
            <a:off x="920816" y="2397780"/>
            <a:ext cx="6014908" cy="1684449"/>
            <a:chOff x="1330886" y="2414349"/>
            <a:chExt cx="2875114" cy="1518384"/>
          </a:xfrm>
        </p:grpSpPr>
        <p:sp>
          <p:nvSpPr>
            <p:cNvPr id="20" name="îŝḻïḋe"/>
            <p:cNvSpPr/>
            <p:nvPr/>
          </p:nvSpPr>
          <p:spPr bwMode="gray">
            <a:xfrm>
              <a:off x="1330888" y="3069000"/>
              <a:ext cx="2875112" cy="863733"/>
            </a:xfrm>
            <a:prstGeom prst="rect">
              <a:avLst/>
            </a:prstGeom>
            <a:noFill/>
            <a:ln w="19050">
              <a:solidFill>
                <a:srgbClr val="ADB9CA"/>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rmAutofit/>
            </a:bodyPr>
            <a:lstStyle/>
            <a:p>
              <a:pPr marL="171450" indent="-171450">
                <a:lnSpc>
                  <a:spcPct val="150000"/>
                </a:lnSpc>
                <a:buFont typeface="Arial" panose="020B0604020202020204" pitchFamily="34" charset="0"/>
                <a:buChar char="•"/>
                <a:tabLst>
                  <a:tab pos="227965" algn="l"/>
                </a:tabLst>
                <a:defRPr/>
              </a:pPr>
              <a:r>
                <a:rPr lang="zh-CN" altLang="en-US" dirty="0">
                  <a:solidFill>
                    <a:schemeClr val="tx1">
                      <a:lumMod val="75000"/>
                      <a:lumOff val="25000"/>
                    </a:schemeClr>
                  </a:solidFill>
                  <a:cs typeface="+mn-ea"/>
                  <a:sym typeface="+mn-lt"/>
                </a:rPr>
                <a:t>先从最重要的事做起，即使全部计划没有达成，至少保证重要的项目已经完成</a:t>
              </a:r>
              <a:endParaRPr lang="en-US" altLang="zh-CN" dirty="0">
                <a:solidFill>
                  <a:schemeClr val="tx1">
                    <a:lumMod val="75000"/>
                    <a:lumOff val="25000"/>
                  </a:schemeClr>
                </a:solidFill>
                <a:cs typeface="+mn-ea"/>
                <a:sym typeface="+mn-lt"/>
              </a:endParaRPr>
            </a:p>
          </p:txBody>
        </p:sp>
        <p:sp>
          <p:nvSpPr>
            <p:cNvPr id="21" name="îsḻîḓé"/>
            <p:cNvSpPr/>
            <p:nvPr/>
          </p:nvSpPr>
          <p:spPr bwMode="gray">
            <a:xfrm>
              <a:off x="1330886" y="2414349"/>
              <a:ext cx="2875112" cy="592537"/>
            </a:xfrm>
            <a:prstGeom prst="rect">
              <a:avLst/>
            </a:prstGeom>
            <a:gradFill>
              <a:gsLst>
                <a:gs pos="0">
                  <a:srgbClr val="3F4C97"/>
                </a:gs>
                <a:gs pos="100000">
                  <a:srgbClr val="669EE3"/>
                </a:gs>
              </a:gsLst>
              <a:lin ang="5400000" scaled="0"/>
            </a:gra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lstStyle/>
            <a:p>
              <a:pPr algn="ctr"/>
              <a:r>
                <a:rPr lang="zh-CN" altLang="en-US" b="1" dirty="0">
                  <a:solidFill>
                    <a:schemeClr val="bg1"/>
                  </a:solidFill>
                  <a:cs typeface="+mn-ea"/>
                  <a:sym typeface="+mn-lt"/>
                </a:rPr>
                <a:t>从重要的事做起</a:t>
              </a:r>
              <a:endParaRPr lang="en-US" altLang="zh-CN" b="1" dirty="0">
                <a:solidFill>
                  <a:schemeClr val="bg1"/>
                </a:solidFill>
                <a:cs typeface="+mn-ea"/>
                <a:sym typeface="+mn-lt"/>
              </a:endParaRPr>
            </a:p>
          </p:txBody>
        </p:sp>
      </p:grpSp>
      <p:grpSp>
        <p:nvGrpSpPr>
          <p:cNvPr id="14" name="ïsḻîďé"/>
          <p:cNvGrpSpPr/>
          <p:nvPr/>
        </p:nvGrpSpPr>
        <p:grpSpPr>
          <a:xfrm>
            <a:off x="920815" y="4433568"/>
            <a:ext cx="6117293" cy="1634493"/>
            <a:chOff x="1330886" y="2414349"/>
            <a:chExt cx="2875114" cy="1473353"/>
          </a:xfrm>
        </p:grpSpPr>
        <p:sp>
          <p:nvSpPr>
            <p:cNvPr id="18" name="î$ḻíḋè"/>
            <p:cNvSpPr/>
            <p:nvPr/>
          </p:nvSpPr>
          <p:spPr bwMode="gray">
            <a:xfrm>
              <a:off x="1330888" y="3069001"/>
              <a:ext cx="2875112" cy="818701"/>
            </a:xfrm>
            <a:prstGeom prst="rect">
              <a:avLst/>
            </a:prstGeom>
            <a:noFill/>
            <a:ln w="19050">
              <a:solidFill>
                <a:srgbClr val="ADB9CA"/>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rmAutofit lnSpcReduction="10000"/>
            </a:bodyPr>
            <a:lstStyle/>
            <a:p>
              <a:pPr marL="171450" indent="-171450">
                <a:lnSpc>
                  <a:spcPct val="150000"/>
                </a:lnSpc>
                <a:buFont typeface="Arial" panose="020B0604020202020204" pitchFamily="34" charset="0"/>
                <a:buChar char="•"/>
                <a:tabLst>
                  <a:tab pos="227965" algn="l"/>
                </a:tabLst>
                <a:defRPr/>
              </a:pPr>
              <a:r>
                <a:rPr lang="zh-CN" altLang="en-US" dirty="0">
                  <a:solidFill>
                    <a:schemeClr val="tx1">
                      <a:lumMod val="75000"/>
                      <a:lumOff val="25000"/>
                    </a:schemeClr>
                  </a:solidFill>
                  <a:cs typeface="+mn-ea"/>
                  <a:sym typeface="+mn-lt"/>
                </a:rPr>
                <a:t>时时对照计划，确保不偏离计划，如偏离较大，则需注明当日实际完成的主要工作项目</a:t>
              </a:r>
              <a:endParaRPr lang="en-US" altLang="zh-CN" dirty="0">
                <a:solidFill>
                  <a:schemeClr val="tx1">
                    <a:lumMod val="75000"/>
                    <a:lumOff val="25000"/>
                  </a:schemeClr>
                </a:solidFill>
                <a:cs typeface="+mn-ea"/>
                <a:sym typeface="+mn-lt"/>
              </a:endParaRPr>
            </a:p>
          </p:txBody>
        </p:sp>
        <p:sp>
          <p:nvSpPr>
            <p:cNvPr id="19" name="íṣḷíḓé"/>
            <p:cNvSpPr/>
            <p:nvPr/>
          </p:nvSpPr>
          <p:spPr bwMode="gray">
            <a:xfrm>
              <a:off x="1330886" y="2414349"/>
              <a:ext cx="2875112" cy="592537"/>
            </a:xfrm>
            <a:prstGeom prst="rect">
              <a:avLst/>
            </a:prstGeom>
            <a:gradFill>
              <a:gsLst>
                <a:gs pos="0">
                  <a:srgbClr val="3F4C97"/>
                </a:gs>
                <a:gs pos="100000">
                  <a:srgbClr val="669EE3"/>
                </a:gs>
              </a:gsLst>
              <a:lin ang="5400000" scaled="0"/>
            </a:gra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lstStyle/>
            <a:p>
              <a:pPr algn="ctr"/>
              <a:r>
                <a:rPr lang="zh-CN" altLang="en-US" b="1" dirty="0">
                  <a:solidFill>
                    <a:schemeClr val="bg1"/>
                  </a:solidFill>
                  <a:cs typeface="+mn-ea"/>
                  <a:sym typeface="+mn-lt"/>
                </a:rPr>
                <a:t>对照计划</a:t>
              </a:r>
              <a:endParaRPr lang="en-US" altLang="zh-CN" b="1" dirty="0">
                <a:solidFill>
                  <a:schemeClr val="bg1"/>
                </a:solidFill>
                <a:cs typeface="+mn-ea"/>
                <a:sym typeface="+mn-lt"/>
              </a:endParaRPr>
            </a:p>
          </p:txBody>
        </p:sp>
      </p:grpSp>
      <p:grpSp>
        <p:nvGrpSpPr>
          <p:cNvPr id="15" name="ïṣ1iḓè"/>
          <p:cNvGrpSpPr/>
          <p:nvPr/>
        </p:nvGrpSpPr>
        <p:grpSpPr>
          <a:xfrm>
            <a:off x="7499687" y="2352051"/>
            <a:ext cx="3744802" cy="3670281"/>
            <a:chOff x="1330886" y="2414349"/>
            <a:chExt cx="2875114" cy="2785602"/>
          </a:xfrm>
        </p:grpSpPr>
        <p:sp>
          <p:nvSpPr>
            <p:cNvPr id="16" name="î$ḷïḑè"/>
            <p:cNvSpPr/>
            <p:nvPr/>
          </p:nvSpPr>
          <p:spPr bwMode="gray">
            <a:xfrm>
              <a:off x="1330888" y="3068999"/>
              <a:ext cx="2875112" cy="2130952"/>
            </a:xfrm>
            <a:prstGeom prst="rect">
              <a:avLst/>
            </a:prstGeom>
            <a:noFill/>
            <a:ln w="19050">
              <a:solidFill>
                <a:srgbClr val="ADB9CA"/>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normAutofit/>
            </a:bodyPr>
            <a:lstStyle/>
            <a:p>
              <a:pPr marL="171450" indent="-171450">
                <a:lnSpc>
                  <a:spcPct val="150000"/>
                </a:lnSpc>
                <a:buFont typeface="Arial" panose="020B0604020202020204" pitchFamily="34" charset="0"/>
                <a:buChar char="•"/>
                <a:tabLst>
                  <a:tab pos="227965" algn="l"/>
                </a:tabLst>
                <a:defRPr/>
              </a:pPr>
              <a:r>
                <a:rPr lang="zh-CN" altLang="en-US" dirty="0">
                  <a:solidFill>
                    <a:schemeClr val="tx1">
                      <a:lumMod val="75000"/>
                      <a:lumOff val="25000"/>
                    </a:schemeClr>
                  </a:solidFill>
                  <a:cs typeface="+mn-ea"/>
                  <a:sym typeface="+mn-lt"/>
                </a:rPr>
                <a:t>目标一定，即要保证完成的达到率，一个总是偏离计划或不能完成计划的人，他的工作是有问题的，不是能力问题就是态度问题</a:t>
              </a:r>
              <a:endParaRPr lang="en-US" altLang="zh-CN" dirty="0">
                <a:solidFill>
                  <a:schemeClr val="tx1">
                    <a:lumMod val="75000"/>
                    <a:lumOff val="25000"/>
                  </a:schemeClr>
                </a:solidFill>
                <a:cs typeface="+mn-ea"/>
                <a:sym typeface="+mn-lt"/>
              </a:endParaRPr>
            </a:p>
          </p:txBody>
        </p:sp>
        <p:sp>
          <p:nvSpPr>
            <p:cNvPr id="17" name="isliḑé"/>
            <p:cNvSpPr/>
            <p:nvPr/>
          </p:nvSpPr>
          <p:spPr bwMode="gray">
            <a:xfrm>
              <a:off x="1330886" y="2414349"/>
              <a:ext cx="2875112" cy="498898"/>
            </a:xfrm>
            <a:prstGeom prst="rect">
              <a:avLst/>
            </a:prstGeom>
            <a:gradFill>
              <a:gsLst>
                <a:gs pos="0">
                  <a:srgbClr val="3F4C97"/>
                </a:gs>
                <a:gs pos="100000">
                  <a:srgbClr val="669EE3"/>
                </a:gs>
              </a:gsLst>
              <a:lin ang="5400000" scaled="0"/>
            </a:gra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lstStyle/>
            <a:p>
              <a:pPr algn="ctr"/>
              <a:r>
                <a:rPr lang="zh-CN" altLang="en-US" b="1" dirty="0">
                  <a:solidFill>
                    <a:schemeClr val="bg1"/>
                  </a:solidFill>
                  <a:cs typeface="+mn-ea"/>
                  <a:sym typeface="+mn-lt"/>
                </a:rPr>
                <a:t>保证达到率</a:t>
              </a:r>
              <a:endParaRPr lang="en-US" altLang="zh-CN" b="1" dirty="0">
                <a:solidFill>
                  <a:schemeClr val="bg1"/>
                </a:solidFill>
                <a:cs typeface="+mn-ea"/>
                <a:sym typeface="+mn-lt"/>
              </a:endParaRPr>
            </a:p>
          </p:txBody>
        </p:sp>
      </p:grpSp>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直角三角形 19"/>
          <p:cNvSpPr/>
          <p:nvPr/>
        </p:nvSpPr>
        <p:spPr>
          <a:xfrm rot="5400000" flipH="1" flipV="1">
            <a:off x="4132580" y="-1162685"/>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9"/>
          <p:cNvSpPr/>
          <p:nvPr/>
        </p:nvSpPr>
        <p:spPr>
          <a:xfrm rot="5400000">
            <a:off x="438150" y="-44196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5945" y="769620"/>
            <a:ext cx="11039475" cy="532003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5d517ef8b54cd1565622008723"/>
          <p:cNvPicPr>
            <a:picLocks noChangeAspect="1"/>
          </p:cNvPicPr>
          <p:nvPr/>
        </p:nvPicPr>
        <p:blipFill>
          <a:blip r:embed="rId1"/>
          <a:srcRect l="10735" t="55178" r="75784" b="23896"/>
          <a:stretch>
            <a:fillRect/>
          </a:stretch>
        </p:blipFill>
        <p:spPr>
          <a:xfrm>
            <a:off x="575945" y="4138930"/>
            <a:ext cx="1256665" cy="1950720"/>
          </a:xfrm>
          <a:prstGeom prst="rect">
            <a:avLst/>
          </a:prstGeom>
        </p:spPr>
      </p:pic>
      <p:sp>
        <p:nvSpPr>
          <p:cNvPr id="13" name="矩形 12"/>
          <p:cNvSpPr/>
          <p:nvPr/>
        </p:nvSpPr>
        <p:spPr>
          <a:xfrm>
            <a:off x="5868035" y="1811655"/>
            <a:ext cx="5433695" cy="1106805"/>
          </a:xfrm>
          <a:prstGeom prst="rect">
            <a:avLst/>
          </a:prstGeom>
        </p:spPr>
        <p:txBody>
          <a:bodyPr wrap="square">
            <a:spAutoFit/>
          </a:bodyPr>
          <a:lstStyle/>
          <a:p>
            <a:pPr algn="dist"/>
            <a:r>
              <a:rPr lang="zh-CN" altLang="en-US" sz="6600" b="1" dirty="0">
                <a:solidFill>
                  <a:schemeClr val="tx1">
                    <a:lumMod val="85000"/>
                    <a:lumOff val="15000"/>
                  </a:schemeClr>
                </a:solidFill>
                <a:latin typeface="黑体" panose="02010609060101010101" charset="-122"/>
                <a:ea typeface="黑体" panose="02010609060101010101" charset="-122"/>
                <a:cs typeface="+mn-ea"/>
                <a:sym typeface="+mn-lt"/>
              </a:rPr>
              <a:t>感谢您的观看</a:t>
            </a:r>
            <a:endParaRPr lang="zh-CN" altLang="en-US" sz="6600" b="1" dirty="0">
              <a:solidFill>
                <a:schemeClr val="tx1">
                  <a:lumMod val="85000"/>
                  <a:lumOff val="15000"/>
                </a:schemeClr>
              </a:solidFill>
              <a:latin typeface="黑体" panose="02010609060101010101" charset="-122"/>
              <a:ea typeface="黑体" panose="02010609060101010101" charset="-122"/>
              <a:cs typeface="+mn-ea"/>
              <a:sym typeface="+mn-lt"/>
            </a:endParaRPr>
          </a:p>
        </p:txBody>
      </p:sp>
      <p:sp>
        <p:nvSpPr>
          <p:cNvPr id="14" name="文本框 13"/>
          <p:cNvSpPr txBox="1"/>
          <p:nvPr/>
        </p:nvSpPr>
        <p:spPr>
          <a:xfrm>
            <a:off x="5941060" y="1289685"/>
            <a:ext cx="3585845" cy="521970"/>
          </a:xfrm>
          <a:prstGeom prst="rect">
            <a:avLst/>
          </a:prstGeom>
          <a:noFill/>
        </p:spPr>
        <p:txBody>
          <a:bodyPr wrap="square" rtlCol="0">
            <a:spAutoFit/>
          </a:bodyPr>
          <a:lstStyle>
            <a:defPPr>
              <a:defRPr lang="zh-CN"/>
            </a:defPPr>
            <a:lvl1pPr algn="dist">
              <a:defRPr sz="7200">
                <a:solidFill>
                  <a:schemeClr val="bg1">
                    <a:lumMod val="85000"/>
                    <a:alpha val="55000"/>
                  </a:schemeClr>
                </a:solidFill>
                <a:latin typeface="汉仪旗黑X1-55W" panose="00020600040101010101" pitchFamily="18" charset="-122"/>
                <a:ea typeface="汉仪旗黑X1-55W" panose="00020600040101010101" pitchFamily="18" charset="-122"/>
              </a:defRPr>
            </a:lvl1pPr>
          </a:lstStyle>
          <a:p>
            <a:r>
              <a:rPr lang="en-US" altLang="zh-CN" sz="2800" b="1" dirty="0">
                <a:solidFill>
                  <a:schemeClr val="tx1">
                    <a:lumMod val="85000"/>
                    <a:lumOff val="15000"/>
                  </a:schemeClr>
                </a:solidFill>
                <a:latin typeface="+mn-lt"/>
                <a:ea typeface="+mn-ea"/>
                <a:cs typeface="+mn-ea"/>
                <a:sym typeface="+mn-lt"/>
              </a:rPr>
              <a:t>BUSINESS</a:t>
            </a:r>
            <a:endParaRPr lang="en-US" altLang="zh-CN" sz="2800" b="1" dirty="0">
              <a:solidFill>
                <a:schemeClr val="tx1">
                  <a:lumMod val="85000"/>
                  <a:lumOff val="15000"/>
                </a:schemeClr>
              </a:solidFill>
              <a:latin typeface="+mn-lt"/>
              <a:ea typeface="+mn-ea"/>
              <a:cs typeface="+mn-ea"/>
              <a:sym typeface="+mn-lt"/>
            </a:endParaRPr>
          </a:p>
        </p:txBody>
      </p:sp>
      <p:cxnSp>
        <p:nvCxnSpPr>
          <p:cNvPr id="16" name="直接连接符 15"/>
          <p:cNvCxnSpPr/>
          <p:nvPr/>
        </p:nvCxnSpPr>
        <p:spPr>
          <a:xfrm>
            <a:off x="5940983" y="4013562"/>
            <a:ext cx="2224585" cy="0"/>
          </a:xfrm>
          <a:prstGeom prst="line">
            <a:avLst/>
          </a:prstGeom>
          <a:ln w="19050">
            <a:solidFill>
              <a:srgbClr val="5377C4"/>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867992" y="4219511"/>
            <a:ext cx="4852589" cy="523228"/>
          </a:xfrm>
          <a:prstGeom prst="rect">
            <a:avLst/>
          </a:prstGeom>
        </p:spPr>
        <p:txBody>
          <a:bodyPr wrap="square" lIns="91448" tIns="45724" rIns="91448" bIns="45724">
            <a:spAutoFit/>
          </a:bodyPr>
          <a:lstStyle/>
          <a:p>
            <a:r>
              <a:rPr lang="en-US" altLang="zh-CN" sz="1400" dirty="0">
                <a:solidFill>
                  <a:schemeClr val="tx1">
                    <a:lumMod val="85000"/>
                    <a:lumOff val="15000"/>
                  </a:schemeClr>
                </a:solidFill>
                <a:cs typeface="+mn-ea"/>
                <a:sym typeface="+mn-lt"/>
              </a:rPr>
              <a:t>Chinese  companies  will no longer remain in the hard stage and they are also promoting a culture</a:t>
            </a:r>
            <a:endParaRPr lang="en-US" altLang="zh-CN" sz="1400" dirty="0">
              <a:solidFill>
                <a:schemeClr val="tx1">
                  <a:lumMod val="85000"/>
                  <a:lumOff val="15000"/>
                </a:schemeClr>
              </a:solidFill>
              <a:cs typeface="+mn-ea"/>
              <a:sym typeface="+mn-lt"/>
            </a:endParaRPr>
          </a:p>
        </p:txBody>
      </p:sp>
      <p:sp>
        <p:nvSpPr>
          <p:cNvPr id="18" name="文本框 17"/>
          <p:cNvSpPr txBox="1"/>
          <p:nvPr/>
        </p:nvSpPr>
        <p:spPr>
          <a:xfrm>
            <a:off x="5940983" y="5108953"/>
            <a:ext cx="2520043" cy="460375"/>
          </a:xfrm>
          <a:prstGeom prst="rect">
            <a:avLst/>
          </a:prstGeom>
          <a:gradFill>
            <a:gsLst>
              <a:gs pos="100000">
                <a:srgbClr val="143A72"/>
              </a:gs>
              <a:gs pos="0">
                <a:srgbClr val="73BAFD"/>
              </a:gs>
            </a:gsLst>
            <a:lin ang="10800000" scaled="0"/>
          </a:gradFill>
        </p:spPr>
        <p:txBody>
          <a:bodyPr wrap="square" rtlCol="0">
            <a:spAutoFit/>
          </a:bodyPr>
          <a:lstStyle/>
          <a:p>
            <a:pPr defTabSz="914400"/>
            <a:r>
              <a:rPr kumimoji="1" lang="zh-CN" altLang="en-US" sz="2400" dirty="0">
                <a:solidFill>
                  <a:schemeClr val="bg1"/>
                </a:solidFill>
                <a:cs typeface="+mn-ea"/>
                <a:sym typeface="+mn-lt"/>
              </a:rPr>
              <a:t>汇报人</a:t>
            </a:r>
            <a:r>
              <a:rPr kumimoji="1" lang="zh-CN" altLang="en-US" sz="2400" dirty="0" smtClean="0">
                <a:solidFill>
                  <a:schemeClr val="bg1"/>
                </a:solidFill>
                <a:cs typeface="+mn-ea"/>
                <a:sym typeface="+mn-lt"/>
              </a:rPr>
              <a:t>：</a:t>
            </a:r>
            <a:r>
              <a:rPr kumimoji="1" lang="en-US" sz="2400" dirty="0">
                <a:solidFill>
                  <a:schemeClr val="bg1"/>
                </a:solidFill>
                <a:cs typeface="+mn-ea"/>
                <a:sym typeface="+mn-lt"/>
              </a:rPr>
              <a:t>XXX</a:t>
            </a:r>
            <a:endParaRPr kumimoji="1" lang="en-US" sz="3200" b="1" dirty="0">
              <a:solidFill>
                <a:schemeClr val="bg1"/>
              </a:solidFill>
              <a:cs typeface="+mn-ea"/>
              <a:sym typeface="+mn-lt"/>
            </a:endParaRPr>
          </a:p>
        </p:txBody>
      </p:sp>
      <p:pic>
        <p:nvPicPr>
          <p:cNvPr id="4" name="图片 3" descr="5d51785f6c2c21565620319427"/>
          <p:cNvPicPr>
            <a:picLocks noChangeAspect="1"/>
          </p:cNvPicPr>
          <p:nvPr/>
        </p:nvPicPr>
        <p:blipFill>
          <a:blip r:embed="rId2"/>
          <a:stretch>
            <a:fillRect/>
          </a:stretch>
        </p:blipFill>
        <p:spPr>
          <a:xfrm flipH="1">
            <a:off x="353060" y="848995"/>
            <a:ext cx="5514975" cy="5514975"/>
          </a:xfrm>
          <a:prstGeom prst="rect">
            <a:avLst/>
          </a:prstGeom>
          <a:effectLst>
            <a:outerShdw blurRad="63500" dist="38100" dir="2700000" sx="101000" sy="101000" algn="tl" rotWithShape="0">
              <a:prstClr val="black">
                <a:alpha val="17000"/>
              </a:prstClr>
            </a:outerShdw>
          </a:effectLst>
        </p:spPr>
      </p:pic>
      <p:sp>
        <p:nvSpPr>
          <p:cNvPr id="12" name="íṥḻîḍé"/>
          <p:cNvSpPr txBox="1"/>
          <p:nvPr/>
        </p:nvSpPr>
        <p:spPr bwMode="auto">
          <a:xfrm>
            <a:off x="5868035" y="2918460"/>
            <a:ext cx="474218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dirty="0">
                <a:cs typeface="+mn-ea"/>
                <a:sym typeface="+mn-lt"/>
              </a:rPr>
              <a:t>凡事预则立，不预则废。</a:t>
            </a:r>
            <a:endParaRPr lang="zh-CN" altLang="en-US" dirty="0">
              <a:cs typeface="+mn-ea"/>
              <a:sym typeface="+mn-lt"/>
            </a:endParaRPr>
          </a:p>
          <a:p>
            <a:pPr>
              <a:lnSpc>
                <a:spcPct val="150000"/>
              </a:lnSpc>
              <a:spcBef>
                <a:spcPct val="0"/>
              </a:spcBef>
            </a:pPr>
            <a:r>
              <a:rPr lang="zh-CN" altLang="en-US" dirty="0">
                <a:cs typeface="+mn-ea"/>
                <a:sym typeface="+mn-lt"/>
              </a:rPr>
              <a:t>不要把目标刻在石头上，计划却写在沙滩上。</a:t>
            </a:r>
            <a:endParaRPr lang="zh-CN" altLang="en-US" dirty="0">
              <a:cs typeface="+mn-ea"/>
              <a:sym typeface="+mn-lt"/>
            </a:endParaRPr>
          </a:p>
        </p:txBody>
      </p:sp>
    </p:spTree>
  </p:cSld>
  <p:clrMapOvr>
    <a:masterClrMapping/>
  </p:clrMapOvr>
  <p:transition advTm="9000">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iterate type="lt">
                                    <p:tmPct val="5000"/>
                                  </p:iterate>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p:stCondLst>
                              <p:cond delay="500"/>
                            </p:stCondLst>
                            <p:childTnLst>
                              <p:par>
                                <p:cTn id="30" presetID="14" presetClass="entr" presetSubtype="1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18" grpId="0" bldLvl="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直角三角形 19"/>
          <p:cNvSpPr/>
          <p:nvPr/>
        </p:nvSpPr>
        <p:spPr>
          <a:xfrm rot="5400000" flipH="1" flipV="1">
            <a:off x="4132580" y="-1162685"/>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9"/>
          <p:cNvSpPr/>
          <p:nvPr/>
        </p:nvSpPr>
        <p:spPr>
          <a:xfrm rot="5400000">
            <a:off x="441960" y="-442595"/>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5945" y="769620"/>
            <a:ext cx="11039475" cy="532003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5d517ef8b54cd1565622008723"/>
          <p:cNvPicPr>
            <a:picLocks noChangeAspect="1"/>
          </p:cNvPicPr>
          <p:nvPr/>
        </p:nvPicPr>
        <p:blipFill>
          <a:blip r:embed="rId1"/>
          <a:stretch>
            <a:fillRect/>
          </a:stretch>
        </p:blipFill>
        <p:spPr>
          <a:xfrm>
            <a:off x="4705350" y="106680"/>
            <a:ext cx="6791325" cy="6791325"/>
          </a:xfrm>
          <a:prstGeom prst="rect">
            <a:avLst/>
          </a:prstGeom>
        </p:spPr>
      </p:pic>
      <p:sp>
        <p:nvSpPr>
          <p:cNvPr id="3" name="文本框 2"/>
          <p:cNvSpPr txBox="1"/>
          <p:nvPr/>
        </p:nvSpPr>
        <p:spPr>
          <a:xfrm>
            <a:off x="1179830" y="1972310"/>
            <a:ext cx="2795270" cy="768350"/>
          </a:xfrm>
          <a:prstGeom prst="rect">
            <a:avLst/>
          </a:prstGeom>
          <a:noFill/>
        </p:spPr>
        <p:txBody>
          <a:bodyPr wrap="square" rtlCol="0">
            <a:spAutoFit/>
          </a:bodyPr>
          <a:lstStyle>
            <a:defPPr>
              <a:defRPr lang="zh-CN"/>
            </a:defPPr>
            <a:lvl1pPr algn="dist">
              <a:defRPr sz="7200">
                <a:solidFill>
                  <a:schemeClr val="bg1">
                    <a:lumMod val="85000"/>
                    <a:alpha val="55000"/>
                  </a:schemeClr>
                </a:solidFill>
                <a:latin typeface="汉仪旗黑X1-55W" panose="00020600040101010101" pitchFamily="18" charset="-122"/>
                <a:ea typeface="汉仪旗黑X1-55W" panose="00020600040101010101" pitchFamily="18" charset="-122"/>
              </a:defRPr>
            </a:lvl1pPr>
          </a:lstStyle>
          <a:p>
            <a:pPr algn="l"/>
            <a:r>
              <a:rPr lang="en-US" altLang="zh-CN" sz="4400" b="1" dirty="0">
                <a:solidFill>
                  <a:schemeClr val="tx1">
                    <a:lumMod val="85000"/>
                    <a:lumOff val="15000"/>
                  </a:schemeClr>
                </a:solidFill>
                <a:latin typeface="+mn-lt"/>
                <a:ea typeface="+mn-ea"/>
                <a:cs typeface="+mn-ea"/>
                <a:sym typeface="+mn-lt"/>
              </a:rPr>
              <a:t>Part 01</a:t>
            </a:r>
            <a:endParaRPr lang="en-US" altLang="zh-CN" sz="4400" b="1" dirty="0">
              <a:solidFill>
                <a:schemeClr val="tx1">
                  <a:lumMod val="85000"/>
                  <a:lumOff val="15000"/>
                </a:schemeClr>
              </a:solidFill>
              <a:latin typeface="+mn-lt"/>
              <a:ea typeface="+mn-ea"/>
              <a:cs typeface="+mn-ea"/>
              <a:sym typeface="+mn-lt"/>
            </a:endParaRPr>
          </a:p>
        </p:txBody>
      </p:sp>
      <p:sp>
        <p:nvSpPr>
          <p:cNvPr id="45" name="ïṡľidé"/>
          <p:cNvSpPr txBox="1"/>
          <p:nvPr/>
        </p:nvSpPr>
        <p:spPr bwMode="auto">
          <a:xfrm flipH="1">
            <a:off x="1179830" y="3011805"/>
            <a:ext cx="3762375"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4800" b="1" dirty="0">
                <a:solidFill>
                  <a:schemeClr val="tx1">
                    <a:lumMod val="85000"/>
                    <a:lumOff val="15000"/>
                  </a:schemeClr>
                </a:solidFill>
                <a:cs typeface="+mn-ea"/>
                <a:sym typeface="+mn-lt"/>
              </a:rPr>
              <a:t>什么是计划</a:t>
            </a:r>
            <a:endParaRPr lang="zh-CN" altLang="en-US" sz="4800" b="1" dirty="0">
              <a:solidFill>
                <a:schemeClr val="tx1">
                  <a:lumMod val="85000"/>
                  <a:lumOff val="15000"/>
                </a:schemeClr>
              </a:solidFill>
              <a:cs typeface="+mn-ea"/>
              <a:sym typeface="+mn-lt"/>
            </a:endParaRPr>
          </a:p>
        </p:txBody>
      </p:sp>
      <p:sp>
        <p:nvSpPr>
          <p:cNvPr id="6" name="矩形 5"/>
          <p:cNvSpPr/>
          <p:nvPr/>
        </p:nvSpPr>
        <p:spPr>
          <a:xfrm>
            <a:off x="1179830" y="4384675"/>
            <a:ext cx="3763010" cy="460375"/>
          </a:xfrm>
          <a:prstGeom prst="rect">
            <a:avLst/>
          </a:prstGeom>
        </p:spPr>
        <p:txBody>
          <a:bodyPr wrap="square" lIns="91448" tIns="45724" rIns="91448" bIns="45724">
            <a:spAutoFit/>
          </a:bodyPr>
          <a:lstStyle/>
          <a:p>
            <a:r>
              <a:rPr lang="en-US" altLang="zh-CN" sz="1200" dirty="0">
                <a:solidFill>
                  <a:schemeClr val="tx1">
                    <a:lumMod val="85000"/>
                    <a:lumOff val="15000"/>
                  </a:schemeClr>
                </a:solidFill>
                <a:cs typeface="+mn-ea"/>
                <a:sym typeface="+mn-lt"/>
              </a:rPr>
              <a:t>Chinese  companies  will no longer remain in the hard stage and they are also promoting a culture</a:t>
            </a:r>
            <a:endParaRPr lang="en-US" altLang="zh-CN" sz="1200" dirty="0">
              <a:solidFill>
                <a:schemeClr val="tx1">
                  <a:lumMod val="85000"/>
                  <a:lumOff val="15000"/>
                </a:schemeClr>
              </a:solidFill>
              <a:cs typeface="+mn-ea"/>
              <a:sym typeface="+mn-lt"/>
            </a:endParaRPr>
          </a:p>
        </p:txBody>
      </p:sp>
      <p:cxnSp>
        <p:nvCxnSpPr>
          <p:cNvPr id="7" name="直接连接符 6"/>
          <p:cNvCxnSpPr/>
          <p:nvPr/>
        </p:nvCxnSpPr>
        <p:spPr>
          <a:xfrm>
            <a:off x="1305560" y="4046855"/>
            <a:ext cx="1134745" cy="0"/>
          </a:xfrm>
          <a:prstGeom prst="line">
            <a:avLst/>
          </a:prstGeom>
          <a:ln w="19050">
            <a:solidFill>
              <a:srgbClr val="5377C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5" grpId="0"/>
      <p:bldP spid="45" grpId="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什么是计划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5199698" y="2420938"/>
            <a:ext cx="6044737" cy="2714625"/>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anose="05000000000000000000" pitchFamily="2" charset="2"/>
              <a:buChar char="Ø"/>
            </a:pPr>
            <a:r>
              <a:rPr lang="zh-CN" altLang="en-US" sz="2400" b="1" dirty="0">
                <a:solidFill>
                  <a:schemeClr val="tx1">
                    <a:lumMod val="75000"/>
                    <a:lumOff val="25000"/>
                  </a:schemeClr>
                </a:solidFill>
                <a:cs typeface="+mn-ea"/>
                <a:sym typeface="+mn-lt"/>
              </a:rPr>
              <a:t> 计划是根据对组织外部环境与内部条件的分析，提出在未来一定时期内要达到的组织目标以及实现目标的方案途径。</a:t>
            </a:r>
            <a:endParaRPr lang="en-US" altLang="zh-CN" sz="2400" b="1" dirty="0">
              <a:solidFill>
                <a:schemeClr val="tx1">
                  <a:lumMod val="75000"/>
                  <a:lumOff val="25000"/>
                </a:schemeClr>
              </a:solidFill>
              <a:cs typeface="+mn-ea"/>
              <a:sym typeface="+mn-lt"/>
            </a:endParaRPr>
          </a:p>
          <a:p>
            <a:pPr>
              <a:lnSpc>
                <a:spcPct val="150000"/>
              </a:lnSpc>
              <a:buFont typeface="Wingdings" panose="05000000000000000000" pitchFamily="2" charset="2"/>
              <a:buChar char="Ø"/>
            </a:pPr>
            <a:r>
              <a:rPr lang="zh-CN" altLang="en-US" sz="2400" b="1" dirty="0">
                <a:solidFill>
                  <a:schemeClr val="tx1">
                    <a:lumMod val="75000"/>
                    <a:lumOff val="25000"/>
                  </a:schemeClr>
                </a:solidFill>
                <a:cs typeface="+mn-ea"/>
                <a:sym typeface="+mn-lt"/>
              </a:rPr>
              <a:t> 是为了完成一定的目标而事前对措施和步骤做出部署以便使工作更为有序的活动。是为了迅速、准时、圆满的达成目标而进行的策划。</a:t>
            </a:r>
            <a:endParaRPr lang="en-US" altLang="zh-CN" sz="2400" b="1" dirty="0">
              <a:solidFill>
                <a:schemeClr val="tx1">
                  <a:lumMod val="75000"/>
                  <a:lumOff val="25000"/>
                </a:schemeClr>
              </a:solidFill>
              <a:cs typeface="+mn-ea"/>
              <a:sym typeface="+mn-lt"/>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625951" y="1434623"/>
            <a:ext cx="4816158" cy="4816158"/>
          </a:xfrm>
          <a:prstGeom prst="rect">
            <a:avLst/>
          </a:prstGeom>
        </p:spPr>
      </p:pic>
    </p:spTree>
  </p:cSld>
  <p:clrMapOvr>
    <a:masterClrMapping/>
  </p:clrMapOvr>
  <p:transition advTm="2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直角三角形 19"/>
          <p:cNvSpPr/>
          <p:nvPr/>
        </p:nvSpPr>
        <p:spPr>
          <a:xfrm rot="5400000" flipH="1" flipV="1">
            <a:off x="4132580" y="-1162685"/>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9"/>
          <p:cNvSpPr/>
          <p:nvPr/>
        </p:nvSpPr>
        <p:spPr>
          <a:xfrm rot="5400000">
            <a:off x="438150" y="-44196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75945" y="769620"/>
            <a:ext cx="11039475" cy="532003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5d517ef8b54cd1565622008723"/>
          <p:cNvPicPr>
            <a:picLocks noChangeAspect="1"/>
          </p:cNvPicPr>
          <p:nvPr/>
        </p:nvPicPr>
        <p:blipFill>
          <a:blip r:embed="rId1"/>
          <a:stretch>
            <a:fillRect/>
          </a:stretch>
        </p:blipFill>
        <p:spPr>
          <a:xfrm>
            <a:off x="4705350" y="106680"/>
            <a:ext cx="6791325" cy="6791325"/>
          </a:xfrm>
          <a:prstGeom prst="rect">
            <a:avLst/>
          </a:prstGeom>
        </p:spPr>
      </p:pic>
      <p:sp>
        <p:nvSpPr>
          <p:cNvPr id="3" name="文本框 2"/>
          <p:cNvSpPr txBox="1"/>
          <p:nvPr/>
        </p:nvSpPr>
        <p:spPr>
          <a:xfrm>
            <a:off x="1179830" y="1972310"/>
            <a:ext cx="2795270" cy="768350"/>
          </a:xfrm>
          <a:prstGeom prst="rect">
            <a:avLst/>
          </a:prstGeom>
          <a:noFill/>
        </p:spPr>
        <p:txBody>
          <a:bodyPr wrap="square" rtlCol="0">
            <a:spAutoFit/>
          </a:bodyPr>
          <a:lstStyle>
            <a:defPPr>
              <a:defRPr lang="zh-CN"/>
            </a:defPPr>
            <a:lvl1pPr algn="dist">
              <a:defRPr sz="7200">
                <a:solidFill>
                  <a:schemeClr val="bg1">
                    <a:lumMod val="85000"/>
                    <a:alpha val="55000"/>
                  </a:schemeClr>
                </a:solidFill>
                <a:latin typeface="汉仪旗黑X1-55W" panose="00020600040101010101" pitchFamily="18" charset="-122"/>
                <a:ea typeface="汉仪旗黑X1-55W" panose="00020600040101010101" pitchFamily="18" charset="-122"/>
              </a:defRPr>
            </a:lvl1pPr>
          </a:lstStyle>
          <a:p>
            <a:pPr algn="l"/>
            <a:r>
              <a:rPr lang="en-US" altLang="zh-CN" sz="4400" b="1" dirty="0">
                <a:solidFill>
                  <a:schemeClr val="tx1">
                    <a:lumMod val="85000"/>
                    <a:lumOff val="15000"/>
                  </a:schemeClr>
                </a:solidFill>
                <a:latin typeface="+mn-lt"/>
                <a:ea typeface="+mn-ea"/>
                <a:cs typeface="+mn-ea"/>
                <a:sym typeface="+mn-lt"/>
              </a:rPr>
              <a:t>Part 02</a:t>
            </a:r>
            <a:endParaRPr lang="en-US" altLang="zh-CN" sz="4400" b="1" dirty="0">
              <a:solidFill>
                <a:schemeClr val="tx1">
                  <a:lumMod val="85000"/>
                  <a:lumOff val="15000"/>
                </a:schemeClr>
              </a:solidFill>
              <a:latin typeface="+mn-lt"/>
              <a:ea typeface="+mn-ea"/>
              <a:cs typeface="+mn-ea"/>
              <a:sym typeface="+mn-lt"/>
            </a:endParaRPr>
          </a:p>
        </p:txBody>
      </p:sp>
      <p:sp>
        <p:nvSpPr>
          <p:cNvPr id="45" name="ïṡľidé"/>
          <p:cNvSpPr txBox="1"/>
          <p:nvPr/>
        </p:nvSpPr>
        <p:spPr bwMode="auto">
          <a:xfrm flipH="1">
            <a:off x="1179830" y="3011805"/>
            <a:ext cx="4745355"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4800" b="1" dirty="0">
                <a:solidFill>
                  <a:schemeClr val="tx1">
                    <a:lumMod val="85000"/>
                    <a:lumOff val="15000"/>
                  </a:schemeClr>
                </a:solidFill>
                <a:cs typeface="+mn-ea"/>
                <a:sym typeface="+mn-lt"/>
              </a:rPr>
              <a:t>为什么要做计划</a:t>
            </a:r>
            <a:endParaRPr lang="zh-CN" altLang="en-US" sz="4800" b="1" dirty="0">
              <a:solidFill>
                <a:schemeClr val="tx1">
                  <a:lumMod val="85000"/>
                  <a:lumOff val="15000"/>
                </a:schemeClr>
              </a:solidFill>
              <a:cs typeface="+mn-ea"/>
              <a:sym typeface="+mn-lt"/>
            </a:endParaRPr>
          </a:p>
          <a:p>
            <a:pPr>
              <a:spcBef>
                <a:spcPct val="0"/>
              </a:spcBef>
            </a:pPr>
            <a:endParaRPr lang="zh-CN" altLang="en-US" sz="4800" b="1" dirty="0">
              <a:solidFill>
                <a:schemeClr val="tx1">
                  <a:lumMod val="85000"/>
                  <a:lumOff val="15000"/>
                </a:schemeClr>
              </a:solidFill>
              <a:cs typeface="+mn-ea"/>
              <a:sym typeface="+mn-lt"/>
            </a:endParaRPr>
          </a:p>
        </p:txBody>
      </p:sp>
      <p:sp>
        <p:nvSpPr>
          <p:cNvPr id="6" name="矩形 5"/>
          <p:cNvSpPr/>
          <p:nvPr/>
        </p:nvSpPr>
        <p:spPr>
          <a:xfrm>
            <a:off x="1179830" y="4384675"/>
            <a:ext cx="3763010" cy="460375"/>
          </a:xfrm>
          <a:prstGeom prst="rect">
            <a:avLst/>
          </a:prstGeom>
        </p:spPr>
        <p:txBody>
          <a:bodyPr wrap="square" lIns="91448" tIns="45724" rIns="91448" bIns="45724">
            <a:spAutoFit/>
          </a:bodyPr>
          <a:lstStyle/>
          <a:p>
            <a:r>
              <a:rPr lang="en-US" altLang="zh-CN" sz="1200" dirty="0">
                <a:solidFill>
                  <a:schemeClr val="tx1">
                    <a:lumMod val="85000"/>
                    <a:lumOff val="15000"/>
                  </a:schemeClr>
                </a:solidFill>
                <a:cs typeface="+mn-ea"/>
                <a:sym typeface="+mn-lt"/>
              </a:rPr>
              <a:t>Chinese  companies  will no longer remain in the hard stage and they are also promoting a culture</a:t>
            </a:r>
            <a:endParaRPr lang="en-US" altLang="zh-CN" sz="1200" dirty="0">
              <a:solidFill>
                <a:schemeClr val="tx1">
                  <a:lumMod val="85000"/>
                  <a:lumOff val="15000"/>
                </a:schemeClr>
              </a:solidFill>
              <a:cs typeface="+mn-ea"/>
              <a:sym typeface="+mn-lt"/>
            </a:endParaRPr>
          </a:p>
        </p:txBody>
      </p:sp>
      <p:cxnSp>
        <p:nvCxnSpPr>
          <p:cNvPr id="7" name="直接连接符 6"/>
          <p:cNvCxnSpPr/>
          <p:nvPr/>
        </p:nvCxnSpPr>
        <p:spPr>
          <a:xfrm>
            <a:off x="1305560" y="4046855"/>
            <a:ext cx="1134745" cy="0"/>
          </a:xfrm>
          <a:prstGeom prst="line">
            <a:avLst/>
          </a:prstGeom>
          <a:ln w="19050">
            <a:solidFill>
              <a:srgbClr val="5377C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5" grpId="0"/>
      <p:bldP spid="45" grpId="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为什么要做计划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1277848" y="1658089"/>
            <a:ext cx="2402795" cy="2137453"/>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2000" b="1" dirty="0">
                <a:solidFill>
                  <a:schemeClr val="tx1">
                    <a:lumMod val="75000"/>
                    <a:lumOff val="25000"/>
                  </a:schemeClr>
                </a:solidFill>
                <a:cs typeface="+mn-ea"/>
                <a:sym typeface="+mn-lt"/>
              </a:rPr>
              <a:t>计划可以给出方向，减少变化的冲击</a:t>
            </a:r>
            <a:endParaRPr lang="zh-CN" altLang="en-US" sz="2000" b="1" dirty="0">
              <a:solidFill>
                <a:schemeClr val="tx1">
                  <a:lumMod val="75000"/>
                  <a:lumOff val="25000"/>
                </a:schemeClr>
              </a:solidFill>
              <a:cs typeface="+mn-ea"/>
              <a:sym typeface="+mn-lt"/>
            </a:endParaRPr>
          </a:p>
        </p:txBody>
      </p:sp>
      <p:sp>
        <p:nvSpPr>
          <p:cNvPr id="5" name="箭头: 右 4"/>
          <p:cNvSpPr/>
          <p:nvPr/>
        </p:nvSpPr>
        <p:spPr>
          <a:xfrm>
            <a:off x="1034732" y="3727480"/>
            <a:ext cx="9949295" cy="191973"/>
          </a:xfrm>
          <a:prstGeom prst="rightArrow">
            <a:avLst/>
          </a:prstGeom>
          <a:gradFill>
            <a:gsLst>
              <a:gs pos="0">
                <a:srgbClr val="3F4C97"/>
              </a:gs>
              <a:gs pos="100000">
                <a:srgbClr val="669EE3"/>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112898" y="3607660"/>
            <a:ext cx="431612" cy="431612"/>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988006" y="3607660"/>
            <a:ext cx="431612" cy="431612"/>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880194" y="3579736"/>
            <a:ext cx="431612" cy="431612"/>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72382" y="3598814"/>
            <a:ext cx="431612" cy="431612"/>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647490" y="3598814"/>
            <a:ext cx="431612" cy="431612"/>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内容占位符 2"/>
          <p:cNvSpPr txBox="1"/>
          <p:nvPr/>
        </p:nvSpPr>
        <p:spPr>
          <a:xfrm>
            <a:off x="2900615" y="4277311"/>
            <a:ext cx="2242898" cy="1223355"/>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2000" b="1" dirty="0">
                <a:solidFill>
                  <a:schemeClr val="tx1">
                    <a:lumMod val="75000"/>
                    <a:lumOff val="25000"/>
                  </a:schemeClr>
                </a:solidFill>
                <a:cs typeface="+mn-ea"/>
                <a:sym typeface="+mn-lt"/>
              </a:rPr>
              <a:t>计划是一种协调的过程</a:t>
            </a:r>
            <a:endParaRPr lang="zh-CN" altLang="en-US" sz="2000" b="1" dirty="0">
              <a:solidFill>
                <a:schemeClr val="tx1">
                  <a:lumMod val="75000"/>
                  <a:lumOff val="25000"/>
                </a:schemeClr>
              </a:solidFill>
              <a:cs typeface="+mn-ea"/>
              <a:sym typeface="+mn-lt"/>
            </a:endParaRPr>
          </a:p>
        </p:txBody>
      </p:sp>
      <p:sp>
        <p:nvSpPr>
          <p:cNvPr id="19" name="内容占位符 2"/>
          <p:cNvSpPr txBox="1"/>
          <p:nvPr/>
        </p:nvSpPr>
        <p:spPr>
          <a:xfrm>
            <a:off x="4544291" y="2055545"/>
            <a:ext cx="3103418" cy="1223355"/>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2000" b="1" dirty="0">
                <a:solidFill>
                  <a:schemeClr val="tx1">
                    <a:lumMod val="75000"/>
                    <a:lumOff val="25000"/>
                  </a:schemeClr>
                </a:solidFill>
                <a:cs typeface="+mn-ea"/>
                <a:sym typeface="+mn-lt"/>
              </a:rPr>
              <a:t>计划可以减少不确定性</a:t>
            </a:r>
            <a:endParaRPr lang="zh-CN" altLang="en-US" sz="2000" b="1" dirty="0">
              <a:solidFill>
                <a:schemeClr val="tx1">
                  <a:lumMod val="75000"/>
                  <a:lumOff val="25000"/>
                </a:schemeClr>
              </a:solidFill>
              <a:cs typeface="+mn-ea"/>
              <a:sym typeface="+mn-lt"/>
            </a:endParaRPr>
          </a:p>
        </p:txBody>
      </p:sp>
      <p:sp>
        <p:nvSpPr>
          <p:cNvPr id="20" name="内容占位符 2"/>
          <p:cNvSpPr txBox="1"/>
          <p:nvPr/>
        </p:nvSpPr>
        <p:spPr>
          <a:xfrm>
            <a:off x="6419973" y="4235366"/>
            <a:ext cx="2871412" cy="1329387"/>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2000" b="1" dirty="0">
                <a:solidFill>
                  <a:schemeClr val="tx1">
                    <a:lumMod val="75000"/>
                    <a:lumOff val="25000"/>
                  </a:schemeClr>
                </a:solidFill>
                <a:cs typeface="+mn-ea"/>
                <a:sym typeface="+mn-lt"/>
              </a:rPr>
              <a:t>计划可以减少重叠性和浪费性的活动</a:t>
            </a:r>
            <a:endParaRPr lang="zh-CN" altLang="en-US" sz="2000" b="1" dirty="0">
              <a:solidFill>
                <a:schemeClr val="tx1">
                  <a:lumMod val="75000"/>
                  <a:lumOff val="25000"/>
                </a:schemeClr>
              </a:solidFill>
              <a:cs typeface="+mn-ea"/>
              <a:sym typeface="+mn-lt"/>
            </a:endParaRPr>
          </a:p>
        </p:txBody>
      </p:sp>
      <p:sp>
        <p:nvSpPr>
          <p:cNvPr id="21" name="内容占位符 2"/>
          <p:cNvSpPr txBox="1"/>
          <p:nvPr/>
        </p:nvSpPr>
        <p:spPr>
          <a:xfrm>
            <a:off x="8338068" y="2250349"/>
            <a:ext cx="2780033" cy="1329387"/>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2000" b="1" dirty="0">
                <a:solidFill>
                  <a:schemeClr val="tx1">
                    <a:lumMod val="75000"/>
                    <a:lumOff val="25000"/>
                  </a:schemeClr>
                </a:solidFill>
                <a:cs typeface="+mn-ea"/>
                <a:sym typeface="+mn-lt"/>
              </a:rPr>
              <a:t>计划设立目标和标准以便进行控制</a:t>
            </a:r>
            <a:endParaRPr lang="zh-CN" altLang="en-US" sz="2000" b="1" dirty="0">
              <a:solidFill>
                <a:schemeClr val="tx1">
                  <a:lumMod val="75000"/>
                  <a:lumOff val="25000"/>
                </a:schemeClr>
              </a:solidFill>
              <a:cs typeface="+mn-ea"/>
              <a:sym typeface="+mn-lt"/>
            </a:endParaRPr>
          </a:p>
        </p:txBody>
      </p:sp>
    </p:spTree>
  </p:cSld>
  <p:clrMapOvr>
    <a:masterClrMapping/>
  </p:clrMapOvr>
  <p:transition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ppt_x"/>
                                          </p:val>
                                        </p:tav>
                                        <p:tav tm="100000">
                                          <p:val>
                                            <p:strVal val="#ppt_x"/>
                                          </p:val>
                                        </p:tav>
                                      </p:tavLst>
                                    </p:anim>
                                    <p:anim calcmode="lin" valueType="num">
                                      <p:cBhvr additive="base">
                                        <p:cTn id="5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ppt_x"/>
                                          </p:val>
                                        </p:tav>
                                        <p:tav tm="100000">
                                          <p:val>
                                            <p:strVal val="#ppt_x"/>
                                          </p:val>
                                        </p:tav>
                                      </p:tavLst>
                                    </p:anim>
                                    <p:anim calcmode="lin" valueType="num">
                                      <p:cBhvr additive="base">
                                        <p:cTn id="6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2" grpId="0"/>
      <p:bldP spid="11" grpId="0" bldLvl="0" animBg="1"/>
      <p:bldP spid="12" grpId="0" bldLvl="0" animBg="1"/>
      <p:bldP spid="13" grpId="0" bldLvl="0" animBg="1"/>
      <p:bldP spid="14" grpId="0" bldLvl="0" animBg="1"/>
      <p:bldP spid="15" grpId="0" bldLvl="0" animBg="1"/>
      <p:bldP spid="16"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为什么要做计划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内容占位符 2"/>
          <p:cNvSpPr txBox="1"/>
          <p:nvPr/>
        </p:nvSpPr>
        <p:spPr>
          <a:xfrm>
            <a:off x="1867765" y="1752008"/>
            <a:ext cx="8456469" cy="1045639"/>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1800" b="1" dirty="0">
                <a:solidFill>
                  <a:schemeClr val="tx1">
                    <a:lumMod val="75000"/>
                    <a:lumOff val="25000"/>
                  </a:schemeClr>
                </a:solidFill>
                <a:cs typeface="+mn-ea"/>
                <a:sym typeface="+mn-lt"/>
              </a:rPr>
              <a:t>管理者的主要职能之一就是做计划，并实施监督。</a:t>
            </a:r>
            <a:endParaRPr lang="zh-CN" altLang="en-US" sz="1800" b="1" dirty="0">
              <a:solidFill>
                <a:schemeClr val="tx1">
                  <a:lumMod val="75000"/>
                  <a:lumOff val="25000"/>
                </a:schemeClr>
              </a:solidFill>
              <a:cs typeface="+mn-ea"/>
              <a:sym typeface="+mn-lt"/>
            </a:endParaRPr>
          </a:p>
          <a:p>
            <a:pPr marL="0" indent="0" algn="ctr">
              <a:lnSpc>
                <a:spcPct val="150000"/>
              </a:lnSpc>
              <a:buNone/>
            </a:pPr>
            <a:r>
              <a:rPr lang="zh-CN" altLang="en-US" sz="1800" b="1" dirty="0">
                <a:solidFill>
                  <a:schemeClr val="tx1">
                    <a:lumMod val="75000"/>
                    <a:lumOff val="25000"/>
                  </a:schemeClr>
                </a:solidFill>
                <a:cs typeface="+mn-ea"/>
                <a:sym typeface="+mn-lt"/>
              </a:rPr>
              <a:t>想下来的事情记录下来；记录下来的事情行动起来；做完成的事情总结出来。</a:t>
            </a:r>
            <a:endParaRPr lang="zh-CN" altLang="en-US" sz="1800" b="1" dirty="0">
              <a:solidFill>
                <a:schemeClr val="tx1">
                  <a:lumMod val="75000"/>
                  <a:lumOff val="25000"/>
                </a:schemeClr>
              </a:solidFill>
              <a:cs typeface="+mn-ea"/>
              <a:sym typeface="+mn-lt"/>
            </a:endParaRPr>
          </a:p>
        </p:txBody>
      </p:sp>
      <p:graphicFrame>
        <p:nvGraphicFramePr>
          <p:cNvPr id="3" name="内容占位符 7"/>
          <p:cNvGraphicFramePr/>
          <p:nvPr/>
        </p:nvGraphicFramePr>
        <p:xfrm>
          <a:off x="1581600" y="3507423"/>
          <a:ext cx="8805268" cy="2660609"/>
        </p:xfrm>
        <a:graphic>
          <a:graphicData uri="http://schemas.openxmlformats.org/drawingml/2006/chart">
            <c:chart xmlns:c="http://schemas.openxmlformats.org/drawingml/2006/chart" xmlns:r="http://schemas.openxmlformats.org/officeDocument/2006/relationships" r:id="rId1"/>
          </a:graphicData>
        </a:graphic>
      </p:graphicFrame>
      <p:sp>
        <p:nvSpPr>
          <p:cNvPr id="5" name="next-arrow_17950"/>
          <p:cNvSpPr>
            <a:spLocks noChangeAspect="1"/>
          </p:cNvSpPr>
          <p:nvPr/>
        </p:nvSpPr>
        <p:spPr bwMode="auto">
          <a:xfrm>
            <a:off x="5495477" y="3479880"/>
            <a:ext cx="429234" cy="461790"/>
          </a:xfrm>
          <a:custGeom>
            <a:avLst/>
            <a:gdLst>
              <a:gd name="T0" fmla="*/ 310 w 4456"/>
              <a:gd name="T1" fmla="*/ 4802 h 4802"/>
              <a:gd name="T2" fmla="*/ 790 w 4456"/>
              <a:gd name="T3" fmla="*/ 2113 h 4802"/>
              <a:gd name="T4" fmla="*/ 2370 w 4456"/>
              <a:gd name="T5" fmla="*/ 1315 h 4802"/>
              <a:gd name="T6" fmla="*/ 2370 w 4456"/>
              <a:gd name="T7" fmla="*/ 0 h 4802"/>
              <a:gd name="T8" fmla="*/ 4456 w 4456"/>
              <a:gd name="T9" fmla="*/ 2085 h 4802"/>
              <a:gd name="T10" fmla="*/ 2370 w 4456"/>
              <a:gd name="T11" fmla="*/ 4171 h 4802"/>
              <a:gd name="T12" fmla="*/ 2370 w 4456"/>
              <a:gd name="T13" fmla="*/ 2802 h 4802"/>
              <a:gd name="T14" fmla="*/ 2106 w 4456"/>
              <a:gd name="T15" fmla="*/ 2784 h 4802"/>
              <a:gd name="T16" fmla="*/ 496 w 4456"/>
              <a:gd name="T17" fmla="*/ 4784 h 4802"/>
              <a:gd name="T18" fmla="*/ 310 w 4456"/>
              <a:gd name="T19" fmla="*/ 4802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56" h="4802">
                <a:moveTo>
                  <a:pt x="310" y="4802"/>
                </a:moveTo>
                <a:cubicBezTo>
                  <a:pt x="297" y="4734"/>
                  <a:pt x="0" y="3135"/>
                  <a:pt x="790" y="2113"/>
                </a:cubicBezTo>
                <a:cubicBezTo>
                  <a:pt x="1152" y="1645"/>
                  <a:pt x="1683" y="1377"/>
                  <a:pt x="2370" y="1315"/>
                </a:cubicBezTo>
                <a:lnTo>
                  <a:pt x="2370" y="0"/>
                </a:lnTo>
                <a:lnTo>
                  <a:pt x="4456" y="2085"/>
                </a:lnTo>
                <a:lnTo>
                  <a:pt x="2370" y="4171"/>
                </a:lnTo>
                <a:lnTo>
                  <a:pt x="2370" y="2802"/>
                </a:lnTo>
                <a:cubicBezTo>
                  <a:pt x="2310" y="2794"/>
                  <a:pt x="2218" y="2784"/>
                  <a:pt x="2106" y="2784"/>
                </a:cubicBezTo>
                <a:cubicBezTo>
                  <a:pt x="1505" y="2784"/>
                  <a:pt x="496" y="3044"/>
                  <a:pt x="496" y="4784"/>
                </a:cubicBezTo>
                <a:lnTo>
                  <a:pt x="310" y="4802"/>
                </a:lnTo>
                <a:close/>
              </a:path>
            </a:pathLst>
          </a:custGeom>
          <a:solidFill>
            <a:schemeClr val="accent1">
              <a:lumMod val="50000"/>
            </a:schemeClr>
          </a:solidFill>
          <a:ln>
            <a:noFill/>
          </a:ln>
        </p:spPr>
        <p:txBody>
          <a:bodyPr/>
          <a:lstStyle/>
          <a:p>
            <a:endParaRPr lang="zh-CN" altLang="en-US">
              <a:cs typeface="+mn-ea"/>
              <a:sym typeface="+mn-lt"/>
            </a:endParaRPr>
          </a:p>
        </p:txBody>
      </p:sp>
      <p:sp>
        <p:nvSpPr>
          <p:cNvPr id="6" name="next-arrow_17950"/>
          <p:cNvSpPr>
            <a:spLocks noChangeAspect="1"/>
          </p:cNvSpPr>
          <p:nvPr/>
        </p:nvSpPr>
        <p:spPr bwMode="auto">
          <a:xfrm>
            <a:off x="8582463" y="3543676"/>
            <a:ext cx="429234" cy="461790"/>
          </a:xfrm>
          <a:custGeom>
            <a:avLst/>
            <a:gdLst>
              <a:gd name="T0" fmla="*/ 310 w 4456"/>
              <a:gd name="T1" fmla="*/ 4802 h 4802"/>
              <a:gd name="T2" fmla="*/ 790 w 4456"/>
              <a:gd name="T3" fmla="*/ 2113 h 4802"/>
              <a:gd name="T4" fmla="*/ 2370 w 4456"/>
              <a:gd name="T5" fmla="*/ 1315 h 4802"/>
              <a:gd name="T6" fmla="*/ 2370 w 4456"/>
              <a:gd name="T7" fmla="*/ 0 h 4802"/>
              <a:gd name="T8" fmla="*/ 4456 w 4456"/>
              <a:gd name="T9" fmla="*/ 2085 h 4802"/>
              <a:gd name="T10" fmla="*/ 2370 w 4456"/>
              <a:gd name="T11" fmla="*/ 4171 h 4802"/>
              <a:gd name="T12" fmla="*/ 2370 w 4456"/>
              <a:gd name="T13" fmla="*/ 2802 h 4802"/>
              <a:gd name="T14" fmla="*/ 2106 w 4456"/>
              <a:gd name="T15" fmla="*/ 2784 h 4802"/>
              <a:gd name="T16" fmla="*/ 496 w 4456"/>
              <a:gd name="T17" fmla="*/ 4784 h 4802"/>
              <a:gd name="T18" fmla="*/ 310 w 4456"/>
              <a:gd name="T19" fmla="*/ 4802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56" h="4802">
                <a:moveTo>
                  <a:pt x="310" y="4802"/>
                </a:moveTo>
                <a:cubicBezTo>
                  <a:pt x="297" y="4734"/>
                  <a:pt x="0" y="3135"/>
                  <a:pt x="790" y="2113"/>
                </a:cubicBezTo>
                <a:cubicBezTo>
                  <a:pt x="1152" y="1645"/>
                  <a:pt x="1683" y="1377"/>
                  <a:pt x="2370" y="1315"/>
                </a:cubicBezTo>
                <a:lnTo>
                  <a:pt x="2370" y="0"/>
                </a:lnTo>
                <a:lnTo>
                  <a:pt x="4456" y="2085"/>
                </a:lnTo>
                <a:lnTo>
                  <a:pt x="2370" y="4171"/>
                </a:lnTo>
                <a:lnTo>
                  <a:pt x="2370" y="2802"/>
                </a:lnTo>
                <a:cubicBezTo>
                  <a:pt x="2310" y="2794"/>
                  <a:pt x="2218" y="2784"/>
                  <a:pt x="2106" y="2784"/>
                </a:cubicBezTo>
                <a:cubicBezTo>
                  <a:pt x="1505" y="2784"/>
                  <a:pt x="496" y="3044"/>
                  <a:pt x="496" y="4784"/>
                </a:cubicBezTo>
                <a:lnTo>
                  <a:pt x="310" y="4802"/>
                </a:lnTo>
                <a:close/>
              </a:path>
            </a:pathLst>
          </a:custGeom>
          <a:solidFill>
            <a:schemeClr val="accent1">
              <a:lumMod val="50000"/>
            </a:schemeClr>
          </a:solidFill>
          <a:ln>
            <a:noFill/>
          </a:ln>
        </p:spPr>
        <p:txBody>
          <a:bodyPr/>
          <a:lstStyle/>
          <a:p>
            <a:endParaRPr lang="zh-CN" altLang="en-US">
              <a:cs typeface="+mn-ea"/>
              <a:sym typeface="+mn-lt"/>
            </a:endParaRPr>
          </a:p>
        </p:txBody>
      </p:sp>
      <p:sp>
        <p:nvSpPr>
          <p:cNvPr id="14" name="next-arrow_17950"/>
          <p:cNvSpPr>
            <a:spLocks noChangeAspect="1"/>
          </p:cNvSpPr>
          <p:nvPr/>
        </p:nvSpPr>
        <p:spPr bwMode="auto">
          <a:xfrm rot="5400000">
            <a:off x="3131528" y="3611014"/>
            <a:ext cx="429234" cy="461790"/>
          </a:xfrm>
          <a:custGeom>
            <a:avLst/>
            <a:gdLst>
              <a:gd name="T0" fmla="*/ 310 w 4456"/>
              <a:gd name="T1" fmla="*/ 4802 h 4802"/>
              <a:gd name="T2" fmla="*/ 790 w 4456"/>
              <a:gd name="T3" fmla="*/ 2113 h 4802"/>
              <a:gd name="T4" fmla="*/ 2370 w 4456"/>
              <a:gd name="T5" fmla="*/ 1315 h 4802"/>
              <a:gd name="T6" fmla="*/ 2370 w 4456"/>
              <a:gd name="T7" fmla="*/ 0 h 4802"/>
              <a:gd name="T8" fmla="*/ 4456 w 4456"/>
              <a:gd name="T9" fmla="*/ 2085 h 4802"/>
              <a:gd name="T10" fmla="*/ 2370 w 4456"/>
              <a:gd name="T11" fmla="*/ 4171 h 4802"/>
              <a:gd name="T12" fmla="*/ 2370 w 4456"/>
              <a:gd name="T13" fmla="*/ 2802 h 4802"/>
              <a:gd name="T14" fmla="*/ 2106 w 4456"/>
              <a:gd name="T15" fmla="*/ 2784 h 4802"/>
              <a:gd name="T16" fmla="*/ 496 w 4456"/>
              <a:gd name="T17" fmla="*/ 4784 h 4802"/>
              <a:gd name="T18" fmla="*/ 310 w 4456"/>
              <a:gd name="T19" fmla="*/ 4802 h 4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56" h="4802">
                <a:moveTo>
                  <a:pt x="310" y="4802"/>
                </a:moveTo>
                <a:cubicBezTo>
                  <a:pt x="297" y="4734"/>
                  <a:pt x="0" y="3135"/>
                  <a:pt x="790" y="2113"/>
                </a:cubicBezTo>
                <a:cubicBezTo>
                  <a:pt x="1152" y="1645"/>
                  <a:pt x="1683" y="1377"/>
                  <a:pt x="2370" y="1315"/>
                </a:cubicBezTo>
                <a:lnTo>
                  <a:pt x="2370" y="0"/>
                </a:lnTo>
                <a:lnTo>
                  <a:pt x="4456" y="2085"/>
                </a:lnTo>
                <a:lnTo>
                  <a:pt x="2370" y="4171"/>
                </a:lnTo>
                <a:lnTo>
                  <a:pt x="2370" y="2802"/>
                </a:lnTo>
                <a:cubicBezTo>
                  <a:pt x="2310" y="2794"/>
                  <a:pt x="2218" y="2784"/>
                  <a:pt x="2106" y="2784"/>
                </a:cubicBezTo>
                <a:cubicBezTo>
                  <a:pt x="1505" y="2784"/>
                  <a:pt x="496" y="3044"/>
                  <a:pt x="496" y="4784"/>
                </a:cubicBezTo>
                <a:lnTo>
                  <a:pt x="310" y="4802"/>
                </a:lnTo>
                <a:close/>
              </a:path>
            </a:pathLst>
          </a:custGeom>
          <a:solidFill>
            <a:schemeClr val="accent1">
              <a:lumMod val="50000"/>
            </a:schemeClr>
          </a:solidFill>
          <a:ln>
            <a:noFill/>
          </a:ln>
        </p:spPr>
        <p:txBody>
          <a:bodyPr/>
          <a:lstStyle/>
          <a:p>
            <a:endParaRPr lang="zh-CN" altLang="en-US">
              <a:cs typeface="+mn-ea"/>
              <a:sym typeface="+mn-lt"/>
            </a:endParaRPr>
          </a:p>
        </p:txBody>
      </p:sp>
    </p:spTree>
  </p:cSld>
  <p:clrMapOvr>
    <a:masterClrMapping/>
  </p:clrMapOvr>
  <p:transition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2" grpId="0"/>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为什么要做计划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îṡľíḍè"/>
          <p:cNvGrpSpPr/>
          <p:nvPr/>
        </p:nvGrpSpPr>
        <p:grpSpPr>
          <a:xfrm>
            <a:off x="1135442" y="1786242"/>
            <a:ext cx="10085582" cy="1906695"/>
            <a:chOff x="5684151" y="1821774"/>
            <a:chExt cx="5718739" cy="1686000"/>
          </a:xfrm>
        </p:grpSpPr>
        <p:grpSp>
          <p:nvGrpSpPr>
            <p:cNvPr id="154" name="ïsľîdé"/>
            <p:cNvGrpSpPr/>
            <p:nvPr/>
          </p:nvGrpSpPr>
          <p:grpSpPr>
            <a:xfrm>
              <a:off x="5684151" y="1821774"/>
              <a:ext cx="1727763" cy="1686000"/>
              <a:chOff x="5684152" y="1821774"/>
              <a:chExt cx="1575682" cy="1686000"/>
            </a:xfrm>
          </p:grpSpPr>
          <p:sp>
            <p:nvSpPr>
              <p:cNvPr id="161" name="íSḷïďe"/>
              <p:cNvSpPr txBox="1"/>
              <p:nvPr/>
            </p:nvSpPr>
            <p:spPr>
              <a:xfrm>
                <a:off x="5684152" y="2302063"/>
                <a:ext cx="1575682" cy="1205711"/>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200" dirty="0">
                    <a:solidFill>
                      <a:schemeClr val="tx1">
                        <a:lumMod val="75000"/>
                        <a:lumOff val="25000"/>
                      </a:schemeClr>
                    </a:solidFill>
                    <a:cs typeface="+mn-ea"/>
                    <a:sym typeface="+mn-lt"/>
                  </a:rPr>
                  <a:t>有了计划，工作就有了明确的目标和具体的步骤，就可以协调大家的行动，增强工作的主动性，减少盲目性，使工作有条不紊地进行</a:t>
                </a:r>
                <a:endParaRPr lang="en-US" altLang="zh-CN" sz="1200" dirty="0">
                  <a:solidFill>
                    <a:schemeClr val="tx1">
                      <a:lumMod val="75000"/>
                      <a:lumOff val="25000"/>
                    </a:schemeClr>
                  </a:solidFill>
                  <a:cs typeface="+mn-ea"/>
                  <a:sym typeface="+mn-lt"/>
                </a:endParaRPr>
              </a:p>
            </p:txBody>
          </p:sp>
          <p:sp>
            <p:nvSpPr>
              <p:cNvPr id="162" name="íŝľîde"/>
              <p:cNvSpPr txBox="1"/>
              <p:nvPr/>
            </p:nvSpPr>
            <p:spPr>
              <a:xfrm>
                <a:off x="5684152" y="1821774"/>
                <a:ext cx="1575682" cy="480289"/>
              </a:xfrm>
              <a:prstGeom prst="rect">
                <a:avLst/>
              </a:prstGeom>
              <a:gradFill>
                <a:gsLst>
                  <a:gs pos="0">
                    <a:srgbClr val="3F4C97"/>
                  </a:gs>
                  <a:gs pos="100000">
                    <a:srgbClr val="669EE3"/>
                  </a:gs>
                </a:gsLst>
                <a:lin ang="10800000" scaled="0"/>
              </a:gradFill>
              <a:ln>
                <a:noFill/>
              </a:ln>
            </p:spPr>
            <p:txBody>
              <a:bodyPr spcFirstLastPara="1"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2000" b="1" dirty="0">
                    <a:solidFill>
                      <a:schemeClr val="bg1"/>
                    </a:solidFill>
                    <a:cs typeface="+mn-ea"/>
                    <a:sym typeface="+mn-lt"/>
                  </a:rPr>
                  <a:t>预测未来 指明方向</a:t>
                </a:r>
                <a:endParaRPr lang="zh-CN" altLang="en-US" sz="2000" b="1" dirty="0">
                  <a:solidFill>
                    <a:schemeClr val="bg1"/>
                  </a:solidFill>
                  <a:cs typeface="+mn-ea"/>
                  <a:sym typeface="+mn-lt"/>
                </a:endParaRPr>
              </a:p>
            </p:txBody>
          </p:sp>
        </p:grpSp>
        <p:grpSp>
          <p:nvGrpSpPr>
            <p:cNvPr id="155" name="îŝḷïḓe"/>
            <p:cNvGrpSpPr/>
            <p:nvPr/>
          </p:nvGrpSpPr>
          <p:grpSpPr>
            <a:xfrm>
              <a:off x="7679639" y="1821774"/>
              <a:ext cx="1727763" cy="1686000"/>
              <a:chOff x="7679640" y="1821774"/>
              <a:chExt cx="1575682" cy="1686000"/>
            </a:xfrm>
          </p:grpSpPr>
          <p:sp>
            <p:nvSpPr>
              <p:cNvPr id="159" name="i$1iḋè"/>
              <p:cNvSpPr txBox="1"/>
              <p:nvPr/>
            </p:nvSpPr>
            <p:spPr>
              <a:xfrm>
                <a:off x="7679640" y="2302063"/>
                <a:ext cx="1575682" cy="1205711"/>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solidFill>
                      <a:schemeClr val="tx1">
                        <a:lumMod val="75000"/>
                        <a:lumOff val="25000"/>
                      </a:schemeClr>
                    </a:solidFill>
                    <a:cs typeface="+mn-ea"/>
                    <a:sym typeface="+mn-lt"/>
                  </a:rPr>
                  <a:t>计划为目标的具体实现提供切实可行的方案，因此按照计划实施，则成功完成预期目标的可能性大大地提高</a:t>
                </a:r>
                <a:endParaRPr lang="zh-CN" altLang="en-US" sz="1400" dirty="0">
                  <a:solidFill>
                    <a:schemeClr val="tx1">
                      <a:lumMod val="75000"/>
                      <a:lumOff val="25000"/>
                    </a:schemeClr>
                  </a:solidFill>
                  <a:cs typeface="+mn-ea"/>
                  <a:sym typeface="+mn-lt"/>
                </a:endParaRPr>
              </a:p>
            </p:txBody>
          </p:sp>
          <p:sp>
            <p:nvSpPr>
              <p:cNvPr id="160" name="íṧḷïḑe"/>
              <p:cNvSpPr txBox="1"/>
              <p:nvPr/>
            </p:nvSpPr>
            <p:spPr>
              <a:xfrm>
                <a:off x="7679640" y="1821774"/>
                <a:ext cx="1575682" cy="480289"/>
              </a:xfrm>
              <a:prstGeom prst="rect">
                <a:avLst/>
              </a:prstGeom>
              <a:gradFill>
                <a:gsLst>
                  <a:gs pos="0">
                    <a:srgbClr val="3F4C97"/>
                  </a:gs>
                  <a:gs pos="100000">
                    <a:srgbClr val="669EE3"/>
                  </a:gs>
                </a:gsLst>
                <a:lin ang="10800000" scaled="0"/>
              </a:grad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2000" b="1" dirty="0">
                    <a:solidFill>
                      <a:schemeClr val="bg1"/>
                    </a:solidFill>
                    <a:cs typeface="+mn-ea"/>
                    <a:sym typeface="+mn-lt"/>
                  </a:rPr>
                  <a:t>提高成功的可能性</a:t>
                </a:r>
                <a:endParaRPr lang="zh-CN" altLang="en-US" sz="2000" b="1" dirty="0">
                  <a:solidFill>
                    <a:schemeClr val="bg1"/>
                  </a:solidFill>
                  <a:cs typeface="+mn-ea"/>
                  <a:sym typeface="+mn-lt"/>
                </a:endParaRPr>
              </a:p>
            </p:txBody>
          </p:sp>
        </p:grpSp>
        <p:grpSp>
          <p:nvGrpSpPr>
            <p:cNvPr id="156" name="ïš1ïdé"/>
            <p:cNvGrpSpPr/>
            <p:nvPr/>
          </p:nvGrpSpPr>
          <p:grpSpPr>
            <a:xfrm>
              <a:off x="9675127" y="1821774"/>
              <a:ext cx="1727763" cy="1686000"/>
              <a:chOff x="9675128" y="1821774"/>
              <a:chExt cx="1575682" cy="1686000"/>
            </a:xfrm>
          </p:grpSpPr>
          <p:sp>
            <p:nvSpPr>
              <p:cNvPr id="157" name="išľîḍè"/>
              <p:cNvSpPr txBox="1"/>
              <p:nvPr/>
            </p:nvSpPr>
            <p:spPr>
              <a:xfrm>
                <a:off x="9675128" y="2302063"/>
                <a:ext cx="1575682" cy="1205711"/>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solidFill>
                      <a:schemeClr val="tx1">
                        <a:lumMod val="75000"/>
                        <a:lumOff val="25000"/>
                      </a:schemeClr>
                    </a:solidFill>
                    <a:cs typeface="+mn-ea"/>
                    <a:sym typeface="+mn-lt"/>
                  </a:rPr>
                  <a:t>通过计划，实现对工作轻重缓急进行安排，使得工作更加有效率</a:t>
                </a:r>
                <a:endParaRPr lang="zh-CN" altLang="en-US" sz="1400" dirty="0">
                  <a:solidFill>
                    <a:schemeClr val="tx1">
                      <a:lumMod val="75000"/>
                      <a:lumOff val="25000"/>
                    </a:schemeClr>
                  </a:solidFill>
                  <a:cs typeface="+mn-ea"/>
                  <a:sym typeface="+mn-lt"/>
                </a:endParaRPr>
              </a:p>
            </p:txBody>
          </p:sp>
          <p:sp>
            <p:nvSpPr>
              <p:cNvPr id="158" name="íślíḋe"/>
              <p:cNvSpPr txBox="1"/>
              <p:nvPr/>
            </p:nvSpPr>
            <p:spPr>
              <a:xfrm>
                <a:off x="9675128" y="1821774"/>
                <a:ext cx="1575682" cy="480289"/>
              </a:xfrm>
              <a:prstGeom prst="rect">
                <a:avLst/>
              </a:prstGeom>
              <a:gradFill>
                <a:gsLst>
                  <a:gs pos="0">
                    <a:srgbClr val="3F4C97"/>
                  </a:gs>
                  <a:gs pos="100000">
                    <a:srgbClr val="669EE3"/>
                  </a:gs>
                </a:gsLst>
                <a:lin ang="10800000" scaled="0"/>
              </a:grad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2000" b="1" dirty="0">
                    <a:solidFill>
                      <a:schemeClr val="bg1"/>
                    </a:solidFill>
                    <a:cs typeface="+mn-ea"/>
                    <a:sym typeface="+mn-lt"/>
                  </a:rPr>
                  <a:t>提高工作效率</a:t>
                </a:r>
                <a:endParaRPr lang="zh-CN" altLang="en-US" sz="2000" b="1" dirty="0">
                  <a:solidFill>
                    <a:schemeClr val="bg1"/>
                  </a:solidFill>
                  <a:cs typeface="+mn-ea"/>
                  <a:sym typeface="+mn-lt"/>
                </a:endParaRPr>
              </a:p>
            </p:txBody>
          </p:sp>
        </p:grpSp>
      </p:grpSp>
      <p:grpSp>
        <p:nvGrpSpPr>
          <p:cNvPr id="163" name="i$ľíďê"/>
          <p:cNvGrpSpPr/>
          <p:nvPr/>
        </p:nvGrpSpPr>
        <p:grpSpPr>
          <a:xfrm>
            <a:off x="1135442" y="4264578"/>
            <a:ext cx="10085582" cy="1923497"/>
            <a:chOff x="5684151" y="4013250"/>
            <a:chExt cx="5718739" cy="1700858"/>
          </a:xfrm>
        </p:grpSpPr>
        <p:grpSp>
          <p:nvGrpSpPr>
            <p:cNvPr id="164" name="îšļíde"/>
            <p:cNvGrpSpPr/>
            <p:nvPr/>
          </p:nvGrpSpPr>
          <p:grpSpPr>
            <a:xfrm>
              <a:off x="5684151" y="4013250"/>
              <a:ext cx="1727763" cy="1700858"/>
              <a:chOff x="5684152" y="4013250"/>
              <a:chExt cx="1575682" cy="1700858"/>
            </a:xfrm>
          </p:grpSpPr>
          <p:sp>
            <p:nvSpPr>
              <p:cNvPr id="171" name="í$ḻíḓè"/>
              <p:cNvSpPr txBox="1"/>
              <p:nvPr/>
            </p:nvSpPr>
            <p:spPr>
              <a:xfrm>
                <a:off x="5684152" y="4493539"/>
                <a:ext cx="1575682" cy="1220569"/>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200" dirty="0">
                    <a:solidFill>
                      <a:schemeClr val="tx1">
                        <a:lumMod val="75000"/>
                        <a:lumOff val="25000"/>
                      </a:schemeClr>
                    </a:solidFill>
                    <a:cs typeface="+mn-ea"/>
                    <a:sym typeface="+mn-lt"/>
                  </a:rPr>
                  <a:t>未来是不断变化的，计划是预测这种变化并且设法消除变化对组织造成不良影响的一种有效手段。计划可以减少不确定性，使我们预见到行动的结果</a:t>
                </a:r>
                <a:endParaRPr lang="zh-CN" altLang="en-US" sz="1200" dirty="0">
                  <a:solidFill>
                    <a:schemeClr val="tx1">
                      <a:lumMod val="75000"/>
                      <a:lumOff val="25000"/>
                    </a:schemeClr>
                  </a:solidFill>
                  <a:cs typeface="+mn-ea"/>
                  <a:sym typeface="+mn-lt"/>
                </a:endParaRPr>
              </a:p>
            </p:txBody>
          </p:sp>
          <p:sp>
            <p:nvSpPr>
              <p:cNvPr id="172" name="ïṩļïḍe"/>
              <p:cNvSpPr txBox="1"/>
              <p:nvPr/>
            </p:nvSpPr>
            <p:spPr>
              <a:xfrm>
                <a:off x="5684152" y="4013250"/>
                <a:ext cx="1575682" cy="480289"/>
              </a:xfrm>
              <a:prstGeom prst="rect">
                <a:avLst/>
              </a:prstGeom>
              <a:gradFill>
                <a:gsLst>
                  <a:gs pos="0">
                    <a:srgbClr val="3F4C97"/>
                  </a:gs>
                  <a:gs pos="100000">
                    <a:srgbClr val="669EE3"/>
                  </a:gs>
                </a:gsLst>
                <a:lin ang="10800000" scaled="0"/>
              </a:gradFill>
              <a:ln>
                <a:noFill/>
              </a:ln>
            </p:spPr>
            <p:txBody>
              <a:bodyPr spcFirstLastPara="1"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2000" b="1" dirty="0">
                    <a:solidFill>
                      <a:schemeClr val="bg1"/>
                    </a:solidFill>
                    <a:cs typeface="+mn-ea"/>
                    <a:sym typeface="+mn-lt"/>
                  </a:rPr>
                  <a:t>减少变化的冲击</a:t>
                </a:r>
                <a:endParaRPr lang="zh-CN" altLang="en-US" sz="2000" b="1" dirty="0">
                  <a:solidFill>
                    <a:schemeClr val="bg1"/>
                  </a:solidFill>
                  <a:cs typeface="+mn-ea"/>
                  <a:sym typeface="+mn-lt"/>
                </a:endParaRPr>
              </a:p>
            </p:txBody>
          </p:sp>
        </p:grpSp>
        <p:grpSp>
          <p:nvGrpSpPr>
            <p:cNvPr id="165" name="îṡliďe"/>
            <p:cNvGrpSpPr/>
            <p:nvPr/>
          </p:nvGrpSpPr>
          <p:grpSpPr>
            <a:xfrm>
              <a:off x="7679639" y="4013250"/>
              <a:ext cx="1727763" cy="1700858"/>
              <a:chOff x="7679640" y="4013250"/>
              <a:chExt cx="1575682" cy="1700858"/>
            </a:xfrm>
          </p:grpSpPr>
          <p:sp>
            <p:nvSpPr>
              <p:cNvPr id="169" name="iSľíďé"/>
              <p:cNvSpPr txBox="1"/>
              <p:nvPr/>
            </p:nvSpPr>
            <p:spPr>
              <a:xfrm>
                <a:off x="7679640" y="4493539"/>
                <a:ext cx="1575682" cy="1220569"/>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200" dirty="0">
                    <a:solidFill>
                      <a:schemeClr val="tx1">
                        <a:lumMod val="75000"/>
                        <a:lumOff val="25000"/>
                      </a:schemeClr>
                    </a:solidFill>
                    <a:cs typeface="+mn-ea"/>
                    <a:sym typeface="+mn-lt"/>
                  </a:rPr>
                  <a:t>制定计划时，通过各种方案的分析，选择最有效的方案用于实施，使有限的资源得到合理的配置，从而减少资源浪费，提高效益</a:t>
                </a:r>
                <a:endParaRPr lang="zh-CN" altLang="en-US" sz="1200" dirty="0">
                  <a:solidFill>
                    <a:schemeClr val="tx1">
                      <a:lumMod val="75000"/>
                      <a:lumOff val="25000"/>
                    </a:schemeClr>
                  </a:solidFill>
                  <a:cs typeface="+mn-ea"/>
                  <a:sym typeface="+mn-lt"/>
                </a:endParaRPr>
              </a:p>
            </p:txBody>
          </p:sp>
          <p:sp>
            <p:nvSpPr>
              <p:cNvPr id="170" name="iṥľîḑe"/>
              <p:cNvSpPr txBox="1"/>
              <p:nvPr/>
            </p:nvSpPr>
            <p:spPr>
              <a:xfrm>
                <a:off x="7679640" y="4013250"/>
                <a:ext cx="1575682" cy="480289"/>
              </a:xfrm>
              <a:prstGeom prst="rect">
                <a:avLst/>
              </a:prstGeom>
              <a:gradFill>
                <a:gsLst>
                  <a:gs pos="0">
                    <a:srgbClr val="3F4C97"/>
                  </a:gs>
                  <a:gs pos="100000">
                    <a:srgbClr val="669EE3"/>
                  </a:gs>
                </a:gsLst>
                <a:lin ang="10800000" scaled="0"/>
              </a:gra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cs typeface="+mn-ea"/>
                    <a:sym typeface="+mn-lt"/>
                  </a:rPr>
                  <a:t>整合资源减少浪费</a:t>
                </a:r>
                <a:endParaRPr lang="zh-CN" altLang="en-US" sz="2000" b="1" dirty="0">
                  <a:cs typeface="+mn-ea"/>
                  <a:sym typeface="+mn-lt"/>
                </a:endParaRPr>
              </a:p>
            </p:txBody>
          </p:sp>
        </p:grpSp>
        <p:grpSp>
          <p:nvGrpSpPr>
            <p:cNvPr id="166" name="ísļíḍe"/>
            <p:cNvGrpSpPr/>
            <p:nvPr/>
          </p:nvGrpSpPr>
          <p:grpSpPr>
            <a:xfrm>
              <a:off x="9675127" y="4013250"/>
              <a:ext cx="1727763" cy="1700858"/>
              <a:chOff x="9675128" y="4013250"/>
              <a:chExt cx="1575682" cy="1700858"/>
            </a:xfrm>
          </p:grpSpPr>
          <p:sp>
            <p:nvSpPr>
              <p:cNvPr id="167" name="îŝľïḋé"/>
              <p:cNvSpPr txBox="1"/>
              <p:nvPr/>
            </p:nvSpPr>
            <p:spPr>
              <a:xfrm>
                <a:off x="9675128" y="4493539"/>
                <a:ext cx="1575682" cy="1220569"/>
              </a:xfrm>
              <a:prstGeom prst="rect">
                <a:avLst/>
              </a:prstGeom>
              <a:solidFill>
                <a:schemeClr val="bg1"/>
              </a:solidFill>
              <a:effectLst>
                <a:outerShdw blurRad="50800" dist="38100" dir="5400000" algn="t" rotWithShape="0">
                  <a:prstClr val="black">
                    <a:alpha val="9000"/>
                  </a:prstClr>
                </a:outerShdw>
              </a:effec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solidFill>
                      <a:schemeClr val="tx1">
                        <a:lumMod val="75000"/>
                        <a:lumOff val="25000"/>
                      </a:schemeClr>
                    </a:solidFill>
                    <a:cs typeface="+mn-ea"/>
                    <a:sym typeface="+mn-lt"/>
                  </a:rPr>
                  <a:t>计划所设立的目标责任人、时限等便于对工作进度和质量的考核，对计划的执行者有较强的约束和督促作用</a:t>
                </a:r>
                <a:endParaRPr lang="zh-CN" altLang="en-US" sz="1400" dirty="0">
                  <a:solidFill>
                    <a:schemeClr val="tx1">
                      <a:lumMod val="75000"/>
                      <a:lumOff val="25000"/>
                    </a:schemeClr>
                  </a:solidFill>
                  <a:cs typeface="+mn-ea"/>
                  <a:sym typeface="+mn-lt"/>
                </a:endParaRPr>
              </a:p>
            </p:txBody>
          </p:sp>
          <p:sp>
            <p:nvSpPr>
              <p:cNvPr id="168" name="ïŝḻiḓe"/>
              <p:cNvSpPr txBox="1"/>
              <p:nvPr/>
            </p:nvSpPr>
            <p:spPr>
              <a:xfrm>
                <a:off x="9675128" y="4013250"/>
                <a:ext cx="1575682" cy="480289"/>
              </a:xfrm>
              <a:prstGeom prst="rect">
                <a:avLst/>
              </a:prstGeom>
              <a:gradFill>
                <a:gsLst>
                  <a:gs pos="0">
                    <a:srgbClr val="3F4C97"/>
                  </a:gs>
                  <a:gs pos="100000">
                    <a:srgbClr val="669EE3"/>
                  </a:gs>
                </a:gsLst>
                <a:lin ang="10800000" scaled="0"/>
              </a:gradFill>
              <a:ln>
                <a:noFill/>
              </a:ln>
            </p:spPr>
            <p:txBody>
              <a:bodyPr spcFirstLastPara="1" wrap="square" lIns="91440" tIns="45720" rIns="91440" bIns="45720" anchor="ctr" anchorCtr="0">
                <a:normAutofit/>
              </a:bodyPr>
              <a:lstStyle>
                <a:defPPr>
                  <a:defRPr lang="zh-CN"/>
                </a:defPPr>
                <a:lvl1pPr algn="ctr">
                  <a:spcBef>
                    <a:spcPct val="0"/>
                  </a:spcBef>
                  <a:defRPr sz="1600">
                    <a:solidFill>
                      <a:schemeClr val="bg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cs typeface="+mn-ea"/>
                    <a:sym typeface="+mn-lt"/>
                  </a:rPr>
                  <a:t>有利于进行控制</a:t>
                </a:r>
                <a:endParaRPr lang="zh-CN" altLang="en-US" sz="2000" b="1" dirty="0">
                  <a:cs typeface="+mn-ea"/>
                  <a:sym typeface="+mn-lt"/>
                </a:endParaRPr>
              </a:p>
            </p:txBody>
          </p:sp>
        </p:grpSp>
      </p:grpSp>
    </p:spTree>
  </p:cSld>
  <p:clrMapOvr>
    <a:masterClrMapping/>
  </p:clrMapOvr>
  <p:transition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53"/>
                                        </p:tgtEl>
                                        <p:attrNameLst>
                                          <p:attrName>style.visibility</p:attrName>
                                        </p:attrNameLst>
                                      </p:cBhvr>
                                      <p:to>
                                        <p:strVal val="visible"/>
                                      </p:to>
                                    </p:set>
                                    <p:animEffect transition="in" filter="barn(inVertical)">
                                      <p:cBhvr>
                                        <p:cTn id="17" dur="500"/>
                                        <p:tgtEl>
                                          <p:spTgt spid="15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63"/>
                                        </p:tgtEl>
                                        <p:attrNameLst>
                                          <p:attrName>style.visibility</p:attrName>
                                        </p:attrNameLst>
                                      </p:cBhvr>
                                      <p:to>
                                        <p:strVal val="visible"/>
                                      </p:to>
                                    </p:set>
                                    <p:animEffect transition="in" filter="barn(inVertical)">
                                      <p:cBhvr>
                                        <p:cTn id="22"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19"/>
          <p:cNvSpPr/>
          <p:nvPr/>
        </p:nvSpPr>
        <p:spPr>
          <a:xfrm rot="5400000" flipH="1" flipV="1">
            <a:off x="4132580" y="-1163320"/>
            <a:ext cx="6582410" cy="953897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100000">
                <a:srgbClr val="3F4B96"/>
              </a:gs>
              <a:gs pos="0">
                <a:srgbClr val="73BAFD"/>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zh-CN" altLang="en-US"/>
          </a:p>
        </p:txBody>
      </p:sp>
      <p:sp>
        <p:nvSpPr>
          <p:cNvPr id="9" name="直角三角形 19"/>
          <p:cNvSpPr/>
          <p:nvPr/>
        </p:nvSpPr>
        <p:spPr>
          <a:xfrm rot="5400000">
            <a:off x="441960" y="-443230"/>
            <a:ext cx="3023235" cy="3907790"/>
          </a:xfrm>
          <a:custGeom>
            <a:avLst/>
            <a:gdLst>
              <a:gd name="connsiteX0" fmla="*/ 0 w 4658220"/>
              <a:gd name="connsiteY0" fmla="*/ 5555673 h 5555673"/>
              <a:gd name="connsiteX1" fmla="*/ 0 w 4658220"/>
              <a:gd name="connsiteY1" fmla="*/ 0 h 5555673"/>
              <a:gd name="connsiteX2" fmla="*/ 4658220 w 4658220"/>
              <a:gd name="connsiteY2" fmla="*/ 5555673 h 5555673"/>
              <a:gd name="connsiteX3" fmla="*/ 0 w 4658220"/>
              <a:gd name="connsiteY3" fmla="*/ 5555673 h 5555673"/>
              <a:gd name="connsiteX0-1" fmla="*/ 0 w 4658220"/>
              <a:gd name="connsiteY0-2" fmla="*/ 5555673 h 5555673"/>
              <a:gd name="connsiteX1-3" fmla="*/ 0 w 4658220"/>
              <a:gd name="connsiteY1-4" fmla="*/ 0 h 5555673"/>
              <a:gd name="connsiteX2-5" fmla="*/ 4658220 w 4658220"/>
              <a:gd name="connsiteY2-6" fmla="*/ 5555673 h 5555673"/>
              <a:gd name="connsiteX3-7" fmla="*/ 0 w 4658220"/>
              <a:gd name="connsiteY3-8" fmla="*/ 5555673 h 5555673"/>
              <a:gd name="connsiteX0-9" fmla="*/ 0 w 4658220"/>
              <a:gd name="connsiteY0-10" fmla="*/ 5555673 h 5555673"/>
              <a:gd name="connsiteX1-11" fmla="*/ 0 w 4658220"/>
              <a:gd name="connsiteY1-12" fmla="*/ 0 h 5555673"/>
              <a:gd name="connsiteX2-13" fmla="*/ 4658220 w 4658220"/>
              <a:gd name="connsiteY2-14" fmla="*/ 5555673 h 5555673"/>
              <a:gd name="connsiteX3-15" fmla="*/ 0 w 4658220"/>
              <a:gd name="connsiteY3-16" fmla="*/ 5555673 h 5555673"/>
              <a:gd name="connsiteX0-17" fmla="*/ 0 w 4658220"/>
              <a:gd name="connsiteY0-18" fmla="*/ 5555673 h 5555673"/>
              <a:gd name="connsiteX1-19" fmla="*/ 0 w 4658220"/>
              <a:gd name="connsiteY1-20" fmla="*/ 0 h 5555673"/>
              <a:gd name="connsiteX2-21" fmla="*/ 4658220 w 4658220"/>
              <a:gd name="connsiteY2-22" fmla="*/ 5555673 h 5555673"/>
              <a:gd name="connsiteX3-23" fmla="*/ 0 w 4658220"/>
              <a:gd name="connsiteY3-24" fmla="*/ 5555673 h 5555673"/>
            </a:gdLst>
            <a:ahLst/>
            <a:cxnLst>
              <a:cxn ang="0">
                <a:pos x="connsiteX0-1" y="connsiteY0-2"/>
              </a:cxn>
              <a:cxn ang="0">
                <a:pos x="connsiteX1-3" y="connsiteY1-4"/>
              </a:cxn>
              <a:cxn ang="0">
                <a:pos x="connsiteX2-5" y="connsiteY2-6"/>
              </a:cxn>
              <a:cxn ang="0">
                <a:pos x="connsiteX3-7" y="connsiteY3-8"/>
              </a:cxn>
            </a:cxnLst>
            <a:rect l="l" t="t" r="r" b="b"/>
            <a:pathLst>
              <a:path w="4658220" h="5555673">
                <a:moveTo>
                  <a:pt x="0" y="5555673"/>
                </a:moveTo>
                <a:lnTo>
                  <a:pt x="0" y="0"/>
                </a:lnTo>
                <a:cubicBezTo>
                  <a:pt x="1441903" y="4830625"/>
                  <a:pt x="3590391" y="1805712"/>
                  <a:pt x="4658220" y="5555673"/>
                </a:cubicBezTo>
                <a:lnTo>
                  <a:pt x="0" y="5555673"/>
                </a:lnTo>
                <a:close/>
              </a:path>
            </a:pathLst>
          </a:custGeom>
          <a:gradFill>
            <a:gsLst>
              <a:gs pos="0">
                <a:srgbClr val="73BAFD"/>
              </a:gs>
              <a:gs pos="100000">
                <a:srgbClr val="143A72"/>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540" y="319405"/>
            <a:ext cx="11424920" cy="6219190"/>
          </a:xfrm>
          <a:prstGeom prst="rect">
            <a:avLst/>
          </a:prstGeom>
          <a:solidFill>
            <a:schemeClr val="bg1"/>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ïṡľidé"/>
          <p:cNvSpPr txBox="1"/>
          <p:nvPr/>
        </p:nvSpPr>
        <p:spPr bwMode="auto">
          <a:xfrm flipH="1">
            <a:off x="1362075" y="669925"/>
            <a:ext cx="3343910" cy="4768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0">
              <a:spcBef>
                <a:spcPct val="0"/>
              </a:spcBef>
              <a:buNone/>
            </a:pPr>
            <a:r>
              <a:rPr lang="zh-CN" altLang="en-US" sz="3200" b="1" dirty="0">
                <a:solidFill>
                  <a:schemeClr val="tx1">
                    <a:lumMod val="85000"/>
                    <a:lumOff val="15000"/>
                  </a:schemeClr>
                </a:solidFill>
                <a:cs typeface="+mn-ea"/>
                <a:sym typeface="+mn-lt"/>
              </a:rPr>
              <a:t>为什么要做计划</a:t>
            </a:r>
            <a:endParaRPr lang="zh-CN" altLang="en-US" sz="3200" b="1" dirty="0">
              <a:solidFill>
                <a:schemeClr val="tx1">
                  <a:lumMod val="85000"/>
                  <a:lumOff val="15000"/>
                </a:schemeClr>
              </a:solidFill>
              <a:cs typeface="+mn-ea"/>
              <a:sym typeface="+mn-lt"/>
            </a:endParaRPr>
          </a:p>
        </p:txBody>
      </p:sp>
      <p:sp>
        <p:nvSpPr>
          <p:cNvPr id="4" name="椭圆 3"/>
          <p:cNvSpPr/>
          <p:nvPr/>
        </p:nvSpPr>
        <p:spPr>
          <a:xfrm>
            <a:off x="907415" y="789940"/>
            <a:ext cx="254635" cy="254635"/>
          </a:xfrm>
          <a:prstGeom prst="ellipse">
            <a:avLst/>
          </a:prstGeom>
          <a:gradFill>
            <a:gsLst>
              <a:gs pos="0">
                <a:srgbClr val="3F4C97"/>
              </a:gs>
              <a:gs pos="100000">
                <a:srgbClr val="669EE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ïṥlíďè"/>
          <p:cNvSpPr/>
          <p:nvPr/>
        </p:nvSpPr>
        <p:spPr bwMode="auto">
          <a:xfrm>
            <a:off x="907415" y="1813919"/>
            <a:ext cx="3129281" cy="610811"/>
          </a:xfrm>
          <a:prstGeom prst="rect">
            <a:avLst/>
          </a:prstGeom>
          <a:gradFill>
            <a:gsLst>
              <a:gs pos="0">
                <a:srgbClr val="3F4C97"/>
              </a:gs>
              <a:gs pos="100000">
                <a:srgbClr val="669EE3"/>
              </a:gs>
            </a:gsLst>
            <a:lin ang="10800000" scaled="0"/>
          </a:grad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2000" b="1" dirty="0">
                <a:solidFill>
                  <a:schemeClr val="bg1"/>
                </a:solidFill>
                <a:cs typeface="+mn-ea"/>
                <a:sym typeface="+mn-lt"/>
              </a:rPr>
              <a:t>为什么常常不制定计划</a:t>
            </a:r>
            <a:endParaRPr lang="zh-CN" altLang="en-US" sz="2000" b="1" dirty="0">
              <a:solidFill>
                <a:schemeClr val="bg1"/>
              </a:solidFill>
              <a:cs typeface="+mn-ea"/>
              <a:sym typeface="+mn-lt"/>
            </a:endParaRPr>
          </a:p>
        </p:txBody>
      </p:sp>
      <p:sp>
        <p:nvSpPr>
          <p:cNvPr id="3" name="iṧḷídè"/>
          <p:cNvSpPr/>
          <p:nvPr/>
        </p:nvSpPr>
        <p:spPr bwMode="auto">
          <a:xfrm>
            <a:off x="425461" y="2484599"/>
            <a:ext cx="2880256" cy="1402148"/>
          </a:xfrm>
          <a:prstGeom prst="rect">
            <a:avLst/>
          </a:prstGeom>
          <a:solidFill>
            <a:schemeClr val="bg1">
              <a:alpha val="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没有习惯</a:t>
            </a:r>
            <a:endParaRPr lang="zh-CN" altLang="en-US" sz="2000" dirty="0">
              <a:solidFill>
                <a:schemeClr val="tx1">
                  <a:lumMod val="75000"/>
                  <a:lumOff val="25000"/>
                </a:schemeClr>
              </a:solidFill>
              <a:cs typeface="+mn-ea"/>
              <a:sym typeface="+mn-lt"/>
            </a:endParaRPr>
          </a:p>
        </p:txBody>
      </p:sp>
      <p:sp>
        <p:nvSpPr>
          <p:cNvPr id="5" name="îṧľíḍè"/>
          <p:cNvSpPr/>
          <p:nvPr/>
        </p:nvSpPr>
        <p:spPr bwMode="auto">
          <a:xfrm>
            <a:off x="3684992" y="3134644"/>
            <a:ext cx="4647673" cy="1402148"/>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保持对付上司的弹性</a:t>
            </a:r>
            <a:endParaRPr lang="zh-CN" altLang="en-US" sz="2000" dirty="0">
              <a:solidFill>
                <a:schemeClr val="tx1">
                  <a:lumMod val="75000"/>
                  <a:lumOff val="25000"/>
                </a:schemeClr>
              </a:solidFill>
              <a:cs typeface="+mn-ea"/>
              <a:sym typeface="+mn-lt"/>
            </a:endParaRPr>
          </a:p>
        </p:txBody>
      </p:sp>
      <p:sp>
        <p:nvSpPr>
          <p:cNvPr id="6" name="ïş1ïdè"/>
          <p:cNvSpPr/>
          <p:nvPr/>
        </p:nvSpPr>
        <p:spPr bwMode="auto">
          <a:xfrm>
            <a:off x="8805799" y="2503536"/>
            <a:ext cx="2880256" cy="1402148"/>
          </a:xfrm>
          <a:prstGeom prst="rect">
            <a:avLst/>
          </a:prstGeom>
          <a:solidFill>
            <a:schemeClr val="bg1">
              <a:alpha val="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知难行易</a:t>
            </a:r>
            <a:endParaRPr lang="zh-CN" altLang="en-US" sz="2000" dirty="0">
              <a:solidFill>
                <a:schemeClr val="tx1">
                  <a:lumMod val="75000"/>
                  <a:lumOff val="25000"/>
                </a:schemeClr>
              </a:solidFill>
              <a:cs typeface="+mn-ea"/>
              <a:sym typeface="+mn-lt"/>
            </a:endParaRPr>
          </a:p>
        </p:txBody>
      </p:sp>
      <p:sp>
        <p:nvSpPr>
          <p:cNvPr id="14" name="ïṧlíde"/>
          <p:cNvSpPr/>
          <p:nvPr/>
        </p:nvSpPr>
        <p:spPr bwMode="auto">
          <a:xfrm>
            <a:off x="656422" y="3134644"/>
            <a:ext cx="3197341" cy="1402148"/>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做了也完成不了</a:t>
            </a:r>
            <a:endParaRPr lang="zh-CN" altLang="en-US" sz="2000" dirty="0">
              <a:solidFill>
                <a:schemeClr val="tx1">
                  <a:lumMod val="75000"/>
                  <a:lumOff val="25000"/>
                </a:schemeClr>
              </a:solidFill>
              <a:cs typeface="+mn-ea"/>
              <a:sym typeface="+mn-lt"/>
            </a:endParaRPr>
          </a:p>
        </p:txBody>
      </p:sp>
      <p:sp>
        <p:nvSpPr>
          <p:cNvPr id="16" name="íš1ïdè"/>
          <p:cNvSpPr/>
          <p:nvPr/>
        </p:nvSpPr>
        <p:spPr bwMode="auto">
          <a:xfrm>
            <a:off x="4153239" y="2440980"/>
            <a:ext cx="4647673" cy="1402148"/>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习惯决定性格，性格决定命运</a:t>
            </a:r>
            <a:endParaRPr lang="zh-CN" altLang="en-US" sz="2000" dirty="0">
              <a:solidFill>
                <a:schemeClr val="tx1">
                  <a:lumMod val="75000"/>
                  <a:lumOff val="25000"/>
                </a:schemeClr>
              </a:solidFill>
              <a:cs typeface="+mn-ea"/>
              <a:sym typeface="+mn-lt"/>
            </a:endParaRPr>
          </a:p>
        </p:txBody>
      </p:sp>
      <p:sp>
        <p:nvSpPr>
          <p:cNvPr id="18" name="iş1íḑè"/>
          <p:cNvSpPr/>
          <p:nvPr/>
        </p:nvSpPr>
        <p:spPr bwMode="auto">
          <a:xfrm>
            <a:off x="4214835" y="4529376"/>
            <a:ext cx="4647673" cy="1402148"/>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说明计划不科学，或缺乏控制</a:t>
            </a:r>
            <a:endParaRPr lang="zh-CN" altLang="en-US" sz="2000" dirty="0">
              <a:solidFill>
                <a:schemeClr val="tx1">
                  <a:lumMod val="75000"/>
                  <a:lumOff val="25000"/>
                </a:schemeClr>
              </a:solidFill>
              <a:cs typeface="+mn-ea"/>
              <a:sym typeface="+mn-lt"/>
            </a:endParaRPr>
          </a:p>
        </p:txBody>
      </p:sp>
      <p:sp>
        <p:nvSpPr>
          <p:cNvPr id="20" name="îŝľïďe"/>
          <p:cNvSpPr/>
          <p:nvPr/>
        </p:nvSpPr>
        <p:spPr bwMode="auto">
          <a:xfrm>
            <a:off x="404071" y="3783226"/>
            <a:ext cx="2880256" cy="1402148"/>
          </a:xfrm>
          <a:prstGeom prst="rect">
            <a:avLst/>
          </a:prstGeom>
          <a:solidFill>
            <a:schemeClr val="accent1">
              <a:alpha val="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没有时间</a:t>
            </a:r>
            <a:endParaRPr lang="zh-CN" altLang="en-US" sz="2000" dirty="0">
              <a:solidFill>
                <a:schemeClr val="tx1">
                  <a:lumMod val="75000"/>
                  <a:lumOff val="25000"/>
                </a:schemeClr>
              </a:solidFill>
              <a:cs typeface="+mn-ea"/>
              <a:sym typeface="+mn-lt"/>
            </a:endParaRPr>
          </a:p>
        </p:txBody>
      </p:sp>
      <p:sp>
        <p:nvSpPr>
          <p:cNvPr id="22" name="ïŝḷiḑè"/>
          <p:cNvSpPr/>
          <p:nvPr/>
        </p:nvSpPr>
        <p:spPr bwMode="auto">
          <a:xfrm>
            <a:off x="4214835" y="3835718"/>
            <a:ext cx="2880256" cy="1402148"/>
          </a:xfrm>
          <a:prstGeom prst="rect">
            <a:avLst/>
          </a:prstGeom>
          <a:solidFill>
            <a:schemeClr val="accent1">
              <a:alpha val="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计划不如变化</a:t>
            </a:r>
            <a:endParaRPr lang="zh-CN" altLang="en-US" sz="2000" dirty="0">
              <a:solidFill>
                <a:schemeClr val="tx1">
                  <a:lumMod val="75000"/>
                  <a:lumOff val="25000"/>
                </a:schemeClr>
              </a:solidFill>
              <a:cs typeface="+mn-ea"/>
              <a:sym typeface="+mn-lt"/>
            </a:endParaRPr>
          </a:p>
        </p:txBody>
      </p:sp>
      <p:sp>
        <p:nvSpPr>
          <p:cNvPr id="24" name="íšḻîdê"/>
          <p:cNvSpPr/>
          <p:nvPr/>
        </p:nvSpPr>
        <p:spPr bwMode="auto">
          <a:xfrm>
            <a:off x="8097177" y="3321442"/>
            <a:ext cx="3690752" cy="1402148"/>
          </a:xfrm>
          <a:prstGeom prst="rect">
            <a:avLst/>
          </a:prstGeom>
          <a:solidFill>
            <a:schemeClr val="accent1">
              <a:alpha val="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lnSpc>
                <a:spcPct val="250000"/>
              </a:lnSpc>
              <a:buFont typeface="Arial" panose="020B0604020202020204" pitchFamily="34" charset="0"/>
              <a:buChar char="•"/>
            </a:pPr>
            <a:r>
              <a:rPr lang="zh-CN" altLang="en-US" sz="2000" dirty="0">
                <a:solidFill>
                  <a:schemeClr val="tx1">
                    <a:lumMod val="75000"/>
                    <a:lumOff val="25000"/>
                  </a:schemeClr>
                </a:solidFill>
                <a:cs typeface="+mn-ea"/>
                <a:sym typeface="+mn-lt"/>
              </a:rPr>
              <a:t>如果你没有时间去筹划，</a:t>
            </a:r>
            <a:endParaRPr lang="en-US" altLang="zh-CN" sz="2000" dirty="0">
              <a:solidFill>
                <a:schemeClr val="tx1">
                  <a:lumMod val="75000"/>
                  <a:lumOff val="25000"/>
                </a:schemeClr>
              </a:solidFill>
              <a:cs typeface="+mn-ea"/>
              <a:sym typeface="+mn-lt"/>
            </a:endParaRPr>
          </a:p>
          <a:p>
            <a:pPr marL="342900" indent="-342900" algn="ctr">
              <a:lnSpc>
                <a:spcPct val="250000"/>
              </a:lnSpc>
              <a:buFont typeface="Arial" panose="020B0604020202020204" pitchFamily="34" charset="0"/>
              <a:buChar char="•"/>
            </a:pPr>
            <a:r>
              <a:rPr lang="zh-CN" altLang="en-US" sz="2000" dirty="0">
                <a:solidFill>
                  <a:schemeClr val="tx1">
                    <a:lumMod val="75000"/>
                    <a:lumOff val="25000"/>
                  </a:schemeClr>
                </a:solidFill>
                <a:cs typeface="+mn-ea"/>
                <a:sym typeface="+mn-lt"/>
              </a:rPr>
              <a:t>就只有时间去后悔了</a:t>
            </a:r>
            <a:endParaRPr lang="zh-CN" altLang="en-US" sz="2000" dirty="0">
              <a:solidFill>
                <a:schemeClr val="tx1">
                  <a:lumMod val="75000"/>
                  <a:lumOff val="25000"/>
                </a:schemeClr>
              </a:solidFill>
              <a:cs typeface="+mn-ea"/>
              <a:sym typeface="+mn-lt"/>
            </a:endParaRPr>
          </a:p>
        </p:txBody>
      </p:sp>
      <p:sp>
        <p:nvSpPr>
          <p:cNvPr id="26" name="îṧḷîḓe"/>
          <p:cNvSpPr/>
          <p:nvPr/>
        </p:nvSpPr>
        <p:spPr bwMode="auto">
          <a:xfrm>
            <a:off x="477659" y="5123472"/>
            <a:ext cx="4647673" cy="1402148"/>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正是检视自己执行力的时候</a:t>
            </a:r>
            <a:endParaRPr lang="zh-CN" altLang="en-US" sz="2000" dirty="0">
              <a:solidFill>
                <a:schemeClr val="tx1">
                  <a:lumMod val="75000"/>
                  <a:lumOff val="25000"/>
                </a:schemeClr>
              </a:solidFill>
              <a:cs typeface="+mn-ea"/>
              <a:sym typeface="+mn-lt"/>
            </a:endParaRPr>
          </a:p>
        </p:txBody>
      </p:sp>
      <p:sp>
        <p:nvSpPr>
          <p:cNvPr id="28" name="iṣḷïḋè"/>
          <p:cNvSpPr/>
          <p:nvPr/>
        </p:nvSpPr>
        <p:spPr bwMode="auto">
          <a:xfrm>
            <a:off x="-370260" y="4491710"/>
            <a:ext cx="4647673" cy="1402148"/>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不知如何做</a:t>
            </a:r>
            <a:endParaRPr lang="zh-CN" altLang="en-US" sz="2000" dirty="0">
              <a:solidFill>
                <a:schemeClr val="tx1">
                  <a:lumMod val="75000"/>
                  <a:lumOff val="25000"/>
                </a:schemeClr>
              </a:solidFill>
              <a:cs typeface="+mn-ea"/>
              <a:sym typeface="+mn-lt"/>
            </a:endParaRPr>
          </a:p>
        </p:txBody>
      </p:sp>
      <p:sp>
        <p:nvSpPr>
          <p:cNvPr id="30" name="íṣľîḍè"/>
          <p:cNvSpPr/>
          <p:nvPr/>
        </p:nvSpPr>
        <p:spPr bwMode="auto">
          <a:xfrm>
            <a:off x="5001138" y="5202285"/>
            <a:ext cx="6090209" cy="1402148"/>
          </a:xfrm>
          <a:prstGeom prst="rect">
            <a:avLst/>
          </a:prstGeom>
          <a:noFill/>
          <a:ln w="38100">
            <a:noFill/>
          </a:ln>
        </p:spPr>
        <p:style>
          <a:lnRef idx="2">
            <a:schemeClr val="dk1"/>
          </a:lnRef>
          <a:fillRef idx="1">
            <a:schemeClr val="lt1"/>
          </a:fillRef>
          <a:effectRef idx="0">
            <a:schemeClr val="dk1"/>
          </a:effectRef>
          <a:fontRef idx="minor">
            <a:schemeClr val="dk1"/>
          </a:fontRef>
        </p:style>
        <p:txBody>
          <a:bodyPr rtlCol="0" anchor="ctr"/>
          <a:lstStyle/>
          <a:p>
            <a:pPr marL="342900" indent="-342900" algn="ctr">
              <a:buFont typeface="Arial" panose="020B0604020202020204" pitchFamily="34" charset="0"/>
              <a:buChar char="•"/>
            </a:pPr>
            <a:r>
              <a:rPr lang="zh-CN" altLang="en-US" sz="2000" dirty="0">
                <a:solidFill>
                  <a:schemeClr val="tx1">
                    <a:lumMod val="75000"/>
                    <a:lumOff val="25000"/>
                  </a:schemeClr>
                </a:solidFill>
                <a:cs typeface="+mn-ea"/>
                <a:sym typeface="+mn-lt"/>
              </a:rPr>
              <a:t>做计划正是为了应对变化，提高预见性</a:t>
            </a:r>
            <a:endParaRPr lang="zh-CN" altLang="en-US" sz="2000" dirty="0">
              <a:solidFill>
                <a:schemeClr val="tx1">
                  <a:lumMod val="75000"/>
                  <a:lumOff val="25000"/>
                </a:schemeClr>
              </a:solidFill>
              <a:cs typeface="+mn-ea"/>
              <a:sym typeface="+mn-lt"/>
            </a:endParaRPr>
          </a:p>
        </p:txBody>
      </p:sp>
    </p:spTree>
  </p:cSld>
  <p:clrMapOvr>
    <a:masterClrMapping/>
  </p:clrMapOvr>
  <p:transition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500" fill="hold"/>
                                        <p:tgtEl>
                                          <p:spTgt spid="6"/>
                                        </p:tgtEl>
                                        <p:attrNameLst>
                                          <p:attrName>ppt_x</p:attrName>
                                        </p:attrNameLst>
                                      </p:cBhvr>
                                      <p:tavLst>
                                        <p:tav tm="0">
                                          <p:val>
                                            <p:strVal val="#ppt_x"/>
                                          </p:val>
                                        </p:tav>
                                        <p:tav tm="100000">
                                          <p:val>
                                            <p:strVal val="#ppt_x"/>
                                          </p:val>
                                        </p:tav>
                                      </p:tavLst>
                                    </p:anim>
                                    <p:anim calcmode="lin" valueType="num">
                                      <p:cBhvr additive="base">
                                        <p:cTn id="53" dur="500" fill="hold"/>
                                        <p:tgtEl>
                                          <p:spTgt spid="6"/>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ppt_x"/>
                                          </p:val>
                                        </p:tav>
                                        <p:tav tm="100000">
                                          <p:val>
                                            <p:strVal val="#ppt_x"/>
                                          </p:val>
                                        </p:tav>
                                      </p:tavLst>
                                    </p:anim>
                                    <p:anim calcmode="lin" valueType="num">
                                      <p:cBhvr additive="base">
                                        <p:cTn id="5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ppt_x"/>
                                          </p:val>
                                        </p:tav>
                                        <p:tav tm="100000">
                                          <p:val>
                                            <p:strVal val="#ppt_x"/>
                                          </p:val>
                                        </p:tav>
                                      </p:tavLst>
                                    </p:anim>
                                    <p:anim calcmode="lin" valueType="num">
                                      <p:cBhvr additive="base">
                                        <p:cTn id="6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 grpId="0" bldLvl="0" animBg="1"/>
      <p:bldP spid="2" grpId="0" animBg="1"/>
      <p:bldP spid="3" grpId="0" animBg="1"/>
      <p:bldP spid="6" grpId="0" animBg="1"/>
      <p:bldP spid="14" grpId="0"/>
      <p:bldP spid="16" grpId="0"/>
      <p:bldP spid="18" grpId="0"/>
      <p:bldP spid="20" grpId="0" animBg="1"/>
      <p:bldP spid="22" grpId="0" animBg="1"/>
      <p:bldP spid="24" grpId="0" animBg="1"/>
      <p:bldP spid="26" grpId="0"/>
      <p:bldP spid="30" grpId="0"/>
    </p:bldLst>
  </p:timing>
</p:sld>
</file>

<file path=ppt/tags/tag1.xml><?xml version="1.0" encoding="utf-8"?>
<p:tagLst xmlns:p="http://schemas.openxmlformats.org/presentationml/2006/main">
  <p:tag name="ISLIDE.DIAGRAM" val="2436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3887</Words>
  <Application>WPS 演示</Application>
  <PresentationFormat>宽屏</PresentationFormat>
  <Paragraphs>412</Paragraphs>
  <Slides>27</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Arial</vt:lpstr>
      <vt:lpstr>宋体</vt:lpstr>
      <vt:lpstr>Wingdings</vt:lpstr>
      <vt:lpstr>黑体</vt:lpstr>
      <vt:lpstr>汉仪旗黑X1-55W</vt:lpstr>
      <vt:lpstr>微软雅黑</vt:lpstr>
      <vt:lpstr>等线</vt:lpstr>
      <vt:lpstr>Arial Unicode MS</vt:lpstr>
      <vt:lpstr>等线 Light</vt:lpstr>
      <vt:lpstr>Calibri</vt:lpstr>
      <vt:lpstr>Meiryo</vt:lpstr>
      <vt:lpstr>Yu Gothic UI</vt:lpstr>
      <vt:lpstr>Arial Narrow</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铭</cp:lastModifiedBy>
  <cp:revision>346</cp:revision>
  <dcterms:created xsi:type="dcterms:W3CDTF">2019-06-11T09:29:00Z</dcterms:created>
  <dcterms:modified xsi:type="dcterms:W3CDTF">2022-03-04T01:51:39Z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3ADD2101855A4C109A8EB419956068F7</vt:lpwstr>
  </property>
</Properties>
</file>