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 -bing" initials="L-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B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83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064" y="-1146"/>
      </p:cViewPr>
      <p:guideLst>
        <p:guide orient="horz" pos="824"/>
        <p:guide orient="horz" pos="3768"/>
        <p:guide pos="312"/>
        <p:guide pos="680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3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5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6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9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2" y="0"/>
            <a:ext cx="12159575" cy="6858000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7731125" y="4844286"/>
            <a:ext cx="329946" cy="329946"/>
          </a:xfrm>
          <a:prstGeom prst="ellipse">
            <a:avLst/>
          </a:prstGeom>
          <a:noFill/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84175" y="2159000"/>
            <a:ext cx="71469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300" dirty="0">
                <a:solidFill>
                  <a:srgbClr val="1FBCCF"/>
                </a:solidFill>
                <a:cs typeface="+mn-ea"/>
                <a:sym typeface="+mn-lt"/>
              </a:rPr>
              <a:t>浅谈班主任班级管理理念</a:t>
            </a:r>
            <a:endParaRPr lang="zh-CN" altLang="en-US" sz="6600" spc="300" dirty="0">
              <a:solidFill>
                <a:srgbClr val="1FBCC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67550" y="1114424"/>
            <a:ext cx="1831976" cy="183197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467600" y="1043990"/>
            <a:ext cx="4584700" cy="4584700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rot="18982418" flipV="1">
            <a:off x="11260338" y="347259"/>
            <a:ext cx="499283" cy="499283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07250" y="1124131"/>
            <a:ext cx="196850" cy="196850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78700" y="5565984"/>
            <a:ext cx="654050" cy="654050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5300" y="412234"/>
            <a:ext cx="2916115" cy="369332"/>
            <a:chOff x="495300" y="367024"/>
            <a:chExt cx="2916115" cy="369332"/>
          </a:xfrm>
        </p:grpSpPr>
        <p:sp>
          <p:nvSpPr>
            <p:cNvPr id="23" name="文本框 22"/>
            <p:cNvSpPr txBox="1"/>
            <p:nvPr/>
          </p:nvSpPr>
          <p:spPr>
            <a:xfrm>
              <a:off x="763588" y="367024"/>
              <a:ext cx="2647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 smtClean="0">
                  <a:solidFill>
                    <a:srgbClr val="1FBCCF"/>
                  </a:solidFill>
                  <a:cs typeface="+mn-ea"/>
                  <a:sym typeface="+mn-lt"/>
                </a:rPr>
                <a:t>XX</a:t>
              </a:r>
              <a:r>
                <a:rPr lang="zh-CN" altLang="en-US" spc="300" dirty="0" smtClean="0">
                  <a:solidFill>
                    <a:srgbClr val="1FBCCF"/>
                  </a:solidFill>
                  <a:cs typeface="+mn-ea"/>
                  <a:sym typeface="+mn-lt"/>
                </a:rPr>
                <a:t>附</a:t>
              </a:r>
              <a:r>
                <a:rPr lang="zh-CN" altLang="en-US" spc="300" dirty="0">
                  <a:solidFill>
                    <a:srgbClr val="1FBCCF"/>
                  </a:solidFill>
                  <a:cs typeface="+mn-ea"/>
                  <a:sym typeface="+mn-lt"/>
                </a:rPr>
                <a:t>属初级中学</a:t>
              </a:r>
              <a:endParaRPr lang="zh-CN" altLang="en-US" spc="300" dirty="0">
                <a:solidFill>
                  <a:srgbClr val="1FBCCF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95300" y="443774"/>
              <a:ext cx="268288" cy="215832"/>
              <a:chOff x="2867817" y="1055132"/>
              <a:chExt cx="449263" cy="264794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2867817" y="1055132"/>
                <a:ext cx="449263" cy="45719"/>
              </a:xfrm>
              <a:prstGeom prst="roundRect">
                <a:avLst>
                  <a:gd name="adj" fmla="val 50000"/>
                </a:avLst>
              </a:prstGeom>
              <a:solidFill>
                <a:srgbClr val="1FBC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: 圆角 24"/>
              <p:cNvSpPr/>
              <p:nvPr/>
            </p:nvSpPr>
            <p:spPr>
              <a:xfrm>
                <a:off x="2867817" y="1164670"/>
                <a:ext cx="449263" cy="45719"/>
              </a:xfrm>
              <a:prstGeom prst="roundRect">
                <a:avLst>
                  <a:gd name="adj" fmla="val 50000"/>
                </a:avLst>
              </a:prstGeom>
              <a:solidFill>
                <a:srgbClr val="1FBC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: 圆角 25"/>
              <p:cNvSpPr/>
              <p:nvPr/>
            </p:nvSpPr>
            <p:spPr>
              <a:xfrm>
                <a:off x="2867817" y="1274207"/>
                <a:ext cx="449263" cy="45719"/>
              </a:xfrm>
              <a:prstGeom prst="roundRect">
                <a:avLst>
                  <a:gd name="adj" fmla="val 50000"/>
                </a:avLst>
              </a:prstGeom>
              <a:solidFill>
                <a:srgbClr val="1FBC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矩形: 圆角 28"/>
          <p:cNvSpPr/>
          <p:nvPr/>
        </p:nvSpPr>
        <p:spPr>
          <a:xfrm>
            <a:off x="477044" y="5003800"/>
            <a:ext cx="1567656" cy="386332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30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2153444" y="5003800"/>
            <a:ext cx="1567656" cy="386332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pc="300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8130" y="1676181"/>
            <a:ext cx="6642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>
                <a:solidFill>
                  <a:srgbClr val="1FBCCF"/>
                </a:solidFill>
                <a:cs typeface="+mn-ea"/>
                <a:sym typeface="+mn-lt"/>
              </a:rPr>
              <a:t>MANAGEMENT PHILOSOPHY</a:t>
            </a:r>
            <a:endParaRPr lang="zh-CN" altLang="en-US" sz="2000" spc="300" dirty="0">
              <a:solidFill>
                <a:srgbClr val="1FBCCF"/>
              </a:solidFill>
              <a:cs typeface="+mn-ea"/>
              <a:sym typeface="+mn-lt"/>
            </a:endParaRPr>
          </a:p>
        </p:txBody>
      </p:sp>
      <p:sp>
        <p:nvSpPr>
          <p:cNvPr id="32" name="global-management_70654"/>
          <p:cNvSpPr>
            <a:spLocks noChangeAspect="1"/>
          </p:cNvSpPr>
          <p:nvPr/>
        </p:nvSpPr>
        <p:spPr bwMode="auto">
          <a:xfrm>
            <a:off x="4313867" y="3336926"/>
            <a:ext cx="697005" cy="771232"/>
          </a:xfrm>
          <a:custGeom>
            <a:avLst/>
            <a:gdLst>
              <a:gd name="connsiteX0" fmla="*/ 481589 w 546670"/>
              <a:gd name="connsiteY0" fmla="*/ 391913 h 604887"/>
              <a:gd name="connsiteX1" fmla="*/ 451551 w 546670"/>
              <a:gd name="connsiteY1" fmla="*/ 406688 h 604887"/>
              <a:gd name="connsiteX2" fmla="*/ 375678 w 546670"/>
              <a:gd name="connsiteY2" fmla="*/ 429906 h 604887"/>
              <a:gd name="connsiteX3" fmla="*/ 352427 w 546670"/>
              <a:gd name="connsiteY3" fmla="*/ 505670 h 604887"/>
              <a:gd name="connsiteX4" fmla="*/ 337631 w 546670"/>
              <a:gd name="connsiteY4" fmla="*/ 535554 h 604887"/>
              <a:gd name="connsiteX5" fmla="*/ 481589 w 546670"/>
              <a:gd name="connsiteY5" fmla="*/ 391913 h 604887"/>
              <a:gd name="connsiteX6" fmla="*/ 384133 w 546670"/>
              <a:gd name="connsiteY6" fmla="*/ 226609 h 604887"/>
              <a:gd name="connsiteX7" fmla="*/ 388361 w 546670"/>
              <a:gd name="connsiteY7" fmla="*/ 302373 h 604887"/>
              <a:gd name="connsiteX8" fmla="*/ 384133 w 546670"/>
              <a:gd name="connsiteY8" fmla="*/ 378137 h 604887"/>
              <a:gd name="connsiteX9" fmla="*/ 432639 w 546670"/>
              <a:gd name="connsiteY9" fmla="*/ 362029 h 604887"/>
              <a:gd name="connsiteX10" fmla="*/ 498165 w 546670"/>
              <a:gd name="connsiteY10" fmla="*/ 302373 h 604887"/>
              <a:gd name="connsiteX11" fmla="*/ 432639 w 546670"/>
              <a:gd name="connsiteY11" fmla="*/ 242717 h 604887"/>
              <a:gd name="connsiteX12" fmla="*/ 384133 w 546670"/>
              <a:gd name="connsiteY12" fmla="*/ 226609 h 604887"/>
              <a:gd name="connsiteX13" fmla="*/ 135706 w 546670"/>
              <a:gd name="connsiteY13" fmla="*/ 175523 h 604887"/>
              <a:gd name="connsiteX14" fmla="*/ 126473 w 546670"/>
              <a:gd name="connsiteY14" fmla="*/ 178856 h 604887"/>
              <a:gd name="connsiteX15" fmla="*/ 123248 w 546670"/>
              <a:gd name="connsiteY15" fmla="*/ 182633 h 604887"/>
              <a:gd name="connsiteX16" fmla="*/ 123248 w 546670"/>
              <a:gd name="connsiteY16" fmla="*/ 192075 h 604887"/>
              <a:gd name="connsiteX17" fmla="*/ 121801 w 546670"/>
              <a:gd name="connsiteY17" fmla="*/ 193075 h 604887"/>
              <a:gd name="connsiteX18" fmla="*/ 120912 w 546670"/>
              <a:gd name="connsiteY18" fmla="*/ 196075 h 604887"/>
              <a:gd name="connsiteX19" fmla="*/ 122914 w 546670"/>
              <a:gd name="connsiteY19" fmla="*/ 216404 h 604887"/>
              <a:gd name="connsiteX20" fmla="*/ 125695 w 546670"/>
              <a:gd name="connsiteY20" fmla="*/ 219737 h 604887"/>
              <a:gd name="connsiteX21" fmla="*/ 126807 w 546670"/>
              <a:gd name="connsiteY21" fmla="*/ 219848 h 604887"/>
              <a:gd name="connsiteX22" fmla="*/ 129810 w 546670"/>
              <a:gd name="connsiteY22" fmla="*/ 218293 h 604887"/>
              <a:gd name="connsiteX23" fmla="*/ 140600 w 546670"/>
              <a:gd name="connsiteY23" fmla="*/ 204073 h 604887"/>
              <a:gd name="connsiteX24" fmla="*/ 141379 w 546670"/>
              <a:gd name="connsiteY24" fmla="*/ 201740 h 604887"/>
              <a:gd name="connsiteX25" fmla="*/ 141379 w 546670"/>
              <a:gd name="connsiteY25" fmla="*/ 178856 h 604887"/>
              <a:gd name="connsiteX26" fmla="*/ 139488 w 546670"/>
              <a:gd name="connsiteY26" fmla="*/ 175634 h 604887"/>
              <a:gd name="connsiteX27" fmla="*/ 135706 w 546670"/>
              <a:gd name="connsiteY27" fmla="*/ 175523 h 604887"/>
              <a:gd name="connsiteX28" fmla="*/ 87208 w 546670"/>
              <a:gd name="connsiteY28" fmla="*/ 175523 h 604887"/>
              <a:gd name="connsiteX29" fmla="*/ 83537 w 546670"/>
              <a:gd name="connsiteY29" fmla="*/ 175634 h 604887"/>
              <a:gd name="connsiteX30" fmla="*/ 81646 w 546670"/>
              <a:gd name="connsiteY30" fmla="*/ 178856 h 604887"/>
              <a:gd name="connsiteX31" fmla="*/ 81646 w 546670"/>
              <a:gd name="connsiteY31" fmla="*/ 201740 h 604887"/>
              <a:gd name="connsiteX32" fmla="*/ 82425 w 546670"/>
              <a:gd name="connsiteY32" fmla="*/ 204073 h 604887"/>
              <a:gd name="connsiteX33" fmla="*/ 93103 w 546670"/>
              <a:gd name="connsiteY33" fmla="*/ 218293 h 604887"/>
              <a:gd name="connsiteX34" fmla="*/ 96218 w 546670"/>
              <a:gd name="connsiteY34" fmla="*/ 219848 h 604887"/>
              <a:gd name="connsiteX35" fmla="*/ 97219 w 546670"/>
              <a:gd name="connsiteY35" fmla="*/ 219737 h 604887"/>
              <a:gd name="connsiteX36" fmla="*/ 100000 w 546670"/>
              <a:gd name="connsiteY36" fmla="*/ 216404 h 604887"/>
              <a:gd name="connsiteX37" fmla="*/ 102113 w 546670"/>
              <a:gd name="connsiteY37" fmla="*/ 196075 h 604887"/>
              <a:gd name="connsiteX38" fmla="*/ 101112 w 546670"/>
              <a:gd name="connsiteY38" fmla="*/ 193075 h 604887"/>
              <a:gd name="connsiteX39" fmla="*/ 99666 w 546670"/>
              <a:gd name="connsiteY39" fmla="*/ 192075 h 604887"/>
              <a:gd name="connsiteX40" fmla="*/ 99666 w 546670"/>
              <a:gd name="connsiteY40" fmla="*/ 182633 h 604887"/>
              <a:gd name="connsiteX41" fmla="*/ 96551 w 546670"/>
              <a:gd name="connsiteY41" fmla="*/ 178856 h 604887"/>
              <a:gd name="connsiteX42" fmla="*/ 87208 w 546670"/>
              <a:gd name="connsiteY42" fmla="*/ 175523 h 604887"/>
              <a:gd name="connsiteX43" fmla="*/ 93214 w 546670"/>
              <a:gd name="connsiteY43" fmla="*/ 72653 h 604887"/>
              <a:gd name="connsiteX44" fmla="*/ 66629 w 546670"/>
              <a:gd name="connsiteY44" fmla="*/ 79652 h 604887"/>
              <a:gd name="connsiteX45" fmla="*/ 64516 w 546670"/>
              <a:gd name="connsiteY45" fmla="*/ 83096 h 604887"/>
              <a:gd name="connsiteX46" fmla="*/ 64516 w 546670"/>
              <a:gd name="connsiteY46" fmla="*/ 89872 h 604887"/>
              <a:gd name="connsiteX47" fmla="*/ 62959 w 546670"/>
              <a:gd name="connsiteY47" fmla="*/ 89872 h 604887"/>
              <a:gd name="connsiteX48" fmla="*/ 59065 w 546670"/>
              <a:gd name="connsiteY48" fmla="*/ 93761 h 604887"/>
              <a:gd name="connsiteX49" fmla="*/ 59065 w 546670"/>
              <a:gd name="connsiteY49" fmla="*/ 99982 h 604887"/>
              <a:gd name="connsiteX50" fmla="*/ 60845 w 546670"/>
              <a:gd name="connsiteY50" fmla="*/ 103203 h 604887"/>
              <a:gd name="connsiteX51" fmla="*/ 64516 w 546670"/>
              <a:gd name="connsiteY51" fmla="*/ 105647 h 604887"/>
              <a:gd name="connsiteX52" fmla="*/ 64738 w 546670"/>
              <a:gd name="connsiteY52" fmla="*/ 107202 h 604887"/>
              <a:gd name="connsiteX53" fmla="*/ 78531 w 546670"/>
              <a:gd name="connsiteY53" fmla="*/ 138974 h 604887"/>
              <a:gd name="connsiteX54" fmla="*/ 101223 w 546670"/>
              <a:gd name="connsiteY54" fmla="*/ 158526 h 604887"/>
              <a:gd name="connsiteX55" fmla="*/ 121801 w 546670"/>
              <a:gd name="connsiteY55" fmla="*/ 158526 h 604887"/>
              <a:gd name="connsiteX56" fmla="*/ 144493 w 546670"/>
              <a:gd name="connsiteY56" fmla="*/ 138974 h 604887"/>
              <a:gd name="connsiteX57" fmla="*/ 158175 w 546670"/>
              <a:gd name="connsiteY57" fmla="*/ 107202 h 604887"/>
              <a:gd name="connsiteX58" fmla="*/ 158398 w 546670"/>
              <a:gd name="connsiteY58" fmla="*/ 105647 h 604887"/>
              <a:gd name="connsiteX59" fmla="*/ 162179 w 546670"/>
              <a:gd name="connsiteY59" fmla="*/ 103203 h 604887"/>
              <a:gd name="connsiteX60" fmla="*/ 163848 w 546670"/>
              <a:gd name="connsiteY60" fmla="*/ 100093 h 604887"/>
              <a:gd name="connsiteX61" fmla="*/ 163848 w 546670"/>
              <a:gd name="connsiteY61" fmla="*/ 93761 h 604887"/>
              <a:gd name="connsiteX62" fmla="*/ 160066 w 546670"/>
              <a:gd name="connsiteY62" fmla="*/ 89872 h 604887"/>
              <a:gd name="connsiteX63" fmla="*/ 157953 w 546670"/>
              <a:gd name="connsiteY63" fmla="*/ 89872 h 604887"/>
              <a:gd name="connsiteX64" fmla="*/ 156729 w 546670"/>
              <a:gd name="connsiteY64" fmla="*/ 88650 h 604887"/>
              <a:gd name="connsiteX65" fmla="*/ 153058 w 546670"/>
              <a:gd name="connsiteY65" fmla="*/ 88317 h 604887"/>
              <a:gd name="connsiteX66" fmla="*/ 137930 w 546670"/>
              <a:gd name="connsiteY66" fmla="*/ 91761 h 604887"/>
              <a:gd name="connsiteX67" fmla="*/ 114460 w 546670"/>
              <a:gd name="connsiteY67" fmla="*/ 81207 h 604887"/>
              <a:gd name="connsiteX68" fmla="*/ 93214 w 546670"/>
              <a:gd name="connsiteY68" fmla="*/ 72653 h 604887"/>
              <a:gd name="connsiteX69" fmla="*/ 337631 w 546670"/>
              <a:gd name="connsiteY69" fmla="*/ 69193 h 604887"/>
              <a:gd name="connsiteX70" fmla="*/ 352427 w 546670"/>
              <a:gd name="connsiteY70" fmla="*/ 99187 h 604887"/>
              <a:gd name="connsiteX71" fmla="*/ 375678 w 546670"/>
              <a:gd name="connsiteY71" fmla="*/ 174952 h 604887"/>
              <a:gd name="connsiteX72" fmla="*/ 451551 w 546670"/>
              <a:gd name="connsiteY72" fmla="*/ 198059 h 604887"/>
              <a:gd name="connsiteX73" fmla="*/ 481589 w 546670"/>
              <a:gd name="connsiteY73" fmla="*/ 212945 h 604887"/>
              <a:gd name="connsiteX74" fmla="*/ 337631 w 546670"/>
              <a:gd name="connsiteY74" fmla="*/ 69193 h 604887"/>
              <a:gd name="connsiteX75" fmla="*/ 247963 w 546670"/>
              <a:gd name="connsiteY75" fmla="*/ 4093 h 604887"/>
              <a:gd name="connsiteX76" fmla="*/ 546670 w 546670"/>
              <a:gd name="connsiteY76" fmla="*/ 302373 h 604887"/>
              <a:gd name="connsiteX77" fmla="*/ 247963 w 546670"/>
              <a:gd name="connsiteY77" fmla="*/ 600653 h 604887"/>
              <a:gd name="connsiteX78" fmla="*/ 242957 w 546670"/>
              <a:gd name="connsiteY78" fmla="*/ 600653 h 604887"/>
              <a:gd name="connsiteX79" fmla="*/ 242957 w 546670"/>
              <a:gd name="connsiteY79" fmla="*/ 551662 h 604887"/>
              <a:gd name="connsiteX80" fmla="*/ 247963 w 546670"/>
              <a:gd name="connsiteY80" fmla="*/ 552217 h 604887"/>
              <a:gd name="connsiteX81" fmla="*/ 307705 w 546670"/>
              <a:gd name="connsiteY81" fmla="*/ 486674 h 604887"/>
              <a:gd name="connsiteX82" fmla="*/ 323836 w 546670"/>
              <a:gd name="connsiteY82" fmla="*/ 438238 h 604887"/>
              <a:gd name="connsiteX83" fmla="*/ 247963 w 546670"/>
              <a:gd name="connsiteY83" fmla="*/ 442570 h 604887"/>
              <a:gd name="connsiteX84" fmla="*/ 242957 w 546670"/>
              <a:gd name="connsiteY84" fmla="*/ 442570 h 604887"/>
              <a:gd name="connsiteX85" fmla="*/ 242957 w 546670"/>
              <a:gd name="connsiteY85" fmla="*/ 394024 h 604887"/>
              <a:gd name="connsiteX86" fmla="*/ 247963 w 546670"/>
              <a:gd name="connsiteY86" fmla="*/ 394135 h 604887"/>
              <a:gd name="connsiteX87" fmla="*/ 333848 w 546670"/>
              <a:gd name="connsiteY87" fmla="*/ 388136 h 604887"/>
              <a:gd name="connsiteX88" fmla="*/ 339856 w 546670"/>
              <a:gd name="connsiteY88" fmla="*/ 302373 h 604887"/>
              <a:gd name="connsiteX89" fmla="*/ 333848 w 546670"/>
              <a:gd name="connsiteY89" fmla="*/ 216722 h 604887"/>
              <a:gd name="connsiteX90" fmla="*/ 247963 w 546670"/>
              <a:gd name="connsiteY90" fmla="*/ 210723 h 604887"/>
              <a:gd name="connsiteX91" fmla="*/ 242957 w 546670"/>
              <a:gd name="connsiteY91" fmla="*/ 210723 h 604887"/>
              <a:gd name="connsiteX92" fmla="*/ 242957 w 546670"/>
              <a:gd name="connsiteY92" fmla="*/ 162287 h 604887"/>
              <a:gd name="connsiteX93" fmla="*/ 247963 w 546670"/>
              <a:gd name="connsiteY93" fmla="*/ 162176 h 604887"/>
              <a:gd name="connsiteX94" fmla="*/ 323836 w 546670"/>
              <a:gd name="connsiteY94" fmla="*/ 166509 h 604887"/>
              <a:gd name="connsiteX95" fmla="*/ 307705 w 546670"/>
              <a:gd name="connsiteY95" fmla="*/ 118073 h 604887"/>
              <a:gd name="connsiteX96" fmla="*/ 247963 w 546670"/>
              <a:gd name="connsiteY96" fmla="*/ 52640 h 604887"/>
              <a:gd name="connsiteX97" fmla="*/ 242957 w 546670"/>
              <a:gd name="connsiteY97" fmla="*/ 53196 h 604887"/>
              <a:gd name="connsiteX98" fmla="*/ 242957 w 546670"/>
              <a:gd name="connsiteY98" fmla="*/ 4204 h 604887"/>
              <a:gd name="connsiteX99" fmla="*/ 247963 w 546670"/>
              <a:gd name="connsiteY99" fmla="*/ 4093 h 604887"/>
              <a:gd name="connsiteX100" fmla="*/ 101779 w 546670"/>
              <a:gd name="connsiteY100" fmla="*/ 0 h 604887"/>
              <a:gd name="connsiteX101" fmla="*/ 121134 w 546670"/>
              <a:gd name="connsiteY101" fmla="*/ 0 h 604887"/>
              <a:gd name="connsiteX102" fmla="*/ 180978 w 546670"/>
              <a:gd name="connsiteY102" fmla="*/ 59656 h 604887"/>
              <a:gd name="connsiteX103" fmla="*/ 180978 w 546670"/>
              <a:gd name="connsiteY103" fmla="*/ 78430 h 604887"/>
              <a:gd name="connsiteX104" fmla="*/ 184315 w 546670"/>
              <a:gd name="connsiteY104" fmla="*/ 89095 h 604887"/>
              <a:gd name="connsiteX105" fmla="*/ 184315 w 546670"/>
              <a:gd name="connsiteY105" fmla="*/ 102426 h 604887"/>
              <a:gd name="connsiteX106" fmla="*/ 177752 w 546670"/>
              <a:gd name="connsiteY106" fmla="*/ 116534 h 604887"/>
              <a:gd name="connsiteX107" fmla="*/ 173859 w 546670"/>
              <a:gd name="connsiteY107" fmla="*/ 126643 h 604887"/>
              <a:gd name="connsiteX108" fmla="*/ 161067 w 546670"/>
              <a:gd name="connsiteY108" fmla="*/ 150861 h 604887"/>
              <a:gd name="connsiteX109" fmla="*/ 152502 w 546670"/>
              <a:gd name="connsiteY109" fmla="*/ 161748 h 604887"/>
              <a:gd name="connsiteX110" fmla="*/ 160400 w 546670"/>
              <a:gd name="connsiteY110" fmla="*/ 167747 h 604887"/>
              <a:gd name="connsiteX111" fmla="*/ 204115 w 546670"/>
              <a:gd name="connsiteY111" fmla="*/ 176412 h 604887"/>
              <a:gd name="connsiteX112" fmla="*/ 223692 w 546670"/>
              <a:gd name="connsiteY112" fmla="*/ 200407 h 604887"/>
              <a:gd name="connsiteX113" fmla="*/ 223692 w 546670"/>
              <a:gd name="connsiteY113" fmla="*/ 358044 h 604887"/>
              <a:gd name="connsiteX114" fmla="*/ 221467 w 546670"/>
              <a:gd name="connsiteY114" fmla="*/ 368265 h 604887"/>
              <a:gd name="connsiteX115" fmla="*/ 221467 w 546670"/>
              <a:gd name="connsiteY115" fmla="*/ 385484 h 604887"/>
              <a:gd name="connsiteX116" fmla="*/ 200110 w 546670"/>
              <a:gd name="connsiteY116" fmla="*/ 406813 h 604887"/>
              <a:gd name="connsiteX117" fmla="*/ 188431 w 546670"/>
              <a:gd name="connsiteY117" fmla="*/ 403369 h 604887"/>
              <a:gd name="connsiteX118" fmla="*/ 188431 w 546670"/>
              <a:gd name="connsiteY118" fmla="*/ 566561 h 604887"/>
              <a:gd name="connsiteX119" fmla="*/ 150166 w 546670"/>
              <a:gd name="connsiteY119" fmla="*/ 604887 h 604887"/>
              <a:gd name="connsiteX120" fmla="*/ 111902 w 546670"/>
              <a:gd name="connsiteY120" fmla="*/ 566561 h 604887"/>
              <a:gd name="connsiteX121" fmla="*/ 73526 w 546670"/>
              <a:gd name="connsiteY121" fmla="*/ 604887 h 604887"/>
              <a:gd name="connsiteX122" fmla="*/ 35261 w 546670"/>
              <a:gd name="connsiteY122" fmla="*/ 566561 h 604887"/>
              <a:gd name="connsiteX123" fmla="*/ 35261 w 546670"/>
              <a:gd name="connsiteY123" fmla="*/ 403369 h 604887"/>
              <a:gd name="connsiteX124" fmla="*/ 23582 w 546670"/>
              <a:gd name="connsiteY124" fmla="*/ 406813 h 604887"/>
              <a:gd name="connsiteX125" fmla="*/ 2225 w 546670"/>
              <a:gd name="connsiteY125" fmla="*/ 385484 h 604887"/>
              <a:gd name="connsiteX126" fmla="*/ 2225 w 546670"/>
              <a:gd name="connsiteY126" fmla="*/ 368265 h 604887"/>
              <a:gd name="connsiteX127" fmla="*/ 0 w 546670"/>
              <a:gd name="connsiteY127" fmla="*/ 358044 h 604887"/>
              <a:gd name="connsiteX128" fmla="*/ 0 w 546670"/>
              <a:gd name="connsiteY128" fmla="*/ 200296 h 604887"/>
              <a:gd name="connsiteX129" fmla="*/ 19577 w 546670"/>
              <a:gd name="connsiteY129" fmla="*/ 176412 h 604887"/>
              <a:gd name="connsiteX130" fmla="*/ 62625 w 546670"/>
              <a:gd name="connsiteY130" fmla="*/ 167747 h 604887"/>
              <a:gd name="connsiteX131" fmla="*/ 70522 w 546670"/>
              <a:gd name="connsiteY131" fmla="*/ 161748 h 604887"/>
              <a:gd name="connsiteX132" fmla="*/ 61957 w 546670"/>
              <a:gd name="connsiteY132" fmla="*/ 150861 h 604887"/>
              <a:gd name="connsiteX133" fmla="*/ 49054 w 546670"/>
              <a:gd name="connsiteY133" fmla="*/ 126643 h 604887"/>
              <a:gd name="connsiteX134" fmla="*/ 45161 w 546670"/>
              <a:gd name="connsiteY134" fmla="*/ 116534 h 604887"/>
              <a:gd name="connsiteX135" fmla="*/ 38598 w 546670"/>
              <a:gd name="connsiteY135" fmla="*/ 102426 h 604887"/>
              <a:gd name="connsiteX136" fmla="*/ 38598 w 546670"/>
              <a:gd name="connsiteY136" fmla="*/ 89095 h 604887"/>
              <a:gd name="connsiteX137" fmla="*/ 42047 w 546670"/>
              <a:gd name="connsiteY137" fmla="*/ 78430 h 604887"/>
              <a:gd name="connsiteX138" fmla="*/ 42047 w 546670"/>
              <a:gd name="connsiteY138" fmla="*/ 59656 h 604887"/>
              <a:gd name="connsiteX139" fmla="*/ 101779 w 546670"/>
              <a:gd name="connsiteY139" fmla="*/ 0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546670" h="604887">
                <a:moveTo>
                  <a:pt x="481589" y="391913"/>
                </a:moveTo>
                <a:cubicBezTo>
                  <a:pt x="472466" y="397134"/>
                  <a:pt x="462454" y="402133"/>
                  <a:pt x="451551" y="406688"/>
                </a:cubicBezTo>
                <a:cubicBezTo>
                  <a:pt x="428967" y="416242"/>
                  <a:pt x="403269" y="424018"/>
                  <a:pt x="375678" y="429906"/>
                </a:cubicBezTo>
                <a:cubicBezTo>
                  <a:pt x="369782" y="457457"/>
                  <a:pt x="361995" y="483008"/>
                  <a:pt x="352427" y="505670"/>
                </a:cubicBezTo>
                <a:cubicBezTo>
                  <a:pt x="347866" y="516446"/>
                  <a:pt x="342860" y="526444"/>
                  <a:pt x="337631" y="535554"/>
                </a:cubicBezTo>
                <a:cubicBezTo>
                  <a:pt x="403602" y="510225"/>
                  <a:pt x="456112" y="457790"/>
                  <a:pt x="481589" y="391913"/>
                </a:cubicBezTo>
                <a:close/>
                <a:moveTo>
                  <a:pt x="384133" y="226609"/>
                </a:moveTo>
                <a:cubicBezTo>
                  <a:pt x="386915" y="251049"/>
                  <a:pt x="388361" y="276489"/>
                  <a:pt x="388361" y="302373"/>
                </a:cubicBezTo>
                <a:cubicBezTo>
                  <a:pt x="388361" y="328369"/>
                  <a:pt x="386915" y="353697"/>
                  <a:pt x="384133" y="378137"/>
                </a:cubicBezTo>
                <a:cubicBezTo>
                  <a:pt x="401600" y="373694"/>
                  <a:pt x="417842" y="368250"/>
                  <a:pt x="432639" y="362029"/>
                </a:cubicBezTo>
                <a:cubicBezTo>
                  <a:pt x="473690" y="344699"/>
                  <a:pt x="498165" y="322370"/>
                  <a:pt x="498165" y="302373"/>
                </a:cubicBezTo>
                <a:cubicBezTo>
                  <a:pt x="498165" y="282377"/>
                  <a:pt x="473690" y="260047"/>
                  <a:pt x="432639" y="242717"/>
                </a:cubicBezTo>
                <a:cubicBezTo>
                  <a:pt x="417842" y="236496"/>
                  <a:pt x="401600" y="231164"/>
                  <a:pt x="384133" y="226609"/>
                </a:cubicBezTo>
                <a:close/>
                <a:moveTo>
                  <a:pt x="135706" y="175523"/>
                </a:moveTo>
                <a:cubicBezTo>
                  <a:pt x="132591" y="177189"/>
                  <a:pt x="129477" y="178300"/>
                  <a:pt x="126473" y="178856"/>
                </a:cubicBezTo>
                <a:cubicBezTo>
                  <a:pt x="124582" y="179189"/>
                  <a:pt x="123248" y="180744"/>
                  <a:pt x="123248" y="182633"/>
                </a:cubicBezTo>
                <a:lnTo>
                  <a:pt x="123248" y="192075"/>
                </a:lnTo>
                <a:cubicBezTo>
                  <a:pt x="122691" y="192298"/>
                  <a:pt x="122246" y="192631"/>
                  <a:pt x="121801" y="193075"/>
                </a:cubicBezTo>
                <a:cubicBezTo>
                  <a:pt x="121134" y="193964"/>
                  <a:pt x="120689" y="194964"/>
                  <a:pt x="120912" y="196075"/>
                </a:cubicBezTo>
                <a:lnTo>
                  <a:pt x="122914" y="216404"/>
                </a:lnTo>
                <a:cubicBezTo>
                  <a:pt x="123136" y="217960"/>
                  <a:pt x="124249" y="219293"/>
                  <a:pt x="125695" y="219737"/>
                </a:cubicBezTo>
                <a:cubicBezTo>
                  <a:pt x="126028" y="219737"/>
                  <a:pt x="126473" y="219848"/>
                  <a:pt x="126807" y="219848"/>
                </a:cubicBezTo>
                <a:cubicBezTo>
                  <a:pt x="127919" y="219848"/>
                  <a:pt x="129032" y="219293"/>
                  <a:pt x="129810" y="218293"/>
                </a:cubicBezTo>
                <a:lnTo>
                  <a:pt x="140600" y="204073"/>
                </a:lnTo>
                <a:cubicBezTo>
                  <a:pt x="141045" y="203407"/>
                  <a:pt x="141379" y="202629"/>
                  <a:pt x="141379" y="201740"/>
                </a:cubicBezTo>
                <a:lnTo>
                  <a:pt x="141379" y="178856"/>
                </a:lnTo>
                <a:cubicBezTo>
                  <a:pt x="141379" y="177523"/>
                  <a:pt x="140600" y="176301"/>
                  <a:pt x="139488" y="175634"/>
                </a:cubicBezTo>
                <a:cubicBezTo>
                  <a:pt x="138375" y="174968"/>
                  <a:pt x="136929" y="174856"/>
                  <a:pt x="135706" y="175523"/>
                </a:cubicBezTo>
                <a:close/>
                <a:moveTo>
                  <a:pt x="87208" y="175523"/>
                </a:moveTo>
                <a:cubicBezTo>
                  <a:pt x="86095" y="174856"/>
                  <a:pt x="84649" y="174968"/>
                  <a:pt x="83537" y="175634"/>
                </a:cubicBezTo>
                <a:cubicBezTo>
                  <a:pt x="82313" y="176301"/>
                  <a:pt x="81646" y="177523"/>
                  <a:pt x="81646" y="178856"/>
                </a:cubicBezTo>
                <a:lnTo>
                  <a:pt x="81646" y="201740"/>
                </a:lnTo>
                <a:cubicBezTo>
                  <a:pt x="81646" y="202629"/>
                  <a:pt x="81868" y="203407"/>
                  <a:pt x="82425" y="204073"/>
                </a:cubicBezTo>
                <a:lnTo>
                  <a:pt x="93103" y="218293"/>
                </a:lnTo>
                <a:cubicBezTo>
                  <a:pt x="93882" y="219293"/>
                  <a:pt x="94994" y="219848"/>
                  <a:pt x="96218" y="219848"/>
                </a:cubicBezTo>
                <a:cubicBezTo>
                  <a:pt x="96551" y="219848"/>
                  <a:pt x="96885" y="219848"/>
                  <a:pt x="97219" y="219737"/>
                </a:cubicBezTo>
                <a:cubicBezTo>
                  <a:pt x="98776" y="219293"/>
                  <a:pt x="99888" y="217960"/>
                  <a:pt x="100000" y="216404"/>
                </a:cubicBezTo>
                <a:lnTo>
                  <a:pt x="102113" y="196075"/>
                </a:lnTo>
                <a:cubicBezTo>
                  <a:pt x="102224" y="194964"/>
                  <a:pt x="101891" y="193964"/>
                  <a:pt x="101112" y="193075"/>
                </a:cubicBezTo>
                <a:cubicBezTo>
                  <a:pt x="100778" y="192631"/>
                  <a:pt x="100222" y="192298"/>
                  <a:pt x="99666" y="192075"/>
                </a:cubicBezTo>
                <a:lnTo>
                  <a:pt x="99666" y="182633"/>
                </a:lnTo>
                <a:cubicBezTo>
                  <a:pt x="99666" y="180744"/>
                  <a:pt x="98331" y="179189"/>
                  <a:pt x="96551" y="178856"/>
                </a:cubicBezTo>
                <a:cubicBezTo>
                  <a:pt x="93548" y="178300"/>
                  <a:pt x="90433" y="177189"/>
                  <a:pt x="87208" y="175523"/>
                </a:cubicBezTo>
                <a:close/>
                <a:moveTo>
                  <a:pt x="93214" y="72653"/>
                </a:moveTo>
                <a:cubicBezTo>
                  <a:pt x="82313" y="72653"/>
                  <a:pt x="71857" y="77097"/>
                  <a:pt x="66629" y="79652"/>
                </a:cubicBezTo>
                <a:cubicBezTo>
                  <a:pt x="65294" y="80319"/>
                  <a:pt x="64516" y="81652"/>
                  <a:pt x="64516" y="83096"/>
                </a:cubicBezTo>
                <a:lnTo>
                  <a:pt x="64516" y="89872"/>
                </a:lnTo>
                <a:lnTo>
                  <a:pt x="62959" y="89872"/>
                </a:lnTo>
                <a:cubicBezTo>
                  <a:pt x="60845" y="89872"/>
                  <a:pt x="59065" y="91650"/>
                  <a:pt x="59065" y="93761"/>
                </a:cubicBezTo>
                <a:lnTo>
                  <a:pt x="59065" y="99982"/>
                </a:lnTo>
                <a:cubicBezTo>
                  <a:pt x="59065" y="101315"/>
                  <a:pt x="59733" y="102537"/>
                  <a:pt x="60845" y="103203"/>
                </a:cubicBezTo>
                <a:lnTo>
                  <a:pt x="64516" y="105647"/>
                </a:lnTo>
                <a:lnTo>
                  <a:pt x="64738" y="107202"/>
                </a:lnTo>
                <a:cubicBezTo>
                  <a:pt x="65962" y="116423"/>
                  <a:pt x="71079" y="128199"/>
                  <a:pt x="78531" y="138974"/>
                </a:cubicBezTo>
                <a:cubicBezTo>
                  <a:pt x="87875" y="152527"/>
                  <a:pt x="96663" y="158526"/>
                  <a:pt x="101223" y="158526"/>
                </a:cubicBezTo>
                <a:lnTo>
                  <a:pt x="121801" y="158526"/>
                </a:lnTo>
                <a:cubicBezTo>
                  <a:pt x="126362" y="158526"/>
                  <a:pt x="135150" y="152527"/>
                  <a:pt x="144493" y="138974"/>
                </a:cubicBezTo>
                <a:cubicBezTo>
                  <a:pt x="151835" y="128199"/>
                  <a:pt x="156951" y="116423"/>
                  <a:pt x="158175" y="107202"/>
                </a:cubicBezTo>
                <a:lnTo>
                  <a:pt x="158398" y="105647"/>
                </a:lnTo>
                <a:lnTo>
                  <a:pt x="162179" y="103203"/>
                </a:lnTo>
                <a:cubicBezTo>
                  <a:pt x="163181" y="102537"/>
                  <a:pt x="163848" y="101315"/>
                  <a:pt x="163848" y="100093"/>
                </a:cubicBezTo>
                <a:lnTo>
                  <a:pt x="163848" y="93761"/>
                </a:lnTo>
                <a:cubicBezTo>
                  <a:pt x="163848" y="91650"/>
                  <a:pt x="162179" y="89872"/>
                  <a:pt x="160066" y="89872"/>
                </a:cubicBezTo>
                <a:lnTo>
                  <a:pt x="157953" y="89872"/>
                </a:lnTo>
                <a:cubicBezTo>
                  <a:pt x="157619" y="89428"/>
                  <a:pt x="157285" y="88984"/>
                  <a:pt x="156729" y="88650"/>
                </a:cubicBezTo>
                <a:cubicBezTo>
                  <a:pt x="155617" y="87984"/>
                  <a:pt x="154282" y="87873"/>
                  <a:pt x="153058" y="88317"/>
                </a:cubicBezTo>
                <a:cubicBezTo>
                  <a:pt x="147942" y="90650"/>
                  <a:pt x="142825" y="91761"/>
                  <a:pt x="137930" y="91761"/>
                </a:cubicBezTo>
                <a:cubicBezTo>
                  <a:pt x="129254" y="91761"/>
                  <a:pt x="121357" y="88206"/>
                  <a:pt x="114460" y="81207"/>
                </a:cubicBezTo>
                <a:cubicBezTo>
                  <a:pt x="109010" y="75542"/>
                  <a:pt x="101779" y="72653"/>
                  <a:pt x="93214" y="72653"/>
                </a:cubicBezTo>
                <a:close/>
                <a:moveTo>
                  <a:pt x="337631" y="69193"/>
                </a:moveTo>
                <a:cubicBezTo>
                  <a:pt x="342860" y="78302"/>
                  <a:pt x="347866" y="88300"/>
                  <a:pt x="352427" y="99187"/>
                </a:cubicBezTo>
                <a:cubicBezTo>
                  <a:pt x="361995" y="121739"/>
                  <a:pt x="369782" y="147290"/>
                  <a:pt x="375678" y="174952"/>
                </a:cubicBezTo>
                <a:cubicBezTo>
                  <a:pt x="403269" y="180728"/>
                  <a:pt x="428967" y="188505"/>
                  <a:pt x="451551" y="198059"/>
                </a:cubicBezTo>
                <a:cubicBezTo>
                  <a:pt x="462454" y="202724"/>
                  <a:pt x="472466" y="207612"/>
                  <a:pt x="481589" y="212945"/>
                </a:cubicBezTo>
                <a:cubicBezTo>
                  <a:pt x="456112" y="147068"/>
                  <a:pt x="403602" y="94633"/>
                  <a:pt x="337631" y="69193"/>
                </a:cubicBezTo>
                <a:close/>
                <a:moveTo>
                  <a:pt x="247963" y="4093"/>
                </a:moveTo>
                <a:cubicBezTo>
                  <a:pt x="412725" y="4093"/>
                  <a:pt x="546670" y="137958"/>
                  <a:pt x="546670" y="302373"/>
                </a:cubicBezTo>
                <a:cubicBezTo>
                  <a:pt x="546670" y="466899"/>
                  <a:pt x="412725" y="600653"/>
                  <a:pt x="247963" y="600653"/>
                </a:cubicBezTo>
                <a:cubicBezTo>
                  <a:pt x="246295" y="600653"/>
                  <a:pt x="244626" y="600653"/>
                  <a:pt x="242957" y="600653"/>
                </a:cubicBezTo>
                <a:lnTo>
                  <a:pt x="242957" y="551662"/>
                </a:lnTo>
                <a:cubicBezTo>
                  <a:pt x="244626" y="551995"/>
                  <a:pt x="246295" y="552217"/>
                  <a:pt x="247963" y="552217"/>
                </a:cubicBezTo>
                <a:cubicBezTo>
                  <a:pt x="268100" y="552217"/>
                  <a:pt x="290350" y="527666"/>
                  <a:pt x="307705" y="486674"/>
                </a:cubicBezTo>
                <a:cubicBezTo>
                  <a:pt x="314046" y="472010"/>
                  <a:pt x="319386" y="455679"/>
                  <a:pt x="323836" y="438238"/>
                </a:cubicBezTo>
                <a:cubicBezTo>
                  <a:pt x="299472" y="441126"/>
                  <a:pt x="273996" y="442570"/>
                  <a:pt x="247963" y="442570"/>
                </a:cubicBezTo>
                <a:cubicBezTo>
                  <a:pt x="246295" y="442570"/>
                  <a:pt x="244626" y="442570"/>
                  <a:pt x="242957" y="442570"/>
                </a:cubicBezTo>
                <a:lnTo>
                  <a:pt x="242957" y="394024"/>
                </a:lnTo>
                <a:cubicBezTo>
                  <a:pt x="244626" y="394024"/>
                  <a:pt x="246295" y="394135"/>
                  <a:pt x="247963" y="394135"/>
                </a:cubicBezTo>
                <a:cubicBezTo>
                  <a:pt x="277778" y="394135"/>
                  <a:pt x="306703" y="392024"/>
                  <a:pt x="333848" y="388136"/>
                </a:cubicBezTo>
                <a:cubicBezTo>
                  <a:pt x="337742" y="361029"/>
                  <a:pt x="339856" y="332146"/>
                  <a:pt x="339856" y="302373"/>
                </a:cubicBezTo>
                <a:cubicBezTo>
                  <a:pt x="339856" y="272712"/>
                  <a:pt x="337742" y="243828"/>
                  <a:pt x="333848" y="216722"/>
                </a:cubicBezTo>
                <a:cubicBezTo>
                  <a:pt x="306703" y="212723"/>
                  <a:pt x="277778" y="210723"/>
                  <a:pt x="247963" y="210723"/>
                </a:cubicBezTo>
                <a:cubicBezTo>
                  <a:pt x="246295" y="210723"/>
                  <a:pt x="244626" y="210723"/>
                  <a:pt x="242957" y="210723"/>
                </a:cubicBezTo>
                <a:lnTo>
                  <a:pt x="242957" y="162287"/>
                </a:lnTo>
                <a:cubicBezTo>
                  <a:pt x="244626" y="162287"/>
                  <a:pt x="246295" y="162176"/>
                  <a:pt x="247963" y="162176"/>
                </a:cubicBezTo>
                <a:cubicBezTo>
                  <a:pt x="273996" y="162176"/>
                  <a:pt x="299472" y="163731"/>
                  <a:pt x="323836" y="166509"/>
                </a:cubicBezTo>
                <a:cubicBezTo>
                  <a:pt x="319386" y="149067"/>
                  <a:pt x="314046" y="132848"/>
                  <a:pt x="307705" y="118073"/>
                </a:cubicBezTo>
                <a:cubicBezTo>
                  <a:pt x="290350" y="77080"/>
                  <a:pt x="268100" y="52640"/>
                  <a:pt x="247963" y="52640"/>
                </a:cubicBezTo>
                <a:cubicBezTo>
                  <a:pt x="246295" y="52640"/>
                  <a:pt x="244626" y="52862"/>
                  <a:pt x="242957" y="53196"/>
                </a:cubicBezTo>
                <a:lnTo>
                  <a:pt x="242957" y="4204"/>
                </a:lnTo>
                <a:cubicBezTo>
                  <a:pt x="244626" y="4204"/>
                  <a:pt x="246295" y="4093"/>
                  <a:pt x="247963" y="4093"/>
                </a:cubicBezTo>
                <a:close/>
                <a:moveTo>
                  <a:pt x="101779" y="0"/>
                </a:moveTo>
                <a:lnTo>
                  <a:pt x="121134" y="0"/>
                </a:lnTo>
                <a:cubicBezTo>
                  <a:pt x="154171" y="0"/>
                  <a:pt x="180978" y="26773"/>
                  <a:pt x="180978" y="59656"/>
                </a:cubicBezTo>
                <a:lnTo>
                  <a:pt x="180978" y="78430"/>
                </a:lnTo>
                <a:cubicBezTo>
                  <a:pt x="183203" y="81541"/>
                  <a:pt x="184315" y="85318"/>
                  <a:pt x="184315" y="89095"/>
                </a:cubicBezTo>
                <a:lnTo>
                  <a:pt x="184315" y="102426"/>
                </a:lnTo>
                <a:cubicBezTo>
                  <a:pt x="184315" y="107869"/>
                  <a:pt x="181868" y="113090"/>
                  <a:pt x="177752" y="116534"/>
                </a:cubicBezTo>
                <a:cubicBezTo>
                  <a:pt x="176751" y="119867"/>
                  <a:pt x="175416" y="123311"/>
                  <a:pt x="173859" y="126643"/>
                </a:cubicBezTo>
                <a:cubicBezTo>
                  <a:pt x="170856" y="134753"/>
                  <a:pt x="166406" y="143085"/>
                  <a:pt x="161067" y="150861"/>
                </a:cubicBezTo>
                <a:cubicBezTo>
                  <a:pt x="158842" y="154083"/>
                  <a:pt x="155839" y="157860"/>
                  <a:pt x="152502" y="161748"/>
                </a:cubicBezTo>
                <a:cubicBezTo>
                  <a:pt x="155505" y="163192"/>
                  <a:pt x="158175" y="165192"/>
                  <a:pt x="160400" y="167747"/>
                </a:cubicBezTo>
                <a:lnTo>
                  <a:pt x="204115" y="176412"/>
                </a:lnTo>
                <a:cubicBezTo>
                  <a:pt x="215461" y="178745"/>
                  <a:pt x="223692" y="188743"/>
                  <a:pt x="223692" y="200407"/>
                </a:cubicBezTo>
                <a:lnTo>
                  <a:pt x="223692" y="358044"/>
                </a:lnTo>
                <a:cubicBezTo>
                  <a:pt x="223692" y="361710"/>
                  <a:pt x="222913" y="365154"/>
                  <a:pt x="221467" y="368265"/>
                </a:cubicBezTo>
                <a:lnTo>
                  <a:pt x="221467" y="385484"/>
                </a:lnTo>
                <a:cubicBezTo>
                  <a:pt x="221467" y="397259"/>
                  <a:pt x="211901" y="406813"/>
                  <a:pt x="200110" y="406813"/>
                </a:cubicBezTo>
                <a:cubicBezTo>
                  <a:pt x="195772" y="406813"/>
                  <a:pt x="191879" y="405591"/>
                  <a:pt x="188431" y="403369"/>
                </a:cubicBezTo>
                <a:lnTo>
                  <a:pt x="188431" y="566561"/>
                </a:lnTo>
                <a:cubicBezTo>
                  <a:pt x="188431" y="587668"/>
                  <a:pt x="171301" y="604887"/>
                  <a:pt x="150166" y="604887"/>
                </a:cubicBezTo>
                <a:cubicBezTo>
                  <a:pt x="129032" y="604887"/>
                  <a:pt x="111902" y="587668"/>
                  <a:pt x="111902" y="566561"/>
                </a:cubicBezTo>
                <a:cubicBezTo>
                  <a:pt x="111902" y="587668"/>
                  <a:pt x="94772" y="604887"/>
                  <a:pt x="73526" y="604887"/>
                </a:cubicBezTo>
                <a:cubicBezTo>
                  <a:pt x="52391" y="604887"/>
                  <a:pt x="35261" y="587668"/>
                  <a:pt x="35261" y="566561"/>
                </a:cubicBezTo>
                <a:lnTo>
                  <a:pt x="35261" y="403369"/>
                </a:lnTo>
                <a:cubicBezTo>
                  <a:pt x="31924" y="405591"/>
                  <a:pt x="27920" y="406813"/>
                  <a:pt x="23582" y="406813"/>
                </a:cubicBezTo>
                <a:cubicBezTo>
                  <a:pt x="11791" y="406813"/>
                  <a:pt x="2225" y="397259"/>
                  <a:pt x="2225" y="385484"/>
                </a:cubicBezTo>
                <a:lnTo>
                  <a:pt x="2225" y="368265"/>
                </a:lnTo>
                <a:cubicBezTo>
                  <a:pt x="779" y="365154"/>
                  <a:pt x="0" y="361710"/>
                  <a:pt x="0" y="358044"/>
                </a:cubicBezTo>
                <a:lnTo>
                  <a:pt x="0" y="200296"/>
                </a:lnTo>
                <a:cubicBezTo>
                  <a:pt x="0" y="188743"/>
                  <a:pt x="8231" y="178745"/>
                  <a:pt x="19577" y="176412"/>
                </a:cubicBezTo>
                <a:lnTo>
                  <a:pt x="62625" y="167747"/>
                </a:lnTo>
                <a:cubicBezTo>
                  <a:pt x="64850" y="165192"/>
                  <a:pt x="67519" y="163192"/>
                  <a:pt x="70522" y="161748"/>
                </a:cubicBezTo>
                <a:cubicBezTo>
                  <a:pt x="67074" y="157971"/>
                  <a:pt x="64182" y="154083"/>
                  <a:pt x="61957" y="150861"/>
                </a:cubicBezTo>
                <a:cubicBezTo>
                  <a:pt x="56618" y="143085"/>
                  <a:pt x="52169" y="134753"/>
                  <a:pt x="49054" y="126643"/>
                </a:cubicBezTo>
                <a:cubicBezTo>
                  <a:pt x="47497" y="123311"/>
                  <a:pt x="46273" y="119867"/>
                  <a:pt x="45161" y="116534"/>
                </a:cubicBezTo>
                <a:cubicBezTo>
                  <a:pt x="41045" y="113090"/>
                  <a:pt x="38598" y="107869"/>
                  <a:pt x="38598" y="102426"/>
                </a:cubicBezTo>
                <a:lnTo>
                  <a:pt x="38598" y="89095"/>
                </a:lnTo>
                <a:cubicBezTo>
                  <a:pt x="38598" y="85318"/>
                  <a:pt x="39822" y="81541"/>
                  <a:pt x="42047" y="78430"/>
                </a:cubicBezTo>
                <a:lnTo>
                  <a:pt x="42047" y="59656"/>
                </a:lnTo>
                <a:cubicBezTo>
                  <a:pt x="42047" y="26773"/>
                  <a:pt x="68854" y="0"/>
                  <a:pt x="101779" y="0"/>
                </a:cubicBezTo>
                <a:close/>
              </a:path>
            </a:pathLst>
          </a:custGeom>
          <a:solidFill>
            <a:srgbClr val="1FBCC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3" grpId="0"/>
      <p:bldP spid="17" grpId="0" animBg="1"/>
      <p:bldP spid="18" grpId="0" animBg="1"/>
      <p:bldP spid="19" grpId="0" animBg="1"/>
      <p:bldP spid="20" grpId="0" animBg="1"/>
      <p:bldP spid="21" grpId="0" animBg="1"/>
      <p:bldP spid="29" grpId="0" animBg="1"/>
      <p:bldP spid="30" grpId="0" animBg="1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五、以人格魅力去感染孩子。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494585" y="2220150"/>
            <a:ext cx="46501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虽是一种“无声的教育”，却能达到“此时无声胜有声”的效果，“身正”，对班主任来说尤为重要。班主任要为人师表。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1" y="1296361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01970" y="2825263"/>
            <a:ext cx="4422016" cy="2732720"/>
            <a:chOff x="6400800" y="1818411"/>
            <a:chExt cx="4455884" cy="1866279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400800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494585" y="3886945"/>
            <a:ext cx="4650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言行一致，以高尚的道德，良好的个性教育孩子。如果连自己看到垃圾就不知拾起，待人接物视而不见的又从何谈起去教育孩子呢？！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flipH="1">
            <a:off x="1125415" y="2121878"/>
            <a:ext cx="4469840" cy="445477"/>
          </a:xfrm>
          <a:prstGeom prst="roundRect">
            <a:avLst>
              <a:gd name="adj" fmla="val 18796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为人师表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1" grpId="0" animBg="1"/>
      <p:bldP spid="23" grpId="0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六、营造正确的舆论，创建良好班风和学风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494585" y="2090637"/>
            <a:ext cx="46501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在班集体中只有形成了正确的舆论与良好的班风和学风，才能使集体具有巨大的教育力量，成为教育的主体。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1" y="1296361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91739" y="1795625"/>
            <a:ext cx="4432247" cy="2732720"/>
            <a:chOff x="6390490" y="1818411"/>
            <a:chExt cx="4466193" cy="1866279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390490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494585" y="3952817"/>
            <a:ext cx="46501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但这是一个长期工程，它需要班主任及全体任课教师一起花费较长的时间，做大量的工作才能养成。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flipH="1">
            <a:off x="1222547" y="4796732"/>
            <a:ext cx="4275576" cy="445477"/>
          </a:xfrm>
          <a:prstGeom prst="roundRect">
            <a:avLst>
              <a:gd name="adj" fmla="val 18796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形成正确的舆论与良好的班风和学风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1" grpId="0" animBg="1"/>
      <p:bldP spid="23" grpId="0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424811" y="843733"/>
              <a:ext cx="750277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七、强职业道德修养，以自己的人格感染学生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955323" y="2161931"/>
            <a:ext cx="51063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班主任的言行举止、品德性格和为人处世的态度，对学生都起着潜移默化的作用，所以我时刻严格要求自己，自己带头去做，凡要求学生不要做的，我自己决不做。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1" y="1296361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01970" y="1916023"/>
            <a:ext cx="3743749" cy="2266729"/>
            <a:chOff x="6400800" y="1818411"/>
            <a:chExt cx="4547952" cy="1866279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492868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0600" y="4879917"/>
            <a:ext cx="102108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比如：我要求学生上学不能迟到，每天我都提前来学校，并到教室与学生同在；要求学生讲卫生，对卫生不合格的学生，我会领到水房帮他洗脸或监督洗完。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flipH="1">
            <a:off x="5182550" y="2060331"/>
            <a:ext cx="588342" cy="1978112"/>
          </a:xfrm>
          <a:prstGeom prst="roundRect">
            <a:avLst>
              <a:gd name="adj" fmla="val 18796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以身作则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95769" y="4525407"/>
            <a:ext cx="10000463" cy="71994"/>
            <a:chOff x="1117601" y="2036207"/>
            <a:chExt cx="10000463" cy="71994"/>
          </a:xfrm>
        </p:grpSpPr>
        <p:sp>
          <p:nvSpPr>
            <p:cNvPr id="25" name="椭圆 24"/>
            <p:cNvSpPr/>
            <p:nvPr/>
          </p:nvSpPr>
          <p:spPr>
            <a:xfrm>
              <a:off x="1117601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277815" y="2072204"/>
              <a:ext cx="9694985" cy="0"/>
            </a:xfrm>
            <a:prstGeom prst="line">
              <a:avLst/>
            </a:prstGeom>
            <a:ln w="12700">
              <a:solidFill>
                <a:srgbClr val="1FBCC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1046070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1" grpId="0" animBg="1"/>
      <p:bldP spid="23" grpId="0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424811" y="843733"/>
              <a:ext cx="750277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七、强职业道德修养，以自己的人格感染学生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002323" y="2060331"/>
            <a:ext cx="382367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我会亲手捡起学生不小心丢在地上的一块纸片；要求学生之间和谐相处，班级建立学习互助小组，与学困生聊家常，鼓励他好好完成作业，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1" y="1296361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95900" y="1916023"/>
            <a:ext cx="5785519" cy="2266729"/>
            <a:chOff x="6400800" y="1818411"/>
            <a:chExt cx="4547952" cy="1866279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492868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0600" y="4888989"/>
            <a:ext cx="102108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要求学生文明礼貌，我在什么地方都跟学生主动问好</a:t>
            </a:r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我相信教师的良好个性品质一旦得到学生的认同，就会激起学生的学习需求，从而由认同到模仿乃至内化。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95769" y="4525407"/>
            <a:ext cx="10000463" cy="71994"/>
            <a:chOff x="1117601" y="2036207"/>
            <a:chExt cx="10000463" cy="71994"/>
          </a:xfrm>
        </p:grpSpPr>
        <p:sp>
          <p:nvSpPr>
            <p:cNvPr id="25" name="椭圆 24"/>
            <p:cNvSpPr/>
            <p:nvPr/>
          </p:nvSpPr>
          <p:spPr>
            <a:xfrm>
              <a:off x="1117601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277815" y="2072204"/>
              <a:ext cx="9694985" cy="0"/>
            </a:xfrm>
            <a:prstGeom prst="line">
              <a:avLst/>
            </a:prstGeom>
            <a:ln w="12700">
              <a:solidFill>
                <a:srgbClr val="1FBCC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1046070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1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424811" y="843733"/>
              <a:ext cx="750277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结束语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002323" y="2287656"/>
            <a:ext cx="32394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班主任工作是一项艰巨复杂的工程，要做一个优秀的班主任，管好一个班级确实是不容易的。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1" y="1296361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43450" y="1789023"/>
            <a:ext cx="2794000" cy="2266729"/>
            <a:chOff x="6400800" y="1818411"/>
            <a:chExt cx="4653719" cy="1866279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598635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0600" y="4636803"/>
            <a:ext cx="102108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在新时期的班级管理中，班主任面临着许多新问题，新情况。只有努力提高自身素质，只有不断向新老班主任们学习，取长补短</a:t>
            </a:r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才能不断进步。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39100" y="1789023"/>
            <a:ext cx="2794000" cy="2266729"/>
            <a:chOff x="6400800" y="1818411"/>
            <a:chExt cx="4653719" cy="1866279"/>
          </a:xfrm>
        </p:grpSpPr>
        <p:sp>
          <p:nvSpPr>
            <p:cNvPr id="30" name="矩形: 圆角 29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: 圆角 30"/>
            <p:cNvSpPr/>
            <p:nvPr/>
          </p:nvSpPr>
          <p:spPr>
            <a:xfrm flipH="1">
              <a:off x="6598635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1" grpId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2" y="0"/>
            <a:ext cx="12159575" cy="6858000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7731125" y="4844286"/>
            <a:ext cx="329946" cy="329946"/>
          </a:xfrm>
          <a:prstGeom prst="ellipse">
            <a:avLst/>
          </a:prstGeom>
          <a:noFill/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84175" y="2376714"/>
            <a:ext cx="71469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spc="300" dirty="0">
                <a:solidFill>
                  <a:srgbClr val="1FBCCF"/>
                </a:solidFill>
                <a:cs typeface="+mn-ea"/>
                <a:sym typeface="+mn-lt"/>
              </a:rPr>
              <a:t>谢谢欣赏</a:t>
            </a:r>
            <a:endParaRPr lang="zh-CN" altLang="en-US" sz="11500" spc="300" dirty="0">
              <a:solidFill>
                <a:srgbClr val="1FBCC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67550" y="1114424"/>
            <a:ext cx="1831976" cy="183197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467600" y="1043990"/>
            <a:ext cx="4584700" cy="4584700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rot="18982418" flipV="1">
            <a:off x="11260338" y="347259"/>
            <a:ext cx="499283" cy="499283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07250" y="1124131"/>
            <a:ext cx="196850" cy="196850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78700" y="5565984"/>
            <a:ext cx="654050" cy="654050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5300" y="412234"/>
            <a:ext cx="2916115" cy="369332"/>
            <a:chOff x="495300" y="367024"/>
            <a:chExt cx="2916115" cy="369332"/>
          </a:xfrm>
        </p:grpSpPr>
        <p:sp>
          <p:nvSpPr>
            <p:cNvPr id="23" name="文本框 22"/>
            <p:cNvSpPr txBox="1"/>
            <p:nvPr/>
          </p:nvSpPr>
          <p:spPr>
            <a:xfrm>
              <a:off x="763588" y="367024"/>
              <a:ext cx="2647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rgbClr val="1FBCCF"/>
                  </a:solidFill>
                  <a:cs typeface="+mn-ea"/>
                  <a:sym typeface="+mn-lt"/>
                </a:rPr>
                <a:t>XX</a:t>
              </a:r>
              <a:r>
                <a:rPr lang="zh-CN" altLang="en-US" spc="300" dirty="0" smtClean="0">
                  <a:solidFill>
                    <a:srgbClr val="1FBCCF"/>
                  </a:solidFill>
                  <a:cs typeface="+mn-ea"/>
                  <a:sym typeface="+mn-lt"/>
                </a:rPr>
                <a:t>附</a:t>
              </a:r>
              <a:r>
                <a:rPr lang="zh-CN" altLang="en-US" spc="300" dirty="0">
                  <a:solidFill>
                    <a:srgbClr val="1FBCCF"/>
                  </a:solidFill>
                  <a:cs typeface="+mn-ea"/>
                  <a:sym typeface="+mn-lt"/>
                </a:rPr>
                <a:t>属初级中学</a:t>
              </a:r>
              <a:endParaRPr lang="zh-CN" altLang="en-US" spc="300" dirty="0">
                <a:solidFill>
                  <a:srgbClr val="1FBCCF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95300" y="443774"/>
              <a:ext cx="268288" cy="215832"/>
              <a:chOff x="2867817" y="1055132"/>
              <a:chExt cx="449263" cy="264794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2867817" y="1055132"/>
                <a:ext cx="449263" cy="45719"/>
              </a:xfrm>
              <a:prstGeom prst="roundRect">
                <a:avLst>
                  <a:gd name="adj" fmla="val 50000"/>
                </a:avLst>
              </a:prstGeom>
              <a:solidFill>
                <a:srgbClr val="1FBC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: 圆角 24"/>
              <p:cNvSpPr/>
              <p:nvPr/>
            </p:nvSpPr>
            <p:spPr>
              <a:xfrm>
                <a:off x="2867817" y="1164670"/>
                <a:ext cx="449263" cy="45719"/>
              </a:xfrm>
              <a:prstGeom prst="roundRect">
                <a:avLst>
                  <a:gd name="adj" fmla="val 50000"/>
                </a:avLst>
              </a:prstGeom>
              <a:solidFill>
                <a:srgbClr val="1FBC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: 圆角 25"/>
              <p:cNvSpPr/>
              <p:nvPr/>
            </p:nvSpPr>
            <p:spPr>
              <a:xfrm>
                <a:off x="2867817" y="1274207"/>
                <a:ext cx="449263" cy="45719"/>
              </a:xfrm>
              <a:prstGeom prst="roundRect">
                <a:avLst>
                  <a:gd name="adj" fmla="val 50000"/>
                </a:avLst>
              </a:prstGeom>
              <a:solidFill>
                <a:srgbClr val="1FBC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520702" y="4317781"/>
            <a:ext cx="6642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>
                <a:solidFill>
                  <a:srgbClr val="1FBCCF"/>
                </a:solidFill>
                <a:cs typeface="+mn-ea"/>
                <a:sym typeface="+mn-lt"/>
              </a:rPr>
              <a:t>Thank you !</a:t>
            </a:r>
            <a:endParaRPr lang="zh-CN" altLang="en-US" sz="2000" spc="300" dirty="0">
              <a:solidFill>
                <a:srgbClr val="1FBCCF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98057" y="4555936"/>
            <a:ext cx="3512457" cy="0"/>
          </a:xfrm>
          <a:prstGeom prst="line">
            <a:avLst/>
          </a:prstGeom>
          <a:ln>
            <a:solidFill>
              <a:srgbClr val="1FBC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3" grpId="0"/>
      <p:bldP spid="17" grpId="0" animBg="1"/>
      <p:bldP spid="18" grpId="0" animBg="1"/>
      <p:bldP spid="19" grpId="0" animBg="1"/>
      <p:bldP spid="20" grpId="0" animBg="1"/>
      <p:bldP spid="2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723073" y="843733"/>
            <a:ext cx="4745855" cy="437152"/>
            <a:chOff x="3673661" y="665933"/>
            <a:chExt cx="47458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4202792" y="665933"/>
              <a:ext cx="3687592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开  篇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8271061" y="8102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673661" y="8102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2032000"/>
            <a:ext cx="52959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大家好！</a:t>
            </a:r>
            <a:endParaRPr lang="en-US" altLang="zh-CN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今天在此发言，我感到有点诚惶诚恐，因为在座的有比我工作经验丰富的老教师、老班主任。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731303" y="1917700"/>
            <a:ext cx="3157034" cy="3157034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646592" y="1270000"/>
            <a:ext cx="3326456" cy="480060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117600" y="3810000"/>
            <a:ext cx="52959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我的发言谈不上什么经验介绍，更多的是粗浅地谈一谈班主任工作中的点滴做法，不当之处敬请大家批评指正。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741678" y="1446894"/>
            <a:ext cx="499283" cy="499283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0" grpId="0" animBg="1"/>
      <p:bldP spid="43" grpId="0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723073" y="843733"/>
            <a:ext cx="4745855" cy="437152"/>
            <a:chOff x="3673661" y="665933"/>
            <a:chExt cx="47458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4202792" y="665933"/>
              <a:ext cx="3687592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开  篇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8271061" y="8102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673661" y="8102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2159000"/>
            <a:ext cx="5295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众所周知，班主任工作是非常辛苦和琐碎的，班主任不但要教好所任教的学科，还要使所带的班级具有良好的班风，使每个学生各方面都得到充分发展，形成良好的个性品质。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112303" y="1917700"/>
            <a:ext cx="3157034" cy="3157034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0" y="1514075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117600" y="4445000"/>
            <a:ext cx="4216400" cy="458395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所以，不付出是不会有收获的。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82934" y="1798134"/>
            <a:ext cx="3548566" cy="3548566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rot="18982418" flipV="1">
            <a:off x="6309494" y="4001398"/>
            <a:ext cx="644250" cy="644250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0" grpId="0" animBg="1"/>
      <p:bldP spid="51" grpId="0" animBg="1"/>
      <p:bldP spid="9" grpId="0" animBg="1"/>
      <p:bldP spid="11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一、增强管理意识</a:t>
              </a:r>
              <a:r>
                <a:rPr lang="en-US" altLang="zh-CN" sz="2400" spc="300" dirty="0">
                  <a:solidFill>
                    <a:schemeClr val="bg1"/>
                  </a:solidFill>
                  <a:cs typeface="+mn-ea"/>
                  <a:sym typeface="+mn-lt"/>
                </a:rPr>
                <a:t>——</a:t>
              </a:r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班级更上一个台阶。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2155045"/>
            <a:ext cx="41510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、完善班干部队伍。开学初，创建了更加完善的班级管理体制，加入了新鲜血液，让更多学生得到锻炼的机会。明确了班级努力和前进的方向。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17600" y="4555863"/>
            <a:ext cx="99949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、定期召开班干部会，总结工作中的得失，促进班级工作的发展。努力提高班干部的工作能力，经常找他们谈心，帮助他们改进工作方法，在适当的范围内放权，调动他们的积极性和主动性。 做到事事有总结。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7124700" y="1857918"/>
            <a:ext cx="3911600" cy="2031196"/>
          </a:xfrm>
          <a:prstGeom prst="roundRect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6591300" y="1968500"/>
            <a:ext cx="4343400" cy="1920614"/>
          </a:xfrm>
          <a:prstGeom prst="round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079500" y="1901371"/>
            <a:ext cx="960823" cy="45719"/>
          </a:xfrm>
          <a:prstGeom prst="roundRect">
            <a:avLst/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1079500" y="4354285"/>
            <a:ext cx="960823" cy="45719"/>
          </a:xfrm>
          <a:prstGeom prst="roundRect">
            <a:avLst/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22" grpId="0"/>
      <p:bldP spid="23" grpId="0" animBg="1"/>
      <p:bldP spid="13" grpId="0" animBg="1"/>
      <p:bldP spid="9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二、蹲下身交流，尊重和关心学生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2077965"/>
            <a:ext cx="52959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专家们都说，班主任做的越久，“教师本位”心理就越来越严重。而克服它的最好方法就是“心理置换”，站在孩子的角度来看待问题</a:t>
            </a:r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.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15886" y="4218385"/>
            <a:ext cx="919661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因此，作为一名班主任，觉得首先要有民主精神，尊重和信任学生，与学生平等相待。譬如，一开学我就和学生们一起制定了</a:t>
            </a:r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班级公约</a:t>
            </a:r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，让学生感到自己是班级的主人，这一举动也体现了老师对学生的尊重。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 flipH="1">
            <a:off x="6557930" y="1762350"/>
            <a:ext cx="1903188" cy="1775480"/>
          </a:xfrm>
          <a:prstGeom prst="roundRect">
            <a:avLst>
              <a:gd name="adj" fmla="val 8839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“心理置换”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 flipH="1">
            <a:off x="1129588" y="3975341"/>
            <a:ext cx="641155" cy="1775480"/>
          </a:xfrm>
          <a:prstGeom prst="roundRect">
            <a:avLst>
              <a:gd name="adj" fmla="val 8839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班级公约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 flipH="1">
            <a:off x="8662499" y="1762350"/>
            <a:ext cx="2324813" cy="1775480"/>
          </a:xfrm>
          <a:prstGeom prst="roundRect">
            <a:avLst>
              <a:gd name="adj" fmla="val 8839"/>
            </a:avLst>
          </a:prstGeom>
          <a:blipFill dpi="0"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22" grpId="0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尊重和关心学生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1836639"/>
            <a:ext cx="467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作为一名班主任要关心班级里的每一位学生，要对每个学生的家庭生活、学习情况做到全面深入的了解，特别多关心家庭有特殊情况的学困生，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15886" y="4025298"/>
            <a:ext cx="37882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为什么她近来上课注意力分散，心不在焉？为什么有的学生成绩突然下降？为什么在近期作业总是不能完成等。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 flipH="1">
            <a:off x="1129588" y="4061568"/>
            <a:ext cx="641155" cy="1775480"/>
          </a:xfrm>
          <a:prstGeom prst="roundRect">
            <a:avLst>
              <a:gd name="adj" fmla="val 8839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关心学生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79886" y="1836638"/>
            <a:ext cx="4992911" cy="3591704"/>
            <a:chOff x="6400800" y="1793096"/>
            <a:chExt cx="4571997" cy="1891594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516914" y="1793096"/>
              <a:ext cx="4455883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017" r="-37017"/>
              </a:stretch>
            </a:blipFill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22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三、助其成长，赏识和宽容学生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2083382"/>
            <a:ext cx="52959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世上没有教不好的学生，就看你会不会运用“赏识教育”这把开启学生心灵的金钥匙。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79900" y="3560841"/>
            <a:ext cx="68326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顺应学生心理的成熟过程，以尊重个性，激励学生在宽松的教育环境中成长，是一种最具有活力的教育方法。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54794" y="3338647"/>
            <a:ext cx="2749658" cy="2675619"/>
            <a:chOff x="6400800" y="1862297"/>
            <a:chExt cx="4571997" cy="1822393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516913" y="1862297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279900" y="4725612"/>
            <a:ext cx="68326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在教育教学中，无论是对所谓的好学生，还是对犯有错误的学生都要用赏识的眼光去看待他们，让他们在老师的赏识中改正错误，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 flipH="1">
            <a:off x="6603999" y="2007861"/>
            <a:ext cx="972896" cy="946949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尊重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 flipH="1">
            <a:off x="7772253" y="2007861"/>
            <a:ext cx="972896" cy="946949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信任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 flipH="1">
            <a:off x="8940507" y="2007861"/>
            <a:ext cx="972896" cy="946949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宽容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flipH="1">
            <a:off x="10108760" y="2007861"/>
            <a:ext cx="972896" cy="946949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激励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22" grpId="0"/>
      <p:bldP spid="23" grpId="0"/>
      <p:bldP spid="20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请记住成功的欢乐是一种巨大的精神力量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1965453"/>
            <a:ext cx="85725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苏霍姆林斯基说过：“请记住成功的欢乐是一种巨大的精神力量，它可以促进孩子好好学习的愿望。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 rot="18982418" flipV="1">
            <a:off x="10857971" y="1296361"/>
            <a:ext cx="284896" cy="284896"/>
          </a:xfrm>
          <a:prstGeom prst="ellipse">
            <a:avLst/>
          </a:prstGeom>
          <a:pattFill prst="wdUpDiag">
            <a:fgClr>
              <a:srgbClr val="1FBCC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572500" y="3046548"/>
            <a:ext cx="2532742" cy="2464544"/>
            <a:chOff x="6400800" y="1862297"/>
            <a:chExt cx="4571997" cy="1822393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516913" y="1862297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17600" y="3116012"/>
            <a:ext cx="71628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因此，在日常教学中，作为班主任我经常举办形式多样的小组竞赛活动，让后进生也能有展现各种能力的机会与舞台，让他们也能在集体活动中体验成功的欢乐，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flipH="1">
            <a:off x="9846505" y="1609272"/>
            <a:ext cx="1235151" cy="1202210"/>
          </a:xfrm>
          <a:prstGeom prst="roundRect">
            <a:avLst>
              <a:gd name="adj" fmla="val 50000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成功的欢乐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17600" y="4682069"/>
            <a:ext cx="71628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比如，我让学生进行小组竞赛，一星期评比一次，表现突出的小组，可以获得各种嘉奖。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51" grpId="0" animBg="1"/>
      <p:bldP spid="23" grpId="0"/>
      <p:bldP spid="27" grpId="0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矩形: 圆角 9"/>
          <p:cNvSpPr/>
          <p:nvPr/>
        </p:nvSpPr>
        <p:spPr>
          <a:xfrm>
            <a:off x="551544" y="624114"/>
            <a:ext cx="11088914" cy="5609772"/>
          </a:xfrm>
          <a:prstGeom prst="roundRect">
            <a:avLst>
              <a:gd name="adj" fmla="val 3507"/>
            </a:avLst>
          </a:prstGeom>
          <a:solidFill>
            <a:schemeClr val="bg1"/>
          </a:solidFill>
          <a:ln w="38100">
            <a:solidFill>
              <a:srgbClr val="1FBC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40323" y="843733"/>
            <a:ext cx="8111355" cy="437152"/>
            <a:chOff x="2120519" y="843733"/>
            <a:chExt cx="8111355" cy="437152"/>
          </a:xfrm>
        </p:grpSpPr>
        <p:sp>
          <p:nvSpPr>
            <p:cNvPr id="29" name="矩形: 圆角 28"/>
            <p:cNvSpPr/>
            <p:nvPr/>
          </p:nvSpPr>
          <p:spPr>
            <a:xfrm>
              <a:off x="2601146" y="843733"/>
              <a:ext cx="7150100" cy="437152"/>
            </a:xfrm>
            <a:prstGeom prst="roundRect">
              <a:avLst>
                <a:gd name="adj" fmla="val 50000"/>
              </a:avLst>
            </a:prstGeom>
            <a:solidFill>
              <a:srgbClr val="1FB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cs typeface="+mn-ea"/>
                  <a:sym typeface="+mn-lt"/>
                </a:rPr>
                <a:t>　四、对孩子要微笑、宽容、耐心。 </a:t>
              </a:r>
              <a:endParaRPr lang="zh-CN" altLang="en-US" sz="24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00834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120519" y="988082"/>
              <a:ext cx="148455" cy="148455"/>
            </a:xfrm>
            <a:prstGeom prst="ellipse">
              <a:avLst/>
            </a:prstGeom>
            <a:noFill/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117600" y="2475268"/>
            <a:ext cx="53848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在教育中我总是对孩子多一些柔和，少一些苛刻，多一些引导少一些压力，因为我认为微笑会让孩子觉得你是太阳；爱会让孩子对你产生信赖；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46985" y="3751384"/>
            <a:ext cx="4434810" cy="1759705"/>
            <a:chOff x="6400800" y="1818411"/>
            <a:chExt cx="4547952" cy="1866279"/>
          </a:xfrm>
        </p:grpSpPr>
        <p:sp>
          <p:nvSpPr>
            <p:cNvPr id="24" name="矩形: 圆角 23"/>
            <p:cNvSpPr/>
            <p:nvPr/>
          </p:nvSpPr>
          <p:spPr>
            <a:xfrm flipH="1">
              <a:off x="6400800" y="1909210"/>
              <a:ext cx="4455883" cy="1775480"/>
            </a:xfrm>
            <a:prstGeom prst="roundRect">
              <a:avLst>
                <a:gd name="adj" fmla="val 8839"/>
              </a:avLst>
            </a:prstGeom>
            <a:pattFill prst="wdUpDiag">
              <a:fgClr>
                <a:srgbClr val="1FBCC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 flipH="1">
              <a:off x="6492868" y="1818411"/>
              <a:ext cx="4455884" cy="1775480"/>
            </a:xfrm>
            <a:prstGeom prst="roundRect">
              <a:avLst>
                <a:gd name="adj" fmla="val 8839"/>
              </a:avLst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3810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17600" y="4480355"/>
            <a:ext cx="5384800" cy="874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defRPr>
            </a:lvl1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宽容会让孩子变得轻松。试着用童真去体会孩子的世界你一定会有很大的收获。 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 flipH="1">
            <a:off x="6611815" y="2074985"/>
            <a:ext cx="4469840" cy="445477"/>
          </a:xfrm>
          <a:prstGeom prst="roundRect">
            <a:avLst>
              <a:gd name="adj" fmla="val 18796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多一些柔和，少一些苛刻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17601" y="2036207"/>
            <a:ext cx="5288763" cy="71994"/>
            <a:chOff x="1117601" y="2036207"/>
            <a:chExt cx="5288763" cy="71994"/>
          </a:xfrm>
        </p:grpSpPr>
        <p:sp>
          <p:nvSpPr>
            <p:cNvPr id="22" name="椭圆 21"/>
            <p:cNvSpPr/>
            <p:nvPr/>
          </p:nvSpPr>
          <p:spPr>
            <a:xfrm>
              <a:off x="1117601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277815" y="2072204"/>
              <a:ext cx="5076093" cy="0"/>
            </a:xfrm>
            <a:prstGeom prst="line">
              <a:avLst/>
            </a:prstGeom>
            <a:ln w="12700">
              <a:solidFill>
                <a:srgbClr val="1FBCC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6334370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17601" y="4216700"/>
            <a:ext cx="5288763" cy="71994"/>
            <a:chOff x="1117601" y="2036207"/>
            <a:chExt cx="5288763" cy="71994"/>
          </a:xfrm>
        </p:grpSpPr>
        <p:sp>
          <p:nvSpPr>
            <p:cNvPr id="31" name="椭圆 30"/>
            <p:cNvSpPr/>
            <p:nvPr/>
          </p:nvSpPr>
          <p:spPr>
            <a:xfrm>
              <a:off x="1117601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277815" y="2072204"/>
              <a:ext cx="5076093" cy="0"/>
            </a:xfrm>
            <a:prstGeom prst="line">
              <a:avLst/>
            </a:prstGeom>
            <a:ln w="12700">
              <a:solidFill>
                <a:srgbClr val="1FBCC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6334370" y="2036207"/>
              <a:ext cx="71994" cy="71994"/>
            </a:xfrm>
            <a:prstGeom prst="ellipse">
              <a:avLst/>
            </a:prstGeom>
            <a:noFill/>
            <a:ln w="19050">
              <a:solidFill>
                <a:srgbClr val="1FBC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: 圆角 33"/>
          <p:cNvSpPr/>
          <p:nvPr/>
        </p:nvSpPr>
        <p:spPr>
          <a:xfrm flipH="1">
            <a:off x="6611815" y="2913184"/>
            <a:ext cx="4469840" cy="445477"/>
          </a:xfrm>
          <a:prstGeom prst="roundRect">
            <a:avLst>
              <a:gd name="adj" fmla="val 18796"/>
            </a:avLst>
          </a:prstGeom>
          <a:solidFill>
            <a:srgbClr val="1FB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多一些引导少一些压力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69841" y="6588721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en-US" altLang="zh-CN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prism isInverted="1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/>
      <p:bldP spid="23" grpId="0"/>
      <p:bldP spid="27" grpId="0" animBg="1"/>
      <p:bldP spid="34" grpId="0" animBg="1"/>
    </p:bldLst>
  </p:timing>
</p:sld>
</file>

<file path=ppt/tags/tag1.xml><?xml version="1.0" encoding="utf-8"?>
<p:tagLst xmlns:p="http://schemas.openxmlformats.org/presentationml/2006/main">
  <p:tag name="ISLIDE.ICON" val="#33756;"/>
</p:tagLst>
</file>

<file path=ppt/tags/tag10.xml><?xml version="1.0" encoding="utf-8"?>
<p:tagLst xmlns:p="http://schemas.openxmlformats.org/presentationml/2006/main">
  <p:tag name="ISLIDE.ICON" val="#33756;"/>
</p:tagLst>
</file>

<file path=ppt/tags/tag11.xml><?xml version="1.0" encoding="utf-8"?>
<p:tagLst xmlns:p="http://schemas.openxmlformats.org/presentationml/2006/main">
  <p:tag name="ISLIDE.ICON" val="#33756;"/>
</p:tagLst>
</file>

<file path=ppt/tags/tag12.xml><?xml version="1.0" encoding="utf-8"?>
<p:tagLst xmlns:p="http://schemas.openxmlformats.org/presentationml/2006/main">
  <p:tag name="ISLIDE.ICON" val="#33756;"/>
</p:tagLst>
</file>

<file path=ppt/tags/tag13.xml><?xml version="1.0" encoding="utf-8"?>
<p:tagLst xmlns:p="http://schemas.openxmlformats.org/presentationml/2006/main">
  <p:tag name="ISLIDE.ICON" val="#33756;"/>
</p:tagLst>
</file>

<file path=ppt/tags/tag14.xml><?xml version="1.0" encoding="utf-8"?>
<p:tagLst xmlns:p="http://schemas.openxmlformats.org/presentationml/2006/main">
  <p:tag name="ISLIDE.ICON" val="#33756;"/>
</p:tagLst>
</file>

<file path=ppt/tags/tag15.xml><?xml version="1.0" encoding="utf-8"?>
<p:tagLst xmlns:p="http://schemas.openxmlformats.org/presentationml/2006/main">
  <p:tag name="ISLIDE.ICON" val="#33756;"/>
</p:tagLst>
</file>

<file path=ppt/tags/tag2.xml><?xml version="1.0" encoding="utf-8"?>
<p:tagLst xmlns:p="http://schemas.openxmlformats.org/presentationml/2006/main">
  <p:tag name="ISLIDE.ICON" val="#33756;"/>
</p:tagLst>
</file>

<file path=ppt/tags/tag3.xml><?xml version="1.0" encoding="utf-8"?>
<p:tagLst xmlns:p="http://schemas.openxmlformats.org/presentationml/2006/main">
  <p:tag name="ISLIDE.ICON" val="#33756;"/>
</p:tagLst>
</file>

<file path=ppt/tags/tag4.xml><?xml version="1.0" encoding="utf-8"?>
<p:tagLst xmlns:p="http://schemas.openxmlformats.org/presentationml/2006/main">
  <p:tag name="ISLIDE.ICON" val="#33756;"/>
</p:tagLst>
</file>

<file path=ppt/tags/tag5.xml><?xml version="1.0" encoding="utf-8"?>
<p:tagLst xmlns:p="http://schemas.openxmlformats.org/presentationml/2006/main">
  <p:tag name="ISLIDE.ICON" val="#33756;"/>
</p:tagLst>
</file>

<file path=ppt/tags/tag6.xml><?xml version="1.0" encoding="utf-8"?>
<p:tagLst xmlns:p="http://schemas.openxmlformats.org/presentationml/2006/main">
  <p:tag name="ISLIDE.ICON" val="#33756;"/>
</p:tagLst>
</file>

<file path=ppt/tags/tag7.xml><?xml version="1.0" encoding="utf-8"?>
<p:tagLst xmlns:p="http://schemas.openxmlformats.org/presentationml/2006/main">
  <p:tag name="ISLIDE.ICON" val="#33756;"/>
</p:tagLst>
</file>

<file path=ppt/tags/tag8.xml><?xml version="1.0" encoding="utf-8"?>
<p:tagLst xmlns:p="http://schemas.openxmlformats.org/presentationml/2006/main">
  <p:tag name="ISLIDE.ICON" val="#33756;"/>
</p:tagLst>
</file>

<file path=ppt/tags/tag9.xml><?xml version="1.0" encoding="utf-8"?>
<p:tagLst xmlns:p="http://schemas.openxmlformats.org/presentationml/2006/main">
  <p:tag name="ISLIDE.ICON" val="#33756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dibwwx2">
      <a:majorFont>
        <a:latin typeface="汉仪中圆简"/>
        <a:ea typeface="汉仪中圆简"/>
        <a:cs typeface=""/>
      </a:majorFont>
      <a:minorFont>
        <a:latin typeface="汉仪中圆简"/>
        <a:ea typeface="汉仪中圆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FBCCF"/>
        </a:solidFill>
        <a:ln>
          <a:noFill/>
        </a:ln>
      </a:spPr>
      <a:bodyPr rtlCol="0" anchor="ctr"/>
      <a:lstStyle>
        <a:defPPr algn="ctr">
          <a:defRPr sz="2000" dirty="0">
            <a:solidFill>
              <a:schemeClr val="bg1"/>
            </a:solidFill>
            <a:latin typeface="Aa吃鸡专用体 (非商业使用)" panose="02010600010101010101" pitchFamily="2" charset="-122"/>
            <a:ea typeface="Aa吃鸡专用体 (非商业使用)" panose="0201060001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1948</Words>
  <Application>WPS 演示</Application>
  <PresentationFormat>自定义</PresentationFormat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Aa吃鸡专用体 (非商业使用)</vt:lpstr>
      <vt:lpstr>微软雅黑</vt:lpstr>
      <vt:lpstr>Arial</vt:lpstr>
      <vt:lpstr>汉仪中圆简</vt:lpstr>
      <vt:lpstr>Menk Amglang Tig</vt:lpstr>
      <vt:lpstr>Arial Unicode MS</vt:lpstr>
      <vt:lpstr>Calibri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浅谈班主任班级管理理念</dc:title>
  <dc:creator>第一PPT</dc:creator>
  <cp:keywords>www.1ppt.com</cp:keywords>
  <dc:description>www.1ppt.com</dc:description>
  <cp:lastModifiedBy>铭</cp:lastModifiedBy>
  <cp:revision>29</cp:revision>
  <dcterms:created xsi:type="dcterms:W3CDTF">2020-03-07T01:37:00Z</dcterms:created>
  <dcterms:modified xsi:type="dcterms:W3CDTF">2022-02-09T01:15:23Z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87AC55CF1BD048DFA2DF609872E7E97C</vt:lpwstr>
  </property>
  <property fmtid="{D5CDD505-2E9C-101B-9397-08002B2CF9AE}" pid="3" name="KSOProductBuildVer">
    <vt:lpwstr>2052-11.1.0.11194</vt:lpwstr>
  </property>
</Properties>
</file>