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5"/>
  </p:handoutMasterIdLst>
  <p:sldIdLst>
    <p:sldId id="257" r:id="rId3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69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59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>
        <p:scale>
          <a:sx n="50" d="100"/>
          <a:sy n="50" d="100"/>
        </p:scale>
        <p:origin x="1296" y="6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2477" y="4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C95DFC-82CE-447A-9321-7563DC98D6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稻壳鸭鸭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A5A810-D4A0-4104-AC1F-606F20F39D6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7E72E9-E50D-4837-9BB6-AF407D3E19B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稻壳鸭鸭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A3F490-B63E-46B5-AF1B-048A0CC664D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microsoft.com/office/2007/relationships/hdphoto" Target="../media/image4.wdp"/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microsoft.com/office/2007/relationships/hdphoto" Target="../media/image10.wdp"/><Relationship Id="rId5" Type="http://schemas.openxmlformats.org/officeDocument/2006/relationships/image" Target="../media/image9.png"/><Relationship Id="rId4" Type="http://schemas.microsoft.com/office/2007/relationships/hdphoto" Target="../media/image8.wdp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microsoft.com/office/2007/relationships/hdphoto" Target="../media/image14.wdp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尾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 userDrawn="1"/>
        </p:nvGrpSpPr>
        <p:grpSpPr>
          <a:xfrm flipH="1">
            <a:off x="0" y="0"/>
            <a:ext cx="685425" cy="1483176"/>
            <a:chOff x="8786609" y="2453309"/>
            <a:chExt cx="357391" cy="77335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contrast="200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86609" y="2943082"/>
              <a:ext cx="239831" cy="283577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200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6888"/>
            <a:stretch>
              <a:fillRect/>
            </a:stretch>
          </p:blipFill>
          <p:spPr>
            <a:xfrm>
              <a:off x="8953135" y="2453309"/>
              <a:ext cx="190865" cy="424917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6"/>
          <a:srcRect r="318"/>
          <a:stretch>
            <a:fillRect/>
          </a:stretch>
        </p:blipFill>
        <p:spPr>
          <a:xfrm>
            <a:off x="0" y="1714"/>
            <a:ext cx="12192000" cy="68545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grpSp>
        <p:nvGrpSpPr>
          <p:cNvPr id="23" name="组合 22"/>
          <p:cNvGrpSpPr/>
          <p:nvPr userDrawn="1"/>
        </p:nvGrpSpPr>
        <p:grpSpPr>
          <a:xfrm flipH="1">
            <a:off x="0" y="0"/>
            <a:ext cx="1288313" cy="2787752"/>
            <a:chOff x="8786609" y="2453309"/>
            <a:chExt cx="357391" cy="773350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200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86609" y="2943082"/>
              <a:ext cx="239831" cy="283577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contrast="200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6888"/>
            <a:stretch>
              <a:fillRect/>
            </a:stretch>
          </p:blipFill>
          <p:spPr>
            <a:xfrm>
              <a:off x="8953135" y="2453309"/>
              <a:ext cx="190865" cy="424917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grpSp>
        <p:nvGrpSpPr>
          <p:cNvPr id="13" name="组合 12"/>
          <p:cNvGrpSpPr/>
          <p:nvPr userDrawn="1"/>
        </p:nvGrpSpPr>
        <p:grpSpPr>
          <a:xfrm flipH="1">
            <a:off x="-1" y="641248"/>
            <a:ext cx="818785" cy="1771752"/>
            <a:chOff x="8786609" y="2453309"/>
            <a:chExt cx="357391" cy="77335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86609" y="2943082"/>
              <a:ext cx="239831" cy="283577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200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6888"/>
            <a:stretch>
              <a:fillRect/>
            </a:stretch>
          </p:blipFill>
          <p:spPr>
            <a:xfrm>
              <a:off x="8953135" y="2453309"/>
              <a:ext cx="190865" cy="424917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1219200" rtl="0" eaLnBrk="1" latinLnBrk="0" hangingPunct="1">
        <a:lnSpc>
          <a:spcPct val="90000"/>
        </a:lnSpc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800" indent="-304800" algn="l" defTabSz="1219200" rtl="0" eaLnBrk="1" latinLnBrk="0" hangingPunct="1">
        <a:lnSpc>
          <a:spcPct val="90000"/>
        </a:lnSpc>
        <a:spcBef>
          <a:spcPts val="1335"/>
        </a:spcBef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24.xml"/><Relationship Id="rId2" Type="http://schemas.openxmlformats.org/officeDocument/2006/relationships/image" Target="../media/image22.png"/><Relationship Id="rId1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25.xml"/><Relationship Id="rId2" Type="http://schemas.openxmlformats.org/officeDocument/2006/relationships/image" Target="../media/image23.png"/><Relationship Id="rId1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26.xml"/><Relationship Id="rId1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7.xml"/><Relationship Id="rId1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28.xml"/><Relationship Id="rId1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29.xml"/><Relationship Id="rId2" Type="http://schemas.openxmlformats.org/officeDocument/2006/relationships/image" Target="../media/image24.png"/><Relationship Id="rId1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30.xml"/><Relationship Id="rId2" Type="http://schemas.openxmlformats.org/officeDocument/2006/relationships/image" Target="../media/image25.png"/><Relationship Id="rId1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31.xml"/><Relationship Id="rId2" Type="http://schemas.openxmlformats.org/officeDocument/2006/relationships/image" Target="../media/image26.png"/><Relationship Id="rId1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32.xml"/><Relationship Id="rId2" Type="http://schemas.openxmlformats.org/officeDocument/2006/relationships/image" Target="../media/image27.png"/><Relationship Id="rId1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33.xml"/><Relationship Id="rId1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7.png"/><Relationship Id="rId2" Type="http://schemas.openxmlformats.org/officeDocument/2006/relationships/tags" Target="../tags/tag1.xml"/><Relationship Id="rId1" Type="http://schemas.openxmlformats.org/officeDocument/2006/relationships/image" Target="../media/image16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tags" Target="../tags/tag35.xml"/><Relationship Id="rId3" Type="http://schemas.openxmlformats.org/officeDocument/2006/relationships/image" Target="../media/image18.png"/><Relationship Id="rId2" Type="http://schemas.openxmlformats.org/officeDocument/2006/relationships/tags" Target="../tags/tag34.xml"/><Relationship Id="rId1" Type="http://schemas.openxmlformats.org/officeDocument/2006/relationships/image" Target="../media/image1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8" Type="http://schemas.openxmlformats.org/officeDocument/2006/relationships/notesSlide" Target="../notesSlides/notesSlide3.xml"/><Relationship Id="rId17" Type="http://schemas.openxmlformats.org/officeDocument/2006/relationships/slideLayout" Target="../slideLayouts/slideLayout2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17.xml"/><Relationship Id="rId1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8.png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20.xml"/><Relationship Id="rId2" Type="http://schemas.openxmlformats.org/officeDocument/2006/relationships/image" Target="../media/image19.png"/><Relationship Id="rId1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21.xml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22.xml"/><Relationship Id="rId2" Type="http://schemas.openxmlformats.org/officeDocument/2006/relationships/image" Target="../media/image20.png"/><Relationship Id="rId1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23.xml"/><Relationship Id="rId2" Type="http://schemas.openxmlformats.org/officeDocument/2006/relationships/image" Target="../media/image21.png"/><Relationship Id="rId1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5558776" y="3069060"/>
            <a:ext cx="55829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a吃鸡专用体 (非商业使用)" panose="02010600010101010101" charset="-122"/>
                <a:sym typeface="+mn-ea"/>
              </a:rPr>
              <a:t>工作总结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a吃鸡专用体 (非商业使用)" panose="02010600010101010101" charset="-122"/>
                <a:sym typeface="+mn-ea"/>
              </a:rPr>
              <a:t>/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a吃鸡专用体 (非商业使用)" panose="02010600010101010101" charset="-122"/>
                <a:sym typeface="+mn-ea"/>
              </a:rPr>
              <a:t>工作交流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a吃鸡专用体 (非商业使用)" panose="02010600010101010101" charset="-122"/>
                <a:sym typeface="+mn-ea"/>
              </a:rPr>
              <a:t>/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a吃鸡专用体 (非商业使用)" panose="02010600010101010101" charset="-122"/>
                <a:sym typeface="+mn-ea"/>
              </a:rPr>
              <a:t>工作汇报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35478C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Aa吃鸡专用体 (非商业使用)" panose="0201060001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58776" y="1355921"/>
            <a:ext cx="50336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Work summary of head teacher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35478C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558776" y="1942521"/>
            <a:ext cx="6200168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ts val="6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a润行体 (非商业使用)" panose="02010600010101010101" charset="-122"/>
              </a:rPr>
              <a:t>班主任工作总结</a:t>
            </a:r>
            <a:endParaRPr kumimoji="0" lang="zh-CN" altLang="en-US" sz="6600" b="1" i="0" u="none" strike="noStrike" kern="1200" cap="none" spc="0" normalizeH="0" baseline="0" noProof="0" dirty="0">
              <a:ln>
                <a:noFill/>
              </a:ln>
              <a:solidFill>
                <a:srgbClr val="35478C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Aa润行体 (非商业使用)" panose="0201060001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558776" y="3717255"/>
            <a:ext cx="3284220" cy="36830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汉仪润圆-45W" panose="00020600040101010101" charset="-122"/>
              </a:rPr>
              <a:t>汇报人：代用名  时间：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汉仪润圆-45W" panose="00020600040101010101" charset="-122"/>
              </a:rPr>
              <a:t>20XX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汉仪润圆-45W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1" grpId="0"/>
      <p:bldP spid="11" grpId="1"/>
      <p:bldP spid="15" grpId="0" animBg="1"/>
      <p:bldP spid="15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6183630" y="2552700"/>
            <a:ext cx="3717290" cy="39878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a吃鸡专用体 (非商业使用)" panose="02010600010101010101" charset="-122"/>
                <a:sym typeface="+mn-ea"/>
              </a:rPr>
              <a:t>③ 完善班级管理制度</a:t>
            </a:r>
            <a:endParaRPr kumimoji="1" lang="zh-CN" altLang="zh-CN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Aa吃鸡专用体 (非商业使用)" panose="02010600010101010101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83630" y="3468370"/>
            <a:ext cx="5160645" cy="12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ü"/>
              <a:defRPr/>
            </a:pP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  <a:sym typeface="+mn-ea"/>
              </a:rPr>
              <a:t>全面整顿班干部队伍，进行改组重建。完善班级奖惩制度，全面提高学生在纪律方面的自我约束力。</a:t>
            </a:r>
            <a:endParaRPr kumimoji="1" lang="zh-CN" altLang="zh-CN" sz="1800" b="0" i="0" u="none" strike="noStrike" kern="100" cap="none" spc="0" normalizeH="0" baseline="0" noProof="0" dirty="0">
              <a:ln>
                <a:noFill/>
              </a:ln>
              <a:solidFill>
                <a:srgbClr val="35478C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ahoma" panose="020B0604030504040204" pitchFamily="34" charset="0"/>
              <a:sym typeface="+mn-ea"/>
            </a:endParaRPr>
          </a:p>
        </p:txBody>
      </p:sp>
      <p:pic>
        <p:nvPicPr>
          <p:cNvPr id="22" name="图片 21" descr="472d2a593cefdb690ef4f6123c293d9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4760" y="2037080"/>
            <a:ext cx="3853180" cy="3853180"/>
          </a:xfrm>
          <a:prstGeom prst="rect">
            <a:avLst/>
          </a:prstGeom>
        </p:spPr>
      </p:pic>
      <p:sp>
        <p:nvSpPr>
          <p:cNvPr id="10" name="文本框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00000" y="360000"/>
            <a:ext cx="7127875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669C78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  <a:sym typeface="+mn-ea"/>
              </a:rPr>
              <a:t>加强班风学风建设，树立良好的学习风气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ahoma" panose="020B060403050404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6" grpId="1" animBg="1"/>
      <p:bldP spid="9" grpId="0"/>
      <p:bldP spid="9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08405" y="2183765"/>
            <a:ext cx="1643380" cy="39878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常言道</a:t>
            </a:r>
            <a:endParaRPr kumimoji="1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99740" y="2214245"/>
            <a:ext cx="7445375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  <a:sym typeface="+mn-ea"/>
              </a:rPr>
              <a:t>榜样的作用是无穷的</a:t>
            </a:r>
            <a:endParaRPr kumimoji="1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35478C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ahoma" panose="020B0604030504040204" pitchFamily="34" charset="0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79500" y="2979420"/>
            <a:ext cx="6282055" cy="2553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a吃鸡专用体 (非商业使用)" panose="02010600010101010101" charset="-122"/>
                <a:sym typeface="+mn-ea"/>
              </a:rPr>
              <a:t>我班拥有像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a吃鸡专用体 (非商业使用)" panose="02010600010101010101" charset="-122"/>
                <a:sym typeface="+mn-ea"/>
              </a:rPr>
              <a:t>代用名、代用名、代用名</a:t>
            </a:r>
            <a:r>
              <a:rPr kumimoji="0" lang="zh-CN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a吃鸡专用体 (非商业使用)" panose="02010600010101010101" charset="-122"/>
                <a:sym typeface="+mn-ea"/>
              </a:rPr>
              <a:t>等这样的优秀的学生，用她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a吃鸡专用体 (非商业使用)" panose="02010600010101010101" charset="-122"/>
                <a:sym typeface="+mn-ea"/>
              </a:rPr>
              <a:t>(</a:t>
            </a:r>
            <a:r>
              <a:rPr kumimoji="0" lang="zh-CN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a吃鸡专用体 (非商业使用)" panose="02010600010101010101" charset="-122"/>
                <a:sym typeface="+mn-ea"/>
              </a:rPr>
              <a:t>他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a吃鸡专用体 (非商业使用)" panose="02010600010101010101" charset="-122"/>
                <a:sym typeface="+mn-ea"/>
              </a:rPr>
              <a:t>)</a:t>
            </a:r>
            <a:r>
              <a:rPr kumimoji="0" lang="zh-CN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a吃鸡专用体 (非商业使用)" panose="02010600010101010101" charset="-122"/>
                <a:sym typeface="+mn-ea"/>
              </a:rPr>
              <a:t>们的学习态度和精神做榜样，影响班级中的其他同学。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35478C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Aa吃鸡专用体 (非商业使用)" panose="02010600010101010101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a吃鸡专用体 (非商业使用)" panose="02010600010101010101" charset="-122"/>
                <a:sym typeface="+mn-ea"/>
              </a:rPr>
              <a:t>同时加强对后进生的爱护，引导这批学生自觉参加学习生活，激发他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a吃鸡专用体 (非商业使用)" panose="02010600010101010101" charset="-122"/>
                <a:sym typeface="+mn-ea"/>
              </a:rPr>
              <a:t>(</a:t>
            </a:r>
            <a:r>
              <a:rPr kumimoji="0" lang="zh-CN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a吃鸡专用体 (非商业使用)" panose="02010600010101010101" charset="-122"/>
                <a:sym typeface="+mn-ea"/>
              </a:rPr>
              <a:t>她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a吃鸡专用体 (非商业使用)" panose="02010600010101010101" charset="-122"/>
                <a:sym typeface="+mn-ea"/>
              </a:rPr>
              <a:t>)</a:t>
            </a:r>
            <a:r>
              <a:rPr kumimoji="0" lang="zh-CN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a吃鸡专用体 (非商业使用)" panose="02010600010101010101" charset="-122"/>
                <a:sym typeface="+mn-ea"/>
              </a:rPr>
              <a:t>们的学习激情，提高学习兴趣与成绩。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35478C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Aa吃鸡专用体 (非商业使用)" panose="02010600010101010101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a吃鸡专用体 (非商业使用)" panose="02010600010101010101" charset="-122"/>
                <a:sym typeface="+mn-ea"/>
              </a:rPr>
              <a:t>平时充分利用课余时间对学生开展前途教育，深入学生当中做好思想教育，树立正确的班风学风</a:t>
            </a:r>
            <a:endParaRPr kumimoji="1" lang="zh-CN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35478C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Aa吃鸡专用体 (非商业使用)" panose="02010600010101010101" charset="-122"/>
              <a:sym typeface="+mn-ea"/>
            </a:endParaRPr>
          </a:p>
        </p:txBody>
      </p:sp>
      <p:pic>
        <p:nvPicPr>
          <p:cNvPr id="12" name="图片 11" descr="51miz-E1035612-1A80BB5C"/>
          <p:cNvPicPr>
            <a:picLocks noChangeAspect="1"/>
          </p:cNvPicPr>
          <p:nvPr/>
        </p:nvPicPr>
        <p:blipFill>
          <a:blip r:embed="rId2"/>
          <a:srcRect t="16285" b="23007"/>
          <a:stretch>
            <a:fillRect/>
          </a:stretch>
        </p:blipFill>
        <p:spPr>
          <a:xfrm>
            <a:off x="7507605" y="1977390"/>
            <a:ext cx="3991610" cy="3636010"/>
          </a:xfrm>
          <a:prstGeom prst="rect">
            <a:avLst/>
          </a:prstGeom>
        </p:spPr>
      </p:pic>
      <p:sp>
        <p:nvSpPr>
          <p:cNvPr id="10" name="文本框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00000" y="360000"/>
            <a:ext cx="7127875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669C78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  <a:sym typeface="+mn-ea"/>
              </a:rPr>
              <a:t>加强班风学风建设，树立良好的学习风气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ahoma" panose="020B060403050404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3" grpId="0"/>
      <p:bldP spid="3" grpId="1"/>
      <p:bldP spid="6" grpId="0"/>
      <p:bldP spid="6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89050" y="2921635"/>
            <a:ext cx="9613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a吃鸡专用体 (非商业使用)" panose="02010600010101010101" charset="-122"/>
                <a:sym typeface="+mn-ea"/>
              </a:rPr>
              <a:t>建立班级公约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35478C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Aa吃鸡专用体 (非商业使用)" panose="02010600010101010101" charset="-122"/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a吃鸡专用体 (非商业使用)" panose="02010600010101010101" charset="-122"/>
                <a:sym typeface="+mn-ea"/>
              </a:rPr>
              <a:t>和健全班干队伍</a:t>
            </a:r>
            <a:endParaRPr kumimoji="0" lang="zh-CN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35478C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ahoma" panose="020B0604030504040204" pitchFamily="34" charset="0"/>
              <a:sym typeface="+mn-ea"/>
            </a:endParaRPr>
          </a:p>
        </p:txBody>
      </p:sp>
      <p:sp>
        <p:nvSpPr>
          <p:cNvPr id="15" name="文本框"/>
          <p:cNvSpPr/>
          <p:nvPr>
            <p:custDataLst>
              <p:tags r:id="rId2"/>
            </p:custDataLst>
          </p:nvPr>
        </p:nvSpPr>
        <p:spPr>
          <a:xfrm>
            <a:off x="5588953" y="1565275"/>
            <a:ext cx="1014095" cy="102425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/>
                <a:ea typeface="汉仪润圆-45W" panose="00020600040101010101" charset="-122"/>
                <a:cs typeface="+mn-cs"/>
              </a:rPr>
              <a:t>0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/>
                <a:ea typeface="汉仪润圆-45W" panose="00020600040101010101" charset="-122"/>
                <a:cs typeface="+mn-cs"/>
              </a:rPr>
              <a:t>3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/>
              <a:ea typeface="汉仪润圆-45W" panose="00020600040101010101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15975" y="2981325"/>
            <a:ext cx="10560050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  <a:sym typeface="+mn-ea"/>
              </a:rPr>
              <a:t>班级公约是规范学生行为的标准，利用此法可以有效的帮助班主任管理学生，更能为班干提供管理班级的依据，这也能更好的发挥班干的小助手作用。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srgbClr val="35478C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ahom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  <a:sym typeface="+mn-ea"/>
              </a:rPr>
              <a:t>任用班干应通过民主投票选举，让学生挑选自己信得过的学生担任班干。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srgbClr val="35478C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ahom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  <a:sym typeface="+mn-ea"/>
              </a:rPr>
              <a:t>对产生的班干明确各自的职责，团结协作，共同管理班级。同时设立纪律委员，加强纪律管理。</a:t>
            </a:r>
            <a:endParaRPr kumimoji="1" lang="zh-CN" altLang="zh-CN" sz="1800" b="0" i="0" u="none" strike="noStrike" kern="100" cap="none" spc="0" normalizeH="0" baseline="0" noProof="0" dirty="0">
              <a:ln>
                <a:noFill/>
              </a:ln>
              <a:solidFill>
                <a:srgbClr val="35478C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ahoma" panose="020B060403050404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5975" y="2205990"/>
            <a:ext cx="2338070" cy="39878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建立班级公约</a:t>
            </a:r>
            <a:endParaRPr kumimoji="1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9" name="文本框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00000" y="360000"/>
            <a:ext cx="10692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669C78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  <a:sym typeface="+mn-ea"/>
              </a:rPr>
              <a:t>建立班级公约和健全班干队伍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ahoma" panose="020B060403050404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animBg="1"/>
      <p:bldP spid="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89050" y="3137535"/>
            <a:ext cx="9613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  <a:sym typeface="+mn-ea"/>
              </a:rPr>
              <a:t>加强各学科教师的协调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35478C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ahoma" panose="020B0604030504040204" pitchFamily="34" charset="0"/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  <a:sym typeface="+mn-ea"/>
              </a:rPr>
              <a:t>全面提高各学科成绩</a:t>
            </a:r>
            <a:endParaRPr kumimoji="0" lang="zh-CN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35478C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ahoma" panose="020B0604030504040204" pitchFamily="34" charset="0"/>
              <a:sym typeface="+mn-ea"/>
            </a:endParaRPr>
          </a:p>
        </p:txBody>
      </p:sp>
      <p:sp>
        <p:nvSpPr>
          <p:cNvPr id="15" name="文本框"/>
          <p:cNvSpPr/>
          <p:nvPr>
            <p:custDataLst>
              <p:tags r:id="rId2"/>
            </p:custDataLst>
          </p:nvPr>
        </p:nvSpPr>
        <p:spPr>
          <a:xfrm>
            <a:off x="5588953" y="1565275"/>
            <a:ext cx="1014095" cy="102425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/>
                <a:ea typeface="汉仪润圆-45W" panose="00020600040101010101" charset="-122"/>
                <a:cs typeface="+mn-cs"/>
              </a:rPr>
              <a:t>04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/>
              <a:ea typeface="汉仪润圆-45W" panose="00020600040101010101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08405" y="2542540"/>
            <a:ext cx="3659505" cy="39878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  <a:sym typeface="+mn-ea"/>
              </a:rPr>
              <a:t>协调好各科之间的关系</a:t>
            </a:r>
            <a:endParaRPr kumimoji="1" lang="zh-CN" altLang="zh-CN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ahoma" panose="020B0604030504040204" pitchFamily="34" charset="0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08405" y="3237230"/>
            <a:ext cx="5318125" cy="22087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  <a:sym typeface="+mn-ea"/>
              </a:rPr>
              <a:t>使各学科教师能够各尽其能，做好学生的辅导与教学工作，各门学科都能均衡发展，全面提高学生的各科成绩。在学习方面我本学期主要从以下几个方面来抓成绩提高。</a:t>
            </a:r>
            <a:endParaRPr kumimoji="1" lang="zh-CN" altLang="zh-CN" sz="1800" b="0" i="0" u="none" strike="noStrike" kern="0" cap="none" spc="0" normalizeH="0" baseline="0" noProof="0" dirty="0">
              <a:ln>
                <a:noFill/>
              </a:ln>
              <a:solidFill>
                <a:srgbClr val="35478C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ahoma" panose="020B0604030504040204" pitchFamily="34" charset="0"/>
              <a:sym typeface="+mn-ea"/>
            </a:endParaRPr>
          </a:p>
        </p:txBody>
      </p:sp>
      <p:pic>
        <p:nvPicPr>
          <p:cNvPr id="7" name="图片 6" descr="3f49ef30ac760a731dd333f8461a3fe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6595" y="2297430"/>
            <a:ext cx="3883660" cy="2954655"/>
          </a:xfrm>
          <a:prstGeom prst="rect">
            <a:avLst/>
          </a:prstGeom>
        </p:spPr>
      </p:pic>
      <p:sp>
        <p:nvSpPr>
          <p:cNvPr id="9" name="文本框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00000" y="360000"/>
            <a:ext cx="7127875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669C78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  <a:sym typeface="+mn-ea"/>
              </a:rPr>
              <a:t>加强各学科教师的协调，全面提高各学科成绩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ahoma" panose="020B060403050404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6" grpId="0"/>
      <p:bldP spid="6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08405" y="2150110"/>
            <a:ext cx="3659505" cy="39878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a吃鸡专用体 (非商业使用)" panose="02010600010101010101" charset="-122"/>
                <a:sym typeface="+mn-ea"/>
              </a:rPr>
              <a:t>1.</a:t>
            </a:r>
            <a:r>
              <a: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a吃鸡专用体 (非商业使用)" panose="02010600010101010101" charset="-122"/>
                <a:sym typeface="+mn-ea"/>
              </a:rPr>
              <a:t>抓好辅优补差工作</a:t>
            </a:r>
            <a:endParaRPr kumimoji="1" lang="zh-CN" altLang="zh-CN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Aa吃鸡专用体 (非商业使用)" panose="02010600010101010101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79500" y="2743835"/>
            <a:ext cx="6135370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  <a:sym typeface="+mn-ea"/>
              </a:rPr>
              <a:t>对困难学生要多鼓励和帮助，采用多种形式，补缺补漏。</a:t>
            </a:r>
            <a:endParaRPr kumimoji="1" lang="zh-CN" altLang="zh-CN" sz="1800" b="0" i="0" u="none" strike="noStrike" kern="0" cap="none" spc="0" normalizeH="0" baseline="0" noProof="0" dirty="0">
              <a:ln>
                <a:noFill/>
              </a:ln>
              <a:solidFill>
                <a:srgbClr val="35478C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ahoma" panose="020B060403050404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08405" y="3992245"/>
            <a:ext cx="3659505" cy="39878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a吃鸡专用体 (非商业使用)" panose="02010600010101010101" charset="-122"/>
                <a:sym typeface="+mn-ea"/>
              </a:rPr>
              <a:t>2.</a:t>
            </a:r>
            <a:r>
              <a: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a吃鸡专用体 (非商业使用)" panose="02010600010101010101" charset="-122"/>
                <a:sym typeface="+mn-ea"/>
              </a:rPr>
              <a:t>做好学生的辅导与教学工作</a:t>
            </a:r>
            <a:endParaRPr kumimoji="1" lang="zh-CN" altLang="zh-CN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Aa吃鸡专用体 (非商业使用)" panose="02010600010101010101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9500" y="4585970"/>
            <a:ext cx="6135370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  <a:sym typeface="+mn-ea"/>
              </a:rPr>
              <a:t>各门学科都能均衡发展，全面提高学生的各科成绩</a:t>
            </a:r>
            <a:endParaRPr kumimoji="1" lang="zh-CN" altLang="zh-CN" sz="1800" b="0" i="0" u="none" strike="noStrike" kern="0" cap="none" spc="0" normalizeH="0" baseline="0" noProof="0" dirty="0">
              <a:ln>
                <a:noFill/>
              </a:ln>
              <a:solidFill>
                <a:srgbClr val="35478C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ahoma" panose="020B0604030504040204" pitchFamily="34" charset="0"/>
              <a:sym typeface="+mn-ea"/>
            </a:endParaRPr>
          </a:p>
        </p:txBody>
      </p:sp>
      <p:pic>
        <p:nvPicPr>
          <p:cNvPr id="10" name="图片 9" descr="b772b534676c1c2414540dc57b724d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8905" y="1564640"/>
            <a:ext cx="4083050" cy="4083050"/>
          </a:xfrm>
          <a:prstGeom prst="rect">
            <a:avLst/>
          </a:prstGeom>
        </p:spPr>
      </p:pic>
      <p:sp>
        <p:nvSpPr>
          <p:cNvPr id="11" name="文本框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00000" y="360000"/>
            <a:ext cx="7127875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669C78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  <a:sym typeface="+mn-ea"/>
              </a:rPr>
              <a:t>加强各学科教师的协调，全面提高各学科成绩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ahoma" panose="020B060403050404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6" grpId="0"/>
      <p:bldP spid="6" grpId="1"/>
      <p:bldP spid="3" grpId="0" bldLvl="0" animBg="1"/>
      <p:bldP spid="3" grpId="1" animBg="1"/>
      <p:bldP spid="9" grpId="0"/>
      <p:bldP spid="9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567680" y="2217420"/>
            <a:ext cx="3659505" cy="39878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a吃鸡专用体 (非商业使用)" panose="02010600010101010101" charset="-122"/>
                <a:sym typeface="+mn-ea"/>
              </a:rPr>
              <a:t>3.</a:t>
            </a:r>
            <a:r>
              <a: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a吃鸡专用体 (非商业使用)" panose="02010600010101010101" charset="-122"/>
                <a:sym typeface="+mn-ea"/>
              </a:rPr>
              <a:t>与家长积极沟通</a:t>
            </a:r>
            <a:endParaRPr kumimoji="1" lang="zh-CN" altLang="zh-CN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Aa吃鸡专用体 (非商业使用)" panose="02010600010101010101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38775" y="2811145"/>
            <a:ext cx="6135370" cy="1113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  <a:sym typeface="+mn-ea"/>
              </a:rPr>
              <a:t>端正学生学习态度，及时了解学生思想状况，鼓励进取，争做先进。</a:t>
            </a:r>
            <a:endParaRPr kumimoji="1" lang="zh-CN" altLang="zh-CN" sz="1800" b="0" i="0" u="none" strike="noStrike" kern="0" cap="none" spc="0" normalizeH="0" baseline="0" noProof="0" dirty="0">
              <a:ln>
                <a:noFill/>
              </a:ln>
              <a:solidFill>
                <a:srgbClr val="35478C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ahoma" panose="020B060403050404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67680" y="4059555"/>
            <a:ext cx="4039870" cy="39878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a吃鸡专用体 (非商业使用)" panose="02010600010101010101" charset="-122"/>
                <a:sym typeface="+mn-ea"/>
              </a:rPr>
              <a:t>4.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a吃鸡专用体 (非商业使用)" panose="02010600010101010101" charset="-122"/>
                <a:sym typeface="+mn-ea"/>
              </a:rPr>
              <a:t>多对学生进行学习方法的指导</a:t>
            </a:r>
            <a:endParaRPr kumimoji="1" lang="zh-CN" altLang="zh-CN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Aa吃鸡专用体 (非商业使用)" panose="02010600010101010101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38775" y="4653280"/>
            <a:ext cx="6135370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  <a:sym typeface="+mn-ea"/>
              </a:rPr>
              <a:t>讲究科学合理的学习方法，并且经常用事实和道理指导学生</a:t>
            </a:r>
            <a:endParaRPr kumimoji="1" lang="zh-CN" altLang="zh-CN" sz="1800" b="0" i="0" u="none" strike="noStrike" kern="0" cap="none" spc="0" normalizeH="0" baseline="0" noProof="0" dirty="0">
              <a:ln>
                <a:noFill/>
              </a:ln>
              <a:solidFill>
                <a:srgbClr val="35478C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ahoma" panose="020B0604030504040204" pitchFamily="34" charset="0"/>
              <a:sym typeface="+mn-ea"/>
            </a:endParaRPr>
          </a:p>
        </p:txBody>
      </p:sp>
      <p:pic>
        <p:nvPicPr>
          <p:cNvPr id="13" name="图片 12" descr="51miz-E1093783-70105B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0" y="1912620"/>
            <a:ext cx="3580765" cy="3580765"/>
          </a:xfrm>
          <a:prstGeom prst="rect">
            <a:avLst/>
          </a:prstGeom>
        </p:spPr>
      </p:pic>
      <p:sp>
        <p:nvSpPr>
          <p:cNvPr id="11" name="文本框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00000" y="360000"/>
            <a:ext cx="7127875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669C78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  <a:sym typeface="+mn-ea"/>
              </a:rPr>
              <a:t>加强各学科教师的协调，全面提高各学科成绩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ahoma" panose="020B060403050404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6" grpId="0"/>
      <p:bldP spid="6" grpId="1"/>
      <p:bldP spid="3" grpId="0" bldLvl="0" animBg="1"/>
      <p:bldP spid="3" grpId="1" animBg="1"/>
      <p:bldP spid="9" grpId="0"/>
      <p:bldP spid="9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634990" y="2632075"/>
            <a:ext cx="4690110" cy="39878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  <a:sym typeface="+mn-ea"/>
              </a:rPr>
              <a:t>5.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  <a:sym typeface="+mn-ea"/>
              </a:rPr>
              <a:t>培养坚韧的毅力和克服困难的勇气</a:t>
            </a:r>
            <a:endParaRPr kumimoji="1" lang="zh-CN" altLang="zh-CN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ahoma" panose="020B0604030504040204" pitchFamily="34" charset="0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67680" y="3539490"/>
            <a:ext cx="5429885" cy="1113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  <a:sym typeface="+mn-ea"/>
              </a:rPr>
              <a:t>培养坚韧的毅力和克服困难的勇气，努力在这一学期有大的进步</a:t>
            </a:r>
            <a:endParaRPr kumimoji="1" lang="zh-CN" altLang="zh-CN" sz="1800" b="0" i="0" u="none" strike="noStrike" kern="0" cap="none" spc="0" normalizeH="0" baseline="0" noProof="0" dirty="0">
              <a:ln>
                <a:noFill/>
              </a:ln>
              <a:solidFill>
                <a:srgbClr val="35478C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ahoma" panose="020B0604030504040204" pitchFamily="34" charset="0"/>
              <a:sym typeface="+mn-ea"/>
            </a:endParaRPr>
          </a:p>
        </p:txBody>
      </p:sp>
      <p:pic>
        <p:nvPicPr>
          <p:cNvPr id="10" name="图片 9" descr="7f916d6ff1336c800b6cab8d40e1bb7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450" y="2073910"/>
            <a:ext cx="3697605" cy="3697605"/>
          </a:xfrm>
          <a:prstGeom prst="rect">
            <a:avLst/>
          </a:prstGeom>
        </p:spPr>
      </p:pic>
      <p:sp>
        <p:nvSpPr>
          <p:cNvPr id="9" name="文本框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00000" y="360000"/>
            <a:ext cx="7127875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669C78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  <a:sym typeface="+mn-ea"/>
              </a:rPr>
              <a:t>加强各学科教师的协调，全面提高各学科成绩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ahoma" panose="020B060403050404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7" grpId="0"/>
      <p:bldP spid="7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89050" y="3137535"/>
            <a:ext cx="96139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  <a:sym typeface="+mn-ea"/>
              </a:rPr>
              <a:t>心得体会</a:t>
            </a:r>
            <a:endParaRPr kumimoji="0" lang="zh-CN" altLang="zh-CN" sz="4000" b="0" i="0" u="none" strike="noStrike" kern="1200" cap="none" spc="0" normalizeH="0" baseline="0" noProof="0" dirty="0">
              <a:ln>
                <a:noFill/>
              </a:ln>
              <a:solidFill>
                <a:srgbClr val="35478C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ahoma" panose="020B0604030504040204" pitchFamily="34" charset="0"/>
              <a:sym typeface="+mn-ea"/>
            </a:endParaRPr>
          </a:p>
        </p:txBody>
      </p:sp>
      <p:sp>
        <p:nvSpPr>
          <p:cNvPr id="15" name="文本框"/>
          <p:cNvSpPr/>
          <p:nvPr>
            <p:custDataLst>
              <p:tags r:id="rId2"/>
            </p:custDataLst>
          </p:nvPr>
        </p:nvSpPr>
        <p:spPr>
          <a:xfrm>
            <a:off x="5588953" y="1565275"/>
            <a:ext cx="1014095" cy="102425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/>
                <a:ea typeface="汉仪润圆-45W" panose="00020600040101010101" charset="-122"/>
                <a:cs typeface="+mn-cs"/>
              </a:rPr>
              <a:t>05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/>
              <a:ea typeface="汉仪润圆-45W" panose="00020600040101010101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22825" y="1256030"/>
            <a:ext cx="196977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a润行体 (非商业使用)" panose="02010600010101010101" charset="-122"/>
              </a:rPr>
              <a:t>前言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35478C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Aa润行体 (非商业使用)" panose="0201060001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37260" y="2386965"/>
            <a:ext cx="10410190" cy="1654748"/>
          </a:xfrm>
          <a:prstGeom prst="rect">
            <a:avLst/>
          </a:prstGeom>
          <a:noFill/>
          <a:ln w="38100">
            <a:noFill/>
            <a:prstDash val="dash"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时光匆匆，一个学期的时间过去了，回顾这一个学期，虽然在做班主任的过程中，遇到了很多困难，这些困难也曾是我没想到的，但我却在班主任工作中学到了很多东西，不断总结，提升自己的班主任工作能力。以下是我对本班的一些工作总结。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35478C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文本框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00000" y="360000"/>
            <a:ext cx="981809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669C78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  <a:sym typeface="+mn-ea"/>
              </a:rPr>
              <a:t>前言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ahoma" panose="020B0604030504040204" pitchFamily="34" charset="0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0991" y="3756990"/>
            <a:ext cx="3101009" cy="31010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14850" y="2164715"/>
            <a:ext cx="4690110" cy="39878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  <a:sym typeface="+mn-ea"/>
              </a:rPr>
              <a:t>工作总结</a:t>
            </a:r>
            <a:endParaRPr kumimoji="1" lang="zh-CN" alt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ahoma" panose="020B0604030504040204" pitchFamily="34" charset="0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14850" y="2848610"/>
            <a:ext cx="7043420" cy="2922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600" b="0" i="0" u="none" strike="noStrike" kern="10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a吃鸡专用体 (非商业使用)" panose="02010600010101010101" charset="-122"/>
                <a:sym typeface="+mn-ea"/>
              </a:rPr>
              <a:t>这学期是我带第一个班级，出现了很多意想不到的问题，这也是对自己能力的一个考验。</a:t>
            </a:r>
            <a:endParaRPr kumimoji="0" lang="en-US" altLang="zh-CN" sz="1600" b="0" i="0" u="none" strike="noStrike" kern="100" cap="none" spc="0" normalizeH="0" baseline="0" noProof="0" dirty="0">
              <a:ln>
                <a:noFill/>
              </a:ln>
              <a:solidFill>
                <a:srgbClr val="35478C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Aa吃鸡专用体 (非商业使用)" panose="02010600010101010101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600" b="0" i="0" u="none" strike="noStrike" kern="10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a吃鸡专用体 (非商业使用)" panose="02010600010101010101" charset="-122"/>
                <a:sym typeface="+mn-ea"/>
              </a:rPr>
              <a:t>通过请教其他班主任和向其他班主任学习，我初步建立了自己的一套管理学生的方法</a:t>
            </a:r>
            <a:r>
              <a:rPr kumimoji="0" lang="en-US" altLang="zh-CN" sz="1600" b="0" i="0" u="none" strike="noStrike" kern="10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a吃鸡专用体 (非商业使用)" panose="02010600010101010101" charset="-122"/>
                <a:sym typeface="+mn-ea"/>
              </a:rPr>
              <a:t>,</a:t>
            </a:r>
            <a:r>
              <a:rPr kumimoji="0" lang="zh-CN" altLang="zh-CN" sz="1600" b="0" i="0" u="none" strike="noStrike" kern="10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a吃鸡专用体 (非商业使用)" panose="02010600010101010101" charset="-122"/>
                <a:sym typeface="+mn-ea"/>
              </a:rPr>
              <a:t>那就是：严抓行为习惯、关心学生身心，帮助困难学生、预防处理事故、学习请教经验、沟通联系家长。</a:t>
            </a:r>
            <a:endParaRPr kumimoji="0" lang="en-US" altLang="zh-CN" sz="1600" b="0" i="0" u="none" strike="noStrike" kern="100" cap="none" spc="0" normalizeH="0" baseline="0" noProof="0" dirty="0">
              <a:ln>
                <a:noFill/>
              </a:ln>
              <a:solidFill>
                <a:srgbClr val="35478C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Aa吃鸡专用体 (非商业使用)" panose="02010600010101010101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600" b="0" i="0" u="none" strike="noStrike" kern="10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a吃鸡专用体 (非商业使用)" panose="02010600010101010101" charset="-122"/>
                <a:sym typeface="+mn-ea"/>
              </a:rPr>
              <a:t>在今后的班主任工作中，要更注重学生的思想动态，使班级更有凝聚力，把班级工作做的更上一层楼</a:t>
            </a:r>
            <a:endParaRPr kumimoji="1" lang="zh-CN" altLang="zh-CN" sz="1600" b="0" i="0" u="none" strike="noStrike" kern="100" cap="none" spc="0" normalizeH="0" baseline="0" noProof="0" dirty="0">
              <a:ln>
                <a:noFill/>
              </a:ln>
              <a:solidFill>
                <a:srgbClr val="35478C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Aa吃鸡专用体 (非商业使用)" panose="02010600010101010101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62530"/>
            <a:ext cx="4686300" cy="3308985"/>
          </a:xfrm>
          <a:prstGeom prst="rect">
            <a:avLst/>
          </a:prstGeom>
        </p:spPr>
      </p:pic>
      <p:sp>
        <p:nvSpPr>
          <p:cNvPr id="9" name="文本框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00000" y="360000"/>
            <a:ext cx="7127875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669C78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  <a:sym typeface="+mn-ea"/>
              </a:rPr>
              <a:t>心得体会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ahoma" panose="020B060403050404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7" grpId="0"/>
      <p:bldP spid="7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5558776" y="3069060"/>
            <a:ext cx="437203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a吃鸡专用体 (非商业使用)" panose="02010600010101010101" charset="-122"/>
                <a:sym typeface="+mn-ea"/>
              </a:rPr>
              <a:t>演示完毕 感谢聆听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35478C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Aa吃鸡专用体 (非商业使用)" panose="0201060001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558776" y="1355921"/>
            <a:ext cx="50336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Work summary of head teacher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35478C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558776" y="1942521"/>
            <a:ext cx="6200168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ts val="6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a润行体 (非商业使用)" panose="02010600010101010101" charset="-122"/>
              </a:rPr>
              <a:t>班主任工作总结</a:t>
            </a:r>
            <a:endParaRPr kumimoji="0" lang="zh-CN" altLang="en-US" sz="6600" b="1" i="0" u="none" strike="noStrike" kern="1200" cap="none" spc="0" normalizeH="0" baseline="0" noProof="0" dirty="0">
              <a:ln>
                <a:noFill/>
              </a:ln>
              <a:solidFill>
                <a:srgbClr val="35478C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Aa润行体 (非商业使用)" panose="0201060001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558776" y="3717255"/>
            <a:ext cx="3284220" cy="36830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汉仪润圆-45W" panose="00020600040101010101" charset="-122"/>
              </a:rPr>
              <a:t>汇报人：代用名  时间：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汉仪润圆-45W" panose="00020600040101010101" charset="-122"/>
              </a:rPr>
              <a:t>20XX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汉仪润圆-45W" panose="0002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4" grpId="0"/>
      <p:bldP spid="14" grpId="1"/>
      <p:bldP spid="16" grpId="0"/>
      <p:bldP spid="16" grpId="1"/>
      <p:bldP spid="17" grpId="0" animBg="1"/>
      <p:bldP spid="1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88591" y="2644775"/>
            <a:ext cx="143192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a润行体 (非商业使用)" panose="02010600010101010101" charset="-122"/>
              </a:rPr>
              <a:t>目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35478C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Aa润行体 (非商业使用)" panose="02010600010101010101" charset="-122"/>
            </a:endParaRPr>
          </a:p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a润行体 (非商业使用)" panose="02010600010101010101" charset="-122"/>
              </a:rPr>
              <a:t>录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35478C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Aa润行体 (非商业使用)" panose="02010600010101010101" charset="-122"/>
            </a:endParaRPr>
          </a:p>
        </p:txBody>
      </p:sp>
      <p:grpSp>
        <p:nvGrpSpPr>
          <p:cNvPr id="29" name="文本框"/>
          <p:cNvGrpSpPr/>
          <p:nvPr>
            <p:custDataLst>
              <p:tags r:id="rId2"/>
            </p:custDataLst>
          </p:nvPr>
        </p:nvGrpSpPr>
        <p:grpSpPr>
          <a:xfrm>
            <a:off x="2931921" y="1417111"/>
            <a:ext cx="6770370" cy="610217"/>
            <a:chOff x="2424223" y="3044171"/>
            <a:chExt cx="6770370" cy="610217"/>
          </a:xfrm>
        </p:grpSpPr>
        <p:sp>
          <p:nvSpPr>
            <p:cNvPr id="7" name="文本框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3288458" y="3164613"/>
              <a:ext cx="590613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669C78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35478C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Tahoma" panose="020B0604030504040204" pitchFamily="34" charset="0"/>
                  <a:sym typeface="+mn-ea"/>
                </a:rPr>
                <a:t>全面配合学校工作，加快自身发展</a:t>
              </a:r>
              <a:endPara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  <a:sym typeface="+mn-ea"/>
              </a:endParaRPr>
            </a:p>
          </p:txBody>
        </p:sp>
        <p:sp>
          <p:nvSpPr>
            <p:cNvPr id="8" name="文本框"/>
            <p:cNvSpPr/>
            <p:nvPr>
              <p:custDataLst>
                <p:tags r:id="rId4"/>
              </p:custDataLst>
            </p:nvPr>
          </p:nvSpPr>
          <p:spPr>
            <a:xfrm>
              <a:off x="2424223" y="3044171"/>
              <a:ext cx="610029" cy="61021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/>
                  <a:ea typeface="汉仪润圆-45W" panose="00020600040101010101" charset="-122"/>
                  <a:cs typeface="+mn-cs"/>
                </a:rPr>
                <a:t>01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/>
                <a:ea typeface="汉仪润圆-45W" panose="00020600040101010101" charset="-122"/>
                <a:cs typeface="+mn-cs"/>
              </a:endParaRPr>
            </a:p>
          </p:txBody>
        </p:sp>
      </p:grpSp>
      <p:grpSp>
        <p:nvGrpSpPr>
          <p:cNvPr id="9" name="文本框"/>
          <p:cNvGrpSpPr/>
          <p:nvPr>
            <p:custDataLst>
              <p:tags r:id="rId5"/>
            </p:custDataLst>
          </p:nvPr>
        </p:nvGrpSpPr>
        <p:grpSpPr>
          <a:xfrm>
            <a:off x="2931921" y="2251611"/>
            <a:ext cx="6770370" cy="610217"/>
            <a:chOff x="2424223" y="3044171"/>
            <a:chExt cx="6770370" cy="610217"/>
          </a:xfrm>
        </p:grpSpPr>
        <p:sp>
          <p:nvSpPr>
            <p:cNvPr id="10" name="文本框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3288458" y="3164613"/>
              <a:ext cx="590613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669C78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35478C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Tahoma" panose="020B0604030504040204" pitchFamily="34" charset="0"/>
                  <a:sym typeface="+mn-ea"/>
                </a:rPr>
                <a:t>加强班风学风建设，树立良好的学习风气</a:t>
              </a:r>
              <a:endPara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  <a:sym typeface="+mn-ea"/>
              </a:endParaRPr>
            </a:p>
          </p:txBody>
        </p:sp>
        <p:sp>
          <p:nvSpPr>
            <p:cNvPr id="11" name="文本框"/>
            <p:cNvSpPr/>
            <p:nvPr>
              <p:custDataLst>
                <p:tags r:id="rId7"/>
              </p:custDataLst>
            </p:nvPr>
          </p:nvSpPr>
          <p:spPr>
            <a:xfrm>
              <a:off x="2424223" y="3044171"/>
              <a:ext cx="610029" cy="61021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/>
                  <a:ea typeface="汉仪润圆-45W" panose="00020600040101010101" charset="-122"/>
                  <a:cs typeface="+mn-cs"/>
                </a:rPr>
                <a:t>02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/>
                <a:ea typeface="汉仪润圆-45W" panose="00020600040101010101" charset="-122"/>
                <a:cs typeface="+mn-cs"/>
              </a:endParaRPr>
            </a:p>
          </p:txBody>
        </p:sp>
      </p:grpSp>
      <p:grpSp>
        <p:nvGrpSpPr>
          <p:cNvPr id="12" name="文本框"/>
          <p:cNvGrpSpPr/>
          <p:nvPr>
            <p:custDataLst>
              <p:tags r:id="rId8"/>
            </p:custDataLst>
          </p:nvPr>
        </p:nvGrpSpPr>
        <p:grpSpPr>
          <a:xfrm>
            <a:off x="2953511" y="3086111"/>
            <a:ext cx="9458960" cy="610217"/>
            <a:chOff x="2424223" y="3044171"/>
            <a:chExt cx="9458960" cy="610217"/>
          </a:xfrm>
        </p:grpSpPr>
        <p:sp>
          <p:nvSpPr>
            <p:cNvPr id="13" name="文本框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3288458" y="3164613"/>
              <a:ext cx="859472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669C78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35478C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Aa吃鸡专用体 (非商业使用)" panose="02010600010101010101" charset="-122"/>
                  <a:sym typeface="+mn-ea"/>
                </a:rPr>
                <a:t>建立班级公约和健全班干队伍</a:t>
              </a:r>
              <a:endPara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a吃鸡专用体 (非商业使用)" panose="02010600010101010101" charset="-122"/>
                <a:sym typeface="+mn-ea"/>
              </a:endParaRPr>
            </a:p>
          </p:txBody>
        </p:sp>
        <p:sp>
          <p:nvSpPr>
            <p:cNvPr id="14" name="文本框"/>
            <p:cNvSpPr/>
            <p:nvPr>
              <p:custDataLst>
                <p:tags r:id="rId10"/>
              </p:custDataLst>
            </p:nvPr>
          </p:nvSpPr>
          <p:spPr>
            <a:xfrm>
              <a:off x="2424223" y="3044171"/>
              <a:ext cx="610029" cy="61021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/>
                  <a:ea typeface="汉仪润圆-45W" panose="00020600040101010101" charset="-122"/>
                  <a:cs typeface="+mn-cs"/>
                </a:rPr>
                <a:t>03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/>
                <a:ea typeface="汉仪润圆-45W" panose="00020600040101010101" charset="-122"/>
                <a:cs typeface="+mn-cs"/>
              </a:endParaRPr>
            </a:p>
          </p:txBody>
        </p:sp>
      </p:grpSp>
      <p:grpSp>
        <p:nvGrpSpPr>
          <p:cNvPr id="18" name="文本框"/>
          <p:cNvGrpSpPr/>
          <p:nvPr>
            <p:custDataLst>
              <p:tags r:id="rId11"/>
            </p:custDataLst>
          </p:nvPr>
        </p:nvGrpSpPr>
        <p:grpSpPr>
          <a:xfrm>
            <a:off x="2964306" y="3920611"/>
            <a:ext cx="6770370" cy="610217"/>
            <a:chOff x="2424223" y="3044171"/>
            <a:chExt cx="6770370" cy="610217"/>
          </a:xfrm>
        </p:grpSpPr>
        <p:sp>
          <p:nvSpPr>
            <p:cNvPr id="20" name="文本框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3288458" y="3164613"/>
              <a:ext cx="590613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669C78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35478C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Tahoma" panose="020B0604030504040204" pitchFamily="34" charset="0"/>
                  <a:sym typeface="+mn-ea"/>
                </a:rPr>
                <a:t>加强各学科教师的协调</a:t>
              </a:r>
              <a:endPara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  <a:sym typeface="+mn-ea"/>
              </a:endParaRPr>
            </a:p>
          </p:txBody>
        </p:sp>
        <p:sp>
          <p:nvSpPr>
            <p:cNvPr id="21" name="文本框"/>
            <p:cNvSpPr/>
            <p:nvPr>
              <p:custDataLst>
                <p:tags r:id="rId13"/>
              </p:custDataLst>
            </p:nvPr>
          </p:nvSpPr>
          <p:spPr>
            <a:xfrm>
              <a:off x="2424223" y="3044171"/>
              <a:ext cx="610029" cy="61021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/>
                  <a:ea typeface="汉仪润圆-45W" panose="00020600040101010101" charset="-122"/>
                  <a:cs typeface="+mn-cs"/>
                </a:rPr>
                <a:t>0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/>
                  <a:ea typeface="汉仪润圆-45W" panose="00020600040101010101" charset="-122"/>
                  <a:cs typeface="+mn-cs"/>
                </a:rPr>
                <a:t>4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/>
                <a:ea typeface="汉仪润圆-45W" panose="00020600040101010101" charset="-122"/>
                <a:cs typeface="+mn-cs"/>
              </a:endParaRPr>
            </a:p>
          </p:txBody>
        </p:sp>
      </p:grpSp>
      <p:grpSp>
        <p:nvGrpSpPr>
          <p:cNvPr id="22" name="文本框"/>
          <p:cNvGrpSpPr/>
          <p:nvPr>
            <p:custDataLst>
              <p:tags r:id="rId14"/>
            </p:custDataLst>
          </p:nvPr>
        </p:nvGrpSpPr>
        <p:grpSpPr>
          <a:xfrm>
            <a:off x="2964306" y="4755110"/>
            <a:ext cx="6770370" cy="610217"/>
            <a:chOff x="2424223" y="3044171"/>
            <a:chExt cx="6770370" cy="610217"/>
          </a:xfrm>
        </p:grpSpPr>
        <p:sp>
          <p:nvSpPr>
            <p:cNvPr id="23" name="文本框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3288458" y="3164613"/>
              <a:ext cx="590613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669C78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35478C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Tahoma" panose="020B0604030504040204" pitchFamily="34" charset="0"/>
                  <a:sym typeface="+mn-ea"/>
                </a:rPr>
                <a:t>心得体会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  <a:sym typeface="+mn-ea"/>
              </a:endParaRPr>
            </a:p>
          </p:txBody>
        </p:sp>
        <p:sp>
          <p:nvSpPr>
            <p:cNvPr id="24" name="文本框"/>
            <p:cNvSpPr/>
            <p:nvPr>
              <p:custDataLst>
                <p:tags r:id="rId16"/>
              </p:custDataLst>
            </p:nvPr>
          </p:nvSpPr>
          <p:spPr>
            <a:xfrm>
              <a:off x="2424223" y="3044171"/>
              <a:ext cx="610029" cy="61021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/>
                  <a:ea typeface="汉仪润圆-45W" panose="00020600040101010101" charset="-122"/>
                  <a:cs typeface="+mn-cs"/>
                </a:rPr>
                <a:t>0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/>
                  <a:ea typeface="汉仪润圆-45W" panose="00020600040101010101" charset="-122"/>
                  <a:cs typeface="+mn-cs"/>
                </a:rPr>
                <a:t>5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/>
                <a:ea typeface="汉仪润圆-45W" panose="00020600040101010101" charset="-122"/>
                <a:cs typeface="+mn-cs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0" y="6750278"/>
            <a:ext cx="360000" cy="1077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00" dirty="0">
                <a:noFill/>
              </a:rPr>
              <a:t>docerID:327037375</a:t>
            </a:r>
            <a:endParaRPr lang="zh-CN" altLang="en-US" sz="100" dirty="0">
              <a:noFill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89050" y="3137218"/>
            <a:ext cx="9613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  <a:sym typeface="+mn-ea"/>
              </a:rPr>
              <a:t>全面配合学校工作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35478C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ahoma" panose="020B0604030504040204" pitchFamily="34" charset="0"/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  <a:sym typeface="+mn-ea"/>
              </a:rPr>
              <a:t>加快自身发展</a:t>
            </a:r>
            <a:endParaRPr kumimoji="0" lang="zh-CN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35478C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ahoma" panose="020B0604030504040204" pitchFamily="34" charset="0"/>
              <a:sym typeface="+mn-ea"/>
            </a:endParaRPr>
          </a:p>
        </p:txBody>
      </p:sp>
      <p:sp>
        <p:nvSpPr>
          <p:cNvPr id="15" name="文本框"/>
          <p:cNvSpPr/>
          <p:nvPr>
            <p:custDataLst>
              <p:tags r:id="rId2"/>
            </p:custDataLst>
          </p:nvPr>
        </p:nvSpPr>
        <p:spPr>
          <a:xfrm>
            <a:off x="5588953" y="1565275"/>
            <a:ext cx="1014095" cy="102425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/>
                <a:ea typeface="汉仪润圆-45W" panose="00020600040101010101" charset="-122"/>
                <a:cs typeface="+mn-cs"/>
              </a:rPr>
              <a:t>01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/>
              <a:ea typeface="汉仪润圆-45W" panose="00020600040101010101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00000" y="360000"/>
            <a:ext cx="7127875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669C78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  <a:sym typeface="+mn-ea"/>
              </a:rPr>
              <a:t>全面配合学校工作，加快自身发展</a:t>
            </a:r>
            <a:endParaRPr kumimoji="0" lang="zh-CN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ahoma" panose="020B0604030504040204" pitchFamily="34" charset="0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17905" y="2250440"/>
            <a:ext cx="5252085" cy="39878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a吃鸡专用体 (非商业使用)" panose="02010600010101010101" charset="-122"/>
                <a:sym typeface="+mn-ea"/>
              </a:rPr>
              <a:t>1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a吃鸡专用体 (非商业使用)" panose="02010600010101010101" charset="-122"/>
                <a:sym typeface="+mn-ea"/>
              </a:rPr>
              <a:t>、全面配合学校工作，加快自身发展</a:t>
            </a:r>
            <a:endParaRPr kumimoji="1" lang="zh-CN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Aa吃鸡专用体 (非商业使用)" panose="02010600010101010101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9500" y="3334385"/>
            <a:ext cx="5540375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  <a:sym typeface="+mn-ea"/>
              </a:rPr>
              <a:t>遵照学校德育工作要求，着重加强确立健康的自我意识，自觉抵制不良行为思想的诱惑，形成良好的行为习惯和思想品德的引导，开展多种适合学生特点的教育活动，促使他们健康成长。</a:t>
            </a:r>
            <a:endParaRPr kumimoji="1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35478C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ahoma" panose="020B0604030504040204" pitchFamily="34" charset="0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5155" y="1931035"/>
            <a:ext cx="4686300" cy="3308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6" grpId="1" animBg="1"/>
      <p:bldP spid="9" grpId="0"/>
      <p:bldP spid="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810260" y="2801620"/>
            <a:ext cx="3309620" cy="2584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  <a:sym typeface="+mn-ea"/>
              </a:rPr>
              <a:t>坚持以师生的可持续发展为本，落实道德建设纲要，系统科学的开展生命教育，提升人文素养，进一步落实弘扬民族精神教育。配合学校开展的各项活动。</a:t>
            </a:r>
            <a:endParaRPr kumimoji="1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35478C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ahoma" panose="020B0604030504040204" pitchFamily="34" charset="0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478520" y="2919095"/>
            <a:ext cx="3309620" cy="2168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  <a:sym typeface="+mn-ea"/>
              </a:rPr>
              <a:t>利用学校提供的各种德育资源，实现德育工作与教学工作结合，行为规范和自主管理相结合，以期不断完善学生人格，实现主体价值的张扬和超越</a:t>
            </a:r>
            <a:endParaRPr kumimoji="1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35478C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ahoma" panose="020B0604030504040204" pitchFamily="34" charset="0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4620" y="2183130"/>
            <a:ext cx="4533900" cy="3202940"/>
          </a:xfrm>
          <a:prstGeom prst="rect">
            <a:avLst/>
          </a:prstGeom>
        </p:spPr>
      </p:pic>
      <p:sp>
        <p:nvSpPr>
          <p:cNvPr id="10" name="文本框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00000" y="360000"/>
            <a:ext cx="7127875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669C78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  <a:sym typeface="+mn-ea"/>
              </a:rPr>
              <a:t>全面配合学校工作，加快自身发展</a:t>
            </a:r>
            <a:endParaRPr kumimoji="0" lang="zh-CN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ahoma" panose="020B060403050404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" grpId="0"/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89050" y="2921635"/>
            <a:ext cx="9613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  <a:sym typeface="+mn-ea"/>
              </a:rPr>
              <a:t>加强班风学风建设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35478C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ahoma" panose="020B0604030504040204" pitchFamily="34" charset="0"/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  <a:sym typeface="+mn-ea"/>
              </a:rPr>
              <a:t>树立良好的学习风气</a:t>
            </a:r>
            <a:endParaRPr kumimoji="0" lang="zh-CN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35478C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ahoma" panose="020B0604030504040204" pitchFamily="34" charset="0"/>
              <a:sym typeface="+mn-ea"/>
            </a:endParaRPr>
          </a:p>
        </p:txBody>
      </p:sp>
      <p:sp>
        <p:nvSpPr>
          <p:cNvPr id="15" name="文本框"/>
          <p:cNvSpPr/>
          <p:nvPr>
            <p:custDataLst>
              <p:tags r:id="rId2"/>
            </p:custDataLst>
          </p:nvPr>
        </p:nvSpPr>
        <p:spPr>
          <a:xfrm>
            <a:off x="5588953" y="1565275"/>
            <a:ext cx="1014095" cy="102425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/>
                <a:ea typeface="汉仪润圆-45W" panose="00020600040101010101" charset="-122"/>
                <a:cs typeface="+mn-cs"/>
              </a:rPr>
              <a:t>0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/>
                <a:ea typeface="汉仪润圆-45W" panose="00020600040101010101" charset="-122"/>
                <a:cs typeface="+mn-cs"/>
              </a:rPr>
              <a:t>2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/>
              <a:ea typeface="汉仪润圆-45W" panose="00020600040101010101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1017905" y="2250440"/>
            <a:ext cx="5252085" cy="39878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a吃鸡专用体 (非商业使用)" panose="02010600010101010101" charset="-122"/>
                <a:sym typeface="+mn-ea"/>
              </a:rPr>
              <a:t>① 抓好学生常规，重新制定班规。</a:t>
            </a:r>
            <a:endParaRPr kumimoji="1" lang="zh-CN" altLang="zh-CN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Aa吃鸡专用体 (非商业使用)" panose="02010600010101010101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17905" y="3166110"/>
            <a:ext cx="5160645" cy="2445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ü"/>
              <a:defRPr/>
            </a:pPr>
            <a:r>
              <a:rPr kumimoji="0" lang="zh-CN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a吃鸡专用体 (非商业使用)" panose="02010600010101010101" charset="-122"/>
                <a:sym typeface="+mn-ea"/>
              </a:rPr>
              <a:t>要求我班学生早上按时到校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a吃鸡专用体 (非商业使用)" panose="02010600010101010101" charset="-122"/>
                <a:sym typeface="+mn-ea"/>
              </a:rPr>
              <a:t>;</a:t>
            </a:r>
            <a:r>
              <a:rPr kumimoji="0" lang="zh-CN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a吃鸡专用体 (非商业使用)" panose="02010600010101010101" charset="-122"/>
                <a:sym typeface="+mn-ea"/>
              </a:rPr>
              <a:t>规范交作业，学习委员负责作业上交情况统计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a吃鸡专用体 (非商业使用)" panose="02010600010101010101" charset="-122"/>
                <a:sym typeface="+mn-ea"/>
              </a:rPr>
              <a:t>;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srgbClr val="35478C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Aa吃鸡专用体 (非商业使用)" panose="02010600010101010101" charset="-122"/>
              <a:sym typeface="+mn-ea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ü"/>
              <a:defRPr/>
            </a:pPr>
            <a:r>
              <a:rPr kumimoji="0" lang="zh-CN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a吃鸡专用体 (非商业使用)" panose="02010600010101010101" charset="-122"/>
                <a:sym typeface="+mn-ea"/>
              </a:rPr>
              <a:t>上课注重纪律要求，认真听讲，积极提问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a吃鸡专用体 (非商业使用)" panose="02010600010101010101" charset="-122"/>
                <a:sym typeface="+mn-ea"/>
              </a:rPr>
              <a:t>;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srgbClr val="35478C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Aa吃鸡专用体 (非商业使用)" panose="02010600010101010101" charset="-122"/>
              <a:sym typeface="+mn-ea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ü"/>
              <a:defRPr/>
            </a:pPr>
            <a:r>
              <a:rPr kumimoji="0" lang="zh-CN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a吃鸡专用体 (非商业使用)" panose="02010600010101010101" charset="-122"/>
                <a:sym typeface="+mn-ea"/>
              </a:rPr>
              <a:t>中午准时进教室，做好下午的课前准备工作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a吃鸡专用体 (非商业使用)" panose="02010600010101010101" charset="-122"/>
                <a:sym typeface="+mn-ea"/>
              </a:rPr>
              <a:t>;</a:t>
            </a:r>
            <a:r>
              <a:rPr kumimoji="0" lang="zh-CN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a吃鸡专用体 (非商业使用)" panose="02010600010101010101" charset="-122"/>
                <a:sym typeface="+mn-ea"/>
              </a:rPr>
              <a:t>放学后认真做好值日生工作。 </a:t>
            </a:r>
            <a:endParaRPr kumimoji="1" lang="zh-CN" altLang="zh-CN" sz="1800" b="0" i="0" u="none" strike="noStrike" kern="100" cap="none" spc="0" normalizeH="0" baseline="0" noProof="0" dirty="0">
              <a:ln>
                <a:noFill/>
              </a:ln>
              <a:solidFill>
                <a:srgbClr val="35478C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Aa吃鸡专用体 (非商业使用)" panose="02010600010101010101" charset="-122"/>
              <a:sym typeface="+mn-ea"/>
            </a:endParaRPr>
          </a:p>
        </p:txBody>
      </p:sp>
      <p:pic>
        <p:nvPicPr>
          <p:cNvPr id="11" name="图片 10" descr="9be9b64e51e538f3a6a1a3f61c3409c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610" y="2025015"/>
            <a:ext cx="2393315" cy="3949700"/>
          </a:xfrm>
          <a:prstGeom prst="rect">
            <a:avLst/>
          </a:prstGeom>
        </p:spPr>
      </p:pic>
      <p:sp>
        <p:nvSpPr>
          <p:cNvPr id="10" name="文本框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00000" y="360000"/>
            <a:ext cx="7127875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669C78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  <a:sym typeface="+mn-ea"/>
              </a:rPr>
              <a:t>加强班风学风建设，树立良好的学习风气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ahoma" panose="020B060403050404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6" grpId="1" animBg="1"/>
      <p:bldP spid="9" grpId="0"/>
      <p:bldP spid="9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6183630" y="2552700"/>
            <a:ext cx="3717290" cy="39878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a吃鸡专用体 (非商业使用)" panose="02010600010101010101" charset="-122"/>
                <a:sym typeface="+mn-ea"/>
              </a:rPr>
              <a:t>② 注重班级文化建设。</a:t>
            </a:r>
            <a:endParaRPr kumimoji="1" lang="zh-CN" altLang="zh-CN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Aa吃鸡专用体 (非商业使用)" panose="02010600010101010101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83630" y="3468370"/>
            <a:ext cx="5160645" cy="12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ü"/>
              <a:defRPr/>
            </a:pP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a吃鸡专用体 (非商业使用)" panose="02010600010101010101" charset="-122"/>
                <a:sym typeface="+mn-ea"/>
              </a:rPr>
              <a:t>根据班级特点布置班级环境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a吃鸡专用体 (非商业使用)" panose="02010600010101010101" charset="-122"/>
                <a:sym typeface="+mn-ea"/>
              </a:rPr>
              <a:t>;</a:t>
            </a: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5478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a吃鸡专用体 (非商业使用)" panose="02010600010101010101" charset="-122"/>
                <a:sym typeface="+mn-ea"/>
              </a:rPr>
              <a:t>实现班级文化多元化，根据形势要求，配合重大纪念活动及时更换班级黑板报</a:t>
            </a:r>
            <a:endParaRPr kumimoji="1" lang="zh-CN" altLang="zh-CN" sz="1800" b="0" i="0" u="none" strike="noStrike" kern="100" cap="none" spc="0" normalizeH="0" baseline="0" noProof="0" dirty="0">
              <a:ln>
                <a:noFill/>
              </a:ln>
              <a:solidFill>
                <a:srgbClr val="35478C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Aa吃鸡专用体 (非商业使用)" panose="02010600010101010101" charset="-122"/>
              <a:sym typeface="+mn-ea"/>
            </a:endParaRPr>
          </a:p>
        </p:txBody>
      </p:sp>
      <p:pic>
        <p:nvPicPr>
          <p:cNvPr id="2" name="图片 1" descr="51miz-E1129059-F852CE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0" y="1922145"/>
            <a:ext cx="4642485" cy="3481705"/>
          </a:xfrm>
          <a:prstGeom prst="rect">
            <a:avLst/>
          </a:prstGeom>
        </p:spPr>
      </p:pic>
      <p:sp>
        <p:nvSpPr>
          <p:cNvPr id="10" name="文本框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00000" y="360000"/>
            <a:ext cx="7127875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669C78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  <a:sym typeface="+mn-ea"/>
              </a:rPr>
              <a:t>加强班风学风建设，树立良好的学习风气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ahoma" panose="020B060403050404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6" grpId="1" animBg="1"/>
      <p:bldP spid="9" grpId="0"/>
      <p:bldP spid="9" grpId="1"/>
    </p:bldLst>
  </p:timing>
</p:sld>
</file>

<file path=ppt/tags/tag1.xml><?xml version="1.0" encoding="utf-8"?>
<p:tagLst xmlns:p="http://schemas.openxmlformats.org/presentationml/2006/main">
  <p:tag name="PA" val="v5.2.9"/>
</p:tagLst>
</file>

<file path=ppt/tags/tag10.xml><?xml version="1.0" encoding="utf-8"?>
<p:tagLst xmlns:p="http://schemas.openxmlformats.org/presentationml/2006/main">
  <p:tag name="PA" val="v5.2.9"/>
</p:tagLst>
</file>

<file path=ppt/tags/tag11.xml><?xml version="1.0" encoding="utf-8"?>
<p:tagLst xmlns:p="http://schemas.openxmlformats.org/presentationml/2006/main">
  <p:tag name="PA" val="v5.2.9"/>
</p:tagLst>
</file>

<file path=ppt/tags/tag12.xml><?xml version="1.0" encoding="utf-8"?>
<p:tagLst xmlns:p="http://schemas.openxmlformats.org/presentationml/2006/main">
  <p:tag name="PA" val="v5.2.9"/>
</p:tagLst>
</file>

<file path=ppt/tags/tag13.xml><?xml version="1.0" encoding="utf-8"?>
<p:tagLst xmlns:p="http://schemas.openxmlformats.org/presentationml/2006/main">
  <p:tag name="PA" val="v5.2.9"/>
</p:tagLst>
</file>

<file path=ppt/tags/tag14.xml><?xml version="1.0" encoding="utf-8"?>
<p:tagLst xmlns:p="http://schemas.openxmlformats.org/presentationml/2006/main">
  <p:tag name="PA" val="v5.2.9"/>
</p:tagLst>
</file>

<file path=ppt/tags/tag15.xml><?xml version="1.0" encoding="utf-8"?>
<p:tagLst xmlns:p="http://schemas.openxmlformats.org/presentationml/2006/main">
  <p:tag name="PA" val="v5.2.9"/>
</p:tagLst>
</file>

<file path=ppt/tags/tag16.xml><?xml version="1.0" encoding="utf-8"?>
<p:tagLst xmlns:p="http://schemas.openxmlformats.org/presentationml/2006/main">
  <p:tag name="PA" val="v5.2.9"/>
</p:tagLst>
</file>

<file path=ppt/tags/tag17.xml><?xml version="1.0" encoding="utf-8"?>
<p:tagLst xmlns:p="http://schemas.openxmlformats.org/presentationml/2006/main">
  <p:tag name="PA" val="v5.2.9"/>
</p:tagLst>
</file>

<file path=ppt/tags/tag18.xml><?xml version="1.0" encoding="utf-8"?>
<p:tagLst xmlns:p="http://schemas.openxmlformats.org/presentationml/2006/main">
  <p:tag name="PA" val="v5.2.9"/>
</p:tagLst>
</file>

<file path=ppt/tags/tag19.xml><?xml version="1.0" encoding="utf-8"?>
<p:tagLst xmlns:p="http://schemas.openxmlformats.org/presentationml/2006/main">
  <p:tag name="KSO_WM_UNIT_PLACING_PICTURE_USER_VIEWPORT" val="{&quot;height&quot;:5211,&quot;width&quot;:7380}"/>
</p:tagLst>
</file>

<file path=ppt/tags/tag2.xml><?xml version="1.0" encoding="utf-8"?>
<p:tagLst xmlns:p="http://schemas.openxmlformats.org/presentationml/2006/main">
  <p:tag name="PA" val="v5.2.9"/>
</p:tagLst>
</file>

<file path=ppt/tags/tag20.xml><?xml version="1.0" encoding="utf-8"?>
<p:tagLst xmlns:p="http://schemas.openxmlformats.org/presentationml/2006/main">
  <p:tag name="PA" val="v5.2.9"/>
</p:tagLst>
</file>

<file path=ppt/tags/tag21.xml><?xml version="1.0" encoding="utf-8"?>
<p:tagLst xmlns:p="http://schemas.openxmlformats.org/presentationml/2006/main">
  <p:tag name="PA" val="v5.2.9"/>
</p:tagLst>
</file>

<file path=ppt/tags/tag22.xml><?xml version="1.0" encoding="utf-8"?>
<p:tagLst xmlns:p="http://schemas.openxmlformats.org/presentationml/2006/main">
  <p:tag name="PA" val="v5.2.9"/>
</p:tagLst>
</file>

<file path=ppt/tags/tag23.xml><?xml version="1.0" encoding="utf-8"?>
<p:tagLst xmlns:p="http://schemas.openxmlformats.org/presentationml/2006/main">
  <p:tag name="PA" val="v5.2.9"/>
</p:tagLst>
</file>

<file path=ppt/tags/tag24.xml><?xml version="1.0" encoding="utf-8"?>
<p:tagLst xmlns:p="http://schemas.openxmlformats.org/presentationml/2006/main">
  <p:tag name="PA" val="v5.2.9"/>
</p:tagLst>
</file>

<file path=ppt/tags/tag25.xml><?xml version="1.0" encoding="utf-8"?>
<p:tagLst xmlns:p="http://schemas.openxmlformats.org/presentationml/2006/main">
  <p:tag name="PA" val="v5.2.9"/>
</p:tagLst>
</file>

<file path=ppt/tags/tag26.xml><?xml version="1.0" encoding="utf-8"?>
<p:tagLst xmlns:p="http://schemas.openxmlformats.org/presentationml/2006/main">
  <p:tag name="PA" val="v5.2.9"/>
</p:tagLst>
</file>

<file path=ppt/tags/tag27.xml><?xml version="1.0" encoding="utf-8"?>
<p:tagLst xmlns:p="http://schemas.openxmlformats.org/presentationml/2006/main">
  <p:tag name="PA" val="v5.2.9"/>
</p:tagLst>
</file>

<file path=ppt/tags/tag28.xml><?xml version="1.0" encoding="utf-8"?>
<p:tagLst xmlns:p="http://schemas.openxmlformats.org/presentationml/2006/main">
  <p:tag name="PA" val="v5.2.9"/>
</p:tagLst>
</file>

<file path=ppt/tags/tag29.xml><?xml version="1.0" encoding="utf-8"?>
<p:tagLst xmlns:p="http://schemas.openxmlformats.org/presentationml/2006/main">
  <p:tag name="PA" val="v5.2.9"/>
</p:tagLst>
</file>

<file path=ppt/tags/tag3.xml><?xml version="1.0" encoding="utf-8"?>
<p:tagLst xmlns:p="http://schemas.openxmlformats.org/presentationml/2006/main">
  <p:tag name="PA" val="v5.2.9"/>
</p:tagLst>
</file>

<file path=ppt/tags/tag30.xml><?xml version="1.0" encoding="utf-8"?>
<p:tagLst xmlns:p="http://schemas.openxmlformats.org/presentationml/2006/main">
  <p:tag name="PA" val="v5.2.9"/>
</p:tagLst>
</file>

<file path=ppt/tags/tag31.xml><?xml version="1.0" encoding="utf-8"?>
<p:tagLst xmlns:p="http://schemas.openxmlformats.org/presentationml/2006/main">
  <p:tag name="PA" val="v5.2.9"/>
</p:tagLst>
</file>

<file path=ppt/tags/tag32.xml><?xml version="1.0" encoding="utf-8"?>
<p:tagLst xmlns:p="http://schemas.openxmlformats.org/presentationml/2006/main">
  <p:tag name="PA" val="v5.2.9"/>
</p:tagLst>
</file>

<file path=ppt/tags/tag33.xml><?xml version="1.0" encoding="utf-8"?>
<p:tagLst xmlns:p="http://schemas.openxmlformats.org/presentationml/2006/main">
  <p:tag name="PA" val="v5.2.9"/>
</p:tagLst>
</file>

<file path=ppt/tags/tag34.xml><?xml version="1.0" encoding="utf-8"?>
<p:tagLst xmlns:p="http://schemas.openxmlformats.org/presentationml/2006/main">
  <p:tag name="KSO_WM_UNIT_PLACING_PICTURE_USER_VIEWPORT" val="{&quot;height&quot;:5211,&quot;width&quot;:7380}"/>
</p:tagLst>
</file>

<file path=ppt/tags/tag35.xml><?xml version="1.0" encoding="utf-8"?>
<p:tagLst xmlns:p="http://schemas.openxmlformats.org/presentationml/2006/main">
  <p:tag name="PA" val="v5.2.9"/>
</p:tagLst>
</file>

<file path=ppt/tags/tag4.xml><?xml version="1.0" encoding="utf-8"?>
<p:tagLst xmlns:p="http://schemas.openxmlformats.org/presentationml/2006/main">
  <p:tag name="PA" val="v5.2.9"/>
</p:tagLst>
</file>

<file path=ppt/tags/tag5.xml><?xml version="1.0" encoding="utf-8"?>
<p:tagLst xmlns:p="http://schemas.openxmlformats.org/presentationml/2006/main">
  <p:tag name="PA" val="v5.2.9"/>
</p:tagLst>
</file>

<file path=ppt/tags/tag6.xml><?xml version="1.0" encoding="utf-8"?>
<p:tagLst xmlns:p="http://schemas.openxmlformats.org/presentationml/2006/main">
  <p:tag name="PA" val="v5.2.9"/>
</p:tagLst>
</file>

<file path=ppt/tags/tag7.xml><?xml version="1.0" encoding="utf-8"?>
<p:tagLst xmlns:p="http://schemas.openxmlformats.org/presentationml/2006/main">
  <p:tag name="PA" val="v5.2.9"/>
</p:tagLst>
</file>

<file path=ppt/tags/tag8.xml><?xml version="1.0" encoding="utf-8"?>
<p:tagLst xmlns:p="http://schemas.openxmlformats.org/presentationml/2006/main">
  <p:tag name="PA" val="v5.2.9"/>
</p:tagLst>
</file>

<file path=ppt/tags/tag9.xml><?xml version="1.0" encoding="utf-8"?>
<p:tagLst xmlns:p="http://schemas.openxmlformats.org/presentationml/2006/main">
  <p:tag name="PA" val="v5.2.9"/>
</p:tagLst>
</file>

<file path=ppt/theme/theme1.xml><?xml version="1.0" encoding="utf-8"?>
<a:theme xmlns:a="http://schemas.openxmlformats.org/drawingml/2006/main" name="工作总结">
  <a:themeElements>
    <a:clrScheme name="自定义 66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35478C"/>
      </a:accent1>
      <a:accent2>
        <a:srgbClr val="4E7AC7"/>
      </a:accent2>
      <a:accent3>
        <a:srgbClr val="007DDA"/>
      </a:accent3>
      <a:accent4>
        <a:srgbClr val="FEA402"/>
      </a:accent4>
      <a:accent5>
        <a:srgbClr val="007DDA"/>
      </a:accent5>
      <a:accent6>
        <a:srgbClr val="FEA402"/>
      </a:accent6>
      <a:hlink>
        <a:srgbClr val="007DDA"/>
      </a:hlink>
      <a:folHlink>
        <a:srgbClr val="FEA402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稻壳鸭鸭</Template>
  <TotalTime>0</TotalTime>
  <Words>1804</Words>
  <Application>WPS 演示</Application>
  <PresentationFormat>宽屏</PresentationFormat>
  <Paragraphs>161</Paragraphs>
  <Slides>21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5" baseType="lpstr">
      <vt:lpstr>Arial</vt:lpstr>
      <vt:lpstr>宋体</vt:lpstr>
      <vt:lpstr>Wingdings</vt:lpstr>
      <vt:lpstr>黑体</vt:lpstr>
      <vt:lpstr>Aa吃鸡专用体 (非商业使用)</vt:lpstr>
      <vt:lpstr>Aa润行体 (非商业使用)</vt:lpstr>
      <vt:lpstr>汉仪润圆-45W</vt:lpstr>
      <vt:lpstr>Tahoma</vt:lpstr>
      <vt:lpstr>Arial</vt:lpstr>
      <vt:lpstr>Wingdings</vt:lpstr>
      <vt:lpstr>微软雅黑</vt:lpstr>
      <vt:lpstr>Arial Unicode MS</vt:lpstr>
      <vt:lpstr>等线</vt:lpstr>
      <vt:lpstr>工作总结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铭</cp:lastModifiedBy>
  <cp:revision>2</cp:revision>
  <dcterms:created xsi:type="dcterms:W3CDTF">2022-01-07T03:02:50Z</dcterms:created>
  <dcterms:modified xsi:type="dcterms:W3CDTF">2022-01-07T03:03:37Z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KSOTemplateUUID">
    <vt:lpwstr>v1.0_mb_8YWJ5kCNVt+uDNBjwGG1cQ==</vt:lpwstr>
  </property>
  <property fmtid="{D5CDD505-2E9C-101B-9397-08002B2CF9AE}" pid="4" name="ICV">
    <vt:lpwstr>671306FD0BC34575A1E89AC38E0D2DEA</vt:lpwstr>
  </property>
</Properties>
</file>