
<file path=[Content_Types].xml><?xml version="1.0" encoding="utf-8"?>
<Types xmlns="http://schemas.openxmlformats.org/package/2006/content-types">
  <Default Extension="png" ContentType="image/png"/>
  <Default Extension="emf" ContentType="image/x-em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3"/>
    <p:sldId id="257" r:id="rId4"/>
    <p:sldId id="272" r:id="rId5"/>
    <p:sldId id="291" r:id="rId7"/>
    <p:sldId id="315" r:id="rId8"/>
    <p:sldId id="292" r:id="rId9"/>
    <p:sldId id="293" r:id="rId10"/>
    <p:sldId id="286" r:id="rId11"/>
    <p:sldId id="294" r:id="rId12"/>
    <p:sldId id="295" r:id="rId13"/>
    <p:sldId id="296" r:id="rId14"/>
    <p:sldId id="297" r:id="rId15"/>
    <p:sldId id="287" r:id="rId16"/>
    <p:sldId id="316" r:id="rId17"/>
    <p:sldId id="317" r:id="rId18"/>
    <p:sldId id="321" r:id="rId19"/>
    <p:sldId id="324" r:id="rId20"/>
    <p:sldId id="323" r:id="rId21"/>
    <p:sldId id="288" r:id="rId22"/>
    <p:sldId id="318" r:id="rId23"/>
    <p:sldId id="304" r:id="rId24"/>
    <p:sldId id="305" r:id="rId25"/>
    <p:sldId id="306" r:id="rId26"/>
    <p:sldId id="307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72B868"/>
    <a:srgbClr val="90CB86"/>
    <a:srgbClr val="4C7F39"/>
    <a:srgbClr val="D9D9D9"/>
    <a:srgbClr val="DCDCDC"/>
    <a:srgbClr val="F0F0F0"/>
    <a:srgbClr val="E6E6E6"/>
    <a:srgbClr val="C8C8C8"/>
    <a:srgbClr val="FAFA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33" d="100"/>
          <a:sy n="33" d="100"/>
        </p:scale>
        <p:origin x="84" y="906"/>
      </p:cViewPr>
      <p:guideLst>
        <p:guide orient="horz" pos="2133"/>
        <p:guide pos="3693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DE09DCD-DB71-4475-A8DF-3A0FDF8CD94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DE09DCD-DB71-4475-A8DF-3A0FDF8CD94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稻壳优创 意 </a:t>
            </a:r>
            <a:r>
              <a:rPr lang="en-US" altLang="zh-CN" dirty="0"/>
              <a:t>http://chn.docer.com/works?userid=4610637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DE09DCD-DB71-4475-A8DF-3A0FDF8CD94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DE09DCD-DB71-4475-A8DF-3A0FDF8CD94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DE09DCD-DB71-4475-A8DF-3A0FDF8CD94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稻壳 优创意 </a:t>
            </a:r>
            <a:r>
              <a:rPr lang="en-US" altLang="zh-CN" dirty="0"/>
              <a:t>http://chn.docer.com/works?userid=4610637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DE09DCD-DB71-4475-A8DF-3A0FDF8CD94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DE09DCD-DB71-4475-A8DF-3A0FDF8CD94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">
        <p:random/>
      </p:transition>
    </mc:Choice>
    <mc:Fallback>
      <p:transition spd="slow" advTm="100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">
        <p:random/>
      </p:transition>
    </mc:Choice>
    <mc:Fallback>
      <p:transition spd="slow" advTm="100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">
        <p:random/>
      </p:transition>
    </mc:Choice>
    <mc:Fallback>
      <p:transition spd="slow" advTm="100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">
        <p:random/>
      </p:transition>
    </mc:Choice>
    <mc:Fallback>
      <p:transition spd="slow" advTm="1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">
        <p:random/>
      </p:transition>
    </mc:Choice>
    <mc:Fallback>
      <p:transition spd="slow" advTm="1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">
        <p:random/>
      </p:transition>
    </mc:Choice>
    <mc:Fallback>
      <p:transition spd="slow" advTm="1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">
        <p:random/>
      </p:transition>
    </mc:Choice>
    <mc:Fallback>
      <p:transition spd="slow" advTm="1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">
        <p:random/>
      </p:transition>
    </mc:Choice>
    <mc:Fallback>
      <p:transition spd="slow" advTm="100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">
        <p:random/>
      </p:transition>
    </mc:Choice>
    <mc:Fallback>
      <p:transition spd="slow" advTm="100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">
        <p:random/>
      </p:transition>
    </mc:Choice>
    <mc:Fallback>
      <p:transition spd="slow" advTm="100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">
        <p:random/>
      </p:transition>
    </mc:Choice>
    <mc:Fallback>
      <p:transition spd="slow" advTm="100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">
        <p:random/>
      </p:transition>
    </mc:Choice>
    <mc:Fallback>
      <p:transition spd="slow" advTm="1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2.xml"/><Relationship Id="rId18" Type="http://schemas.openxmlformats.org/officeDocument/2006/relationships/tags" Target="../tags/tag61.xml"/><Relationship Id="rId17" Type="http://schemas.openxmlformats.org/officeDocument/2006/relationships/tags" Target="../tags/tag60.xml"/><Relationship Id="rId16" Type="http://schemas.openxmlformats.org/officeDocument/2006/relationships/tags" Target="../tags/tag59.xml"/><Relationship Id="rId15" Type="http://schemas.openxmlformats.org/officeDocument/2006/relationships/tags" Target="../tags/tag58.xml"/><Relationship Id="rId14" Type="http://schemas.openxmlformats.org/officeDocument/2006/relationships/tags" Target="../tags/tag57.xml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9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spd="slow" p14:dur="2000" advTm="1000">
        <p:random/>
      </p:transition>
    </mc:Choice>
    <mc:Fallback>
      <p:transition spd="slow" advTm="1000">
        <p:random/>
      </p:transition>
    </mc:Fallback>
  </mc:AlternateConten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microsoft.com/office/2007/relationships/media" Target="../media/media1.mp3"/><Relationship Id="rId8" Type="http://schemas.openxmlformats.org/officeDocument/2006/relationships/audio" Target="../media/media1.mp3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63.xml"/><Relationship Id="rId10" Type="http://schemas.openxmlformats.org/officeDocument/2006/relationships/image" Target="../media/image9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8.png"/><Relationship Id="rId2" Type="http://schemas.openxmlformats.org/officeDocument/2006/relationships/image" Target="../media/image11.png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1.png"/><Relationship Id="rId1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64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8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4.emf"/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1.png"/><Relationship Id="rId1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65.xml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远山背景"/>
          <p:cNvPicPr>
            <a:picLocks noChangeAspect="1"/>
          </p:cNvPicPr>
          <p:nvPr/>
        </p:nvPicPr>
        <p:blipFill>
          <a:blip r:embed="rId1"/>
          <a:srcRect b="22712"/>
          <a:stretch>
            <a:fillRect/>
          </a:stretch>
        </p:blipFill>
        <p:spPr>
          <a:xfrm>
            <a:off x="0" y="3225800"/>
            <a:ext cx="12192000" cy="3759835"/>
          </a:xfrm>
          <a:prstGeom prst="rect">
            <a:avLst/>
          </a:prstGeom>
        </p:spPr>
      </p:pic>
      <p:pic>
        <p:nvPicPr>
          <p:cNvPr id="12" name="图片 11" descr="立夏池塘水"/>
          <p:cNvPicPr>
            <a:picLocks noChangeAspect="1"/>
          </p:cNvPicPr>
          <p:nvPr/>
        </p:nvPicPr>
        <p:blipFill>
          <a:blip r:embed="rId2"/>
          <a:srcRect l="-312" t="50034" r="313" b="27850"/>
          <a:stretch>
            <a:fillRect/>
          </a:stretch>
        </p:blipFill>
        <p:spPr>
          <a:xfrm>
            <a:off x="0" y="5445760"/>
            <a:ext cx="12192000" cy="1543050"/>
          </a:xfrm>
          <a:prstGeom prst="rect">
            <a:avLst/>
          </a:prstGeom>
        </p:spPr>
      </p:pic>
      <p:pic>
        <p:nvPicPr>
          <p:cNvPr id="13" name="图片 12" descr="立夏荷花"/>
          <p:cNvPicPr>
            <a:picLocks noChangeAspect="1"/>
          </p:cNvPicPr>
          <p:nvPr/>
        </p:nvPicPr>
        <p:blipFill>
          <a:blip r:embed="rId3"/>
          <a:srcRect b="45165"/>
          <a:stretch>
            <a:fillRect/>
          </a:stretch>
        </p:blipFill>
        <p:spPr>
          <a:xfrm>
            <a:off x="0" y="1257935"/>
            <a:ext cx="12192000" cy="5711190"/>
          </a:xfrm>
          <a:prstGeom prst="rect">
            <a:avLst/>
          </a:prstGeom>
        </p:spPr>
      </p:pic>
      <p:pic>
        <p:nvPicPr>
          <p:cNvPr id="10" name="图片 9" descr="女孩 副本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52110" y="3635375"/>
            <a:ext cx="4215765" cy="3528695"/>
          </a:xfrm>
          <a:prstGeom prst="rect">
            <a:avLst/>
          </a:prstGeom>
        </p:spPr>
      </p:pic>
      <p:pic>
        <p:nvPicPr>
          <p:cNvPr id="5" name="图片 4" descr="立夏艺术字"/>
          <p:cNvPicPr>
            <a:picLocks noChangeAspect="1"/>
          </p:cNvPicPr>
          <p:nvPr/>
        </p:nvPicPr>
        <p:blipFill>
          <a:blip r:embed="rId5"/>
          <a:srcRect l="32835" t="32204" r="20302" b="18213"/>
          <a:stretch>
            <a:fillRect/>
          </a:stretch>
        </p:blipFill>
        <p:spPr>
          <a:xfrm>
            <a:off x="11146155" y="316230"/>
            <a:ext cx="1045845" cy="1442720"/>
          </a:xfrm>
          <a:prstGeom prst="rect">
            <a:avLst/>
          </a:prstGeom>
        </p:spPr>
      </p:pic>
      <p:pic>
        <p:nvPicPr>
          <p:cNvPr id="6" name="图片 5" descr="立夏荷叶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3816350"/>
            <a:ext cx="12192000" cy="3041650"/>
          </a:xfrm>
          <a:prstGeom prst="rect">
            <a:avLst/>
          </a:prstGeom>
        </p:spPr>
      </p:pic>
      <p:pic>
        <p:nvPicPr>
          <p:cNvPr id="4" name="图片 3" descr="立夏下标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3047365"/>
            <a:ext cx="12192000" cy="3922395"/>
          </a:xfrm>
          <a:prstGeom prst="rect">
            <a:avLst/>
          </a:prstGeom>
        </p:spPr>
      </p:pic>
      <p:sp>
        <p:nvSpPr>
          <p:cNvPr id="14" name="TextBox 2"/>
          <p:cNvSpPr txBox="1"/>
          <p:nvPr/>
        </p:nvSpPr>
        <p:spPr>
          <a:xfrm>
            <a:off x="2115820" y="951230"/>
            <a:ext cx="796036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600" spc="300" dirty="0">
                <a:solidFill>
                  <a:srgbClr val="72B868"/>
                </a:solidFill>
                <a:latin typeface="字魂146号-悠然字哉体" panose="00000500000000000000" pitchFamily="2" charset="-122"/>
                <a:ea typeface="字魂146号-悠然字哉体" panose="00000500000000000000" pitchFamily="2" charset="-122"/>
                <a:cs typeface="+mn-ea"/>
                <a:sym typeface="+mn-lt"/>
              </a:rPr>
              <a:t>立夏习俗文化</a:t>
            </a:r>
            <a:endParaRPr lang="zh-CN" altLang="en-US" sz="9600" spc="300" dirty="0">
              <a:solidFill>
                <a:srgbClr val="72B868"/>
              </a:solidFill>
              <a:latin typeface="字魂146号-悠然字哉体" panose="00000500000000000000" pitchFamily="2" charset="-122"/>
              <a:ea typeface="字魂146号-悠然字哉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5" name="文本框"/>
          <p:cNvSpPr txBox="1">
            <a:spLocks noChangeArrowheads="1"/>
          </p:cNvSpPr>
          <p:nvPr/>
        </p:nvSpPr>
        <p:spPr bwMode="auto">
          <a:xfrm>
            <a:off x="4237355" y="3492500"/>
            <a:ext cx="1654175" cy="310515"/>
          </a:xfrm>
          <a:prstGeom prst="rect">
            <a:avLst/>
          </a:prstGeom>
          <a:solidFill>
            <a:srgbClr val="72B868"/>
          </a:solidFill>
          <a:ln>
            <a:noFill/>
          </a:ln>
          <a:effectLst/>
        </p:spPr>
        <p:txBody>
          <a:bodyPr vert="horz" wrap="square" lIns="91416" tIns="45708" rIns="91416" bIns="45708" numCol="1" anchor="ctr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b="0" dirty="0">
                <a:solidFill>
                  <a:schemeClr val="bg1"/>
                </a:solidFill>
                <a:cs typeface="+mn-ea"/>
                <a:sym typeface="+mn-lt"/>
              </a:rPr>
              <a:t>汇报人：</a:t>
            </a:r>
            <a:r>
              <a:rPr lang="en-US" altLang="zh-CN" sz="1400" b="0" dirty="0">
                <a:solidFill>
                  <a:schemeClr val="bg1"/>
                </a:solidFill>
                <a:cs typeface="+mn-ea"/>
                <a:sym typeface="+mn-lt"/>
              </a:rPr>
              <a:t>XXX</a:t>
            </a:r>
            <a:endParaRPr lang="en-US" altLang="zh-CN" sz="1400" b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文本框"/>
          <p:cNvSpPr txBox="1">
            <a:spLocks noChangeArrowheads="1"/>
          </p:cNvSpPr>
          <p:nvPr/>
        </p:nvSpPr>
        <p:spPr bwMode="auto">
          <a:xfrm>
            <a:off x="6210935" y="3492500"/>
            <a:ext cx="1510030" cy="310515"/>
          </a:xfrm>
          <a:prstGeom prst="rect">
            <a:avLst/>
          </a:prstGeom>
          <a:solidFill>
            <a:srgbClr val="72B868"/>
          </a:solidFill>
          <a:ln>
            <a:noFill/>
          </a:ln>
          <a:effectLst/>
        </p:spPr>
        <p:txBody>
          <a:bodyPr vert="horz" wrap="square" lIns="91416" tIns="45708" rIns="91416" bIns="45708" numCol="1" anchor="ctr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b="0" dirty="0">
                <a:solidFill>
                  <a:schemeClr val="bg1"/>
                </a:solidFill>
                <a:cs typeface="+mn-ea"/>
                <a:sym typeface="+mn-lt"/>
              </a:rPr>
              <a:t>日 期：</a:t>
            </a:r>
            <a:r>
              <a:rPr lang="en-US" altLang="zh-CN" sz="1400" b="0" dirty="0">
                <a:solidFill>
                  <a:schemeClr val="bg1"/>
                </a:solidFill>
                <a:cs typeface="+mn-ea"/>
                <a:sym typeface="+mn-lt"/>
              </a:rPr>
              <a:t>XXXX.XX</a:t>
            </a:r>
            <a:endParaRPr lang="en-US" altLang="zh-CN" sz="1400" b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TextBox 7"/>
          <p:cNvSpPr txBox="1"/>
          <p:nvPr/>
        </p:nvSpPr>
        <p:spPr>
          <a:xfrm>
            <a:off x="2670810" y="2681605"/>
            <a:ext cx="7089140" cy="5296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立夏是农历二十四节气中的第7个节气，夏季的第一个节气，表示孟夏时节的正式开始更是；太阳到达黄经45度时交立夏节气。斗指东南，维为立夏，万物至此皆长大，故名立夏也。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812925" y="99060"/>
            <a:ext cx="8804910" cy="300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2000"/>
              </a:lnSpc>
              <a:spcBef>
                <a:spcPts val="205"/>
              </a:spcBef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  <a:alpha val="80000"/>
                  </a:schemeClr>
                </a:solidFill>
                <a:cs typeface="+mn-ea"/>
                <a:sym typeface="+mn-lt"/>
              </a:rPr>
              <a:t>中/国/传/统/二/十/四/节/之/一/立/夏</a:t>
            </a:r>
            <a:endParaRPr lang="zh-CN" altLang="en-US" sz="1000" dirty="0">
              <a:solidFill>
                <a:schemeClr val="tx1">
                  <a:lumMod val="75000"/>
                  <a:lumOff val="25000"/>
                  <a:alpha val="8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2" name="慵懒一下午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3627755" y="8257540"/>
            <a:ext cx="609600" cy="609600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">
        <p:random/>
      </p:transition>
    </mc:Choice>
    <mc:Fallback>
      <p:transition spd="slow" advTm="1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1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244475"/>
            <a:ext cx="12192000" cy="6622415"/>
            <a:chOff x="0" y="385"/>
            <a:chExt cx="19200" cy="10429"/>
          </a:xfrm>
        </p:grpSpPr>
        <p:grpSp>
          <p:nvGrpSpPr>
            <p:cNvPr id="3" name="组合 2"/>
            <p:cNvGrpSpPr/>
            <p:nvPr/>
          </p:nvGrpSpPr>
          <p:grpSpPr>
            <a:xfrm>
              <a:off x="0" y="385"/>
              <a:ext cx="19200" cy="10429"/>
              <a:chOff x="0" y="385"/>
              <a:chExt cx="19200" cy="10429"/>
            </a:xfrm>
          </p:grpSpPr>
          <p:pic>
            <p:nvPicPr>
              <p:cNvPr id="4" name="图片 3" descr="立夏荷花"/>
              <p:cNvPicPr>
                <a:picLocks noChangeAspect="1"/>
              </p:cNvPicPr>
              <p:nvPr/>
            </p:nvPicPr>
            <p:blipFill>
              <a:blip r:embed="rId1"/>
              <a:srcRect b="45165"/>
              <a:stretch>
                <a:fillRect/>
              </a:stretch>
            </p:blipFill>
            <p:spPr>
              <a:xfrm>
                <a:off x="0" y="3104"/>
                <a:ext cx="19200" cy="7710"/>
              </a:xfrm>
              <a:prstGeom prst="rect">
                <a:avLst/>
              </a:prstGeom>
            </p:spPr>
          </p:pic>
          <p:sp>
            <p:nvSpPr>
              <p:cNvPr id="6" name="矩形 5"/>
              <p:cNvSpPr/>
              <p:nvPr/>
            </p:nvSpPr>
            <p:spPr>
              <a:xfrm>
                <a:off x="396" y="385"/>
                <a:ext cx="18409" cy="10031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190500" algn="ctr" rotWithShape="0">
                  <a:schemeClr val="tx1">
                    <a:lumMod val="65000"/>
                    <a:lumOff val="3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2000"/>
                  </a:lnSpc>
                  <a:spcBef>
                    <a:spcPts val="205"/>
                  </a:spcBef>
                </a:pPr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0" name="文本框 9"/>
            <p:cNvSpPr txBox="1"/>
            <p:nvPr/>
          </p:nvSpPr>
          <p:spPr>
            <a:xfrm>
              <a:off x="7785" y="648"/>
              <a:ext cx="3631" cy="77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defTabSz="457200">
                <a:defRPr/>
              </a:pPr>
              <a:r>
                <a:rPr lang="zh-CN" altLang="en-US" sz="2600" kern="0" dirty="0">
                  <a:solidFill>
                    <a:srgbClr val="4D947C"/>
                  </a:solidFill>
                  <a:cs typeface="+mn-ea"/>
                  <a:sym typeface="+mn-lt"/>
                </a:rPr>
                <a:t>节气特点</a:t>
              </a:r>
              <a:endParaRPr lang="zh-CN" altLang="en-US" sz="2600" kern="0" dirty="0">
                <a:solidFill>
                  <a:srgbClr val="4D947C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073785" y="1777365"/>
            <a:ext cx="3641090" cy="3830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应及时采取必要的增温降湿措施，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并配合药剂防治，以保全苗争壮苗。“多插立夏秧，谷子收满仓”，立夏前后正是大江南北早稻插秧的火红季节。“能插满月秧，不薅满月草”，这时气温仍较低，栽秧后要立即加强管理，早追肥，早耘田，早治病虫，促进早发。中稻播种要抓紧扫尾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398385" y="1777365"/>
            <a:ext cx="3984625" cy="3830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立夏前后，华北、西北等地气温回升很快，但降水仍然不多，加上春季多风，蒸发强烈，大气干燥和土壤干旱常严重影响农作物的正常生长。尤其是小麦灌浆乳熟前后的干热风更是导致减产的重要灾害性天气，适时灌水是抗旱防灾的关键措施。“立夏三天遍地锄”，这时杂草生长很快，“一天不锄草，三天锄不了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3" name="图片 12" descr="立夏艺术字"/>
          <p:cNvPicPr>
            <a:picLocks noChangeAspect="1"/>
          </p:cNvPicPr>
          <p:nvPr/>
        </p:nvPicPr>
        <p:blipFill>
          <a:blip r:embed="rId2"/>
          <a:srcRect l="32835" t="32204" r="20302" b="18213"/>
          <a:stretch>
            <a:fillRect/>
          </a:stretch>
        </p:blipFill>
        <p:spPr>
          <a:xfrm>
            <a:off x="4866640" y="1682750"/>
            <a:ext cx="2531745" cy="3492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">
        <p:random/>
      </p:transition>
    </mc:Choice>
    <mc:Fallback>
      <p:transition spd="slow" advTm="1000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244475"/>
            <a:ext cx="12192000" cy="6622415"/>
            <a:chOff x="0" y="385"/>
            <a:chExt cx="19200" cy="10429"/>
          </a:xfrm>
        </p:grpSpPr>
        <p:grpSp>
          <p:nvGrpSpPr>
            <p:cNvPr id="6" name="组合 5"/>
            <p:cNvGrpSpPr/>
            <p:nvPr/>
          </p:nvGrpSpPr>
          <p:grpSpPr>
            <a:xfrm>
              <a:off x="0" y="385"/>
              <a:ext cx="19200" cy="10429"/>
              <a:chOff x="0" y="385"/>
              <a:chExt cx="19200" cy="10429"/>
            </a:xfrm>
          </p:grpSpPr>
          <p:pic>
            <p:nvPicPr>
              <p:cNvPr id="7" name="图片 6" descr="立夏荷花"/>
              <p:cNvPicPr>
                <a:picLocks noChangeAspect="1"/>
              </p:cNvPicPr>
              <p:nvPr/>
            </p:nvPicPr>
            <p:blipFill>
              <a:blip r:embed="rId1"/>
              <a:srcRect b="45165"/>
              <a:stretch>
                <a:fillRect/>
              </a:stretch>
            </p:blipFill>
            <p:spPr>
              <a:xfrm>
                <a:off x="0" y="3104"/>
                <a:ext cx="19200" cy="7710"/>
              </a:xfrm>
              <a:prstGeom prst="rect">
                <a:avLst/>
              </a:prstGeom>
            </p:spPr>
          </p:pic>
          <p:sp>
            <p:nvSpPr>
              <p:cNvPr id="8" name="矩形 7"/>
              <p:cNvSpPr/>
              <p:nvPr/>
            </p:nvSpPr>
            <p:spPr>
              <a:xfrm>
                <a:off x="396" y="385"/>
                <a:ext cx="18409" cy="10031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190500" algn="ctr" rotWithShape="0">
                  <a:schemeClr val="tx1">
                    <a:lumMod val="65000"/>
                    <a:lumOff val="3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2000"/>
                  </a:lnSpc>
                  <a:spcBef>
                    <a:spcPts val="205"/>
                  </a:spcBef>
                </a:pPr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0" name="文本框 9"/>
            <p:cNvSpPr txBox="1"/>
            <p:nvPr/>
          </p:nvSpPr>
          <p:spPr>
            <a:xfrm>
              <a:off x="7785" y="648"/>
              <a:ext cx="3631" cy="77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defTabSz="457200">
                <a:defRPr/>
              </a:pPr>
              <a:r>
                <a:rPr lang="zh-CN" altLang="en-US" sz="2600" kern="0" dirty="0">
                  <a:solidFill>
                    <a:srgbClr val="4D947C"/>
                  </a:solidFill>
                  <a:cs typeface="+mn-ea"/>
                  <a:sym typeface="+mn-lt"/>
                </a:rPr>
                <a:t>节气特点</a:t>
              </a:r>
              <a:endParaRPr lang="zh-CN" altLang="en-US" sz="2600" kern="0" dirty="0">
                <a:solidFill>
                  <a:srgbClr val="4D947C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1761644" y="1720840"/>
            <a:ext cx="413382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名称：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立夏 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代表寓意：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告别春天，夏天的开始。 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所属季节：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夏季 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时间点 ：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每年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5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月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5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或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6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或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7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日 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太阳位置：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太阳到达黄经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45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度 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前一节气：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谷雨 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后一节气：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小满 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属    性： 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农历二十四节气的四月节令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731635" y="1334770"/>
            <a:ext cx="4550410" cy="4447540"/>
            <a:chOff x="10601" y="2102"/>
            <a:chExt cx="7166" cy="7004"/>
          </a:xfrm>
        </p:grpSpPr>
        <p:pic>
          <p:nvPicPr>
            <p:cNvPr id="9" name="图片 8" descr="预览图_千图网_编号33537775"/>
            <p:cNvPicPr>
              <a:picLocks noChangeAspect="1"/>
            </p:cNvPicPr>
            <p:nvPr/>
          </p:nvPicPr>
          <p:blipFill>
            <a:blip r:embed="rId2"/>
            <a:srcRect l="53060" t="64085" r="-714" b="4100"/>
            <a:stretch>
              <a:fillRect/>
            </a:stretch>
          </p:blipFill>
          <p:spPr>
            <a:xfrm>
              <a:off x="10601" y="2710"/>
              <a:ext cx="7166" cy="6396"/>
            </a:xfrm>
            <a:prstGeom prst="rect">
              <a:avLst/>
            </a:prstGeom>
          </p:spPr>
        </p:pic>
        <p:sp>
          <p:nvSpPr>
            <p:cNvPr id="11" name="任意多边形 10"/>
            <p:cNvSpPr/>
            <p:nvPr/>
          </p:nvSpPr>
          <p:spPr>
            <a:xfrm>
              <a:off x="11640" y="2102"/>
              <a:ext cx="1950" cy="1217"/>
            </a:xfrm>
            <a:custGeom>
              <a:avLst/>
              <a:gdLst>
                <a:gd name="connisteX0" fmla="*/ 1238250 w 1238250"/>
                <a:gd name="connsiteY0" fmla="*/ 174836 h 773088"/>
                <a:gd name="connisteX1" fmla="*/ 1219200 w 1238250"/>
                <a:gd name="connsiteY1" fmla="*/ 251036 h 773088"/>
                <a:gd name="connisteX2" fmla="*/ 1162050 w 1238250"/>
                <a:gd name="connsiteY2" fmla="*/ 327236 h 773088"/>
                <a:gd name="connisteX3" fmla="*/ 1123950 w 1238250"/>
                <a:gd name="connsiteY3" fmla="*/ 403436 h 773088"/>
                <a:gd name="connisteX4" fmla="*/ 1104900 w 1238250"/>
                <a:gd name="connsiteY4" fmla="*/ 479636 h 773088"/>
                <a:gd name="connisteX5" fmla="*/ 1066800 w 1238250"/>
                <a:gd name="connsiteY5" fmla="*/ 555836 h 773088"/>
                <a:gd name="connisteX6" fmla="*/ 1028700 w 1238250"/>
                <a:gd name="connsiteY6" fmla="*/ 632036 h 773088"/>
                <a:gd name="connisteX7" fmla="*/ 952500 w 1238250"/>
                <a:gd name="connsiteY7" fmla="*/ 670136 h 773088"/>
                <a:gd name="connisteX8" fmla="*/ 876300 w 1238250"/>
                <a:gd name="connsiteY8" fmla="*/ 727286 h 773088"/>
                <a:gd name="connisteX9" fmla="*/ 800100 w 1238250"/>
                <a:gd name="connsiteY9" fmla="*/ 746336 h 773088"/>
                <a:gd name="connisteX10" fmla="*/ 723900 w 1238250"/>
                <a:gd name="connsiteY10" fmla="*/ 765386 h 773088"/>
                <a:gd name="connisteX11" fmla="*/ 647700 w 1238250"/>
                <a:gd name="connsiteY11" fmla="*/ 765386 h 773088"/>
                <a:gd name="connisteX12" fmla="*/ 590550 w 1238250"/>
                <a:gd name="connsiteY12" fmla="*/ 689186 h 773088"/>
                <a:gd name="connisteX13" fmla="*/ 514350 w 1238250"/>
                <a:gd name="connsiteY13" fmla="*/ 632036 h 773088"/>
                <a:gd name="connisteX14" fmla="*/ 438150 w 1238250"/>
                <a:gd name="connsiteY14" fmla="*/ 593936 h 773088"/>
                <a:gd name="connisteX15" fmla="*/ 361950 w 1238250"/>
                <a:gd name="connsiteY15" fmla="*/ 555836 h 773088"/>
                <a:gd name="connisteX16" fmla="*/ 285750 w 1238250"/>
                <a:gd name="connsiteY16" fmla="*/ 536786 h 773088"/>
                <a:gd name="connisteX17" fmla="*/ 209550 w 1238250"/>
                <a:gd name="connsiteY17" fmla="*/ 498686 h 773088"/>
                <a:gd name="connisteX18" fmla="*/ 133350 w 1238250"/>
                <a:gd name="connsiteY18" fmla="*/ 479636 h 773088"/>
                <a:gd name="connisteX19" fmla="*/ 57150 w 1238250"/>
                <a:gd name="connsiteY19" fmla="*/ 422486 h 773088"/>
                <a:gd name="connisteX20" fmla="*/ 19050 w 1238250"/>
                <a:gd name="connsiteY20" fmla="*/ 346286 h 773088"/>
                <a:gd name="connisteX21" fmla="*/ 0 w 1238250"/>
                <a:gd name="connsiteY21" fmla="*/ 270086 h 773088"/>
                <a:gd name="connisteX22" fmla="*/ 19050 w 1238250"/>
                <a:gd name="connsiteY22" fmla="*/ 193886 h 773088"/>
                <a:gd name="connisteX23" fmla="*/ 95250 w 1238250"/>
                <a:gd name="connsiteY23" fmla="*/ 98636 h 773088"/>
                <a:gd name="connisteX24" fmla="*/ 171450 w 1238250"/>
                <a:gd name="connsiteY24" fmla="*/ 60536 h 773088"/>
                <a:gd name="connisteX25" fmla="*/ 247650 w 1238250"/>
                <a:gd name="connsiteY25" fmla="*/ 41486 h 773088"/>
                <a:gd name="connisteX26" fmla="*/ 323850 w 1238250"/>
                <a:gd name="connsiteY26" fmla="*/ 22436 h 773088"/>
                <a:gd name="connisteX27" fmla="*/ 400050 w 1238250"/>
                <a:gd name="connsiteY27" fmla="*/ 22436 h 773088"/>
                <a:gd name="connisteX28" fmla="*/ 476250 w 1238250"/>
                <a:gd name="connsiteY28" fmla="*/ 22436 h 773088"/>
                <a:gd name="connisteX29" fmla="*/ 552450 w 1238250"/>
                <a:gd name="connsiteY29" fmla="*/ 22436 h 773088"/>
                <a:gd name="connisteX30" fmla="*/ 628650 w 1238250"/>
                <a:gd name="connsiteY30" fmla="*/ 22436 h 773088"/>
                <a:gd name="connisteX31" fmla="*/ 723900 w 1238250"/>
                <a:gd name="connsiteY31" fmla="*/ 3386 h 773088"/>
                <a:gd name="connisteX32" fmla="*/ 800100 w 1238250"/>
                <a:gd name="connsiteY32" fmla="*/ 3386 h 773088"/>
                <a:gd name="connisteX33" fmla="*/ 876300 w 1238250"/>
                <a:gd name="connsiteY33" fmla="*/ 3386 h 773088"/>
                <a:gd name="connisteX34" fmla="*/ 952500 w 1238250"/>
                <a:gd name="connsiteY34" fmla="*/ 3386 h 773088"/>
                <a:gd name="connisteX35" fmla="*/ 1028700 w 1238250"/>
                <a:gd name="connsiteY35" fmla="*/ 3386 h 773088"/>
                <a:gd name="connisteX36" fmla="*/ 1104900 w 1238250"/>
                <a:gd name="connsiteY36" fmla="*/ 41486 h 773088"/>
                <a:gd name="connisteX37" fmla="*/ 1123950 w 1238250"/>
                <a:gd name="connsiteY37" fmla="*/ 117686 h 773088"/>
                <a:gd name="connisteX38" fmla="*/ 1123950 w 1238250"/>
                <a:gd name="connsiteY38" fmla="*/ 193886 h 773088"/>
                <a:gd name="connisteX39" fmla="*/ 1200150 w 1238250"/>
                <a:gd name="connsiteY39" fmla="*/ 231986 h 77308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  <a:cxn ang="0">
                  <a:pos x="connisteX13" y="connsiteY13"/>
                </a:cxn>
                <a:cxn ang="0">
                  <a:pos x="connisteX14" y="connsiteY14"/>
                </a:cxn>
                <a:cxn ang="0">
                  <a:pos x="connisteX15" y="connsiteY15"/>
                </a:cxn>
                <a:cxn ang="0">
                  <a:pos x="connisteX16" y="connsiteY16"/>
                </a:cxn>
                <a:cxn ang="0">
                  <a:pos x="connisteX17" y="connsiteY17"/>
                </a:cxn>
                <a:cxn ang="0">
                  <a:pos x="connisteX18" y="connsiteY18"/>
                </a:cxn>
                <a:cxn ang="0">
                  <a:pos x="connisteX19" y="connsiteY19"/>
                </a:cxn>
                <a:cxn ang="0">
                  <a:pos x="connisteX20" y="connsiteY20"/>
                </a:cxn>
                <a:cxn ang="0">
                  <a:pos x="connisteX21" y="connsiteY21"/>
                </a:cxn>
                <a:cxn ang="0">
                  <a:pos x="connisteX22" y="connsiteY22"/>
                </a:cxn>
                <a:cxn ang="0">
                  <a:pos x="connisteX23" y="connsiteY23"/>
                </a:cxn>
                <a:cxn ang="0">
                  <a:pos x="connisteX24" y="connsiteY24"/>
                </a:cxn>
                <a:cxn ang="0">
                  <a:pos x="connisteX25" y="connsiteY25"/>
                </a:cxn>
                <a:cxn ang="0">
                  <a:pos x="connisteX26" y="connsiteY26"/>
                </a:cxn>
                <a:cxn ang="0">
                  <a:pos x="connisteX27" y="connsiteY27"/>
                </a:cxn>
                <a:cxn ang="0">
                  <a:pos x="connisteX28" y="connsiteY28"/>
                </a:cxn>
                <a:cxn ang="0">
                  <a:pos x="connisteX29" y="connsiteY29"/>
                </a:cxn>
                <a:cxn ang="0">
                  <a:pos x="connisteX30" y="connsiteY30"/>
                </a:cxn>
                <a:cxn ang="0">
                  <a:pos x="connisteX31" y="connsiteY31"/>
                </a:cxn>
                <a:cxn ang="0">
                  <a:pos x="connisteX32" y="connsiteY32"/>
                </a:cxn>
                <a:cxn ang="0">
                  <a:pos x="connisteX33" y="connsiteY33"/>
                </a:cxn>
                <a:cxn ang="0">
                  <a:pos x="connisteX34" y="connsiteY34"/>
                </a:cxn>
                <a:cxn ang="0">
                  <a:pos x="connisteX35" y="connsiteY35"/>
                </a:cxn>
                <a:cxn ang="0">
                  <a:pos x="connisteX36" y="connsiteY36"/>
                </a:cxn>
                <a:cxn ang="0">
                  <a:pos x="connisteX37" y="connsiteY37"/>
                </a:cxn>
                <a:cxn ang="0">
                  <a:pos x="connisteX38" y="connsiteY38"/>
                </a:cxn>
                <a:cxn ang="0">
                  <a:pos x="connisteX39" y="connsiteY39"/>
                </a:cxn>
              </a:cxnLst>
              <a:rect l="l" t="t" r="r" b="b"/>
              <a:pathLst>
                <a:path w="1238250" h="773089">
                  <a:moveTo>
                    <a:pt x="1238250" y="174837"/>
                  </a:moveTo>
                  <a:cubicBezTo>
                    <a:pt x="1235710" y="188807"/>
                    <a:pt x="1234440" y="220557"/>
                    <a:pt x="1219200" y="251037"/>
                  </a:cubicBezTo>
                  <a:cubicBezTo>
                    <a:pt x="1203960" y="281517"/>
                    <a:pt x="1181100" y="296757"/>
                    <a:pt x="1162050" y="327237"/>
                  </a:cubicBezTo>
                  <a:cubicBezTo>
                    <a:pt x="1143000" y="357717"/>
                    <a:pt x="1135380" y="372957"/>
                    <a:pt x="1123950" y="403437"/>
                  </a:cubicBezTo>
                  <a:cubicBezTo>
                    <a:pt x="1112520" y="433917"/>
                    <a:pt x="1116330" y="449157"/>
                    <a:pt x="1104900" y="479637"/>
                  </a:cubicBezTo>
                  <a:cubicBezTo>
                    <a:pt x="1093470" y="510117"/>
                    <a:pt x="1082040" y="525357"/>
                    <a:pt x="1066800" y="555837"/>
                  </a:cubicBezTo>
                  <a:cubicBezTo>
                    <a:pt x="1051560" y="586317"/>
                    <a:pt x="1051560" y="609177"/>
                    <a:pt x="1028700" y="632037"/>
                  </a:cubicBezTo>
                  <a:cubicBezTo>
                    <a:pt x="1005840" y="654897"/>
                    <a:pt x="982980" y="651087"/>
                    <a:pt x="952500" y="670137"/>
                  </a:cubicBezTo>
                  <a:cubicBezTo>
                    <a:pt x="922020" y="689187"/>
                    <a:pt x="906780" y="712047"/>
                    <a:pt x="876300" y="727287"/>
                  </a:cubicBezTo>
                  <a:cubicBezTo>
                    <a:pt x="845820" y="742527"/>
                    <a:pt x="830580" y="738717"/>
                    <a:pt x="800100" y="746337"/>
                  </a:cubicBezTo>
                  <a:cubicBezTo>
                    <a:pt x="769620" y="753957"/>
                    <a:pt x="754380" y="761577"/>
                    <a:pt x="723900" y="765387"/>
                  </a:cubicBezTo>
                  <a:cubicBezTo>
                    <a:pt x="693420" y="769197"/>
                    <a:pt x="674370" y="780627"/>
                    <a:pt x="647700" y="765387"/>
                  </a:cubicBezTo>
                  <a:cubicBezTo>
                    <a:pt x="621030" y="750147"/>
                    <a:pt x="617220" y="715857"/>
                    <a:pt x="590550" y="689187"/>
                  </a:cubicBezTo>
                  <a:cubicBezTo>
                    <a:pt x="563880" y="662517"/>
                    <a:pt x="544830" y="651087"/>
                    <a:pt x="514350" y="632037"/>
                  </a:cubicBezTo>
                  <a:cubicBezTo>
                    <a:pt x="483870" y="612987"/>
                    <a:pt x="468630" y="609177"/>
                    <a:pt x="438150" y="593937"/>
                  </a:cubicBezTo>
                  <a:cubicBezTo>
                    <a:pt x="407670" y="578697"/>
                    <a:pt x="392430" y="567267"/>
                    <a:pt x="361950" y="555837"/>
                  </a:cubicBezTo>
                  <a:cubicBezTo>
                    <a:pt x="331470" y="544407"/>
                    <a:pt x="316230" y="548217"/>
                    <a:pt x="285750" y="536787"/>
                  </a:cubicBezTo>
                  <a:cubicBezTo>
                    <a:pt x="255270" y="525357"/>
                    <a:pt x="240030" y="510117"/>
                    <a:pt x="209550" y="498687"/>
                  </a:cubicBezTo>
                  <a:cubicBezTo>
                    <a:pt x="179070" y="487257"/>
                    <a:pt x="163830" y="494877"/>
                    <a:pt x="133350" y="479637"/>
                  </a:cubicBezTo>
                  <a:cubicBezTo>
                    <a:pt x="102870" y="464397"/>
                    <a:pt x="80010" y="449157"/>
                    <a:pt x="57150" y="422487"/>
                  </a:cubicBezTo>
                  <a:cubicBezTo>
                    <a:pt x="34290" y="395817"/>
                    <a:pt x="30480" y="376767"/>
                    <a:pt x="19050" y="346287"/>
                  </a:cubicBezTo>
                  <a:cubicBezTo>
                    <a:pt x="7620" y="315807"/>
                    <a:pt x="0" y="300567"/>
                    <a:pt x="0" y="270087"/>
                  </a:cubicBezTo>
                  <a:cubicBezTo>
                    <a:pt x="0" y="239607"/>
                    <a:pt x="0" y="228177"/>
                    <a:pt x="19050" y="193887"/>
                  </a:cubicBezTo>
                  <a:cubicBezTo>
                    <a:pt x="38100" y="159597"/>
                    <a:pt x="64770" y="125307"/>
                    <a:pt x="95250" y="98637"/>
                  </a:cubicBezTo>
                  <a:cubicBezTo>
                    <a:pt x="125730" y="71967"/>
                    <a:pt x="140970" y="71967"/>
                    <a:pt x="171450" y="60537"/>
                  </a:cubicBezTo>
                  <a:cubicBezTo>
                    <a:pt x="201930" y="49107"/>
                    <a:pt x="217170" y="49107"/>
                    <a:pt x="247650" y="41487"/>
                  </a:cubicBezTo>
                  <a:cubicBezTo>
                    <a:pt x="278130" y="33867"/>
                    <a:pt x="293370" y="26247"/>
                    <a:pt x="323850" y="22437"/>
                  </a:cubicBezTo>
                  <a:cubicBezTo>
                    <a:pt x="354330" y="18627"/>
                    <a:pt x="369570" y="22437"/>
                    <a:pt x="400050" y="22437"/>
                  </a:cubicBezTo>
                  <a:cubicBezTo>
                    <a:pt x="430530" y="22437"/>
                    <a:pt x="445770" y="22437"/>
                    <a:pt x="476250" y="22437"/>
                  </a:cubicBezTo>
                  <a:cubicBezTo>
                    <a:pt x="506730" y="22437"/>
                    <a:pt x="521970" y="22437"/>
                    <a:pt x="552450" y="22437"/>
                  </a:cubicBezTo>
                  <a:cubicBezTo>
                    <a:pt x="582930" y="22437"/>
                    <a:pt x="594360" y="26247"/>
                    <a:pt x="628650" y="22437"/>
                  </a:cubicBezTo>
                  <a:cubicBezTo>
                    <a:pt x="662940" y="18627"/>
                    <a:pt x="689610" y="7197"/>
                    <a:pt x="723900" y="3387"/>
                  </a:cubicBezTo>
                  <a:cubicBezTo>
                    <a:pt x="758190" y="-423"/>
                    <a:pt x="769620" y="3387"/>
                    <a:pt x="800100" y="3387"/>
                  </a:cubicBezTo>
                  <a:cubicBezTo>
                    <a:pt x="830580" y="3387"/>
                    <a:pt x="845820" y="3387"/>
                    <a:pt x="876300" y="3387"/>
                  </a:cubicBezTo>
                  <a:cubicBezTo>
                    <a:pt x="906780" y="3387"/>
                    <a:pt x="922020" y="3387"/>
                    <a:pt x="952500" y="3387"/>
                  </a:cubicBezTo>
                  <a:cubicBezTo>
                    <a:pt x="982980" y="3387"/>
                    <a:pt x="998220" y="-4233"/>
                    <a:pt x="1028700" y="3387"/>
                  </a:cubicBezTo>
                  <a:cubicBezTo>
                    <a:pt x="1059180" y="11007"/>
                    <a:pt x="1085850" y="18627"/>
                    <a:pt x="1104900" y="41487"/>
                  </a:cubicBezTo>
                  <a:cubicBezTo>
                    <a:pt x="1123950" y="64347"/>
                    <a:pt x="1120140" y="87207"/>
                    <a:pt x="1123950" y="117687"/>
                  </a:cubicBezTo>
                  <a:cubicBezTo>
                    <a:pt x="1127760" y="148167"/>
                    <a:pt x="1108710" y="171027"/>
                    <a:pt x="1123950" y="193887"/>
                  </a:cubicBezTo>
                  <a:cubicBezTo>
                    <a:pt x="1139190" y="216747"/>
                    <a:pt x="1184910" y="225637"/>
                    <a:pt x="1200150" y="23198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12" name="图片 11" descr="立夏下标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460" y="3445510"/>
            <a:ext cx="11689715" cy="31686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">
        <p:random/>
      </p:transition>
    </mc:Choice>
    <mc:Fallback>
      <p:transition spd="slow" advTm="1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243840"/>
            <a:ext cx="12192000" cy="6622415"/>
            <a:chOff x="0" y="385"/>
            <a:chExt cx="19200" cy="10429"/>
          </a:xfrm>
        </p:grpSpPr>
        <p:grpSp>
          <p:nvGrpSpPr>
            <p:cNvPr id="8" name="组合 7"/>
            <p:cNvGrpSpPr/>
            <p:nvPr/>
          </p:nvGrpSpPr>
          <p:grpSpPr>
            <a:xfrm>
              <a:off x="0" y="385"/>
              <a:ext cx="19200" cy="10429"/>
              <a:chOff x="0" y="385"/>
              <a:chExt cx="19200" cy="10429"/>
            </a:xfrm>
          </p:grpSpPr>
          <p:pic>
            <p:nvPicPr>
              <p:cNvPr id="9" name="图片 8" descr="立夏荷花"/>
              <p:cNvPicPr>
                <a:picLocks noChangeAspect="1"/>
              </p:cNvPicPr>
              <p:nvPr/>
            </p:nvPicPr>
            <p:blipFill>
              <a:blip r:embed="rId1"/>
              <a:srcRect b="45165"/>
              <a:stretch>
                <a:fillRect/>
              </a:stretch>
            </p:blipFill>
            <p:spPr>
              <a:xfrm>
                <a:off x="0" y="3104"/>
                <a:ext cx="19200" cy="7710"/>
              </a:xfrm>
              <a:prstGeom prst="rect">
                <a:avLst/>
              </a:prstGeom>
            </p:spPr>
          </p:pic>
          <p:sp>
            <p:nvSpPr>
              <p:cNvPr id="10" name="矩形 9"/>
              <p:cNvSpPr/>
              <p:nvPr/>
            </p:nvSpPr>
            <p:spPr>
              <a:xfrm>
                <a:off x="396" y="385"/>
                <a:ext cx="18409" cy="10031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190500" algn="ctr" rotWithShape="0">
                  <a:schemeClr val="tx1">
                    <a:lumMod val="65000"/>
                    <a:lumOff val="3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2000"/>
                  </a:lnSpc>
                  <a:spcBef>
                    <a:spcPts val="205"/>
                  </a:spcBef>
                </a:pPr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1" name="文本框 10"/>
            <p:cNvSpPr txBox="1"/>
            <p:nvPr/>
          </p:nvSpPr>
          <p:spPr>
            <a:xfrm>
              <a:off x="7785" y="648"/>
              <a:ext cx="3631" cy="77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defTabSz="457200">
                <a:defRPr/>
              </a:pPr>
              <a:r>
                <a:rPr lang="zh-CN" altLang="en-US" sz="2600" kern="0" dirty="0">
                  <a:solidFill>
                    <a:srgbClr val="4D947C"/>
                  </a:solidFill>
                  <a:cs typeface="+mn-ea"/>
                  <a:sym typeface="+mn-lt"/>
                </a:rPr>
                <a:t>节气特点</a:t>
              </a:r>
              <a:endParaRPr lang="zh-CN" altLang="en-US" sz="2600" kern="0" dirty="0">
                <a:solidFill>
                  <a:srgbClr val="4D947C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145565" y="1386219"/>
            <a:ext cx="3797964" cy="584775"/>
          </a:xfrm>
          <a:prstGeom prst="rect">
            <a:avLst/>
          </a:prstGeom>
          <a:solidFill>
            <a:srgbClr val="90CB86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rgbClr val="211B1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sym typeface="+mn-lt"/>
              </a:rPr>
              <a:t>立夏三候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566256" y="1401824"/>
            <a:ext cx="4671240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第一候：蝼蝈鸣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蝼蝈，蝼蛄也，适宜温暖潮湿的环境中，随着蝼蛄的鸣叫，夏天的味道浓了。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566256" y="2689698"/>
            <a:ext cx="467124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第二侯：蚯蚓出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蚯蚓是地地道道的阴物，生活在潮湿阴暗的土壤中，当阳气极盛的时候，蚯蚓也不耐烦了，出来凑凑热闹。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566256" y="4444024"/>
            <a:ext cx="467124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第三侯：王瓜生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王瓜是华北特产的药用爬藤植物，在立夏时节快速攀爬生长，于六、七月更会结红色的果实。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12" name="图片 11" descr="预览图_千图网_编号3603057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5090" y="2454275"/>
            <a:ext cx="3588385" cy="3588385"/>
          </a:xfrm>
          <a:prstGeom prst="rect">
            <a:avLst/>
          </a:prstGeom>
        </p:spPr>
      </p:pic>
      <p:pic>
        <p:nvPicPr>
          <p:cNvPr id="13" name="图片 12" descr="立夏艺术字"/>
          <p:cNvPicPr>
            <a:picLocks noChangeAspect="1"/>
          </p:cNvPicPr>
          <p:nvPr/>
        </p:nvPicPr>
        <p:blipFill>
          <a:blip r:embed="rId3"/>
          <a:srcRect l="32835" t="32204" r="20302" b="18213"/>
          <a:stretch>
            <a:fillRect/>
          </a:stretch>
        </p:blipFill>
        <p:spPr>
          <a:xfrm>
            <a:off x="4821555" y="2192655"/>
            <a:ext cx="1045845" cy="14427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">
        <p:random/>
      </p:transition>
    </mc:Choice>
    <mc:Fallback>
      <p:transition spd="slow" advTm="1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图片 45" descr="立夏荷花"/>
          <p:cNvPicPr>
            <a:picLocks noChangeAspect="1"/>
          </p:cNvPicPr>
          <p:nvPr/>
        </p:nvPicPr>
        <p:blipFill>
          <a:blip r:embed="rId1"/>
          <a:srcRect b="45165"/>
          <a:stretch>
            <a:fillRect/>
          </a:stretch>
        </p:blipFill>
        <p:spPr>
          <a:xfrm>
            <a:off x="0" y="1971040"/>
            <a:ext cx="12192000" cy="4895850"/>
          </a:xfrm>
          <a:prstGeom prst="rect">
            <a:avLst/>
          </a:prstGeom>
        </p:spPr>
      </p:pic>
      <p:pic>
        <p:nvPicPr>
          <p:cNvPr id="2" name="图片 1" descr="立夏下标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934970"/>
            <a:ext cx="12192000" cy="392239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3681730" y="2326640"/>
            <a:ext cx="482790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457200">
              <a:defRPr/>
            </a:pPr>
            <a:r>
              <a:rPr lang="zh-CN" altLang="en-US" sz="6000" kern="0" dirty="0">
                <a:solidFill>
                  <a:srgbClr val="72B868"/>
                </a:solidFill>
                <a:cs typeface="+mn-ea"/>
                <a:sym typeface="+mn-lt"/>
              </a:rPr>
              <a:t>节气习俗</a:t>
            </a:r>
            <a:endParaRPr lang="zh-CN" altLang="en-US" sz="6000" kern="0" dirty="0">
              <a:solidFill>
                <a:srgbClr val="72B868"/>
              </a:solidFill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3681730" y="3549650"/>
            <a:ext cx="4827905" cy="5296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立夏是农历二十四节气中的第7个节气，夏季的第一个节气，表示孟夏时节的正式开始更是；太阳到达黄经45度时交立夏节气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812925" y="99060"/>
            <a:ext cx="8804910" cy="300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2000"/>
              </a:lnSpc>
              <a:spcBef>
                <a:spcPts val="205"/>
              </a:spcBef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  <a:alpha val="80000"/>
                  </a:schemeClr>
                </a:solidFill>
                <a:cs typeface="+mn-ea"/>
                <a:sym typeface="+mn-lt"/>
              </a:rPr>
              <a:t>中/国/传/统/二/十/四/节/之/一/立/夏</a:t>
            </a:r>
            <a:endParaRPr lang="zh-CN" altLang="en-US" sz="1000" dirty="0">
              <a:solidFill>
                <a:schemeClr val="tx1">
                  <a:lumMod val="75000"/>
                  <a:lumOff val="25000"/>
                  <a:alpha val="8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783580" y="1532890"/>
            <a:ext cx="625475" cy="585470"/>
            <a:chOff x="3930" y="3107"/>
            <a:chExt cx="985" cy="922"/>
          </a:xfrm>
        </p:grpSpPr>
        <p:sp>
          <p:nvSpPr>
            <p:cNvPr id="40" name="椭圆 39"/>
            <p:cNvSpPr/>
            <p:nvPr/>
          </p:nvSpPr>
          <p:spPr>
            <a:xfrm>
              <a:off x="3967" y="3107"/>
              <a:ext cx="911" cy="922"/>
            </a:xfrm>
            <a:prstGeom prst="ellipse">
              <a:avLst/>
            </a:prstGeom>
            <a:solidFill>
              <a:srgbClr val="72B868"/>
            </a:solidFill>
            <a:ln>
              <a:noFill/>
            </a:ln>
            <a:effectLst/>
          </p:spPr>
          <p:txBody>
            <a:bodyPr vert="horz" wrap="square" lIns="91425" tIns="45712" rIns="91425" bIns="45712" numCol="1" anchor="t" anchorCtr="0" compatLnSpc="1"/>
            <a:lstStyle/>
            <a:p>
              <a:endParaRPr lang="zh-CN" altLang="en-US" sz="2000">
                <a:cs typeface="+mn-ea"/>
                <a:sym typeface="+mn-lt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3930" y="3207"/>
              <a:ext cx="985" cy="82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>
                <a:defRPr/>
              </a:pPr>
              <a:r>
                <a:rPr lang="en-US" altLang="zh-CN" sz="2800" kern="0" dirty="0">
                  <a:solidFill>
                    <a:prstClr val="white"/>
                  </a:solidFill>
                  <a:cs typeface="+mn-ea"/>
                  <a:sym typeface="+mn-lt"/>
                </a:rPr>
                <a:t>03</a:t>
              </a:r>
              <a:endParaRPr lang="en-US" altLang="zh-CN" sz="2800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">
        <p:random/>
      </p:transition>
    </mc:Choice>
    <mc:Fallback>
      <p:transition spd="slow" advTm="1000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0" y="243840"/>
            <a:ext cx="12192000" cy="6622415"/>
            <a:chOff x="0" y="385"/>
            <a:chExt cx="19200" cy="10429"/>
          </a:xfrm>
        </p:grpSpPr>
        <p:grpSp>
          <p:nvGrpSpPr>
            <p:cNvPr id="13" name="组合 12"/>
            <p:cNvGrpSpPr/>
            <p:nvPr/>
          </p:nvGrpSpPr>
          <p:grpSpPr>
            <a:xfrm>
              <a:off x="0" y="385"/>
              <a:ext cx="19200" cy="10429"/>
              <a:chOff x="0" y="385"/>
              <a:chExt cx="19200" cy="10429"/>
            </a:xfrm>
          </p:grpSpPr>
          <p:pic>
            <p:nvPicPr>
              <p:cNvPr id="14" name="图片 13" descr="立夏荷花"/>
              <p:cNvPicPr>
                <a:picLocks noChangeAspect="1"/>
              </p:cNvPicPr>
              <p:nvPr/>
            </p:nvPicPr>
            <p:blipFill>
              <a:blip r:embed="rId1"/>
              <a:srcRect b="45165"/>
              <a:stretch>
                <a:fillRect/>
              </a:stretch>
            </p:blipFill>
            <p:spPr>
              <a:xfrm>
                <a:off x="0" y="3104"/>
                <a:ext cx="19200" cy="7710"/>
              </a:xfrm>
              <a:prstGeom prst="rect">
                <a:avLst/>
              </a:prstGeom>
            </p:spPr>
          </p:pic>
          <p:sp>
            <p:nvSpPr>
              <p:cNvPr id="10" name="矩形 9"/>
              <p:cNvSpPr/>
              <p:nvPr/>
            </p:nvSpPr>
            <p:spPr>
              <a:xfrm>
                <a:off x="396" y="385"/>
                <a:ext cx="18409" cy="10031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190500" algn="ctr" rotWithShape="0">
                  <a:schemeClr val="tx1">
                    <a:lumMod val="65000"/>
                    <a:lumOff val="3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2000"/>
                  </a:lnSpc>
                  <a:spcBef>
                    <a:spcPts val="205"/>
                  </a:spcBef>
                </a:pPr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1" name="文本框 10"/>
            <p:cNvSpPr txBox="1"/>
            <p:nvPr/>
          </p:nvSpPr>
          <p:spPr>
            <a:xfrm>
              <a:off x="7785" y="648"/>
              <a:ext cx="3631" cy="77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defTabSz="457200">
                <a:defRPr/>
              </a:pPr>
              <a:r>
                <a:rPr lang="zh-CN" altLang="en-US" sz="2600" kern="0" dirty="0">
                  <a:solidFill>
                    <a:srgbClr val="4D947C"/>
                  </a:solidFill>
                  <a:cs typeface="+mn-ea"/>
                  <a:sym typeface="+mn-lt"/>
                </a:rPr>
                <a:t>节气习俗</a:t>
              </a:r>
              <a:endParaRPr lang="zh-CN" altLang="en-US" sz="2600" kern="0" dirty="0">
                <a:solidFill>
                  <a:srgbClr val="4D947C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555160" y="1290955"/>
            <a:ext cx="5293024" cy="759866"/>
            <a:chOff x="2449" y="2033"/>
            <a:chExt cx="8335" cy="1197"/>
          </a:xfrm>
        </p:grpSpPr>
        <p:sp>
          <p:nvSpPr>
            <p:cNvPr id="7" name="Oval 4"/>
            <p:cNvSpPr/>
            <p:nvPr/>
          </p:nvSpPr>
          <p:spPr>
            <a:xfrm>
              <a:off x="2449" y="2165"/>
              <a:ext cx="1065" cy="1065"/>
            </a:xfrm>
            <a:prstGeom prst="ellipse">
              <a:avLst/>
            </a:prstGeom>
            <a:solidFill>
              <a:srgbClr val="72B8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01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" name="Text Box 7"/>
            <p:cNvSpPr txBox="1">
              <a:spLocks noChangeArrowheads="1"/>
            </p:cNvSpPr>
            <p:nvPr/>
          </p:nvSpPr>
          <p:spPr bwMode="gray">
            <a:xfrm>
              <a:off x="3664" y="2033"/>
              <a:ext cx="3402" cy="659"/>
            </a:xfrm>
            <a:prstGeom prst="rect">
              <a:avLst/>
            </a:prstGeom>
            <a:noFill/>
            <a:ln w="9525" algn="ctr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600" b="1" noProof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食“野 夏 饭”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" name="文本框"/>
            <p:cNvSpPr/>
            <p:nvPr/>
          </p:nvSpPr>
          <p:spPr bwMode="auto">
            <a:xfrm>
              <a:off x="3777" y="2646"/>
              <a:ext cx="7007" cy="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20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杭人又有立夏食“野夏饭”之俗。儿童少年成群结队，向邻里各家乞取米、肉。地上的蚕豆、竹笋任其采掘，然后到野地里去用石头支起锅灶，自烧自吃，称为吃“野夏饭”或“立夏饭”。</a:t>
              </a:r>
              <a:endParaRPr kumimoji="0" lang="zh-CN" alt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555160" y="3239770"/>
            <a:ext cx="5292699" cy="766499"/>
            <a:chOff x="2449" y="3697"/>
            <a:chExt cx="8335" cy="1207"/>
          </a:xfrm>
        </p:grpSpPr>
        <p:sp>
          <p:nvSpPr>
            <p:cNvPr id="9" name="Oval 4"/>
            <p:cNvSpPr/>
            <p:nvPr/>
          </p:nvSpPr>
          <p:spPr>
            <a:xfrm>
              <a:off x="2449" y="3750"/>
              <a:ext cx="1065" cy="1065"/>
            </a:xfrm>
            <a:prstGeom prst="ellipse">
              <a:avLst/>
            </a:prstGeom>
            <a:solidFill>
              <a:srgbClr val="72B8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02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" name="Text Box 7"/>
            <p:cNvSpPr txBox="1">
              <a:spLocks noChangeArrowheads="1"/>
            </p:cNvSpPr>
            <p:nvPr/>
          </p:nvSpPr>
          <p:spPr bwMode="gray">
            <a:xfrm>
              <a:off x="3663" y="3697"/>
              <a:ext cx="3402" cy="659"/>
            </a:xfrm>
            <a:prstGeom prst="rect">
              <a:avLst/>
            </a:prstGeom>
            <a:noFill/>
            <a:ln w="9525" algn="ctr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600" b="1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吃脚骨笋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文本框"/>
            <p:cNvSpPr/>
            <p:nvPr/>
          </p:nvSpPr>
          <p:spPr bwMode="auto">
            <a:xfrm>
              <a:off x="3777" y="4349"/>
              <a:ext cx="7007" cy="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marL="0" marR="0" lvl="0" indent="0" algn="l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20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立夏吃“脚骨笋”，是宁波特有的习俗。最好是野山笋或者乌笋。吃“脚骨笋”的重点在于形状，煮之前将笋拍扁，切成</a:t>
              </a:r>
              <a:r>
                <a:rPr lang="en-US" altLang="zh-CN" sz="120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4</a:t>
              </a:r>
              <a:r>
                <a:rPr lang="zh-CN" altLang="en-US" sz="120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厘米左右的一段，形同脚骨，吃了才能“脚骨健健过”</a:t>
              </a:r>
              <a:endParaRPr kumimoji="0" lang="zh-CN" alt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555795" y="4831546"/>
            <a:ext cx="5292065" cy="769208"/>
            <a:chOff x="2449" y="5419"/>
            <a:chExt cx="8334" cy="1211"/>
          </a:xfrm>
        </p:grpSpPr>
        <p:sp>
          <p:nvSpPr>
            <p:cNvPr id="6" name="Oval 4"/>
            <p:cNvSpPr/>
            <p:nvPr/>
          </p:nvSpPr>
          <p:spPr>
            <a:xfrm>
              <a:off x="2449" y="5419"/>
              <a:ext cx="1065" cy="1065"/>
            </a:xfrm>
            <a:prstGeom prst="ellipse">
              <a:avLst/>
            </a:prstGeom>
            <a:solidFill>
              <a:srgbClr val="72B8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03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Text Box 7"/>
            <p:cNvSpPr txBox="1">
              <a:spLocks noChangeArrowheads="1"/>
            </p:cNvSpPr>
            <p:nvPr/>
          </p:nvSpPr>
          <p:spPr bwMode="gray">
            <a:xfrm>
              <a:off x="3663" y="5423"/>
              <a:ext cx="3402" cy="665"/>
            </a:xfrm>
            <a:prstGeom prst="rect">
              <a:avLst/>
            </a:prstGeom>
            <a:noFill/>
            <a:ln w="9525" algn="ctr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600" b="1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吃立夏蛋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文本框"/>
            <p:cNvSpPr/>
            <p:nvPr/>
          </p:nvSpPr>
          <p:spPr bwMode="auto">
            <a:xfrm>
              <a:off x="3776" y="6075"/>
              <a:ext cx="7007" cy="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20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立夏前一天，很多人家里就开始煮“立夏蛋”了。茶叶蛋应该趁热吃，吃时倒上好的酒，内洒些许细盐，酒香茶香，又香又入味。</a:t>
              </a:r>
              <a:endParaRPr kumimoji="0" lang="zh-CN" alt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pic>
        <p:nvPicPr>
          <p:cNvPr id="19" name="图片 18" descr="预览图_千图网_编号3603057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4845" y="1634490"/>
            <a:ext cx="3588385" cy="3588385"/>
          </a:xfrm>
          <a:prstGeom prst="rect">
            <a:avLst/>
          </a:prstGeom>
        </p:spPr>
      </p:pic>
      <p:pic>
        <p:nvPicPr>
          <p:cNvPr id="21" name="图片 20" descr="立夏艺术字"/>
          <p:cNvPicPr>
            <a:picLocks noChangeAspect="1"/>
          </p:cNvPicPr>
          <p:nvPr/>
        </p:nvPicPr>
        <p:blipFill>
          <a:blip r:embed="rId3"/>
          <a:srcRect l="32835" t="32204" r="20302" b="18213"/>
          <a:stretch>
            <a:fillRect/>
          </a:stretch>
        </p:blipFill>
        <p:spPr>
          <a:xfrm>
            <a:off x="10481310" y="1372870"/>
            <a:ext cx="1045845" cy="14427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">
        <p:random/>
      </p:transition>
    </mc:Choice>
    <mc:Fallback>
      <p:transition spd="slow" advTm="1000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0" y="243840"/>
            <a:ext cx="12192000" cy="6622415"/>
            <a:chOff x="0" y="385"/>
            <a:chExt cx="19200" cy="10429"/>
          </a:xfrm>
        </p:grpSpPr>
        <p:grpSp>
          <p:nvGrpSpPr>
            <p:cNvPr id="13" name="组合 12"/>
            <p:cNvGrpSpPr/>
            <p:nvPr/>
          </p:nvGrpSpPr>
          <p:grpSpPr>
            <a:xfrm>
              <a:off x="0" y="385"/>
              <a:ext cx="19200" cy="10429"/>
              <a:chOff x="0" y="385"/>
              <a:chExt cx="19200" cy="10429"/>
            </a:xfrm>
          </p:grpSpPr>
          <p:pic>
            <p:nvPicPr>
              <p:cNvPr id="14" name="图片 13" descr="立夏荷花"/>
              <p:cNvPicPr>
                <a:picLocks noChangeAspect="1"/>
              </p:cNvPicPr>
              <p:nvPr/>
            </p:nvPicPr>
            <p:blipFill>
              <a:blip r:embed="rId1"/>
              <a:srcRect b="45165"/>
              <a:stretch>
                <a:fillRect/>
              </a:stretch>
            </p:blipFill>
            <p:spPr>
              <a:xfrm>
                <a:off x="0" y="3104"/>
                <a:ext cx="19200" cy="7710"/>
              </a:xfrm>
              <a:prstGeom prst="rect">
                <a:avLst/>
              </a:prstGeom>
            </p:spPr>
          </p:pic>
          <p:sp>
            <p:nvSpPr>
              <p:cNvPr id="2" name="矩形 1"/>
              <p:cNvSpPr/>
              <p:nvPr/>
            </p:nvSpPr>
            <p:spPr>
              <a:xfrm>
                <a:off x="396" y="385"/>
                <a:ext cx="18409" cy="10031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190500" algn="ctr" rotWithShape="0">
                  <a:schemeClr val="tx1">
                    <a:lumMod val="65000"/>
                    <a:lumOff val="3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2000"/>
                  </a:lnSpc>
                  <a:spcBef>
                    <a:spcPts val="205"/>
                  </a:spcBef>
                </a:pPr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6" name="文本框 15"/>
            <p:cNvSpPr txBox="1"/>
            <p:nvPr/>
          </p:nvSpPr>
          <p:spPr>
            <a:xfrm>
              <a:off x="7785" y="648"/>
              <a:ext cx="3631" cy="77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defTabSz="457200">
                <a:defRPr/>
              </a:pPr>
              <a:r>
                <a:rPr lang="zh-CN" altLang="en-US" sz="2600" kern="0" dirty="0">
                  <a:solidFill>
                    <a:srgbClr val="4D947C"/>
                  </a:solidFill>
                  <a:cs typeface="+mn-ea"/>
                  <a:sym typeface="+mn-lt"/>
                </a:rPr>
                <a:t>节气习俗</a:t>
              </a:r>
              <a:endParaRPr lang="zh-CN" altLang="en-US" sz="2600" kern="0" dirty="0">
                <a:solidFill>
                  <a:srgbClr val="4D947C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038600" y="1329690"/>
            <a:ext cx="4114800" cy="4114800"/>
            <a:chOff x="6360" y="2094"/>
            <a:chExt cx="6480" cy="6480"/>
          </a:xfrm>
        </p:grpSpPr>
        <p:sp>
          <p:nvSpPr>
            <p:cNvPr id="26" name="椭圆 25"/>
            <p:cNvSpPr/>
            <p:nvPr/>
          </p:nvSpPr>
          <p:spPr>
            <a:xfrm>
              <a:off x="6360" y="2094"/>
              <a:ext cx="6480" cy="648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57150">
              <a:solidFill>
                <a:schemeClr val="bg1"/>
              </a:solidFill>
              <a:miter lim="800000"/>
            </a:ln>
          </p:spPr>
          <p:txBody>
            <a:bodyPr lIns="106553" tIns="53276" rIns="106553" bIns="53276" rtlCol="0" anchor="ctr"/>
            <a:lstStyle/>
            <a:p>
              <a:pPr algn="ctr" defTabSz="1065530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9" name="椭圆"/>
            <p:cNvSpPr/>
            <p:nvPr/>
          </p:nvSpPr>
          <p:spPr>
            <a:xfrm>
              <a:off x="11047" y="2507"/>
              <a:ext cx="887" cy="887"/>
            </a:xfrm>
            <a:prstGeom prst="ellipse">
              <a:avLst/>
            </a:prstGeom>
            <a:solidFill>
              <a:srgbClr val="72B8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400" dirty="0">
                  <a:solidFill>
                    <a:schemeClr val="lt1"/>
                  </a:solidFill>
                  <a:cs typeface="+mn-ea"/>
                  <a:sym typeface="+mn-lt"/>
                </a:rPr>
                <a:t>4</a:t>
              </a:r>
              <a:endParaRPr sz="24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0" name="椭圆"/>
            <p:cNvSpPr/>
            <p:nvPr/>
          </p:nvSpPr>
          <p:spPr>
            <a:xfrm>
              <a:off x="7266" y="2507"/>
              <a:ext cx="887" cy="887"/>
            </a:xfrm>
            <a:prstGeom prst="ellipse">
              <a:avLst/>
            </a:prstGeom>
            <a:solidFill>
              <a:srgbClr val="72B8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400" dirty="0">
                  <a:solidFill>
                    <a:schemeClr val="lt1"/>
                  </a:solidFill>
                  <a:cs typeface="+mn-ea"/>
                  <a:sym typeface="+mn-lt"/>
                </a:rPr>
                <a:t>3</a:t>
              </a:r>
              <a:endParaRPr sz="24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1" name="椭圆"/>
            <p:cNvSpPr/>
            <p:nvPr/>
          </p:nvSpPr>
          <p:spPr>
            <a:xfrm>
              <a:off x="11047" y="7426"/>
              <a:ext cx="887" cy="887"/>
            </a:xfrm>
            <a:prstGeom prst="ellipse">
              <a:avLst/>
            </a:prstGeom>
            <a:solidFill>
              <a:srgbClr val="72B8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400" dirty="0">
                  <a:solidFill>
                    <a:schemeClr val="lt1"/>
                  </a:solidFill>
                  <a:cs typeface="+mn-ea"/>
                  <a:sym typeface="+mn-lt"/>
                </a:rPr>
                <a:t>2</a:t>
              </a:r>
              <a:endParaRPr sz="24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2" name="椭圆"/>
            <p:cNvSpPr/>
            <p:nvPr/>
          </p:nvSpPr>
          <p:spPr>
            <a:xfrm>
              <a:off x="7266" y="7426"/>
              <a:ext cx="887" cy="887"/>
            </a:xfrm>
            <a:prstGeom prst="ellipse">
              <a:avLst/>
            </a:prstGeom>
            <a:solidFill>
              <a:srgbClr val="72B8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400" dirty="0">
                  <a:solidFill>
                    <a:schemeClr val="lt1"/>
                  </a:solidFill>
                  <a:cs typeface="+mn-ea"/>
                  <a:sym typeface="+mn-lt"/>
                </a:rPr>
                <a:t>1</a:t>
              </a:r>
              <a:endParaRPr sz="24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>
            <a:off x="717550" y="1585595"/>
            <a:ext cx="3225800" cy="6992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hangingPunct="0">
              <a:lnSpc>
                <a:spcPct val="150000"/>
              </a:lnSpc>
            </a:pPr>
            <a:r>
              <a:rPr lang="zh-CN" altLang="en-US" sz="160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“立夏”的“夏”是“大”的意思，是指春天播种的植物已经直立长大了。</a:t>
            </a:r>
            <a:endParaRPr lang="zh-CN" altLang="en-US" sz="160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8407400" y="1585595"/>
            <a:ext cx="3225800" cy="14770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hangingPunct="0">
              <a:lnSpc>
                <a:spcPct val="150000"/>
              </a:lnSpc>
            </a:pPr>
            <a:r>
              <a:rPr lang="zh-CN" altLang="en-US" sz="160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君臣一律穿朱色礼服，配朱色玉佩，连马匹、车旗都要朱红色的，以表达对丰收的祈求和美好的愿望。</a:t>
            </a:r>
            <a:endParaRPr lang="zh-CN" altLang="en-US" sz="160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717550" y="4101465"/>
            <a:ext cx="3225800" cy="14770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160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古代，人们非常重视立夏的礼俗。在立夏的这一天，古代帝王要率文武百官到京城南郊去迎夏，举行迎夏仪式。</a:t>
            </a:r>
            <a:endParaRPr lang="zh-CN" altLang="en-US" sz="160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8248650" y="4286250"/>
            <a:ext cx="3225800" cy="10645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160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宫廷里“立夏日启冰，赐文武大臣”。冰是上年冬天贮藏的，由皇帝赐给百官。</a:t>
            </a:r>
            <a:endParaRPr lang="zh-CN" altLang="en-US" sz="160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20" name="图片 19" descr="预览图_千图网_编号33537775"/>
          <p:cNvPicPr>
            <a:picLocks noChangeAspect="1"/>
          </p:cNvPicPr>
          <p:nvPr/>
        </p:nvPicPr>
        <p:blipFill>
          <a:blip r:embed="rId2"/>
          <a:srcRect l="3783" t="68114" r="48563" b="2757"/>
          <a:stretch>
            <a:fillRect/>
          </a:stretch>
        </p:blipFill>
        <p:spPr>
          <a:xfrm>
            <a:off x="4038600" y="2155190"/>
            <a:ext cx="3649345" cy="29832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">
        <p:random/>
      </p:transition>
    </mc:Choice>
    <mc:Fallback>
      <p:transition spd="slow" advTm="1000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0" y="244475"/>
            <a:ext cx="12192000" cy="6622415"/>
            <a:chOff x="0" y="385"/>
            <a:chExt cx="19200" cy="10429"/>
          </a:xfrm>
        </p:grpSpPr>
        <p:grpSp>
          <p:nvGrpSpPr>
            <p:cNvPr id="3" name="组合 2"/>
            <p:cNvGrpSpPr/>
            <p:nvPr/>
          </p:nvGrpSpPr>
          <p:grpSpPr>
            <a:xfrm>
              <a:off x="0" y="385"/>
              <a:ext cx="19200" cy="10429"/>
              <a:chOff x="0" y="385"/>
              <a:chExt cx="19200" cy="10429"/>
            </a:xfrm>
          </p:grpSpPr>
          <p:pic>
            <p:nvPicPr>
              <p:cNvPr id="4" name="图片 3" descr="立夏荷花"/>
              <p:cNvPicPr>
                <a:picLocks noChangeAspect="1"/>
              </p:cNvPicPr>
              <p:nvPr/>
            </p:nvPicPr>
            <p:blipFill>
              <a:blip r:embed="rId1"/>
              <a:srcRect b="45165"/>
              <a:stretch>
                <a:fillRect/>
              </a:stretch>
            </p:blipFill>
            <p:spPr>
              <a:xfrm>
                <a:off x="0" y="3104"/>
                <a:ext cx="19200" cy="7710"/>
              </a:xfrm>
              <a:prstGeom prst="rect">
                <a:avLst/>
              </a:prstGeom>
            </p:spPr>
          </p:pic>
          <p:sp>
            <p:nvSpPr>
              <p:cNvPr id="6" name="矩形 5"/>
              <p:cNvSpPr/>
              <p:nvPr/>
            </p:nvSpPr>
            <p:spPr>
              <a:xfrm>
                <a:off x="396" y="385"/>
                <a:ext cx="18409" cy="10031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190500" algn="ctr" rotWithShape="0">
                  <a:schemeClr val="tx1">
                    <a:lumMod val="65000"/>
                    <a:lumOff val="3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2000"/>
                  </a:lnSpc>
                  <a:spcBef>
                    <a:spcPts val="205"/>
                  </a:spcBef>
                </a:pPr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0" name="文本框 9"/>
            <p:cNvSpPr txBox="1"/>
            <p:nvPr/>
          </p:nvSpPr>
          <p:spPr>
            <a:xfrm>
              <a:off x="7785" y="648"/>
              <a:ext cx="3631" cy="77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defTabSz="457200">
                <a:defRPr/>
              </a:pPr>
              <a:r>
                <a:rPr lang="zh-CN" altLang="en-US" sz="2600" kern="0" dirty="0">
                  <a:solidFill>
                    <a:srgbClr val="4D947C"/>
                  </a:solidFill>
                  <a:cs typeface="+mn-ea"/>
                  <a:sym typeface="+mn-lt"/>
                </a:rPr>
                <a:t>节气习俗</a:t>
              </a:r>
              <a:endParaRPr lang="zh-CN" altLang="en-US" sz="2600" kern="0" dirty="0">
                <a:solidFill>
                  <a:srgbClr val="4D947C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1292559" y="2204519"/>
            <a:ext cx="591341" cy="591341"/>
            <a:chOff x="1211602" y="1212950"/>
            <a:chExt cx="798116" cy="798116"/>
          </a:xfrm>
        </p:grpSpPr>
        <p:sp>
          <p:nvSpPr>
            <p:cNvPr id="124" name="圆角矩形 123"/>
            <p:cNvSpPr/>
            <p:nvPr/>
          </p:nvSpPr>
          <p:spPr>
            <a:xfrm>
              <a:off x="1211602" y="1212950"/>
              <a:ext cx="798116" cy="798116"/>
            </a:xfrm>
            <a:prstGeom prst="roundRect">
              <a:avLst/>
            </a:prstGeom>
            <a:solidFill>
              <a:srgbClr val="72B8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5" name="椭圆 48"/>
            <p:cNvSpPr/>
            <p:nvPr/>
          </p:nvSpPr>
          <p:spPr>
            <a:xfrm>
              <a:off x="1421394" y="1436431"/>
              <a:ext cx="380246" cy="351152"/>
            </a:xfrm>
            <a:custGeom>
              <a:avLst/>
              <a:gdLst>
                <a:gd name="connsiteX0" fmla="*/ 186302 w 608697"/>
                <a:gd name="connsiteY0" fmla="*/ 63862 h 562124"/>
                <a:gd name="connsiteX1" fmla="*/ 204357 w 608697"/>
                <a:gd name="connsiteY1" fmla="*/ 81889 h 562124"/>
                <a:gd name="connsiteX2" fmla="*/ 186302 w 608697"/>
                <a:gd name="connsiteY2" fmla="*/ 99991 h 562124"/>
                <a:gd name="connsiteX3" fmla="*/ 99759 w 608697"/>
                <a:gd name="connsiteY3" fmla="*/ 186326 h 562124"/>
                <a:gd name="connsiteX4" fmla="*/ 81705 w 608697"/>
                <a:gd name="connsiteY4" fmla="*/ 204428 h 562124"/>
                <a:gd name="connsiteX5" fmla="*/ 63650 w 608697"/>
                <a:gd name="connsiteY5" fmla="*/ 186326 h 562124"/>
                <a:gd name="connsiteX6" fmla="*/ 186302 w 608697"/>
                <a:gd name="connsiteY6" fmla="*/ 63862 h 562124"/>
                <a:gd name="connsiteX7" fmla="*/ 175448 w 608697"/>
                <a:gd name="connsiteY7" fmla="*/ 36129 h 562124"/>
                <a:gd name="connsiteX8" fmla="*/ 36179 w 608697"/>
                <a:gd name="connsiteY8" fmla="*/ 175282 h 562124"/>
                <a:gd name="connsiteX9" fmla="*/ 276226 w 608697"/>
                <a:gd name="connsiteY9" fmla="*/ 490611 h 562124"/>
                <a:gd name="connsiteX10" fmla="*/ 276972 w 608697"/>
                <a:gd name="connsiteY10" fmla="*/ 491356 h 562124"/>
                <a:gd name="connsiteX11" fmla="*/ 304349 w 608697"/>
                <a:gd name="connsiteY11" fmla="*/ 518546 h 562124"/>
                <a:gd name="connsiteX12" fmla="*/ 331725 w 608697"/>
                <a:gd name="connsiteY12" fmla="*/ 491356 h 562124"/>
                <a:gd name="connsiteX13" fmla="*/ 332471 w 608697"/>
                <a:gd name="connsiteY13" fmla="*/ 490611 h 562124"/>
                <a:gd name="connsiteX14" fmla="*/ 572518 w 608697"/>
                <a:gd name="connsiteY14" fmla="*/ 175282 h 562124"/>
                <a:gd name="connsiteX15" fmla="*/ 433249 w 608697"/>
                <a:gd name="connsiteY15" fmla="*/ 36129 h 562124"/>
                <a:gd name="connsiteX16" fmla="*/ 318149 w 608697"/>
                <a:gd name="connsiteY16" fmla="*/ 89764 h 562124"/>
                <a:gd name="connsiteX17" fmla="*/ 304349 w 608697"/>
                <a:gd name="connsiteY17" fmla="*/ 96170 h 562124"/>
                <a:gd name="connsiteX18" fmla="*/ 290548 w 608697"/>
                <a:gd name="connsiteY18" fmla="*/ 89764 h 562124"/>
                <a:gd name="connsiteX19" fmla="*/ 175448 w 608697"/>
                <a:gd name="connsiteY19" fmla="*/ 36129 h 562124"/>
                <a:gd name="connsiteX20" fmla="*/ 175448 w 608697"/>
                <a:gd name="connsiteY20" fmla="*/ 0 h 562124"/>
                <a:gd name="connsiteX21" fmla="*/ 304349 w 608697"/>
                <a:gd name="connsiteY21" fmla="*/ 51847 h 562124"/>
                <a:gd name="connsiteX22" fmla="*/ 433249 w 608697"/>
                <a:gd name="connsiteY22" fmla="*/ 0 h 562124"/>
                <a:gd name="connsiteX23" fmla="*/ 608697 w 608697"/>
                <a:gd name="connsiteY23" fmla="*/ 175282 h 562124"/>
                <a:gd name="connsiteX24" fmla="*/ 537309 w 608697"/>
                <a:gd name="connsiteY24" fmla="*/ 342593 h 562124"/>
                <a:gd name="connsiteX25" fmla="*/ 356864 w 608697"/>
                <a:gd name="connsiteY25" fmla="*/ 517354 h 562124"/>
                <a:gd name="connsiteX26" fmla="*/ 317104 w 608697"/>
                <a:gd name="connsiteY26" fmla="*/ 556835 h 562124"/>
                <a:gd name="connsiteX27" fmla="*/ 304349 w 608697"/>
                <a:gd name="connsiteY27" fmla="*/ 562124 h 562124"/>
                <a:gd name="connsiteX28" fmla="*/ 291593 w 608697"/>
                <a:gd name="connsiteY28" fmla="*/ 556835 h 562124"/>
                <a:gd name="connsiteX29" fmla="*/ 251834 w 608697"/>
                <a:gd name="connsiteY29" fmla="*/ 517354 h 562124"/>
                <a:gd name="connsiteX30" fmla="*/ 71388 w 608697"/>
                <a:gd name="connsiteY30" fmla="*/ 342593 h 562124"/>
                <a:gd name="connsiteX31" fmla="*/ 0 w 608697"/>
                <a:gd name="connsiteY31" fmla="*/ 175282 h 562124"/>
                <a:gd name="connsiteX32" fmla="*/ 175448 w 608697"/>
                <a:gd name="connsiteY32" fmla="*/ 0 h 562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608697" h="562124">
                  <a:moveTo>
                    <a:pt x="186302" y="63862"/>
                  </a:moveTo>
                  <a:cubicBezTo>
                    <a:pt x="196225" y="63862"/>
                    <a:pt x="204357" y="71907"/>
                    <a:pt x="204357" y="81889"/>
                  </a:cubicBezTo>
                  <a:cubicBezTo>
                    <a:pt x="204357" y="91871"/>
                    <a:pt x="196300" y="99991"/>
                    <a:pt x="186302" y="99991"/>
                  </a:cubicBezTo>
                  <a:cubicBezTo>
                    <a:pt x="137808" y="99991"/>
                    <a:pt x="99759" y="137907"/>
                    <a:pt x="99759" y="186326"/>
                  </a:cubicBezTo>
                  <a:cubicBezTo>
                    <a:pt x="99759" y="196308"/>
                    <a:pt x="91702" y="204428"/>
                    <a:pt x="81705" y="204428"/>
                  </a:cubicBezTo>
                  <a:cubicBezTo>
                    <a:pt x="71708" y="204428"/>
                    <a:pt x="63650" y="196308"/>
                    <a:pt x="63650" y="186326"/>
                  </a:cubicBezTo>
                  <a:cubicBezTo>
                    <a:pt x="63650" y="117645"/>
                    <a:pt x="117516" y="63862"/>
                    <a:pt x="186302" y="63862"/>
                  </a:cubicBezTo>
                  <a:close/>
                  <a:moveTo>
                    <a:pt x="175448" y="36129"/>
                  </a:moveTo>
                  <a:cubicBezTo>
                    <a:pt x="97347" y="36129"/>
                    <a:pt x="36179" y="97213"/>
                    <a:pt x="36179" y="175282"/>
                  </a:cubicBezTo>
                  <a:cubicBezTo>
                    <a:pt x="36179" y="273687"/>
                    <a:pt x="122933" y="355182"/>
                    <a:pt x="276226" y="490611"/>
                  </a:cubicBezTo>
                  <a:cubicBezTo>
                    <a:pt x="276450" y="490834"/>
                    <a:pt x="276748" y="491132"/>
                    <a:pt x="276972" y="491356"/>
                  </a:cubicBezTo>
                  <a:lnTo>
                    <a:pt x="304349" y="518546"/>
                  </a:lnTo>
                  <a:lnTo>
                    <a:pt x="331725" y="491356"/>
                  </a:lnTo>
                  <a:cubicBezTo>
                    <a:pt x="331949" y="491132"/>
                    <a:pt x="332247" y="490834"/>
                    <a:pt x="332471" y="490611"/>
                  </a:cubicBezTo>
                  <a:cubicBezTo>
                    <a:pt x="485764" y="355182"/>
                    <a:pt x="572518" y="273762"/>
                    <a:pt x="572518" y="175282"/>
                  </a:cubicBezTo>
                  <a:cubicBezTo>
                    <a:pt x="572518" y="97213"/>
                    <a:pt x="511350" y="36129"/>
                    <a:pt x="433249" y="36129"/>
                  </a:cubicBezTo>
                  <a:cubicBezTo>
                    <a:pt x="390282" y="36129"/>
                    <a:pt x="346196" y="56689"/>
                    <a:pt x="318149" y="89764"/>
                  </a:cubicBezTo>
                  <a:cubicBezTo>
                    <a:pt x="314717" y="93861"/>
                    <a:pt x="309645" y="96170"/>
                    <a:pt x="304349" y="96170"/>
                  </a:cubicBezTo>
                  <a:cubicBezTo>
                    <a:pt x="299052" y="96170"/>
                    <a:pt x="293980" y="93861"/>
                    <a:pt x="290548" y="89764"/>
                  </a:cubicBezTo>
                  <a:cubicBezTo>
                    <a:pt x="262501" y="56689"/>
                    <a:pt x="218415" y="36129"/>
                    <a:pt x="175448" y="36129"/>
                  </a:cubicBezTo>
                  <a:close/>
                  <a:moveTo>
                    <a:pt x="175448" y="0"/>
                  </a:moveTo>
                  <a:cubicBezTo>
                    <a:pt x="222891" y="0"/>
                    <a:pt x="269736" y="19145"/>
                    <a:pt x="304349" y="51847"/>
                  </a:cubicBezTo>
                  <a:cubicBezTo>
                    <a:pt x="338961" y="19145"/>
                    <a:pt x="385807" y="0"/>
                    <a:pt x="433249" y="0"/>
                  </a:cubicBezTo>
                  <a:cubicBezTo>
                    <a:pt x="531640" y="0"/>
                    <a:pt x="608697" y="77026"/>
                    <a:pt x="608697" y="175282"/>
                  </a:cubicBezTo>
                  <a:cubicBezTo>
                    <a:pt x="608697" y="230258"/>
                    <a:pt x="586020" y="283446"/>
                    <a:pt x="537309" y="342593"/>
                  </a:cubicBezTo>
                  <a:cubicBezTo>
                    <a:pt x="494865" y="394291"/>
                    <a:pt x="435711" y="447628"/>
                    <a:pt x="356864" y="517354"/>
                  </a:cubicBezTo>
                  <a:lnTo>
                    <a:pt x="317104" y="556835"/>
                  </a:lnTo>
                  <a:cubicBezTo>
                    <a:pt x="313598" y="560336"/>
                    <a:pt x="308973" y="562124"/>
                    <a:pt x="304349" y="562124"/>
                  </a:cubicBezTo>
                  <a:cubicBezTo>
                    <a:pt x="299724" y="562124"/>
                    <a:pt x="295099" y="560336"/>
                    <a:pt x="291593" y="556835"/>
                  </a:cubicBezTo>
                  <a:lnTo>
                    <a:pt x="251834" y="517354"/>
                  </a:lnTo>
                  <a:cubicBezTo>
                    <a:pt x="172986" y="447628"/>
                    <a:pt x="113832" y="394291"/>
                    <a:pt x="71388" y="342593"/>
                  </a:cubicBezTo>
                  <a:cubicBezTo>
                    <a:pt x="22677" y="283446"/>
                    <a:pt x="0" y="230258"/>
                    <a:pt x="0" y="175282"/>
                  </a:cubicBezTo>
                  <a:cubicBezTo>
                    <a:pt x="0" y="77026"/>
                    <a:pt x="77057" y="0"/>
                    <a:pt x="17544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22" name="圆角矩形 121"/>
          <p:cNvSpPr/>
          <p:nvPr/>
        </p:nvSpPr>
        <p:spPr>
          <a:xfrm>
            <a:off x="1293194" y="4353891"/>
            <a:ext cx="591341" cy="591341"/>
          </a:xfrm>
          <a:prstGeom prst="roundRect">
            <a:avLst/>
          </a:prstGeom>
          <a:solidFill>
            <a:srgbClr val="72B8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2085975" y="2078990"/>
            <a:ext cx="4986655" cy="17068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l">
              <a:lnSpc>
                <a:spcPct val="150000"/>
              </a:lnSpc>
            </a:pPr>
            <a:r>
              <a:rPr lang="zh-CN" altLang="en-US" sz="1400" kern="0" spc="-1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“立夏”的“夏”是“大”的意思，是指春天播种的植物已经直立长大了。古代，人们非常重视立夏的礼俗。在立夏的这一天，古代帝王要率文武百官到京城南郊去迎夏，举行迎夏仪式。君臣一律穿朱色礼服，配朱色玉佩，连马匹、车旗都要朱红色的，以表达对丰收的祈求和美好的愿望。</a:t>
            </a:r>
            <a:endParaRPr lang="zh-CN" altLang="en-US" sz="1400" kern="0" spc="-15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64590" y="1181100"/>
            <a:ext cx="239268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dist"/>
            <a:r>
              <a:rPr lang="zh-CN" altLang="en-US" sz="3200" b="1">
                <a:solidFill>
                  <a:srgbClr val="4D947C"/>
                </a:solidFill>
                <a:cs typeface="+mn-ea"/>
                <a:sym typeface="+mn-lt"/>
              </a:rPr>
              <a:t>迎夏仪式</a:t>
            </a:r>
            <a:endParaRPr lang="zh-CN" altLang="en-US" sz="3200" b="1">
              <a:solidFill>
                <a:srgbClr val="4D947C"/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016125" y="4210050"/>
            <a:ext cx="5058410" cy="20300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l">
              <a:lnSpc>
                <a:spcPct val="150000"/>
              </a:lnSpc>
            </a:pPr>
            <a:r>
              <a:rPr lang="zh-CN" altLang="en-US" sz="1400" kern="0" spc="-1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宫廷里“立夏日启冰，赐文武大臣”。冰是上年冬天贮藏的，由皇帝赐给百官。江浙一带，人们因大好的春光明媚过去了，未免有惜春的伤感，故备酒食为欢，好像送人远去，名为饯春。崔骃在赋里说：“迎夏之首，末春之垂。”吴藕汀《立夏》诗也说：“无可奈何春去也，且将樱笋饯春归。”在民间，立夏日人们则喝冷饮来消暑。立夏日，江南水乡有烹食嫩蚕豆的习俗。有的地方还有立夏日称人的习俗</a:t>
            </a:r>
            <a:endParaRPr lang="zh-CN" altLang="en-US" sz="1400" kern="0" spc="-15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241540" y="1378585"/>
            <a:ext cx="4550410" cy="4447540"/>
            <a:chOff x="10601" y="2102"/>
            <a:chExt cx="7166" cy="7004"/>
          </a:xfrm>
        </p:grpSpPr>
        <p:pic>
          <p:nvPicPr>
            <p:cNvPr id="7" name="图片 6" descr="预览图_千图网_编号33537775"/>
            <p:cNvPicPr>
              <a:picLocks noChangeAspect="1"/>
            </p:cNvPicPr>
            <p:nvPr/>
          </p:nvPicPr>
          <p:blipFill>
            <a:blip r:embed="rId2"/>
            <a:srcRect l="53060" t="64085" r="-714" b="4100"/>
            <a:stretch>
              <a:fillRect/>
            </a:stretch>
          </p:blipFill>
          <p:spPr>
            <a:xfrm>
              <a:off x="10601" y="2710"/>
              <a:ext cx="7166" cy="6396"/>
            </a:xfrm>
            <a:prstGeom prst="rect">
              <a:avLst/>
            </a:prstGeom>
          </p:spPr>
        </p:pic>
        <p:sp>
          <p:nvSpPr>
            <p:cNvPr id="11" name="任意多边形 10"/>
            <p:cNvSpPr/>
            <p:nvPr/>
          </p:nvSpPr>
          <p:spPr>
            <a:xfrm>
              <a:off x="11640" y="2102"/>
              <a:ext cx="1950" cy="1217"/>
            </a:xfrm>
            <a:custGeom>
              <a:avLst/>
              <a:gdLst>
                <a:gd name="connisteX0" fmla="*/ 1238250 w 1238250"/>
                <a:gd name="connsiteY0" fmla="*/ 174836 h 773088"/>
                <a:gd name="connisteX1" fmla="*/ 1219200 w 1238250"/>
                <a:gd name="connsiteY1" fmla="*/ 251036 h 773088"/>
                <a:gd name="connisteX2" fmla="*/ 1162050 w 1238250"/>
                <a:gd name="connsiteY2" fmla="*/ 327236 h 773088"/>
                <a:gd name="connisteX3" fmla="*/ 1123950 w 1238250"/>
                <a:gd name="connsiteY3" fmla="*/ 403436 h 773088"/>
                <a:gd name="connisteX4" fmla="*/ 1104900 w 1238250"/>
                <a:gd name="connsiteY4" fmla="*/ 479636 h 773088"/>
                <a:gd name="connisteX5" fmla="*/ 1066800 w 1238250"/>
                <a:gd name="connsiteY5" fmla="*/ 555836 h 773088"/>
                <a:gd name="connisteX6" fmla="*/ 1028700 w 1238250"/>
                <a:gd name="connsiteY6" fmla="*/ 632036 h 773088"/>
                <a:gd name="connisteX7" fmla="*/ 952500 w 1238250"/>
                <a:gd name="connsiteY7" fmla="*/ 670136 h 773088"/>
                <a:gd name="connisteX8" fmla="*/ 876300 w 1238250"/>
                <a:gd name="connsiteY8" fmla="*/ 727286 h 773088"/>
                <a:gd name="connisteX9" fmla="*/ 800100 w 1238250"/>
                <a:gd name="connsiteY9" fmla="*/ 746336 h 773088"/>
                <a:gd name="connisteX10" fmla="*/ 723900 w 1238250"/>
                <a:gd name="connsiteY10" fmla="*/ 765386 h 773088"/>
                <a:gd name="connisteX11" fmla="*/ 647700 w 1238250"/>
                <a:gd name="connsiteY11" fmla="*/ 765386 h 773088"/>
                <a:gd name="connisteX12" fmla="*/ 590550 w 1238250"/>
                <a:gd name="connsiteY12" fmla="*/ 689186 h 773088"/>
                <a:gd name="connisteX13" fmla="*/ 514350 w 1238250"/>
                <a:gd name="connsiteY13" fmla="*/ 632036 h 773088"/>
                <a:gd name="connisteX14" fmla="*/ 438150 w 1238250"/>
                <a:gd name="connsiteY14" fmla="*/ 593936 h 773088"/>
                <a:gd name="connisteX15" fmla="*/ 361950 w 1238250"/>
                <a:gd name="connsiteY15" fmla="*/ 555836 h 773088"/>
                <a:gd name="connisteX16" fmla="*/ 285750 w 1238250"/>
                <a:gd name="connsiteY16" fmla="*/ 536786 h 773088"/>
                <a:gd name="connisteX17" fmla="*/ 209550 w 1238250"/>
                <a:gd name="connsiteY17" fmla="*/ 498686 h 773088"/>
                <a:gd name="connisteX18" fmla="*/ 133350 w 1238250"/>
                <a:gd name="connsiteY18" fmla="*/ 479636 h 773088"/>
                <a:gd name="connisteX19" fmla="*/ 57150 w 1238250"/>
                <a:gd name="connsiteY19" fmla="*/ 422486 h 773088"/>
                <a:gd name="connisteX20" fmla="*/ 19050 w 1238250"/>
                <a:gd name="connsiteY20" fmla="*/ 346286 h 773088"/>
                <a:gd name="connisteX21" fmla="*/ 0 w 1238250"/>
                <a:gd name="connsiteY21" fmla="*/ 270086 h 773088"/>
                <a:gd name="connisteX22" fmla="*/ 19050 w 1238250"/>
                <a:gd name="connsiteY22" fmla="*/ 193886 h 773088"/>
                <a:gd name="connisteX23" fmla="*/ 95250 w 1238250"/>
                <a:gd name="connsiteY23" fmla="*/ 98636 h 773088"/>
                <a:gd name="connisteX24" fmla="*/ 171450 w 1238250"/>
                <a:gd name="connsiteY24" fmla="*/ 60536 h 773088"/>
                <a:gd name="connisteX25" fmla="*/ 247650 w 1238250"/>
                <a:gd name="connsiteY25" fmla="*/ 41486 h 773088"/>
                <a:gd name="connisteX26" fmla="*/ 323850 w 1238250"/>
                <a:gd name="connsiteY26" fmla="*/ 22436 h 773088"/>
                <a:gd name="connisteX27" fmla="*/ 400050 w 1238250"/>
                <a:gd name="connsiteY27" fmla="*/ 22436 h 773088"/>
                <a:gd name="connisteX28" fmla="*/ 476250 w 1238250"/>
                <a:gd name="connsiteY28" fmla="*/ 22436 h 773088"/>
                <a:gd name="connisteX29" fmla="*/ 552450 w 1238250"/>
                <a:gd name="connsiteY29" fmla="*/ 22436 h 773088"/>
                <a:gd name="connisteX30" fmla="*/ 628650 w 1238250"/>
                <a:gd name="connsiteY30" fmla="*/ 22436 h 773088"/>
                <a:gd name="connisteX31" fmla="*/ 723900 w 1238250"/>
                <a:gd name="connsiteY31" fmla="*/ 3386 h 773088"/>
                <a:gd name="connisteX32" fmla="*/ 800100 w 1238250"/>
                <a:gd name="connsiteY32" fmla="*/ 3386 h 773088"/>
                <a:gd name="connisteX33" fmla="*/ 876300 w 1238250"/>
                <a:gd name="connsiteY33" fmla="*/ 3386 h 773088"/>
                <a:gd name="connisteX34" fmla="*/ 952500 w 1238250"/>
                <a:gd name="connsiteY34" fmla="*/ 3386 h 773088"/>
                <a:gd name="connisteX35" fmla="*/ 1028700 w 1238250"/>
                <a:gd name="connsiteY35" fmla="*/ 3386 h 773088"/>
                <a:gd name="connisteX36" fmla="*/ 1104900 w 1238250"/>
                <a:gd name="connsiteY36" fmla="*/ 41486 h 773088"/>
                <a:gd name="connisteX37" fmla="*/ 1123950 w 1238250"/>
                <a:gd name="connsiteY37" fmla="*/ 117686 h 773088"/>
                <a:gd name="connisteX38" fmla="*/ 1123950 w 1238250"/>
                <a:gd name="connsiteY38" fmla="*/ 193886 h 773088"/>
                <a:gd name="connisteX39" fmla="*/ 1200150 w 1238250"/>
                <a:gd name="connsiteY39" fmla="*/ 231986 h 77308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  <a:cxn ang="0">
                  <a:pos x="connisteX13" y="connsiteY13"/>
                </a:cxn>
                <a:cxn ang="0">
                  <a:pos x="connisteX14" y="connsiteY14"/>
                </a:cxn>
                <a:cxn ang="0">
                  <a:pos x="connisteX15" y="connsiteY15"/>
                </a:cxn>
                <a:cxn ang="0">
                  <a:pos x="connisteX16" y="connsiteY16"/>
                </a:cxn>
                <a:cxn ang="0">
                  <a:pos x="connisteX17" y="connsiteY17"/>
                </a:cxn>
                <a:cxn ang="0">
                  <a:pos x="connisteX18" y="connsiteY18"/>
                </a:cxn>
                <a:cxn ang="0">
                  <a:pos x="connisteX19" y="connsiteY19"/>
                </a:cxn>
                <a:cxn ang="0">
                  <a:pos x="connisteX20" y="connsiteY20"/>
                </a:cxn>
                <a:cxn ang="0">
                  <a:pos x="connisteX21" y="connsiteY21"/>
                </a:cxn>
                <a:cxn ang="0">
                  <a:pos x="connisteX22" y="connsiteY22"/>
                </a:cxn>
                <a:cxn ang="0">
                  <a:pos x="connisteX23" y="connsiteY23"/>
                </a:cxn>
                <a:cxn ang="0">
                  <a:pos x="connisteX24" y="connsiteY24"/>
                </a:cxn>
                <a:cxn ang="0">
                  <a:pos x="connisteX25" y="connsiteY25"/>
                </a:cxn>
                <a:cxn ang="0">
                  <a:pos x="connisteX26" y="connsiteY26"/>
                </a:cxn>
                <a:cxn ang="0">
                  <a:pos x="connisteX27" y="connsiteY27"/>
                </a:cxn>
                <a:cxn ang="0">
                  <a:pos x="connisteX28" y="connsiteY28"/>
                </a:cxn>
                <a:cxn ang="0">
                  <a:pos x="connisteX29" y="connsiteY29"/>
                </a:cxn>
                <a:cxn ang="0">
                  <a:pos x="connisteX30" y="connsiteY30"/>
                </a:cxn>
                <a:cxn ang="0">
                  <a:pos x="connisteX31" y="connsiteY31"/>
                </a:cxn>
                <a:cxn ang="0">
                  <a:pos x="connisteX32" y="connsiteY32"/>
                </a:cxn>
                <a:cxn ang="0">
                  <a:pos x="connisteX33" y="connsiteY33"/>
                </a:cxn>
                <a:cxn ang="0">
                  <a:pos x="connisteX34" y="connsiteY34"/>
                </a:cxn>
                <a:cxn ang="0">
                  <a:pos x="connisteX35" y="connsiteY35"/>
                </a:cxn>
                <a:cxn ang="0">
                  <a:pos x="connisteX36" y="connsiteY36"/>
                </a:cxn>
                <a:cxn ang="0">
                  <a:pos x="connisteX37" y="connsiteY37"/>
                </a:cxn>
                <a:cxn ang="0">
                  <a:pos x="connisteX38" y="connsiteY38"/>
                </a:cxn>
                <a:cxn ang="0">
                  <a:pos x="connisteX39" y="connsiteY39"/>
                </a:cxn>
              </a:cxnLst>
              <a:rect l="l" t="t" r="r" b="b"/>
              <a:pathLst>
                <a:path w="1238250" h="773089">
                  <a:moveTo>
                    <a:pt x="1238250" y="174837"/>
                  </a:moveTo>
                  <a:cubicBezTo>
                    <a:pt x="1235710" y="188807"/>
                    <a:pt x="1234440" y="220557"/>
                    <a:pt x="1219200" y="251037"/>
                  </a:cubicBezTo>
                  <a:cubicBezTo>
                    <a:pt x="1203960" y="281517"/>
                    <a:pt x="1181100" y="296757"/>
                    <a:pt x="1162050" y="327237"/>
                  </a:cubicBezTo>
                  <a:cubicBezTo>
                    <a:pt x="1143000" y="357717"/>
                    <a:pt x="1135380" y="372957"/>
                    <a:pt x="1123950" y="403437"/>
                  </a:cubicBezTo>
                  <a:cubicBezTo>
                    <a:pt x="1112520" y="433917"/>
                    <a:pt x="1116330" y="449157"/>
                    <a:pt x="1104900" y="479637"/>
                  </a:cubicBezTo>
                  <a:cubicBezTo>
                    <a:pt x="1093470" y="510117"/>
                    <a:pt x="1082040" y="525357"/>
                    <a:pt x="1066800" y="555837"/>
                  </a:cubicBezTo>
                  <a:cubicBezTo>
                    <a:pt x="1051560" y="586317"/>
                    <a:pt x="1051560" y="609177"/>
                    <a:pt x="1028700" y="632037"/>
                  </a:cubicBezTo>
                  <a:cubicBezTo>
                    <a:pt x="1005840" y="654897"/>
                    <a:pt x="982980" y="651087"/>
                    <a:pt x="952500" y="670137"/>
                  </a:cubicBezTo>
                  <a:cubicBezTo>
                    <a:pt x="922020" y="689187"/>
                    <a:pt x="906780" y="712047"/>
                    <a:pt x="876300" y="727287"/>
                  </a:cubicBezTo>
                  <a:cubicBezTo>
                    <a:pt x="845820" y="742527"/>
                    <a:pt x="830580" y="738717"/>
                    <a:pt x="800100" y="746337"/>
                  </a:cubicBezTo>
                  <a:cubicBezTo>
                    <a:pt x="769620" y="753957"/>
                    <a:pt x="754380" y="761577"/>
                    <a:pt x="723900" y="765387"/>
                  </a:cubicBezTo>
                  <a:cubicBezTo>
                    <a:pt x="693420" y="769197"/>
                    <a:pt x="674370" y="780627"/>
                    <a:pt x="647700" y="765387"/>
                  </a:cubicBezTo>
                  <a:cubicBezTo>
                    <a:pt x="621030" y="750147"/>
                    <a:pt x="617220" y="715857"/>
                    <a:pt x="590550" y="689187"/>
                  </a:cubicBezTo>
                  <a:cubicBezTo>
                    <a:pt x="563880" y="662517"/>
                    <a:pt x="544830" y="651087"/>
                    <a:pt x="514350" y="632037"/>
                  </a:cubicBezTo>
                  <a:cubicBezTo>
                    <a:pt x="483870" y="612987"/>
                    <a:pt x="468630" y="609177"/>
                    <a:pt x="438150" y="593937"/>
                  </a:cubicBezTo>
                  <a:cubicBezTo>
                    <a:pt x="407670" y="578697"/>
                    <a:pt x="392430" y="567267"/>
                    <a:pt x="361950" y="555837"/>
                  </a:cubicBezTo>
                  <a:cubicBezTo>
                    <a:pt x="331470" y="544407"/>
                    <a:pt x="316230" y="548217"/>
                    <a:pt x="285750" y="536787"/>
                  </a:cubicBezTo>
                  <a:cubicBezTo>
                    <a:pt x="255270" y="525357"/>
                    <a:pt x="240030" y="510117"/>
                    <a:pt x="209550" y="498687"/>
                  </a:cubicBezTo>
                  <a:cubicBezTo>
                    <a:pt x="179070" y="487257"/>
                    <a:pt x="163830" y="494877"/>
                    <a:pt x="133350" y="479637"/>
                  </a:cubicBezTo>
                  <a:cubicBezTo>
                    <a:pt x="102870" y="464397"/>
                    <a:pt x="80010" y="449157"/>
                    <a:pt x="57150" y="422487"/>
                  </a:cubicBezTo>
                  <a:cubicBezTo>
                    <a:pt x="34290" y="395817"/>
                    <a:pt x="30480" y="376767"/>
                    <a:pt x="19050" y="346287"/>
                  </a:cubicBezTo>
                  <a:cubicBezTo>
                    <a:pt x="7620" y="315807"/>
                    <a:pt x="0" y="300567"/>
                    <a:pt x="0" y="270087"/>
                  </a:cubicBezTo>
                  <a:cubicBezTo>
                    <a:pt x="0" y="239607"/>
                    <a:pt x="0" y="228177"/>
                    <a:pt x="19050" y="193887"/>
                  </a:cubicBezTo>
                  <a:cubicBezTo>
                    <a:pt x="38100" y="159597"/>
                    <a:pt x="64770" y="125307"/>
                    <a:pt x="95250" y="98637"/>
                  </a:cubicBezTo>
                  <a:cubicBezTo>
                    <a:pt x="125730" y="71967"/>
                    <a:pt x="140970" y="71967"/>
                    <a:pt x="171450" y="60537"/>
                  </a:cubicBezTo>
                  <a:cubicBezTo>
                    <a:pt x="201930" y="49107"/>
                    <a:pt x="217170" y="49107"/>
                    <a:pt x="247650" y="41487"/>
                  </a:cubicBezTo>
                  <a:cubicBezTo>
                    <a:pt x="278130" y="33867"/>
                    <a:pt x="293370" y="26247"/>
                    <a:pt x="323850" y="22437"/>
                  </a:cubicBezTo>
                  <a:cubicBezTo>
                    <a:pt x="354330" y="18627"/>
                    <a:pt x="369570" y="22437"/>
                    <a:pt x="400050" y="22437"/>
                  </a:cubicBezTo>
                  <a:cubicBezTo>
                    <a:pt x="430530" y="22437"/>
                    <a:pt x="445770" y="22437"/>
                    <a:pt x="476250" y="22437"/>
                  </a:cubicBezTo>
                  <a:cubicBezTo>
                    <a:pt x="506730" y="22437"/>
                    <a:pt x="521970" y="22437"/>
                    <a:pt x="552450" y="22437"/>
                  </a:cubicBezTo>
                  <a:cubicBezTo>
                    <a:pt x="582930" y="22437"/>
                    <a:pt x="594360" y="26247"/>
                    <a:pt x="628650" y="22437"/>
                  </a:cubicBezTo>
                  <a:cubicBezTo>
                    <a:pt x="662940" y="18627"/>
                    <a:pt x="689610" y="7197"/>
                    <a:pt x="723900" y="3387"/>
                  </a:cubicBezTo>
                  <a:cubicBezTo>
                    <a:pt x="758190" y="-423"/>
                    <a:pt x="769620" y="3387"/>
                    <a:pt x="800100" y="3387"/>
                  </a:cubicBezTo>
                  <a:cubicBezTo>
                    <a:pt x="830580" y="3387"/>
                    <a:pt x="845820" y="3387"/>
                    <a:pt x="876300" y="3387"/>
                  </a:cubicBezTo>
                  <a:cubicBezTo>
                    <a:pt x="906780" y="3387"/>
                    <a:pt x="922020" y="3387"/>
                    <a:pt x="952500" y="3387"/>
                  </a:cubicBezTo>
                  <a:cubicBezTo>
                    <a:pt x="982980" y="3387"/>
                    <a:pt x="998220" y="-4233"/>
                    <a:pt x="1028700" y="3387"/>
                  </a:cubicBezTo>
                  <a:cubicBezTo>
                    <a:pt x="1059180" y="11007"/>
                    <a:pt x="1085850" y="18627"/>
                    <a:pt x="1104900" y="41487"/>
                  </a:cubicBezTo>
                  <a:cubicBezTo>
                    <a:pt x="1123950" y="64347"/>
                    <a:pt x="1120140" y="87207"/>
                    <a:pt x="1123950" y="117687"/>
                  </a:cubicBezTo>
                  <a:cubicBezTo>
                    <a:pt x="1127760" y="148167"/>
                    <a:pt x="1108710" y="171027"/>
                    <a:pt x="1123950" y="193887"/>
                  </a:cubicBezTo>
                  <a:cubicBezTo>
                    <a:pt x="1139190" y="216747"/>
                    <a:pt x="1184910" y="225637"/>
                    <a:pt x="1200150" y="23198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" name="椭圆 48"/>
          <p:cNvSpPr/>
          <p:nvPr/>
        </p:nvSpPr>
        <p:spPr>
          <a:xfrm>
            <a:off x="1444823" y="4520211"/>
            <a:ext cx="281732" cy="260176"/>
          </a:xfrm>
          <a:custGeom>
            <a:avLst/>
            <a:gdLst>
              <a:gd name="connsiteX0" fmla="*/ 186302 w 608697"/>
              <a:gd name="connsiteY0" fmla="*/ 63862 h 562124"/>
              <a:gd name="connsiteX1" fmla="*/ 204357 w 608697"/>
              <a:gd name="connsiteY1" fmla="*/ 81889 h 562124"/>
              <a:gd name="connsiteX2" fmla="*/ 186302 w 608697"/>
              <a:gd name="connsiteY2" fmla="*/ 99991 h 562124"/>
              <a:gd name="connsiteX3" fmla="*/ 99759 w 608697"/>
              <a:gd name="connsiteY3" fmla="*/ 186326 h 562124"/>
              <a:gd name="connsiteX4" fmla="*/ 81705 w 608697"/>
              <a:gd name="connsiteY4" fmla="*/ 204428 h 562124"/>
              <a:gd name="connsiteX5" fmla="*/ 63650 w 608697"/>
              <a:gd name="connsiteY5" fmla="*/ 186326 h 562124"/>
              <a:gd name="connsiteX6" fmla="*/ 186302 w 608697"/>
              <a:gd name="connsiteY6" fmla="*/ 63862 h 562124"/>
              <a:gd name="connsiteX7" fmla="*/ 175448 w 608697"/>
              <a:gd name="connsiteY7" fmla="*/ 36129 h 562124"/>
              <a:gd name="connsiteX8" fmla="*/ 36179 w 608697"/>
              <a:gd name="connsiteY8" fmla="*/ 175282 h 562124"/>
              <a:gd name="connsiteX9" fmla="*/ 276226 w 608697"/>
              <a:gd name="connsiteY9" fmla="*/ 490611 h 562124"/>
              <a:gd name="connsiteX10" fmla="*/ 276972 w 608697"/>
              <a:gd name="connsiteY10" fmla="*/ 491356 h 562124"/>
              <a:gd name="connsiteX11" fmla="*/ 304349 w 608697"/>
              <a:gd name="connsiteY11" fmla="*/ 518546 h 562124"/>
              <a:gd name="connsiteX12" fmla="*/ 331725 w 608697"/>
              <a:gd name="connsiteY12" fmla="*/ 491356 h 562124"/>
              <a:gd name="connsiteX13" fmla="*/ 332471 w 608697"/>
              <a:gd name="connsiteY13" fmla="*/ 490611 h 562124"/>
              <a:gd name="connsiteX14" fmla="*/ 572518 w 608697"/>
              <a:gd name="connsiteY14" fmla="*/ 175282 h 562124"/>
              <a:gd name="connsiteX15" fmla="*/ 433249 w 608697"/>
              <a:gd name="connsiteY15" fmla="*/ 36129 h 562124"/>
              <a:gd name="connsiteX16" fmla="*/ 318149 w 608697"/>
              <a:gd name="connsiteY16" fmla="*/ 89764 h 562124"/>
              <a:gd name="connsiteX17" fmla="*/ 304349 w 608697"/>
              <a:gd name="connsiteY17" fmla="*/ 96170 h 562124"/>
              <a:gd name="connsiteX18" fmla="*/ 290548 w 608697"/>
              <a:gd name="connsiteY18" fmla="*/ 89764 h 562124"/>
              <a:gd name="connsiteX19" fmla="*/ 175448 w 608697"/>
              <a:gd name="connsiteY19" fmla="*/ 36129 h 562124"/>
              <a:gd name="connsiteX20" fmla="*/ 175448 w 608697"/>
              <a:gd name="connsiteY20" fmla="*/ 0 h 562124"/>
              <a:gd name="connsiteX21" fmla="*/ 304349 w 608697"/>
              <a:gd name="connsiteY21" fmla="*/ 51847 h 562124"/>
              <a:gd name="connsiteX22" fmla="*/ 433249 w 608697"/>
              <a:gd name="connsiteY22" fmla="*/ 0 h 562124"/>
              <a:gd name="connsiteX23" fmla="*/ 608697 w 608697"/>
              <a:gd name="connsiteY23" fmla="*/ 175282 h 562124"/>
              <a:gd name="connsiteX24" fmla="*/ 537309 w 608697"/>
              <a:gd name="connsiteY24" fmla="*/ 342593 h 562124"/>
              <a:gd name="connsiteX25" fmla="*/ 356864 w 608697"/>
              <a:gd name="connsiteY25" fmla="*/ 517354 h 562124"/>
              <a:gd name="connsiteX26" fmla="*/ 317104 w 608697"/>
              <a:gd name="connsiteY26" fmla="*/ 556835 h 562124"/>
              <a:gd name="connsiteX27" fmla="*/ 304349 w 608697"/>
              <a:gd name="connsiteY27" fmla="*/ 562124 h 562124"/>
              <a:gd name="connsiteX28" fmla="*/ 291593 w 608697"/>
              <a:gd name="connsiteY28" fmla="*/ 556835 h 562124"/>
              <a:gd name="connsiteX29" fmla="*/ 251834 w 608697"/>
              <a:gd name="connsiteY29" fmla="*/ 517354 h 562124"/>
              <a:gd name="connsiteX30" fmla="*/ 71388 w 608697"/>
              <a:gd name="connsiteY30" fmla="*/ 342593 h 562124"/>
              <a:gd name="connsiteX31" fmla="*/ 0 w 608697"/>
              <a:gd name="connsiteY31" fmla="*/ 175282 h 562124"/>
              <a:gd name="connsiteX32" fmla="*/ 175448 w 608697"/>
              <a:gd name="connsiteY32" fmla="*/ 0 h 562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608697" h="562124">
                <a:moveTo>
                  <a:pt x="186302" y="63862"/>
                </a:moveTo>
                <a:cubicBezTo>
                  <a:pt x="196225" y="63862"/>
                  <a:pt x="204357" y="71907"/>
                  <a:pt x="204357" y="81889"/>
                </a:cubicBezTo>
                <a:cubicBezTo>
                  <a:pt x="204357" y="91871"/>
                  <a:pt x="196300" y="99991"/>
                  <a:pt x="186302" y="99991"/>
                </a:cubicBezTo>
                <a:cubicBezTo>
                  <a:pt x="137808" y="99991"/>
                  <a:pt x="99759" y="137907"/>
                  <a:pt x="99759" y="186326"/>
                </a:cubicBezTo>
                <a:cubicBezTo>
                  <a:pt x="99759" y="196308"/>
                  <a:pt x="91702" y="204428"/>
                  <a:pt x="81705" y="204428"/>
                </a:cubicBezTo>
                <a:cubicBezTo>
                  <a:pt x="71708" y="204428"/>
                  <a:pt x="63650" y="196308"/>
                  <a:pt x="63650" y="186326"/>
                </a:cubicBezTo>
                <a:cubicBezTo>
                  <a:pt x="63650" y="117645"/>
                  <a:pt x="117516" y="63862"/>
                  <a:pt x="186302" y="63862"/>
                </a:cubicBezTo>
                <a:close/>
                <a:moveTo>
                  <a:pt x="175448" y="36129"/>
                </a:moveTo>
                <a:cubicBezTo>
                  <a:pt x="97347" y="36129"/>
                  <a:pt x="36179" y="97213"/>
                  <a:pt x="36179" y="175282"/>
                </a:cubicBezTo>
                <a:cubicBezTo>
                  <a:pt x="36179" y="273687"/>
                  <a:pt x="122933" y="355182"/>
                  <a:pt x="276226" y="490611"/>
                </a:cubicBezTo>
                <a:cubicBezTo>
                  <a:pt x="276450" y="490834"/>
                  <a:pt x="276748" y="491132"/>
                  <a:pt x="276972" y="491356"/>
                </a:cubicBezTo>
                <a:lnTo>
                  <a:pt x="304349" y="518546"/>
                </a:lnTo>
                <a:lnTo>
                  <a:pt x="331725" y="491356"/>
                </a:lnTo>
                <a:cubicBezTo>
                  <a:pt x="331949" y="491132"/>
                  <a:pt x="332247" y="490834"/>
                  <a:pt x="332471" y="490611"/>
                </a:cubicBezTo>
                <a:cubicBezTo>
                  <a:pt x="485764" y="355182"/>
                  <a:pt x="572518" y="273762"/>
                  <a:pt x="572518" y="175282"/>
                </a:cubicBezTo>
                <a:cubicBezTo>
                  <a:pt x="572518" y="97213"/>
                  <a:pt x="511350" y="36129"/>
                  <a:pt x="433249" y="36129"/>
                </a:cubicBezTo>
                <a:cubicBezTo>
                  <a:pt x="390282" y="36129"/>
                  <a:pt x="346196" y="56689"/>
                  <a:pt x="318149" y="89764"/>
                </a:cubicBezTo>
                <a:cubicBezTo>
                  <a:pt x="314717" y="93861"/>
                  <a:pt x="309645" y="96170"/>
                  <a:pt x="304349" y="96170"/>
                </a:cubicBezTo>
                <a:cubicBezTo>
                  <a:pt x="299052" y="96170"/>
                  <a:pt x="293980" y="93861"/>
                  <a:pt x="290548" y="89764"/>
                </a:cubicBezTo>
                <a:cubicBezTo>
                  <a:pt x="262501" y="56689"/>
                  <a:pt x="218415" y="36129"/>
                  <a:pt x="175448" y="36129"/>
                </a:cubicBezTo>
                <a:close/>
                <a:moveTo>
                  <a:pt x="175448" y="0"/>
                </a:moveTo>
                <a:cubicBezTo>
                  <a:pt x="222891" y="0"/>
                  <a:pt x="269736" y="19145"/>
                  <a:pt x="304349" y="51847"/>
                </a:cubicBezTo>
                <a:cubicBezTo>
                  <a:pt x="338961" y="19145"/>
                  <a:pt x="385807" y="0"/>
                  <a:pt x="433249" y="0"/>
                </a:cubicBezTo>
                <a:cubicBezTo>
                  <a:pt x="531640" y="0"/>
                  <a:pt x="608697" y="77026"/>
                  <a:pt x="608697" y="175282"/>
                </a:cubicBezTo>
                <a:cubicBezTo>
                  <a:pt x="608697" y="230258"/>
                  <a:pt x="586020" y="283446"/>
                  <a:pt x="537309" y="342593"/>
                </a:cubicBezTo>
                <a:cubicBezTo>
                  <a:pt x="494865" y="394291"/>
                  <a:pt x="435711" y="447628"/>
                  <a:pt x="356864" y="517354"/>
                </a:cubicBezTo>
                <a:lnTo>
                  <a:pt x="317104" y="556835"/>
                </a:lnTo>
                <a:cubicBezTo>
                  <a:pt x="313598" y="560336"/>
                  <a:pt x="308973" y="562124"/>
                  <a:pt x="304349" y="562124"/>
                </a:cubicBezTo>
                <a:cubicBezTo>
                  <a:pt x="299724" y="562124"/>
                  <a:pt x="295099" y="560336"/>
                  <a:pt x="291593" y="556835"/>
                </a:cubicBezTo>
                <a:lnTo>
                  <a:pt x="251834" y="517354"/>
                </a:lnTo>
                <a:cubicBezTo>
                  <a:pt x="172986" y="447628"/>
                  <a:pt x="113832" y="394291"/>
                  <a:pt x="71388" y="342593"/>
                </a:cubicBezTo>
                <a:cubicBezTo>
                  <a:pt x="22677" y="283446"/>
                  <a:pt x="0" y="230258"/>
                  <a:pt x="0" y="175282"/>
                </a:cubicBezTo>
                <a:cubicBezTo>
                  <a:pt x="0" y="77026"/>
                  <a:pt x="77057" y="0"/>
                  <a:pt x="17544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">
        <p:random/>
      </p:transition>
    </mc:Choice>
    <mc:Fallback>
      <p:transition spd="slow" advTm="1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0" y="244475"/>
            <a:ext cx="12192000" cy="6622415"/>
            <a:chOff x="0" y="385"/>
            <a:chExt cx="19200" cy="10429"/>
          </a:xfrm>
        </p:grpSpPr>
        <p:grpSp>
          <p:nvGrpSpPr>
            <p:cNvPr id="6" name="组合 5"/>
            <p:cNvGrpSpPr/>
            <p:nvPr/>
          </p:nvGrpSpPr>
          <p:grpSpPr>
            <a:xfrm>
              <a:off x="0" y="385"/>
              <a:ext cx="19200" cy="10429"/>
              <a:chOff x="0" y="385"/>
              <a:chExt cx="19200" cy="10429"/>
            </a:xfrm>
          </p:grpSpPr>
          <p:pic>
            <p:nvPicPr>
              <p:cNvPr id="7" name="图片 6" descr="立夏荷花"/>
              <p:cNvPicPr>
                <a:picLocks noChangeAspect="1"/>
              </p:cNvPicPr>
              <p:nvPr/>
            </p:nvPicPr>
            <p:blipFill>
              <a:blip r:embed="rId1"/>
              <a:srcRect b="45165"/>
              <a:stretch>
                <a:fillRect/>
              </a:stretch>
            </p:blipFill>
            <p:spPr>
              <a:xfrm>
                <a:off x="0" y="3104"/>
                <a:ext cx="19200" cy="7710"/>
              </a:xfrm>
              <a:prstGeom prst="rect">
                <a:avLst/>
              </a:prstGeom>
            </p:spPr>
          </p:pic>
          <p:sp>
            <p:nvSpPr>
              <p:cNvPr id="8" name="矩形 7"/>
              <p:cNvSpPr/>
              <p:nvPr/>
            </p:nvSpPr>
            <p:spPr>
              <a:xfrm>
                <a:off x="396" y="385"/>
                <a:ext cx="18409" cy="10031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190500" algn="ctr" rotWithShape="0">
                  <a:schemeClr val="tx1">
                    <a:lumMod val="65000"/>
                    <a:lumOff val="3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2000"/>
                  </a:lnSpc>
                  <a:spcBef>
                    <a:spcPts val="205"/>
                  </a:spcBef>
                </a:pPr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9" name="文本框 8"/>
            <p:cNvSpPr txBox="1"/>
            <p:nvPr/>
          </p:nvSpPr>
          <p:spPr>
            <a:xfrm>
              <a:off x="7785" y="648"/>
              <a:ext cx="3631" cy="77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defTabSz="457200">
                <a:defRPr/>
              </a:pPr>
              <a:r>
                <a:rPr lang="zh-CN" altLang="en-US" sz="2600" kern="0" dirty="0">
                  <a:solidFill>
                    <a:srgbClr val="4D947C"/>
                  </a:solidFill>
                  <a:cs typeface="+mn-ea"/>
                  <a:sym typeface="+mn-lt"/>
                </a:rPr>
                <a:t>节气习俗</a:t>
              </a:r>
              <a:endParaRPr lang="zh-CN" altLang="en-US" sz="2600" kern="0" dirty="0">
                <a:solidFill>
                  <a:srgbClr val="4D947C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4943207" y="3424590"/>
            <a:ext cx="6096000" cy="1753235"/>
          </a:xfrm>
          <a:prstGeom prst="rect">
            <a:avLst/>
          </a:prstGeom>
        </p:spPr>
        <p:txBody>
          <a:bodyPr>
            <a:spAutoFit/>
          </a:bodyPr>
          <a:lstStyle/>
          <a:p>
            <a:pPr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秤老人要说“秤花八十七，活到九十一”。秤姑娘说“一百零五斤，员外人家找上门。勿肯勿肯偏勿肯，状元公子有缘分。”秤小孩则说“秤花一打二十三，小官人长大会出山。七品县官勿犯难，三公九卿也好攀”。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10" name="图片 9" descr="预览图_千图网_编号33537775"/>
          <p:cNvPicPr>
            <a:picLocks noChangeAspect="1"/>
          </p:cNvPicPr>
          <p:nvPr/>
        </p:nvPicPr>
        <p:blipFill>
          <a:blip r:embed="rId2"/>
          <a:srcRect l="1662" t="32504" r="50684" b="32197"/>
          <a:stretch>
            <a:fillRect/>
          </a:stretch>
        </p:blipFill>
        <p:spPr>
          <a:xfrm>
            <a:off x="1682115" y="2907665"/>
            <a:ext cx="2814320" cy="278701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221740" y="1559560"/>
            <a:ext cx="9545955" cy="87440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立夏吃罢中饭还有秤人的习俗。人们在村口或台门里挂起一杆大木秤，秤钩悬一根凳子，大家轮流坐到凳子上面秤人。司秤人一面打秤花，一面讲着吉利话。</a:t>
            </a:r>
            <a:endParaRPr lang="zh-CN" altLang="en-US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">
        <p:random/>
      </p:transition>
    </mc:Choice>
    <mc:Fallback>
      <p:transition spd="slow" advTm="1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0" y="244475"/>
            <a:ext cx="12192000" cy="6622415"/>
            <a:chOff x="0" y="385"/>
            <a:chExt cx="19200" cy="10429"/>
          </a:xfrm>
        </p:grpSpPr>
        <p:grpSp>
          <p:nvGrpSpPr>
            <p:cNvPr id="3" name="组合 2"/>
            <p:cNvGrpSpPr/>
            <p:nvPr/>
          </p:nvGrpSpPr>
          <p:grpSpPr>
            <a:xfrm>
              <a:off x="0" y="385"/>
              <a:ext cx="19200" cy="10429"/>
              <a:chOff x="0" y="385"/>
              <a:chExt cx="19200" cy="10429"/>
            </a:xfrm>
          </p:grpSpPr>
          <p:pic>
            <p:nvPicPr>
              <p:cNvPr id="4" name="图片 3" descr="立夏荷花"/>
              <p:cNvPicPr>
                <a:picLocks noChangeAspect="1"/>
              </p:cNvPicPr>
              <p:nvPr/>
            </p:nvPicPr>
            <p:blipFill>
              <a:blip r:embed="rId1"/>
              <a:srcRect b="45165"/>
              <a:stretch>
                <a:fillRect/>
              </a:stretch>
            </p:blipFill>
            <p:spPr>
              <a:xfrm>
                <a:off x="0" y="3104"/>
                <a:ext cx="19200" cy="7710"/>
              </a:xfrm>
              <a:prstGeom prst="rect">
                <a:avLst/>
              </a:prstGeom>
            </p:spPr>
          </p:pic>
          <p:sp>
            <p:nvSpPr>
              <p:cNvPr id="6" name="矩形 5"/>
              <p:cNvSpPr/>
              <p:nvPr/>
            </p:nvSpPr>
            <p:spPr>
              <a:xfrm>
                <a:off x="396" y="385"/>
                <a:ext cx="18409" cy="10031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190500" algn="ctr" rotWithShape="0">
                  <a:schemeClr val="tx1">
                    <a:lumMod val="65000"/>
                    <a:lumOff val="3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2000"/>
                  </a:lnSpc>
                  <a:spcBef>
                    <a:spcPts val="205"/>
                  </a:spcBef>
                </a:pPr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7785" y="648"/>
              <a:ext cx="3631" cy="77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defTabSz="457200">
                <a:defRPr/>
              </a:pPr>
              <a:r>
                <a:rPr lang="zh-CN" altLang="en-US" sz="2600" kern="0" dirty="0">
                  <a:solidFill>
                    <a:srgbClr val="4D947C"/>
                  </a:solidFill>
                  <a:cs typeface="+mn-ea"/>
                  <a:sym typeface="+mn-lt"/>
                </a:rPr>
                <a:t>节气习俗</a:t>
              </a:r>
              <a:endParaRPr lang="zh-CN" altLang="en-US" sz="2600" kern="0" dirty="0">
                <a:solidFill>
                  <a:srgbClr val="4D947C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2411665" y="2848224"/>
            <a:ext cx="2928179" cy="428264"/>
          </a:xfrm>
          <a:prstGeom prst="rect">
            <a:avLst/>
          </a:prstGeom>
          <a:solidFill>
            <a:srgbClr val="72B868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0" algn="ctr">
              <a:buFont typeface="Arial" panose="020B0604020202020204" pitchFamily="34" charset="0"/>
              <a:buNone/>
            </a:pPr>
            <a:r>
              <a:rPr lang="zh-CN" altLang="en-US" sz="2000" spc="300" dirty="0">
                <a:cs typeface="+mn-ea"/>
                <a:sym typeface="+mn-lt"/>
              </a:rPr>
              <a:t>立夏节气</a:t>
            </a:r>
            <a:endParaRPr lang="zh-CN" altLang="en-US" sz="2000" spc="300" dirty="0"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604095" y="2834254"/>
            <a:ext cx="2928179" cy="428264"/>
          </a:xfrm>
          <a:prstGeom prst="rect">
            <a:avLst/>
          </a:prstGeom>
          <a:solidFill>
            <a:srgbClr val="72B868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0" algn="ctr">
              <a:buFont typeface="Arial" panose="020B0604020202020204" pitchFamily="34" charset="0"/>
              <a:buNone/>
            </a:pPr>
            <a:r>
              <a:rPr lang="zh-CN" altLang="en-US" sz="2000" spc="300" dirty="0">
                <a:cs typeface="+mn-ea"/>
                <a:sym typeface="+mn-lt"/>
              </a:rPr>
              <a:t>立夏节气</a:t>
            </a:r>
            <a:endParaRPr lang="zh-CN" altLang="en-US" sz="2000" spc="300" dirty="0">
              <a:cs typeface="+mn-ea"/>
              <a:sym typeface="+mn-lt"/>
            </a:endParaRPr>
          </a:p>
        </p:txBody>
      </p:sp>
      <p:sp>
        <p:nvSpPr>
          <p:cNvPr id="58" name="椭圆"/>
          <p:cNvSpPr/>
          <p:nvPr/>
        </p:nvSpPr>
        <p:spPr>
          <a:xfrm>
            <a:off x="1594148" y="3778249"/>
            <a:ext cx="615624" cy="620016"/>
          </a:xfrm>
          <a:prstGeom prst="ellipse">
            <a:avLst/>
          </a:prstGeom>
          <a:solidFill>
            <a:srgbClr val="72B8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2" name="椭圆"/>
          <p:cNvSpPr/>
          <p:nvPr/>
        </p:nvSpPr>
        <p:spPr>
          <a:xfrm>
            <a:off x="5988983" y="3777985"/>
            <a:ext cx="615624" cy="620016"/>
          </a:xfrm>
          <a:prstGeom prst="ellipse">
            <a:avLst/>
          </a:prstGeom>
          <a:solidFill>
            <a:srgbClr val="72B8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46" name="图片 45" descr="立夏荷花"/>
          <p:cNvPicPr>
            <a:picLocks noChangeAspect="1"/>
          </p:cNvPicPr>
          <p:nvPr/>
        </p:nvPicPr>
        <p:blipFill>
          <a:blip r:embed="rId1"/>
          <a:srcRect t="28613" b="45165"/>
          <a:stretch>
            <a:fillRect/>
          </a:stretch>
        </p:blipFill>
        <p:spPr>
          <a:xfrm>
            <a:off x="1998980" y="1271905"/>
            <a:ext cx="8194675" cy="157353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209800" y="3778250"/>
            <a:ext cx="3550920" cy="19380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60000"/>
              </a:lnSpc>
            </a:pPr>
            <a:r>
              <a:rPr lang="zh-CN" altLang="en-US" sz="1500" kern="0" spc="-1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宫廷里“立夏日启冰，赐文武大臣”。冰是上年冬天贮藏的，由皇帝赐给百官。江浙一带，人们因大好的春光明媚过去了，未免有惜春的伤感，故备酒食为欢，好像送人远去，名为饯春。</a:t>
            </a:r>
            <a:endParaRPr lang="zh-CN" altLang="en-US" sz="1500" kern="0" spc="-15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832600" y="3778250"/>
            <a:ext cx="3688715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60000"/>
              </a:lnSpc>
            </a:pPr>
            <a:r>
              <a:rPr lang="zh-CN" altLang="en-US" sz="1500" kern="0" spc="-1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崔骃在赋里说：“迎夏之首，末春之垂。”吴藕汀《立夏》诗也说：“无可奈何春去也，且将樱笋饯春归。”在民间，立夏日人们则喝冷饮来消暑。立夏日，江南水乡有烹食嫩蚕豆的习俗。有的地方还有立夏日称人的习俗。</a:t>
            </a:r>
            <a:endParaRPr lang="zh-CN" altLang="en-US" sz="1500" kern="0" spc="-15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">
        <p:random/>
      </p:transition>
    </mc:Choice>
    <mc:Fallback>
      <p:transition spd="slow" advTm="1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9" grpId="0" bldLvl="0" animBg="1"/>
      <p:bldP spid="58" grpId="0" bldLvl="0" animBg="1"/>
      <p:bldP spid="6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图片 45" descr="立夏荷花"/>
          <p:cNvPicPr>
            <a:picLocks noChangeAspect="1"/>
          </p:cNvPicPr>
          <p:nvPr/>
        </p:nvPicPr>
        <p:blipFill>
          <a:blip r:embed="rId1"/>
          <a:srcRect b="45165"/>
          <a:stretch>
            <a:fillRect/>
          </a:stretch>
        </p:blipFill>
        <p:spPr>
          <a:xfrm>
            <a:off x="0" y="1971040"/>
            <a:ext cx="12192000" cy="4895850"/>
          </a:xfrm>
          <a:prstGeom prst="rect">
            <a:avLst/>
          </a:prstGeom>
        </p:spPr>
      </p:pic>
      <p:pic>
        <p:nvPicPr>
          <p:cNvPr id="2" name="图片 1" descr="立夏下标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934970"/>
            <a:ext cx="12192000" cy="392239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3681730" y="2326640"/>
            <a:ext cx="482790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457200">
              <a:defRPr/>
            </a:pPr>
            <a:r>
              <a:rPr lang="zh-CN" altLang="zh-CN" sz="6000" kern="0" dirty="0">
                <a:solidFill>
                  <a:srgbClr val="72B868"/>
                </a:solidFill>
                <a:cs typeface="+mn-ea"/>
                <a:sym typeface="+mn-lt"/>
              </a:rPr>
              <a:t>立夏养生</a:t>
            </a:r>
            <a:endParaRPr lang="zh-CN" altLang="zh-CN" sz="6000" kern="0" dirty="0">
              <a:solidFill>
                <a:srgbClr val="72B868"/>
              </a:solidFill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3681730" y="3549650"/>
            <a:ext cx="4827905" cy="5296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立夏是农历二十四节气中的第7个节气，夏季的第一个节气，表示孟夏时节的正式开始更是；太阳到达黄经45度时交立夏节气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812925" y="99060"/>
            <a:ext cx="8804910" cy="300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2000"/>
              </a:lnSpc>
              <a:spcBef>
                <a:spcPts val="205"/>
              </a:spcBef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  <a:alpha val="80000"/>
                  </a:schemeClr>
                </a:solidFill>
                <a:cs typeface="+mn-ea"/>
                <a:sym typeface="+mn-lt"/>
              </a:rPr>
              <a:t>中/国/传/统/二/十/四/节/之/一/立/夏</a:t>
            </a:r>
            <a:endParaRPr lang="zh-CN" altLang="en-US" sz="1000" dirty="0">
              <a:solidFill>
                <a:schemeClr val="tx1">
                  <a:lumMod val="75000"/>
                  <a:lumOff val="25000"/>
                  <a:alpha val="8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783580" y="1532890"/>
            <a:ext cx="625475" cy="585470"/>
            <a:chOff x="3930" y="3107"/>
            <a:chExt cx="985" cy="922"/>
          </a:xfrm>
        </p:grpSpPr>
        <p:sp>
          <p:nvSpPr>
            <p:cNvPr id="40" name="椭圆 39"/>
            <p:cNvSpPr/>
            <p:nvPr/>
          </p:nvSpPr>
          <p:spPr>
            <a:xfrm>
              <a:off x="3967" y="3107"/>
              <a:ext cx="911" cy="922"/>
            </a:xfrm>
            <a:prstGeom prst="ellipse">
              <a:avLst/>
            </a:prstGeom>
            <a:solidFill>
              <a:srgbClr val="72B868"/>
            </a:solidFill>
            <a:ln>
              <a:noFill/>
            </a:ln>
            <a:effectLst/>
          </p:spPr>
          <p:txBody>
            <a:bodyPr vert="horz" wrap="square" lIns="91425" tIns="45712" rIns="91425" bIns="45712" numCol="1" anchor="t" anchorCtr="0" compatLnSpc="1"/>
            <a:lstStyle/>
            <a:p>
              <a:endParaRPr lang="zh-CN" altLang="en-US" sz="2000">
                <a:cs typeface="+mn-ea"/>
                <a:sym typeface="+mn-lt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3930" y="3207"/>
              <a:ext cx="985" cy="82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>
                <a:defRPr/>
              </a:pPr>
              <a:r>
                <a:rPr lang="en-US" altLang="zh-CN" sz="2800" kern="0" dirty="0">
                  <a:solidFill>
                    <a:prstClr val="white"/>
                  </a:solidFill>
                  <a:cs typeface="+mn-ea"/>
                  <a:sym typeface="+mn-lt"/>
                </a:rPr>
                <a:t>04</a:t>
              </a:r>
              <a:endParaRPr lang="en-US" altLang="zh-CN" sz="2800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">
        <p:random/>
      </p:transition>
    </mc:Choice>
    <mc:Fallback>
      <p:transition spd="slow" advTm="1000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图片 45" descr="立夏荷花"/>
          <p:cNvPicPr>
            <a:picLocks noChangeAspect="1"/>
          </p:cNvPicPr>
          <p:nvPr/>
        </p:nvPicPr>
        <p:blipFill>
          <a:blip r:embed="rId1"/>
          <a:srcRect b="45165"/>
          <a:stretch>
            <a:fillRect/>
          </a:stretch>
        </p:blipFill>
        <p:spPr>
          <a:xfrm>
            <a:off x="0" y="1971040"/>
            <a:ext cx="12192000" cy="4895850"/>
          </a:xfrm>
          <a:prstGeom prst="rect">
            <a:avLst/>
          </a:prstGeom>
        </p:spPr>
      </p:pic>
      <p:pic>
        <p:nvPicPr>
          <p:cNvPr id="3" name="图片 2" descr="立夏荷叶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5715"/>
            <a:ext cx="12192000" cy="3042285"/>
          </a:xfrm>
          <a:prstGeom prst="rect">
            <a:avLst/>
          </a:prstGeom>
        </p:spPr>
      </p:pic>
      <p:pic>
        <p:nvPicPr>
          <p:cNvPr id="2" name="图片 1" descr="立夏下标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934970"/>
            <a:ext cx="12192000" cy="3922395"/>
          </a:xfrm>
          <a:prstGeom prst="rect">
            <a:avLst/>
          </a:prstGeom>
        </p:spPr>
      </p:pic>
      <p:sp>
        <p:nvSpPr>
          <p:cNvPr id="14" name="TextBox 2"/>
          <p:cNvSpPr txBox="1"/>
          <p:nvPr/>
        </p:nvSpPr>
        <p:spPr>
          <a:xfrm>
            <a:off x="3460750" y="286385"/>
            <a:ext cx="553466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6000" spc="300" dirty="0">
                <a:solidFill>
                  <a:srgbClr val="72B868"/>
                </a:solidFill>
                <a:latin typeface="字魂146号-悠然字哉体" panose="00000500000000000000" pitchFamily="2" charset="-122"/>
                <a:ea typeface="字魂146号-悠然字哉体" panose="00000500000000000000" pitchFamily="2" charset="-122"/>
                <a:cs typeface="+mn-ea"/>
                <a:sym typeface="+mn-lt"/>
              </a:rPr>
              <a:t>目录</a:t>
            </a:r>
            <a:r>
              <a:rPr lang="en-US" altLang="zh-CN" sz="6000" spc="300" dirty="0">
                <a:solidFill>
                  <a:srgbClr val="72B868"/>
                </a:solidFill>
                <a:latin typeface="字魂146号-悠然字哉体" panose="00000500000000000000" pitchFamily="2" charset="-122"/>
                <a:ea typeface="字魂146号-悠然字哉体" panose="00000500000000000000" pitchFamily="2" charset="-122"/>
                <a:cs typeface="+mn-ea"/>
                <a:sym typeface="+mn-lt"/>
              </a:rPr>
              <a:t>/</a:t>
            </a:r>
            <a:r>
              <a:rPr lang="en-US" altLang="zh-CN" sz="4400" spc="300" dirty="0">
                <a:solidFill>
                  <a:srgbClr val="72B868"/>
                </a:solidFill>
                <a:latin typeface="字魂146号-悠然字哉体" panose="00000500000000000000" pitchFamily="2" charset="-122"/>
                <a:ea typeface="字魂146号-悠然字哉体" panose="00000500000000000000" pitchFamily="2" charset="-122"/>
                <a:cs typeface="+mn-ea"/>
                <a:sym typeface="+mn-lt"/>
              </a:rPr>
              <a:t>CONTENT</a:t>
            </a:r>
            <a:endParaRPr lang="en-US" altLang="zh-CN" sz="4400" spc="300" dirty="0">
              <a:solidFill>
                <a:srgbClr val="72B868"/>
              </a:solidFill>
              <a:latin typeface="字魂146号-悠然字哉体" panose="00000500000000000000" pitchFamily="2" charset="-122"/>
              <a:ea typeface="字魂146号-悠然字哉体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495550" y="1891030"/>
            <a:ext cx="3511550" cy="874395"/>
            <a:chOff x="4294" y="4878"/>
            <a:chExt cx="5302" cy="1377"/>
          </a:xfrm>
        </p:grpSpPr>
        <p:sp>
          <p:nvSpPr>
            <p:cNvPr id="37" name="文本框 36"/>
            <p:cNvSpPr txBox="1"/>
            <p:nvPr/>
          </p:nvSpPr>
          <p:spPr>
            <a:xfrm>
              <a:off x="5398" y="4878"/>
              <a:ext cx="2528" cy="82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>
                <a:defRPr/>
              </a:pPr>
              <a:r>
                <a:rPr lang="zh-CN" altLang="en-US" sz="2800" kern="0" dirty="0">
                  <a:solidFill>
                    <a:srgbClr val="4C7F39"/>
                  </a:solidFill>
                  <a:cs typeface="+mn-ea"/>
                  <a:sym typeface="+mn-lt"/>
                </a:rPr>
                <a:t>节气简介</a:t>
              </a:r>
              <a:endParaRPr lang="zh-CN" altLang="en-US" sz="2800" kern="0" dirty="0">
                <a:solidFill>
                  <a:srgbClr val="4C7F39"/>
                </a:solidFill>
                <a:cs typeface="+mn-ea"/>
                <a:sym typeface="+mn-lt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5440" y="5603"/>
              <a:ext cx="4156" cy="65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l"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立夏是农历二十四节气中的第7个节气，夏季的第一个节气，表示孟夏时节的正式开始更是；太阳到达黄经45度时交立夏节气</a:t>
              </a:r>
              <a:endParaRPr lang="zh-CN" altLang="en-US" sz="7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4329" y="5007"/>
              <a:ext cx="873" cy="922"/>
            </a:xfrm>
            <a:prstGeom prst="ellipse">
              <a:avLst/>
            </a:prstGeom>
            <a:solidFill>
              <a:srgbClr val="72B868"/>
            </a:solidFill>
            <a:ln>
              <a:noFill/>
            </a:ln>
            <a:effectLst/>
          </p:spPr>
          <p:txBody>
            <a:bodyPr vert="horz" wrap="square" lIns="91425" tIns="45712" rIns="91425" bIns="45712" numCol="1" anchor="t" anchorCtr="0" compatLnSpc="1"/>
            <a:lstStyle/>
            <a:p>
              <a:endParaRPr lang="zh-CN" altLang="en-US" sz="2000">
                <a:cs typeface="+mn-ea"/>
                <a:sym typeface="+mn-lt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4294" y="5107"/>
              <a:ext cx="944" cy="82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>
                <a:defRPr/>
              </a:pPr>
              <a:r>
                <a:rPr lang="en-US" altLang="zh-CN" sz="2800" kern="0" dirty="0">
                  <a:solidFill>
                    <a:prstClr val="white"/>
                  </a:solidFill>
                  <a:cs typeface="+mn-ea"/>
                  <a:sym typeface="+mn-lt"/>
                </a:rPr>
                <a:t>01</a:t>
              </a:r>
              <a:endParaRPr lang="en-US" altLang="zh-CN" sz="2800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461760" y="1891030"/>
            <a:ext cx="3511550" cy="874395"/>
            <a:chOff x="4294" y="4878"/>
            <a:chExt cx="5302" cy="1377"/>
          </a:xfrm>
        </p:grpSpPr>
        <p:sp>
          <p:nvSpPr>
            <p:cNvPr id="9" name="文本框 8"/>
            <p:cNvSpPr txBox="1"/>
            <p:nvPr/>
          </p:nvSpPr>
          <p:spPr>
            <a:xfrm>
              <a:off x="5398" y="4878"/>
              <a:ext cx="2528" cy="82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l" defTabSz="457200">
                <a:defRPr/>
              </a:pPr>
              <a:r>
                <a:rPr lang="zh-CN" altLang="en-US" sz="2800" kern="0" dirty="0">
                  <a:solidFill>
                    <a:srgbClr val="4C7F39"/>
                  </a:solidFill>
                  <a:cs typeface="+mn-ea"/>
                  <a:sym typeface="+mn-lt"/>
                </a:rPr>
                <a:t>节气特点</a:t>
              </a:r>
              <a:endParaRPr lang="zh-CN" altLang="en-US" sz="2800" kern="0" dirty="0">
                <a:solidFill>
                  <a:srgbClr val="4C7F39"/>
                </a:solidFill>
                <a:cs typeface="+mn-ea"/>
                <a:sym typeface="+mn-lt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5440" y="5603"/>
              <a:ext cx="4156" cy="65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l"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立夏是农历二十四节气中的第7个节气，夏季的第一个节气，表示孟夏时节的正式开始更是；太阳到达黄经45度时交立夏节气</a:t>
              </a:r>
              <a:endParaRPr lang="zh-CN" altLang="en-US" sz="7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4329" y="5007"/>
              <a:ext cx="873" cy="900"/>
            </a:xfrm>
            <a:prstGeom prst="ellipse">
              <a:avLst/>
            </a:prstGeom>
            <a:solidFill>
              <a:srgbClr val="4C7F39"/>
            </a:solidFill>
            <a:ln>
              <a:noFill/>
            </a:ln>
            <a:effectLst/>
          </p:spPr>
          <p:txBody>
            <a:bodyPr vert="horz" wrap="square" lIns="91425" tIns="45712" rIns="91425" bIns="45712" numCol="1" anchor="t" anchorCtr="0" compatLnSpc="1"/>
            <a:lstStyle/>
            <a:p>
              <a:endParaRPr lang="zh-CN" altLang="en-US" sz="2000">
                <a:cs typeface="+mn-ea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4294" y="5107"/>
              <a:ext cx="944" cy="82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>
                <a:defRPr/>
              </a:pPr>
              <a:r>
                <a:rPr lang="en-US" altLang="zh-CN" sz="2800" kern="0" dirty="0">
                  <a:solidFill>
                    <a:prstClr val="white"/>
                  </a:solidFill>
                  <a:cs typeface="+mn-ea"/>
                  <a:sym typeface="+mn-lt"/>
                </a:rPr>
                <a:t>02</a:t>
              </a:r>
              <a:endParaRPr lang="en-US" altLang="zh-CN" sz="2800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2495550" y="2991485"/>
            <a:ext cx="3511550" cy="874395"/>
            <a:chOff x="4294" y="4878"/>
            <a:chExt cx="5302" cy="1377"/>
          </a:xfrm>
        </p:grpSpPr>
        <p:sp>
          <p:nvSpPr>
            <p:cNvPr id="32" name="文本框 31"/>
            <p:cNvSpPr txBox="1"/>
            <p:nvPr/>
          </p:nvSpPr>
          <p:spPr>
            <a:xfrm>
              <a:off x="5398" y="4878"/>
              <a:ext cx="3648" cy="82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>
                <a:defRPr/>
              </a:pPr>
              <a:r>
                <a:rPr lang="zh-CN" altLang="zh-CN" sz="2800" kern="0" dirty="0">
                  <a:solidFill>
                    <a:srgbClr val="4C7F39"/>
                  </a:solidFill>
                  <a:cs typeface="+mn-ea"/>
                  <a:sym typeface="+mn-lt"/>
                </a:rPr>
                <a:t>节气习俗</a:t>
              </a:r>
              <a:endParaRPr lang="zh-CN" altLang="zh-CN" sz="2800" kern="0" dirty="0">
                <a:solidFill>
                  <a:srgbClr val="4C7F39"/>
                </a:solidFill>
                <a:cs typeface="+mn-ea"/>
                <a:sym typeface="+mn-lt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5440" y="5603"/>
              <a:ext cx="4156" cy="65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l"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立夏是农历二十四节气中的第7个节气，夏季的第一个节气，表示孟夏时节的正式开始更是；太阳到达黄经45度时交立夏节气</a:t>
              </a:r>
              <a:endParaRPr lang="zh-CN" altLang="en-US" sz="7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4329" y="5020"/>
              <a:ext cx="873" cy="900"/>
            </a:xfrm>
            <a:prstGeom prst="ellipse">
              <a:avLst/>
            </a:prstGeom>
            <a:solidFill>
              <a:srgbClr val="4C7F39"/>
            </a:solidFill>
            <a:ln>
              <a:noFill/>
            </a:ln>
            <a:effectLst/>
          </p:spPr>
          <p:txBody>
            <a:bodyPr vert="horz" wrap="square" lIns="91425" tIns="45712" rIns="91425" bIns="45712" numCol="1" anchor="t" anchorCtr="0" compatLnSpc="1"/>
            <a:lstStyle/>
            <a:p>
              <a:endParaRPr lang="zh-CN" altLang="en-US" sz="2000">
                <a:cs typeface="+mn-ea"/>
                <a:sym typeface="+mn-lt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4294" y="5107"/>
              <a:ext cx="944" cy="82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>
                <a:defRPr/>
              </a:pPr>
              <a:r>
                <a:rPr lang="en-US" altLang="zh-CN" sz="2800" kern="0" dirty="0">
                  <a:solidFill>
                    <a:prstClr val="white"/>
                  </a:solidFill>
                  <a:cs typeface="+mn-ea"/>
                  <a:sym typeface="+mn-lt"/>
                </a:rPr>
                <a:t>03</a:t>
              </a:r>
              <a:endParaRPr lang="en-US" altLang="zh-CN" sz="2800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461760" y="2999740"/>
            <a:ext cx="3511550" cy="874395"/>
            <a:chOff x="4294" y="4878"/>
            <a:chExt cx="5302" cy="1377"/>
          </a:xfrm>
        </p:grpSpPr>
        <p:sp>
          <p:nvSpPr>
            <p:cNvPr id="39" name="文本框 38"/>
            <p:cNvSpPr txBox="1"/>
            <p:nvPr/>
          </p:nvSpPr>
          <p:spPr>
            <a:xfrm>
              <a:off x="5398" y="4878"/>
              <a:ext cx="3648" cy="82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>
                <a:defRPr/>
              </a:pPr>
              <a:r>
                <a:rPr lang="zh-CN" altLang="en-US" sz="2800" kern="0" dirty="0">
                  <a:solidFill>
                    <a:srgbClr val="4C7F39"/>
                  </a:solidFill>
                  <a:cs typeface="+mn-ea"/>
                  <a:sym typeface="+mn-lt"/>
                </a:rPr>
                <a:t>立夏养生</a:t>
              </a:r>
              <a:endParaRPr lang="zh-CN" altLang="en-US" sz="2800" kern="0" dirty="0">
                <a:solidFill>
                  <a:srgbClr val="4C7F39"/>
                </a:solidFill>
                <a:cs typeface="+mn-ea"/>
                <a:sym typeface="+mn-lt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5440" y="5603"/>
              <a:ext cx="4156" cy="65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l"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立夏是农历二十四节气中的第7个节气，夏季的第一个节气，表示孟夏时节的正式开始更是；太阳到达黄经45度时交立夏节气</a:t>
              </a:r>
              <a:endParaRPr lang="zh-CN" altLang="en-US" sz="7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4329" y="5007"/>
              <a:ext cx="873" cy="900"/>
            </a:xfrm>
            <a:prstGeom prst="ellipse">
              <a:avLst/>
            </a:prstGeom>
            <a:solidFill>
              <a:srgbClr val="72B868"/>
            </a:solidFill>
            <a:ln>
              <a:noFill/>
            </a:ln>
            <a:effectLst/>
          </p:spPr>
          <p:txBody>
            <a:bodyPr vert="horz" wrap="square" lIns="91425" tIns="45712" rIns="91425" bIns="45712" numCol="1" anchor="t" anchorCtr="0" compatLnSpc="1"/>
            <a:lstStyle/>
            <a:p>
              <a:endParaRPr lang="zh-CN" altLang="en-US" sz="2000">
                <a:cs typeface="+mn-ea"/>
                <a:sym typeface="+mn-lt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4294" y="5107"/>
              <a:ext cx="944" cy="82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>
                <a:defRPr/>
              </a:pPr>
              <a:r>
                <a:rPr lang="en-US" altLang="zh-CN" sz="2800" kern="0" dirty="0">
                  <a:solidFill>
                    <a:prstClr val="white"/>
                  </a:solidFill>
                  <a:cs typeface="+mn-ea"/>
                  <a:sym typeface="+mn-lt"/>
                </a:rPr>
                <a:t>04</a:t>
              </a:r>
              <a:endParaRPr lang="en-US" altLang="zh-CN" sz="2800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">
        <p:random/>
      </p:transition>
    </mc:Choice>
    <mc:Fallback>
      <p:transition spd="slow" advTm="1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0" y="244475"/>
            <a:ext cx="12192000" cy="6622415"/>
            <a:chOff x="0" y="385"/>
            <a:chExt cx="19200" cy="10429"/>
          </a:xfrm>
        </p:grpSpPr>
        <p:grpSp>
          <p:nvGrpSpPr>
            <p:cNvPr id="3" name="组合 2"/>
            <p:cNvGrpSpPr/>
            <p:nvPr/>
          </p:nvGrpSpPr>
          <p:grpSpPr>
            <a:xfrm>
              <a:off x="0" y="385"/>
              <a:ext cx="19200" cy="10429"/>
              <a:chOff x="0" y="385"/>
              <a:chExt cx="19200" cy="10429"/>
            </a:xfrm>
          </p:grpSpPr>
          <p:pic>
            <p:nvPicPr>
              <p:cNvPr id="4" name="图片 3" descr="立夏荷花"/>
              <p:cNvPicPr>
                <a:picLocks noChangeAspect="1"/>
              </p:cNvPicPr>
              <p:nvPr/>
            </p:nvPicPr>
            <p:blipFill>
              <a:blip r:embed="rId1"/>
              <a:srcRect b="45165"/>
              <a:stretch>
                <a:fillRect/>
              </a:stretch>
            </p:blipFill>
            <p:spPr>
              <a:xfrm>
                <a:off x="0" y="3104"/>
                <a:ext cx="19200" cy="7710"/>
              </a:xfrm>
              <a:prstGeom prst="rect">
                <a:avLst/>
              </a:prstGeom>
            </p:spPr>
          </p:pic>
          <p:sp>
            <p:nvSpPr>
              <p:cNvPr id="6" name="矩形 5"/>
              <p:cNvSpPr/>
              <p:nvPr/>
            </p:nvSpPr>
            <p:spPr>
              <a:xfrm>
                <a:off x="396" y="385"/>
                <a:ext cx="18409" cy="10031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190500" algn="ctr" rotWithShape="0">
                  <a:schemeClr val="tx1">
                    <a:lumMod val="65000"/>
                    <a:lumOff val="3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2000"/>
                  </a:lnSpc>
                  <a:spcBef>
                    <a:spcPts val="205"/>
                  </a:spcBef>
                </a:pPr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7785" y="648"/>
              <a:ext cx="3631" cy="77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defTabSz="457200">
                <a:defRPr/>
              </a:pPr>
              <a:r>
                <a:rPr lang="zh-CN" altLang="en-US" sz="2600" kern="0" dirty="0">
                  <a:solidFill>
                    <a:srgbClr val="4D947C"/>
                  </a:solidFill>
                  <a:cs typeface="+mn-ea"/>
                  <a:sym typeface="+mn-lt"/>
                </a:rPr>
                <a:t>立夏养生</a:t>
              </a:r>
              <a:endParaRPr lang="zh-CN" altLang="en-US" sz="2600" kern="0" dirty="0">
                <a:solidFill>
                  <a:srgbClr val="4D947C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034540" y="1660525"/>
            <a:ext cx="1082040" cy="1529715"/>
            <a:chOff x="5500" y="3039"/>
            <a:chExt cx="1704" cy="2409"/>
          </a:xfrm>
        </p:grpSpPr>
        <p:sp>
          <p:nvSpPr>
            <p:cNvPr id="26" name="椭圆 25"/>
            <p:cNvSpPr/>
            <p:nvPr/>
          </p:nvSpPr>
          <p:spPr>
            <a:xfrm>
              <a:off x="5500" y="3039"/>
              <a:ext cx="1704" cy="1704"/>
            </a:xfrm>
            <a:prstGeom prst="ellipse">
              <a:avLst/>
            </a:prstGeom>
            <a:solidFill>
              <a:srgbClr val="72B868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007" y="3526"/>
              <a:ext cx="689" cy="730"/>
            </a:xfrm>
            <a:prstGeom prst="rect">
              <a:avLst/>
            </a:prstGeom>
          </p:spPr>
        </p:pic>
        <p:cxnSp>
          <p:nvCxnSpPr>
            <p:cNvPr id="24" name="直接连接符 23"/>
            <p:cNvCxnSpPr/>
            <p:nvPr/>
          </p:nvCxnSpPr>
          <p:spPr>
            <a:xfrm flipH="1">
              <a:off x="6337" y="4746"/>
              <a:ext cx="0" cy="702"/>
            </a:xfrm>
            <a:prstGeom prst="line">
              <a:avLst/>
            </a:prstGeom>
            <a:ln>
              <a:solidFill>
                <a:srgbClr val="35947C"/>
              </a:solidFill>
              <a:prstDash val="dashDot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9" name="组合 8"/>
          <p:cNvGrpSpPr/>
          <p:nvPr/>
        </p:nvGrpSpPr>
        <p:grpSpPr>
          <a:xfrm>
            <a:off x="5554980" y="1660525"/>
            <a:ext cx="1082040" cy="1490980"/>
            <a:chOff x="8704" y="3047"/>
            <a:chExt cx="1704" cy="2348"/>
          </a:xfrm>
        </p:grpSpPr>
        <p:sp>
          <p:nvSpPr>
            <p:cNvPr id="33" name="椭圆 32"/>
            <p:cNvSpPr/>
            <p:nvPr/>
          </p:nvSpPr>
          <p:spPr>
            <a:xfrm>
              <a:off x="8704" y="3047"/>
              <a:ext cx="1704" cy="1704"/>
            </a:xfrm>
            <a:prstGeom prst="ellipse">
              <a:avLst/>
            </a:prstGeom>
            <a:solidFill>
              <a:srgbClr val="72B868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232" y="3550"/>
              <a:ext cx="648" cy="698"/>
            </a:xfrm>
            <a:prstGeom prst="rect">
              <a:avLst/>
            </a:prstGeom>
          </p:spPr>
        </p:pic>
        <p:cxnSp>
          <p:nvCxnSpPr>
            <p:cNvPr id="31" name="直接连接符 30"/>
            <p:cNvCxnSpPr/>
            <p:nvPr/>
          </p:nvCxnSpPr>
          <p:spPr>
            <a:xfrm flipH="1">
              <a:off x="9556" y="4693"/>
              <a:ext cx="0" cy="702"/>
            </a:xfrm>
            <a:prstGeom prst="line">
              <a:avLst/>
            </a:prstGeom>
            <a:ln>
              <a:solidFill>
                <a:srgbClr val="35947C"/>
              </a:solidFill>
              <a:prstDash val="dashDot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1" name="组合 10"/>
          <p:cNvGrpSpPr/>
          <p:nvPr/>
        </p:nvGrpSpPr>
        <p:grpSpPr>
          <a:xfrm>
            <a:off x="9397365" y="1660525"/>
            <a:ext cx="1082040" cy="1520190"/>
            <a:chOff x="11996" y="3047"/>
            <a:chExt cx="1704" cy="2394"/>
          </a:xfrm>
        </p:grpSpPr>
        <p:sp>
          <p:nvSpPr>
            <p:cNvPr id="39" name="椭圆 38"/>
            <p:cNvSpPr/>
            <p:nvPr/>
          </p:nvSpPr>
          <p:spPr>
            <a:xfrm>
              <a:off x="11996" y="3047"/>
              <a:ext cx="1704" cy="1704"/>
            </a:xfrm>
            <a:prstGeom prst="ellipse">
              <a:avLst/>
            </a:prstGeom>
            <a:solidFill>
              <a:srgbClr val="72B868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471" y="3479"/>
              <a:ext cx="754" cy="840"/>
            </a:xfrm>
            <a:prstGeom prst="rect">
              <a:avLst/>
            </a:prstGeom>
          </p:spPr>
        </p:pic>
        <p:cxnSp>
          <p:nvCxnSpPr>
            <p:cNvPr id="37" name="直接连接符 36"/>
            <p:cNvCxnSpPr/>
            <p:nvPr/>
          </p:nvCxnSpPr>
          <p:spPr>
            <a:xfrm flipH="1">
              <a:off x="12864" y="4739"/>
              <a:ext cx="0" cy="702"/>
            </a:xfrm>
            <a:prstGeom prst="line">
              <a:avLst/>
            </a:prstGeom>
            <a:ln>
              <a:solidFill>
                <a:srgbClr val="35947C"/>
              </a:solidFill>
              <a:prstDash val="dashDot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" name="文本框 1"/>
          <p:cNvSpPr txBox="1"/>
          <p:nvPr/>
        </p:nvSpPr>
        <p:spPr>
          <a:xfrm>
            <a:off x="999490" y="3226435"/>
            <a:ext cx="3519170" cy="2584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立夏以后，天气转热，暑易入心。因此，人们要重视精神的调养，加强对心脏的保养，要有意识地进行精神调养，保持神清气和、心情愉快的状态，切忌大悲大喜，以免伤心、伤身、伤神。</a:t>
            </a:r>
            <a:endParaRPr lang="zh-CN" altLang="en-US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068570" y="3226435"/>
            <a:ext cx="2850515" cy="2584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立夏之后，天气逐渐转热，饮食宜清淡，应以易消化、富含维生素的食物为主，大鱼大肉和油腻辛辣的食物要少吃。平时多吃蔬菜、水果及粗粮。</a:t>
            </a:r>
            <a:endParaRPr lang="zh-CN" altLang="en-US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231505" y="3241040"/>
            <a:ext cx="3218815" cy="2584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中医认为“立夏”后阳气上升，天气逐渐升温，如果此时人们还多吃些油腻，或是易上火的食物，就会造成身体内、外皆热，而出现上火的痤疮、口腔溃疡、便秘等病症。</a:t>
            </a:r>
            <a:endParaRPr lang="zh-CN" altLang="en-US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">
        <p:random/>
      </p:transition>
    </mc:Choice>
    <mc:Fallback>
      <p:transition spd="slow" advTm="1000">
        <p:random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0" y="244475"/>
            <a:ext cx="12192000" cy="6622415"/>
            <a:chOff x="0" y="385"/>
            <a:chExt cx="19200" cy="10429"/>
          </a:xfrm>
        </p:grpSpPr>
        <p:grpSp>
          <p:nvGrpSpPr>
            <p:cNvPr id="6" name="组合 5"/>
            <p:cNvGrpSpPr/>
            <p:nvPr/>
          </p:nvGrpSpPr>
          <p:grpSpPr>
            <a:xfrm>
              <a:off x="0" y="385"/>
              <a:ext cx="19200" cy="10429"/>
              <a:chOff x="0" y="385"/>
              <a:chExt cx="19200" cy="10429"/>
            </a:xfrm>
          </p:grpSpPr>
          <p:pic>
            <p:nvPicPr>
              <p:cNvPr id="7" name="图片 6" descr="立夏荷花"/>
              <p:cNvPicPr>
                <a:picLocks noChangeAspect="1"/>
              </p:cNvPicPr>
              <p:nvPr/>
            </p:nvPicPr>
            <p:blipFill>
              <a:blip r:embed="rId1"/>
              <a:srcRect b="45165"/>
              <a:stretch>
                <a:fillRect/>
              </a:stretch>
            </p:blipFill>
            <p:spPr>
              <a:xfrm>
                <a:off x="0" y="3104"/>
                <a:ext cx="19200" cy="7710"/>
              </a:xfrm>
              <a:prstGeom prst="rect">
                <a:avLst/>
              </a:prstGeom>
            </p:spPr>
          </p:pic>
          <p:sp>
            <p:nvSpPr>
              <p:cNvPr id="8" name="矩形 7"/>
              <p:cNvSpPr/>
              <p:nvPr/>
            </p:nvSpPr>
            <p:spPr>
              <a:xfrm>
                <a:off x="396" y="385"/>
                <a:ext cx="18409" cy="10031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190500" algn="ctr" rotWithShape="0">
                  <a:schemeClr val="tx1">
                    <a:lumMod val="65000"/>
                    <a:lumOff val="3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2000"/>
                  </a:lnSpc>
                  <a:spcBef>
                    <a:spcPts val="205"/>
                  </a:spcBef>
                </a:pPr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9" name="文本框 8"/>
            <p:cNvSpPr txBox="1"/>
            <p:nvPr/>
          </p:nvSpPr>
          <p:spPr>
            <a:xfrm>
              <a:off x="7785" y="648"/>
              <a:ext cx="3631" cy="77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defTabSz="457200">
                <a:defRPr/>
              </a:pPr>
              <a:r>
                <a:rPr lang="zh-CN" altLang="en-US" sz="2600" kern="0" dirty="0">
                  <a:solidFill>
                    <a:srgbClr val="4D947C"/>
                  </a:solidFill>
                  <a:cs typeface="+mn-ea"/>
                  <a:sym typeface="+mn-lt"/>
                </a:rPr>
                <a:t>立夏养生</a:t>
              </a:r>
              <a:endParaRPr lang="zh-CN" altLang="en-US" sz="2600" kern="0" dirty="0">
                <a:solidFill>
                  <a:srgbClr val="4D947C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1222375" y="2291715"/>
            <a:ext cx="9798050" cy="2399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“立夏”以后饮食原则是“春夏养阳”，养阳重在“养心”。养心可以多喝牛奶，多吃豆制品、鸡肉、瘦肉等，既能补充营养，又可达到强心的作用。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平时多吃蔬菜、水果及粗粮，可增加纤维素、维生素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C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和维生素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B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族的供给，能起到预防动脉硬化的作用。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222375" y="1308735"/>
            <a:ext cx="2646878" cy="587340"/>
          </a:xfrm>
          <a:prstGeom prst="rect">
            <a:avLst/>
          </a:prstGeom>
          <a:solidFill>
            <a:srgbClr val="72B868"/>
          </a:solidFill>
        </p:spPr>
        <p:txBody>
          <a:bodyPr wrap="non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饮食宜清淡忌油腻</a:t>
            </a:r>
            <a:endParaRPr lang="zh-CN" altLang="en-US" sz="2400" b="1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46" name="图片 45" descr="立夏荷花"/>
          <p:cNvPicPr>
            <a:picLocks noChangeAspect="1"/>
          </p:cNvPicPr>
          <p:nvPr/>
        </p:nvPicPr>
        <p:blipFill>
          <a:blip r:embed="rId1"/>
          <a:srcRect t="28613" b="45165"/>
          <a:stretch>
            <a:fillRect/>
          </a:stretch>
        </p:blipFill>
        <p:spPr>
          <a:xfrm>
            <a:off x="1479550" y="4418330"/>
            <a:ext cx="9276080" cy="15735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">
        <p:random/>
      </p:transition>
    </mc:Choice>
    <mc:Fallback>
      <p:transition spd="slow" advTm="1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0" y="244475"/>
            <a:ext cx="12192000" cy="6622415"/>
            <a:chOff x="0" y="385"/>
            <a:chExt cx="19200" cy="10429"/>
          </a:xfrm>
        </p:grpSpPr>
        <p:grpSp>
          <p:nvGrpSpPr>
            <p:cNvPr id="6" name="组合 5"/>
            <p:cNvGrpSpPr/>
            <p:nvPr/>
          </p:nvGrpSpPr>
          <p:grpSpPr>
            <a:xfrm>
              <a:off x="0" y="385"/>
              <a:ext cx="19200" cy="10429"/>
              <a:chOff x="0" y="385"/>
              <a:chExt cx="19200" cy="10429"/>
            </a:xfrm>
          </p:grpSpPr>
          <p:pic>
            <p:nvPicPr>
              <p:cNvPr id="7" name="图片 6" descr="立夏荷花"/>
              <p:cNvPicPr>
                <a:picLocks noChangeAspect="1"/>
              </p:cNvPicPr>
              <p:nvPr/>
            </p:nvPicPr>
            <p:blipFill>
              <a:blip r:embed="rId1"/>
              <a:srcRect b="45165"/>
              <a:stretch>
                <a:fillRect/>
              </a:stretch>
            </p:blipFill>
            <p:spPr>
              <a:xfrm>
                <a:off x="0" y="3104"/>
                <a:ext cx="19200" cy="7710"/>
              </a:xfrm>
              <a:prstGeom prst="rect">
                <a:avLst/>
              </a:prstGeom>
            </p:spPr>
          </p:pic>
          <p:sp>
            <p:nvSpPr>
              <p:cNvPr id="8" name="矩形 7"/>
              <p:cNvSpPr/>
              <p:nvPr/>
            </p:nvSpPr>
            <p:spPr>
              <a:xfrm>
                <a:off x="396" y="385"/>
                <a:ext cx="18409" cy="10031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190500" algn="ctr" rotWithShape="0">
                  <a:schemeClr val="tx1">
                    <a:lumMod val="65000"/>
                    <a:lumOff val="3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2000"/>
                  </a:lnSpc>
                  <a:spcBef>
                    <a:spcPts val="205"/>
                  </a:spcBef>
                </a:pPr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9" name="文本框 8"/>
            <p:cNvSpPr txBox="1"/>
            <p:nvPr/>
          </p:nvSpPr>
          <p:spPr>
            <a:xfrm>
              <a:off x="7785" y="648"/>
              <a:ext cx="3631" cy="77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defTabSz="457200">
                <a:defRPr/>
              </a:pPr>
              <a:r>
                <a:rPr lang="zh-CN" altLang="en-US" sz="2600" kern="0" dirty="0">
                  <a:solidFill>
                    <a:srgbClr val="4D947C"/>
                  </a:solidFill>
                  <a:cs typeface="+mn-ea"/>
                  <a:sym typeface="+mn-lt"/>
                </a:rPr>
                <a:t>立夏养生</a:t>
              </a:r>
              <a:endParaRPr lang="zh-CN" altLang="en-US" sz="2600" kern="0" dirty="0">
                <a:solidFill>
                  <a:srgbClr val="4D947C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934954" y="1714560"/>
            <a:ext cx="6096000" cy="383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“静养”消除烦躁不安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立夏养生还应重视的一点就是重视“静养”。立夏后人们易感到烦躁不安，随着气温的逐渐升高，人们极易烦躁不安，好发脾气。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这是因为气温过高加剧了人们的紧张心理，使人们心火过旺所致。因此立夏养生要做到“戒怒戒躁”，切忌大喜大怒，要保持精神安静，情志开怀，心情舒畅，安闲自乐，笑口常开。还可多做静一些的文体活动，如绘画、钓鱼、书法、下棋、种花等。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12" name="图片 11" descr="预览图_千图网_编号3603057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0720" y="1971040"/>
            <a:ext cx="3588385" cy="3588385"/>
          </a:xfrm>
          <a:prstGeom prst="rect">
            <a:avLst/>
          </a:prstGeom>
        </p:spPr>
      </p:pic>
      <p:pic>
        <p:nvPicPr>
          <p:cNvPr id="13" name="图片 12" descr="立夏艺术字"/>
          <p:cNvPicPr>
            <a:picLocks noChangeAspect="1"/>
          </p:cNvPicPr>
          <p:nvPr/>
        </p:nvPicPr>
        <p:blipFill>
          <a:blip r:embed="rId3"/>
          <a:srcRect l="32835" t="32204" r="20302" b="18213"/>
          <a:stretch>
            <a:fillRect/>
          </a:stretch>
        </p:blipFill>
        <p:spPr>
          <a:xfrm>
            <a:off x="10497185" y="1709420"/>
            <a:ext cx="1045845" cy="14427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">
        <p:random/>
      </p:transition>
    </mc:Choice>
    <mc:Fallback>
      <p:transition spd="slow" advTm="1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0" y="244475"/>
            <a:ext cx="12192000" cy="6622415"/>
            <a:chOff x="0" y="385"/>
            <a:chExt cx="19200" cy="10429"/>
          </a:xfrm>
        </p:grpSpPr>
        <p:grpSp>
          <p:nvGrpSpPr>
            <p:cNvPr id="6" name="组合 5"/>
            <p:cNvGrpSpPr/>
            <p:nvPr/>
          </p:nvGrpSpPr>
          <p:grpSpPr>
            <a:xfrm>
              <a:off x="0" y="385"/>
              <a:ext cx="19200" cy="10429"/>
              <a:chOff x="0" y="385"/>
              <a:chExt cx="19200" cy="10429"/>
            </a:xfrm>
          </p:grpSpPr>
          <p:pic>
            <p:nvPicPr>
              <p:cNvPr id="7" name="图片 6" descr="立夏荷花"/>
              <p:cNvPicPr>
                <a:picLocks noChangeAspect="1"/>
              </p:cNvPicPr>
              <p:nvPr/>
            </p:nvPicPr>
            <p:blipFill>
              <a:blip r:embed="rId1"/>
              <a:srcRect b="45165"/>
              <a:stretch>
                <a:fillRect/>
              </a:stretch>
            </p:blipFill>
            <p:spPr>
              <a:xfrm>
                <a:off x="0" y="3104"/>
                <a:ext cx="19200" cy="7710"/>
              </a:xfrm>
              <a:prstGeom prst="rect">
                <a:avLst/>
              </a:prstGeom>
            </p:spPr>
          </p:pic>
          <p:sp>
            <p:nvSpPr>
              <p:cNvPr id="8" name="矩形 7"/>
              <p:cNvSpPr/>
              <p:nvPr/>
            </p:nvSpPr>
            <p:spPr>
              <a:xfrm>
                <a:off x="396" y="385"/>
                <a:ext cx="18409" cy="10031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190500" algn="ctr" rotWithShape="0">
                  <a:schemeClr val="tx1">
                    <a:lumMod val="65000"/>
                    <a:lumOff val="3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2000"/>
                  </a:lnSpc>
                  <a:spcBef>
                    <a:spcPts val="205"/>
                  </a:spcBef>
                </a:pPr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9" name="文本框 8"/>
            <p:cNvSpPr txBox="1"/>
            <p:nvPr/>
          </p:nvSpPr>
          <p:spPr>
            <a:xfrm>
              <a:off x="7785" y="648"/>
              <a:ext cx="3631" cy="77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defTabSz="457200">
                <a:defRPr/>
              </a:pPr>
              <a:r>
                <a:rPr lang="zh-CN" altLang="en-US" sz="2600" kern="0" dirty="0">
                  <a:solidFill>
                    <a:srgbClr val="4D947C"/>
                  </a:solidFill>
                  <a:cs typeface="+mn-ea"/>
                  <a:sym typeface="+mn-lt"/>
                </a:rPr>
                <a:t>立夏养生</a:t>
              </a:r>
              <a:endParaRPr lang="zh-CN" altLang="en-US" sz="2600" kern="0" dirty="0">
                <a:solidFill>
                  <a:srgbClr val="4D947C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5295123" y="1546817"/>
            <a:ext cx="609600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起居晚睡早起，避免贪凉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气候逐渐炎热，但是北方天气仍然不够稳定，还会出现荫晴交替、冷暖变化的情况。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所以必须注意随时增减衣服。虽说夏季到来了，天气逐渐炎热，温度明显升高，但此时早晚仍比较凉，日夜温差仍较大，早晚要适当添衣。另外进入立夏后，昼长夜短更明显，此时顺应自然界阳盛荫虚的变化。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睡眠方面也应相对“晚睡”、“早起”，以接受天地的清明之气，但仍应注意睡好“子午觉”，尤其要适当午睡，以保证饱满的精神状态以及充足的体力。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963295" y="1346835"/>
            <a:ext cx="4550410" cy="4447540"/>
            <a:chOff x="10601" y="2102"/>
            <a:chExt cx="7166" cy="7004"/>
          </a:xfrm>
        </p:grpSpPr>
        <p:pic>
          <p:nvPicPr>
            <p:cNvPr id="10" name="图片 9" descr="预览图_千图网_编号33537775"/>
            <p:cNvPicPr>
              <a:picLocks noChangeAspect="1"/>
            </p:cNvPicPr>
            <p:nvPr/>
          </p:nvPicPr>
          <p:blipFill>
            <a:blip r:embed="rId2"/>
            <a:srcRect l="53060" t="64085" r="-714" b="4100"/>
            <a:stretch>
              <a:fillRect/>
            </a:stretch>
          </p:blipFill>
          <p:spPr>
            <a:xfrm>
              <a:off x="10601" y="2710"/>
              <a:ext cx="7166" cy="6396"/>
            </a:xfrm>
            <a:prstGeom prst="rect">
              <a:avLst/>
            </a:prstGeom>
          </p:spPr>
        </p:pic>
        <p:sp>
          <p:nvSpPr>
            <p:cNvPr id="11" name="任意多边形 10"/>
            <p:cNvSpPr/>
            <p:nvPr/>
          </p:nvSpPr>
          <p:spPr>
            <a:xfrm>
              <a:off x="11640" y="2102"/>
              <a:ext cx="1950" cy="1217"/>
            </a:xfrm>
            <a:custGeom>
              <a:avLst/>
              <a:gdLst>
                <a:gd name="connisteX0" fmla="*/ 1238250 w 1238250"/>
                <a:gd name="connsiteY0" fmla="*/ 174836 h 773088"/>
                <a:gd name="connisteX1" fmla="*/ 1219200 w 1238250"/>
                <a:gd name="connsiteY1" fmla="*/ 251036 h 773088"/>
                <a:gd name="connisteX2" fmla="*/ 1162050 w 1238250"/>
                <a:gd name="connsiteY2" fmla="*/ 327236 h 773088"/>
                <a:gd name="connisteX3" fmla="*/ 1123950 w 1238250"/>
                <a:gd name="connsiteY3" fmla="*/ 403436 h 773088"/>
                <a:gd name="connisteX4" fmla="*/ 1104900 w 1238250"/>
                <a:gd name="connsiteY4" fmla="*/ 479636 h 773088"/>
                <a:gd name="connisteX5" fmla="*/ 1066800 w 1238250"/>
                <a:gd name="connsiteY5" fmla="*/ 555836 h 773088"/>
                <a:gd name="connisteX6" fmla="*/ 1028700 w 1238250"/>
                <a:gd name="connsiteY6" fmla="*/ 632036 h 773088"/>
                <a:gd name="connisteX7" fmla="*/ 952500 w 1238250"/>
                <a:gd name="connsiteY7" fmla="*/ 670136 h 773088"/>
                <a:gd name="connisteX8" fmla="*/ 876300 w 1238250"/>
                <a:gd name="connsiteY8" fmla="*/ 727286 h 773088"/>
                <a:gd name="connisteX9" fmla="*/ 800100 w 1238250"/>
                <a:gd name="connsiteY9" fmla="*/ 746336 h 773088"/>
                <a:gd name="connisteX10" fmla="*/ 723900 w 1238250"/>
                <a:gd name="connsiteY10" fmla="*/ 765386 h 773088"/>
                <a:gd name="connisteX11" fmla="*/ 647700 w 1238250"/>
                <a:gd name="connsiteY11" fmla="*/ 765386 h 773088"/>
                <a:gd name="connisteX12" fmla="*/ 590550 w 1238250"/>
                <a:gd name="connsiteY12" fmla="*/ 689186 h 773088"/>
                <a:gd name="connisteX13" fmla="*/ 514350 w 1238250"/>
                <a:gd name="connsiteY13" fmla="*/ 632036 h 773088"/>
                <a:gd name="connisteX14" fmla="*/ 438150 w 1238250"/>
                <a:gd name="connsiteY14" fmla="*/ 593936 h 773088"/>
                <a:gd name="connisteX15" fmla="*/ 361950 w 1238250"/>
                <a:gd name="connsiteY15" fmla="*/ 555836 h 773088"/>
                <a:gd name="connisteX16" fmla="*/ 285750 w 1238250"/>
                <a:gd name="connsiteY16" fmla="*/ 536786 h 773088"/>
                <a:gd name="connisteX17" fmla="*/ 209550 w 1238250"/>
                <a:gd name="connsiteY17" fmla="*/ 498686 h 773088"/>
                <a:gd name="connisteX18" fmla="*/ 133350 w 1238250"/>
                <a:gd name="connsiteY18" fmla="*/ 479636 h 773088"/>
                <a:gd name="connisteX19" fmla="*/ 57150 w 1238250"/>
                <a:gd name="connsiteY19" fmla="*/ 422486 h 773088"/>
                <a:gd name="connisteX20" fmla="*/ 19050 w 1238250"/>
                <a:gd name="connsiteY20" fmla="*/ 346286 h 773088"/>
                <a:gd name="connisteX21" fmla="*/ 0 w 1238250"/>
                <a:gd name="connsiteY21" fmla="*/ 270086 h 773088"/>
                <a:gd name="connisteX22" fmla="*/ 19050 w 1238250"/>
                <a:gd name="connsiteY22" fmla="*/ 193886 h 773088"/>
                <a:gd name="connisteX23" fmla="*/ 95250 w 1238250"/>
                <a:gd name="connsiteY23" fmla="*/ 98636 h 773088"/>
                <a:gd name="connisteX24" fmla="*/ 171450 w 1238250"/>
                <a:gd name="connsiteY24" fmla="*/ 60536 h 773088"/>
                <a:gd name="connisteX25" fmla="*/ 247650 w 1238250"/>
                <a:gd name="connsiteY25" fmla="*/ 41486 h 773088"/>
                <a:gd name="connisteX26" fmla="*/ 323850 w 1238250"/>
                <a:gd name="connsiteY26" fmla="*/ 22436 h 773088"/>
                <a:gd name="connisteX27" fmla="*/ 400050 w 1238250"/>
                <a:gd name="connsiteY27" fmla="*/ 22436 h 773088"/>
                <a:gd name="connisteX28" fmla="*/ 476250 w 1238250"/>
                <a:gd name="connsiteY28" fmla="*/ 22436 h 773088"/>
                <a:gd name="connisteX29" fmla="*/ 552450 w 1238250"/>
                <a:gd name="connsiteY29" fmla="*/ 22436 h 773088"/>
                <a:gd name="connisteX30" fmla="*/ 628650 w 1238250"/>
                <a:gd name="connsiteY30" fmla="*/ 22436 h 773088"/>
                <a:gd name="connisteX31" fmla="*/ 723900 w 1238250"/>
                <a:gd name="connsiteY31" fmla="*/ 3386 h 773088"/>
                <a:gd name="connisteX32" fmla="*/ 800100 w 1238250"/>
                <a:gd name="connsiteY32" fmla="*/ 3386 h 773088"/>
                <a:gd name="connisteX33" fmla="*/ 876300 w 1238250"/>
                <a:gd name="connsiteY33" fmla="*/ 3386 h 773088"/>
                <a:gd name="connisteX34" fmla="*/ 952500 w 1238250"/>
                <a:gd name="connsiteY34" fmla="*/ 3386 h 773088"/>
                <a:gd name="connisteX35" fmla="*/ 1028700 w 1238250"/>
                <a:gd name="connsiteY35" fmla="*/ 3386 h 773088"/>
                <a:gd name="connisteX36" fmla="*/ 1104900 w 1238250"/>
                <a:gd name="connsiteY36" fmla="*/ 41486 h 773088"/>
                <a:gd name="connisteX37" fmla="*/ 1123950 w 1238250"/>
                <a:gd name="connsiteY37" fmla="*/ 117686 h 773088"/>
                <a:gd name="connisteX38" fmla="*/ 1123950 w 1238250"/>
                <a:gd name="connsiteY38" fmla="*/ 193886 h 773088"/>
                <a:gd name="connisteX39" fmla="*/ 1200150 w 1238250"/>
                <a:gd name="connsiteY39" fmla="*/ 231986 h 77308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  <a:cxn ang="0">
                  <a:pos x="connisteX13" y="connsiteY13"/>
                </a:cxn>
                <a:cxn ang="0">
                  <a:pos x="connisteX14" y="connsiteY14"/>
                </a:cxn>
                <a:cxn ang="0">
                  <a:pos x="connisteX15" y="connsiteY15"/>
                </a:cxn>
                <a:cxn ang="0">
                  <a:pos x="connisteX16" y="connsiteY16"/>
                </a:cxn>
                <a:cxn ang="0">
                  <a:pos x="connisteX17" y="connsiteY17"/>
                </a:cxn>
                <a:cxn ang="0">
                  <a:pos x="connisteX18" y="connsiteY18"/>
                </a:cxn>
                <a:cxn ang="0">
                  <a:pos x="connisteX19" y="connsiteY19"/>
                </a:cxn>
                <a:cxn ang="0">
                  <a:pos x="connisteX20" y="connsiteY20"/>
                </a:cxn>
                <a:cxn ang="0">
                  <a:pos x="connisteX21" y="connsiteY21"/>
                </a:cxn>
                <a:cxn ang="0">
                  <a:pos x="connisteX22" y="connsiteY22"/>
                </a:cxn>
                <a:cxn ang="0">
                  <a:pos x="connisteX23" y="connsiteY23"/>
                </a:cxn>
                <a:cxn ang="0">
                  <a:pos x="connisteX24" y="connsiteY24"/>
                </a:cxn>
                <a:cxn ang="0">
                  <a:pos x="connisteX25" y="connsiteY25"/>
                </a:cxn>
                <a:cxn ang="0">
                  <a:pos x="connisteX26" y="connsiteY26"/>
                </a:cxn>
                <a:cxn ang="0">
                  <a:pos x="connisteX27" y="connsiteY27"/>
                </a:cxn>
                <a:cxn ang="0">
                  <a:pos x="connisteX28" y="connsiteY28"/>
                </a:cxn>
                <a:cxn ang="0">
                  <a:pos x="connisteX29" y="connsiteY29"/>
                </a:cxn>
                <a:cxn ang="0">
                  <a:pos x="connisteX30" y="connsiteY30"/>
                </a:cxn>
                <a:cxn ang="0">
                  <a:pos x="connisteX31" y="connsiteY31"/>
                </a:cxn>
                <a:cxn ang="0">
                  <a:pos x="connisteX32" y="connsiteY32"/>
                </a:cxn>
                <a:cxn ang="0">
                  <a:pos x="connisteX33" y="connsiteY33"/>
                </a:cxn>
                <a:cxn ang="0">
                  <a:pos x="connisteX34" y="connsiteY34"/>
                </a:cxn>
                <a:cxn ang="0">
                  <a:pos x="connisteX35" y="connsiteY35"/>
                </a:cxn>
                <a:cxn ang="0">
                  <a:pos x="connisteX36" y="connsiteY36"/>
                </a:cxn>
                <a:cxn ang="0">
                  <a:pos x="connisteX37" y="connsiteY37"/>
                </a:cxn>
                <a:cxn ang="0">
                  <a:pos x="connisteX38" y="connsiteY38"/>
                </a:cxn>
                <a:cxn ang="0">
                  <a:pos x="connisteX39" y="connsiteY39"/>
                </a:cxn>
              </a:cxnLst>
              <a:rect l="l" t="t" r="r" b="b"/>
              <a:pathLst>
                <a:path w="1238250" h="773089">
                  <a:moveTo>
                    <a:pt x="1238250" y="174837"/>
                  </a:moveTo>
                  <a:cubicBezTo>
                    <a:pt x="1235710" y="188807"/>
                    <a:pt x="1234440" y="220557"/>
                    <a:pt x="1219200" y="251037"/>
                  </a:cubicBezTo>
                  <a:cubicBezTo>
                    <a:pt x="1203960" y="281517"/>
                    <a:pt x="1181100" y="296757"/>
                    <a:pt x="1162050" y="327237"/>
                  </a:cubicBezTo>
                  <a:cubicBezTo>
                    <a:pt x="1143000" y="357717"/>
                    <a:pt x="1135380" y="372957"/>
                    <a:pt x="1123950" y="403437"/>
                  </a:cubicBezTo>
                  <a:cubicBezTo>
                    <a:pt x="1112520" y="433917"/>
                    <a:pt x="1116330" y="449157"/>
                    <a:pt x="1104900" y="479637"/>
                  </a:cubicBezTo>
                  <a:cubicBezTo>
                    <a:pt x="1093470" y="510117"/>
                    <a:pt x="1082040" y="525357"/>
                    <a:pt x="1066800" y="555837"/>
                  </a:cubicBezTo>
                  <a:cubicBezTo>
                    <a:pt x="1051560" y="586317"/>
                    <a:pt x="1051560" y="609177"/>
                    <a:pt x="1028700" y="632037"/>
                  </a:cubicBezTo>
                  <a:cubicBezTo>
                    <a:pt x="1005840" y="654897"/>
                    <a:pt x="982980" y="651087"/>
                    <a:pt x="952500" y="670137"/>
                  </a:cubicBezTo>
                  <a:cubicBezTo>
                    <a:pt x="922020" y="689187"/>
                    <a:pt x="906780" y="712047"/>
                    <a:pt x="876300" y="727287"/>
                  </a:cubicBezTo>
                  <a:cubicBezTo>
                    <a:pt x="845820" y="742527"/>
                    <a:pt x="830580" y="738717"/>
                    <a:pt x="800100" y="746337"/>
                  </a:cubicBezTo>
                  <a:cubicBezTo>
                    <a:pt x="769620" y="753957"/>
                    <a:pt x="754380" y="761577"/>
                    <a:pt x="723900" y="765387"/>
                  </a:cubicBezTo>
                  <a:cubicBezTo>
                    <a:pt x="693420" y="769197"/>
                    <a:pt x="674370" y="780627"/>
                    <a:pt x="647700" y="765387"/>
                  </a:cubicBezTo>
                  <a:cubicBezTo>
                    <a:pt x="621030" y="750147"/>
                    <a:pt x="617220" y="715857"/>
                    <a:pt x="590550" y="689187"/>
                  </a:cubicBezTo>
                  <a:cubicBezTo>
                    <a:pt x="563880" y="662517"/>
                    <a:pt x="544830" y="651087"/>
                    <a:pt x="514350" y="632037"/>
                  </a:cubicBezTo>
                  <a:cubicBezTo>
                    <a:pt x="483870" y="612987"/>
                    <a:pt x="468630" y="609177"/>
                    <a:pt x="438150" y="593937"/>
                  </a:cubicBezTo>
                  <a:cubicBezTo>
                    <a:pt x="407670" y="578697"/>
                    <a:pt x="392430" y="567267"/>
                    <a:pt x="361950" y="555837"/>
                  </a:cubicBezTo>
                  <a:cubicBezTo>
                    <a:pt x="331470" y="544407"/>
                    <a:pt x="316230" y="548217"/>
                    <a:pt x="285750" y="536787"/>
                  </a:cubicBezTo>
                  <a:cubicBezTo>
                    <a:pt x="255270" y="525357"/>
                    <a:pt x="240030" y="510117"/>
                    <a:pt x="209550" y="498687"/>
                  </a:cubicBezTo>
                  <a:cubicBezTo>
                    <a:pt x="179070" y="487257"/>
                    <a:pt x="163830" y="494877"/>
                    <a:pt x="133350" y="479637"/>
                  </a:cubicBezTo>
                  <a:cubicBezTo>
                    <a:pt x="102870" y="464397"/>
                    <a:pt x="80010" y="449157"/>
                    <a:pt x="57150" y="422487"/>
                  </a:cubicBezTo>
                  <a:cubicBezTo>
                    <a:pt x="34290" y="395817"/>
                    <a:pt x="30480" y="376767"/>
                    <a:pt x="19050" y="346287"/>
                  </a:cubicBezTo>
                  <a:cubicBezTo>
                    <a:pt x="7620" y="315807"/>
                    <a:pt x="0" y="300567"/>
                    <a:pt x="0" y="270087"/>
                  </a:cubicBezTo>
                  <a:cubicBezTo>
                    <a:pt x="0" y="239607"/>
                    <a:pt x="0" y="228177"/>
                    <a:pt x="19050" y="193887"/>
                  </a:cubicBezTo>
                  <a:cubicBezTo>
                    <a:pt x="38100" y="159597"/>
                    <a:pt x="64770" y="125307"/>
                    <a:pt x="95250" y="98637"/>
                  </a:cubicBezTo>
                  <a:cubicBezTo>
                    <a:pt x="125730" y="71967"/>
                    <a:pt x="140970" y="71967"/>
                    <a:pt x="171450" y="60537"/>
                  </a:cubicBezTo>
                  <a:cubicBezTo>
                    <a:pt x="201930" y="49107"/>
                    <a:pt x="217170" y="49107"/>
                    <a:pt x="247650" y="41487"/>
                  </a:cubicBezTo>
                  <a:cubicBezTo>
                    <a:pt x="278130" y="33867"/>
                    <a:pt x="293370" y="26247"/>
                    <a:pt x="323850" y="22437"/>
                  </a:cubicBezTo>
                  <a:cubicBezTo>
                    <a:pt x="354330" y="18627"/>
                    <a:pt x="369570" y="22437"/>
                    <a:pt x="400050" y="22437"/>
                  </a:cubicBezTo>
                  <a:cubicBezTo>
                    <a:pt x="430530" y="22437"/>
                    <a:pt x="445770" y="22437"/>
                    <a:pt x="476250" y="22437"/>
                  </a:cubicBezTo>
                  <a:cubicBezTo>
                    <a:pt x="506730" y="22437"/>
                    <a:pt x="521970" y="22437"/>
                    <a:pt x="552450" y="22437"/>
                  </a:cubicBezTo>
                  <a:cubicBezTo>
                    <a:pt x="582930" y="22437"/>
                    <a:pt x="594360" y="26247"/>
                    <a:pt x="628650" y="22437"/>
                  </a:cubicBezTo>
                  <a:cubicBezTo>
                    <a:pt x="662940" y="18627"/>
                    <a:pt x="689610" y="7197"/>
                    <a:pt x="723900" y="3387"/>
                  </a:cubicBezTo>
                  <a:cubicBezTo>
                    <a:pt x="758190" y="-423"/>
                    <a:pt x="769620" y="3387"/>
                    <a:pt x="800100" y="3387"/>
                  </a:cubicBezTo>
                  <a:cubicBezTo>
                    <a:pt x="830580" y="3387"/>
                    <a:pt x="845820" y="3387"/>
                    <a:pt x="876300" y="3387"/>
                  </a:cubicBezTo>
                  <a:cubicBezTo>
                    <a:pt x="906780" y="3387"/>
                    <a:pt x="922020" y="3387"/>
                    <a:pt x="952500" y="3387"/>
                  </a:cubicBezTo>
                  <a:cubicBezTo>
                    <a:pt x="982980" y="3387"/>
                    <a:pt x="998220" y="-4233"/>
                    <a:pt x="1028700" y="3387"/>
                  </a:cubicBezTo>
                  <a:cubicBezTo>
                    <a:pt x="1059180" y="11007"/>
                    <a:pt x="1085850" y="18627"/>
                    <a:pt x="1104900" y="41487"/>
                  </a:cubicBezTo>
                  <a:cubicBezTo>
                    <a:pt x="1123950" y="64347"/>
                    <a:pt x="1120140" y="87207"/>
                    <a:pt x="1123950" y="117687"/>
                  </a:cubicBezTo>
                  <a:cubicBezTo>
                    <a:pt x="1127760" y="148167"/>
                    <a:pt x="1108710" y="171027"/>
                    <a:pt x="1123950" y="193887"/>
                  </a:cubicBezTo>
                  <a:cubicBezTo>
                    <a:pt x="1139190" y="216747"/>
                    <a:pt x="1184910" y="225637"/>
                    <a:pt x="1200150" y="23198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">
        <p:random/>
      </p:transition>
    </mc:Choice>
    <mc:Fallback>
      <p:transition spd="slow" advTm="1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远山背景"/>
          <p:cNvPicPr>
            <a:picLocks noChangeAspect="1"/>
          </p:cNvPicPr>
          <p:nvPr/>
        </p:nvPicPr>
        <p:blipFill>
          <a:blip r:embed="rId1"/>
          <a:srcRect b="22712"/>
          <a:stretch>
            <a:fillRect/>
          </a:stretch>
        </p:blipFill>
        <p:spPr>
          <a:xfrm>
            <a:off x="0" y="3225800"/>
            <a:ext cx="12192000" cy="3759835"/>
          </a:xfrm>
          <a:prstGeom prst="rect">
            <a:avLst/>
          </a:prstGeom>
        </p:spPr>
      </p:pic>
      <p:pic>
        <p:nvPicPr>
          <p:cNvPr id="12" name="图片 11" descr="立夏池塘水"/>
          <p:cNvPicPr>
            <a:picLocks noChangeAspect="1"/>
          </p:cNvPicPr>
          <p:nvPr/>
        </p:nvPicPr>
        <p:blipFill>
          <a:blip r:embed="rId2"/>
          <a:srcRect l="-312" t="50034" r="313" b="27850"/>
          <a:stretch>
            <a:fillRect/>
          </a:stretch>
        </p:blipFill>
        <p:spPr>
          <a:xfrm>
            <a:off x="0" y="5445760"/>
            <a:ext cx="12192000" cy="1543050"/>
          </a:xfrm>
          <a:prstGeom prst="rect">
            <a:avLst/>
          </a:prstGeom>
        </p:spPr>
      </p:pic>
      <p:pic>
        <p:nvPicPr>
          <p:cNvPr id="13" name="图片 12" descr="立夏荷花"/>
          <p:cNvPicPr>
            <a:picLocks noChangeAspect="1"/>
          </p:cNvPicPr>
          <p:nvPr/>
        </p:nvPicPr>
        <p:blipFill>
          <a:blip r:embed="rId3"/>
          <a:srcRect b="45165"/>
          <a:stretch>
            <a:fillRect/>
          </a:stretch>
        </p:blipFill>
        <p:spPr>
          <a:xfrm>
            <a:off x="0" y="1257935"/>
            <a:ext cx="12192000" cy="5711190"/>
          </a:xfrm>
          <a:prstGeom prst="rect">
            <a:avLst/>
          </a:prstGeom>
        </p:spPr>
      </p:pic>
      <p:pic>
        <p:nvPicPr>
          <p:cNvPr id="10" name="图片 9" descr="女孩 副本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52110" y="3635375"/>
            <a:ext cx="4215765" cy="3528695"/>
          </a:xfrm>
          <a:prstGeom prst="rect">
            <a:avLst/>
          </a:prstGeom>
        </p:spPr>
      </p:pic>
      <p:pic>
        <p:nvPicPr>
          <p:cNvPr id="5" name="图片 4" descr="立夏艺术字"/>
          <p:cNvPicPr>
            <a:picLocks noChangeAspect="1"/>
          </p:cNvPicPr>
          <p:nvPr/>
        </p:nvPicPr>
        <p:blipFill>
          <a:blip r:embed="rId5"/>
          <a:srcRect l="32835" t="32204" r="20302" b="18213"/>
          <a:stretch>
            <a:fillRect/>
          </a:stretch>
        </p:blipFill>
        <p:spPr>
          <a:xfrm>
            <a:off x="11146155" y="316230"/>
            <a:ext cx="1045845" cy="1442720"/>
          </a:xfrm>
          <a:prstGeom prst="rect">
            <a:avLst/>
          </a:prstGeom>
        </p:spPr>
      </p:pic>
      <p:pic>
        <p:nvPicPr>
          <p:cNvPr id="6" name="图片 5" descr="立夏荷叶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3816350"/>
            <a:ext cx="12192000" cy="3041650"/>
          </a:xfrm>
          <a:prstGeom prst="rect">
            <a:avLst/>
          </a:prstGeom>
        </p:spPr>
      </p:pic>
      <p:pic>
        <p:nvPicPr>
          <p:cNvPr id="4" name="图片 3" descr="立夏下标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3047365"/>
            <a:ext cx="12192000" cy="3922395"/>
          </a:xfrm>
          <a:prstGeom prst="rect">
            <a:avLst/>
          </a:prstGeom>
        </p:spPr>
      </p:pic>
      <p:sp>
        <p:nvSpPr>
          <p:cNvPr id="14" name="TextBox 2"/>
          <p:cNvSpPr txBox="1"/>
          <p:nvPr/>
        </p:nvSpPr>
        <p:spPr>
          <a:xfrm>
            <a:off x="2115820" y="951230"/>
            <a:ext cx="796036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600" spc="300" dirty="0">
                <a:solidFill>
                  <a:srgbClr val="72B868"/>
                </a:solidFill>
                <a:latin typeface="字魂146号-悠然字哉体" panose="00000500000000000000" pitchFamily="2" charset="-122"/>
                <a:ea typeface="字魂146号-悠然字哉体" panose="00000500000000000000" pitchFamily="2" charset="-122"/>
                <a:cs typeface="+mn-ea"/>
                <a:sym typeface="+mn-lt"/>
              </a:rPr>
              <a:t>感谢聆听</a:t>
            </a:r>
            <a:endParaRPr lang="zh-CN" altLang="en-US" sz="9600" spc="300" dirty="0">
              <a:solidFill>
                <a:srgbClr val="72B868"/>
              </a:solidFill>
              <a:latin typeface="字魂146号-悠然字哉体" panose="00000500000000000000" pitchFamily="2" charset="-122"/>
              <a:ea typeface="字魂146号-悠然字哉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5" name="文本框"/>
          <p:cNvSpPr txBox="1">
            <a:spLocks noChangeArrowheads="1"/>
          </p:cNvSpPr>
          <p:nvPr/>
        </p:nvSpPr>
        <p:spPr bwMode="auto">
          <a:xfrm>
            <a:off x="4237355" y="3492500"/>
            <a:ext cx="1654175" cy="310515"/>
          </a:xfrm>
          <a:prstGeom prst="rect">
            <a:avLst/>
          </a:prstGeom>
          <a:solidFill>
            <a:srgbClr val="72B868"/>
          </a:solidFill>
          <a:ln>
            <a:noFill/>
          </a:ln>
          <a:effectLst/>
        </p:spPr>
        <p:txBody>
          <a:bodyPr vert="horz" wrap="square" lIns="91416" tIns="45708" rIns="91416" bIns="45708" numCol="1" anchor="ctr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b="0" dirty="0">
                <a:solidFill>
                  <a:schemeClr val="bg1"/>
                </a:solidFill>
                <a:cs typeface="+mn-ea"/>
                <a:sym typeface="+mn-lt"/>
              </a:rPr>
              <a:t>汇报人：</a:t>
            </a:r>
            <a:r>
              <a:rPr lang="en-US" altLang="zh-CN" sz="1400" b="0" dirty="0">
                <a:solidFill>
                  <a:schemeClr val="bg1"/>
                </a:solidFill>
                <a:cs typeface="+mn-ea"/>
                <a:sym typeface="+mn-lt"/>
              </a:rPr>
              <a:t>XXX</a:t>
            </a:r>
            <a:endParaRPr lang="en-US" altLang="zh-CN" sz="1400" b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文本框"/>
          <p:cNvSpPr txBox="1">
            <a:spLocks noChangeArrowheads="1"/>
          </p:cNvSpPr>
          <p:nvPr/>
        </p:nvSpPr>
        <p:spPr bwMode="auto">
          <a:xfrm>
            <a:off x="6210935" y="3492500"/>
            <a:ext cx="1510030" cy="310515"/>
          </a:xfrm>
          <a:prstGeom prst="rect">
            <a:avLst/>
          </a:prstGeom>
          <a:solidFill>
            <a:srgbClr val="72B868"/>
          </a:solidFill>
          <a:ln>
            <a:noFill/>
          </a:ln>
          <a:effectLst/>
        </p:spPr>
        <p:txBody>
          <a:bodyPr vert="horz" wrap="square" lIns="91416" tIns="45708" rIns="91416" bIns="45708" numCol="1" anchor="ctr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b="0" dirty="0">
                <a:solidFill>
                  <a:schemeClr val="bg1"/>
                </a:solidFill>
                <a:cs typeface="+mn-ea"/>
                <a:sym typeface="+mn-lt"/>
              </a:rPr>
              <a:t>日 期：</a:t>
            </a:r>
            <a:r>
              <a:rPr lang="en-US" altLang="zh-CN" sz="1400" b="0" dirty="0">
                <a:solidFill>
                  <a:schemeClr val="bg1"/>
                </a:solidFill>
                <a:cs typeface="+mn-ea"/>
                <a:sym typeface="+mn-lt"/>
              </a:rPr>
              <a:t>XXXX.XX</a:t>
            </a:r>
            <a:endParaRPr lang="en-US" altLang="zh-CN" sz="1400" b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TextBox 7"/>
          <p:cNvSpPr txBox="1"/>
          <p:nvPr/>
        </p:nvSpPr>
        <p:spPr>
          <a:xfrm>
            <a:off x="2670810" y="2658110"/>
            <a:ext cx="7089140" cy="5296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立夏是农历二十四节气中的第7个节气，夏季的第一个节气，表示孟夏时节的正式开始更是；太阳到达黄经45度时交立夏节气。斗指东南，维为立夏，万物至此皆长大，故名立夏也。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812925" y="99060"/>
            <a:ext cx="8804910" cy="300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2000"/>
              </a:lnSpc>
              <a:spcBef>
                <a:spcPts val="205"/>
              </a:spcBef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  <a:alpha val="80000"/>
                  </a:schemeClr>
                </a:solidFill>
                <a:cs typeface="+mn-ea"/>
                <a:sym typeface="+mn-lt"/>
              </a:rPr>
              <a:t>中/国/传/统/二/十/四/节/之/一/立/夏</a:t>
            </a:r>
            <a:endParaRPr lang="zh-CN" altLang="en-US" sz="1000" dirty="0">
              <a:solidFill>
                <a:schemeClr val="tx1">
                  <a:lumMod val="75000"/>
                  <a:lumOff val="25000"/>
                  <a:alpha val="80000"/>
                </a:schemeClr>
              </a:solidFill>
              <a:cs typeface="+mn-ea"/>
              <a:sym typeface="+mn-lt"/>
            </a:endParaRPr>
          </a:p>
        </p:txBody>
      </p:sp>
    </p:spTree>
    <p:custDataLst>
      <p:tags r:id="rId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">
        <p:random/>
      </p:transition>
    </mc:Choice>
    <mc:Fallback>
      <p:transition spd="slow" advTm="1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图片 45" descr="立夏荷花"/>
          <p:cNvPicPr>
            <a:picLocks noChangeAspect="1"/>
          </p:cNvPicPr>
          <p:nvPr/>
        </p:nvPicPr>
        <p:blipFill>
          <a:blip r:embed="rId1"/>
          <a:srcRect b="45165"/>
          <a:stretch>
            <a:fillRect/>
          </a:stretch>
        </p:blipFill>
        <p:spPr>
          <a:xfrm>
            <a:off x="0" y="1971040"/>
            <a:ext cx="12192000" cy="4895850"/>
          </a:xfrm>
          <a:prstGeom prst="rect">
            <a:avLst/>
          </a:prstGeom>
        </p:spPr>
      </p:pic>
      <p:pic>
        <p:nvPicPr>
          <p:cNvPr id="2" name="图片 1" descr="立夏下标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934970"/>
            <a:ext cx="12192000" cy="392239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4250945" y="2326570"/>
            <a:ext cx="369121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457200">
              <a:defRPr/>
            </a:pPr>
            <a:r>
              <a:rPr lang="zh-CN" altLang="en-US" sz="6000" kern="0" dirty="0">
                <a:solidFill>
                  <a:srgbClr val="72B868"/>
                </a:solidFill>
                <a:cs typeface="+mn-ea"/>
                <a:sym typeface="+mn-lt"/>
              </a:rPr>
              <a:t>节气简介</a:t>
            </a:r>
            <a:endParaRPr lang="zh-CN" altLang="en-US" sz="6000" kern="0" dirty="0">
              <a:solidFill>
                <a:srgbClr val="72B868"/>
              </a:solidFill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3681730" y="3549650"/>
            <a:ext cx="4827905" cy="5296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立夏是农历二十四节气中的第7个节气，夏季的第一个节气，表示孟夏时节的正式开始更是；太阳到达黄经45度时交立夏节气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812925" y="99060"/>
            <a:ext cx="8804910" cy="300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2000"/>
              </a:lnSpc>
              <a:spcBef>
                <a:spcPts val="205"/>
              </a:spcBef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  <a:alpha val="80000"/>
                  </a:schemeClr>
                </a:solidFill>
                <a:cs typeface="+mn-ea"/>
                <a:sym typeface="+mn-lt"/>
              </a:rPr>
              <a:t>中/国/传/统/二/十/四/节/之/一/立/夏</a:t>
            </a:r>
            <a:endParaRPr lang="zh-CN" altLang="en-US" sz="1000" dirty="0">
              <a:solidFill>
                <a:schemeClr val="tx1">
                  <a:lumMod val="75000"/>
                  <a:lumOff val="25000"/>
                  <a:alpha val="8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783580" y="1532890"/>
            <a:ext cx="624840" cy="585470"/>
            <a:chOff x="3930" y="3107"/>
            <a:chExt cx="984" cy="922"/>
          </a:xfrm>
        </p:grpSpPr>
        <p:sp>
          <p:nvSpPr>
            <p:cNvPr id="40" name="椭圆 39"/>
            <p:cNvSpPr/>
            <p:nvPr/>
          </p:nvSpPr>
          <p:spPr>
            <a:xfrm>
              <a:off x="3967" y="3107"/>
              <a:ext cx="911" cy="922"/>
            </a:xfrm>
            <a:prstGeom prst="ellipse">
              <a:avLst/>
            </a:prstGeom>
            <a:solidFill>
              <a:srgbClr val="72B868"/>
            </a:solidFill>
            <a:ln>
              <a:noFill/>
            </a:ln>
            <a:effectLst/>
          </p:spPr>
          <p:txBody>
            <a:bodyPr vert="horz" wrap="square" lIns="91425" tIns="45712" rIns="91425" bIns="45712" numCol="1" anchor="t" anchorCtr="0" compatLnSpc="1"/>
            <a:lstStyle/>
            <a:p>
              <a:endParaRPr lang="zh-CN" altLang="en-US" sz="2000">
                <a:cs typeface="+mn-ea"/>
                <a:sym typeface="+mn-lt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3930" y="3207"/>
              <a:ext cx="985" cy="82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>
                <a:defRPr/>
              </a:pPr>
              <a:r>
                <a:rPr lang="en-US" altLang="zh-CN" sz="2800" kern="0" dirty="0">
                  <a:solidFill>
                    <a:prstClr val="white"/>
                  </a:solidFill>
                  <a:cs typeface="+mn-ea"/>
                  <a:sym typeface="+mn-lt"/>
                </a:rPr>
                <a:t>01</a:t>
              </a:r>
              <a:endParaRPr lang="en-US" altLang="zh-CN" sz="2800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">
        <p:random/>
      </p:transition>
    </mc:Choice>
    <mc:Fallback>
      <p:transition spd="slow" advTm="1000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244475"/>
            <a:ext cx="12192000" cy="6621780"/>
            <a:chOff x="0" y="385"/>
            <a:chExt cx="19200" cy="10428"/>
          </a:xfrm>
        </p:grpSpPr>
        <p:grpSp>
          <p:nvGrpSpPr>
            <p:cNvPr id="4" name="组合 3"/>
            <p:cNvGrpSpPr/>
            <p:nvPr/>
          </p:nvGrpSpPr>
          <p:grpSpPr>
            <a:xfrm>
              <a:off x="0" y="385"/>
              <a:ext cx="19200" cy="10429"/>
              <a:chOff x="0" y="385"/>
              <a:chExt cx="19200" cy="10429"/>
            </a:xfrm>
          </p:grpSpPr>
          <p:pic>
            <p:nvPicPr>
              <p:cNvPr id="8" name="图片 7" descr="立夏荷花"/>
              <p:cNvPicPr>
                <a:picLocks noChangeAspect="1"/>
              </p:cNvPicPr>
              <p:nvPr/>
            </p:nvPicPr>
            <p:blipFill>
              <a:blip r:embed="rId1"/>
              <a:srcRect b="45165"/>
              <a:stretch>
                <a:fillRect/>
              </a:stretch>
            </p:blipFill>
            <p:spPr>
              <a:xfrm>
                <a:off x="0" y="3104"/>
                <a:ext cx="19200" cy="7710"/>
              </a:xfrm>
              <a:prstGeom prst="rect">
                <a:avLst/>
              </a:prstGeom>
            </p:spPr>
          </p:pic>
          <p:sp>
            <p:nvSpPr>
              <p:cNvPr id="9" name="矩形 8"/>
              <p:cNvSpPr/>
              <p:nvPr/>
            </p:nvSpPr>
            <p:spPr>
              <a:xfrm>
                <a:off x="396" y="385"/>
                <a:ext cx="18409" cy="10031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190500" algn="ctr" rotWithShape="0">
                  <a:schemeClr val="tx1">
                    <a:lumMod val="65000"/>
                    <a:lumOff val="3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2000"/>
                  </a:lnSpc>
                  <a:spcBef>
                    <a:spcPts val="205"/>
                  </a:spcBef>
                </a:pPr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0" name="文本框 9"/>
            <p:cNvSpPr txBox="1"/>
            <p:nvPr/>
          </p:nvSpPr>
          <p:spPr>
            <a:xfrm>
              <a:off x="7785" y="648"/>
              <a:ext cx="3631" cy="77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defTabSz="457200">
                <a:defRPr/>
              </a:pPr>
              <a:r>
                <a:rPr lang="zh-CN" altLang="en-US" sz="2600" kern="0" dirty="0">
                  <a:solidFill>
                    <a:srgbClr val="4D947C"/>
                  </a:solidFill>
                  <a:cs typeface="+mn-ea"/>
                  <a:sym typeface="+mn-lt"/>
                </a:rPr>
                <a:t>节气简介</a:t>
              </a:r>
              <a:endParaRPr lang="zh-CN" altLang="en-US" sz="2600" kern="0" dirty="0">
                <a:solidFill>
                  <a:srgbClr val="4D947C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4943529" y="1809750"/>
            <a:ext cx="6096000" cy="2168525"/>
          </a:xfrm>
          <a:prstGeom prst="rect">
            <a:avLst/>
          </a:prstGeom>
        </p:spPr>
        <p:txBody>
          <a:bodyPr>
            <a:spAutoFit/>
          </a:bodyPr>
          <a:lstStyle/>
          <a:p>
            <a:pPr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《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月令七十二候集解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》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：“立夏，四月节。立字解见春。夏，假也。物至此时皆假大也。 ”在天文学上，立夏表示即将告别春天，是夏天的开始。人们习惯上都把立夏当作是温度明显升高，炎暑将临，雷雨增多，农作物进入旺季生长的一个重要节气。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11" name="图片 10" descr="预览图_千图网_编号3603057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6160" y="2067560"/>
            <a:ext cx="3588385" cy="3588385"/>
          </a:xfrm>
          <a:prstGeom prst="rect">
            <a:avLst/>
          </a:prstGeom>
        </p:spPr>
      </p:pic>
      <p:pic>
        <p:nvPicPr>
          <p:cNvPr id="12" name="图片 11" descr="立夏艺术字"/>
          <p:cNvPicPr>
            <a:picLocks noChangeAspect="1"/>
          </p:cNvPicPr>
          <p:nvPr/>
        </p:nvPicPr>
        <p:blipFill>
          <a:blip r:embed="rId3"/>
          <a:srcRect l="32835" t="32204" r="20302" b="18213"/>
          <a:stretch>
            <a:fillRect/>
          </a:stretch>
        </p:blipFill>
        <p:spPr>
          <a:xfrm>
            <a:off x="739775" y="1348740"/>
            <a:ext cx="1045845" cy="144272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943475" y="4318000"/>
            <a:ext cx="6096635" cy="1337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这个季节，在战国末年（公元前239年）就已经确立了，预示着季节的转换，为古时按农历划分四季之夏季开始的日子。</a:t>
            </a:r>
            <a:endParaRPr lang="zh-CN" altLang="en-US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">
        <p:random/>
      </p:transition>
    </mc:Choice>
    <mc:Fallback>
      <p:transition spd="slow" advTm="1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244475"/>
            <a:ext cx="12192000" cy="6621780"/>
            <a:chOff x="0" y="385"/>
            <a:chExt cx="19200" cy="10428"/>
          </a:xfrm>
        </p:grpSpPr>
        <p:grpSp>
          <p:nvGrpSpPr>
            <p:cNvPr id="2" name="组合 1"/>
            <p:cNvGrpSpPr/>
            <p:nvPr/>
          </p:nvGrpSpPr>
          <p:grpSpPr>
            <a:xfrm>
              <a:off x="0" y="385"/>
              <a:ext cx="19200" cy="10429"/>
              <a:chOff x="0" y="385"/>
              <a:chExt cx="19200" cy="10429"/>
            </a:xfrm>
          </p:grpSpPr>
          <p:pic>
            <p:nvPicPr>
              <p:cNvPr id="8" name="图片 7" descr="立夏荷花"/>
              <p:cNvPicPr>
                <a:picLocks noChangeAspect="1"/>
              </p:cNvPicPr>
              <p:nvPr/>
            </p:nvPicPr>
            <p:blipFill>
              <a:blip r:embed="rId1"/>
              <a:srcRect b="45165"/>
              <a:stretch>
                <a:fillRect/>
              </a:stretch>
            </p:blipFill>
            <p:spPr>
              <a:xfrm>
                <a:off x="0" y="3104"/>
                <a:ext cx="19200" cy="7710"/>
              </a:xfrm>
              <a:prstGeom prst="rect">
                <a:avLst/>
              </a:prstGeom>
            </p:spPr>
          </p:pic>
          <p:sp>
            <p:nvSpPr>
              <p:cNvPr id="9" name="矩形 8"/>
              <p:cNvSpPr/>
              <p:nvPr/>
            </p:nvSpPr>
            <p:spPr>
              <a:xfrm>
                <a:off x="396" y="385"/>
                <a:ext cx="18409" cy="10031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190500" algn="ctr" rotWithShape="0">
                  <a:schemeClr val="tx1">
                    <a:lumMod val="65000"/>
                    <a:lumOff val="3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2000"/>
                  </a:lnSpc>
                  <a:spcBef>
                    <a:spcPts val="205"/>
                  </a:spcBef>
                </a:pPr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7785" y="648"/>
              <a:ext cx="3631" cy="77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defTabSz="457200">
                <a:defRPr/>
              </a:pPr>
              <a:r>
                <a:rPr lang="zh-CN" altLang="en-US" sz="2600" kern="0" dirty="0">
                  <a:solidFill>
                    <a:srgbClr val="4D947C"/>
                  </a:solidFill>
                  <a:cs typeface="+mn-ea"/>
                  <a:sym typeface="+mn-lt"/>
                </a:rPr>
                <a:t>节气简介</a:t>
              </a:r>
              <a:endParaRPr lang="zh-CN" altLang="en-US" sz="2600" kern="0" dirty="0">
                <a:solidFill>
                  <a:srgbClr val="4D947C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616710" y="3051175"/>
            <a:ext cx="8625840" cy="1337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just" hangingPunc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立夏是农历二十四节气中的第七个节气，夏季的第一个节气，表示盛夏时节的正式开始，太阳到达黄经45度时为立夏节气。斗指东南，维为立夏，万物至此皆长大，故名立夏也。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616710" y="2154555"/>
            <a:ext cx="8625205" cy="779145"/>
          </a:xfrm>
          <a:prstGeom prst="rect">
            <a:avLst/>
          </a:prstGeom>
          <a:solidFill>
            <a:srgbClr val="72B8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85811" y="2203132"/>
            <a:ext cx="45243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dirty="0">
                <a:solidFill>
                  <a:schemeClr val="bg1"/>
                </a:solidFill>
                <a:cs typeface="+mn-ea"/>
                <a:sym typeface="+mn-lt"/>
              </a:rPr>
              <a:t>节气的简介</a:t>
            </a:r>
            <a:endParaRPr lang="en-US" altLang="zh-CN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7" name="图片 6" descr="预览图_千图网_编号33537775"/>
          <p:cNvPicPr>
            <a:picLocks noChangeAspect="1"/>
          </p:cNvPicPr>
          <p:nvPr/>
        </p:nvPicPr>
        <p:blipFill>
          <a:blip r:embed="rId2"/>
          <a:srcRect l="46441" t="-462" r="5905" b="64634"/>
          <a:stretch>
            <a:fillRect/>
          </a:stretch>
        </p:blipFill>
        <p:spPr>
          <a:xfrm>
            <a:off x="7890510" y="768985"/>
            <a:ext cx="2351405" cy="2363470"/>
          </a:xfrm>
          <a:prstGeom prst="rect">
            <a:avLst/>
          </a:prstGeom>
        </p:spPr>
      </p:pic>
      <p:pic>
        <p:nvPicPr>
          <p:cNvPr id="46" name="图片 45" descr="立夏荷花"/>
          <p:cNvPicPr>
            <a:picLocks noChangeAspect="1"/>
          </p:cNvPicPr>
          <p:nvPr/>
        </p:nvPicPr>
        <p:blipFill>
          <a:blip r:embed="rId1"/>
          <a:srcRect b="45165"/>
          <a:stretch>
            <a:fillRect/>
          </a:stretch>
        </p:blipFill>
        <p:spPr>
          <a:xfrm>
            <a:off x="0" y="3051175"/>
            <a:ext cx="12191365" cy="39427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">
        <p:random/>
      </p:transition>
    </mc:Choice>
    <mc:Fallback>
      <p:transition spd="slow" advTm="1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0" y="244475"/>
            <a:ext cx="12192000" cy="6621780"/>
            <a:chOff x="0" y="385"/>
            <a:chExt cx="19200" cy="10428"/>
          </a:xfrm>
        </p:grpSpPr>
        <p:grpSp>
          <p:nvGrpSpPr>
            <p:cNvPr id="3" name="组合 2"/>
            <p:cNvGrpSpPr/>
            <p:nvPr/>
          </p:nvGrpSpPr>
          <p:grpSpPr>
            <a:xfrm>
              <a:off x="0" y="385"/>
              <a:ext cx="19200" cy="10429"/>
              <a:chOff x="0" y="385"/>
              <a:chExt cx="19200" cy="10429"/>
            </a:xfrm>
          </p:grpSpPr>
          <p:pic>
            <p:nvPicPr>
              <p:cNvPr id="2" name="图片 1" descr="立夏荷花"/>
              <p:cNvPicPr>
                <a:picLocks noChangeAspect="1"/>
              </p:cNvPicPr>
              <p:nvPr/>
            </p:nvPicPr>
            <p:blipFill>
              <a:blip r:embed="rId1"/>
              <a:srcRect b="45165"/>
              <a:stretch>
                <a:fillRect/>
              </a:stretch>
            </p:blipFill>
            <p:spPr>
              <a:xfrm>
                <a:off x="0" y="3104"/>
                <a:ext cx="19200" cy="7710"/>
              </a:xfrm>
              <a:prstGeom prst="rect">
                <a:avLst/>
              </a:prstGeom>
            </p:spPr>
          </p:pic>
          <p:sp>
            <p:nvSpPr>
              <p:cNvPr id="4" name="矩形 3"/>
              <p:cNvSpPr/>
              <p:nvPr/>
            </p:nvSpPr>
            <p:spPr>
              <a:xfrm>
                <a:off x="396" y="385"/>
                <a:ext cx="18409" cy="10031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190500" algn="ctr" rotWithShape="0">
                  <a:schemeClr val="tx1">
                    <a:lumMod val="65000"/>
                    <a:lumOff val="3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2000"/>
                  </a:lnSpc>
                  <a:spcBef>
                    <a:spcPts val="205"/>
                  </a:spcBef>
                </a:pPr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0" name="文本框 9"/>
            <p:cNvSpPr txBox="1"/>
            <p:nvPr/>
          </p:nvSpPr>
          <p:spPr>
            <a:xfrm>
              <a:off x="7785" y="648"/>
              <a:ext cx="3631" cy="77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defTabSz="457200">
                <a:defRPr/>
              </a:pPr>
              <a:r>
                <a:rPr lang="zh-CN" altLang="en-US" sz="2600" kern="0" dirty="0">
                  <a:solidFill>
                    <a:srgbClr val="4D947C"/>
                  </a:solidFill>
                  <a:cs typeface="+mn-ea"/>
                  <a:sym typeface="+mn-lt"/>
                </a:rPr>
                <a:t>节气简介</a:t>
              </a:r>
              <a:endParaRPr lang="zh-CN" altLang="en-US" sz="2600" kern="0" dirty="0">
                <a:solidFill>
                  <a:srgbClr val="4D947C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8" name="文本框 26"/>
          <p:cNvSpPr txBox="1">
            <a:spLocks noChangeArrowheads="1"/>
          </p:cNvSpPr>
          <p:nvPr/>
        </p:nvSpPr>
        <p:spPr bwMode="auto">
          <a:xfrm>
            <a:off x="1205230" y="2205355"/>
            <a:ext cx="6043930" cy="2541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实际上，若按气候学的标准，日平均气温稳定升达22℃以上为夏季开始，“立夏”前后，我国只有福州到南岭一线以南地区真正的“绿树浓阴夏日长，楼台倒影入池塘”的夏季，而东北和西北的部分地区这时则刚刚进入春季，全国大部分地区平均气温在18～20℃上下，正是“百般红紫斗芳菲”的仲春和暮春季节。进入了五月，很多地方槐花也正开。</a:t>
            </a:r>
            <a:endParaRPr lang="zh-CN" altLang="en-US" kern="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6" name="图片 5" descr="预览图_千图网_编号33537775"/>
          <p:cNvPicPr>
            <a:picLocks noChangeAspect="1"/>
          </p:cNvPicPr>
          <p:nvPr/>
        </p:nvPicPr>
        <p:blipFill>
          <a:blip r:embed="rId2"/>
          <a:srcRect l="1662" t="32504" r="50684" b="32197"/>
          <a:stretch>
            <a:fillRect/>
          </a:stretch>
        </p:blipFill>
        <p:spPr>
          <a:xfrm>
            <a:off x="7509510" y="1550670"/>
            <a:ext cx="3851910" cy="38144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">
        <p:random/>
      </p:transition>
    </mc:Choice>
    <mc:Fallback>
      <p:transition spd="slow" advTm="1000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0" y="244475"/>
            <a:ext cx="12192000" cy="6621780"/>
            <a:chOff x="0" y="385"/>
            <a:chExt cx="19200" cy="10428"/>
          </a:xfrm>
        </p:grpSpPr>
        <p:grpSp>
          <p:nvGrpSpPr>
            <p:cNvPr id="3" name="组合 2"/>
            <p:cNvGrpSpPr/>
            <p:nvPr/>
          </p:nvGrpSpPr>
          <p:grpSpPr>
            <a:xfrm>
              <a:off x="0" y="385"/>
              <a:ext cx="19200" cy="10429"/>
              <a:chOff x="0" y="385"/>
              <a:chExt cx="19200" cy="10429"/>
            </a:xfrm>
          </p:grpSpPr>
          <p:pic>
            <p:nvPicPr>
              <p:cNvPr id="2" name="图片 1" descr="立夏荷花"/>
              <p:cNvPicPr>
                <a:picLocks noChangeAspect="1"/>
              </p:cNvPicPr>
              <p:nvPr/>
            </p:nvPicPr>
            <p:blipFill>
              <a:blip r:embed="rId1"/>
              <a:srcRect b="45165"/>
              <a:stretch>
                <a:fillRect/>
              </a:stretch>
            </p:blipFill>
            <p:spPr>
              <a:xfrm>
                <a:off x="0" y="3104"/>
                <a:ext cx="19200" cy="7710"/>
              </a:xfrm>
              <a:prstGeom prst="rect">
                <a:avLst/>
              </a:prstGeom>
            </p:spPr>
          </p:pic>
          <p:sp>
            <p:nvSpPr>
              <p:cNvPr id="4" name="矩形 3"/>
              <p:cNvSpPr/>
              <p:nvPr/>
            </p:nvSpPr>
            <p:spPr>
              <a:xfrm>
                <a:off x="396" y="385"/>
                <a:ext cx="18409" cy="10031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190500" algn="ctr" rotWithShape="0">
                  <a:schemeClr val="tx1">
                    <a:lumMod val="65000"/>
                    <a:lumOff val="3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2000"/>
                  </a:lnSpc>
                  <a:spcBef>
                    <a:spcPts val="205"/>
                  </a:spcBef>
                </a:pPr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0" name="文本框 9"/>
            <p:cNvSpPr txBox="1"/>
            <p:nvPr/>
          </p:nvSpPr>
          <p:spPr>
            <a:xfrm>
              <a:off x="7785" y="648"/>
              <a:ext cx="3631" cy="77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defTabSz="457200">
                <a:defRPr/>
              </a:pPr>
              <a:r>
                <a:rPr lang="zh-CN" altLang="en-US" sz="2600" kern="0" dirty="0">
                  <a:solidFill>
                    <a:srgbClr val="4D947C"/>
                  </a:solidFill>
                  <a:cs typeface="+mn-ea"/>
                  <a:sym typeface="+mn-lt"/>
                </a:rPr>
                <a:t>节气简介</a:t>
              </a:r>
              <a:endParaRPr lang="zh-CN" altLang="en-US" sz="2600" kern="0" dirty="0">
                <a:solidFill>
                  <a:srgbClr val="4D947C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257300" y="1734185"/>
            <a:ext cx="9678035" cy="4009390"/>
            <a:chOff x="2549" y="3034"/>
            <a:chExt cx="15241" cy="6314"/>
          </a:xfrm>
        </p:grpSpPr>
        <p:sp>
          <p:nvSpPr>
            <p:cNvPr id="26" name="椭圆 25"/>
            <p:cNvSpPr/>
            <p:nvPr/>
          </p:nvSpPr>
          <p:spPr>
            <a:xfrm>
              <a:off x="11476" y="3034"/>
              <a:ext cx="6314" cy="6314"/>
            </a:xfrm>
            <a:prstGeom prst="ellipse">
              <a:avLst/>
            </a:prstGeom>
            <a:solidFill>
              <a:srgbClr val="90CB86">
                <a:alpha val="29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2549" y="3294"/>
              <a:ext cx="1401" cy="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u="sng" dirty="0">
                  <a:solidFill>
                    <a:srgbClr val="35947C"/>
                  </a:solidFill>
                  <a:cs typeface="+mn-ea"/>
                  <a:sym typeface="+mn-lt"/>
                </a:rPr>
                <a:t>01</a:t>
              </a:r>
              <a:endParaRPr lang="en-US" altLang="zh-CN" sz="2800" u="sng" dirty="0">
                <a:solidFill>
                  <a:srgbClr val="35947C"/>
                </a:solidFill>
                <a:cs typeface="+mn-ea"/>
                <a:sym typeface="+mn-lt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2549" y="6584"/>
              <a:ext cx="140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u="sng" dirty="0">
                  <a:solidFill>
                    <a:srgbClr val="35947C"/>
                  </a:solidFill>
                  <a:cs typeface="+mn-ea"/>
                  <a:sym typeface="+mn-lt"/>
                </a:rPr>
                <a:t>02</a:t>
              </a:r>
              <a:endParaRPr lang="en-US" altLang="zh-CN" sz="2800" u="sng" dirty="0">
                <a:solidFill>
                  <a:srgbClr val="35947C"/>
                </a:solidFill>
                <a:cs typeface="+mn-ea"/>
                <a:sym typeface="+mn-lt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3999" y="3200"/>
              <a:ext cx="5920" cy="29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 hangingPunct="0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立夏时节，万物繁茂。明人《莲生八戕》一书中写有：“孟夏之日，天地始交，万物并秀。”这时夏收作物进入生长后期，冬小麦扬花灌浆，油菜接近成熟，夏收作物年景基本定局，故农谚有“立夏看夏”之说。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3999" y="6440"/>
              <a:ext cx="5920" cy="29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 hangingPunct="0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水稻栽插以及其他春播作物的管理也进入了大忙季节。所以，我国古来很重视立夏节气。据记载，周朝时，立夏这天，帝王要亲率文武百官到郊外“迎夏”，并指令司徒等官去各地勉励农民抓紧耕作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8" name="图片 7" descr="预览图_千图网_编号33537775"/>
          <p:cNvPicPr>
            <a:picLocks noChangeAspect="1"/>
          </p:cNvPicPr>
          <p:nvPr/>
        </p:nvPicPr>
        <p:blipFill>
          <a:blip r:embed="rId2"/>
          <a:srcRect l="3783" t="68114" r="48563" b="2757"/>
          <a:stretch>
            <a:fillRect/>
          </a:stretch>
        </p:blipFill>
        <p:spPr>
          <a:xfrm>
            <a:off x="6655435" y="1839595"/>
            <a:ext cx="4550410" cy="37185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">
        <p:random/>
      </p:transition>
    </mc:Choice>
    <mc:Fallback>
      <p:transition spd="slow" advTm="1000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图片 45" descr="立夏荷花"/>
          <p:cNvPicPr>
            <a:picLocks noChangeAspect="1"/>
          </p:cNvPicPr>
          <p:nvPr/>
        </p:nvPicPr>
        <p:blipFill>
          <a:blip r:embed="rId1"/>
          <a:srcRect b="45165"/>
          <a:stretch>
            <a:fillRect/>
          </a:stretch>
        </p:blipFill>
        <p:spPr>
          <a:xfrm>
            <a:off x="0" y="1971040"/>
            <a:ext cx="12192000" cy="4895850"/>
          </a:xfrm>
          <a:prstGeom prst="rect">
            <a:avLst/>
          </a:prstGeom>
        </p:spPr>
      </p:pic>
      <p:pic>
        <p:nvPicPr>
          <p:cNvPr id="2" name="图片 1" descr="立夏下标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934970"/>
            <a:ext cx="12192000" cy="392239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4250945" y="2326570"/>
            <a:ext cx="369121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457200">
              <a:defRPr/>
            </a:pPr>
            <a:r>
              <a:rPr lang="zh-CN" altLang="en-US" sz="6000" kern="0" dirty="0">
                <a:solidFill>
                  <a:srgbClr val="72B868"/>
                </a:solidFill>
                <a:cs typeface="+mn-ea"/>
                <a:sym typeface="+mn-lt"/>
              </a:rPr>
              <a:t>节气特点</a:t>
            </a:r>
            <a:endParaRPr lang="zh-CN" altLang="en-US" sz="6000" kern="0" dirty="0">
              <a:solidFill>
                <a:srgbClr val="72B868"/>
              </a:solidFill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3681730" y="3549650"/>
            <a:ext cx="4827905" cy="5296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立夏是农历二十四节气中的第7个节气，夏季的第一个节气，表示孟夏时节的正式开始更是；太阳到达黄经45度时交立夏节气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812925" y="99060"/>
            <a:ext cx="8804910" cy="300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2000"/>
              </a:lnSpc>
              <a:spcBef>
                <a:spcPts val="205"/>
              </a:spcBef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  <a:alpha val="80000"/>
                  </a:schemeClr>
                </a:solidFill>
                <a:cs typeface="+mn-ea"/>
                <a:sym typeface="+mn-lt"/>
              </a:rPr>
              <a:t>中/国/传/统/二/十/四/节/之/一/立/夏</a:t>
            </a:r>
            <a:endParaRPr lang="zh-CN" altLang="en-US" sz="1000" dirty="0">
              <a:solidFill>
                <a:schemeClr val="tx1">
                  <a:lumMod val="75000"/>
                  <a:lumOff val="25000"/>
                  <a:alpha val="8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783580" y="1532890"/>
            <a:ext cx="625475" cy="585470"/>
            <a:chOff x="3930" y="3107"/>
            <a:chExt cx="985" cy="922"/>
          </a:xfrm>
        </p:grpSpPr>
        <p:sp>
          <p:nvSpPr>
            <p:cNvPr id="40" name="椭圆 39"/>
            <p:cNvSpPr/>
            <p:nvPr/>
          </p:nvSpPr>
          <p:spPr>
            <a:xfrm>
              <a:off x="3967" y="3107"/>
              <a:ext cx="911" cy="922"/>
            </a:xfrm>
            <a:prstGeom prst="ellipse">
              <a:avLst/>
            </a:prstGeom>
            <a:solidFill>
              <a:srgbClr val="72B868"/>
            </a:solidFill>
            <a:ln>
              <a:noFill/>
            </a:ln>
            <a:effectLst/>
          </p:spPr>
          <p:txBody>
            <a:bodyPr vert="horz" wrap="square" lIns="91425" tIns="45712" rIns="91425" bIns="45712" numCol="1" anchor="t" anchorCtr="0" compatLnSpc="1"/>
            <a:lstStyle/>
            <a:p>
              <a:endParaRPr lang="zh-CN" altLang="en-US" sz="2000">
                <a:cs typeface="+mn-ea"/>
                <a:sym typeface="+mn-lt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3930" y="3207"/>
              <a:ext cx="985" cy="82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>
                <a:defRPr/>
              </a:pPr>
              <a:r>
                <a:rPr lang="en-US" altLang="zh-CN" sz="2800" kern="0" dirty="0">
                  <a:solidFill>
                    <a:prstClr val="white"/>
                  </a:solidFill>
                  <a:cs typeface="+mn-ea"/>
                  <a:sym typeface="+mn-lt"/>
                </a:rPr>
                <a:t>02</a:t>
              </a:r>
              <a:endParaRPr lang="en-US" altLang="zh-CN" sz="2800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">
        <p:random/>
      </p:transition>
    </mc:Choice>
    <mc:Fallback>
      <p:transition spd="slow" advTm="1000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0" y="244475"/>
            <a:ext cx="12192000" cy="6622415"/>
            <a:chOff x="0" y="385"/>
            <a:chExt cx="19200" cy="10429"/>
          </a:xfrm>
        </p:grpSpPr>
        <p:grpSp>
          <p:nvGrpSpPr>
            <p:cNvPr id="3" name="组合 2"/>
            <p:cNvGrpSpPr/>
            <p:nvPr/>
          </p:nvGrpSpPr>
          <p:grpSpPr>
            <a:xfrm>
              <a:off x="0" y="385"/>
              <a:ext cx="19200" cy="10429"/>
              <a:chOff x="0" y="385"/>
              <a:chExt cx="19200" cy="10429"/>
            </a:xfrm>
          </p:grpSpPr>
          <p:pic>
            <p:nvPicPr>
              <p:cNvPr id="4" name="图片 3" descr="立夏荷花"/>
              <p:cNvPicPr>
                <a:picLocks noChangeAspect="1"/>
              </p:cNvPicPr>
              <p:nvPr/>
            </p:nvPicPr>
            <p:blipFill>
              <a:blip r:embed="rId1"/>
              <a:srcRect b="45165"/>
              <a:stretch>
                <a:fillRect/>
              </a:stretch>
            </p:blipFill>
            <p:spPr>
              <a:xfrm>
                <a:off x="0" y="3104"/>
                <a:ext cx="19200" cy="7710"/>
              </a:xfrm>
              <a:prstGeom prst="rect">
                <a:avLst/>
              </a:prstGeom>
            </p:spPr>
          </p:pic>
          <p:sp>
            <p:nvSpPr>
              <p:cNvPr id="6" name="矩形 5"/>
              <p:cNvSpPr/>
              <p:nvPr/>
            </p:nvSpPr>
            <p:spPr>
              <a:xfrm>
                <a:off x="396" y="385"/>
                <a:ext cx="18409" cy="10031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190500" algn="ctr" rotWithShape="0">
                  <a:schemeClr val="tx1">
                    <a:lumMod val="65000"/>
                    <a:lumOff val="3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2000"/>
                  </a:lnSpc>
                  <a:spcBef>
                    <a:spcPts val="205"/>
                  </a:spcBef>
                </a:pPr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0" name="文本框 9"/>
            <p:cNvSpPr txBox="1"/>
            <p:nvPr/>
          </p:nvSpPr>
          <p:spPr>
            <a:xfrm>
              <a:off x="7785" y="648"/>
              <a:ext cx="3631" cy="77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defTabSz="457200">
                <a:defRPr/>
              </a:pPr>
              <a:r>
                <a:rPr lang="zh-CN" altLang="en-US" sz="2600" kern="0" dirty="0">
                  <a:solidFill>
                    <a:srgbClr val="4D947C"/>
                  </a:solidFill>
                  <a:cs typeface="+mn-ea"/>
                  <a:sym typeface="+mn-lt"/>
                </a:rPr>
                <a:t>节气特点</a:t>
              </a:r>
              <a:endParaRPr lang="zh-CN" altLang="en-US" sz="2600" kern="0" dirty="0">
                <a:solidFill>
                  <a:srgbClr val="4D947C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094740" y="1332248"/>
            <a:ext cx="2987675" cy="587340"/>
          </a:xfrm>
          <a:prstGeom prst="rect">
            <a:avLst/>
          </a:prstGeom>
          <a:solidFill>
            <a:srgbClr val="90CB86"/>
          </a:solidFill>
        </p:spPr>
        <p:txBody>
          <a:bodyPr wrap="square" rtlCol="0" anchor="ctr" anchorCtr="1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>
                <a:solidFill>
                  <a:schemeClr val="bg1"/>
                </a:solidFill>
                <a:cs typeface="+mn-ea"/>
                <a:sym typeface="+mn-lt"/>
              </a:rPr>
              <a:t>节气气温</a:t>
            </a:r>
            <a:endParaRPr lang="zh-CN" altLang="en-US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095375" y="2085340"/>
            <a:ext cx="1000252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按气候学的标准，日平均气温稳定升达22℃以上为夏季开始，“立夏”前后，中国只有福州到南岭一线以南地区真正进入夏季，而东北和西北的部分地区这时则刚刚进入春季，全国大部分地区平均气温在18--20℃上下。华南其余的地区气温为20℃左右；而低海拔河谷则早在4月中旬初即感夏热，立夏时气温已达24℃以上。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094740" y="4202430"/>
            <a:ext cx="1011745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立夏以后，江南正式进入雨季，雨量和雨日均明显增多，连绵的阴雨不仅导致作物的湿害。还会引起多种病害的流行。小麦抽穗扬花是最易感染赤霉病的时期，若预计未来有温暖但多阴雨的天气，要抓紧在始花期到盛花期喷药防治。南方的棉花在阴雨连绵或乍暖乍寒的天气条件下，往往会引起炭疽病、立枯病等病害的暴发，造成大面积的死苗、缺苗。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94740" y="3449338"/>
            <a:ext cx="2987675" cy="587340"/>
          </a:xfrm>
          <a:prstGeom prst="rect">
            <a:avLst/>
          </a:prstGeom>
          <a:solidFill>
            <a:srgbClr val="90CB86"/>
          </a:solidFill>
        </p:spPr>
        <p:txBody>
          <a:bodyPr wrap="square" rtlCol="0" anchor="ctr" anchorCtr="1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>
                <a:solidFill>
                  <a:schemeClr val="bg1"/>
                </a:solidFill>
                <a:cs typeface="+mn-ea"/>
                <a:sym typeface="+mn-lt"/>
              </a:rPr>
              <a:t>雨水特点</a:t>
            </a:r>
            <a:endParaRPr lang="zh-CN" altLang="en-US" sz="240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">
        <p:random/>
      </p:transition>
    </mc:Choice>
    <mc:Fallback>
      <p:transition spd="slow" advTm="1000">
        <p:random/>
      </p:transition>
    </mc:Fallback>
  </mc:AlternateContent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qxpo3j00">
      <a:majorFont>
        <a:latin typeface="思源黑体 CN"/>
        <a:ea typeface="思源黑体 CN"/>
        <a:cs typeface=""/>
      </a:majorFont>
      <a:minorFont>
        <a:latin typeface="思源黑体 CN"/>
        <a:ea typeface="思源黑体 C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4128</Words>
  <Application>WPS 演示</Application>
  <PresentationFormat>宽屏</PresentationFormat>
  <Paragraphs>236</Paragraphs>
  <Slides>24</Slides>
  <Notes>22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Wingdings</vt:lpstr>
      <vt:lpstr>字魂146号-悠然字哉体</vt:lpstr>
      <vt:lpstr>等线</vt:lpstr>
      <vt:lpstr>Calibri</vt:lpstr>
      <vt:lpstr>思源黑体 CN</vt:lpstr>
      <vt:lpstr>黑体</vt:lpstr>
      <vt:lpstr>Arial Unicode MS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铭</cp:lastModifiedBy>
  <cp:revision>180</cp:revision>
  <dcterms:created xsi:type="dcterms:W3CDTF">2019-06-19T02:08:00Z</dcterms:created>
  <dcterms:modified xsi:type="dcterms:W3CDTF">2022-01-19T08:58:35Z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2052-11.1.0.11194</vt:lpwstr>
  </property>
  <property fmtid="{D5CDD505-2E9C-101B-9397-08002B2CF9AE}" pid="3" name="ICV">
    <vt:lpwstr>4B802B81D3BF46F78ABD6E8DDFD3E072</vt:lpwstr>
  </property>
</Properties>
</file>