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4" r:id="rId10"/>
    <p:sldId id="269" r:id="rId11"/>
    <p:sldId id="270" r:id="rId12"/>
    <p:sldId id="271" r:id="rId13"/>
    <p:sldId id="272" r:id="rId14"/>
    <p:sldId id="267" r:id="rId15"/>
    <p:sldId id="273" r:id="rId16"/>
    <p:sldId id="274" r:id="rId17"/>
    <p:sldId id="275" r:id="rId18"/>
    <p:sldId id="278" r:id="rId19"/>
    <p:sldId id="268" r:id="rId20"/>
    <p:sldId id="279" r:id="rId21"/>
    <p:sldId id="280" r:id="rId22"/>
    <p:sldId id="282" r:id="rId23"/>
  </p:sldIdLst>
  <p:sldSz cx="12192000" cy="6858000"/>
  <p:notesSz cx="6858000" cy="9144000"/>
  <p:embeddedFontLst>
    <p:embeddedFont>
      <p:font typeface="汉仪粗简黑简" panose="00020600040101010101" charset="-122"/>
      <p:regular r:id="rId29"/>
    </p:embeddedFont>
    <p:embeddedFont>
      <p:font typeface="汉仪书魂体简" panose="02010600000101010101" charset="-122"/>
      <p:regular r:id="rId30"/>
    </p:embeddedFont>
    <p:embeddedFont>
      <p:font typeface="汉仪程行简" panose="00020600040101010101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13A8"/>
    <a:srgbClr val="FED9C3"/>
    <a:srgbClr val="CFDBFE"/>
    <a:srgbClr val="FED9C9"/>
    <a:srgbClr val="E5DDF1"/>
    <a:srgbClr val="8663BF"/>
    <a:srgbClr val="592F78"/>
    <a:srgbClr val="592F79"/>
    <a:srgbClr val="7253AE"/>
    <a:srgbClr val="A0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粗简黑简" panose="00020600040101010101" charset="-122"/>
              </a:rPr>
            </a:fld>
            <a:endParaRPr lang="zh-CN" altLang="en-US">
              <a:latin typeface="汉仪粗简黑简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粗简黑简" panose="00020600040101010101" charset="-122"/>
              </a:rPr>
            </a:fld>
            <a:endParaRPr lang="zh-CN" altLang="en-US">
              <a:latin typeface="汉仪粗简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粗简黑简" panose="00020600040101010101" charset="-122"/>
        <a:ea typeface="汉仪粗简黑简" panose="00020600040101010101" charset="-122"/>
        <a:cs typeface="汉仪粗简黑简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粗简黑简" panose="00020600040101010101" charset="-122"/>
        <a:ea typeface="汉仪粗简黑简" panose="00020600040101010101" charset="-122"/>
        <a:cs typeface="汉仪粗简黑简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粗简黑简" panose="00020600040101010101" charset="-122"/>
        <a:ea typeface="汉仪粗简黑简" panose="00020600040101010101" charset="-122"/>
        <a:cs typeface="汉仪粗简黑简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粗简黑简" panose="00020600040101010101" charset="-122"/>
        <a:ea typeface="汉仪粗简黑简" panose="00020600040101010101" charset="-122"/>
        <a:cs typeface="汉仪粗简黑简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粗简黑简" panose="00020600040101010101" charset="-122"/>
        <a:ea typeface="汉仪粗简黑简" panose="00020600040101010101" charset="-122"/>
        <a:cs typeface="汉仪粗简黑简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730" y="97790"/>
            <a:ext cx="10515600" cy="756920"/>
          </a:xfrm>
        </p:spPr>
        <p:txBody>
          <a:bodyPr/>
          <a:lstStyle>
            <a:lvl1pPr>
              <a:defRPr sz="3600">
                <a:latin typeface="汉仪粗简黑简" panose="00020600040101010101" charset="-122"/>
                <a:ea typeface="汉仪粗简黑简" panose="000206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3090" y="1104265"/>
            <a:ext cx="10515600" cy="4351338"/>
          </a:xfrm>
        </p:spPr>
        <p:txBody>
          <a:bodyPr/>
          <a:lstStyle>
            <a:lvl1pPr eaLnBrk="1" fontAlgn="auto" latinLnBrk="0" hangingPunct="1">
              <a:lnSpc>
                <a:spcPct val="120000"/>
              </a:lnSpc>
              <a:defRPr sz="2800">
                <a:latin typeface="汉仪粗简黑简" panose="00020600040101010101" charset="-122"/>
                <a:ea typeface="汉仪粗简黑简" panose="00020600040101010101" charset="-122"/>
              </a:defRPr>
            </a:lvl1pPr>
            <a:lvl2pPr eaLnBrk="1" fontAlgn="auto" latinLnBrk="0" hangingPunct="1">
              <a:lnSpc>
                <a:spcPct val="120000"/>
              </a:lnSpc>
              <a:defRPr sz="2800">
                <a:latin typeface="汉仪粗简黑简" panose="00020600040101010101" charset="-122"/>
                <a:ea typeface="汉仪粗简黑简" panose="00020600040101010101" charset="-122"/>
              </a:defRPr>
            </a:lvl2pPr>
            <a:lvl3pPr eaLnBrk="1" fontAlgn="auto" latinLnBrk="0" hangingPunct="1">
              <a:lnSpc>
                <a:spcPct val="120000"/>
              </a:lnSpc>
              <a:defRPr sz="2800">
                <a:latin typeface="汉仪粗简黑简" panose="00020600040101010101" charset="-122"/>
                <a:ea typeface="汉仪粗简黑简" panose="00020600040101010101" charset="-122"/>
              </a:defRPr>
            </a:lvl3pPr>
            <a:lvl4pPr eaLnBrk="1" fontAlgn="auto" latinLnBrk="0" hangingPunct="1">
              <a:lnSpc>
                <a:spcPct val="120000"/>
              </a:lnSpc>
              <a:defRPr sz="2800">
                <a:latin typeface="汉仪粗简黑简" panose="00020600040101010101" charset="-122"/>
                <a:ea typeface="汉仪粗简黑简" panose="00020600040101010101" charset="-122"/>
              </a:defRPr>
            </a:lvl4pPr>
            <a:lvl5pPr eaLnBrk="1" fontAlgn="auto" latinLnBrk="0" hangingPunct="1">
              <a:lnSpc>
                <a:spcPct val="120000"/>
              </a:lnSpc>
              <a:defRPr sz="2800">
                <a:latin typeface="汉仪粗简黑简" panose="00020600040101010101" charset="-122"/>
                <a:ea typeface="汉仪粗简黑简" panose="00020600040101010101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lum bright="70000" contrast="-64000"/>
          </a:blip>
          <a:srcRect l="10943" t="94902" r="2" b="2111"/>
          <a:stretch>
            <a:fillRect/>
          </a:stretch>
        </p:blipFill>
        <p:spPr>
          <a:xfrm>
            <a:off x="0" y="6665595"/>
            <a:ext cx="12192000" cy="204470"/>
          </a:xfrm>
          <a:prstGeom prst="rect">
            <a:avLst/>
          </a:prstGeom>
        </p:spPr>
      </p:pic>
      <p:sp>
        <p:nvSpPr>
          <p:cNvPr id="10" name="流程图: 可选过程 9"/>
          <p:cNvSpPr/>
          <p:nvPr userDrawn="1"/>
        </p:nvSpPr>
        <p:spPr>
          <a:xfrm>
            <a:off x="635" y="757555"/>
            <a:ext cx="12190730" cy="201930"/>
          </a:xfrm>
          <a:prstGeom prst="flowChartAlternateProcess">
            <a:avLst/>
          </a:prstGeom>
          <a:gradFill>
            <a:gsLst>
              <a:gs pos="20000">
                <a:srgbClr val="592F78"/>
              </a:gs>
              <a:gs pos="20000">
                <a:srgbClr val="E5DDF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粗简黑简" panose="00020600040101010101" charset="-122"/>
          <a:ea typeface="汉仪粗简黑简" panose="00020600040101010101" charset="-122"/>
          <a:cs typeface="汉仪粗简黑简" panose="0002060004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粗简黑简" panose="00020600040101010101" charset="-122"/>
          <a:ea typeface="汉仪粗简黑简" panose="00020600040101010101" charset="-122"/>
          <a:cs typeface="汉仪粗简黑简" panose="0002060004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粗简黑简" panose="00020600040101010101" charset="-122"/>
          <a:ea typeface="汉仪粗简黑简" panose="00020600040101010101" charset="-122"/>
          <a:cs typeface="汉仪粗简黑简" panose="0002060004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粗简黑简" panose="00020600040101010101" charset="-122"/>
          <a:ea typeface="汉仪粗简黑简" panose="00020600040101010101" charset="-122"/>
          <a:cs typeface="汉仪粗简黑简" panose="0002060004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粗简黑简" panose="00020600040101010101" charset="-122"/>
          <a:ea typeface="汉仪粗简黑简" panose="00020600040101010101" charset="-122"/>
          <a:cs typeface="汉仪粗简黑简" panose="0002060004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粗简黑简" panose="00020600040101010101" charset="-122"/>
          <a:ea typeface="汉仪粗简黑简" panose="00020600040101010101" charset="-122"/>
          <a:cs typeface="汉仪粗简黑简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1" Type="http://schemas.openxmlformats.org/officeDocument/2006/relationships/slideLayout" Target="../slideLayouts/slideLayout2.xml"/><Relationship Id="rId30" Type="http://schemas.openxmlformats.org/officeDocument/2006/relationships/tags" Target="../tags/tag31.xml"/><Relationship Id="rId3" Type="http://schemas.openxmlformats.org/officeDocument/2006/relationships/tags" Target="../tags/tag4.xml"/><Relationship Id="rId29" Type="http://schemas.openxmlformats.org/officeDocument/2006/relationships/tags" Target="../tags/tag30.xml"/><Relationship Id="rId28" Type="http://schemas.openxmlformats.org/officeDocument/2006/relationships/tags" Target="../tags/tag29.xml"/><Relationship Id="rId27" Type="http://schemas.openxmlformats.org/officeDocument/2006/relationships/tags" Target="../tags/tag28.xml"/><Relationship Id="rId26" Type="http://schemas.openxmlformats.org/officeDocument/2006/relationships/tags" Target="../tags/tag27.xml"/><Relationship Id="rId25" Type="http://schemas.openxmlformats.org/officeDocument/2006/relationships/tags" Target="../tags/tag26.xml"/><Relationship Id="rId24" Type="http://schemas.openxmlformats.org/officeDocument/2006/relationships/tags" Target="../tags/tag25.xml"/><Relationship Id="rId23" Type="http://schemas.openxmlformats.org/officeDocument/2006/relationships/tags" Target="../tags/tag24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tags" Target="../tags/tag3.xml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16.png"/><Relationship Id="rId4" Type="http://schemas.openxmlformats.org/officeDocument/2006/relationships/image" Target="../media/image2.svg"/><Relationship Id="rId3" Type="http://schemas.openxmlformats.org/officeDocument/2006/relationships/image" Target="../media/image15.png"/><Relationship Id="rId2" Type="http://schemas.openxmlformats.org/officeDocument/2006/relationships/image" Target="../media/image1.sv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809365" y="4135755"/>
            <a:ext cx="4826000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500">
                <a:latin typeface="汉仪书魂体简" panose="02010600000101010101" charset="-122"/>
                <a:ea typeface="汉仪书魂体简" panose="02010600000101010101" charset="-122"/>
                <a:cs typeface="汉仪粗简黑简" panose="00020600040101010101" charset="-122"/>
              </a:rPr>
              <a:t>招贤纳士</a:t>
            </a:r>
            <a:endParaRPr lang="zh-CN" altLang="en-US" sz="6500">
              <a:latin typeface="汉仪书魂体简" panose="02010600000101010101" charset="-122"/>
              <a:ea typeface="汉仪书魂体简" panose="02010600000101010101" charset="-122"/>
              <a:cs typeface="汉仪粗简黑简" panose="0002060004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b="35952"/>
          <a:stretch>
            <a:fillRect/>
          </a:stretch>
        </p:blipFill>
        <p:spPr>
          <a:xfrm>
            <a:off x="-12065" y="0"/>
            <a:ext cx="12204065" cy="3908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t="83954" b="13725"/>
          <a:stretch>
            <a:fillRect/>
          </a:stretch>
        </p:blipFill>
        <p:spPr>
          <a:xfrm>
            <a:off x="-12065" y="3780790"/>
            <a:ext cx="12204065" cy="14160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3781425" y="5168265"/>
            <a:ext cx="4906645" cy="0"/>
          </a:xfrm>
          <a:prstGeom prst="line">
            <a:avLst/>
          </a:prstGeom>
          <a:ln w="57150">
            <a:solidFill>
              <a:srgbClr val="8C73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554730" y="5342890"/>
            <a:ext cx="53384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适用于各类校园招聘活动</a:t>
            </a:r>
            <a:r>
              <a:rPr lang="en-US" altLang="zh-CN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 |  </a:t>
            </a: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企事业精英招募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661410" y="5920105"/>
            <a:ext cx="2049780" cy="548640"/>
            <a:chOff x="5942" y="9455"/>
            <a:chExt cx="3228" cy="864"/>
          </a:xfrm>
        </p:grpSpPr>
        <p:sp>
          <p:nvSpPr>
            <p:cNvPr id="36" name="文本框 35"/>
            <p:cNvSpPr txBox="1"/>
            <p:nvPr/>
          </p:nvSpPr>
          <p:spPr>
            <a:xfrm>
              <a:off x="5994" y="9597"/>
              <a:ext cx="317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汇报人：</a:t>
              </a:r>
              <a:r>
                <a:rPr lang="en-US" altLang="zh-CN" sz="20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XXX</a:t>
              </a:r>
              <a:endParaRPr lang="en-US" altLang="zh-CN" sz="20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42" y="9455"/>
              <a:ext cx="3227" cy="864"/>
            </a:xfrm>
            <a:prstGeom prst="rect">
              <a:avLst/>
            </a:prstGeom>
            <a:noFill/>
            <a:ln>
              <a:solidFill>
                <a:srgbClr val="8C73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62065" y="5916295"/>
            <a:ext cx="2419350" cy="548640"/>
            <a:chOff x="10591" y="9449"/>
            <a:chExt cx="3810" cy="864"/>
          </a:xfrm>
        </p:grpSpPr>
        <p:sp>
          <p:nvSpPr>
            <p:cNvPr id="37" name="文本框 36"/>
            <p:cNvSpPr txBox="1"/>
            <p:nvPr/>
          </p:nvSpPr>
          <p:spPr>
            <a:xfrm>
              <a:off x="10591" y="9574"/>
              <a:ext cx="381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日期：20XX年XX月</a:t>
              </a:r>
              <a:endParaRPr lang="zh-CN" altLang="en-US" sz="20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591" y="9449"/>
              <a:ext cx="3810" cy="864"/>
            </a:xfrm>
            <a:prstGeom prst="rect">
              <a:avLst/>
            </a:prstGeom>
            <a:noFill/>
            <a:ln>
              <a:solidFill>
                <a:srgbClr val="8C73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5302" y="4263023"/>
            <a:ext cx="2648197" cy="2161309"/>
            <a:chOff x="3289465" y="1959429"/>
            <a:chExt cx="2648197" cy="2161309"/>
          </a:xfrm>
        </p:grpSpPr>
        <p:sp>
          <p:nvSpPr>
            <p:cNvPr id="17" name="六边形 16"/>
            <p:cNvSpPr/>
            <p:nvPr/>
          </p:nvSpPr>
          <p:spPr>
            <a:xfrm>
              <a:off x="3479469" y="1959429"/>
              <a:ext cx="2458193" cy="2161309"/>
            </a:xfrm>
            <a:prstGeom prst="hexagon">
              <a:avLst/>
            </a:prstGeom>
            <a:solidFill>
              <a:srgbClr val="592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C00000"/>
                </a:solidFill>
                <a:cs typeface="汉仪粗简黑简" panose="00020600040101010101" charset="-122"/>
              </a:endParaRPr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289465" y="2137560"/>
              <a:ext cx="2224373" cy="183770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9204657" y="4263023"/>
            <a:ext cx="2648197" cy="2161309"/>
            <a:chOff x="3289465" y="1959429"/>
            <a:chExt cx="2648197" cy="2161309"/>
          </a:xfrm>
        </p:grpSpPr>
        <p:sp>
          <p:nvSpPr>
            <p:cNvPr id="19" name="六边形 18"/>
            <p:cNvSpPr/>
            <p:nvPr/>
          </p:nvSpPr>
          <p:spPr>
            <a:xfrm>
              <a:off x="3479469" y="1959429"/>
              <a:ext cx="2458193" cy="2161309"/>
            </a:xfrm>
            <a:prstGeom prst="hexagon">
              <a:avLst/>
            </a:prstGeom>
            <a:solidFill>
              <a:srgbClr val="592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C00000"/>
                </a:solidFill>
                <a:cs typeface="汉仪粗简黑简" panose="00020600040101010101" charset="-122"/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>
              <a:off x="3289465" y="2137560"/>
              <a:ext cx="2224373" cy="183770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099820" y="4673600"/>
            <a:ext cx="1317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latin typeface="汉仪书魂体简" panose="02010600000101010101" charset="-122"/>
                <a:ea typeface="汉仪书魂体简" panose="02010600000101010101" charset="-122"/>
                <a:cs typeface="汉仪粗简黑简" panose="00020600040101010101" charset="-122"/>
              </a:rPr>
              <a:t>诚</a:t>
            </a:r>
            <a:endParaRPr lang="zh-CN" altLang="en-US" sz="8000">
              <a:latin typeface="汉仪书魂体简" panose="02010600000101010101" charset="-122"/>
              <a:ea typeface="汉仪书魂体简" panose="02010600000101010101" charset="-122"/>
              <a:cs typeface="汉仪粗简黑简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850120" y="4673600"/>
            <a:ext cx="1317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latin typeface="汉仪书魂体简" panose="02010600000101010101" charset="-122"/>
                <a:ea typeface="汉仪书魂体简" panose="02010600000101010101" charset="-122"/>
                <a:cs typeface="汉仪粗简黑简" panose="00020600040101010101" charset="-122"/>
              </a:rPr>
              <a:t>聘</a:t>
            </a:r>
            <a:endParaRPr lang="zh-CN" altLang="en-US" sz="8000">
              <a:latin typeface="汉仪书魂体简" panose="02010600000101010101" charset="-122"/>
              <a:ea typeface="汉仪书魂体简" panose="0201060000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0835" y="77470"/>
            <a:ext cx="6546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第二部分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人才理念</a:t>
            </a:r>
            <a:endParaRPr lang="zh-CN" altLang="en-US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89025" y="2044700"/>
            <a:ext cx="2310130" cy="3182620"/>
            <a:chOff x="1643" y="3220"/>
            <a:chExt cx="3638" cy="5012"/>
          </a:xfrm>
        </p:grpSpPr>
        <p:grpSp>
          <p:nvGrpSpPr>
            <p:cNvPr id="9" name="组合 8"/>
            <p:cNvGrpSpPr/>
            <p:nvPr/>
          </p:nvGrpSpPr>
          <p:grpSpPr>
            <a:xfrm>
              <a:off x="1697" y="3220"/>
              <a:ext cx="3583" cy="2059"/>
              <a:chOff x="1844" y="2441"/>
              <a:chExt cx="3583" cy="2059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844" y="3872"/>
                <a:ext cx="3583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2000">
                    <a:latin typeface="汉仪粗简黑简" panose="00020600040101010101" charset="-122"/>
                    <a:ea typeface="汉仪粗简黑简" panose="00020600040101010101" charset="-122"/>
                    <a:cs typeface="汉仪粗简黑简" panose="00020600040101010101" charset="-122"/>
                  </a:rPr>
                  <a:t>想干事的人有机会</a:t>
                </a:r>
                <a:endParaRPr lang="zh-CN" altLang="en-US" sz="20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endParaRPr>
              </a:p>
            </p:txBody>
          </p:sp>
          <p:sp>
            <p:nvSpPr>
              <p:cNvPr id="7" name="前凸带形 6"/>
              <p:cNvSpPr/>
              <p:nvPr/>
            </p:nvSpPr>
            <p:spPr>
              <a:xfrm>
                <a:off x="1994" y="2441"/>
                <a:ext cx="3176" cy="1162"/>
              </a:xfrm>
              <a:prstGeom prst="ribbon">
                <a:avLst/>
              </a:prstGeom>
              <a:solidFill>
                <a:srgbClr val="8663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077" y="2745"/>
                <a:ext cx="938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en-US" altLang="zh-CN" sz="2800">
                    <a:solidFill>
                      <a:schemeClr val="bg1"/>
                    </a:solidFill>
                    <a:latin typeface="汉仪粗简黑简" panose="00020600040101010101" charset="-122"/>
                    <a:ea typeface="汉仪粗简黑简" panose="00020600040101010101" charset="-122"/>
                    <a:cs typeface="汉仪粗简黑简" panose="00020600040101010101" charset="-122"/>
                  </a:rPr>
                  <a:t>01</a:t>
                </a:r>
                <a:endParaRPr lang="en-US" altLang="zh-CN" sz="2800">
                  <a:solidFill>
                    <a:schemeClr val="bg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endParaRP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1703" y="5364"/>
              <a:ext cx="3521" cy="0"/>
            </a:xfrm>
            <a:prstGeom prst="line">
              <a:avLst/>
            </a:prstGeom>
            <a:ln w="92075" cmpd="tri">
              <a:solidFill>
                <a:srgbClr val="592F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等腰三角形 11"/>
            <p:cNvSpPr/>
            <p:nvPr/>
          </p:nvSpPr>
          <p:spPr>
            <a:xfrm flipV="1">
              <a:off x="3172" y="5401"/>
              <a:ext cx="418" cy="418"/>
            </a:xfrm>
            <a:prstGeom prst="triangle">
              <a:avLst/>
            </a:prstGeom>
            <a:solidFill>
              <a:srgbClr val="866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43" y="6230"/>
              <a:ext cx="3638" cy="200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此处添加详细文本描述，建议与标题相关并符合整体语言风格，语言描述尽量简洁生动</a:t>
              </a:r>
              <a:endPara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30750" y="2044700"/>
            <a:ext cx="2310130" cy="3182620"/>
            <a:chOff x="1643" y="3220"/>
            <a:chExt cx="3638" cy="5012"/>
          </a:xfrm>
        </p:grpSpPr>
        <p:grpSp>
          <p:nvGrpSpPr>
            <p:cNvPr id="16" name="组合 15"/>
            <p:cNvGrpSpPr/>
            <p:nvPr/>
          </p:nvGrpSpPr>
          <p:grpSpPr>
            <a:xfrm>
              <a:off x="1697" y="3220"/>
              <a:ext cx="3583" cy="2059"/>
              <a:chOff x="1844" y="2441"/>
              <a:chExt cx="3583" cy="2059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844" y="3872"/>
                <a:ext cx="3583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2000">
                    <a:latin typeface="汉仪粗简黑简" panose="00020600040101010101" charset="-122"/>
                    <a:ea typeface="汉仪粗简黑简" panose="00020600040101010101" charset="-122"/>
                    <a:cs typeface="汉仪粗简黑简" panose="00020600040101010101" charset="-122"/>
                  </a:rPr>
                  <a:t>能干事的人有平台</a:t>
                </a:r>
                <a:endParaRPr lang="zh-CN" altLang="en-US" sz="20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endParaRPr>
              </a:p>
            </p:txBody>
          </p:sp>
          <p:sp>
            <p:nvSpPr>
              <p:cNvPr id="18" name="前凸带形 17"/>
              <p:cNvSpPr/>
              <p:nvPr/>
            </p:nvSpPr>
            <p:spPr>
              <a:xfrm>
                <a:off x="1994" y="2441"/>
                <a:ext cx="3176" cy="1162"/>
              </a:xfrm>
              <a:prstGeom prst="ribbon">
                <a:avLst/>
              </a:prstGeom>
              <a:solidFill>
                <a:srgbClr val="FED9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077" y="2745"/>
                <a:ext cx="938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en-US" altLang="zh-CN" sz="2800">
                    <a:solidFill>
                      <a:schemeClr val="bg1"/>
                    </a:solidFill>
                    <a:latin typeface="汉仪粗简黑简" panose="00020600040101010101" charset="-122"/>
                    <a:ea typeface="汉仪粗简黑简" panose="00020600040101010101" charset="-122"/>
                    <a:cs typeface="汉仪粗简黑简" panose="00020600040101010101" charset="-122"/>
                  </a:rPr>
                  <a:t>02</a:t>
                </a:r>
                <a:endParaRPr lang="en-US" altLang="zh-CN" sz="2800">
                  <a:solidFill>
                    <a:schemeClr val="bg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1703" y="5364"/>
              <a:ext cx="3521" cy="0"/>
            </a:xfrm>
            <a:prstGeom prst="line">
              <a:avLst/>
            </a:prstGeom>
            <a:ln w="92075" cmpd="tri">
              <a:solidFill>
                <a:srgbClr val="FED9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等腰三角形 20"/>
            <p:cNvSpPr/>
            <p:nvPr/>
          </p:nvSpPr>
          <p:spPr>
            <a:xfrm flipV="1">
              <a:off x="3172" y="5401"/>
              <a:ext cx="418" cy="418"/>
            </a:xfrm>
            <a:prstGeom prst="triangle">
              <a:avLst/>
            </a:prstGeom>
            <a:solidFill>
              <a:srgbClr val="FED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43" y="6230"/>
              <a:ext cx="3638" cy="200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此处添加详细文本描述，建议与标题相关并符合整体语言风格，语言描述尽量简洁生动</a:t>
              </a:r>
              <a:endPara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72475" y="2044700"/>
            <a:ext cx="2310130" cy="3182620"/>
            <a:chOff x="1643" y="3220"/>
            <a:chExt cx="3638" cy="5012"/>
          </a:xfrm>
        </p:grpSpPr>
        <p:grpSp>
          <p:nvGrpSpPr>
            <p:cNvPr id="24" name="组合 23"/>
            <p:cNvGrpSpPr/>
            <p:nvPr/>
          </p:nvGrpSpPr>
          <p:grpSpPr>
            <a:xfrm>
              <a:off x="1697" y="3220"/>
              <a:ext cx="3583" cy="2059"/>
              <a:chOff x="1844" y="2441"/>
              <a:chExt cx="3583" cy="2059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844" y="3872"/>
                <a:ext cx="3583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2000">
                    <a:latin typeface="汉仪粗简黑简" panose="00020600040101010101" charset="-122"/>
                    <a:ea typeface="汉仪粗简黑简" panose="00020600040101010101" charset="-122"/>
                    <a:cs typeface="汉仪粗简黑简" panose="00020600040101010101" charset="-122"/>
                  </a:rPr>
                  <a:t>干成事的人有地位</a:t>
                </a:r>
                <a:endParaRPr lang="zh-CN" altLang="en-US" sz="20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endParaRPr>
              </a:p>
            </p:txBody>
          </p:sp>
          <p:sp>
            <p:nvSpPr>
              <p:cNvPr id="26" name="前凸带形 25"/>
              <p:cNvSpPr/>
              <p:nvPr/>
            </p:nvSpPr>
            <p:spPr>
              <a:xfrm>
                <a:off x="1994" y="2441"/>
                <a:ext cx="3176" cy="1162"/>
              </a:xfrm>
              <a:prstGeom prst="ribbon">
                <a:avLst/>
              </a:prstGeom>
              <a:solidFill>
                <a:srgbClr val="CFDB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077" y="2745"/>
                <a:ext cx="938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en-US" altLang="zh-CN" sz="2800">
                    <a:solidFill>
                      <a:schemeClr val="bg1"/>
                    </a:solidFill>
                    <a:latin typeface="汉仪粗简黑简" panose="00020600040101010101" charset="-122"/>
                    <a:ea typeface="汉仪粗简黑简" panose="00020600040101010101" charset="-122"/>
                    <a:cs typeface="汉仪粗简黑简" panose="00020600040101010101" charset="-122"/>
                  </a:rPr>
                  <a:t>03</a:t>
                </a:r>
                <a:endParaRPr lang="en-US" altLang="zh-CN" sz="2800">
                  <a:solidFill>
                    <a:schemeClr val="bg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endParaRPr>
              </a:p>
            </p:txBody>
          </p:sp>
        </p:grpSp>
        <p:cxnSp>
          <p:nvCxnSpPr>
            <p:cNvPr id="28" name="直接连接符 27"/>
            <p:cNvCxnSpPr/>
            <p:nvPr/>
          </p:nvCxnSpPr>
          <p:spPr>
            <a:xfrm>
              <a:off x="1703" y="5364"/>
              <a:ext cx="3521" cy="0"/>
            </a:xfrm>
            <a:prstGeom prst="line">
              <a:avLst/>
            </a:prstGeom>
            <a:ln w="92075" cmpd="tri">
              <a:solidFill>
                <a:srgbClr val="CFDB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flipV="1">
              <a:off x="3172" y="5401"/>
              <a:ext cx="418" cy="418"/>
            </a:xfrm>
            <a:prstGeom prst="triangle">
              <a:avLst/>
            </a:prstGeom>
            <a:solidFill>
              <a:srgbClr val="CFD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643" y="6230"/>
              <a:ext cx="3638" cy="200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此处添加详细文本描述，建议与标题相关并符合整体语言风格，语言描述尽量简洁生动</a:t>
              </a:r>
              <a:endPara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0835" y="77470"/>
            <a:ext cx="6546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第二部分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员工活动</a:t>
            </a:r>
            <a:endParaRPr lang="zh-CN" altLang="en-US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573530"/>
            <a:ext cx="3677920" cy="22707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1025" y="3844290"/>
            <a:ext cx="3699510" cy="2327910"/>
          </a:xfrm>
          <a:prstGeom prst="rect">
            <a:avLst/>
          </a:prstGeom>
          <a:solidFill>
            <a:srgbClr val="E5D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2091690" y="3463290"/>
            <a:ext cx="656590" cy="610870"/>
          </a:xfrm>
          <a:prstGeom prst="triangle">
            <a:avLst/>
          </a:prstGeom>
          <a:solidFill>
            <a:srgbClr val="E5D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49680" y="401701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免费瑜伽训练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8025" y="1569085"/>
            <a:ext cx="3699510" cy="226949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18025" y="3838575"/>
            <a:ext cx="3699510" cy="2327910"/>
          </a:xfrm>
          <a:prstGeom prst="rect">
            <a:avLst/>
          </a:prstGeom>
          <a:solidFill>
            <a:srgbClr val="CFDB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t="10704" b="24643"/>
          <a:stretch>
            <a:fillRect/>
          </a:stretch>
        </p:blipFill>
        <p:spPr>
          <a:xfrm>
            <a:off x="8366125" y="1606550"/>
            <a:ext cx="3445510" cy="219456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366125" y="3801110"/>
            <a:ext cx="3434080" cy="2327910"/>
          </a:xfrm>
          <a:prstGeom prst="rect">
            <a:avLst/>
          </a:prstGeom>
          <a:solidFill>
            <a:srgbClr val="866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6039485" y="3474720"/>
            <a:ext cx="656590" cy="610870"/>
          </a:xfrm>
          <a:prstGeom prst="triangle">
            <a:avLst/>
          </a:prstGeom>
          <a:solidFill>
            <a:srgbClr val="CFDB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9760585" y="3474720"/>
            <a:ext cx="656590" cy="610870"/>
          </a:xfrm>
          <a:prstGeom prst="triangle">
            <a:avLst/>
          </a:prstGeom>
          <a:solidFill>
            <a:srgbClr val="866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1380" y="4538980"/>
            <a:ext cx="3173730" cy="1271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此处添加详细文本描述，建议与标题相关并符合整体语言风格，语言描述尽量简洁生动，文字需要有活力</a:t>
            </a:r>
            <a:endParaRPr lang="zh-CN" altLang="en-US" sz="1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75250" y="402844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免费烘焙培训</a:t>
            </a:r>
            <a:endParaRPr lang="en-US" altLang="zh-CN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06950" y="4550410"/>
            <a:ext cx="3173730" cy="1271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此处添加详细文本描述，建议与标题相关并符合整体语言风格，语言描述尽量简洁生动，文字需要有活力</a:t>
            </a:r>
            <a:endParaRPr lang="zh-CN" altLang="en-US" sz="1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29370" y="403987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团体户外活动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61070" y="4561840"/>
            <a:ext cx="3173730" cy="1271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此处添加详细文本描述，建议与标题相关并符合整体语言风格，语言描述尽量简洁生动，文字需要有活力</a:t>
            </a:r>
            <a:endParaRPr lang="zh-CN" altLang="en-US" sz="1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0835" y="77470"/>
            <a:ext cx="6546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第二部分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员工福利</a:t>
            </a:r>
            <a:endParaRPr lang="zh-CN" altLang="en-US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92705" y="1320800"/>
            <a:ext cx="7075104" cy="5110263"/>
            <a:chOff x="2685" y="1753"/>
            <a:chExt cx="12278" cy="8827"/>
          </a:xfrm>
        </p:grpSpPr>
        <p:sp>
          <p:nvSpPr>
            <p:cNvPr id="4" name="六边形 3"/>
            <p:cNvSpPr/>
            <p:nvPr/>
          </p:nvSpPr>
          <p:spPr>
            <a:xfrm>
              <a:off x="2685" y="2951"/>
              <a:ext cx="2831" cy="2378"/>
            </a:xfrm>
            <a:prstGeom prst="hexagon">
              <a:avLst/>
            </a:prstGeom>
            <a:solidFill>
              <a:srgbClr val="FED9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5" name="六边形 4"/>
            <p:cNvSpPr/>
            <p:nvPr/>
          </p:nvSpPr>
          <p:spPr>
            <a:xfrm>
              <a:off x="5026" y="1753"/>
              <a:ext cx="2831" cy="2378"/>
            </a:xfrm>
            <a:prstGeom prst="hexagon">
              <a:avLst/>
            </a:prstGeom>
            <a:solidFill>
              <a:srgbClr val="A0D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6" name="六边形 5"/>
            <p:cNvSpPr/>
            <p:nvPr/>
          </p:nvSpPr>
          <p:spPr>
            <a:xfrm>
              <a:off x="7349" y="2951"/>
              <a:ext cx="2831" cy="2378"/>
            </a:xfrm>
            <a:prstGeom prst="hexagon">
              <a:avLst/>
            </a:prstGeom>
            <a:solidFill>
              <a:srgbClr val="FED9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>
              <a:off x="9726" y="1813"/>
              <a:ext cx="2831" cy="2378"/>
            </a:xfrm>
            <a:prstGeom prst="hexagon">
              <a:avLst/>
            </a:prstGeom>
            <a:solidFill>
              <a:srgbClr val="CFD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8" name="六边形 7"/>
            <p:cNvSpPr/>
            <p:nvPr/>
          </p:nvSpPr>
          <p:spPr>
            <a:xfrm>
              <a:off x="12132" y="3106"/>
              <a:ext cx="2831" cy="2378"/>
            </a:xfrm>
            <a:prstGeom prst="hexagon">
              <a:avLst/>
            </a:prstGeom>
            <a:solidFill>
              <a:srgbClr val="FED9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9" name="六边形 8"/>
            <p:cNvSpPr/>
            <p:nvPr/>
          </p:nvSpPr>
          <p:spPr>
            <a:xfrm>
              <a:off x="12053" y="5645"/>
              <a:ext cx="2831" cy="2378"/>
            </a:xfrm>
            <a:prstGeom prst="hexagon">
              <a:avLst/>
            </a:prstGeom>
            <a:solidFill>
              <a:srgbClr val="CFD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>
              <a:off x="9666" y="6932"/>
              <a:ext cx="2831" cy="2378"/>
            </a:xfrm>
            <a:prstGeom prst="hexagon">
              <a:avLst/>
            </a:prstGeom>
            <a:solidFill>
              <a:srgbClr val="FED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2685" y="5444"/>
              <a:ext cx="2831" cy="2378"/>
            </a:xfrm>
            <a:prstGeom prst="hexagon">
              <a:avLst/>
            </a:prstGeom>
            <a:solidFill>
              <a:srgbClr val="CFD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4" name="六边形 13"/>
            <p:cNvSpPr/>
            <p:nvPr/>
          </p:nvSpPr>
          <p:spPr>
            <a:xfrm>
              <a:off x="4966" y="6797"/>
              <a:ext cx="2831" cy="2378"/>
            </a:xfrm>
            <a:prstGeom prst="hexagon">
              <a:avLst/>
            </a:prstGeom>
            <a:solidFill>
              <a:srgbClr val="FED9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5" name="六边形 14"/>
            <p:cNvSpPr/>
            <p:nvPr/>
          </p:nvSpPr>
          <p:spPr>
            <a:xfrm>
              <a:off x="7289" y="8202"/>
              <a:ext cx="2831" cy="2378"/>
            </a:xfrm>
            <a:prstGeom prst="hexagon">
              <a:avLst/>
            </a:prstGeom>
            <a:solidFill>
              <a:srgbClr val="866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7" name="六边形 16"/>
            <p:cNvSpPr/>
            <p:nvPr/>
          </p:nvSpPr>
          <p:spPr>
            <a:xfrm>
              <a:off x="5026" y="4205"/>
              <a:ext cx="2831" cy="2378"/>
            </a:xfrm>
            <a:prstGeom prst="hexagon">
              <a:avLst/>
            </a:prstGeom>
            <a:solidFill>
              <a:srgbClr val="866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8" name="六边形 17"/>
            <p:cNvSpPr/>
            <p:nvPr/>
          </p:nvSpPr>
          <p:spPr>
            <a:xfrm>
              <a:off x="9706" y="4305"/>
              <a:ext cx="2831" cy="2378"/>
            </a:xfrm>
            <a:prstGeom prst="hexagon">
              <a:avLst/>
            </a:prstGeom>
            <a:solidFill>
              <a:srgbClr val="715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>
              <a:off x="7369" y="5585"/>
              <a:ext cx="2831" cy="2378"/>
            </a:xfrm>
            <a:prstGeom prst="hexagon">
              <a:avLst/>
            </a:prstGeom>
            <a:solidFill>
              <a:srgbClr val="A0D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938145" y="2230755"/>
            <a:ext cx="9804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带薪培训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84345" y="2969895"/>
            <a:ext cx="9804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免费住宿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23560" y="3776980"/>
            <a:ext cx="9804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免费吃饭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90080" y="3049270"/>
            <a:ext cx="9804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带薪休假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03895" y="3785870"/>
            <a:ext cx="9804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免费旅游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44975" y="4452620"/>
            <a:ext cx="9804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空调宿舍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93890" y="1578610"/>
            <a:ext cx="9804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5</a:t>
            </a:r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天</a:t>
            </a:r>
            <a:r>
              <a:rPr lang="en-US" altLang="zh-CN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8</a:t>
            </a:r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小时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586730" y="5266690"/>
            <a:ext cx="9804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五险一金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rcRect r="74056" b="57057"/>
          <a:stretch>
            <a:fillRect/>
          </a:stretch>
        </p:blipFill>
        <p:spPr>
          <a:xfrm>
            <a:off x="2818130" y="3872865"/>
            <a:ext cx="1221105" cy="77978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"/>
          <a:srcRect t="47497" r="75791"/>
          <a:stretch>
            <a:fillRect/>
          </a:stretch>
        </p:blipFill>
        <p:spPr>
          <a:xfrm>
            <a:off x="5595620" y="2127250"/>
            <a:ext cx="956945" cy="13252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 l="25305" r="47822" b="45660"/>
          <a:stretch>
            <a:fillRect/>
          </a:stretch>
        </p:blipFill>
        <p:spPr>
          <a:xfrm>
            <a:off x="7092315" y="4490720"/>
            <a:ext cx="783590" cy="13716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rcRect l="53639" r="25365" b="52025"/>
          <a:stretch>
            <a:fillRect/>
          </a:stretch>
        </p:blipFill>
        <p:spPr>
          <a:xfrm>
            <a:off x="4325620" y="1474470"/>
            <a:ext cx="829945" cy="121094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rcRect l="73767" t="49308"/>
          <a:stretch>
            <a:fillRect/>
          </a:stretch>
        </p:blipFill>
        <p:spPr>
          <a:xfrm>
            <a:off x="8468995" y="2230755"/>
            <a:ext cx="1036955" cy="12795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lum bright="70000" contrast="-64000"/>
          </a:blip>
          <a:srcRect l="10943" r="2" b="10"/>
          <a:stretch>
            <a:fillRect/>
          </a:stretch>
        </p:blipFill>
        <p:spPr>
          <a:xfrm>
            <a:off x="0" y="0"/>
            <a:ext cx="12216765" cy="68586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0943" r="2" b="45242"/>
          <a:stretch>
            <a:fillRect/>
          </a:stretch>
        </p:blipFill>
        <p:spPr>
          <a:xfrm>
            <a:off x="0" y="0"/>
            <a:ext cx="12216765" cy="375602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415412" y="4364097"/>
            <a:ext cx="5646813" cy="1298260"/>
            <a:chOff x="8976" y="1109"/>
            <a:chExt cx="8732" cy="1862"/>
          </a:xfrm>
        </p:grpSpPr>
        <p:sp>
          <p:nvSpPr>
            <p:cNvPr id="7" name="圆角矩形 6"/>
            <p:cNvSpPr/>
            <p:nvPr/>
          </p:nvSpPr>
          <p:spPr>
            <a:xfrm>
              <a:off x="8976" y="1109"/>
              <a:ext cx="8732" cy="18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7153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17" y="1299"/>
              <a:ext cx="7616" cy="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我们需要怎样的人才</a:t>
              </a:r>
              <a:endParaRPr lang="en-US" altLang="zh-CN" sz="35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617" y="2337"/>
              <a:ext cx="7618" cy="5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What kind of people do we need</a:t>
              </a:r>
              <a:endParaRPr>
                <a:latin typeface="汉仪程行简" panose="00020600040101010101" charset="-122"/>
                <a:ea typeface="汉仪程行简" panose="00020600040101010101" charset="-122"/>
                <a:cs typeface="汉仪粗简黑简" panose="00020600040101010101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4885690" y="5126355"/>
            <a:ext cx="4820285" cy="0"/>
          </a:xfrm>
          <a:prstGeom prst="line">
            <a:avLst/>
          </a:prstGeom>
          <a:ln w="82550" cmpd="dbl">
            <a:solidFill>
              <a:srgbClr val="7153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六边形 28"/>
          <p:cNvSpPr/>
          <p:nvPr/>
        </p:nvSpPr>
        <p:spPr>
          <a:xfrm>
            <a:off x="2093292" y="4109684"/>
            <a:ext cx="2224373" cy="1837704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821305" y="4636770"/>
            <a:ext cx="10426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500">
                <a:solidFill>
                  <a:srgbClr val="7153AD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03</a:t>
            </a:r>
            <a:endParaRPr lang="en-US" altLang="zh-CN" sz="4500">
              <a:solidFill>
                <a:srgbClr val="7153AD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2272030" y="4266565"/>
            <a:ext cx="1850390" cy="1529080"/>
          </a:xfrm>
          <a:prstGeom prst="hexagon">
            <a:avLst/>
          </a:prstGeom>
          <a:noFill/>
          <a:ln>
            <a:solidFill>
              <a:srgbClr val="592F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0835" y="77470"/>
            <a:ext cx="6546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第三部分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我们需要怎样的人才</a:t>
            </a:r>
            <a:endParaRPr lang="zh-CN" altLang="en-US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6670" y="2033270"/>
            <a:ext cx="4619625" cy="461962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392545" y="4081780"/>
            <a:ext cx="1665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综合素质</a:t>
            </a:r>
            <a:endParaRPr lang="zh-CN" altLang="en-US" sz="28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502650" y="2058670"/>
            <a:ext cx="2944495" cy="1472565"/>
            <a:chOff x="13670" y="3242"/>
            <a:chExt cx="4637" cy="2319"/>
          </a:xfrm>
        </p:grpSpPr>
        <p:sp>
          <p:nvSpPr>
            <p:cNvPr id="8" name="文本框 7"/>
            <p:cNvSpPr txBox="1"/>
            <p:nvPr/>
          </p:nvSpPr>
          <p:spPr>
            <a:xfrm>
              <a:off x="13670" y="3242"/>
              <a:ext cx="262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责任心</a:t>
              </a:r>
              <a:endParaRPr lang="zh-CN" altLang="en-US" sz="28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3770" y="4004"/>
              <a:ext cx="2550" cy="0"/>
            </a:xfrm>
            <a:prstGeom prst="line">
              <a:avLst/>
            </a:prstGeom>
            <a:ln w="28575">
              <a:solidFill>
                <a:srgbClr val="592F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13670" y="4024"/>
              <a:ext cx="4637" cy="153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此处添加详细文本描述，建议与标题相关并符合整体语言风格，语言描述尽量简洁生动</a:t>
              </a:r>
              <a:endPara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66150" y="4890770"/>
            <a:ext cx="2944495" cy="1472565"/>
            <a:chOff x="13670" y="3242"/>
            <a:chExt cx="4637" cy="2319"/>
          </a:xfrm>
        </p:grpSpPr>
        <p:sp>
          <p:nvSpPr>
            <p:cNvPr id="13" name="文本框 12"/>
            <p:cNvSpPr txBox="1"/>
            <p:nvPr/>
          </p:nvSpPr>
          <p:spPr>
            <a:xfrm>
              <a:off x="13670" y="3242"/>
              <a:ext cx="262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学习能力</a:t>
              </a:r>
              <a:endParaRPr lang="zh-CN" altLang="en-US" sz="28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3770" y="4004"/>
              <a:ext cx="2550" cy="0"/>
            </a:xfrm>
            <a:prstGeom prst="line">
              <a:avLst/>
            </a:prstGeom>
            <a:ln w="28575">
              <a:solidFill>
                <a:srgbClr val="592F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13670" y="4024"/>
              <a:ext cx="4637" cy="153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此处添加详细文本描述，建议与标题相关并符合整体语言风格，语言描述尽量简洁生动</a:t>
              </a:r>
              <a:endPara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2620" y="2020570"/>
            <a:ext cx="2944495" cy="1510030"/>
            <a:chOff x="1292" y="3182"/>
            <a:chExt cx="4637" cy="2378"/>
          </a:xfrm>
        </p:grpSpPr>
        <p:sp>
          <p:nvSpPr>
            <p:cNvPr id="17" name="文本框 16"/>
            <p:cNvSpPr txBox="1"/>
            <p:nvPr/>
          </p:nvSpPr>
          <p:spPr>
            <a:xfrm>
              <a:off x="3306" y="3182"/>
              <a:ext cx="262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en-US" sz="28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专业能力</a:t>
              </a:r>
              <a:endParaRPr lang="zh-CN" altLang="en-US" sz="28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379" y="3944"/>
              <a:ext cx="2550" cy="0"/>
            </a:xfrm>
            <a:prstGeom prst="line">
              <a:avLst/>
            </a:prstGeom>
            <a:ln w="28575">
              <a:solidFill>
                <a:srgbClr val="592F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1292" y="4024"/>
              <a:ext cx="4637" cy="153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此处添加详细文本描述，建议与标题相关并符合整体语言风格，语言描述尽量简洁生动</a:t>
              </a:r>
              <a:endPara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4520" y="4616450"/>
            <a:ext cx="2944495" cy="1510665"/>
            <a:chOff x="1292" y="3182"/>
            <a:chExt cx="4637" cy="2379"/>
          </a:xfrm>
        </p:grpSpPr>
        <p:sp>
          <p:nvSpPr>
            <p:cNvPr id="27" name="文本框 26"/>
            <p:cNvSpPr txBox="1"/>
            <p:nvPr/>
          </p:nvSpPr>
          <p:spPr>
            <a:xfrm>
              <a:off x="3306" y="3182"/>
              <a:ext cx="262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en-US" sz="28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综合素质</a:t>
              </a:r>
              <a:endParaRPr lang="zh-CN" altLang="en-US" sz="28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379" y="3944"/>
              <a:ext cx="2550" cy="0"/>
            </a:xfrm>
            <a:prstGeom prst="line">
              <a:avLst/>
            </a:prstGeom>
            <a:ln w="28575">
              <a:solidFill>
                <a:srgbClr val="592F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1292" y="4024"/>
              <a:ext cx="4637" cy="153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此处添加详细文本描述，建议与标题相关并符合整体语言风格，语言描述尽量简洁生动</a:t>
              </a:r>
              <a:endPara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0835" y="77470"/>
            <a:ext cx="6546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第三部分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我们需要的岗位</a:t>
            </a:r>
            <a:endParaRPr lang="zh-CN" altLang="en-US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66" name="椭圆 65"/>
          <p:cNvSpPr/>
          <p:nvPr>
            <p:custDataLst>
              <p:tags r:id="rId1"/>
            </p:custDataLst>
          </p:nvPr>
        </p:nvSpPr>
        <p:spPr bwMode="auto">
          <a:xfrm>
            <a:off x="3676607" y="5512936"/>
            <a:ext cx="88806" cy="88987"/>
          </a:xfrm>
          <a:prstGeom prst="ellipse">
            <a:avLst/>
          </a:prstGeom>
          <a:solidFill>
            <a:sysClr val="window" lastClr="FFFFFF">
              <a:lumMod val="50000"/>
            </a:sys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67" name="任意多边形 66"/>
          <p:cNvSpPr/>
          <p:nvPr>
            <p:custDataLst>
              <p:tags r:id="rId2"/>
            </p:custDataLst>
          </p:nvPr>
        </p:nvSpPr>
        <p:spPr bwMode="auto">
          <a:xfrm>
            <a:off x="3629286" y="5465981"/>
            <a:ext cx="183447" cy="182897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60" name="椭圆 59"/>
          <p:cNvSpPr/>
          <p:nvPr>
            <p:custDataLst>
              <p:tags r:id="rId3"/>
            </p:custDataLst>
          </p:nvPr>
        </p:nvSpPr>
        <p:spPr bwMode="auto">
          <a:xfrm>
            <a:off x="3676607" y="4248115"/>
            <a:ext cx="88806" cy="88987"/>
          </a:xfrm>
          <a:prstGeom prst="ellipse">
            <a:avLst/>
          </a:prstGeom>
          <a:solidFill>
            <a:sysClr val="window" lastClr="FFFFFF">
              <a:lumMod val="50000"/>
            </a:sys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61" name="任意多边形 60"/>
          <p:cNvSpPr/>
          <p:nvPr>
            <p:custDataLst>
              <p:tags r:id="rId4"/>
            </p:custDataLst>
          </p:nvPr>
        </p:nvSpPr>
        <p:spPr bwMode="auto">
          <a:xfrm>
            <a:off x="3629286" y="4201160"/>
            <a:ext cx="183447" cy="182897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56" name="椭圆 55"/>
          <p:cNvSpPr/>
          <p:nvPr>
            <p:custDataLst>
              <p:tags r:id="rId5"/>
            </p:custDataLst>
          </p:nvPr>
        </p:nvSpPr>
        <p:spPr bwMode="auto">
          <a:xfrm>
            <a:off x="3676607" y="3031275"/>
            <a:ext cx="88806" cy="88987"/>
          </a:xfrm>
          <a:prstGeom prst="ellipse">
            <a:avLst/>
          </a:prstGeom>
          <a:solidFill>
            <a:sysClr val="window" lastClr="FFFFFF">
              <a:lumMod val="50000"/>
            </a:sys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57" name="任意多边形 56"/>
          <p:cNvSpPr/>
          <p:nvPr>
            <p:custDataLst>
              <p:tags r:id="rId6"/>
            </p:custDataLst>
          </p:nvPr>
        </p:nvSpPr>
        <p:spPr bwMode="auto">
          <a:xfrm>
            <a:off x="3629286" y="2984319"/>
            <a:ext cx="183447" cy="182897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52" name="椭圆 51"/>
          <p:cNvSpPr/>
          <p:nvPr>
            <p:custDataLst>
              <p:tags r:id="rId7"/>
            </p:custDataLst>
          </p:nvPr>
        </p:nvSpPr>
        <p:spPr bwMode="auto">
          <a:xfrm>
            <a:off x="3676607" y="1816092"/>
            <a:ext cx="88806" cy="88987"/>
          </a:xfrm>
          <a:prstGeom prst="ellipse">
            <a:avLst/>
          </a:prstGeom>
          <a:solidFill>
            <a:sysClr val="window" lastClr="FFFFFF">
              <a:lumMod val="50000"/>
            </a:sys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>
            <p:custDataLst>
              <p:tags r:id="rId8"/>
            </p:custDataLst>
          </p:nvPr>
        </p:nvSpPr>
        <p:spPr bwMode="auto">
          <a:xfrm>
            <a:off x="3629286" y="1769136"/>
            <a:ext cx="183447" cy="182897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3719885" y="1838102"/>
            <a:ext cx="6283845" cy="1245270"/>
          </a:xfrm>
          <a:prstGeom prst="rect">
            <a:avLst/>
          </a:prstGeom>
          <a:gradFill>
            <a:gsLst>
              <a:gs pos="0">
                <a:sysClr val="window" lastClr="FFFFFF">
                  <a:alpha val="0"/>
                </a:sysClr>
              </a:gs>
              <a:gs pos="50000">
                <a:sysClr val="window" lastClr="FFFFFF">
                  <a:lumMod val="95000"/>
                  <a:alpha val="50000"/>
                </a:sysClr>
              </a:gs>
              <a:gs pos="100000">
                <a:sysClr val="window" lastClr="FFFFFF">
                  <a:lumMod val="85000"/>
                  <a:alpha val="50000"/>
                </a:sysClr>
              </a:gs>
            </a:gsLst>
            <a:lin ang="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>
            <a:off x="3719885" y="3084049"/>
            <a:ext cx="3764896" cy="1245270"/>
          </a:xfrm>
          <a:prstGeom prst="rect">
            <a:avLst/>
          </a:prstGeom>
          <a:gradFill>
            <a:gsLst>
              <a:gs pos="0">
                <a:sysClr val="window" lastClr="FFFFFF">
                  <a:alpha val="0"/>
                </a:sysClr>
              </a:gs>
              <a:gs pos="50000">
                <a:sysClr val="window" lastClr="FFFFFF">
                  <a:lumMod val="95000"/>
                  <a:alpha val="50000"/>
                </a:sysClr>
              </a:gs>
              <a:gs pos="100000">
                <a:sysClr val="window" lastClr="FFFFFF">
                  <a:lumMod val="85000"/>
                  <a:alpha val="50000"/>
                </a:sysClr>
              </a:gs>
            </a:gsLst>
            <a:lin ang="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11"/>
            </p:custDataLst>
          </p:nvPr>
        </p:nvSpPr>
        <p:spPr>
          <a:xfrm>
            <a:off x="3719885" y="4303615"/>
            <a:ext cx="1573329" cy="1245270"/>
          </a:xfrm>
          <a:prstGeom prst="rect">
            <a:avLst/>
          </a:prstGeom>
          <a:gradFill>
            <a:gsLst>
              <a:gs pos="0">
                <a:sysClr val="window" lastClr="FFFFFF">
                  <a:alpha val="0"/>
                </a:sysClr>
              </a:gs>
              <a:gs pos="50000">
                <a:sysClr val="window" lastClr="FFFFFF">
                  <a:lumMod val="95000"/>
                  <a:alpha val="50000"/>
                </a:sysClr>
              </a:gs>
              <a:gs pos="100000">
                <a:sysClr val="window" lastClr="FFFFFF">
                  <a:lumMod val="85000"/>
                  <a:alpha val="50000"/>
                </a:sysClr>
              </a:gs>
            </a:gsLst>
            <a:lin ang="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cxnSp>
        <p:nvCxnSpPr>
          <p:cNvPr id="64" name="直接连接符 63"/>
          <p:cNvCxnSpPr/>
          <p:nvPr>
            <p:custDataLst>
              <p:tags r:id="rId12"/>
            </p:custDataLst>
          </p:nvPr>
        </p:nvCxnSpPr>
        <p:spPr>
          <a:xfrm>
            <a:off x="3817288" y="5549561"/>
            <a:ext cx="6188471" cy="0"/>
          </a:xfrm>
          <a:prstGeom prst="line">
            <a:avLst/>
          </a:prstGeom>
          <a:ln w="12700">
            <a:solidFill>
              <a:sysClr val="window" lastClr="FFFFFF">
                <a:lumMod val="85000"/>
              </a:sysClr>
            </a:solidFill>
            <a:prstDash val="dash"/>
            <a:tailEnd type="oval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58" name="直接连接符 57"/>
          <p:cNvCxnSpPr>
            <a:endCxn id="30" idx="30"/>
          </p:cNvCxnSpPr>
          <p:nvPr>
            <p:custDataLst>
              <p:tags r:id="rId13"/>
            </p:custDataLst>
          </p:nvPr>
        </p:nvCxnSpPr>
        <p:spPr>
          <a:xfrm flipV="1">
            <a:off x="3817923" y="4279264"/>
            <a:ext cx="6222968" cy="14205"/>
          </a:xfrm>
          <a:prstGeom prst="line">
            <a:avLst/>
          </a:prstGeom>
          <a:ln w="12700">
            <a:solidFill>
              <a:sysClr val="window" lastClr="FFFFFF">
                <a:lumMod val="85000"/>
              </a:sysClr>
            </a:solidFill>
            <a:prstDash val="dash"/>
            <a:tailEnd type="oval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54" name="直接连接符 53"/>
          <p:cNvCxnSpPr/>
          <p:nvPr>
            <p:custDataLst>
              <p:tags r:id="rId14"/>
            </p:custDataLst>
          </p:nvPr>
        </p:nvCxnSpPr>
        <p:spPr>
          <a:xfrm>
            <a:off x="3817288" y="3075255"/>
            <a:ext cx="6185766" cy="0"/>
          </a:xfrm>
          <a:prstGeom prst="line">
            <a:avLst/>
          </a:prstGeom>
          <a:ln w="12700">
            <a:solidFill>
              <a:sysClr val="window" lastClr="FFFFFF">
                <a:lumMod val="85000"/>
              </a:sysClr>
            </a:solidFill>
            <a:prstDash val="dash"/>
            <a:tailEnd type="oval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14" name="直接连接符 13"/>
          <p:cNvCxnSpPr/>
          <p:nvPr>
            <p:custDataLst>
              <p:tags r:id="rId15"/>
            </p:custDataLst>
          </p:nvPr>
        </p:nvCxnSpPr>
        <p:spPr>
          <a:xfrm>
            <a:off x="3715150" y="1995071"/>
            <a:ext cx="0" cy="931333"/>
          </a:xfrm>
          <a:prstGeom prst="line">
            <a:avLst/>
          </a:prstGeom>
          <a:ln w="9525">
            <a:solidFill>
              <a:sysClr val="window" lastClr="FFFFFF">
                <a:lumMod val="7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50" name="直接连接符 49"/>
          <p:cNvCxnSpPr/>
          <p:nvPr>
            <p:custDataLst>
              <p:tags r:id="rId16"/>
            </p:custDataLst>
          </p:nvPr>
        </p:nvCxnSpPr>
        <p:spPr>
          <a:xfrm>
            <a:off x="3817288" y="1846219"/>
            <a:ext cx="6185766" cy="0"/>
          </a:xfrm>
          <a:prstGeom prst="line">
            <a:avLst/>
          </a:prstGeom>
          <a:ln w="12700">
            <a:solidFill>
              <a:sysClr val="window" lastClr="FFFFFF">
                <a:lumMod val="85000"/>
              </a:sysClr>
            </a:solidFill>
            <a:prstDash val="dash"/>
            <a:tailEnd type="oval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8" name="任意多边形 27"/>
          <p:cNvSpPr/>
          <p:nvPr>
            <p:custDataLst>
              <p:tags r:id="rId17"/>
            </p:custDataLst>
          </p:nvPr>
        </p:nvSpPr>
        <p:spPr bwMode="auto">
          <a:xfrm>
            <a:off x="5027385" y="3818629"/>
            <a:ext cx="490397" cy="1971058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rgbClr val="FED9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18"/>
            </p:custDataLst>
          </p:nvPr>
        </p:nvSpPr>
        <p:spPr bwMode="auto">
          <a:xfrm>
            <a:off x="9523479" y="1774520"/>
            <a:ext cx="1052493" cy="3912353"/>
          </a:xfrm>
          <a:custGeom>
            <a:avLst/>
            <a:gdLst>
              <a:gd name="T0" fmla="*/ 221 w 224"/>
              <a:gd name="T1" fmla="*/ 237 h 906"/>
              <a:gd name="T2" fmla="*/ 178 w 224"/>
              <a:gd name="T3" fmla="*/ 151 h 906"/>
              <a:gd name="T4" fmla="*/ 161 w 224"/>
              <a:gd name="T5" fmla="*/ 98 h 906"/>
              <a:gd name="T6" fmla="*/ 148 w 224"/>
              <a:gd name="T7" fmla="*/ 36 h 906"/>
              <a:gd name="T8" fmla="*/ 107 w 224"/>
              <a:gd name="T9" fmla="*/ 0 h 906"/>
              <a:gd name="T10" fmla="*/ 63 w 224"/>
              <a:gd name="T11" fmla="*/ 101 h 906"/>
              <a:gd name="T12" fmla="*/ 48 w 224"/>
              <a:gd name="T13" fmla="*/ 145 h 906"/>
              <a:gd name="T14" fmla="*/ 7 w 224"/>
              <a:gd name="T15" fmla="*/ 204 h 906"/>
              <a:gd name="T16" fmla="*/ 2 w 224"/>
              <a:gd name="T17" fmla="*/ 302 h 906"/>
              <a:gd name="T18" fmla="*/ 28 w 224"/>
              <a:gd name="T19" fmla="*/ 360 h 906"/>
              <a:gd name="T20" fmla="*/ 31 w 224"/>
              <a:gd name="T21" fmla="*/ 411 h 906"/>
              <a:gd name="T22" fmla="*/ 35 w 224"/>
              <a:gd name="T23" fmla="*/ 565 h 906"/>
              <a:gd name="T24" fmla="*/ 54 w 224"/>
              <a:gd name="T25" fmla="*/ 607 h 906"/>
              <a:gd name="T26" fmla="*/ 81 w 224"/>
              <a:gd name="T27" fmla="*/ 790 h 906"/>
              <a:gd name="T28" fmla="*/ 89 w 224"/>
              <a:gd name="T29" fmla="*/ 869 h 906"/>
              <a:gd name="T30" fmla="*/ 112 w 224"/>
              <a:gd name="T31" fmla="*/ 906 h 906"/>
              <a:gd name="T32" fmla="*/ 122 w 224"/>
              <a:gd name="T33" fmla="*/ 847 h 906"/>
              <a:gd name="T34" fmla="*/ 157 w 224"/>
              <a:gd name="T35" fmla="*/ 853 h 906"/>
              <a:gd name="T36" fmla="*/ 124 w 224"/>
              <a:gd name="T37" fmla="*/ 764 h 906"/>
              <a:gd name="T38" fmla="*/ 156 w 224"/>
              <a:gd name="T39" fmla="*/ 611 h 906"/>
              <a:gd name="T40" fmla="*/ 166 w 224"/>
              <a:gd name="T41" fmla="*/ 582 h 906"/>
              <a:gd name="T42" fmla="*/ 190 w 224"/>
              <a:gd name="T43" fmla="*/ 474 h 906"/>
              <a:gd name="T44" fmla="*/ 206 w 224"/>
              <a:gd name="T45" fmla="*/ 414 h 906"/>
              <a:gd name="T46" fmla="*/ 192 w 224"/>
              <a:gd name="T47" fmla="*/ 313 h 906"/>
              <a:gd name="T48" fmla="*/ 73 w 224"/>
              <a:gd name="T49" fmla="*/ 279 h 906"/>
              <a:gd name="T50" fmla="*/ 63 w 224"/>
              <a:gd name="T51" fmla="*/ 289 h 906"/>
              <a:gd name="T52" fmla="*/ 73 w 224"/>
              <a:gd name="T53" fmla="*/ 269 h 906"/>
              <a:gd name="T54" fmla="*/ 110 w 224"/>
              <a:gd name="T55" fmla="*/ 621 h 906"/>
              <a:gd name="T56" fmla="*/ 107 w 224"/>
              <a:gd name="T57" fmla="*/ 646 h 906"/>
              <a:gd name="T58" fmla="*/ 104 w 224"/>
              <a:gd name="T59" fmla="*/ 612 h 906"/>
              <a:gd name="T60" fmla="*/ 110 w 224"/>
              <a:gd name="T61" fmla="*/ 580 h 906"/>
              <a:gd name="T62" fmla="*/ 116 w 224"/>
              <a:gd name="T63" fmla="*/ 225 h 906"/>
              <a:gd name="T64" fmla="*/ 91 w 224"/>
              <a:gd name="T65" fmla="*/ 130 h 906"/>
              <a:gd name="T66" fmla="*/ 115 w 224"/>
              <a:gd name="T67" fmla="*/ 200 h 906"/>
              <a:gd name="T68" fmla="*/ 128 w 224"/>
              <a:gd name="T69" fmla="*/ 156 h 906"/>
              <a:gd name="T70" fmla="*/ 143 w 224"/>
              <a:gd name="T71" fmla="*/ 147 h 906"/>
              <a:gd name="T72" fmla="*/ 116 w 224"/>
              <a:gd name="T73" fmla="*/ 225 h 906"/>
              <a:gd name="T74" fmla="*/ 138 w 224"/>
              <a:gd name="T75" fmla="*/ 333 h 906"/>
              <a:gd name="T76" fmla="*/ 149 w 224"/>
              <a:gd name="T77" fmla="*/ 315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906">
                <a:moveTo>
                  <a:pt x="215" y="296"/>
                </a:moveTo>
                <a:cubicBezTo>
                  <a:pt x="222" y="281"/>
                  <a:pt x="224" y="258"/>
                  <a:pt x="221" y="237"/>
                </a:cubicBezTo>
                <a:cubicBezTo>
                  <a:pt x="219" y="217"/>
                  <a:pt x="217" y="187"/>
                  <a:pt x="211" y="170"/>
                </a:cubicBezTo>
                <a:cubicBezTo>
                  <a:pt x="204" y="152"/>
                  <a:pt x="178" y="151"/>
                  <a:pt x="178" y="151"/>
                </a:cubicBezTo>
                <a:cubicBezTo>
                  <a:pt x="178" y="151"/>
                  <a:pt x="180" y="142"/>
                  <a:pt x="172" y="133"/>
                </a:cubicBezTo>
                <a:cubicBezTo>
                  <a:pt x="164" y="124"/>
                  <a:pt x="163" y="113"/>
                  <a:pt x="161" y="98"/>
                </a:cubicBezTo>
                <a:cubicBezTo>
                  <a:pt x="159" y="82"/>
                  <a:pt x="155" y="72"/>
                  <a:pt x="155" y="62"/>
                </a:cubicBezTo>
                <a:cubicBezTo>
                  <a:pt x="155" y="52"/>
                  <a:pt x="152" y="53"/>
                  <a:pt x="148" y="36"/>
                </a:cubicBezTo>
                <a:cubicBezTo>
                  <a:pt x="144" y="19"/>
                  <a:pt x="12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75" y="0"/>
                  <a:pt x="67" y="48"/>
                  <a:pt x="64" y="64"/>
                </a:cubicBezTo>
                <a:cubicBezTo>
                  <a:pt x="62" y="79"/>
                  <a:pt x="58" y="89"/>
                  <a:pt x="63" y="101"/>
                </a:cubicBezTo>
                <a:cubicBezTo>
                  <a:pt x="68" y="113"/>
                  <a:pt x="62" y="116"/>
                  <a:pt x="50" y="125"/>
                </a:cubicBezTo>
                <a:cubicBezTo>
                  <a:pt x="39" y="135"/>
                  <a:pt x="48" y="145"/>
                  <a:pt x="48" y="145"/>
                </a:cubicBezTo>
                <a:cubicBezTo>
                  <a:pt x="48" y="145"/>
                  <a:pt x="37" y="152"/>
                  <a:pt x="28" y="154"/>
                </a:cubicBezTo>
                <a:cubicBezTo>
                  <a:pt x="19" y="155"/>
                  <a:pt x="9" y="186"/>
                  <a:pt x="7" y="204"/>
                </a:cubicBezTo>
                <a:cubicBezTo>
                  <a:pt x="5" y="221"/>
                  <a:pt x="4" y="220"/>
                  <a:pt x="2" y="233"/>
                </a:cubicBezTo>
                <a:cubicBezTo>
                  <a:pt x="0" y="247"/>
                  <a:pt x="1" y="279"/>
                  <a:pt x="2" y="302"/>
                </a:cubicBezTo>
                <a:cubicBezTo>
                  <a:pt x="4" y="324"/>
                  <a:pt x="31" y="326"/>
                  <a:pt x="31" y="326"/>
                </a:cubicBezTo>
                <a:cubicBezTo>
                  <a:pt x="31" y="326"/>
                  <a:pt x="31" y="348"/>
                  <a:pt x="28" y="360"/>
                </a:cubicBezTo>
                <a:cubicBezTo>
                  <a:pt x="24" y="373"/>
                  <a:pt x="7" y="405"/>
                  <a:pt x="12" y="407"/>
                </a:cubicBezTo>
                <a:cubicBezTo>
                  <a:pt x="16" y="409"/>
                  <a:pt x="31" y="411"/>
                  <a:pt x="31" y="411"/>
                </a:cubicBezTo>
                <a:cubicBezTo>
                  <a:pt x="31" y="411"/>
                  <a:pt x="28" y="447"/>
                  <a:pt x="30" y="465"/>
                </a:cubicBezTo>
                <a:cubicBezTo>
                  <a:pt x="31" y="483"/>
                  <a:pt x="35" y="544"/>
                  <a:pt x="35" y="565"/>
                </a:cubicBezTo>
                <a:cubicBezTo>
                  <a:pt x="35" y="586"/>
                  <a:pt x="50" y="579"/>
                  <a:pt x="50" y="579"/>
                </a:cubicBezTo>
                <a:cubicBezTo>
                  <a:pt x="50" y="579"/>
                  <a:pt x="52" y="592"/>
                  <a:pt x="54" y="607"/>
                </a:cubicBezTo>
                <a:cubicBezTo>
                  <a:pt x="56" y="622"/>
                  <a:pt x="54" y="641"/>
                  <a:pt x="52" y="663"/>
                </a:cubicBezTo>
                <a:cubicBezTo>
                  <a:pt x="51" y="685"/>
                  <a:pt x="75" y="770"/>
                  <a:pt x="81" y="790"/>
                </a:cubicBezTo>
                <a:cubicBezTo>
                  <a:pt x="88" y="809"/>
                  <a:pt x="92" y="819"/>
                  <a:pt x="88" y="831"/>
                </a:cubicBezTo>
                <a:cubicBezTo>
                  <a:pt x="85" y="844"/>
                  <a:pt x="90" y="848"/>
                  <a:pt x="89" y="869"/>
                </a:cubicBezTo>
                <a:cubicBezTo>
                  <a:pt x="89" y="888"/>
                  <a:pt x="96" y="902"/>
                  <a:pt x="107" y="905"/>
                </a:cubicBezTo>
                <a:cubicBezTo>
                  <a:pt x="109" y="906"/>
                  <a:pt x="111" y="906"/>
                  <a:pt x="112" y="906"/>
                </a:cubicBezTo>
                <a:cubicBezTo>
                  <a:pt x="126" y="906"/>
                  <a:pt x="129" y="872"/>
                  <a:pt x="126" y="865"/>
                </a:cubicBezTo>
                <a:cubicBezTo>
                  <a:pt x="123" y="857"/>
                  <a:pt x="122" y="847"/>
                  <a:pt x="122" y="847"/>
                </a:cubicBezTo>
                <a:cubicBezTo>
                  <a:pt x="122" y="847"/>
                  <a:pt x="127" y="853"/>
                  <a:pt x="134" y="855"/>
                </a:cubicBezTo>
                <a:cubicBezTo>
                  <a:pt x="140" y="857"/>
                  <a:pt x="150" y="857"/>
                  <a:pt x="157" y="853"/>
                </a:cubicBezTo>
                <a:cubicBezTo>
                  <a:pt x="164" y="848"/>
                  <a:pt x="151" y="828"/>
                  <a:pt x="141" y="818"/>
                </a:cubicBezTo>
                <a:cubicBezTo>
                  <a:pt x="132" y="808"/>
                  <a:pt x="124" y="784"/>
                  <a:pt x="124" y="764"/>
                </a:cubicBezTo>
                <a:cubicBezTo>
                  <a:pt x="124" y="745"/>
                  <a:pt x="141" y="698"/>
                  <a:pt x="149" y="670"/>
                </a:cubicBezTo>
                <a:cubicBezTo>
                  <a:pt x="158" y="643"/>
                  <a:pt x="153" y="617"/>
                  <a:pt x="156" y="611"/>
                </a:cubicBezTo>
                <a:cubicBezTo>
                  <a:pt x="158" y="605"/>
                  <a:pt x="158" y="582"/>
                  <a:pt x="158" y="582"/>
                </a:cubicBezTo>
                <a:cubicBezTo>
                  <a:pt x="158" y="582"/>
                  <a:pt x="160" y="582"/>
                  <a:pt x="166" y="582"/>
                </a:cubicBezTo>
                <a:cubicBezTo>
                  <a:pt x="172" y="582"/>
                  <a:pt x="172" y="585"/>
                  <a:pt x="172" y="570"/>
                </a:cubicBezTo>
                <a:cubicBezTo>
                  <a:pt x="172" y="555"/>
                  <a:pt x="184" y="497"/>
                  <a:pt x="190" y="474"/>
                </a:cubicBezTo>
                <a:cubicBezTo>
                  <a:pt x="195" y="452"/>
                  <a:pt x="195" y="416"/>
                  <a:pt x="195" y="416"/>
                </a:cubicBezTo>
                <a:cubicBezTo>
                  <a:pt x="195" y="416"/>
                  <a:pt x="199" y="416"/>
                  <a:pt x="206" y="414"/>
                </a:cubicBezTo>
                <a:cubicBezTo>
                  <a:pt x="214" y="413"/>
                  <a:pt x="208" y="399"/>
                  <a:pt x="199" y="371"/>
                </a:cubicBezTo>
                <a:cubicBezTo>
                  <a:pt x="189" y="344"/>
                  <a:pt x="192" y="313"/>
                  <a:pt x="192" y="313"/>
                </a:cubicBezTo>
                <a:cubicBezTo>
                  <a:pt x="192" y="313"/>
                  <a:pt x="208" y="311"/>
                  <a:pt x="215" y="296"/>
                </a:cubicBezTo>
                <a:close/>
                <a:moveTo>
                  <a:pt x="73" y="279"/>
                </a:moveTo>
                <a:cubicBezTo>
                  <a:pt x="73" y="286"/>
                  <a:pt x="71" y="292"/>
                  <a:pt x="71" y="292"/>
                </a:cubicBezTo>
                <a:cubicBezTo>
                  <a:pt x="71" y="292"/>
                  <a:pt x="67" y="292"/>
                  <a:pt x="63" y="289"/>
                </a:cubicBezTo>
                <a:cubicBezTo>
                  <a:pt x="65" y="285"/>
                  <a:pt x="65" y="271"/>
                  <a:pt x="65" y="271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3" y="269"/>
                  <a:pt x="73" y="272"/>
                  <a:pt x="73" y="279"/>
                </a:cubicBezTo>
                <a:close/>
                <a:moveTo>
                  <a:pt x="110" y="621"/>
                </a:moveTo>
                <a:cubicBezTo>
                  <a:pt x="109" y="625"/>
                  <a:pt x="108" y="631"/>
                  <a:pt x="107" y="637"/>
                </a:cubicBezTo>
                <a:cubicBezTo>
                  <a:pt x="107" y="642"/>
                  <a:pt x="107" y="646"/>
                  <a:pt x="107" y="646"/>
                </a:cubicBezTo>
                <a:cubicBezTo>
                  <a:pt x="107" y="646"/>
                  <a:pt x="106" y="638"/>
                  <a:pt x="106" y="632"/>
                </a:cubicBezTo>
                <a:cubicBezTo>
                  <a:pt x="106" y="626"/>
                  <a:pt x="102" y="620"/>
                  <a:pt x="104" y="612"/>
                </a:cubicBezTo>
                <a:cubicBezTo>
                  <a:pt x="105" y="608"/>
                  <a:pt x="106" y="602"/>
                  <a:pt x="107" y="596"/>
                </a:cubicBezTo>
                <a:cubicBezTo>
                  <a:pt x="109" y="588"/>
                  <a:pt x="110" y="580"/>
                  <a:pt x="110" y="580"/>
                </a:cubicBezTo>
                <a:cubicBezTo>
                  <a:pt x="110" y="601"/>
                  <a:pt x="112" y="615"/>
                  <a:pt x="110" y="621"/>
                </a:cubicBezTo>
                <a:close/>
                <a:moveTo>
                  <a:pt x="116" y="225"/>
                </a:moveTo>
                <a:cubicBezTo>
                  <a:pt x="115" y="231"/>
                  <a:pt x="108" y="214"/>
                  <a:pt x="103" y="195"/>
                </a:cubicBezTo>
                <a:cubicBezTo>
                  <a:pt x="99" y="176"/>
                  <a:pt x="91" y="148"/>
                  <a:pt x="91" y="130"/>
                </a:cubicBezTo>
                <a:cubicBezTo>
                  <a:pt x="91" y="130"/>
                  <a:pt x="105" y="142"/>
                  <a:pt x="105" y="151"/>
                </a:cubicBezTo>
                <a:cubicBezTo>
                  <a:pt x="105" y="161"/>
                  <a:pt x="112" y="191"/>
                  <a:pt x="115" y="200"/>
                </a:cubicBezTo>
                <a:cubicBezTo>
                  <a:pt x="117" y="209"/>
                  <a:pt x="119" y="189"/>
                  <a:pt x="124" y="180"/>
                </a:cubicBezTo>
                <a:cubicBezTo>
                  <a:pt x="129" y="171"/>
                  <a:pt x="131" y="163"/>
                  <a:pt x="128" y="156"/>
                </a:cubicBezTo>
                <a:cubicBezTo>
                  <a:pt x="125" y="149"/>
                  <a:pt x="136" y="146"/>
                  <a:pt x="143" y="128"/>
                </a:cubicBezTo>
                <a:cubicBezTo>
                  <a:pt x="144" y="135"/>
                  <a:pt x="144" y="140"/>
                  <a:pt x="143" y="147"/>
                </a:cubicBezTo>
                <a:cubicBezTo>
                  <a:pt x="143" y="153"/>
                  <a:pt x="132" y="186"/>
                  <a:pt x="129" y="192"/>
                </a:cubicBezTo>
                <a:cubicBezTo>
                  <a:pt x="125" y="199"/>
                  <a:pt x="117" y="219"/>
                  <a:pt x="116" y="225"/>
                </a:cubicBezTo>
                <a:close/>
                <a:moveTo>
                  <a:pt x="149" y="333"/>
                </a:moveTo>
                <a:cubicBezTo>
                  <a:pt x="149" y="333"/>
                  <a:pt x="138" y="338"/>
                  <a:pt x="138" y="333"/>
                </a:cubicBezTo>
                <a:cubicBezTo>
                  <a:pt x="139" y="329"/>
                  <a:pt x="141" y="315"/>
                  <a:pt x="141" y="315"/>
                </a:cubicBezTo>
                <a:cubicBezTo>
                  <a:pt x="149" y="315"/>
                  <a:pt x="149" y="315"/>
                  <a:pt x="149" y="315"/>
                </a:cubicBezTo>
                <a:lnTo>
                  <a:pt x="149" y="333"/>
                </a:lnTo>
                <a:close/>
              </a:path>
            </a:pathLst>
          </a:custGeom>
          <a:solidFill>
            <a:srgbClr val="8663B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19"/>
            </p:custDataLst>
          </p:nvPr>
        </p:nvSpPr>
        <p:spPr bwMode="auto">
          <a:xfrm flipH="1">
            <a:off x="6799578" y="2966353"/>
            <a:ext cx="1172894" cy="2770574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A0D3F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>
            <p:custDataLst>
              <p:tags r:id="rId20"/>
            </p:custDataLst>
          </p:nvPr>
        </p:nvCxnSpPr>
        <p:spPr>
          <a:xfrm>
            <a:off x="3717856" y="3241017"/>
            <a:ext cx="0" cy="931333"/>
          </a:xfrm>
          <a:prstGeom prst="line">
            <a:avLst/>
          </a:prstGeom>
          <a:ln w="9525">
            <a:solidFill>
              <a:sysClr val="window" lastClr="FFFFFF">
                <a:lumMod val="7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47" name="直接连接符 46"/>
          <p:cNvCxnSpPr/>
          <p:nvPr>
            <p:custDataLst>
              <p:tags r:id="rId21"/>
            </p:custDataLst>
          </p:nvPr>
        </p:nvCxnSpPr>
        <p:spPr>
          <a:xfrm>
            <a:off x="3715150" y="4460584"/>
            <a:ext cx="0" cy="931333"/>
          </a:xfrm>
          <a:prstGeom prst="line">
            <a:avLst/>
          </a:prstGeom>
          <a:ln w="9525">
            <a:solidFill>
              <a:sysClr val="window" lastClr="FFFFFF">
                <a:lumMod val="7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8" name="文本框 47"/>
          <p:cNvSpPr txBox="1"/>
          <p:nvPr>
            <p:custDataLst>
              <p:tags r:id="rId22"/>
            </p:custDataLst>
          </p:nvPr>
        </p:nvSpPr>
        <p:spPr>
          <a:xfrm>
            <a:off x="4178935" y="5854700"/>
            <a:ext cx="1894840" cy="36068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 spc="300">
                <a:solidFill>
                  <a:sysClr val="window" lastClr="FFFFFF">
                    <a:lumMod val="50000"/>
                  </a:sys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Arial" panose="020B0604020202020204" pitchFamily="34" charset="0"/>
              </a:rPr>
              <a:t>添加具体描述</a:t>
            </a:r>
            <a:endParaRPr lang="zh-CN" altLang="en-US" sz="1500" spc="300">
              <a:solidFill>
                <a:sysClr val="window" lastClr="FFFFFF">
                  <a:lumMod val="50000"/>
                </a:sysClr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>
            <p:custDataLst>
              <p:tags r:id="rId23"/>
            </p:custDataLst>
          </p:nvPr>
        </p:nvSpPr>
        <p:spPr>
          <a:xfrm>
            <a:off x="1209675" y="4481195"/>
            <a:ext cx="2691765" cy="449580"/>
          </a:xfrm>
          <a:prstGeom prst="rect">
            <a:avLst/>
          </a:prstGeom>
          <a:noFill/>
        </p:spPr>
        <p:txBody>
          <a:bodyPr wrap="square" tIns="90000" bIns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300">
                <a:latin typeface="汉仪粗简黑简" panose="00020600040101010101" charset="-122"/>
                <a:ea typeface="汉仪粗简黑简" panose="00020600040101010101" charset="-122"/>
                <a:cs typeface="+mn-ea"/>
                <a:sym typeface="Arial" panose="020B0604020202020204" pitchFamily="34" charset="0"/>
              </a:rPr>
              <a:t>自动化技术员</a:t>
            </a:r>
            <a:endParaRPr lang="zh-CN" altLang="en-US" sz="2800" b="1" spc="300">
              <a:latin typeface="汉仪粗简黑简" panose="00020600040101010101" charset="-122"/>
              <a:ea typeface="汉仪粗简黑简" panose="0002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>
            <p:custDataLst>
              <p:tags r:id="rId24"/>
            </p:custDataLst>
          </p:nvPr>
        </p:nvSpPr>
        <p:spPr>
          <a:xfrm>
            <a:off x="1298336" y="1999690"/>
            <a:ext cx="2285887" cy="449456"/>
          </a:xfrm>
          <a:prstGeom prst="rect">
            <a:avLst/>
          </a:prstGeom>
          <a:noFill/>
        </p:spPr>
        <p:txBody>
          <a:bodyPr wrap="square" tIns="90000" bIns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300">
                <a:latin typeface="汉仪粗简黑简" panose="00020600040101010101" charset="-122"/>
                <a:ea typeface="汉仪粗简黑简" panose="00020600040101010101" charset="-122"/>
                <a:cs typeface="+mn-ea"/>
                <a:sym typeface="Arial" panose="020B0604020202020204" pitchFamily="34" charset="0"/>
              </a:rPr>
              <a:t>市场总监</a:t>
            </a:r>
            <a:endParaRPr lang="zh-CN" altLang="en-US" sz="2800" b="1" spc="300">
              <a:latin typeface="汉仪粗简黑简" panose="00020600040101010101" charset="-122"/>
              <a:ea typeface="汉仪粗简黑简" panose="0002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矩形 64"/>
          <p:cNvSpPr/>
          <p:nvPr>
            <p:custDataLst>
              <p:tags r:id="rId25"/>
            </p:custDataLst>
          </p:nvPr>
        </p:nvSpPr>
        <p:spPr>
          <a:xfrm>
            <a:off x="1349137" y="2393559"/>
            <a:ext cx="2285887" cy="443370"/>
          </a:xfrm>
          <a:prstGeom prst="rect">
            <a:avLst/>
          </a:prstGeom>
        </p:spPr>
        <p:txBody>
          <a:bodyPr wrap="square" tIns="0" bIns="900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5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Arial" panose="020B0604020202020204" pitchFamily="34" charset="0"/>
              </a:rPr>
              <a:t>添加详细描述</a:t>
            </a:r>
            <a:endParaRPr lang="zh-CN" altLang="en-US" sz="2000" spc="15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75" name="文本框 74"/>
          <p:cNvSpPr txBox="1"/>
          <p:nvPr>
            <p:custDataLst>
              <p:tags r:id="rId26"/>
            </p:custDataLst>
          </p:nvPr>
        </p:nvSpPr>
        <p:spPr>
          <a:xfrm>
            <a:off x="1291822" y="3241017"/>
            <a:ext cx="2285887" cy="449456"/>
          </a:xfrm>
          <a:prstGeom prst="rect">
            <a:avLst/>
          </a:prstGeom>
          <a:noFill/>
        </p:spPr>
        <p:txBody>
          <a:bodyPr wrap="square" tIns="90000" bIns="0" anchor="b" anchorCtr="0">
            <a:noAutofit/>
          </a:bodyPr>
          <a:lstStyle/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zh-CN" altLang="en-US" sz="2700" b="1" spc="300">
                <a:latin typeface="汉仪粗简黑简" panose="00020600040101010101" charset="-122"/>
                <a:ea typeface="汉仪粗简黑简" panose="00020600040101010101" charset="-122"/>
                <a:cs typeface="+mn-ea"/>
                <a:sym typeface="Arial" panose="020B0604020202020204" pitchFamily="34" charset="0"/>
              </a:rPr>
              <a:t>财务主管</a:t>
            </a:r>
            <a:endParaRPr lang="zh-CN" altLang="en-US" sz="2700" b="1" spc="300">
              <a:latin typeface="汉仪粗简黑简" panose="00020600040101010101" charset="-122"/>
              <a:ea typeface="汉仪粗简黑简" panose="0002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7"/>
            </p:custDataLst>
          </p:nvPr>
        </p:nvSpPr>
        <p:spPr>
          <a:xfrm>
            <a:off x="1349137" y="3637524"/>
            <a:ext cx="2285887" cy="443370"/>
          </a:xfrm>
          <a:prstGeom prst="rect">
            <a:avLst/>
          </a:prstGeom>
        </p:spPr>
        <p:txBody>
          <a:bodyPr wrap="square" tIns="0" bIns="90000">
            <a:noAutofit/>
          </a:bodyPr>
          <a:p>
            <a:pPr>
              <a:lnSpc>
                <a:spcPct val="120000"/>
              </a:lnSpc>
            </a:pPr>
            <a:r>
              <a:rPr lang="zh-CN" altLang="en-US" sz="2000" spc="15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Arial" panose="020B0604020202020204" pitchFamily="34" charset="0"/>
              </a:rPr>
              <a:t>添加详细描述</a:t>
            </a:r>
            <a:endParaRPr lang="zh-CN" altLang="en-US" sz="2000" spc="15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28"/>
            </p:custDataLst>
          </p:nvPr>
        </p:nvSpPr>
        <p:spPr>
          <a:xfrm>
            <a:off x="1349137" y="4881489"/>
            <a:ext cx="2285887" cy="443370"/>
          </a:xfrm>
          <a:prstGeom prst="rect">
            <a:avLst/>
          </a:prstGeom>
        </p:spPr>
        <p:txBody>
          <a:bodyPr wrap="square" tIns="0" bIns="90000">
            <a:noAutofit/>
          </a:bodyPr>
          <a:p>
            <a:pPr>
              <a:lnSpc>
                <a:spcPct val="120000"/>
              </a:lnSpc>
            </a:pPr>
            <a:r>
              <a:rPr lang="zh-CN" altLang="en-US" sz="2000" spc="15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Arial" panose="020B0604020202020204" pitchFamily="34" charset="0"/>
              </a:rPr>
              <a:t>添加详细描述</a:t>
            </a:r>
            <a:endParaRPr lang="zh-CN" altLang="en-US" sz="2000" spc="15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29"/>
            </p:custDataLst>
          </p:nvPr>
        </p:nvSpPr>
        <p:spPr>
          <a:xfrm>
            <a:off x="6350635" y="5854700"/>
            <a:ext cx="1894840" cy="36068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p>
            <a:pPr algn="ctr">
              <a:lnSpc>
                <a:spcPct val="120000"/>
              </a:lnSpc>
            </a:pPr>
            <a:r>
              <a:rPr lang="zh-CN" altLang="en-US" sz="1500" spc="300">
                <a:solidFill>
                  <a:sysClr val="window" lastClr="FFFFFF">
                    <a:lumMod val="50000"/>
                  </a:sys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Arial" panose="020B0604020202020204" pitchFamily="34" charset="0"/>
              </a:rPr>
              <a:t>添加具体描述</a:t>
            </a:r>
            <a:endParaRPr lang="zh-CN" altLang="en-US" sz="1500" spc="300">
              <a:solidFill>
                <a:sysClr val="window" lastClr="FFFFFF">
                  <a:lumMod val="50000"/>
                </a:sysClr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30"/>
            </p:custDataLst>
          </p:nvPr>
        </p:nvSpPr>
        <p:spPr>
          <a:xfrm>
            <a:off x="9093835" y="5854700"/>
            <a:ext cx="1894840" cy="36068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p>
            <a:pPr algn="ctr">
              <a:lnSpc>
                <a:spcPct val="120000"/>
              </a:lnSpc>
            </a:pPr>
            <a:r>
              <a:rPr lang="zh-CN" altLang="en-US" sz="1500" spc="300">
                <a:solidFill>
                  <a:sysClr val="window" lastClr="FFFFFF">
                    <a:lumMod val="50000"/>
                  </a:sys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Arial" panose="020B0604020202020204" pitchFamily="34" charset="0"/>
              </a:rPr>
              <a:t>添加具体描述</a:t>
            </a:r>
            <a:endParaRPr lang="zh-CN" altLang="en-US" sz="1500" spc="300">
              <a:solidFill>
                <a:sysClr val="window" lastClr="FFFFFF">
                  <a:lumMod val="50000"/>
                </a:sysClr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0835" y="77470"/>
            <a:ext cx="6546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第三部分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具体的岗位职责</a:t>
            </a:r>
            <a:endParaRPr lang="en-US" altLang="zh-CN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" name="流程图: 手动操作 1"/>
          <p:cNvSpPr/>
          <p:nvPr/>
        </p:nvSpPr>
        <p:spPr>
          <a:xfrm rot="16200000">
            <a:off x="-354330" y="3567430"/>
            <a:ext cx="3057525" cy="977900"/>
          </a:xfrm>
          <a:prstGeom prst="flowChartManualOperation">
            <a:avLst/>
          </a:prstGeom>
          <a:solidFill>
            <a:srgbClr val="A0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3" name="流程图: 手动操作 2"/>
          <p:cNvSpPr/>
          <p:nvPr/>
        </p:nvSpPr>
        <p:spPr>
          <a:xfrm rot="16200000">
            <a:off x="713105" y="3567430"/>
            <a:ext cx="3057525" cy="977900"/>
          </a:xfrm>
          <a:prstGeom prst="flowChartManualOperation">
            <a:avLst/>
          </a:prstGeom>
          <a:solidFill>
            <a:srgbClr val="725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7" name="流程图: 手动操作 6"/>
          <p:cNvSpPr/>
          <p:nvPr/>
        </p:nvSpPr>
        <p:spPr>
          <a:xfrm rot="16200000">
            <a:off x="1780540" y="3567430"/>
            <a:ext cx="3057525" cy="977900"/>
          </a:xfrm>
          <a:prstGeom prst="flowChartManualOperation">
            <a:avLst/>
          </a:prstGeom>
          <a:solidFill>
            <a:srgbClr val="FED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9625" y="3541395"/>
            <a:ext cx="72961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市场总监</a:t>
            </a:r>
            <a:endParaRPr lang="zh-CN" altLang="en-US" sz="20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63090" y="3541395"/>
            <a:ext cx="7442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财务主管</a:t>
            </a:r>
            <a:endParaRPr lang="zh-CN" altLang="en-US" sz="20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21305" y="3541395"/>
            <a:ext cx="9785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自动化技术员</a:t>
            </a:r>
            <a:endParaRPr lang="zh-CN" altLang="en-US" sz="20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966970" y="2030730"/>
            <a:ext cx="6153150" cy="1140460"/>
            <a:chOff x="8512" y="3258"/>
            <a:chExt cx="9690" cy="1796"/>
          </a:xfrm>
        </p:grpSpPr>
        <p:sp>
          <p:nvSpPr>
            <p:cNvPr id="13" name="椭圆 12"/>
            <p:cNvSpPr/>
            <p:nvPr/>
          </p:nvSpPr>
          <p:spPr>
            <a:xfrm>
              <a:off x="8512" y="3258"/>
              <a:ext cx="1056" cy="1056"/>
            </a:xfrm>
            <a:prstGeom prst="ellipse">
              <a:avLst/>
            </a:prstGeom>
            <a:solidFill>
              <a:srgbClr val="A0D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734" y="3375"/>
              <a:ext cx="613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1</a:t>
              </a:r>
              <a:endParaRPr lang="en-US" altLang="zh-CN" sz="28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807" y="3258"/>
              <a:ext cx="2416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市场总监</a:t>
              </a:r>
              <a:endParaRPr lang="zh-CN" altLang="en-US" sz="20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807" y="3886"/>
              <a:ext cx="8213" cy="107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此处添加详细文本描述，建议与标题相关并符合整体语言风格，语言描述尽量简洁生动</a:t>
              </a:r>
              <a:endPara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8512" y="5054"/>
              <a:ext cx="9690" cy="0"/>
            </a:xfrm>
            <a:prstGeom prst="line">
              <a:avLst/>
            </a:prstGeom>
            <a:ln w="19050">
              <a:solidFill>
                <a:srgbClr val="A0D3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966970" y="3413125"/>
            <a:ext cx="6153150" cy="1140460"/>
            <a:chOff x="8512" y="3258"/>
            <a:chExt cx="9690" cy="1796"/>
          </a:xfrm>
        </p:grpSpPr>
        <p:sp>
          <p:nvSpPr>
            <p:cNvPr id="19" name="椭圆 18"/>
            <p:cNvSpPr/>
            <p:nvPr/>
          </p:nvSpPr>
          <p:spPr>
            <a:xfrm>
              <a:off x="8512" y="3258"/>
              <a:ext cx="1056" cy="1056"/>
            </a:xfrm>
            <a:prstGeom prst="ellipse">
              <a:avLst/>
            </a:prstGeom>
            <a:solidFill>
              <a:srgbClr val="725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734" y="3375"/>
              <a:ext cx="613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2</a:t>
              </a:r>
              <a:endParaRPr lang="en-US" altLang="zh-CN" sz="28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807" y="3258"/>
              <a:ext cx="2416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市场总监</a:t>
              </a:r>
              <a:endParaRPr lang="zh-CN" altLang="en-US" sz="20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807" y="3886"/>
              <a:ext cx="8213" cy="107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此处添加详细文本描述，建议与标题相关并符合整体语言风格，语言描述尽量简洁生动</a:t>
              </a:r>
              <a:endPara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8512" y="5054"/>
              <a:ext cx="9690" cy="0"/>
            </a:xfrm>
            <a:prstGeom prst="line">
              <a:avLst/>
            </a:prstGeom>
            <a:ln w="19050">
              <a:solidFill>
                <a:srgbClr val="7253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966970" y="4795520"/>
            <a:ext cx="6153150" cy="1140460"/>
            <a:chOff x="8512" y="3258"/>
            <a:chExt cx="9690" cy="1796"/>
          </a:xfrm>
        </p:grpSpPr>
        <p:sp>
          <p:nvSpPr>
            <p:cNvPr id="25" name="椭圆 24"/>
            <p:cNvSpPr/>
            <p:nvPr/>
          </p:nvSpPr>
          <p:spPr>
            <a:xfrm>
              <a:off x="8512" y="3258"/>
              <a:ext cx="1056" cy="1056"/>
            </a:xfrm>
            <a:prstGeom prst="ellipse">
              <a:avLst/>
            </a:prstGeom>
            <a:solidFill>
              <a:srgbClr val="FED9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734" y="3375"/>
              <a:ext cx="613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3</a:t>
              </a:r>
              <a:endParaRPr lang="en-US" altLang="zh-CN" sz="28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807" y="3258"/>
              <a:ext cx="2416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市场总监</a:t>
              </a:r>
              <a:endParaRPr lang="zh-CN" altLang="en-US" sz="20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807" y="3886"/>
              <a:ext cx="8213" cy="107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此处添加详细文本描述，建议与标题相关并符合整体语言风格，语言描述尽量简洁生动</a:t>
              </a:r>
              <a:endParaRPr lang="zh-CN" altLang="en-US" sz="1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8512" y="5054"/>
              <a:ext cx="9690" cy="0"/>
            </a:xfrm>
            <a:prstGeom prst="line">
              <a:avLst/>
            </a:prstGeom>
            <a:ln w="19050">
              <a:solidFill>
                <a:srgbClr val="FED9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0835" y="77470"/>
            <a:ext cx="6546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第三部分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任职条件</a:t>
            </a:r>
            <a:endParaRPr lang="en-US" altLang="zh-CN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4763135" y="1582420"/>
            <a:ext cx="1811655" cy="1677035"/>
          </a:xfrm>
          <a:prstGeom prst="triangle">
            <a:avLst/>
          </a:prstGeom>
          <a:solidFill>
            <a:srgbClr val="725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3855085" y="3259455"/>
            <a:ext cx="1811655" cy="1677035"/>
          </a:xfrm>
          <a:prstGeom prst="triangle">
            <a:avLst/>
          </a:prstGeom>
          <a:solidFill>
            <a:srgbClr val="FED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5666740" y="3259455"/>
            <a:ext cx="1811655" cy="1677035"/>
          </a:xfrm>
          <a:prstGeom prst="triangle">
            <a:avLst/>
          </a:prstGeom>
          <a:solidFill>
            <a:srgbClr val="E5D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548630" y="1458595"/>
            <a:ext cx="229870" cy="229870"/>
          </a:xfrm>
          <a:prstGeom prst="ellipse">
            <a:avLst/>
          </a:prstGeom>
          <a:solidFill>
            <a:srgbClr val="A0D3F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259195" y="1289685"/>
            <a:ext cx="4753610" cy="1351280"/>
            <a:chOff x="9827" y="2856"/>
            <a:chExt cx="7486" cy="2128"/>
          </a:xfrm>
        </p:grpSpPr>
        <p:sp>
          <p:nvSpPr>
            <p:cNvPr id="15" name="文本框 14"/>
            <p:cNvSpPr txBox="1"/>
            <p:nvPr/>
          </p:nvSpPr>
          <p:spPr>
            <a:xfrm>
              <a:off x="9827" y="2856"/>
              <a:ext cx="27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 专业要求</a:t>
              </a:r>
              <a:endParaRPr lang="zh-CN" altLang="en-US" sz="28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827" y="3678"/>
              <a:ext cx="7486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</a:t>
              </a:r>
              <a:endPara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977" y="3650"/>
              <a:ext cx="2989" cy="0"/>
            </a:xfrm>
            <a:prstGeom prst="line">
              <a:avLst/>
            </a:prstGeom>
            <a:ln w="69850" cmpd="tri">
              <a:solidFill>
                <a:srgbClr val="8663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椭圆 11"/>
          <p:cNvSpPr/>
          <p:nvPr/>
        </p:nvSpPr>
        <p:spPr>
          <a:xfrm>
            <a:off x="7353300" y="4767580"/>
            <a:ext cx="229870" cy="229870"/>
          </a:xfrm>
          <a:prstGeom prst="ellipse">
            <a:avLst/>
          </a:prstGeom>
          <a:solidFill>
            <a:srgbClr val="A0D3F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733165" y="4767580"/>
            <a:ext cx="229870" cy="229870"/>
          </a:xfrm>
          <a:prstGeom prst="ellipse">
            <a:avLst/>
          </a:prstGeom>
          <a:solidFill>
            <a:srgbClr val="A0D3F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642225" y="4330700"/>
            <a:ext cx="3815080" cy="1351915"/>
            <a:chOff x="9827" y="2856"/>
            <a:chExt cx="6008" cy="2129"/>
          </a:xfrm>
        </p:grpSpPr>
        <p:sp>
          <p:nvSpPr>
            <p:cNvPr id="17" name="文本框 16"/>
            <p:cNvSpPr txBox="1"/>
            <p:nvPr/>
          </p:nvSpPr>
          <p:spPr>
            <a:xfrm>
              <a:off x="9827" y="2856"/>
              <a:ext cx="27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学历要求</a:t>
              </a:r>
              <a:endParaRPr lang="zh-CN" altLang="en-US" sz="28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827" y="3678"/>
              <a:ext cx="6008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</a:t>
              </a:r>
              <a:endPara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9977" y="3650"/>
              <a:ext cx="2989" cy="0"/>
            </a:xfrm>
            <a:prstGeom prst="line">
              <a:avLst/>
            </a:prstGeom>
            <a:ln w="69850" cmpd="tri">
              <a:solidFill>
                <a:srgbClr val="8663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539750" y="4373880"/>
            <a:ext cx="3269615" cy="1691005"/>
            <a:chOff x="10444" y="2648"/>
            <a:chExt cx="5149" cy="2663"/>
          </a:xfrm>
        </p:grpSpPr>
        <p:sp>
          <p:nvSpPr>
            <p:cNvPr id="21" name="文本框 20"/>
            <p:cNvSpPr txBox="1"/>
            <p:nvPr/>
          </p:nvSpPr>
          <p:spPr>
            <a:xfrm>
              <a:off x="12590" y="2648"/>
              <a:ext cx="279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/>
              <a:r>
                <a:rPr lang="zh-CN" altLang="en-US" sz="28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 其他要求</a:t>
              </a:r>
              <a:endParaRPr lang="zh-CN" altLang="en-US" sz="28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444" y="3423"/>
              <a:ext cx="5149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</a:t>
              </a:r>
              <a:endPara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2301" y="3409"/>
              <a:ext cx="2989" cy="0"/>
            </a:xfrm>
            <a:prstGeom prst="line">
              <a:avLst/>
            </a:prstGeom>
            <a:ln w="69850" cmpd="tri">
              <a:solidFill>
                <a:srgbClr val="8663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 descr="32313535343937343b32313535343934343bd7a8d2b5d6aacab6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330190" y="2319655"/>
            <a:ext cx="666115" cy="666115"/>
          </a:xfrm>
          <a:prstGeom prst="rect">
            <a:avLst/>
          </a:prstGeom>
        </p:spPr>
      </p:pic>
      <p:pic>
        <p:nvPicPr>
          <p:cNvPr id="25" name="图片 24" descr="32313537313730353b32313537313734313bd1a7c0fa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59195" y="3998595"/>
            <a:ext cx="666115" cy="666115"/>
          </a:xfrm>
          <a:prstGeom prst="rect">
            <a:avLst/>
          </a:prstGeom>
        </p:spPr>
      </p:pic>
      <p:pic>
        <p:nvPicPr>
          <p:cNvPr id="26" name="图片 25" descr="343638353633323b343638353931353bcdf8c2e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68165" y="4074160"/>
            <a:ext cx="666115" cy="66611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208905" y="3320415"/>
            <a:ext cx="10344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任职条件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lum bright="70000" contrast="-64000"/>
          </a:blip>
          <a:srcRect l="10943" r="2" b="10"/>
          <a:stretch>
            <a:fillRect/>
          </a:stretch>
        </p:blipFill>
        <p:spPr>
          <a:xfrm>
            <a:off x="0" y="0"/>
            <a:ext cx="12216765" cy="68586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0943" r="2" b="45242"/>
          <a:stretch>
            <a:fillRect/>
          </a:stretch>
        </p:blipFill>
        <p:spPr>
          <a:xfrm>
            <a:off x="0" y="0"/>
            <a:ext cx="12216765" cy="375602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415412" y="4364097"/>
            <a:ext cx="5646813" cy="1298260"/>
            <a:chOff x="8976" y="1109"/>
            <a:chExt cx="8732" cy="1862"/>
          </a:xfrm>
        </p:grpSpPr>
        <p:sp>
          <p:nvSpPr>
            <p:cNvPr id="7" name="圆角矩形 6"/>
            <p:cNvSpPr/>
            <p:nvPr/>
          </p:nvSpPr>
          <p:spPr>
            <a:xfrm>
              <a:off x="8976" y="1109"/>
              <a:ext cx="8732" cy="18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7153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17" y="1299"/>
              <a:ext cx="7616" cy="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如何加入--应聘方式</a:t>
              </a:r>
              <a:endParaRPr lang="en-US" altLang="zh-CN" sz="35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617" y="2337"/>
              <a:ext cx="7618" cy="5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How to join -- how to apply</a:t>
              </a:r>
              <a:endParaRPr>
                <a:latin typeface="汉仪程行简" panose="00020600040101010101" charset="-122"/>
                <a:ea typeface="汉仪程行简" panose="00020600040101010101" charset="-122"/>
                <a:cs typeface="汉仪粗简黑简" panose="00020600040101010101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4885690" y="5126355"/>
            <a:ext cx="4820285" cy="0"/>
          </a:xfrm>
          <a:prstGeom prst="line">
            <a:avLst/>
          </a:prstGeom>
          <a:ln w="82550" cmpd="dbl">
            <a:solidFill>
              <a:srgbClr val="7153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六边形 28"/>
          <p:cNvSpPr/>
          <p:nvPr/>
        </p:nvSpPr>
        <p:spPr>
          <a:xfrm>
            <a:off x="2093292" y="4109684"/>
            <a:ext cx="2224373" cy="1837704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821305" y="4636770"/>
            <a:ext cx="10426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500">
                <a:solidFill>
                  <a:srgbClr val="7153AD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04</a:t>
            </a:r>
            <a:endParaRPr lang="en-US" altLang="zh-CN" sz="4500">
              <a:solidFill>
                <a:srgbClr val="7153AD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2272030" y="4266565"/>
            <a:ext cx="1850390" cy="1529080"/>
          </a:xfrm>
          <a:prstGeom prst="hexagon">
            <a:avLst/>
          </a:prstGeom>
          <a:noFill/>
          <a:ln>
            <a:solidFill>
              <a:srgbClr val="592F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0835" y="77470"/>
            <a:ext cx="6546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第四部分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应聘流程</a:t>
            </a:r>
            <a:endParaRPr lang="en-US" altLang="zh-CN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38" name="任意多边形 2"/>
          <p:cNvSpPr/>
          <p:nvPr>
            <p:custDataLst>
              <p:tags r:id="rId1"/>
            </p:custDataLst>
          </p:nvPr>
        </p:nvSpPr>
        <p:spPr bwMode="auto">
          <a:xfrm>
            <a:off x="1027371" y="1852867"/>
            <a:ext cx="9754178" cy="3568851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000000"/>
            </a:solidFill>
            <a:prstDash val="dash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39" name="任意多边形 7"/>
          <p:cNvSpPr/>
          <p:nvPr>
            <p:custDataLst>
              <p:tags r:id="rId2"/>
            </p:custDataLst>
          </p:nvPr>
        </p:nvSpPr>
        <p:spPr>
          <a:xfrm rot="816452">
            <a:off x="10813591" y="1255220"/>
            <a:ext cx="717083" cy="7170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1F74AD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lnSpc>
                <a:spcPct val="120000"/>
              </a:lnSpc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40" name="椭圆 139"/>
          <p:cNvSpPr/>
          <p:nvPr>
            <p:custDataLst>
              <p:tags r:id="rId3"/>
            </p:custDataLst>
          </p:nvPr>
        </p:nvSpPr>
        <p:spPr bwMode="auto">
          <a:xfrm>
            <a:off x="3101338" y="3440960"/>
            <a:ext cx="930543" cy="927993"/>
          </a:xfrm>
          <a:prstGeom prst="ellipse">
            <a:avLst/>
          </a:prstGeom>
          <a:solidFill>
            <a:srgbClr val="7253AE"/>
          </a:solidFill>
          <a:effectLst/>
        </p:spPr>
        <p:style>
          <a:lnRef idx="0">
            <a:srgbClr val="1F74AD"/>
          </a:lnRef>
          <a:fillRef idx="3">
            <a:srgbClr val="1F74AD"/>
          </a:fillRef>
          <a:effectRef idx="3">
            <a:srgbClr val="1F74AD"/>
          </a:effectRef>
          <a:fontRef idx="minor">
            <a:sysClr val="window" lastClr="FFFFFF"/>
          </a:fontRef>
        </p:style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ct val="120000"/>
              </a:lnSpc>
            </a:pPr>
            <a:endParaRPr lang="en-US" sz="2400" dirty="0">
              <a:solidFill>
                <a:sysClr val="window" lastClr="FFFFFF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41" name="任意多边形 140"/>
          <p:cNvSpPr/>
          <p:nvPr>
            <p:custDataLst>
              <p:tags r:id="rId4"/>
            </p:custDataLst>
          </p:nvPr>
        </p:nvSpPr>
        <p:spPr>
          <a:xfrm>
            <a:off x="3436120" y="3774467"/>
            <a:ext cx="260980" cy="260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lnSpc>
                <a:spcPct val="120000"/>
              </a:lnSpc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rgbClr val="4D576B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42" name="椭圆 141"/>
          <p:cNvSpPr/>
          <p:nvPr>
            <p:custDataLst>
              <p:tags r:id="rId5"/>
            </p:custDataLst>
          </p:nvPr>
        </p:nvSpPr>
        <p:spPr bwMode="auto">
          <a:xfrm>
            <a:off x="5113703" y="3853024"/>
            <a:ext cx="725979" cy="723991"/>
          </a:xfrm>
          <a:prstGeom prst="ellipse">
            <a:avLst/>
          </a:prstGeom>
          <a:solidFill>
            <a:srgbClr val="FED9C9"/>
          </a:solidFill>
          <a:effectLst/>
        </p:spPr>
        <p:style>
          <a:lnRef idx="0">
            <a:srgbClr val="1F74AD"/>
          </a:lnRef>
          <a:fillRef idx="3">
            <a:srgbClr val="1F74AD"/>
          </a:fillRef>
          <a:effectRef idx="3">
            <a:srgbClr val="1F74AD"/>
          </a:effectRef>
          <a:fontRef idx="minor">
            <a:sysClr val="window" lastClr="FFFFFF"/>
          </a:fontRef>
        </p:style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ct val="120000"/>
              </a:lnSpc>
            </a:pPr>
            <a:endParaRPr lang="en-US" sz="2400" dirty="0">
              <a:solidFill>
                <a:sysClr val="window" lastClr="FFFFFF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43" name="任意多边形 142"/>
          <p:cNvSpPr/>
          <p:nvPr>
            <p:custDataLst>
              <p:tags r:id="rId6"/>
            </p:custDataLst>
          </p:nvPr>
        </p:nvSpPr>
        <p:spPr>
          <a:xfrm>
            <a:off x="5377192" y="4106108"/>
            <a:ext cx="220916" cy="2209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lnSpc>
                <a:spcPct val="120000"/>
              </a:lnSpc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rgbClr val="4D576B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44" name="椭圆 143"/>
          <p:cNvSpPr/>
          <p:nvPr>
            <p:custDataLst>
              <p:tags r:id="rId7"/>
            </p:custDataLst>
          </p:nvPr>
        </p:nvSpPr>
        <p:spPr bwMode="auto">
          <a:xfrm>
            <a:off x="6704933" y="2693003"/>
            <a:ext cx="642581" cy="640819"/>
          </a:xfrm>
          <a:prstGeom prst="ellipse">
            <a:avLst/>
          </a:prstGeom>
          <a:solidFill>
            <a:srgbClr val="4013A8"/>
          </a:solidFill>
          <a:effectLst/>
        </p:spPr>
        <p:style>
          <a:lnRef idx="0">
            <a:srgbClr val="1F74AD"/>
          </a:lnRef>
          <a:fillRef idx="3">
            <a:srgbClr val="1F74AD"/>
          </a:fillRef>
          <a:effectRef idx="3">
            <a:srgbClr val="1F74AD"/>
          </a:effectRef>
          <a:fontRef idx="minor">
            <a:sysClr val="window" lastClr="FFFFFF"/>
          </a:fontRef>
        </p:style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ct val="120000"/>
              </a:lnSpc>
            </a:pPr>
            <a:endParaRPr lang="en-US" sz="2400" dirty="0">
              <a:solidFill>
                <a:sysClr val="window" lastClr="FFFFFF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45" name="任意多边形 144"/>
          <p:cNvSpPr/>
          <p:nvPr>
            <p:custDataLst>
              <p:tags r:id="rId8"/>
            </p:custDataLst>
          </p:nvPr>
        </p:nvSpPr>
        <p:spPr>
          <a:xfrm>
            <a:off x="6903121" y="2859745"/>
            <a:ext cx="260980" cy="260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lnSpc>
                <a:spcPct val="120000"/>
              </a:lnSpc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rgbClr val="4D576B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46" name="椭圆 145"/>
          <p:cNvSpPr/>
          <p:nvPr>
            <p:custDataLst>
              <p:tags r:id="rId9"/>
            </p:custDataLst>
          </p:nvPr>
        </p:nvSpPr>
        <p:spPr bwMode="auto">
          <a:xfrm>
            <a:off x="8923444" y="3044625"/>
            <a:ext cx="678503" cy="676644"/>
          </a:xfrm>
          <a:prstGeom prst="ellipse">
            <a:avLst/>
          </a:prstGeom>
          <a:solidFill>
            <a:srgbClr val="CFDBFE"/>
          </a:solidFill>
          <a:effectLst/>
        </p:spPr>
        <p:style>
          <a:lnRef idx="0">
            <a:srgbClr val="1F74AD"/>
          </a:lnRef>
          <a:fillRef idx="3">
            <a:srgbClr val="1F74AD"/>
          </a:fillRef>
          <a:effectRef idx="3">
            <a:srgbClr val="1F74AD"/>
          </a:effectRef>
          <a:fontRef idx="minor">
            <a:sysClr val="window" lastClr="FFFFFF"/>
          </a:fontRef>
        </p:style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ct val="120000"/>
              </a:lnSpc>
            </a:pPr>
            <a:endParaRPr lang="en-US" sz="2400" dirty="0">
              <a:solidFill>
                <a:sysClr val="window" lastClr="FFFFFF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47" name="任意多边形 146"/>
          <p:cNvSpPr/>
          <p:nvPr>
            <p:custDataLst>
              <p:tags r:id="rId10"/>
            </p:custDataLst>
          </p:nvPr>
        </p:nvSpPr>
        <p:spPr>
          <a:xfrm>
            <a:off x="9132205" y="3252457"/>
            <a:ext cx="260980" cy="260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lnSpc>
                <a:spcPct val="120000"/>
              </a:lnSpc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rgbClr val="4D576B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48" name="椭圆 147"/>
          <p:cNvSpPr/>
          <p:nvPr>
            <p:custDataLst>
              <p:tags r:id="rId11"/>
            </p:custDataLst>
          </p:nvPr>
        </p:nvSpPr>
        <p:spPr bwMode="auto">
          <a:xfrm>
            <a:off x="1563119" y="4597560"/>
            <a:ext cx="564500" cy="562953"/>
          </a:xfrm>
          <a:prstGeom prst="ellipse">
            <a:avLst/>
          </a:prstGeom>
          <a:solidFill>
            <a:srgbClr val="A0D3FF"/>
          </a:solidFill>
          <a:effectLst/>
        </p:spPr>
        <p:style>
          <a:lnRef idx="0">
            <a:srgbClr val="1F74AD"/>
          </a:lnRef>
          <a:fillRef idx="3">
            <a:srgbClr val="1F74AD"/>
          </a:fillRef>
          <a:effectRef idx="3">
            <a:srgbClr val="1F74AD"/>
          </a:effectRef>
          <a:fontRef idx="minor">
            <a:sysClr val="window" lastClr="FFFFFF"/>
          </a:fontRef>
        </p:style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ysClr val="window" lastClr="FFFFFF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endParaRPr lang="en-US" sz="2400" dirty="0">
              <a:solidFill>
                <a:sysClr val="window" lastClr="FFFFFF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149" name="任意多边形 148"/>
          <p:cNvSpPr/>
          <p:nvPr>
            <p:custDataLst>
              <p:tags r:id="rId12"/>
            </p:custDataLst>
          </p:nvPr>
        </p:nvSpPr>
        <p:spPr>
          <a:xfrm>
            <a:off x="1774063" y="4801035"/>
            <a:ext cx="158319" cy="158221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defTabSz="227965">
              <a:lnSpc>
                <a:spcPct val="120000"/>
              </a:lnSpc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rgbClr val="4D576B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Arial" panose="020B0604020202020204" pitchFamily="34" charset="0"/>
            </a:endParaRPr>
          </a:p>
        </p:txBody>
      </p:sp>
      <p:cxnSp>
        <p:nvCxnSpPr>
          <p:cNvPr id="152" name="直接连接符 151"/>
          <p:cNvCxnSpPr/>
          <p:nvPr>
            <p:custDataLst>
              <p:tags r:id="rId13"/>
            </p:custDataLst>
          </p:nvPr>
        </p:nvCxnSpPr>
        <p:spPr>
          <a:xfrm>
            <a:off x="3737561" y="5156378"/>
            <a:ext cx="0" cy="1378084"/>
          </a:xfrm>
          <a:prstGeom prst="line">
            <a:avLst/>
          </a:prstGeom>
          <a:ln w="3175" cap="rnd">
            <a:solidFill>
              <a:sysClr val="window" lastClr="FFFFFF">
                <a:lumMod val="85000"/>
              </a:sysClr>
            </a:solidFill>
            <a:round/>
            <a:headEnd type="none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162" name="直接连接符 161"/>
          <p:cNvCxnSpPr/>
          <p:nvPr>
            <p:custDataLst>
              <p:tags r:id="rId14"/>
            </p:custDataLst>
          </p:nvPr>
        </p:nvCxnSpPr>
        <p:spPr>
          <a:xfrm>
            <a:off x="7737053" y="4368916"/>
            <a:ext cx="0" cy="2036430"/>
          </a:xfrm>
          <a:prstGeom prst="line">
            <a:avLst/>
          </a:prstGeom>
          <a:ln w="3175" cap="rnd">
            <a:solidFill>
              <a:sysClr val="window" lastClr="FFFFFF">
                <a:lumMod val="85000"/>
              </a:sysClr>
            </a:solidFill>
            <a:round/>
            <a:headEnd type="none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63" name="文本框 162"/>
          <p:cNvSpPr txBox="1"/>
          <p:nvPr/>
        </p:nvSpPr>
        <p:spPr>
          <a:xfrm>
            <a:off x="905510" y="5205095"/>
            <a:ext cx="1773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altLang="en-US" sz="28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投递简历</a:t>
            </a:r>
            <a:endParaRPr lang="zh-CN" altLang="en-US" sz="28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427355" y="5723255"/>
            <a:ext cx="32696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此处添加详细文本描述，建议与标题相关并符合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2694940" y="2755900"/>
            <a:ext cx="1773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altLang="en-US" sz="28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笔试考试</a:t>
            </a:r>
            <a:endParaRPr lang="zh-CN" altLang="en-US" sz="28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1931035" y="1896745"/>
            <a:ext cx="32696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此处添加详细文本描述，建议与标题相关并符合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6136640" y="2046605"/>
            <a:ext cx="21037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altLang="en-US" sz="28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试用期培训</a:t>
            </a:r>
            <a:endParaRPr lang="zh-CN" altLang="en-US" sz="28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5696585" y="1130300"/>
            <a:ext cx="32696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此处添加详细文本描述，建议与标题相关并符合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4595495" y="4785995"/>
            <a:ext cx="1773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altLang="en-US" sz="28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进入面试</a:t>
            </a:r>
            <a:endParaRPr lang="zh-CN" altLang="en-US" sz="28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4117340" y="5304155"/>
            <a:ext cx="32696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此处添加详细文本描述，建议与标题相关并符合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8437880" y="4043045"/>
            <a:ext cx="1773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altLang="en-US" sz="28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正式员工</a:t>
            </a:r>
            <a:endParaRPr lang="zh-CN" altLang="en-US" sz="28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7959725" y="4561205"/>
            <a:ext cx="32696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此处添加详细文本描述，建议与标题相关并符合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cxnSp>
        <p:nvCxnSpPr>
          <p:cNvPr id="174" name="直接连接符 173"/>
          <p:cNvCxnSpPr/>
          <p:nvPr>
            <p:custDataLst>
              <p:tags r:id="rId15"/>
            </p:custDataLst>
          </p:nvPr>
        </p:nvCxnSpPr>
        <p:spPr>
          <a:xfrm>
            <a:off x="5448513" y="1505066"/>
            <a:ext cx="0" cy="2036430"/>
          </a:xfrm>
          <a:prstGeom prst="line">
            <a:avLst/>
          </a:prstGeom>
          <a:ln w="3175" cap="rnd">
            <a:solidFill>
              <a:sysClr val="window" lastClr="FFFFFF">
                <a:lumMod val="85000"/>
              </a:sysClr>
            </a:solidFill>
            <a:round/>
            <a:headEnd type="none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lum bright="70000" contrast="-52000"/>
          </a:blip>
          <a:srcRect r="11045" b="10"/>
          <a:stretch>
            <a:fillRect/>
          </a:stretch>
        </p:blipFill>
        <p:spPr>
          <a:xfrm>
            <a:off x="0" y="0"/>
            <a:ext cx="12202795" cy="68586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76064" b="10"/>
          <a:stretch>
            <a:fillRect/>
          </a:stretch>
        </p:blipFill>
        <p:spPr>
          <a:xfrm>
            <a:off x="0" y="0"/>
            <a:ext cx="3283585" cy="6858635"/>
          </a:xfrm>
          <a:prstGeom prst="rect">
            <a:avLst/>
          </a:prstGeom>
        </p:spPr>
      </p:pic>
      <p:sp>
        <p:nvSpPr>
          <p:cNvPr id="44" name="圆角矩形 43"/>
          <p:cNvSpPr/>
          <p:nvPr/>
        </p:nvSpPr>
        <p:spPr>
          <a:xfrm>
            <a:off x="2706370" y="545465"/>
            <a:ext cx="1111885" cy="1922145"/>
          </a:xfrm>
          <a:prstGeom prst="roundRect">
            <a:avLst>
              <a:gd name="adj" fmla="val 9108"/>
            </a:avLst>
          </a:prstGeom>
          <a:solidFill>
            <a:srgbClr val="715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121917" tIns="60958" rIns="121917" bIns="60958" rtlCol="0" anchor="ctr"/>
          <a:p>
            <a:pPr algn="ctr"/>
            <a:endParaRPr lang="en-US" altLang="zh-CN" sz="2800" b="1" dirty="0">
              <a:latin typeface="汉仪粗简黑简" panose="00020600040101010101" charset="-122"/>
              <a:ea typeface="汉仪粗简黑简" panose="00020600040101010101" charset="-122"/>
              <a:cs typeface="+mn-ea"/>
              <a:sym typeface="+mn-lt"/>
            </a:endParaRPr>
          </a:p>
          <a:p>
            <a:pPr algn="ctr"/>
            <a:endParaRPr lang="en-US" altLang="zh-CN" sz="1600" dirty="0">
              <a:latin typeface="汉仪粗简黑简" panose="00020600040101010101" charset="-122"/>
              <a:ea typeface="汉仪粗简黑简" panose="00020600040101010101" charset="-122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59630" y="694690"/>
            <a:ext cx="6363335" cy="1124647"/>
            <a:chOff x="7758" y="1358"/>
            <a:chExt cx="9840" cy="1613"/>
          </a:xfrm>
        </p:grpSpPr>
        <p:sp>
          <p:nvSpPr>
            <p:cNvPr id="7" name="圆角矩形 6"/>
            <p:cNvSpPr/>
            <p:nvPr/>
          </p:nvSpPr>
          <p:spPr>
            <a:xfrm>
              <a:off x="7758" y="1358"/>
              <a:ext cx="9840" cy="161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7153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41" y="1668"/>
              <a:ext cx="1100" cy="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01</a:t>
              </a:r>
              <a:endParaRPr lang="en-US" altLang="zh-CN" sz="35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9171" y="1503"/>
              <a:ext cx="0" cy="1336"/>
            </a:xfrm>
            <a:prstGeom prst="line">
              <a:avLst/>
            </a:prstGeom>
            <a:ln w="66675" cmpd="dbl">
              <a:solidFill>
                <a:srgbClr val="592F7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9617" y="1499"/>
              <a:ext cx="7616" cy="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我们是谁</a:t>
              </a:r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--</a:t>
              </a:r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公司介绍</a:t>
              </a:r>
              <a:endParaRPr lang="en-US" altLang="zh-CN" sz="35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617" y="2337"/>
              <a:ext cx="7618" cy="5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Who are we </a:t>
              </a:r>
              <a:r>
                <a:rPr lang="en-US" altLang="zh-CN"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--</a:t>
              </a:r>
              <a:r>
                <a:rPr lang="zh-CN" altLang="en-US"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 Company profile</a:t>
              </a:r>
              <a:endParaRPr lang="zh-CN" altLang="en-US">
                <a:latin typeface="汉仪程行简" panose="00020600040101010101" charset="-122"/>
                <a:ea typeface="汉仪程行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59630" y="2134932"/>
            <a:ext cx="6363335" cy="1124585"/>
            <a:chOff x="7758" y="1358"/>
            <a:chExt cx="9840" cy="1613"/>
          </a:xfrm>
        </p:grpSpPr>
        <p:sp>
          <p:nvSpPr>
            <p:cNvPr id="18" name="圆角矩形 17"/>
            <p:cNvSpPr/>
            <p:nvPr/>
          </p:nvSpPr>
          <p:spPr>
            <a:xfrm>
              <a:off x="7758" y="1358"/>
              <a:ext cx="9840" cy="161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7153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941" y="1668"/>
              <a:ext cx="1100" cy="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02</a:t>
              </a:r>
              <a:endParaRPr lang="en-US" altLang="zh-CN" sz="35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9171" y="1503"/>
              <a:ext cx="0" cy="1336"/>
            </a:xfrm>
            <a:prstGeom prst="line">
              <a:avLst/>
            </a:prstGeom>
            <a:ln w="66675" cmpd="dbl">
              <a:solidFill>
                <a:srgbClr val="592F7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9617" y="1499"/>
              <a:ext cx="7616" cy="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选择理由</a:t>
              </a:r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--</a:t>
              </a:r>
              <a:r>
                <a:rPr lang="zh-CN" altLang="en-US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平台福利</a:t>
              </a:r>
              <a:endParaRPr lang="zh-CN" altLang="en-US" sz="35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617" y="2337"/>
              <a:ext cx="7618" cy="5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Reason for choosing -- Platform benefits</a:t>
              </a:r>
              <a:endParaRPr lang="zh-CN" altLang="en-US">
                <a:latin typeface="汉仪程行简" panose="00020600040101010101" charset="-122"/>
                <a:ea typeface="汉仪程行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59630" y="3575112"/>
            <a:ext cx="6363335" cy="1124585"/>
            <a:chOff x="7758" y="1358"/>
            <a:chExt cx="9840" cy="1613"/>
          </a:xfrm>
        </p:grpSpPr>
        <p:sp>
          <p:nvSpPr>
            <p:cNvPr id="24" name="圆角矩形 23"/>
            <p:cNvSpPr/>
            <p:nvPr/>
          </p:nvSpPr>
          <p:spPr>
            <a:xfrm>
              <a:off x="7758" y="1358"/>
              <a:ext cx="9840" cy="161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7153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941" y="1668"/>
              <a:ext cx="1100" cy="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03</a:t>
              </a:r>
              <a:endParaRPr lang="en-US" altLang="zh-CN" sz="35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9171" y="1503"/>
              <a:ext cx="0" cy="1336"/>
            </a:xfrm>
            <a:prstGeom prst="line">
              <a:avLst/>
            </a:prstGeom>
            <a:ln w="66675" cmpd="dbl">
              <a:solidFill>
                <a:srgbClr val="592F7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9617" y="1499"/>
              <a:ext cx="7616" cy="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我们需要怎样的人才</a:t>
              </a:r>
              <a:endParaRPr lang="en-US" altLang="zh-CN" sz="35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617" y="2337"/>
              <a:ext cx="7618" cy="5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What kind of people do we need</a:t>
              </a:r>
              <a:endParaRPr lang="zh-CN" altLang="en-US">
                <a:latin typeface="汉仪程行简" panose="00020600040101010101" charset="-122"/>
                <a:ea typeface="汉仪程行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59630" y="5015292"/>
            <a:ext cx="6363335" cy="1124585"/>
            <a:chOff x="7758" y="1358"/>
            <a:chExt cx="9840" cy="1613"/>
          </a:xfrm>
        </p:grpSpPr>
        <p:sp>
          <p:nvSpPr>
            <p:cNvPr id="30" name="圆角矩形 29"/>
            <p:cNvSpPr/>
            <p:nvPr/>
          </p:nvSpPr>
          <p:spPr>
            <a:xfrm>
              <a:off x="7758" y="1358"/>
              <a:ext cx="9840" cy="161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7153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941" y="1668"/>
              <a:ext cx="1100" cy="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04</a:t>
              </a:r>
              <a:endParaRPr lang="en-US" altLang="zh-CN" sz="35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9171" y="1503"/>
              <a:ext cx="0" cy="1336"/>
            </a:xfrm>
            <a:prstGeom prst="line">
              <a:avLst/>
            </a:prstGeom>
            <a:ln w="66675" cmpd="dbl">
              <a:solidFill>
                <a:srgbClr val="592F7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9348" y="1499"/>
              <a:ext cx="8039" cy="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如何加入--应聘方式</a:t>
              </a:r>
              <a:endParaRPr lang="en-US" altLang="zh-CN" sz="35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617" y="2337"/>
              <a:ext cx="7618" cy="5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How to join </a:t>
              </a:r>
              <a:r>
                <a:rPr lang="en-US" altLang="zh-CN"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--</a:t>
              </a:r>
              <a:r>
                <a:rPr lang="zh-CN" altLang="en-US"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 how to apply</a:t>
              </a:r>
              <a:endParaRPr lang="zh-CN" altLang="en-US">
                <a:latin typeface="汉仪程行简" panose="00020600040101010101" charset="-122"/>
                <a:ea typeface="汉仪程行简" panose="00020600040101010101" charset="-122"/>
                <a:cs typeface="汉仪粗简黑简" panose="00020600040101010101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706370" y="882650"/>
            <a:ext cx="721360" cy="1224915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p>
            <a:pPr algn="dist"/>
            <a:r>
              <a:rPr lang="zh-CN" altLang="en-US" sz="3500" b="1" dirty="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+mn-ea"/>
                <a:sym typeface="+mn-lt"/>
              </a:rPr>
              <a:t>目录</a:t>
            </a:r>
            <a:endParaRPr lang="zh-CN" altLang="en-US" sz="3500" b="1" dirty="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251835" y="669925"/>
            <a:ext cx="567055" cy="1717675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p>
            <a:pPr algn="dist"/>
            <a:r>
              <a:rPr lang="zh-CN" altLang="en-US" sz="25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Contents</a:t>
            </a:r>
            <a:endParaRPr lang="zh-CN" altLang="en-US" sz="25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0835" y="77470"/>
            <a:ext cx="6546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第四部分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就业指导</a:t>
            </a:r>
            <a:endParaRPr lang="zh-CN" altLang="en-US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8770" y="2533015"/>
            <a:ext cx="3905250" cy="2219325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4940300" y="4493895"/>
            <a:ext cx="2338070" cy="779145"/>
          </a:xfrm>
          <a:prstGeom prst="roundRect">
            <a:avLst/>
          </a:prstGeom>
          <a:solidFill>
            <a:srgbClr val="E5D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68595" y="4622165"/>
            <a:ext cx="1624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就业指导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149590" y="2011045"/>
            <a:ext cx="3780790" cy="1228725"/>
            <a:chOff x="12328" y="3057"/>
            <a:chExt cx="5954" cy="1935"/>
          </a:xfrm>
        </p:grpSpPr>
        <p:sp>
          <p:nvSpPr>
            <p:cNvPr id="15" name="文本框 14"/>
            <p:cNvSpPr txBox="1"/>
            <p:nvPr/>
          </p:nvSpPr>
          <p:spPr>
            <a:xfrm>
              <a:off x="12350" y="3057"/>
              <a:ext cx="2614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确定方向</a:t>
              </a:r>
              <a:endPara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2350" y="3879"/>
              <a:ext cx="5932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>
                  <a:solidFill>
                    <a:schemeClr val="bg1">
                      <a:lumMod val="50000"/>
                    </a:scheme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</a:t>
              </a:r>
              <a:endParaRPr lang="zh-CN" altLang="en-US" sz="2000">
                <a:solidFill>
                  <a:schemeClr val="bg1">
                    <a:lumMod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2328" y="3336"/>
              <a:ext cx="0" cy="1361"/>
            </a:xfrm>
            <a:prstGeom prst="line">
              <a:avLst/>
            </a:prstGeom>
            <a:ln w="31750">
              <a:solidFill>
                <a:srgbClr val="592F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149590" y="4269740"/>
            <a:ext cx="3780790" cy="1228725"/>
            <a:chOff x="12328" y="3057"/>
            <a:chExt cx="5954" cy="1935"/>
          </a:xfrm>
        </p:grpSpPr>
        <p:sp>
          <p:nvSpPr>
            <p:cNvPr id="20" name="文本框 19"/>
            <p:cNvSpPr txBox="1"/>
            <p:nvPr/>
          </p:nvSpPr>
          <p:spPr>
            <a:xfrm>
              <a:off x="12350" y="3057"/>
              <a:ext cx="2614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全力以赴</a:t>
              </a:r>
              <a:endPara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350" y="3879"/>
              <a:ext cx="5932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>
                  <a:solidFill>
                    <a:schemeClr val="bg1">
                      <a:lumMod val="50000"/>
                    </a:scheme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</a:t>
              </a:r>
              <a:endParaRPr lang="zh-CN" altLang="en-US" sz="2000">
                <a:solidFill>
                  <a:schemeClr val="bg1">
                    <a:lumMod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12328" y="3336"/>
              <a:ext cx="0" cy="1361"/>
            </a:xfrm>
            <a:prstGeom prst="line">
              <a:avLst/>
            </a:prstGeom>
            <a:ln w="31750">
              <a:solidFill>
                <a:srgbClr val="592F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214630" y="4269740"/>
            <a:ext cx="3853815" cy="1144905"/>
            <a:chOff x="4849" y="9560"/>
            <a:chExt cx="6069" cy="1803"/>
          </a:xfrm>
        </p:grpSpPr>
        <p:sp>
          <p:nvSpPr>
            <p:cNvPr id="24" name="文本框 23"/>
            <p:cNvSpPr txBox="1"/>
            <p:nvPr/>
          </p:nvSpPr>
          <p:spPr>
            <a:xfrm>
              <a:off x="8293" y="9560"/>
              <a:ext cx="2614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/>
              <a:r>
                <a:rPr lang="zh-CN" altLang="en-US" sz="28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岗位定位</a:t>
              </a:r>
              <a:endPara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849" y="10250"/>
              <a:ext cx="6058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/>
              <a:r>
                <a:rPr lang="zh-CN" altLang="en-US" sz="2000">
                  <a:solidFill>
                    <a:schemeClr val="bg1">
                      <a:lumMod val="50000"/>
                    </a:scheme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</a:t>
              </a:r>
              <a:endParaRPr lang="zh-CN" altLang="en-US" sz="2000">
                <a:solidFill>
                  <a:schemeClr val="bg1">
                    <a:lumMod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0918" y="9756"/>
              <a:ext cx="0" cy="1361"/>
            </a:xfrm>
            <a:prstGeom prst="line">
              <a:avLst/>
            </a:prstGeom>
            <a:ln w="31750">
              <a:solidFill>
                <a:srgbClr val="592F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14630" y="2011045"/>
            <a:ext cx="3853815" cy="1144905"/>
            <a:chOff x="4849" y="9560"/>
            <a:chExt cx="6069" cy="1803"/>
          </a:xfrm>
        </p:grpSpPr>
        <p:sp>
          <p:nvSpPr>
            <p:cNvPr id="29" name="文本框 28"/>
            <p:cNvSpPr txBox="1"/>
            <p:nvPr/>
          </p:nvSpPr>
          <p:spPr>
            <a:xfrm>
              <a:off x="8293" y="9560"/>
              <a:ext cx="2614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/>
              <a:r>
                <a:rPr lang="zh-CN" altLang="en-US" sz="28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自我评估</a:t>
              </a:r>
              <a:endPara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849" y="10250"/>
              <a:ext cx="6058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/>
              <a:r>
                <a:rPr lang="zh-CN" altLang="en-US" sz="2000">
                  <a:solidFill>
                    <a:schemeClr val="bg1">
                      <a:lumMod val="50000"/>
                    </a:scheme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此处添加详细文本描述，建议与标题相关并符合整体语言风格</a:t>
              </a:r>
              <a:endParaRPr lang="zh-CN" altLang="en-US" sz="2000">
                <a:solidFill>
                  <a:schemeClr val="bg1">
                    <a:lumMod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0918" y="9756"/>
              <a:ext cx="0" cy="1361"/>
            </a:xfrm>
            <a:prstGeom prst="line">
              <a:avLst/>
            </a:prstGeom>
            <a:ln w="31750">
              <a:solidFill>
                <a:srgbClr val="592F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837305" y="4135755"/>
            <a:ext cx="4826000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500">
                <a:latin typeface="汉仪书魂体简" panose="02010600000101010101" charset="-122"/>
                <a:ea typeface="汉仪书魂体简" panose="02010600000101010101" charset="-122"/>
                <a:cs typeface="汉仪粗简黑简" panose="00020600040101010101" charset="-122"/>
              </a:rPr>
              <a:t>感谢观看！</a:t>
            </a:r>
            <a:endParaRPr lang="zh-CN" altLang="en-US" sz="6500">
              <a:latin typeface="汉仪书魂体简" panose="02010600000101010101" charset="-122"/>
              <a:ea typeface="汉仪书魂体简" panose="02010600000101010101" charset="-122"/>
              <a:cs typeface="汉仪粗简黑简" panose="0002060004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b="35952"/>
          <a:stretch>
            <a:fillRect/>
          </a:stretch>
        </p:blipFill>
        <p:spPr>
          <a:xfrm>
            <a:off x="-12065" y="0"/>
            <a:ext cx="12204065" cy="3908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t="83954" b="13725"/>
          <a:stretch>
            <a:fillRect/>
          </a:stretch>
        </p:blipFill>
        <p:spPr>
          <a:xfrm>
            <a:off x="-12065" y="3780790"/>
            <a:ext cx="12204065" cy="14160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3781425" y="5168265"/>
            <a:ext cx="4906645" cy="0"/>
          </a:xfrm>
          <a:prstGeom prst="line">
            <a:avLst/>
          </a:prstGeom>
          <a:ln w="57150">
            <a:solidFill>
              <a:srgbClr val="8C73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554730" y="5342890"/>
            <a:ext cx="53384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适用于各类校园招聘活动</a:t>
            </a:r>
            <a:r>
              <a:rPr lang="en-US" altLang="zh-CN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 |  </a:t>
            </a: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企事业精英招募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661410" y="5920105"/>
            <a:ext cx="2049780" cy="548640"/>
            <a:chOff x="5942" y="9455"/>
            <a:chExt cx="3228" cy="864"/>
          </a:xfrm>
        </p:grpSpPr>
        <p:sp>
          <p:nvSpPr>
            <p:cNvPr id="36" name="文本框 35"/>
            <p:cNvSpPr txBox="1"/>
            <p:nvPr/>
          </p:nvSpPr>
          <p:spPr>
            <a:xfrm>
              <a:off x="5994" y="9597"/>
              <a:ext cx="317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汇报人：</a:t>
              </a:r>
              <a:r>
                <a:rPr lang="en-US" altLang="zh-CN" sz="20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XXX</a:t>
              </a:r>
              <a:endParaRPr lang="en-US" altLang="zh-CN" sz="20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42" y="9455"/>
              <a:ext cx="3227" cy="864"/>
            </a:xfrm>
            <a:prstGeom prst="rect">
              <a:avLst/>
            </a:prstGeom>
            <a:noFill/>
            <a:ln>
              <a:solidFill>
                <a:srgbClr val="8C73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62065" y="5916295"/>
            <a:ext cx="2419350" cy="548640"/>
            <a:chOff x="10591" y="9449"/>
            <a:chExt cx="3810" cy="864"/>
          </a:xfrm>
        </p:grpSpPr>
        <p:sp>
          <p:nvSpPr>
            <p:cNvPr id="37" name="文本框 36"/>
            <p:cNvSpPr txBox="1"/>
            <p:nvPr/>
          </p:nvSpPr>
          <p:spPr>
            <a:xfrm>
              <a:off x="10591" y="9574"/>
              <a:ext cx="381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>
                  <a:solidFill>
                    <a:schemeClr val="tx1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日期：20XX年XX月</a:t>
              </a:r>
              <a:endParaRPr lang="zh-CN" altLang="en-US" sz="20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591" y="9449"/>
              <a:ext cx="3810" cy="864"/>
            </a:xfrm>
            <a:prstGeom prst="rect">
              <a:avLst/>
            </a:prstGeom>
            <a:noFill/>
            <a:ln>
              <a:solidFill>
                <a:srgbClr val="8C73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5302" y="4263023"/>
            <a:ext cx="2648197" cy="2161309"/>
            <a:chOff x="3289465" y="1959429"/>
            <a:chExt cx="2648197" cy="2161309"/>
          </a:xfrm>
        </p:grpSpPr>
        <p:sp>
          <p:nvSpPr>
            <p:cNvPr id="17" name="六边形 16"/>
            <p:cNvSpPr/>
            <p:nvPr/>
          </p:nvSpPr>
          <p:spPr>
            <a:xfrm>
              <a:off x="3479469" y="1959429"/>
              <a:ext cx="2458193" cy="2161309"/>
            </a:xfrm>
            <a:prstGeom prst="hexagon">
              <a:avLst/>
            </a:prstGeom>
            <a:solidFill>
              <a:srgbClr val="592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C00000"/>
                </a:solidFill>
                <a:cs typeface="汉仪粗简黑简" panose="00020600040101010101" charset="-122"/>
              </a:endParaRPr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289465" y="2137560"/>
              <a:ext cx="2224373" cy="183770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9204657" y="4263023"/>
            <a:ext cx="2648197" cy="2161309"/>
            <a:chOff x="3289465" y="1959429"/>
            <a:chExt cx="2648197" cy="2161309"/>
          </a:xfrm>
        </p:grpSpPr>
        <p:sp>
          <p:nvSpPr>
            <p:cNvPr id="19" name="六边形 18"/>
            <p:cNvSpPr/>
            <p:nvPr/>
          </p:nvSpPr>
          <p:spPr>
            <a:xfrm>
              <a:off x="3479469" y="1959429"/>
              <a:ext cx="2458193" cy="2161309"/>
            </a:xfrm>
            <a:prstGeom prst="hexagon">
              <a:avLst/>
            </a:prstGeom>
            <a:solidFill>
              <a:srgbClr val="592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C00000"/>
                </a:solidFill>
                <a:cs typeface="汉仪粗简黑简" panose="00020600040101010101" charset="-122"/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>
              <a:off x="3289465" y="2137560"/>
              <a:ext cx="2224373" cy="183770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099820" y="4673600"/>
            <a:ext cx="1317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latin typeface="汉仪书魂体简" panose="02010600000101010101" charset="-122"/>
                <a:ea typeface="汉仪书魂体简" panose="02010600000101010101" charset="-122"/>
                <a:cs typeface="汉仪粗简黑简" panose="00020600040101010101" charset="-122"/>
              </a:rPr>
              <a:t>诚</a:t>
            </a:r>
            <a:endParaRPr lang="zh-CN" altLang="en-US" sz="8000">
              <a:latin typeface="汉仪书魂体简" panose="02010600000101010101" charset="-122"/>
              <a:ea typeface="汉仪书魂体简" panose="02010600000101010101" charset="-122"/>
              <a:cs typeface="汉仪粗简黑简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850120" y="4673600"/>
            <a:ext cx="1317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latin typeface="汉仪书魂体简" panose="02010600000101010101" charset="-122"/>
                <a:ea typeface="汉仪书魂体简" panose="02010600000101010101" charset="-122"/>
                <a:cs typeface="汉仪粗简黑简" panose="00020600040101010101" charset="-122"/>
              </a:rPr>
              <a:t>聘</a:t>
            </a:r>
            <a:endParaRPr lang="zh-CN" altLang="en-US" sz="8000">
              <a:latin typeface="汉仪书魂体简" panose="02010600000101010101" charset="-122"/>
              <a:ea typeface="汉仪书魂体简" panose="0201060000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lum bright="70000" contrast="-64000"/>
          </a:blip>
          <a:srcRect l="10943" r="2" b="10"/>
          <a:stretch>
            <a:fillRect/>
          </a:stretch>
        </p:blipFill>
        <p:spPr>
          <a:xfrm>
            <a:off x="0" y="0"/>
            <a:ext cx="12216765" cy="68586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0943" r="2" b="45242"/>
          <a:stretch>
            <a:fillRect/>
          </a:stretch>
        </p:blipFill>
        <p:spPr>
          <a:xfrm>
            <a:off x="0" y="0"/>
            <a:ext cx="12216765" cy="375602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415412" y="4364097"/>
            <a:ext cx="5646813" cy="1298260"/>
            <a:chOff x="8976" y="1109"/>
            <a:chExt cx="8732" cy="1862"/>
          </a:xfrm>
        </p:grpSpPr>
        <p:sp>
          <p:nvSpPr>
            <p:cNvPr id="7" name="圆角矩形 6"/>
            <p:cNvSpPr/>
            <p:nvPr/>
          </p:nvSpPr>
          <p:spPr>
            <a:xfrm>
              <a:off x="8976" y="1109"/>
              <a:ext cx="8732" cy="18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7153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17" y="1299"/>
              <a:ext cx="7616" cy="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我们是谁--公司介绍</a:t>
              </a:r>
              <a:endParaRPr lang="en-US" altLang="zh-CN" sz="35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617" y="2337"/>
              <a:ext cx="7618" cy="5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Who are we </a:t>
              </a:r>
              <a:r>
                <a:rPr lang="en-US" altLang="zh-CN"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--</a:t>
              </a:r>
              <a:r>
                <a:rPr lang="zh-CN" altLang="en-US"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 Company profile</a:t>
              </a:r>
              <a:endParaRPr lang="zh-CN" altLang="en-US">
                <a:latin typeface="汉仪程行简" panose="00020600040101010101" charset="-122"/>
                <a:ea typeface="汉仪程行简" panose="00020600040101010101" charset="-122"/>
                <a:cs typeface="汉仪粗简黑简" panose="00020600040101010101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4885690" y="5126355"/>
            <a:ext cx="4820285" cy="0"/>
          </a:xfrm>
          <a:prstGeom prst="line">
            <a:avLst/>
          </a:prstGeom>
          <a:ln w="82550" cmpd="dbl">
            <a:solidFill>
              <a:srgbClr val="7153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六边形 28"/>
          <p:cNvSpPr/>
          <p:nvPr/>
        </p:nvSpPr>
        <p:spPr>
          <a:xfrm>
            <a:off x="2093292" y="4109684"/>
            <a:ext cx="2224373" cy="1837704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821305" y="4636770"/>
            <a:ext cx="10426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500">
                <a:solidFill>
                  <a:srgbClr val="7153AD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01</a:t>
            </a:r>
            <a:endParaRPr lang="en-US" altLang="zh-CN" sz="4500">
              <a:solidFill>
                <a:srgbClr val="7153AD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2272030" y="4266565"/>
            <a:ext cx="1850390" cy="1529080"/>
          </a:xfrm>
          <a:prstGeom prst="hexagon">
            <a:avLst/>
          </a:prstGeom>
          <a:noFill/>
          <a:ln>
            <a:solidFill>
              <a:srgbClr val="592F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bright="70000" contrast="-64000"/>
          </a:blip>
          <a:srcRect l="10943" t="94902" r="2" b="2111"/>
          <a:stretch>
            <a:fillRect/>
          </a:stretch>
        </p:blipFill>
        <p:spPr>
          <a:xfrm>
            <a:off x="0" y="6665595"/>
            <a:ext cx="12192000" cy="204470"/>
          </a:xfrm>
          <a:prstGeom prst="rect">
            <a:avLst/>
          </a:prstGeom>
        </p:spPr>
      </p:pic>
      <p:sp>
        <p:nvSpPr>
          <p:cNvPr id="10" name="流程图: 可选过程 9"/>
          <p:cNvSpPr/>
          <p:nvPr/>
        </p:nvSpPr>
        <p:spPr>
          <a:xfrm>
            <a:off x="635" y="757555"/>
            <a:ext cx="12190730" cy="201930"/>
          </a:xfrm>
          <a:prstGeom prst="flowChartAlternateProcess">
            <a:avLst/>
          </a:prstGeom>
          <a:gradFill>
            <a:gsLst>
              <a:gs pos="20000">
                <a:srgbClr val="592F78"/>
              </a:gs>
              <a:gs pos="20000">
                <a:srgbClr val="E5DDF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3375" y="88900"/>
            <a:ext cx="48774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第一部分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公司简介</a:t>
            </a:r>
            <a:endParaRPr lang="zh-CN" altLang="en-US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4899" r="2941"/>
          <a:stretch>
            <a:fillRect/>
          </a:stretch>
        </p:blipFill>
        <p:spPr>
          <a:xfrm>
            <a:off x="247015" y="1765935"/>
            <a:ext cx="6694805" cy="3751580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247015" y="1765935"/>
            <a:ext cx="6694170" cy="3751580"/>
          </a:xfrm>
          <a:prstGeom prst="rect">
            <a:avLst/>
          </a:prstGeom>
          <a:solidFill>
            <a:srgbClr val="E5DDF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7015" y="1579880"/>
            <a:ext cx="6694170" cy="130175"/>
          </a:xfrm>
          <a:prstGeom prst="rect">
            <a:avLst/>
          </a:prstGeom>
          <a:solidFill>
            <a:srgbClr val="866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7015" y="5591175"/>
            <a:ext cx="6694170" cy="130175"/>
          </a:xfrm>
          <a:prstGeom prst="rect">
            <a:avLst/>
          </a:prstGeom>
          <a:solidFill>
            <a:srgbClr val="866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93940" y="1579880"/>
            <a:ext cx="4358640" cy="4199890"/>
          </a:xfrm>
          <a:prstGeom prst="rect">
            <a:avLst/>
          </a:prstGeom>
          <a:noFill/>
          <a:ln w="41275">
            <a:solidFill>
              <a:srgbClr val="7253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26325" y="1668145"/>
            <a:ext cx="399796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公司概况：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26325" y="2275840"/>
            <a:ext cx="425767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1</a:t>
            </a: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、单击右键可以在这里输入公司经营范围，产品介绍，以及添加您想要添加的文本内容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2</a:t>
            </a: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、单击右键可以在这里输入公司经营范围，产品介绍，以及添加您想要添加的文本内容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3</a:t>
            </a: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、单击右键可以在这里输入公司经营范围，产品介绍，以及添加您想要添加的文本内容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4" name="直接连接符 3"/>
          <p:cNvCxnSpPr/>
          <p:nvPr/>
        </p:nvCxnSpPr>
        <p:spPr>
          <a:xfrm flipV="1">
            <a:off x="6223635" y="1280160"/>
            <a:ext cx="0" cy="4993005"/>
          </a:xfrm>
          <a:prstGeom prst="line">
            <a:avLst/>
          </a:prstGeom>
          <a:ln w="25400" cmpd="sng">
            <a:solidFill>
              <a:srgbClr val="592F78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33375" y="88900"/>
            <a:ext cx="59010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第一部分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公司发展历程</a:t>
            </a:r>
            <a:endParaRPr lang="zh-CN" altLang="en-US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58570" y="2012315"/>
            <a:ext cx="5098415" cy="1141730"/>
            <a:chOff x="1212" y="3301"/>
            <a:chExt cx="8029" cy="1798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12" y="3399"/>
              <a:ext cx="4148" cy="1701"/>
            </a:xfrm>
            <a:prstGeom prst="rect">
              <a:avLst/>
            </a:prstGeom>
          </p:spPr>
        </p:pic>
        <p:sp>
          <p:nvSpPr>
            <p:cNvPr id="90" name="矩形 89"/>
            <p:cNvSpPr/>
            <p:nvPr/>
          </p:nvSpPr>
          <p:spPr>
            <a:xfrm flipH="1">
              <a:off x="1212" y="3301"/>
              <a:ext cx="5213" cy="1023"/>
            </a:xfrm>
            <a:prstGeom prst="rect">
              <a:avLst/>
            </a:prstGeom>
            <a:solidFill>
              <a:srgbClr val="7253A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91" name="椭圆 3"/>
            <p:cNvSpPr/>
            <p:nvPr/>
          </p:nvSpPr>
          <p:spPr>
            <a:xfrm flipH="1">
              <a:off x="5865" y="3301"/>
              <a:ext cx="3376" cy="1023"/>
            </a:xfrm>
            <a:custGeom>
              <a:avLst/>
              <a:gdLst/>
              <a:ahLst/>
              <a:cxnLst/>
              <a:rect l="l" t="t" r="r" b="b"/>
              <a:pathLst>
                <a:path w="951194" h="288032">
                  <a:moveTo>
                    <a:pt x="72008" y="72008"/>
                  </a:moveTo>
                  <a:cubicBezTo>
                    <a:pt x="111777" y="72008"/>
                    <a:pt x="144016" y="104247"/>
                    <a:pt x="144016" y="144016"/>
                  </a:cubicBezTo>
                  <a:cubicBezTo>
                    <a:pt x="144016" y="183785"/>
                    <a:pt x="111777" y="216024"/>
                    <a:pt x="72008" y="216024"/>
                  </a:cubicBezTo>
                  <a:cubicBezTo>
                    <a:pt x="32239" y="216024"/>
                    <a:pt x="0" y="183785"/>
                    <a:pt x="0" y="144016"/>
                  </a:cubicBezTo>
                  <a:cubicBezTo>
                    <a:pt x="0" y="104247"/>
                    <a:pt x="32239" y="72008"/>
                    <a:pt x="72008" y="72008"/>
                  </a:cubicBezTo>
                  <a:close/>
                  <a:moveTo>
                    <a:pt x="144016" y="0"/>
                  </a:moveTo>
                  <a:lnTo>
                    <a:pt x="864096" y="0"/>
                  </a:lnTo>
                  <a:lnTo>
                    <a:pt x="864096" y="96456"/>
                  </a:lnTo>
                  <a:lnTo>
                    <a:pt x="951194" y="146973"/>
                  </a:lnTo>
                  <a:lnTo>
                    <a:pt x="864096" y="197489"/>
                  </a:lnTo>
                  <a:lnTo>
                    <a:pt x="864096" y="288032"/>
                  </a:lnTo>
                  <a:lnTo>
                    <a:pt x="144016" y="288032"/>
                  </a:lnTo>
                  <a:lnTo>
                    <a:pt x="144016" y="144016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0"/>
            </a:gradFill>
            <a:ln w="1270" cap="flat" cmpd="sng" algn="ctr">
              <a:gradFill>
                <a:gsLst>
                  <a:gs pos="100000">
                    <a:sysClr val="window" lastClr="FFFFFF">
                      <a:lumMod val="95000"/>
                    </a:sysClr>
                  </a:gs>
                  <a:gs pos="0">
                    <a:sysClr val="window" lastClr="FFFFFF"/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58570" y="3698875"/>
            <a:ext cx="5098415" cy="1141730"/>
            <a:chOff x="1212" y="3301"/>
            <a:chExt cx="8029" cy="17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12" y="3399"/>
              <a:ext cx="4148" cy="170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 flipH="1">
              <a:off x="1212" y="3301"/>
              <a:ext cx="5213" cy="1023"/>
            </a:xfrm>
            <a:prstGeom prst="rect">
              <a:avLst/>
            </a:prstGeom>
            <a:solidFill>
              <a:srgbClr val="A0D3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10" name="椭圆 3"/>
            <p:cNvSpPr/>
            <p:nvPr/>
          </p:nvSpPr>
          <p:spPr>
            <a:xfrm flipH="1">
              <a:off x="5865" y="3301"/>
              <a:ext cx="3376" cy="1023"/>
            </a:xfrm>
            <a:custGeom>
              <a:avLst/>
              <a:gdLst/>
              <a:ahLst/>
              <a:cxnLst/>
              <a:rect l="l" t="t" r="r" b="b"/>
              <a:pathLst>
                <a:path w="951194" h="288032">
                  <a:moveTo>
                    <a:pt x="72008" y="72008"/>
                  </a:moveTo>
                  <a:cubicBezTo>
                    <a:pt x="111777" y="72008"/>
                    <a:pt x="144016" y="104247"/>
                    <a:pt x="144016" y="144016"/>
                  </a:cubicBezTo>
                  <a:cubicBezTo>
                    <a:pt x="144016" y="183785"/>
                    <a:pt x="111777" y="216024"/>
                    <a:pt x="72008" y="216024"/>
                  </a:cubicBezTo>
                  <a:cubicBezTo>
                    <a:pt x="32239" y="216024"/>
                    <a:pt x="0" y="183785"/>
                    <a:pt x="0" y="144016"/>
                  </a:cubicBezTo>
                  <a:cubicBezTo>
                    <a:pt x="0" y="104247"/>
                    <a:pt x="32239" y="72008"/>
                    <a:pt x="72008" y="72008"/>
                  </a:cubicBezTo>
                  <a:close/>
                  <a:moveTo>
                    <a:pt x="144016" y="0"/>
                  </a:moveTo>
                  <a:lnTo>
                    <a:pt x="864096" y="0"/>
                  </a:lnTo>
                  <a:lnTo>
                    <a:pt x="864096" y="96456"/>
                  </a:lnTo>
                  <a:lnTo>
                    <a:pt x="951194" y="146973"/>
                  </a:lnTo>
                  <a:lnTo>
                    <a:pt x="864096" y="197489"/>
                  </a:lnTo>
                  <a:lnTo>
                    <a:pt x="864096" y="288032"/>
                  </a:lnTo>
                  <a:lnTo>
                    <a:pt x="144016" y="288032"/>
                  </a:lnTo>
                  <a:lnTo>
                    <a:pt x="144016" y="144016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0"/>
            </a:gradFill>
            <a:ln w="1270" cap="flat" cmpd="sng" algn="ctr">
              <a:gradFill>
                <a:gsLst>
                  <a:gs pos="100000">
                    <a:sysClr val="window" lastClr="FFFFFF">
                      <a:lumMod val="95000"/>
                    </a:sysClr>
                  </a:gs>
                  <a:gs pos="0">
                    <a:sysClr val="window" lastClr="FFFFFF"/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58570" y="5385435"/>
            <a:ext cx="5098415" cy="1141730"/>
            <a:chOff x="1212" y="3301"/>
            <a:chExt cx="8029" cy="179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12" y="3399"/>
              <a:ext cx="4148" cy="1701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 flipH="1">
              <a:off x="1212" y="3301"/>
              <a:ext cx="5213" cy="1023"/>
            </a:xfrm>
            <a:prstGeom prst="rect">
              <a:avLst/>
            </a:prstGeom>
            <a:solidFill>
              <a:srgbClr val="8663B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15" name="椭圆 3"/>
            <p:cNvSpPr/>
            <p:nvPr/>
          </p:nvSpPr>
          <p:spPr>
            <a:xfrm flipH="1">
              <a:off x="5865" y="3301"/>
              <a:ext cx="3376" cy="1023"/>
            </a:xfrm>
            <a:custGeom>
              <a:avLst/>
              <a:gdLst/>
              <a:ahLst/>
              <a:cxnLst/>
              <a:rect l="l" t="t" r="r" b="b"/>
              <a:pathLst>
                <a:path w="951194" h="288032">
                  <a:moveTo>
                    <a:pt x="72008" y="72008"/>
                  </a:moveTo>
                  <a:cubicBezTo>
                    <a:pt x="111777" y="72008"/>
                    <a:pt x="144016" y="104247"/>
                    <a:pt x="144016" y="144016"/>
                  </a:cubicBezTo>
                  <a:cubicBezTo>
                    <a:pt x="144016" y="183785"/>
                    <a:pt x="111777" y="216024"/>
                    <a:pt x="72008" y="216024"/>
                  </a:cubicBezTo>
                  <a:cubicBezTo>
                    <a:pt x="32239" y="216024"/>
                    <a:pt x="0" y="183785"/>
                    <a:pt x="0" y="144016"/>
                  </a:cubicBezTo>
                  <a:cubicBezTo>
                    <a:pt x="0" y="104247"/>
                    <a:pt x="32239" y="72008"/>
                    <a:pt x="72008" y="72008"/>
                  </a:cubicBezTo>
                  <a:close/>
                  <a:moveTo>
                    <a:pt x="144016" y="0"/>
                  </a:moveTo>
                  <a:lnTo>
                    <a:pt x="864096" y="0"/>
                  </a:lnTo>
                  <a:lnTo>
                    <a:pt x="864096" y="96456"/>
                  </a:lnTo>
                  <a:lnTo>
                    <a:pt x="951194" y="146973"/>
                  </a:lnTo>
                  <a:lnTo>
                    <a:pt x="864096" y="197489"/>
                  </a:lnTo>
                  <a:lnTo>
                    <a:pt x="864096" y="288032"/>
                  </a:lnTo>
                  <a:lnTo>
                    <a:pt x="144016" y="288032"/>
                  </a:lnTo>
                  <a:lnTo>
                    <a:pt x="144016" y="144016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0"/>
            </a:gradFill>
            <a:ln w="1270" cap="flat" cmpd="sng" algn="ctr">
              <a:gradFill>
                <a:gsLst>
                  <a:gs pos="100000">
                    <a:sysClr val="window" lastClr="FFFFFF">
                      <a:lumMod val="95000"/>
                    </a:sysClr>
                  </a:gs>
                  <a:gs pos="0">
                    <a:sysClr val="window" lastClr="FFFFFF"/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6062345" y="2855595"/>
            <a:ext cx="5098415" cy="1141730"/>
            <a:chOff x="1212" y="3301"/>
            <a:chExt cx="8029" cy="179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12" y="3399"/>
              <a:ext cx="4148" cy="1701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 flipH="1">
              <a:off x="1212" y="3301"/>
              <a:ext cx="5213" cy="1023"/>
            </a:xfrm>
            <a:prstGeom prst="rect">
              <a:avLst/>
            </a:prstGeom>
            <a:solidFill>
              <a:srgbClr val="FED9C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19" name="椭圆 3"/>
            <p:cNvSpPr/>
            <p:nvPr/>
          </p:nvSpPr>
          <p:spPr>
            <a:xfrm flipH="1">
              <a:off x="5865" y="3301"/>
              <a:ext cx="3376" cy="1023"/>
            </a:xfrm>
            <a:custGeom>
              <a:avLst/>
              <a:gdLst/>
              <a:ahLst/>
              <a:cxnLst/>
              <a:rect l="l" t="t" r="r" b="b"/>
              <a:pathLst>
                <a:path w="951194" h="288032">
                  <a:moveTo>
                    <a:pt x="72008" y="72008"/>
                  </a:moveTo>
                  <a:cubicBezTo>
                    <a:pt x="111777" y="72008"/>
                    <a:pt x="144016" y="104247"/>
                    <a:pt x="144016" y="144016"/>
                  </a:cubicBezTo>
                  <a:cubicBezTo>
                    <a:pt x="144016" y="183785"/>
                    <a:pt x="111777" y="216024"/>
                    <a:pt x="72008" y="216024"/>
                  </a:cubicBezTo>
                  <a:cubicBezTo>
                    <a:pt x="32239" y="216024"/>
                    <a:pt x="0" y="183785"/>
                    <a:pt x="0" y="144016"/>
                  </a:cubicBezTo>
                  <a:cubicBezTo>
                    <a:pt x="0" y="104247"/>
                    <a:pt x="32239" y="72008"/>
                    <a:pt x="72008" y="72008"/>
                  </a:cubicBezTo>
                  <a:close/>
                  <a:moveTo>
                    <a:pt x="144016" y="0"/>
                  </a:moveTo>
                  <a:lnTo>
                    <a:pt x="864096" y="0"/>
                  </a:lnTo>
                  <a:lnTo>
                    <a:pt x="864096" y="96456"/>
                  </a:lnTo>
                  <a:lnTo>
                    <a:pt x="951194" y="146973"/>
                  </a:lnTo>
                  <a:lnTo>
                    <a:pt x="864096" y="197489"/>
                  </a:lnTo>
                  <a:lnTo>
                    <a:pt x="864096" y="288032"/>
                  </a:lnTo>
                  <a:lnTo>
                    <a:pt x="144016" y="288032"/>
                  </a:lnTo>
                  <a:lnTo>
                    <a:pt x="144016" y="144016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0"/>
            </a:gradFill>
            <a:ln w="1270" cap="flat" cmpd="sng" algn="ctr">
              <a:gradFill>
                <a:gsLst>
                  <a:gs pos="100000">
                    <a:sysClr val="window" lastClr="FFFFFF">
                      <a:lumMod val="95000"/>
                    </a:sysClr>
                  </a:gs>
                  <a:gs pos="0">
                    <a:sysClr val="window" lastClr="FFFFFF"/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6062345" y="4542155"/>
            <a:ext cx="5098415" cy="1141730"/>
            <a:chOff x="1212" y="3301"/>
            <a:chExt cx="8029" cy="179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12" y="3399"/>
              <a:ext cx="4148" cy="1701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 flipH="1">
              <a:off x="1212" y="3301"/>
              <a:ext cx="5213" cy="1023"/>
            </a:xfrm>
            <a:prstGeom prst="rect">
              <a:avLst/>
            </a:prstGeom>
            <a:solidFill>
              <a:srgbClr val="CFDBF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3" name="椭圆 3"/>
            <p:cNvSpPr/>
            <p:nvPr/>
          </p:nvSpPr>
          <p:spPr>
            <a:xfrm flipH="1">
              <a:off x="5865" y="3301"/>
              <a:ext cx="3376" cy="1023"/>
            </a:xfrm>
            <a:custGeom>
              <a:avLst/>
              <a:gdLst/>
              <a:ahLst/>
              <a:cxnLst/>
              <a:rect l="l" t="t" r="r" b="b"/>
              <a:pathLst>
                <a:path w="951194" h="288032">
                  <a:moveTo>
                    <a:pt x="72008" y="72008"/>
                  </a:moveTo>
                  <a:cubicBezTo>
                    <a:pt x="111777" y="72008"/>
                    <a:pt x="144016" y="104247"/>
                    <a:pt x="144016" y="144016"/>
                  </a:cubicBezTo>
                  <a:cubicBezTo>
                    <a:pt x="144016" y="183785"/>
                    <a:pt x="111777" y="216024"/>
                    <a:pt x="72008" y="216024"/>
                  </a:cubicBezTo>
                  <a:cubicBezTo>
                    <a:pt x="32239" y="216024"/>
                    <a:pt x="0" y="183785"/>
                    <a:pt x="0" y="144016"/>
                  </a:cubicBezTo>
                  <a:cubicBezTo>
                    <a:pt x="0" y="104247"/>
                    <a:pt x="32239" y="72008"/>
                    <a:pt x="72008" y="72008"/>
                  </a:cubicBezTo>
                  <a:close/>
                  <a:moveTo>
                    <a:pt x="144016" y="0"/>
                  </a:moveTo>
                  <a:lnTo>
                    <a:pt x="864096" y="0"/>
                  </a:lnTo>
                  <a:lnTo>
                    <a:pt x="864096" y="96456"/>
                  </a:lnTo>
                  <a:lnTo>
                    <a:pt x="951194" y="146973"/>
                  </a:lnTo>
                  <a:lnTo>
                    <a:pt x="864096" y="197489"/>
                  </a:lnTo>
                  <a:lnTo>
                    <a:pt x="864096" y="288032"/>
                  </a:lnTo>
                  <a:lnTo>
                    <a:pt x="144016" y="288032"/>
                  </a:lnTo>
                  <a:lnTo>
                    <a:pt x="144016" y="144016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0"/>
            </a:gradFill>
            <a:ln w="1270" cap="flat" cmpd="sng" algn="ctr">
              <a:gradFill>
                <a:gsLst>
                  <a:gs pos="100000">
                    <a:sysClr val="window" lastClr="FFFFFF">
                      <a:lumMod val="95000"/>
                    </a:sysClr>
                  </a:gs>
                  <a:gs pos="0">
                    <a:sysClr val="window" lastClr="FFFFFF"/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568825" y="2077720"/>
            <a:ext cx="1363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2022</a:t>
            </a:r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年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14465" y="2917825"/>
            <a:ext cx="1363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2020</a:t>
            </a:r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年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68825" y="3762375"/>
            <a:ext cx="1363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2018</a:t>
            </a:r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年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14465" y="4606290"/>
            <a:ext cx="1363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2016</a:t>
            </a:r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年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568825" y="5447030"/>
            <a:ext cx="1363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2014</a:t>
            </a:r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年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17" name="矩形 1"/>
          <p:cNvSpPr>
            <a:spLocks noChangeArrowheads="1"/>
          </p:cNvSpPr>
          <p:nvPr/>
        </p:nvSpPr>
        <p:spPr bwMode="auto">
          <a:xfrm>
            <a:off x="1259205" y="2031365"/>
            <a:ext cx="2954655" cy="58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rtlCol="0">
            <a:spAutoFit/>
          </a:bodyPr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1270635" y="3708400"/>
            <a:ext cx="2954655" cy="58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rtlCol="0">
            <a:spAutoFit/>
          </a:bodyPr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1282065" y="5413375"/>
            <a:ext cx="2954655" cy="58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rtlCol="0">
            <a:spAutoFit/>
          </a:bodyPr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8169275" y="2880995"/>
            <a:ext cx="2954655" cy="58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rtlCol="0">
            <a:spAutoFit/>
          </a:bodyPr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8169275" y="4556125"/>
            <a:ext cx="2954655" cy="58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rtlCol="0">
            <a:spAutoFit/>
          </a:bodyPr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此处添加详细文本描述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3375" y="88900"/>
            <a:ext cx="59010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第一部分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分公司介绍</a:t>
            </a:r>
            <a:endParaRPr lang="zh-CN" altLang="en-US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11200" y="2184400"/>
            <a:ext cx="3141980" cy="2148840"/>
            <a:chOff x="760" y="2666"/>
            <a:chExt cx="4948" cy="33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b="16361"/>
            <a:stretch>
              <a:fillRect/>
            </a:stretch>
          </p:blipFill>
          <p:spPr>
            <a:xfrm>
              <a:off x="1336" y="2666"/>
              <a:ext cx="3925" cy="3283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760" y="2666"/>
              <a:ext cx="4949" cy="3385"/>
            </a:xfrm>
            <a:prstGeom prst="rect">
              <a:avLst/>
            </a:prstGeom>
            <a:solidFill>
              <a:srgbClr val="E5DDF1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71670" y="2161540"/>
            <a:ext cx="3141980" cy="2148840"/>
            <a:chOff x="6997" y="2615"/>
            <a:chExt cx="4948" cy="33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51" y="2666"/>
              <a:ext cx="4807" cy="328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6997" y="2615"/>
              <a:ext cx="4949" cy="3385"/>
            </a:xfrm>
            <a:prstGeom prst="rect">
              <a:avLst/>
            </a:prstGeom>
            <a:solidFill>
              <a:srgbClr val="E5DDF1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77860" y="2184400"/>
            <a:ext cx="3141980" cy="2148840"/>
            <a:chOff x="760" y="2666"/>
            <a:chExt cx="4948" cy="338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rcRect b="16361"/>
            <a:stretch>
              <a:fillRect/>
            </a:stretch>
          </p:blipFill>
          <p:spPr>
            <a:xfrm>
              <a:off x="1336" y="2666"/>
              <a:ext cx="3925" cy="3283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760" y="2666"/>
              <a:ext cx="4949" cy="3385"/>
            </a:xfrm>
            <a:prstGeom prst="rect">
              <a:avLst/>
            </a:prstGeom>
            <a:solidFill>
              <a:srgbClr val="E5DDF1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3105" y="1607820"/>
            <a:ext cx="3129280" cy="552450"/>
            <a:chOff x="1123" y="2132"/>
            <a:chExt cx="4928" cy="870"/>
          </a:xfrm>
        </p:grpSpPr>
        <p:sp>
          <p:nvSpPr>
            <p:cNvPr id="14" name="矩形 13"/>
            <p:cNvSpPr/>
            <p:nvPr/>
          </p:nvSpPr>
          <p:spPr>
            <a:xfrm>
              <a:off x="1123" y="2132"/>
              <a:ext cx="4928" cy="871"/>
            </a:xfrm>
            <a:prstGeom prst="rect">
              <a:avLst/>
            </a:prstGeom>
            <a:solidFill>
              <a:srgbClr val="866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03" y="2165"/>
              <a:ext cx="36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8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添加标题内容</a:t>
              </a:r>
              <a:endPara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78020" y="1607820"/>
            <a:ext cx="3129280" cy="552450"/>
            <a:chOff x="1123" y="2132"/>
            <a:chExt cx="4928" cy="870"/>
          </a:xfrm>
        </p:grpSpPr>
        <p:sp>
          <p:nvSpPr>
            <p:cNvPr id="18" name="矩形 17"/>
            <p:cNvSpPr/>
            <p:nvPr/>
          </p:nvSpPr>
          <p:spPr>
            <a:xfrm>
              <a:off x="1123" y="2132"/>
              <a:ext cx="4928" cy="871"/>
            </a:xfrm>
            <a:prstGeom prst="rect">
              <a:avLst/>
            </a:prstGeom>
            <a:solidFill>
              <a:srgbClr val="866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03" y="2165"/>
              <a:ext cx="36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8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添加标题内容</a:t>
              </a:r>
              <a:endPara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42935" y="1607820"/>
            <a:ext cx="3129280" cy="552450"/>
            <a:chOff x="1123" y="2132"/>
            <a:chExt cx="4928" cy="870"/>
          </a:xfrm>
        </p:grpSpPr>
        <p:sp>
          <p:nvSpPr>
            <p:cNvPr id="21" name="矩形 20"/>
            <p:cNvSpPr/>
            <p:nvPr/>
          </p:nvSpPr>
          <p:spPr>
            <a:xfrm>
              <a:off x="1123" y="2132"/>
              <a:ext cx="4928" cy="871"/>
            </a:xfrm>
            <a:prstGeom prst="rect">
              <a:avLst/>
            </a:prstGeom>
            <a:solidFill>
              <a:srgbClr val="866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03" y="2165"/>
              <a:ext cx="36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8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添加标题内容</a:t>
              </a:r>
              <a:endPara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11200" y="4649470"/>
            <a:ext cx="31191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单击右键可以在这里输入团队介绍，以及添加您想要添加的文本内容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05960" y="4649470"/>
            <a:ext cx="31191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单击右键可以在这里输入团队介绍，以及添加您想要添加的文本内容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00720" y="4649470"/>
            <a:ext cx="31191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单击右键可以在这里输入团队介绍，以及添加您想要添加的文本内容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3375" y="88900"/>
            <a:ext cx="6546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第一部分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公司组织架构一览表</a:t>
            </a:r>
            <a:endParaRPr lang="zh-CN" altLang="en-US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6550676" y="3443898"/>
            <a:ext cx="1608970" cy="487499"/>
          </a:xfrm>
          <a:prstGeom prst="rect">
            <a:avLst/>
          </a:prstGeom>
          <a:solidFill>
            <a:srgbClr val="CFDBFE"/>
          </a:solidFill>
          <a:ln w="25400">
            <a:solidFill>
              <a:srgbClr val="8663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品质中心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+mn-ea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5284179" y="2155866"/>
            <a:ext cx="1454046" cy="487499"/>
          </a:xfrm>
          <a:prstGeom prst="rect">
            <a:avLst/>
          </a:prstGeom>
          <a:solidFill>
            <a:srgbClr val="E5DDF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总经理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2" name="矩形: 圆角 5"/>
          <p:cNvSpPr/>
          <p:nvPr/>
        </p:nvSpPr>
        <p:spPr>
          <a:xfrm>
            <a:off x="1322480" y="3443896"/>
            <a:ext cx="1608970" cy="487499"/>
          </a:xfrm>
          <a:prstGeom prst="rect">
            <a:avLst/>
          </a:prstGeom>
          <a:solidFill>
            <a:srgbClr val="CFDBFE"/>
          </a:solidFill>
          <a:ln w="25400">
            <a:solidFill>
              <a:srgbClr val="8663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市场部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3" name="矩形: 圆角 6"/>
          <p:cNvSpPr/>
          <p:nvPr/>
        </p:nvSpPr>
        <p:spPr>
          <a:xfrm>
            <a:off x="3781654" y="3487354"/>
            <a:ext cx="1608970" cy="487499"/>
          </a:xfrm>
          <a:prstGeom prst="rect">
            <a:avLst/>
          </a:prstGeom>
          <a:solidFill>
            <a:srgbClr val="CFDBFE"/>
          </a:solidFill>
          <a:ln w="25400">
            <a:solidFill>
              <a:srgbClr val="8663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运营中心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+mn-ea"/>
            </a:endParaRPr>
          </a:p>
        </p:txBody>
      </p:sp>
      <p:sp>
        <p:nvSpPr>
          <p:cNvPr id="14" name="矩形: 圆角 7"/>
          <p:cNvSpPr/>
          <p:nvPr/>
        </p:nvSpPr>
        <p:spPr>
          <a:xfrm>
            <a:off x="5286426" y="1311879"/>
            <a:ext cx="1454046" cy="487499"/>
          </a:xfrm>
          <a:prstGeom prst="rect">
            <a:avLst/>
          </a:prstGeom>
          <a:solidFill>
            <a:srgbClr val="8663BF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董事长</a:t>
            </a:r>
            <a:endParaRPr lang="zh-CN" altLang="en-US" sz="2000" dirty="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5" name="矩形: 圆角 8"/>
          <p:cNvSpPr/>
          <p:nvPr/>
        </p:nvSpPr>
        <p:spPr>
          <a:xfrm>
            <a:off x="9250374" y="3443897"/>
            <a:ext cx="1608970" cy="487499"/>
          </a:xfrm>
          <a:prstGeom prst="rect">
            <a:avLst/>
          </a:prstGeom>
          <a:solidFill>
            <a:srgbClr val="CFDBFE"/>
          </a:solidFill>
          <a:ln w="25400">
            <a:solidFill>
              <a:srgbClr val="8663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综合管理部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+mn-ea"/>
            </a:endParaRPr>
          </a:p>
        </p:txBody>
      </p:sp>
      <p:cxnSp>
        <p:nvCxnSpPr>
          <p:cNvPr id="50" name="直接连接符 49"/>
          <p:cNvCxnSpPr>
            <a:stCxn id="14" idx="2"/>
          </p:cNvCxnSpPr>
          <p:nvPr/>
        </p:nvCxnSpPr>
        <p:spPr>
          <a:xfrm>
            <a:off x="6013449" y="1799378"/>
            <a:ext cx="1" cy="35454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011202" y="2643365"/>
            <a:ext cx="0" cy="33072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126965" y="2974086"/>
            <a:ext cx="792288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endCxn id="12" idx="0"/>
          </p:cNvCxnSpPr>
          <p:nvPr/>
        </p:nvCxnSpPr>
        <p:spPr>
          <a:xfrm>
            <a:off x="2126965" y="2974086"/>
            <a:ext cx="0" cy="4698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4586139" y="2984385"/>
            <a:ext cx="0" cy="49153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4" idx="0"/>
          </p:cNvCxnSpPr>
          <p:nvPr/>
        </p:nvCxnSpPr>
        <p:spPr>
          <a:xfrm>
            <a:off x="7355161" y="2982762"/>
            <a:ext cx="0" cy="4611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050145" y="2974340"/>
            <a:ext cx="0" cy="4800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9"/>
          <p:cNvSpPr/>
          <p:nvPr/>
        </p:nvSpPr>
        <p:spPr>
          <a:xfrm rot="16200000">
            <a:off x="1811655" y="5052060"/>
            <a:ext cx="1790700" cy="449580"/>
          </a:xfrm>
          <a:prstGeom prst="roundRect">
            <a:avLst>
              <a:gd name="adj" fmla="val 1836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cs typeface="汉仪粗简黑简" panose="00020600040101010101" charset="-122"/>
            </a:endParaRPr>
          </a:p>
        </p:txBody>
      </p:sp>
      <p:sp>
        <p:nvSpPr>
          <p:cNvPr id="20" name="矩形: 圆角 10"/>
          <p:cNvSpPr/>
          <p:nvPr/>
        </p:nvSpPr>
        <p:spPr>
          <a:xfrm rot="16200000">
            <a:off x="1236980" y="5052060"/>
            <a:ext cx="1790700" cy="449580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汉仪粗简黑简" panose="00020600040101010101" charset="-122"/>
            </a:endParaRPr>
          </a:p>
        </p:txBody>
      </p:sp>
      <p:sp>
        <p:nvSpPr>
          <p:cNvPr id="21" name="矩形: 圆角 11"/>
          <p:cNvSpPr/>
          <p:nvPr/>
        </p:nvSpPr>
        <p:spPr>
          <a:xfrm rot="16200000">
            <a:off x="634365" y="5067300"/>
            <a:ext cx="1790700" cy="449580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汉仪粗简黑简" panose="0002060004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04365" y="4607560"/>
            <a:ext cx="490220" cy="1597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国内销售部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76350" y="4824730"/>
            <a:ext cx="490220" cy="9353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开发部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463800" y="4608195"/>
            <a:ext cx="490220" cy="1434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国外销售部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529715" y="3931285"/>
            <a:ext cx="0" cy="465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127250" y="3931285"/>
            <a:ext cx="0" cy="465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2701290" y="3927475"/>
            <a:ext cx="0" cy="465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: 圆角 96"/>
          <p:cNvSpPr/>
          <p:nvPr/>
        </p:nvSpPr>
        <p:spPr>
          <a:xfrm rot="16200000">
            <a:off x="4283710" y="5085080"/>
            <a:ext cx="1790700" cy="449580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cs typeface="汉仪粗简黑简" panose="00020600040101010101" charset="-122"/>
            </a:endParaRPr>
          </a:p>
        </p:txBody>
      </p:sp>
      <p:sp>
        <p:nvSpPr>
          <p:cNvPr id="98" name="矩形: 圆角 97"/>
          <p:cNvSpPr/>
          <p:nvPr/>
        </p:nvSpPr>
        <p:spPr>
          <a:xfrm rot="16200000">
            <a:off x="3709035" y="5085080"/>
            <a:ext cx="1790700" cy="449580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汉仪粗简黑简" panose="00020600040101010101" charset="-122"/>
            </a:endParaRPr>
          </a:p>
        </p:txBody>
      </p:sp>
      <p:sp>
        <p:nvSpPr>
          <p:cNvPr id="99" name="矩形: 圆角 98"/>
          <p:cNvSpPr/>
          <p:nvPr/>
        </p:nvSpPr>
        <p:spPr>
          <a:xfrm rot="16200000">
            <a:off x="3106420" y="5100320"/>
            <a:ext cx="1790700" cy="449580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汉仪粗简黑简" panose="00020600040101010101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352925" y="4789170"/>
            <a:ext cx="490220" cy="1435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精加工部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3748405" y="4857115"/>
            <a:ext cx="490220" cy="9353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冲压部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36490" y="4528185"/>
            <a:ext cx="490220" cy="17284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自动化生产部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4001770" y="3964305"/>
            <a:ext cx="0" cy="465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599305" y="3964305"/>
            <a:ext cx="0" cy="465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173345" y="3962400"/>
            <a:ext cx="0" cy="465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: 圆角 107"/>
          <p:cNvSpPr/>
          <p:nvPr/>
        </p:nvSpPr>
        <p:spPr>
          <a:xfrm rot="16200000">
            <a:off x="7054850" y="5067300"/>
            <a:ext cx="1790700" cy="449580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cs typeface="汉仪粗简黑简" panose="00020600040101010101" charset="-122"/>
            </a:endParaRPr>
          </a:p>
        </p:txBody>
      </p:sp>
      <p:sp>
        <p:nvSpPr>
          <p:cNvPr id="30" name="矩形: 圆角 108"/>
          <p:cNvSpPr/>
          <p:nvPr/>
        </p:nvSpPr>
        <p:spPr>
          <a:xfrm rot="16200000">
            <a:off x="6480175" y="5067300"/>
            <a:ext cx="1790700" cy="449580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汉仪粗简黑简" panose="00020600040101010101" charset="-122"/>
            </a:endParaRPr>
          </a:p>
        </p:txBody>
      </p:sp>
      <p:sp>
        <p:nvSpPr>
          <p:cNvPr id="31" name="矩形: 圆角 109"/>
          <p:cNvSpPr/>
          <p:nvPr/>
        </p:nvSpPr>
        <p:spPr>
          <a:xfrm rot="16200000">
            <a:off x="5877560" y="5082540"/>
            <a:ext cx="1790700" cy="449580"/>
          </a:xfrm>
          <a:prstGeom prst="roundRect">
            <a:avLst>
              <a:gd name="adj" fmla="val 1836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汉仪粗简黑简" panose="0002060004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131685" y="4719320"/>
            <a:ext cx="490220" cy="1231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品质二部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520815" y="4705985"/>
            <a:ext cx="490220" cy="1202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品质一部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720330" y="4719320"/>
            <a:ext cx="490220" cy="1231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品质三部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6772910" y="3946525"/>
            <a:ext cx="0" cy="465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7370445" y="3946525"/>
            <a:ext cx="0" cy="465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944485" y="3931285"/>
            <a:ext cx="0" cy="465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矩形: 圆角 118"/>
          <p:cNvSpPr/>
          <p:nvPr/>
        </p:nvSpPr>
        <p:spPr>
          <a:xfrm rot="16200000">
            <a:off x="9745345" y="5067300"/>
            <a:ext cx="1790700" cy="449580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cs typeface="汉仪粗简黑简" panose="00020600040101010101" charset="-122"/>
            </a:endParaRPr>
          </a:p>
        </p:txBody>
      </p:sp>
      <p:sp>
        <p:nvSpPr>
          <p:cNvPr id="120" name="矩形: 圆角 119"/>
          <p:cNvSpPr/>
          <p:nvPr/>
        </p:nvSpPr>
        <p:spPr>
          <a:xfrm rot="16200000">
            <a:off x="9170670" y="5067300"/>
            <a:ext cx="1790700" cy="449580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汉仪粗简黑简" panose="00020600040101010101" charset="-122"/>
            </a:endParaRPr>
          </a:p>
        </p:txBody>
      </p:sp>
      <p:sp>
        <p:nvSpPr>
          <p:cNvPr id="121" name="矩形: 圆角 120"/>
          <p:cNvSpPr/>
          <p:nvPr/>
        </p:nvSpPr>
        <p:spPr>
          <a:xfrm rot="16200000">
            <a:off x="8568055" y="5082540"/>
            <a:ext cx="1790700" cy="449580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汉仪粗简黑简" panose="00020600040101010101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9838055" y="4612005"/>
            <a:ext cx="490220" cy="16122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人力资源部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229725" y="4839970"/>
            <a:ext cx="492760" cy="9353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财务部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0394950" y="4839970"/>
            <a:ext cx="492760" cy="9353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采购部</a:t>
            </a:r>
            <a:endParaRPr lang="zh-CN" altLang="en-US" sz="2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9463405" y="3946525"/>
            <a:ext cx="0" cy="465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0060940" y="3946525"/>
            <a:ext cx="0" cy="465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10634980" y="3931285"/>
            <a:ext cx="0" cy="465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lum bright="70000" contrast="-64000"/>
          </a:blip>
          <a:srcRect l="10943" r="2" b="10"/>
          <a:stretch>
            <a:fillRect/>
          </a:stretch>
        </p:blipFill>
        <p:spPr>
          <a:xfrm>
            <a:off x="0" y="0"/>
            <a:ext cx="12216765" cy="68586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0943" r="2" b="45242"/>
          <a:stretch>
            <a:fillRect/>
          </a:stretch>
        </p:blipFill>
        <p:spPr>
          <a:xfrm>
            <a:off x="0" y="0"/>
            <a:ext cx="12216765" cy="375602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415412" y="4364097"/>
            <a:ext cx="5646813" cy="1298260"/>
            <a:chOff x="8976" y="1109"/>
            <a:chExt cx="8732" cy="1862"/>
          </a:xfrm>
        </p:grpSpPr>
        <p:sp>
          <p:nvSpPr>
            <p:cNvPr id="7" name="圆角矩形 6"/>
            <p:cNvSpPr/>
            <p:nvPr/>
          </p:nvSpPr>
          <p:spPr>
            <a:xfrm>
              <a:off x="8976" y="1109"/>
              <a:ext cx="8732" cy="18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7153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17" y="1299"/>
              <a:ext cx="7616" cy="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35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选择理由--平台福利</a:t>
              </a:r>
              <a:endParaRPr lang="en-US" altLang="zh-CN" sz="35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617" y="2337"/>
              <a:ext cx="7618" cy="5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>
                  <a:latin typeface="汉仪程行简" panose="00020600040101010101" charset="-122"/>
                  <a:ea typeface="汉仪程行简" panose="00020600040101010101" charset="-122"/>
                  <a:cs typeface="汉仪粗简黑简" panose="00020600040101010101" charset="-122"/>
                </a:rPr>
                <a:t>Reason for choosing -- Platform benefits</a:t>
              </a:r>
              <a:endParaRPr>
                <a:latin typeface="汉仪程行简" panose="00020600040101010101" charset="-122"/>
                <a:ea typeface="汉仪程行简" panose="00020600040101010101" charset="-122"/>
                <a:cs typeface="汉仪粗简黑简" panose="00020600040101010101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4885690" y="5126355"/>
            <a:ext cx="4820285" cy="0"/>
          </a:xfrm>
          <a:prstGeom prst="line">
            <a:avLst/>
          </a:prstGeom>
          <a:ln w="82550" cmpd="dbl">
            <a:solidFill>
              <a:srgbClr val="7153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六边形 28"/>
          <p:cNvSpPr/>
          <p:nvPr/>
        </p:nvSpPr>
        <p:spPr>
          <a:xfrm>
            <a:off x="2093292" y="4109684"/>
            <a:ext cx="2224373" cy="1837704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821305" y="4636770"/>
            <a:ext cx="104267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500">
                <a:solidFill>
                  <a:srgbClr val="7153AD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02</a:t>
            </a:r>
            <a:endParaRPr lang="en-US" altLang="zh-CN" sz="4500">
              <a:solidFill>
                <a:srgbClr val="7153AD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2272030" y="4266565"/>
            <a:ext cx="1850390" cy="1529080"/>
          </a:xfrm>
          <a:prstGeom prst="hexagon">
            <a:avLst/>
          </a:prstGeom>
          <a:noFill/>
          <a:ln>
            <a:solidFill>
              <a:srgbClr val="592F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33375" y="88900"/>
            <a:ext cx="6546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第二部分 </a:t>
            </a:r>
            <a:r>
              <a:rPr lang="en-US" altLang="zh-CN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r>
              <a:rPr lang="zh-CN" altLang="en-US" sz="36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工作环境</a:t>
            </a:r>
            <a:endParaRPr lang="zh-CN" altLang="en-US" sz="36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4510" y="1467485"/>
            <a:ext cx="3780790" cy="260286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621665" y="4323715"/>
            <a:ext cx="2512060" cy="672465"/>
          </a:xfrm>
          <a:prstGeom prst="roundRect">
            <a:avLst/>
          </a:prstGeom>
          <a:solidFill>
            <a:srgbClr val="E5D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9455" y="439864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输入部门名称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1965" y="5179695"/>
            <a:ext cx="28105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单击右键可以在这里输入部门介绍，以及添加您想要添加的文本内容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90745" y="1874520"/>
            <a:ext cx="28105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单击右键可以在这里输入部门介绍，以及添加您想要添加的文本内容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839970" y="3226435"/>
            <a:ext cx="2512060" cy="671830"/>
            <a:chOff x="7421" y="3108"/>
            <a:chExt cx="3956" cy="1058"/>
          </a:xfrm>
        </p:grpSpPr>
        <p:sp>
          <p:nvSpPr>
            <p:cNvPr id="9" name="圆角矩形 8"/>
            <p:cNvSpPr/>
            <p:nvPr/>
          </p:nvSpPr>
          <p:spPr>
            <a:xfrm>
              <a:off x="7421" y="3108"/>
              <a:ext cx="3956" cy="1059"/>
            </a:xfrm>
            <a:prstGeom prst="roundRect">
              <a:avLst/>
            </a:prstGeom>
            <a:solidFill>
              <a:srgbClr val="E5DD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590" y="3237"/>
              <a:ext cx="36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800"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输入部门名称</a:t>
              </a:r>
              <a:endPara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3550" y="1461770"/>
            <a:ext cx="2842260" cy="2870200"/>
            <a:chOff x="730" y="2374"/>
            <a:chExt cx="4476" cy="4520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730" y="2374"/>
              <a:ext cx="4474" cy="4521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742" y="2634"/>
              <a:ext cx="4464" cy="3946"/>
            </a:xfrm>
            <a:prstGeom prst="rect">
              <a:avLst/>
            </a:prstGeom>
            <a:noFill/>
            <a:ln w="31750">
              <a:solidFill>
                <a:srgbClr val="8663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8455660" y="1467485"/>
            <a:ext cx="3387725" cy="2602865"/>
          </a:xfrm>
          <a:prstGeom prst="rect">
            <a:avLst/>
          </a:prstGeom>
          <a:noFill/>
          <a:ln w="31750">
            <a:solidFill>
              <a:srgbClr val="8663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872855" y="4323715"/>
            <a:ext cx="2512060" cy="672465"/>
          </a:xfrm>
          <a:prstGeom prst="roundRect">
            <a:avLst/>
          </a:prstGeom>
          <a:solidFill>
            <a:srgbClr val="E5D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70645" y="439864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输入部门名称</a:t>
            </a:r>
            <a:endParaRPr lang="zh-CN" altLang="en-US" sz="28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33155" y="5179695"/>
            <a:ext cx="28105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单击右键可以在这里输入部门介绍，以及添加您想要添加的文本内容</a:t>
            </a:r>
            <a:endParaRPr lang="zh-CN" altLang="en-US" sz="20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227195" y="3818255"/>
            <a:ext cx="3726180" cy="2584450"/>
            <a:chOff x="6603" y="6157"/>
            <a:chExt cx="5868" cy="407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rcRect l="10020" r="7189"/>
            <a:stretch>
              <a:fillRect/>
            </a:stretch>
          </p:blipFill>
          <p:spPr>
            <a:xfrm>
              <a:off x="6621" y="6157"/>
              <a:ext cx="5850" cy="4070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6603" y="6809"/>
              <a:ext cx="5845" cy="3236"/>
            </a:xfrm>
            <a:prstGeom prst="rect">
              <a:avLst/>
            </a:prstGeom>
            <a:noFill/>
            <a:ln w="31750">
              <a:solidFill>
                <a:srgbClr val="8663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320,&quot;width&quot;:4275}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187706_3*l_h_i*1_3_4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187706_3*l_h_i*1_2_4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187706_3*l_h_i*1_1_3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87706_3*l_h_i*1_1_1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187706_3*l_h_i*1_1_6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87706_3*l_h_i*1_2_1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87706_3*l_h_i*1_3_1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187706_3*l_h_i*1_3_2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187706_3*l_h_i*1_1_2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187706_3*l_h_i*1_3_3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9"/>
  <p:tag name="KSO_WM_UNIT_ID" val="diagram20187706_3*l_h_i*1_1_9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187706_3*l_h_i*1_2_5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diagram20187706_3*l_h_i*1_2_6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187706_3*l_h_i*1_1_4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3.xml><?xml version="1.0" encoding="utf-8"?>
<p:tagLst xmlns:p="http://schemas.openxmlformats.org/presentationml/2006/main"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2"/>
  <p:tag name="KSO_WM_UNIT_ID" val="diagram20187706_3*l_h_f*1_1_2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24.xml><?xml version="1.0" encoding="utf-8"?>
<p:tagLst xmlns:p="http://schemas.openxmlformats.org/presentationml/2006/main">
  <p:tag name="KSO_WM_UNIT_ISCONTENTS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87706_3*l_h_a*1_1_1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ISCONTENTS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187706_3*l_h_a*1_3_1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2"/>
  <p:tag name="KSO_WM_UNIT_ID" val="diagram20187706_3*l_h_f*1_3_2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ISCONTENTS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87706_3*l_h_a*1_2_1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2"/>
  <p:tag name="KSO_WM_UNIT_ID" val="diagram20187706_3*l_h_f*1_3_2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2"/>
  <p:tag name="KSO_WM_UNIT_ID" val="diagram20187706_3*l_h_f*1_3_2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187706_3*l_h_i*1_1_7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0.xml><?xml version="1.0" encoding="utf-8"?>
<p:tagLst xmlns:p="http://schemas.openxmlformats.org/presentationml/2006/main"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2"/>
  <p:tag name="KSO_WM_UNIT_ID" val="diagram20187706_3*l_h_f*1_1_2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31.xml><?xml version="1.0" encoding="utf-8"?>
<p:tagLst xmlns:p="http://schemas.openxmlformats.org/presentationml/2006/main"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2"/>
  <p:tag name="KSO_WM_UNIT_ID" val="diagram20187706_3*l_h_f*1_1_2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2"/>
  <p:tag name="KSO_WM_UNIT_ID" val="diagram20187762_4*m_i*1_2"/>
  <p:tag name="KSO_WM_TEMPLATE_CATEGORY" val="diagram"/>
  <p:tag name="KSO_WM_TEMPLATE_INDEX" val="20187762"/>
  <p:tag name="KSO_WM_UNIT_LAYERLEVEL" val="1_1"/>
  <p:tag name="KSO_WM_TAG_VERSION" val="1.0"/>
  <p:tag name="KSO_WM_BEAUTIFY_FLAG" val="#wm#"/>
  <p:tag name="KSO_WM_UNIT_LINE_FORE_SCHEMECOLOR_INDEX" val="13"/>
  <p:tag name="KSO_WM_UNIT_LINE_FILL_TYPE" val="2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187762_4*m_i*1_1"/>
  <p:tag name="KSO_WM_TEMPLATE_CATEGORY" val="diagram"/>
  <p:tag name="KSO_WM_TEMPLATE_INDEX" val="20187762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87762_4*m_h_i*1_2_2"/>
  <p:tag name="KSO_WM_TEMPLATE_CATEGORY" val="diagram"/>
  <p:tag name="KSO_WM_TEMPLATE_INDEX" val="2018776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5.xml><?xml version="1.0" encoding="utf-8"?>
<p:tagLst xmlns:p="http://schemas.openxmlformats.org/presentationml/2006/main">
  <p:tag name="KSO_WM_UNIT_VALUE" val="78*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187762_4*m_h_x*1_2_1"/>
  <p:tag name="KSO_WM_TEMPLATE_CATEGORY" val="diagram"/>
  <p:tag name="KSO_WM_TEMPLATE_INDEX" val="2018776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5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87762_4*m_h_i*1_3_2"/>
  <p:tag name="KSO_WM_TEMPLATE_CATEGORY" val="diagram"/>
  <p:tag name="KSO_WM_TEMPLATE_INDEX" val="20187762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VALUE" val="66*6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3_1"/>
  <p:tag name="KSO_WM_UNIT_ID" val="diagram20187762_4*m_h_x*1_3_1"/>
  <p:tag name="KSO_WM_TEMPLATE_CATEGORY" val="diagram"/>
  <p:tag name="KSO_WM_TEMPLATE_INDEX" val="2018776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5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187762_4*m_h_i*1_4_2"/>
  <p:tag name="KSO_WM_TEMPLATE_CATEGORY" val="diagram"/>
  <p:tag name="KSO_WM_TEMPLATE_INDEX" val="20187762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UNIT_VALUE" val="78*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4_1"/>
  <p:tag name="KSO_WM_UNIT_ID" val="diagram20187762_4*m_h_x*1_4_1"/>
  <p:tag name="KSO_WM_TEMPLATE_CATEGORY" val="diagram"/>
  <p:tag name="KSO_WM_TEMPLATE_INDEX" val="2018776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5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187706_3*l_h_i*1_1_5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2"/>
  <p:tag name="KSO_WM_UNIT_ID" val="diagram20187762_4*m_h_i*1_5_2"/>
  <p:tag name="KSO_WM_TEMPLATE_CATEGORY" val="diagram"/>
  <p:tag name="KSO_WM_TEMPLATE_INDEX" val="20187762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4"/>
  <p:tag name="KSO_WM_UNIT_TEXT_FILL_TYPE" val="1"/>
</p:tagLst>
</file>

<file path=ppt/tags/tag41.xml><?xml version="1.0" encoding="utf-8"?>
<p:tagLst xmlns:p="http://schemas.openxmlformats.org/presentationml/2006/main">
  <p:tag name="KSO_WM_UNIT_VALUE" val="78*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5_1"/>
  <p:tag name="KSO_WM_UNIT_ID" val="diagram20187762_4*m_h_x*1_5_1"/>
  <p:tag name="KSO_WM_TEMPLATE_CATEGORY" val="diagram"/>
  <p:tag name="KSO_WM_TEMPLATE_INDEX" val="2018776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5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87762_4*m_h_i*1_1_2"/>
  <p:tag name="KSO_WM_TEMPLATE_CATEGORY" val="diagram"/>
  <p:tag name="KSO_WM_TEMPLATE_INDEX" val="20187762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4"/>
  <p:tag name="KSO_WM_UNIT_TEXT_FILL_TYPE" val="1"/>
</p:tagLst>
</file>

<file path=ppt/tags/tag43.xml><?xml version="1.0" encoding="utf-8"?>
<p:tagLst xmlns:p="http://schemas.openxmlformats.org/presentationml/2006/main">
  <p:tag name="KSO_WM_UNIT_VALUE" val="47*47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187762_4*m_h_x*1_1_1"/>
  <p:tag name="KSO_WM_TEMPLATE_CATEGORY" val="diagram"/>
  <p:tag name="KSO_WM_TEMPLATE_INDEX" val="2018776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5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4"/>
  <p:tag name="KSO_WM_UNIT_ID" val="diagram20187762_4*m_i*1_4"/>
  <p:tag name="KSO_WM_TEMPLATE_CATEGORY" val="diagram"/>
  <p:tag name="KSO_WM_TEMPLATE_INDEX" val="20187762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3"/>
  <p:tag name="KSO_WM_UNIT_ID" val="diagram20187762_4*m_i*1_3"/>
  <p:tag name="KSO_WM_TEMPLATE_CATEGORY" val="diagram"/>
  <p:tag name="KSO_WM_TEMPLATE_INDEX" val="20187762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3"/>
  <p:tag name="KSO_WM_UNIT_ID" val="diagram20187762_4*m_i*1_3"/>
  <p:tag name="KSO_WM_TEMPLATE_CATEGORY" val="diagram"/>
  <p:tag name="KSO_WM_TEMPLATE_INDEX" val="20187762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diagram20187706_3*l_h_i*1_1_8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187706_3*l_h_i*1_2_2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187706_3*l_h_i*1_2_3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187706_3*l_h_i*1_3_5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diagram20187706_3*l_h_i*1_3_6"/>
  <p:tag name="KSO_WM_TEMPLATE_CATEGORY" val="diagram"/>
  <p:tag name="KSO_WM_TEMPLATE_INDEX" val="2018770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粗简黑简"/>
        <a:ea typeface=""/>
        <a:cs typeface=""/>
        <a:font script="Jpan" typeface="ＭＳ Ｐゴシック"/>
        <a:font script="Hang" typeface="맑은 고딕"/>
        <a:font script="Hans" typeface="汉仪粗简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粗简黑简"/>
        <a:ea typeface=""/>
        <a:cs typeface=""/>
        <a:font script="Jpan" typeface="ＭＳ Ｐゴシック"/>
        <a:font script="Hang" typeface="맑은 고딕"/>
        <a:font script="Hans" typeface="汉仪粗简黑简"/>
        <a:font script="Hant" typeface="新細明體"/>
        <a:font script="Arab" typeface="汉仪粗简黑简"/>
        <a:font script="Hebr" typeface="汉仪粗简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粗简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粗简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粗简黑简"/>
        <a:ea typeface=""/>
        <a:cs typeface=""/>
        <a:font script="Jpan" typeface="ＭＳ Ｐゴシック"/>
        <a:font script="Hang" typeface="맑은 고딕"/>
        <a:font script="Hans" typeface="汉仪粗简黑简"/>
        <a:font script="Hant" typeface="新細明體"/>
        <a:font script="Arab" typeface="汉仪粗简黑简"/>
        <a:font script="Hebr" typeface="汉仪粗简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粗简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粗简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粗简黑简"/>
        <a:ea typeface=""/>
        <a:cs typeface=""/>
        <a:font script="Jpan" typeface="ＭＳ Ｐゴシック"/>
        <a:font script="Hang" typeface="맑은 고딕"/>
        <a:font script="Hans" typeface="汉仪粗简黑简"/>
        <a:font script="Hant" typeface="新細明體"/>
        <a:font script="Arab" typeface="汉仪粗简黑简"/>
        <a:font script="Hebr" typeface="汉仪粗简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粗简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2145</Words>
  <Application>WPS 演示</Application>
  <PresentationFormat>宽屏</PresentationFormat>
  <Paragraphs>350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汉仪粗简黑简</vt:lpstr>
      <vt:lpstr>汉仪书魂体简</vt:lpstr>
      <vt:lpstr>汉仪程行简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LDP004</dc:creator>
  <cp:lastModifiedBy>铭</cp:lastModifiedBy>
  <cp:revision>19</cp:revision>
  <dcterms:created xsi:type="dcterms:W3CDTF">2022-02-09T02:33:00Z</dcterms:created>
  <dcterms:modified xsi:type="dcterms:W3CDTF">2022-03-15T07:49:37Z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28748D92FDBC47DDAA712EDECD0B696B</vt:lpwstr>
  </property>
  <property fmtid="{D5CDD505-2E9C-101B-9397-08002B2CF9AE}" pid="3" name="KSOProductBuildVer">
    <vt:lpwstr>2052-11.1.0.11194</vt:lpwstr>
  </property>
  <property fmtid="{D5CDD505-2E9C-101B-9397-08002B2CF9AE}" pid="4" name="KSOTemplateUUID">
    <vt:lpwstr>v1.0_mb_HA5hT+XKnNsrAf73CCnXpg==</vt:lpwstr>
  </property>
</Properties>
</file>