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7"/>
  </p:notesMasterIdLst>
  <p:sldIdLst>
    <p:sldId id="1583" r:id="rId4"/>
    <p:sldId id="1585" r:id="rId5"/>
    <p:sldId id="1586" r:id="rId6"/>
    <p:sldId id="1590" r:id="rId8"/>
    <p:sldId id="1591" r:id="rId9"/>
    <p:sldId id="1592" r:id="rId10"/>
    <p:sldId id="1587" r:id="rId11"/>
    <p:sldId id="1593" r:id="rId12"/>
    <p:sldId id="1594" r:id="rId13"/>
    <p:sldId id="1595" r:id="rId14"/>
    <p:sldId id="1596" r:id="rId15"/>
    <p:sldId id="1588" r:id="rId16"/>
    <p:sldId id="1598" r:id="rId17"/>
    <p:sldId id="1599" r:id="rId18"/>
    <p:sldId id="1589" r:id="rId19"/>
    <p:sldId id="1600" r:id="rId20"/>
    <p:sldId id="1597" r:id="rId21"/>
    <p:sldId id="1601" r:id="rId22"/>
    <p:sldId id="1602" r:id="rId23"/>
    <p:sldId id="1603" r:id="rId24"/>
    <p:sldId id="160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1116"/>
    <a:srgbClr val="03132E"/>
    <a:srgbClr val="0E9D70"/>
    <a:srgbClr val="008000"/>
    <a:srgbClr val="000D23"/>
    <a:srgbClr val="01417B"/>
    <a:srgbClr val="DB2820"/>
    <a:srgbClr val="0E7B9D"/>
    <a:srgbClr val="01417A"/>
    <a:srgbClr val="FFD2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437" autoAdjust="0"/>
    <p:restoredTop sz="94200" autoAdjust="0"/>
  </p:normalViewPr>
  <p:slideViewPr>
    <p:cSldViewPr>
      <p:cViewPr>
        <p:scale>
          <a:sx n="75" d="100"/>
          <a:sy n="75" d="100"/>
        </p:scale>
        <p:origin x="-1704" y="-792"/>
      </p:cViewPr>
      <p:guideLst>
        <p:guide orient="horz" pos="3985"/>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60" d="100"/>
        <a:sy n="16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E99A07-FA1B-49FE-8CB5-773258BEA8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E6E94-69E9-4129-8C72-1C52CC308EA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03E6E94-69E9-4129-8C72-1C52CC308EA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03E6E94-69E9-4129-8C72-1C52CC308EA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03E6E94-69E9-4129-8C72-1C52CC308EA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03E6E94-69E9-4129-8C72-1C52CC308EA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
        <p:nvSpPr>
          <p:cNvPr id="7" name="标题 1"/>
          <p:cNvSpPr txBox="1"/>
          <p:nvPr userDrawn="1"/>
        </p:nvSpPr>
        <p:spPr>
          <a:xfrm>
            <a:off x="1271464" y="2132856"/>
            <a:ext cx="2636799" cy="6480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版权声明</a:t>
            </a:r>
            <a:br>
              <a:rPr lang="zh-CN" altLang="en-US" sz="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b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感谢您下载平台上提供的</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b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b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在熊猫办公出售的</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模板是免版税类（</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RF</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Royalty-Free</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）正版受</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中国人民共和国著作法</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和</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世界版权公约</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的保护，作品的所有权、版权和著作权归熊猫办公所有，您下载的是</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模板素材的使用权。</a:t>
            </a:r>
            <a:b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不得将熊猫办公的</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素材，本身用于再出售，或者出租、出借、转让、分销、发布或者作为礼物供他人使用，不得转授权、出卖、转让本协议或者本协议中的权利。</a:t>
            </a:r>
            <a:b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endPar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
        <p:nvSpPr>
          <p:cNvPr id="11" name="TextBox 10"/>
          <p:cNvSpPr txBox="1"/>
          <p:nvPr userDrawn="1"/>
        </p:nvSpPr>
        <p:spPr>
          <a:xfrm>
            <a:off x="2519772" y="6691796"/>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
        <p:nvSpPr>
          <p:cNvPr id="5" name="标题 1"/>
          <p:cNvSpPr txBox="1"/>
          <p:nvPr userDrawn="1"/>
        </p:nvSpPr>
        <p:spPr>
          <a:xfrm>
            <a:off x="119336" y="548680"/>
            <a:ext cx="2636799" cy="6480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版权声明</a:t>
            </a:r>
            <a:br>
              <a:rPr lang="zh-CN" altLang="en-US" sz="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b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感谢您下载平台上提供的</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b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b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在熊猫办公出售的</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模板是免版税类（</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RF</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Royalty-Free</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）正版受</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中国人民共和国著作法</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和</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世界版权公约</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的保护，作品的所有权、版权和著作权归熊猫办公所有，您下载的是</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模板素材的使用权。</a:t>
            </a:r>
            <a:b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不得将熊猫办公的</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a:t>
            </a:r>
            <a:r>
              <a:rPr lang="en-US" altLang="zh-CN"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素材，本身用于再出售，或者出租、出借、转让、分销、发布或者作为礼物供他人使用，不得转授权、出卖、转让本协议或者本协议中的权利。</a:t>
            </a:r>
            <a:br>
              <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br>
            <a:endParaRPr lang="zh-CN" altLang="en-US" sz="200" spc="12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1"/>
            <a:ext cx="2844800" cy="365125"/>
          </a:xfrm>
          <a:prstGeom prst="rect">
            <a:avLst/>
          </a:prstGeom>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3.png"/><Relationship Id="rId18" Type="http://schemas.microsoft.com/office/2007/relationships/hdphoto" Target="../media/image2.wdp"/><Relationship Id="rId17" Type="http://schemas.openxmlformats.org/officeDocument/2006/relationships/image" Target="../media/image1.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7" cstate="screen">
            <a:extLst>
              <a:ext uri="{BEBA8EAE-BF5A-486C-A8C5-ECC9F3942E4B}">
                <a14:imgProps xmlns:a14="http://schemas.microsoft.com/office/drawing/2010/main">
                  <a14:imgLayer r:embed="rId18">
                    <a14:imgEffect>
                      <a14:saturation sat="200000"/>
                    </a14:imgEffect>
                  </a14:imgLayer>
                </a14:imgProps>
              </a:ext>
            </a:extLst>
          </a:blip>
          <a:srcRect/>
          <a:stretch>
            <a:fillRect/>
          </a:stretch>
        </p:blipFill>
        <p:spPr>
          <a:xfrm rot="5400000">
            <a:off x="2667382" y="-2664076"/>
            <a:ext cx="6858000" cy="12186153"/>
          </a:xfrm>
          <a:prstGeom prst="rect">
            <a:avLst/>
          </a:prstGeom>
        </p:spPr>
      </p:pic>
      <p:pic>
        <p:nvPicPr>
          <p:cNvPr id="3" name="图片 2" descr="D:\360安全浏览器下载\51miz-E1078280-B44FE8D7.png51miz-E1078280-B44FE8D7"/>
          <p:cNvPicPr>
            <a:picLocks noChangeAspect="1"/>
          </p:cNvPicPr>
          <p:nvPr userDrawn="1"/>
        </p:nvPicPr>
        <p:blipFill>
          <a:blip r:embed="rId19" cstate="screen"/>
          <a:srcRect/>
          <a:stretch>
            <a:fillRect/>
          </a:stretch>
        </p:blipFill>
        <p:spPr>
          <a:xfrm>
            <a:off x="-799226" y="-835795"/>
            <a:ext cx="6262310" cy="6261735"/>
          </a:xfrm>
          <a:prstGeom prst="rect">
            <a:avLst/>
          </a:prstGeom>
        </p:spPr>
      </p:pic>
      <p:pic>
        <p:nvPicPr>
          <p:cNvPr id="4" name="图片 3" descr="D:\360安全浏览器下载\51miz-E1078280-B44FE8D7.png51miz-E1078280-B44FE8D7"/>
          <p:cNvPicPr>
            <a:picLocks noChangeAspect="1"/>
          </p:cNvPicPr>
          <p:nvPr userDrawn="1"/>
        </p:nvPicPr>
        <p:blipFill>
          <a:blip r:embed="rId19" cstate="screen"/>
          <a:srcRect/>
          <a:stretch>
            <a:fillRect/>
          </a:stretch>
        </p:blipFill>
        <p:spPr>
          <a:xfrm>
            <a:off x="8372170" y="3275211"/>
            <a:ext cx="6262310" cy="6261735"/>
          </a:xfrm>
          <a:prstGeom prst="rect">
            <a:avLst/>
          </a:prstGeom>
        </p:spPr>
      </p:pic>
      <p:sp>
        <p:nvSpPr>
          <p:cNvPr id="15" name="矩形: 圆角 14"/>
          <p:cNvSpPr/>
          <p:nvPr userDrawn="1"/>
        </p:nvSpPr>
        <p:spPr>
          <a:xfrm>
            <a:off x="449580" y="426720"/>
            <a:ext cx="11292840" cy="6004560"/>
          </a:xfrm>
          <a:prstGeom prst="roundRect">
            <a:avLst>
              <a:gd name="adj" fmla="val 247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1.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1.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3.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8.png"/><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200000"/>
                    </a14:imgEffect>
                  </a14:imgLayer>
                </a14:imgProps>
              </a:ext>
            </a:extLst>
          </a:blip>
          <a:srcRect/>
          <a:stretch>
            <a:fillRect/>
          </a:stretch>
        </p:blipFill>
        <p:spPr>
          <a:xfrm rot="5400000">
            <a:off x="2669922" y="-2664076"/>
            <a:ext cx="6858000" cy="12186153"/>
          </a:xfrm>
          <a:prstGeom prst="rect">
            <a:avLst/>
          </a:prstGeom>
        </p:spPr>
      </p:pic>
      <p:pic>
        <p:nvPicPr>
          <p:cNvPr id="17" name="图片 16" descr="D:\360安全浏览器下载\51miz-E1078280-B44FE8D7.png51miz-E1078280-B44FE8D7"/>
          <p:cNvPicPr>
            <a:picLocks noChangeAspect="1"/>
          </p:cNvPicPr>
          <p:nvPr/>
        </p:nvPicPr>
        <p:blipFill>
          <a:blip r:embed="rId3" cstate="screen"/>
          <a:srcRect/>
          <a:stretch>
            <a:fillRect/>
          </a:stretch>
        </p:blipFill>
        <p:spPr>
          <a:xfrm>
            <a:off x="44054" y="65511"/>
            <a:ext cx="6262310" cy="6261735"/>
          </a:xfrm>
          <a:prstGeom prst="rect">
            <a:avLst/>
          </a:prstGeom>
        </p:spPr>
      </p:pic>
      <p:pic>
        <p:nvPicPr>
          <p:cNvPr id="22" name="图片 21" descr="D:\360安全浏览器下载\51miz-E1078280-B44FE8D7.png51miz-E1078280-B44FE8D7"/>
          <p:cNvPicPr>
            <a:picLocks noChangeAspect="1"/>
          </p:cNvPicPr>
          <p:nvPr/>
        </p:nvPicPr>
        <p:blipFill>
          <a:blip r:embed="rId4" cstate="screen"/>
          <a:srcRect/>
          <a:stretch>
            <a:fillRect/>
          </a:stretch>
        </p:blipFill>
        <p:spPr>
          <a:xfrm>
            <a:off x="5636260" y="192405"/>
            <a:ext cx="6821805" cy="6821170"/>
          </a:xfrm>
          <a:prstGeom prst="rect">
            <a:avLst/>
          </a:prstGeom>
        </p:spPr>
      </p:pic>
      <p:pic>
        <p:nvPicPr>
          <p:cNvPr id="7" name="图片 6" descr="D:\360安全浏览器下载\51miz-E1086772-2E782125.png51miz-E1086772-2E782125"/>
          <p:cNvPicPr>
            <a:picLocks noChangeAspect="1"/>
          </p:cNvPicPr>
          <p:nvPr/>
        </p:nvPicPr>
        <p:blipFill>
          <a:blip r:embed="rId5" cstate="screen"/>
          <a:srcRect/>
          <a:stretch>
            <a:fillRect/>
          </a:stretch>
        </p:blipFill>
        <p:spPr>
          <a:xfrm>
            <a:off x="6481445" y="1511300"/>
            <a:ext cx="3611245" cy="1849120"/>
          </a:xfrm>
          <a:prstGeom prst="rect">
            <a:avLst/>
          </a:prstGeom>
        </p:spPr>
      </p:pic>
      <p:pic>
        <p:nvPicPr>
          <p:cNvPr id="11" name="图片 10" descr="D:\360安全浏览器下载\51miz-E1096783-D826B933.png51miz-E1096783-D826B933"/>
          <p:cNvPicPr>
            <a:picLocks noChangeAspect="1"/>
          </p:cNvPicPr>
          <p:nvPr/>
        </p:nvPicPr>
        <p:blipFill>
          <a:blip r:embed="rId6" cstate="screen"/>
          <a:srcRect/>
          <a:stretch>
            <a:fillRect/>
          </a:stretch>
        </p:blipFill>
        <p:spPr>
          <a:xfrm flipH="1">
            <a:off x="43815" y="838518"/>
            <a:ext cx="5909310" cy="5906135"/>
          </a:xfrm>
          <a:prstGeom prst="rect">
            <a:avLst/>
          </a:prstGeom>
        </p:spPr>
      </p:pic>
      <p:sp>
        <p:nvSpPr>
          <p:cNvPr id="6" name="椭圆 5"/>
          <p:cNvSpPr/>
          <p:nvPr/>
        </p:nvSpPr>
        <p:spPr>
          <a:xfrm>
            <a:off x="5639975" y="4881173"/>
            <a:ext cx="605338" cy="590237"/>
          </a:xfrm>
          <a:prstGeom prst="ellipse">
            <a:avLst/>
          </a:prstGeom>
          <a:solidFill>
            <a:srgbClr val="C111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cs typeface="+mn-ea"/>
                <a:sym typeface="+mn-lt"/>
              </a:rPr>
              <a:t>保</a:t>
            </a:r>
            <a:endParaRPr lang="zh-CN" altLang="en-US" sz="3600" b="1" dirty="0">
              <a:cs typeface="+mn-ea"/>
              <a:sym typeface="+mn-lt"/>
            </a:endParaRPr>
          </a:p>
        </p:txBody>
      </p:sp>
      <p:sp>
        <p:nvSpPr>
          <p:cNvPr id="16" name="椭圆 15"/>
          <p:cNvSpPr/>
          <p:nvPr/>
        </p:nvSpPr>
        <p:spPr>
          <a:xfrm>
            <a:off x="6306393" y="4881173"/>
            <a:ext cx="605338" cy="590237"/>
          </a:xfrm>
          <a:prstGeom prst="ellipse">
            <a:avLst/>
          </a:prstGeom>
          <a:solidFill>
            <a:srgbClr val="C111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cs typeface="+mn-ea"/>
                <a:sym typeface="+mn-lt"/>
              </a:rPr>
              <a:t>护</a:t>
            </a:r>
            <a:endParaRPr lang="zh-CN" altLang="en-US" sz="3600" b="1" dirty="0">
              <a:cs typeface="+mn-ea"/>
              <a:sym typeface="+mn-lt"/>
            </a:endParaRPr>
          </a:p>
        </p:txBody>
      </p:sp>
      <p:sp>
        <p:nvSpPr>
          <p:cNvPr id="18" name="椭圆 17"/>
          <p:cNvSpPr/>
          <p:nvPr/>
        </p:nvSpPr>
        <p:spPr>
          <a:xfrm>
            <a:off x="6990269" y="4881173"/>
            <a:ext cx="605338" cy="590237"/>
          </a:xfrm>
          <a:prstGeom prst="ellipse">
            <a:avLst/>
          </a:prstGeom>
          <a:solidFill>
            <a:srgbClr val="C111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cs typeface="+mn-ea"/>
                <a:sym typeface="+mn-lt"/>
              </a:rPr>
              <a:t>环</a:t>
            </a:r>
            <a:endParaRPr lang="zh-CN" altLang="en-US" sz="3600" b="1" dirty="0">
              <a:cs typeface="+mn-ea"/>
              <a:sym typeface="+mn-lt"/>
            </a:endParaRPr>
          </a:p>
        </p:txBody>
      </p:sp>
      <p:sp>
        <p:nvSpPr>
          <p:cNvPr id="23" name="椭圆 22"/>
          <p:cNvSpPr/>
          <p:nvPr/>
        </p:nvSpPr>
        <p:spPr>
          <a:xfrm>
            <a:off x="7657616" y="4881173"/>
            <a:ext cx="605338" cy="590237"/>
          </a:xfrm>
          <a:prstGeom prst="ellipse">
            <a:avLst/>
          </a:prstGeom>
          <a:solidFill>
            <a:srgbClr val="C111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cs typeface="+mn-ea"/>
                <a:sym typeface="+mn-lt"/>
              </a:rPr>
              <a:t>境</a:t>
            </a:r>
            <a:endParaRPr lang="zh-CN" altLang="en-US" sz="3600" b="1" dirty="0">
              <a:cs typeface="+mn-ea"/>
              <a:sym typeface="+mn-lt"/>
            </a:endParaRPr>
          </a:p>
        </p:txBody>
      </p:sp>
      <p:sp>
        <p:nvSpPr>
          <p:cNvPr id="8" name="矩形 7"/>
          <p:cNvSpPr/>
          <p:nvPr/>
        </p:nvSpPr>
        <p:spPr>
          <a:xfrm>
            <a:off x="5405618" y="4084160"/>
            <a:ext cx="5976615" cy="584775"/>
          </a:xfrm>
          <a:prstGeom prst="rect">
            <a:avLst/>
          </a:prstGeom>
        </p:spPr>
        <p:txBody>
          <a:bodyPr wrap="square">
            <a:spAutoFit/>
          </a:bodyPr>
          <a:lstStyle/>
          <a:p>
            <a:pPr algn="ctr"/>
            <a:r>
              <a:rPr lang="zh-CN" altLang="en-US" sz="1600" dirty="0">
                <a:solidFill>
                  <a:schemeClr val="bg1"/>
                </a:solidFill>
                <a:cs typeface="+mn-ea"/>
                <a:sym typeface="+mn-lt"/>
              </a:rPr>
              <a:t>世界环境日为每年的</a:t>
            </a:r>
            <a:r>
              <a:rPr lang="en-US" altLang="zh-CN" sz="1600" dirty="0">
                <a:solidFill>
                  <a:schemeClr val="bg1"/>
                </a:solidFill>
                <a:cs typeface="+mn-ea"/>
                <a:sym typeface="+mn-lt"/>
              </a:rPr>
              <a:t>6</a:t>
            </a:r>
            <a:r>
              <a:rPr lang="zh-CN" altLang="en-US" sz="1600" dirty="0">
                <a:solidFill>
                  <a:schemeClr val="bg1"/>
                </a:solidFill>
                <a:cs typeface="+mn-ea"/>
                <a:sym typeface="+mn-lt"/>
              </a:rPr>
              <a:t>月</a:t>
            </a:r>
            <a:r>
              <a:rPr lang="en-US" altLang="zh-CN" sz="1600" dirty="0">
                <a:solidFill>
                  <a:schemeClr val="bg1"/>
                </a:solidFill>
                <a:cs typeface="+mn-ea"/>
                <a:sym typeface="+mn-lt"/>
              </a:rPr>
              <a:t>5</a:t>
            </a:r>
            <a:r>
              <a:rPr lang="zh-CN" altLang="en-US" sz="1600" dirty="0">
                <a:solidFill>
                  <a:schemeClr val="bg1"/>
                </a:solidFill>
                <a:cs typeface="+mn-ea"/>
                <a:sym typeface="+mn-lt"/>
              </a:rPr>
              <a:t>日，它反映了世界各国人民对环境问题的认识和态度，表达了人类对美好环境的向往和追求。</a:t>
            </a:r>
            <a:endParaRPr lang="zh-CN" altLang="en-US" sz="1600" dirty="0">
              <a:solidFill>
                <a:schemeClr val="bg1"/>
              </a:solidFill>
              <a:cs typeface="+mn-ea"/>
              <a:sym typeface="+mn-lt"/>
            </a:endParaRPr>
          </a:p>
        </p:txBody>
      </p:sp>
      <p:cxnSp>
        <p:nvCxnSpPr>
          <p:cNvPr id="12" name="直接连接符 11"/>
          <p:cNvCxnSpPr/>
          <p:nvPr/>
        </p:nvCxnSpPr>
        <p:spPr>
          <a:xfrm>
            <a:off x="8454333" y="4843552"/>
            <a:ext cx="120" cy="702809"/>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8457705" y="4790916"/>
            <a:ext cx="3017147" cy="738664"/>
          </a:xfrm>
          <a:prstGeom prst="rect">
            <a:avLst/>
          </a:prstGeom>
        </p:spPr>
        <p:txBody>
          <a:bodyPr wrap="square">
            <a:spAutoFit/>
          </a:bodyPr>
          <a:lstStyle/>
          <a:p>
            <a:r>
              <a:rPr lang="zh-CN" altLang="en-US" sz="1400" dirty="0">
                <a:solidFill>
                  <a:schemeClr val="bg1"/>
                </a:solidFill>
                <a:cs typeface="+mn-ea"/>
                <a:sym typeface="+mn-lt"/>
              </a:rPr>
              <a:t>它是联合国促进全球环境意识、提高政府对环境问题的注意并采取行动的主要媒介之一。</a:t>
            </a:r>
            <a:endParaRPr lang="zh-CN" altLang="en-US" sz="1400" dirty="0">
              <a:solidFill>
                <a:schemeClr val="bg1"/>
              </a:solidFill>
              <a:cs typeface="+mn-ea"/>
              <a:sym typeface="+mn-lt"/>
            </a:endParaRPr>
          </a:p>
        </p:txBody>
      </p:sp>
      <p:sp>
        <p:nvSpPr>
          <p:cNvPr id="27" name="文本框 26"/>
          <p:cNvSpPr txBox="1"/>
          <p:nvPr/>
        </p:nvSpPr>
        <p:spPr>
          <a:xfrm>
            <a:off x="7935964" y="339728"/>
            <a:ext cx="3103058" cy="400110"/>
          </a:xfrm>
          <a:prstGeom prst="rect">
            <a:avLst/>
          </a:prstGeom>
          <a:noFill/>
        </p:spPr>
        <p:txBody>
          <a:bodyPr wrap="square" rtlCol="0">
            <a:spAutoFit/>
          </a:bodyPr>
          <a:lstStyle/>
          <a:p>
            <a:pPr algn="dist"/>
            <a:r>
              <a:rPr lang="zh-CN" altLang="en-US" sz="2000" dirty="0">
                <a:solidFill>
                  <a:schemeClr val="bg1"/>
                </a:solidFill>
                <a:cs typeface="+mn-ea"/>
                <a:sym typeface="+mn-lt"/>
              </a:rPr>
              <a:t>保护环境 从我做起</a:t>
            </a:r>
            <a:endParaRPr lang="zh-CN" altLang="en-US" sz="2000" dirty="0">
              <a:solidFill>
                <a:schemeClr val="bg1"/>
              </a:solidFill>
              <a:cs typeface="+mn-ea"/>
              <a:sym typeface="+mn-lt"/>
            </a:endParaRPr>
          </a:p>
        </p:txBody>
      </p:sp>
      <p:sp>
        <p:nvSpPr>
          <p:cNvPr id="28" name="文本框 27"/>
          <p:cNvSpPr txBox="1"/>
          <p:nvPr/>
        </p:nvSpPr>
        <p:spPr>
          <a:xfrm>
            <a:off x="11071406" y="192325"/>
            <a:ext cx="1103980" cy="646331"/>
          </a:xfrm>
          <a:prstGeom prst="rect">
            <a:avLst/>
          </a:prstGeom>
          <a:noFill/>
        </p:spPr>
        <p:txBody>
          <a:bodyPr wrap="square" rtlCol="0">
            <a:spAutoFit/>
          </a:bodyPr>
          <a:lstStyle/>
          <a:p>
            <a:r>
              <a:rPr lang="en-US" altLang="zh-CN" sz="3600" dirty="0">
                <a:solidFill>
                  <a:schemeClr val="bg1"/>
                </a:solidFill>
                <a:cs typeface="+mn-ea"/>
                <a:sym typeface="+mn-lt"/>
              </a:rPr>
              <a:t>6.05</a:t>
            </a:r>
            <a:endParaRPr lang="zh-CN" altLang="en-US" sz="3600" dirty="0">
              <a:solidFill>
                <a:schemeClr val="bg1"/>
              </a:solidFill>
              <a:cs typeface="+mn-ea"/>
              <a:sym typeface="+mn-lt"/>
            </a:endParaRPr>
          </a:p>
        </p:txBody>
      </p:sp>
      <p:sp>
        <p:nvSpPr>
          <p:cNvPr id="29" name="文本框 28"/>
          <p:cNvSpPr txBox="1"/>
          <p:nvPr/>
        </p:nvSpPr>
        <p:spPr>
          <a:xfrm>
            <a:off x="11600030" y="1511413"/>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
        <p:nvSpPr>
          <p:cNvPr id="30" name="文本框 29"/>
          <p:cNvSpPr txBox="1"/>
          <p:nvPr/>
        </p:nvSpPr>
        <p:spPr>
          <a:xfrm>
            <a:off x="75092" y="1453951"/>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pic>
        <p:nvPicPr>
          <p:cNvPr id="3" name="图片 2" descr="D:\360安全浏览器下载\51miz-E1050337-BB657D1F.png51miz-E1050337-BB657D1F"/>
          <p:cNvPicPr>
            <a:picLocks noChangeAspect="1"/>
          </p:cNvPicPr>
          <p:nvPr/>
        </p:nvPicPr>
        <p:blipFill rotWithShape="1">
          <a:blip r:embed="rId7" cstate="screen"/>
          <a:srcRect/>
          <a:stretch>
            <a:fillRect/>
          </a:stretch>
        </p:blipFill>
        <p:spPr>
          <a:xfrm>
            <a:off x="5513070" y="2447290"/>
            <a:ext cx="5761990" cy="1383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750"/>
                                        <p:tgtEl>
                                          <p:spTgt spid="22"/>
                                        </p:tgtEl>
                                      </p:cBhvr>
                                    </p:animEffect>
                                  </p:childTnLst>
                                </p:cTn>
                              </p:par>
                            </p:childTnLst>
                          </p:cTn>
                        </p:par>
                        <p:par>
                          <p:cTn id="12" fill="hold">
                            <p:stCondLst>
                              <p:cond delay="2000"/>
                            </p:stCondLst>
                            <p:childTnLst>
                              <p:par>
                                <p:cTn id="13" presetID="21"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1)">
                                      <p:cBhvr>
                                        <p:cTn id="15" dur="750"/>
                                        <p:tgtEl>
                                          <p:spTgt spid="11"/>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750"/>
                                        <p:tgtEl>
                                          <p:spTgt spid="30"/>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750"/>
                                        <p:tgtEl>
                                          <p:spTgt spid="27"/>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750"/>
                                        <p:tgtEl>
                                          <p:spTgt spid="28"/>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750"/>
                                        <p:tgtEl>
                                          <p:spTgt spid="29"/>
                                        </p:tgtEl>
                                      </p:cBhvr>
                                    </p:animEffect>
                                  </p:childTnLst>
                                </p:cTn>
                              </p:par>
                            </p:childTnLst>
                          </p:cTn>
                        </p:par>
                        <p:par>
                          <p:cTn id="32" fill="hold">
                            <p:stCondLst>
                              <p:cond delay="7000"/>
                            </p:stCondLst>
                            <p:childTnLst>
                              <p:par>
                                <p:cTn id="33" presetID="4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750"/>
                                        <p:tgtEl>
                                          <p:spTgt spid="7"/>
                                        </p:tgtEl>
                                      </p:cBhvr>
                                    </p:animEffect>
                                    <p:anim calcmode="lin" valueType="num">
                                      <p:cBhvr>
                                        <p:cTn id="36" dur="750" fill="hold"/>
                                        <p:tgtEl>
                                          <p:spTgt spid="7"/>
                                        </p:tgtEl>
                                        <p:attrNameLst>
                                          <p:attrName>ppt_x</p:attrName>
                                        </p:attrNameLst>
                                      </p:cBhvr>
                                      <p:tavLst>
                                        <p:tav tm="0">
                                          <p:val>
                                            <p:strVal val="#ppt_x"/>
                                          </p:val>
                                        </p:tav>
                                        <p:tav tm="100000">
                                          <p:val>
                                            <p:strVal val="#ppt_x"/>
                                          </p:val>
                                        </p:tav>
                                      </p:tavLst>
                                    </p:anim>
                                    <p:anim calcmode="lin" valueType="num">
                                      <p:cBhvr>
                                        <p:cTn id="37" dur="75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8000"/>
                            </p:stCondLst>
                            <p:childTnLst>
                              <p:par>
                                <p:cTn id="39" presetID="45" presetClass="entr" presetSubtype="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750"/>
                                        <p:tgtEl>
                                          <p:spTgt spid="3"/>
                                        </p:tgtEl>
                                      </p:cBhvr>
                                    </p:animEffect>
                                    <p:anim calcmode="lin" valueType="num">
                                      <p:cBhvr>
                                        <p:cTn id="42" dur="750" fill="hold"/>
                                        <p:tgtEl>
                                          <p:spTgt spid="3"/>
                                        </p:tgtEl>
                                        <p:attrNameLst>
                                          <p:attrName>ppt_w</p:attrName>
                                        </p:attrNameLst>
                                      </p:cBhvr>
                                      <p:tavLst>
                                        <p:tav tm="0" fmla="#ppt_w*sin(2.5*pi*$)">
                                          <p:val>
                                            <p:fltVal val="0"/>
                                          </p:val>
                                        </p:tav>
                                        <p:tav tm="100000">
                                          <p:val>
                                            <p:fltVal val="1"/>
                                          </p:val>
                                        </p:tav>
                                      </p:tavLst>
                                    </p:anim>
                                    <p:anim calcmode="lin" valueType="num">
                                      <p:cBhvr>
                                        <p:cTn id="43" dur="750" fill="hold"/>
                                        <p:tgtEl>
                                          <p:spTgt spid="3"/>
                                        </p:tgtEl>
                                        <p:attrNameLst>
                                          <p:attrName>ppt_h</p:attrName>
                                        </p:attrNameLst>
                                      </p:cBhvr>
                                      <p:tavLst>
                                        <p:tav tm="0">
                                          <p:val>
                                            <p:strVal val="#ppt_h"/>
                                          </p:val>
                                        </p:tav>
                                        <p:tav tm="100000">
                                          <p:val>
                                            <p:strVal val="#ppt_h"/>
                                          </p:val>
                                        </p:tav>
                                      </p:tavLst>
                                    </p:anim>
                                  </p:childTnLst>
                                </p:cTn>
                              </p:par>
                            </p:childTnLst>
                          </p:cTn>
                        </p:par>
                        <p:par>
                          <p:cTn id="44" fill="hold">
                            <p:stCondLst>
                              <p:cond delay="9000"/>
                            </p:stCondLst>
                            <p:childTnLst>
                              <p:par>
                                <p:cTn id="45" presetID="2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750"/>
                                        <p:tgtEl>
                                          <p:spTgt spid="8"/>
                                        </p:tgtEl>
                                      </p:cBhvr>
                                    </p:animEffect>
                                  </p:childTnLst>
                                </p:cTn>
                              </p:par>
                            </p:childTnLst>
                          </p:cTn>
                        </p:par>
                        <p:par>
                          <p:cTn id="48" fill="hold">
                            <p:stCondLst>
                              <p:cond delay="10000"/>
                            </p:stCondLst>
                            <p:childTnLst>
                              <p:par>
                                <p:cTn id="49" presetID="6" presetClass="entr" presetSubtype="16"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circle(in)">
                                      <p:cBhvr>
                                        <p:cTn id="51" dur="750"/>
                                        <p:tgtEl>
                                          <p:spTgt spid="6"/>
                                        </p:tgtEl>
                                      </p:cBhvr>
                                    </p:animEffect>
                                  </p:childTnLst>
                                </p:cTn>
                              </p:par>
                            </p:childTnLst>
                          </p:cTn>
                        </p:par>
                        <p:par>
                          <p:cTn id="52" fill="hold">
                            <p:stCondLst>
                              <p:cond delay="11000"/>
                            </p:stCondLst>
                            <p:childTnLst>
                              <p:par>
                                <p:cTn id="53" presetID="6" presetClass="entr" presetSubtype="16"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circle(in)">
                                      <p:cBhvr>
                                        <p:cTn id="55" dur="750"/>
                                        <p:tgtEl>
                                          <p:spTgt spid="16"/>
                                        </p:tgtEl>
                                      </p:cBhvr>
                                    </p:animEffect>
                                  </p:childTnLst>
                                </p:cTn>
                              </p:par>
                            </p:childTnLst>
                          </p:cTn>
                        </p:par>
                        <p:par>
                          <p:cTn id="56" fill="hold">
                            <p:stCondLst>
                              <p:cond delay="12000"/>
                            </p:stCondLst>
                            <p:childTnLst>
                              <p:par>
                                <p:cTn id="57" presetID="6" presetClass="entr" presetSubtype="16"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circle(in)">
                                      <p:cBhvr>
                                        <p:cTn id="59" dur="750"/>
                                        <p:tgtEl>
                                          <p:spTgt spid="18"/>
                                        </p:tgtEl>
                                      </p:cBhvr>
                                    </p:animEffect>
                                  </p:childTnLst>
                                </p:cTn>
                              </p:par>
                            </p:childTnLst>
                          </p:cTn>
                        </p:par>
                        <p:par>
                          <p:cTn id="60" fill="hold">
                            <p:stCondLst>
                              <p:cond delay="13000"/>
                            </p:stCondLst>
                            <p:childTnLst>
                              <p:par>
                                <p:cTn id="61" presetID="6" presetClass="entr" presetSubtype="16"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circle(in)">
                                      <p:cBhvr>
                                        <p:cTn id="63" dur="750"/>
                                        <p:tgtEl>
                                          <p:spTgt spid="23"/>
                                        </p:tgtEl>
                                      </p:cBhvr>
                                    </p:animEffect>
                                  </p:childTnLst>
                                </p:cTn>
                              </p:par>
                            </p:childTnLst>
                          </p:cTn>
                        </p:par>
                        <p:par>
                          <p:cTn id="64" fill="hold">
                            <p:stCondLst>
                              <p:cond delay="14000"/>
                            </p:stCondLst>
                            <p:childTnLst>
                              <p:par>
                                <p:cTn id="65" presetID="22" presetClass="entr" presetSubtype="4"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down)">
                                      <p:cBhvr>
                                        <p:cTn id="67" dur="750"/>
                                        <p:tgtEl>
                                          <p:spTgt spid="12"/>
                                        </p:tgtEl>
                                      </p:cBhvr>
                                    </p:animEffect>
                                  </p:childTnLst>
                                </p:cTn>
                              </p:par>
                            </p:childTnLst>
                          </p:cTn>
                        </p:par>
                        <p:par>
                          <p:cTn id="68" fill="hold">
                            <p:stCondLst>
                              <p:cond delay="15000"/>
                            </p:stCondLst>
                            <p:childTnLst>
                              <p:par>
                                <p:cTn id="69" presetID="22" presetClass="entr" presetSubtype="4"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down)">
                                      <p:cBhvr>
                                        <p:cTn id="7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P spid="18" grpId="0" animBg="1"/>
      <p:bldP spid="23" grpId="0" animBg="1"/>
      <p:bldP spid="8" grpId="0"/>
      <p:bldP spid="26" grpId="0"/>
      <p:bldP spid="27" grpId="0"/>
      <p:bldP spid="28" grpId="0"/>
      <p:bldP spid="29" grpId="0"/>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219"/>
          <p:cNvSpPr txBox="1">
            <a:spLocks noChangeArrowheads="1"/>
          </p:cNvSpPr>
          <p:nvPr/>
        </p:nvSpPr>
        <p:spPr bwMode="auto">
          <a:xfrm>
            <a:off x="1270120" y="1686530"/>
            <a:ext cx="6101382" cy="646331"/>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600" dirty="0">
                <a:solidFill>
                  <a:srgbClr val="0E9D70"/>
                </a:solidFill>
                <a:latin typeface="+mn-lt"/>
                <a:ea typeface="+mn-ea"/>
                <a:cs typeface="+mn-ea"/>
                <a:sym typeface="+mn-lt"/>
              </a:rPr>
              <a:t>你见过这样的太湖吗？</a:t>
            </a:r>
            <a:endParaRPr lang="zh-CN" altLang="en-US" sz="3600" dirty="0">
              <a:solidFill>
                <a:srgbClr val="0E9D70"/>
              </a:solidFill>
              <a:latin typeface="+mn-lt"/>
              <a:ea typeface="+mn-ea"/>
              <a:cs typeface="+mn-ea"/>
              <a:sym typeface="+mn-lt"/>
            </a:endParaRPr>
          </a:p>
        </p:txBody>
      </p:sp>
      <p:sp>
        <p:nvSpPr>
          <p:cNvPr id="3" name="文本框 10243"/>
          <p:cNvSpPr txBox="1">
            <a:spLocks noChangeArrowheads="1"/>
          </p:cNvSpPr>
          <p:nvPr/>
        </p:nvSpPr>
        <p:spPr bwMode="auto">
          <a:xfrm>
            <a:off x="1088640" y="2372445"/>
            <a:ext cx="5040560" cy="3046988"/>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50000"/>
              </a:lnSpc>
              <a:spcBef>
                <a:spcPct val="50000"/>
              </a:spcBef>
              <a:spcAft>
                <a:spcPts val="0"/>
              </a:spcAft>
              <a:defRPr/>
            </a:pPr>
            <a:r>
              <a:rPr lang="zh-CN" altLang="en-US" sz="3200" dirty="0">
                <a:solidFill>
                  <a:schemeClr val="tx1">
                    <a:lumMod val="75000"/>
                    <a:lumOff val="25000"/>
                  </a:schemeClr>
                </a:solidFill>
                <a:latin typeface="+mn-lt"/>
                <a:ea typeface="+mn-ea"/>
                <a:cs typeface="+mn-ea"/>
                <a:sym typeface="+mn-lt"/>
              </a:rPr>
              <a:t>    2007年，太湖水富营养化严重，导致蓝藻爆发，出现自来水发臭现象，无锡市民无法饮用</a:t>
            </a:r>
            <a:endParaRPr lang="zh-CN" altLang="en-US" sz="3200" dirty="0">
              <a:solidFill>
                <a:schemeClr val="tx1">
                  <a:lumMod val="75000"/>
                  <a:lumOff val="25000"/>
                </a:schemeClr>
              </a:solidFill>
              <a:latin typeface="+mn-lt"/>
              <a:ea typeface="+mn-ea"/>
              <a:cs typeface="+mn-ea"/>
              <a:sym typeface="+mn-lt"/>
            </a:endParaRPr>
          </a:p>
        </p:txBody>
      </p:sp>
      <p:pic>
        <p:nvPicPr>
          <p:cNvPr id="6" name="图片 5" descr="D:\360安全浏览器下载\51miz-E1117481-DED59D72.png51miz-E1117481-DED59D72"/>
          <p:cNvPicPr>
            <a:picLocks noChangeAspect="1"/>
          </p:cNvPicPr>
          <p:nvPr/>
        </p:nvPicPr>
        <p:blipFill>
          <a:blip r:embed="rId1" cstate="screen"/>
          <a:srcRect/>
          <a:stretch>
            <a:fillRect/>
          </a:stretch>
        </p:blipFill>
        <p:spPr>
          <a:xfrm flipH="1">
            <a:off x="5850008" y="894584"/>
            <a:ext cx="5960992" cy="5960745"/>
          </a:xfrm>
          <a:prstGeom prst="rect">
            <a:avLst/>
          </a:prstGeom>
        </p:spPr>
      </p:pic>
      <p:sp>
        <p:nvSpPr>
          <p:cNvPr id="7" name="文本框 6"/>
          <p:cNvSpPr txBox="1"/>
          <p:nvPr/>
        </p:nvSpPr>
        <p:spPr>
          <a:xfrm>
            <a:off x="4910464" y="478413"/>
            <a:ext cx="2492991"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环境的影响</a:t>
            </a:r>
            <a:endParaRPr lang="zh-CN" altLang="en-US" sz="3600" dirty="0">
              <a:solidFill>
                <a:srgbClr val="03132E"/>
              </a:solidFill>
              <a:cs typeface="+mn-ea"/>
              <a:sym typeface="+mn-lt"/>
            </a:endParaRPr>
          </a:p>
        </p:txBody>
      </p:sp>
      <p:sp>
        <p:nvSpPr>
          <p:cNvPr id="9" name="TextBox 8"/>
          <p:cNvSpPr txBox="1"/>
          <p:nvPr/>
        </p:nvSpPr>
        <p:spPr>
          <a:xfrm>
            <a:off x="1907704" y="6309320"/>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219"/>
          <p:cNvSpPr txBox="1">
            <a:spLocks noChangeArrowheads="1"/>
          </p:cNvSpPr>
          <p:nvPr/>
        </p:nvSpPr>
        <p:spPr bwMode="auto">
          <a:xfrm>
            <a:off x="6138415" y="2011898"/>
            <a:ext cx="5046662" cy="5847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sz="3200" dirty="0">
                <a:solidFill>
                  <a:srgbClr val="0E9D70"/>
                </a:solidFill>
                <a:latin typeface="+mn-lt"/>
                <a:ea typeface="+mn-ea"/>
                <a:cs typeface="+mn-ea"/>
                <a:sym typeface="+mn-lt"/>
              </a:rPr>
              <a:t>你听说过人鼠大战吗？</a:t>
            </a:r>
            <a:endParaRPr lang="zh-CN" altLang="en-US" sz="3200" dirty="0">
              <a:solidFill>
                <a:srgbClr val="0E9D70"/>
              </a:solidFill>
              <a:latin typeface="+mn-lt"/>
              <a:ea typeface="+mn-ea"/>
              <a:cs typeface="+mn-ea"/>
              <a:sym typeface="+mn-lt"/>
            </a:endParaRPr>
          </a:p>
        </p:txBody>
      </p:sp>
      <p:sp>
        <p:nvSpPr>
          <p:cNvPr id="3" name="文本框 13316"/>
          <p:cNvSpPr txBox="1">
            <a:spLocks noChangeArrowheads="1"/>
          </p:cNvSpPr>
          <p:nvPr/>
        </p:nvSpPr>
        <p:spPr bwMode="auto">
          <a:xfrm>
            <a:off x="6428927" y="2646264"/>
            <a:ext cx="4756150" cy="148265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50000"/>
              </a:lnSpc>
              <a:spcBef>
                <a:spcPct val="50000"/>
              </a:spcBef>
              <a:spcAft>
                <a:spcPts val="0"/>
              </a:spcAft>
              <a:defRPr/>
            </a:pPr>
            <a:r>
              <a:rPr lang="zh-CN" altLang="en-US" sz="3200" dirty="0">
                <a:solidFill>
                  <a:schemeClr val="tx1">
                    <a:lumMod val="75000"/>
                    <a:lumOff val="25000"/>
                  </a:schemeClr>
                </a:solidFill>
                <a:latin typeface="+mn-lt"/>
                <a:ea typeface="+mn-ea"/>
                <a:cs typeface="+mn-ea"/>
                <a:sym typeface="+mn-lt"/>
              </a:rPr>
              <a:t>2007年洞庭湖湿地生态环境破坏，引发鼠患。</a:t>
            </a:r>
            <a:endParaRPr lang="zh-CN" altLang="en-US" sz="3200" dirty="0">
              <a:solidFill>
                <a:schemeClr val="tx1">
                  <a:lumMod val="75000"/>
                  <a:lumOff val="25000"/>
                </a:schemeClr>
              </a:solidFill>
              <a:latin typeface="+mn-lt"/>
              <a:ea typeface="+mn-ea"/>
              <a:cs typeface="+mn-ea"/>
              <a:sym typeface="+mn-lt"/>
            </a:endParaRPr>
          </a:p>
        </p:txBody>
      </p:sp>
      <p:sp>
        <p:nvSpPr>
          <p:cNvPr id="4" name="文本框 14341"/>
          <p:cNvSpPr txBox="1">
            <a:spLocks noChangeArrowheads="1"/>
          </p:cNvSpPr>
          <p:nvPr/>
        </p:nvSpPr>
        <p:spPr bwMode="auto">
          <a:xfrm>
            <a:off x="6428927" y="4762190"/>
            <a:ext cx="4288353" cy="58477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3200" dirty="0">
                <a:solidFill>
                  <a:schemeClr val="tx1">
                    <a:lumMod val="75000"/>
                    <a:lumOff val="25000"/>
                  </a:schemeClr>
                </a:solidFill>
                <a:latin typeface="+mn-lt"/>
                <a:ea typeface="+mn-ea"/>
                <a:cs typeface="+mn-ea"/>
                <a:sym typeface="+mn-lt"/>
              </a:rPr>
              <a:t>田鼠向农田大举进犯。</a:t>
            </a:r>
            <a:endParaRPr lang="zh-CN" altLang="en-US" sz="3200" dirty="0">
              <a:solidFill>
                <a:schemeClr val="tx1">
                  <a:lumMod val="75000"/>
                  <a:lumOff val="25000"/>
                </a:schemeClr>
              </a:solidFill>
              <a:latin typeface="+mn-lt"/>
              <a:ea typeface="+mn-ea"/>
              <a:cs typeface="+mn-ea"/>
              <a:sym typeface="+mn-lt"/>
            </a:endParaRPr>
          </a:p>
        </p:txBody>
      </p:sp>
      <p:pic>
        <p:nvPicPr>
          <p:cNvPr id="6" name="图片 5" descr="D:\360安全浏览器下载\51miz-E1115828-DC378977.png51miz-E1115828-DC378977"/>
          <p:cNvPicPr>
            <a:picLocks noChangeAspect="1"/>
          </p:cNvPicPr>
          <p:nvPr/>
        </p:nvPicPr>
        <p:blipFill>
          <a:blip r:embed="rId1" cstate="screen"/>
          <a:srcRect/>
          <a:stretch>
            <a:fillRect/>
          </a:stretch>
        </p:blipFill>
        <p:spPr>
          <a:xfrm>
            <a:off x="241935" y="-404495"/>
            <a:ext cx="6945630" cy="7849870"/>
          </a:xfrm>
          <a:prstGeom prst="rect">
            <a:avLst/>
          </a:prstGeom>
        </p:spPr>
      </p:pic>
      <p:sp>
        <p:nvSpPr>
          <p:cNvPr id="7" name="文本框 6"/>
          <p:cNvSpPr txBox="1"/>
          <p:nvPr/>
        </p:nvSpPr>
        <p:spPr>
          <a:xfrm>
            <a:off x="4910464" y="478413"/>
            <a:ext cx="2492991"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环境的影响</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200000"/>
                    </a14:imgEffect>
                  </a14:imgLayer>
                </a14:imgProps>
              </a:ext>
            </a:extLst>
          </a:blip>
          <a:srcRect/>
          <a:stretch>
            <a:fillRect/>
          </a:stretch>
        </p:blipFill>
        <p:spPr>
          <a:xfrm rot="5400000">
            <a:off x="2669922" y="-2664076"/>
            <a:ext cx="6858000" cy="12186153"/>
          </a:xfrm>
          <a:prstGeom prst="rect">
            <a:avLst/>
          </a:prstGeom>
        </p:spPr>
      </p:pic>
      <p:pic>
        <p:nvPicPr>
          <p:cNvPr id="17" name="图片 16" descr="D:\360安全浏览器下载\51miz-E1078280-B44FE8D7.png51miz-E1078280-B44FE8D7"/>
          <p:cNvPicPr>
            <a:picLocks noChangeAspect="1"/>
          </p:cNvPicPr>
          <p:nvPr/>
        </p:nvPicPr>
        <p:blipFill>
          <a:blip r:embed="rId3" cstate="screen"/>
          <a:srcRect/>
          <a:stretch>
            <a:fillRect/>
          </a:stretch>
        </p:blipFill>
        <p:spPr>
          <a:xfrm>
            <a:off x="-178196" y="758690"/>
            <a:ext cx="6262310" cy="6261735"/>
          </a:xfrm>
          <a:prstGeom prst="rect">
            <a:avLst/>
          </a:prstGeom>
        </p:spPr>
      </p:pic>
      <p:pic>
        <p:nvPicPr>
          <p:cNvPr id="22" name="图片 21" descr="D:\360安全浏览器下载\51miz-E1078280-B44FE8D7.png51miz-E1078280-B44FE8D7"/>
          <p:cNvPicPr>
            <a:picLocks noChangeAspect="1"/>
          </p:cNvPicPr>
          <p:nvPr/>
        </p:nvPicPr>
        <p:blipFill>
          <a:blip r:embed="rId3" cstate="screen"/>
          <a:srcRect/>
          <a:stretch>
            <a:fillRect/>
          </a:stretch>
        </p:blipFill>
        <p:spPr>
          <a:xfrm>
            <a:off x="6184595" y="758706"/>
            <a:ext cx="6262310" cy="6261735"/>
          </a:xfrm>
          <a:prstGeom prst="rect">
            <a:avLst/>
          </a:prstGeom>
        </p:spPr>
      </p:pic>
      <p:pic>
        <p:nvPicPr>
          <p:cNvPr id="7" name="图片 6" descr="D:\360安全浏览器下载\51miz-E1086772-2E782125.png51miz-E1086772-2E782125"/>
          <p:cNvPicPr>
            <a:picLocks noChangeAspect="1"/>
          </p:cNvPicPr>
          <p:nvPr/>
        </p:nvPicPr>
        <p:blipFill>
          <a:blip r:embed="rId4" cstate="screen"/>
          <a:srcRect/>
          <a:stretch>
            <a:fillRect/>
          </a:stretch>
        </p:blipFill>
        <p:spPr>
          <a:xfrm>
            <a:off x="6800215" y="1892300"/>
            <a:ext cx="3415665" cy="1749425"/>
          </a:xfrm>
          <a:prstGeom prst="rect">
            <a:avLst/>
          </a:prstGeom>
        </p:spPr>
      </p:pic>
      <p:pic>
        <p:nvPicPr>
          <p:cNvPr id="11" name="图片 10" descr="D:\360安全浏览器下载\51miz-E1096783-D826B933.png51miz-E1096783-D826B933"/>
          <p:cNvPicPr>
            <a:picLocks noChangeAspect="1"/>
          </p:cNvPicPr>
          <p:nvPr/>
        </p:nvPicPr>
        <p:blipFill>
          <a:blip r:embed="rId5" cstate="screen"/>
          <a:srcRect/>
          <a:stretch>
            <a:fillRect/>
          </a:stretch>
        </p:blipFill>
        <p:spPr>
          <a:xfrm flipH="1">
            <a:off x="74930" y="524510"/>
            <a:ext cx="6109335" cy="6106160"/>
          </a:xfrm>
          <a:prstGeom prst="rect">
            <a:avLst/>
          </a:prstGeom>
        </p:spPr>
      </p:pic>
      <p:sp>
        <p:nvSpPr>
          <p:cNvPr id="15" name="文本框 14"/>
          <p:cNvSpPr txBox="1"/>
          <p:nvPr/>
        </p:nvSpPr>
        <p:spPr>
          <a:xfrm>
            <a:off x="5672164" y="3797241"/>
            <a:ext cx="6576555" cy="923330"/>
          </a:xfrm>
          <a:prstGeom prst="rect">
            <a:avLst/>
          </a:prstGeom>
          <a:noFill/>
        </p:spPr>
        <p:txBody>
          <a:bodyPr vert="horz" wrap="square">
            <a:spAutoFit/>
          </a:bodyPr>
          <a:lstStyle/>
          <a:p>
            <a:pPr defTabSz="914400" eaLnBrk="1" fontAlgn="auto" hangingPunct="1">
              <a:spcBef>
                <a:spcPts val="0"/>
              </a:spcBef>
              <a:spcAft>
                <a:spcPts val="0"/>
              </a:spcAft>
              <a:defRPr/>
            </a:pPr>
            <a:r>
              <a:rPr lang="zh-CN" altLang="en-US" sz="5400" b="1" dirty="0">
                <a:solidFill>
                  <a:schemeClr val="bg1"/>
                </a:solidFill>
                <a:cs typeface="+mn-ea"/>
                <a:sym typeface="+mn-lt"/>
              </a:rPr>
              <a:t>对保护环境的感受</a:t>
            </a:r>
            <a:endParaRPr lang="zh-CN" altLang="en-US" sz="5400" b="1" dirty="0">
              <a:solidFill>
                <a:schemeClr val="bg1"/>
              </a:solidFill>
              <a:cs typeface="+mn-ea"/>
              <a:sym typeface="+mn-lt"/>
            </a:endParaRPr>
          </a:p>
        </p:txBody>
      </p:sp>
      <p:sp>
        <p:nvSpPr>
          <p:cNvPr id="2" name="椭圆 1"/>
          <p:cNvSpPr/>
          <p:nvPr/>
        </p:nvSpPr>
        <p:spPr>
          <a:xfrm>
            <a:off x="7918296" y="2746256"/>
            <a:ext cx="1088544" cy="10942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7788266" y="2590214"/>
            <a:ext cx="1322799" cy="1200329"/>
          </a:xfrm>
          <a:prstGeom prst="rect">
            <a:avLst/>
          </a:prstGeom>
          <a:noFill/>
        </p:spPr>
        <p:txBody>
          <a:bodyPr wrap="none">
            <a:spAutoFit/>
          </a:bodyPr>
          <a:lstStyle/>
          <a:p>
            <a:pPr algn="ctr" defTabSz="914400" eaLnBrk="1" fontAlgn="auto" hangingPunct="1">
              <a:spcBef>
                <a:spcPts val="0"/>
              </a:spcBef>
              <a:spcAft>
                <a:spcPts val="0"/>
              </a:spcAft>
              <a:defRPr/>
            </a:pPr>
            <a:r>
              <a:rPr lang="en-US" altLang="zh-CN" sz="7200" b="1" dirty="0">
                <a:solidFill>
                  <a:srgbClr val="000D23"/>
                </a:solidFill>
                <a:cs typeface="+mn-ea"/>
                <a:sym typeface="+mn-lt"/>
              </a:rPr>
              <a:t>03</a:t>
            </a:r>
            <a:endParaRPr lang="zh-CN" altLang="en-US" sz="7200" b="1" dirty="0">
              <a:solidFill>
                <a:srgbClr val="000D23"/>
              </a:solidFill>
              <a:cs typeface="+mn-ea"/>
              <a:sym typeface="+mn-lt"/>
            </a:endParaRPr>
          </a:p>
        </p:txBody>
      </p:sp>
      <p:sp>
        <p:nvSpPr>
          <p:cNvPr id="16" name="文本框 15"/>
          <p:cNvSpPr txBox="1"/>
          <p:nvPr/>
        </p:nvSpPr>
        <p:spPr>
          <a:xfrm>
            <a:off x="5658069" y="4713082"/>
            <a:ext cx="5700712" cy="689997"/>
          </a:xfrm>
          <a:prstGeom prst="rect">
            <a:avLst/>
          </a:prstGeom>
          <a:noFill/>
        </p:spPr>
        <p:txBody>
          <a:bodyPr>
            <a:spAutoFit/>
          </a:bodyPr>
          <a:lstStyle/>
          <a:p>
            <a:pPr algn="ctr" eaLnBrk="1" fontAlgn="auto" hangingPunct="1">
              <a:lnSpc>
                <a:spcPts val="2500"/>
              </a:lnSpc>
              <a:spcBef>
                <a:spcPts val="0"/>
              </a:spcBef>
              <a:spcAft>
                <a:spcPts val="0"/>
              </a:spcAft>
              <a:defRPr/>
            </a:pPr>
            <a:r>
              <a:rPr lang="en-US" altLang="zh-CN" sz="1200" b="1" dirty="0">
                <a:solidFill>
                  <a:schemeClr val="bg1"/>
                </a:solidFill>
                <a:cs typeface="+mn-ea"/>
                <a:sym typeface="+mn-lt"/>
              </a:rPr>
              <a:t>Time would heal almost all wounds. If your wounds have not been healed up, please wait for a short while. </a:t>
            </a:r>
            <a:endParaRPr lang="zh-CN" altLang="en-US" sz="1200" b="1" dirty="0">
              <a:solidFill>
                <a:schemeClr val="bg1"/>
              </a:solidFill>
              <a:cs typeface="+mn-ea"/>
              <a:sym typeface="+mn-lt"/>
            </a:endParaRPr>
          </a:p>
        </p:txBody>
      </p:sp>
      <p:sp>
        <p:nvSpPr>
          <p:cNvPr id="18" name="文本框 17"/>
          <p:cNvSpPr txBox="1"/>
          <p:nvPr/>
        </p:nvSpPr>
        <p:spPr>
          <a:xfrm>
            <a:off x="7935964" y="339728"/>
            <a:ext cx="3103058" cy="400110"/>
          </a:xfrm>
          <a:prstGeom prst="rect">
            <a:avLst/>
          </a:prstGeom>
          <a:noFill/>
        </p:spPr>
        <p:txBody>
          <a:bodyPr wrap="square" rtlCol="0">
            <a:spAutoFit/>
          </a:bodyPr>
          <a:lstStyle/>
          <a:p>
            <a:pPr algn="dist"/>
            <a:r>
              <a:rPr lang="zh-CN" altLang="en-US" sz="2000" dirty="0">
                <a:solidFill>
                  <a:schemeClr val="bg1"/>
                </a:solidFill>
                <a:cs typeface="+mn-ea"/>
                <a:sym typeface="+mn-lt"/>
              </a:rPr>
              <a:t>保护环境 从我做起</a:t>
            </a:r>
            <a:endParaRPr lang="zh-CN" altLang="en-US" sz="2000" dirty="0">
              <a:solidFill>
                <a:schemeClr val="bg1"/>
              </a:solidFill>
              <a:cs typeface="+mn-ea"/>
              <a:sym typeface="+mn-lt"/>
            </a:endParaRPr>
          </a:p>
        </p:txBody>
      </p:sp>
      <p:sp>
        <p:nvSpPr>
          <p:cNvPr id="23" name="文本框 22"/>
          <p:cNvSpPr txBox="1"/>
          <p:nvPr/>
        </p:nvSpPr>
        <p:spPr>
          <a:xfrm>
            <a:off x="11071406" y="192325"/>
            <a:ext cx="1103980" cy="646331"/>
          </a:xfrm>
          <a:prstGeom prst="rect">
            <a:avLst/>
          </a:prstGeom>
          <a:noFill/>
        </p:spPr>
        <p:txBody>
          <a:bodyPr wrap="square" rtlCol="0">
            <a:spAutoFit/>
          </a:bodyPr>
          <a:lstStyle/>
          <a:p>
            <a:r>
              <a:rPr lang="en-US" altLang="zh-CN" sz="3600" dirty="0">
                <a:solidFill>
                  <a:schemeClr val="bg1"/>
                </a:solidFill>
                <a:cs typeface="+mn-ea"/>
                <a:sym typeface="+mn-lt"/>
              </a:rPr>
              <a:t>6.05</a:t>
            </a:r>
            <a:endParaRPr lang="zh-CN" altLang="en-US" sz="3600" dirty="0">
              <a:solidFill>
                <a:schemeClr val="bg1"/>
              </a:solidFill>
              <a:cs typeface="+mn-ea"/>
              <a:sym typeface="+mn-lt"/>
            </a:endParaRPr>
          </a:p>
        </p:txBody>
      </p:sp>
      <p:sp>
        <p:nvSpPr>
          <p:cNvPr id="24" name="文本框 23"/>
          <p:cNvSpPr txBox="1"/>
          <p:nvPr/>
        </p:nvSpPr>
        <p:spPr>
          <a:xfrm>
            <a:off x="11600030" y="1511413"/>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
        <p:nvSpPr>
          <p:cNvPr id="25" name="文本框 24"/>
          <p:cNvSpPr txBox="1"/>
          <p:nvPr/>
        </p:nvSpPr>
        <p:spPr>
          <a:xfrm>
            <a:off x="75092" y="1453951"/>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2000">
        <p15:prstTrans prst="wind"/>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750"/>
                                        <p:tgtEl>
                                          <p:spTgt spid="2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750"/>
                                        <p:tgtEl>
                                          <p:spTgt spid="1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750"/>
                                        <p:tgtEl>
                                          <p:spTgt spid="23"/>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4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5000"/>
                            </p:stCondLst>
                            <p:childTnLst>
                              <p:par>
                                <p:cTn id="29" presetID="21" presetClass="entr" presetSubtype="1"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1)">
                                      <p:cBhvr>
                                        <p:cTn id="31" dur="500"/>
                                        <p:tgtEl>
                                          <p:spTgt spid="11"/>
                                        </p:tgtEl>
                                      </p:cBhvr>
                                    </p:animEffect>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53" presetClass="entr" presetSubtype="16"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fltVal val="0"/>
                                          </p:val>
                                        </p:tav>
                                        <p:tav tm="100000">
                                          <p:val>
                                            <p:strVal val="#ppt_w"/>
                                          </p:val>
                                        </p:tav>
                                      </p:tavLst>
                                    </p:anim>
                                    <p:anim calcmode="lin" valueType="num">
                                      <p:cBhvr>
                                        <p:cTn id="42" dur="500" fill="hold"/>
                                        <p:tgtEl>
                                          <p:spTgt spid="2"/>
                                        </p:tgtEl>
                                        <p:attrNameLst>
                                          <p:attrName>ppt_h</p:attrName>
                                        </p:attrNameLst>
                                      </p:cBhvr>
                                      <p:tavLst>
                                        <p:tav tm="0">
                                          <p:val>
                                            <p:fltVal val="0"/>
                                          </p:val>
                                        </p:tav>
                                        <p:tav tm="100000">
                                          <p:val>
                                            <p:strVal val="#ppt_h"/>
                                          </p:val>
                                        </p:tav>
                                      </p:tavLst>
                                    </p:anim>
                                    <p:animEffect transition="in" filter="fade">
                                      <p:cBhvr>
                                        <p:cTn id="43" dur="500"/>
                                        <p:tgtEl>
                                          <p:spTgt spid="2"/>
                                        </p:tgtEl>
                                      </p:cBhvr>
                                    </p:animEffect>
                                  </p:childTnLst>
                                </p:cTn>
                              </p:par>
                            </p:childTnLst>
                          </p:cTn>
                        </p:par>
                        <p:par>
                          <p:cTn id="44" fill="hold">
                            <p:stCondLst>
                              <p:cond delay="6500"/>
                            </p:stCondLst>
                            <p:childTnLst>
                              <p:par>
                                <p:cTn id="45" presetID="45"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anim calcmode="lin" valueType="num">
                                      <p:cBhvr>
                                        <p:cTn id="48" dur="500" fill="hold"/>
                                        <p:tgtEl>
                                          <p:spTgt spid="14"/>
                                        </p:tgtEl>
                                        <p:attrNameLst>
                                          <p:attrName>ppt_w</p:attrName>
                                        </p:attrNameLst>
                                      </p:cBhvr>
                                      <p:tavLst>
                                        <p:tav tm="0" fmla="#ppt_w*sin(2.5*pi*$)">
                                          <p:val>
                                            <p:fltVal val="0"/>
                                          </p:val>
                                        </p:tav>
                                        <p:tav tm="100000">
                                          <p:val>
                                            <p:fltVal val="1"/>
                                          </p:val>
                                        </p:tav>
                                      </p:tavLst>
                                    </p:anim>
                                    <p:anim calcmode="lin" valueType="num">
                                      <p:cBhvr>
                                        <p:cTn id="49" dur="500" fill="hold"/>
                                        <p:tgtEl>
                                          <p:spTgt spid="14"/>
                                        </p:tgtEl>
                                        <p:attrNameLst>
                                          <p:attrName>ppt_h</p:attrName>
                                        </p:attrNameLst>
                                      </p:cBhvr>
                                      <p:tavLst>
                                        <p:tav tm="0">
                                          <p:val>
                                            <p:strVal val="#ppt_h"/>
                                          </p:val>
                                        </p:tav>
                                        <p:tav tm="100000">
                                          <p:val>
                                            <p:strVal val="#ppt_h"/>
                                          </p:val>
                                        </p:tav>
                                      </p:tavLst>
                                    </p:anim>
                                  </p:childTnLst>
                                </p:cTn>
                              </p:par>
                            </p:childTnLst>
                          </p:cTn>
                        </p:par>
                        <p:par>
                          <p:cTn id="50" fill="hold">
                            <p:stCondLst>
                              <p:cond delay="7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5"/>
                                        </p:tgtEl>
                                        <p:attrNameLst>
                                          <p:attrName>ppt_y</p:attrName>
                                        </p:attrNameLst>
                                      </p:cBhvr>
                                      <p:tavLst>
                                        <p:tav tm="0">
                                          <p:val>
                                            <p:strVal val="#ppt_y"/>
                                          </p:val>
                                        </p:tav>
                                        <p:tav tm="100000">
                                          <p:val>
                                            <p:strVal val="#ppt_y"/>
                                          </p:val>
                                        </p:tav>
                                      </p:tavLst>
                                    </p:anim>
                                    <p:anim calcmode="lin" valueType="num">
                                      <p:cBhvr>
                                        <p:cTn id="5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5"/>
                                        </p:tgtEl>
                                      </p:cBhvr>
                                    </p:animEffect>
                                  </p:childTnLst>
                                </p:cTn>
                              </p:par>
                            </p:childTnLst>
                          </p:cTn>
                        </p:par>
                        <p:par>
                          <p:cTn id="58" fill="hold">
                            <p:stCondLst>
                              <p:cond delay="6849"/>
                            </p:stCondLst>
                            <p:childTnLst>
                              <p:par>
                                <p:cTn id="59" presetID="2" presetClass="entr" presetSubtype="4"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animBg="1"/>
      <p:bldP spid="14" grpId="0"/>
      <p:bldP spid="16" grpId="0"/>
      <p:bldP spid="18"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5361"/>
          <p:cNvSpPr txBox="1">
            <a:spLocks noChangeArrowheads="1"/>
          </p:cNvSpPr>
          <p:nvPr/>
        </p:nvSpPr>
        <p:spPr>
          <a:xfrm>
            <a:off x="-32008" y="1628800"/>
            <a:ext cx="11582400" cy="2689225"/>
          </a:xfrm>
          <a:prstGeom prst="rect">
            <a:avLst/>
          </a:prstGeom>
        </p:spPr>
        <p:txBody>
          <a:bodyPr rtlCol="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5400" dirty="0">
                <a:solidFill>
                  <a:srgbClr val="0E9D70"/>
                </a:solidFill>
                <a:latin typeface="+mn-lt"/>
                <a:ea typeface="+mn-ea"/>
                <a:cs typeface="+mn-ea"/>
                <a:sym typeface="+mn-lt"/>
              </a:rPr>
              <a:t>       同学们，此时你最想说些什么？</a:t>
            </a:r>
            <a:endParaRPr lang="zh-CN" altLang="en-US" sz="5400" dirty="0">
              <a:solidFill>
                <a:srgbClr val="0E9D70"/>
              </a:solidFill>
              <a:latin typeface="+mn-lt"/>
              <a:ea typeface="+mn-ea"/>
              <a:cs typeface="+mn-ea"/>
              <a:sym typeface="+mn-lt"/>
            </a:endParaRPr>
          </a:p>
        </p:txBody>
      </p:sp>
      <p:pic>
        <p:nvPicPr>
          <p:cNvPr id="4" name="图片 3" descr="D:\360安全浏览器下载\51miz-E1116861-BB1FE27A.png51miz-E1116861-BB1FE27A"/>
          <p:cNvPicPr>
            <a:picLocks noChangeAspect="1"/>
          </p:cNvPicPr>
          <p:nvPr/>
        </p:nvPicPr>
        <p:blipFill>
          <a:blip r:embed="rId1" cstate="screen"/>
          <a:srcRect/>
          <a:stretch>
            <a:fillRect/>
          </a:stretch>
        </p:blipFill>
        <p:spPr>
          <a:xfrm>
            <a:off x="3422015" y="1958975"/>
            <a:ext cx="5468620" cy="5138420"/>
          </a:xfrm>
          <a:prstGeom prst="rect">
            <a:avLst/>
          </a:prstGeom>
        </p:spPr>
      </p:pic>
      <p:sp>
        <p:nvSpPr>
          <p:cNvPr id="5" name="文本框 4"/>
          <p:cNvSpPr txBox="1"/>
          <p:nvPr/>
        </p:nvSpPr>
        <p:spPr>
          <a:xfrm>
            <a:off x="4217967" y="478413"/>
            <a:ext cx="3877986"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对保护环境的感受</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D:\360安全浏览器下载\51miz-E216200-DDC3105D.png51miz-E216200-DDC3105D"/>
          <p:cNvPicPr>
            <a:picLocks noChangeAspect="1"/>
          </p:cNvPicPr>
          <p:nvPr/>
        </p:nvPicPr>
        <p:blipFill>
          <a:blip r:embed="rId1" cstate="screen"/>
          <a:srcRect/>
          <a:stretch>
            <a:fillRect/>
          </a:stretch>
        </p:blipFill>
        <p:spPr>
          <a:xfrm>
            <a:off x="3897030" y="2511515"/>
            <a:ext cx="4581128" cy="3053715"/>
          </a:xfrm>
          <a:prstGeom prst="rect">
            <a:avLst/>
          </a:prstGeom>
        </p:spPr>
      </p:pic>
      <p:sp>
        <p:nvSpPr>
          <p:cNvPr id="2" name="矩形 16385"/>
          <p:cNvSpPr>
            <a:spLocks noChangeArrowheads="1" noChangeShapeType="1" noTextEdit="1"/>
          </p:cNvSpPr>
          <p:nvPr/>
        </p:nvSpPr>
        <p:spPr bwMode="auto">
          <a:xfrm>
            <a:off x="1920240" y="1783080"/>
            <a:ext cx="8534400" cy="12192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zh-CN" altLang="en-US" sz="9600" kern="10" spc="1921" dirty="0">
                <a:solidFill>
                  <a:srgbClr val="0E9D70"/>
                </a:solidFill>
                <a:cs typeface="+mn-ea"/>
                <a:sym typeface="+mn-lt"/>
              </a:rPr>
              <a:t>我们该怎么做？</a:t>
            </a:r>
            <a:endParaRPr lang="zh-CN" altLang="en-US" sz="9600" kern="10" spc="1921" dirty="0">
              <a:solidFill>
                <a:srgbClr val="0E9D70"/>
              </a:solidFill>
              <a:cs typeface="+mn-ea"/>
              <a:sym typeface="+mn-lt"/>
            </a:endParaRPr>
          </a:p>
        </p:txBody>
      </p:sp>
      <p:sp>
        <p:nvSpPr>
          <p:cNvPr id="3" name="矩形 16386"/>
          <p:cNvSpPr>
            <a:spLocks noChangeArrowheads="1"/>
          </p:cNvSpPr>
          <p:nvPr/>
        </p:nvSpPr>
        <p:spPr bwMode="auto">
          <a:xfrm>
            <a:off x="4427220" y="4450080"/>
            <a:ext cx="4495800" cy="15557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en-US" altLang="zh-CN" sz="3200" dirty="0">
                <a:solidFill>
                  <a:srgbClr val="0E9D70"/>
                </a:solidFill>
                <a:latin typeface="+mn-lt"/>
                <a:ea typeface="+mn-ea"/>
                <a:cs typeface="+mn-ea"/>
                <a:sym typeface="+mn-lt"/>
              </a:rPr>
              <a:t>How should we do</a:t>
            </a:r>
            <a:r>
              <a:rPr lang="en-US" altLang="zh-CN" sz="9600" dirty="0">
                <a:solidFill>
                  <a:srgbClr val="0E9D70"/>
                </a:solidFill>
                <a:latin typeface="+mn-lt"/>
                <a:ea typeface="+mn-ea"/>
                <a:cs typeface="+mn-ea"/>
                <a:sym typeface="+mn-lt"/>
              </a:rPr>
              <a:t>?</a:t>
            </a:r>
            <a:endParaRPr lang="en-US" altLang="zh-CN" sz="9600" dirty="0">
              <a:solidFill>
                <a:srgbClr val="0E9D70"/>
              </a:solidFill>
              <a:latin typeface="+mn-lt"/>
              <a:ea typeface="+mn-ea"/>
              <a:cs typeface="+mn-ea"/>
              <a:sym typeface="+mn-lt"/>
            </a:endParaRPr>
          </a:p>
        </p:txBody>
      </p:sp>
      <p:sp>
        <p:nvSpPr>
          <p:cNvPr id="6" name="文本框 5"/>
          <p:cNvSpPr txBox="1"/>
          <p:nvPr/>
        </p:nvSpPr>
        <p:spPr>
          <a:xfrm>
            <a:off x="4217967" y="478413"/>
            <a:ext cx="3877986"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对保护环境的感受</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200000"/>
                    </a14:imgEffect>
                  </a14:imgLayer>
                </a14:imgProps>
              </a:ext>
            </a:extLst>
          </a:blip>
          <a:srcRect/>
          <a:stretch>
            <a:fillRect/>
          </a:stretch>
        </p:blipFill>
        <p:spPr>
          <a:xfrm rot="5400000">
            <a:off x="2669922" y="-2664076"/>
            <a:ext cx="6858000" cy="12186153"/>
          </a:xfrm>
          <a:prstGeom prst="rect">
            <a:avLst/>
          </a:prstGeom>
        </p:spPr>
      </p:pic>
      <p:pic>
        <p:nvPicPr>
          <p:cNvPr id="17" name="图片 16" descr="D:\360安全浏览器下载\51miz-E1078280-B44FE8D7.png51miz-E1078280-B44FE8D7"/>
          <p:cNvPicPr>
            <a:picLocks noChangeAspect="1"/>
          </p:cNvPicPr>
          <p:nvPr/>
        </p:nvPicPr>
        <p:blipFill>
          <a:blip r:embed="rId3" cstate="screen"/>
          <a:srcRect/>
          <a:stretch>
            <a:fillRect/>
          </a:stretch>
        </p:blipFill>
        <p:spPr>
          <a:xfrm>
            <a:off x="-147081" y="751705"/>
            <a:ext cx="6262310" cy="6261735"/>
          </a:xfrm>
          <a:prstGeom prst="rect">
            <a:avLst/>
          </a:prstGeom>
        </p:spPr>
      </p:pic>
      <p:pic>
        <p:nvPicPr>
          <p:cNvPr id="22" name="图片 21" descr="D:\360安全浏览器下载\51miz-E1078280-B44FE8D7.png51miz-E1078280-B44FE8D7"/>
          <p:cNvPicPr>
            <a:picLocks noChangeAspect="1"/>
          </p:cNvPicPr>
          <p:nvPr/>
        </p:nvPicPr>
        <p:blipFill>
          <a:blip r:embed="rId3" cstate="screen"/>
          <a:srcRect/>
          <a:stretch>
            <a:fillRect/>
          </a:stretch>
        </p:blipFill>
        <p:spPr>
          <a:xfrm>
            <a:off x="6205550" y="751721"/>
            <a:ext cx="6262310" cy="6261735"/>
          </a:xfrm>
          <a:prstGeom prst="rect">
            <a:avLst/>
          </a:prstGeom>
        </p:spPr>
      </p:pic>
      <p:pic>
        <p:nvPicPr>
          <p:cNvPr id="7" name="图片 6" descr="D:\360安全浏览器下载\51miz-E1086772-2E782125.png51miz-E1086772-2E782125"/>
          <p:cNvPicPr>
            <a:picLocks noChangeAspect="1"/>
          </p:cNvPicPr>
          <p:nvPr/>
        </p:nvPicPr>
        <p:blipFill>
          <a:blip r:embed="rId4" cstate="screen"/>
          <a:srcRect/>
          <a:stretch>
            <a:fillRect/>
          </a:stretch>
        </p:blipFill>
        <p:spPr>
          <a:xfrm>
            <a:off x="6430645" y="1792605"/>
            <a:ext cx="3900170" cy="1997710"/>
          </a:xfrm>
          <a:prstGeom prst="rect">
            <a:avLst/>
          </a:prstGeom>
        </p:spPr>
      </p:pic>
      <p:pic>
        <p:nvPicPr>
          <p:cNvPr id="11" name="图片 10" descr="D:\360安全浏览器下载\51miz-E1096783-D826B933.png51miz-E1096783-D826B933"/>
          <p:cNvPicPr>
            <a:picLocks noChangeAspect="1"/>
          </p:cNvPicPr>
          <p:nvPr/>
        </p:nvPicPr>
        <p:blipFill>
          <a:blip r:embed="rId5" cstate="screen"/>
          <a:srcRect/>
          <a:stretch>
            <a:fillRect/>
          </a:stretch>
        </p:blipFill>
        <p:spPr>
          <a:xfrm flipH="1">
            <a:off x="135890" y="646748"/>
            <a:ext cx="6214110" cy="6210935"/>
          </a:xfrm>
          <a:prstGeom prst="rect">
            <a:avLst/>
          </a:prstGeom>
        </p:spPr>
      </p:pic>
      <p:sp>
        <p:nvSpPr>
          <p:cNvPr id="15" name="文本框 14"/>
          <p:cNvSpPr txBox="1"/>
          <p:nvPr/>
        </p:nvSpPr>
        <p:spPr>
          <a:xfrm>
            <a:off x="5807967" y="3797241"/>
            <a:ext cx="5393433" cy="923330"/>
          </a:xfrm>
          <a:prstGeom prst="rect">
            <a:avLst/>
          </a:prstGeom>
          <a:noFill/>
        </p:spPr>
        <p:txBody>
          <a:bodyPr vert="horz" wrap="square">
            <a:spAutoFit/>
          </a:bodyPr>
          <a:lstStyle/>
          <a:p>
            <a:pPr algn="dist" defTabSz="914400" eaLnBrk="1" fontAlgn="auto" hangingPunct="1">
              <a:spcBef>
                <a:spcPts val="0"/>
              </a:spcBef>
              <a:spcAft>
                <a:spcPts val="0"/>
              </a:spcAft>
              <a:defRPr/>
            </a:pPr>
            <a:r>
              <a:rPr lang="zh-CN" altLang="en-US" sz="5400" b="1" dirty="0">
                <a:solidFill>
                  <a:schemeClr val="bg1"/>
                </a:solidFill>
                <a:cs typeface="+mn-ea"/>
                <a:sym typeface="+mn-lt"/>
              </a:rPr>
              <a:t>植物的作用</a:t>
            </a:r>
            <a:endParaRPr lang="zh-CN" altLang="en-US" sz="5400" b="1" dirty="0">
              <a:solidFill>
                <a:schemeClr val="bg1"/>
              </a:solidFill>
              <a:cs typeface="+mn-ea"/>
              <a:sym typeface="+mn-lt"/>
            </a:endParaRPr>
          </a:p>
        </p:txBody>
      </p:sp>
      <p:sp>
        <p:nvSpPr>
          <p:cNvPr id="2" name="椭圆 1"/>
          <p:cNvSpPr/>
          <p:nvPr/>
        </p:nvSpPr>
        <p:spPr>
          <a:xfrm>
            <a:off x="7918296" y="2746256"/>
            <a:ext cx="1088544" cy="10942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7788267" y="2590214"/>
            <a:ext cx="1322798" cy="1200329"/>
          </a:xfrm>
          <a:prstGeom prst="rect">
            <a:avLst/>
          </a:prstGeom>
          <a:noFill/>
        </p:spPr>
        <p:txBody>
          <a:bodyPr wrap="none">
            <a:spAutoFit/>
          </a:bodyPr>
          <a:lstStyle/>
          <a:p>
            <a:pPr algn="ctr" defTabSz="914400" eaLnBrk="1" fontAlgn="auto" hangingPunct="1">
              <a:spcBef>
                <a:spcPts val="0"/>
              </a:spcBef>
              <a:spcAft>
                <a:spcPts val="0"/>
              </a:spcAft>
              <a:defRPr/>
            </a:pPr>
            <a:r>
              <a:rPr lang="en-US" altLang="zh-CN" sz="7200" b="1" dirty="0">
                <a:solidFill>
                  <a:srgbClr val="000D23"/>
                </a:solidFill>
                <a:cs typeface="+mn-ea"/>
                <a:sym typeface="+mn-lt"/>
              </a:rPr>
              <a:t>04</a:t>
            </a:r>
            <a:endParaRPr lang="zh-CN" altLang="en-US" sz="7200" b="1" dirty="0">
              <a:solidFill>
                <a:srgbClr val="000D23"/>
              </a:solidFill>
              <a:cs typeface="+mn-ea"/>
              <a:sym typeface="+mn-lt"/>
            </a:endParaRPr>
          </a:p>
        </p:txBody>
      </p:sp>
      <p:sp>
        <p:nvSpPr>
          <p:cNvPr id="16" name="文本框 15"/>
          <p:cNvSpPr txBox="1"/>
          <p:nvPr/>
        </p:nvSpPr>
        <p:spPr>
          <a:xfrm>
            <a:off x="5658069" y="4713082"/>
            <a:ext cx="5700712" cy="689997"/>
          </a:xfrm>
          <a:prstGeom prst="rect">
            <a:avLst/>
          </a:prstGeom>
          <a:noFill/>
        </p:spPr>
        <p:txBody>
          <a:bodyPr>
            <a:spAutoFit/>
          </a:bodyPr>
          <a:lstStyle/>
          <a:p>
            <a:pPr algn="ctr" eaLnBrk="1" fontAlgn="auto" hangingPunct="1">
              <a:lnSpc>
                <a:spcPts val="2500"/>
              </a:lnSpc>
              <a:spcBef>
                <a:spcPts val="0"/>
              </a:spcBef>
              <a:spcAft>
                <a:spcPts val="0"/>
              </a:spcAft>
              <a:defRPr/>
            </a:pPr>
            <a:r>
              <a:rPr lang="en-US" altLang="zh-CN" sz="1200" b="1" dirty="0">
                <a:solidFill>
                  <a:schemeClr val="bg1"/>
                </a:solidFill>
                <a:cs typeface="+mn-ea"/>
                <a:sym typeface="+mn-lt"/>
              </a:rPr>
              <a:t>Time would heal almost all wounds. If your wounds have not been healed up, please wait for a short while. </a:t>
            </a:r>
            <a:endParaRPr lang="zh-CN" altLang="en-US" sz="1200" b="1" dirty="0">
              <a:solidFill>
                <a:schemeClr val="bg1"/>
              </a:solidFill>
              <a:cs typeface="+mn-ea"/>
              <a:sym typeface="+mn-lt"/>
            </a:endParaRPr>
          </a:p>
        </p:txBody>
      </p:sp>
      <p:sp>
        <p:nvSpPr>
          <p:cNvPr id="18" name="文本框 17"/>
          <p:cNvSpPr txBox="1"/>
          <p:nvPr/>
        </p:nvSpPr>
        <p:spPr>
          <a:xfrm>
            <a:off x="7935964" y="339728"/>
            <a:ext cx="3103058" cy="400110"/>
          </a:xfrm>
          <a:prstGeom prst="rect">
            <a:avLst/>
          </a:prstGeom>
          <a:noFill/>
        </p:spPr>
        <p:txBody>
          <a:bodyPr wrap="square" rtlCol="0">
            <a:spAutoFit/>
          </a:bodyPr>
          <a:lstStyle/>
          <a:p>
            <a:pPr algn="dist"/>
            <a:r>
              <a:rPr lang="zh-CN" altLang="en-US" sz="2000" dirty="0">
                <a:solidFill>
                  <a:schemeClr val="bg1"/>
                </a:solidFill>
                <a:cs typeface="+mn-ea"/>
                <a:sym typeface="+mn-lt"/>
              </a:rPr>
              <a:t>保护环境 从我做起</a:t>
            </a:r>
            <a:endParaRPr lang="zh-CN" altLang="en-US" sz="2000" dirty="0">
              <a:solidFill>
                <a:schemeClr val="bg1"/>
              </a:solidFill>
              <a:cs typeface="+mn-ea"/>
              <a:sym typeface="+mn-lt"/>
            </a:endParaRPr>
          </a:p>
        </p:txBody>
      </p:sp>
      <p:sp>
        <p:nvSpPr>
          <p:cNvPr id="23" name="文本框 22"/>
          <p:cNvSpPr txBox="1"/>
          <p:nvPr/>
        </p:nvSpPr>
        <p:spPr>
          <a:xfrm>
            <a:off x="11071406" y="192325"/>
            <a:ext cx="1103980" cy="646331"/>
          </a:xfrm>
          <a:prstGeom prst="rect">
            <a:avLst/>
          </a:prstGeom>
          <a:noFill/>
        </p:spPr>
        <p:txBody>
          <a:bodyPr wrap="square" rtlCol="0">
            <a:spAutoFit/>
          </a:bodyPr>
          <a:lstStyle/>
          <a:p>
            <a:r>
              <a:rPr lang="en-US" altLang="zh-CN" sz="3600" dirty="0">
                <a:solidFill>
                  <a:schemeClr val="bg1"/>
                </a:solidFill>
                <a:cs typeface="+mn-ea"/>
                <a:sym typeface="+mn-lt"/>
              </a:rPr>
              <a:t>6.05</a:t>
            </a:r>
            <a:endParaRPr lang="zh-CN" altLang="en-US" sz="3600" dirty="0">
              <a:solidFill>
                <a:schemeClr val="bg1"/>
              </a:solidFill>
              <a:cs typeface="+mn-ea"/>
              <a:sym typeface="+mn-lt"/>
            </a:endParaRPr>
          </a:p>
        </p:txBody>
      </p:sp>
      <p:sp>
        <p:nvSpPr>
          <p:cNvPr id="24" name="文本框 23"/>
          <p:cNvSpPr txBox="1"/>
          <p:nvPr/>
        </p:nvSpPr>
        <p:spPr>
          <a:xfrm>
            <a:off x="11600030" y="1511413"/>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
        <p:nvSpPr>
          <p:cNvPr id="25" name="文本框 24"/>
          <p:cNvSpPr txBox="1"/>
          <p:nvPr/>
        </p:nvSpPr>
        <p:spPr>
          <a:xfrm>
            <a:off x="75092" y="1453951"/>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2000">
        <p15:prstTrans prst="wind"/>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750"/>
                                        <p:tgtEl>
                                          <p:spTgt spid="2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750"/>
                                        <p:tgtEl>
                                          <p:spTgt spid="1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750"/>
                                        <p:tgtEl>
                                          <p:spTgt spid="23"/>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4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5000"/>
                            </p:stCondLst>
                            <p:childTnLst>
                              <p:par>
                                <p:cTn id="29" presetID="21" presetClass="entr" presetSubtype="1"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1)">
                                      <p:cBhvr>
                                        <p:cTn id="31" dur="500"/>
                                        <p:tgtEl>
                                          <p:spTgt spid="11"/>
                                        </p:tgtEl>
                                      </p:cBhvr>
                                    </p:animEffect>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53" presetClass="entr" presetSubtype="16"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fltVal val="0"/>
                                          </p:val>
                                        </p:tav>
                                        <p:tav tm="100000">
                                          <p:val>
                                            <p:strVal val="#ppt_w"/>
                                          </p:val>
                                        </p:tav>
                                      </p:tavLst>
                                    </p:anim>
                                    <p:anim calcmode="lin" valueType="num">
                                      <p:cBhvr>
                                        <p:cTn id="42" dur="500" fill="hold"/>
                                        <p:tgtEl>
                                          <p:spTgt spid="2"/>
                                        </p:tgtEl>
                                        <p:attrNameLst>
                                          <p:attrName>ppt_h</p:attrName>
                                        </p:attrNameLst>
                                      </p:cBhvr>
                                      <p:tavLst>
                                        <p:tav tm="0">
                                          <p:val>
                                            <p:fltVal val="0"/>
                                          </p:val>
                                        </p:tav>
                                        <p:tav tm="100000">
                                          <p:val>
                                            <p:strVal val="#ppt_h"/>
                                          </p:val>
                                        </p:tav>
                                      </p:tavLst>
                                    </p:anim>
                                    <p:animEffect transition="in" filter="fade">
                                      <p:cBhvr>
                                        <p:cTn id="43" dur="500"/>
                                        <p:tgtEl>
                                          <p:spTgt spid="2"/>
                                        </p:tgtEl>
                                      </p:cBhvr>
                                    </p:animEffect>
                                  </p:childTnLst>
                                </p:cTn>
                              </p:par>
                            </p:childTnLst>
                          </p:cTn>
                        </p:par>
                        <p:par>
                          <p:cTn id="44" fill="hold">
                            <p:stCondLst>
                              <p:cond delay="6500"/>
                            </p:stCondLst>
                            <p:childTnLst>
                              <p:par>
                                <p:cTn id="45" presetID="45"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anim calcmode="lin" valueType="num">
                                      <p:cBhvr>
                                        <p:cTn id="48" dur="500" fill="hold"/>
                                        <p:tgtEl>
                                          <p:spTgt spid="14"/>
                                        </p:tgtEl>
                                        <p:attrNameLst>
                                          <p:attrName>ppt_w</p:attrName>
                                        </p:attrNameLst>
                                      </p:cBhvr>
                                      <p:tavLst>
                                        <p:tav tm="0" fmla="#ppt_w*sin(2.5*pi*$)">
                                          <p:val>
                                            <p:fltVal val="0"/>
                                          </p:val>
                                        </p:tav>
                                        <p:tav tm="100000">
                                          <p:val>
                                            <p:fltVal val="1"/>
                                          </p:val>
                                        </p:tav>
                                      </p:tavLst>
                                    </p:anim>
                                    <p:anim calcmode="lin" valueType="num">
                                      <p:cBhvr>
                                        <p:cTn id="49" dur="500" fill="hold"/>
                                        <p:tgtEl>
                                          <p:spTgt spid="14"/>
                                        </p:tgtEl>
                                        <p:attrNameLst>
                                          <p:attrName>ppt_h</p:attrName>
                                        </p:attrNameLst>
                                      </p:cBhvr>
                                      <p:tavLst>
                                        <p:tav tm="0">
                                          <p:val>
                                            <p:strVal val="#ppt_h"/>
                                          </p:val>
                                        </p:tav>
                                        <p:tav tm="100000">
                                          <p:val>
                                            <p:strVal val="#ppt_h"/>
                                          </p:val>
                                        </p:tav>
                                      </p:tavLst>
                                    </p:anim>
                                  </p:childTnLst>
                                </p:cTn>
                              </p:par>
                            </p:childTnLst>
                          </p:cTn>
                        </p:par>
                        <p:par>
                          <p:cTn id="50" fill="hold">
                            <p:stCondLst>
                              <p:cond delay="7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5"/>
                                        </p:tgtEl>
                                        <p:attrNameLst>
                                          <p:attrName>ppt_y</p:attrName>
                                        </p:attrNameLst>
                                      </p:cBhvr>
                                      <p:tavLst>
                                        <p:tav tm="0">
                                          <p:val>
                                            <p:strVal val="#ppt_y"/>
                                          </p:val>
                                        </p:tav>
                                        <p:tav tm="100000">
                                          <p:val>
                                            <p:strVal val="#ppt_y"/>
                                          </p:val>
                                        </p:tav>
                                      </p:tavLst>
                                    </p:anim>
                                    <p:anim calcmode="lin" valueType="num">
                                      <p:cBhvr>
                                        <p:cTn id="5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5"/>
                                        </p:tgtEl>
                                      </p:cBhvr>
                                    </p:animEffect>
                                  </p:childTnLst>
                                </p:cTn>
                              </p:par>
                            </p:childTnLst>
                          </p:cTn>
                        </p:par>
                        <p:par>
                          <p:cTn id="58" fill="hold">
                            <p:stCondLst>
                              <p:cond delay="6699"/>
                            </p:stCondLst>
                            <p:childTnLst>
                              <p:par>
                                <p:cTn id="59" presetID="2" presetClass="entr" presetSubtype="4"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animBg="1"/>
      <p:bldP spid="14" grpId="0"/>
      <p:bldP spid="16" grpId="0"/>
      <p:bldP spid="18"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8434"/>
          <p:cNvSpPr txBox="1">
            <a:spLocks noChangeArrowheads="1"/>
          </p:cNvSpPr>
          <p:nvPr/>
        </p:nvSpPr>
        <p:spPr>
          <a:xfrm>
            <a:off x="1127448" y="2119484"/>
            <a:ext cx="4582616" cy="3697188"/>
          </a:xfrm>
          <a:prstGeom prst="rect">
            <a:avLst/>
          </a:prstGeom>
        </p:spPr>
        <p:txBody>
          <a:bodyPr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FontTx/>
              <a:buNone/>
              <a:defRPr/>
            </a:pPr>
            <a:r>
              <a:rPr lang="zh-CN" altLang="en-US" sz="3600" dirty="0">
                <a:solidFill>
                  <a:schemeClr val="tx1">
                    <a:lumMod val="75000"/>
                    <a:lumOff val="25000"/>
                  </a:schemeClr>
                </a:solidFill>
                <a:cs typeface="+mn-ea"/>
                <a:sym typeface="+mn-lt"/>
              </a:rPr>
              <a:t>         天然消音器：花草树木能有效减少噪音污染。</a:t>
            </a:r>
            <a:endParaRPr lang="zh-CN" altLang="en-US" sz="3600" dirty="0">
              <a:solidFill>
                <a:schemeClr val="tx1">
                  <a:lumMod val="75000"/>
                  <a:lumOff val="25000"/>
                </a:schemeClr>
              </a:solidFill>
              <a:cs typeface="+mn-ea"/>
              <a:sym typeface="+mn-lt"/>
            </a:endParaRPr>
          </a:p>
        </p:txBody>
      </p:sp>
      <p:pic>
        <p:nvPicPr>
          <p:cNvPr id="4" name="图片 3" descr="D:\360安全浏览器下载\51miz-E1116869-2B83FA1B.png51miz-E1116869-2B83FA1B"/>
          <p:cNvPicPr>
            <a:picLocks noChangeAspect="1"/>
          </p:cNvPicPr>
          <p:nvPr/>
        </p:nvPicPr>
        <p:blipFill>
          <a:blip r:embed="rId1" cstate="screen"/>
          <a:srcRect/>
          <a:stretch>
            <a:fillRect/>
          </a:stretch>
        </p:blipFill>
        <p:spPr>
          <a:xfrm>
            <a:off x="5952160" y="1052180"/>
            <a:ext cx="5516880" cy="5517232"/>
          </a:xfrm>
          <a:prstGeom prst="rect">
            <a:avLst/>
          </a:prstGeom>
        </p:spPr>
      </p:pic>
      <p:sp>
        <p:nvSpPr>
          <p:cNvPr id="5" name="文本框 4"/>
          <p:cNvSpPr txBox="1"/>
          <p:nvPr/>
        </p:nvSpPr>
        <p:spPr>
          <a:xfrm>
            <a:off x="4910465" y="478413"/>
            <a:ext cx="2492991"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植物的作用</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9460"/>
          <p:cNvSpPr txBox="1">
            <a:spLocks noChangeArrowheads="1"/>
          </p:cNvSpPr>
          <p:nvPr/>
        </p:nvSpPr>
        <p:spPr bwMode="auto">
          <a:xfrm>
            <a:off x="6096000" y="2348880"/>
            <a:ext cx="5256584" cy="2677656"/>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50000"/>
              </a:lnSpc>
              <a:spcBef>
                <a:spcPct val="50000"/>
              </a:spcBef>
              <a:spcAft>
                <a:spcPts val="0"/>
              </a:spcAft>
              <a:defRPr/>
            </a:pPr>
            <a:r>
              <a:rPr lang="zh-CN" altLang="en-US" sz="4000" dirty="0">
                <a:solidFill>
                  <a:schemeClr val="tx1">
                    <a:lumMod val="75000"/>
                    <a:lumOff val="25000"/>
                  </a:schemeClr>
                </a:solidFill>
                <a:latin typeface="+mn-lt"/>
                <a:ea typeface="+mn-ea"/>
                <a:cs typeface="+mn-ea"/>
                <a:sym typeface="+mn-lt"/>
              </a:rPr>
              <a:t>自动调温器：</a:t>
            </a:r>
            <a:r>
              <a:rPr lang="zh-CN" altLang="en-US" sz="3600" dirty="0">
                <a:solidFill>
                  <a:schemeClr val="tx1">
                    <a:lumMod val="75000"/>
                    <a:lumOff val="25000"/>
                  </a:schemeClr>
                </a:solidFill>
                <a:latin typeface="+mn-lt"/>
                <a:ea typeface="+mn-ea"/>
                <a:cs typeface="+mn-ea"/>
                <a:sym typeface="+mn-lt"/>
              </a:rPr>
              <a:t>夏日树荫下气温比空地上低10度左右，冬季高2—3度。</a:t>
            </a:r>
            <a:endParaRPr lang="zh-CN" altLang="en-US" sz="3600" dirty="0">
              <a:solidFill>
                <a:schemeClr val="tx1">
                  <a:lumMod val="75000"/>
                  <a:lumOff val="25000"/>
                </a:schemeClr>
              </a:solidFill>
              <a:latin typeface="+mn-lt"/>
              <a:ea typeface="+mn-ea"/>
              <a:cs typeface="+mn-ea"/>
              <a:sym typeface="+mn-lt"/>
            </a:endParaRPr>
          </a:p>
        </p:txBody>
      </p:sp>
      <p:pic>
        <p:nvPicPr>
          <p:cNvPr id="4" name="图片 3" descr="D:\360安全浏览器下载\51miz-E1116996-97D8E76D.png51miz-E1116996-97D8E76D"/>
          <p:cNvPicPr>
            <a:picLocks noChangeAspect="1"/>
          </p:cNvPicPr>
          <p:nvPr/>
        </p:nvPicPr>
        <p:blipFill>
          <a:blip r:embed="rId1" cstate="screen"/>
          <a:srcRect/>
          <a:stretch>
            <a:fillRect/>
          </a:stretch>
        </p:blipFill>
        <p:spPr>
          <a:xfrm>
            <a:off x="935673" y="1246823"/>
            <a:ext cx="5083175" cy="5083175"/>
          </a:xfrm>
          <a:prstGeom prst="rect">
            <a:avLst/>
          </a:prstGeom>
        </p:spPr>
      </p:pic>
      <p:sp>
        <p:nvSpPr>
          <p:cNvPr id="5" name="文本框 4"/>
          <p:cNvSpPr txBox="1"/>
          <p:nvPr/>
        </p:nvSpPr>
        <p:spPr>
          <a:xfrm>
            <a:off x="4910465" y="478413"/>
            <a:ext cx="2492991"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植物的作用</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484"/>
          <p:cNvSpPr txBox="1">
            <a:spLocks noChangeArrowheads="1"/>
          </p:cNvSpPr>
          <p:nvPr/>
        </p:nvSpPr>
        <p:spPr bwMode="auto">
          <a:xfrm>
            <a:off x="1295919" y="1977129"/>
            <a:ext cx="4703831" cy="3785652"/>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50000"/>
              </a:lnSpc>
              <a:spcBef>
                <a:spcPct val="50000"/>
              </a:spcBef>
              <a:spcAft>
                <a:spcPts val="0"/>
              </a:spcAft>
              <a:defRPr/>
            </a:pPr>
            <a:r>
              <a:rPr lang="zh-CN" altLang="en-US" sz="3200" dirty="0">
                <a:solidFill>
                  <a:schemeClr val="tx1">
                    <a:lumMod val="75000"/>
                    <a:lumOff val="25000"/>
                  </a:schemeClr>
                </a:solidFill>
                <a:latin typeface="+mn-lt"/>
                <a:ea typeface="+mn-ea"/>
                <a:cs typeface="+mn-ea"/>
                <a:sym typeface="+mn-lt"/>
              </a:rPr>
              <a:t>天然除尘器：树叶能吸附烟尘中的炭、硫化物等有害微粒和病菌、病毒等有害物质，还可以减少空气中的尘埃。</a:t>
            </a:r>
            <a:endParaRPr lang="zh-CN" altLang="en-US" sz="3200" dirty="0">
              <a:solidFill>
                <a:schemeClr val="tx1">
                  <a:lumMod val="75000"/>
                  <a:lumOff val="25000"/>
                </a:schemeClr>
              </a:solidFill>
              <a:latin typeface="+mn-lt"/>
              <a:ea typeface="+mn-ea"/>
              <a:cs typeface="+mn-ea"/>
              <a:sym typeface="+mn-lt"/>
            </a:endParaRPr>
          </a:p>
        </p:txBody>
      </p:sp>
      <p:pic>
        <p:nvPicPr>
          <p:cNvPr id="4" name="图片 3" descr="D:\360安全浏览器下载\51miz-E1116988-D50F7BE7.png51miz-E1116988-D50F7BE7"/>
          <p:cNvPicPr>
            <a:picLocks noChangeAspect="1"/>
          </p:cNvPicPr>
          <p:nvPr/>
        </p:nvPicPr>
        <p:blipFill>
          <a:blip r:embed="rId1" cstate="screen"/>
          <a:srcRect/>
          <a:stretch>
            <a:fillRect/>
          </a:stretch>
        </p:blipFill>
        <p:spPr>
          <a:xfrm>
            <a:off x="5880254" y="809328"/>
            <a:ext cx="5760085" cy="5760640"/>
          </a:xfrm>
          <a:prstGeom prst="rect">
            <a:avLst/>
          </a:prstGeom>
        </p:spPr>
      </p:pic>
      <p:sp>
        <p:nvSpPr>
          <p:cNvPr id="5" name="文本框 4"/>
          <p:cNvSpPr txBox="1"/>
          <p:nvPr/>
        </p:nvSpPr>
        <p:spPr>
          <a:xfrm>
            <a:off x="4910465" y="478413"/>
            <a:ext cx="2492991"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植物的作用</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1508"/>
          <p:cNvSpPr txBox="1">
            <a:spLocks noChangeArrowheads="1"/>
          </p:cNvSpPr>
          <p:nvPr/>
        </p:nvSpPr>
        <p:spPr bwMode="auto">
          <a:xfrm>
            <a:off x="6096000" y="2492896"/>
            <a:ext cx="4824413" cy="258532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50000"/>
              </a:lnSpc>
              <a:spcBef>
                <a:spcPct val="50000"/>
              </a:spcBef>
              <a:spcAft>
                <a:spcPts val="0"/>
              </a:spcAft>
              <a:defRPr/>
            </a:pPr>
            <a:r>
              <a:rPr lang="zh-CN" altLang="en-US" sz="3600" dirty="0">
                <a:solidFill>
                  <a:schemeClr val="tx1">
                    <a:lumMod val="75000"/>
                    <a:lumOff val="25000"/>
                  </a:schemeClr>
                </a:solidFill>
                <a:latin typeface="+mn-lt"/>
                <a:ea typeface="+mn-ea"/>
                <a:cs typeface="+mn-ea"/>
                <a:sym typeface="+mn-lt"/>
              </a:rPr>
              <a:t>消毒细菌站：松树、樟树等能分泌杀菌素，能有效杀菌。</a:t>
            </a:r>
            <a:endParaRPr lang="zh-CN" altLang="en-US" sz="3600" dirty="0">
              <a:solidFill>
                <a:schemeClr val="tx1">
                  <a:lumMod val="75000"/>
                  <a:lumOff val="25000"/>
                </a:schemeClr>
              </a:solidFill>
              <a:latin typeface="+mn-lt"/>
              <a:ea typeface="+mn-ea"/>
              <a:cs typeface="+mn-ea"/>
              <a:sym typeface="+mn-lt"/>
            </a:endParaRPr>
          </a:p>
        </p:txBody>
      </p:sp>
      <p:pic>
        <p:nvPicPr>
          <p:cNvPr id="4" name="图片 3" descr="D:\360安全浏览器下载\51miz-E1117484-0B2D35BD.png51miz-E1117484-0B2D35BD"/>
          <p:cNvPicPr>
            <a:picLocks noChangeAspect="1"/>
          </p:cNvPicPr>
          <p:nvPr/>
        </p:nvPicPr>
        <p:blipFill>
          <a:blip r:embed="rId1" cstate="screen"/>
          <a:srcRect/>
          <a:stretch>
            <a:fillRect/>
          </a:stretch>
        </p:blipFill>
        <p:spPr>
          <a:xfrm>
            <a:off x="508000" y="715645"/>
            <a:ext cx="6008370" cy="6009640"/>
          </a:xfrm>
          <a:prstGeom prst="rect">
            <a:avLst/>
          </a:prstGeom>
        </p:spPr>
      </p:pic>
      <p:sp>
        <p:nvSpPr>
          <p:cNvPr id="5" name="文本框 4"/>
          <p:cNvSpPr txBox="1"/>
          <p:nvPr/>
        </p:nvSpPr>
        <p:spPr>
          <a:xfrm>
            <a:off x="4910465" y="478413"/>
            <a:ext cx="2492991"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植物的作用</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200000"/>
                    </a14:imgEffect>
                  </a14:imgLayer>
                </a14:imgProps>
              </a:ext>
            </a:extLst>
          </a:blip>
          <a:srcRect/>
          <a:stretch>
            <a:fillRect/>
          </a:stretch>
        </p:blipFill>
        <p:spPr>
          <a:xfrm rot="5400000">
            <a:off x="2669922" y="-2664076"/>
            <a:ext cx="6858000" cy="12186153"/>
          </a:xfrm>
          <a:prstGeom prst="rect">
            <a:avLst/>
          </a:prstGeom>
        </p:spPr>
      </p:pic>
      <p:pic>
        <p:nvPicPr>
          <p:cNvPr id="17" name="图片 16" descr="D:\360安全浏览器下载\51miz-E1078280-B44FE8D7.png51miz-E1078280-B44FE8D7"/>
          <p:cNvPicPr>
            <a:picLocks noChangeAspect="1"/>
          </p:cNvPicPr>
          <p:nvPr/>
        </p:nvPicPr>
        <p:blipFill>
          <a:blip r:embed="rId3" cstate="screen"/>
          <a:srcRect/>
          <a:stretch>
            <a:fillRect/>
          </a:stretch>
        </p:blipFill>
        <p:spPr>
          <a:xfrm>
            <a:off x="310754" y="836795"/>
            <a:ext cx="6262310" cy="6261735"/>
          </a:xfrm>
          <a:prstGeom prst="rect">
            <a:avLst/>
          </a:prstGeom>
        </p:spPr>
      </p:pic>
      <p:pic>
        <p:nvPicPr>
          <p:cNvPr id="22" name="图片 21" descr="D:\360安全浏览器下载\51miz-E1078280-B44FE8D7.png51miz-E1078280-B44FE8D7"/>
          <p:cNvPicPr>
            <a:picLocks noChangeAspect="1"/>
          </p:cNvPicPr>
          <p:nvPr/>
        </p:nvPicPr>
        <p:blipFill>
          <a:blip r:embed="rId3" cstate="screen"/>
          <a:srcRect/>
          <a:stretch>
            <a:fillRect/>
          </a:stretch>
        </p:blipFill>
        <p:spPr>
          <a:xfrm>
            <a:off x="5428310" y="1027946"/>
            <a:ext cx="6262310" cy="6261735"/>
          </a:xfrm>
          <a:prstGeom prst="rect">
            <a:avLst/>
          </a:prstGeom>
        </p:spPr>
      </p:pic>
      <p:pic>
        <p:nvPicPr>
          <p:cNvPr id="11" name="图片 10" descr="D:\360安全浏览器下载\51miz-E1096783-D826B933.png51miz-E1096783-D826B933"/>
          <p:cNvPicPr>
            <a:picLocks noChangeAspect="1"/>
          </p:cNvPicPr>
          <p:nvPr/>
        </p:nvPicPr>
        <p:blipFill>
          <a:blip r:embed="rId4" cstate="screen"/>
          <a:srcRect/>
          <a:stretch>
            <a:fillRect/>
          </a:stretch>
        </p:blipFill>
        <p:spPr>
          <a:xfrm flipH="1">
            <a:off x="74930" y="1813243"/>
            <a:ext cx="4537710" cy="4535170"/>
          </a:xfrm>
          <a:prstGeom prst="rect">
            <a:avLst/>
          </a:prstGeom>
        </p:spPr>
      </p:pic>
      <p:pic>
        <p:nvPicPr>
          <p:cNvPr id="14" name="图片 13" descr="D:\360安全浏览器下载\51miz-E1086772-2E782125.png51miz-E1086772-2E782125"/>
          <p:cNvPicPr>
            <a:picLocks noChangeAspect="1"/>
          </p:cNvPicPr>
          <p:nvPr/>
        </p:nvPicPr>
        <p:blipFill>
          <a:blip r:embed="rId5" cstate="screen"/>
          <a:srcRect/>
          <a:stretch>
            <a:fillRect/>
          </a:stretch>
        </p:blipFill>
        <p:spPr>
          <a:xfrm>
            <a:off x="3860513" y="1813400"/>
            <a:ext cx="2393075" cy="1225550"/>
          </a:xfrm>
          <a:prstGeom prst="rect">
            <a:avLst/>
          </a:prstGeom>
        </p:spPr>
      </p:pic>
      <p:sp>
        <p:nvSpPr>
          <p:cNvPr id="15" name="MH_Others_1"/>
          <p:cNvSpPr txBox="1"/>
          <p:nvPr>
            <p:custDataLst>
              <p:tags r:id="rId6"/>
            </p:custDataLst>
          </p:nvPr>
        </p:nvSpPr>
        <p:spPr>
          <a:xfrm>
            <a:off x="4113918" y="2692565"/>
            <a:ext cx="1522412" cy="2301395"/>
          </a:xfrm>
          <a:prstGeom prst="rect">
            <a:avLst/>
          </a:prstGeom>
          <a:noFill/>
        </p:spPr>
        <p:txBody>
          <a:bodyPr vert="eaVert"/>
          <a:lstStyle/>
          <a:p>
            <a:pPr defTabSz="914400" eaLnBrk="1" fontAlgn="auto" hangingPunct="1">
              <a:spcBef>
                <a:spcPts val="0"/>
              </a:spcBef>
              <a:spcAft>
                <a:spcPts val="0"/>
              </a:spcAft>
              <a:defRPr/>
            </a:pPr>
            <a:r>
              <a:rPr lang="zh-CN" altLang="en-US" sz="7200" b="1" dirty="0">
                <a:solidFill>
                  <a:schemeClr val="bg1"/>
                </a:solidFill>
                <a:cs typeface="+mn-ea"/>
                <a:sym typeface="+mn-lt"/>
              </a:rPr>
              <a:t>目 录</a:t>
            </a:r>
            <a:endParaRPr lang="en-US" altLang="zh-CN" sz="7200" b="1" dirty="0">
              <a:solidFill>
                <a:schemeClr val="bg1"/>
              </a:solidFill>
              <a:cs typeface="+mn-ea"/>
              <a:sym typeface="+mn-lt"/>
            </a:endParaRPr>
          </a:p>
        </p:txBody>
      </p:sp>
      <p:sp>
        <p:nvSpPr>
          <p:cNvPr id="16" name="文本框 15"/>
          <p:cNvSpPr txBox="1"/>
          <p:nvPr/>
        </p:nvSpPr>
        <p:spPr>
          <a:xfrm>
            <a:off x="5899580" y="1474670"/>
            <a:ext cx="1229825" cy="1107996"/>
          </a:xfrm>
          <a:prstGeom prst="rect">
            <a:avLst/>
          </a:prstGeom>
          <a:noFill/>
        </p:spPr>
        <p:txBody>
          <a:bodyPr wrap="none">
            <a:spAutoFit/>
          </a:bodyPr>
          <a:lstStyle/>
          <a:p>
            <a:pPr algn="ctr" defTabSz="914400" eaLnBrk="1" fontAlgn="auto" hangingPunct="1">
              <a:spcBef>
                <a:spcPts val="0"/>
              </a:spcBef>
              <a:spcAft>
                <a:spcPts val="0"/>
              </a:spcAft>
              <a:defRPr/>
            </a:pPr>
            <a:r>
              <a:rPr lang="en-US" altLang="zh-CN" sz="6600" b="1" dirty="0">
                <a:solidFill>
                  <a:schemeClr val="bg1"/>
                </a:solidFill>
                <a:cs typeface="+mn-ea"/>
                <a:sym typeface="+mn-lt"/>
              </a:rPr>
              <a:t>01</a:t>
            </a:r>
            <a:endParaRPr lang="zh-CN" altLang="en-US" sz="6600" b="1" dirty="0">
              <a:solidFill>
                <a:schemeClr val="bg1"/>
              </a:solidFill>
              <a:cs typeface="+mn-ea"/>
              <a:sym typeface="+mn-lt"/>
            </a:endParaRPr>
          </a:p>
        </p:txBody>
      </p:sp>
      <p:sp>
        <p:nvSpPr>
          <p:cNvPr id="18" name="文本框 17"/>
          <p:cNvSpPr txBox="1"/>
          <p:nvPr/>
        </p:nvSpPr>
        <p:spPr>
          <a:xfrm>
            <a:off x="6136507" y="2497299"/>
            <a:ext cx="738664" cy="3323987"/>
          </a:xfrm>
          <a:prstGeom prst="rect">
            <a:avLst/>
          </a:prstGeom>
          <a:noFill/>
        </p:spPr>
        <p:txBody>
          <a:bodyPr vert="eaVert" wrap="none">
            <a:spAutoFit/>
          </a:bodyPr>
          <a:lstStyle/>
          <a:p>
            <a:pPr algn="ctr" defTabSz="914400" eaLnBrk="1" fontAlgn="auto" hangingPunct="1">
              <a:spcBef>
                <a:spcPts val="0"/>
              </a:spcBef>
              <a:spcAft>
                <a:spcPts val="0"/>
              </a:spcAft>
              <a:defRPr/>
            </a:pPr>
            <a:r>
              <a:rPr lang="zh-CN" altLang="en-US" sz="3600" b="1" dirty="0">
                <a:solidFill>
                  <a:schemeClr val="bg1"/>
                </a:solidFill>
                <a:cs typeface="+mn-ea"/>
                <a:sym typeface="+mn-lt"/>
              </a:rPr>
              <a:t>世界环境日由来</a:t>
            </a:r>
            <a:endParaRPr lang="zh-CN" altLang="en-US" sz="3600" b="1" dirty="0">
              <a:solidFill>
                <a:schemeClr val="bg1"/>
              </a:solidFill>
              <a:cs typeface="+mn-ea"/>
              <a:sym typeface="+mn-lt"/>
            </a:endParaRPr>
          </a:p>
        </p:txBody>
      </p:sp>
      <p:sp>
        <p:nvSpPr>
          <p:cNvPr id="23" name="文本框 22"/>
          <p:cNvSpPr txBox="1"/>
          <p:nvPr/>
        </p:nvSpPr>
        <p:spPr>
          <a:xfrm>
            <a:off x="7625874" y="2518383"/>
            <a:ext cx="738664" cy="2400657"/>
          </a:xfrm>
          <a:prstGeom prst="rect">
            <a:avLst/>
          </a:prstGeom>
          <a:noFill/>
        </p:spPr>
        <p:txBody>
          <a:bodyPr vert="eaVert" wrap="none">
            <a:spAutoFit/>
          </a:bodyPr>
          <a:lstStyle/>
          <a:p>
            <a:pPr algn="ctr" eaLnBrk="1" fontAlgn="auto" hangingPunct="1">
              <a:spcBef>
                <a:spcPts val="0"/>
              </a:spcBef>
              <a:spcAft>
                <a:spcPts val="0"/>
              </a:spcAft>
              <a:defRPr/>
            </a:pPr>
            <a:r>
              <a:rPr lang="zh-CN" altLang="en-US" sz="3600" b="1" dirty="0">
                <a:solidFill>
                  <a:schemeClr val="bg1"/>
                </a:solidFill>
                <a:cs typeface="+mn-ea"/>
                <a:sym typeface="+mn-lt"/>
              </a:rPr>
              <a:t>环境的影响</a:t>
            </a:r>
            <a:endParaRPr lang="zh-CN" altLang="en-US" sz="3600" b="1" dirty="0">
              <a:solidFill>
                <a:schemeClr val="bg1"/>
              </a:solidFill>
              <a:cs typeface="+mn-ea"/>
              <a:sym typeface="+mn-lt"/>
            </a:endParaRPr>
          </a:p>
        </p:txBody>
      </p:sp>
      <p:sp>
        <p:nvSpPr>
          <p:cNvPr id="24" name="文本框 23"/>
          <p:cNvSpPr txBox="1"/>
          <p:nvPr/>
        </p:nvSpPr>
        <p:spPr>
          <a:xfrm>
            <a:off x="8992549" y="2494015"/>
            <a:ext cx="738664" cy="3785652"/>
          </a:xfrm>
          <a:prstGeom prst="rect">
            <a:avLst/>
          </a:prstGeom>
          <a:noFill/>
        </p:spPr>
        <p:txBody>
          <a:bodyPr vert="eaVert" wrap="none">
            <a:spAutoFit/>
          </a:bodyPr>
          <a:lstStyle/>
          <a:p>
            <a:pPr algn="ctr" eaLnBrk="1" fontAlgn="auto" hangingPunct="1">
              <a:spcBef>
                <a:spcPts val="0"/>
              </a:spcBef>
              <a:spcAft>
                <a:spcPts val="0"/>
              </a:spcAft>
              <a:defRPr/>
            </a:pPr>
            <a:r>
              <a:rPr lang="zh-CN" altLang="en-US" sz="3600" b="1" dirty="0">
                <a:solidFill>
                  <a:schemeClr val="bg1"/>
                </a:solidFill>
                <a:cs typeface="+mn-ea"/>
                <a:sym typeface="+mn-lt"/>
              </a:rPr>
              <a:t>对保护环境的感受</a:t>
            </a:r>
            <a:endParaRPr lang="zh-CN" altLang="en-US" sz="3600" b="1" dirty="0">
              <a:solidFill>
                <a:schemeClr val="bg1"/>
              </a:solidFill>
              <a:cs typeface="+mn-ea"/>
              <a:sym typeface="+mn-lt"/>
            </a:endParaRPr>
          </a:p>
        </p:txBody>
      </p:sp>
      <p:sp>
        <p:nvSpPr>
          <p:cNvPr id="25" name="文本框 24"/>
          <p:cNvSpPr txBox="1"/>
          <p:nvPr/>
        </p:nvSpPr>
        <p:spPr>
          <a:xfrm>
            <a:off x="10279028" y="2523566"/>
            <a:ext cx="738664" cy="2400657"/>
          </a:xfrm>
          <a:prstGeom prst="rect">
            <a:avLst/>
          </a:prstGeom>
          <a:noFill/>
        </p:spPr>
        <p:txBody>
          <a:bodyPr vert="eaVert" wrap="none">
            <a:spAutoFit/>
          </a:bodyPr>
          <a:lstStyle/>
          <a:p>
            <a:pPr algn="ctr" eaLnBrk="1" fontAlgn="auto" hangingPunct="1">
              <a:spcBef>
                <a:spcPts val="0"/>
              </a:spcBef>
              <a:spcAft>
                <a:spcPts val="0"/>
              </a:spcAft>
              <a:defRPr/>
            </a:pPr>
            <a:r>
              <a:rPr lang="zh-CN" altLang="en-US" sz="3600" b="1" dirty="0">
                <a:solidFill>
                  <a:schemeClr val="bg1"/>
                </a:solidFill>
                <a:cs typeface="+mn-ea"/>
                <a:sym typeface="+mn-lt"/>
              </a:rPr>
              <a:t>植物的作用</a:t>
            </a:r>
            <a:endParaRPr lang="zh-CN" altLang="en-US" sz="3600" b="1" dirty="0">
              <a:solidFill>
                <a:schemeClr val="bg1"/>
              </a:solidFill>
              <a:cs typeface="+mn-ea"/>
              <a:sym typeface="+mn-lt"/>
            </a:endParaRPr>
          </a:p>
        </p:txBody>
      </p:sp>
      <p:sp>
        <p:nvSpPr>
          <p:cNvPr id="26" name="文本框 25"/>
          <p:cNvSpPr txBox="1"/>
          <p:nvPr/>
        </p:nvSpPr>
        <p:spPr>
          <a:xfrm>
            <a:off x="7333543" y="1477953"/>
            <a:ext cx="1229825" cy="1107996"/>
          </a:xfrm>
          <a:prstGeom prst="rect">
            <a:avLst/>
          </a:prstGeom>
          <a:noFill/>
        </p:spPr>
        <p:txBody>
          <a:bodyPr wrap="none">
            <a:spAutoFit/>
          </a:bodyPr>
          <a:lstStyle/>
          <a:p>
            <a:pPr algn="ctr" defTabSz="914400" eaLnBrk="1" fontAlgn="auto" hangingPunct="1">
              <a:spcBef>
                <a:spcPts val="0"/>
              </a:spcBef>
              <a:spcAft>
                <a:spcPts val="0"/>
              </a:spcAft>
              <a:defRPr/>
            </a:pPr>
            <a:r>
              <a:rPr lang="en-US" altLang="zh-CN" sz="6600" b="1" dirty="0">
                <a:solidFill>
                  <a:schemeClr val="bg1"/>
                </a:solidFill>
                <a:cs typeface="+mn-ea"/>
                <a:sym typeface="+mn-lt"/>
              </a:rPr>
              <a:t>02</a:t>
            </a:r>
            <a:endParaRPr lang="zh-CN" altLang="en-US" sz="6600" b="1" dirty="0">
              <a:solidFill>
                <a:schemeClr val="bg1"/>
              </a:solidFill>
              <a:cs typeface="+mn-ea"/>
              <a:sym typeface="+mn-lt"/>
            </a:endParaRPr>
          </a:p>
        </p:txBody>
      </p:sp>
      <p:sp>
        <p:nvSpPr>
          <p:cNvPr id="27" name="文本框 26"/>
          <p:cNvSpPr txBox="1"/>
          <p:nvPr/>
        </p:nvSpPr>
        <p:spPr>
          <a:xfrm>
            <a:off x="8690693" y="1468856"/>
            <a:ext cx="1229825" cy="1107996"/>
          </a:xfrm>
          <a:prstGeom prst="rect">
            <a:avLst/>
          </a:prstGeom>
          <a:noFill/>
        </p:spPr>
        <p:txBody>
          <a:bodyPr wrap="none">
            <a:spAutoFit/>
          </a:bodyPr>
          <a:lstStyle/>
          <a:p>
            <a:pPr algn="ctr" defTabSz="914400" eaLnBrk="1" fontAlgn="auto" hangingPunct="1">
              <a:spcBef>
                <a:spcPts val="0"/>
              </a:spcBef>
              <a:spcAft>
                <a:spcPts val="0"/>
              </a:spcAft>
              <a:defRPr/>
            </a:pPr>
            <a:r>
              <a:rPr lang="en-US" altLang="zh-CN" sz="6600" b="1" dirty="0">
                <a:solidFill>
                  <a:schemeClr val="bg1"/>
                </a:solidFill>
                <a:cs typeface="+mn-ea"/>
                <a:sym typeface="+mn-lt"/>
              </a:rPr>
              <a:t>03</a:t>
            </a:r>
            <a:endParaRPr lang="zh-CN" altLang="en-US" sz="6600" b="1" dirty="0">
              <a:solidFill>
                <a:schemeClr val="bg1"/>
              </a:solidFill>
              <a:cs typeface="+mn-ea"/>
              <a:sym typeface="+mn-lt"/>
            </a:endParaRPr>
          </a:p>
        </p:txBody>
      </p:sp>
      <p:sp>
        <p:nvSpPr>
          <p:cNvPr id="28" name="文本框 27"/>
          <p:cNvSpPr txBox="1"/>
          <p:nvPr/>
        </p:nvSpPr>
        <p:spPr>
          <a:xfrm>
            <a:off x="9955424" y="1459166"/>
            <a:ext cx="1229824" cy="1107996"/>
          </a:xfrm>
          <a:prstGeom prst="rect">
            <a:avLst/>
          </a:prstGeom>
          <a:noFill/>
        </p:spPr>
        <p:txBody>
          <a:bodyPr wrap="none">
            <a:spAutoFit/>
          </a:bodyPr>
          <a:lstStyle/>
          <a:p>
            <a:pPr algn="ctr" defTabSz="914400" eaLnBrk="1" fontAlgn="auto" hangingPunct="1">
              <a:spcBef>
                <a:spcPts val="0"/>
              </a:spcBef>
              <a:spcAft>
                <a:spcPts val="0"/>
              </a:spcAft>
              <a:defRPr/>
            </a:pPr>
            <a:r>
              <a:rPr lang="en-US" altLang="zh-CN" sz="6600" b="1" dirty="0">
                <a:solidFill>
                  <a:schemeClr val="bg1"/>
                </a:solidFill>
                <a:cs typeface="+mn-ea"/>
                <a:sym typeface="+mn-lt"/>
              </a:rPr>
              <a:t>04</a:t>
            </a:r>
            <a:endParaRPr lang="zh-CN" altLang="en-US" sz="6600" b="1" dirty="0">
              <a:solidFill>
                <a:schemeClr val="bg1"/>
              </a:solidFill>
              <a:cs typeface="+mn-ea"/>
              <a:sym typeface="+mn-lt"/>
            </a:endParaRPr>
          </a:p>
        </p:txBody>
      </p:sp>
      <p:sp>
        <p:nvSpPr>
          <p:cNvPr id="29" name="文本框 28"/>
          <p:cNvSpPr txBox="1"/>
          <p:nvPr/>
        </p:nvSpPr>
        <p:spPr>
          <a:xfrm>
            <a:off x="7935964" y="339728"/>
            <a:ext cx="3103058" cy="400110"/>
          </a:xfrm>
          <a:prstGeom prst="rect">
            <a:avLst/>
          </a:prstGeom>
          <a:noFill/>
        </p:spPr>
        <p:txBody>
          <a:bodyPr wrap="square" rtlCol="0">
            <a:spAutoFit/>
          </a:bodyPr>
          <a:lstStyle/>
          <a:p>
            <a:pPr algn="dist"/>
            <a:r>
              <a:rPr lang="zh-CN" altLang="en-US" sz="2000" dirty="0">
                <a:solidFill>
                  <a:schemeClr val="bg1"/>
                </a:solidFill>
                <a:cs typeface="+mn-ea"/>
                <a:sym typeface="+mn-lt"/>
              </a:rPr>
              <a:t>保护环境 从我做起</a:t>
            </a:r>
            <a:endParaRPr lang="zh-CN" altLang="en-US" sz="2000" dirty="0">
              <a:solidFill>
                <a:schemeClr val="bg1"/>
              </a:solidFill>
              <a:cs typeface="+mn-ea"/>
              <a:sym typeface="+mn-lt"/>
            </a:endParaRPr>
          </a:p>
        </p:txBody>
      </p:sp>
      <p:sp>
        <p:nvSpPr>
          <p:cNvPr id="30" name="文本框 29"/>
          <p:cNvSpPr txBox="1"/>
          <p:nvPr/>
        </p:nvSpPr>
        <p:spPr>
          <a:xfrm>
            <a:off x="11071406" y="192325"/>
            <a:ext cx="1103980" cy="646331"/>
          </a:xfrm>
          <a:prstGeom prst="rect">
            <a:avLst/>
          </a:prstGeom>
          <a:noFill/>
        </p:spPr>
        <p:txBody>
          <a:bodyPr wrap="square" rtlCol="0">
            <a:spAutoFit/>
          </a:bodyPr>
          <a:lstStyle/>
          <a:p>
            <a:r>
              <a:rPr lang="en-US" altLang="zh-CN" sz="3600" dirty="0">
                <a:solidFill>
                  <a:schemeClr val="bg1"/>
                </a:solidFill>
                <a:cs typeface="+mn-ea"/>
                <a:sym typeface="+mn-lt"/>
              </a:rPr>
              <a:t>6.05</a:t>
            </a:r>
            <a:endParaRPr lang="zh-CN" altLang="en-US" sz="3600" dirty="0">
              <a:solidFill>
                <a:schemeClr val="bg1"/>
              </a:solidFill>
              <a:cs typeface="+mn-ea"/>
              <a:sym typeface="+mn-lt"/>
            </a:endParaRPr>
          </a:p>
        </p:txBody>
      </p:sp>
      <p:sp>
        <p:nvSpPr>
          <p:cNvPr id="31" name="文本框 30"/>
          <p:cNvSpPr txBox="1"/>
          <p:nvPr/>
        </p:nvSpPr>
        <p:spPr>
          <a:xfrm>
            <a:off x="11600030" y="1511413"/>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
        <p:nvSpPr>
          <p:cNvPr id="32" name="文本框 31"/>
          <p:cNvSpPr txBox="1"/>
          <p:nvPr/>
        </p:nvSpPr>
        <p:spPr>
          <a:xfrm>
            <a:off x="75092" y="1453951"/>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2000">
        <p15:prstTrans prst="drap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750"/>
                                        <p:tgtEl>
                                          <p:spTgt spid="3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750"/>
                                        <p:tgtEl>
                                          <p:spTgt spid="29"/>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750"/>
                                        <p:tgtEl>
                                          <p:spTgt spid="30"/>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750"/>
                                        <p:tgtEl>
                                          <p:spTgt spid="31"/>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4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5000"/>
                            </p:stCondLst>
                            <p:childTnLst>
                              <p:par>
                                <p:cTn id="29" presetID="21" presetClass="entr" presetSubtype="1"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1)">
                                      <p:cBhvr>
                                        <p:cTn id="31" dur="500"/>
                                        <p:tgtEl>
                                          <p:spTgt spid="11"/>
                                        </p:tgtEl>
                                      </p:cBhvr>
                                    </p:animEffect>
                                  </p:childTnLst>
                                </p:cTn>
                              </p:par>
                            </p:childTnLst>
                          </p:cTn>
                        </p:par>
                        <p:par>
                          <p:cTn id="32" fill="hold">
                            <p:stCondLst>
                              <p:cond delay="5500"/>
                            </p:stCondLst>
                            <p:childTnLst>
                              <p:par>
                                <p:cTn id="33" presetID="38" presetClass="entr" presetSubtype="0" accel="50000" fill="hold" grpId="0" nodeType="afterEffect">
                                  <p:stCondLst>
                                    <p:cond delay="0"/>
                                  </p:stCondLst>
                                  <p:iterate type="lt">
                                    <p:tmPct val="50000"/>
                                  </p:iterate>
                                  <p:childTnLst>
                                    <p:set>
                                      <p:cBhvr>
                                        <p:cTn id="34" dur="1" fill="hold">
                                          <p:stCondLst>
                                            <p:cond delay="0"/>
                                          </p:stCondLst>
                                        </p:cTn>
                                        <p:tgtEl>
                                          <p:spTgt spid="15"/>
                                        </p:tgtEl>
                                        <p:attrNameLst>
                                          <p:attrName>style.visibility</p:attrName>
                                        </p:attrNameLst>
                                      </p:cBhvr>
                                      <p:to>
                                        <p:strVal val="visible"/>
                                      </p:to>
                                    </p:set>
                                    <p:set>
                                      <p:cBhvr>
                                        <p:cTn id="35" dur="227" fill="hold">
                                          <p:stCondLst>
                                            <p:cond delay="0"/>
                                          </p:stCondLst>
                                        </p:cTn>
                                        <p:tgtEl>
                                          <p:spTgt spid="15"/>
                                        </p:tgtEl>
                                        <p:attrNameLst>
                                          <p:attrName>style.rotation</p:attrName>
                                        </p:attrNameLst>
                                      </p:cBhvr>
                                      <p:to>
                                        <p:strVal val="-45.0"/>
                                      </p:to>
                                    </p:set>
                                    <p:anim calcmode="lin" valueType="num">
                                      <p:cBhvr>
                                        <p:cTn id="36" dur="227" fill="hold">
                                          <p:stCondLst>
                                            <p:cond delay="227"/>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37" dur="227"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38" dur="2" decel="50000" autoRev="1" fill="hold">
                                          <p:stCondLst>
                                            <p:cond delay="227"/>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39" dur="1" fill="hold">
                                          <p:stCondLst>
                                            <p:cond delay="499"/>
                                          </p:stCondLst>
                                        </p:cTn>
                                        <p:tgtEl>
                                          <p:spTgt spid="15"/>
                                        </p:tgtEl>
                                        <p:attrNameLst>
                                          <p:attrName>ppt_y</p:attrName>
                                        </p:attrNameLst>
                                      </p:cBhvr>
                                      <p:tavLst>
                                        <p:tav tm="0">
                                          <p:val>
                                            <p:strVal val="#ppt_y-(0.354*#ppt_w-0.172*#ppt_h)"/>
                                          </p:val>
                                        </p:tav>
                                        <p:tav tm="100000">
                                          <p:val>
                                            <p:strVal val="#ppt_y"/>
                                          </p:val>
                                        </p:tav>
                                      </p:tavLst>
                                    </p:anim>
                                  </p:childTnLst>
                                </p:cTn>
                              </p:par>
                            </p:childTnLst>
                          </p:cTn>
                        </p:par>
                        <p:par>
                          <p:cTn id="40" fill="hold">
                            <p:stCondLst>
                              <p:cond delay="5500"/>
                            </p:stCondLst>
                            <p:childTnLst>
                              <p:par>
                                <p:cTn id="41" presetID="42"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45"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ppt_w</p:attrName>
                                        </p:attrNameLst>
                                      </p:cBhvr>
                                      <p:tavLst>
                                        <p:tav tm="0" fmla="#ppt_w*sin(2.5*pi*$)">
                                          <p:val>
                                            <p:fltVal val="0"/>
                                          </p:val>
                                        </p:tav>
                                        <p:tav tm="100000">
                                          <p:val>
                                            <p:fltVal val="1"/>
                                          </p:val>
                                        </p:tav>
                                      </p:tavLst>
                                    </p:anim>
                                    <p:anim calcmode="lin" valueType="num">
                                      <p:cBhvr>
                                        <p:cTn id="51" dur="500" fill="hold"/>
                                        <p:tgtEl>
                                          <p:spTgt spid="16"/>
                                        </p:tgtEl>
                                        <p:attrNameLst>
                                          <p:attrName>ppt_h</p:attrName>
                                        </p:attrNameLst>
                                      </p:cBhvr>
                                      <p:tavLst>
                                        <p:tav tm="0">
                                          <p:val>
                                            <p:strVal val="#ppt_h"/>
                                          </p:val>
                                        </p:tav>
                                        <p:tav tm="100000">
                                          <p:val>
                                            <p:strVal val="#ppt_h"/>
                                          </p:val>
                                        </p:tav>
                                      </p:tavLst>
                                    </p:anim>
                                  </p:childTnLst>
                                </p:cTn>
                              </p:par>
                            </p:childTnLst>
                          </p:cTn>
                        </p:par>
                        <p:par>
                          <p:cTn id="52" fill="hold">
                            <p:stCondLst>
                              <p:cond delay="6500"/>
                            </p:stCondLst>
                            <p:childTnLst>
                              <p:par>
                                <p:cTn id="53" presetID="2" presetClass="entr" presetSubtype="4"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childTnLst>
                          </p:cTn>
                        </p:par>
                        <p:par>
                          <p:cTn id="57" fill="hold">
                            <p:stCondLst>
                              <p:cond delay="7000"/>
                            </p:stCondLst>
                            <p:childTnLst>
                              <p:par>
                                <p:cTn id="58" presetID="45"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anim calcmode="lin" valueType="num">
                                      <p:cBhvr>
                                        <p:cTn id="61" dur="500" fill="hold"/>
                                        <p:tgtEl>
                                          <p:spTgt spid="26"/>
                                        </p:tgtEl>
                                        <p:attrNameLst>
                                          <p:attrName>ppt_w</p:attrName>
                                        </p:attrNameLst>
                                      </p:cBhvr>
                                      <p:tavLst>
                                        <p:tav tm="0" fmla="#ppt_w*sin(2.5*pi*$)">
                                          <p:val>
                                            <p:fltVal val="0"/>
                                          </p:val>
                                        </p:tav>
                                        <p:tav tm="100000">
                                          <p:val>
                                            <p:fltVal val="1"/>
                                          </p:val>
                                        </p:tav>
                                      </p:tavLst>
                                    </p:anim>
                                    <p:anim calcmode="lin" valueType="num">
                                      <p:cBhvr>
                                        <p:cTn id="62" dur="500" fill="hold"/>
                                        <p:tgtEl>
                                          <p:spTgt spid="26"/>
                                        </p:tgtEl>
                                        <p:attrNameLst>
                                          <p:attrName>ppt_h</p:attrName>
                                        </p:attrNameLst>
                                      </p:cBhvr>
                                      <p:tavLst>
                                        <p:tav tm="0">
                                          <p:val>
                                            <p:strVal val="#ppt_h"/>
                                          </p:val>
                                        </p:tav>
                                        <p:tav tm="100000">
                                          <p:val>
                                            <p:strVal val="#ppt_h"/>
                                          </p:val>
                                        </p:tav>
                                      </p:tavLst>
                                    </p:anim>
                                  </p:childTnLst>
                                </p:cTn>
                              </p:par>
                            </p:childTnLst>
                          </p:cTn>
                        </p:par>
                        <p:par>
                          <p:cTn id="63" fill="hold">
                            <p:stCondLst>
                              <p:cond delay="7500"/>
                            </p:stCondLst>
                            <p:childTnLst>
                              <p:par>
                                <p:cTn id="64" presetID="2" presetClass="entr" presetSubtype="4"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fill="hold"/>
                                        <p:tgtEl>
                                          <p:spTgt spid="23"/>
                                        </p:tgtEl>
                                        <p:attrNameLst>
                                          <p:attrName>ppt_x</p:attrName>
                                        </p:attrNameLst>
                                      </p:cBhvr>
                                      <p:tavLst>
                                        <p:tav tm="0">
                                          <p:val>
                                            <p:strVal val="#ppt_x"/>
                                          </p:val>
                                        </p:tav>
                                        <p:tav tm="100000">
                                          <p:val>
                                            <p:strVal val="#ppt_x"/>
                                          </p:val>
                                        </p:tav>
                                      </p:tavLst>
                                    </p:anim>
                                    <p:anim calcmode="lin" valueType="num">
                                      <p:cBhvr additive="base">
                                        <p:cTn id="67" dur="500" fill="hold"/>
                                        <p:tgtEl>
                                          <p:spTgt spid="23"/>
                                        </p:tgtEl>
                                        <p:attrNameLst>
                                          <p:attrName>ppt_y</p:attrName>
                                        </p:attrNameLst>
                                      </p:cBhvr>
                                      <p:tavLst>
                                        <p:tav tm="0">
                                          <p:val>
                                            <p:strVal val="1+#ppt_h/2"/>
                                          </p:val>
                                        </p:tav>
                                        <p:tav tm="100000">
                                          <p:val>
                                            <p:strVal val="#ppt_y"/>
                                          </p:val>
                                        </p:tav>
                                      </p:tavLst>
                                    </p:anim>
                                  </p:childTnLst>
                                </p:cTn>
                              </p:par>
                            </p:childTnLst>
                          </p:cTn>
                        </p:par>
                        <p:par>
                          <p:cTn id="68" fill="hold">
                            <p:stCondLst>
                              <p:cond delay="8000"/>
                            </p:stCondLst>
                            <p:childTnLst>
                              <p:par>
                                <p:cTn id="69" presetID="45" presetClass="entr" presetSubtype="0"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anim calcmode="lin" valueType="num">
                                      <p:cBhvr>
                                        <p:cTn id="72" dur="500" fill="hold"/>
                                        <p:tgtEl>
                                          <p:spTgt spid="27"/>
                                        </p:tgtEl>
                                        <p:attrNameLst>
                                          <p:attrName>ppt_w</p:attrName>
                                        </p:attrNameLst>
                                      </p:cBhvr>
                                      <p:tavLst>
                                        <p:tav tm="0" fmla="#ppt_w*sin(2.5*pi*$)">
                                          <p:val>
                                            <p:fltVal val="0"/>
                                          </p:val>
                                        </p:tav>
                                        <p:tav tm="100000">
                                          <p:val>
                                            <p:fltVal val="1"/>
                                          </p:val>
                                        </p:tav>
                                      </p:tavLst>
                                    </p:anim>
                                    <p:anim calcmode="lin" valueType="num">
                                      <p:cBhvr>
                                        <p:cTn id="73" dur="500" fill="hold"/>
                                        <p:tgtEl>
                                          <p:spTgt spid="27"/>
                                        </p:tgtEl>
                                        <p:attrNameLst>
                                          <p:attrName>ppt_h</p:attrName>
                                        </p:attrNameLst>
                                      </p:cBhvr>
                                      <p:tavLst>
                                        <p:tav tm="0">
                                          <p:val>
                                            <p:strVal val="#ppt_h"/>
                                          </p:val>
                                        </p:tav>
                                        <p:tav tm="100000">
                                          <p:val>
                                            <p:strVal val="#ppt_h"/>
                                          </p:val>
                                        </p:tav>
                                      </p:tavLst>
                                    </p:anim>
                                  </p:childTnLst>
                                </p:cTn>
                              </p:par>
                            </p:childTnLst>
                          </p:cTn>
                        </p:par>
                        <p:par>
                          <p:cTn id="74" fill="hold">
                            <p:stCondLst>
                              <p:cond delay="8500"/>
                            </p:stCondLst>
                            <p:childTnLst>
                              <p:par>
                                <p:cTn id="75" presetID="2" presetClass="entr" presetSubtype="4"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fill="hold"/>
                                        <p:tgtEl>
                                          <p:spTgt spid="24"/>
                                        </p:tgtEl>
                                        <p:attrNameLst>
                                          <p:attrName>ppt_x</p:attrName>
                                        </p:attrNameLst>
                                      </p:cBhvr>
                                      <p:tavLst>
                                        <p:tav tm="0">
                                          <p:val>
                                            <p:strVal val="#ppt_x"/>
                                          </p:val>
                                        </p:tav>
                                        <p:tav tm="100000">
                                          <p:val>
                                            <p:strVal val="#ppt_x"/>
                                          </p:val>
                                        </p:tav>
                                      </p:tavLst>
                                    </p:anim>
                                    <p:anim calcmode="lin" valueType="num">
                                      <p:cBhvr additive="base">
                                        <p:cTn id="78" dur="500" fill="hold"/>
                                        <p:tgtEl>
                                          <p:spTgt spid="24"/>
                                        </p:tgtEl>
                                        <p:attrNameLst>
                                          <p:attrName>ppt_y</p:attrName>
                                        </p:attrNameLst>
                                      </p:cBhvr>
                                      <p:tavLst>
                                        <p:tav tm="0">
                                          <p:val>
                                            <p:strVal val="1+#ppt_h/2"/>
                                          </p:val>
                                        </p:tav>
                                        <p:tav tm="100000">
                                          <p:val>
                                            <p:strVal val="#ppt_y"/>
                                          </p:val>
                                        </p:tav>
                                      </p:tavLst>
                                    </p:anim>
                                  </p:childTnLst>
                                </p:cTn>
                              </p:par>
                            </p:childTnLst>
                          </p:cTn>
                        </p:par>
                        <p:par>
                          <p:cTn id="79" fill="hold">
                            <p:stCondLst>
                              <p:cond delay="9000"/>
                            </p:stCondLst>
                            <p:childTnLst>
                              <p:par>
                                <p:cTn id="80" presetID="45"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ppt_w</p:attrName>
                                        </p:attrNameLst>
                                      </p:cBhvr>
                                      <p:tavLst>
                                        <p:tav tm="0" fmla="#ppt_w*sin(2.5*pi*$)">
                                          <p:val>
                                            <p:fltVal val="0"/>
                                          </p:val>
                                        </p:tav>
                                        <p:tav tm="100000">
                                          <p:val>
                                            <p:fltVal val="1"/>
                                          </p:val>
                                        </p:tav>
                                      </p:tavLst>
                                    </p:anim>
                                    <p:anim calcmode="lin" valueType="num">
                                      <p:cBhvr>
                                        <p:cTn id="84" dur="500" fill="hold"/>
                                        <p:tgtEl>
                                          <p:spTgt spid="28"/>
                                        </p:tgtEl>
                                        <p:attrNameLst>
                                          <p:attrName>ppt_h</p:attrName>
                                        </p:attrNameLst>
                                      </p:cBhvr>
                                      <p:tavLst>
                                        <p:tav tm="0">
                                          <p:val>
                                            <p:strVal val="#ppt_h"/>
                                          </p:val>
                                        </p:tav>
                                        <p:tav tm="100000">
                                          <p:val>
                                            <p:strVal val="#ppt_h"/>
                                          </p:val>
                                        </p:tav>
                                      </p:tavLst>
                                    </p:anim>
                                  </p:childTnLst>
                                </p:cTn>
                              </p:par>
                            </p:childTnLst>
                          </p:cTn>
                        </p:par>
                        <p:par>
                          <p:cTn id="85" fill="hold">
                            <p:stCondLst>
                              <p:cond delay="9500"/>
                            </p:stCondLst>
                            <p:childTnLst>
                              <p:par>
                                <p:cTn id="86" presetID="2" presetClass="entr" presetSubtype="4"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fill="hold"/>
                                        <p:tgtEl>
                                          <p:spTgt spid="25"/>
                                        </p:tgtEl>
                                        <p:attrNameLst>
                                          <p:attrName>ppt_x</p:attrName>
                                        </p:attrNameLst>
                                      </p:cBhvr>
                                      <p:tavLst>
                                        <p:tav tm="0">
                                          <p:val>
                                            <p:strVal val="#ppt_x"/>
                                          </p:val>
                                        </p:tav>
                                        <p:tav tm="100000">
                                          <p:val>
                                            <p:strVal val="#ppt_x"/>
                                          </p:val>
                                        </p:tav>
                                      </p:tavLst>
                                    </p:anim>
                                    <p:anim calcmode="lin" valueType="num">
                                      <p:cBhvr additive="base">
                                        <p:cTn id="8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23" grpId="0"/>
      <p:bldP spid="24" grpId="0"/>
      <p:bldP spid="25" grpId="0"/>
      <p:bldP spid="26" grpId="0"/>
      <p:bldP spid="27" grpId="0"/>
      <p:bldP spid="28" grpId="0"/>
      <p:bldP spid="29" grpId="0"/>
      <p:bldP spid="30" grpId="0"/>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2532"/>
          <p:cNvSpPr txBox="1">
            <a:spLocks noChangeArrowheads="1"/>
          </p:cNvSpPr>
          <p:nvPr/>
        </p:nvSpPr>
        <p:spPr bwMode="auto">
          <a:xfrm>
            <a:off x="1343472" y="2060848"/>
            <a:ext cx="4479876" cy="341632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50000"/>
              </a:lnSpc>
              <a:spcBef>
                <a:spcPct val="50000"/>
              </a:spcBef>
              <a:spcAft>
                <a:spcPts val="0"/>
              </a:spcAft>
              <a:defRPr/>
            </a:pPr>
            <a:r>
              <a:rPr lang="zh-CN" altLang="en-US" sz="3600" dirty="0">
                <a:solidFill>
                  <a:schemeClr val="tx1">
                    <a:lumMod val="75000"/>
                    <a:lumOff val="25000"/>
                  </a:schemeClr>
                </a:solidFill>
                <a:latin typeface="+mn-lt"/>
                <a:ea typeface="+mn-ea"/>
                <a:cs typeface="+mn-ea"/>
                <a:sym typeface="+mn-lt"/>
              </a:rPr>
              <a:t>氧气制造厂：树叶在阳光下能吸收二氧化碳，并制造人体所需要的氧气</a:t>
            </a:r>
            <a:endParaRPr lang="zh-CN" altLang="en-US" sz="3600" dirty="0">
              <a:solidFill>
                <a:schemeClr val="tx1">
                  <a:lumMod val="75000"/>
                  <a:lumOff val="25000"/>
                </a:schemeClr>
              </a:solidFill>
              <a:latin typeface="+mn-lt"/>
              <a:ea typeface="+mn-ea"/>
              <a:cs typeface="+mn-ea"/>
              <a:sym typeface="+mn-lt"/>
            </a:endParaRPr>
          </a:p>
        </p:txBody>
      </p:sp>
      <p:pic>
        <p:nvPicPr>
          <p:cNvPr id="4" name="图片 3" descr="D:\360安全浏览器下载\51miz-E1119544-73681BAF.png51miz-E1119544-73681BAF"/>
          <p:cNvPicPr>
            <a:picLocks noChangeAspect="1"/>
          </p:cNvPicPr>
          <p:nvPr/>
        </p:nvPicPr>
        <p:blipFill>
          <a:blip r:embed="rId1" cstate="screen"/>
          <a:srcRect/>
          <a:stretch>
            <a:fillRect/>
          </a:stretch>
        </p:blipFill>
        <p:spPr>
          <a:xfrm flipH="1">
            <a:off x="6045524" y="1318283"/>
            <a:ext cx="5400996" cy="5400675"/>
          </a:xfrm>
          <a:prstGeom prst="rect">
            <a:avLst/>
          </a:prstGeom>
        </p:spPr>
      </p:pic>
      <p:sp>
        <p:nvSpPr>
          <p:cNvPr id="5" name="文本框 4"/>
          <p:cNvSpPr txBox="1"/>
          <p:nvPr/>
        </p:nvSpPr>
        <p:spPr>
          <a:xfrm>
            <a:off x="4910465" y="550421"/>
            <a:ext cx="2492991"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植物的作用</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600" fill="hold"/>
                                        <p:tgtEl>
                                          <p:spTgt spid="2"/>
                                        </p:tgtEl>
                                        <p:attrNameLst>
                                          <p:attrName>ppt_x</p:attrName>
                                        </p:attrNameLst>
                                      </p:cBhvr>
                                      <p:tavLst>
                                        <p:tav tm="0">
                                          <p:val>
                                            <p:strVal val="#ppt_x"/>
                                          </p:val>
                                        </p:tav>
                                        <p:tav tm="100000">
                                          <p:val>
                                            <p:strVal val="#ppt_x"/>
                                          </p:val>
                                        </p:tav>
                                      </p:tavLst>
                                    </p:anim>
                                    <p:anim calcmode="lin" valueType="num">
                                      <p:cBhvr additive="base">
                                        <p:cTn id="14" dur="6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200000"/>
                    </a14:imgEffect>
                  </a14:imgLayer>
                </a14:imgProps>
              </a:ext>
            </a:extLst>
          </a:blip>
          <a:srcRect/>
          <a:stretch>
            <a:fillRect/>
          </a:stretch>
        </p:blipFill>
        <p:spPr>
          <a:xfrm rot="5400000">
            <a:off x="2669922" y="-2664076"/>
            <a:ext cx="6858000" cy="12186153"/>
          </a:xfrm>
          <a:prstGeom prst="rect">
            <a:avLst/>
          </a:prstGeom>
        </p:spPr>
      </p:pic>
      <p:pic>
        <p:nvPicPr>
          <p:cNvPr id="17" name="图片 16" descr="D:\360安全浏览器下载\51miz-E1078280-B44FE8D7.png51miz-E1078280-B44FE8D7"/>
          <p:cNvPicPr>
            <a:picLocks noChangeAspect="1"/>
          </p:cNvPicPr>
          <p:nvPr/>
        </p:nvPicPr>
        <p:blipFill>
          <a:blip r:embed="rId3" cstate="screen"/>
          <a:srcRect/>
          <a:stretch>
            <a:fillRect/>
          </a:stretch>
        </p:blipFill>
        <p:spPr>
          <a:xfrm>
            <a:off x="44054" y="65511"/>
            <a:ext cx="6262310" cy="6261735"/>
          </a:xfrm>
          <a:prstGeom prst="rect">
            <a:avLst/>
          </a:prstGeom>
        </p:spPr>
      </p:pic>
      <p:pic>
        <p:nvPicPr>
          <p:cNvPr id="22" name="图片 21" descr="D:\360安全浏览器下载\51miz-E1078280-B44FE8D7.png51miz-E1078280-B44FE8D7"/>
          <p:cNvPicPr>
            <a:picLocks noChangeAspect="1"/>
          </p:cNvPicPr>
          <p:nvPr/>
        </p:nvPicPr>
        <p:blipFill>
          <a:blip r:embed="rId4" cstate="screen"/>
          <a:srcRect/>
          <a:stretch>
            <a:fillRect/>
          </a:stretch>
        </p:blipFill>
        <p:spPr>
          <a:xfrm>
            <a:off x="5636260" y="192405"/>
            <a:ext cx="6821805" cy="6821170"/>
          </a:xfrm>
          <a:prstGeom prst="rect">
            <a:avLst/>
          </a:prstGeom>
        </p:spPr>
      </p:pic>
      <p:pic>
        <p:nvPicPr>
          <p:cNvPr id="11" name="图片 10" descr="D:\360安全浏览器下载\51miz-E1096783-D826B933.png51miz-E1096783-D826B933"/>
          <p:cNvPicPr>
            <a:picLocks noChangeAspect="1"/>
          </p:cNvPicPr>
          <p:nvPr/>
        </p:nvPicPr>
        <p:blipFill>
          <a:blip r:embed="rId5" cstate="screen"/>
          <a:srcRect/>
          <a:stretch>
            <a:fillRect/>
          </a:stretch>
        </p:blipFill>
        <p:spPr>
          <a:xfrm flipH="1">
            <a:off x="74930" y="838518"/>
            <a:ext cx="5946775" cy="5943600"/>
          </a:xfrm>
          <a:prstGeom prst="rect">
            <a:avLst/>
          </a:prstGeom>
        </p:spPr>
      </p:pic>
      <p:sp>
        <p:nvSpPr>
          <p:cNvPr id="6" name="椭圆 5"/>
          <p:cNvSpPr/>
          <p:nvPr/>
        </p:nvSpPr>
        <p:spPr>
          <a:xfrm>
            <a:off x="5639975" y="4881173"/>
            <a:ext cx="605338" cy="590237"/>
          </a:xfrm>
          <a:prstGeom prst="ellipse">
            <a:avLst/>
          </a:prstGeom>
          <a:solidFill>
            <a:srgbClr val="C111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cs typeface="+mn-ea"/>
                <a:sym typeface="+mn-lt"/>
              </a:rPr>
              <a:t>保</a:t>
            </a:r>
            <a:endParaRPr lang="zh-CN" altLang="en-US" sz="3600" b="1" dirty="0">
              <a:cs typeface="+mn-ea"/>
              <a:sym typeface="+mn-lt"/>
            </a:endParaRPr>
          </a:p>
        </p:txBody>
      </p:sp>
      <p:sp>
        <p:nvSpPr>
          <p:cNvPr id="16" name="椭圆 15"/>
          <p:cNvSpPr/>
          <p:nvPr/>
        </p:nvSpPr>
        <p:spPr>
          <a:xfrm>
            <a:off x="6306393" y="4881173"/>
            <a:ext cx="605338" cy="590237"/>
          </a:xfrm>
          <a:prstGeom prst="ellipse">
            <a:avLst/>
          </a:prstGeom>
          <a:solidFill>
            <a:srgbClr val="C111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cs typeface="+mn-ea"/>
                <a:sym typeface="+mn-lt"/>
              </a:rPr>
              <a:t>护</a:t>
            </a:r>
            <a:endParaRPr lang="zh-CN" altLang="en-US" sz="3600" b="1" dirty="0">
              <a:cs typeface="+mn-ea"/>
              <a:sym typeface="+mn-lt"/>
            </a:endParaRPr>
          </a:p>
        </p:txBody>
      </p:sp>
      <p:sp>
        <p:nvSpPr>
          <p:cNvPr id="18" name="椭圆 17"/>
          <p:cNvSpPr/>
          <p:nvPr/>
        </p:nvSpPr>
        <p:spPr>
          <a:xfrm>
            <a:off x="6990269" y="4881173"/>
            <a:ext cx="605338" cy="590237"/>
          </a:xfrm>
          <a:prstGeom prst="ellipse">
            <a:avLst/>
          </a:prstGeom>
          <a:solidFill>
            <a:srgbClr val="C111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cs typeface="+mn-ea"/>
                <a:sym typeface="+mn-lt"/>
              </a:rPr>
              <a:t>环</a:t>
            </a:r>
            <a:endParaRPr lang="zh-CN" altLang="en-US" sz="3600" b="1" dirty="0">
              <a:cs typeface="+mn-ea"/>
              <a:sym typeface="+mn-lt"/>
            </a:endParaRPr>
          </a:p>
        </p:txBody>
      </p:sp>
      <p:sp>
        <p:nvSpPr>
          <p:cNvPr id="23" name="椭圆 22"/>
          <p:cNvSpPr/>
          <p:nvPr/>
        </p:nvSpPr>
        <p:spPr>
          <a:xfrm>
            <a:off x="7657616" y="4881173"/>
            <a:ext cx="605338" cy="590237"/>
          </a:xfrm>
          <a:prstGeom prst="ellipse">
            <a:avLst/>
          </a:prstGeom>
          <a:solidFill>
            <a:srgbClr val="C111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cs typeface="+mn-ea"/>
                <a:sym typeface="+mn-lt"/>
              </a:rPr>
              <a:t>境</a:t>
            </a:r>
            <a:endParaRPr lang="zh-CN" altLang="en-US" sz="3600" b="1" dirty="0">
              <a:cs typeface="+mn-ea"/>
              <a:sym typeface="+mn-lt"/>
            </a:endParaRPr>
          </a:p>
        </p:txBody>
      </p:sp>
      <p:sp>
        <p:nvSpPr>
          <p:cNvPr id="8" name="矩形 7"/>
          <p:cNvSpPr/>
          <p:nvPr/>
        </p:nvSpPr>
        <p:spPr>
          <a:xfrm>
            <a:off x="5405618" y="4084160"/>
            <a:ext cx="5976615" cy="584775"/>
          </a:xfrm>
          <a:prstGeom prst="rect">
            <a:avLst/>
          </a:prstGeom>
        </p:spPr>
        <p:txBody>
          <a:bodyPr wrap="square">
            <a:spAutoFit/>
          </a:bodyPr>
          <a:lstStyle/>
          <a:p>
            <a:pPr algn="ctr"/>
            <a:r>
              <a:rPr lang="zh-CN" altLang="en-US" sz="1600" dirty="0">
                <a:solidFill>
                  <a:schemeClr val="bg1"/>
                </a:solidFill>
                <a:cs typeface="+mn-ea"/>
                <a:sym typeface="+mn-lt"/>
              </a:rPr>
              <a:t>世界环境日为每年的</a:t>
            </a:r>
            <a:r>
              <a:rPr lang="en-US" altLang="zh-CN" sz="1600" dirty="0">
                <a:solidFill>
                  <a:schemeClr val="bg1"/>
                </a:solidFill>
                <a:cs typeface="+mn-ea"/>
                <a:sym typeface="+mn-lt"/>
              </a:rPr>
              <a:t>6</a:t>
            </a:r>
            <a:r>
              <a:rPr lang="zh-CN" altLang="en-US" sz="1600" dirty="0">
                <a:solidFill>
                  <a:schemeClr val="bg1"/>
                </a:solidFill>
                <a:cs typeface="+mn-ea"/>
                <a:sym typeface="+mn-lt"/>
              </a:rPr>
              <a:t>月</a:t>
            </a:r>
            <a:r>
              <a:rPr lang="en-US" altLang="zh-CN" sz="1600" dirty="0">
                <a:solidFill>
                  <a:schemeClr val="bg1"/>
                </a:solidFill>
                <a:cs typeface="+mn-ea"/>
                <a:sym typeface="+mn-lt"/>
              </a:rPr>
              <a:t>5</a:t>
            </a:r>
            <a:r>
              <a:rPr lang="zh-CN" altLang="en-US" sz="1600" dirty="0">
                <a:solidFill>
                  <a:schemeClr val="bg1"/>
                </a:solidFill>
                <a:cs typeface="+mn-ea"/>
                <a:sym typeface="+mn-lt"/>
              </a:rPr>
              <a:t>日，它反映了世界各国人民对环境问题的认识和态度，表达了人类对美好环境的向往和追求。</a:t>
            </a:r>
            <a:endParaRPr lang="zh-CN" altLang="en-US" sz="1600" dirty="0">
              <a:solidFill>
                <a:schemeClr val="bg1"/>
              </a:solidFill>
              <a:cs typeface="+mn-ea"/>
              <a:sym typeface="+mn-lt"/>
            </a:endParaRPr>
          </a:p>
        </p:txBody>
      </p:sp>
      <p:cxnSp>
        <p:nvCxnSpPr>
          <p:cNvPr id="12" name="直接连接符 11"/>
          <p:cNvCxnSpPr/>
          <p:nvPr/>
        </p:nvCxnSpPr>
        <p:spPr>
          <a:xfrm>
            <a:off x="8454333" y="4843552"/>
            <a:ext cx="120" cy="702809"/>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8457705" y="4790916"/>
            <a:ext cx="3017147" cy="738664"/>
          </a:xfrm>
          <a:prstGeom prst="rect">
            <a:avLst/>
          </a:prstGeom>
        </p:spPr>
        <p:txBody>
          <a:bodyPr wrap="square">
            <a:spAutoFit/>
          </a:bodyPr>
          <a:lstStyle/>
          <a:p>
            <a:r>
              <a:rPr lang="zh-CN" altLang="en-US" sz="1400" dirty="0">
                <a:solidFill>
                  <a:schemeClr val="bg1"/>
                </a:solidFill>
                <a:cs typeface="+mn-ea"/>
                <a:sym typeface="+mn-lt"/>
              </a:rPr>
              <a:t>它是联合国促进全球环境意识、提高政府对环境问题的注意并采取行动的主要媒介之一。</a:t>
            </a:r>
            <a:endParaRPr lang="zh-CN" altLang="en-US" sz="1400" dirty="0">
              <a:solidFill>
                <a:schemeClr val="bg1"/>
              </a:solidFill>
              <a:cs typeface="+mn-ea"/>
              <a:sym typeface="+mn-lt"/>
            </a:endParaRPr>
          </a:p>
        </p:txBody>
      </p:sp>
      <p:sp>
        <p:nvSpPr>
          <p:cNvPr id="27" name="文本框 26"/>
          <p:cNvSpPr txBox="1"/>
          <p:nvPr/>
        </p:nvSpPr>
        <p:spPr>
          <a:xfrm>
            <a:off x="7935964" y="339728"/>
            <a:ext cx="3103058" cy="400110"/>
          </a:xfrm>
          <a:prstGeom prst="rect">
            <a:avLst/>
          </a:prstGeom>
          <a:noFill/>
        </p:spPr>
        <p:txBody>
          <a:bodyPr wrap="square" rtlCol="0">
            <a:spAutoFit/>
          </a:bodyPr>
          <a:lstStyle/>
          <a:p>
            <a:pPr algn="dist"/>
            <a:r>
              <a:rPr lang="zh-CN" altLang="en-US" sz="2000" dirty="0">
                <a:solidFill>
                  <a:schemeClr val="bg1"/>
                </a:solidFill>
                <a:cs typeface="+mn-ea"/>
                <a:sym typeface="+mn-lt"/>
              </a:rPr>
              <a:t>保护环境 从我做起</a:t>
            </a:r>
            <a:endParaRPr lang="zh-CN" altLang="en-US" sz="2000" dirty="0">
              <a:solidFill>
                <a:schemeClr val="bg1"/>
              </a:solidFill>
              <a:cs typeface="+mn-ea"/>
              <a:sym typeface="+mn-lt"/>
            </a:endParaRPr>
          </a:p>
        </p:txBody>
      </p:sp>
      <p:sp>
        <p:nvSpPr>
          <p:cNvPr id="28" name="文本框 27"/>
          <p:cNvSpPr txBox="1"/>
          <p:nvPr/>
        </p:nvSpPr>
        <p:spPr>
          <a:xfrm>
            <a:off x="11071406" y="192325"/>
            <a:ext cx="1103980" cy="646331"/>
          </a:xfrm>
          <a:prstGeom prst="rect">
            <a:avLst/>
          </a:prstGeom>
          <a:noFill/>
        </p:spPr>
        <p:txBody>
          <a:bodyPr wrap="square" rtlCol="0">
            <a:spAutoFit/>
          </a:bodyPr>
          <a:lstStyle/>
          <a:p>
            <a:r>
              <a:rPr lang="en-US" altLang="zh-CN" sz="3600" dirty="0">
                <a:solidFill>
                  <a:schemeClr val="bg1"/>
                </a:solidFill>
                <a:cs typeface="+mn-ea"/>
                <a:sym typeface="+mn-lt"/>
              </a:rPr>
              <a:t>6.05</a:t>
            </a:r>
            <a:endParaRPr lang="zh-CN" altLang="en-US" sz="3600" dirty="0">
              <a:solidFill>
                <a:schemeClr val="bg1"/>
              </a:solidFill>
              <a:cs typeface="+mn-ea"/>
              <a:sym typeface="+mn-lt"/>
            </a:endParaRPr>
          </a:p>
        </p:txBody>
      </p:sp>
      <p:sp>
        <p:nvSpPr>
          <p:cNvPr id="29" name="文本框 28"/>
          <p:cNvSpPr txBox="1"/>
          <p:nvPr/>
        </p:nvSpPr>
        <p:spPr>
          <a:xfrm>
            <a:off x="11600030" y="1511413"/>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
        <p:nvSpPr>
          <p:cNvPr id="30" name="文本框 29"/>
          <p:cNvSpPr txBox="1"/>
          <p:nvPr/>
        </p:nvSpPr>
        <p:spPr>
          <a:xfrm>
            <a:off x="75092" y="1453951"/>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pic>
        <p:nvPicPr>
          <p:cNvPr id="7" name="图片 6" descr="D:\360安全浏览器下载\51miz-E1086772-2E782125.png51miz-E1086772-2E782125"/>
          <p:cNvPicPr>
            <a:picLocks noChangeAspect="1"/>
          </p:cNvPicPr>
          <p:nvPr/>
        </p:nvPicPr>
        <p:blipFill>
          <a:blip r:embed="rId6" cstate="screen"/>
          <a:srcRect/>
          <a:stretch>
            <a:fillRect/>
          </a:stretch>
        </p:blipFill>
        <p:spPr>
          <a:xfrm>
            <a:off x="6558915" y="1361440"/>
            <a:ext cx="3790950" cy="1941830"/>
          </a:xfrm>
          <a:prstGeom prst="rect">
            <a:avLst/>
          </a:prstGeom>
        </p:spPr>
      </p:pic>
      <p:pic>
        <p:nvPicPr>
          <p:cNvPr id="3" name="图片 2" descr="D:\360安全浏览器下载\51miz-E1050337-BB657D1F.png51miz-E1050337-BB657D1F"/>
          <p:cNvPicPr>
            <a:picLocks noChangeAspect="1"/>
          </p:cNvPicPr>
          <p:nvPr/>
        </p:nvPicPr>
        <p:blipFill rotWithShape="1">
          <a:blip r:embed="rId7" cstate="screen"/>
          <a:srcRect/>
          <a:stretch>
            <a:fillRect/>
          </a:stretch>
        </p:blipFill>
        <p:spPr>
          <a:xfrm>
            <a:off x="5786120" y="2621280"/>
            <a:ext cx="5596255" cy="1343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750"/>
                                        <p:tgtEl>
                                          <p:spTgt spid="22"/>
                                        </p:tgtEl>
                                      </p:cBhvr>
                                    </p:animEffect>
                                  </p:childTnLst>
                                </p:cTn>
                              </p:par>
                            </p:childTnLst>
                          </p:cTn>
                        </p:par>
                        <p:par>
                          <p:cTn id="12" fill="hold">
                            <p:stCondLst>
                              <p:cond delay="2000"/>
                            </p:stCondLst>
                            <p:childTnLst>
                              <p:par>
                                <p:cTn id="13" presetID="21"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1)">
                                      <p:cBhvr>
                                        <p:cTn id="15" dur="750"/>
                                        <p:tgtEl>
                                          <p:spTgt spid="11"/>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750"/>
                                        <p:tgtEl>
                                          <p:spTgt spid="30"/>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750"/>
                                        <p:tgtEl>
                                          <p:spTgt spid="27"/>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750"/>
                                        <p:tgtEl>
                                          <p:spTgt spid="28"/>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750"/>
                                        <p:tgtEl>
                                          <p:spTgt spid="29"/>
                                        </p:tgtEl>
                                      </p:cBhvr>
                                    </p:animEffect>
                                  </p:childTnLst>
                                </p:cTn>
                              </p:par>
                            </p:childTnLst>
                          </p:cTn>
                        </p:par>
                        <p:par>
                          <p:cTn id="32" fill="hold">
                            <p:stCondLst>
                              <p:cond delay="7000"/>
                            </p:stCondLst>
                            <p:childTnLst>
                              <p:par>
                                <p:cTn id="33" presetID="4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750"/>
                                        <p:tgtEl>
                                          <p:spTgt spid="7"/>
                                        </p:tgtEl>
                                      </p:cBhvr>
                                    </p:animEffect>
                                    <p:anim calcmode="lin" valueType="num">
                                      <p:cBhvr>
                                        <p:cTn id="36" dur="750" fill="hold"/>
                                        <p:tgtEl>
                                          <p:spTgt spid="7"/>
                                        </p:tgtEl>
                                        <p:attrNameLst>
                                          <p:attrName>ppt_x</p:attrName>
                                        </p:attrNameLst>
                                      </p:cBhvr>
                                      <p:tavLst>
                                        <p:tav tm="0">
                                          <p:val>
                                            <p:strVal val="#ppt_x"/>
                                          </p:val>
                                        </p:tav>
                                        <p:tav tm="100000">
                                          <p:val>
                                            <p:strVal val="#ppt_x"/>
                                          </p:val>
                                        </p:tav>
                                      </p:tavLst>
                                    </p:anim>
                                    <p:anim calcmode="lin" valueType="num">
                                      <p:cBhvr>
                                        <p:cTn id="37" dur="75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8000"/>
                            </p:stCondLst>
                            <p:childTnLst>
                              <p:par>
                                <p:cTn id="39" presetID="45" presetClass="entr" presetSubtype="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750"/>
                                        <p:tgtEl>
                                          <p:spTgt spid="3"/>
                                        </p:tgtEl>
                                      </p:cBhvr>
                                    </p:animEffect>
                                    <p:anim calcmode="lin" valueType="num">
                                      <p:cBhvr>
                                        <p:cTn id="42" dur="750" fill="hold"/>
                                        <p:tgtEl>
                                          <p:spTgt spid="3"/>
                                        </p:tgtEl>
                                        <p:attrNameLst>
                                          <p:attrName>ppt_w</p:attrName>
                                        </p:attrNameLst>
                                      </p:cBhvr>
                                      <p:tavLst>
                                        <p:tav tm="0" fmla="#ppt_w*sin(2.5*pi*$)">
                                          <p:val>
                                            <p:fltVal val="0"/>
                                          </p:val>
                                        </p:tav>
                                        <p:tav tm="100000">
                                          <p:val>
                                            <p:fltVal val="1"/>
                                          </p:val>
                                        </p:tav>
                                      </p:tavLst>
                                    </p:anim>
                                    <p:anim calcmode="lin" valueType="num">
                                      <p:cBhvr>
                                        <p:cTn id="43" dur="750" fill="hold"/>
                                        <p:tgtEl>
                                          <p:spTgt spid="3"/>
                                        </p:tgtEl>
                                        <p:attrNameLst>
                                          <p:attrName>ppt_h</p:attrName>
                                        </p:attrNameLst>
                                      </p:cBhvr>
                                      <p:tavLst>
                                        <p:tav tm="0">
                                          <p:val>
                                            <p:strVal val="#ppt_h"/>
                                          </p:val>
                                        </p:tav>
                                        <p:tav tm="100000">
                                          <p:val>
                                            <p:strVal val="#ppt_h"/>
                                          </p:val>
                                        </p:tav>
                                      </p:tavLst>
                                    </p:anim>
                                  </p:childTnLst>
                                </p:cTn>
                              </p:par>
                            </p:childTnLst>
                          </p:cTn>
                        </p:par>
                        <p:par>
                          <p:cTn id="44" fill="hold">
                            <p:stCondLst>
                              <p:cond delay="9000"/>
                            </p:stCondLst>
                            <p:childTnLst>
                              <p:par>
                                <p:cTn id="45" presetID="2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750"/>
                                        <p:tgtEl>
                                          <p:spTgt spid="8"/>
                                        </p:tgtEl>
                                      </p:cBhvr>
                                    </p:animEffect>
                                  </p:childTnLst>
                                </p:cTn>
                              </p:par>
                            </p:childTnLst>
                          </p:cTn>
                        </p:par>
                        <p:par>
                          <p:cTn id="48" fill="hold">
                            <p:stCondLst>
                              <p:cond delay="10000"/>
                            </p:stCondLst>
                            <p:childTnLst>
                              <p:par>
                                <p:cTn id="49" presetID="6" presetClass="entr" presetSubtype="16"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circle(in)">
                                      <p:cBhvr>
                                        <p:cTn id="51" dur="750"/>
                                        <p:tgtEl>
                                          <p:spTgt spid="6"/>
                                        </p:tgtEl>
                                      </p:cBhvr>
                                    </p:animEffect>
                                  </p:childTnLst>
                                </p:cTn>
                              </p:par>
                            </p:childTnLst>
                          </p:cTn>
                        </p:par>
                        <p:par>
                          <p:cTn id="52" fill="hold">
                            <p:stCondLst>
                              <p:cond delay="11000"/>
                            </p:stCondLst>
                            <p:childTnLst>
                              <p:par>
                                <p:cTn id="53" presetID="6" presetClass="entr" presetSubtype="16"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circle(in)">
                                      <p:cBhvr>
                                        <p:cTn id="55" dur="750"/>
                                        <p:tgtEl>
                                          <p:spTgt spid="16"/>
                                        </p:tgtEl>
                                      </p:cBhvr>
                                    </p:animEffect>
                                  </p:childTnLst>
                                </p:cTn>
                              </p:par>
                            </p:childTnLst>
                          </p:cTn>
                        </p:par>
                        <p:par>
                          <p:cTn id="56" fill="hold">
                            <p:stCondLst>
                              <p:cond delay="12000"/>
                            </p:stCondLst>
                            <p:childTnLst>
                              <p:par>
                                <p:cTn id="57" presetID="6" presetClass="entr" presetSubtype="16"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circle(in)">
                                      <p:cBhvr>
                                        <p:cTn id="59" dur="750"/>
                                        <p:tgtEl>
                                          <p:spTgt spid="18"/>
                                        </p:tgtEl>
                                      </p:cBhvr>
                                    </p:animEffect>
                                  </p:childTnLst>
                                </p:cTn>
                              </p:par>
                            </p:childTnLst>
                          </p:cTn>
                        </p:par>
                        <p:par>
                          <p:cTn id="60" fill="hold">
                            <p:stCondLst>
                              <p:cond delay="13000"/>
                            </p:stCondLst>
                            <p:childTnLst>
                              <p:par>
                                <p:cTn id="61" presetID="6" presetClass="entr" presetSubtype="16"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circle(in)">
                                      <p:cBhvr>
                                        <p:cTn id="63" dur="750"/>
                                        <p:tgtEl>
                                          <p:spTgt spid="23"/>
                                        </p:tgtEl>
                                      </p:cBhvr>
                                    </p:animEffect>
                                  </p:childTnLst>
                                </p:cTn>
                              </p:par>
                            </p:childTnLst>
                          </p:cTn>
                        </p:par>
                        <p:par>
                          <p:cTn id="64" fill="hold">
                            <p:stCondLst>
                              <p:cond delay="14000"/>
                            </p:stCondLst>
                            <p:childTnLst>
                              <p:par>
                                <p:cTn id="65" presetID="22" presetClass="entr" presetSubtype="4"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down)">
                                      <p:cBhvr>
                                        <p:cTn id="67" dur="750"/>
                                        <p:tgtEl>
                                          <p:spTgt spid="12"/>
                                        </p:tgtEl>
                                      </p:cBhvr>
                                    </p:animEffect>
                                  </p:childTnLst>
                                </p:cTn>
                              </p:par>
                            </p:childTnLst>
                          </p:cTn>
                        </p:par>
                        <p:par>
                          <p:cTn id="68" fill="hold">
                            <p:stCondLst>
                              <p:cond delay="15000"/>
                            </p:stCondLst>
                            <p:childTnLst>
                              <p:par>
                                <p:cTn id="69" presetID="22" presetClass="entr" presetSubtype="4"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down)">
                                      <p:cBhvr>
                                        <p:cTn id="7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6" grpId="0" bldLvl="0" animBg="1"/>
      <p:bldP spid="18" grpId="0" bldLvl="0" animBg="1"/>
      <p:bldP spid="23" grpId="0" bldLvl="0" animBg="1"/>
      <p:bldP spid="8" grpId="0"/>
      <p:bldP spid="26" grpId="0"/>
      <p:bldP spid="27" grpId="0"/>
      <p:bldP spid="28" grpId="0"/>
      <p:bldP spid="29"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200000"/>
                    </a14:imgEffect>
                  </a14:imgLayer>
                </a14:imgProps>
              </a:ext>
            </a:extLst>
          </a:blip>
          <a:srcRect/>
          <a:stretch>
            <a:fillRect/>
          </a:stretch>
        </p:blipFill>
        <p:spPr>
          <a:xfrm rot="5400000">
            <a:off x="2669922" y="-2664076"/>
            <a:ext cx="6858000" cy="12186153"/>
          </a:xfrm>
          <a:prstGeom prst="rect">
            <a:avLst/>
          </a:prstGeom>
        </p:spPr>
      </p:pic>
      <p:pic>
        <p:nvPicPr>
          <p:cNvPr id="17" name="图片 16" descr="D:\360安全浏览器下载\51miz-E1078280-B44FE8D7.png51miz-E1078280-B44FE8D7"/>
          <p:cNvPicPr>
            <a:picLocks noChangeAspect="1"/>
          </p:cNvPicPr>
          <p:nvPr/>
        </p:nvPicPr>
        <p:blipFill>
          <a:blip r:embed="rId3" cstate="screen"/>
          <a:srcRect/>
          <a:stretch>
            <a:fillRect/>
          </a:stretch>
        </p:blipFill>
        <p:spPr>
          <a:xfrm>
            <a:off x="-168036" y="751705"/>
            <a:ext cx="6262310" cy="6261735"/>
          </a:xfrm>
          <a:prstGeom prst="rect">
            <a:avLst/>
          </a:prstGeom>
        </p:spPr>
      </p:pic>
      <p:pic>
        <p:nvPicPr>
          <p:cNvPr id="22" name="图片 21" descr="D:\360安全浏览器下载\51miz-E1078280-B44FE8D7.png51miz-E1078280-B44FE8D7"/>
          <p:cNvPicPr>
            <a:picLocks noChangeAspect="1"/>
          </p:cNvPicPr>
          <p:nvPr/>
        </p:nvPicPr>
        <p:blipFill>
          <a:blip r:embed="rId3" cstate="screen"/>
          <a:srcRect/>
          <a:stretch>
            <a:fillRect/>
          </a:stretch>
        </p:blipFill>
        <p:spPr>
          <a:xfrm>
            <a:off x="6195390" y="751721"/>
            <a:ext cx="6262310" cy="6261735"/>
          </a:xfrm>
          <a:prstGeom prst="rect">
            <a:avLst/>
          </a:prstGeom>
        </p:spPr>
      </p:pic>
      <p:pic>
        <p:nvPicPr>
          <p:cNvPr id="7" name="图片 6" descr="D:\360安全浏览器下载\51miz-E1086772-2E782125.png51miz-E1086772-2E782125"/>
          <p:cNvPicPr>
            <a:picLocks noChangeAspect="1"/>
          </p:cNvPicPr>
          <p:nvPr/>
        </p:nvPicPr>
        <p:blipFill>
          <a:blip r:embed="rId4" cstate="screen"/>
          <a:srcRect/>
          <a:stretch>
            <a:fillRect/>
          </a:stretch>
        </p:blipFill>
        <p:spPr>
          <a:xfrm>
            <a:off x="6863080" y="1902460"/>
            <a:ext cx="3422015" cy="1752600"/>
          </a:xfrm>
          <a:prstGeom prst="rect">
            <a:avLst/>
          </a:prstGeom>
        </p:spPr>
      </p:pic>
      <p:pic>
        <p:nvPicPr>
          <p:cNvPr id="11" name="图片 10" descr="D:\360安全浏览器下载\51miz-E1096783-D826B933.png51miz-E1096783-D826B933"/>
          <p:cNvPicPr>
            <a:picLocks noChangeAspect="1"/>
          </p:cNvPicPr>
          <p:nvPr/>
        </p:nvPicPr>
        <p:blipFill>
          <a:blip r:embed="rId5" cstate="screen"/>
          <a:srcRect/>
          <a:stretch>
            <a:fillRect/>
          </a:stretch>
        </p:blipFill>
        <p:spPr>
          <a:xfrm flipH="1">
            <a:off x="176530" y="874395"/>
            <a:ext cx="6019165" cy="6016625"/>
          </a:xfrm>
          <a:prstGeom prst="rect">
            <a:avLst/>
          </a:prstGeom>
        </p:spPr>
      </p:pic>
      <p:sp>
        <p:nvSpPr>
          <p:cNvPr id="15" name="文本框 14"/>
          <p:cNvSpPr txBox="1"/>
          <p:nvPr/>
        </p:nvSpPr>
        <p:spPr>
          <a:xfrm>
            <a:off x="5692628" y="3797241"/>
            <a:ext cx="5593199" cy="1015663"/>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6000" b="1" dirty="0">
                <a:solidFill>
                  <a:schemeClr val="bg1"/>
                </a:solidFill>
                <a:cs typeface="+mn-ea"/>
                <a:sym typeface="+mn-lt"/>
              </a:rPr>
              <a:t>世界环境日由来</a:t>
            </a:r>
            <a:endParaRPr lang="zh-CN" altLang="en-US" sz="6000" b="1" dirty="0">
              <a:solidFill>
                <a:schemeClr val="bg1"/>
              </a:solidFill>
              <a:cs typeface="+mn-ea"/>
              <a:sym typeface="+mn-lt"/>
            </a:endParaRPr>
          </a:p>
        </p:txBody>
      </p:sp>
      <p:sp>
        <p:nvSpPr>
          <p:cNvPr id="2" name="椭圆 1"/>
          <p:cNvSpPr/>
          <p:nvPr/>
        </p:nvSpPr>
        <p:spPr>
          <a:xfrm>
            <a:off x="7918296" y="2746256"/>
            <a:ext cx="1088544" cy="10942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7788266" y="2590214"/>
            <a:ext cx="1322799" cy="1200329"/>
          </a:xfrm>
          <a:prstGeom prst="rect">
            <a:avLst/>
          </a:prstGeom>
          <a:noFill/>
        </p:spPr>
        <p:txBody>
          <a:bodyPr wrap="none">
            <a:spAutoFit/>
          </a:bodyPr>
          <a:lstStyle/>
          <a:p>
            <a:pPr algn="ctr" defTabSz="914400" eaLnBrk="1" fontAlgn="auto" hangingPunct="1">
              <a:spcBef>
                <a:spcPts val="0"/>
              </a:spcBef>
              <a:spcAft>
                <a:spcPts val="0"/>
              </a:spcAft>
              <a:defRPr/>
            </a:pPr>
            <a:r>
              <a:rPr lang="en-US" altLang="zh-CN" sz="7200" b="1" dirty="0">
                <a:solidFill>
                  <a:srgbClr val="000D23"/>
                </a:solidFill>
                <a:cs typeface="+mn-ea"/>
                <a:sym typeface="+mn-lt"/>
              </a:rPr>
              <a:t>01</a:t>
            </a:r>
            <a:endParaRPr lang="zh-CN" altLang="en-US" sz="7200" b="1" dirty="0">
              <a:solidFill>
                <a:srgbClr val="000D23"/>
              </a:solidFill>
              <a:cs typeface="+mn-ea"/>
              <a:sym typeface="+mn-lt"/>
            </a:endParaRPr>
          </a:p>
        </p:txBody>
      </p:sp>
      <p:sp>
        <p:nvSpPr>
          <p:cNvPr id="16" name="文本框 15"/>
          <p:cNvSpPr txBox="1"/>
          <p:nvPr/>
        </p:nvSpPr>
        <p:spPr>
          <a:xfrm>
            <a:off x="5658069" y="4713082"/>
            <a:ext cx="5700712" cy="689997"/>
          </a:xfrm>
          <a:prstGeom prst="rect">
            <a:avLst/>
          </a:prstGeom>
          <a:noFill/>
        </p:spPr>
        <p:txBody>
          <a:bodyPr>
            <a:spAutoFit/>
          </a:bodyPr>
          <a:lstStyle/>
          <a:p>
            <a:pPr algn="ctr" eaLnBrk="1" fontAlgn="auto" hangingPunct="1">
              <a:lnSpc>
                <a:spcPts val="2500"/>
              </a:lnSpc>
              <a:spcBef>
                <a:spcPts val="0"/>
              </a:spcBef>
              <a:spcAft>
                <a:spcPts val="0"/>
              </a:spcAft>
              <a:defRPr/>
            </a:pPr>
            <a:r>
              <a:rPr lang="en-US" altLang="zh-CN" sz="1200" b="1" dirty="0">
                <a:solidFill>
                  <a:schemeClr val="bg1"/>
                </a:solidFill>
                <a:cs typeface="+mn-ea"/>
                <a:sym typeface="+mn-lt"/>
              </a:rPr>
              <a:t>Time would heal almost all wounds. If your wounds have not been healed up, please wait for a short while. </a:t>
            </a:r>
            <a:endParaRPr lang="zh-CN" altLang="en-US" sz="1200" b="1" dirty="0">
              <a:solidFill>
                <a:schemeClr val="bg1"/>
              </a:solidFill>
              <a:cs typeface="+mn-ea"/>
              <a:sym typeface="+mn-lt"/>
            </a:endParaRPr>
          </a:p>
        </p:txBody>
      </p:sp>
      <p:sp>
        <p:nvSpPr>
          <p:cNvPr id="18" name="文本框 17"/>
          <p:cNvSpPr txBox="1"/>
          <p:nvPr/>
        </p:nvSpPr>
        <p:spPr>
          <a:xfrm>
            <a:off x="7935964" y="339728"/>
            <a:ext cx="3103058" cy="400110"/>
          </a:xfrm>
          <a:prstGeom prst="rect">
            <a:avLst/>
          </a:prstGeom>
          <a:noFill/>
        </p:spPr>
        <p:txBody>
          <a:bodyPr wrap="square" rtlCol="0">
            <a:spAutoFit/>
          </a:bodyPr>
          <a:lstStyle/>
          <a:p>
            <a:pPr algn="dist"/>
            <a:r>
              <a:rPr lang="zh-CN" altLang="en-US" sz="2000" dirty="0">
                <a:solidFill>
                  <a:schemeClr val="bg1"/>
                </a:solidFill>
                <a:cs typeface="+mn-ea"/>
                <a:sym typeface="+mn-lt"/>
              </a:rPr>
              <a:t>保护环境 从我做起</a:t>
            </a:r>
            <a:endParaRPr lang="zh-CN" altLang="en-US" sz="2000" dirty="0">
              <a:solidFill>
                <a:schemeClr val="bg1"/>
              </a:solidFill>
              <a:cs typeface="+mn-ea"/>
              <a:sym typeface="+mn-lt"/>
            </a:endParaRPr>
          </a:p>
        </p:txBody>
      </p:sp>
      <p:sp>
        <p:nvSpPr>
          <p:cNvPr id="23" name="文本框 22"/>
          <p:cNvSpPr txBox="1"/>
          <p:nvPr/>
        </p:nvSpPr>
        <p:spPr>
          <a:xfrm>
            <a:off x="11071406" y="192325"/>
            <a:ext cx="1103980" cy="646331"/>
          </a:xfrm>
          <a:prstGeom prst="rect">
            <a:avLst/>
          </a:prstGeom>
          <a:noFill/>
        </p:spPr>
        <p:txBody>
          <a:bodyPr wrap="square" rtlCol="0">
            <a:spAutoFit/>
          </a:bodyPr>
          <a:lstStyle/>
          <a:p>
            <a:r>
              <a:rPr lang="en-US" altLang="zh-CN" sz="3600" dirty="0">
                <a:solidFill>
                  <a:schemeClr val="bg1"/>
                </a:solidFill>
                <a:cs typeface="+mn-ea"/>
                <a:sym typeface="+mn-lt"/>
              </a:rPr>
              <a:t>6.05</a:t>
            </a:r>
            <a:endParaRPr lang="zh-CN" altLang="en-US" sz="3600" dirty="0">
              <a:solidFill>
                <a:schemeClr val="bg1"/>
              </a:solidFill>
              <a:cs typeface="+mn-ea"/>
              <a:sym typeface="+mn-lt"/>
            </a:endParaRPr>
          </a:p>
        </p:txBody>
      </p:sp>
      <p:sp>
        <p:nvSpPr>
          <p:cNvPr id="24" name="文本框 23"/>
          <p:cNvSpPr txBox="1"/>
          <p:nvPr/>
        </p:nvSpPr>
        <p:spPr>
          <a:xfrm>
            <a:off x="11600030" y="1511413"/>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
        <p:nvSpPr>
          <p:cNvPr id="25" name="文本框 24"/>
          <p:cNvSpPr txBox="1"/>
          <p:nvPr/>
        </p:nvSpPr>
        <p:spPr>
          <a:xfrm>
            <a:off x="75092" y="1453951"/>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2000">
        <p15:prstTrans prst="wind"/>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750"/>
                                        <p:tgtEl>
                                          <p:spTgt spid="2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750"/>
                                        <p:tgtEl>
                                          <p:spTgt spid="1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750"/>
                                        <p:tgtEl>
                                          <p:spTgt spid="23"/>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4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5000"/>
                            </p:stCondLst>
                            <p:childTnLst>
                              <p:par>
                                <p:cTn id="29" presetID="21" presetClass="entr" presetSubtype="1"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1)">
                                      <p:cBhvr>
                                        <p:cTn id="31" dur="500"/>
                                        <p:tgtEl>
                                          <p:spTgt spid="11"/>
                                        </p:tgtEl>
                                      </p:cBhvr>
                                    </p:animEffect>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53" presetClass="entr" presetSubtype="16"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fltVal val="0"/>
                                          </p:val>
                                        </p:tav>
                                        <p:tav tm="100000">
                                          <p:val>
                                            <p:strVal val="#ppt_w"/>
                                          </p:val>
                                        </p:tav>
                                      </p:tavLst>
                                    </p:anim>
                                    <p:anim calcmode="lin" valueType="num">
                                      <p:cBhvr>
                                        <p:cTn id="42" dur="500" fill="hold"/>
                                        <p:tgtEl>
                                          <p:spTgt spid="2"/>
                                        </p:tgtEl>
                                        <p:attrNameLst>
                                          <p:attrName>ppt_h</p:attrName>
                                        </p:attrNameLst>
                                      </p:cBhvr>
                                      <p:tavLst>
                                        <p:tav tm="0">
                                          <p:val>
                                            <p:fltVal val="0"/>
                                          </p:val>
                                        </p:tav>
                                        <p:tav tm="100000">
                                          <p:val>
                                            <p:strVal val="#ppt_h"/>
                                          </p:val>
                                        </p:tav>
                                      </p:tavLst>
                                    </p:anim>
                                    <p:animEffect transition="in" filter="fade">
                                      <p:cBhvr>
                                        <p:cTn id="43" dur="500"/>
                                        <p:tgtEl>
                                          <p:spTgt spid="2"/>
                                        </p:tgtEl>
                                      </p:cBhvr>
                                    </p:animEffect>
                                  </p:childTnLst>
                                </p:cTn>
                              </p:par>
                            </p:childTnLst>
                          </p:cTn>
                        </p:par>
                        <p:par>
                          <p:cTn id="44" fill="hold">
                            <p:stCondLst>
                              <p:cond delay="6500"/>
                            </p:stCondLst>
                            <p:childTnLst>
                              <p:par>
                                <p:cTn id="45" presetID="45"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anim calcmode="lin" valueType="num">
                                      <p:cBhvr>
                                        <p:cTn id="48" dur="500" fill="hold"/>
                                        <p:tgtEl>
                                          <p:spTgt spid="14"/>
                                        </p:tgtEl>
                                        <p:attrNameLst>
                                          <p:attrName>ppt_w</p:attrName>
                                        </p:attrNameLst>
                                      </p:cBhvr>
                                      <p:tavLst>
                                        <p:tav tm="0" fmla="#ppt_w*sin(2.5*pi*$)">
                                          <p:val>
                                            <p:fltVal val="0"/>
                                          </p:val>
                                        </p:tav>
                                        <p:tav tm="100000">
                                          <p:val>
                                            <p:fltVal val="1"/>
                                          </p:val>
                                        </p:tav>
                                      </p:tavLst>
                                    </p:anim>
                                    <p:anim calcmode="lin" valueType="num">
                                      <p:cBhvr>
                                        <p:cTn id="49" dur="500" fill="hold"/>
                                        <p:tgtEl>
                                          <p:spTgt spid="14"/>
                                        </p:tgtEl>
                                        <p:attrNameLst>
                                          <p:attrName>ppt_h</p:attrName>
                                        </p:attrNameLst>
                                      </p:cBhvr>
                                      <p:tavLst>
                                        <p:tav tm="0">
                                          <p:val>
                                            <p:strVal val="#ppt_h"/>
                                          </p:val>
                                        </p:tav>
                                        <p:tav tm="100000">
                                          <p:val>
                                            <p:strVal val="#ppt_h"/>
                                          </p:val>
                                        </p:tav>
                                      </p:tavLst>
                                    </p:anim>
                                  </p:childTnLst>
                                </p:cTn>
                              </p:par>
                            </p:childTnLst>
                          </p:cTn>
                        </p:par>
                        <p:par>
                          <p:cTn id="50" fill="hold">
                            <p:stCondLst>
                              <p:cond delay="7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5"/>
                                        </p:tgtEl>
                                        <p:attrNameLst>
                                          <p:attrName>ppt_y</p:attrName>
                                        </p:attrNameLst>
                                      </p:cBhvr>
                                      <p:tavLst>
                                        <p:tav tm="0">
                                          <p:val>
                                            <p:strVal val="#ppt_y"/>
                                          </p:val>
                                        </p:tav>
                                        <p:tav tm="100000">
                                          <p:val>
                                            <p:strVal val="#ppt_y"/>
                                          </p:val>
                                        </p:tav>
                                      </p:tavLst>
                                    </p:anim>
                                    <p:anim calcmode="lin" valueType="num">
                                      <p:cBhvr>
                                        <p:cTn id="5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5"/>
                                        </p:tgtEl>
                                      </p:cBhvr>
                                    </p:animEffect>
                                  </p:childTnLst>
                                </p:cTn>
                              </p:par>
                            </p:childTnLst>
                          </p:cTn>
                        </p:par>
                        <p:par>
                          <p:cTn id="58" fill="hold">
                            <p:stCondLst>
                              <p:cond delay="6800"/>
                            </p:stCondLst>
                            <p:childTnLst>
                              <p:par>
                                <p:cTn id="59" presetID="2" presetClass="entr" presetSubtype="4"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animBg="1"/>
      <p:bldP spid="14" grpId="0"/>
      <p:bldP spid="16" grpId="0"/>
      <p:bldP spid="18" grpId="0"/>
      <p:bldP spid="23"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内容占位符 4097"/>
          <p:cNvSpPr txBox="1">
            <a:spLocks noChangeArrowheads="1"/>
          </p:cNvSpPr>
          <p:nvPr/>
        </p:nvSpPr>
        <p:spPr>
          <a:xfrm>
            <a:off x="750003" y="2616649"/>
            <a:ext cx="4910319" cy="4248472"/>
          </a:xfrm>
          <a:prstGeom prst="rect">
            <a:avLst/>
          </a:prstGeom>
        </p:spPr>
        <p:txBody>
          <a:bodyPr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FontTx/>
              <a:buNone/>
              <a:defRPr/>
            </a:pPr>
            <a:r>
              <a:rPr lang="zh-CN" altLang="en-US" sz="2400" dirty="0">
                <a:cs typeface="+mn-ea"/>
                <a:sym typeface="+mn-lt"/>
              </a:rPr>
              <a:t>          1972年6月5日联合国在瑞典首都斯德哥尔摩召开了联合国人类环境会议，会议通过了《人类环境宣言》，并提出将每年的6月5日定为“世界环境日”。</a:t>
            </a:r>
            <a:endParaRPr lang="zh-CN" altLang="en-US" sz="2400" dirty="0">
              <a:cs typeface="+mn-ea"/>
              <a:sym typeface="+mn-lt"/>
            </a:endParaRPr>
          </a:p>
        </p:txBody>
      </p:sp>
      <p:sp>
        <p:nvSpPr>
          <p:cNvPr id="16" name="文本框 15"/>
          <p:cNvSpPr txBox="1"/>
          <p:nvPr/>
        </p:nvSpPr>
        <p:spPr>
          <a:xfrm>
            <a:off x="836436" y="1894257"/>
            <a:ext cx="4801314" cy="825419"/>
          </a:xfrm>
          <a:prstGeom prst="rect">
            <a:avLst/>
          </a:prstGeom>
          <a:noFill/>
        </p:spPr>
        <p:txBody>
          <a:bodyPr wrap="none">
            <a:spAutoFit/>
          </a:bodyPr>
          <a:lstStyle/>
          <a:p>
            <a:pPr algn="ctr" eaLnBrk="1" fontAlgn="auto" hangingPunct="1">
              <a:lnSpc>
                <a:spcPct val="150000"/>
              </a:lnSpc>
              <a:spcBef>
                <a:spcPts val="0"/>
              </a:spcBef>
              <a:spcAft>
                <a:spcPts val="0"/>
              </a:spcAft>
              <a:defRPr/>
            </a:pPr>
            <a:r>
              <a:rPr lang="zh-CN" altLang="en-US" sz="3600" kern="10" dirty="0">
                <a:ln w="12700">
                  <a:noFill/>
                  <a:round/>
                </a:ln>
                <a:solidFill>
                  <a:srgbClr val="0E9D70"/>
                </a:solidFill>
                <a:cs typeface="+mn-ea"/>
                <a:sym typeface="+mn-lt"/>
              </a:rPr>
              <a:t>“世界环境日”的由来</a:t>
            </a:r>
            <a:endParaRPr lang="zh-CN" altLang="en-US" sz="3600" kern="10" dirty="0">
              <a:ln w="12700">
                <a:noFill/>
                <a:round/>
              </a:ln>
              <a:solidFill>
                <a:srgbClr val="0E9D70"/>
              </a:solidFill>
              <a:cs typeface="+mn-ea"/>
              <a:sym typeface="+mn-lt"/>
            </a:endParaRPr>
          </a:p>
        </p:txBody>
      </p:sp>
      <p:pic>
        <p:nvPicPr>
          <p:cNvPr id="19" name="图片 18" descr="D:\360安全浏览器下载\51miz-E1096783-D826B933.png51miz-E1096783-D826B933"/>
          <p:cNvPicPr>
            <a:picLocks noChangeAspect="1"/>
          </p:cNvPicPr>
          <p:nvPr/>
        </p:nvPicPr>
        <p:blipFill>
          <a:blip r:embed="rId1" cstate="screen"/>
          <a:srcRect/>
          <a:stretch>
            <a:fillRect/>
          </a:stretch>
        </p:blipFill>
        <p:spPr>
          <a:xfrm>
            <a:off x="6583045" y="1017905"/>
            <a:ext cx="5104130" cy="5102225"/>
          </a:xfrm>
          <a:prstGeom prst="rect">
            <a:avLst/>
          </a:prstGeom>
        </p:spPr>
      </p:pic>
      <p:sp>
        <p:nvSpPr>
          <p:cNvPr id="20" name="文本框 19"/>
          <p:cNvSpPr txBox="1"/>
          <p:nvPr/>
        </p:nvSpPr>
        <p:spPr>
          <a:xfrm>
            <a:off x="4443189" y="478413"/>
            <a:ext cx="3427540"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世界环境日由来</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5121"/>
          <p:cNvSpPr txBox="1">
            <a:spLocks noChangeArrowheads="1"/>
          </p:cNvSpPr>
          <p:nvPr/>
        </p:nvSpPr>
        <p:spPr>
          <a:xfrm>
            <a:off x="6087928" y="2053773"/>
            <a:ext cx="5181600" cy="4149898"/>
          </a:xfrm>
          <a:prstGeom prst="rect">
            <a:avLst/>
          </a:prstGeom>
        </p:spPr>
        <p:txBody>
          <a:bodyPr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FontTx/>
              <a:buNone/>
              <a:defRPr/>
            </a:pPr>
            <a:r>
              <a:rPr lang="zh-CN" altLang="en-US" sz="1800" dirty="0">
                <a:solidFill>
                  <a:schemeClr val="tx1">
                    <a:lumMod val="75000"/>
                    <a:lumOff val="25000"/>
                  </a:schemeClr>
                </a:solidFill>
                <a:cs typeface="+mn-ea"/>
                <a:sym typeface="+mn-lt"/>
              </a:rPr>
              <a:t>               </a:t>
            </a:r>
            <a:r>
              <a:rPr lang="zh-CN" altLang="en-US" sz="2800" dirty="0">
                <a:solidFill>
                  <a:schemeClr val="tx1">
                    <a:lumMod val="75000"/>
                    <a:lumOff val="25000"/>
                  </a:schemeClr>
                </a:solidFill>
                <a:cs typeface="+mn-ea"/>
                <a:sym typeface="+mn-lt"/>
              </a:rPr>
              <a:t>世界环境日的意义在于提醒全世界注意地球状况和人类活动对环境的危害。中国从1985年6月5日开始举办纪念世界环境日的活动。</a:t>
            </a:r>
            <a:endParaRPr lang="zh-CN" altLang="en-US" sz="2800" dirty="0">
              <a:solidFill>
                <a:schemeClr val="tx1">
                  <a:lumMod val="75000"/>
                  <a:lumOff val="25000"/>
                </a:schemeClr>
              </a:solidFill>
              <a:cs typeface="+mn-ea"/>
              <a:sym typeface="+mn-lt"/>
            </a:endParaRPr>
          </a:p>
        </p:txBody>
      </p:sp>
      <p:pic>
        <p:nvPicPr>
          <p:cNvPr id="4" name="图片 3" descr="D:\360安全浏览器下载\51miz-E1096779-8B0F1980.png51miz-E1096779-8B0F1980"/>
          <p:cNvPicPr>
            <a:picLocks noChangeAspect="1"/>
          </p:cNvPicPr>
          <p:nvPr/>
        </p:nvPicPr>
        <p:blipFill>
          <a:blip r:embed="rId1" cstate="screen"/>
          <a:srcRect/>
          <a:stretch>
            <a:fillRect/>
          </a:stretch>
        </p:blipFill>
        <p:spPr>
          <a:xfrm>
            <a:off x="1137285" y="1012825"/>
            <a:ext cx="5193665" cy="5190490"/>
          </a:xfrm>
          <a:prstGeom prst="rect">
            <a:avLst/>
          </a:prstGeom>
        </p:spPr>
      </p:pic>
      <p:sp>
        <p:nvSpPr>
          <p:cNvPr id="5" name="文本框 4"/>
          <p:cNvSpPr txBox="1"/>
          <p:nvPr/>
        </p:nvSpPr>
        <p:spPr>
          <a:xfrm>
            <a:off x="4443189" y="478413"/>
            <a:ext cx="3427540"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世界环境日由来</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6145"/>
          <p:cNvSpPr txBox="1">
            <a:spLocks noChangeArrowheads="1"/>
          </p:cNvSpPr>
          <p:nvPr/>
        </p:nvSpPr>
        <p:spPr>
          <a:xfrm>
            <a:off x="716280" y="1844824"/>
            <a:ext cx="5669280" cy="3514328"/>
          </a:xfrm>
          <a:prstGeom prst="rect">
            <a:avLst/>
          </a:prstGeom>
        </p:spPr>
        <p:txBody>
          <a:bodyPr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FontTx/>
              <a:buNone/>
              <a:defRPr/>
            </a:pPr>
            <a:r>
              <a:rPr lang="zh-CN" altLang="en-US" dirty="0">
                <a:solidFill>
                  <a:schemeClr val="tx1">
                    <a:lumMod val="75000"/>
                    <a:lumOff val="25000"/>
                  </a:schemeClr>
                </a:solidFill>
                <a:cs typeface="+mn-ea"/>
                <a:sym typeface="+mn-lt"/>
              </a:rPr>
              <a:t>          今年6月5日，是第42个世界环境日。此次世界环境日联合国确定的主题是“思前，食后，厉行节约。”  中国主题是“共呼吸，共奋斗”。</a:t>
            </a:r>
            <a:endParaRPr lang="zh-CN" altLang="en-US" dirty="0">
              <a:solidFill>
                <a:schemeClr val="tx1">
                  <a:lumMod val="75000"/>
                  <a:lumOff val="25000"/>
                </a:schemeClr>
              </a:solidFill>
              <a:cs typeface="+mn-ea"/>
              <a:sym typeface="+mn-lt"/>
            </a:endParaRPr>
          </a:p>
        </p:txBody>
      </p:sp>
      <p:pic>
        <p:nvPicPr>
          <p:cNvPr id="4" name="图片 3" descr="D:\360安全浏览器下载\51miz-E1096784-5F4730BC.png51miz-E1096784-5F4730BC"/>
          <p:cNvPicPr>
            <a:picLocks noChangeAspect="1"/>
          </p:cNvPicPr>
          <p:nvPr/>
        </p:nvPicPr>
        <p:blipFill>
          <a:blip r:embed="rId1" cstate="screen"/>
          <a:srcRect/>
          <a:stretch>
            <a:fillRect/>
          </a:stretch>
        </p:blipFill>
        <p:spPr>
          <a:xfrm>
            <a:off x="6870065" y="1492250"/>
            <a:ext cx="4679950" cy="4678045"/>
          </a:xfrm>
          <a:prstGeom prst="rect">
            <a:avLst/>
          </a:prstGeom>
        </p:spPr>
      </p:pic>
      <p:sp>
        <p:nvSpPr>
          <p:cNvPr id="5" name="文本框 4"/>
          <p:cNvSpPr txBox="1"/>
          <p:nvPr/>
        </p:nvSpPr>
        <p:spPr>
          <a:xfrm>
            <a:off x="4443189" y="478413"/>
            <a:ext cx="3427540"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世界环境日由来</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screen">
            <a:extLst>
              <a:ext uri="{BEBA8EAE-BF5A-486C-A8C5-ECC9F3942E4B}">
                <a14:imgProps xmlns:a14="http://schemas.microsoft.com/office/drawing/2010/main">
                  <a14:imgLayer r:embed="rId2">
                    <a14:imgEffect>
                      <a14:saturation sat="200000"/>
                    </a14:imgEffect>
                  </a14:imgLayer>
                </a14:imgProps>
              </a:ext>
            </a:extLst>
          </a:blip>
          <a:srcRect/>
          <a:stretch>
            <a:fillRect/>
          </a:stretch>
        </p:blipFill>
        <p:spPr>
          <a:xfrm rot="5400000">
            <a:off x="2669922" y="-2664076"/>
            <a:ext cx="6858000" cy="12186153"/>
          </a:xfrm>
          <a:prstGeom prst="rect">
            <a:avLst/>
          </a:prstGeom>
        </p:spPr>
      </p:pic>
      <p:pic>
        <p:nvPicPr>
          <p:cNvPr id="17" name="图片 16" descr="D:\360安全浏览器下载\51miz-E1078280-B44FE8D7.png51miz-E1078280-B44FE8D7"/>
          <p:cNvPicPr>
            <a:picLocks noChangeAspect="1"/>
          </p:cNvPicPr>
          <p:nvPr/>
        </p:nvPicPr>
        <p:blipFill>
          <a:blip r:embed="rId3" cstate="screen"/>
          <a:srcRect/>
          <a:stretch>
            <a:fillRect/>
          </a:stretch>
        </p:blipFill>
        <p:spPr>
          <a:xfrm>
            <a:off x="-162321" y="751705"/>
            <a:ext cx="6262310" cy="6261735"/>
          </a:xfrm>
          <a:prstGeom prst="rect">
            <a:avLst/>
          </a:prstGeom>
        </p:spPr>
      </p:pic>
      <p:pic>
        <p:nvPicPr>
          <p:cNvPr id="22" name="图片 21" descr="D:\360安全浏览器下载\51miz-E1078280-B44FE8D7.png51miz-E1078280-B44FE8D7"/>
          <p:cNvPicPr>
            <a:picLocks noChangeAspect="1"/>
          </p:cNvPicPr>
          <p:nvPr/>
        </p:nvPicPr>
        <p:blipFill>
          <a:blip r:embed="rId3" cstate="screen"/>
          <a:srcRect/>
          <a:stretch>
            <a:fillRect/>
          </a:stretch>
        </p:blipFill>
        <p:spPr>
          <a:xfrm>
            <a:off x="6246825" y="751721"/>
            <a:ext cx="6262310" cy="6261735"/>
          </a:xfrm>
          <a:prstGeom prst="rect">
            <a:avLst/>
          </a:prstGeom>
        </p:spPr>
      </p:pic>
      <p:pic>
        <p:nvPicPr>
          <p:cNvPr id="7" name="图片 6" descr="D:\360安全浏览器下载\51miz-E1086772-2E782125.png51miz-E1086772-2E782125"/>
          <p:cNvPicPr>
            <a:picLocks noChangeAspect="1"/>
          </p:cNvPicPr>
          <p:nvPr/>
        </p:nvPicPr>
        <p:blipFill>
          <a:blip r:embed="rId4" cstate="screen"/>
          <a:srcRect/>
          <a:stretch>
            <a:fillRect/>
          </a:stretch>
        </p:blipFill>
        <p:spPr>
          <a:xfrm>
            <a:off x="6720840" y="1840865"/>
            <a:ext cx="3457575" cy="1771015"/>
          </a:xfrm>
          <a:prstGeom prst="rect">
            <a:avLst/>
          </a:prstGeom>
        </p:spPr>
      </p:pic>
      <p:pic>
        <p:nvPicPr>
          <p:cNvPr id="11" name="图片 10" descr="D:\360安全浏览器下载\51miz-E1096783-D826B933.png51miz-E1096783-D826B933"/>
          <p:cNvPicPr>
            <a:picLocks noChangeAspect="1"/>
          </p:cNvPicPr>
          <p:nvPr/>
        </p:nvPicPr>
        <p:blipFill>
          <a:blip r:embed="rId5" cstate="screen"/>
          <a:srcRect/>
          <a:stretch>
            <a:fillRect/>
          </a:stretch>
        </p:blipFill>
        <p:spPr>
          <a:xfrm flipH="1">
            <a:off x="5715" y="339725"/>
            <a:ext cx="6518275" cy="6514465"/>
          </a:xfrm>
          <a:prstGeom prst="rect">
            <a:avLst/>
          </a:prstGeom>
        </p:spPr>
      </p:pic>
      <p:sp>
        <p:nvSpPr>
          <p:cNvPr id="15" name="文本框 14"/>
          <p:cNvSpPr txBox="1"/>
          <p:nvPr/>
        </p:nvSpPr>
        <p:spPr>
          <a:xfrm>
            <a:off x="5931245" y="3797241"/>
            <a:ext cx="5220055" cy="1015663"/>
          </a:xfrm>
          <a:prstGeom prst="rect">
            <a:avLst/>
          </a:prstGeom>
          <a:noFill/>
        </p:spPr>
        <p:txBody>
          <a:bodyPr vert="horz" wrap="square">
            <a:spAutoFit/>
          </a:bodyPr>
          <a:lstStyle/>
          <a:p>
            <a:pPr algn="dist" defTabSz="914400" eaLnBrk="1" fontAlgn="auto" hangingPunct="1">
              <a:spcBef>
                <a:spcPts val="0"/>
              </a:spcBef>
              <a:spcAft>
                <a:spcPts val="0"/>
              </a:spcAft>
              <a:defRPr/>
            </a:pPr>
            <a:r>
              <a:rPr lang="zh-CN" altLang="en-US" sz="6000" b="1" dirty="0">
                <a:solidFill>
                  <a:schemeClr val="bg1"/>
                </a:solidFill>
                <a:cs typeface="+mn-ea"/>
                <a:sym typeface="+mn-lt"/>
              </a:rPr>
              <a:t>环境的影响</a:t>
            </a:r>
            <a:endParaRPr lang="zh-CN" altLang="en-US" sz="6000" b="1" dirty="0">
              <a:solidFill>
                <a:schemeClr val="bg1"/>
              </a:solidFill>
              <a:cs typeface="+mn-ea"/>
              <a:sym typeface="+mn-lt"/>
            </a:endParaRPr>
          </a:p>
        </p:txBody>
      </p:sp>
      <p:sp>
        <p:nvSpPr>
          <p:cNvPr id="2" name="椭圆 1"/>
          <p:cNvSpPr/>
          <p:nvPr/>
        </p:nvSpPr>
        <p:spPr>
          <a:xfrm>
            <a:off x="7918296" y="2746256"/>
            <a:ext cx="1088544" cy="10942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7788267" y="2590214"/>
            <a:ext cx="1322798" cy="1200329"/>
          </a:xfrm>
          <a:prstGeom prst="rect">
            <a:avLst/>
          </a:prstGeom>
          <a:noFill/>
        </p:spPr>
        <p:txBody>
          <a:bodyPr wrap="none">
            <a:spAutoFit/>
          </a:bodyPr>
          <a:lstStyle/>
          <a:p>
            <a:pPr algn="ctr" defTabSz="914400" eaLnBrk="1" fontAlgn="auto" hangingPunct="1">
              <a:spcBef>
                <a:spcPts val="0"/>
              </a:spcBef>
              <a:spcAft>
                <a:spcPts val="0"/>
              </a:spcAft>
              <a:defRPr/>
            </a:pPr>
            <a:r>
              <a:rPr lang="en-US" altLang="zh-CN" sz="7200" b="1" dirty="0">
                <a:solidFill>
                  <a:srgbClr val="000D23"/>
                </a:solidFill>
                <a:cs typeface="+mn-ea"/>
                <a:sym typeface="+mn-lt"/>
              </a:rPr>
              <a:t>02</a:t>
            </a:r>
            <a:endParaRPr lang="zh-CN" altLang="en-US" sz="7200" b="1" dirty="0">
              <a:solidFill>
                <a:srgbClr val="000D23"/>
              </a:solidFill>
              <a:cs typeface="+mn-ea"/>
              <a:sym typeface="+mn-lt"/>
            </a:endParaRPr>
          </a:p>
        </p:txBody>
      </p:sp>
      <p:sp>
        <p:nvSpPr>
          <p:cNvPr id="16" name="文本框 15"/>
          <p:cNvSpPr txBox="1"/>
          <p:nvPr/>
        </p:nvSpPr>
        <p:spPr>
          <a:xfrm>
            <a:off x="5658069" y="4713082"/>
            <a:ext cx="5700712" cy="689997"/>
          </a:xfrm>
          <a:prstGeom prst="rect">
            <a:avLst/>
          </a:prstGeom>
          <a:noFill/>
        </p:spPr>
        <p:txBody>
          <a:bodyPr>
            <a:spAutoFit/>
          </a:bodyPr>
          <a:lstStyle/>
          <a:p>
            <a:pPr algn="ctr" eaLnBrk="1" fontAlgn="auto" hangingPunct="1">
              <a:lnSpc>
                <a:spcPts val="2500"/>
              </a:lnSpc>
              <a:spcBef>
                <a:spcPts val="0"/>
              </a:spcBef>
              <a:spcAft>
                <a:spcPts val="0"/>
              </a:spcAft>
              <a:defRPr/>
            </a:pPr>
            <a:r>
              <a:rPr lang="en-US" altLang="zh-CN" sz="1200" b="1" dirty="0">
                <a:solidFill>
                  <a:schemeClr val="bg1"/>
                </a:solidFill>
                <a:cs typeface="+mn-ea"/>
                <a:sym typeface="+mn-lt"/>
              </a:rPr>
              <a:t>Time would heal almost all wounds. If your wounds have not been healed up, please wait for a short while. </a:t>
            </a:r>
            <a:endParaRPr lang="zh-CN" altLang="en-US" sz="1200" b="1" dirty="0">
              <a:solidFill>
                <a:schemeClr val="bg1"/>
              </a:solidFill>
              <a:cs typeface="+mn-ea"/>
              <a:sym typeface="+mn-lt"/>
            </a:endParaRPr>
          </a:p>
        </p:txBody>
      </p:sp>
      <p:sp>
        <p:nvSpPr>
          <p:cNvPr id="18" name="文本框 17"/>
          <p:cNvSpPr txBox="1"/>
          <p:nvPr/>
        </p:nvSpPr>
        <p:spPr>
          <a:xfrm>
            <a:off x="7935964" y="339728"/>
            <a:ext cx="3103058" cy="400110"/>
          </a:xfrm>
          <a:prstGeom prst="rect">
            <a:avLst/>
          </a:prstGeom>
          <a:noFill/>
        </p:spPr>
        <p:txBody>
          <a:bodyPr wrap="square" rtlCol="0">
            <a:spAutoFit/>
          </a:bodyPr>
          <a:lstStyle/>
          <a:p>
            <a:pPr algn="dist"/>
            <a:r>
              <a:rPr lang="zh-CN" altLang="en-US" sz="2000" dirty="0">
                <a:solidFill>
                  <a:schemeClr val="bg1"/>
                </a:solidFill>
                <a:cs typeface="+mn-ea"/>
                <a:sym typeface="+mn-lt"/>
              </a:rPr>
              <a:t>保护环境 从我做起</a:t>
            </a:r>
            <a:endParaRPr lang="zh-CN" altLang="en-US" sz="2000" dirty="0">
              <a:solidFill>
                <a:schemeClr val="bg1"/>
              </a:solidFill>
              <a:cs typeface="+mn-ea"/>
              <a:sym typeface="+mn-lt"/>
            </a:endParaRPr>
          </a:p>
        </p:txBody>
      </p:sp>
      <p:sp>
        <p:nvSpPr>
          <p:cNvPr id="23" name="文本框 22"/>
          <p:cNvSpPr txBox="1"/>
          <p:nvPr/>
        </p:nvSpPr>
        <p:spPr>
          <a:xfrm>
            <a:off x="11071406" y="192325"/>
            <a:ext cx="1103980" cy="646331"/>
          </a:xfrm>
          <a:prstGeom prst="rect">
            <a:avLst/>
          </a:prstGeom>
          <a:noFill/>
        </p:spPr>
        <p:txBody>
          <a:bodyPr wrap="square" rtlCol="0">
            <a:spAutoFit/>
          </a:bodyPr>
          <a:lstStyle/>
          <a:p>
            <a:r>
              <a:rPr lang="en-US" altLang="zh-CN" sz="3600" dirty="0">
                <a:solidFill>
                  <a:schemeClr val="bg1"/>
                </a:solidFill>
                <a:cs typeface="+mn-ea"/>
                <a:sym typeface="+mn-lt"/>
              </a:rPr>
              <a:t>6.05</a:t>
            </a:r>
            <a:endParaRPr lang="zh-CN" altLang="en-US" sz="3600" dirty="0">
              <a:solidFill>
                <a:schemeClr val="bg1"/>
              </a:solidFill>
              <a:cs typeface="+mn-ea"/>
              <a:sym typeface="+mn-lt"/>
            </a:endParaRPr>
          </a:p>
        </p:txBody>
      </p:sp>
      <p:sp>
        <p:nvSpPr>
          <p:cNvPr id="24" name="文本框 23"/>
          <p:cNvSpPr txBox="1"/>
          <p:nvPr/>
        </p:nvSpPr>
        <p:spPr>
          <a:xfrm>
            <a:off x="11600030" y="1511413"/>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
        <p:nvSpPr>
          <p:cNvPr id="25" name="文本框 24"/>
          <p:cNvSpPr txBox="1"/>
          <p:nvPr/>
        </p:nvSpPr>
        <p:spPr>
          <a:xfrm>
            <a:off x="75092" y="1453951"/>
            <a:ext cx="492443" cy="3369760"/>
          </a:xfrm>
          <a:prstGeom prst="rect">
            <a:avLst/>
          </a:prstGeom>
          <a:noFill/>
        </p:spPr>
        <p:txBody>
          <a:bodyPr vert="eaVert" wrap="square" rtlCol="0">
            <a:spAutoFit/>
          </a:bodyPr>
          <a:lstStyle/>
          <a:p>
            <a:pPr algn="dist"/>
            <a:r>
              <a:rPr lang="zh-CN" altLang="en-US" sz="2000" dirty="0">
                <a:solidFill>
                  <a:schemeClr val="bg1"/>
                </a:solidFill>
                <a:cs typeface="+mn-ea"/>
                <a:sym typeface="+mn-lt"/>
              </a:rPr>
              <a:t>世</a:t>
            </a:r>
            <a:r>
              <a:rPr lang="en-US" altLang="zh-CN" sz="2000" dirty="0">
                <a:solidFill>
                  <a:schemeClr val="bg1"/>
                </a:solidFill>
                <a:cs typeface="+mn-ea"/>
                <a:sym typeface="+mn-lt"/>
              </a:rPr>
              <a:t>/</a:t>
            </a:r>
            <a:r>
              <a:rPr lang="zh-CN" altLang="en-US" sz="2000" dirty="0">
                <a:solidFill>
                  <a:schemeClr val="bg1"/>
                </a:solidFill>
                <a:cs typeface="+mn-ea"/>
                <a:sym typeface="+mn-lt"/>
              </a:rPr>
              <a:t>界</a:t>
            </a:r>
            <a:r>
              <a:rPr lang="en-US" altLang="zh-CN" sz="2000" dirty="0">
                <a:solidFill>
                  <a:schemeClr val="bg1"/>
                </a:solidFill>
                <a:cs typeface="+mn-ea"/>
                <a:sym typeface="+mn-lt"/>
              </a:rPr>
              <a:t>/</a:t>
            </a:r>
            <a:r>
              <a:rPr lang="zh-CN" altLang="en-US" sz="2000" dirty="0">
                <a:solidFill>
                  <a:schemeClr val="bg1"/>
                </a:solidFill>
                <a:cs typeface="+mn-ea"/>
                <a:sym typeface="+mn-lt"/>
              </a:rPr>
              <a:t>环</a:t>
            </a:r>
            <a:r>
              <a:rPr lang="en-US" altLang="zh-CN" sz="2000" dirty="0">
                <a:solidFill>
                  <a:schemeClr val="bg1"/>
                </a:solidFill>
                <a:cs typeface="+mn-ea"/>
                <a:sym typeface="+mn-lt"/>
              </a:rPr>
              <a:t>/</a:t>
            </a:r>
            <a:r>
              <a:rPr lang="zh-CN" altLang="en-US" sz="2000" dirty="0">
                <a:solidFill>
                  <a:schemeClr val="bg1"/>
                </a:solidFill>
                <a:cs typeface="+mn-ea"/>
                <a:sym typeface="+mn-lt"/>
              </a:rPr>
              <a:t>境</a:t>
            </a:r>
            <a:r>
              <a:rPr lang="en-US" altLang="zh-CN" sz="2000" dirty="0">
                <a:solidFill>
                  <a:schemeClr val="bg1"/>
                </a:solidFill>
                <a:cs typeface="+mn-ea"/>
                <a:sym typeface="+mn-lt"/>
              </a:rPr>
              <a:t>/</a:t>
            </a:r>
            <a:r>
              <a:rPr lang="zh-CN" altLang="en-US" sz="2000" dirty="0">
                <a:solidFill>
                  <a:schemeClr val="bg1"/>
                </a:solidFill>
                <a:cs typeface="+mn-ea"/>
                <a:sym typeface="+mn-lt"/>
              </a:rPr>
              <a:t>日</a:t>
            </a:r>
            <a:endParaRPr lang="zh-CN" altLang="en-US" sz="20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2000">
        <p15:prstTrans prst="wind"/>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750"/>
                                        <p:tgtEl>
                                          <p:spTgt spid="2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750"/>
                                        <p:tgtEl>
                                          <p:spTgt spid="1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750"/>
                                        <p:tgtEl>
                                          <p:spTgt spid="23"/>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4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5000"/>
                            </p:stCondLst>
                            <p:childTnLst>
                              <p:par>
                                <p:cTn id="29" presetID="21" presetClass="entr" presetSubtype="1"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1)">
                                      <p:cBhvr>
                                        <p:cTn id="31" dur="500"/>
                                        <p:tgtEl>
                                          <p:spTgt spid="11"/>
                                        </p:tgtEl>
                                      </p:cBhvr>
                                    </p:animEffect>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53" presetClass="entr" presetSubtype="16"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fltVal val="0"/>
                                          </p:val>
                                        </p:tav>
                                        <p:tav tm="100000">
                                          <p:val>
                                            <p:strVal val="#ppt_w"/>
                                          </p:val>
                                        </p:tav>
                                      </p:tavLst>
                                    </p:anim>
                                    <p:anim calcmode="lin" valueType="num">
                                      <p:cBhvr>
                                        <p:cTn id="42" dur="500" fill="hold"/>
                                        <p:tgtEl>
                                          <p:spTgt spid="2"/>
                                        </p:tgtEl>
                                        <p:attrNameLst>
                                          <p:attrName>ppt_h</p:attrName>
                                        </p:attrNameLst>
                                      </p:cBhvr>
                                      <p:tavLst>
                                        <p:tav tm="0">
                                          <p:val>
                                            <p:fltVal val="0"/>
                                          </p:val>
                                        </p:tav>
                                        <p:tav tm="100000">
                                          <p:val>
                                            <p:strVal val="#ppt_h"/>
                                          </p:val>
                                        </p:tav>
                                      </p:tavLst>
                                    </p:anim>
                                    <p:animEffect transition="in" filter="fade">
                                      <p:cBhvr>
                                        <p:cTn id="43" dur="500"/>
                                        <p:tgtEl>
                                          <p:spTgt spid="2"/>
                                        </p:tgtEl>
                                      </p:cBhvr>
                                    </p:animEffect>
                                  </p:childTnLst>
                                </p:cTn>
                              </p:par>
                            </p:childTnLst>
                          </p:cTn>
                        </p:par>
                        <p:par>
                          <p:cTn id="44" fill="hold">
                            <p:stCondLst>
                              <p:cond delay="6500"/>
                            </p:stCondLst>
                            <p:childTnLst>
                              <p:par>
                                <p:cTn id="45" presetID="45"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anim calcmode="lin" valueType="num">
                                      <p:cBhvr>
                                        <p:cTn id="48" dur="500" fill="hold"/>
                                        <p:tgtEl>
                                          <p:spTgt spid="14"/>
                                        </p:tgtEl>
                                        <p:attrNameLst>
                                          <p:attrName>ppt_w</p:attrName>
                                        </p:attrNameLst>
                                      </p:cBhvr>
                                      <p:tavLst>
                                        <p:tav tm="0" fmla="#ppt_w*sin(2.5*pi*$)">
                                          <p:val>
                                            <p:fltVal val="0"/>
                                          </p:val>
                                        </p:tav>
                                        <p:tav tm="100000">
                                          <p:val>
                                            <p:fltVal val="1"/>
                                          </p:val>
                                        </p:tav>
                                      </p:tavLst>
                                    </p:anim>
                                    <p:anim calcmode="lin" valueType="num">
                                      <p:cBhvr>
                                        <p:cTn id="49" dur="500" fill="hold"/>
                                        <p:tgtEl>
                                          <p:spTgt spid="14"/>
                                        </p:tgtEl>
                                        <p:attrNameLst>
                                          <p:attrName>ppt_h</p:attrName>
                                        </p:attrNameLst>
                                      </p:cBhvr>
                                      <p:tavLst>
                                        <p:tav tm="0">
                                          <p:val>
                                            <p:strVal val="#ppt_h"/>
                                          </p:val>
                                        </p:tav>
                                        <p:tav tm="100000">
                                          <p:val>
                                            <p:strVal val="#ppt_h"/>
                                          </p:val>
                                        </p:tav>
                                      </p:tavLst>
                                    </p:anim>
                                  </p:childTnLst>
                                </p:cTn>
                              </p:par>
                            </p:childTnLst>
                          </p:cTn>
                        </p:par>
                        <p:par>
                          <p:cTn id="50" fill="hold">
                            <p:stCondLst>
                              <p:cond delay="70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5"/>
                                        </p:tgtEl>
                                        <p:attrNameLst>
                                          <p:attrName>ppt_y</p:attrName>
                                        </p:attrNameLst>
                                      </p:cBhvr>
                                      <p:tavLst>
                                        <p:tav tm="0">
                                          <p:val>
                                            <p:strVal val="#ppt_y"/>
                                          </p:val>
                                        </p:tav>
                                        <p:tav tm="100000">
                                          <p:val>
                                            <p:strVal val="#ppt_y"/>
                                          </p:val>
                                        </p:tav>
                                      </p:tavLst>
                                    </p:anim>
                                    <p:anim calcmode="lin" valueType="num">
                                      <p:cBhvr>
                                        <p:cTn id="5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5"/>
                                        </p:tgtEl>
                                      </p:cBhvr>
                                    </p:animEffect>
                                  </p:childTnLst>
                                </p:cTn>
                              </p:par>
                            </p:childTnLst>
                          </p:cTn>
                        </p:par>
                        <p:par>
                          <p:cTn id="58" fill="hold">
                            <p:stCondLst>
                              <p:cond delay="6699"/>
                            </p:stCondLst>
                            <p:childTnLst>
                              <p:par>
                                <p:cTn id="59" presetID="2" presetClass="entr" presetSubtype="4"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animBg="1"/>
      <p:bldP spid="14" grpId="0"/>
      <p:bldP spid="16" grpId="0"/>
      <p:bldP spid="18"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3215680" y="1916832"/>
            <a:ext cx="7088188" cy="92333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5400" dirty="0">
                <a:solidFill>
                  <a:srgbClr val="0E9D70"/>
                </a:solidFill>
                <a:latin typeface="+mn-lt"/>
                <a:ea typeface="+mn-ea"/>
                <a:cs typeface="+mn-ea"/>
                <a:sym typeface="+mn-lt"/>
              </a:rPr>
              <a:t>猜一猜：这是什么？</a:t>
            </a:r>
            <a:endParaRPr lang="zh-CN" altLang="en-US" sz="5400" dirty="0">
              <a:solidFill>
                <a:srgbClr val="0E9D70"/>
              </a:solidFill>
              <a:latin typeface="+mn-lt"/>
              <a:ea typeface="+mn-ea"/>
              <a:cs typeface="+mn-ea"/>
              <a:sym typeface="+mn-lt"/>
            </a:endParaRPr>
          </a:p>
        </p:txBody>
      </p:sp>
      <p:sp>
        <p:nvSpPr>
          <p:cNvPr id="3" name="文本框 2"/>
          <p:cNvSpPr txBox="1">
            <a:spLocks noChangeArrowheads="1"/>
          </p:cNvSpPr>
          <p:nvPr/>
        </p:nvSpPr>
        <p:spPr bwMode="auto">
          <a:xfrm>
            <a:off x="4464581" y="3114933"/>
            <a:ext cx="3384376" cy="183024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50000"/>
              </a:lnSpc>
              <a:spcBef>
                <a:spcPts val="0"/>
              </a:spcBef>
              <a:spcAft>
                <a:spcPts val="0"/>
              </a:spcAft>
              <a:defRPr/>
            </a:pPr>
            <a:r>
              <a:rPr lang="zh-CN" altLang="en-US" sz="4000" dirty="0">
                <a:solidFill>
                  <a:schemeClr val="tx1">
                    <a:lumMod val="75000"/>
                    <a:lumOff val="25000"/>
                  </a:schemeClr>
                </a:solidFill>
                <a:latin typeface="+mn-lt"/>
                <a:ea typeface="+mn-ea"/>
                <a:cs typeface="+mn-ea"/>
                <a:sym typeface="+mn-lt"/>
              </a:rPr>
              <a:t>谜底：沙尘暴</a:t>
            </a:r>
            <a:endParaRPr lang="zh-CN" altLang="en-US" sz="4000" dirty="0">
              <a:solidFill>
                <a:schemeClr val="tx1">
                  <a:lumMod val="75000"/>
                  <a:lumOff val="25000"/>
                </a:schemeClr>
              </a:solidFill>
              <a:latin typeface="+mn-lt"/>
              <a:ea typeface="+mn-ea"/>
              <a:cs typeface="+mn-ea"/>
              <a:sym typeface="+mn-lt"/>
            </a:endParaRPr>
          </a:p>
          <a:p>
            <a:pPr eaLnBrk="1" fontAlgn="auto" hangingPunct="1">
              <a:lnSpc>
                <a:spcPct val="150000"/>
              </a:lnSpc>
              <a:spcBef>
                <a:spcPts val="0"/>
              </a:spcBef>
              <a:spcAft>
                <a:spcPts val="0"/>
              </a:spcAft>
              <a:defRPr/>
            </a:pPr>
            <a:r>
              <a:rPr lang="zh-CN" altLang="en-US" sz="4000" dirty="0">
                <a:solidFill>
                  <a:schemeClr val="tx1">
                    <a:lumMod val="75000"/>
                    <a:lumOff val="25000"/>
                  </a:schemeClr>
                </a:solidFill>
                <a:latin typeface="+mn-lt"/>
                <a:ea typeface="+mn-ea"/>
                <a:cs typeface="+mn-ea"/>
                <a:sym typeface="+mn-lt"/>
              </a:rPr>
              <a:t>你猜对了吗？</a:t>
            </a:r>
            <a:endParaRPr lang="zh-CN" altLang="en-US" sz="4000" dirty="0">
              <a:solidFill>
                <a:schemeClr val="tx1">
                  <a:lumMod val="75000"/>
                  <a:lumOff val="25000"/>
                </a:schemeClr>
              </a:solidFill>
              <a:latin typeface="+mn-lt"/>
              <a:ea typeface="+mn-ea"/>
              <a:cs typeface="+mn-ea"/>
              <a:sym typeface="+mn-lt"/>
            </a:endParaRPr>
          </a:p>
        </p:txBody>
      </p:sp>
      <p:pic>
        <p:nvPicPr>
          <p:cNvPr id="5" name="图片 4" descr="D:\360安全浏览器下载\51miz-E1119713-FA8E8871.png51miz-E1119713-FA8E8871"/>
          <p:cNvPicPr>
            <a:picLocks noChangeAspect="1"/>
          </p:cNvPicPr>
          <p:nvPr/>
        </p:nvPicPr>
        <p:blipFill>
          <a:blip r:embed="rId1" cstate="screen"/>
          <a:srcRect/>
          <a:stretch>
            <a:fillRect/>
          </a:stretch>
        </p:blipFill>
        <p:spPr>
          <a:xfrm>
            <a:off x="1394460" y="3406140"/>
            <a:ext cx="2286000" cy="2286000"/>
          </a:xfrm>
          <a:prstGeom prst="rect">
            <a:avLst/>
          </a:prstGeom>
        </p:spPr>
      </p:pic>
      <p:pic>
        <p:nvPicPr>
          <p:cNvPr id="6" name="图片 5" descr="D:\360安全浏览器下载\51miz-E1119713-FA8E8871.png51miz-E1119713-FA8E8871"/>
          <p:cNvPicPr>
            <a:picLocks noChangeAspect="1"/>
          </p:cNvPicPr>
          <p:nvPr/>
        </p:nvPicPr>
        <p:blipFill>
          <a:blip r:embed="rId2" cstate="screen"/>
          <a:srcRect/>
          <a:stretch>
            <a:fillRect/>
          </a:stretch>
        </p:blipFill>
        <p:spPr>
          <a:xfrm flipH="1">
            <a:off x="8626920" y="3440847"/>
            <a:ext cx="2255520" cy="2256155"/>
          </a:xfrm>
          <a:prstGeom prst="rect">
            <a:avLst/>
          </a:prstGeom>
        </p:spPr>
      </p:pic>
      <p:sp>
        <p:nvSpPr>
          <p:cNvPr id="7" name="文本框 6"/>
          <p:cNvSpPr txBox="1"/>
          <p:nvPr/>
        </p:nvSpPr>
        <p:spPr>
          <a:xfrm>
            <a:off x="4910464" y="478413"/>
            <a:ext cx="2492991"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环境的影响</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par>
                          <p:cTn id="20" fill="hold">
                            <p:stCondLst>
                              <p:cond delay="1500"/>
                            </p:stCondLst>
                            <p:childTnLst>
                              <p:par>
                                <p:cTn id="21" presetID="2" presetClass="entr" presetSubtype="4" fill="hold" grpId="5"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p:bldP spid="3" grpId="1" bldLvl="0"/>
      <p:bldP spid="3" grpId="2" bldLvl="0"/>
      <p:bldP spid="3" grpId="3" bldLvl="0"/>
      <p:bldP spid="3" grpId="4" bldLvl="0"/>
      <p:bldP spid="3" grpId="5"/>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8196"/>
          <p:cNvSpPr txBox="1">
            <a:spLocks noChangeArrowheads="1"/>
          </p:cNvSpPr>
          <p:nvPr/>
        </p:nvSpPr>
        <p:spPr bwMode="auto">
          <a:xfrm>
            <a:off x="6054482" y="1725168"/>
            <a:ext cx="5275262" cy="350865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50000"/>
              </a:lnSpc>
              <a:spcBef>
                <a:spcPct val="50000"/>
              </a:spcBef>
              <a:spcAft>
                <a:spcPts val="0"/>
              </a:spcAft>
              <a:defRPr/>
            </a:pPr>
            <a:r>
              <a:rPr lang="zh-CN" altLang="en-US" sz="3600" dirty="0">
                <a:solidFill>
                  <a:schemeClr val="tx1">
                    <a:lumMod val="75000"/>
                    <a:lumOff val="25000"/>
                  </a:schemeClr>
                </a:solidFill>
                <a:latin typeface="+mn-lt"/>
                <a:ea typeface="+mn-ea"/>
                <a:cs typeface="+mn-ea"/>
                <a:sym typeface="+mn-lt"/>
              </a:rPr>
              <a:t>    </a:t>
            </a:r>
            <a:r>
              <a:rPr lang="zh-CN" altLang="en-US" sz="2800" dirty="0">
                <a:solidFill>
                  <a:schemeClr val="tx1">
                    <a:lumMod val="75000"/>
                    <a:lumOff val="25000"/>
                  </a:schemeClr>
                </a:solidFill>
                <a:latin typeface="+mn-lt"/>
                <a:ea typeface="+mn-ea"/>
                <a:cs typeface="+mn-ea"/>
                <a:sym typeface="+mn-lt"/>
              </a:rPr>
              <a:t>1993年5月5日，新疆、甘肃、内蒙古、宁夏等省，遭遇特大沙尘暴，造成85人死亡，264人受伤，12万头牲畜死亡或丢失。农作物受损面积560 万亩。</a:t>
            </a:r>
            <a:endParaRPr lang="zh-CN" altLang="en-US" sz="2800" dirty="0">
              <a:solidFill>
                <a:schemeClr val="tx1">
                  <a:lumMod val="75000"/>
                  <a:lumOff val="25000"/>
                </a:schemeClr>
              </a:solidFill>
              <a:latin typeface="+mn-lt"/>
              <a:ea typeface="+mn-ea"/>
              <a:cs typeface="+mn-ea"/>
              <a:sym typeface="+mn-lt"/>
            </a:endParaRPr>
          </a:p>
        </p:txBody>
      </p:sp>
      <p:pic>
        <p:nvPicPr>
          <p:cNvPr id="4" name="图片 3" descr="D:\360安全浏览器下载\51miz-E1116860-0964873E.png51miz-E1116860-0964873E"/>
          <p:cNvPicPr>
            <a:picLocks noChangeAspect="1"/>
          </p:cNvPicPr>
          <p:nvPr/>
        </p:nvPicPr>
        <p:blipFill>
          <a:blip r:embed="rId1" cstate="screen"/>
          <a:srcRect/>
          <a:stretch>
            <a:fillRect/>
          </a:stretch>
        </p:blipFill>
        <p:spPr>
          <a:xfrm>
            <a:off x="670560" y="1907223"/>
            <a:ext cx="5379720" cy="4034155"/>
          </a:xfrm>
          <a:prstGeom prst="rect">
            <a:avLst/>
          </a:prstGeom>
        </p:spPr>
      </p:pic>
      <p:sp>
        <p:nvSpPr>
          <p:cNvPr id="5" name="文本框 4"/>
          <p:cNvSpPr txBox="1"/>
          <p:nvPr/>
        </p:nvSpPr>
        <p:spPr>
          <a:xfrm>
            <a:off x="4910464" y="478413"/>
            <a:ext cx="2492991" cy="646331"/>
          </a:xfrm>
          <a:prstGeom prst="rect">
            <a:avLst/>
          </a:prstGeom>
          <a:noFill/>
        </p:spPr>
        <p:txBody>
          <a:bodyPr vert="horz" wrap="none">
            <a:spAutoFit/>
          </a:bodyPr>
          <a:lstStyle/>
          <a:p>
            <a:pPr algn="ctr" defTabSz="914400" eaLnBrk="1" fontAlgn="auto" hangingPunct="1">
              <a:spcBef>
                <a:spcPts val="0"/>
              </a:spcBef>
              <a:spcAft>
                <a:spcPts val="0"/>
              </a:spcAft>
              <a:defRPr/>
            </a:pPr>
            <a:r>
              <a:rPr lang="zh-CN" altLang="en-US" sz="3600" dirty="0">
                <a:solidFill>
                  <a:srgbClr val="03132E"/>
                </a:solidFill>
                <a:cs typeface="+mn-ea"/>
                <a:sym typeface="+mn-lt"/>
              </a:rPr>
              <a:t>环境的影响</a:t>
            </a:r>
            <a:endParaRPr lang="zh-CN" altLang="en-US" sz="3600" dirty="0">
              <a:solidFill>
                <a:srgbClr val="03132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000" advTm="2000">
        <p15:prstTrans prst="curtains"/>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MH" val="20151230141854"/>
  <p:tag name="MH_LIBRARY" val="CONTENTS"/>
  <p:tag name="MH_TYPE" val="OTHERS"/>
  <p:tag name="ID" val="545839"/>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ublby4y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1663</Words>
  <Application>WPS 演示</Application>
  <PresentationFormat>自定义</PresentationFormat>
  <Paragraphs>193</Paragraphs>
  <Slides>21</Slides>
  <Notes>4</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21</vt:i4>
      </vt:variant>
    </vt:vector>
  </HeadingPairs>
  <TitlesOfParts>
    <vt:vector size="30" baseType="lpstr">
      <vt:lpstr>Arial</vt:lpstr>
      <vt:lpstr>宋体</vt:lpstr>
      <vt:lpstr>Wingdings</vt:lpstr>
      <vt:lpstr>微软雅黑</vt:lpstr>
      <vt:lpstr>Arial Unicode MS</vt:lpstr>
      <vt:lpstr>等线</vt:lpstr>
      <vt:lpstr>Arial</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世界环境日</dc:title>
  <dc:creator>第一PPT</dc:creator>
  <cp:keywords>www.1ppt.com</cp:keywords>
  <dc:description>www.1ppt.com</dc:description>
  <cp:lastModifiedBy>铭</cp:lastModifiedBy>
  <cp:revision>360</cp:revision>
  <dcterms:created xsi:type="dcterms:W3CDTF">2020-02-01T02:54:00Z</dcterms:created>
  <dcterms:modified xsi:type="dcterms:W3CDTF">2022-03-08T01:05:47Z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40E1B942BD54442A8435CB591F99EA4B</vt:lpwstr>
  </property>
</Properties>
</file>