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8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85" r:id="rId10"/>
    <p:sldId id="266" r:id="rId11"/>
    <p:sldId id="267" r:id="rId12"/>
    <p:sldId id="268" r:id="rId13"/>
    <p:sldId id="270" r:id="rId14"/>
    <p:sldId id="271" r:id="rId15"/>
    <p:sldId id="272" r:id="rId16"/>
    <p:sldId id="269" r:id="rId17"/>
    <p:sldId id="273" r:id="rId18"/>
    <p:sldId id="274" r:id="rId19"/>
    <p:sldId id="275" r:id="rId20"/>
    <p:sldId id="276" r:id="rId21"/>
    <p:sldId id="277" r:id="rId22"/>
    <p:sldId id="286" r:id="rId23"/>
    <p:sldId id="287" r:id="rId24"/>
    <p:sldId id="278" r:id="rId25"/>
    <p:sldId id="280" r:id="rId26"/>
    <p:sldId id="281" r:id="rId27"/>
    <p:sldId id="279" r:id="rId28"/>
    <p:sldId id="282" r:id="rId29"/>
    <p:sldId id="283" r:id="rId30"/>
    <p:sldId id="284" r:id="rId31"/>
    <p:sldId id="289" r:id="rId32"/>
    <p:sldId id="290" r:id="rId33"/>
    <p:sldId id="291" r:id="rId34"/>
    <p:sldId id="288" r:id="rId35"/>
    <p:sldId id="292" r:id="rId36"/>
    <p:sldId id="293" r:id="rId37"/>
    <p:sldId id="294" r:id="rId38"/>
    <p:sldId id="296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295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61" r:id="rId76"/>
    <p:sldId id="362" r:id="rId77"/>
    <p:sldId id="363" r:id="rId78"/>
    <p:sldId id="364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5" r:id="rId101"/>
    <p:sldId id="354" r:id="rId102"/>
    <p:sldId id="356" r:id="rId103"/>
    <p:sldId id="357" r:id="rId104"/>
    <p:sldId id="358" r:id="rId105"/>
    <p:sldId id="359" r:id="rId106"/>
    <p:sldId id="360" r:id="rId107"/>
    <p:sldId id="365" r:id="rId108"/>
    <p:sldId id="366" r:id="rId109"/>
    <p:sldId id="367" r:id="rId110"/>
    <p:sldId id="369" r:id="rId111"/>
    <p:sldId id="368" r:id="rId112"/>
    <p:sldId id="370" r:id="rId113"/>
    <p:sldId id="371" r:id="rId114"/>
    <p:sldId id="372" r:id="rId115"/>
    <p:sldId id="373" r:id="rId116"/>
    <p:sldId id="374" r:id="rId117"/>
    <p:sldId id="375" r:id="rId118"/>
    <p:sldId id="376" r:id="rId119"/>
    <p:sldId id="377" r:id="rId120"/>
    <p:sldId id="378" r:id="rId121"/>
    <p:sldId id="379" r:id="rId122"/>
    <p:sldId id="380" r:id="rId123"/>
    <p:sldId id="381" r:id="rId124"/>
    <p:sldId id="382" r:id="rId125"/>
    <p:sldId id="383" r:id="rId126"/>
    <p:sldId id="392" r:id="rId127"/>
    <p:sldId id="391" r:id="rId128"/>
    <p:sldId id="393" r:id="rId129"/>
    <p:sldId id="394" r:id="rId130"/>
    <p:sldId id="384" r:id="rId131"/>
    <p:sldId id="385" r:id="rId132"/>
    <p:sldId id="386" r:id="rId133"/>
    <p:sldId id="387" r:id="rId134"/>
    <p:sldId id="388" r:id="rId135"/>
    <p:sldId id="389" r:id="rId136"/>
    <p:sldId id="395" r:id="rId137"/>
    <p:sldId id="396" r:id="rId138"/>
    <p:sldId id="397" r:id="rId139"/>
    <p:sldId id="398" r:id="rId140"/>
    <p:sldId id="399" r:id="rId141"/>
    <p:sldId id="400" r:id="rId142"/>
    <p:sldId id="401" r:id="rId143"/>
    <p:sldId id="402" r:id="rId144"/>
    <p:sldId id="414" r:id="rId145"/>
    <p:sldId id="403" r:id="rId146"/>
    <p:sldId id="405" r:id="rId147"/>
    <p:sldId id="406" r:id="rId148"/>
    <p:sldId id="407" r:id="rId149"/>
    <p:sldId id="408" r:id="rId150"/>
    <p:sldId id="409" r:id="rId151"/>
    <p:sldId id="404" r:id="rId152"/>
    <p:sldId id="410" r:id="rId153"/>
    <p:sldId id="411" r:id="rId154"/>
    <p:sldId id="412" r:id="rId155"/>
    <p:sldId id="413" r:id="rId156"/>
    <p:sldId id="390" r:id="rId15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19" autoAdjust="0"/>
  </p:normalViewPr>
  <p:slideViewPr>
    <p:cSldViewPr snapToGrid="0">
      <p:cViewPr varScale="1">
        <p:scale>
          <a:sx n="76" d="100"/>
          <a:sy n="76" d="100"/>
        </p:scale>
        <p:origin x="917" y="-1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commentAuthors" Target="commentAuthor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presProps" Target="presProp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173075-F2D7-42D4-BF9F-E59D06B6585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464C968-3A15-4280-BEEF-E99E3AEA0799}">
      <dgm:prSet phldrT="[文本]"/>
      <dgm:spPr/>
      <dgm:t>
        <a:bodyPr/>
        <a:lstStyle/>
        <a:p>
          <a:r>
            <a:rPr lang="zh-CN" altLang="en-US" dirty="0"/>
            <a:t>进销存管理</a:t>
          </a:r>
        </a:p>
      </dgm:t>
    </dgm:pt>
    <dgm:pt modelId="{92CECEA8-BE44-439D-85D1-EE699A95320C}" type="parTrans" cxnId="{5AFC18CE-8E21-4EF5-BF10-FA3B644667B9}">
      <dgm:prSet/>
      <dgm:spPr/>
      <dgm:t>
        <a:bodyPr/>
        <a:lstStyle/>
        <a:p>
          <a:endParaRPr lang="zh-CN" altLang="en-US"/>
        </a:p>
      </dgm:t>
    </dgm:pt>
    <dgm:pt modelId="{97E33FFD-EFB2-407E-99B5-EE03685D623F}" type="sibTrans" cxnId="{5AFC18CE-8E21-4EF5-BF10-FA3B644667B9}">
      <dgm:prSet/>
      <dgm:spPr/>
      <dgm:t>
        <a:bodyPr/>
        <a:lstStyle/>
        <a:p>
          <a:endParaRPr lang="zh-CN" altLang="en-US"/>
        </a:p>
      </dgm:t>
    </dgm:pt>
    <dgm:pt modelId="{14CFFA55-D202-4B91-81C2-C5A10864AD6F}">
      <dgm:prSet phldrT="[文本]"/>
      <dgm:spPr/>
      <dgm:t>
        <a:bodyPr/>
        <a:lstStyle/>
        <a:p>
          <a:r>
            <a:rPr lang="zh-CN" altLang="en-US" dirty="0"/>
            <a:t>渠道管理</a:t>
          </a:r>
        </a:p>
      </dgm:t>
    </dgm:pt>
    <dgm:pt modelId="{D66E4D6F-DD6E-4CDD-BD5A-1A2E95908035}" type="parTrans" cxnId="{507283B7-76D5-4EF3-8081-9C857147C208}">
      <dgm:prSet/>
      <dgm:spPr/>
      <dgm:t>
        <a:bodyPr/>
        <a:lstStyle/>
        <a:p>
          <a:endParaRPr lang="zh-CN" altLang="en-US"/>
        </a:p>
      </dgm:t>
    </dgm:pt>
    <dgm:pt modelId="{4D9C1CE1-2776-4423-94AD-82074A7410CC}" type="sibTrans" cxnId="{507283B7-76D5-4EF3-8081-9C857147C208}">
      <dgm:prSet/>
      <dgm:spPr/>
      <dgm:t>
        <a:bodyPr/>
        <a:lstStyle/>
        <a:p>
          <a:endParaRPr lang="zh-CN" altLang="en-US"/>
        </a:p>
      </dgm:t>
    </dgm:pt>
    <dgm:pt modelId="{48E32E5B-EBBD-4DA5-923A-335234F86976}">
      <dgm:prSet phldrT="[文本]"/>
      <dgm:spPr/>
      <dgm:t>
        <a:bodyPr/>
        <a:lstStyle/>
        <a:p>
          <a:r>
            <a:rPr lang="zh-CN" altLang="en-US" dirty="0"/>
            <a:t>微信小程序商城</a:t>
          </a:r>
        </a:p>
      </dgm:t>
    </dgm:pt>
    <dgm:pt modelId="{84137C20-345D-4EDE-87AB-333CFC8D5124}" type="parTrans" cxnId="{A3569A69-566B-4A09-93F0-BB44D089D21A}">
      <dgm:prSet/>
      <dgm:spPr/>
      <dgm:t>
        <a:bodyPr/>
        <a:lstStyle/>
        <a:p>
          <a:endParaRPr lang="zh-CN" altLang="en-US"/>
        </a:p>
      </dgm:t>
    </dgm:pt>
    <dgm:pt modelId="{484DC38E-7F48-4F91-B196-8BA8EDF5DE30}" type="sibTrans" cxnId="{A3569A69-566B-4A09-93F0-BB44D089D21A}">
      <dgm:prSet/>
      <dgm:spPr/>
      <dgm:t>
        <a:bodyPr/>
        <a:lstStyle/>
        <a:p>
          <a:endParaRPr lang="zh-CN" altLang="en-US"/>
        </a:p>
      </dgm:t>
    </dgm:pt>
    <dgm:pt modelId="{E853FD77-D15E-4BE4-8818-14B7D7A620DA}" type="pres">
      <dgm:prSet presAssocID="{D7173075-F2D7-42D4-BF9F-E59D06B6585D}" presName="linear" presStyleCnt="0">
        <dgm:presLayoutVars>
          <dgm:dir/>
          <dgm:animLvl val="lvl"/>
          <dgm:resizeHandles val="exact"/>
        </dgm:presLayoutVars>
      </dgm:prSet>
      <dgm:spPr/>
    </dgm:pt>
    <dgm:pt modelId="{4D228F7D-D82C-4F81-8EB5-8E2060B96D8D}" type="pres">
      <dgm:prSet presAssocID="{6464C968-3A15-4280-BEEF-E99E3AEA0799}" presName="parentLin" presStyleCnt="0"/>
      <dgm:spPr/>
    </dgm:pt>
    <dgm:pt modelId="{FB9C1E73-01EC-471D-954D-DBC5181AC1BA}" type="pres">
      <dgm:prSet presAssocID="{6464C968-3A15-4280-BEEF-E99E3AEA0799}" presName="parentLeftMargin" presStyleLbl="node1" presStyleIdx="0" presStyleCnt="3"/>
      <dgm:spPr/>
    </dgm:pt>
    <dgm:pt modelId="{DDD0E3C5-2E58-41C7-98CF-845B2967A963}" type="pres">
      <dgm:prSet presAssocID="{6464C968-3A15-4280-BEEF-E99E3AEA079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0533172-8A0C-4D05-8659-1A2B51593D89}" type="pres">
      <dgm:prSet presAssocID="{6464C968-3A15-4280-BEEF-E99E3AEA0799}" presName="negativeSpace" presStyleCnt="0"/>
      <dgm:spPr/>
    </dgm:pt>
    <dgm:pt modelId="{4422AD96-C520-455F-BD93-57B8FECDDF60}" type="pres">
      <dgm:prSet presAssocID="{6464C968-3A15-4280-BEEF-E99E3AEA0799}" presName="childText" presStyleLbl="conFgAcc1" presStyleIdx="0" presStyleCnt="3">
        <dgm:presLayoutVars>
          <dgm:bulletEnabled val="1"/>
        </dgm:presLayoutVars>
      </dgm:prSet>
      <dgm:spPr/>
    </dgm:pt>
    <dgm:pt modelId="{17C010B4-1933-410C-83F2-3649634D8B96}" type="pres">
      <dgm:prSet presAssocID="{97E33FFD-EFB2-407E-99B5-EE03685D623F}" presName="spaceBetweenRectangles" presStyleCnt="0"/>
      <dgm:spPr/>
    </dgm:pt>
    <dgm:pt modelId="{D5BB46EC-D050-4D1F-B4C9-8C4F13DE4198}" type="pres">
      <dgm:prSet presAssocID="{14CFFA55-D202-4B91-81C2-C5A10864AD6F}" presName="parentLin" presStyleCnt="0"/>
      <dgm:spPr/>
    </dgm:pt>
    <dgm:pt modelId="{C3E65300-3D4D-4DD1-B049-F4F99B34F34F}" type="pres">
      <dgm:prSet presAssocID="{14CFFA55-D202-4B91-81C2-C5A10864AD6F}" presName="parentLeftMargin" presStyleLbl="node1" presStyleIdx="0" presStyleCnt="3"/>
      <dgm:spPr/>
    </dgm:pt>
    <dgm:pt modelId="{604ADBEF-9DDF-4565-AB14-EEBC26FEC2F1}" type="pres">
      <dgm:prSet presAssocID="{14CFFA55-D202-4B91-81C2-C5A10864AD6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A66A30B-FA5B-4E11-ABAE-A531BDCE0F58}" type="pres">
      <dgm:prSet presAssocID="{14CFFA55-D202-4B91-81C2-C5A10864AD6F}" presName="negativeSpace" presStyleCnt="0"/>
      <dgm:spPr/>
    </dgm:pt>
    <dgm:pt modelId="{D983543C-51E2-4B83-BAF4-31F47F5D543C}" type="pres">
      <dgm:prSet presAssocID="{14CFFA55-D202-4B91-81C2-C5A10864AD6F}" presName="childText" presStyleLbl="conFgAcc1" presStyleIdx="1" presStyleCnt="3">
        <dgm:presLayoutVars>
          <dgm:bulletEnabled val="1"/>
        </dgm:presLayoutVars>
      </dgm:prSet>
      <dgm:spPr/>
    </dgm:pt>
    <dgm:pt modelId="{736F1EB3-167D-4DD1-BF92-6C4C0C8DC4BA}" type="pres">
      <dgm:prSet presAssocID="{4D9C1CE1-2776-4423-94AD-82074A7410CC}" presName="spaceBetweenRectangles" presStyleCnt="0"/>
      <dgm:spPr/>
    </dgm:pt>
    <dgm:pt modelId="{3E8B0B61-3907-4ECE-860D-BB756B26B23E}" type="pres">
      <dgm:prSet presAssocID="{48E32E5B-EBBD-4DA5-923A-335234F86976}" presName="parentLin" presStyleCnt="0"/>
      <dgm:spPr/>
    </dgm:pt>
    <dgm:pt modelId="{5A7948F2-4368-4142-B3F8-81E4B1BC1D56}" type="pres">
      <dgm:prSet presAssocID="{48E32E5B-EBBD-4DA5-923A-335234F86976}" presName="parentLeftMargin" presStyleLbl="node1" presStyleIdx="1" presStyleCnt="3"/>
      <dgm:spPr/>
    </dgm:pt>
    <dgm:pt modelId="{382D5471-AC14-434F-A2E4-90275F8FA1BE}" type="pres">
      <dgm:prSet presAssocID="{48E32E5B-EBBD-4DA5-923A-335234F86976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0E4DA499-AFE6-43F1-A286-8C0DD569DDA5}" type="pres">
      <dgm:prSet presAssocID="{48E32E5B-EBBD-4DA5-923A-335234F86976}" presName="negativeSpace" presStyleCnt="0"/>
      <dgm:spPr/>
    </dgm:pt>
    <dgm:pt modelId="{7DA436E4-496F-4919-A5C4-EAFFEF1AEE04}" type="pres">
      <dgm:prSet presAssocID="{48E32E5B-EBBD-4DA5-923A-335234F8697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2B26527-14E8-4FA3-B875-BCD704ADBBE7}" type="presOf" srcId="{14CFFA55-D202-4B91-81C2-C5A10864AD6F}" destId="{604ADBEF-9DDF-4565-AB14-EEBC26FEC2F1}" srcOrd="1" destOrd="0" presId="urn:microsoft.com/office/officeart/2005/8/layout/list1"/>
    <dgm:cxn modelId="{8684A45E-08AC-4230-8DB5-7ED96FA903E4}" type="presOf" srcId="{6464C968-3A15-4280-BEEF-E99E3AEA0799}" destId="{DDD0E3C5-2E58-41C7-98CF-845B2967A963}" srcOrd="1" destOrd="0" presId="urn:microsoft.com/office/officeart/2005/8/layout/list1"/>
    <dgm:cxn modelId="{A3569A69-566B-4A09-93F0-BB44D089D21A}" srcId="{D7173075-F2D7-42D4-BF9F-E59D06B6585D}" destId="{48E32E5B-EBBD-4DA5-923A-335234F86976}" srcOrd="2" destOrd="0" parTransId="{84137C20-345D-4EDE-87AB-333CFC8D5124}" sibTransId="{484DC38E-7F48-4F91-B196-8BA8EDF5DE30}"/>
    <dgm:cxn modelId="{9BA5D077-7BE3-46BD-973A-4F163FDB05C5}" type="presOf" srcId="{14CFFA55-D202-4B91-81C2-C5A10864AD6F}" destId="{C3E65300-3D4D-4DD1-B049-F4F99B34F34F}" srcOrd="0" destOrd="0" presId="urn:microsoft.com/office/officeart/2005/8/layout/list1"/>
    <dgm:cxn modelId="{918A549E-F957-48F5-BC32-578A85C321D5}" type="presOf" srcId="{48E32E5B-EBBD-4DA5-923A-335234F86976}" destId="{5A7948F2-4368-4142-B3F8-81E4B1BC1D56}" srcOrd="0" destOrd="0" presId="urn:microsoft.com/office/officeart/2005/8/layout/list1"/>
    <dgm:cxn modelId="{507283B7-76D5-4EF3-8081-9C857147C208}" srcId="{D7173075-F2D7-42D4-BF9F-E59D06B6585D}" destId="{14CFFA55-D202-4B91-81C2-C5A10864AD6F}" srcOrd="1" destOrd="0" parTransId="{D66E4D6F-DD6E-4CDD-BD5A-1A2E95908035}" sibTransId="{4D9C1CE1-2776-4423-94AD-82074A7410CC}"/>
    <dgm:cxn modelId="{5AFC18CE-8E21-4EF5-BF10-FA3B644667B9}" srcId="{D7173075-F2D7-42D4-BF9F-E59D06B6585D}" destId="{6464C968-3A15-4280-BEEF-E99E3AEA0799}" srcOrd="0" destOrd="0" parTransId="{92CECEA8-BE44-439D-85D1-EE699A95320C}" sibTransId="{97E33FFD-EFB2-407E-99B5-EE03685D623F}"/>
    <dgm:cxn modelId="{B45259DB-6A70-49BA-9077-FF97FFC17790}" type="presOf" srcId="{D7173075-F2D7-42D4-BF9F-E59D06B6585D}" destId="{E853FD77-D15E-4BE4-8818-14B7D7A620DA}" srcOrd="0" destOrd="0" presId="urn:microsoft.com/office/officeart/2005/8/layout/list1"/>
    <dgm:cxn modelId="{B8710EEC-6575-4DA7-8387-53BEB63EBB06}" type="presOf" srcId="{48E32E5B-EBBD-4DA5-923A-335234F86976}" destId="{382D5471-AC14-434F-A2E4-90275F8FA1BE}" srcOrd="1" destOrd="0" presId="urn:microsoft.com/office/officeart/2005/8/layout/list1"/>
    <dgm:cxn modelId="{30AAD6F9-A4AB-4501-99EE-5CFA5A3196F2}" type="presOf" srcId="{6464C968-3A15-4280-BEEF-E99E3AEA0799}" destId="{FB9C1E73-01EC-471D-954D-DBC5181AC1BA}" srcOrd="0" destOrd="0" presId="urn:microsoft.com/office/officeart/2005/8/layout/list1"/>
    <dgm:cxn modelId="{F2152740-F1CF-4855-8314-B26F9F051C7D}" type="presParOf" srcId="{E853FD77-D15E-4BE4-8818-14B7D7A620DA}" destId="{4D228F7D-D82C-4F81-8EB5-8E2060B96D8D}" srcOrd="0" destOrd="0" presId="urn:microsoft.com/office/officeart/2005/8/layout/list1"/>
    <dgm:cxn modelId="{D52ED27B-0E2F-43A4-A089-5ECBB44C4C61}" type="presParOf" srcId="{4D228F7D-D82C-4F81-8EB5-8E2060B96D8D}" destId="{FB9C1E73-01EC-471D-954D-DBC5181AC1BA}" srcOrd="0" destOrd="0" presId="urn:microsoft.com/office/officeart/2005/8/layout/list1"/>
    <dgm:cxn modelId="{FE478B2B-01A6-417E-B216-41B6E112528E}" type="presParOf" srcId="{4D228F7D-D82C-4F81-8EB5-8E2060B96D8D}" destId="{DDD0E3C5-2E58-41C7-98CF-845B2967A963}" srcOrd="1" destOrd="0" presId="urn:microsoft.com/office/officeart/2005/8/layout/list1"/>
    <dgm:cxn modelId="{1DAEDD85-48CB-4EF8-9856-34B8193E8654}" type="presParOf" srcId="{E853FD77-D15E-4BE4-8818-14B7D7A620DA}" destId="{A0533172-8A0C-4D05-8659-1A2B51593D89}" srcOrd="1" destOrd="0" presId="urn:microsoft.com/office/officeart/2005/8/layout/list1"/>
    <dgm:cxn modelId="{0325ED52-F8B2-415B-A27F-8C543F11B384}" type="presParOf" srcId="{E853FD77-D15E-4BE4-8818-14B7D7A620DA}" destId="{4422AD96-C520-455F-BD93-57B8FECDDF60}" srcOrd="2" destOrd="0" presId="urn:microsoft.com/office/officeart/2005/8/layout/list1"/>
    <dgm:cxn modelId="{4F1661F9-6492-4874-86F7-33766EE6AF11}" type="presParOf" srcId="{E853FD77-D15E-4BE4-8818-14B7D7A620DA}" destId="{17C010B4-1933-410C-83F2-3649634D8B96}" srcOrd="3" destOrd="0" presId="urn:microsoft.com/office/officeart/2005/8/layout/list1"/>
    <dgm:cxn modelId="{E909126D-F63C-4E6C-AABF-A0471AFD133E}" type="presParOf" srcId="{E853FD77-D15E-4BE4-8818-14B7D7A620DA}" destId="{D5BB46EC-D050-4D1F-B4C9-8C4F13DE4198}" srcOrd="4" destOrd="0" presId="urn:microsoft.com/office/officeart/2005/8/layout/list1"/>
    <dgm:cxn modelId="{BFE298A2-56F7-4EA6-B771-17FFF3CCE74C}" type="presParOf" srcId="{D5BB46EC-D050-4D1F-B4C9-8C4F13DE4198}" destId="{C3E65300-3D4D-4DD1-B049-F4F99B34F34F}" srcOrd="0" destOrd="0" presId="urn:microsoft.com/office/officeart/2005/8/layout/list1"/>
    <dgm:cxn modelId="{D04CA10B-A10A-4D28-B962-584FE684F36A}" type="presParOf" srcId="{D5BB46EC-D050-4D1F-B4C9-8C4F13DE4198}" destId="{604ADBEF-9DDF-4565-AB14-EEBC26FEC2F1}" srcOrd="1" destOrd="0" presId="urn:microsoft.com/office/officeart/2005/8/layout/list1"/>
    <dgm:cxn modelId="{CF5FE53F-5C2F-4AB3-B5F3-B7578BBFC514}" type="presParOf" srcId="{E853FD77-D15E-4BE4-8818-14B7D7A620DA}" destId="{EA66A30B-FA5B-4E11-ABAE-A531BDCE0F58}" srcOrd="5" destOrd="0" presId="urn:microsoft.com/office/officeart/2005/8/layout/list1"/>
    <dgm:cxn modelId="{C18DA548-166F-4088-87FF-CF70B5693005}" type="presParOf" srcId="{E853FD77-D15E-4BE4-8818-14B7D7A620DA}" destId="{D983543C-51E2-4B83-BAF4-31F47F5D543C}" srcOrd="6" destOrd="0" presId="urn:microsoft.com/office/officeart/2005/8/layout/list1"/>
    <dgm:cxn modelId="{DFF6B254-D87D-4F94-BB16-D1A0C5DA307B}" type="presParOf" srcId="{E853FD77-D15E-4BE4-8818-14B7D7A620DA}" destId="{736F1EB3-167D-4DD1-BF92-6C4C0C8DC4BA}" srcOrd="7" destOrd="0" presId="urn:microsoft.com/office/officeart/2005/8/layout/list1"/>
    <dgm:cxn modelId="{506F8138-4083-4E30-B9C4-060C92F900DE}" type="presParOf" srcId="{E853FD77-D15E-4BE4-8818-14B7D7A620DA}" destId="{3E8B0B61-3907-4ECE-860D-BB756B26B23E}" srcOrd="8" destOrd="0" presId="urn:microsoft.com/office/officeart/2005/8/layout/list1"/>
    <dgm:cxn modelId="{29361F82-154D-4730-BF1A-2191F891A2DB}" type="presParOf" srcId="{3E8B0B61-3907-4ECE-860D-BB756B26B23E}" destId="{5A7948F2-4368-4142-B3F8-81E4B1BC1D56}" srcOrd="0" destOrd="0" presId="urn:microsoft.com/office/officeart/2005/8/layout/list1"/>
    <dgm:cxn modelId="{72456E88-FDFF-4FF6-B91A-4C501DC034D3}" type="presParOf" srcId="{3E8B0B61-3907-4ECE-860D-BB756B26B23E}" destId="{382D5471-AC14-434F-A2E4-90275F8FA1BE}" srcOrd="1" destOrd="0" presId="urn:microsoft.com/office/officeart/2005/8/layout/list1"/>
    <dgm:cxn modelId="{FF984B10-89CD-4E4A-A655-6C41C639E499}" type="presParOf" srcId="{E853FD77-D15E-4BE4-8818-14B7D7A620DA}" destId="{0E4DA499-AFE6-43F1-A286-8C0DD569DDA5}" srcOrd="9" destOrd="0" presId="urn:microsoft.com/office/officeart/2005/8/layout/list1"/>
    <dgm:cxn modelId="{1C8C9CC3-496B-4EBF-949F-FC633E554CB5}" type="presParOf" srcId="{E853FD77-D15E-4BE4-8818-14B7D7A620DA}" destId="{7DA436E4-496F-4919-A5C4-EAFFEF1AEE0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22AD96-C520-455F-BD93-57B8FECDDF60}">
      <dsp:nvSpPr>
        <dsp:cNvPr id="0" name=""/>
        <dsp:cNvSpPr/>
      </dsp:nvSpPr>
      <dsp:spPr>
        <a:xfrm>
          <a:off x="0" y="514981"/>
          <a:ext cx="6401586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D0E3C5-2E58-41C7-98CF-845B2967A963}">
      <dsp:nvSpPr>
        <dsp:cNvPr id="0" name=""/>
        <dsp:cNvSpPr/>
      </dsp:nvSpPr>
      <dsp:spPr>
        <a:xfrm>
          <a:off x="320079" y="13140"/>
          <a:ext cx="4481110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9375" tIns="0" rIns="169375" bIns="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进销存管理</a:t>
          </a:r>
        </a:p>
      </dsp:txBody>
      <dsp:txXfrm>
        <a:off x="369075" y="62136"/>
        <a:ext cx="4383118" cy="905688"/>
      </dsp:txXfrm>
    </dsp:sp>
    <dsp:sp modelId="{D983543C-51E2-4B83-BAF4-31F47F5D543C}">
      <dsp:nvSpPr>
        <dsp:cNvPr id="0" name=""/>
        <dsp:cNvSpPr/>
      </dsp:nvSpPr>
      <dsp:spPr>
        <a:xfrm>
          <a:off x="0" y="2057221"/>
          <a:ext cx="6401586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4ADBEF-9DDF-4565-AB14-EEBC26FEC2F1}">
      <dsp:nvSpPr>
        <dsp:cNvPr id="0" name=""/>
        <dsp:cNvSpPr/>
      </dsp:nvSpPr>
      <dsp:spPr>
        <a:xfrm>
          <a:off x="320079" y="1555381"/>
          <a:ext cx="4481110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9375" tIns="0" rIns="169375" bIns="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渠道管理</a:t>
          </a:r>
        </a:p>
      </dsp:txBody>
      <dsp:txXfrm>
        <a:off x="369075" y="1604377"/>
        <a:ext cx="4383118" cy="905688"/>
      </dsp:txXfrm>
    </dsp:sp>
    <dsp:sp modelId="{7DA436E4-496F-4919-A5C4-EAFFEF1AEE04}">
      <dsp:nvSpPr>
        <dsp:cNvPr id="0" name=""/>
        <dsp:cNvSpPr/>
      </dsp:nvSpPr>
      <dsp:spPr>
        <a:xfrm>
          <a:off x="0" y="3599461"/>
          <a:ext cx="6401586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2D5471-AC14-434F-A2E4-90275F8FA1BE}">
      <dsp:nvSpPr>
        <dsp:cNvPr id="0" name=""/>
        <dsp:cNvSpPr/>
      </dsp:nvSpPr>
      <dsp:spPr>
        <a:xfrm>
          <a:off x="320079" y="3097620"/>
          <a:ext cx="4481110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9375" tIns="0" rIns="169375" bIns="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微信小程序商城</a:t>
          </a:r>
        </a:p>
      </dsp:txBody>
      <dsp:txXfrm>
        <a:off x="369075" y="3146616"/>
        <a:ext cx="4383118" cy="9056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C6506-4764-412D-9905-AD0A71CFBA99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ACD6D-64BF-4A30-B7CE-F7CFB635D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46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EACD6D-64BF-4A30-B7CE-F7CFB635DED5}" type="slidenum">
              <a:rPr lang="zh-CN" altLang="en-US" smtClean="0"/>
              <a:t>144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482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C857A2-EF29-401E-9FF3-1DB818B80E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C079EC0-E070-4D69-B9E1-4C66707B66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06AFF4-C02A-40EA-820C-7E3728C35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43DC52-884B-405D-8C37-2A7D098E8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938F66-CC54-4974-AA02-A2DEBFAC4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114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682093-A4B3-46CC-AB5F-8D72EF796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83C96E4-E5B1-4F8E-88B9-900FC73E8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ADD366-B5BF-4006-BAC0-093873DFD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B72FA6-FDA0-48F1-8CF0-614CBCAEA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641CAC-7744-46EE-BB7E-385F72538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15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26019D5-F77B-486E-BE71-802CA3358A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F8604D6-3A3D-4F6E-8F3D-FA837228EC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600BEA-87C9-4422-82B1-15EDD1E9D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0D775-98F0-408B-BA2F-4AAA12F3E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41ADC0-C5A1-4018-834B-41D4DC31D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600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FA744E-01BD-48BD-A0DE-4C8B76398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2A76EC-4993-44AB-9C53-0656E3614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8F7DA3-D655-42AF-A326-94CB39054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1FE47F-AA1A-4C44-AB27-F5A74CD75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4B6062-5709-4C6B-BCC2-2E071A5F7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80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450A84-D385-4632-842D-8B25BEE0D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6651FB-8965-4081-93EE-B8EC2D885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0BAD4D-A773-4470-A119-DEF6E51EB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6355DC-A628-4667-B2D1-A3A1F7014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F3FE45-9A7A-4CAB-8C9A-71776A899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238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8F2752-CF6E-4973-89D6-83BB64C0A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E1B13AC-2A68-463B-AB4C-D00206039C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91C5734-7C99-46AA-B7AF-FA29D205E3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42BEFB-CB04-4AB3-8203-8FC010801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53EB584-CCE9-4512-BBD4-78260240A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5B7D4EB-BB72-46CD-BA3C-A7488C5C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918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DE2366-2D28-465B-A707-BFA8B61A6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07DE1E-90CB-410A-9284-15DB5D540B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211511-2CB1-4149-8EC0-35ABBCFDA7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FAE33D-48FC-4B70-A47E-B4B2C70F64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F414892-8EB5-4750-A9C0-2164A7E643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9D7C767-5269-4AAC-AB16-D6BEBBD14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58E05F2-71A6-4F85-96E9-2311A2663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69C2331-679E-4AC9-9079-461EBA281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289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429899-E755-4BCD-BA9A-2721F426A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37556A1-0AE5-494B-ADE9-96CFC2A18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A657C05-A3FB-4D78-BE76-810B308F2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DC6620C-0B19-4472-973B-4068D3014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672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39D66FD-013D-4558-A2E8-6849EDFAF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68DF1A4-1122-46DA-A5DD-F30E7C9B2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7C31B85-20B7-4117-96EF-1429E9133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805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C96BBD-4168-4D26-A5A4-ABF9DE321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E2ABCE-A16B-4FF6-83A3-BC829ACC6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26407EC-31D8-4F52-928A-C7AC5654E6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852BBB-30B7-4946-880F-76139624A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737D49-44FD-4ADC-94C2-511BE2B26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54EC9E-5B9C-4DB8-8CC8-47369BF29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530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FDC988-E64F-487A-81D9-21C5D3ACB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BF64373-B779-4CFA-9232-BEEE637946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FDE8C8A-FC92-4A09-BBCB-1767CF7C3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C07AC6D-A8D8-4437-9760-E5DD4AB17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05ED7EC-FE4C-47F5-9F5D-91C0E6A2B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3609C42-5061-4693-8947-BCFF56FE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42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6173A59-4256-455A-A42C-1D83F290E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5C89873-8D50-464D-AA04-C671D0813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E6CB2B-BE2E-4BCB-86ED-63764EFE2C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49308-2195-4650-B475-91218C82AFB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48FEBA-C97B-447B-A071-6416420DDE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25DBE9-2A5A-40A8-8C82-8A081A1046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21739-3170-4752-BC19-C8FD5F068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94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6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2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6.png"/><Relationship Id="rId5" Type="http://schemas.openxmlformats.org/officeDocument/2006/relationships/image" Target="../media/image175.png"/><Relationship Id="rId4" Type="http://schemas.openxmlformats.org/officeDocument/2006/relationships/image" Target="../media/image174.pn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40.xml"/><Relationship Id="rId18" Type="http://schemas.openxmlformats.org/officeDocument/2006/relationships/slide" Target="slide52.xml"/><Relationship Id="rId26" Type="http://schemas.openxmlformats.org/officeDocument/2006/relationships/slide" Target="slide76.xml"/><Relationship Id="rId21" Type="http://schemas.openxmlformats.org/officeDocument/2006/relationships/slide" Target="slide66.xml"/><Relationship Id="rId34" Type="http://schemas.openxmlformats.org/officeDocument/2006/relationships/slide" Target="slide100.xml"/><Relationship Id="rId7" Type="http://schemas.openxmlformats.org/officeDocument/2006/relationships/slide" Target="slide20.xml"/><Relationship Id="rId12" Type="http://schemas.openxmlformats.org/officeDocument/2006/relationships/slide" Target="slide36.xml"/><Relationship Id="rId17" Type="http://schemas.openxmlformats.org/officeDocument/2006/relationships/slide" Target="slide50.xml"/><Relationship Id="rId25" Type="http://schemas.openxmlformats.org/officeDocument/2006/relationships/slide" Target="slide75.xml"/><Relationship Id="rId33" Type="http://schemas.openxmlformats.org/officeDocument/2006/relationships/slide" Target="slide99.xml"/><Relationship Id="rId38" Type="http://schemas.openxmlformats.org/officeDocument/2006/relationships/slide" Target="slide106.xml"/><Relationship Id="rId2" Type="http://schemas.openxmlformats.org/officeDocument/2006/relationships/slide" Target="slide9.xml"/><Relationship Id="rId16" Type="http://schemas.openxmlformats.org/officeDocument/2006/relationships/slide" Target="slide48.xml"/><Relationship Id="rId20" Type="http://schemas.openxmlformats.org/officeDocument/2006/relationships/slide" Target="slide62.xml"/><Relationship Id="rId29" Type="http://schemas.openxmlformats.org/officeDocument/2006/relationships/slide" Target="slide8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11" Type="http://schemas.openxmlformats.org/officeDocument/2006/relationships/slide" Target="slide31.xml"/><Relationship Id="rId24" Type="http://schemas.openxmlformats.org/officeDocument/2006/relationships/slide" Target="slide74.xml"/><Relationship Id="rId32" Type="http://schemas.openxmlformats.org/officeDocument/2006/relationships/slide" Target="slide98.xml"/><Relationship Id="rId37" Type="http://schemas.openxmlformats.org/officeDocument/2006/relationships/slide" Target="slide105.xml"/><Relationship Id="rId5" Type="http://schemas.openxmlformats.org/officeDocument/2006/relationships/slide" Target="slide18.xml"/><Relationship Id="rId15" Type="http://schemas.openxmlformats.org/officeDocument/2006/relationships/slide" Target="slide41.xml"/><Relationship Id="rId23" Type="http://schemas.openxmlformats.org/officeDocument/2006/relationships/slide" Target="slide67.xml"/><Relationship Id="rId28" Type="http://schemas.openxmlformats.org/officeDocument/2006/relationships/slide" Target="slide80.xml"/><Relationship Id="rId36" Type="http://schemas.openxmlformats.org/officeDocument/2006/relationships/slide" Target="slide104.xml"/><Relationship Id="rId10" Type="http://schemas.openxmlformats.org/officeDocument/2006/relationships/slide" Target="slide26.xml"/><Relationship Id="rId19" Type="http://schemas.openxmlformats.org/officeDocument/2006/relationships/slide" Target="slide57.xml"/><Relationship Id="rId31" Type="http://schemas.openxmlformats.org/officeDocument/2006/relationships/slide" Target="slide93.xml"/><Relationship Id="rId4" Type="http://schemas.openxmlformats.org/officeDocument/2006/relationships/slide" Target="slide17.xml"/><Relationship Id="rId9" Type="http://schemas.openxmlformats.org/officeDocument/2006/relationships/slide" Target="slide24.xml"/><Relationship Id="rId14" Type="http://schemas.openxmlformats.org/officeDocument/2006/relationships/slide" Target="slide39.xml"/><Relationship Id="rId22" Type="http://schemas.openxmlformats.org/officeDocument/2006/relationships/slide" Target="slide65.xml"/><Relationship Id="rId27" Type="http://schemas.openxmlformats.org/officeDocument/2006/relationships/slide" Target="slide77.xml"/><Relationship Id="rId30" Type="http://schemas.openxmlformats.org/officeDocument/2006/relationships/slide" Target="slide84.xml"/><Relationship Id="rId35" Type="http://schemas.openxmlformats.org/officeDocument/2006/relationships/slide" Target="slide103.xml"/><Relationship Id="rId8" Type="http://schemas.openxmlformats.org/officeDocument/2006/relationships/slide" Target="slide21.xml"/><Relationship Id="rId3" Type="http://schemas.openxmlformats.org/officeDocument/2006/relationships/slide" Target="slide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22.xml"/><Relationship Id="rId13" Type="http://schemas.openxmlformats.org/officeDocument/2006/relationships/slide" Target="slide125.xml"/><Relationship Id="rId18" Type="http://schemas.openxmlformats.org/officeDocument/2006/relationships/slide" Target="slide136.xml"/><Relationship Id="rId26" Type="http://schemas.openxmlformats.org/officeDocument/2006/relationships/slide" Target="slide145.xml"/><Relationship Id="rId3" Type="http://schemas.openxmlformats.org/officeDocument/2006/relationships/slide" Target="slide109.xml"/><Relationship Id="rId21" Type="http://schemas.openxmlformats.org/officeDocument/2006/relationships/slide" Target="slide139.xml"/><Relationship Id="rId7" Type="http://schemas.openxmlformats.org/officeDocument/2006/relationships/slide" Target="slide121.xml"/><Relationship Id="rId12" Type="http://schemas.openxmlformats.org/officeDocument/2006/relationships/slide" Target="slide124.xml"/><Relationship Id="rId17" Type="http://schemas.openxmlformats.org/officeDocument/2006/relationships/slide" Target="slide126.xml"/><Relationship Id="rId25" Type="http://schemas.openxmlformats.org/officeDocument/2006/relationships/slide" Target="slide143.xml"/><Relationship Id="rId2" Type="http://schemas.openxmlformats.org/officeDocument/2006/relationships/slide" Target="slide108.xml"/><Relationship Id="rId16" Type="http://schemas.openxmlformats.org/officeDocument/2006/relationships/slide" Target="slide134.xml"/><Relationship Id="rId20" Type="http://schemas.openxmlformats.org/officeDocument/2006/relationships/slide" Target="slide13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0.xml"/><Relationship Id="rId11" Type="http://schemas.openxmlformats.org/officeDocument/2006/relationships/slide" Target="slide113.xml"/><Relationship Id="rId24" Type="http://schemas.openxmlformats.org/officeDocument/2006/relationships/slide" Target="slide142.xml"/><Relationship Id="rId5" Type="http://schemas.openxmlformats.org/officeDocument/2006/relationships/slide" Target="slide119.xml"/><Relationship Id="rId15" Type="http://schemas.openxmlformats.org/officeDocument/2006/relationships/slide" Target="slide132.xml"/><Relationship Id="rId23" Type="http://schemas.openxmlformats.org/officeDocument/2006/relationships/slide" Target="slide141.xml"/><Relationship Id="rId28" Type="http://schemas.openxmlformats.org/officeDocument/2006/relationships/slide" Target="slide151.xml"/><Relationship Id="rId10" Type="http://schemas.openxmlformats.org/officeDocument/2006/relationships/slide" Target="slide112.xml"/><Relationship Id="rId19" Type="http://schemas.openxmlformats.org/officeDocument/2006/relationships/slide" Target="slide137.xml"/><Relationship Id="rId4" Type="http://schemas.openxmlformats.org/officeDocument/2006/relationships/slide" Target="slide111.xml"/><Relationship Id="rId9" Type="http://schemas.openxmlformats.org/officeDocument/2006/relationships/slide" Target="slide110.xml"/><Relationship Id="rId14" Type="http://schemas.openxmlformats.org/officeDocument/2006/relationships/slide" Target="slide130.xml"/><Relationship Id="rId22" Type="http://schemas.openxmlformats.org/officeDocument/2006/relationships/slide" Target="slide140.xml"/><Relationship Id="rId27" Type="http://schemas.openxmlformats.org/officeDocument/2006/relationships/slide" Target="slide14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6B2B02-0390-4C82-96D6-B29BFD0EFF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7183" y="1142761"/>
            <a:ext cx="9144000" cy="117623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世纪之星服装进销存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215ABD1-751A-4FA1-9A37-ACE955DA0E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0305" y="5402559"/>
            <a:ext cx="9144000" cy="432633"/>
          </a:xfr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i="1" dirty="0"/>
              <a:t>☆进销存管理☆渠道分销管理☆微信小程序商城☆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E77EE2-9019-4BEA-AE20-B6C22A416B94}"/>
              </a:ext>
            </a:extLst>
          </p:cNvPr>
          <p:cNvSpPr txBox="1"/>
          <p:nvPr/>
        </p:nvSpPr>
        <p:spPr>
          <a:xfrm>
            <a:off x="3619891" y="3429000"/>
            <a:ext cx="4279769" cy="5847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培训教程</a:t>
            </a:r>
          </a:p>
        </p:txBody>
      </p:sp>
    </p:spTree>
    <p:extLst>
      <p:ext uri="{BB962C8B-B14F-4D97-AF65-F5344CB8AC3E}">
        <p14:creationId xmlns:p14="http://schemas.microsoft.com/office/powerpoint/2010/main" val="423867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3548BB-B558-441F-8B10-83FC05884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06" y="979720"/>
            <a:ext cx="10236434" cy="587828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产品资料</a:t>
            </a:r>
            <a:r>
              <a:rPr lang="en-US" altLang="zh-CN" sz="3200" dirty="0"/>
              <a:t>(</a:t>
            </a:r>
            <a:r>
              <a:rPr lang="zh-CN" altLang="en-US" sz="3200" dirty="0"/>
              <a:t>无销售属性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1288330" y="2692814"/>
            <a:ext cx="4656841" cy="950295"/>
          </a:xfrm>
          <a:prstGeom prst="wedgeRectCallout">
            <a:avLst>
              <a:gd name="adj1" fmla="val -52836"/>
              <a:gd name="adj2" fmla="val -1763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无销售属性产品点击新增，输入货号、品名、标题、面料、款式、单位，设置吊牌价、零售价、指导进价，然后点保存即可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6991547" y="2732147"/>
            <a:ext cx="3538194" cy="950295"/>
          </a:xfrm>
          <a:prstGeom prst="wedgeRectCallout">
            <a:avLst>
              <a:gd name="adj1" fmla="val -42917"/>
              <a:gd name="adj2" fmla="val 1440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无销售属性产品指的是不需要设置颜色尺码这些属性的产品。无销售属性产品这里不需要设置</a:t>
            </a:r>
          </a:p>
        </p:txBody>
      </p:sp>
    </p:spTree>
    <p:extLst>
      <p:ext uri="{BB962C8B-B14F-4D97-AF65-F5344CB8AC3E}">
        <p14:creationId xmlns:p14="http://schemas.microsoft.com/office/powerpoint/2010/main" val="222603632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D1097DA-F657-4681-8D9A-908BC5E51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988" y="980220"/>
            <a:ext cx="8731151" cy="589551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零售</a:t>
            </a:r>
            <a:r>
              <a:rPr lang="en-US" altLang="zh-CN" sz="3200" dirty="0"/>
              <a:t>POS</a:t>
            </a:r>
            <a:r>
              <a:rPr lang="zh-CN" altLang="en-US" sz="3200" dirty="0"/>
              <a:t>管理</a:t>
            </a:r>
            <a:r>
              <a:rPr lang="en-US" altLang="zh-CN" sz="3200" dirty="0"/>
              <a:t>-</a:t>
            </a:r>
            <a:r>
              <a:rPr lang="zh-CN" altLang="en-US" sz="3200" dirty="0"/>
              <a:t>前台收银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5189314" y="5264843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扫描销售属性条码，自动在对应的销售属性数量</a:t>
            </a:r>
            <a:r>
              <a:rPr lang="en-US" altLang="zh-CN" dirty="0"/>
              <a:t>+1</a:t>
            </a:r>
            <a:endParaRPr lang="zh-CN" altLang="en-US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9180026" y="1974280"/>
            <a:ext cx="2769344" cy="997224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系统自动提示当前库存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4481899" y="5450441"/>
            <a:ext cx="760290" cy="647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141318" y="3142706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扫描顾客购买产品的条码，按</a:t>
            </a:r>
            <a:r>
              <a:rPr lang="en-US" altLang="zh-CN" dirty="0"/>
              <a:t>F2</a:t>
            </a:r>
            <a:r>
              <a:rPr lang="zh-CN" altLang="en-US" dirty="0"/>
              <a:t>、</a:t>
            </a:r>
            <a:r>
              <a:rPr lang="en-US" altLang="zh-CN" dirty="0"/>
              <a:t>F3</a:t>
            </a:r>
            <a:r>
              <a:rPr lang="zh-CN" altLang="en-US" dirty="0"/>
              <a:t>可修改折扣或单价，按</a:t>
            </a:r>
            <a:r>
              <a:rPr lang="en-US" altLang="zh-CN" dirty="0"/>
              <a:t>F4</a:t>
            </a:r>
            <a:r>
              <a:rPr lang="zh-CN" altLang="en-US" dirty="0"/>
              <a:t>进行收款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0D6C72D-FB5C-460C-AF29-D91E06BBE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92" y="3316157"/>
            <a:ext cx="5575372" cy="177926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707754" y="1895119"/>
            <a:ext cx="2332551" cy="351496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8A22D59C-2002-4EB5-94D0-797C805F5E9B}"/>
              </a:ext>
            </a:extLst>
          </p:cNvPr>
          <p:cNvCxnSpPr>
            <a:cxnSpLocks/>
          </p:cNvCxnSpPr>
          <p:nvPr/>
        </p:nvCxnSpPr>
        <p:spPr>
          <a:xfrm flipH="1" flipV="1">
            <a:off x="8521831" y="1797991"/>
            <a:ext cx="705169" cy="10393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700564" y="4493969"/>
            <a:ext cx="867469" cy="88782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对话气泡: 矩形 16">
            <a:extLst>
              <a:ext uri="{FF2B5EF4-FFF2-40B4-BE49-F238E27FC236}">
                <a16:creationId xmlns:a16="http://schemas.microsoft.com/office/drawing/2014/main" id="{C541B09C-694D-4569-A919-35B28E1619EC}"/>
              </a:ext>
            </a:extLst>
          </p:cNvPr>
          <p:cNvSpPr/>
          <p:nvPr/>
        </p:nvSpPr>
        <p:spPr>
          <a:xfrm>
            <a:off x="3184031" y="2080740"/>
            <a:ext cx="2684584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取产品资料中设置的零售价作为默认单价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16D0D83B-B941-4B97-AD0B-B3B9347DFFDD}"/>
              </a:ext>
            </a:extLst>
          </p:cNvPr>
          <p:cNvCxnSpPr>
            <a:cxnSpLocks/>
          </p:cNvCxnSpPr>
          <p:nvPr/>
        </p:nvCxnSpPr>
        <p:spPr>
          <a:xfrm flipH="1" flipV="1">
            <a:off x="5700564" y="4476684"/>
            <a:ext cx="867469" cy="88782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62DFFD5B-F45E-4A91-9C2F-71933453E9A1}"/>
              </a:ext>
            </a:extLst>
          </p:cNvPr>
          <p:cNvCxnSpPr>
            <a:cxnSpLocks/>
          </p:cNvCxnSpPr>
          <p:nvPr/>
        </p:nvCxnSpPr>
        <p:spPr>
          <a:xfrm flipV="1">
            <a:off x="5868615" y="1797991"/>
            <a:ext cx="753360" cy="40788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11A6B49-2009-409A-8CB8-61EAAF9A708A}"/>
              </a:ext>
            </a:extLst>
          </p:cNvPr>
          <p:cNvCxnSpPr>
            <a:cxnSpLocks/>
          </p:cNvCxnSpPr>
          <p:nvPr/>
        </p:nvCxnSpPr>
        <p:spPr>
          <a:xfrm flipH="1">
            <a:off x="4619134" y="2837388"/>
            <a:ext cx="414779" cy="13481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504197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122F147-E31D-4D45-95E8-8E6127E42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406" y="1043693"/>
            <a:ext cx="8478253" cy="572475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零售</a:t>
            </a:r>
            <a:r>
              <a:rPr lang="en-US" altLang="zh-CN" sz="3200" dirty="0"/>
              <a:t>POS</a:t>
            </a:r>
            <a:r>
              <a:rPr lang="zh-CN" altLang="en-US" sz="3200" dirty="0"/>
              <a:t>管理</a:t>
            </a:r>
            <a:r>
              <a:rPr lang="en-US" altLang="zh-CN" sz="3200" dirty="0"/>
              <a:t>-</a:t>
            </a:r>
            <a:r>
              <a:rPr lang="zh-CN" altLang="en-US" sz="3200" dirty="0"/>
              <a:t>前台收银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98940" y="5567992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扫描产品条码，进入销售属性数量输入界面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V="1">
            <a:off x="5440464" y="2840714"/>
            <a:ext cx="715796" cy="297359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3830615" y="5344998"/>
            <a:ext cx="762557" cy="3446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405680" y="4045777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扫描顾客购买产品的条码，按</a:t>
            </a:r>
            <a:r>
              <a:rPr lang="en-US" altLang="zh-CN" dirty="0"/>
              <a:t>F2</a:t>
            </a:r>
            <a:r>
              <a:rPr lang="zh-CN" altLang="en-US" dirty="0"/>
              <a:t>、</a:t>
            </a:r>
            <a:r>
              <a:rPr lang="en-US" altLang="zh-CN" dirty="0"/>
              <a:t>F3</a:t>
            </a:r>
            <a:r>
              <a:rPr lang="zh-CN" altLang="en-US" dirty="0"/>
              <a:t>可修改折扣或单价，按</a:t>
            </a:r>
            <a:r>
              <a:rPr lang="en-US" altLang="zh-CN" dirty="0"/>
              <a:t>F4</a:t>
            </a:r>
            <a:r>
              <a:rPr lang="zh-CN" altLang="en-US" dirty="0"/>
              <a:t>进行收款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20F87A8-9552-4AB7-B1C2-4BF1190DE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7877" y="3080478"/>
            <a:ext cx="4482211" cy="19305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697584" y="4487160"/>
            <a:ext cx="3313597" cy="17156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284A3E82-5795-4B9E-A2E4-DD6B5EF9B8C4}"/>
              </a:ext>
            </a:extLst>
          </p:cNvPr>
          <p:cNvSpPr/>
          <p:nvPr/>
        </p:nvSpPr>
        <p:spPr>
          <a:xfrm>
            <a:off x="9387960" y="2181703"/>
            <a:ext cx="2777213" cy="1041311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系统自动提示当前库存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1D352575-24A6-4F68-BCA0-7D33BA22EB08}"/>
              </a:ext>
            </a:extLst>
          </p:cNvPr>
          <p:cNvCxnSpPr>
            <a:cxnSpLocks/>
            <a:stCxn id="16" idx="1"/>
          </p:cNvCxnSpPr>
          <p:nvPr/>
        </p:nvCxnSpPr>
        <p:spPr>
          <a:xfrm flipH="1" flipV="1">
            <a:off x="8585036" y="1805359"/>
            <a:ext cx="802924" cy="897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0D7E3694-09A4-4C9A-B9AD-6BF1150DDDF5}"/>
              </a:ext>
            </a:extLst>
          </p:cNvPr>
          <p:cNvSpPr/>
          <p:nvPr/>
        </p:nvSpPr>
        <p:spPr>
          <a:xfrm>
            <a:off x="2002520" y="1967112"/>
            <a:ext cx="2684584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取产品资料中设置的零售价作为默认单价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5CEE805D-34C3-46C1-968B-FCE488E4DABC}"/>
              </a:ext>
            </a:extLst>
          </p:cNvPr>
          <p:cNvCxnSpPr>
            <a:cxnSpLocks/>
          </p:cNvCxnSpPr>
          <p:nvPr/>
        </p:nvCxnSpPr>
        <p:spPr>
          <a:xfrm>
            <a:off x="4687104" y="2092245"/>
            <a:ext cx="1798537" cy="3492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D02A69AB-4997-4098-BA03-532F64D151DC}"/>
              </a:ext>
            </a:extLst>
          </p:cNvPr>
          <p:cNvCxnSpPr>
            <a:cxnSpLocks/>
          </p:cNvCxnSpPr>
          <p:nvPr/>
        </p:nvCxnSpPr>
        <p:spPr>
          <a:xfrm flipH="1">
            <a:off x="3437623" y="2723760"/>
            <a:ext cx="414779" cy="13481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17964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5C0013-1431-4AB0-839F-D4CC03905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440" y="1026465"/>
            <a:ext cx="8531688" cy="576083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零售</a:t>
            </a:r>
            <a:r>
              <a:rPr lang="en-US" altLang="zh-CN" sz="3200" dirty="0"/>
              <a:t>POS</a:t>
            </a:r>
            <a:r>
              <a:rPr lang="zh-CN" altLang="en-US" sz="3200" dirty="0"/>
              <a:t>管理</a:t>
            </a:r>
            <a:r>
              <a:rPr lang="en-US" altLang="zh-CN" sz="3200" dirty="0"/>
              <a:t>-</a:t>
            </a:r>
            <a:r>
              <a:rPr lang="zh-CN" altLang="en-US" sz="3200" dirty="0"/>
              <a:t>前台收银</a:t>
            </a:r>
            <a:r>
              <a:rPr lang="en-US" altLang="zh-CN" sz="3200" dirty="0"/>
              <a:t>(</a:t>
            </a:r>
            <a:r>
              <a:rPr lang="zh-CN" altLang="en-US" sz="3200" dirty="0"/>
              <a:t>收款操作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346817" y="3906881"/>
            <a:ext cx="2698831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选择收款方式，输入收款金额，自动提示找零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V="1">
            <a:off x="6177544" y="3520258"/>
            <a:ext cx="1374338" cy="4562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87959" y="3766739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扫描结束后，按</a:t>
            </a:r>
            <a:r>
              <a:rPr lang="en-US" altLang="zh-CN" dirty="0"/>
              <a:t>F4</a:t>
            </a:r>
            <a:r>
              <a:rPr lang="zh-CN" altLang="en-US" dirty="0"/>
              <a:t>进行收款，收款后自动打印购物小票，并自动新增零售单。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3998940" y="3102882"/>
            <a:ext cx="1374338" cy="8736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22279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48B600D-0693-4E23-BE0C-5E2961103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68" y="976459"/>
            <a:ext cx="11827864" cy="570714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零售</a:t>
            </a:r>
            <a:r>
              <a:rPr lang="en-US" altLang="zh-CN" sz="3200" dirty="0"/>
              <a:t>POS</a:t>
            </a:r>
            <a:r>
              <a:rPr lang="zh-CN" altLang="en-US" sz="3200" dirty="0"/>
              <a:t>管理</a:t>
            </a:r>
            <a:r>
              <a:rPr lang="en-US" altLang="zh-CN" sz="3200" dirty="0"/>
              <a:t>-</a:t>
            </a:r>
            <a:r>
              <a:rPr lang="zh-CN" altLang="en-US" sz="3200" dirty="0"/>
              <a:t>零售报表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591149" y="3881192"/>
            <a:ext cx="8873362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选择当天或者一个区间，点查找，查看零售情况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V="1">
            <a:off x="6523348" y="2413262"/>
            <a:ext cx="1187778" cy="146793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>
            <a:off x="1155432" y="4754794"/>
            <a:ext cx="164321" cy="165543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591150" y="1401620"/>
            <a:ext cx="1133955" cy="247957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42857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B765175-19DB-4E06-95F5-84130FA0D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80" y="1450005"/>
            <a:ext cx="4549534" cy="350550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零售</a:t>
            </a:r>
            <a:r>
              <a:rPr lang="en-US" altLang="zh-CN" sz="3200" dirty="0"/>
              <a:t>POS</a:t>
            </a:r>
            <a:r>
              <a:rPr lang="zh-CN" altLang="en-US" sz="3200" dirty="0"/>
              <a:t>管理</a:t>
            </a:r>
            <a:r>
              <a:rPr lang="en-US" altLang="zh-CN" sz="3200" dirty="0"/>
              <a:t>-</a:t>
            </a:r>
            <a:r>
              <a:rPr lang="zh-CN" altLang="en-US" sz="3200" dirty="0"/>
              <a:t>前台交班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154887" y="3292064"/>
            <a:ext cx="205291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这里显示现金情况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2210740" y="2784031"/>
            <a:ext cx="2052919" cy="90173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025166" y="3310402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这里显示分账户收款情况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5602237" y="3270248"/>
            <a:ext cx="1866510" cy="59609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00395085-473D-4402-9147-DB1ABD889C60}"/>
              </a:ext>
            </a:extLst>
          </p:cNvPr>
          <p:cNvSpPr/>
          <p:nvPr/>
        </p:nvSpPr>
        <p:spPr>
          <a:xfrm>
            <a:off x="7010087" y="4245717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这里显示分账户收款情况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AC1B5DAD-341C-48F6-B9D7-A69575BECBB6}"/>
              </a:ext>
            </a:extLst>
          </p:cNvPr>
          <p:cNvCxnSpPr>
            <a:cxnSpLocks/>
          </p:cNvCxnSpPr>
          <p:nvPr/>
        </p:nvCxnSpPr>
        <p:spPr>
          <a:xfrm flipH="1" flipV="1">
            <a:off x="5703216" y="4696322"/>
            <a:ext cx="1750452" cy="10533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对话气泡: 矩形 11">
            <a:extLst>
              <a:ext uri="{FF2B5EF4-FFF2-40B4-BE49-F238E27FC236}">
                <a16:creationId xmlns:a16="http://schemas.microsoft.com/office/drawing/2014/main" id="{D7CE1ABB-2A9C-4D7A-87C9-98953C17FEA1}"/>
              </a:ext>
            </a:extLst>
          </p:cNvPr>
          <p:cNvSpPr/>
          <p:nvPr/>
        </p:nvSpPr>
        <p:spPr>
          <a:xfrm>
            <a:off x="7733754" y="2003930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确认无误后点交班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27877011-6870-4164-8B8C-6B6B076A6670}"/>
              </a:ext>
            </a:extLst>
          </p:cNvPr>
          <p:cNvCxnSpPr>
            <a:cxnSpLocks/>
          </p:cNvCxnSpPr>
          <p:nvPr/>
        </p:nvCxnSpPr>
        <p:spPr>
          <a:xfrm flipH="1">
            <a:off x="6578442" y="2381456"/>
            <a:ext cx="1155312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94054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C6B095F-E3BD-4162-A9DF-E116A9965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44420"/>
            <a:ext cx="11396698" cy="597659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零售</a:t>
            </a:r>
            <a:r>
              <a:rPr lang="en-US" altLang="zh-CN" sz="3200" dirty="0"/>
              <a:t>POS</a:t>
            </a:r>
            <a:r>
              <a:rPr lang="zh-CN" altLang="en-US" sz="3200" dirty="0"/>
              <a:t>管理</a:t>
            </a:r>
            <a:r>
              <a:rPr lang="en-US" altLang="zh-CN" sz="3200" dirty="0"/>
              <a:t>-</a:t>
            </a:r>
            <a:r>
              <a:rPr lang="zh-CN" altLang="en-US" sz="3200" dirty="0"/>
              <a:t>交接班记录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591149" y="3881192"/>
            <a:ext cx="8873362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选择当天或者一个区间，点查找，查看收银员的交接班记录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V="1">
            <a:off x="7918515" y="1834875"/>
            <a:ext cx="1055803" cy="204631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>
            <a:off x="2262433" y="4754794"/>
            <a:ext cx="179111" cy="184396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3113798" y="1907441"/>
            <a:ext cx="902021" cy="197375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2066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39258E3-B8D2-48FA-ADAF-309B6FFEED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84" y="946384"/>
            <a:ext cx="11227324" cy="580320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零售</a:t>
            </a:r>
            <a:r>
              <a:rPr lang="en-US" altLang="zh-CN" sz="3200" dirty="0"/>
              <a:t>POS</a:t>
            </a:r>
            <a:r>
              <a:rPr lang="zh-CN" altLang="en-US" sz="3200" dirty="0"/>
              <a:t>管理</a:t>
            </a:r>
            <a:r>
              <a:rPr lang="en-US" altLang="zh-CN" sz="3200" dirty="0"/>
              <a:t>-</a:t>
            </a:r>
            <a:r>
              <a:rPr lang="zh-CN" altLang="en-US" sz="3200" dirty="0"/>
              <a:t>日终处理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591149" y="3881192"/>
            <a:ext cx="8873362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前台收银可以选择自动审核出库，也可以日终处理的时候更新库存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3355942" y="1248519"/>
            <a:ext cx="678730" cy="273901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2161692" y="1357368"/>
            <a:ext cx="666349" cy="252382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89AA0B71-99EC-4476-91FD-EF4BDF630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9707" y="2549138"/>
            <a:ext cx="2621507" cy="609653"/>
          </a:xfrm>
          <a:prstGeom prst="rect">
            <a:avLst/>
          </a:prstGeom>
        </p:spPr>
      </p:pic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88407208-4CCC-4CC9-B98D-5A91A1A62365}"/>
              </a:ext>
            </a:extLst>
          </p:cNvPr>
          <p:cNvCxnSpPr>
            <a:cxnSpLocks/>
          </p:cNvCxnSpPr>
          <p:nvPr/>
        </p:nvCxnSpPr>
        <p:spPr>
          <a:xfrm flipV="1">
            <a:off x="6173284" y="2976808"/>
            <a:ext cx="386798" cy="101073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53133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E3C0ED52-7F1C-4140-9F0C-EEE5F0782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73176"/>
            <a:ext cx="8420373" cy="816023"/>
          </a:xfrm>
          <a:prstGeom prst="rect">
            <a:avLst/>
          </a:prstGeom>
          <a:gradFill rotWithShape="0">
            <a:gsLst>
              <a:gs pos="0">
                <a:srgbClr val="83ACFF"/>
              </a:gs>
              <a:gs pos="100000">
                <a:srgbClr val="DDF2FF"/>
              </a:gs>
            </a:gsLst>
            <a:lin ang="5400000" scaled="1"/>
          </a:gradFill>
          <a:ln w="9525">
            <a:solidFill>
              <a:srgbClr val="33CCCC"/>
            </a:solidFill>
            <a:miter lim="800000"/>
          </a:ln>
          <a:effectLst>
            <a:outerShdw dist="89803" dir="2700000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Microsoft YaHei" panose="020B0503020204020204" charset="-122"/>
                <a:ea typeface="Microsoft YaHei" panose="020B0503020204020204" charset="-122"/>
              </a:rPr>
              <a:t>渠道分销</a:t>
            </a:r>
            <a:endParaRPr lang="en-US" altLang="ja-JP" sz="32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A429D80F-61B0-4324-9A7C-5DC4D15CEA63}"/>
              </a:ext>
            </a:extLst>
          </p:cNvPr>
          <p:cNvSpPr/>
          <p:nvPr/>
        </p:nvSpPr>
        <p:spPr>
          <a:xfrm>
            <a:off x="1297549" y="2453954"/>
            <a:ext cx="1440000" cy="3600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供应商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6" name="正方形/長方形 9">
            <a:extLst>
              <a:ext uri="{FF2B5EF4-FFF2-40B4-BE49-F238E27FC236}">
                <a16:creationId xmlns:a16="http://schemas.microsoft.com/office/drawing/2014/main" id="{0366BA4B-F49F-4BBB-8F86-2919B6AD3659}"/>
              </a:ext>
            </a:extLst>
          </p:cNvPr>
          <p:cNvSpPr/>
          <p:nvPr/>
        </p:nvSpPr>
        <p:spPr>
          <a:xfrm>
            <a:off x="3718047" y="2453954"/>
            <a:ext cx="1440000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分销产品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7" name="正方形/長方形 9">
            <a:extLst>
              <a:ext uri="{FF2B5EF4-FFF2-40B4-BE49-F238E27FC236}">
                <a16:creationId xmlns:a16="http://schemas.microsoft.com/office/drawing/2014/main" id="{D6ABE381-B3FA-4916-A09A-89E440F78D10}"/>
              </a:ext>
            </a:extLst>
          </p:cNvPr>
          <p:cNvSpPr/>
          <p:nvPr/>
        </p:nvSpPr>
        <p:spPr>
          <a:xfrm>
            <a:off x="8164368" y="2453954"/>
            <a:ext cx="1440000" cy="360000"/>
          </a:xfrm>
          <a:prstGeom prst="rect">
            <a:avLst/>
          </a:prstGeom>
          <a:solidFill>
            <a:schemeClr val="accent6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销售出库单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8" name="正方形/長方形 9">
            <a:extLst>
              <a:ext uri="{FF2B5EF4-FFF2-40B4-BE49-F238E27FC236}">
                <a16:creationId xmlns:a16="http://schemas.microsoft.com/office/drawing/2014/main" id="{9D16B953-12EE-4577-9311-0E5C3BA898B7}"/>
              </a:ext>
            </a:extLst>
          </p:cNvPr>
          <p:cNvSpPr/>
          <p:nvPr/>
        </p:nvSpPr>
        <p:spPr>
          <a:xfrm>
            <a:off x="3646039" y="3671743"/>
            <a:ext cx="1440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分销采购单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9" name="正方形/長方形 9">
            <a:extLst>
              <a:ext uri="{FF2B5EF4-FFF2-40B4-BE49-F238E27FC236}">
                <a16:creationId xmlns:a16="http://schemas.microsoft.com/office/drawing/2014/main" id="{30DE3B5E-AA5A-42E4-ABEF-DF90605215EE}"/>
              </a:ext>
            </a:extLst>
          </p:cNvPr>
          <p:cNvSpPr/>
          <p:nvPr/>
        </p:nvSpPr>
        <p:spPr>
          <a:xfrm>
            <a:off x="5975174" y="2453954"/>
            <a:ext cx="1440000" cy="360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销售定单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BA805BC8-9FF0-430B-B36D-B27C6E7CE5CD}"/>
              </a:ext>
            </a:extLst>
          </p:cNvPr>
          <p:cNvCxnSpPr>
            <a:stCxn id="25" idx="3"/>
          </p:cNvCxnSpPr>
          <p:nvPr/>
        </p:nvCxnSpPr>
        <p:spPr>
          <a:xfrm flipV="1">
            <a:off x="2737549" y="2813954"/>
            <a:ext cx="1196362" cy="103778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319F798D-05D5-41DD-A023-EB99B412E26A}"/>
              </a:ext>
            </a:extLst>
          </p:cNvPr>
          <p:cNvCxnSpPr>
            <a:stCxn id="9" idx="3"/>
          </p:cNvCxnSpPr>
          <p:nvPr/>
        </p:nvCxnSpPr>
        <p:spPr>
          <a:xfrm flipV="1">
            <a:off x="7415174" y="2630800"/>
            <a:ext cx="741935" cy="315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35">
            <a:extLst>
              <a:ext uri="{FF2B5EF4-FFF2-40B4-BE49-F238E27FC236}">
                <a16:creationId xmlns:a16="http://schemas.microsoft.com/office/drawing/2014/main" id="{516F262E-0336-437F-BBAE-91199DE533BB}"/>
              </a:ext>
            </a:extLst>
          </p:cNvPr>
          <p:cNvSpPr txBox="1"/>
          <p:nvPr/>
        </p:nvSpPr>
        <p:spPr>
          <a:xfrm>
            <a:off x="2807359" y="240104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/>
              <a:t>产品发布</a:t>
            </a: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id="{7ECFD452-1BFB-4738-B0D8-DFBBE1FF75F6}"/>
              </a:ext>
            </a:extLst>
          </p:cNvPr>
          <p:cNvSpPr txBox="1"/>
          <p:nvPr/>
        </p:nvSpPr>
        <p:spPr>
          <a:xfrm>
            <a:off x="2750845" y="3826683"/>
            <a:ext cx="8227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分销采购</a:t>
            </a:r>
          </a:p>
        </p:txBody>
      </p:sp>
      <p:sp>
        <p:nvSpPr>
          <p:cNvPr id="14" name="TextBox 38">
            <a:extLst>
              <a:ext uri="{FF2B5EF4-FFF2-40B4-BE49-F238E27FC236}">
                <a16:creationId xmlns:a16="http://schemas.microsoft.com/office/drawing/2014/main" id="{B2FA821C-A296-4570-BFFE-4D625940F461}"/>
              </a:ext>
            </a:extLst>
          </p:cNvPr>
          <p:cNvSpPr txBox="1"/>
          <p:nvPr/>
        </p:nvSpPr>
        <p:spPr>
          <a:xfrm>
            <a:off x="7500940" y="2308344"/>
            <a:ext cx="952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出库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455666F-AF6B-429E-B938-3F7442DA48CE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2737549" y="2633954"/>
            <a:ext cx="98049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50">
            <a:extLst>
              <a:ext uri="{FF2B5EF4-FFF2-40B4-BE49-F238E27FC236}">
                <a16:creationId xmlns:a16="http://schemas.microsoft.com/office/drawing/2014/main" id="{EDE80EAF-162D-4320-B261-17BA05DB89E5}"/>
              </a:ext>
            </a:extLst>
          </p:cNvPr>
          <p:cNvSpPr txBox="1"/>
          <p:nvPr/>
        </p:nvSpPr>
        <p:spPr>
          <a:xfrm>
            <a:off x="4729761" y="3127249"/>
            <a:ext cx="1076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供应商审核</a:t>
            </a:r>
          </a:p>
        </p:txBody>
      </p:sp>
      <p:sp>
        <p:nvSpPr>
          <p:cNvPr id="17" name="TextBox 57">
            <a:extLst>
              <a:ext uri="{FF2B5EF4-FFF2-40B4-BE49-F238E27FC236}">
                <a16:creationId xmlns:a16="http://schemas.microsoft.com/office/drawing/2014/main" id="{58DF9410-8338-48CA-B801-0971CB9DF9A3}"/>
              </a:ext>
            </a:extLst>
          </p:cNvPr>
          <p:cNvSpPr txBox="1"/>
          <p:nvPr/>
        </p:nvSpPr>
        <p:spPr>
          <a:xfrm>
            <a:off x="8405874" y="4196227"/>
            <a:ext cx="8551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签收</a:t>
            </a:r>
          </a:p>
        </p:txBody>
      </p:sp>
      <p:sp>
        <p:nvSpPr>
          <p:cNvPr id="18" name="TextBox 2">
            <a:extLst>
              <a:ext uri="{FF2B5EF4-FFF2-40B4-BE49-F238E27FC236}">
                <a16:creationId xmlns:a16="http://schemas.microsoft.com/office/drawing/2014/main" id="{84342CC9-63AD-4B49-846D-3C79E89E131E}"/>
              </a:ext>
            </a:extLst>
          </p:cNvPr>
          <p:cNvSpPr txBox="1"/>
          <p:nvPr/>
        </p:nvSpPr>
        <p:spPr>
          <a:xfrm>
            <a:off x="1057330" y="1460084"/>
            <a:ext cx="8901636" cy="738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/>
              <a:t>、供应商一键发布分销产品，分销商一键同步分销产品，分销商可实时查看供应商可订库存，下单后，自动生成采购订单，供应商审核后，自动生成销售定单，供应商出库、发货，然后分销商收货入库。流程操作简便快捷。</a:t>
            </a:r>
          </a:p>
          <a:p>
            <a:endParaRPr lang="zh-CN" altLang="en-US" sz="1400" dirty="0"/>
          </a:p>
        </p:txBody>
      </p:sp>
      <p:sp>
        <p:nvSpPr>
          <p:cNvPr id="19" name="TextBox 33">
            <a:extLst>
              <a:ext uri="{FF2B5EF4-FFF2-40B4-BE49-F238E27FC236}">
                <a16:creationId xmlns:a16="http://schemas.microsoft.com/office/drawing/2014/main" id="{D82C599C-7E7B-4538-A921-1A0BD7576E55}"/>
              </a:ext>
            </a:extLst>
          </p:cNvPr>
          <p:cNvSpPr txBox="1"/>
          <p:nvPr/>
        </p:nvSpPr>
        <p:spPr>
          <a:xfrm>
            <a:off x="1026689" y="5160007"/>
            <a:ext cx="890163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2</a:t>
            </a:r>
            <a:r>
              <a:rPr lang="zh-CN" altLang="en-US" sz="1400" dirty="0"/>
              <a:t>、供应商可实时查询、管控渠道分销商库存、渠道分销商销售情况。这点对供应商来说非常重要，根据渠道库存及销售情况，及时调整生产、销售策略。</a:t>
            </a:r>
          </a:p>
        </p:txBody>
      </p:sp>
      <p:sp>
        <p:nvSpPr>
          <p:cNvPr id="20" name="正方形/長方形 9">
            <a:extLst>
              <a:ext uri="{FF2B5EF4-FFF2-40B4-BE49-F238E27FC236}">
                <a16:creationId xmlns:a16="http://schemas.microsoft.com/office/drawing/2014/main" id="{F2E0C304-093F-4C7A-9589-9F7BF462227A}"/>
              </a:ext>
            </a:extLst>
          </p:cNvPr>
          <p:cNvSpPr/>
          <p:nvPr/>
        </p:nvSpPr>
        <p:spPr>
          <a:xfrm>
            <a:off x="8157109" y="3671743"/>
            <a:ext cx="1440000" cy="360000"/>
          </a:xfrm>
          <a:prstGeom prst="rect">
            <a:avLst/>
          </a:prstGeom>
          <a:solidFill>
            <a:schemeClr val="accent6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货运单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3478F1E9-6F59-400A-8024-D8D57FF308A7}"/>
              </a:ext>
            </a:extLst>
          </p:cNvPr>
          <p:cNvCxnSpPr/>
          <p:nvPr/>
        </p:nvCxnSpPr>
        <p:spPr>
          <a:xfrm>
            <a:off x="8781637" y="2809696"/>
            <a:ext cx="0" cy="8745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53">
            <a:extLst>
              <a:ext uri="{FF2B5EF4-FFF2-40B4-BE49-F238E27FC236}">
                <a16:creationId xmlns:a16="http://schemas.microsoft.com/office/drawing/2014/main" id="{7F00B687-8C60-4BAA-A506-0DE22515AF42}"/>
              </a:ext>
            </a:extLst>
          </p:cNvPr>
          <p:cNvSpPr txBox="1"/>
          <p:nvPr/>
        </p:nvSpPr>
        <p:spPr>
          <a:xfrm>
            <a:off x="8844880" y="3179711"/>
            <a:ext cx="8227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发货</a:t>
            </a: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5B944A35-9DFF-4D03-824B-6B4E70B26C93}"/>
              </a:ext>
            </a:extLst>
          </p:cNvPr>
          <p:cNvCxnSpPr/>
          <p:nvPr/>
        </p:nvCxnSpPr>
        <p:spPr>
          <a:xfrm flipV="1">
            <a:off x="5078579" y="2879297"/>
            <a:ext cx="1159588" cy="98021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64">
            <a:extLst>
              <a:ext uri="{FF2B5EF4-FFF2-40B4-BE49-F238E27FC236}">
                <a16:creationId xmlns:a16="http://schemas.microsoft.com/office/drawing/2014/main" id="{792E7C16-5849-471C-B87D-BE4F4F67075F}"/>
              </a:ext>
            </a:extLst>
          </p:cNvPr>
          <p:cNvSpPr txBox="1"/>
          <p:nvPr/>
        </p:nvSpPr>
        <p:spPr>
          <a:xfrm>
            <a:off x="5094212" y="3859515"/>
            <a:ext cx="10893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自动转为</a:t>
            </a:r>
          </a:p>
        </p:txBody>
      </p:sp>
      <p:sp>
        <p:nvSpPr>
          <p:cNvPr id="25" name="正方形/長方形 9">
            <a:extLst>
              <a:ext uri="{FF2B5EF4-FFF2-40B4-BE49-F238E27FC236}">
                <a16:creationId xmlns:a16="http://schemas.microsoft.com/office/drawing/2014/main" id="{D1A89090-CF27-4720-A68E-FB0733F57C0B}"/>
              </a:ext>
            </a:extLst>
          </p:cNvPr>
          <p:cNvSpPr/>
          <p:nvPr/>
        </p:nvSpPr>
        <p:spPr>
          <a:xfrm>
            <a:off x="1297549" y="3671743"/>
            <a:ext cx="1440000" cy="3600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分销商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207552ED-23A9-47C6-8F9D-41640966B7E3}"/>
              </a:ext>
            </a:extLst>
          </p:cNvPr>
          <p:cNvCxnSpPr/>
          <p:nvPr/>
        </p:nvCxnSpPr>
        <p:spPr>
          <a:xfrm flipV="1">
            <a:off x="1917687" y="2844496"/>
            <a:ext cx="0" cy="80494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30">
            <a:extLst>
              <a:ext uri="{FF2B5EF4-FFF2-40B4-BE49-F238E27FC236}">
                <a16:creationId xmlns:a16="http://schemas.microsoft.com/office/drawing/2014/main" id="{AAB196A1-022D-4C05-8F8B-A7B71AD1E12F}"/>
              </a:ext>
            </a:extLst>
          </p:cNvPr>
          <p:cNvSpPr txBox="1"/>
          <p:nvPr/>
        </p:nvSpPr>
        <p:spPr>
          <a:xfrm>
            <a:off x="1117468" y="312290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/>
              <a:t>分销申请</a:t>
            </a:r>
          </a:p>
        </p:txBody>
      </p:sp>
      <p:sp>
        <p:nvSpPr>
          <p:cNvPr id="28" name="TextBox 34">
            <a:extLst>
              <a:ext uri="{FF2B5EF4-FFF2-40B4-BE49-F238E27FC236}">
                <a16:creationId xmlns:a16="http://schemas.microsoft.com/office/drawing/2014/main" id="{67063C39-3520-4920-A3CA-5188178C5CFC}"/>
              </a:ext>
            </a:extLst>
          </p:cNvPr>
          <p:cNvSpPr txBox="1"/>
          <p:nvPr/>
        </p:nvSpPr>
        <p:spPr>
          <a:xfrm>
            <a:off x="2556332" y="317396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/>
              <a:t>产品同步</a:t>
            </a: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97246251-0A55-4DBC-A81A-78F0A4952CE4}"/>
              </a:ext>
            </a:extLst>
          </p:cNvPr>
          <p:cNvCxnSpPr/>
          <p:nvPr/>
        </p:nvCxnSpPr>
        <p:spPr>
          <a:xfrm flipV="1">
            <a:off x="2750845" y="3826683"/>
            <a:ext cx="913248" cy="2506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5146758F-88F5-4EF2-95DB-79DDE10161B8}"/>
              </a:ext>
            </a:extLst>
          </p:cNvPr>
          <p:cNvCxnSpPr/>
          <p:nvPr/>
        </p:nvCxnSpPr>
        <p:spPr>
          <a:xfrm>
            <a:off x="4221943" y="2811776"/>
            <a:ext cx="0" cy="8745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2A1DE201-7F6B-4708-854E-F7D2612C7005}"/>
              </a:ext>
            </a:extLst>
          </p:cNvPr>
          <p:cNvCxnSpPr/>
          <p:nvPr/>
        </p:nvCxnSpPr>
        <p:spPr>
          <a:xfrm flipV="1">
            <a:off x="5086039" y="3814153"/>
            <a:ext cx="913248" cy="2506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正方形/長方形 9">
            <a:extLst>
              <a:ext uri="{FF2B5EF4-FFF2-40B4-BE49-F238E27FC236}">
                <a16:creationId xmlns:a16="http://schemas.microsoft.com/office/drawing/2014/main" id="{AF07A75E-F13D-4C67-91A4-A40FA63DD773}"/>
              </a:ext>
            </a:extLst>
          </p:cNvPr>
          <p:cNvSpPr/>
          <p:nvPr/>
        </p:nvSpPr>
        <p:spPr>
          <a:xfrm>
            <a:off x="5975174" y="3679515"/>
            <a:ext cx="1440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采购订单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28F373CE-C800-42B2-831C-0955F54985AD}"/>
              </a:ext>
            </a:extLst>
          </p:cNvPr>
          <p:cNvCxnSpPr/>
          <p:nvPr/>
        </p:nvCxnSpPr>
        <p:spPr>
          <a:xfrm>
            <a:off x="2133711" y="2811776"/>
            <a:ext cx="0" cy="8745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59">
            <a:extLst>
              <a:ext uri="{FF2B5EF4-FFF2-40B4-BE49-F238E27FC236}">
                <a16:creationId xmlns:a16="http://schemas.microsoft.com/office/drawing/2014/main" id="{BDDE893B-7D75-4260-A95F-7D1BA1F9F481}"/>
              </a:ext>
            </a:extLst>
          </p:cNvPr>
          <p:cNvSpPr txBox="1"/>
          <p:nvPr/>
        </p:nvSpPr>
        <p:spPr>
          <a:xfrm>
            <a:off x="2133711" y="2896962"/>
            <a:ext cx="8227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审核通过</a:t>
            </a:r>
          </a:p>
        </p:txBody>
      </p:sp>
      <p:sp>
        <p:nvSpPr>
          <p:cNvPr id="35" name="正方形/長方形 9">
            <a:extLst>
              <a:ext uri="{FF2B5EF4-FFF2-40B4-BE49-F238E27FC236}">
                <a16:creationId xmlns:a16="http://schemas.microsoft.com/office/drawing/2014/main" id="{AEAAA4F7-B5AF-4E8B-80A2-B51A0E72E485}"/>
              </a:ext>
            </a:extLst>
          </p:cNvPr>
          <p:cNvSpPr/>
          <p:nvPr/>
        </p:nvSpPr>
        <p:spPr>
          <a:xfrm>
            <a:off x="7013810" y="4601607"/>
            <a:ext cx="1440000" cy="36000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采购入库单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372C9F64-BB89-4321-A060-C4F5856AE9AB}"/>
              </a:ext>
            </a:extLst>
          </p:cNvPr>
          <p:cNvCxnSpPr/>
          <p:nvPr/>
        </p:nvCxnSpPr>
        <p:spPr>
          <a:xfrm>
            <a:off x="6695174" y="4087061"/>
            <a:ext cx="720000" cy="5145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63">
            <a:extLst>
              <a:ext uri="{FF2B5EF4-FFF2-40B4-BE49-F238E27FC236}">
                <a16:creationId xmlns:a16="http://schemas.microsoft.com/office/drawing/2014/main" id="{34534000-5E85-44DE-80BC-14A4291B365C}"/>
              </a:ext>
            </a:extLst>
          </p:cNvPr>
          <p:cNvSpPr txBox="1"/>
          <p:nvPr/>
        </p:nvSpPr>
        <p:spPr>
          <a:xfrm>
            <a:off x="6397520" y="4196226"/>
            <a:ext cx="6162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选入</a:t>
            </a:r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1569FDDD-8B32-42FF-B16E-866FA7C13C28}"/>
              </a:ext>
            </a:extLst>
          </p:cNvPr>
          <p:cNvCxnSpPr/>
          <p:nvPr/>
        </p:nvCxnSpPr>
        <p:spPr>
          <a:xfrm flipH="1">
            <a:off x="8010226" y="4039515"/>
            <a:ext cx="676213" cy="59398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66">
            <a:extLst>
              <a:ext uri="{FF2B5EF4-FFF2-40B4-BE49-F238E27FC236}">
                <a16:creationId xmlns:a16="http://schemas.microsoft.com/office/drawing/2014/main" id="{0D2C33AD-679A-405B-B4BF-AF32D5BC098B}"/>
              </a:ext>
            </a:extLst>
          </p:cNvPr>
          <p:cNvSpPr txBox="1"/>
          <p:nvPr/>
        </p:nvSpPr>
        <p:spPr>
          <a:xfrm>
            <a:off x="4221943" y="2908220"/>
            <a:ext cx="8227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选购</a:t>
            </a:r>
          </a:p>
        </p:txBody>
      </p:sp>
      <p:sp>
        <p:nvSpPr>
          <p:cNvPr id="40" name="正方形/長方形 9">
            <a:extLst>
              <a:ext uri="{FF2B5EF4-FFF2-40B4-BE49-F238E27FC236}">
                <a16:creationId xmlns:a16="http://schemas.microsoft.com/office/drawing/2014/main" id="{ECDA2872-04E2-4A4A-9F63-65B2D6FAF5F0}"/>
              </a:ext>
            </a:extLst>
          </p:cNvPr>
          <p:cNvSpPr/>
          <p:nvPr/>
        </p:nvSpPr>
        <p:spPr>
          <a:xfrm>
            <a:off x="1717430" y="5969759"/>
            <a:ext cx="1800000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渠道分销商库存查询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1" name="正方形/長方形 9">
            <a:extLst>
              <a:ext uri="{FF2B5EF4-FFF2-40B4-BE49-F238E27FC236}">
                <a16:creationId xmlns:a16="http://schemas.microsoft.com/office/drawing/2014/main" id="{FC94E638-EEDF-4EC0-8564-1416D36B24EB}"/>
              </a:ext>
            </a:extLst>
          </p:cNvPr>
          <p:cNvSpPr/>
          <p:nvPr/>
        </p:nvSpPr>
        <p:spPr>
          <a:xfrm>
            <a:off x="4754067" y="5969759"/>
            <a:ext cx="1800000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渠道分销商销售明细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2" name="正方形/長方形 9">
            <a:extLst>
              <a:ext uri="{FF2B5EF4-FFF2-40B4-BE49-F238E27FC236}">
                <a16:creationId xmlns:a16="http://schemas.microsoft.com/office/drawing/2014/main" id="{F58B6304-C347-4585-9561-EEFE8942702D}"/>
              </a:ext>
            </a:extLst>
          </p:cNvPr>
          <p:cNvSpPr/>
          <p:nvPr/>
        </p:nvSpPr>
        <p:spPr>
          <a:xfrm>
            <a:off x="7790703" y="5969759"/>
            <a:ext cx="1800000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渠道分销商销售汇总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46345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79C50F-1512-44B0-9A1E-233EEC357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290" y="1031519"/>
            <a:ext cx="10263776" cy="566964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我是供应商</a:t>
            </a:r>
            <a:r>
              <a:rPr lang="en-US" altLang="zh-CN" sz="3200" dirty="0"/>
              <a:t>-</a:t>
            </a:r>
            <a:r>
              <a:rPr lang="zh-CN" altLang="en-US" sz="3200" dirty="0"/>
              <a:t>供应商申请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75672" y="3887115"/>
            <a:ext cx="2885652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选入相关资质证明文件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1718498" y="3310402"/>
            <a:ext cx="497893" cy="5985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779311" y="1754686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这里设置价格依据和折扣率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>
            <a:off x="3959258" y="2242777"/>
            <a:ext cx="3967742" cy="19161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00395085-473D-4402-9147-DB1ABD889C60}"/>
              </a:ext>
            </a:extLst>
          </p:cNvPr>
          <p:cNvSpPr/>
          <p:nvPr/>
        </p:nvSpPr>
        <p:spPr>
          <a:xfrm>
            <a:off x="7010087" y="4245717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加群联系我们，实时审批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AC1B5DAD-341C-48F6-B9D7-A69575BECBB6}"/>
              </a:ext>
            </a:extLst>
          </p:cNvPr>
          <p:cNvCxnSpPr>
            <a:cxnSpLocks/>
          </p:cNvCxnSpPr>
          <p:nvPr/>
        </p:nvCxnSpPr>
        <p:spPr>
          <a:xfrm flipH="1" flipV="1">
            <a:off x="7010087" y="2922485"/>
            <a:ext cx="1084603" cy="132323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对话气泡: 矩形 11">
            <a:extLst>
              <a:ext uri="{FF2B5EF4-FFF2-40B4-BE49-F238E27FC236}">
                <a16:creationId xmlns:a16="http://schemas.microsoft.com/office/drawing/2014/main" id="{D7CE1ABB-2A9C-4D7A-87C9-98953C17FEA1}"/>
              </a:ext>
            </a:extLst>
          </p:cNvPr>
          <p:cNvSpPr/>
          <p:nvPr/>
        </p:nvSpPr>
        <p:spPr>
          <a:xfrm>
            <a:off x="7025166" y="4354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资料齐全后点提交申请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27877011-6870-4164-8B8C-6B6B076A6670}"/>
              </a:ext>
            </a:extLst>
          </p:cNvPr>
          <p:cNvCxnSpPr>
            <a:cxnSpLocks/>
          </p:cNvCxnSpPr>
          <p:nvPr/>
        </p:nvCxnSpPr>
        <p:spPr>
          <a:xfrm flipH="1">
            <a:off x="1279933" y="1018567"/>
            <a:ext cx="5745233" cy="3483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19701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93C33BB-249D-477C-8B34-ECF74863A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95" y="982531"/>
            <a:ext cx="10039573" cy="580916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我是供应商</a:t>
            </a:r>
            <a:r>
              <a:rPr lang="en-US" altLang="zh-CN" sz="3200" dirty="0"/>
              <a:t>-</a:t>
            </a:r>
            <a:r>
              <a:rPr lang="zh-CN" altLang="en-US" sz="3200" dirty="0"/>
              <a:t>产品发布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106515" y="3406373"/>
            <a:ext cx="2885652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选择需要发布的产品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2888472" y="3972113"/>
            <a:ext cx="922542" cy="10026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8254279" y="2376837"/>
            <a:ext cx="2836398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点发布即可，也可以选择已经发布的产品，点取消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>
            <a:off x="5417881" y="2805636"/>
            <a:ext cx="2836398" cy="114091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8737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8F94FE5-F2D3-4A2A-913B-B6E36225B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92" y="1156209"/>
            <a:ext cx="10241616" cy="576909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产品资料</a:t>
            </a:r>
            <a:r>
              <a:rPr lang="en-US" altLang="zh-CN" sz="3200" dirty="0"/>
              <a:t>(</a:t>
            </a:r>
            <a:r>
              <a:rPr lang="zh-CN" altLang="en-US" sz="3200" dirty="0"/>
              <a:t>单销售属性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1288330" y="2692814"/>
            <a:ext cx="4656841" cy="950295"/>
          </a:xfrm>
          <a:prstGeom prst="wedgeRectCallout">
            <a:avLst>
              <a:gd name="adj1" fmla="val -52836"/>
              <a:gd name="adj2" fmla="val -1763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r>
              <a:rPr lang="zh-CN" altLang="en-US" dirty="0"/>
              <a:t>、点击新增，输入货号、品名、标题、面料、款式、单位，设置吊牌价、零售价、指导进价，然后点保存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6096000" y="2109978"/>
            <a:ext cx="3912123" cy="950295"/>
          </a:xfrm>
          <a:prstGeom prst="wedgeRectCallout">
            <a:avLst>
              <a:gd name="adj1" fmla="val -32797"/>
              <a:gd name="adj2" fmla="val 2243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单销售属性产品指的是同种面料款式下，还需要一个属性区分比如颜色。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299304F8-56D0-4E06-9080-0C6509DD8EA5}"/>
              </a:ext>
            </a:extLst>
          </p:cNvPr>
          <p:cNvSpPr/>
          <p:nvPr/>
        </p:nvSpPr>
        <p:spPr>
          <a:xfrm>
            <a:off x="8023072" y="3108990"/>
            <a:ext cx="4168928" cy="950295"/>
          </a:xfrm>
          <a:prstGeom prst="wedgeRectCallout">
            <a:avLst>
              <a:gd name="adj1" fmla="val -6196"/>
              <a:gd name="adj2" fmla="val 1202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r>
              <a:rPr lang="zh-CN" altLang="en-US" dirty="0"/>
              <a:t>、选择属性</a:t>
            </a:r>
            <a:r>
              <a:rPr lang="en-US" altLang="zh-CN" dirty="0"/>
              <a:t>1</a:t>
            </a:r>
            <a:r>
              <a:rPr lang="zh-CN" altLang="en-US" dirty="0"/>
              <a:t>，比如颜色，然后打勾相应的颜色，输入价格信息，然后保存</a:t>
            </a:r>
          </a:p>
        </p:txBody>
      </p:sp>
    </p:spTree>
    <p:extLst>
      <p:ext uri="{BB962C8B-B14F-4D97-AF65-F5344CB8AC3E}">
        <p14:creationId xmlns:p14="http://schemas.microsoft.com/office/powerpoint/2010/main" val="50465666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946231-3CEA-4F55-B3BB-DE0457009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148" y="976695"/>
            <a:ext cx="8088557" cy="532983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我是分销商</a:t>
            </a:r>
            <a:r>
              <a:rPr lang="en-US" altLang="zh-CN" sz="3200" dirty="0"/>
              <a:t>-</a:t>
            </a:r>
            <a:r>
              <a:rPr lang="zh-CN" altLang="en-US" sz="3200" dirty="0"/>
              <a:t>分销申请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106515" y="3406373"/>
            <a:ext cx="2885652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选择供应商，点提交申请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1432874" y="1714548"/>
            <a:ext cx="301658" cy="171445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1259590" y="5254048"/>
            <a:ext cx="2836398" cy="857597"/>
          </a:xfrm>
          <a:prstGeom prst="wedgeRectCallout">
            <a:avLst>
              <a:gd name="adj1" fmla="val -24343"/>
              <a:gd name="adj2" fmla="val -273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输入相关资料，点提交，等待供应商审核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V="1">
            <a:off x="2992167" y="4735628"/>
            <a:ext cx="1220769" cy="5184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C4162E41-7622-4AD7-AE38-4E41786DF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990" y="2950136"/>
            <a:ext cx="5954495" cy="3874816"/>
          </a:xfrm>
          <a:prstGeom prst="rect">
            <a:avLst/>
          </a:prstGeom>
        </p:spPr>
      </p:pic>
      <p:sp>
        <p:nvSpPr>
          <p:cNvPr id="15" name="对话气泡: 矩形 14">
            <a:extLst>
              <a:ext uri="{FF2B5EF4-FFF2-40B4-BE49-F238E27FC236}">
                <a16:creationId xmlns:a16="http://schemas.microsoft.com/office/drawing/2014/main" id="{66A8712A-CA75-4779-BC4C-15CBBCA8B5B1}"/>
              </a:ext>
            </a:extLst>
          </p:cNvPr>
          <p:cNvSpPr/>
          <p:nvPr/>
        </p:nvSpPr>
        <p:spPr>
          <a:xfrm>
            <a:off x="8229697" y="1152526"/>
            <a:ext cx="2885652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提交申请后，供应商资料中自动生成该供应商信息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CDBDC9F0-2035-411C-BD00-8DB601D0BAF2}"/>
              </a:ext>
            </a:extLst>
          </p:cNvPr>
          <p:cNvCxnSpPr>
            <a:cxnSpLocks/>
          </p:cNvCxnSpPr>
          <p:nvPr/>
        </p:nvCxnSpPr>
        <p:spPr>
          <a:xfrm flipH="1">
            <a:off x="9389097" y="2062352"/>
            <a:ext cx="283426" cy="338695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97087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4C3944-9B60-48BF-8078-FAA018929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11" y="1057624"/>
            <a:ext cx="10657467" cy="582008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我是供应商</a:t>
            </a:r>
            <a:r>
              <a:rPr lang="en-US" altLang="zh-CN" sz="3200" dirty="0"/>
              <a:t>-</a:t>
            </a:r>
            <a:r>
              <a:rPr lang="zh-CN" altLang="en-US" sz="3200" dirty="0"/>
              <a:t>分销商管理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11848" y="3406373"/>
            <a:ext cx="1901794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这里显示申请分销的分销商列表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838200" y="1621289"/>
            <a:ext cx="385536" cy="180771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2270934" y="3336176"/>
            <a:ext cx="1901794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填入不通过原因，点审核不通过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D101A61F-DF2D-4040-B85E-469A6CF1FB17}"/>
              </a:ext>
            </a:extLst>
          </p:cNvPr>
          <p:cNvCxnSpPr>
            <a:cxnSpLocks/>
          </p:cNvCxnSpPr>
          <p:nvPr/>
        </p:nvCxnSpPr>
        <p:spPr>
          <a:xfrm flipH="1" flipV="1">
            <a:off x="1283533" y="1376479"/>
            <a:ext cx="1378224" cy="19938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57196934-8E5C-4088-83AB-5DCBB6A96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46" y="2098715"/>
            <a:ext cx="5724922" cy="4190116"/>
          </a:xfrm>
          <a:prstGeom prst="rect">
            <a:avLst/>
          </a:prstGeom>
        </p:spPr>
      </p:pic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52F51F05-9FC9-47AF-BB88-5810DC31754F}"/>
              </a:ext>
            </a:extLst>
          </p:cNvPr>
          <p:cNvCxnSpPr>
            <a:cxnSpLocks/>
            <a:stCxn id="26" idx="4"/>
          </p:cNvCxnSpPr>
          <p:nvPr/>
        </p:nvCxnSpPr>
        <p:spPr>
          <a:xfrm flipV="1">
            <a:off x="2891603" y="1705015"/>
            <a:ext cx="1111980" cy="166530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对话气泡: 矩形 27">
            <a:extLst>
              <a:ext uri="{FF2B5EF4-FFF2-40B4-BE49-F238E27FC236}">
                <a16:creationId xmlns:a16="http://schemas.microsoft.com/office/drawing/2014/main" id="{676777F9-012F-43CF-BA07-D8D04FA63387}"/>
              </a:ext>
            </a:extLst>
          </p:cNvPr>
          <p:cNvSpPr/>
          <p:nvPr/>
        </p:nvSpPr>
        <p:spPr>
          <a:xfrm>
            <a:off x="4325128" y="3336176"/>
            <a:ext cx="2841544" cy="127353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审核通过后，供应商客户资料中自动生成一笔客户资料，分销商可以同步产品、做分销采购</a:t>
            </a: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B097311D-A89F-4AC4-A04B-A88CB3A33650}"/>
              </a:ext>
            </a:extLst>
          </p:cNvPr>
          <p:cNvCxnSpPr>
            <a:cxnSpLocks/>
          </p:cNvCxnSpPr>
          <p:nvPr/>
        </p:nvCxnSpPr>
        <p:spPr>
          <a:xfrm flipH="1" flipV="1">
            <a:off x="1971851" y="1352571"/>
            <a:ext cx="2841543" cy="205380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F916FF7C-42DB-45FF-AD14-D89C38886045}"/>
              </a:ext>
            </a:extLst>
          </p:cNvPr>
          <p:cNvCxnSpPr>
            <a:cxnSpLocks/>
            <a:stCxn id="28" idx="0"/>
          </p:cNvCxnSpPr>
          <p:nvPr/>
        </p:nvCxnSpPr>
        <p:spPr>
          <a:xfrm flipV="1">
            <a:off x="5745900" y="2778504"/>
            <a:ext cx="1748409" cy="55767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964074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F3A9676-C62D-4041-ABEF-870C882DB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8831"/>
            <a:ext cx="8224246" cy="525825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我是分销商</a:t>
            </a:r>
            <a:r>
              <a:rPr lang="en-US" altLang="zh-CN" sz="3200" dirty="0"/>
              <a:t>-</a:t>
            </a:r>
            <a:r>
              <a:rPr lang="zh-CN" altLang="en-US" sz="3200" dirty="0"/>
              <a:t>产品同步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549574" y="2513422"/>
            <a:ext cx="3437963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选择供应商，然后点产品同步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424206" y="1640265"/>
            <a:ext cx="1074656" cy="87315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8619101" y="788560"/>
            <a:ext cx="2734699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同步后，产品资料中自动生成该供应商的产品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8D0ADFE-1C80-4C35-85E1-FBD8D7177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3080" y="2438325"/>
            <a:ext cx="6621480" cy="4386547"/>
          </a:xfrm>
          <a:prstGeom prst="rect">
            <a:avLst/>
          </a:prstGeom>
        </p:spPr>
      </p:pic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6BB1E971-8A6B-4748-84BB-0041F0E9CD69}"/>
              </a:ext>
            </a:extLst>
          </p:cNvPr>
          <p:cNvCxnSpPr>
            <a:cxnSpLocks/>
          </p:cNvCxnSpPr>
          <p:nvPr/>
        </p:nvCxnSpPr>
        <p:spPr>
          <a:xfrm flipH="1">
            <a:off x="6476214" y="1629903"/>
            <a:ext cx="2989868" cy="142438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529841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A2985CE-546B-4782-8173-A55713A45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89" y="994587"/>
            <a:ext cx="10515600" cy="577857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我是分销商</a:t>
            </a:r>
            <a:r>
              <a:rPr lang="en-US" altLang="zh-CN" sz="3200" dirty="0"/>
              <a:t>-</a:t>
            </a:r>
            <a:r>
              <a:rPr lang="zh-CN" altLang="en-US" sz="3200" dirty="0"/>
              <a:t>分销采购选择产品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1935314" y="1885749"/>
            <a:ext cx="3437963" cy="527513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选择供应商，选择产品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1753386" y="1470581"/>
            <a:ext cx="612742" cy="41516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8087272" y="4821624"/>
            <a:ext cx="3437963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双击选入需要订购的产品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9806253" y="3586605"/>
            <a:ext cx="492248" cy="12040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D101A61F-DF2D-4040-B85E-469A6CF1FB17}"/>
              </a:ext>
            </a:extLst>
          </p:cNvPr>
          <p:cNvCxnSpPr>
            <a:cxnSpLocks/>
          </p:cNvCxnSpPr>
          <p:nvPr/>
        </p:nvCxnSpPr>
        <p:spPr>
          <a:xfrm flipH="1" flipV="1">
            <a:off x="7428322" y="3406373"/>
            <a:ext cx="2870180" cy="13985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D5F0D4CA-FFB7-474E-BE76-D050FDEDC560}"/>
              </a:ext>
            </a:extLst>
          </p:cNvPr>
          <p:cNvCxnSpPr>
            <a:cxnSpLocks/>
          </p:cNvCxnSpPr>
          <p:nvPr/>
        </p:nvCxnSpPr>
        <p:spPr>
          <a:xfrm flipH="1">
            <a:off x="1753387" y="2413262"/>
            <a:ext cx="801277" cy="84841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25237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D7EBF7-446F-4A6C-85B5-5E66680E6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53" y="1015387"/>
            <a:ext cx="10645211" cy="586663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我是分销商</a:t>
            </a:r>
            <a:r>
              <a:rPr lang="en-US" altLang="zh-CN" sz="3200" dirty="0"/>
              <a:t>-</a:t>
            </a:r>
            <a:r>
              <a:rPr lang="zh-CN" altLang="en-US" sz="3200" dirty="0"/>
              <a:t>生成采购订单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967658" y="3856375"/>
            <a:ext cx="4665342" cy="527513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核对要采购的产品，然后点提交供应商审核</a:t>
            </a:r>
          </a:p>
        </p:txBody>
      </p: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8087272" y="4821624"/>
            <a:ext cx="3437963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选择好要采购的产品后，点生成采购订单按钮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9806253" y="3586606"/>
            <a:ext cx="478390" cy="123501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D101A61F-DF2D-4040-B85E-469A6CF1FB17}"/>
              </a:ext>
            </a:extLst>
          </p:cNvPr>
          <p:cNvCxnSpPr>
            <a:cxnSpLocks/>
          </p:cNvCxnSpPr>
          <p:nvPr/>
        </p:nvCxnSpPr>
        <p:spPr>
          <a:xfrm flipH="1">
            <a:off x="3421930" y="5489900"/>
            <a:ext cx="4665342" cy="129425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D5F0D4CA-FFB7-474E-BE76-D050FDEDC560}"/>
              </a:ext>
            </a:extLst>
          </p:cNvPr>
          <p:cNvCxnSpPr>
            <a:cxnSpLocks/>
          </p:cNvCxnSpPr>
          <p:nvPr/>
        </p:nvCxnSpPr>
        <p:spPr>
          <a:xfrm flipV="1">
            <a:off x="2667786" y="1432875"/>
            <a:ext cx="226243" cy="24235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99654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903D276-55E7-42A8-832B-9E6CC4AD8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36" y="989815"/>
            <a:ext cx="9573417" cy="579434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我是供应商</a:t>
            </a:r>
            <a:r>
              <a:rPr lang="en-US" altLang="zh-CN" sz="3200" dirty="0"/>
              <a:t>-</a:t>
            </a:r>
            <a:r>
              <a:rPr lang="zh-CN" altLang="en-US" sz="3200" dirty="0"/>
              <a:t>审核分销定单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53077" y="3983398"/>
            <a:ext cx="155890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双击进入分销定单审核</a:t>
            </a:r>
          </a:p>
        </p:txBody>
      </p: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1947342" y="4204115"/>
            <a:ext cx="3039438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点审核不通过，填写原因，分销上可以看到不通过原因，然后修改分销定单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V="1">
            <a:off x="2356456" y="1950453"/>
            <a:ext cx="1065474" cy="225366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D101A61F-DF2D-4040-B85E-469A6CF1FB17}"/>
              </a:ext>
            </a:extLst>
          </p:cNvPr>
          <p:cNvCxnSpPr>
            <a:cxnSpLocks/>
            <a:stCxn id="26" idx="0"/>
          </p:cNvCxnSpPr>
          <p:nvPr/>
        </p:nvCxnSpPr>
        <p:spPr>
          <a:xfrm flipV="1">
            <a:off x="3467061" y="3186261"/>
            <a:ext cx="606446" cy="101785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D5F0D4CA-FFB7-474E-BE76-D050FDEDC560}"/>
              </a:ext>
            </a:extLst>
          </p:cNvPr>
          <p:cNvCxnSpPr>
            <a:cxnSpLocks/>
          </p:cNvCxnSpPr>
          <p:nvPr/>
        </p:nvCxnSpPr>
        <p:spPr>
          <a:xfrm flipV="1">
            <a:off x="738112" y="1538613"/>
            <a:ext cx="226243" cy="24235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:a16="http://schemas.microsoft.com/office/drawing/2014/main" id="{ECFA1CDE-80B2-44A9-B6F5-3D2CAD85B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921" y="4310848"/>
            <a:ext cx="2533650" cy="1743075"/>
          </a:xfrm>
          <a:prstGeom prst="rect">
            <a:avLst/>
          </a:prstGeom>
        </p:spPr>
      </p:pic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0615A163-0AE4-4351-A7CA-A9EB69D9F9A1}"/>
              </a:ext>
            </a:extLst>
          </p:cNvPr>
          <p:cNvCxnSpPr>
            <a:cxnSpLocks/>
          </p:cNvCxnSpPr>
          <p:nvPr/>
        </p:nvCxnSpPr>
        <p:spPr>
          <a:xfrm>
            <a:off x="5019544" y="4828804"/>
            <a:ext cx="4940122" cy="46906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8313191" y="2395757"/>
            <a:ext cx="3039438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审核通过后，进行销售出库、发货，分销商收到货后，选择采购订单进入采购入库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 flipV="1">
            <a:off x="4595156" y="1875935"/>
            <a:ext cx="3718035" cy="7755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34115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4006C2B-8C01-4000-8042-02B61E191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46" y="982466"/>
            <a:ext cx="8513755" cy="580483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我是供应商</a:t>
            </a:r>
            <a:r>
              <a:rPr lang="en-US" altLang="zh-CN" sz="3200" dirty="0"/>
              <a:t>-</a:t>
            </a:r>
            <a:r>
              <a:rPr lang="zh-CN" altLang="en-US" sz="3200" dirty="0"/>
              <a:t>销售出库、发货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9072701" y="1456067"/>
            <a:ext cx="3039438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点击分销定单上销售出库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 flipV="1">
            <a:off x="7918515" y="1456067"/>
            <a:ext cx="1154186" cy="46919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对话气泡: 矩形 21">
            <a:extLst>
              <a:ext uri="{FF2B5EF4-FFF2-40B4-BE49-F238E27FC236}">
                <a16:creationId xmlns:a16="http://schemas.microsoft.com/office/drawing/2014/main" id="{E30A508C-6E1A-46CD-9D32-50D592E5AD17}"/>
              </a:ext>
            </a:extLst>
          </p:cNvPr>
          <p:cNvSpPr/>
          <p:nvPr/>
        </p:nvSpPr>
        <p:spPr>
          <a:xfrm>
            <a:off x="9072701" y="2649074"/>
            <a:ext cx="3039438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点击销售出库单上发货</a:t>
            </a: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3B97349C-2A73-4C0B-9FBC-0210D18CA2E8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1884865"/>
            <a:ext cx="2976702" cy="12334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对话气泡: 矩形 23">
            <a:extLst>
              <a:ext uri="{FF2B5EF4-FFF2-40B4-BE49-F238E27FC236}">
                <a16:creationId xmlns:a16="http://schemas.microsoft.com/office/drawing/2014/main" id="{E47BCC76-82D9-4C0E-B6F9-A86D72703BA1}"/>
              </a:ext>
            </a:extLst>
          </p:cNvPr>
          <p:cNvSpPr/>
          <p:nvPr/>
        </p:nvSpPr>
        <p:spPr>
          <a:xfrm>
            <a:off x="9072701" y="4571884"/>
            <a:ext cx="3039438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选择货运单位，输入快递单号，然后审核</a:t>
            </a: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29D842C-74A8-48BC-9276-61C4EA3885BB}"/>
              </a:ext>
            </a:extLst>
          </p:cNvPr>
          <p:cNvCxnSpPr>
            <a:cxnSpLocks/>
          </p:cNvCxnSpPr>
          <p:nvPr/>
        </p:nvCxnSpPr>
        <p:spPr>
          <a:xfrm flipH="1" flipV="1">
            <a:off x="4119513" y="3850607"/>
            <a:ext cx="4953189" cy="119047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22334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0EAA235-2C8C-4C12-A962-29175FD2C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016586"/>
            <a:ext cx="7759818" cy="566804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我是分销商</a:t>
            </a:r>
            <a:r>
              <a:rPr lang="en-US" altLang="zh-CN" sz="3200" dirty="0"/>
              <a:t>-</a:t>
            </a:r>
            <a:r>
              <a:rPr lang="zh-CN" altLang="en-US" sz="3200" dirty="0"/>
              <a:t>采购入库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8898903" y="1456067"/>
            <a:ext cx="32132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采购入库单，点采购订单按钮，选择分销采购订单进行入库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  <a:stCxn id="20" idx="1"/>
          </p:cNvCxnSpPr>
          <p:nvPr/>
        </p:nvCxnSpPr>
        <p:spPr>
          <a:xfrm flipH="1" flipV="1">
            <a:off x="5524107" y="1324540"/>
            <a:ext cx="3374796" cy="56032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51765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分销采购流程闭环</a:t>
            </a:r>
          </a:p>
        </p:txBody>
      </p:sp>
      <p:sp>
        <p:nvSpPr>
          <p:cNvPr id="6" name="正方形/長方形 9">
            <a:extLst>
              <a:ext uri="{FF2B5EF4-FFF2-40B4-BE49-F238E27FC236}">
                <a16:creationId xmlns:a16="http://schemas.microsoft.com/office/drawing/2014/main" id="{0C563187-FE95-45DC-AE5D-60D8CDEF67BD}"/>
              </a:ext>
            </a:extLst>
          </p:cNvPr>
          <p:cNvSpPr/>
          <p:nvPr/>
        </p:nvSpPr>
        <p:spPr>
          <a:xfrm>
            <a:off x="3319115" y="2447091"/>
            <a:ext cx="1441420" cy="52052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销售定单</a:t>
            </a:r>
            <a:endParaRPr kumimoji="1" lang="ja-JP" altLang="en-US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7" name="正方形/長方形 9">
            <a:extLst>
              <a:ext uri="{FF2B5EF4-FFF2-40B4-BE49-F238E27FC236}">
                <a16:creationId xmlns:a16="http://schemas.microsoft.com/office/drawing/2014/main" id="{F3F7B306-15EB-428A-8A3F-7D2509A9858A}"/>
              </a:ext>
            </a:extLst>
          </p:cNvPr>
          <p:cNvSpPr/>
          <p:nvPr/>
        </p:nvSpPr>
        <p:spPr>
          <a:xfrm>
            <a:off x="2127109" y="3691801"/>
            <a:ext cx="1802989" cy="40677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采购订单</a:t>
            </a:r>
            <a:endParaRPr kumimoji="1" lang="ja-JP" altLang="en-US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8" name="正方形/長方形 9">
            <a:extLst>
              <a:ext uri="{FF2B5EF4-FFF2-40B4-BE49-F238E27FC236}">
                <a16:creationId xmlns:a16="http://schemas.microsoft.com/office/drawing/2014/main" id="{9A576A8C-AFD7-419E-A714-DBD862F10069}"/>
              </a:ext>
            </a:extLst>
          </p:cNvPr>
          <p:cNvSpPr/>
          <p:nvPr/>
        </p:nvSpPr>
        <p:spPr>
          <a:xfrm>
            <a:off x="2737761" y="1456280"/>
            <a:ext cx="5576679" cy="36000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供应商</a:t>
            </a:r>
            <a:endParaRPr kumimoji="1" lang="ja-JP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9" name="正方形/長方形 9">
            <a:extLst>
              <a:ext uri="{FF2B5EF4-FFF2-40B4-BE49-F238E27FC236}">
                <a16:creationId xmlns:a16="http://schemas.microsoft.com/office/drawing/2014/main" id="{D2222FDA-6BA7-4288-A837-8F1B399A15DC}"/>
              </a:ext>
            </a:extLst>
          </p:cNvPr>
          <p:cNvSpPr/>
          <p:nvPr/>
        </p:nvSpPr>
        <p:spPr>
          <a:xfrm>
            <a:off x="2737762" y="4529532"/>
            <a:ext cx="5576678" cy="36000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分销商</a:t>
            </a:r>
            <a:endParaRPr kumimoji="1" lang="ja-JP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993CDD-4CEA-43EB-AECB-BD871ABE37D2}"/>
              </a:ext>
            </a:extLst>
          </p:cNvPr>
          <p:cNvSpPr txBox="1"/>
          <p:nvPr/>
        </p:nvSpPr>
        <p:spPr>
          <a:xfrm>
            <a:off x="2016838" y="3117998"/>
            <a:ext cx="1441420" cy="3077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1400" dirty="0"/>
              <a:t>提交供应商审核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337201F1-CF2E-486E-B053-F1CE13A4A8AA}"/>
              </a:ext>
            </a:extLst>
          </p:cNvPr>
          <p:cNvCxnSpPr>
            <a:cxnSpLocks/>
          </p:cNvCxnSpPr>
          <p:nvPr/>
        </p:nvCxnSpPr>
        <p:spPr>
          <a:xfrm flipV="1">
            <a:off x="3171184" y="2967611"/>
            <a:ext cx="740941" cy="72419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9">
            <a:extLst>
              <a:ext uri="{FF2B5EF4-FFF2-40B4-BE49-F238E27FC236}">
                <a16:creationId xmlns:a16="http://schemas.microsoft.com/office/drawing/2014/main" id="{37AC23D3-64D1-43A6-BB68-3AAC0310EA38}"/>
              </a:ext>
            </a:extLst>
          </p:cNvPr>
          <p:cNvSpPr/>
          <p:nvPr/>
        </p:nvSpPr>
        <p:spPr>
          <a:xfrm>
            <a:off x="5823486" y="2401050"/>
            <a:ext cx="2022987" cy="52052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销售定单</a:t>
            </a:r>
            <a:r>
              <a:rPr kumimoji="1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(</a:t>
            </a:r>
            <a:r>
              <a:rPr kumimoji="1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已审核</a:t>
            </a:r>
            <a:r>
              <a:rPr kumimoji="1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)</a:t>
            </a:r>
            <a:endParaRPr kumimoji="1" lang="ja-JP" altLang="en-US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4" name="正方形/長方形 9">
            <a:extLst>
              <a:ext uri="{FF2B5EF4-FFF2-40B4-BE49-F238E27FC236}">
                <a16:creationId xmlns:a16="http://schemas.microsoft.com/office/drawing/2014/main" id="{ECAF0C25-6B11-4669-960C-21E1D83F82CC}"/>
              </a:ext>
            </a:extLst>
          </p:cNvPr>
          <p:cNvSpPr/>
          <p:nvPr/>
        </p:nvSpPr>
        <p:spPr>
          <a:xfrm>
            <a:off x="8941956" y="2447091"/>
            <a:ext cx="1361541" cy="52052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销售出库单</a:t>
            </a:r>
            <a:endParaRPr kumimoji="1" lang="ja-JP" altLang="en-US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FC9E4A4-7F56-4E9A-9725-11B865C09B01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4760535" y="2707351"/>
            <a:ext cx="1018096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30B30183-0D13-43BF-BEA3-5796ADA4B71D}"/>
              </a:ext>
            </a:extLst>
          </p:cNvPr>
          <p:cNvSpPr txBox="1"/>
          <p:nvPr/>
        </p:nvSpPr>
        <p:spPr>
          <a:xfrm>
            <a:off x="155197" y="3729247"/>
            <a:ext cx="646331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dirty="0"/>
              <a:t>开始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83B76F0D-0E85-4166-9695-F8D7AEBC0F35}"/>
              </a:ext>
            </a:extLst>
          </p:cNvPr>
          <p:cNvCxnSpPr>
            <a:cxnSpLocks/>
            <a:stCxn id="18" idx="3"/>
            <a:endCxn id="7" idx="1"/>
          </p:cNvCxnSpPr>
          <p:nvPr/>
        </p:nvCxnSpPr>
        <p:spPr>
          <a:xfrm flipV="1">
            <a:off x="801528" y="3895190"/>
            <a:ext cx="1325581" cy="1872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6A1811DC-751D-4AFE-A14E-2E7AC467AAF2}"/>
              </a:ext>
            </a:extLst>
          </p:cNvPr>
          <p:cNvSpPr txBox="1"/>
          <p:nvPr/>
        </p:nvSpPr>
        <p:spPr>
          <a:xfrm>
            <a:off x="942281" y="3537912"/>
            <a:ext cx="1044075" cy="3077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400" dirty="0"/>
              <a:t>分销采购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E2A59ED-CDA7-4C5D-906E-12587C3DBA6C}"/>
              </a:ext>
            </a:extLst>
          </p:cNvPr>
          <p:cNvSpPr txBox="1"/>
          <p:nvPr/>
        </p:nvSpPr>
        <p:spPr>
          <a:xfrm>
            <a:off x="4805390" y="2293202"/>
            <a:ext cx="902811" cy="3077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1400" dirty="0"/>
              <a:t>审核通过</a:t>
            </a:r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C5F312C1-56E6-42EA-B15F-12E646FFEEAA}"/>
              </a:ext>
            </a:extLst>
          </p:cNvPr>
          <p:cNvCxnSpPr>
            <a:cxnSpLocks/>
          </p:cNvCxnSpPr>
          <p:nvPr/>
        </p:nvCxnSpPr>
        <p:spPr>
          <a:xfrm>
            <a:off x="7846473" y="2742617"/>
            <a:ext cx="1018096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4BFB4261-411F-4790-A430-3260D49757D8}"/>
              </a:ext>
            </a:extLst>
          </p:cNvPr>
          <p:cNvSpPr txBox="1"/>
          <p:nvPr/>
        </p:nvSpPr>
        <p:spPr>
          <a:xfrm>
            <a:off x="7891328" y="2328468"/>
            <a:ext cx="902811" cy="3077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1400" dirty="0"/>
              <a:t>销售出库</a:t>
            </a:r>
          </a:p>
        </p:txBody>
      </p:sp>
      <p:sp>
        <p:nvSpPr>
          <p:cNvPr id="38" name="正方形/長方形 9">
            <a:extLst>
              <a:ext uri="{FF2B5EF4-FFF2-40B4-BE49-F238E27FC236}">
                <a16:creationId xmlns:a16="http://schemas.microsoft.com/office/drawing/2014/main" id="{82187DFC-2E24-4ED9-AD88-ECECB1CDF8EE}"/>
              </a:ext>
            </a:extLst>
          </p:cNvPr>
          <p:cNvSpPr/>
          <p:nvPr/>
        </p:nvSpPr>
        <p:spPr>
          <a:xfrm>
            <a:off x="11062756" y="2447091"/>
            <a:ext cx="1018096" cy="52052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货运单</a:t>
            </a:r>
            <a:endParaRPr kumimoji="1" lang="ja-JP" altLang="en-US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5F67FB6A-BC40-4111-A241-3C74DB3060BB}"/>
              </a:ext>
            </a:extLst>
          </p:cNvPr>
          <p:cNvCxnSpPr>
            <a:cxnSpLocks/>
          </p:cNvCxnSpPr>
          <p:nvPr/>
        </p:nvCxnSpPr>
        <p:spPr>
          <a:xfrm>
            <a:off x="10320318" y="2742617"/>
            <a:ext cx="68076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F2F777D7-48BA-46FE-A583-D070F6D8F278}"/>
              </a:ext>
            </a:extLst>
          </p:cNvPr>
          <p:cNvSpPr txBox="1"/>
          <p:nvPr/>
        </p:nvSpPr>
        <p:spPr>
          <a:xfrm>
            <a:off x="10365173" y="2328468"/>
            <a:ext cx="543739" cy="3077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1400" dirty="0"/>
              <a:t>发货</a:t>
            </a:r>
          </a:p>
        </p:txBody>
      </p:sp>
      <p:sp>
        <p:nvSpPr>
          <p:cNvPr id="42" name="正方形/長方形 9">
            <a:extLst>
              <a:ext uri="{FF2B5EF4-FFF2-40B4-BE49-F238E27FC236}">
                <a16:creationId xmlns:a16="http://schemas.microsoft.com/office/drawing/2014/main" id="{5E4FB717-9B8B-42B2-A081-F6B394A6B9E3}"/>
              </a:ext>
            </a:extLst>
          </p:cNvPr>
          <p:cNvSpPr/>
          <p:nvPr/>
        </p:nvSpPr>
        <p:spPr>
          <a:xfrm>
            <a:off x="6658802" y="3714587"/>
            <a:ext cx="1802989" cy="40677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采购入库单</a:t>
            </a:r>
            <a:endParaRPr kumimoji="1" lang="ja-JP" altLang="en-US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1FD5CC3D-676F-4F44-B9DF-A8DD146AD1A9}"/>
              </a:ext>
            </a:extLst>
          </p:cNvPr>
          <p:cNvCxnSpPr>
            <a:cxnSpLocks/>
          </p:cNvCxnSpPr>
          <p:nvPr/>
        </p:nvCxnSpPr>
        <p:spPr>
          <a:xfrm flipH="1">
            <a:off x="9108122" y="2967611"/>
            <a:ext cx="1892959" cy="78469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CF255DE4-3606-47BD-9779-847F8F6C7422}"/>
              </a:ext>
            </a:extLst>
          </p:cNvPr>
          <p:cNvCxnSpPr>
            <a:cxnSpLocks/>
            <a:endCxn id="42" idx="1"/>
          </p:cNvCxnSpPr>
          <p:nvPr/>
        </p:nvCxnSpPr>
        <p:spPr>
          <a:xfrm>
            <a:off x="3930098" y="3904927"/>
            <a:ext cx="2728704" cy="1304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9103DFFA-D28B-4BE5-9DC7-4D6F192899DF}"/>
              </a:ext>
            </a:extLst>
          </p:cNvPr>
          <p:cNvSpPr txBox="1"/>
          <p:nvPr/>
        </p:nvSpPr>
        <p:spPr>
          <a:xfrm>
            <a:off x="4042801" y="3444533"/>
            <a:ext cx="2518638" cy="3077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1400" dirty="0"/>
              <a:t>收到货后，选择采购订单入库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8280F66-2D6C-4E8E-9F02-46D23F8EA787}"/>
              </a:ext>
            </a:extLst>
          </p:cNvPr>
          <p:cNvSpPr txBox="1"/>
          <p:nvPr/>
        </p:nvSpPr>
        <p:spPr>
          <a:xfrm>
            <a:off x="9350856" y="3136756"/>
            <a:ext cx="543739" cy="3077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1400" dirty="0"/>
              <a:t>收货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5A74468-CBE5-4515-BE14-C8A45AFDFA20}"/>
              </a:ext>
            </a:extLst>
          </p:cNvPr>
          <p:cNvSpPr txBox="1"/>
          <p:nvPr/>
        </p:nvSpPr>
        <p:spPr>
          <a:xfrm>
            <a:off x="8461791" y="3729247"/>
            <a:ext cx="646331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dirty="0"/>
              <a:t>结束</a:t>
            </a:r>
          </a:p>
        </p:txBody>
      </p:sp>
    </p:spTree>
    <p:extLst>
      <p:ext uri="{BB962C8B-B14F-4D97-AF65-F5344CB8AC3E}">
        <p14:creationId xmlns:p14="http://schemas.microsoft.com/office/powerpoint/2010/main" val="35092587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F502EA1-46BD-4E8C-94B5-7B7EDC511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1" y="1060412"/>
            <a:ext cx="10428954" cy="563261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我是供应商</a:t>
            </a:r>
            <a:r>
              <a:rPr lang="en-US" altLang="zh-CN" sz="3200" dirty="0"/>
              <a:t>-</a:t>
            </a:r>
            <a:r>
              <a:rPr lang="zh-CN" altLang="en-US" sz="3200" dirty="0"/>
              <a:t>分销商库存查询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961534" y="3313147"/>
            <a:ext cx="32132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选择一个或多个分销商，点查找，可以查看分销商库存情况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 flipV="1">
            <a:off x="1027522" y="1442302"/>
            <a:ext cx="584462" cy="18708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2709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9ED00C1-3AB0-43E9-A7A8-F53097839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31" y="1041994"/>
            <a:ext cx="10828536" cy="592220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产品资料</a:t>
            </a:r>
            <a:r>
              <a:rPr lang="en-US" altLang="zh-CN" sz="3200" dirty="0"/>
              <a:t>(</a:t>
            </a:r>
            <a:r>
              <a:rPr lang="zh-CN" altLang="en-US" sz="3200" dirty="0"/>
              <a:t>双销售属性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1288330" y="2692814"/>
            <a:ext cx="4656841" cy="950295"/>
          </a:xfrm>
          <a:prstGeom prst="wedgeRectCallout">
            <a:avLst>
              <a:gd name="adj1" fmla="val -52836"/>
              <a:gd name="adj2" fmla="val -1763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r>
              <a:rPr lang="zh-CN" altLang="en-US" dirty="0"/>
              <a:t>、点击新增，输入货号、品名、标题、面料、款式、单位，设置吊牌价、零售价、指导进价，然后点保存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6096000" y="2109978"/>
            <a:ext cx="4150936" cy="950295"/>
          </a:xfrm>
          <a:prstGeom prst="wedgeRectCallout">
            <a:avLst>
              <a:gd name="adj1" fmla="val -32797"/>
              <a:gd name="adj2" fmla="val 2243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双销售属性产品指的是同种面料款式下，还需要两个属性区分比如颜色、尺码。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299304F8-56D0-4E06-9080-0C6509DD8EA5}"/>
              </a:ext>
            </a:extLst>
          </p:cNvPr>
          <p:cNvSpPr/>
          <p:nvPr/>
        </p:nvSpPr>
        <p:spPr>
          <a:xfrm>
            <a:off x="8155048" y="3179682"/>
            <a:ext cx="4036952" cy="950295"/>
          </a:xfrm>
          <a:prstGeom prst="wedgeRectCallout">
            <a:avLst>
              <a:gd name="adj1" fmla="val -4920"/>
              <a:gd name="adj2" fmla="val 954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r>
              <a:rPr lang="zh-CN" altLang="en-US" dirty="0"/>
              <a:t>、选择属性</a:t>
            </a:r>
            <a:r>
              <a:rPr lang="en-US" altLang="zh-CN" dirty="0"/>
              <a:t>1</a:t>
            </a:r>
            <a:r>
              <a:rPr lang="zh-CN" altLang="en-US" dirty="0"/>
              <a:t>，比如颜色，选择属性</a:t>
            </a:r>
            <a:r>
              <a:rPr lang="en-US" altLang="zh-CN" dirty="0"/>
              <a:t>2</a:t>
            </a:r>
            <a:r>
              <a:rPr lang="zh-CN" altLang="en-US" dirty="0"/>
              <a:t>，比如尺码，然后打勾相应的颜色、尺码，输入价格信息，然后保存</a:t>
            </a:r>
          </a:p>
        </p:txBody>
      </p:sp>
    </p:spTree>
    <p:extLst>
      <p:ext uri="{BB962C8B-B14F-4D97-AF65-F5344CB8AC3E}">
        <p14:creationId xmlns:p14="http://schemas.microsoft.com/office/powerpoint/2010/main" val="346491995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3DF8A55-11AC-4DD9-8E2A-50BD612ED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14" y="973416"/>
            <a:ext cx="10831034" cy="571961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我是供应商</a:t>
            </a:r>
            <a:r>
              <a:rPr lang="en-US" altLang="zh-CN" sz="3200" dirty="0"/>
              <a:t>-</a:t>
            </a:r>
            <a:r>
              <a:rPr lang="zh-CN" altLang="en-US" sz="3200" dirty="0"/>
              <a:t>分销商库存查询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961534" y="3313147"/>
            <a:ext cx="32132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选择一个或多个分销商，点查找，可以查看分销商库存情况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 flipV="1">
            <a:off x="1027522" y="1442302"/>
            <a:ext cx="584462" cy="18708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5682F0A8-2666-40AA-B9B7-DAC61518BD0F}"/>
              </a:ext>
            </a:extLst>
          </p:cNvPr>
          <p:cNvSpPr/>
          <p:nvPr/>
        </p:nvSpPr>
        <p:spPr>
          <a:xfrm>
            <a:off x="7692272" y="3741945"/>
            <a:ext cx="3865257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销售属性对应数量直接显示表格中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26085856-02DA-42EB-B829-D69A1C4FFC7E}"/>
              </a:ext>
            </a:extLst>
          </p:cNvPr>
          <p:cNvCxnSpPr>
            <a:cxnSpLocks/>
          </p:cNvCxnSpPr>
          <p:nvPr/>
        </p:nvCxnSpPr>
        <p:spPr>
          <a:xfrm flipV="1">
            <a:off x="8994743" y="2630078"/>
            <a:ext cx="620597" cy="11118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4178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B9C7D2-65A9-43A5-B928-5967FF88C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75" y="970960"/>
            <a:ext cx="11023891" cy="588703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我是供应商</a:t>
            </a:r>
            <a:r>
              <a:rPr lang="en-US" altLang="zh-CN" sz="3200" dirty="0"/>
              <a:t>-</a:t>
            </a:r>
            <a:r>
              <a:rPr lang="zh-CN" altLang="en-US" sz="3200" dirty="0"/>
              <a:t>分销商销售明细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961534" y="3313147"/>
            <a:ext cx="32132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选择一个或多个分销商，点查找，可以查看分销商销售情况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 flipV="1">
            <a:off x="1027522" y="1442302"/>
            <a:ext cx="584462" cy="18708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415840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325DFD-8023-44FB-A9E8-7B5A5B690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53" y="975675"/>
            <a:ext cx="11444976" cy="58823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我是供应商</a:t>
            </a:r>
            <a:r>
              <a:rPr lang="en-US" altLang="zh-CN" sz="3200" dirty="0"/>
              <a:t>-</a:t>
            </a:r>
            <a:r>
              <a:rPr lang="zh-CN" altLang="en-US" sz="3200" dirty="0"/>
              <a:t>分销商销售汇总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961534" y="3313147"/>
            <a:ext cx="32132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选择一个或多个分销商，点查找，可以查看分销商销售汇总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 flipV="1">
            <a:off x="1027522" y="1442302"/>
            <a:ext cx="584462" cy="18708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5682F0A8-2666-40AA-B9B7-DAC61518BD0F}"/>
              </a:ext>
            </a:extLst>
          </p:cNvPr>
          <p:cNvSpPr/>
          <p:nvPr/>
        </p:nvSpPr>
        <p:spPr>
          <a:xfrm>
            <a:off x="7692273" y="3741945"/>
            <a:ext cx="3538194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销售属性对应数量汇总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26085856-02DA-42EB-B829-D69A1C4FFC7E}"/>
              </a:ext>
            </a:extLst>
          </p:cNvPr>
          <p:cNvCxnSpPr>
            <a:cxnSpLocks/>
          </p:cNvCxnSpPr>
          <p:nvPr/>
        </p:nvCxnSpPr>
        <p:spPr>
          <a:xfrm flipV="1">
            <a:off x="9662607" y="2055043"/>
            <a:ext cx="1102803" cy="168690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028819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A3E6C5DD-A873-4C44-BBAF-F8E78C58A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752" y="275213"/>
            <a:ext cx="8420373" cy="816023"/>
          </a:xfrm>
          <a:prstGeom prst="rect">
            <a:avLst/>
          </a:prstGeom>
          <a:gradFill rotWithShape="0">
            <a:gsLst>
              <a:gs pos="0">
                <a:srgbClr val="83ACFF"/>
              </a:gs>
              <a:gs pos="100000">
                <a:srgbClr val="DDF2FF"/>
              </a:gs>
            </a:gsLst>
            <a:lin ang="5400000" scaled="1"/>
          </a:gradFill>
          <a:ln w="9525">
            <a:solidFill>
              <a:srgbClr val="33CCCC"/>
            </a:solidFill>
            <a:miter lim="800000"/>
          </a:ln>
          <a:effectLst>
            <a:outerShdw dist="89803" dir="2700000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Microsoft YaHei" panose="020B0503020204020204" charset="-122"/>
                <a:ea typeface="Microsoft YaHei" panose="020B0503020204020204" charset="-122"/>
              </a:rPr>
              <a:t>小程序商城</a:t>
            </a:r>
            <a:endParaRPr lang="en-US" altLang="ja-JP" sz="32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11" name="正方形/長方形 9">
            <a:extLst>
              <a:ext uri="{FF2B5EF4-FFF2-40B4-BE49-F238E27FC236}">
                <a16:creationId xmlns:a16="http://schemas.microsoft.com/office/drawing/2014/main" id="{781C33B6-BE54-4DE4-B484-6B3D7B263E5F}"/>
              </a:ext>
            </a:extLst>
          </p:cNvPr>
          <p:cNvSpPr/>
          <p:nvPr/>
        </p:nvSpPr>
        <p:spPr>
          <a:xfrm>
            <a:off x="939330" y="1929628"/>
            <a:ext cx="1440000" cy="360000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产品发布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2" name="正方形/長方形 9">
            <a:extLst>
              <a:ext uri="{FF2B5EF4-FFF2-40B4-BE49-F238E27FC236}">
                <a16:creationId xmlns:a16="http://schemas.microsoft.com/office/drawing/2014/main" id="{B0C05BD7-BA1E-4698-82DA-5CED6270A203}"/>
              </a:ext>
            </a:extLst>
          </p:cNvPr>
          <p:cNvSpPr/>
          <p:nvPr/>
        </p:nvSpPr>
        <p:spPr>
          <a:xfrm>
            <a:off x="3269645" y="1950885"/>
            <a:ext cx="1440000" cy="36000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小程序商城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3" name="正方形/長方形 9">
            <a:extLst>
              <a:ext uri="{FF2B5EF4-FFF2-40B4-BE49-F238E27FC236}">
                <a16:creationId xmlns:a16="http://schemas.microsoft.com/office/drawing/2014/main" id="{2ECA442F-F281-4AA9-B43D-B93AA50681AF}"/>
              </a:ext>
            </a:extLst>
          </p:cNvPr>
          <p:cNvSpPr/>
          <p:nvPr/>
        </p:nvSpPr>
        <p:spPr>
          <a:xfrm>
            <a:off x="7806149" y="1885542"/>
            <a:ext cx="1440000" cy="360000"/>
          </a:xfrm>
          <a:prstGeom prst="rect">
            <a:avLst/>
          </a:prstGeom>
          <a:solidFill>
            <a:schemeClr val="accent6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销售出库单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4" name="正方形/長方形 9">
            <a:extLst>
              <a:ext uri="{FF2B5EF4-FFF2-40B4-BE49-F238E27FC236}">
                <a16:creationId xmlns:a16="http://schemas.microsoft.com/office/drawing/2014/main" id="{09CADCB7-8F7E-4A15-8414-7E3F33F0CDCD}"/>
              </a:ext>
            </a:extLst>
          </p:cNvPr>
          <p:cNvSpPr/>
          <p:nvPr/>
        </p:nvSpPr>
        <p:spPr>
          <a:xfrm>
            <a:off x="3269645" y="3115830"/>
            <a:ext cx="1440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移动端客户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5" name="正方形/長方形 9">
            <a:extLst>
              <a:ext uri="{FF2B5EF4-FFF2-40B4-BE49-F238E27FC236}">
                <a16:creationId xmlns:a16="http://schemas.microsoft.com/office/drawing/2014/main" id="{E0AA7127-3C36-47B7-823C-FAA9FC61CC7C}"/>
              </a:ext>
            </a:extLst>
          </p:cNvPr>
          <p:cNvSpPr/>
          <p:nvPr/>
        </p:nvSpPr>
        <p:spPr>
          <a:xfrm>
            <a:off x="5616955" y="1940411"/>
            <a:ext cx="1440000" cy="360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商城定单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66512DD4-7FEB-4CF8-8694-26191DFBC000}"/>
              </a:ext>
            </a:extLst>
          </p:cNvPr>
          <p:cNvCxnSpPr>
            <a:stCxn id="14" idx="0"/>
            <a:endCxn id="12" idx="2"/>
          </p:cNvCxnSpPr>
          <p:nvPr/>
        </p:nvCxnSpPr>
        <p:spPr>
          <a:xfrm flipV="1">
            <a:off x="3989645" y="2310885"/>
            <a:ext cx="0" cy="80494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B910E5B5-0928-437D-86BE-FCC90B7EE708}"/>
              </a:ext>
            </a:extLst>
          </p:cNvPr>
          <p:cNvCxnSpPr/>
          <p:nvPr/>
        </p:nvCxnSpPr>
        <p:spPr>
          <a:xfrm flipH="1">
            <a:off x="4703543" y="3191531"/>
            <a:ext cx="3095347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B5384113-73B3-4EA1-B1DC-F3BE5ABCB33C}"/>
              </a:ext>
            </a:extLst>
          </p:cNvPr>
          <p:cNvCxnSpPr>
            <a:stCxn id="15" idx="3"/>
          </p:cNvCxnSpPr>
          <p:nvPr/>
        </p:nvCxnSpPr>
        <p:spPr>
          <a:xfrm flipV="1">
            <a:off x="7056955" y="2109628"/>
            <a:ext cx="749194" cy="1078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8AB5AE7-6B45-455A-80EC-DA89DF103CF4}"/>
              </a:ext>
            </a:extLst>
          </p:cNvPr>
          <p:cNvCxnSpPr/>
          <p:nvPr/>
        </p:nvCxnSpPr>
        <p:spPr>
          <a:xfrm flipV="1">
            <a:off x="4710802" y="2310886"/>
            <a:ext cx="1463099" cy="82046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35">
            <a:extLst>
              <a:ext uri="{FF2B5EF4-FFF2-40B4-BE49-F238E27FC236}">
                <a16:creationId xmlns:a16="http://schemas.microsoft.com/office/drawing/2014/main" id="{DBC981A5-9978-4E8B-B884-D8F22C9137D2}"/>
              </a:ext>
            </a:extLst>
          </p:cNvPr>
          <p:cNvSpPr txBox="1"/>
          <p:nvPr/>
        </p:nvSpPr>
        <p:spPr>
          <a:xfrm>
            <a:off x="2480903" y="1791128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/>
              <a:t>上架</a:t>
            </a:r>
          </a:p>
        </p:txBody>
      </p:sp>
      <p:sp>
        <p:nvSpPr>
          <p:cNvPr id="23" name="TextBox 37">
            <a:extLst>
              <a:ext uri="{FF2B5EF4-FFF2-40B4-BE49-F238E27FC236}">
                <a16:creationId xmlns:a16="http://schemas.microsoft.com/office/drawing/2014/main" id="{5191CABB-1079-48D2-B3C9-743C3676DC35}"/>
              </a:ext>
            </a:extLst>
          </p:cNvPr>
          <p:cNvSpPr txBox="1"/>
          <p:nvPr/>
        </p:nvSpPr>
        <p:spPr>
          <a:xfrm>
            <a:off x="4010754" y="2496239"/>
            <a:ext cx="8227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微信访问</a:t>
            </a:r>
          </a:p>
        </p:txBody>
      </p:sp>
      <p:sp>
        <p:nvSpPr>
          <p:cNvPr id="24" name="TextBox 38">
            <a:extLst>
              <a:ext uri="{FF2B5EF4-FFF2-40B4-BE49-F238E27FC236}">
                <a16:creationId xmlns:a16="http://schemas.microsoft.com/office/drawing/2014/main" id="{49363D4D-6C27-4BCB-8471-4A5FC1D37540}"/>
              </a:ext>
            </a:extLst>
          </p:cNvPr>
          <p:cNvSpPr txBox="1"/>
          <p:nvPr/>
        </p:nvSpPr>
        <p:spPr>
          <a:xfrm>
            <a:off x="7142721" y="1785389"/>
            <a:ext cx="952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出库</a:t>
            </a: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18D03B20-83D0-4C04-8D14-890C223606F9}"/>
              </a:ext>
            </a:extLst>
          </p:cNvPr>
          <p:cNvCxnSpPr/>
          <p:nvPr/>
        </p:nvCxnSpPr>
        <p:spPr>
          <a:xfrm>
            <a:off x="2379330" y="2130885"/>
            <a:ext cx="890315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50">
            <a:extLst>
              <a:ext uri="{FF2B5EF4-FFF2-40B4-BE49-F238E27FC236}">
                <a16:creationId xmlns:a16="http://schemas.microsoft.com/office/drawing/2014/main" id="{2A332DB1-BB06-49A1-B205-004CFBC49BB1}"/>
              </a:ext>
            </a:extLst>
          </p:cNvPr>
          <p:cNvSpPr txBox="1"/>
          <p:nvPr/>
        </p:nvSpPr>
        <p:spPr>
          <a:xfrm>
            <a:off x="6285015" y="2831491"/>
            <a:ext cx="8249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快递单号</a:t>
            </a:r>
          </a:p>
        </p:txBody>
      </p:sp>
      <p:sp>
        <p:nvSpPr>
          <p:cNvPr id="27" name="TextBox 57">
            <a:extLst>
              <a:ext uri="{FF2B5EF4-FFF2-40B4-BE49-F238E27FC236}">
                <a16:creationId xmlns:a16="http://schemas.microsoft.com/office/drawing/2014/main" id="{6634EC04-9810-40D7-AE13-E87506BDDFF0}"/>
              </a:ext>
            </a:extLst>
          </p:cNvPr>
          <p:cNvSpPr txBox="1"/>
          <p:nvPr/>
        </p:nvSpPr>
        <p:spPr>
          <a:xfrm>
            <a:off x="5014632" y="2436358"/>
            <a:ext cx="8551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微信支付</a:t>
            </a:r>
          </a:p>
        </p:txBody>
      </p:sp>
      <p:sp>
        <p:nvSpPr>
          <p:cNvPr id="28" name="TextBox 2">
            <a:extLst>
              <a:ext uri="{FF2B5EF4-FFF2-40B4-BE49-F238E27FC236}">
                <a16:creationId xmlns:a16="http://schemas.microsoft.com/office/drawing/2014/main" id="{B835EDFB-34DB-4697-B9C3-F72FB6DA6D94}"/>
              </a:ext>
            </a:extLst>
          </p:cNvPr>
          <p:cNvSpPr txBox="1"/>
          <p:nvPr/>
        </p:nvSpPr>
        <p:spPr>
          <a:xfrm>
            <a:off x="655489" y="4115572"/>
            <a:ext cx="8901636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/>
              <a:t>、在产品资料中设置产品信息、宝贝图片、图文详情等，上架后，小程序商城中访问。</a:t>
            </a:r>
          </a:p>
        </p:txBody>
      </p:sp>
      <p:sp>
        <p:nvSpPr>
          <p:cNvPr id="29" name="TextBox 33">
            <a:extLst>
              <a:ext uri="{FF2B5EF4-FFF2-40B4-BE49-F238E27FC236}">
                <a16:creationId xmlns:a16="http://schemas.microsoft.com/office/drawing/2014/main" id="{778B0A5C-D09E-449A-B044-4AC6AB2A95EE}"/>
              </a:ext>
            </a:extLst>
          </p:cNvPr>
          <p:cNvSpPr txBox="1"/>
          <p:nvPr/>
        </p:nvSpPr>
        <p:spPr>
          <a:xfrm>
            <a:off x="655489" y="4700623"/>
            <a:ext cx="8901636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2</a:t>
            </a:r>
            <a:r>
              <a:rPr lang="zh-CN" altLang="en-US" sz="1400" dirty="0"/>
              <a:t>、移动端通过微信访问小程序商城，浏览产品信息，实时库存情况</a:t>
            </a:r>
          </a:p>
        </p:txBody>
      </p:sp>
      <p:sp>
        <p:nvSpPr>
          <p:cNvPr id="30" name="TextBox 39">
            <a:extLst>
              <a:ext uri="{FF2B5EF4-FFF2-40B4-BE49-F238E27FC236}">
                <a16:creationId xmlns:a16="http://schemas.microsoft.com/office/drawing/2014/main" id="{7F451CE0-230E-4B41-A487-95AD1FE47448}"/>
              </a:ext>
            </a:extLst>
          </p:cNvPr>
          <p:cNvSpPr txBox="1"/>
          <p:nvPr/>
        </p:nvSpPr>
        <p:spPr>
          <a:xfrm>
            <a:off x="655489" y="5285674"/>
            <a:ext cx="8901636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3</a:t>
            </a:r>
            <a:r>
              <a:rPr lang="zh-CN" altLang="en-US" sz="1400" dirty="0"/>
              <a:t>、移动端客户可以在线下单、在线支付，系统自动生成商城定单。</a:t>
            </a:r>
          </a:p>
        </p:txBody>
      </p:sp>
      <p:sp>
        <p:nvSpPr>
          <p:cNvPr id="31" name="TextBox 41">
            <a:extLst>
              <a:ext uri="{FF2B5EF4-FFF2-40B4-BE49-F238E27FC236}">
                <a16:creationId xmlns:a16="http://schemas.microsoft.com/office/drawing/2014/main" id="{3A71D857-F8E9-4648-8A0E-73C43E08A323}"/>
              </a:ext>
            </a:extLst>
          </p:cNvPr>
          <p:cNvSpPr txBox="1"/>
          <p:nvPr/>
        </p:nvSpPr>
        <p:spPr>
          <a:xfrm>
            <a:off x="648423" y="5870725"/>
            <a:ext cx="8908701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4</a:t>
            </a:r>
            <a:r>
              <a:rPr lang="zh-CN" altLang="en-US" sz="1400" dirty="0"/>
              <a:t>、商城定单出库、发货后，移动端客户接收快递单号，可在线查询物流信息</a:t>
            </a:r>
          </a:p>
        </p:txBody>
      </p:sp>
      <p:sp>
        <p:nvSpPr>
          <p:cNvPr id="32" name="TextBox 40">
            <a:extLst>
              <a:ext uri="{FF2B5EF4-FFF2-40B4-BE49-F238E27FC236}">
                <a16:creationId xmlns:a16="http://schemas.microsoft.com/office/drawing/2014/main" id="{2D915E4E-CFDB-44D4-B50D-6CDFC37163FE}"/>
              </a:ext>
            </a:extLst>
          </p:cNvPr>
          <p:cNvSpPr txBox="1"/>
          <p:nvPr/>
        </p:nvSpPr>
        <p:spPr>
          <a:xfrm>
            <a:off x="4909737" y="1797576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/>
              <a:t>下单</a:t>
            </a: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E83F83E4-7AB7-4192-AF42-C6610C70371D}"/>
              </a:ext>
            </a:extLst>
          </p:cNvPr>
          <p:cNvCxnSpPr/>
          <p:nvPr/>
        </p:nvCxnSpPr>
        <p:spPr>
          <a:xfrm>
            <a:off x="4710802" y="2143936"/>
            <a:ext cx="890315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正方形/長方形 9">
            <a:extLst>
              <a:ext uri="{FF2B5EF4-FFF2-40B4-BE49-F238E27FC236}">
                <a16:creationId xmlns:a16="http://schemas.microsoft.com/office/drawing/2014/main" id="{A5652990-AD09-49DC-A92B-43F02E62A72A}"/>
              </a:ext>
            </a:extLst>
          </p:cNvPr>
          <p:cNvSpPr/>
          <p:nvPr/>
        </p:nvSpPr>
        <p:spPr>
          <a:xfrm>
            <a:off x="7798890" y="3115830"/>
            <a:ext cx="1440000" cy="360000"/>
          </a:xfrm>
          <a:prstGeom prst="rect">
            <a:avLst/>
          </a:prstGeom>
          <a:solidFill>
            <a:schemeClr val="accent6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货运单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64546742-9DA4-45AC-ABE1-76081FC77E5B}"/>
              </a:ext>
            </a:extLst>
          </p:cNvPr>
          <p:cNvCxnSpPr/>
          <p:nvPr/>
        </p:nvCxnSpPr>
        <p:spPr>
          <a:xfrm>
            <a:off x="8423418" y="2241284"/>
            <a:ext cx="0" cy="8745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53">
            <a:extLst>
              <a:ext uri="{FF2B5EF4-FFF2-40B4-BE49-F238E27FC236}">
                <a16:creationId xmlns:a16="http://schemas.microsoft.com/office/drawing/2014/main" id="{A13CCE3E-E0F4-40B0-AF77-3B64D57973CE}"/>
              </a:ext>
            </a:extLst>
          </p:cNvPr>
          <p:cNvSpPr txBox="1"/>
          <p:nvPr/>
        </p:nvSpPr>
        <p:spPr>
          <a:xfrm>
            <a:off x="8486661" y="2611299"/>
            <a:ext cx="8227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发货</a:t>
            </a:r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8A6FE940-03B9-4135-9158-1B1E1E9E1E96}"/>
              </a:ext>
            </a:extLst>
          </p:cNvPr>
          <p:cNvCxnSpPr/>
          <p:nvPr/>
        </p:nvCxnSpPr>
        <p:spPr>
          <a:xfrm flipV="1">
            <a:off x="4709805" y="3396771"/>
            <a:ext cx="3105867" cy="1078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64">
            <a:extLst>
              <a:ext uri="{FF2B5EF4-FFF2-40B4-BE49-F238E27FC236}">
                <a16:creationId xmlns:a16="http://schemas.microsoft.com/office/drawing/2014/main" id="{1B103BBE-4AEB-45B8-AB23-4000365A4777}"/>
              </a:ext>
            </a:extLst>
          </p:cNvPr>
          <p:cNvSpPr txBox="1"/>
          <p:nvPr/>
        </p:nvSpPr>
        <p:spPr>
          <a:xfrm>
            <a:off x="5726738" y="3475830"/>
            <a:ext cx="10893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签收 评价</a:t>
            </a:r>
          </a:p>
        </p:txBody>
      </p:sp>
    </p:spTree>
    <p:extLst>
      <p:ext uri="{BB962C8B-B14F-4D97-AF65-F5344CB8AC3E}">
        <p14:creationId xmlns:p14="http://schemas.microsoft.com/office/powerpoint/2010/main" val="1537306896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8450BC2-95ED-4C8F-8756-A05BA6766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8" y="1034691"/>
            <a:ext cx="11289342" cy="587044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店铺信息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3751866" y="5361142"/>
            <a:ext cx="32132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微信扫描店铺二维码即可进入微信小程序商城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 flipV="1">
            <a:off x="3827282" y="4496586"/>
            <a:ext cx="1881847" cy="88451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5682F0A8-2666-40AA-B9B7-DAC61518BD0F}"/>
              </a:ext>
            </a:extLst>
          </p:cNvPr>
          <p:cNvSpPr/>
          <p:nvPr/>
        </p:nvSpPr>
        <p:spPr>
          <a:xfrm>
            <a:off x="6965102" y="330027"/>
            <a:ext cx="3913429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可以将店铺二维码打印或截图发给您的客户，客户通过微信扫描或设别图片中的小程序访问微商城店铺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26085856-02DA-42EB-B829-D69A1C4FFC7E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4355186" y="758826"/>
            <a:ext cx="2609916" cy="4287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4C0FBE0-FB61-4EC1-9D52-F8114B48BB94}"/>
              </a:ext>
            </a:extLst>
          </p:cNvPr>
          <p:cNvCxnSpPr>
            <a:cxnSpLocks/>
          </p:cNvCxnSpPr>
          <p:nvPr/>
        </p:nvCxnSpPr>
        <p:spPr>
          <a:xfrm flipH="1">
            <a:off x="3827282" y="911226"/>
            <a:ext cx="3290220" cy="274771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对话气泡: 矩形 14">
            <a:extLst>
              <a:ext uri="{FF2B5EF4-FFF2-40B4-BE49-F238E27FC236}">
                <a16:creationId xmlns:a16="http://schemas.microsoft.com/office/drawing/2014/main" id="{42E58254-2950-4C42-8848-D9E3D9479E86}"/>
              </a:ext>
            </a:extLst>
          </p:cNvPr>
          <p:cNvSpPr/>
          <p:nvPr/>
        </p:nvSpPr>
        <p:spPr>
          <a:xfrm>
            <a:off x="6022415" y="3899711"/>
            <a:ext cx="3213236" cy="120070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开通微信在线支付需在腾讯开通微信支付商户，需提供营业执照和公司开户银行信息等，具体请联系我们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52080451-CE5D-4704-87C0-8BD2DC5D6474}"/>
              </a:ext>
            </a:extLst>
          </p:cNvPr>
          <p:cNvCxnSpPr>
            <a:cxnSpLocks/>
          </p:cNvCxnSpPr>
          <p:nvPr/>
        </p:nvCxnSpPr>
        <p:spPr>
          <a:xfrm flipH="1" flipV="1">
            <a:off x="3054285" y="1428390"/>
            <a:ext cx="4925394" cy="24912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842012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3124EA-4689-46F4-9F0E-B9EC814A44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67" y="1187624"/>
            <a:ext cx="8951192" cy="552762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轮播图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4926157" y="3510218"/>
            <a:ext cx="32132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选择图片，然后上传即可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 flipV="1">
            <a:off x="6372520" y="2324123"/>
            <a:ext cx="160255" cy="119851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5682F0A8-2666-40AA-B9B7-DAC61518BD0F}"/>
              </a:ext>
            </a:extLst>
          </p:cNvPr>
          <p:cNvSpPr/>
          <p:nvPr/>
        </p:nvSpPr>
        <p:spPr>
          <a:xfrm>
            <a:off x="7953343" y="190576"/>
            <a:ext cx="3913429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轮播图指小程序店铺首页轮播图片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26085856-02DA-42EB-B829-D69A1C4FFC7E}"/>
              </a:ext>
            </a:extLst>
          </p:cNvPr>
          <p:cNvCxnSpPr>
            <a:cxnSpLocks/>
          </p:cNvCxnSpPr>
          <p:nvPr/>
        </p:nvCxnSpPr>
        <p:spPr>
          <a:xfrm flipH="1">
            <a:off x="5656082" y="611629"/>
            <a:ext cx="2514078" cy="118889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EB6B9301-AD84-49B6-860D-043DD7CB1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0405" y="1457177"/>
            <a:ext cx="3086367" cy="5486875"/>
          </a:xfrm>
          <a:prstGeom prst="rect">
            <a:avLst/>
          </a:prstGeom>
        </p:spPr>
      </p:pic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4C0FBE0-FB61-4EC1-9D52-F8114B48BB94}"/>
              </a:ext>
            </a:extLst>
          </p:cNvPr>
          <p:cNvCxnSpPr>
            <a:cxnSpLocks/>
          </p:cNvCxnSpPr>
          <p:nvPr/>
        </p:nvCxnSpPr>
        <p:spPr>
          <a:xfrm flipH="1">
            <a:off x="10190375" y="978268"/>
            <a:ext cx="229914" cy="100071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4694274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71E44AC-13BE-4D9C-8BDF-A7F19F4E1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1282" y="1758496"/>
            <a:ext cx="3086367" cy="512778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微商城页面模块介绍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0" y="1028379"/>
            <a:ext cx="3025402" cy="720518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首页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  <a:stCxn id="8" idx="4"/>
          </p:cNvCxnSpPr>
          <p:nvPr/>
        </p:nvCxnSpPr>
        <p:spPr>
          <a:xfrm flipH="1" flipV="1">
            <a:off x="4510859" y="4165957"/>
            <a:ext cx="366576" cy="49508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5682F0A8-2666-40AA-B9B7-DAC61518BD0F}"/>
              </a:ext>
            </a:extLst>
          </p:cNvPr>
          <p:cNvSpPr/>
          <p:nvPr/>
        </p:nvSpPr>
        <p:spPr>
          <a:xfrm>
            <a:off x="4510859" y="4638185"/>
            <a:ext cx="1123227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大类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82CA14C-506E-4AC9-BE5A-31F51705E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48897"/>
            <a:ext cx="3025402" cy="5029206"/>
          </a:xfrm>
          <a:prstGeom prst="rect">
            <a:avLst/>
          </a:prstGeom>
        </p:spPr>
      </p:pic>
      <p:sp>
        <p:nvSpPr>
          <p:cNvPr id="15" name="对话气泡: 矩形 14">
            <a:extLst>
              <a:ext uri="{FF2B5EF4-FFF2-40B4-BE49-F238E27FC236}">
                <a16:creationId xmlns:a16="http://schemas.microsoft.com/office/drawing/2014/main" id="{51BFBC39-6DA2-40B4-BE75-6D6B0A87B9B9}"/>
              </a:ext>
            </a:extLst>
          </p:cNvPr>
          <p:cNvSpPr/>
          <p:nvPr/>
        </p:nvSpPr>
        <p:spPr>
          <a:xfrm>
            <a:off x="3192594" y="3784484"/>
            <a:ext cx="1123227" cy="40756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搜索框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6CA37D5E-3FE3-4256-88CE-D31FFC560B0B}"/>
              </a:ext>
            </a:extLst>
          </p:cNvPr>
          <p:cNvSpPr/>
          <p:nvPr/>
        </p:nvSpPr>
        <p:spPr>
          <a:xfrm>
            <a:off x="3219411" y="4933922"/>
            <a:ext cx="1123227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产品列表</a:t>
            </a:r>
          </a:p>
        </p:txBody>
      </p:sp>
      <p:sp>
        <p:nvSpPr>
          <p:cNvPr id="22" name="对话气泡: 矩形 21">
            <a:extLst>
              <a:ext uri="{FF2B5EF4-FFF2-40B4-BE49-F238E27FC236}">
                <a16:creationId xmlns:a16="http://schemas.microsoft.com/office/drawing/2014/main" id="{A6D68146-9FDA-4962-A2FD-803C033FFD63}"/>
              </a:ext>
            </a:extLst>
          </p:cNvPr>
          <p:cNvSpPr/>
          <p:nvPr/>
        </p:nvSpPr>
        <p:spPr>
          <a:xfrm>
            <a:off x="3210118" y="2425308"/>
            <a:ext cx="1123227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轮播图</a:t>
            </a:r>
          </a:p>
        </p:txBody>
      </p: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7643F47C-80C1-45FD-838D-C7C40EDC9CB9}"/>
              </a:ext>
            </a:extLst>
          </p:cNvPr>
          <p:cNvSpPr/>
          <p:nvPr/>
        </p:nvSpPr>
        <p:spPr>
          <a:xfrm>
            <a:off x="4267801" y="1030410"/>
            <a:ext cx="3025402" cy="720518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分类页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164FF0E7-10F9-4FE3-B4A5-4868E8FBB377}"/>
              </a:ext>
            </a:extLst>
          </p:cNvPr>
          <p:cNvCxnSpPr>
            <a:cxnSpLocks/>
            <a:stCxn id="25" idx="4"/>
          </p:cNvCxnSpPr>
          <p:nvPr/>
        </p:nvCxnSpPr>
        <p:spPr>
          <a:xfrm flipV="1">
            <a:off x="6100466" y="3252074"/>
            <a:ext cx="404030" cy="83481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对话气泡: 矩形 24">
            <a:extLst>
              <a:ext uri="{FF2B5EF4-FFF2-40B4-BE49-F238E27FC236}">
                <a16:creationId xmlns:a16="http://schemas.microsoft.com/office/drawing/2014/main" id="{2FCF6739-1F21-4C4B-BD6D-BB9E065B9012}"/>
              </a:ext>
            </a:extLst>
          </p:cNvPr>
          <p:cNvSpPr/>
          <p:nvPr/>
        </p:nvSpPr>
        <p:spPr>
          <a:xfrm>
            <a:off x="5733890" y="4064036"/>
            <a:ext cx="1123227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小类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DBD88F3A-EB82-44BF-9B3F-E1DD25336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1683" y="1709224"/>
            <a:ext cx="3116850" cy="5029206"/>
          </a:xfrm>
          <a:prstGeom prst="rect">
            <a:avLst/>
          </a:prstGeom>
        </p:spPr>
      </p:pic>
      <p:sp>
        <p:nvSpPr>
          <p:cNvPr id="29" name="对话气泡: 矩形 28">
            <a:extLst>
              <a:ext uri="{FF2B5EF4-FFF2-40B4-BE49-F238E27FC236}">
                <a16:creationId xmlns:a16="http://schemas.microsoft.com/office/drawing/2014/main" id="{607A8406-F513-45DD-9ABD-FD66F2427C87}"/>
              </a:ext>
            </a:extLst>
          </p:cNvPr>
          <p:cNvSpPr/>
          <p:nvPr/>
        </p:nvSpPr>
        <p:spPr>
          <a:xfrm>
            <a:off x="9021683" y="1028379"/>
            <a:ext cx="3025402" cy="720518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宝贝详情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5D0A58A7-3B5E-4EA8-A4F2-D8123EEFE2CB}"/>
              </a:ext>
            </a:extLst>
          </p:cNvPr>
          <p:cNvCxnSpPr>
            <a:cxnSpLocks/>
            <a:stCxn id="22" idx="1"/>
          </p:cNvCxnSpPr>
          <p:nvPr/>
        </p:nvCxnSpPr>
        <p:spPr>
          <a:xfrm flipH="1">
            <a:off x="2535808" y="2712383"/>
            <a:ext cx="674310" cy="16279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2E89B1EA-84D6-4CA6-A18A-7D256ADEA752}"/>
              </a:ext>
            </a:extLst>
          </p:cNvPr>
          <p:cNvCxnSpPr>
            <a:cxnSpLocks/>
          </p:cNvCxnSpPr>
          <p:nvPr/>
        </p:nvCxnSpPr>
        <p:spPr>
          <a:xfrm flipH="1">
            <a:off x="2688247" y="4032754"/>
            <a:ext cx="674310" cy="16279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5FA0B097-321D-4A1A-8D76-D56F4619D194}"/>
              </a:ext>
            </a:extLst>
          </p:cNvPr>
          <p:cNvCxnSpPr>
            <a:cxnSpLocks/>
          </p:cNvCxnSpPr>
          <p:nvPr/>
        </p:nvCxnSpPr>
        <p:spPr>
          <a:xfrm flipH="1">
            <a:off x="2575158" y="5271728"/>
            <a:ext cx="674310" cy="16279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对话气泡: 矩形 33">
            <a:extLst>
              <a:ext uri="{FF2B5EF4-FFF2-40B4-BE49-F238E27FC236}">
                <a16:creationId xmlns:a16="http://schemas.microsoft.com/office/drawing/2014/main" id="{DAF129AF-3BC8-40AE-9A1C-4BB0162BF7BA}"/>
              </a:ext>
            </a:extLst>
          </p:cNvPr>
          <p:cNvSpPr/>
          <p:nvPr/>
        </p:nvSpPr>
        <p:spPr>
          <a:xfrm>
            <a:off x="7898456" y="3617900"/>
            <a:ext cx="1123227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下单</a:t>
            </a:r>
          </a:p>
        </p:txBody>
      </p:sp>
      <p:sp>
        <p:nvSpPr>
          <p:cNvPr id="35" name="对话气泡: 矩形 34">
            <a:extLst>
              <a:ext uri="{FF2B5EF4-FFF2-40B4-BE49-F238E27FC236}">
                <a16:creationId xmlns:a16="http://schemas.microsoft.com/office/drawing/2014/main" id="{D92525F4-73C4-4153-A92B-1402F36DDB07}"/>
              </a:ext>
            </a:extLst>
          </p:cNvPr>
          <p:cNvSpPr/>
          <p:nvPr/>
        </p:nvSpPr>
        <p:spPr>
          <a:xfrm>
            <a:off x="7885515" y="4216370"/>
            <a:ext cx="1123227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购物车</a:t>
            </a:r>
          </a:p>
        </p:txBody>
      </p:sp>
      <p:sp>
        <p:nvSpPr>
          <p:cNvPr id="36" name="对话气泡: 矩形 35">
            <a:extLst>
              <a:ext uri="{FF2B5EF4-FFF2-40B4-BE49-F238E27FC236}">
                <a16:creationId xmlns:a16="http://schemas.microsoft.com/office/drawing/2014/main" id="{84F55157-D8F3-439D-BE71-5882127C3C4E}"/>
              </a:ext>
            </a:extLst>
          </p:cNvPr>
          <p:cNvSpPr/>
          <p:nvPr/>
        </p:nvSpPr>
        <p:spPr>
          <a:xfrm>
            <a:off x="7885514" y="4814840"/>
            <a:ext cx="1123227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客服</a:t>
            </a:r>
          </a:p>
        </p:txBody>
      </p:sp>
      <p:sp>
        <p:nvSpPr>
          <p:cNvPr id="37" name="对话气泡: 矩形 36">
            <a:extLst>
              <a:ext uri="{FF2B5EF4-FFF2-40B4-BE49-F238E27FC236}">
                <a16:creationId xmlns:a16="http://schemas.microsoft.com/office/drawing/2014/main" id="{5726B5A3-79F2-40C1-9E2C-08B8A46F72E7}"/>
              </a:ext>
            </a:extLst>
          </p:cNvPr>
          <p:cNvSpPr/>
          <p:nvPr/>
        </p:nvSpPr>
        <p:spPr>
          <a:xfrm>
            <a:off x="7872573" y="5441945"/>
            <a:ext cx="1123227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转发</a:t>
            </a:r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E647D4CD-3B5B-4F93-919C-2FCB7012337F}"/>
              </a:ext>
            </a:extLst>
          </p:cNvPr>
          <p:cNvCxnSpPr>
            <a:cxnSpLocks/>
          </p:cNvCxnSpPr>
          <p:nvPr/>
        </p:nvCxnSpPr>
        <p:spPr>
          <a:xfrm>
            <a:off x="9033948" y="4010989"/>
            <a:ext cx="2174522" cy="23426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A88C62E3-260D-460A-975A-34B3E8D9EDA8}"/>
              </a:ext>
            </a:extLst>
          </p:cNvPr>
          <p:cNvCxnSpPr>
            <a:cxnSpLocks/>
            <a:stCxn id="35" idx="3"/>
          </p:cNvCxnSpPr>
          <p:nvPr/>
        </p:nvCxnSpPr>
        <p:spPr>
          <a:xfrm>
            <a:off x="9008742" y="4503445"/>
            <a:ext cx="1604033" cy="18502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11DD99D5-F81A-410A-958A-D470AA3F1C78}"/>
              </a:ext>
            </a:extLst>
          </p:cNvPr>
          <p:cNvCxnSpPr>
            <a:cxnSpLocks/>
          </p:cNvCxnSpPr>
          <p:nvPr/>
        </p:nvCxnSpPr>
        <p:spPr>
          <a:xfrm>
            <a:off x="9033948" y="5220996"/>
            <a:ext cx="956598" cy="113266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89846141-BB38-497E-B050-FBCC432A0C1A}"/>
              </a:ext>
            </a:extLst>
          </p:cNvPr>
          <p:cNvCxnSpPr>
            <a:cxnSpLocks/>
          </p:cNvCxnSpPr>
          <p:nvPr/>
        </p:nvCxnSpPr>
        <p:spPr>
          <a:xfrm>
            <a:off x="8865918" y="5813928"/>
            <a:ext cx="438338" cy="51386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24415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EA9F82BE-C945-47FA-A8F7-E0F46D2AC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9" y="1583703"/>
            <a:ext cx="2949282" cy="512851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微商城页面模块介绍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165202" y="1028379"/>
            <a:ext cx="2827439" cy="47272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购物车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 flipV="1">
            <a:off x="2926295" y="2421344"/>
            <a:ext cx="366576" cy="49508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5682F0A8-2666-40AA-B9B7-DAC61518BD0F}"/>
              </a:ext>
            </a:extLst>
          </p:cNvPr>
          <p:cNvSpPr/>
          <p:nvPr/>
        </p:nvSpPr>
        <p:spPr>
          <a:xfrm>
            <a:off x="3246098" y="2476269"/>
            <a:ext cx="1373036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购物车产品</a:t>
            </a:r>
          </a:p>
        </p:txBody>
      </p: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7643F47C-80C1-45FD-838D-C7C40EDC9CB9}"/>
              </a:ext>
            </a:extLst>
          </p:cNvPr>
          <p:cNvSpPr/>
          <p:nvPr/>
        </p:nvSpPr>
        <p:spPr>
          <a:xfrm>
            <a:off x="6869236" y="945782"/>
            <a:ext cx="3025402" cy="555324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个人中心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164FF0E7-10F9-4FE3-B4A5-4868E8FBB377}"/>
              </a:ext>
            </a:extLst>
          </p:cNvPr>
          <p:cNvCxnSpPr>
            <a:cxnSpLocks/>
          </p:cNvCxnSpPr>
          <p:nvPr/>
        </p:nvCxnSpPr>
        <p:spPr>
          <a:xfrm flipH="1">
            <a:off x="2714921" y="5507542"/>
            <a:ext cx="312048" cy="46905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对话气泡: 矩形 24">
            <a:extLst>
              <a:ext uri="{FF2B5EF4-FFF2-40B4-BE49-F238E27FC236}">
                <a16:creationId xmlns:a16="http://schemas.microsoft.com/office/drawing/2014/main" id="{2FCF6739-1F21-4C4B-BD6D-BB9E065B9012}"/>
              </a:ext>
            </a:extLst>
          </p:cNvPr>
          <p:cNvSpPr/>
          <p:nvPr/>
        </p:nvSpPr>
        <p:spPr>
          <a:xfrm>
            <a:off x="2079726" y="4933393"/>
            <a:ext cx="2000885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</a:t>
            </a:r>
            <a:r>
              <a:rPr lang="en-US" altLang="zh-CN" dirty="0"/>
              <a:t>-&gt;</a:t>
            </a:r>
            <a:r>
              <a:rPr lang="zh-CN" altLang="en-US" dirty="0"/>
              <a:t>进行结算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7D09DE97-9740-488E-9C80-C3926C2CA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236" y="1515021"/>
            <a:ext cx="2987299" cy="5265876"/>
          </a:xfrm>
          <a:prstGeom prst="rect">
            <a:avLst/>
          </a:prstGeom>
        </p:spPr>
      </p:pic>
      <p:sp>
        <p:nvSpPr>
          <p:cNvPr id="36" name="对话气泡: 矩形 35">
            <a:extLst>
              <a:ext uri="{FF2B5EF4-FFF2-40B4-BE49-F238E27FC236}">
                <a16:creationId xmlns:a16="http://schemas.microsoft.com/office/drawing/2014/main" id="{043CFB4D-BB4A-4C24-8988-FBB8FA3E90C1}"/>
              </a:ext>
            </a:extLst>
          </p:cNvPr>
          <p:cNvSpPr/>
          <p:nvPr/>
        </p:nvSpPr>
        <p:spPr>
          <a:xfrm>
            <a:off x="3768101" y="3549592"/>
            <a:ext cx="2325673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查看订单、物流信息、签收、评价</a:t>
            </a:r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90D518E0-7DBD-45BF-8B0C-FA5C93FC6B7D}"/>
              </a:ext>
            </a:extLst>
          </p:cNvPr>
          <p:cNvCxnSpPr>
            <a:cxnSpLocks/>
          </p:cNvCxnSpPr>
          <p:nvPr/>
        </p:nvCxnSpPr>
        <p:spPr>
          <a:xfrm flipV="1">
            <a:off x="6093775" y="3549592"/>
            <a:ext cx="2446910" cy="2753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82817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2573473-F968-4F27-BBDE-542D7CE20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0" y="1152526"/>
            <a:ext cx="8992975" cy="565056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宝贝图片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>
            <a:off x="3222303" y="3924086"/>
            <a:ext cx="549312" cy="3085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5682F0A8-2666-40AA-B9B7-DAC61518BD0F}"/>
              </a:ext>
            </a:extLst>
          </p:cNvPr>
          <p:cNvSpPr/>
          <p:nvPr/>
        </p:nvSpPr>
        <p:spPr>
          <a:xfrm>
            <a:off x="3768102" y="2431102"/>
            <a:ext cx="3443404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宝贝图片显示在微商城的商品详情页，以轮播图方式循环播放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164FF0E7-10F9-4FE3-B4A5-4868E8FBB377}"/>
              </a:ext>
            </a:extLst>
          </p:cNvPr>
          <p:cNvCxnSpPr>
            <a:cxnSpLocks/>
          </p:cNvCxnSpPr>
          <p:nvPr/>
        </p:nvCxnSpPr>
        <p:spPr>
          <a:xfrm flipH="1">
            <a:off x="3629320" y="4138077"/>
            <a:ext cx="388572" cy="66959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对话气泡: 矩形 35">
            <a:extLst>
              <a:ext uri="{FF2B5EF4-FFF2-40B4-BE49-F238E27FC236}">
                <a16:creationId xmlns:a16="http://schemas.microsoft.com/office/drawing/2014/main" id="{043CFB4D-BB4A-4C24-8988-FBB8FA3E90C1}"/>
              </a:ext>
            </a:extLst>
          </p:cNvPr>
          <p:cNvSpPr/>
          <p:nvPr/>
        </p:nvSpPr>
        <p:spPr>
          <a:xfrm>
            <a:off x="3768101" y="3549592"/>
            <a:ext cx="2325673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宝贝图片可以设置</a:t>
            </a:r>
            <a:r>
              <a:rPr lang="en-US" altLang="zh-CN" dirty="0"/>
              <a:t>5</a:t>
            </a:r>
            <a:r>
              <a:rPr lang="zh-CN" altLang="en-US" dirty="0"/>
              <a:t>张，第一张为主图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0DF161F-D757-4AB1-BC59-9C7DEF937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6962" y="1448889"/>
            <a:ext cx="3147333" cy="5349704"/>
          </a:xfrm>
          <a:prstGeom prst="rect">
            <a:avLst/>
          </a:prstGeom>
        </p:spPr>
      </p:pic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90D518E0-7DBD-45BF-8B0C-FA5C93FC6B7D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7211506" y="2718177"/>
            <a:ext cx="1772238" cy="60948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910245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94301BA-EA8B-4825-B541-0442BBDD2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7398"/>
            <a:ext cx="8531258" cy="55336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图文详情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>
            <a:off x="2978870" y="3924086"/>
            <a:ext cx="792745" cy="33682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5682F0A8-2666-40AA-B9B7-DAC61518BD0F}"/>
              </a:ext>
            </a:extLst>
          </p:cNvPr>
          <p:cNvSpPr/>
          <p:nvPr/>
        </p:nvSpPr>
        <p:spPr>
          <a:xfrm>
            <a:off x="4064172" y="2431102"/>
            <a:ext cx="3147333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图文详情，显示在微商城的商品详情中，顺序显示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164FF0E7-10F9-4FE3-B4A5-4868E8FBB377}"/>
              </a:ext>
            </a:extLst>
          </p:cNvPr>
          <p:cNvCxnSpPr>
            <a:cxnSpLocks/>
          </p:cNvCxnSpPr>
          <p:nvPr/>
        </p:nvCxnSpPr>
        <p:spPr>
          <a:xfrm flipH="1">
            <a:off x="3629320" y="4138077"/>
            <a:ext cx="388572" cy="66959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对话气泡: 矩形 35">
            <a:extLst>
              <a:ext uri="{FF2B5EF4-FFF2-40B4-BE49-F238E27FC236}">
                <a16:creationId xmlns:a16="http://schemas.microsoft.com/office/drawing/2014/main" id="{043CFB4D-BB4A-4C24-8988-FBB8FA3E90C1}"/>
              </a:ext>
            </a:extLst>
          </p:cNvPr>
          <p:cNvSpPr/>
          <p:nvPr/>
        </p:nvSpPr>
        <p:spPr>
          <a:xfrm>
            <a:off x="3768101" y="3549592"/>
            <a:ext cx="2632699" cy="57414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图文详情可以选择多张图片，一次选择一张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066656E-BE31-47BD-B470-0E5CEA3B37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1907" y="1222562"/>
            <a:ext cx="3093988" cy="5403048"/>
          </a:xfrm>
          <a:prstGeom prst="rect">
            <a:avLst/>
          </a:prstGeom>
        </p:spPr>
      </p:pic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90D518E0-7DBD-45BF-8B0C-FA5C93FC6B7D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7211505" y="2718177"/>
            <a:ext cx="1772239" cy="60948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6501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F206933-BE2D-4754-9115-9900151BD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036" y="1152526"/>
            <a:ext cx="11048213" cy="58798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产品资料</a:t>
            </a:r>
            <a:r>
              <a:rPr lang="en-US" altLang="zh-CN" sz="3200" dirty="0"/>
              <a:t>(</a:t>
            </a:r>
            <a:r>
              <a:rPr lang="zh-CN" altLang="en-US" sz="3200" dirty="0"/>
              <a:t>产品参数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256806" y="2618752"/>
            <a:ext cx="3912123" cy="950295"/>
          </a:xfrm>
          <a:prstGeom prst="wedgeRectCallout">
            <a:avLst>
              <a:gd name="adj1" fmla="val 17083"/>
              <a:gd name="adj2" fmla="val 1311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点击产品参数，点击新增，输入参数名称和参数内容，然后点击保存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299304F8-56D0-4E06-9080-0C6509DD8EA5}"/>
              </a:ext>
            </a:extLst>
          </p:cNvPr>
          <p:cNvSpPr/>
          <p:nvPr/>
        </p:nvSpPr>
        <p:spPr>
          <a:xfrm>
            <a:off x="4433030" y="2618751"/>
            <a:ext cx="4168928" cy="950295"/>
          </a:xfrm>
          <a:prstGeom prst="wedgeRectCallout">
            <a:avLst>
              <a:gd name="adj1" fmla="val 51691"/>
              <a:gd name="adj2" fmla="val 1033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这里设置的产品参数显示在微商城中，如果仅用进销存管理可以不设置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68849DD-19BE-40BF-871C-B4BEA16AF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958" y="1084083"/>
            <a:ext cx="3411473" cy="587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92284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EC946FA-0955-41AC-B460-A9419C723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674" y="1107908"/>
            <a:ext cx="3033023" cy="539542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EE14749-1F27-49CE-B4C0-E63142BDD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01" y="1088578"/>
            <a:ext cx="8685120" cy="557884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在线客服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141408" y="2665038"/>
            <a:ext cx="2180723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这里是聊天记录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V="1">
            <a:off x="1357460" y="1877638"/>
            <a:ext cx="1168924" cy="7874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5682F0A8-2666-40AA-B9B7-DAC61518BD0F}"/>
              </a:ext>
            </a:extLst>
          </p:cNvPr>
          <p:cNvSpPr/>
          <p:nvPr/>
        </p:nvSpPr>
        <p:spPr>
          <a:xfrm>
            <a:off x="7953343" y="190576"/>
            <a:ext cx="3913429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客户点击这里可以咨询客服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26085856-02DA-42EB-B829-D69A1C4FFC7E}"/>
              </a:ext>
            </a:extLst>
          </p:cNvPr>
          <p:cNvCxnSpPr>
            <a:cxnSpLocks/>
          </p:cNvCxnSpPr>
          <p:nvPr/>
        </p:nvCxnSpPr>
        <p:spPr>
          <a:xfrm flipH="1">
            <a:off x="5656082" y="611629"/>
            <a:ext cx="2514078" cy="118889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4C0FBE0-FB61-4EC1-9D52-F8114B48BB94}"/>
              </a:ext>
            </a:extLst>
          </p:cNvPr>
          <p:cNvCxnSpPr>
            <a:cxnSpLocks/>
          </p:cNvCxnSpPr>
          <p:nvPr/>
        </p:nvCxnSpPr>
        <p:spPr>
          <a:xfrm flipH="1">
            <a:off x="9709608" y="978268"/>
            <a:ext cx="710681" cy="489463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对话气泡: 矩形 14">
            <a:extLst>
              <a:ext uri="{FF2B5EF4-FFF2-40B4-BE49-F238E27FC236}">
                <a16:creationId xmlns:a16="http://schemas.microsoft.com/office/drawing/2014/main" id="{8DFB734E-A1D6-4CED-A052-FB3CC36878AB}"/>
              </a:ext>
            </a:extLst>
          </p:cNvPr>
          <p:cNvSpPr/>
          <p:nvPr/>
        </p:nvSpPr>
        <p:spPr>
          <a:xfrm>
            <a:off x="6278252" y="3157179"/>
            <a:ext cx="2497845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点击这里回复客户咨询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E69BF642-AEDD-472A-9F8F-03AE1AF58433}"/>
              </a:ext>
            </a:extLst>
          </p:cNvPr>
          <p:cNvCxnSpPr>
            <a:cxnSpLocks/>
          </p:cNvCxnSpPr>
          <p:nvPr/>
        </p:nvCxnSpPr>
        <p:spPr>
          <a:xfrm>
            <a:off x="7607431" y="4014776"/>
            <a:ext cx="490194" cy="167901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530716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7CC79E03-B724-43BB-AF57-5810200F3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4955" y="1161037"/>
            <a:ext cx="3010161" cy="506011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89FACB4-FB57-4100-B23B-2DFD4AA8C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622" y="1158412"/>
            <a:ext cx="3093988" cy="533446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微商城下单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0" y="4048844"/>
            <a:ext cx="1677399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</a:t>
            </a:r>
            <a:r>
              <a:rPr lang="en-US" altLang="zh-CN" dirty="0"/>
              <a:t>+</a:t>
            </a:r>
            <a:r>
              <a:rPr lang="zh-CN" altLang="en-US" dirty="0"/>
              <a:t>号，选择购买产品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  <a:stCxn id="20" idx="3"/>
          </p:cNvCxnSpPr>
          <p:nvPr/>
        </p:nvCxnSpPr>
        <p:spPr>
          <a:xfrm flipV="1">
            <a:off x="1677399" y="4014777"/>
            <a:ext cx="2149883" cy="46286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26085856-02DA-42EB-B829-D69A1C4FFC7E}"/>
              </a:ext>
            </a:extLst>
          </p:cNvPr>
          <p:cNvCxnSpPr>
            <a:cxnSpLocks/>
          </p:cNvCxnSpPr>
          <p:nvPr/>
        </p:nvCxnSpPr>
        <p:spPr>
          <a:xfrm>
            <a:off x="5603339" y="967235"/>
            <a:ext cx="1130536" cy="158742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对话气泡: 矩形 14">
            <a:extLst>
              <a:ext uri="{FF2B5EF4-FFF2-40B4-BE49-F238E27FC236}">
                <a16:creationId xmlns:a16="http://schemas.microsoft.com/office/drawing/2014/main" id="{8DFB734E-A1D6-4CED-A052-FB3CC36878AB}"/>
              </a:ext>
            </a:extLst>
          </p:cNvPr>
          <p:cNvSpPr/>
          <p:nvPr/>
        </p:nvSpPr>
        <p:spPr>
          <a:xfrm>
            <a:off x="4847077" y="62504"/>
            <a:ext cx="2497845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选择地址、开票信息</a:t>
            </a:r>
          </a:p>
        </p:txBody>
      </p:sp>
      <p:sp>
        <p:nvSpPr>
          <p:cNvPr id="17" name="对话气泡: 矩形 16">
            <a:extLst>
              <a:ext uri="{FF2B5EF4-FFF2-40B4-BE49-F238E27FC236}">
                <a16:creationId xmlns:a16="http://schemas.microsoft.com/office/drawing/2014/main" id="{D06A03F1-6A22-4A90-AF7D-F39DF833C8AC}"/>
              </a:ext>
            </a:extLst>
          </p:cNvPr>
          <p:cNvSpPr/>
          <p:nvPr/>
        </p:nvSpPr>
        <p:spPr>
          <a:xfrm>
            <a:off x="12917" y="5172444"/>
            <a:ext cx="1677399" cy="666896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加入购物车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BDF8D988-98CC-4658-949B-0F852C48684C}"/>
              </a:ext>
            </a:extLst>
          </p:cNvPr>
          <p:cNvCxnSpPr>
            <a:cxnSpLocks/>
            <a:stCxn id="17" idx="3"/>
          </p:cNvCxnSpPr>
          <p:nvPr/>
        </p:nvCxnSpPr>
        <p:spPr>
          <a:xfrm>
            <a:off x="1690316" y="5505892"/>
            <a:ext cx="1411103" cy="26331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对话气泡: 矩形 18">
            <a:extLst>
              <a:ext uri="{FF2B5EF4-FFF2-40B4-BE49-F238E27FC236}">
                <a16:creationId xmlns:a16="http://schemas.microsoft.com/office/drawing/2014/main" id="{DDA9970A-3CF2-45E8-A21B-06C9C2112464}"/>
              </a:ext>
            </a:extLst>
          </p:cNvPr>
          <p:cNvSpPr/>
          <p:nvPr/>
        </p:nvSpPr>
        <p:spPr>
          <a:xfrm>
            <a:off x="4986155" y="5172444"/>
            <a:ext cx="1234368" cy="60542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直接下单</a:t>
            </a: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48014E0E-7CA6-432A-B49A-8C62B5A63B26}"/>
              </a:ext>
            </a:extLst>
          </p:cNvPr>
          <p:cNvCxnSpPr>
            <a:cxnSpLocks/>
          </p:cNvCxnSpPr>
          <p:nvPr/>
        </p:nvCxnSpPr>
        <p:spPr>
          <a:xfrm flipH="1">
            <a:off x="4251489" y="5410542"/>
            <a:ext cx="952236" cy="46235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对话气泡: 矩形 26">
            <a:extLst>
              <a:ext uri="{FF2B5EF4-FFF2-40B4-BE49-F238E27FC236}">
                <a16:creationId xmlns:a16="http://schemas.microsoft.com/office/drawing/2014/main" id="{BBA3670C-F9EE-450C-A3C2-7191D81A891D}"/>
              </a:ext>
            </a:extLst>
          </p:cNvPr>
          <p:cNvSpPr/>
          <p:nvPr/>
        </p:nvSpPr>
        <p:spPr>
          <a:xfrm>
            <a:off x="23963" y="6006210"/>
            <a:ext cx="1677399" cy="666896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转发给好友</a:t>
            </a:r>
          </a:p>
        </p:txBody>
      </p: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F7ADD0ED-E745-4E57-8E24-CD22DBA4CAC3}"/>
              </a:ext>
            </a:extLst>
          </p:cNvPr>
          <p:cNvCxnSpPr>
            <a:cxnSpLocks/>
            <a:stCxn id="27" idx="3"/>
          </p:cNvCxnSpPr>
          <p:nvPr/>
        </p:nvCxnSpPr>
        <p:spPr>
          <a:xfrm flipV="1">
            <a:off x="1701362" y="6102652"/>
            <a:ext cx="381962" cy="23700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对话气泡: 矩形 32">
            <a:extLst>
              <a:ext uri="{FF2B5EF4-FFF2-40B4-BE49-F238E27FC236}">
                <a16:creationId xmlns:a16="http://schemas.microsoft.com/office/drawing/2014/main" id="{A9246584-FBE5-4292-8167-10480724C65B}"/>
              </a:ext>
            </a:extLst>
          </p:cNvPr>
          <p:cNvSpPr/>
          <p:nvPr/>
        </p:nvSpPr>
        <p:spPr>
          <a:xfrm>
            <a:off x="5603339" y="4167845"/>
            <a:ext cx="1677399" cy="666896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点这里去付款</a:t>
            </a:r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20455C05-E0A0-4626-A442-490244E8A208}"/>
              </a:ext>
            </a:extLst>
          </p:cNvPr>
          <p:cNvCxnSpPr>
            <a:cxnSpLocks/>
            <a:stCxn id="33" idx="3"/>
          </p:cNvCxnSpPr>
          <p:nvPr/>
        </p:nvCxnSpPr>
        <p:spPr>
          <a:xfrm>
            <a:off x="7280738" y="4501293"/>
            <a:ext cx="991424" cy="13380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>
            <a:extLst>
              <a:ext uri="{FF2B5EF4-FFF2-40B4-BE49-F238E27FC236}">
                <a16:creationId xmlns:a16="http://schemas.microsoft.com/office/drawing/2014/main" id="{C7C5682A-4794-4D35-B843-FF59746589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520" y="815482"/>
            <a:ext cx="3010161" cy="6020322"/>
          </a:xfrm>
          <a:prstGeom prst="rect">
            <a:avLst/>
          </a:prstGeom>
        </p:spPr>
      </p:pic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CB86CED8-FB3E-416E-9323-F3BA451678C5}"/>
              </a:ext>
            </a:extLst>
          </p:cNvPr>
          <p:cNvCxnSpPr>
            <a:cxnSpLocks/>
          </p:cNvCxnSpPr>
          <p:nvPr/>
        </p:nvCxnSpPr>
        <p:spPr>
          <a:xfrm>
            <a:off x="8638131" y="938954"/>
            <a:ext cx="1130536" cy="158742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对话气泡: 矩形 37">
            <a:extLst>
              <a:ext uri="{FF2B5EF4-FFF2-40B4-BE49-F238E27FC236}">
                <a16:creationId xmlns:a16="http://schemas.microsoft.com/office/drawing/2014/main" id="{21E681C3-2E37-4E3D-9B5A-F6B4C1E6622A}"/>
              </a:ext>
            </a:extLst>
          </p:cNvPr>
          <p:cNvSpPr/>
          <p:nvPr/>
        </p:nvSpPr>
        <p:spPr>
          <a:xfrm>
            <a:off x="7881869" y="62504"/>
            <a:ext cx="2497845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微信付款界面</a:t>
            </a:r>
          </a:p>
        </p:txBody>
      </p:sp>
    </p:spTree>
    <p:extLst>
      <p:ext uri="{BB962C8B-B14F-4D97-AF65-F5344CB8AC3E}">
        <p14:creationId xmlns:p14="http://schemas.microsoft.com/office/powerpoint/2010/main" val="4021966128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998D199-73F9-440D-977F-C0FE71112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91" y="1127136"/>
            <a:ext cx="10646096" cy="547549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审核微商城定单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1265613" y="2591184"/>
            <a:ext cx="8227179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客户微商城下单后，软件自动显示一笔待审核定单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 flipV="1">
            <a:off x="3855563" y="1772239"/>
            <a:ext cx="1731029" cy="81894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498527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1F7885-F38F-4056-A9CD-46EDE56197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610" y="942680"/>
            <a:ext cx="9645184" cy="599544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审核微商城定单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2123452" y="3940404"/>
            <a:ext cx="7077109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双击进入定单审核界面，点审核按钮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 flipV="1">
            <a:off x="2922309" y="1970202"/>
            <a:ext cx="1155995" cy="197020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BB551C7-3850-4B92-B701-B1B98AFA8407}"/>
              </a:ext>
            </a:extLst>
          </p:cNvPr>
          <p:cNvCxnSpPr>
            <a:cxnSpLocks/>
          </p:cNvCxnSpPr>
          <p:nvPr/>
        </p:nvCxnSpPr>
        <p:spPr>
          <a:xfrm flipH="1" flipV="1">
            <a:off x="1122219" y="1561364"/>
            <a:ext cx="1579231" cy="264456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792948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4DE17BD-DAAF-4F94-B8A0-8C540C6DE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81" y="970961"/>
            <a:ext cx="10607824" cy="588703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销售出库、发货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9191134" y="1561365"/>
            <a:ext cx="2922310" cy="66336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定单审核后，点销售出库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>
            <a:off x="8257880" y="1847654"/>
            <a:ext cx="933254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427815D9-C032-4E61-B95F-2C7B43B72323}"/>
              </a:ext>
            </a:extLst>
          </p:cNvPr>
          <p:cNvSpPr/>
          <p:nvPr/>
        </p:nvSpPr>
        <p:spPr>
          <a:xfrm>
            <a:off x="9115720" y="2301885"/>
            <a:ext cx="2997724" cy="66336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销售出库单审核后，点发货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F4633451-80A0-41FF-B9A9-74AD9D647052}"/>
              </a:ext>
            </a:extLst>
          </p:cNvPr>
          <p:cNvCxnSpPr>
            <a:cxnSpLocks/>
          </p:cNvCxnSpPr>
          <p:nvPr/>
        </p:nvCxnSpPr>
        <p:spPr>
          <a:xfrm flipH="1">
            <a:off x="6938128" y="2588174"/>
            <a:ext cx="2253006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3CD12AF9-BB5B-4114-9663-FE1B1E1C166A}"/>
              </a:ext>
            </a:extLst>
          </p:cNvPr>
          <p:cNvSpPr/>
          <p:nvPr/>
        </p:nvSpPr>
        <p:spPr>
          <a:xfrm>
            <a:off x="9115720" y="3848849"/>
            <a:ext cx="2922310" cy="66336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填入快递单号，点审核</a:t>
            </a: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C608A06B-AD0E-424D-ABA4-BD04CF329658}"/>
              </a:ext>
            </a:extLst>
          </p:cNvPr>
          <p:cNvCxnSpPr>
            <a:cxnSpLocks/>
          </p:cNvCxnSpPr>
          <p:nvPr/>
        </p:nvCxnSpPr>
        <p:spPr>
          <a:xfrm flipH="1">
            <a:off x="5608948" y="4135138"/>
            <a:ext cx="3506772" cy="1823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1293132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6552D141-F846-41F7-A0DF-2BBD2461E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136" y="815113"/>
            <a:ext cx="3017782" cy="522777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4BAFC38-22E4-4C26-96A2-E5D25566B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504" y="1011124"/>
            <a:ext cx="3101609" cy="51363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微商城</a:t>
            </a:r>
            <a:r>
              <a:rPr lang="en-US" altLang="zh-CN" sz="3200" dirty="0"/>
              <a:t>-</a:t>
            </a:r>
            <a:r>
              <a:rPr lang="zh-CN" altLang="en-US" sz="3200" dirty="0"/>
              <a:t>微商城个人中心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4473113" y="1514230"/>
            <a:ext cx="252157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发货后，定单进入待收货状态，点查看物流可以看快递配送情况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>
            <a:off x="3610469" y="2026763"/>
            <a:ext cx="862644" cy="7067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BB551C7-3850-4B92-B701-B1B98AFA8407}"/>
              </a:ext>
            </a:extLst>
          </p:cNvPr>
          <p:cNvCxnSpPr>
            <a:cxnSpLocks/>
          </p:cNvCxnSpPr>
          <p:nvPr/>
        </p:nvCxnSpPr>
        <p:spPr>
          <a:xfrm>
            <a:off x="6776879" y="1768511"/>
            <a:ext cx="800067" cy="8804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764754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6A1B2B-200A-49FA-95B7-4AB7A0D26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09" y="952106"/>
            <a:ext cx="9564998" cy="602396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报表分析</a:t>
            </a:r>
            <a:r>
              <a:rPr lang="en-US" altLang="zh-CN" sz="3200" dirty="0"/>
              <a:t>-</a:t>
            </a:r>
            <a:r>
              <a:rPr lang="zh-CN" altLang="en-US" sz="3200" dirty="0"/>
              <a:t>采购报表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344173" y="5048297"/>
            <a:ext cx="252157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选择日期后，点查找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>
            <a:off x="499623" y="5905894"/>
            <a:ext cx="862644" cy="7067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BB551C7-3850-4B92-B701-B1B98AFA8407}"/>
              </a:ext>
            </a:extLst>
          </p:cNvPr>
          <p:cNvCxnSpPr>
            <a:cxnSpLocks/>
          </p:cNvCxnSpPr>
          <p:nvPr/>
        </p:nvCxnSpPr>
        <p:spPr>
          <a:xfrm flipH="1" flipV="1">
            <a:off x="499623" y="1395167"/>
            <a:ext cx="862644" cy="362112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9DFBEF40-1791-4CE7-8D8A-748CDDA61F7C}"/>
              </a:ext>
            </a:extLst>
          </p:cNvPr>
          <p:cNvSpPr/>
          <p:nvPr/>
        </p:nvSpPr>
        <p:spPr>
          <a:xfrm>
            <a:off x="1242878" y="2874408"/>
            <a:ext cx="1622872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设置显示的列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B599275-24C9-4BD3-B580-7DC98EF0FA18}"/>
              </a:ext>
            </a:extLst>
          </p:cNvPr>
          <p:cNvCxnSpPr>
            <a:cxnSpLocks/>
          </p:cNvCxnSpPr>
          <p:nvPr/>
        </p:nvCxnSpPr>
        <p:spPr>
          <a:xfrm flipV="1">
            <a:off x="2105521" y="1395168"/>
            <a:ext cx="1109019" cy="14792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3052301" y="2874408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对数据进行排序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714CBEB5-10DF-4307-AF7B-74E5950333E2}"/>
              </a:ext>
            </a:extLst>
          </p:cNvPr>
          <p:cNvCxnSpPr>
            <a:cxnSpLocks/>
          </p:cNvCxnSpPr>
          <p:nvPr/>
        </p:nvCxnSpPr>
        <p:spPr>
          <a:xfrm flipV="1">
            <a:off x="3401091" y="1395167"/>
            <a:ext cx="387537" cy="14792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D2A373FA-FF9D-4DD4-BDBF-49C2D1C4C511}"/>
              </a:ext>
            </a:extLst>
          </p:cNvPr>
          <p:cNvSpPr/>
          <p:nvPr/>
        </p:nvSpPr>
        <p:spPr>
          <a:xfrm>
            <a:off x="4925708" y="2874408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6368955" y="1395166"/>
            <a:ext cx="387537" cy="14792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正方形/長方形 9">
            <a:extLst>
              <a:ext uri="{FF2B5EF4-FFF2-40B4-BE49-F238E27FC236}">
                <a16:creationId xmlns:a16="http://schemas.microsoft.com/office/drawing/2014/main" id="{EBE01A6D-6E26-4476-ADEF-7B9AAF6F551E}"/>
              </a:ext>
            </a:extLst>
          </p:cNvPr>
          <p:cNvSpPr/>
          <p:nvPr/>
        </p:nvSpPr>
        <p:spPr>
          <a:xfrm>
            <a:off x="9055666" y="972526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未到货订单一览表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6" name="正方形/長方形 9">
            <a:extLst>
              <a:ext uri="{FF2B5EF4-FFF2-40B4-BE49-F238E27FC236}">
                <a16:creationId xmlns:a16="http://schemas.microsoft.com/office/drawing/2014/main" id="{0ACB90CB-175E-4D6C-92AC-3E67531950FE}"/>
              </a:ext>
            </a:extLst>
          </p:cNvPr>
          <p:cNvSpPr/>
          <p:nvPr/>
        </p:nvSpPr>
        <p:spPr>
          <a:xfrm>
            <a:off x="9055665" y="1363239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超期到货订单一览表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7" name="正方形/長方形 9">
            <a:extLst>
              <a:ext uri="{FF2B5EF4-FFF2-40B4-BE49-F238E27FC236}">
                <a16:creationId xmlns:a16="http://schemas.microsoft.com/office/drawing/2014/main" id="{DCC1C3B6-F6F8-4D48-8D9A-F1D852C03C4C}"/>
              </a:ext>
            </a:extLst>
          </p:cNvPr>
          <p:cNvSpPr/>
          <p:nvPr/>
        </p:nvSpPr>
        <p:spPr>
          <a:xfrm>
            <a:off x="9055665" y="1760363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8" name="正方形/長方形 9">
            <a:extLst>
              <a:ext uri="{FF2B5EF4-FFF2-40B4-BE49-F238E27FC236}">
                <a16:creationId xmlns:a16="http://schemas.microsoft.com/office/drawing/2014/main" id="{76DFFE86-4687-4CF7-A5D5-F8BEC49D6B3A}"/>
              </a:ext>
            </a:extLst>
          </p:cNvPr>
          <p:cNvSpPr/>
          <p:nvPr/>
        </p:nvSpPr>
        <p:spPr>
          <a:xfrm>
            <a:off x="9049909" y="2175950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采购汇总报表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9" name="正方形/長方形 9">
            <a:extLst>
              <a:ext uri="{FF2B5EF4-FFF2-40B4-BE49-F238E27FC236}">
                <a16:creationId xmlns:a16="http://schemas.microsoft.com/office/drawing/2014/main" id="{22379811-D5C0-4478-A015-88A886F0F73E}"/>
              </a:ext>
            </a:extLst>
          </p:cNvPr>
          <p:cNvSpPr/>
          <p:nvPr/>
        </p:nvSpPr>
        <p:spPr>
          <a:xfrm>
            <a:off x="9044675" y="2591154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未开票采购单一览表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0" name="正方形/長方形 9">
            <a:extLst>
              <a:ext uri="{FF2B5EF4-FFF2-40B4-BE49-F238E27FC236}">
                <a16:creationId xmlns:a16="http://schemas.microsoft.com/office/drawing/2014/main" id="{DE9F73DA-A02A-4B25-BE4C-9C6A4FFC53A2}"/>
              </a:ext>
            </a:extLst>
          </p:cNvPr>
          <p:cNvSpPr/>
          <p:nvPr/>
        </p:nvSpPr>
        <p:spPr>
          <a:xfrm>
            <a:off x="9044674" y="3022155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未开票采购单汇总表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1" name="正方形/長方形 9">
            <a:extLst>
              <a:ext uri="{FF2B5EF4-FFF2-40B4-BE49-F238E27FC236}">
                <a16:creationId xmlns:a16="http://schemas.microsoft.com/office/drawing/2014/main" id="{68970023-E4C2-4B00-98D0-E5F32B35EFC4}"/>
              </a:ext>
            </a:extLst>
          </p:cNvPr>
          <p:cNvSpPr/>
          <p:nvPr/>
        </p:nvSpPr>
        <p:spPr>
          <a:xfrm>
            <a:off x="9055665" y="3487983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未付款采购单一览表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2" name="正方形/長方形 9">
            <a:extLst>
              <a:ext uri="{FF2B5EF4-FFF2-40B4-BE49-F238E27FC236}">
                <a16:creationId xmlns:a16="http://schemas.microsoft.com/office/drawing/2014/main" id="{128F190F-A975-4356-B0E2-C6FCEB477CF3}"/>
              </a:ext>
            </a:extLst>
          </p:cNvPr>
          <p:cNvSpPr/>
          <p:nvPr/>
        </p:nvSpPr>
        <p:spPr>
          <a:xfrm>
            <a:off x="9055665" y="3890070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未付款采购单汇总表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3" name="正方形/長方形 9">
            <a:extLst>
              <a:ext uri="{FF2B5EF4-FFF2-40B4-BE49-F238E27FC236}">
                <a16:creationId xmlns:a16="http://schemas.microsoft.com/office/drawing/2014/main" id="{6600077D-1B3A-4C8D-92C7-589D63F7318C}"/>
              </a:ext>
            </a:extLst>
          </p:cNvPr>
          <p:cNvSpPr/>
          <p:nvPr/>
        </p:nvSpPr>
        <p:spPr>
          <a:xfrm>
            <a:off x="9055665" y="4301551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已开票未付款采购单一览表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4" name="正方形/長方形 9">
            <a:extLst>
              <a:ext uri="{FF2B5EF4-FFF2-40B4-BE49-F238E27FC236}">
                <a16:creationId xmlns:a16="http://schemas.microsoft.com/office/drawing/2014/main" id="{B464BB29-6BBF-449E-8621-05D9D6D08325}"/>
              </a:ext>
            </a:extLst>
          </p:cNvPr>
          <p:cNvSpPr/>
          <p:nvPr/>
        </p:nvSpPr>
        <p:spPr>
          <a:xfrm>
            <a:off x="9055665" y="4738124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已开票未付款采购单汇总表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5" name="正方形/長方形 9">
            <a:extLst>
              <a:ext uri="{FF2B5EF4-FFF2-40B4-BE49-F238E27FC236}">
                <a16:creationId xmlns:a16="http://schemas.microsoft.com/office/drawing/2014/main" id="{1C2ECF78-CE05-4E0D-87CB-C65C884EDF2E}"/>
              </a:ext>
            </a:extLst>
          </p:cNvPr>
          <p:cNvSpPr/>
          <p:nvPr/>
        </p:nvSpPr>
        <p:spPr>
          <a:xfrm>
            <a:off x="9044674" y="5184813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已付款未开票采购单一览表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6" name="正方形/長方形 9">
            <a:extLst>
              <a:ext uri="{FF2B5EF4-FFF2-40B4-BE49-F238E27FC236}">
                <a16:creationId xmlns:a16="http://schemas.microsoft.com/office/drawing/2014/main" id="{34C1C97E-F4D8-4467-9A07-8D47060E54AE}"/>
              </a:ext>
            </a:extLst>
          </p:cNvPr>
          <p:cNvSpPr/>
          <p:nvPr/>
        </p:nvSpPr>
        <p:spPr>
          <a:xfrm>
            <a:off x="9028670" y="5598230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已付款未开票采购单汇总表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7" name="正方形/長方形 9">
            <a:extLst>
              <a:ext uri="{FF2B5EF4-FFF2-40B4-BE49-F238E27FC236}">
                <a16:creationId xmlns:a16="http://schemas.microsoft.com/office/drawing/2014/main" id="{D4D6CA93-1137-4FF6-9800-FEADA011B018}"/>
              </a:ext>
            </a:extLst>
          </p:cNvPr>
          <p:cNvSpPr/>
          <p:nvPr/>
        </p:nvSpPr>
        <p:spPr>
          <a:xfrm>
            <a:off x="9028670" y="6022865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采购年报表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8" name="正方形/長方形 9">
            <a:extLst>
              <a:ext uri="{FF2B5EF4-FFF2-40B4-BE49-F238E27FC236}">
                <a16:creationId xmlns:a16="http://schemas.microsoft.com/office/drawing/2014/main" id="{3B211B0C-67B9-4984-A32B-5DED53E40E27}"/>
              </a:ext>
            </a:extLst>
          </p:cNvPr>
          <p:cNvSpPr/>
          <p:nvPr/>
        </p:nvSpPr>
        <p:spPr>
          <a:xfrm>
            <a:off x="9028669" y="6457318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采购开票付款综合报表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560166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D65747F-EE0B-42A1-B968-2D709F9DE6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84" y="1017141"/>
            <a:ext cx="9653047" cy="584085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报表分析</a:t>
            </a:r>
            <a:r>
              <a:rPr lang="en-US" altLang="zh-CN" sz="3200" dirty="0"/>
              <a:t>-</a:t>
            </a:r>
            <a:r>
              <a:rPr lang="zh-CN" altLang="en-US" sz="3200" dirty="0"/>
              <a:t>销售报表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344173" y="5048297"/>
            <a:ext cx="252157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选择日期后，点查找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>
            <a:off x="499623" y="5905894"/>
            <a:ext cx="862644" cy="7067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BB551C7-3850-4B92-B701-B1B98AFA8407}"/>
              </a:ext>
            </a:extLst>
          </p:cNvPr>
          <p:cNvCxnSpPr>
            <a:cxnSpLocks/>
          </p:cNvCxnSpPr>
          <p:nvPr/>
        </p:nvCxnSpPr>
        <p:spPr>
          <a:xfrm flipH="1" flipV="1">
            <a:off x="344173" y="1197141"/>
            <a:ext cx="1018094" cy="381914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9DFBEF40-1791-4CE7-8D8A-748CDDA61F7C}"/>
              </a:ext>
            </a:extLst>
          </p:cNvPr>
          <p:cNvSpPr/>
          <p:nvPr/>
        </p:nvSpPr>
        <p:spPr>
          <a:xfrm>
            <a:off x="1294085" y="3570687"/>
            <a:ext cx="1622872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设置显示的列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B599275-24C9-4BD3-B580-7DC98EF0FA18}"/>
              </a:ext>
            </a:extLst>
          </p:cNvPr>
          <p:cNvCxnSpPr>
            <a:cxnSpLocks/>
          </p:cNvCxnSpPr>
          <p:nvPr/>
        </p:nvCxnSpPr>
        <p:spPr>
          <a:xfrm flipV="1">
            <a:off x="2309567" y="1224614"/>
            <a:ext cx="282299" cy="238816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3136336" y="3612774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对数据进行排序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714CBEB5-10DF-4307-AF7B-74E5950333E2}"/>
              </a:ext>
            </a:extLst>
          </p:cNvPr>
          <p:cNvCxnSpPr>
            <a:cxnSpLocks/>
            <a:stCxn id="18" idx="0"/>
          </p:cNvCxnSpPr>
          <p:nvPr/>
        </p:nvCxnSpPr>
        <p:spPr>
          <a:xfrm flipH="1" flipV="1">
            <a:off x="3136338" y="1197142"/>
            <a:ext cx="915390" cy="241563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D2A373FA-FF9D-4DD4-BDBF-49C2D1C4C511}"/>
              </a:ext>
            </a:extLst>
          </p:cNvPr>
          <p:cNvSpPr/>
          <p:nvPr/>
        </p:nvSpPr>
        <p:spPr>
          <a:xfrm>
            <a:off x="5112881" y="3756950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  <a:stCxn id="23" idx="0"/>
          </p:cNvCxnSpPr>
          <p:nvPr/>
        </p:nvCxnSpPr>
        <p:spPr>
          <a:xfrm flipH="1" flipV="1">
            <a:off x="5619259" y="1273848"/>
            <a:ext cx="409014" cy="248310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正方形/長方形 9">
            <a:extLst>
              <a:ext uri="{FF2B5EF4-FFF2-40B4-BE49-F238E27FC236}">
                <a16:creationId xmlns:a16="http://schemas.microsoft.com/office/drawing/2014/main" id="{B464BB29-6BBF-449E-8621-05D9D6D08325}"/>
              </a:ext>
            </a:extLst>
          </p:cNvPr>
          <p:cNvSpPr/>
          <p:nvPr/>
        </p:nvSpPr>
        <p:spPr>
          <a:xfrm>
            <a:off x="8653836" y="6048286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已收款未开票销售单一览表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5" name="正方形/長方形 9">
            <a:extLst>
              <a:ext uri="{FF2B5EF4-FFF2-40B4-BE49-F238E27FC236}">
                <a16:creationId xmlns:a16="http://schemas.microsoft.com/office/drawing/2014/main" id="{1C2ECF78-CE05-4E0D-87CB-C65C884EDF2E}"/>
              </a:ext>
            </a:extLst>
          </p:cNvPr>
          <p:cNvSpPr/>
          <p:nvPr/>
        </p:nvSpPr>
        <p:spPr>
          <a:xfrm>
            <a:off x="8653836" y="4371603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未收款销售单一览表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6" name="正方形/長方形 9">
            <a:extLst>
              <a:ext uri="{FF2B5EF4-FFF2-40B4-BE49-F238E27FC236}">
                <a16:creationId xmlns:a16="http://schemas.microsoft.com/office/drawing/2014/main" id="{34C1C97E-F4D8-4467-9A07-8D47060E54AE}"/>
              </a:ext>
            </a:extLst>
          </p:cNvPr>
          <p:cNvSpPr/>
          <p:nvPr/>
        </p:nvSpPr>
        <p:spPr>
          <a:xfrm>
            <a:off x="8637832" y="4785020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未收款销售单汇总表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7" name="正方形/長方形 9">
            <a:extLst>
              <a:ext uri="{FF2B5EF4-FFF2-40B4-BE49-F238E27FC236}">
                <a16:creationId xmlns:a16="http://schemas.microsoft.com/office/drawing/2014/main" id="{D4D6CA93-1137-4FF6-9800-FEADA011B018}"/>
              </a:ext>
            </a:extLst>
          </p:cNvPr>
          <p:cNvSpPr/>
          <p:nvPr/>
        </p:nvSpPr>
        <p:spPr>
          <a:xfrm>
            <a:off x="8653836" y="5198437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已开票未收款销售单一览表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8" name="正方形/長方形 9">
            <a:extLst>
              <a:ext uri="{FF2B5EF4-FFF2-40B4-BE49-F238E27FC236}">
                <a16:creationId xmlns:a16="http://schemas.microsoft.com/office/drawing/2014/main" id="{3B211B0C-67B9-4984-A32B-5DED53E40E27}"/>
              </a:ext>
            </a:extLst>
          </p:cNvPr>
          <p:cNvSpPr/>
          <p:nvPr/>
        </p:nvSpPr>
        <p:spPr>
          <a:xfrm>
            <a:off x="8637831" y="5644108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已开票未收款销售单汇总表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3" name="正方形/長方形 9">
            <a:extLst>
              <a:ext uri="{FF2B5EF4-FFF2-40B4-BE49-F238E27FC236}">
                <a16:creationId xmlns:a16="http://schemas.microsoft.com/office/drawing/2014/main" id="{AF60D67F-DC77-4889-9590-0B1889233807}"/>
              </a:ext>
            </a:extLst>
          </p:cNvPr>
          <p:cNvSpPr/>
          <p:nvPr/>
        </p:nvSpPr>
        <p:spPr>
          <a:xfrm>
            <a:off x="8626841" y="1777944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4" name="正方形/長方形 9">
            <a:extLst>
              <a:ext uri="{FF2B5EF4-FFF2-40B4-BE49-F238E27FC236}">
                <a16:creationId xmlns:a16="http://schemas.microsoft.com/office/drawing/2014/main" id="{7EF3E998-09C5-4018-A6D9-53A0D27C0DE5}"/>
              </a:ext>
            </a:extLst>
          </p:cNvPr>
          <p:cNvSpPr/>
          <p:nvPr/>
        </p:nvSpPr>
        <p:spPr>
          <a:xfrm>
            <a:off x="8626840" y="2208945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销售明细报表多列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5" name="正方形/長方形 9">
            <a:extLst>
              <a:ext uri="{FF2B5EF4-FFF2-40B4-BE49-F238E27FC236}">
                <a16:creationId xmlns:a16="http://schemas.microsoft.com/office/drawing/2014/main" id="{C03BA06B-BD36-476B-A292-F9FF3F2D2479}"/>
              </a:ext>
            </a:extLst>
          </p:cNvPr>
          <p:cNvSpPr/>
          <p:nvPr/>
        </p:nvSpPr>
        <p:spPr>
          <a:xfrm>
            <a:off x="8637831" y="2674773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销售汇总报表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6" name="正方形/長方形 9">
            <a:extLst>
              <a:ext uri="{FF2B5EF4-FFF2-40B4-BE49-F238E27FC236}">
                <a16:creationId xmlns:a16="http://schemas.microsoft.com/office/drawing/2014/main" id="{4632A8F5-5241-44BF-A6FA-440FC896F173}"/>
              </a:ext>
            </a:extLst>
          </p:cNvPr>
          <p:cNvSpPr/>
          <p:nvPr/>
        </p:nvSpPr>
        <p:spPr>
          <a:xfrm>
            <a:off x="8637831" y="3076860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销售产品汇总多列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7" name="正方形/長方形 9">
            <a:extLst>
              <a:ext uri="{FF2B5EF4-FFF2-40B4-BE49-F238E27FC236}">
                <a16:creationId xmlns:a16="http://schemas.microsoft.com/office/drawing/2014/main" id="{1715B3E7-2E38-404C-BDCD-019C6C6585DB}"/>
              </a:ext>
            </a:extLst>
          </p:cNvPr>
          <p:cNvSpPr/>
          <p:nvPr/>
        </p:nvSpPr>
        <p:spPr>
          <a:xfrm>
            <a:off x="8637831" y="3488341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未开票销售单一览表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8" name="正方形/長方形 9">
            <a:extLst>
              <a:ext uri="{FF2B5EF4-FFF2-40B4-BE49-F238E27FC236}">
                <a16:creationId xmlns:a16="http://schemas.microsoft.com/office/drawing/2014/main" id="{A721F919-6A0E-4C47-A2B7-C61086679745}"/>
              </a:ext>
            </a:extLst>
          </p:cNvPr>
          <p:cNvSpPr/>
          <p:nvPr/>
        </p:nvSpPr>
        <p:spPr>
          <a:xfrm>
            <a:off x="8637831" y="3924914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未开票销售单汇总表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9" name="正方形/長方形 9">
            <a:extLst>
              <a:ext uri="{FF2B5EF4-FFF2-40B4-BE49-F238E27FC236}">
                <a16:creationId xmlns:a16="http://schemas.microsoft.com/office/drawing/2014/main" id="{3D7E18C5-DA34-4CBB-A13C-05F4382F92CB}"/>
              </a:ext>
            </a:extLst>
          </p:cNvPr>
          <p:cNvSpPr/>
          <p:nvPr/>
        </p:nvSpPr>
        <p:spPr>
          <a:xfrm>
            <a:off x="8632217" y="185126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定单明细报表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50" name="正方形/長方形 9">
            <a:extLst>
              <a:ext uri="{FF2B5EF4-FFF2-40B4-BE49-F238E27FC236}">
                <a16:creationId xmlns:a16="http://schemas.microsoft.com/office/drawing/2014/main" id="{CDF94993-2A97-4FF1-AF87-942EAA63A136}"/>
              </a:ext>
            </a:extLst>
          </p:cNvPr>
          <p:cNvSpPr/>
          <p:nvPr/>
        </p:nvSpPr>
        <p:spPr>
          <a:xfrm>
            <a:off x="8632216" y="575839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定单完成情况一览表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51" name="正方形/長方形 9">
            <a:extLst>
              <a:ext uri="{FF2B5EF4-FFF2-40B4-BE49-F238E27FC236}">
                <a16:creationId xmlns:a16="http://schemas.microsoft.com/office/drawing/2014/main" id="{D4AAEC43-9E6C-4AC6-8D3B-BFCCD98A9489}"/>
              </a:ext>
            </a:extLst>
          </p:cNvPr>
          <p:cNvSpPr/>
          <p:nvPr/>
        </p:nvSpPr>
        <p:spPr>
          <a:xfrm>
            <a:off x="8632216" y="972963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未完成定单一览表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52" name="正方形/長方形 9">
            <a:extLst>
              <a:ext uri="{FF2B5EF4-FFF2-40B4-BE49-F238E27FC236}">
                <a16:creationId xmlns:a16="http://schemas.microsoft.com/office/drawing/2014/main" id="{49C93718-CA72-42B7-8D4B-3057F3560C23}"/>
              </a:ext>
            </a:extLst>
          </p:cNvPr>
          <p:cNvSpPr/>
          <p:nvPr/>
        </p:nvSpPr>
        <p:spPr>
          <a:xfrm>
            <a:off x="8626460" y="1388550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超期发货定单一览表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72" name="正方形/長方形 9">
            <a:extLst>
              <a:ext uri="{FF2B5EF4-FFF2-40B4-BE49-F238E27FC236}">
                <a16:creationId xmlns:a16="http://schemas.microsoft.com/office/drawing/2014/main" id="{CA33AE21-7045-4EAC-A024-180A8A8C6F6B}"/>
              </a:ext>
            </a:extLst>
          </p:cNvPr>
          <p:cNvSpPr/>
          <p:nvPr/>
        </p:nvSpPr>
        <p:spPr>
          <a:xfrm>
            <a:off x="8653836" y="6432662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已收款未开票销售单汇总表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73" name="正方形/長方形 9">
            <a:extLst>
              <a:ext uri="{FF2B5EF4-FFF2-40B4-BE49-F238E27FC236}">
                <a16:creationId xmlns:a16="http://schemas.microsoft.com/office/drawing/2014/main" id="{E21A00DD-8C7C-404A-954E-3362F5169310}"/>
              </a:ext>
            </a:extLst>
          </p:cNvPr>
          <p:cNvSpPr/>
          <p:nvPr/>
        </p:nvSpPr>
        <p:spPr>
          <a:xfrm>
            <a:off x="5605910" y="5644108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销售开票收款综合报表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74" name="正方形/長方形 9">
            <a:extLst>
              <a:ext uri="{FF2B5EF4-FFF2-40B4-BE49-F238E27FC236}">
                <a16:creationId xmlns:a16="http://schemas.microsoft.com/office/drawing/2014/main" id="{2CE45129-CBE7-44BA-AC1A-86537FCC4308}"/>
              </a:ext>
            </a:extLst>
          </p:cNvPr>
          <p:cNvSpPr/>
          <p:nvPr/>
        </p:nvSpPr>
        <p:spPr>
          <a:xfrm>
            <a:off x="5618481" y="4793267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销售月报表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75" name="正方形/長方形 9">
            <a:extLst>
              <a:ext uri="{FF2B5EF4-FFF2-40B4-BE49-F238E27FC236}">
                <a16:creationId xmlns:a16="http://schemas.microsoft.com/office/drawing/2014/main" id="{AD1F8EE7-CD33-452F-BFFE-65D3A30FF974}"/>
              </a:ext>
            </a:extLst>
          </p:cNvPr>
          <p:cNvSpPr/>
          <p:nvPr/>
        </p:nvSpPr>
        <p:spPr>
          <a:xfrm>
            <a:off x="5618480" y="5227720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销售年报表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76" name="正方形/長方形 9">
            <a:extLst>
              <a:ext uri="{FF2B5EF4-FFF2-40B4-BE49-F238E27FC236}">
                <a16:creationId xmlns:a16="http://schemas.microsoft.com/office/drawing/2014/main" id="{9AFCC8E5-C738-4F44-9125-BCB2BE1E8D9E}"/>
              </a:ext>
            </a:extLst>
          </p:cNvPr>
          <p:cNvSpPr/>
          <p:nvPr/>
        </p:nvSpPr>
        <p:spPr>
          <a:xfrm>
            <a:off x="5618479" y="6066351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销售毛利明细报表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77" name="正方形/長方形 9">
            <a:extLst>
              <a:ext uri="{FF2B5EF4-FFF2-40B4-BE49-F238E27FC236}">
                <a16:creationId xmlns:a16="http://schemas.microsoft.com/office/drawing/2014/main" id="{B5947FAE-2A7B-4473-86A3-555F9DB14C42}"/>
              </a:ext>
            </a:extLst>
          </p:cNvPr>
          <p:cNvSpPr/>
          <p:nvPr/>
        </p:nvSpPr>
        <p:spPr>
          <a:xfrm>
            <a:off x="5634485" y="6500804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销售毛利汇总报表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54061663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3DFE9B7-A772-4738-8AA2-9972509A38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77" y="972526"/>
            <a:ext cx="8533129" cy="609970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报表分析</a:t>
            </a:r>
            <a:r>
              <a:rPr lang="en-US" altLang="zh-CN" sz="3200" dirty="0"/>
              <a:t>-</a:t>
            </a:r>
            <a:r>
              <a:rPr lang="zh-CN" altLang="en-US" sz="3200" dirty="0"/>
              <a:t>库存报表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344173" y="5048297"/>
            <a:ext cx="252157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选择日期后，点查找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>
            <a:off x="499623" y="5905894"/>
            <a:ext cx="862644" cy="7067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BB551C7-3850-4B92-B701-B1B98AFA8407}"/>
              </a:ext>
            </a:extLst>
          </p:cNvPr>
          <p:cNvCxnSpPr>
            <a:cxnSpLocks/>
          </p:cNvCxnSpPr>
          <p:nvPr/>
        </p:nvCxnSpPr>
        <p:spPr>
          <a:xfrm flipH="1" flipV="1">
            <a:off x="499623" y="1395167"/>
            <a:ext cx="862644" cy="362112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9DFBEF40-1791-4CE7-8D8A-748CDDA61F7C}"/>
              </a:ext>
            </a:extLst>
          </p:cNvPr>
          <p:cNvSpPr/>
          <p:nvPr/>
        </p:nvSpPr>
        <p:spPr>
          <a:xfrm>
            <a:off x="1242878" y="2874408"/>
            <a:ext cx="1622872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设置显示的列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B599275-24C9-4BD3-B580-7DC98EF0FA18}"/>
              </a:ext>
            </a:extLst>
          </p:cNvPr>
          <p:cNvCxnSpPr>
            <a:cxnSpLocks/>
          </p:cNvCxnSpPr>
          <p:nvPr/>
        </p:nvCxnSpPr>
        <p:spPr>
          <a:xfrm flipV="1">
            <a:off x="2105521" y="1395168"/>
            <a:ext cx="1109019" cy="14792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3052301" y="2874408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对数据进行排序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714CBEB5-10DF-4307-AF7B-74E5950333E2}"/>
              </a:ext>
            </a:extLst>
          </p:cNvPr>
          <p:cNvCxnSpPr>
            <a:cxnSpLocks/>
          </p:cNvCxnSpPr>
          <p:nvPr/>
        </p:nvCxnSpPr>
        <p:spPr>
          <a:xfrm flipV="1">
            <a:off x="3401091" y="1395167"/>
            <a:ext cx="387537" cy="14792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D2A373FA-FF9D-4DD4-BDBF-49C2D1C4C511}"/>
              </a:ext>
            </a:extLst>
          </p:cNvPr>
          <p:cNvSpPr/>
          <p:nvPr/>
        </p:nvSpPr>
        <p:spPr>
          <a:xfrm>
            <a:off x="4925708" y="2874408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6368955" y="1395166"/>
            <a:ext cx="387537" cy="14792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正方形/長方形 9">
            <a:extLst>
              <a:ext uri="{FF2B5EF4-FFF2-40B4-BE49-F238E27FC236}">
                <a16:creationId xmlns:a16="http://schemas.microsoft.com/office/drawing/2014/main" id="{EBE01A6D-6E26-4476-ADEF-7B9AAF6F551E}"/>
              </a:ext>
            </a:extLst>
          </p:cNvPr>
          <p:cNvSpPr/>
          <p:nvPr/>
        </p:nvSpPr>
        <p:spPr>
          <a:xfrm>
            <a:off x="9055666" y="972526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库存一览表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6" name="正方形/長方形 9">
            <a:extLst>
              <a:ext uri="{FF2B5EF4-FFF2-40B4-BE49-F238E27FC236}">
                <a16:creationId xmlns:a16="http://schemas.microsoft.com/office/drawing/2014/main" id="{0ACB90CB-175E-4D6C-92AC-3E67531950FE}"/>
              </a:ext>
            </a:extLst>
          </p:cNvPr>
          <p:cNvSpPr/>
          <p:nvPr/>
        </p:nvSpPr>
        <p:spPr>
          <a:xfrm>
            <a:off x="9055665" y="1363239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库存一览表多列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7" name="正方形/長方形 9">
            <a:extLst>
              <a:ext uri="{FF2B5EF4-FFF2-40B4-BE49-F238E27FC236}">
                <a16:creationId xmlns:a16="http://schemas.microsoft.com/office/drawing/2014/main" id="{DCC1C3B6-F6F8-4D48-8D9A-F1D852C03C4C}"/>
              </a:ext>
            </a:extLst>
          </p:cNvPr>
          <p:cNvSpPr/>
          <p:nvPr/>
        </p:nvSpPr>
        <p:spPr>
          <a:xfrm>
            <a:off x="9055665" y="1760363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产品进出仓明细报表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8" name="正方形/長方形 9">
            <a:extLst>
              <a:ext uri="{FF2B5EF4-FFF2-40B4-BE49-F238E27FC236}">
                <a16:creationId xmlns:a16="http://schemas.microsoft.com/office/drawing/2014/main" id="{76DFFE86-4687-4CF7-A5D5-F8BEC49D6B3A}"/>
              </a:ext>
            </a:extLst>
          </p:cNvPr>
          <p:cNvSpPr/>
          <p:nvPr/>
        </p:nvSpPr>
        <p:spPr>
          <a:xfrm>
            <a:off x="9044674" y="2166519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产品进出仓汇总报表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9" name="正方形/長方形 9">
            <a:extLst>
              <a:ext uri="{FF2B5EF4-FFF2-40B4-BE49-F238E27FC236}">
                <a16:creationId xmlns:a16="http://schemas.microsoft.com/office/drawing/2014/main" id="{22379811-D5C0-4478-A015-88A886F0F73E}"/>
              </a:ext>
            </a:extLst>
          </p:cNvPr>
          <p:cNvSpPr/>
          <p:nvPr/>
        </p:nvSpPr>
        <p:spPr>
          <a:xfrm>
            <a:off x="9044675" y="2591154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产品进出仓分类汇总报表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0" name="正方形/長方形 9">
            <a:extLst>
              <a:ext uri="{FF2B5EF4-FFF2-40B4-BE49-F238E27FC236}">
                <a16:creationId xmlns:a16="http://schemas.microsoft.com/office/drawing/2014/main" id="{DE9F73DA-A02A-4B25-BE4C-9C6A4FFC53A2}"/>
              </a:ext>
            </a:extLst>
          </p:cNvPr>
          <p:cNvSpPr/>
          <p:nvPr/>
        </p:nvSpPr>
        <p:spPr>
          <a:xfrm>
            <a:off x="9044674" y="3022155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入库明细报表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1" name="正方形/長方形 9">
            <a:extLst>
              <a:ext uri="{FF2B5EF4-FFF2-40B4-BE49-F238E27FC236}">
                <a16:creationId xmlns:a16="http://schemas.microsoft.com/office/drawing/2014/main" id="{68970023-E4C2-4B00-98D0-E5F32B35EFC4}"/>
              </a:ext>
            </a:extLst>
          </p:cNvPr>
          <p:cNvSpPr/>
          <p:nvPr/>
        </p:nvSpPr>
        <p:spPr>
          <a:xfrm>
            <a:off x="9055665" y="3487983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入库汇总报表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2" name="正方形/長方形 9">
            <a:extLst>
              <a:ext uri="{FF2B5EF4-FFF2-40B4-BE49-F238E27FC236}">
                <a16:creationId xmlns:a16="http://schemas.microsoft.com/office/drawing/2014/main" id="{128F190F-A975-4356-B0E2-C6FCEB477CF3}"/>
              </a:ext>
            </a:extLst>
          </p:cNvPr>
          <p:cNvSpPr/>
          <p:nvPr/>
        </p:nvSpPr>
        <p:spPr>
          <a:xfrm>
            <a:off x="9055665" y="3890070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出库明细报表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3" name="正方形/長方形 9">
            <a:extLst>
              <a:ext uri="{FF2B5EF4-FFF2-40B4-BE49-F238E27FC236}">
                <a16:creationId xmlns:a16="http://schemas.microsoft.com/office/drawing/2014/main" id="{6600077D-1B3A-4C8D-92C7-589D63F7318C}"/>
              </a:ext>
            </a:extLst>
          </p:cNvPr>
          <p:cNvSpPr/>
          <p:nvPr/>
        </p:nvSpPr>
        <p:spPr>
          <a:xfrm>
            <a:off x="9055665" y="4301551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出库汇总报表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4" name="正方形/長方形 9">
            <a:extLst>
              <a:ext uri="{FF2B5EF4-FFF2-40B4-BE49-F238E27FC236}">
                <a16:creationId xmlns:a16="http://schemas.microsoft.com/office/drawing/2014/main" id="{B464BB29-6BBF-449E-8621-05D9D6D08325}"/>
              </a:ext>
            </a:extLst>
          </p:cNvPr>
          <p:cNvSpPr/>
          <p:nvPr/>
        </p:nvSpPr>
        <p:spPr>
          <a:xfrm>
            <a:off x="9055665" y="4738124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调拨明细报表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5" name="正方形/長方形 9">
            <a:extLst>
              <a:ext uri="{FF2B5EF4-FFF2-40B4-BE49-F238E27FC236}">
                <a16:creationId xmlns:a16="http://schemas.microsoft.com/office/drawing/2014/main" id="{1C2ECF78-CE05-4E0D-87CB-C65C884EDF2E}"/>
              </a:ext>
            </a:extLst>
          </p:cNvPr>
          <p:cNvSpPr/>
          <p:nvPr/>
        </p:nvSpPr>
        <p:spPr>
          <a:xfrm>
            <a:off x="9044674" y="5184813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调拨汇总报表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6" name="正方形/長方形 9">
            <a:extLst>
              <a:ext uri="{FF2B5EF4-FFF2-40B4-BE49-F238E27FC236}">
                <a16:creationId xmlns:a16="http://schemas.microsoft.com/office/drawing/2014/main" id="{34C1C97E-F4D8-4467-9A07-8D47060E54AE}"/>
              </a:ext>
            </a:extLst>
          </p:cNvPr>
          <p:cNvSpPr/>
          <p:nvPr/>
        </p:nvSpPr>
        <p:spPr>
          <a:xfrm>
            <a:off x="9028670" y="5598230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盘点明细报表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7" name="正方形/長方形 9">
            <a:extLst>
              <a:ext uri="{FF2B5EF4-FFF2-40B4-BE49-F238E27FC236}">
                <a16:creationId xmlns:a16="http://schemas.microsoft.com/office/drawing/2014/main" id="{D4D6CA93-1137-4FF6-9800-FEADA011B018}"/>
              </a:ext>
            </a:extLst>
          </p:cNvPr>
          <p:cNvSpPr/>
          <p:nvPr/>
        </p:nvSpPr>
        <p:spPr>
          <a:xfrm>
            <a:off x="9028670" y="6022865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盘点明细报表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8" name="正方形/長方形 9">
            <a:extLst>
              <a:ext uri="{FF2B5EF4-FFF2-40B4-BE49-F238E27FC236}">
                <a16:creationId xmlns:a16="http://schemas.microsoft.com/office/drawing/2014/main" id="{3B211B0C-67B9-4984-A32B-5DED53E40E27}"/>
              </a:ext>
            </a:extLst>
          </p:cNvPr>
          <p:cNvSpPr/>
          <p:nvPr/>
        </p:nvSpPr>
        <p:spPr>
          <a:xfrm>
            <a:off x="9028669" y="6457318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采购开票付款综合报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1897617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F04B3B1-B39C-403C-AC3A-179E16245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73" y="967551"/>
            <a:ext cx="8106924" cy="590589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报表分析</a:t>
            </a:r>
            <a:r>
              <a:rPr lang="en-US" altLang="zh-CN" sz="3200" dirty="0"/>
              <a:t>-</a:t>
            </a:r>
            <a:r>
              <a:rPr lang="zh-CN" altLang="en-US" sz="3200" dirty="0"/>
              <a:t>应付账款报表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344173" y="5048297"/>
            <a:ext cx="252157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选择日期后，点查找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>
            <a:off x="499623" y="5905894"/>
            <a:ext cx="862644" cy="7067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BB551C7-3850-4B92-B701-B1B98AFA8407}"/>
              </a:ext>
            </a:extLst>
          </p:cNvPr>
          <p:cNvCxnSpPr>
            <a:cxnSpLocks/>
          </p:cNvCxnSpPr>
          <p:nvPr/>
        </p:nvCxnSpPr>
        <p:spPr>
          <a:xfrm flipV="1">
            <a:off x="489999" y="1395167"/>
            <a:ext cx="9624" cy="365313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9DFBEF40-1791-4CE7-8D8A-748CDDA61F7C}"/>
              </a:ext>
            </a:extLst>
          </p:cNvPr>
          <p:cNvSpPr/>
          <p:nvPr/>
        </p:nvSpPr>
        <p:spPr>
          <a:xfrm>
            <a:off x="1936355" y="2826505"/>
            <a:ext cx="1622872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设置显示的列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B599275-24C9-4BD3-B580-7DC98EF0FA18}"/>
              </a:ext>
            </a:extLst>
          </p:cNvPr>
          <p:cNvCxnSpPr>
            <a:cxnSpLocks/>
          </p:cNvCxnSpPr>
          <p:nvPr/>
        </p:nvCxnSpPr>
        <p:spPr>
          <a:xfrm flipV="1">
            <a:off x="3063711" y="1371144"/>
            <a:ext cx="777742" cy="14532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3669315" y="2854785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对数据进行排序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714CBEB5-10DF-4307-AF7B-74E5950333E2}"/>
              </a:ext>
            </a:extLst>
          </p:cNvPr>
          <p:cNvCxnSpPr>
            <a:cxnSpLocks/>
          </p:cNvCxnSpPr>
          <p:nvPr/>
        </p:nvCxnSpPr>
        <p:spPr>
          <a:xfrm flipH="1" flipV="1">
            <a:off x="4415541" y="1395166"/>
            <a:ext cx="210515" cy="142919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D2A373FA-FF9D-4DD4-BDBF-49C2D1C4C511}"/>
              </a:ext>
            </a:extLst>
          </p:cNvPr>
          <p:cNvSpPr/>
          <p:nvPr/>
        </p:nvSpPr>
        <p:spPr>
          <a:xfrm>
            <a:off x="5798197" y="2826505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7241444" y="1347263"/>
            <a:ext cx="387537" cy="14792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正方形/長方形 9">
            <a:extLst>
              <a:ext uri="{FF2B5EF4-FFF2-40B4-BE49-F238E27FC236}">
                <a16:creationId xmlns:a16="http://schemas.microsoft.com/office/drawing/2014/main" id="{EBE01A6D-6E26-4476-ADEF-7B9AAF6F551E}"/>
              </a:ext>
            </a:extLst>
          </p:cNvPr>
          <p:cNvSpPr/>
          <p:nvPr/>
        </p:nvSpPr>
        <p:spPr>
          <a:xfrm>
            <a:off x="9091497" y="1450372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应付账款统计报表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6" name="正方形/長方形 9">
            <a:extLst>
              <a:ext uri="{FF2B5EF4-FFF2-40B4-BE49-F238E27FC236}">
                <a16:creationId xmlns:a16="http://schemas.microsoft.com/office/drawing/2014/main" id="{0ACB90CB-175E-4D6C-92AC-3E67531950FE}"/>
              </a:ext>
            </a:extLst>
          </p:cNvPr>
          <p:cNvSpPr/>
          <p:nvPr/>
        </p:nvSpPr>
        <p:spPr>
          <a:xfrm>
            <a:off x="9091496" y="1841085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应付账龄分析表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7" name="正方形/長方形 9">
            <a:extLst>
              <a:ext uri="{FF2B5EF4-FFF2-40B4-BE49-F238E27FC236}">
                <a16:creationId xmlns:a16="http://schemas.microsoft.com/office/drawing/2014/main" id="{DCC1C3B6-F6F8-4D48-8D9A-F1D852C03C4C}"/>
              </a:ext>
            </a:extLst>
          </p:cNvPr>
          <p:cNvSpPr/>
          <p:nvPr/>
        </p:nvSpPr>
        <p:spPr>
          <a:xfrm>
            <a:off x="9091496" y="2238209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付款明细报表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8" name="正方形/長方形 9">
            <a:extLst>
              <a:ext uri="{FF2B5EF4-FFF2-40B4-BE49-F238E27FC236}">
                <a16:creationId xmlns:a16="http://schemas.microsoft.com/office/drawing/2014/main" id="{76DFFE86-4687-4CF7-A5D5-F8BEC49D6B3A}"/>
              </a:ext>
            </a:extLst>
          </p:cNvPr>
          <p:cNvSpPr/>
          <p:nvPr/>
        </p:nvSpPr>
        <p:spPr>
          <a:xfrm>
            <a:off x="9080505" y="2644365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付款汇总报表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9" name="正方形/長方形 9">
            <a:extLst>
              <a:ext uri="{FF2B5EF4-FFF2-40B4-BE49-F238E27FC236}">
                <a16:creationId xmlns:a16="http://schemas.microsoft.com/office/drawing/2014/main" id="{22379811-D5C0-4478-A015-88A886F0F73E}"/>
              </a:ext>
            </a:extLst>
          </p:cNvPr>
          <p:cNvSpPr/>
          <p:nvPr/>
        </p:nvSpPr>
        <p:spPr>
          <a:xfrm>
            <a:off x="9080506" y="3069000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应付账款统计报表</a:t>
            </a:r>
            <a:r>
              <a:rPr kumimoji="1" lang="en-US" altLang="zh-CN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—</a:t>
            </a: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对账单</a:t>
            </a:r>
            <a:endParaRPr kumimoji="1" lang="ja-JP" altLang="en-US" sz="14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9" name="正方形/長方形 9">
            <a:extLst>
              <a:ext uri="{FF2B5EF4-FFF2-40B4-BE49-F238E27FC236}">
                <a16:creationId xmlns:a16="http://schemas.microsoft.com/office/drawing/2014/main" id="{3D9995ED-25D2-412D-97AE-27B6BB2FB35A}"/>
              </a:ext>
            </a:extLst>
          </p:cNvPr>
          <p:cNvSpPr/>
          <p:nvPr/>
        </p:nvSpPr>
        <p:spPr>
          <a:xfrm>
            <a:off x="9080504" y="3560498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货运应付账款统计报表</a:t>
            </a:r>
            <a:endParaRPr kumimoji="1" lang="ja-JP" altLang="en-US" sz="14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1" name="对话气泡: 矩形 40">
            <a:extLst>
              <a:ext uri="{FF2B5EF4-FFF2-40B4-BE49-F238E27FC236}">
                <a16:creationId xmlns:a16="http://schemas.microsoft.com/office/drawing/2014/main" id="{8F0256A7-A52F-4FD4-AB61-4E3EB025D83F}"/>
              </a:ext>
            </a:extLst>
          </p:cNvPr>
          <p:cNvSpPr/>
          <p:nvPr/>
        </p:nvSpPr>
        <p:spPr>
          <a:xfrm>
            <a:off x="583322" y="3643202"/>
            <a:ext cx="1963183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进入对账单模块</a:t>
            </a:r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C5B777E9-F343-4E70-A1F0-348C5B223EA5}"/>
              </a:ext>
            </a:extLst>
          </p:cNvPr>
          <p:cNvCxnSpPr>
            <a:cxnSpLocks/>
            <a:stCxn id="41" idx="4"/>
          </p:cNvCxnSpPr>
          <p:nvPr/>
        </p:nvCxnSpPr>
        <p:spPr>
          <a:xfrm flipV="1">
            <a:off x="1224026" y="1321130"/>
            <a:ext cx="846291" cy="23441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052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AB5AD8-AF4C-4A08-B748-6F404C8A6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806" y="1008178"/>
            <a:ext cx="10635076" cy="563772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2328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产品资料</a:t>
            </a:r>
            <a:r>
              <a:rPr lang="en-US" altLang="zh-CN" sz="3200" dirty="0"/>
              <a:t>(</a:t>
            </a:r>
            <a:r>
              <a:rPr lang="zh-CN" altLang="en-US" sz="3200" dirty="0"/>
              <a:t>宝贝图片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256806" y="2354802"/>
            <a:ext cx="3912123" cy="950295"/>
          </a:xfrm>
          <a:prstGeom prst="wedgeRectCallout">
            <a:avLst>
              <a:gd name="adj1" fmla="val 17083"/>
              <a:gd name="adj2" fmla="val 1311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点击宝贝图片，点浏览按钮选入图片，然后点击上传图片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299304F8-56D0-4E06-9080-0C6509DD8EA5}"/>
              </a:ext>
            </a:extLst>
          </p:cNvPr>
          <p:cNvSpPr/>
          <p:nvPr/>
        </p:nvSpPr>
        <p:spPr>
          <a:xfrm>
            <a:off x="4636341" y="2188838"/>
            <a:ext cx="4168928" cy="950295"/>
          </a:xfrm>
          <a:prstGeom prst="wedgeRectCallout">
            <a:avLst>
              <a:gd name="adj1" fmla="val 60962"/>
              <a:gd name="adj2" fmla="val 795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这里设置的宝贝图片显示在微商城中，如果仅用进销存管理可以不设置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F7CB6CB-21F8-41C9-A9AD-27B1EEF8D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7187" y="1582230"/>
            <a:ext cx="2799772" cy="495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2588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B95221D-29F0-472C-A176-D3EBD49CC3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8" y="952106"/>
            <a:ext cx="8198661" cy="583047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报表分析</a:t>
            </a:r>
            <a:r>
              <a:rPr lang="en-US" altLang="zh-CN" sz="3200" dirty="0"/>
              <a:t>-</a:t>
            </a:r>
            <a:r>
              <a:rPr lang="zh-CN" altLang="en-US" sz="3200" dirty="0"/>
              <a:t>应收账款报表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344173" y="5048297"/>
            <a:ext cx="252157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选择日期后，点查找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>
            <a:off x="499623" y="5905894"/>
            <a:ext cx="862644" cy="7067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BB551C7-3850-4B92-B701-B1B98AFA8407}"/>
              </a:ext>
            </a:extLst>
          </p:cNvPr>
          <p:cNvCxnSpPr>
            <a:cxnSpLocks/>
          </p:cNvCxnSpPr>
          <p:nvPr/>
        </p:nvCxnSpPr>
        <p:spPr>
          <a:xfrm flipH="1" flipV="1">
            <a:off x="336151" y="1289850"/>
            <a:ext cx="163472" cy="37584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9DFBEF40-1791-4CE7-8D8A-748CDDA61F7C}"/>
              </a:ext>
            </a:extLst>
          </p:cNvPr>
          <p:cNvSpPr/>
          <p:nvPr/>
        </p:nvSpPr>
        <p:spPr>
          <a:xfrm>
            <a:off x="484863" y="2866357"/>
            <a:ext cx="1865202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进入对账单模块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B599275-24C9-4BD3-B580-7DC98EF0FA18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1417464" y="1417735"/>
            <a:ext cx="251224" cy="144862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4017218" y="2839751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对数据进行排序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714CBEB5-10DF-4307-AF7B-74E5950333E2}"/>
              </a:ext>
            </a:extLst>
          </p:cNvPr>
          <p:cNvCxnSpPr>
            <a:cxnSpLocks/>
          </p:cNvCxnSpPr>
          <p:nvPr/>
        </p:nvCxnSpPr>
        <p:spPr>
          <a:xfrm flipH="1" flipV="1">
            <a:off x="4253836" y="1345124"/>
            <a:ext cx="471267" cy="161319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D2A373FA-FF9D-4DD4-BDBF-49C2D1C4C511}"/>
              </a:ext>
            </a:extLst>
          </p:cNvPr>
          <p:cNvSpPr/>
          <p:nvPr/>
        </p:nvSpPr>
        <p:spPr>
          <a:xfrm>
            <a:off x="5894168" y="2839751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6801801" y="1345124"/>
            <a:ext cx="387537" cy="14792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正方形/長方形 9">
            <a:extLst>
              <a:ext uri="{FF2B5EF4-FFF2-40B4-BE49-F238E27FC236}">
                <a16:creationId xmlns:a16="http://schemas.microsoft.com/office/drawing/2014/main" id="{EBE01A6D-6E26-4476-ADEF-7B9AAF6F551E}"/>
              </a:ext>
            </a:extLst>
          </p:cNvPr>
          <p:cNvSpPr/>
          <p:nvPr/>
        </p:nvSpPr>
        <p:spPr>
          <a:xfrm>
            <a:off x="9091497" y="1450372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应收账款统计报表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6" name="正方形/長方形 9">
            <a:extLst>
              <a:ext uri="{FF2B5EF4-FFF2-40B4-BE49-F238E27FC236}">
                <a16:creationId xmlns:a16="http://schemas.microsoft.com/office/drawing/2014/main" id="{0ACB90CB-175E-4D6C-92AC-3E67531950FE}"/>
              </a:ext>
            </a:extLst>
          </p:cNvPr>
          <p:cNvSpPr/>
          <p:nvPr/>
        </p:nvSpPr>
        <p:spPr>
          <a:xfrm>
            <a:off x="9091496" y="1841085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应收账龄分析表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7" name="正方形/長方形 9">
            <a:extLst>
              <a:ext uri="{FF2B5EF4-FFF2-40B4-BE49-F238E27FC236}">
                <a16:creationId xmlns:a16="http://schemas.microsoft.com/office/drawing/2014/main" id="{DCC1C3B6-F6F8-4D48-8D9A-F1D852C03C4C}"/>
              </a:ext>
            </a:extLst>
          </p:cNvPr>
          <p:cNvSpPr/>
          <p:nvPr/>
        </p:nvSpPr>
        <p:spPr>
          <a:xfrm>
            <a:off x="9091496" y="2238209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到期应收账款一览表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8" name="正方形/長方形 9">
            <a:extLst>
              <a:ext uri="{FF2B5EF4-FFF2-40B4-BE49-F238E27FC236}">
                <a16:creationId xmlns:a16="http://schemas.microsoft.com/office/drawing/2014/main" id="{76DFFE86-4687-4CF7-A5D5-F8BEC49D6B3A}"/>
              </a:ext>
            </a:extLst>
          </p:cNvPr>
          <p:cNvSpPr/>
          <p:nvPr/>
        </p:nvSpPr>
        <p:spPr>
          <a:xfrm>
            <a:off x="9080505" y="2644365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收款明细报表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9" name="正方形/長方形 9">
            <a:extLst>
              <a:ext uri="{FF2B5EF4-FFF2-40B4-BE49-F238E27FC236}">
                <a16:creationId xmlns:a16="http://schemas.microsoft.com/office/drawing/2014/main" id="{22379811-D5C0-4478-A015-88A886F0F73E}"/>
              </a:ext>
            </a:extLst>
          </p:cNvPr>
          <p:cNvSpPr/>
          <p:nvPr/>
        </p:nvSpPr>
        <p:spPr>
          <a:xfrm>
            <a:off x="9080506" y="3069000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收款汇总报表</a:t>
            </a:r>
            <a:endParaRPr kumimoji="1" lang="ja-JP" altLang="en-US" sz="14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9" name="正方形/長方形 9">
            <a:extLst>
              <a:ext uri="{FF2B5EF4-FFF2-40B4-BE49-F238E27FC236}">
                <a16:creationId xmlns:a16="http://schemas.microsoft.com/office/drawing/2014/main" id="{3D9995ED-25D2-412D-97AE-27B6BB2FB35A}"/>
              </a:ext>
            </a:extLst>
          </p:cNvPr>
          <p:cNvSpPr/>
          <p:nvPr/>
        </p:nvSpPr>
        <p:spPr>
          <a:xfrm>
            <a:off x="9080504" y="3560498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业务员应收账款统计表</a:t>
            </a:r>
            <a:endParaRPr kumimoji="1" lang="ja-JP" altLang="en-US" sz="14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0" name="对话气泡: 矩形 29">
            <a:extLst>
              <a:ext uri="{FF2B5EF4-FFF2-40B4-BE49-F238E27FC236}">
                <a16:creationId xmlns:a16="http://schemas.microsoft.com/office/drawing/2014/main" id="{B05839C9-8A31-456B-B893-F86C1F2F8424}"/>
              </a:ext>
            </a:extLst>
          </p:cNvPr>
          <p:cNvSpPr/>
          <p:nvPr/>
        </p:nvSpPr>
        <p:spPr>
          <a:xfrm>
            <a:off x="2364825" y="2836965"/>
            <a:ext cx="1622872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设置显示的列</a:t>
            </a:r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0B519528-5C56-415B-9D02-35C54954BA72}"/>
              </a:ext>
            </a:extLst>
          </p:cNvPr>
          <p:cNvCxnSpPr>
            <a:cxnSpLocks/>
          </p:cNvCxnSpPr>
          <p:nvPr/>
        </p:nvCxnSpPr>
        <p:spPr>
          <a:xfrm flipV="1">
            <a:off x="3285605" y="1446364"/>
            <a:ext cx="601552" cy="15457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77524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3BEE56A-D8CD-4431-8325-F5BEA68AC1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14" y="952107"/>
            <a:ext cx="9032900" cy="590589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报表分析</a:t>
            </a:r>
            <a:r>
              <a:rPr lang="en-US" altLang="zh-CN" sz="3200" dirty="0"/>
              <a:t>-</a:t>
            </a:r>
            <a:r>
              <a:rPr lang="zh-CN" altLang="en-US" sz="3200" dirty="0"/>
              <a:t>发票报表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344173" y="5048297"/>
            <a:ext cx="252157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选择日期后，点查找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 flipH="1">
            <a:off x="499623" y="5905894"/>
            <a:ext cx="862644" cy="7067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BB551C7-3850-4B92-B701-B1B98AFA8407}"/>
              </a:ext>
            </a:extLst>
          </p:cNvPr>
          <p:cNvCxnSpPr>
            <a:cxnSpLocks/>
          </p:cNvCxnSpPr>
          <p:nvPr/>
        </p:nvCxnSpPr>
        <p:spPr>
          <a:xfrm flipH="1" flipV="1">
            <a:off x="499623" y="1395167"/>
            <a:ext cx="862644" cy="362112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9DFBEF40-1791-4CE7-8D8A-748CDDA61F7C}"/>
              </a:ext>
            </a:extLst>
          </p:cNvPr>
          <p:cNvSpPr/>
          <p:nvPr/>
        </p:nvSpPr>
        <p:spPr>
          <a:xfrm>
            <a:off x="1242878" y="2874408"/>
            <a:ext cx="1622872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设置显示的列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B599275-24C9-4BD3-B580-7DC98EF0FA18}"/>
              </a:ext>
            </a:extLst>
          </p:cNvPr>
          <p:cNvCxnSpPr>
            <a:cxnSpLocks/>
          </p:cNvCxnSpPr>
          <p:nvPr/>
        </p:nvCxnSpPr>
        <p:spPr>
          <a:xfrm flipV="1">
            <a:off x="2105521" y="1395168"/>
            <a:ext cx="1109019" cy="14792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3052301" y="2874408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对数据进行排序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714CBEB5-10DF-4307-AF7B-74E5950333E2}"/>
              </a:ext>
            </a:extLst>
          </p:cNvPr>
          <p:cNvCxnSpPr>
            <a:cxnSpLocks/>
          </p:cNvCxnSpPr>
          <p:nvPr/>
        </p:nvCxnSpPr>
        <p:spPr>
          <a:xfrm flipV="1">
            <a:off x="3401091" y="1395167"/>
            <a:ext cx="387537" cy="14792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D2A373FA-FF9D-4DD4-BDBF-49C2D1C4C511}"/>
              </a:ext>
            </a:extLst>
          </p:cNvPr>
          <p:cNvSpPr/>
          <p:nvPr/>
        </p:nvSpPr>
        <p:spPr>
          <a:xfrm>
            <a:off x="4925708" y="2874408"/>
            <a:ext cx="1830784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6368955" y="1395166"/>
            <a:ext cx="387537" cy="14792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正方形/長方形 9">
            <a:extLst>
              <a:ext uri="{FF2B5EF4-FFF2-40B4-BE49-F238E27FC236}">
                <a16:creationId xmlns:a16="http://schemas.microsoft.com/office/drawing/2014/main" id="{EBE01A6D-6E26-4476-ADEF-7B9AAF6F551E}"/>
              </a:ext>
            </a:extLst>
          </p:cNvPr>
          <p:cNvSpPr/>
          <p:nvPr/>
        </p:nvSpPr>
        <p:spPr>
          <a:xfrm>
            <a:off x="9091497" y="1450372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进项发票明细报表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6" name="正方形/長方形 9">
            <a:extLst>
              <a:ext uri="{FF2B5EF4-FFF2-40B4-BE49-F238E27FC236}">
                <a16:creationId xmlns:a16="http://schemas.microsoft.com/office/drawing/2014/main" id="{0ACB90CB-175E-4D6C-92AC-3E67531950FE}"/>
              </a:ext>
            </a:extLst>
          </p:cNvPr>
          <p:cNvSpPr/>
          <p:nvPr/>
        </p:nvSpPr>
        <p:spPr>
          <a:xfrm>
            <a:off x="9091496" y="1841085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进项发票汇总报表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7" name="正方形/長方形 9">
            <a:extLst>
              <a:ext uri="{FF2B5EF4-FFF2-40B4-BE49-F238E27FC236}">
                <a16:creationId xmlns:a16="http://schemas.microsoft.com/office/drawing/2014/main" id="{DCC1C3B6-F6F8-4D48-8D9A-F1D852C03C4C}"/>
              </a:ext>
            </a:extLst>
          </p:cNvPr>
          <p:cNvSpPr/>
          <p:nvPr/>
        </p:nvSpPr>
        <p:spPr>
          <a:xfrm>
            <a:off x="9091496" y="2238209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销项发票明细报表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8" name="正方形/長方形 9">
            <a:extLst>
              <a:ext uri="{FF2B5EF4-FFF2-40B4-BE49-F238E27FC236}">
                <a16:creationId xmlns:a16="http://schemas.microsoft.com/office/drawing/2014/main" id="{76DFFE86-4687-4CF7-A5D5-F8BEC49D6B3A}"/>
              </a:ext>
            </a:extLst>
          </p:cNvPr>
          <p:cNvSpPr/>
          <p:nvPr/>
        </p:nvSpPr>
        <p:spPr>
          <a:xfrm>
            <a:off x="9080505" y="2644365"/>
            <a:ext cx="2835561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销项发票汇总报表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9987672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F40D724-AE30-46FA-9650-1DE3CDFDA1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237" y="1891514"/>
            <a:ext cx="6759526" cy="347502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系统参数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2009775" y="4193757"/>
            <a:ext cx="2853292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调拨单、出库单默认价格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52F8D9F-4B98-46DA-A4E4-04DD9C7D00CB}"/>
              </a:ext>
            </a:extLst>
          </p:cNvPr>
          <p:cNvCxnSpPr>
            <a:cxnSpLocks/>
          </p:cNvCxnSpPr>
          <p:nvPr/>
        </p:nvCxnSpPr>
        <p:spPr>
          <a:xfrm>
            <a:off x="5038578" y="1695811"/>
            <a:ext cx="333450" cy="117363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BB551C7-3850-4B92-B701-B1B98AFA8407}"/>
              </a:ext>
            </a:extLst>
          </p:cNvPr>
          <p:cNvCxnSpPr>
            <a:cxnSpLocks/>
            <a:stCxn id="20" idx="4"/>
          </p:cNvCxnSpPr>
          <p:nvPr/>
        </p:nvCxnSpPr>
        <p:spPr>
          <a:xfrm flipV="1">
            <a:off x="2940975" y="3343276"/>
            <a:ext cx="2097603" cy="88462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9DFBEF40-1791-4CE7-8D8A-748CDDA61F7C}"/>
              </a:ext>
            </a:extLst>
          </p:cNvPr>
          <p:cNvSpPr/>
          <p:nvPr/>
        </p:nvSpPr>
        <p:spPr>
          <a:xfrm>
            <a:off x="3795820" y="1131724"/>
            <a:ext cx="1622872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单价和数量的小数点位数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B599275-24C9-4BD3-B580-7DC98EF0FA18}"/>
              </a:ext>
            </a:extLst>
          </p:cNvPr>
          <p:cNvCxnSpPr>
            <a:cxnSpLocks/>
          </p:cNvCxnSpPr>
          <p:nvPr/>
        </p:nvCxnSpPr>
        <p:spPr>
          <a:xfrm flipH="1">
            <a:off x="3854513" y="1662062"/>
            <a:ext cx="558974" cy="100218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5923099" y="4381033"/>
            <a:ext cx="3144701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单号生成规则，比如销售单，按日</a:t>
            </a:r>
            <a:r>
              <a:rPr lang="en-US" altLang="zh-CN" dirty="0"/>
              <a:t>SG+</a:t>
            </a:r>
            <a:r>
              <a:rPr lang="zh-CN" altLang="en-US" dirty="0"/>
              <a:t>年月日</a:t>
            </a:r>
            <a:r>
              <a:rPr lang="en-US" altLang="zh-CN" dirty="0"/>
              <a:t>+0001</a:t>
            </a:r>
            <a:r>
              <a:rPr lang="zh-CN" altLang="en-US" dirty="0"/>
              <a:t>，按月则</a:t>
            </a:r>
            <a:r>
              <a:rPr lang="en-US" altLang="zh-CN" dirty="0"/>
              <a:t>SG+</a:t>
            </a:r>
            <a:r>
              <a:rPr lang="zh-CN" altLang="en-US" dirty="0"/>
              <a:t>年月</a:t>
            </a:r>
            <a:r>
              <a:rPr lang="en-US" altLang="zh-CN" dirty="0"/>
              <a:t>+0001</a:t>
            </a:r>
            <a:endParaRPr lang="zh-CN" altLang="en-US" dirty="0"/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714CBEB5-10DF-4307-AF7B-74E5950333E2}"/>
              </a:ext>
            </a:extLst>
          </p:cNvPr>
          <p:cNvCxnSpPr>
            <a:cxnSpLocks/>
          </p:cNvCxnSpPr>
          <p:nvPr/>
        </p:nvCxnSpPr>
        <p:spPr>
          <a:xfrm flipV="1">
            <a:off x="7458075" y="3038476"/>
            <a:ext cx="628650" cy="12335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矩形 22">
            <a:extLst>
              <a:ext uri="{FF2B5EF4-FFF2-40B4-BE49-F238E27FC236}">
                <a16:creationId xmlns:a16="http://schemas.microsoft.com/office/drawing/2014/main" id="{D2A373FA-FF9D-4DD4-BDBF-49C2D1C4C511}"/>
              </a:ext>
            </a:extLst>
          </p:cNvPr>
          <p:cNvSpPr/>
          <p:nvPr/>
        </p:nvSpPr>
        <p:spPr>
          <a:xfrm>
            <a:off x="6936853" y="970231"/>
            <a:ext cx="2692922" cy="55459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单据打印行数，设为</a:t>
            </a:r>
            <a:r>
              <a:rPr lang="en-US" altLang="zh-CN" dirty="0"/>
              <a:t>7</a:t>
            </a:r>
            <a:r>
              <a:rPr lang="zh-CN" altLang="en-US" dirty="0"/>
              <a:t>表示每页打印</a:t>
            </a:r>
            <a:r>
              <a:rPr lang="en-US" altLang="zh-CN" dirty="0"/>
              <a:t>7</a:t>
            </a:r>
            <a:r>
              <a:rPr lang="zh-CN" altLang="en-US" dirty="0"/>
              <a:t>行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H="1">
            <a:off x="6936853" y="1519217"/>
            <a:ext cx="974085" cy="123350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17309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3955CBA-6493-4054-AD38-6B1CAA9C1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506" y="1072399"/>
            <a:ext cx="6050569" cy="243270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检索设置</a:t>
            </a: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AE8E997A-7AAD-4153-B112-DB2B7009B0B9}"/>
              </a:ext>
            </a:extLst>
          </p:cNvPr>
          <p:cNvSpPr/>
          <p:nvPr/>
        </p:nvSpPr>
        <p:spPr>
          <a:xfrm>
            <a:off x="7415267" y="1366094"/>
            <a:ext cx="4265007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客户、供应商、产品的检索设置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5C6A6D5-21F1-46E5-9DED-28E7FC441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06" y="4611913"/>
            <a:ext cx="5296359" cy="2110923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424A9B3-ED52-48A8-B609-A97E8202FB53}"/>
              </a:ext>
            </a:extLst>
          </p:cNvPr>
          <p:cNvSpPr/>
          <p:nvPr/>
        </p:nvSpPr>
        <p:spPr>
          <a:xfrm>
            <a:off x="112106" y="3505102"/>
            <a:ext cx="4265007" cy="77172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输入代码检索，双击选入，也可以按键盘上下光标键选择，然后回车选入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F82C56B2-4D08-4487-83C9-B765BEADF2F6}"/>
              </a:ext>
            </a:extLst>
          </p:cNvPr>
          <p:cNvCxnSpPr>
            <a:cxnSpLocks/>
          </p:cNvCxnSpPr>
          <p:nvPr/>
        </p:nvCxnSpPr>
        <p:spPr>
          <a:xfrm flipH="1">
            <a:off x="1004925" y="4305300"/>
            <a:ext cx="566700" cy="40191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9638ECD6-9C43-47E8-AB18-5D7B937938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5229" y="4506255"/>
            <a:ext cx="5326842" cy="2156647"/>
          </a:xfrm>
          <a:prstGeom prst="rect">
            <a:avLst/>
          </a:prstGeom>
        </p:spPr>
      </p:pic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D983191A-1CB1-4E92-A9D0-ECC2971F22D1}"/>
              </a:ext>
            </a:extLst>
          </p:cNvPr>
          <p:cNvSpPr/>
          <p:nvPr/>
        </p:nvSpPr>
        <p:spPr>
          <a:xfrm>
            <a:off x="5989031" y="3518460"/>
            <a:ext cx="4265007" cy="77172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输入名称检索，双击选入，也可以按键盘上下光标键选择，然后回车选入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1B4935C0-9E1D-49AD-92A0-5DD734FEEC3E}"/>
              </a:ext>
            </a:extLst>
          </p:cNvPr>
          <p:cNvCxnSpPr>
            <a:cxnSpLocks/>
          </p:cNvCxnSpPr>
          <p:nvPr/>
        </p:nvCxnSpPr>
        <p:spPr>
          <a:xfrm flipH="1">
            <a:off x="6848567" y="4290181"/>
            <a:ext cx="566700" cy="40191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671650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0DF5AA9-2838-419E-9AD5-7EC01B32A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30" y="1878377"/>
            <a:ext cx="5418290" cy="18564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4C9B105-EB78-4DE2-A58A-41BCB0E9B6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9554" y="1927910"/>
            <a:ext cx="5326842" cy="182601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检索设置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424A9B3-ED52-48A8-B609-A97E8202FB53}"/>
              </a:ext>
            </a:extLst>
          </p:cNvPr>
          <p:cNvSpPr/>
          <p:nvPr/>
        </p:nvSpPr>
        <p:spPr>
          <a:xfrm>
            <a:off x="450795" y="1081551"/>
            <a:ext cx="4521255" cy="78739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输入检索码即拼音首字符检索，比如世纪软件的拼音首字符是</a:t>
            </a:r>
            <a:r>
              <a:rPr lang="en-US" altLang="zh-CN" dirty="0"/>
              <a:t>’</a:t>
            </a:r>
            <a:r>
              <a:rPr lang="en-US" altLang="zh-CN" dirty="0" err="1"/>
              <a:t>sjrj</a:t>
            </a:r>
            <a:r>
              <a:rPr lang="en-US" altLang="zh-CN" dirty="0"/>
              <a:t>’</a:t>
            </a:r>
            <a:r>
              <a:rPr lang="zh-CN" altLang="en-US" dirty="0"/>
              <a:t>，双击选入，也可以按键盘上下光标键选择，然后回车选入</a:t>
            </a:r>
          </a:p>
        </p:txBody>
      </p: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D983191A-1CB1-4E92-A9D0-ECC2971F22D1}"/>
              </a:ext>
            </a:extLst>
          </p:cNvPr>
          <p:cNvSpPr/>
          <p:nvPr/>
        </p:nvSpPr>
        <p:spPr>
          <a:xfrm>
            <a:off x="6084281" y="1061654"/>
            <a:ext cx="4698019" cy="77172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输入电话、手机号码检索，双击选入，也可以按键盘上下光标键选择，然后回车选入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6231DEB1-C861-44BC-A3EF-3DD9ABD07C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352" y="4827069"/>
            <a:ext cx="4595258" cy="2030931"/>
          </a:xfrm>
          <a:prstGeom prst="rect">
            <a:avLst/>
          </a:prstGeom>
        </p:spPr>
      </p:pic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174F6D22-5B7C-48C2-B220-9A94D1372D8E}"/>
              </a:ext>
            </a:extLst>
          </p:cNvPr>
          <p:cNvSpPr/>
          <p:nvPr/>
        </p:nvSpPr>
        <p:spPr>
          <a:xfrm>
            <a:off x="197352" y="3887270"/>
            <a:ext cx="4521255" cy="78739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输入品名、面料、款式、检索码等进行检索，双击选入，也可以按键盘上下光标键选择，然后回车选入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3409C21C-FCC7-49DF-ADCF-BC00B53FE190}"/>
              </a:ext>
            </a:extLst>
          </p:cNvPr>
          <p:cNvSpPr/>
          <p:nvPr/>
        </p:nvSpPr>
        <p:spPr>
          <a:xfrm>
            <a:off x="5426110" y="3887270"/>
            <a:ext cx="6682154" cy="787399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输入多个条件组合检索，先输入品名条件：华为，按空格，再输入面料条件：</a:t>
            </a:r>
            <a:r>
              <a:rPr lang="en-US" altLang="zh-CN" dirty="0"/>
              <a:t>880</a:t>
            </a:r>
            <a:r>
              <a:rPr lang="zh-CN" altLang="en-US" dirty="0"/>
              <a:t>，系统自动检索同时满足两个条件的产品，双击选入，也可以按键盘上下光标键选择，然后回车选入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7866637-B8B3-4B92-9A67-8FE9E72204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9554" y="4674669"/>
            <a:ext cx="4701947" cy="210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782828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780FCD9-ED4D-41A1-A36F-FBAA6A244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676" y="970231"/>
            <a:ext cx="9106647" cy="572627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操作日志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7239000" y="2996748"/>
            <a:ext cx="3144701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记录软件操作日志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H="1">
            <a:off x="5923100" y="3461727"/>
            <a:ext cx="1315900" cy="10795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833009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4ADF30-337E-438A-891B-C11990D9C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235" y="1152526"/>
            <a:ext cx="9349815" cy="570547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录入界面设计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2778399" y="3569682"/>
            <a:ext cx="4212951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点击红色小三角，进入录入界面设计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H="1" flipV="1">
            <a:off x="1800225" y="1781176"/>
            <a:ext cx="978174" cy="191452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DDAA7E4F-739D-4A16-BD1B-4C3393C190A0}"/>
              </a:ext>
            </a:extLst>
          </p:cNvPr>
          <p:cNvCxnSpPr>
            <a:cxnSpLocks/>
          </p:cNvCxnSpPr>
          <p:nvPr/>
        </p:nvCxnSpPr>
        <p:spPr>
          <a:xfrm flipH="1">
            <a:off x="1943101" y="4274532"/>
            <a:ext cx="835298" cy="13261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3C4D5F9A-6445-4C06-9110-2786918A3A6D}"/>
              </a:ext>
            </a:extLst>
          </p:cNvPr>
          <p:cNvCxnSpPr>
            <a:cxnSpLocks/>
          </p:cNvCxnSpPr>
          <p:nvPr/>
        </p:nvCxnSpPr>
        <p:spPr>
          <a:xfrm flipH="1">
            <a:off x="838201" y="4005263"/>
            <a:ext cx="1940198" cy="248761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3AFA0B80-3E32-4333-9019-F89CECFBA4E2}"/>
              </a:ext>
            </a:extLst>
          </p:cNvPr>
          <p:cNvSpPr/>
          <p:nvPr/>
        </p:nvSpPr>
        <p:spPr>
          <a:xfrm>
            <a:off x="9096374" y="2524125"/>
            <a:ext cx="2638425" cy="1481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为更好满足企业个性化需求，软件提供录入界面设计，比如可以调整列宽度、前后顺序、可以修改名称等</a:t>
            </a:r>
          </a:p>
        </p:txBody>
      </p:sp>
    </p:spTree>
    <p:extLst>
      <p:ext uri="{BB962C8B-B14F-4D97-AF65-F5344CB8AC3E}">
        <p14:creationId xmlns:p14="http://schemas.microsoft.com/office/powerpoint/2010/main" val="1034610865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4ABC05-6F94-4A97-BBE3-2984CE3A3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509" y="1459509"/>
            <a:ext cx="8138865" cy="525825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录入界面设计</a:t>
            </a:r>
            <a:r>
              <a:rPr lang="en-US" altLang="zh-CN" sz="3200" dirty="0"/>
              <a:t>-</a:t>
            </a:r>
            <a:r>
              <a:rPr lang="zh-CN" altLang="en-US" sz="3200" dirty="0"/>
              <a:t>显示列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182837" y="3050726"/>
            <a:ext cx="2160314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点击显示列，勾选要显示的列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2343151" y="3050726"/>
            <a:ext cx="638174" cy="51895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DDAA7E4F-739D-4A16-BD1B-4C3393C190A0}"/>
              </a:ext>
            </a:extLst>
          </p:cNvPr>
          <p:cNvCxnSpPr>
            <a:cxnSpLocks/>
          </p:cNvCxnSpPr>
          <p:nvPr/>
        </p:nvCxnSpPr>
        <p:spPr>
          <a:xfrm>
            <a:off x="1600200" y="4088637"/>
            <a:ext cx="1104900" cy="21407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3AFA0B80-3E32-4333-9019-F89CECFBA4E2}"/>
              </a:ext>
            </a:extLst>
          </p:cNvPr>
          <p:cNvSpPr/>
          <p:nvPr/>
        </p:nvSpPr>
        <p:spPr>
          <a:xfrm>
            <a:off x="9096374" y="2524125"/>
            <a:ext cx="2912789" cy="1481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为更好满足企业个性化需求，软件提供录入界面设计，比如可以调整列宽度、前后顺序、可以修改名称等，调整后点保存界面</a:t>
            </a:r>
          </a:p>
        </p:txBody>
      </p:sp>
    </p:spTree>
    <p:extLst>
      <p:ext uri="{BB962C8B-B14F-4D97-AF65-F5344CB8AC3E}">
        <p14:creationId xmlns:p14="http://schemas.microsoft.com/office/powerpoint/2010/main" val="70280602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22D68E-B0AF-4DC6-BB30-0AAB14BE1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42" y="1234618"/>
            <a:ext cx="8138865" cy="525825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录入界面设计</a:t>
            </a:r>
            <a:r>
              <a:rPr lang="en-US" altLang="zh-CN" sz="3200" dirty="0"/>
              <a:t>-</a:t>
            </a:r>
            <a:r>
              <a:rPr lang="zh-CN" altLang="en-US" sz="3200" dirty="0"/>
              <a:t>拖动前后顺序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363812" y="3043081"/>
            <a:ext cx="3350938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鼠标按下，可以拖动列顺序，如图可以将款式拖动到面料前面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2291407" y="1883194"/>
            <a:ext cx="680393" cy="11598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3AFA0B80-3E32-4333-9019-F89CECFBA4E2}"/>
              </a:ext>
            </a:extLst>
          </p:cNvPr>
          <p:cNvSpPr/>
          <p:nvPr/>
        </p:nvSpPr>
        <p:spPr>
          <a:xfrm>
            <a:off x="9096374" y="2524125"/>
            <a:ext cx="2838451" cy="1481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为更好满足企业个性化需求，软件提供录入界面设计，比如可以调整列宽度、前后顺序、可以修改名称等，调整后点保存界面</a:t>
            </a:r>
          </a:p>
        </p:txBody>
      </p:sp>
    </p:spTree>
    <p:extLst>
      <p:ext uri="{BB962C8B-B14F-4D97-AF65-F5344CB8AC3E}">
        <p14:creationId xmlns:p14="http://schemas.microsoft.com/office/powerpoint/2010/main" val="3370896963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168429D-583B-4B9E-96E7-EC987DE79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81" y="1234618"/>
            <a:ext cx="8138865" cy="525825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录入界面设计</a:t>
            </a:r>
            <a:r>
              <a:rPr lang="en-US" altLang="zh-CN" sz="3200" dirty="0"/>
              <a:t>-</a:t>
            </a:r>
            <a:r>
              <a:rPr lang="zh-CN" altLang="en-US" sz="3200" dirty="0"/>
              <a:t>修改名称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192362" y="3686738"/>
            <a:ext cx="3350938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双击，在内容中输入新的名称，也可以调整字体大小、颜色等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1072247" y="1839689"/>
            <a:ext cx="941202" cy="18470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3AFA0B80-3E32-4333-9019-F89CECFBA4E2}"/>
              </a:ext>
            </a:extLst>
          </p:cNvPr>
          <p:cNvSpPr/>
          <p:nvPr/>
        </p:nvSpPr>
        <p:spPr>
          <a:xfrm>
            <a:off x="9096374" y="2524125"/>
            <a:ext cx="2903264" cy="1481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为更好满足企业个性化需求，软件提供录入界面设计，比如可以调整列宽度、前后顺序、可以修改名称等，调整后点保存界面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07E95AC2-A065-46F4-B9DB-832A711FB4E7}"/>
              </a:ext>
            </a:extLst>
          </p:cNvPr>
          <p:cNvCxnSpPr>
            <a:cxnSpLocks/>
          </p:cNvCxnSpPr>
          <p:nvPr/>
        </p:nvCxnSpPr>
        <p:spPr>
          <a:xfrm flipV="1">
            <a:off x="1371600" y="2948782"/>
            <a:ext cx="990600" cy="73795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6393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778E6A9-9E93-412A-847F-657D26F35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41" y="1109728"/>
            <a:ext cx="10455942" cy="570266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2328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产品资料</a:t>
            </a:r>
            <a:r>
              <a:rPr lang="en-US" altLang="zh-CN" sz="3200" dirty="0"/>
              <a:t>(</a:t>
            </a:r>
            <a:r>
              <a:rPr lang="zh-CN" altLang="en-US" sz="3200" dirty="0"/>
              <a:t>图文详情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256806" y="2354802"/>
            <a:ext cx="3912123" cy="950295"/>
          </a:xfrm>
          <a:prstGeom prst="wedgeRectCallout">
            <a:avLst>
              <a:gd name="adj1" fmla="val 25517"/>
              <a:gd name="adj2" fmla="val 1321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点击图文详情，点浏览按钮选入图片，然后点击上传图片，可上传多个图片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299304F8-56D0-4E06-9080-0C6509DD8EA5}"/>
              </a:ext>
            </a:extLst>
          </p:cNvPr>
          <p:cNvSpPr/>
          <p:nvPr/>
        </p:nvSpPr>
        <p:spPr>
          <a:xfrm>
            <a:off x="4636341" y="2188838"/>
            <a:ext cx="4168928" cy="950295"/>
          </a:xfrm>
          <a:prstGeom prst="wedgeRectCallout">
            <a:avLst>
              <a:gd name="adj1" fmla="val 60962"/>
              <a:gd name="adj2" fmla="val 795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这里设置的图文详情显示在微商城中，如果仅用进销存管理可以不设置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324474A-6C61-4E0E-9B32-CED937EFA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6298" y="1479774"/>
            <a:ext cx="2800661" cy="49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541744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11D1121-45C3-497C-9A63-FB93963F5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842" y="1447572"/>
            <a:ext cx="8138865" cy="525825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录入界面设计</a:t>
            </a:r>
            <a:r>
              <a:rPr lang="en-US" altLang="zh-CN" sz="3200" dirty="0"/>
              <a:t>-</a:t>
            </a:r>
            <a:r>
              <a:rPr lang="zh-CN" altLang="en-US" sz="3200" dirty="0"/>
              <a:t>排序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192362" y="3686738"/>
            <a:ext cx="3350938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点排序按钮，可以按指定字段进行排序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2286000" y="2847976"/>
            <a:ext cx="1685925" cy="84784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3AFA0B80-3E32-4333-9019-F89CECFBA4E2}"/>
              </a:ext>
            </a:extLst>
          </p:cNvPr>
          <p:cNvSpPr/>
          <p:nvPr/>
        </p:nvSpPr>
        <p:spPr>
          <a:xfrm>
            <a:off x="9096374" y="2524125"/>
            <a:ext cx="2903264" cy="1481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为更好满足企业个性化需求，软件提供录入界面设计，比如可以调整列宽度、前后顺序、可以修改名称等，调整后点保存界面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07E95AC2-A065-46F4-B9DB-832A711FB4E7}"/>
              </a:ext>
            </a:extLst>
          </p:cNvPr>
          <p:cNvCxnSpPr>
            <a:cxnSpLocks/>
          </p:cNvCxnSpPr>
          <p:nvPr/>
        </p:nvCxnSpPr>
        <p:spPr>
          <a:xfrm>
            <a:off x="2647950" y="4724649"/>
            <a:ext cx="647700" cy="14963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6789234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FFA62F8-8ED5-4418-9398-3041A63D7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52526"/>
            <a:ext cx="8563747" cy="564477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单据打印</a:t>
            </a:r>
            <a:r>
              <a:rPr lang="en-US" altLang="zh-CN" sz="3200" dirty="0"/>
              <a:t>-</a:t>
            </a:r>
            <a:r>
              <a:rPr lang="zh-CN" altLang="en-US" sz="3200" dirty="0"/>
              <a:t>三种格式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7515225" y="2391089"/>
            <a:ext cx="3467100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每种单据默认有三种打印格式，可以根据需要选择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H="1" flipV="1">
            <a:off x="3448050" y="1939926"/>
            <a:ext cx="4162425" cy="7548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9A6E46CD-B12B-4EA7-BB05-CC2A423EB712}"/>
              </a:ext>
            </a:extLst>
          </p:cNvPr>
          <p:cNvSpPr/>
          <p:nvPr/>
        </p:nvSpPr>
        <p:spPr>
          <a:xfrm>
            <a:off x="9515475" y="365126"/>
            <a:ext cx="2076450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付费客户联系客服免费定制打印格式</a:t>
            </a:r>
          </a:p>
        </p:txBody>
      </p:sp>
    </p:spTree>
    <p:extLst>
      <p:ext uri="{BB962C8B-B14F-4D97-AF65-F5344CB8AC3E}">
        <p14:creationId xmlns:p14="http://schemas.microsoft.com/office/powerpoint/2010/main" val="3068655313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C018731-3CDF-4334-BC83-CBD29C7E7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85" y="1152526"/>
            <a:ext cx="8636000" cy="569240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单据打印</a:t>
            </a:r>
            <a:r>
              <a:rPr lang="en-US" altLang="zh-CN" sz="3200" dirty="0"/>
              <a:t>-</a:t>
            </a:r>
            <a:r>
              <a:rPr lang="zh-CN" altLang="en-US" sz="3200" dirty="0"/>
              <a:t>打印列设置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838200" y="2960815"/>
            <a:ext cx="2076450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点打印列设置，勾选需要打印的列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1811414" y="1702918"/>
            <a:ext cx="1028701" cy="132457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9A6E46CD-B12B-4EA7-BB05-CC2A423EB712}"/>
              </a:ext>
            </a:extLst>
          </p:cNvPr>
          <p:cNvSpPr/>
          <p:nvPr/>
        </p:nvSpPr>
        <p:spPr>
          <a:xfrm>
            <a:off x="9515475" y="365126"/>
            <a:ext cx="2076450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付费客户联系客服免费定制打印格式</a:t>
            </a:r>
          </a:p>
        </p:txBody>
      </p:sp>
    </p:spTree>
    <p:extLst>
      <p:ext uri="{BB962C8B-B14F-4D97-AF65-F5344CB8AC3E}">
        <p14:creationId xmlns:p14="http://schemas.microsoft.com/office/powerpoint/2010/main" val="957963704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9A19B0-B52A-47C8-AF68-6F1600BA3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600" y="1152526"/>
            <a:ext cx="8649450" cy="544877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单据打印</a:t>
            </a:r>
            <a:r>
              <a:rPr lang="en-US" altLang="zh-CN" sz="3200" dirty="0"/>
              <a:t>-</a:t>
            </a:r>
            <a:r>
              <a:rPr lang="zh-CN" altLang="en-US" sz="3200" dirty="0"/>
              <a:t>调整列宽度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96472" y="2420474"/>
            <a:ext cx="3446828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双击品名下红框中内容，修改长度，比如</a:t>
            </a:r>
            <a:r>
              <a:rPr lang="en-US" altLang="zh-CN" dirty="0"/>
              <a:t>1957</a:t>
            </a:r>
            <a:r>
              <a:rPr lang="zh-CN" altLang="en-US" dirty="0"/>
              <a:t>改为</a:t>
            </a:r>
            <a:r>
              <a:rPr lang="en-US" altLang="zh-CN" dirty="0"/>
              <a:t>2957</a:t>
            </a:r>
            <a:r>
              <a:rPr lang="zh-CN" altLang="en-US" dirty="0"/>
              <a:t>，然后点列重排后，品名列就变宽了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2095500" y="1619250"/>
            <a:ext cx="1343025" cy="80122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9A6E46CD-B12B-4EA7-BB05-CC2A423EB712}"/>
              </a:ext>
            </a:extLst>
          </p:cNvPr>
          <p:cNvSpPr/>
          <p:nvPr/>
        </p:nvSpPr>
        <p:spPr>
          <a:xfrm>
            <a:off x="9515475" y="365126"/>
            <a:ext cx="2076450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付费客户联系客服免费定制打印格式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B2BC0DFD-1726-4BAA-B8B8-117907B80111}"/>
              </a:ext>
            </a:extLst>
          </p:cNvPr>
          <p:cNvCxnSpPr>
            <a:cxnSpLocks/>
          </p:cNvCxnSpPr>
          <p:nvPr/>
        </p:nvCxnSpPr>
        <p:spPr>
          <a:xfrm>
            <a:off x="3543300" y="3200400"/>
            <a:ext cx="2076450" cy="48802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FD287CA3-2D1B-4480-BF56-D70355BE559D}"/>
              </a:ext>
            </a:extLst>
          </p:cNvPr>
          <p:cNvCxnSpPr>
            <a:cxnSpLocks/>
            <a:stCxn id="18" idx="2"/>
          </p:cNvCxnSpPr>
          <p:nvPr/>
        </p:nvCxnSpPr>
        <p:spPr>
          <a:xfrm>
            <a:off x="1819886" y="3458385"/>
            <a:ext cx="104165" cy="80122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786A51C6-E1F9-4AA5-936D-26A0495C3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012" y="5074765"/>
            <a:ext cx="3551228" cy="1783235"/>
          </a:xfrm>
          <a:prstGeom prst="rect">
            <a:avLst/>
          </a:prstGeom>
        </p:spPr>
      </p:pic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A9E3210B-58FA-43AB-B6D9-4CA84228C787}"/>
              </a:ext>
            </a:extLst>
          </p:cNvPr>
          <p:cNvCxnSpPr>
            <a:cxnSpLocks/>
          </p:cNvCxnSpPr>
          <p:nvPr/>
        </p:nvCxnSpPr>
        <p:spPr>
          <a:xfrm>
            <a:off x="2767012" y="3458385"/>
            <a:ext cx="880687" cy="240901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9116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F73F6F5-FB1B-475C-A0D3-EBF992F9D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450" y="1228726"/>
            <a:ext cx="8649450" cy="544877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单据打印</a:t>
            </a:r>
            <a:r>
              <a:rPr lang="en-US" altLang="zh-CN" sz="3200" dirty="0"/>
              <a:t>-</a:t>
            </a:r>
            <a:r>
              <a:rPr lang="zh-CN" altLang="en-US" sz="3200" dirty="0"/>
              <a:t>修改名称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-8303" y="2667337"/>
            <a:ext cx="3446828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双击修改内容中的值，也可以调整字体、大小、对齐方式等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2562225" y="2200489"/>
            <a:ext cx="1209863" cy="46684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9A6E46CD-B12B-4EA7-BB05-CC2A423EB712}"/>
              </a:ext>
            </a:extLst>
          </p:cNvPr>
          <p:cNvSpPr/>
          <p:nvPr/>
        </p:nvSpPr>
        <p:spPr>
          <a:xfrm>
            <a:off x="9515475" y="365126"/>
            <a:ext cx="2076450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付费客户联系客服免费定制打印格式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B2BC0DFD-1726-4BAA-B8B8-117907B80111}"/>
              </a:ext>
            </a:extLst>
          </p:cNvPr>
          <p:cNvCxnSpPr>
            <a:cxnSpLocks/>
          </p:cNvCxnSpPr>
          <p:nvPr/>
        </p:nvCxnSpPr>
        <p:spPr>
          <a:xfrm flipV="1">
            <a:off x="3418911" y="3362325"/>
            <a:ext cx="695889" cy="6667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0067123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1A3A9EF-18BD-4B5A-AA1B-20630D59C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475" y="1089826"/>
            <a:ext cx="8649450" cy="540304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系统维护</a:t>
            </a:r>
            <a:r>
              <a:rPr lang="en-US" altLang="zh-CN" sz="3200" dirty="0"/>
              <a:t>-</a:t>
            </a:r>
            <a:r>
              <a:rPr lang="zh-CN" altLang="en-US" sz="3200" dirty="0"/>
              <a:t>单据打印</a:t>
            </a:r>
            <a:r>
              <a:rPr lang="en-US" altLang="zh-CN" sz="3200" dirty="0"/>
              <a:t>-</a:t>
            </a:r>
            <a:r>
              <a:rPr lang="zh-CN" altLang="en-US" sz="3200" dirty="0"/>
              <a:t>移动、删除不要的项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C29DD587-6723-4158-AEC0-18EB90806A55}"/>
              </a:ext>
            </a:extLst>
          </p:cNvPr>
          <p:cNvSpPr/>
          <p:nvPr/>
        </p:nvSpPr>
        <p:spPr>
          <a:xfrm>
            <a:off x="171451" y="2371252"/>
            <a:ext cx="3671182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点中相应的项，可以鼠标拖动位置，或者按键盘上光标键移动位置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44D9D45-57C3-4531-B635-08737C106994}"/>
              </a:ext>
            </a:extLst>
          </p:cNvPr>
          <p:cNvCxnSpPr>
            <a:cxnSpLocks/>
          </p:cNvCxnSpPr>
          <p:nvPr/>
        </p:nvCxnSpPr>
        <p:spPr>
          <a:xfrm flipV="1">
            <a:off x="3786093" y="2217615"/>
            <a:ext cx="1209863" cy="46684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9A6E46CD-B12B-4EA7-BB05-CC2A423EB712}"/>
              </a:ext>
            </a:extLst>
          </p:cNvPr>
          <p:cNvSpPr/>
          <p:nvPr/>
        </p:nvSpPr>
        <p:spPr>
          <a:xfrm>
            <a:off x="9515475" y="365126"/>
            <a:ext cx="2076450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付费客户联系客服免费定制打印格式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B2BC0DFD-1726-4BAA-B8B8-117907B80111}"/>
              </a:ext>
            </a:extLst>
          </p:cNvPr>
          <p:cNvCxnSpPr>
            <a:cxnSpLocks/>
          </p:cNvCxnSpPr>
          <p:nvPr/>
        </p:nvCxnSpPr>
        <p:spPr>
          <a:xfrm flipV="1">
            <a:off x="5400111" y="4162425"/>
            <a:ext cx="781614" cy="9525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0EA4DC6C-D469-4608-A6C3-EADED1176238}"/>
              </a:ext>
            </a:extLst>
          </p:cNvPr>
          <p:cNvSpPr/>
          <p:nvPr/>
        </p:nvSpPr>
        <p:spPr>
          <a:xfrm>
            <a:off x="1728929" y="3913107"/>
            <a:ext cx="3671182" cy="103791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点中相应的项，按鼠标右键，点删除对象即可把对应的项删除</a:t>
            </a:r>
          </a:p>
        </p:txBody>
      </p:sp>
    </p:spTree>
    <p:extLst>
      <p:ext uri="{BB962C8B-B14F-4D97-AF65-F5344CB8AC3E}">
        <p14:creationId xmlns:p14="http://schemas.microsoft.com/office/powerpoint/2010/main" val="4256969135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55BBBAC9-ABE9-42C0-895B-384561E30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73176"/>
            <a:ext cx="8420373" cy="816023"/>
          </a:xfrm>
          <a:prstGeom prst="rect">
            <a:avLst/>
          </a:prstGeom>
          <a:gradFill rotWithShape="0">
            <a:gsLst>
              <a:gs pos="0">
                <a:srgbClr val="83ACFF"/>
              </a:gs>
              <a:gs pos="100000">
                <a:srgbClr val="DDF2FF"/>
              </a:gs>
            </a:gsLst>
            <a:lin ang="5400000" scaled="1"/>
          </a:gradFill>
          <a:ln w="9525">
            <a:solidFill>
              <a:srgbClr val="33CCCC"/>
            </a:solidFill>
            <a:miter lim="800000"/>
          </a:ln>
          <a:effectLst>
            <a:outerShdw dist="89803" dir="2700000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Microsoft YaHei" panose="020B0503020204020204" charset="-122"/>
                <a:ea typeface="Microsoft YaHei" panose="020B0503020204020204" charset="-122"/>
              </a:rPr>
              <a:t>谢谢观看！</a:t>
            </a:r>
            <a:endParaRPr lang="en-US" altLang="ja-JP" sz="32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8169E97-C695-427B-B5C1-7D5347DEA7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0741" y="2096414"/>
            <a:ext cx="4955259" cy="2853755"/>
          </a:xfrm>
          <a:prstGeom prst="rect">
            <a:avLst/>
          </a:prstGeom>
          <a:noFill/>
          <a:ln w="63500" cmpd="thickThin">
            <a:solidFill>
              <a:srgbClr val="80808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880870" algn="ctr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880870" algn="ct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880870" algn="ct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marL="0" lvl="1"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 dirty="0">
              <a:solidFill>
                <a:srgbClr val="000000"/>
              </a:solidFill>
              <a:latin typeface="Meiryo" panose="020B0604030504040204" pitchFamily="50" charset="-128"/>
              <a:ea typeface="Meiryo" panose="020B0604030504040204" pitchFamily="50" charset="-128"/>
              <a:cs typeface="Meiryo" panose="020B0604030504040204" pitchFamily="50" charset="-128"/>
            </a:endParaRPr>
          </a:p>
          <a:p>
            <a:pPr marL="0" lvl="1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杭州世纪软件有限公司</a:t>
            </a:r>
            <a:endParaRPr lang="en-US" altLang="zh-CN" sz="1600" dirty="0">
              <a:solidFill>
                <a:srgbClr val="000000"/>
              </a:solidFill>
              <a:latin typeface="Meiryo" panose="020B0604030504040204" pitchFamily="50" charset="-128"/>
              <a:ea typeface="Meiryo" panose="020B0604030504040204" pitchFamily="50" charset="-128"/>
              <a:cs typeface="Meiryo" panose="020B0604030504040204" pitchFamily="50" charset="-128"/>
            </a:endParaRPr>
          </a:p>
          <a:p>
            <a:pPr marL="0" lvl="1"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 dirty="0">
              <a:solidFill>
                <a:srgbClr val="000000"/>
              </a:solidFill>
              <a:latin typeface="Meiryo" panose="020B0604030504040204" pitchFamily="50" charset="-128"/>
              <a:ea typeface="Meiryo" panose="020B0604030504040204" pitchFamily="50" charset="-128"/>
              <a:cs typeface="Meiryo" panose="020B0604030504040204" pitchFamily="50" charset="-128"/>
            </a:endParaRPr>
          </a:p>
          <a:p>
            <a:pPr marL="0" lvl="1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杭州市德胜路</a:t>
            </a:r>
            <a:r>
              <a:rPr lang="en-US" altLang="zh-CN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385</a:t>
            </a:r>
            <a:r>
              <a:rPr lang="zh-CN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号银都大厦</a:t>
            </a:r>
            <a:r>
              <a:rPr lang="en-US" altLang="zh-CN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1302</a:t>
            </a:r>
          </a:p>
          <a:p>
            <a:pPr marL="0" lvl="1"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 dirty="0">
              <a:solidFill>
                <a:srgbClr val="000000"/>
              </a:solidFill>
              <a:latin typeface="Meiryo" panose="020B0604030504040204" pitchFamily="50" charset="-128"/>
              <a:ea typeface="Meiryo" panose="020B0604030504040204" pitchFamily="50" charset="-128"/>
              <a:cs typeface="Meiryo" panose="020B0604030504040204" pitchFamily="50" charset="-128"/>
            </a:endParaRPr>
          </a:p>
          <a:p>
            <a:pPr marL="0" lvl="1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ja-JP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TEL:0571-88848106</a:t>
            </a:r>
            <a:endParaRPr lang="en-US" altLang="ja-JP" sz="1200" dirty="0">
              <a:solidFill>
                <a:srgbClr val="000000"/>
              </a:solidFill>
              <a:latin typeface="Meiryo" panose="020B0604030504040204" pitchFamily="50" charset="-128"/>
              <a:ea typeface="Meiryo" panose="020B0604030504040204" pitchFamily="50" charset="-128"/>
              <a:cs typeface="Meiryo" panose="020B0604030504040204" pitchFamily="50" charset="-128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C2EDBD49-F020-41B7-8B87-9C4E5D730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322" y="2096414"/>
            <a:ext cx="4955259" cy="2853755"/>
          </a:xfrm>
          <a:prstGeom prst="rect">
            <a:avLst/>
          </a:prstGeom>
          <a:noFill/>
          <a:ln w="63500" cmpd="thickThin">
            <a:solidFill>
              <a:srgbClr val="80808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880870" algn="ctr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880870" algn="ct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880870" algn="ct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880870" algn="ct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marL="0" lvl="1"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 dirty="0">
              <a:solidFill>
                <a:srgbClr val="000000"/>
              </a:solidFill>
              <a:latin typeface="Meiryo" panose="020B0604030504040204" pitchFamily="50" charset="-128"/>
              <a:ea typeface="Meiryo" panose="020B0604030504040204" pitchFamily="50" charset="-128"/>
              <a:cs typeface="Meiryo" panose="020B0604030504040204" pitchFamily="50" charset="-128"/>
            </a:endParaRPr>
          </a:p>
          <a:p>
            <a:pPr marL="0" lvl="1" algn="ctr"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世纪微商城交流</a:t>
            </a:r>
            <a:r>
              <a:rPr lang="en-US" altLang="zh-CN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QQ</a:t>
            </a:r>
            <a:r>
              <a:rPr lang="zh-CN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群：</a:t>
            </a:r>
            <a:r>
              <a:rPr lang="en-US" altLang="zh-CN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852840189</a:t>
            </a:r>
          </a:p>
          <a:p>
            <a:pPr marL="0" lvl="1" algn="ctr">
              <a:spcBef>
                <a:spcPct val="0"/>
              </a:spcBef>
              <a:buNone/>
            </a:pPr>
            <a:endParaRPr lang="en-US" altLang="zh-CN" sz="1600" dirty="0">
              <a:solidFill>
                <a:srgbClr val="000000"/>
              </a:solidFill>
              <a:latin typeface="Meiryo" panose="020B0604030504040204" pitchFamily="50" charset="-128"/>
              <a:ea typeface="Meiryo" panose="020B0604030504040204" pitchFamily="50" charset="-128"/>
              <a:cs typeface="Meiryo" panose="020B0604030504040204" pitchFamily="50" charset="-128"/>
            </a:endParaRPr>
          </a:p>
          <a:p>
            <a:pPr marL="0" lvl="1" algn="ctr"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客服</a:t>
            </a:r>
            <a:r>
              <a:rPr lang="en-US" altLang="zh-CN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QQ</a:t>
            </a:r>
            <a:r>
              <a:rPr lang="zh-CN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：</a:t>
            </a:r>
            <a:r>
              <a:rPr lang="en-US" altLang="zh-CN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353491174 </a:t>
            </a:r>
            <a:r>
              <a:rPr lang="zh-CN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小李</a:t>
            </a:r>
            <a:endParaRPr lang="en-US" altLang="zh-CN" sz="1600" dirty="0">
              <a:solidFill>
                <a:srgbClr val="000000"/>
              </a:solidFill>
              <a:latin typeface="Meiryo" panose="020B0604030504040204" pitchFamily="50" charset="-128"/>
              <a:ea typeface="Meiryo" panose="020B0604030504040204" pitchFamily="50" charset="-128"/>
              <a:cs typeface="Meiryo" panose="020B0604030504040204" pitchFamily="50" charset="-128"/>
            </a:endParaRPr>
          </a:p>
          <a:p>
            <a:pPr marL="0" lvl="1" algn="ctr">
              <a:spcBef>
                <a:spcPct val="0"/>
              </a:spcBef>
              <a:buNone/>
            </a:pPr>
            <a:endParaRPr lang="en-US" altLang="zh-CN" sz="1600" dirty="0">
              <a:solidFill>
                <a:srgbClr val="000000"/>
              </a:solidFill>
              <a:latin typeface="Meiryo" panose="020B0604030504040204" pitchFamily="50" charset="-128"/>
              <a:ea typeface="Meiryo" panose="020B0604030504040204" pitchFamily="50" charset="-128"/>
              <a:cs typeface="Meiryo" panose="020B0604030504040204" pitchFamily="50" charset="-128"/>
            </a:endParaRPr>
          </a:p>
          <a:p>
            <a:pPr marL="0" lvl="1" algn="ctr"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客服</a:t>
            </a:r>
            <a:r>
              <a:rPr lang="en-US" altLang="zh-CN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QQ</a:t>
            </a:r>
            <a:r>
              <a:rPr lang="zh-CN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：</a:t>
            </a:r>
            <a:r>
              <a:rPr lang="en-US" altLang="zh-CN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343846941 </a:t>
            </a:r>
            <a:r>
              <a:rPr lang="zh-CN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  <a:cs typeface="Meiryo" panose="020B0604030504040204" pitchFamily="50" charset="-128"/>
              </a:rPr>
              <a:t>小徐</a:t>
            </a:r>
            <a:endParaRPr lang="en-US" altLang="zh-CN" sz="1600" dirty="0">
              <a:solidFill>
                <a:srgbClr val="000000"/>
              </a:solidFill>
              <a:latin typeface="Meiryo" panose="020B0604030504040204" pitchFamily="50" charset="-128"/>
              <a:ea typeface="Meiryo" panose="020B0604030504040204" pitchFamily="50" charset="-128"/>
              <a:cs typeface="Meiryo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1493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9C37F1-6D42-4177-B6AB-987BD25A2A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91" y="1048419"/>
            <a:ext cx="11521891" cy="633466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客户资料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1288330" y="2692814"/>
            <a:ext cx="4656841" cy="950295"/>
          </a:xfrm>
          <a:prstGeom prst="wedgeRectCallout">
            <a:avLst>
              <a:gd name="adj1" fmla="val -51621"/>
              <a:gd name="adj2" fmla="val -181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选择对应的客户类别，点新增输入客户名称、联系人、电话、地址、折扣依据、折扣率，后点保存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8037923" y="2958852"/>
            <a:ext cx="3538194" cy="1368513"/>
          </a:xfrm>
          <a:prstGeom prst="wedgeRectCallout">
            <a:avLst>
              <a:gd name="adj1" fmla="val -99667"/>
              <a:gd name="adj2" fmla="val 1628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对每个客户设置折扣依据和折扣率，在销售定单和销售单中系统自动根据这里设置的折扣率，计算单价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6746C019-C163-4494-B63E-C64228DBD8DA}"/>
              </a:ext>
            </a:extLst>
          </p:cNvPr>
          <p:cNvSpPr/>
          <p:nvPr/>
        </p:nvSpPr>
        <p:spPr>
          <a:xfrm>
            <a:off x="534991" y="4485478"/>
            <a:ext cx="1293809" cy="950295"/>
          </a:xfrm>
          <a:prstGeom prst="wedgeRectCallout">
            <a:avLst>
              <a:gd name="adj1" fmla="val -24662"/>
              <a:gd name="adj2" fmla="val 1658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这里设置客户类别</a:t>
            </a:r>
          </a:p>
        </p:txBody>
      </p:sp>
    </p:spTree>
    <p:extLst>
      <p:ext uri="{BB962C8B-B14F-4D97-AF65-F5344CB8AC3E}">
        <p14:creationId xmlns:p14="http://schemas.microsoft.com/office/powerpoint/2010/main" val="2726220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A4980BE-F05D-4740-80D1-E26DE82DDF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51" y="1029867"/>
            <a:ext cx="10861230" cy="582813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供应商资料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1288330" y="2692814"/>
            <a:ext cx="4656841" cy="950295"/>
          </a:xfrm>
          <a:prstGeom prst="wedgeRectCallout">
            <a:avLst>
              <a:gd name="adj1" fmla="val -51621"/>
              <a:gd name="adj2" fmla="val -181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选择对应的供应商类别，点新增输入供应商名称、联系人、电话、地址、折扣依据、折扣率，后点保存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8037923" y="2958852"/>
            <a:ext cx="3538194" cy="1368513"/>
          </a:xfrm>
          <a:prstGeom prst="wedgeRectCallout">
            <a:avLst>
              <a:gd name="adj1" fmla="val -99667"/>
              <a:gd name="adj2" fmla="val 1628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对每个供应商设置折扣依据和折扣率，在采购订单和采购入库单中系统自动根据这里设置的折扣率，计算单价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6746C019-C163-4494-B63E-C64228DBD8DA}"/>
              </a:ext>
            </a:extLst>
          </p:cNvPr>
          <p:cNvSpPr/>
          <p:nvPr/>
        </p:nvSpPr>
        <p:spPr>
          <a:xfrm>
            <a:off x="534991" y="4485478"/>
            <a:ext cx="1548333" cy="950295"/>
          </a:xfrm>
          <a:prstGeom prst="wedgeRectCallout">
            <a:avLst>
              <a:gd name="adj1" fmla="val -24662"/>
              <a:gd name="adj2" fmla="val 1658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这里设置供应商类别</a:t>
            </a:r>
          </a:p>
        </p:txBody>
      </p:sp>
    </p:spTree>
    <p:extLst>
      <p:ext uri="{BB962C8B-B14F-4D97-AF65-F5344CB8AC3E}">
        <p14:creationId xmlns:p14="http://schemas.microsoft.com/office/powerpoint/2010/main" val="839685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E43324F-019D-40C3-86BC-A23A16AF3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28" y="1019999"/>
            <a:ext cx="9971537" cy="581673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员工资料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838201" y="2714919"/>
            <a:ext cx="3073924" cy="1041311"/>
          </a:xfrm>
          <a:prstGeom prst="wedgeRectCallout">
            <a:avLst>
              <a:gd name="adj1" fmla="val -51621"/>
              <a:gd name="adj2" fmla="val -181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点新增输入员工姓名，选择所在仓库，然后点保存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180005" y="2459231"/>
            <a:ext cx="3538194" cy="1368513"/>
          </a:xfrm>
          <a:prstGeom prst="wedgeRectCallout">
            <a:avLst>
              <a:gd name="adj1" fmla="val -55973"/>
              <a:gd name="adj2" fmla="val 120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只有员工资料中设置的，并且在职标志打勾的，才能登录系统，超级用户拥有所有权限，普通员工需在员工权限中设置权限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6746C019-C163-4494-B63E-C64228DBD8DA}"/>
              </a:ext>
            </a:extLst>
          </p:cNvPr>
          <p:cNvSpPr/>
          <p:nvPr/>
        </p:nvSpPr>
        <p:spPr>
          <a:xfrm>
            <a:off x="5497036" y="5838001"/>
            <a:ext cx="3659937" cy="568666"/>
          </a:xfrm>
          <a:prstGeom prst="wedgeRectCallout">
            <a:avLst>
              <a:gd name="adj1" fmla="val -140080"/>
              <a:gd name="adj2" fmla="val 481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打勾即为超级用户，拥有所有权限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2B7110E-6C99-4E60-A434-469DCFCA7D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3926" y="2011819"/>
            <a:ext cx="2743438" cy="2263336"/>
          </a:xfrm>
          <a:prstGeom prst="rect">
            <a:avLst/>
          </a:prstGeom>
        </p:spPr>
      </p:pic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515891" y="4366628"/>
            <a:ext cx="3659936" cy="1041311"/>
          </a:xfrm>
          <a:prstGeom prst="wedgeRectCallout">
            <a:avLst>
              <a:gd name="adj1" fmla="val 54108"/>
              <a:gd name="adj2" fmla="val -1460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员工口令默认为空，点登录菜单下的修改口令，可以修改自己的口令</a:t>
            </a:r>
          </a:p>
        </p:txBody>
      </p:sp>
    </p:spTree>
    <p:extLst>
      <p:ext uri="{BB962C8B-B14F-4D97-AF65-F5344CB8AC3E}">
        <p14:creationId xmlns:p14="http://schemas.microsoft.com/office/powerpoint/2010/main" val="20159303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1EACD78-59A1-4C63-972D-F7EA84380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67" y="1017835"/>
            <a:ext cx="10297869" cy="561981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员工权限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130224" y="3300212"/>
            <a:ext cx="2036190" cy="493375"/>
          </a:xfrm>
          <a:prstGeom prst="wedgeRectCallout">
            <a:avLst>
              <a:gd name="adj1" fmla="val -695"/>
              <a:gd name="adj2" fmla="val -3189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选择员工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9220" y="4366628"/>
            <a:ext cx="2198197" cy="1185760"/>
          </a:xfrm>
          <a:prstGeom prst="wedgeRectCallout">
            <a:avLst>
              <a:gd name="adj1" fmla="val 92752"/>
              <a:gd name="adj2" fmla="val -1494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对应的模块上打勾，超级用户即使不设置也拥有所有权限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29701" y="4681417"/>
            <a:ext cx="2198197" cy="1041311"/>
          </a:xfrm>
          <a:prstGeom prst="wedgeRectCallout">
            <a:avLst>
              <a:gd name="adj1" fmla="val 93990"/>
              <a:gd name="adj2" fmla="val -1288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对应的模块打勾，超级用户即使不设置也拥有所有权限</a:t>
            </a:r>
          </a:p>
        </p:txBody>
      </p:sp>
    </p:spTree>
    <p:extLst>
      <p:ext uri="{BB962C8B-B14F-4D97-AF65-F5344CB8AC3E}">
        <p14:creationId xmlns:p14="http://schemas.microsoft.com/office/powerpoint/2010/main" val="2585785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6BF008-EC93-4EAA-9A07-D0195B937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714"/>
            <a:ext cx="10515600" cy="1325563"/>
          </a:xfrm>
        </p:spPr>
        <p:txBody>
          <a:bodyPr/>
          <a:lstStyle/>
          <a:p>
            <a:r>
              <a:rPr lang="zh-CN" altLang="en-US" dirty="0"/>
              <a:t>三大功能模块</a:t>
            </a:r>
          </a:p>
        </p:txBody>
      </p:sp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id="{10A959B7-713B-481D-98EA-403EB21E01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8278191"/>
              </p:ext>
            </p:extLst>
          </p:nvPr>
        </p:nvGraphicFramePr>
        <p:xfrm>
          <a:off x="1177566" y="2139884"/>
          <a:ext cx="6401586" cy="4469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57400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94619A-8B5B-42D5-8320-6AFBBEA0A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0" y="1152526"/>
            <a:ext cx="9883692" cy="536862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仓库资料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838199" y="2753457"/>
            <a:ext cx="3818641" cy="493375"/>
          </a:xfrm>
          <a:prstGeom prst="wedgeRectCallout">
            <a:avLst>
              <a:gd name="adj1" fmla="val -62734"/>
              <a:gd name="adj2" fmla="val -3151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点新增，输入编号和名称后保存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648419" y="5816338"/>
            <a:ext cx="3479761" cy="1092150"/>
          </a:xfrm>
          <a:prstGeom prst="wedgeRectCallout">
            <a:avLst>
              <a:gd name="adj1" fmla="val -49487"/>
              <a:gd name="adj2" fmla="val -124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微商城仓库打勾表示当前仓库可以给微商城发货，微商城中显示的库存数量包含当前仓库的库存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29701" y="2588667"/>
            <a:ext cx="3919652" cy="1041311"/>
          </a:xfrm>
          <a:prstGeom prst="wedgeRectCallout">
            <a:avLst>
              <a:gd name="adj1" fmla="val 22373"/>
              <a:gd name="adj2" fmla="val -464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零售店可以设置为仓库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6F743A5-8A3F-4535-ACFD-FF52C35D3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164" y="4168707"/>
            <a:ext cx="1691787" cy="1813717"/>
          </a:xfrm>
          <a:prstGeom prst="rect">
            <a:avLst/>
          </a:prstGeom>
        </p:spPr>
      </p:pic>
      <p:sp>
        <p:nvSpPr>
          <p:cNvPr id="10" name="箭头: 右 9">
            <a:extLst>
              <a:ext uri="{FF2B5EF4-FFF2-40B4-BE49-F238E27FC236}">
                <a16:creationId xmlns:a16="http://schemas.microsoft.com/office/drawing/2014/main" id="{7A7BCFBA-06F3-4C74-A5EC-4FA744858036}"/>
              </a:ext>
            </a:extLst>
          </p:cNvPr>
          <p:cNvSpPr/>
          <p:nvPr/>
        </p:nvSpPr>
        <p:spPr>
          <a:xfrm>
            <a:off x="5128180" y="5787224"/>
            <a:ext cx="1346441" cy="113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81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25E4687-4C57-48D9-8D8F-9751FF91D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703" y="1152526"/>
            <a:ext cx="8916173" cy="548791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账户资料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115083" y="3184466"/>
            <a:ext cx="2158738" cy="1249633"/>
          </a:xfrm>
          <a:prstGeom prst="wedgeRectCallout">
            <a:avLst>
              <a:gd name="adj1" fmla="val 32312"/>
              <a:gd name="adj2" fmla="val -1889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点新增，输入编号和户名账号，期初余额，然后保存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6532905" y="5159399"/>
            <a:ext cx="3619763" cy="1092150"/>
          </a:xfrm>
          <a:prstGeom prst="wedgeRectCallout">
            <a:avLst>
              <a:gd name="adj1" fmla="val -107472"/>
              <a:gd name="adj2" fmla="val 187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输入账户期初余额，系统根据收款、付款、其他收支情况，自动计算余额，实时管控账户变动情况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8749475" y="2334514"/>
            <a:ext cx="2922308" cy="1041311"/>
          </a:xfrm>
          <a:prstGeom prst="wedgeRectCallout">
            <a:avLst>
              <a:gd name="adj1" fmla="val 22373"/>
              <a:gd name="adj2" fmla="val -464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这里设置的账户资料供收款、付款、其他收支中选择，系统提供收支一览表</a:t>
            </a:r>
          </a:p>
        </p:txBody>
      </p:sp>
    </p:spTree>
    <p:extLst>
      <p:ext uri="{BB962C8B-B14F-4D97-AF65-F5344CB8AC3E}">
        <p14:creationId xmlns:p14="http://schemas.microsoft.com/office/powerpoint/2010/main" val="28273420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F46FA5-6256-4DEA-843C-DE724EE0D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703" y="1152526"/>
            <a:ext cx="6797629" cy="590601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下拉列表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2047187" y="3562800"/>
            <a:ext cx="3448640" cy="1249633"/>
          </a:xfrm>
          <a:prstGeom prst="wedgeRectCallout">
            <a:avLst>
              <a:gd name="adj1" fmla="val -55740"/>
              <a:gd name="adj2" fmla="val -1987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选择左边要操作的项，点新增，输入内容，然后保存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751751" y="2613932"/>
            <a:ext cx="2922308" cy="1041311"/>
          </a:xfrm>
          <a:prstGeom prst="wedgeRectCallout">
            <a:avLst>
              <a:gd name="adj1" fmla="val 22373"/>
              <a:gd name="adj2" fmla="val -464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这里设置的下拉列表内容供其他模块调用</a:t>
            </a:r>
          </a:p>
        </p:txBody>
      </p:sp>
    </p:spTree>
    <p:extLst>
      <p:ext uri="{BB962C8B-B14F-4D97-AF65-F5344CB8AC3E}">
        <p14:creationId xmlns:p14="http://schemas.microsoft.com/office/powerpoint/2010/main" val="8525265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C4FC4726-9BB6-437F-A6A6-6D17290B65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6691" y="365125"/>
            <a:ext cx="8420373" cy="816023"/>
          </a:xfrm>
          <a:prstGeom prst="rect">
            <a:avLst/>
          </a:prstGeom>
          <a:gradFill rotWithShape="0">
            <a:gsLst>
              <a:gs pos="0">
                <a:srgbClr val="83ACFF"/>
              </a:gs>
              <a:gs pos="100000">
                <a:srgbClr val="DDF2FF"/>
              </a:gs>
            </a:gsLst>
            <a:lin ang="5400000" scaled="1"/>
          </a:gradFill>
          <a:ln w="9525">
            <a:solidFill>
              <a:srgbClr val="33CCCC"/>
            </a:solidFill>
            <a:miter lim="800000"/>
          </a:ln>
          <a:effectLst>
            <a:outerShdw dist="89803" dir="2700000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Microsoft YaHei" panose="020B0503020204020204" charset="-122"/>
                <a:ea typeface="Microsoft YaHei" panose="020B0503020204020204" charset="-122"/>
              </a:rPr>
              <a:t>采购管理流程</a:t>
            </a:r>
            <a:endParaRPr lang="en-US" altLang="ja-JP" sz="32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F415DE5-44C6-4B0C-B35A-1D0197F13E8F}"/>
              </a:ext>
            </a:extLst>
          </p:cNvPr>
          <p:cNvSpPr/>
          <p:nvPr/>
        </p:nvSpPr>
        <p:spPr>
          <a:xfrm>
            <a:off x="5352453" y="2087726"/>
            <a:ext cx="1440000" cy="360000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采购订单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6" name="正方形/長方形 9">
            <a:extLst>
              <a:ext uri="{FF2B5EF4-FFF2-40B4-BE49-F238E27FC236}">
                <a16:creationId xmlns:a16="http://schemas.microsoft.com/office/drawing/2014/main" id="{494FBEB1-BD0E-4754-9521-0D7AF4189BCA}"/>
              </a:ext>
            </a:extLst>
          </p:cNvPr>
          <p:cNvSpPr/>
          <p:nvPr/>
        </p:nvSpPr>
        <p:spPr>
          <a:xfrm>
            <a:off x="8010287" y="2891338"/>
            <a:ext cx="1440000" cy="360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预付款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7" name="正方形/長方形 9">
            <a:extLst>
              <a:ext uri="{FF2B5EF4-FFF2-40B4-BE49-F238E27FC236}">
                <a16:creationId xmlns:a16="http://schemas.microsoft.com/office/drawing/2014/main" id="{1DF94E70-06BB-4AAB-8F60-D045EDCE0431}"/>
              </a:ext>
            </a:extLst>
          </p:cNvPr>
          <p:cNvSpPr/>
          <p:nvPr/>
        </p:nvSpPr>
        <p:spPr>
          <a:xfrm>
            <a:off x="5345791" y="3943111"/>
            <a:ext cx="1440000" cy="360000"/>
          </a:xfrm>
          <a:prstGeom prst="rect">
            <a:avLst/>
          </a:prstGeom>
          <a:solidFill>
            <a:schemeClr val="accent6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采购入库单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8" name="正方形/長方形 9">
            <a:extLst>
              <a:ext uri="{FF2B5EF4-FFF2-40B4-BE49-F238E27FC236}">
                <a16:creationId xmlns:a16="http://schemas.microsoft.com/office/drawing/2014/main" id="{5E1F70D3-6B34-4411-89F7-50CB5991F302}"/>
              </a:ext>
            </a:extLst>
          </p:cNvPr>
          <p:cNvSpPr/>
          <p:nvPr/>
        </p:nvSpPr>
        <p:spPr>
          <a:xfrm>
            <a:off x="8010287" y="3943111"/>
            <a:ext cx="1440000" cy="360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应付账款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9" name="正方形/長方形 9">
            <a:extLst>
              <a:ext uri="{FF2B5EF4-FFF2-40B4-BE49-F238E27FC236}">
                <a16:creationId xmlns:a16="http://schemas.microsoft.com/office/drawing/2014/main" id="{4FA5FB5A-D970-4749-9ED0-4C171C0582B5}"/>
              </a:ext>
            </a:extLst>
          </p:cNvPr>
          <p:cNvSpPr/>
          <p:nvPr/>
        </p:nvSpPr>
        <p:spPr>
          <a:xfrm>
            <a:off x="5345791" y="5015574"/>
            <a:ext cx="1440000" cy="360000"/>
          </a:xfrm>
          <a:prstGeom prst="rect">
            <a:avLst/>
          </a:prstGeom>
          <a:solidFill>
            <a:schemeClr val="accent6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采购退货单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806CB1C-8170-474E-A5B0-3C00658AE18D}"/>
              </a:ext>
            </a:extLst>
          </p:cNvPr>
          <p:cNvSpPr/>
          <p:nvPr/>
        </p:nvSpPr>
        <p:spPr>
          <a:xfrm>
            <a:off x="5345791" y="6077692"/>
            <a:ext cx="1440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进项发票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1" name="正方形/長方形 9">
            <a:extLst>
              <a:ext uri="{FF2B5EF4-FFF2-40B4-BE49-F238E27FC236}">
                <a16:creationId xmlns:a16="http://schemas.microsoft.com/office/drawing/2014/main" id="{6C3072B3-D35E-40E9-B5A4-B4CD0571DF7D}"/>
              </a:ext>
            </a:extLst>
          </p:cNvPr>
          <p:cNvSpPr/>
          <p:nvPr/>
        </p:nvSpPr>
        <p:spPr>
          <a:xfrm>
            <a:off x="2925200" y="3943111"/>
            <a:ext cx="1440000" cy="36000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库存一览表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2" name="正方形/長方形 9">
            <a:extLst>
              <a:ext uri="{FF2B5EF4-FFF2-40B4-BE49-F238E27FC236}">
                <a16:creationId xmlns:a16="http://schemas.microsoft.com/office/drawing/2014/main" id="{51F623C8-BDCA-4888-8DF9-930A48B76CCB}"/>
              </a:ext>
            </a:extLst>
          </p:cNvPr>
          <p:cNvSpPr/>
          <p:nvPr/>
        </p:nvSpPr>
        <p:spPr>
          <a:xfrm>
            <a:off x="8010287" y="6077732"/>
            <a:ext cx="1440000" cy="360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付款单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44AC9970-0994-44D3-B5DF-2715EFAFF8E0}"/>
              </a:ext>
            </a:extLst>
          </p:cNvPr>
          <p:cNvCxnSpPr/>
          <p:nvPr/>
        </p:nvCxnSpPr>
        <p:spPr>
          <a:xfrm>
            <a:off x="6065791" y="2469724"/>
            <a:ext cx="0" cy="150760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A2F40067-064F-40FE-9CA6-B01A0AFDA444}"/>
              </a:ext>
            </a:extLst>
          </p:cNvPr>
          <p:cNvCxnSpPr>
            <a:stCxn id="7" idx="3"/>
            <a:endCxn id="8" idx="1"/>
          </p:cNvCxnSpPr>
          <p:nvPr/>
        </p:nvCxnSpPr>
        <p:spPr>
          <a:xfrm>
            <a:off x="6785791" y="4123111"/>
            <a:ext cx="1224496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30F540DD-6A3F-43C7-96D3-2348CA39EC59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6792453" y="2267726"/>
            <a:ext cx="1217834" cy="80361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9E20C5A6-DED4-4982-9D56-F44C9F5E96AD}"/>
              </a:ext>
            </a:extLst>
          </p:cNvPr>
          <p:cNvCxnSpPr>
            <a:stCxn id="9" idx="3"/>
          </p:cNvCxnSpPr>
          <p:nvPr/>
        </p:nvCxnSpPr>
        <p:spPr>
          <a:xfrm flipV="1">
            <a:off x="6785791" y="4273497"/>
            <a:ext cx="1152288" cy="92207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02E114D5-14A2-47B7-9275-0E8F919425F0}"/>
              </a:ext>
            </a:extLst>
          </p:cNvPr>
          <p:cNvCxnSpPr>
            <a:stCxn id="7" idx="1"/>
          </p:cNvCxnSpPr>
          <p:nvPr/>
        </p:nvCxnSpPr>
        <p:spPr>
          <a:xfrm flipH="1">
            <a:off x="4337479" y="4123111"/>
            <a:ext cx="100831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CB076573-3CF1-4E5F-8D93-FFF73B261A32}"/>
              </a:ext>
            </a:extLst>
          </p:cNvPr>
          <p:cNvCxnSpPr/>
          <p:nvPr/>
        </p:nvCxnSpPr>
        <p:spPr>
          <a:xfrm flipH="1" flipV="1">
            <a:off x="4365200" y="4250850"/>
            <a:ext cx="1014197" cy="89246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5">
            <a:extLst>
              <a:ext uri="{FF2B5EF4-FFF2-40B4-BE49-F238E27FC236}">
                <a16:creationId xmlns:a16="http://schemas.microsoft.com/office/drawing/2014/main" id="{AFBA8941-461F-42F4-A8C2-A7CC519467C7}"/>
              </a:ext>
            </a:extLst>
          </p:cNvPr>
          <p:cNvSpPr txBox="1"/>
          <p:nvPr/>
        </p:nvSpPr>
        <p:spPr>
          <a:xfrm>
            <a:off x="6089756" y="2974339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/>
              <a:t>选入</a:t>
            </a:r>
          </a:p>
        </p:txBody>
      </p:sp>
      <p:sp>
        <p:nvSpPr>
          <p:cNvPr id="20" name="TextBox 36">
            <a:extLst>
              <a:ext uri="{FF2B5EF4-FFF2-40B4-BE49-F238E27FC236}">
                <a16:creationId xmlns:a16="http://schemas.microsoft.com/office/drawing/2014/main" id="{68D1E4F9-2ACA-4625-9743-1C60572261FA}"/>
              </a:ext>
            </a:extLst>
          </p:cNvPr>
          <p:cNvSpPr txBox="1"/>
          <p:nvPr/>
        </p:nvSpPr>
        <p:spPr>
          <a:xfrm>
            <a:off x="7263029" y="219967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预付货款</a:t>
            </a:r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B257352F-963E-49C5-91C1-DCAC741E1FC5}"/>
              </a:ext>
            </a:extLst>
          </p:cNvPr>
          <p:cNvSpPr txBox="1"/>
          <p:nvPr/>
        </p:nvSpPr>
        <p:spPr>
          <a:xfrm>
            <a:off x="6822055" y="3804611"/>
            <a:ext cx="11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生成应付款</a:t>
            </a:r>
          </a:p>
        </p:txBody>
      </p:sp>
      <p:sp>
        <p:nvSpPr>
          <p:cNvPr id="22" name="TextBox 38">
            <a:extLst>
              <a:ext uri="{FF2B5EF4-FFF2-40B4-BE49-F238E27FC236}">
                <a16:creationId xmlns:a16="http://schemas.microsoft.com/office/drawing/2014/main" id="{4E386BEE-3E50-4257-AC0C-346A73E54DF3}"/>
              </a:ext>
            </a:extLst>
          </p:cNvPr>
          <p:cNvSpPr txBox="1"/>
          <p:nvPr/>
        </p:nvSpPr>
        <p:spPr>
          <a:xfrm>
            <a:off x="4365200" y="3804610"/>
            <a:ext cx="952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增加库存</a:t>
            </a:r>
          </a:p>
        </p:txBody>
      </p:sp>
      <p:sp>
        <p:nvSpPr>
          <p:cNvPr id="23" name="TextBox 47">
            <a:extLst>
              <a:ext uri="{FF2B5EF4-FFF2-40B4-BE49-F238E27FC236}">
                <a16:creationId xmlns:a16="http://schemas.microsoft.com/office/drawing/2014/main" id="{D972B9B0-86E8-44BA-9329-E23E10DF0202}"/>
              </a:ext>
            </a:extLst>
          </p:cNvPr>
          <p:cNvSpPr txBox="1"/>
          <p:nvPr/>
        </p:nvSpPr>
        <p:spPr>
          <a:xfrm>
            <a:off x="4841635" y="4490297"/>
            <a:ext cx="9360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0000"/>
                </a:solidFill>
              </a:rPr>
              <a:t>减少库存</a:t>
            </a:r>
          </a:p>
        </p:txBody>
      </p:sp>
      <p:sp>
        <p:nvSpPr>
          <p:cNvPr id="24" name="TextBox 48">
            <a:extLst>
              <a:ext uri="{FF2B5EF4-FFF2-40B4-BE49-F238E27FC236}">
                <a16:creationId xmlns:a16="http://schemas.microsoft.com/office/drawing/2014/main" id="{122616D7-6AB6-4EFF-9509-AA59FFB3BEAD}"/>
              </a:ext>
            </a:extLst>
          </p:cNvPr>
          <p:cNvSpPr txBox="1"/>
          <p:nvPr/>
        </p:nvSpPr>
        <p:spPr>
          <a:xfrm>
            <a:off x="7271955" y="4756692"/>
            <a:ext cx="1458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0000"/>
                </a:solidFill>
              </a:rPr>
              <a:t>生成负的应付款</a:t>
            </a: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DC5257A0-8CAB-450B-B73D-8F7F1B368595}"/>
              </a:ext>
            </a:extLst>
          </p:cNvPr>
          <p:cNvCxnSpPr>
            <a:endCxn id="12" idx="1"/>
          </p:cNvCxnSpPr>
          <p:nvPr/>
        </p:nvCxnSpPr>
        <p:spPr>
          <a:xfrm flipV="1">
            <a:off x="6822055" y="6257732"/>
            <a:ext cx="1188232" cy="932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50">
            <a:extLst>
              <a:ext uri="{FF2B5EF4-FFF2-40B4-BE49-F238E27FC236}">
                <a16:creationId xmlns:a16="http://schemas.microsoft.com/office/drawing/2014/main" id="{DCF24562-C12D-4D00-93EF-0916F1D5ED7E}"/>
              </a:ext>
            </a:extLst>
          </p:cNvPr>
          <p:cNvSpPr txBox="1"/>
          <p:nvPr/>
        </p:nvSpPr>
        <p:spPr>
          <a:xfrm>
            <a:off x="6740921" y="5930184"/>
            <a:ext cx="1458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选择发票付款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99CBD18A-401E-499A-86E5-00ACF41A4AAF}"/>
              </a:ext>
            </a:extLst>
          </p:cNvPr>
          <p:cNvCxnSpPr/>
          <p:nvPr/>
        </p:nvCxnSpPr>
        <p:spPr>
          <a:xfrm>
            <a:off x="8730167" y="4303111"/>
            <a:ext cx="1148" cy="177462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57">
            <a:extLst>
              <a:ext uri="{FF2B5EF4-FFF2-40B4-BE49-F238E27FC236}">
                <a16:creationId xmlns:a16="http://schemas.microsoft.com/office/drawing/2014/main" id="{29461A4D-2694-4D69-A1DA-4BF13E4F1CA0}"/>
              </a:ext>
            </a:extLst>
          </p:cNvPr>
          <p:cNvSpPr txBox="1"/>
          <p:nvPr/>
        </p:nvSpPr>
        <p:spPr>
          <a:xfrm>
            <a:off x="7301976" y="5237074"/>
            <a:ext cx="1458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选择应付账款付款</a:t>
            </a:r>
          </a:p>
        </p:txBody>
      </p:sp>
      <p:cxnSp>
        <p:nvCxnSpPr>
          <p:cNvPr id="29" name="曲线连接符 63">
            <a:extLst>
              <a:ext uri="{FF2B5EF4-FFF2-40B4-BE49-F238E27FC236}">
                <a16:creationId xmlns:a16="http://schemas.microsoft.com/office/drawing/2014/main" id="{D07DAE32-9BDD-4E34-B3A0-7595D6555048}"/>
              </a:ext>
            </a:extLst>
          </p:cNvPr>
          <p:cNvCxnSpPr>
            <a:stCxn id="6" idx="3"/>
          </p:cNvCxnSpPr>
          <p:nvPr/>
        </p:nvCxnSpPr>
        <p:spPr>
          <a:xfrm flipH="1">
            <a:off x="9234223" y="3071338"/>
            <a:ext cx="216064" cy="3006394"/>
          </a:xfrm>
          <a:prstGeom prst="curvedConnector4">
            <a:avLst>
              <a:gd name="adj1" fmla="val -105802"/>
              <a:gd name="adj2" fmla="val 52994"/>
            </a:avLst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69">
            <a:extLst>
              <a:ext uri="{FF2B5EF4-FFF2-40B4-BE49-F238E27FC236}">
                <a16:creationId xmlns:a16="http://schemas.microsoft.com/office/drawing/2014/main" id="{FE3A18CC-492C-4330-A2B9-B0841865C7AA}"/>
              </a:ext>
            </a:extLst>
          </p:cNvPr>
          <p:cNvSpPr txBox="1"/>
          <p:nvPr/>
        </p:nvSpPr>
        <p:spPr>
          <a:xfrm>
            <a:off x="9342235" y="4990581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/>
              <a:t>取用预付</a:t>
            </a:r>
          </a:p>
        </p:txBody>
      </p:sp>
      <p:sp>
        <p:nvSpPr>
          <p:cNvPr id="31" name="TextBox 2">
            <a:extLst>
              <a:ext uri="{FF2B5EF4-FFF2-40B4-BE49-F238E27FC236}">
                <a16:creationId xmlns:a16="http://schemas.microsoft.com/office/drawing/2014/main" id="{E75540CD-B315-4496-A152-07208522BF98}"/>
              </a:ext>
            </a:extLst>
          </p:cNvPr>
          <p:cNvSpPr txBox="1"/>
          <p:nvPr/>
        </p:nvSpPr>
        <p:spPr>
          <a:xfrm>
            <a:off x="989816" y="1434046"/>
            <a:ext cx="363589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/>
              <a:t>、灵活的流程，单据信息可以从上一个流程选入，也可以直接录入</a:t>
            </a:r>
          </a:p>
        </p:txBody>
      </p:sp>
      <p:sp>
        <p:nvSpPr>
          <p:cNvPr id="32" name="TextBox 33">
            <a:extLst>
              <a:ext uri="{FF2B5EF4-FFF2-40B4-BE49-F238E27FC236}">
                <a16:creationId xmlns:a16="http://schemas.microsoft.com/office/drawing/2014/main" id="{0F164F52-2C79-4C0D-99B4-07DC75C5545E}"/>
              </a:ext>
            </a:extLst>
          </p:cNvPr>
          <p:cNvSpPr txBox="1"/>
          <p:nvPr/>
        </p:nvSpPr>
        <p:spPr>
          <a:xfrm>
            <a:off x="989815" y="2189260"/>
            <a:ext cx="363589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2</a:t>
            </a:r>
            <a:r>
              <a:rPr lang="zh-CN" altLang="en-US" sz="1400" dirty="0"/>
              <a:t>、价格管理，供应商资料中指定价格依据和折扣率</a:t>
            </a:r>
          </a:p>
        </p:txBody>
      </p:sp>
      <p:sp>
        <p:nvSpPr>
          <p:cNvPr id="33" name="TextBox 39">
            <a:extLst>
              <a:ext uri="{FF2B5EF4-FFF2-40B4-BE49-F238E27FC236}">
                <a16:creationId xmlns:a16="http://schemas.microsoft.com/office/drawing/2014/main" id="{152C9072-1D6E-42D5-918F-53B3D7E71E95}"/>
              </a:ext>
            </a:extLst>
          </p:cNvPr>
          <p:cNvSpPr txBox="1"/>
          <p:nvPr/>
        </p:nvSpPr>
        <p:spPr>
          <a:xfrm>
            <a:off x="988175" y="2940677"/>
            <a:ext cx="3635896" cy="738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3</a:t>
            </a:r>
            <a:r>
              <a:rPr lang="zh-CN" altLang="en-US" sz="1400" dirty="0"/>
              <a:t>、入库时可以按销售属性分开，比如指定入库商品的颜色、尺码等，库存即可管理颜色、尺码等</a:t>
            </a:r>
          </a:p>
        </p:txBody>
      </p:sp>
      <p:sp>
        <p:nvSpPr>
          <p:cNvPr id="34" name="TextBox 41">
            <a:extLst>
              <a:ext uri="{FF2B5EF4-FFF2-40B4-BE49-F238E27FC236}">
                <a16:creationId xmlns:a16="http://schemas.microsoft.com/office/drawing/2014/main" id="{0F9FC7EC-26C4-40A0-9818-C3CB014A8E1A}"/>
              </a:ext>
            </a:extLst>
          </p:cNvPr>
          <p:cNvSpPr txBox="1"/>
          <p:nvPr/>
        </p:nvSpPr>
        <p:spPr>
          <a:xfrm>
            <a:off x="981540" y="4567710"/>
            <a:ext cx="3635896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4</a:t>
            </a:r>
            <a:r>
              <a:rPr lang="zh-CN" altLang="en-US" sz="1400" dirty="0"/>
              <a:t>、灵活的账款管理，可以管理预付款，可以先开票后付款，也可以先付款后开票。可以一笔账款多次支付，也可以多笔一次支付。方便的折让抹零操作。</a:t>
            </a:r>
          </a:p>
        </p:txBody>
      </p:sp>
    </p:spTree>
    <p:extLst>
      <p:ext uri="{BB962C8B-B14F-4D97-AF65-F5344CB8AC3E}">
        <p14:creationId xmlns:p14="http://schemas.microsoft.com/office/powerpoint/2010/main" val="2062710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DA682E0-356D-4C6B-8F0B-0BB67027F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28" y="1093446"/>
            <a:ext cx="10709729" cy="583246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采购订单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3926334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系统可以根据订单中任何信息进行查询，包括订单编号、日期、供应商名称、检索码、业务员、订购产品等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78090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模糊查询指只要包含值中内容即满足条件，如图只要供应商名称中包含‘世纪软件’的都会检索出来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410227" y="3289955"/>
            <a:ext cx="207390" cy="18160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3217095"/>
            <a:ext cx="2780908" cy="115100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点新增进入采购订单录入界面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270342" y="831051"/>
            <a:ext cx="1027218" cy="4616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2787329"/>
            <a:ext cx="2356701" cy="71719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订单信息可以导出到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1432875"/>
            <a:ext cx="2490249" cy="11031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03867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6EAE88-04C1-4646-9287-22AB703D8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834" y="1043935"/>
            <a:ext cx="8569751" cy="601832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采购订单录入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4392890" cy="835621"/>
          </a:xfrm>
          <a:prstGeom prst="wedgeRectCallout">
            <a:avLst>
              <a:gd name="adj1" fmla="val -114627"/>
              <a:gd name="adj2" fmla="val 1655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在供应商代码中输入供应商名称或检索码，系统自动检索供应商，回车或双击选入供应商，自动显示价格依据和折扣率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989056" y="3429000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无销售属性的产品直接输入数量、单价即可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035231" y="5105994"/>
            <a:ext cx="2922308" cy="1041311"/>
          </a:xfrm>
          <a:prstGeom prst="wedgeRectCallout">
            <a:avLst>
              <a:gd name="adj1" fmla="val 39792"/>
              <a:gd name="adj2" fmla="val -917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有销售属性的产品在这里输入数量和单价，左边产品列表中自动合计数量</a:t>
            </a:r>
          </a:p>
        </p:txBody>
      </p:sp>
      <p:sp>
        <p:nvSpPr>
          <p:cNvPr id="4" name="箭头: 下 3">
            <a:extLst>
              <a:ext uri="{FF2B5EF4-FFF2-40B4-BE49-F238E27FC236}">
                <a16:creationId xmlns:a16="http://schemas.microsoft.com/office/drawing/2014/main" id="{65FD1869-DB9A-4A1B-ADED-C844A219762B}"/>
              </a:ext>
            </a:extLst>
          </p:cNvPr>
          <p:cNvSpPr/>
          <p:nvPr/>
        </p:nvSpPr>
        <p:spPr>
          <a:xfrm>
            <a:off x="6966408" y="916385"/>
            <a:ext cx="160256" cy="8356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4779391" y="3271101"/>
            <a:ext cx="1838226" cy="183489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1989056" y="2884602"/>
            <a:ext cx="594535" cy="86077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4912198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在货号中输入货号、品名、面料、款式及检索码，系统自动检索产品，回车或双击选入对应的产品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/>
          <p:nvPr/>
        </p:nvCxnSpPr>
        <p:spPr>
          <a:xfrm flipV="1">
            <a:off x="1140643" y="3271101"/>
            <a:ext cx="329938" cy="1641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9483585" y="2583185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普通订单直接点审核，分销采购订单，点提交供应商审核</a:t>
            </a:r>
          </a:p>
        </p:txBody>
      </p: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A49B0C72-FE0D-4AB6-AC37-30C7958AEBC2}"/>
              </a:ext>
            </a:extLst>
          </p:cNvPr>
          <p:cNvSpPr/>
          <p:nvPr/>
        </p:nvSpPr>
        <p:spPr>
          <a:xfrm>
            <a:off x="9465990" y="1198613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</p:spTree>
    <p:extLst>
      <p:ext uri="{BB962C8B-B14F-4D97-AF65-F5344CB8AC3E}">
        <p14:creationId xmlns:p14="http://schemas.microsoft.com/office/powerpoint/2010/main" val="36761459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AEE8F4-3C20-4A43-8CD0-DDAF27905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68" y="1115916"/>
            <a:ext cx="10795658" cy="580363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采购入库单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3926334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系统可以根据采购单中任何信息进行查询，包括采购单号、日期、供应商名称、检索码、业务员、采购产品等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78090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模糊查询指只要包含值中内容即满足条件，如图只要品名中包含‘豆浆机’的都会检索出来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325386" y="3504521"/>
            <a:ext cx="292231" cy="16014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3903301"/>
            <a:ext cx="1861862" cy="4648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点新增进入采购入库单录入界面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270342" y="831051"/>
            <a:ext cx="1027218" cy="4616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2787329"/>
            <a:ext cx="2356701" cy="71719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采购单信息可以导出到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1432875"/>
            <a:ext cx="2490249" cy="11031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0361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DC901CB-FB6B-40D2-893B-183C90713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98613"/>
            <a:ext cx="8488824" cy="552155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采购入库单录入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直接录入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989056" y="3429000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无销售属性的产品直接输入数量、单价即可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035231" y="5105994"/>
            <a:ext cx="2922308" cy="1041311"/>
          </a:xfrm>
          <a:prstGeom prst="wedgeRectCallout">
            <a:avLst>
              <a:gd name="adj1" fmla="val 39792"/>
              <a:gd name="adj2" fmla="val -917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有销售属性的产品在这里输入数量和单价，左边产品列表中自动合计数量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4779391" y="3271101"/>
            <a:ext cx="1838226" cy="183489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1885361" y="2840713"/>
            <a:ext cx="698231" cy="86077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4912198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在货号中输入货号、品名、面料、款式及检索码，系统自动检索产品，回车或双击选入对应的产品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/>
          <p:nvPr/>
        </p:nvCxnSpPr>
        <p:spPr>
          <a:xfrm flipV="1">
            <a:off x="1140643" y="3271101"/>
            <a:ext cx="329938" cy="1641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单据需审核才生效，审核后自动增加库存、生成应付账款，审核后不允许修改，如需修改按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</p:spTree>
    <p:extLst>
      <p:ext uri="{BB962C8B-B14F-4D97-AF65-F5344CB8AC3E}">
        <p14:creationId xmlns:p14="http://schemas.microsoft.com/office/powerpoint/2010/main" val="3784360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92F874-3E8C-4346-8AB9-311DBB854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692" y="1152526"/>
            <a:ext cx="8760623" cy="546835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采购入库单录入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选择采购订单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8531581" y="2725026"/>
            <a:ext cx="2290390" cy="703974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选择相应的采购订单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563133" y="5705474"/>
            <a:ext cx="2253005" cy="893118"/>
          </a:xfrm>
          <a:prstGeom prst="wedgeRectCallout">
            <a:avLst>
              <a:gd name="adj1" fmla="val 41047"/>
              <a:gd name="adj2" fmla="val -1044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点击相应的产品可以查看明细数量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740924" y="4674104"/>
            <a:ext cx="1005124" cy="110343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7833351" y="2518733"/>
            <a:ext cx="698230" cy="55828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650834" y="3099304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选择相应的产品或点击全选按钮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1894788" y="3886704"/>
            <a:ext cx="195365" cy="7874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69170198-F90A-49C0-A2E9-B385926BA4F3}"/>
              </a:ext>
            </a:extLst>
          </p:cNvPr>
          <p:cNvSpPr/>
          <p:nvPr/>
        </p:nvSpPr>
        <p:spPr>
          <a:xfrm>
            <a:off x="8627421" y="207570"/>
            <a:ext cx="2797866" cy="703974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点击采购订单按钮，进入采购订单选择界面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D71ABB9B-7B51-4FD6-ADA5-461C67B8AEC8}"/>
              </a:ext>
            </a:extLst>
          </p:cNvPr>
          <p:cNvCxnSpPr>
            <a:cxnSpLocks/>
          </p:cNvCxnSpPr>
          <p:nvPr/>
        </p:nvCxnSpPr>
        <p:spPr>
          <a:xfrm flipH="1">
            <a:off x="6176632" y="884840"/>
            <a:ext cx="2639506" cy="52059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3A298B0D-33AC-4C56-A3E7-86D70BFC68C8}"/>
              </a:ext>
            </a:extLst>
          </p:cNvPr>
          <p:cNvCxnSpPr>
            <a:cxnSpLocks/>
          </p:cNvCxnSpPr>
          <p:nvPr/>
        </p:nvCxnSpPr>
        <p:spPr>
          <a:xfrm>
            <a:off x="1187777" y="3886704"/>
            <a:ext cx="593889" cy="194677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对话气泡: 矩形 24">
            <a:extLst>
              <a:ext uri="{FF2B5EF4-FFF2-40B4-BE49-F238E27FC236}">
                <a16:creationId xmlns:a16="http://schemas.microsoft.com/office/drawing/2014/main" id="{AF354712-EA83-43B7-A9BE-85F312760E8E}"/>
              </a:ext>
            </a:extLst>
          </p:cNvPr>
          <p:cNvSpPr/>
          <p:nvPr/>
        </p:nvSpPr>
        <p:spPr>
          <a:xfrm>
            <a:off x="2821315" y="4901806"/>
            <a:ext cx="2751680" cy="703974"/>
          </a:xfrm>
          <a:prstGeom prst="wedgeRectCallout">
            <a:avLst>
              <a:gd name="adj1" fmla="val -23188"/>
              <a:gd name="adj2" fmla="val 463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点确定选入当前采购订单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9191F029-6DFD-4AA4-90CE-DFED41FE3882}"/>
              </a:ext>
            </a:extLst>
          </p:cNvPr>
          <p:cNvCxnSpPr>
            <a:cxnSpLocks/>
          </p:cNvCxnSpPr>
          <p:nvPr/>
        </p:nvCxnSpPr>
        <p:spPr>
          <a:xfrm>
            <a:off x="3252508" y="5439782"/>
            <a:ext cx="273117" cy="5462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203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158AE6F-F42E-49D2-BDE8-3D8C4929B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817" y="1196094"/>
            <a:ext cx="7986061" cy="583329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采购入库单录入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78442" y="5434591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扫描销售属性条码，自动在对应的销售属性数量</a:t>
            </a:r>
            <a:r>
              <a:rPr lang="en-US" altLang="zh-CN" dirty="0"/>
              <a:t>+1</a:t>
            </a:r>
            <a:endParaRPr lang="zh-CN" altLang="en-US" dirty="0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671433" y="4774078"/>
            <a:ext cx="867469" cy="88782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9126704" y="4188548"/>
            <a:ext cx="2777213" cy="1041311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751048" y="5854045"/>
            <a:ext cx="517018" cy="63882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单据需审核才生效，审核后自动增加库存、生成应付账款，审核后不允许修改，如需修改按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0D6C72D-FB5C-460C-AF29-D91E06BBE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8" y="3615590"/>
            <a:ext cx="5575372" cy="177926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691303" y="3208251"/>
            <a:ext cx="1679699" cy="260605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137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F595FF-F3F4-40DD-BC00-53F28540A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CDB7BE-9C84-4DDF-8CC9-8B98F2896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838" y="1376312"/>
            <a:ext cx="10737131" cy="5481687"/>
          </a:xfrm>
        </p:spPr>
        <p:txBody>
          <a:bodyPr numCol="2">
            <a:noAutofit/>
          </a:bodyPr>
          <a:lstStyle/>
          <a:p>
            <a:r>
              <a:rPr lang="zh-CN" altLang="en-US" sz="1600" dirty="0"/>
              <a:t>安装教程</a:t>
            </a:r>
            <a:endParaRPr lang="en-US" altLang="zh-CN" sz="1600" dirty="0"/>
          </a:p>
          <a:p>
            <a:r>
              <a:rPr lang="zh-CN" altLang="en-US" sz="1600" dirty="0"/>
              <a:t>进销存管理</a:t>
            </a:r>
            <a:endParaRPr lang="en-US" altLang="zh-CN" sz="16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1400" dirty="0"/>
              <a:t>基本资料</a:t>
            </a:r>
            <a:endParaRPr lang="en-US" altLang="zh-CN" sz="14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2" action="ppaction://hlinksldjump"/>
              </a:rPr>
              <a:t>产品资料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3" action="ppaction://hlinksldjump"/>
              </a:rPr>
              <a:t>客户资料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4" action="ppaction://hlinksldjump"/>
              </a:rPr>
              <a:t>供应商资料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5" action="ppaction://hlinksldjump"/>
              </a:rPr>
              <a:t>员工资料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6" action="ppaction://hlinksldjump"/>
              </a:rPr>
              <a:t>员工权限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7" action="ppaction://hlinksldjump"/>
              </a:rPr>
              <a:t>仓库资料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8" action="ppaction://hlinksldjump"/>
              </a:rPr>
              <a:t>账户资料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endParaRPr lang="en-US" altLang="zh-CN" sz="11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1400" dirty="0"/>
              <a:t>采购管理</a:t>
            </a:r>
            <a:endParaRPr lang="en-US" altLang="zh-CN" sz="1400" dirty="0"/>
          </a:p>
          <a:p>
            <a:pPr marL="971550" lvl="1" indent="-514350">
              <a:buFont typeface="+mj-lt"/>
              <a:buAutoNum type="arabicPeriod"/>
            </a:pPr>
            <a:r>
              <a:rPr lang="zh-CN" altLang="en-US" sz="1100" dirty="0">
                <a:hlinkClick r:id="rId9" action="ppaction://hlinksldjump"/>
              </a:rPr>
              <a:t>采购订单</a:t>
            </a:r>
            <a:endParaRPr lang="en-US" altLang="zh-CN" sz="1100" dirty="0"/>
          </a:p>
          <a:p>
            <a:pPr marL="971550" lvl="1" indent="-514350">
              <a:buFont typeface="+mj-lt"/>
              <a:buAutoNum type="arabicPeriod"/>
            </a:pPr>
            <a:r>
              <a:rPr lang="zh-CN" altLang="en-US" sz="1100" dirty="0">
                <a:hlinkClick r:id="rId10" action="ppaction://hlinksldjump"/>
              </a:rPr>
              <a:t>采购入库单</a:t>
            </a:r>
            <a:endParaRPr lang="en-US" altLang="zh-CN" sz="1100" dirty="0"/>
          </a:p>
          <a:p>
            <a:pPr marL="971550" lvl="1" indent="-514350">
              <a:buFont typeface="+mj-lt"/>
              <a:buAutoNum type="arabicPeriod"/>
            </a:pPr>
            <a:r>
              <a:rPr lang="zh-CN" altLang="en-US" sz="1100" dirty="0">
                <a:hlinkClick r:id="rId11" action="ppaction://hlinksldjump"/>
              </a:rPr>
              <a:t>采购退货单</a:t>
            </a:r>
            <a:endParaRPr lang="en-US" altLang="zh-CN" sz="1100" dirty="0"/>
          </a:p>
          <a:p>
            <a:pPr marL="971550" lvl="1" indent="-514350">
              <a:buFont typeface="+mj-lt"/>
              <a:buAutoNum type="arabicPeriod"/>
            </a:pPr>
            <a:r>
              <a:rPr lang="zh-CN" altLang="en-US" sz="1100" dirty="0">
                <a:hlinkClick r:id="rId12" action="ppaction://hlinksldjump"/>
              </a:rPr>
              <a:t>进项发票</a:t>
            </a:r>
            <a:endParaRPr lang="en-US" altLang="zh-CN" sz="1100" dirty="0"/>
          </a:p>
          <a:p>
            <a:pPr marL="971550" lvl="1" indent="-514350">
              <a:buFont typeface="+mj-lt"/>
              <a:buAutoNum type="arabicPeriod"/>
            </a:pPr>
            <a:r>
              <a:rPr lang="zh-CN" altLang="en-US" sz="1100" dirty="0">
                <a:hlinkClick r:id="rId13" action="ppaction://hlinksldjump"/>
              </a:rPr>
              <a:t>预付账款</a:t>
            </a:r>
            <a:endParaRPr lang="en-US" altLang="zh-CN" sz="1100" dirty="0"/>
          </a:p>
          <a:p>
            <a:pPr marL="971550" lvl="1" indent="-514350">
              <a:buFont typeface="+mj-lt"/>
              <a:buAutoNum type="arabicPeriod"/>
            </a:pPr>
            <a:r>
              <a:rPr lang="zh-CN" altLang="en-US" sz="1100" dirty="0">
                <a:hlinkClick r:id="rId14" action="ppaction://hlinksldjump"/>
              </a:rPr>
              <a:t>应付账款</a:t>
            </a:r>
            <a:endParaRPr lang="en-US" altLang="zh-CN" sz="1100" dirty="0"/>
          </a:p>
          <a:p>
            <a:pPr marL="971550" lvl="1" indent="-514350">
              <a:buFont typeface="+mj-lt"/>
              <a:buAutoNum type="arabicPeriod"/>
            </a:pPr>
            <a:r>
              <a:rPr lang="zh-CN" altLang="en-US" sz="1100" dirty="0">
                <a:hlinkClick r:id="rId15" action="ppaction://hlinksldjump"/>
              </a:rPr>
              <a:t>付款单</a:t>
            </a:r>
            <a:endParaRPr lang="en-US" altLang="zh-CN" sz="1100" dirty="0"/>
          </a:p>
          <a:p>
            <a:pPr marL="971550" lvl="1" indent="-514350">
              <a:buFont typeface="+mj-lt"/>
              <a:buAutoNum type="arabicPeriod"/>
            </a:pPr>
            <a:r>
              <a:rPr lang="zh-CN" altLang="en-US" sz="1100" dirty="0">
                <a:hlinkClick r:id="rId16" action="ppaction://hlinksldjump"/>
              </a:rPr>
              <a:t>其他付款</a:t>
            </a:r>
            <a:endParaRPr lang="en-US" altLang="zh-CN" sz="11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1400" dirty="0"/>
              <a:t>销售管理</a:t>
            </a:r>
            <a:endParaRPr lang="en-US" altLang="zh-CN" sz="14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17" action="ppaction://hlinksldjump"/>
              </a:rPr>
              <a:t>销售定单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18" action="ppaction://hlinksldjump"/>
              </a:rPr>
              <a:t>销售出库单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19" action="ppaction://hlinksldjump"/>
              </a:rPr>
              <a:t>销售退货单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20" action="ppaction://hlinksldjump"/>
              </a:rPr>
              <a:t>销项发票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21" action="ppaction://hlinksldjump"/>
              </a:rPr>
              <a:t>预收账款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22" action="ppaction://hlinksldjump"/>
              </a:rPr>
              <a:t>应收账款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23" action="ppaction://hlinksldjump"/>
              </a:rPr>
              <a:t>收款单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24" action="ppaction://hlinksldjump"/>
              </a:rPr>
              <a:t>其他收款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25" action="ppaction://hlinksldjump"/>
              </a:rPr>
              <a:t>货运单位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26" action="ppaction://hlinksldjump"/>
              </a:rPr>
              <a:t>货运单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27" action="ppaction://hlinksldjump"/>
              </a:rPr>
              <a:t>货运付款</a:t>
            </a:r>
            <a:endParaRPr lang="en-US" altLang="zh-CN" sz="11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1400" dirty="0"/>
              <a:t>库存管理</a:t>
            </a:r>
            <a:endParaRPr lang="en-US" altLang="zh-CN" sz="1400" dirty="0"/>
          </a:p>
          <a:p>
            <a:pPr marL="971550" lvl="1" indent="-514350">
              <a:buFont typeface="+mj-lt"/>
              <a:buAutoNum type="circleNumDbPlain"/>
            </a:pPr>
            <a:r>
              <a:rPr lang="zh-CN" altLang="en-US" sz="1100" dirty="0">
                <a:hlinkClick r:id="rId28" action="ppaction://hlinksldjump"/>
              </a:rPr>
              <a:t>入库单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29" action="ppaction://hlinksldjump"/>
              </a:rPr>
              <a:t>出库单</a:t>
            </a:r>
            <a:endParaRPr lang="en-US" altLang="zh-CN" sz="1100" dirty="0"/>
          </a:p>
          <a:p>
            <a:pPr marL="971550" lvl="1" indent="-514350">
              <a:buFont typeface="+mj-lt"/>
              <a:buAutoNum type="circleNumDbPlain"/>
            </a:pPr>
            <a:r>
              <a:rPr lang="zh-CN" altLang="en-US" sz="1100" dirty="0">
                <a:hlinkClick r:id="rId30" action="ppaction://hlinksldjump"/>
              </a:rPr>
              <a:t>调拨单</a:t>
            </a:r>
            <a:endParaRPr lang="en-US" altLang="zh-CN" sz="1100" dirty="0"/>
          </a:p>
          <a:p>
            <a:pPr marL="971550" lvl="1" indent="-514350">
              <a:buFont typeface="+mj-lt"/>
              <a:buAutoNum type="circleNumDbPlain"/>
            </a:pPr>
            <a:r>
              <a:rPr lang="zh-CN" altLang="en-US" sz="1100" dirty="0">
                <a:hlinkClick r:id="rId31" action="ppaction://hlinksldjump"/>
              </a:rPr>
              <a:t>盘点单</a:t>
            </a:r>
            <a:endParaRPr lang="en-US" altLang="zh-CN" sz="11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1400" dirty="0"/>
              <a:t>零售</a:t>
            </a:r>
            <a:r>
              <a:rPr lang="en-US" altLang="zh-CN" sz="1400" dirty="0"/>
              <a:t>POS</a:t>
            </a:r>
            <a:r>
              <a:rPr lang="zh-CN" altLang="en-US" sz="1400" dirty="0"/>
              <a:t>管理</a:t>
            </a:r>
            <a:endParaRPr lang="en-US" altLang="zh-CN" sz="1400" dirty="0"/>
          </a:p>
          <a:p>
            <a:pPr marL="971550" lvl="1" indent="-514350">
              <a:buFont typeface="+mj-lt"/>
              <a:buAutoNum type="circleNumDbPlain"/>
            </a:pPr>
            <a:r>
              <a:rPr lang="en-US" altLang="zh-CN" sz="1100" dirty="0">
                <a:hlinkClick r:id="rId32" action="ppaction://hlinksldjump"/>
              </a:rPr>
              <a:t>POS</a:t>
            </a:r>
            <a:r>
              <a:rPr lang="zh-CN" altLang="en-US" sz="1100" dirty="0">
                <a:hlinkClick r:id="rId32" action="ppaction://hlinksldjump"/>
              </a:rPr>
              <a:t>设置</a:t>
            </a:r>
            <a:endParaRPr lang="en-US" altLang="zh-CN" sz="1100" dirty="0"/>
          </a:p>
          <a:p>
            <a:pPr marL="971550" lvl="1" indent="-514350">
              <a:buFont typeface="+mj-lt"/>
              <a:buAutoNum type="circleNumDbPlain"/>
            </a:pPr>
            <a:r>
              <a:rPr lang="zh-CN" altLang="en-US" sz="1100" dirty="0">
                <a:hlinkClick r:id="rId33" action="ppaction://hlinksldjump"/>
              </a:rPr>
              <a:t>前台当班</a:t>
            </a:r>
            <a:endParaRPr lang="en-US" altLang="zh-CN" sz="1100" dirty="0"/>
          </a:p>
          <a:p>
            <a:pPr marL="971550" lvl="1" indent="-514350">
              <a:buFont typeface="+mj-lt"/>
              <a:buAutoNum type="circleNumDbPlain"/>
            </a:pPr>
            <a:r>
              <a:rPr lang="zh-CN" altLang="en-US" sz="1100" dirty="0">
                <a:hlinkClick r:id="rId34" action="ppaction://hlinksldjump"/>
              </a:rPr>
              <a:t>前台收银</a:t>
            </a:r>
            <a:endParaRPr lang="en-US" altLang="zh-CN" sz="1100" dirty="0"/>
          </a:p>
          <a:p>
            <a:pPr marL="971550" lvl="1" indent="-514350">
              <a:buFont typeface="+mj-lt"/>
              <a:buAutoNum type="circleNumDbPlain"/>
            </a:pPr>
            <a:r>
              <a:rPr lang="zh-CN" altLang="en-US" sz="1100" dirty="0">
                <a:hlinkClick r:id="rId35" action="ppaction://hlinksldjump"/>
              </a:rPr>
              <a:t>零售报表</a:t>
            </a:r>
            <a:endParaRPr lang="en-US" altLang="zh-CN" sz="1100" dirty="0"/>
          </a:p>
          <a:p>
            <a:pPr marL="971550" lvl="1" indent="-514350">
              <a:buFont typeface="+mj-lt"/>
              <a:buAutoNum type="circleNumDbPlain"/>
            </a:pPr>
            <a:r>
              <a:rPr lang="zh-CN" altLang="en-US" sz="1100" dirty="0">
                <a:hlinkClick r:id="rId36" action="ppaction://hlinksldjump"/>
              </a:rPr>
              <a:t>前台交班</a:t>
            </a:r>
            <a:endParaRPr lang="en-US" altLang="zh-CN" sz="1100" dirty="0"/>
          </a:p>
          <a:p>
            <a:pPr marL="971550" lvl="1" indent="-514350">
              <a:buFont typeface="+mj-lt"/>
              <a:buAutoNum type="circleNumDbPlain"/>
            </a:pPr>
            <a:r>
              <a:rPr lang="zh-CN" altLang="en-US" sz="1100" dirty="0">
                <a:hlinkClick r:id="rId37" action="ppaction://hlinksldjump"/>
              </a:rPr>
              <a:t>交接班记录</a:t>
            </a:r>
            <a:endParaRPr lang="en-US" altLang="zh-CN" sz="1100" dirty="0"/>
          </a:p>
          <a:p>
            <a:pPr marL="971550" lvl="1" indent="-514350">
              <a:buFont typeface="+mj-ea"/>
              <a:buAutoNum type="circleNumDbPlain"/>
            </a:pPr>
            <a:r>
              <a:rPr lang="zh-CN" altLang="en-US" sz="1100" dirty="0">
                <a:hlinkClick r:id="rId38" action="ppaction://hlinksldjump"/>
              </a:rPr>
              <a:t>日终处理</a:t>
            </a:r>
            <a:endParaRPr lang="en-US" altLang="zh-CN" sz="1400" dirty="0"/>
          </a:p>
          <a:p>
            <a:pPr marL="457200" lvl="1" indent="0">
              <a:buNone/>
            </a:pP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680533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9DD9FDD-E1A5-4BD3-BCB8-DCF5969DA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976" y="1043694"/>
            <a:ext cx="8721352" cy="556073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采购入库单录入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17554" y="5466872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扫描产品条码，进入销售属性数量输入界面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671433" y="4774078"/>
            <a:ext cx="867469" cy="88782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751048" y="5854045"/>
            <a:ext cx="1006348" cy="245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单据需审核才生效，审核后自动增加库存、生成应付账款，审核后不允许修改，如需修改按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691303" y="4515439"/>
            <a:ext cx="2132186" cy="12988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820F87A8-9552-4AB7-B1C2-4BF1190DE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" y="3027900"/>
            <a:ext cx="4482211" cy="19305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838201" y="4514585"/>
            <a:ext cx="3160760" cy="11473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53933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4445DB8-E5FE-426A-8B30-B0F684ED4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7" y="1152526"/>
            <a:ext cx="11019934" cy="599952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采购退货单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4287120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系统可以根据采购退货单中任何信息进行查询，包括退货单号、日期、供应商名称、检索码、业务员、退货产品等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78090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模糊查询指只要包含值中内容即满足条件，如图只要供应商名称中包含‘世纪软件’的都会检索出来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325386" y="3504521"/>
            <a:ext cx="292231" cy="16014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3903301"/>
            <a:ext cx="1861862" cy="4648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点新增进入采购退货单录入界面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270342" y="831051"/>
            <a:ext cx="1027218" cy="4616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5882326" y="2954700"/>
            <a:ext cx="1451729" cy="5498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退货单信息可以导出到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1432875"/>
            <a:ext cx="2490249" cy="11031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6542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BCF229-FAA4-4287-A0E3-9FC23EE17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13" y="1152526"/>
            <a:ext cx="8763759" cy="554088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采购退货单录入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直接录入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989056" y="3429000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无销售属性的产品直接输入数量、单价即可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035231" y="5105994"/>
            <a:ext cx="2922308" cy="1041311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有销售属性的产品在这里输入数量和单价，左边产品列表中自动合计数量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4779391" y="3271101"/>
            <a:ext cx="1838226" cy="183489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1773024" y="2840713"/>
            <a:ext cx="810569" cy="86077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4912198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在货号中输入货号、品名、面料、款式及检索码，系统自动检索产品，回车或双击选入对应的产品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/>
          <p:nvPr/>
        </p:nvCxnSpPr>
        <p:spPr>
          <a:xfrm flipV="1">
            <a:off x="1140643" y="3271101"/>
            <a:ext cx="329938" cy="1641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单据需审核才生效，退货单审核后自动减库存、生成负的应付账款，审核后不允许修改，如需修改按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sp>
        <p:nvSpPr>
          <p:cNvPr id="14" name="对话气泡: 矩形 13">
            <a:extLst>
              <a:ext uri="{FF2B5EF4-FFF2-40B4-BE49-F238E27FC236}">
                <a16:creationId xmlns:a16="http://schemas.microsoft.com/office/drawing/2014/main" id="{11E93A9B-C86C-42BC-8947-F630D29DCF86}"/>
              </a:ext>
            </a:extLst>
          </p:cNvPr>
          <p:cNvSpPr/>
          <p:nvPr/>
        </p:nvSpPr>
        <p:spPr>
          <a:xfrm>
            <a:off x="9468680" y="3096398"/>
            <a:ext cx="1758644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系统自动显示当前产品库存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4AFE347E-3765-47FD-8584-0DF1FEDAF60D}"/>
              </a:ext>
            </a:extLst>
          </p:cNvPr>
          <p:cNvCxnSpPr>
            <a:cxnSpLocks/>
          </p:cNvCxnSpPr>
          <p:nvPr/>
        </p:nvCxnSpPr>
        <p:spPr>
          <a:xfrm flipH="1" flipV="1">
            <a:off x="8214012" y="3429000"/>
            <a:ext cx="1301802" cy="27248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V="1">
            <a:off x="8663081" y="3195687"/>
            <a:ext cx="0" cy="191030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48937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8467443-DE2E-477F-9D54-A3E4E7470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943" y="1066230"/>
            <a:ext cx="8787340" cy="579176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采购退货单录入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选择采购单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8531581" y="2743879"/>
            <a:ext cx="2290390" cy="703974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选择相应的采购单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563133" y="5705474"/>
            <a:ext cx="2253005" cy="893118"/>
          </a:xfrm>
          <a:prstGeom prst="wedgeRectCallout">
            <a:avLst>
              <a:gd name="adj1" fmla="val 41047"/>
              <a:gd name="adj2" fmla="val -1044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点击相应的产品可以查看明细数量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740924" y="4674104"/>
            <a:ext cx="1005124" cy="110343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7833351" y="2537586"/>
            <a:ext cx="698230" cy="55828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650834" y="3099304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选择相应的产品或点击全选按钮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2419404" y="3884772"/>
            <a:ext cx="195365" cy="7874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69170198-F90A-49C0-A2E9-B385926BA4F3}"/>
              </a:ext>
            </a:extLst>
          </p:cNvPr>
          <p:cNvSpPr/>
          <p:nvPr/>
        </p:nvSpPr>
        <p:spPr>
          <a:xfrm>
            <a:off x="8627421" y="207570"/>
            <a:ext cx="2797866" cy="703974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点击采购单按钮，进入采购单选择界面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D71ABB9B-7B51-4FD6-ADA5-461C67B8AEC8}"/>
              </a:ext>
            </a:extLst>
          </p:cNvPr>
          <p:cNvCxnSpPr>
            <a:cxnSpLocks/>
          </p:cNvCxnSpPr>
          <p:nvPr/>
        </p:nvCxnSpPr>
        <p:spPr>
          <a:xfrm flipH="1">
            <a:off x="6096000" y="629897"/>
            <a:ext cx="2639506" cy="52059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3A298B0D-33AC-4C56-A3E7-86D70BFC68C8}"/>
              </a:ext>
            </a:extLst>
          </p:cNvPr>
          <p:cNvCxnSpPr>
            <a:cxnSpLocks/>
          </p:cNvCxnSpPr>
          <p:nvPr/>
        </p:nvCxnSpPr>
        <p:spPr>
          <a:xfrm>
            <a:off x="1550969" y="3867218"/>
            <a:ext cx="700506" cy="20792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对话气泡: 矩形 24">
            <a:extLst>
              <a:ext uri="{FF2B5EF4-FFF2-40B4-BE49-F238E27FC236}">
                <a16:creationId xmlns:a16="http://schemas.microsoft.com/office/drawing/2014/main" id="{AF354712-EA83-43B7-A9BE-85F312760E8E}"/>
              </a:ext>
            </a:extLst>
          </p:cNvPr>
          <p:cNvSpPr/>
          <p:nvPr/>
        </p:nvSpPr>
        <p:spPr>
          <a:xfrm>
            <a:off x="3073684" y="5087795"/>
            <a:ext cx="2751680" cy="703974"/>
          </a:xfrm>
          <a:prstGeom prst="wedgeRectCallout">
            <a:avLst>
              <a:gd name="adj1" fmla="val -23188"/>
              <a:gd name="adj2" fmla="val 463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点确定选入当前采购单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9191F029-6DFD-4AA4-90CE-DFED41FE3882}"/>
              </a:ext>
            </a:extLst>
          </p:cNvPr>
          <p:cNvCxnSpPr>
            <a:cxnSpLocks/>
          </p:cNvCxnSpPr>
          <p:nvPr/>
        </p:nvCxnSpPr>
        <p:spPr>
          <a:xfrm>
            <a:off x="3904729" y="5632217"/>
            <a:ext cx="273117" cy="5462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05118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32B993B-DC62-4B0C-8F80-5F7DDE358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694" y="963614"/>
            <a:ext cx="7986061" cy="583329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采购退货单录入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641472" y="5378261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扫描销售属性条码，自动在对应的销售属性数量</a:t>
            </a:r>
            <a:r>
              <a:rPr lang="en-US" altLang="zh-CN" dirty="0"/>
              <a:t>+1</a:t>
            </a:r>
            <a:endParaRPr lang="zh-CN" altLang="en-US" dirty="0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671433" y="4694548"/>
            <a:ext cx="277225" cy="6837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6414078" y="5815062"/>
            <a:ext cx="994149" cy="33971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260264" y="1191882"/>
            <a:ext cx="2931736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单据需审核才生效，审核后自动减库存、生成负的应付账款，审核后不允许修改，如需修改按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268206" y="2853851"/>
            <a:ext cx="2066046" cy="261369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C430E74C-579D-4A31-B051-F5599812F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44885"/>
            <a:ext cx="5671433" cy="206240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314E6F6C-6DFE-4DEC-BE8A-E5E2A96F816F}"/>
              </a:ext>
            </a:extLst>
          </p:cNvPr>
          <p:cNvSpPr/>
          <p:nvPr/>
        </p:nvSpPr>
        <p:spPr>
          <a:xfrm>
            <a:off x="9468680" y="3096398"/>
            <a:ext cx="1758644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系统自动显示当前产品库存</a:t>
            </a: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05EDF8FB-9C27-4597-A82C-7849C3498A18}"/>
              </a:ext>
            </a:extLst>
          </p:cNvPr>
          <p:cNvCxnSpPr>
            <a:cxnSpLocks/>
          </p:cNvCxnSpPr>
          <p:nvPr/>
        </p:nvCxnSpPr>
        <p:spPr>
          <a:xfrm flipH="1" flipV="1">
            <a:off x="7909089" y="3875548"/>
            <a:ext cx="1620827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0196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1D168E-6E8B-4EA8-8A7A-812F18627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50600"/>
            <a:ext cx="8089756" cy="58074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采购退货单录入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17554" y="5466872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扫描产品条码，进入销售属性数量输入界面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399024" y="4170170"/>
            <a:ext cx="1139879" cy="149173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751048" y="5854045"/>
            <a:ext cx="846956" cy="35956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260264" y="1191882"/>
            <a:ext cx="2931736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单据需审核才生效，审核后自动减库存、生成负的应付账款，审核后不允许修改，如需修改按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691303" y="3761295"/>
            <a:ext cx="1520071" cy="205301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820F87A8-9552-4AB7-B1C2-4BF1190DE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05292"/>
            <a:ext cx="4482211" cy="19305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838201" y="4514585"/>
            <a:ext cx="3160760" cy="11473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00281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A72621-CC5C-43DA-A773-5F3A4CA4C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20" y="1061875"/>
            <a:ext cx="11471094" cy="632205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进项发票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4287120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系统可以根据进项发票中任何信息进行查询，包括发票号码、日期、供应商名称、检索码、业务员、产品等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78090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模糊查询指只要包含值中内容即满足条件，如图只要供应商名称中包含‘世纪软件’的都会检索出来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325386" y="3504521"/>
            <a:ext cx="292231" cy="16014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3903301"/>
            <a:ext cx="1861862" cy="4648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点新增进入进项发票录入界面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270342" y="831051"/>
            <a:ext cx="1027218" cy="4616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5882326" y="2954700"/>
            <a:ext cx="1451729" cy="5498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发票信息可以导出到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1432875"/>
            <a:ext cx="2490249" cy="11031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2682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97561E7-BF47-4FFE-B542-E45AB6087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73" y="968687"/>
            <a:ext cx="9115876" cy="601277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进项发票录入</a:t>
            </a:r>
            <a:r>
              <a:rPr lang="en-US" altLang="zh-CN" sz="3200" dirty="0"/>
              <a:t>(</a:t>
            </a:r>
            <a:r>
              <a:rPr lang="zh-CN" altLang="en-US" sz="3200" dirty="0"/>
              <a:t>从采购单或采购退货单生成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5375673" y="4275061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选择发票类型，输入发票号码后保存即可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9450449" y="938133"/>
            <a:ext cx="2627353" cy="1437188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在采购单或采购退货单中点进项发票，系统自动生成当前采购单或退货单对应的进项发票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542202" y="1227745"/>
            <a:ext cx="2908247" cy="1132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3472322" y="3014763"/>
            <a:ext cx="1988193" cy="138890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787870" y="4806286"/>
            <a:ext cx="313367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进项发票中的产品明细和采购单中产品明细保持一致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1420329" y="3787313"/>
            <a:ext cx="0" cy="10338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单据需审核才生效，审核后对应的采购单或退货单开票标志将显示已开票，审核后不允许修改，如需修改按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H="1">
            <a:off x="9341163" y="2388226"/>
            <a:ext cx="1348032" cy="4524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箭头: 直角双向 21">
            <a:extLst>
              <a:ext uri="{FF2B5EF4-FFF2-40B4-BE49-F238E27FC236}">
                <a16:creationId xmlns:a16="http://schemas.microsoft.com/office/drawing/2014/main" id="{FC41C4AD-FC55-43AD-9548-0BF524D98522}"/>
              </a:ext>
            </a:extLst>
          </p:cNvPr>
          <p:cNvSpPr/>
          <p:nvPr/>
        </p:nvSpPr>
        <p:spPr>
          <a:xfrm flipH="1">
            <a:off x="787870" y="3014763"/>
            <a:ext cx="1071398" cy="989938"/>
          </a:xfrm>
          <a:prstGeom prst="leftUpArrow">
            <a:avLst>
              <a:gd name="adj1" fmla="val 11910"/>
              <a:gd name="adj2" fmla="val 25000"/>
              <a:gd name="adj3" fmla="val 255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39644D1-7E3D-4F34-BC47-75691A163C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644" y="5226303"/>
            <a:ext cx="1958510" cy="952583"/>
          </a:xfrm>
          <a:prstGeom prst="rect">
            <a:avLst/>
          </a:prstGeom>
        </p:spPr>
      </p:pic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>
            <a:off x="10444899" y="4743040"/>
            <a:ext cx="319226" cy="10261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69914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44C18D9-7F85-4827-BF0E-3E0CE00CEE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503" y="1016081"/>
            <a:ext cx="7863513" cy="574378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进项发票录入</a:t>
            </a:r>
            <a:r>
              <a:rPr lang="en-US" altLang="zh-CN" sz="3200" dirty="0"/>
              <a:t>(</a:t>
            </a:r>
            <a:r>
              <a:rPr lang="zh-CN" altLang="en-US" sz="3200" dirty="0"/>
              <a:t>选入采购单或采购退货单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2310594" y="3251308"/>
            <a:ext cx="2431088" cy="839116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选择发票类型，输入发票号码后保存即可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9450449" y="938133"/>
            <a:ext cx="2627353" cy="1437188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在进项发票录入界面，点采购单或采购退货单按钮，选入采购单或采购退货单进行开票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1340966"/>
            <a:ext cx="3354450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2310595" y="2293128"/>
            <a:ext cx="1177323" cy="95818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58243" y="5652952"/>
            <a:ext cx="313367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进项发票中的产品明细和采购单中产品明细保持一致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1938803" y="4835951"/>
            <a:ext cx="0" cy="9072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单据需审核才生效，审核后对应的采购单或退货单开票标志将显示已开票，审核后不允许修改，如需修改按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H="1">
            <a:off x="9341163" y="2388226"/>
            <a:ext cx="1348032" cy="4524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箭头: 直角双向 21">
            <a:extLst>
              <a:ext uri="{FF2B5EF4-FFF2-40B4-BE49-F238E27FC236}">
                <a16:creationId xmlns:a16="http://schemas.microsoft.com/office/drawing/2014/main" id="{FC41C4AD-FC55-43AD-9548-0BF524D98522}"/>
              </a:ext>
            </a:extLst>
          </p:cNvPr>
          <p:cNvSpPr/>
          <p:nvPr/>
        </p:nvSpPr>
        <p:spPr>
          <a:xfrm flipH="1">
            <a:off x="1558313" y="3251308"/>
            <a:ext cx="1263896" cy="1835743"/>
          </a:xfrm>
          <a:prstGeom prst="leftUpArrow">
            <a:avLst>
              <a:gd name="adj1" fmla="val 11910"/>
              <a:gd name="adj2" fmla="val 25000"/>
              <a:gd name="adj3" fmla="val 255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39644D1-7E3D-4F34-BC47-75691A163C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644" y="5226303"/>
            <a:ext cx="1958510" cy="952583"/>
          </a:xfrm>
          <a:prstGeom prst="rect">
            <a:avLst/>
          </a:prstGeom>
        </p:spPr>
      </p:pic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>
            <a:off x="10444899" y="4743040"/>
            <a:ext cx="319226" cy="10261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0CF46E72-5423-477A-878E-0F760DD41FCB}"/>
              </a:ext>
            </a:extLst>
          </p:cNvPr>
          <p:cNvSpPr/>
          <p:nvPr/>
        </p:nvSpPr>
        <p:spPr>
          <a:xfrm>
            <a:off x="5841476" y="3468415"/>
            <a:ext cx="2880016" cy="839116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按</a:t>
            </a:r>
            <a:r>
              <a:rPr lang="en-US" altLang="zh-CN" dirty="0"/>
              <a:t>CTRL</a:t>
            </a:r>
            <a:r>
              <a:rPr lang="zh-CN" altLang="en-US" dirty="0"/>
              <a:t>或</a:t>
            </a:r>
            <a:r>
              <a:rPr lang="en-US" altLang="zh-CN" dirty="0"/>
              <a:t>SHIFT</a:t>
            </a:r>
            <a:r>
              <a:rPr lang="zh-CN" altLang="en-US" dirty="0"/>
              <a:t>键可以一次选入多张采购单进行开票</a:t>
            </a: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70E4EF40-D417-415D-9637-4F322E7BD0A3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429080" y="2840713"/>
            <a:ext cx="852404" cy="62770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9109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08DB99-A656-460F-AA26-2A18895BE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334" y="1043693"/>
            <a:ext cx="8180958" cy="576488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应付账款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37114" y="3280935"/>
            <a:ext cx="1833088" cy="800871"/>
          </a:xfrm>
          <a:prstGeom prst="wedgeRectCallout">
            <a:avLst>
              <a:gd name="adj1" fmla="val -473"/>
              <a:gd name="adj2" fmla="val -51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应付金额</a:t>
            </a:r>
            <a:r>
              <a:rPr lang="en-US" altLang="zh-CN" dirty="0"/>
              <a:t>=</a:t>
            </a:r>
            <a:r>
              <a:rPr lang="zh-CN" altLang="en-US" dirty="0"/>
              <a:t>采购单上的采购金额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1476507" y="1831093"/>
            <a:ext cx="210891" cy="64989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>
            <a:off x="2411673" y="4137637"/>
            <a:ext cx="1995767" cy="40608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193425" y="1321202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采购单审核后，系统自动生成一笔应付账款，采购退货单审核后，系统自动生成一笔负的应付账款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H="1">
            <a:off x="1776229" y="3917271"/>
            <a:ext cx="871032" cy="55385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>
            <a:off x="823763" y="4081806"/>
            <a:ext cx="967330" cy="14328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对话气泡: 矩形 13">
            <a:extLst>
              <a:ext uri="{FF2B5EF4-FFF2-40B4-BE49-F238E27FC236}">
                <a16:creationId xmlns:a16="http://schemas.microsoft.com/office/drawing/2014/main" id="{5C8EE3D0-54CB-4723-A517-184DD106A328}"/>
              </a:ext>
            </a:extLst>
          </p:cNvPr>
          <p:cNvSpPr/>
          <p:nvPr/>
        </p:nvSpPr>
        <p:spPr>
          <a:xfrm>
            <a:off x="640438" y="2480986"/>
            <a:ext cx="2838051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采购单对应的进项发票审核后，这里会显示已开票</a:t>
            </a:r>
          </a:p>
        </p:txBody>
      </p: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02EF14A5-00A9-46F3-BA13-99630886049F}"/>
              </a:ext>
            </a:extLst>
          </p:cNvPr>
          <p:cNvSpPr/>
          <p:nvPr/>
        </p:nvSpPr>
        <p:spPr>
          <a:xfrm>
            <a:off x="2071773" y="3280528"/>
            <a:ext cx="2248533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点击冲账明细可以查看对应付款单信息</a:t>
            </a:r>
          </a:p>
        </p:txBody>
      </p:sp>
      <p:sp>
        <p:nvSpPr>
          <p:cNvPr id="25" name="对话气泡: 矩形 24">
            <a:extLst>
              <a:ext uri="{FF2B5EF4-FFF2-40B4-BE49-F238E27FC236}">
                <a16:creationId xmlns:a16="http://schemas.microsoft.com/office/drawing/2014/main" id="{FD277432-91FD-41A2-8DB1-ABE105708C95}"/>
              </a:ext>
            </a:extLst>
          </p:cNvPr>
          <p:cNvSpPr/>
          <p:nvPr/>
        </p:nvSpPr>
        <p:spPr>
          <a:xfrm>
            <a:off x="4407440" y="3567258"/>
            <a:ext cx="3036558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点击原始单据，可以查看对应采购单或采购退货单信息</a:t>
            </a:r>
          </a:p>
        </p:txBody>
      </p:sp>
      <p:sp>
        <p:nvSpPr>
          <p:cNvPr id="27" name="对话气泡: 矩形 26">
            <a:extLst>
              <a:ext uri="{FF2B5EF4-FFF2-40B4-BE49-F238E27FC236}">
                <a16:creationId xmlns:a16="http://schemas.microsoft.com/office/drawing/2014/main" id="{BC5FA0E2-5DDE-4C8B-A984-5AD446E5BFF4}"/>
              </a:ext>
            </a:extLst>
          </p:cNvPr>
          <p:cNvSpPr/>
          <p:nvPr/>
        </p:nvSpPr>
        <p:spPr>
          <a:xfrm>
            <a:off x="6897058" y="4543720"/>
            <a:ext cx="3294714" cy="1012598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对采购单进行付款后，这里显示已付金额，如果付款单上有折让，将显示在折让金额中</a:t>
            </a:r>
          </a:p>
        </p:txBody>
      </p: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FC120C61-0EA7-428C-B8B4-6C8D81CDD891}"/>
              </a:ext>
            </a:extLst>
          </p:cNvPr>
          <p:cNvCxnSpPr>
            <a:cxnSpLocks/>
          </p:cNvCxnSpPr>
          <p:nvPr/>
        </p:nvCxnSpPr>
        <p:spPr>
          <a:xfrm flipH="1">
            <a:off x="4809825" y="4903440"/>
            <a:ext cx="2113778" cy="6112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9659E2BC-88D8-409D-A420-38862D1787A8}"/>
              </a:ext>
            </a:extLst>
          </p:cNvPr>
          <p:cNvCxnSpPr>
            <a:cxnSpLocks/>
          </p:cNvCxnSpPr>
          <p:nvPr/>
        </p:nvCxnSpPr>
        <p:spPr>
          <a:xfrm flipH="1">
            <a:off x="6201818" y="5326144"/>
            <a:ext cx="733514" cy="21681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FD747080-FC07-4866-BC3B-6B1EF39D49C8}"/>
              </a:ext>
            </a:extLst>
          </p:cNvPr>
          <p:cNvCxnSpPr>
            <a:cxnSpLocks/>
          </p:cNvCxnSpPr>
          <p:nvPr/>
        </p:nvCxnSpPr>
        <p:spPr>
          <a:xfrm flipH="1" flipV="1">
            <a:off x="1338606" y="1382340"/>
            <a:ext cx="3609744" cy="84821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E78B1F29-37E3-4877-8C38-587F6B384617}"/>
              </a:ext>
            </a:extLst>
          </p:cNvPr>
          <p:cNvSpPr/>
          <p:nvPr/>
        </p:nvSpPr>
        <p:spPr>
          <a:xfrm>
            <a:off x="3901388" y="2230554"/>
            <a:ext cx="3815802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点新增，可以输入供应商的期初应付款，或者从</a:t>
            </a:r>
            <a:r>
              <a:rPr lang="en-US" altLang="zh-CN" dirty="0"/>
              <a:t>excel</a:t>
            </a:r>
            <a:r>
              <a:rPr lang="zh-CN" altLang="en-US" dirty="0"/>
              <a:t>导入期初应付款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80344B76-CB9F-42DC-9555-A21C0EE9B226}"/>
              </a:ext>
            </a:extLst>
          </p:cNvPr>
          <p:cNvCxnSpPr>
            <a:cxnSpLocks/>
          </p:cNvCxnSpPr>
          <p:nvPr/>
        </p:nvCxnSpPr>
        <p:spPr>
          <a:xfrm flipV="1">
            <a:off x="5486400" y="1382340"/>
            <a:ext cx="443060" cy="84821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018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F595FF-F3F4-40DD-BC00-53F28540A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CDB7BE-9C84-4DDF-8CC9-8B98F2896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838" y="1376312"/>
            <a:ext cx="10495961" cy="5481687"/>
          </a:xfrm>
        </p:spPr>
        <p:txBody>
          <a:bodyPr numCol="2">
            <a:noAutofit/>
          </a:bodyPr>
          <a:lstStyle/>
          <a:p>
            <a:r>
              <a:rPr lang="zh-CN" altLang="en-US" sz="1600" dirty="0"/>
              <a:t>渠道管理</a:t>
            </a:r>
            <a:endParaRPr lang="en-US" altLang="zh-CN" sz="1600" dirty="0"/>
          </a:p>
          <a:p>
            <a:pPr>
              <a:buFont typeface="+mj-lt"/>
              <a:buAutoNum type="arabicPeriod"/>
            </a:pPr>
            <a:r>
              <a:rPr lang="zh-CN" altLang="en-US" sz="1400" dirty="0"/>
              <a:t>我是供应商</a:t>
            </a:r>
            <a:endParaRPr lang="en-US" altLang="zh-CN" sz="1400" dirty="0"/>
          </a:p>
          <a:p>
            <a:pPr lvl="1">
              <a:buFont typeface="+mj-ea"/>
              <a:buAutoNum type="circleNumDbPlain"/>
            </a:pPr>
            <a:r>
              <a:rPr lang="zh-CN" altLang="en-US" sz="1100" dirty="0">
                <a:hlinkClick r:id="rId2" action="ppaction://hlinksldjump"/>
              </a:rPr>
              <a:t>供应商申请</a:t>
            </a:r>
            <a:endParaRPr lang="en-US" altLang="zh-CN" sz="1100" dirty="0"/>
          </a:p>
          <a:p>
            <a:pPr lvl="1">
              <a:buFont typeface="+mj-lt"/>
              <a:buAutoNum type="circleNumDbPlain"/>
            </a:pPr>
            <a:r>
              <a:rPr lang="zh-CN" altLang="en-US" sz="1100" dirty="0">
                <a:hlinkClick r:id="rId3" action="ppaction://hlinksldjump"/>
              </a:rPr>
              <a:t>产品发布</a:t>
            </a:r>
            <a:endParaRPr lang="en-US" altLang="zh-CN" sz="1100" dirty="0"/>
          </a:p>
          <a:p>
            <a:pPr lvl="1">
              <a:buFont typeface="+mj-lt"/>
              <a:buAutoNum type="circleNumDbPlain"/>
            </a:pPr>
            <a:r>
              <a:rPr lang="zh-CN" altLang="en-US" sz="1100" dirty="0">
                <a:hlinkClick r:id="rId4" action="ppaction://hlinksldjump"/>
              </a:rPr>
              <a:t>分销商管理</a:t>
            </a:r>
            <a:endParaRPr lang="en-US" altLang="zh-CN" sz="1100" dirty="0"/>
          </a:p>
          <a:p>
            <a:pPr lvl="1">
              <a:buFont typeface="+mj-lt"/>
              <a:buAutoNum type="circleNumDbPlain"/>
            </a:pPr>
            <a:r>
              <a:rPr lang="zh-CN" altLang="en-US" sz="1100" dirty="0">
                <a:hlinkClick r:id="rId5" action="ppaction://hlinksldjump"/>
              </a:rPr>
              <a:t>分销商库存查询</a:t>
            </a:r>
            <a:endParaRPr lang="en-US" altLang="zh-CN" sz="1100" dirty="0"/>
          </a:p>
          <a:p>
            <a:pPr lvl="1">
              <a:buFont typeface="+mj-lt"/>
              <a:buAutoNum type="circleNumDbPlain"/>
            </a:pPr>
            <a:r>
              <a:rPr lang="zh-CN" altLang="en-US" sz="1100" dirty="0">
                <a:hlinkClick r:id="rId6" action="ppaction://hlinksldjump"/>
              </a:rPr>
              <a:t>分销商库存查询多列</a:t>
            </a:r>
            <a:endParaRPr lang="en-US" altLang="zh-CN" sz="1100" dirty="0"/>
          </a:p>
          <a:p>
            <a:pPr lvl="1">
              <a:buFont typeface="+mj-lt"/>
              <a:buAutoNum type="circleNumDbPlain"/>
            </a:pPr>
            <a:r>
              <a:rPr lang="zh-CN" altLang="en-US" sz="1100" dirty="0">
                <a:hlinkClick r:id="rId7" action="ppaction://hlinksldjump"/>
              </a:rPr>
              <a:t>分销商销售明细</a:t>
            </a:r>
            <a:endParaRPr lang="en-US" altLang="zh-CN" sz="1100" dirty="0"/>
          </a:p>
          <a:p>
            <a:pPr lvl="1">
              <a:buFont typeface="+mj-lt"/>
              <a:buAutoNum type="circleNumDbPlain"/>
            </a:pPr>
            <a:r>
              <a:rPr lang="zh-CN" altLang="en-US" sz="1100" dirty="0">
                <a:hlinkClick r:id="rId8" action="ppaction://hlinksldjump"/>
              </a:rPr>
              <a:t>分销商销售汇总</a:t>
            </a:r>
            <a:endParaRPr lang="en-US" altLang="zh-CN" sz="1100" dirty="0"/>
          </a:p>
          <a:p>
            <a:pPr lvl="1">
              <a:buFont typeface="+mj-lt"/>
              <a:buAutoNum type="circleNumDbPlain"/>
            </a:pPr>
            <a:endParaRPr lang="en-US" altLang="zh-CN" sz="700" dirty="0"/>
          </a:p>
          <a:p>
            <a:pPr>
              <a:buFont typeface="+mj-lt"/>
              <a:buAutoNum type="arabicPeriod"/>
            </a:pPr>
            <a:r>
              <a:rPr lang="zh-CN" altLang="en-US" sz="1400" dirty="0"/>
              <a:t>我是分销商</a:t>
            </a:r>
            <a:endParaRPr lang="en-US" altLang="zh-CN" sz="1400" dirty="0"/>
          </a:p>
          <a:p>
            <a:pPr lvl="1">
              <a:buFont typeface="+mj-ea"/>
              <a:buAutoNum type="circleNumDbPlain"/>
            </a:pPr>
            <a:r>
              <a:rPr lang="zh-CN" altLang="en-US" sz="1100" dirty="0">
                <a:hlinkClick r:id="rId9" action="ppaction://hlinksldjump"/>
              </a:rPr>
              <a:t>分销申请</a:t>
            </a:r>
            <a:endParaRPr lang="en-US" altLang="zh-CN" sz="1100" dirty="0"/>
          </a:p>
          <a:p>
            <a:pPr lvl="1">
              <a:buFont typeface="+mj-lt"/>
              <a:buAutoNum type="circleNumDbPlain"/>
            </a:pPr>
            <a:r>
              <a:rPr lang="zh-CN" altLang="en-US" sz="1100" dirty="0">
                <a:hlinkClick r:id="rId10" action="ppaction://hlinksldjump"/>
              </a:rPr>
              <a:t>产品同步</a:t>
            </a:r>
            <a:endParaRPr lang="en-US" altLang="zh-CN" sz="1100" dirty="0"/>
          </a:p>
          <a:p>
            <a:pPr lvl="1">
              <a:buFont typeface="+mj-lt"/>
              <a:buAutoNum type="circleNumDbPlain"/>
            </a:pPr>
            <a:r>
              <a:rPr lang="zh-CN" altLang="en-US" sz="1100" dirty="0">
                <a:hlinkClick r:id="rId11" action="ppaction://hlinksldjump"/>
              </a:rPr>
              <a:t>分销采购</a:t>
            </a:r>
            <a:endParaRPr lang="en-US" altLang="zh-CN" sz="1100" dirty="0"/>
          </a:p>
          <a:p>
            <a:r>
              <a:rPr lang="zh-CN" altLang="en-US" sz="1600" dirty="0"/>
              <a:t>微商城</a:t>
            </a:r>
            <a:endParaRPr lang="en-US" altLang="zh-CN" sz="16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12" action="ppaction://hlinksldjump"/>
              </a:rPr>
              <a:t>店铺信息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13" action="ppaction://hlinksldjump"/>
              </a:rPr>
              <a:t>轮播图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14" action="ppaction://hlinksldjump"/>
              </a:rPr>
              <a:t>在线客服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15" action="ppaction://hlinksldjump"/>
              </a:rPr>
              <a:t>定单审核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16" action="ppaction://hlinksldjump"/>
              </a:rPr>
              <a:t>定单出库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16" action="ppaction://hlinksldjump"/>
              </a:rPr>
              <a:t>定单发货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17" action="ppaction://hlinksldjump"/>
              </a:rPr>
              <a:t>微信小程序商城</a:t>
            </a:r>
            <a:endParaRPr lang="en-US" altLang="zh-CN" sz="1400" dirty="0"/>
          </a:p>
          <a:p>
            <a:r>
              <a:rPr lang="zh-CN" altLang="en-US" sz="1600" dirty="0"/>
              <a:t>报表分析</a:t>
            </a:r>
            <a:endParaRPr lang="en-US" altLang="zh-CN" sz="16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18" action="ppaction://hlinksldjump"/>
              </a:rPr>
              <a:t>采购报表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19" action="ppaction://hlinksldjump"/>
              </a:rPr>
              <a:t>销售报表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20" action="ppaction://hlinksldjump"/>
              </a:rPr>
              <a:t>库存报表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21" action="ppaction://hlinksldjump"/>
              </a:rPr>
              <a:t>应付账款报表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22" action="ppaction://hlinksldjump"/>
              </a:rPr>
              <a:t>应收账款报表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23" action="ppaction://hlinksldjump"/>
              </a:rPr>
              <a:t>发票报表</a:t>
            </a:r>
            <a:endParaRPr lang="en-US" altLang="zh-CN" sz="1400" dirty="0"/>
          </a:p>
          <a:p>
            <a:r>
              <a:rPr lang="zh-CN" altLang="en-US" sz="1600" dirty="0"/>
              <a:t>系统维护</a:t>
            </a:r>
            <a:endParaRPr lang="en-US" altLang="zh-CN" sz="16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24" action="ppaction://hlinksldjump"/>
              </a:rPr>
              <a:t>系统参数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25" action="ppaction://hlinksldjump"/>
              </a:rPr>
              <a:t>检索设置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26" action="ppaction://hlinksldjump"/>
              </a:rPr>
              <a:t>操作日志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27" action="ppaction://hlinksldjump"/>
              </a:rPr>
              <a:t>录入界面设计</a:t>
            </a:r>
            <a:endParaRPr lang="en-US" altLang="zh-CN" sz="1400" dirty="0"/>
          </a:p>
          <a:p>
            <a:pPr lvl="1">
              <a:buFont typeface="+mj-lt"/>
              <a:buAutoNum type="arabicPeriod"/>
            </a:pPr>
            <a:r>
              <a:rPr lang="zh-CN" altLang="en-US" sz="1400" dirty="0">
                <a:hlinkClick r:id="rId28" action="ppaction://hlinksldjump"/>
              </a:rPr>
              <a:t>单据打印</a:t>
            </a:r>
            <a:endParaRPr lang="en-US" altLang="zh-CN" sz="1400" dirty="0"/>
          </a:p>
          <a:p>
            <a:pPr lvl="1"/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877865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39F3EDA-DBF3-463E-BE08-8245BFC59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34" y="1029964"/>
            <a:ext cx="9554493" cy="575733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预付账款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6928" y="3201056"/>
            <a:ext cx="1444892" cy="800871"/>
          </a:xfrm>
          <a:prstGeom prst="wedgeRectCallout">
            <a:avLst>
              <a:gd name="adj1" fmla="val -473"/>
              <a:gd name="adj2" fmla="val -51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选择对应的付款账户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>
            <a:off x="5269584" y="4267283"/>
            <a:ext cx="393901" cy="10623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521072" y="2166866"/>
            <a:ext cx="2536567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预付给供应商的货款这里输入，在付款单上点选择预付款可以取用这里输入的预付款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H="1">
            <a:off x="1776229" y="3917271"/>
            <a:ext cx="871032" cy="55385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>
            <a:off x="721765" y="4001927"/>
            <a:ext cx="967330" cy="14328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02EF14A5-00A9-46F3-BA13-99630886049F}"/>
              </a:ext>
            </a:extLst>
          </p:cNvPr>
          <p:cNvSpPr/>
          <p:nvPr/>
        </p:nvSpPr>
        <p:spPr>
          <a:xfrm>
            <a:off x="2071773" y="3280528"/>
            <a:ext cx="2248533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点击取用明细可以查看对应付款单信息</a:t>
            </a:r>
          </a:p>
        </p:txBody>
      </p:sp>
      <p:sp>
        <p:nvSpPr>
          <p:cNvPr id="25" name="对话气泡: 矩形 24">
            <a:extLst>
              <a:ext uri="{FF2B5EF4-FFF2-40B4-BE49-F238E27FC236}">
                <a16:creationId xmlns:a16="http://schemas.microsoft.com/office/drawing/2014/main" id="{FD277432-91FD-41A2-8DB1-ABE105708C95}"/>
              </a:ext>
            </a:extLst>
          </p:cNvPr>
          <p:cNvSpPr/>
          <p:nvPr/>
        </p:nvSpPr>
        <p:spPr>
          <a:xfrm>
            <a:off x="4407440" y="3567258"/>
            <a:ext cx="3464256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这里输入预付给供应商的金额</a:t>
            </a:r>
          </a:p>
        </p:txBody>
      </p:sp>
      <p:sp>
        <p:nvSpPr>
          <p:cNvPr id="27" name="对话气泡: 矩形 26">
            <a:extLst>
              <a:ext uri="{FF2B5EF4-FFF2-40B4-BE49-F238E27FC236}">
                <a16:creationId xmlns:a16="http://schemas.microsoft.com/office/drawing/2014/main" id="{BC5FA0E2-5DDE-4C8B-A984-5AD446E5BFF4}"/>
              </a:ext>
            </a:extLst>
          </p:cNvPr>
          <p:cNvSpPr/>
          <p:nvPr/>
        </p:nvSpPr>
        <p:spPr>
          <a:xfrm>
            <a:off x="8413584" y="4718364"/>
            <a:ext cx="2212930" cy="1012598"/>
          </a:xfrm>
          <a:prstGeom prst="wedgeRectCallout">
            <a:avLst>
              <a:gd name="adj1" fmla="val -8844"/>
              <a:gd name="adj2" fmla="val -469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这里显示已经被付款单取用的金额</a:t>
            </a: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9659E2BC-88D8-409D-A420-38862D1787A8}"/>
              </a:ext>
            </a:extLst>
          </p:cNvPr>
          <p:cNvCxnSpPr>
            <a:cxnSpLocks/>
          </p:cNvCxnSpPr>
          <p:nvPr/>
        </p:nvCxnSpPr>
        <p:spPr>
          <a:xfrm flipH="1">
            <a:off x="7680070" y="5244736"/>
            <a:ext cx="733514" cy="21681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8104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0440EC9-4F3F-48D8-8EA5-2F070FA1F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61" y="1094540"/>
            <a:ext cx="9725731" cy="561752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付款单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4287120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系统可以根据付款的中任何信息进行查询，包括单号、日期、供应商名称、检索码、业务员、产品等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78090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模糊查询指只要包含值中内容即满足条件，如图只要供应商名称中包含‘世纪软件’的都会检索出来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954149" y="3131556"/>
            <a:ext cx="663469" cy="19744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2995064"/>
            <a:ext cx="1719269" cy="13730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点新增进入付款单录入界面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270342" y="831051"/>
            <a:ext cx="1027218" cy="4616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6004874" y="2676191"/>
            <a:ext cx="1495722" cy="104094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付款单信息可以导出到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1432875"/>
            <a:ext cx="2490249" cy="11031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7562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50F548B-4F4D-4A6D-8FB2-EBE51CB6D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732" y="5400625"/>
            <a:ext cx="1912786" cy="116596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9F89C3-EA39-46A7-A13A-FD1F2CDCB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448" y="938132"/>
            <a:ext cx="8315272" cy="600366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付款单录入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从采购单或采购退货单生成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5045039" y="4196965"/>
            <a:ext cx="2106010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选择付款账户，输入现付金额即可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9450449" y="938133"/>
            <a:ext cx="2627353" cy="1437188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在采购单或采购退货单中点付款单，系统自动生成当前采购单或退货单对应的付款单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372519" y="1257324"/>
            <a:ext cx="3162772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3052751" y="3130877"/>
            <a:ext cx="1988193" cy="138890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787870" y="4806286"/>
            <a:ext cx="313367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付款单中的产品明细和采购单中产品明细保持一致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1420329" y="3787313"/>
            <a:ext cx="0" cy="10338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单据需审核才生效，审核后对应的采购单或退货单付款标志将显示已付款，审核后不允许修改，如需修改按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H="1">
            <a:off x="8982944" y="2372804"/>
            <a:ext cx="1348032" cy="4524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箭头: 直角双向 21">
            <a:extLst>
              <a:ext uri="{FF2B5EF4-FFF2-40B4-BE49-F238E27FC236}">
                <a16:creationId xmlns:a16="http://schemas.microsoft.com/office/drawing/2014/main" id="{FC41C4AD-FC55-43AD-9548-0BF524D98522}"/>
              </a:ext>
            </a:extLst>
          </p:cNvPr>
          <p:cNvSpPr/>
          <p:nvPr/>
        </p:nvSpPr>
        <p:spPr>
          <a:xfrm flipH="1">
            <a:off x="787870" y="3014763"/>
            <a:ext cx="1071398" cy="989938"/>
          </a:xfrm>
          <a:prstGeom prst="leftUpArrow">
            <a:avLst>
              <a:gd name="adj1" fmla="val 11910"/>
              <a:gd name="adj2" fmla="val 25000"/>
              <a:gd name="adj3" fmla="val 255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13380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0D136E2-BF94-46A7-A561-44B9326AC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974" y="999697"/>
            <a:ext cx="7908374" cy="57765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50F548B-4F4D-4A6D-8FB2-EBE51CB6D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732" y="5400625"/>
            <a:ext cx="1912786" cy="116596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付款单录入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选择应付账款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763993" y="2811830"/>
            <a:ext cx="2106010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选择付款账户，输入现付金额即可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9450449" y="938133"/>
            <a:ext cx="2627353" cy="1437188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在付款单界面点选择账款，选入对应一笔或多笔应付账款进行付款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>
            <a:off x="5750351" y="1257326"/>
            <a:ext cx="3784940" cy="1601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1740437" y="2372471"/>
            <a:ext cx="2023556" cy="98543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760974" y="5366957"/>
            <a:ext cx="313367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付款单中的产品明细和采购单中产品明细保持一致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1853962" y="4571095"/>
            <a:ext cx="0" cy="10338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单据需审核才生效，审核后对应的采购单或退货单付款标志将显示已付款，审核后不允许修改，如需修改按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H="1">
            <a:off x="8428009" y="1935607"/>
            <a:ext cx="1029459" cy="35510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箭头: 直角双向 21">
            <a:extLst>
              <a:ext uri="{FF2B5EF4-FFF2-40B4-BE49-F238E27FC236}">
                <a16:creationId xmlns:a16="http://schemas.microsoft.com/office/drawing/2014/main" id="{FC41C4AD-FC55-43AD-9548-0BF524D98522}"/>
              </a:ext>
            </a:extLst>
          </p:cNvPr>
          <p:cNvSpPr/>
          <p:nvPr/>
        </p:nvSpPr>
        <p:spPr>
          <a:xfrm flipH="1">
            <a:off x="1453823" y="3178127"/>
            <a:ext cx="1071398" cy="1714383"/>
          </a:xfrm>
          <a:prstGeom prst="leftUpArrow">
            <a:avLst>
              <a:gd name="adj1" fmla="val 11910"/>
              <a:gd name="adj2" fmla="val 25000"/>
              <a:gd name="adj3" fmla="val 255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77885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370DF6B-7E7B-4A8C-8DA6-8E6E3B5E3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37" y="940962"/>
            <a:ext cx="8113023" cy="592603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50F548B-4F4D-4A6D-8FB2-EBE51CB6D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732" y="5400625"/>
            <a:ext cx="1912786" cy="116596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付款单录入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选择发票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103516" y="3683366"/>
            <a:ext cx="2106010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选择付款账户，输入现付金额即可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9336253" y="938133"/>
            <a:ext cx="2741550" cy="1220605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在付款单界面点选择发票，根据进项发票进行付款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>
            <a:off x="6796726" y="1257326"/>
            <a:ext cx="2738565" cy="907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2302590" y="2390158"/>
            <a:ext cx="1800926" cy="183928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4613225"/>
            <a:ext cx="313367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付款单中的产品明细和采购单中产品明细保持一致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2221607" y="3562427"/>
            <a:ext cx="0" cy="10338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单据需审核才生效，审核后对应的采购单或退货单付款标志将显示已付款，审核后不允许修改，如需修改按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H="1">
            <a:off x="8428009" y="1935607"/>
            <a:ext cx="1029459" cy="35510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箭头: 直角双向 21">
            <a:extLst>
              <a:ext uri="{FF2B5EF4-FFF2-40B4-BE49-F238E27FC236}">
                <a16:creationId xmlns:a16="http://schemas.microsoft.com/office/drawing/2014/main" id="{FC41C4AD-FC55-43AD-9548-0BF524D98522}"/>
              </a:ext>
            </a:extLst>
          </p:cNvPr>
          <p:cNvSpPr/>
          <p:nvPr/>
        </p:nvSpPr>
        <p:spPr>
          <a:xfrm flipH="1">
            <a:off x="1970201" y="3178127"/>
            <a:ext cx="555019" cy="573741"/>
          </a:xfrm>
          <a:prstGeom prst="leftUpArrow">
            <a:avLst>
              <a:gd name="adj1" fmla="val 11910"/>
              <a:gd name="adj2" fmla="val 25000"/>
              <a:gd name="adj3" fmla="val 255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7598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C2FB2B8-3E47-4AEA-8738-E2C9D5DC0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973" y="999697"/>
            <a:ext cx="7908374" cy="57765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50F548B-4F4D-4A6D-8FB2-EBE51CB6D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732" y="5400625"/>
            <a:ext cx="1912786" cy="116596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付款单录入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预付冲抵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69682" y="3702154"/>
            <a:ext cx="343135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选入应付账款后，可以直接输入现付金额，有预付款的，可以选择预付款，然后输入取用金额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2554723" y="2465227"/>
            <a:ext cx="1462709" cy="13096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单据需审核才生效，审核后对应的采购单或退货单付款标志将显示已付款，审核后不允许修改，如需修改按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>
            <a:off x="3373266" y="4533768"/>
            <a:ext cx="2325956" cy="15473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95170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F06FDE8-55EB-40B1-8BEE-5C3A47A10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08792"/>
            <a:ext cx="7923157" cy="578735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付款单录入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自动付款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555359" y="3693090"/>
            <a:ext cx="6334813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一般情况下付款单需选择对应的采购单进行付款，也可以直接输入付款金额，点自动付款，让系统自动去对应采购单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781666" y="2392490"/>
            <a:ext cx="519243" cy="13096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单据需审核才生效，审核后对应的采购单或退货单付款标志将显示已付款或部分付款，审核后不允许修改，如需修改按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V="1">
            <a:off x="3514668" y="2392490"/>
            <a:ext cx="2581332" cy="134412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39FCCE15-8DC3-4BA5-8F60-924FFB7EC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4133" y="5524107"/>
            <a:ext cx="1905165" cy="107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4937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3CBA1D-B61B-4AE8-9E50-CAE88A3A2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664" y="940876"/>
            <a:ext cx="8576469" cy="591712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付款单录入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折让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747101" y="3878611"/>
            <a:ext cx="6925559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当实际需付款金额比采购金额少，我们把这个叫做折让。比如采购单</a:t>
            </a:r>
            <a:r>
              <a:rPr lang="en-US" altLang="zh-CN" dirty="0"/>
              <a:t>44240</a:t>
            </a:r>
            <a:r>
              <a:rPr lang="zh-CN" altLang="en-US" dirty="0"/>
              <a:t>元，实际需付款</a:t>
            </a:r>
            <a:r>
              <a:rPr lang="en-US" altLang="zh-CN" dirty="0"/>
              <a:t>44200</a:t>
            </a:r>
            <a:r>
              <a:rPr lang="zh-CN" altLang="en-US" dirty="0"/>
              <a:t>，差额</a:t>
            </a:r>
            <a:r>
              <a:rPr lang="en-US" altLang="zh-CN" dirty="0"/>
              <a:t>40</a:t>
            </a:r>
            <a:r>
              <a:rPr lang="zh-CN" altLang="en-US" dirty="0"/>
              <a:t>就是折让。只需在明细的折让金额中输入</a:t>
            </a:r>
            <a:r>
              <a:rPr lang="en-US" altLang="zh-CN" dirty="0"/>
              <a:t>40</a:t>
            </a:r>
            <a:r>
              <a:rPr lang="zh-CN" altLang="en-US" dirty="0"/>
              <a:t>，然后现付金额输入实际要支付的金额</a:t>
            </a:r>
            <a:r>
              <a:rPr lang="en-US" altLang="zh-CN" dirty="0"/>
              <a:t>44200</a:t>
            </a:r>
            <a:r>
              <a:rPr lang="zh-CN" altLang="en-US" dirty="0"/>
              <a:t>即可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2300909" y="2392490"/>
            <a:ext cx="168914" cy="14861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单据需审核才生效，审核后对应的采购单或退货单付款标志将显示已付款，审核后不允许修改，如需修改按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V="1">
            <a:off x="7334054" y="2771480"/>
            <a:ext cx="367645" cy="13757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:a16="http://schemas.microsoft.com/office/drawing/2014/main" id="{2FA2C512-3D45-4C80-AA6E-93ADDE3CE6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732" y="5400625"/>
            <a:ext cx="1912786" cy="116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95937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A1477B3-422A-4199-9B11-A45BFD268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960" y="1084082"/>
            <a:ext cx="6722323" cy="560975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采购管理</a:t>
            </a:r>
            <a:r>
              <a:rPr lang="en-US" altLang="zh-CN" sz="3200" dirty="0"/>
              <a:t>-</a:t>
            </a:r>
            <a:r>
              <a:rPr lang="zh-CN" altLang="en-US" sz="3200" dirty="0"/>
              <a:t>其他支出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1998286" y="3681855"/>
            <a:ext cx="2545629" cy="632136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输入支出金额</a:t>
            </a:r>
          </a:p>
        </p:txBody>
      </p: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8280430" y="991352"/>
            <a:ext cx="3305112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其他收支只涉及账户余额，不涉及进销存。提供收支一览表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F63C4CFA-438E-4FBA-AC47-C9FD47389CEC}"/>
              </a:ext>
            </a:extLst>
          </p:cNvPr>
          <p:cNvCxnSpPr>
            <a:cxnSpLocks/>
          </p:cNvCxnSpPr>
          <p:nvPr/>
        </p:nvCxnSpPr>
        <p:spPr>
          <a:xfrm>
            <a:off x="3271101" y="4279769"/>
            <a:ext cx="103696" cy="14234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F1607BBD-4D72-4733-8AF0-8771BB8709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213" y="3888958"/>
            <a:ext cx="6041787" cy="1977690"/>
          </a:xfrm>
          <a:prstGeom prst="rect">
            <a:avLst/>
          </a:prstGeom>
        </p:spPr>
      </p:pic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BD687B1A-C1EA-44D0-8845-71C6C9B5570C}"/>
              </a:ext>
            </a:extLst>
          </p:cNvPr>
          <p:cNvCxnSpPr>
            <a:cxnSpLocks/>
          </p:cNvCxnSpPr>
          <p:nvPr/>
        </p:nvCxnSpPr>
        <p:spPr>
          <a:xfrm flipH="1">
            <a:off x="8936610" y="2633452"/>
            <a:ext cx="325824" cy="136447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7278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2">
            <a:extLst>
              <a:ext uri="{FF2B5EF4-FFF2-40B4-BE49-F238E27FC236}">
                <a16:creationId xmlns:a16="http://schemas.microsoft.com/office/drawing/2014/main" id="{B36A3DF2-5656-47F5-8737-BF2C9BF71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2751" y="334169"/>
            <a:ext cx="8420373" cy="816023"/>
          </a:xfrm>
          <a:prstGeom prst="rect">
            <a:avLst/>
          </a:prstGeom>
          <a:gradFill rotWithShape="0">
            <a:gsLst>
              <a:gs pos="0">
                <a:srgbClr val="83ACFF"/>
              </a:gs>
              <a:gs pos="100000">
                <a:srgbClr val="DDF2FF"/>
              </a:gs>
            </a:gsLst>
            <a:lin ang="5400000" scaled="1"/>
          </a:gradFill>
          <a:ln w="9525">
            <a:solidFill>
              <a:srgbClr val="33CCCC"/>
            </a:solidFill>
            <a:miter lim="800000"/>
          </a:ln>
          <a:effectLst>
            <a:outerShdw dist="89803" dir="2700000" algn="ctr" rotWithShape="0">
              <a:srgbClr val="808080"/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latin typeface="Microsoft YaHei" panose="020B0503020204020204" charset="-122"/>
                <a:ea typeface="Microsoft YaHei" panose="020B0503020204020204" charset="-122"/>
              </a:rPr>
              <a:t>销售管理流程</a:t>
            </a:r>
            <a:endParaRPr lang="en-US" altLang="ja-JP" sz="32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36" name="正方形/長方形 9">
            <a:extLst>
              <a:ext uri="{FF2B5EF4-FFF2-40B4-BE49-F238E27FC236}">
                <a16:creationId xmlns:a16="http://schemas.microsoft.com/office/drawing/2014/main" id="{6A8BE24F-70B5-4EEE-A7A5-709CEE28FCA8}"/>
              </a:ext>
            </a:extLst>
          </p:cNvPr>
          <p:cNvSpPr/>
          <p:nvPr/>
        </p:nvSpPr>
        <p:spPr>
          <a:xfrm>
            <a:off x="5752625" y="2069436"/>
            <a:ext cx="1440000" cy="360000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销售定单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7" name="正方形/長方形 9">
            <a:extLst>
              <a:ext uri="{FF2B5EF4-FFF2-40B4-BE49-F238E27FC236}">
                <a16:creationId xmlns:a16="http://schemas.microsoft.com/office/drawing/2014/main" id="{93DBB072-8B17-47B2-8218-A0C4A61974BD}"/>
              </a:ext>
            </a:extLst>
          </p:cNvPr>
          <p:cNvSpPr/>
          <p:nvPr/>
        </p:nvSpPr>
        <p:spPr>
          <a:xfrm>
            <a:off x="8476347" y="2860382"/>
            <a:ext cx="1440000" cy="360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预收款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8" name="正方形/長方形 9">
            <a:extLst>
              <a:ext uri="{FF2B5EF4-FFF2-40B4-BE49-F238E27FC236}">
                <a16:creationId xmlns:a16="http://schemas.microsoft.com/office/drawing/2014/main" id="{04A98201-3810-4DC2-A702-C19CEC964AD7}"/>
              </a:ext>
            </a:extLst>
          </p:cNvPr>
          <p:cNvSpPr/>
          <p:nvPr/>
        </p:nvSpPr>
        <p:spPr>
          <a:xfrm>
            <a:off x="5811851" y="3912155"/>
            <a:ext cx="1440000" cy="360000"/>
          </a:xfrm>
          <a:prstGeom prst="rect">
            <a:avLst/>
          </a:prstGeom>
          <a:solidFill>
            <a:schemeClr val="accent6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销售出库单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39" name="正方形/長方形 9">
            <a:extLst>
              <a:ext uri="{FF2B5EF4-FFF2-40B4-BE49-F238E27FC236}">
                <a16:creationId xmlns:a16="http://schemas.microsoft.com/office/drawing/2014/main" id="{F1962324-A85C-4DEC-A64E-C1D2A29BD4ED}"/>
              </a:ext>
            </a:extLst>
          </p:cNvPr>
          <p:cNvSpPr/>
          <p:nvPr/>
        </p:nvSpPr>
        <p:spPr>
          <a:xfrm>
            <a:off x="8476347" y="3912155"/>
            <a:ext cx="1440000" cy="360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应收账款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0" name="正方形/長方形 9">
            <a:extLst>
              <a:ext uri="{FF2B5EF4-FFF2-40B4-BE49-F238E27FC236}">
                <a16:creationId xmlns:a16="http://schemas.microsoft.com/office/drawing/2014/main" id="{B864CA35-5E85-4F6A-B1FD-A5122FAE43D5}"/>
              </a:ext>
            </a:extLst>
          </p:cNvPr>
          <p:cNvSpPr/>
          <p:nvPr/>
        </p:nvSpPr>
        <p:spPr>
          <a:xfrm>
            <a:off x="5808629" y="5236624"/>
            <a:ext cx="1440000" cy="360000"/>
          </a:xfrm>
          <a:prstGeom prst="rect">
            <a:avLst/>
          </a:prstGeom>
          <a:solidFill>
            <a:schemeClr val="accent6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销售退货单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1" name="正方形/長方形 9">
            <a:extLst>
              <a:ext uri="{FF2B5EF4-FFF2-40B4-BE49-F238E27FC236}">
                <a16:creationId xmlns:a16="http://schemas.microsoft.com/office/drawing/2014/main" id="{F013E6C5-8AA1-4E5E-A90B-71B2B3DF7F37}"/>
              </a:ext>
            </a:extLst>
          </p:cNvPr>
          <p:cNvSpPr/>
          <p:nvPr/>
        </p:nvSpPr>
        <p:spPr>
          <a:xfrm>
            <a:off x="5811851" y="6046736"/>
            <a:ext cx="1440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销项发票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2" name="正方形/長方形 9">
            <a:extLst>
              <a:ext uri="{FF2B5EF4-FFF2-40B4-BE49-F238E27FC236}">
                <a16:creationId xmlns:a16="http://schemas.microsoft.com/office/drawing/2014/main" id="{AD538425-5CB4-4F8F-B9A3-3E5BB4B7BD44}"/>
              </a:ext>
            </a:extLst>
          </p:cNvPr>
          <p:cNvSpPr/>
          <p:nvPr/>
        </p:nvSpPr>
        <p:spPr>
          <a:xfrm>
            <a:off x="3391260" y="3912155"/>
            <a:ext cx="1440000" cy="36000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库存一览表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43" name="正方形/長方形 9">
            <a:extLst>
              <a:ext uri="{FF2B5EF4-FFF2-40B4-BE49-F238E27FC236}">
                <a16:creationId xmlns:a16="http://schemas.microsoft.com/office/drawing/2014/main" id="{86E36035-F741-4701-A369-7B1F0AB3E5CD}"/>
              </a:ext>
            </a:extLst>
          </p:cNvPr>
          <p:cNvSpPr/>
          <p:nvPr/>
        </p:nvSpPr>
        <p:spPr>
          <a:xfrm>
            <a:off x="8476347" y="6046776"/>
            <a:ext cx="1440000" cy="360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收款单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id="{3FEBA3D0-F03B-402E-A446-DD0B678E53E2}"/>
              </a:ext>
            </a:extLst>
          </p:cNvPr>
          <p:cNvCxnSpPr>
            <a:stCxn id="36" idx="2"/>
          </p:cNvCxnSpPr>
          <p:nvPr/>
        </p:nvCxnSpPr>
        <p:spPr>
          <a:xfrm>
            <a:off x="6472625" y="2429436"/>
            <a:ext cx="0" cy="148271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DF5B6EED-0F74-41F9-94E4-86F5954FAFD9}"/>
              </a:ext>
            </a:extLst>
          </p:cNvPr>
          <p:cNvCxnSpPr>
            <a:stCxn id="38" idx="3"/>
            <a:endCxn id="39" idx="1"/>
          </p:cNvCxnSpPr>
          <p:nvPr/>
        </p:nvCxnSpPr>
        <p:spPr>
          <a:xfrm>
            <a:off x="7251851" y="4092155"/>
            <a:ext cx="1224496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193107D9-F629-4D5E-82C9-BD507BFB66FF}"/>
              </a:ext>
            </a:extLst>
          </p:cNvPr>
          <p:cNvCxnSpPr>
            <a:stCxn id="36" idx="3"/>
            <a:endCxn id="37" idx="1"/>
          </p:cNvCxnSpPr>
          <p:nvPr/>
        </p:nvCxnSpPr>
        <p:spPr>
          <a:xfrm>
            <a:off x="7192625" y="2249436"/>
            <a:ext cx="1283722" cy="7909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E3657C6C-1313-4F7B-BB40-C2916E682695}"/>
              </a:ext>
            </a:extLst>
          </p:cNvPr>
          <p:cNvCxnSpPr/>
          <p:nvPr/>
        </p:nvCxnSpPr>
        <p:spPr>
          <a:xfrm flipV="1">
            <a:off x="7314833" y="4219895"/>
            <a:ext cx="1152288" cy="119672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0B8D6984-ACE2-4BB4-ACCE-9BDA094C6461}"/>
              </a:ext>
            </a:extLst>
          </p:cNvPr>
          <p:cNvCxnSpPr>
            <a:stCxn id="38" idx="1"/>
          </p:cNvCxnSpPr>
          <p:nvPr/>
        </p:nvCxnSpPr>
        <p:spPr>
          <a:xfrm flipH="1">
            <a:off x="4803539" y="4092155"/>
            <a:ext cx="100831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7437C5C1-6524-499B-841E-EB4E0F0D555F}"/>
              </a:ext>
            </a:extLst>
          </p:cNvPr>
          <p:cNvCxnSpPr>
            <a:stCxn id="40" idx="1"/>
          </p:cNvCxnSpPr>
          <p:nvPr/>
        </p:nvCxnSpPr>
        <p:spPr>
          <a:xfrm flipH="1" flipV="1">
            <a:off x="4831261" y="4219894"/>
            <a:ext cx="977368" cy="119673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35">
            <a:extLst>
              <a:ext uri="{FF2B5EF4-FFF2-40B4-BE49-F238E27FC236}">
                <a16:creationId xmlns:a16="http://schemas.microsoft.com/office/drawing/2014/main" id="{32B24132-3DDA-45B3-881A-96CA189BA353}"/>
              </a:ext>
            </a:extLst>
          </p:cNvPr>
          <p:cNvSpPr txBox="1"/>
          <p:nvPr/>
        </p:nvSpPr>
        <p:spPr>
          <a:xfrm>
            <a:off x="6472625" y="2999126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/>
              <a:t>选入</a:t>
            </a:r>
          </a:p>
        </p:txBody>
      </p:sp>
      <p:sp>
        <p:nvSpPr>
          <p:cNvPr id="51" name="TextBox 36">
            <a:extLst>
              <a:ext uri="{FF2B5EF4-FFF2-40B4-BE49-F238E27FC236}">
                <a16:creationId xmlns:a16="http://schemas.microsoft.com/office/drawing/2014/main" id="{6D038A21-4624-471E-BC2D-6313F3C6549B}"/>
              </a:ext>
            </a:extLst>
          </p:cNvPr>
          <p:cNvSpPr txBox="1"/>
          <p:nvPr/>
        </p:nvSpPr>
        <p:spPr>
          <a:xfrm>
            <a:off x="7696221" y="2300268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/>
              <a:t>预收货款</a:t>
            </a:r>
          </a:p>
        </p:txBody>
      </p:sp>
      <p:sp>
        <p:nvSpPr>
          <p:cNvPr id="52" name="TextBox 37">
            <a:extLst>
              <a:ext uri="{FF2B5EF4-FFF2-40B4-BE49-F238E27FC236}">
                <a16:creationId xmlns:a16="http://schemas.microsoft.com/office/drawing/2014/main" id="{FED1F7BD-6B62-4845-9FC6-8A332C9E414F}"/>
              </a:ext>
            </a:extLst>
          </p:cNvPr>
          <p:cNvSpPr txBox="1"/>
          <p:nvPr/>
        </p:nvSpPr>
        <p:spPr>
          <a:xfrm>
            <a:off x="7288115" y="3773655"/>
            <a:ext cx="11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/>
              <a:t>生成应收款</a:t>
            </a:r>
          </a:p>
        </p:txBody>
      </p:sp>
      <p:sp>
        <p:nvSpPr>
          <p:cNvPr id="53" name="TextBox 38">
            <a:extLst>
              <a:ext uri="{FF2B5EF4-FFF2-40B4-BE49-F238E27FC236}">
                <a16:creationId xmlns:a16="http://schemas.microsoft.com/office/drawing/2014/main" id="{1469CC2B-D49E-44A2-9952-649104ECE293}"/>
              </a:ext>
            </a:extLst>
          </p:cNvPr>
          <p:cNvSpPr txBox="1"/>
          <p:nvPr/>
        </p:nvSpPr>
        <p:spPr>
          <a:xfrm>
            <a:off x="4831260" y="3773654"/>
            <a:ext cx="952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/>
              <a:t>减少库存</a:t>
            </a:r>
          </a:p>
        </p:txBody>
      </p:sp>
      <p:sp>
        <p:nvSpPr>
          <p:cNvPr id="54" name="TextBox 47">
            <a:extLst>
              <a:ext uri="{FF2B5EF4-FFF2-40B4-BE49-F238E27FC236}">
                <a16:creationId xmlns:a16="http://schemas.microsoft.com/office/drawing/2014/main" id="{61665479-D63A-40F9-8567-F9F7EA6C63D3}"/>
              </a:ext>
            </a:extLst>
          </p:cNvPr>
          <p:cNvSpPr txBox="1"/>
          <p:nvPr/>
        </p:nvSpPr>
        <p:spPr>
          <a:xfrm>
            <a:off x="5481776" y="4921278"/>
            <a:ext cx="9360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FF0000"/>
                </a:solidFill>
              </a:rPr>
              <a:t>增加库存</a:t>
            </a: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id="{B9ABF908-B886-4386-B4B7-00289887E4E1}"/>
              </a:ext>
            </a:extLst>
          </p:cNvPr>
          <p:cNvSpPr txBox="1"/>
          <p:nvPr/>
        </p:nvSpPr>
        <p:spPr>
          <a:xfrm>
            <a:off x="7768036" y="4818258"/>
            <a:ext cx="1458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FF0000"/>
                </a:solidFill>
              </a:rPr>
              <a:t>生成负的应收款</a:t>
            </a:r>
          </a:p>
        </p:txBody>
      </p:sp>
      <p:cxnSp>
        <p:nvCxnSpPr>
          <p:cNvPr id="56" name="直接箭头连接符 55">
            <a:extLst>
              <a:ext uri="{FF2B5EF4-FFF2-40B4-BE49-F238E27FC236}">
                <a16:creationId xmlns:a16="http://schemas.microsoft.com/office/drawing/2014/main" id="{AA226BA7-470B-417C-B279-6A73C911C0E7}"/>
              </a:ext>
            </a:extLst>
          </p:cNvPr>
          <p:cNvCxnSpPr>
            <a:endCxn id="43" idx="1"/>
          </p:cNvCxnSpPr>
          <p:nvPr/>
        </p:nvCxnSpPr>
        <p:spPr>
          <a:xfrm flipV="1">
            <a:off x="7288115" y="6226776"/>
            <a:ext cx="1188232" cy="932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0">
            <a:extLst>
              <a:ext uri="{FF2B5EF4-FFF2-40B4-BE49-F238E27FC236}">
                <a16:creationId xmlns:a16="http://schemas.microsoft.com/office/drawing/2014/main" id="{346B55F7-1649-4ABE-B485-200EAF88AA98}"/>
              </a:ext>
            </a:extLst>
          </p:cNvPr>
          <p:cNvSpPr txBox="1"/>
          <p:nvPr/>
        </p:nvSpPr>
        <p:spPr>
          <a:xfrm>
            <a:off x="7206981" y="5899228"/>
            <a:ext cx="1458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/>
              <a:t>选择发票收款</a:t>
            </a:r>
          </a:p>
        </p:txBody>
      </p: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id="{77A2372F-CD2B-497D-B69C-32F5C255EB51}"/>
              </a:ext>
            </a:extLst>
          </p:cNvPr>
          <p:cNvCxnSpPr/>
          <p:nvPr/>
        </p:nvCxnSpPr>
        <p:spPr>
          <a:xfrm>
            <a:off x="9196227" y="4272155"/>
            <a:ext cx="1148" cy="177462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7">
            <a:extLst>
              <a:ext uri="{FF2B5EF4-FFF2-40B4-BE49-F238E27FC236}">
                <a16:creationId xmlns:a16="http://schemas.microsoft.com/office/drawing/2014/main" id="{C55B2B52-9368-4CFF-9DE4-FF4A25EC3919}"/>
              </a:ext>
            </a:extLst>
          </p:cNvPr>
          <p:cNvSpPr txBox="1"/>
          <p:nvPr/>
        </p:nvSpPr>
        <p:spPr>
          <a:xfrm>
            <a:off x="7768036" y="5206118"/>
            <a:ext cx="1458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/>
              <a:t>选择应收账款付款</a:t>
            </a:r>
          </a:p>
        </p:txBody>
      </p:sp>
      <p:cxnSp>
        <p:nvCxnSpPr>
          <p:cNvPr id="60" name="曲线连接符 63">
            <a:extLst>
              <a:ext uri="{FF2B5EF4-FFF2-40B4-BE49-F238E27FC236}">
                <a16:creationId xmlns:a16="http://schemas.microsoft.com/office/drawing/2014/main" id="{D5710D8F-770F-4DF9-80F5-4F2B71EBC6DE}"/>
              </a:ext>
            </a:extLst>
          </p:cNvPr>
          <p:cNvCxnSpPr>
            <a:stCxn id="37" idx="3"/>
          </p:cNvCxnSpPr>
          <p:nvPr/>
        </p:nvCxnSpPr>
        <p:spPr>
          <a:xfrm flipH="1">
            <a:off x="9700283" y="3040382"/>
            <a:ext cx="216064" cy="3006394"/>
          </a:xfrm>
          <a:prstGeom prst="curvedConnector4">
            <a:avLst>
              <a:gd name="adj1" fmla="val -105802"/>
              <a:gd name="adj2" fmla="val 52994"/>
            </a:avLst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9">
            <a:extLst>
              <a:ext uri="{FF2B5EF4-FFF2-40B4-BE49-F238E27FC236}">
                <a16:creationId xmlns:a16="http://schemas.microsoft.com/office/drawing/2014/main" id="{02F229D7-DCDE-41AC-BB26-8A529B859660}"/>
              </a:ext>
            </a:extLst>
          </p:cNvPr>
          <p:cNvSpPr txBox="1"/>
          <p:nvPr/>
        </p:nvSpPr>
        <p:spPr>
          <a:xfrm>
            <a:off x="9808295" y="495962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/>
              <a:t>取用预收</a:t>
            </a:r>
          </a:p>
        </p:txBody>
      </p:sp>
      <p:sp>
        <p:nvSpPr>
          <p:cNvPr id="62" name="TextBox 2">
            <a:extLst>
              <a:ext uri="{FF2B5EF4-FFF2-40B4-BE49-F238E27FC236}">
                <a16:creationId xmlns:a16="http://schemas.microsoft.com/office/drawing/2014/main" id="{77212F76-6D2C-44DF-8C82-AA5A6B82183D}"/>
              </a:ext>
            </a:extLst>
          </p:cNvPr>
          <p:cNvSpPr txBox="1"/>
          <p:nvPr/>
        </p:nvSpPr>
        <p:spPr>
          <a:xfrm>
            <a:off x="1455876" y="1403090"/>
            <a:ext cx="363589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/>
              <a:t>1</a:t>
            </a:r>
            <a:r>
              <a:rPr lang="zh-CN" altLang="en-US" sz="1400" dirty="0"/>
              <a:t>、灵活的流程，单据信息可以从上一个流程选入，也可以直接录入</a:t>
            </a:r>
          </a:p>
        </p:txBody>
      </p:sp>
      <p:sp>
        <p:nvSpPr>
          <p:cNvPr id="63" name="TextBox 33">
            <a:extLst>
              <a:ext uri="{FF2B5EF4-FFF2-40B4-BE49-F238E27FC236}">
                <a16:creationId xmlns:a16="http://schemas.microsoft.com/office/drawing/2014/main" id="{15C791F7-840C-4825-A645-A43F0764A02F}"/>
              </a:ext>
            </a:extLst>
          </p:cNvPr>
          <p:cNvSpPr txBox="1"/>
          <p:nvPr/>
        </p:nvSpPr>
        <p:spPr>
          <a:xfrm>
            <a:off x="1455875" y="2048683"/>
            <a:ext cx="363589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/>
              <a:t>2</a:t>
            </a:r>
            <a:r>
              <a:rPr lang="zh-CN" altLang="en-US" sz="1400" dirty="0"/>
              <a:t>、价格管理，客户资料中指定价格依据和折扣率</a:t>
            </a:r>
          </a:p>
        </p:txBody>
      </p:sp>
      <p:sp>
        <p:nvSpPr>
          <p:cNvPr id="64" name="TextBox 39">
            <a:extLst>
              <a:ext uri="{FF2B5EF4-FFF2-40B4-BE49-F238E27FC236}">
                <a16:creationId xmlns:a16="http://schemas.microsoft.com/office/drawing/2014/main" id="{F8711894-6559-4927-902E-92CEE7ADE7AD}"/>
              </a:ext>
            </a:extLst>
          </p:cNvPr>
          <p:cNvSpPr txBox="1"/>
          <p:nvPr/>
        </p:nvSpPr>
        <p:spPr>
          <a:xfrm>
            <a:off x="1454235" y="2909721"/>
            <a:ext cx="363589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/>
              <a:t>3</a:t>
            </a:r>
            <a:r>
              <a:rPr lang="zh-CN" altLang="en-US" sz="1400" dirty="0"/>
              <a:t>、销售定单可以由分销商采购订单或小程序商城自动生成，也可以直接录入</a:t>
            </a:r>
          </a:p>
        </p:txBody>
      </p:sp>
      <p:sp>
        <p:nvSpPr>
          <p:cNvPr id="65" name="TextBox 41">
            <a:extLst>
              <a:ext uri="{FF2B5EF4-FFF2-40B4-BE49-F238E27FC236}">
                <a16:creationId xmlns:a16="http://schemas.microsoft.com/office/drawing/2014/main" id="{1721B76A-8371-432E-9D7E-94C1517ECBE0}"/>
              </a:ext>
            </a:extLst>
          </p:cNvPr>
          <p:cNvSpPr txBox="1"/>
          <p:nvPr/>
        </p:nvSpPr>
        <p:spPr>
          <a:xfrm>
            <a:off x="1447600" y="4536754"/>
            <a:ext cx="3635896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/>
              <a:t>4</a:t>
            </a:r>
            <a:r>
              <a:rPr lang="zh-CN" altLang="en-US" sz="1400" dirty="0"/>
              <a:t>、灵活的账款管理，可以管理预付款，可以先开票后付款，也可以先付款后开票。可以一笔账款多次支付，也可以多笔一次支付。方便的折让抹零操作。</a:t>
            </a:r>
          </a:p>
        </p:txBody>
      </p:sp>
      <p:sp>
        <p:nvSpPr>
          <p:cNvPr id="66" name="正方形/長方形 9">
            <a:extLst>
              <a:ext uri="{FF2B5EF4-FFF2-40B4-BE49-F238E27FC236}">
                <a16:creationId xmlns:a16="http://schemas.microsoft.com/office/drawing/2014/main" id="{4A268DC7-D371-4103-9854-D29D3EBAC1C1}"/>
              </a:ext>
            </a:extLst>
          </p:cNvPr>
          <p:cNvSpPr/>
          <p:nvPr/>
        </p:nvSpPr>
        <p:spPr>
          <a:xfrm>
            <a:off x="5811851" y="4536754"/>
            <a:ext cx="1440000" cy="360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货运单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C48076F9-DFDE-4046-AC84-222A9AE209BC}"/>
              </a:ext>
            </a:extLst>
          </p:cNvPr>
          <p:cNvCxnSpPr>
            <a:stCxn id="38" idx="2"/>
            <a:endCxn id="66" idx="0"/>
          </p:cNvCxnSpPr>
          <p:nvPr/>
        </p:nvCxnSpPr>
        <p:spPr>
          <a:xfrm>
            <a:off x="6531851" y="4272155"/>
            <a:ext cx="0" cy="26459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32">
            <a:extLst>
              <a:ext uri="{FF2B5EF4-FFF2-40B4-BE49-F238E27FC236}">
                <a16:creationId xmlns:a16="http://schemas.microsoft.com/office/drawing/2014/main" id="{416AB47E-5B8E-48CE-BB8C-2089721A6F60}"/>
              </a:ext>
            </a:extLst>
          </p:cNvPr>
          <p:cNvSpPr txBox="1"/>
          <p:nvPr/>
        </p:nvSpPr>
        <p:spPr>
          <a:xfrm>
            <a:off x="6578433" y="423634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/>
              <a:t>发货</a:t>
            </a:r>
          </a:p>
        </p:txBody>
      </p:sp>
      <p:sp>
        <p:nvSpPr>
          <p:cNvPr id="69" name="TextBox 51">
            <a:extLst>
              <a:ext uri="{FF2B5EF4-FFF2-40B4-BE49-F238E27FC236}">
                <a16:creationId xmlns:a16="http://schemas.microsoft.com/office/drawing/2014/main" id="{83853933-A318-49F2-B397-551F74F8A22B}"/>
              </a:ext>
            </a:extLst>
          </p:cNvPr>
          <p:cNvSpPr txBox="1"/>
          <p:nvPr/>
        </p:nvSpPr>
        <p:spPr>
          <a:xfrm>
            <a:off x="1447600" y="5785166"/>
            <a:ext cx="3635896" cy="738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/>
              <a:t>5</a:t>
            </a:r>
            <a:r>
              <a:rPr lang="zh-CN" altLang="en-US" sz="1400" dirty="0"/>
              <a:t>、以销售定单为中心，可以查看定单的出库情况、发货情况、签收情况、收款情况、开票情况。</a:t>
            </a:r>
          </a:p>
        </p:txBody>
      </p:sp>
    </p:spTree>
    <p:extLst>
      <p:ext uri="{BB962C8B-B14F-4D97-AF65-F5344CB8AC3E}">
        <p14:creationId xmlns:p14="http://schemas.microsoft.com/office/powerpoint/2010/main" val="1561620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62FE5-705C-4C1C-B5C0-75D4E570A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安装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106EA4-D6B7-47EA-BF3D-4E27AA0C5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 dirty="0"/>
              <a:t>双击运行世纪之星服装进销存安装软件，点击下一步 下一步直到安装完成</a:t>
            </a:r>
            <a:endParaRPr lang="en-US" altLang="zh-CN" sz="20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1C69176-C5D0-42BB-BC65-919516F27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845" y="2764066"/>
            <a:ext cx="906859" cy="124978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EA3770E-9DF9-4074-9753-ED6E225BE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858" y="2527200"/>
            <a:ext cx="4376215" cy="29481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E744DFA-EC3F-43F5-89F5-2E2305175D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2662" y="2539760"/>
            <a:ext cx="4376215" cy="294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2943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9B25B18-1360-4CEC-8650-FCBAE14C5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65" y="1061875"/>
            <a:ext cx="10688358" cy="588020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销售定单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3926334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系统可以根据定单中任何信息进行查询，包括定单编号、日期、客户名称、检索码、业务员、订购产品等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3167407" cy="123142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模糊查询指只要包含值中内容即满足条件，如图只要客户检索码中包含‘</a:t>
            </a:r>
            <a:r>
              <a:rPr lang="en-US" altLang="zh-CN" dirty="0" err="1"/>
              <a:t>sjrj</a:t>
            </a:r>
            <a:r>
              <a:rPr lang="zh-CN" altLang="en-US" dirty="0"/>
              <a:t>’</a:t>
            </a:r>
            <a:r>
              <a:rPr lang="en-US" altLang="zh-CN" dirty="0"/>
              <a:t>(</a:t>
            </a:r>
            <a:r>
              <a:rPr lang="zh-CN" altLang="en-US" dirty="0"/>
              <a:t>世纪软件拼音首字符</a:t>
            </a:r>
            <a:r>
              <a:rPr lang="en-US" altLang="zh-CN" dirty="0"/>
              <a:t>)</a:t>
            </a:r>
            <a:r>
              <a:rPr lang="zh-CN" altLang="en-US" dirty="0"/>
              <a:t>的都会检索出来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410227" y="3289955"/>
            <a:ext cx="207390" cy="18160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3401711"/>
            <a:ext cx="2809188" cy="96639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点新增进入销售定单录入界面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270342" y="831051"/>
            <a:ext cx="1027218" cy="4616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5118755" y="2751741"/>
            <a:ext cx="2450969" cy="71168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定单信息可以导出到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1432875"/>
            <a:ext cx="2490249" cy="11031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4105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A0E2CDC-D4DD-458B-AE67-B81C34B00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62860"/>
            <a:ext cx="8468191" cy="577376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销售定单录入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4392890" cy="835621"/>
          </a:xfrm>
          <a:prstGeom prst="wedgeRectCallout">
            <a:avLst>
              <a:gd name="adj1" fmla="val -113554"/>
              <a:gd name="adj2" fmla="val 1542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在客户代码中输入客户名称或检索码，系统自动检索客户，回车或双击选入客户，自动显示价格依据和折扣率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555029" y="3642473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无销售属性的产品直接输入数量、单价即可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035231" y="5105994"/>
            <a:ext cx="2922308" cy="1041311"/>
          </a:xfrm>
          <a:prstGeom prst="wedgeRectCallout">
            <a:avLst>
              <a:gd name="adj1" fmla="val 17534"/>
              <a:gd name="adj2" fmla="val -1071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有销售属性的产品在这里输入数量和单价，左边产品列表中自动合计数量</a:t>
            </a:r>
          </a:p>
        </p:txBody>
      </p:sp>
      <p:sp>
        <p:nvSpPr>
          <p:cNvPr id="4" name="箭头: 下 3">
            <a:extLst>
              <a:ext uri="{FF2B5EF4-FFF2-40B4-BE49-F238E27FC236}">
                <a16:creationId xmlns:a16="http://schemas.microsoft.com/office/drawing/2014/main" id="{65FD1869-DB9A-4A1B-ADED-C844A219762B}"/>
              </a:ext>
            </a:extLst>
          </p:cNvPr>
          <p:cNvSpPr/>
          <p:nvPr/>
        </p:nvSpPr>
        <p:spPr>
          <a:xfrm>
            <a:off x="6617617" y="876557"/>
            <a:ext cx="160256" cy="8356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3912867" y="3304298"/>
            <a:ext cx="2704750" cy="18016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1470581" y="2863218"/>
            <a:ext cx="1113011" cy="88216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4912198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在货号中输入货号、品名、面料、款式及检索码，系统自动检索产品，回车或双击选入对应的产品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/>
          <p:nvPr/>
        </p:nvCxnSpPr>
        <p:spPr>
          <a:xfrm flipV="1">
            <a:off x="1140643" y="3271101"/>
            <a:ext cx="329938" cy="1641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9483585" y="2583185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线下批发定单直接点审核，分销采购生成的定单，请查看渠道管理中我是供应商的说明</a:t>
            </a:r>
          </a:p>
        </p:txBody>
      </p: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A49B0C72-FE0D-4AB6-AC37-30C7958AEBC2}"/>
              </a:ext>
            </a:extLst>
          </p:cNvPr>
          <p:cNvSpPr/>
          <p:nvPr/>
        </p:nvSpPr>
        <p:spPr>
          <a:xfrm>
            <a:off x="9465990" y="1198613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</p:spTree>
    <p:extLst>
      <p:ext uri="{BB962C8B-B14F-4D97-AF65-F5344CB8AC3E}">
        <p14:creationId xmlns:p14="http://schemas.microsoft.com/office/powerpoint/2010/main" val="286204876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5D26473-F301-4E64-9A82-A5F884830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68" y="1152526"/>
            <a:ext cx="10468584" cy="560884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销售出库单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3926334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系统可以根据销售单中任何信息进行查询，包括销售单号、日期、客户名称、检索码、业务员、销售产品等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78090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模糊查询指只要包含值中内容即满足条件，如图只要品名中包含‘豆浆机’的都会检索出来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2853520"/>
            <a:ext cx="521618" cy="225247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3903301"/>
            <a:ext cx="1861862" cy="4648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点新增进入销售出库单录入界面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270342" y="831051"/>
            <a:ext cx="1027218" cy="4616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2787329"/>
            <a:ext cx="2356701" cy="71719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销售单信息可以导出到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1432875"/>
            <a:ext cx="2490249" cy="11031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4059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065613-6563-4DBA-988C-A27DC9204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58" y="1001862"/>
            <a:ext cx="8073105" cy="585613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销售出库单录入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直接录入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989056" y="3429000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无销售属性的产品直接输入数量、单价即可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035231" y="5105994"/>
            <a:ext cx="2922308" cy="1041311"/>
          </a:xfrm>
          <a:prstGeom prst="wedgeRectCallout">
            <a:avLst>
              <a:gd name="adj1" fmla="val 25276"/>
              <a:gd name="adj2" fmla="val -1062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有销售属性的产品在这里输入数量和单价，左边产品列表中自动合计数量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4515439" y="3271101"/>
            <a:ext cx="2102178" cy="183489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1885361" y="2840713"/>
            <a:ext cx="698231" cy="86077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4912198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在货号中输入货号、品名、面料、款式及检索码，系统自动检索产品，回车或双击选入对应的产品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/>
          <p:nvPr/>
        </p:nvCxnSpPr>
        <p:spPr>
          <a:xfrm flipV="1">
            <a:off x="1140643" y="3271101"/>
            <a:ext cx="329938" cy="1641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单据需审核才生效，审核后自动减库存、生成应收账款，审核后不允许修改，如需修改按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sp>
        <p:nvSpPr>
          <p:cNvPr id="14" name="对话气泡: 矩形 13">
            <a:extLst>
              <a:ext uri="{FF2B5EF4-FFF2-40B4-BE49-F238E27FC236}">
                <a16:creationId xmlns:a16="http://schemas.microsoft.com/office/drawing/2014/main" id="{6DDB2B0F-D1C8-49E0-8BF0-AE6F792A362F}"/>
              </a:ext>
            </a:extLst>
          </p:cNvPr>
          <p:cNvSpPr/>
          <p:nvPr/>
        </p:nvSpPr>
        <p:spPr>
          <a:xfrm>
            <a:off x="7496385" y="166241"/>
            <a:ext cx="4392890" cy="835621"/>
          </a:xfrm>
          <a:prstGeom prst="wedgeRectCallout">
            <a:avLst>
              <a:gd name="adj1" fmla="val -67631"/>
              <a:gd name="adj2" fmla="val 1463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在客户代码中输入客户名称或检索码，系统自动检索客户，回车或双击选入客户，自动显示价格依据和折扣率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B5AF949E-207D-46AD-8B39-ABCEF1854BBA}"/>
              </a:ext>
            </a:extLst>
          </p:cNvPr>
          <p:cNvCxnSpPr>
            <a:cxnSpLocks/>
          </p:cNvCxnSpPr>
          <p:nvPr/>
        </p:nvCxnSpPr>
        <p:spPr>
          <a:xfrm flipH="1">
            <a:off x="2499984" y="1001861"/>
            <a:ext cx="4996401" cy="7501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610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EA638E1-E8B2-44A8-8342-5FB8FA2AA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067" y="1001930"/>
            <a:ext cx="8082532" cy="586297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销售出库单录入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选择销售定单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8531581" y="2725026"/>
            <a:ext cx="2290390" cy="703974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选择相应的销售定单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273842" y="5757595"/>
            <a:ext cx="2253005" cy="893118"/>
          </a:xfrm>
          <a:prstGeom prst="wedgeRectCallout">
            <a:avLst>
              <a:gd name="adj1" fmla="val 41047"/>
              <a:gd name="adj2" fmla="val -1044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点击相应的产品可以查看明细数量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842228" y="4860093"/>
            <a:ext cx="903820" cy="9174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7833351" y="2518733"/>
            <a:ext cx="698230" cy="55828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650834" y="3099304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选择相应的产品或点击全选按钮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1894788" y="3886704"/>
            <a:ext cx="195365" cy="7874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69170198-F90A-49C0-A2E9-B385926BA4F3}"/>
              </a:ext>
            </a:extLst>
          </p:cNvPr>
          <p:cNvSpPr/>
          <p:nvPr/>
        </p:nvSpPr>
        <p:spPr>
          <a:xfrm>
            <a:off x="8627421" y="207570"/>
            <a:ext cx="2797866" cy="703974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点击采购订单按钮，进入销售定单选择界面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D71ABB9B-7B51-4FD6-ADA5-461C67B8AEC8}"/>
              </a:ext>
            </a:extLst>
          </p:cNvPr>
          <p:cNvCxnSpPr>
            <a:cxnSpLocks/>
          </p:cNvCxnSpPr>
          <p:nvPr/>
        </p:nvCxnSpPr>
        <p:spPr>
          <a:xfrm flipH="1">
            <a:off x="5842228" y="884840"/>
            <a:ext cx="2973910" cy="42524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3A298B0D-33AC-4C56-A3E7-86D70BFC68C8}"/>
              </a:ext>
            </a:extLst>
          </p:cNvPr>
          <p:cNvCxnSpPr>
            <a:cxnSpLocks/>
          </p:cNvCxnSpPr>
          <p:nvPr/>
        </p:nvCxnSpPr>
        <p:spPr>
          <a:xfrm>
            <a:off x="1187777" y="3886704"/>
            <a:ext cx="593889" cy="194677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对话气泡: 矩形 24">
            <a:extLst>
              <a:ext uri="{FF2B5EF4-FFF2-40B4-BE49-F238E27FC236}">
                <a16:creationId xmlns:a16="http://schemas.microsoft.com/office/drawing/2014/main" id="{AF354712-EA83-43B7-A9BE-85F312760E8E}"/>
              </a:ext>
            </a:extLst>
          </p:cNvPr>
          <p:cNvSpPr/>
          <p:nvPr/>
        </p:nvSpPr>
        <p:spPr>
          <a:xfrm>
            <a:off x="2821315" y="4901806"/>
            <a:ext cx="2751680" cy="703974"/>
          </a:xfrm>
          <a:prstGeom prst="wedgeRectCallout">
            <a:avLst>
              <a:gd name="adj1" fmla="val -23188"/>
              <a:gd name="adj2" fmla="val 463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点确定选入当前销售定单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9191F029-6DFD-4AA4-90CE-DFED41FE3882}"/>
              </a:ext>
            </a:extLst>
          </p:cNvPr>
          <p:cNvCxnSpPr>
            <a:cxnSpLocks/>
          </p:cNvCxnSpPr>
          <p:nvPr/>
        </p:nvCxnSpPr>
        <p:spPr>
          <a:xfrm>
            <a:off x="3252508" y="5439782"/>
            <a:ext cx="273117" cy="5462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3002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4FD77C6-06E4-42D1-BAE7-D3DAAE0AF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590" y="1043694"/>
            <a:ext cx="7856289" cy="569886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销售出库单录入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78442" y="5434591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扫描销售属性条码，自动在对应的销售属性数量</a:t>
            </a:r>
            <a:r>
              <a:rPr lang="en-US" altLang="zh-CN" dirty="0"/>
              <a:t>+1</a:t>
            </a:r>
            <a:endParaRPr lang="zh-CN" altLang="en-US" dirty="0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671433" y="4774078"/>
            <a:ext cx="867469" cy="88782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9126704" y="4188548"/>
            <a:ext cx="2777213" cy="1041311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系统自动提示当前库存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751048" y="5854045"/>
            <a:ext cx="517018" cy="63882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单据需审核才生效，审核后自动减库存、生成应收账款，审核后不允许修改，如需修改按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0D6C72D-FB5C-460C-AF29-D91E06BBE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8" y="3615590"/>
            <a:ext cx="5575372" cy="177926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691303" y="3044858"/>
            <a:ext cx="1605800" cy="27694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8A22D59C-2002-4EB5-94D0-797C805F5E9B}"/>
              </a:ext>
            </a:extLst>
          </p:cNvPr>
          <p:cNvCxnSpPr>
            <a:cxnSpLocks/>
          </p:cNvCxnSpPr>
          <p:nvPr/>
        </p:nvCxnSpPr>
        <p:spPr>
          <a:xfrm flipH="1" flipV="1">
            <a:off x="7937369" y="4091233"/>
            <a:ext cx="1379605" cy="7822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346645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EC2DC55-4329-468C-9B24-963E1AE50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518" y="995825"/>
            <a:ext cx="8025971" cy="582194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销售出库单录入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98961" y="5417244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扫描产品条码，进入销售属性数量输入界面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5385264" y="3263296"/>
            <a:ext cx="50264" cy="215394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751048" y="5854045"/>
            <a:ext cx="677274" cy="4368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单据需审核才生效，审核后自动减库存、生成应收账款，审核后不允许修改，如需修改按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691303" y="2931736"/>
            <a:ext cx="1394471" cy="288257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820F87A8-9552-4AB7-B1C2-4BF1190DE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" y="3549285"/>
            <a:ext cx="4482211" cy="19305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857992" y="5015060"/>
            <a:ext cx="3140969" cy="6468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284A3E82-5795-4B9E-A2E4-DD6B5EF9B8C4}"/>
              </a:ext>
            </a:extLst>
          </p:cNvPr>
          <p:cNvSpPr/>
          <p:nvPr/>
        </p:nvSpPr>
        <p:spPr>
          <a:xfrm>
            <a:off x="9126704" y="4188548"/>
            <a:ext cx="2777213" cy="1041311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系统自动提示当前库存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1D352575-24A6-4F68-BCA0-7D33BA22EB08}"/>
              </a:ext>
            </a:extLst>
          </p:cNvPr>
          <p:cNvCxnSpPr>
            <a:cxnSpLocks/>
          </p:cNvCxnSpPr>
          <p:nvPr/>
        </p:nvCxnSpPr>
        <p:spPr>
          <a:xfrm flipH="1" flipV="1">
            <a:off x="7711126" y="4336330"/>
            <a:ext cx="1605849" cy="5371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093158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FFB00B8-A1D3-4A01-8F36-E6D1CCD021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50" y="1061875"/>
            <a:ext cx="10675767" cy="588942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销售退货单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4287120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系统可以根据销售退货单中任何信息进行查询，包括退货单号、日期、客户名称、检索码、业务员、退货产品等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78090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模糊查询指只要包含值中内容即满足条件，如图只要客户名称中包含‘世纪软件’的都会检索出来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3504521"/>
            <a:ext cx="521618" cy="16014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3651449"/>
            <a:ext cx="2611225" cy="71665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点新增进入销售退货单录入界面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270342" y="831051"/>
            <a:ext cx="1027218" cy="4616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5882326" y="2954700"/>
            <a:ext cx="1451729" cy="5498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退货单信息可以导出到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1432875"/>
            <a:ext cx="2490249" cy="11031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4359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A5880D4-D541-44F3-A0F6-351706D5A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12596"/>
            <a:ext cx="8125658" cy="575585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销售退货单录入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直接录入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653917" y="3611836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无销售属性的产品直接输入数量、单价即可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062194" y="5030580"/>
            <a:ext cx="2922308" cy="1041311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有销售属性的产品在这里输入数量和单价，左边产品列表中自动合计数量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3977989" y="3195687"/>
            <a:ext cx="2639628" cy="191030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1773024" y="2840713"/>
            <a:ext cx="810569" cy="86077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4912198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在货号中输入货号、品名、面料、款式及检索码，系统自动检索产品，回车或双击选入对应的产品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/>
          <p:nvPr/>
        </p:nvCxnSpPr>
        <p:spPr>
          <a:xfrm flipV="1">
            <a:off x="1140643" y="3271101"/>
            <a:ext cx="329938" cy="1641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单据需审核才生效，退货单审核后自动增加库存、并根据成本价加权计算库存成本价，生成负的应收账款，审核后不允许修改，如需修改按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sp>
        <p:nvSpPr>
          <p:cNvPr id="14" name="对话气泡: 矩形 13">
            <a:extLst>
              <a:ext uri="{FF2B5EF4-FFF2-40B4-BE49-F238E27FC236}">
                <a16:creationId xmlns:a16="http://schemas.microsoft.com/office/drawing/2014/main" id="{11E93A9B-C86C-42BC-8947-F630D29DCF86}"/>
              </a:ext>
            </a:extLst>
          </p:cNvPr>
          <p:cNvSpPr/>
          <p:nvPr/>
        </p:nvSpPr>
        <p:spPr>
          <a:xfrm>
            <a:off x="9468679" y="3096398"/>
            <a:ext cx="2697759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注意：</a:t>
            </a:r>
            <a:r>
              <a:rPr lang="zh-CN" altLang="en-US" dirty="0"/>
              <a:t>这里需要输入成本价，系统根据这里的成本价加权计算库存成本价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4AFE347E-3765-47FD-8584-0DF1FEDAF60D}"/>
              </a:ext>
            </a:extLst>
          </p:cNvPr>
          <p:cNvCxnSpPr>
            <a:cxnSpLocks/>
            <a:stCxn id="14" idx="1"/>
          </p:cNvCxnSpPr>
          <p:nvPr/>
        </p:nvCxnSpPr>
        <p:spPr>
          <a:xfrm flipH="1" flipV="1">
            <a:off x="8627273" y="3348775"/>
            <a:ext cx="841406" cy="2936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V="1">
            <a:off x="7484731" y="4496586"/>
            <a:ext cx="0" cy="6286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C7D4E194-4D12-43B1-9320-083050581DEF}"/>
              </a:ext>
            </a:extLst>
          </p:cNvPr>
          <p:cNvCxnSpPr>
            <a:cxnSpLocks/>
          </p:cNvCxnSpPr>
          <p:nvPr/>
        </p:nvCxnSpPr>
        <p:spPr>
          <a:xfrm flipH="1" flipV="1">
            <a:off x="6523348" y="2966901"/>
            <a:ext cx="3097732" cy="82797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37173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7FA07E-795B-49D2-A1A9-B8CB009D1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21" y="1000243"/>
            <a:ext cx="8396654" cy="585775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销售退货单录入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选择销售单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9013057" y="4619091"/>
            <a:ext cx="2290390" cy="703974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选择相应的采购单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563133" y="5705474"/>
            <a:ext cx="2253005" cy="893118"/>
          </a:xfrm>
          <a:prstGeom prst="wedgeRectCallout">
            <a:avLst>
              <a:gd name="adj1" fmla="val 41047"/>
              <a:gd name="adj2" fmla="val -1044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点击相应的产品可以查看明细数量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740924" y="4674104"/>
            <a:ext cx="1005124" cy="110343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8314827" y="4412798"/>
            <a:ext cx="698230" cy="55828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395213" y="3776257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选择相应的产品或点击全选按钮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1642382" y="4563657"/>
            <a:ext cx="481158" cy="113795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69170198-F90A-49C0-A2E9-B385926BA4F3}"/>
              </a:ext>
            </a:extLst>
          </p:cNvPr>
          <p:cNvSpPr/>
          <p:nvPr/>
        </p:nvSpPr>
        <p:spPr>
          <a:xfrm>
            <a:off x="8627421" y="207570"/>
            <a:ext cx="2797866" cy="703974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点击销售单按钮，进入销售单选择界面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D71ABB9B-7B51-4FD6-ADA5-461C67B8AEC8}"/>
              </a:ext>
            </a:extLst>
          </p:cNvPr>
          <p:cNvCxnSpPr>
            <a:cxnSpLocks/>
          </p:cNvCxnSpPr>
          <p:nvPr/>
        </p:nvCxnSpPr>
        <p:spPr>
          <a:xfrm flipH="1">
            <a:off x="6096000" y="629897"/>
            <a:ext cx="2639506" cy="52059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3A298B0D-33AC-4C56-A3E7-86D70BFC68C8}"/>
              </a:ext>
            </a:extLst>
          </p:cNvPr>
          <p:cNvCxnSpPr>
            <a:cxnSpLocks/>
          </p:cNvCxnSpPr>
          <p:nvPr/>
        </p:nvCxnSpPr>
        <p:spPr>
          <a:xfrm>
            <a:off x="1057627" y="4324715"/>
            <a:ext cx="700506" cy="20792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对话气泡: 矩形 24">
            <a:extLst>
              <a:ext uri="{FF2B5EF4-FFF2-40B4-BE49-F238E27FC236}">
                <a16:creationId xmlns:a16="http://schemas.microsoft.com/office/drawing/2014/main" id="{AF354712-EA83-43B7-A9BE-85F312760E8E}"/>
              </a:ext>
            </a:extLst>
          </p:cNvPr>
          <p:cNvSpPr/>
          <p:nvPr/>
        </p:nvSpPr>
        <p:spPr>
          <a:xfrm>
            <a:off x="2784793" y="5323065"/>
            <a:ext cx="2751680" cy="703974"/>
          </a:xfrm>
          <a:prstGeom prst="wedgeRectCallout">
            <a:avLst>
              <a:gd name="adj1" fmla="val -23188"/>
              <a:gd name="adj2" fmla="val 463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点确定选入当前采购单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9191F029-6DFD-4AA4-90CE-DFED41FE3882}"/>
              </a:ext>
            </a:extLst>
          </p:cNvPr>
          <p:cNvCxnSpPr>
            <a:cxnSpLocks/>
          </p:cNvCxnSpPr>
          <p:nvPr/>
        </p:nvCxnSpPr>
        <p:spPr>
          <a:xfrm>
            <a:off x="3442815" y="6044293"/>
            <a:ext cx="273117" cy="5462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对话气泡: 矩形 18">
            <a:extLst>
              <a:ext uri="{FF2B5EF4-FFF2-40B4-BE49-F238E27FC236}">
                <a16:creationId xmlns:a16="http://schemas.microsoft.com/office/drawing/2014/main" id="{7165D612-F5E2-4A32-AD2A-F25DE1251CCB}"/>
              </a:ext>
            </a:extLst>
          </p:cNvPr>
          <p:cNvSpPr/>
          <p:nvPr/>
        </p:nvSpPr>
        <p:spPr>
          <a:xfrm>
            <a:off x="9453896" y="3079666"/>
            <a:ext cx="2697759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这里自动获取对应销售单销售时的库存成本价，系统根据这里的成本价加权计算新的库存成本价</a:t>
            </a: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A204D721-4EC3-42A6-8CAB-8602021586C9}"/>
              </a:ext>
            </a:extLst>
          </p:cNvPr>
          <p:cNvCxnSpPr>
            <a:cxnSpLocks/>
          </p:cNvCxnSpPr>
          <p:nvPr/>
        </p:nvCxnSpPr>
        <p:spPr>
          <a:xfrm flipH="1" flipV="1">
            <a:off x="9013057" y="2928581"/>
            <a:ext cx="440839" cy="4823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4303233F-6B3B-4890-BEEB-1F30AED9E932}"/>
              </a:ext>
            </a:extLst>
          </p:cNvPr>
          <p:cNvCxnSpPr>
            <a:cxnSpLocks/>
          </p:cNvCxnSpPr>
          <p:nvPr/>
        </p:nvCxnSpPr>
        <p:spPr>
          <a:xfrm flipH="1" flipV="1">
            <a:off x="6731265" y="2830163"/>
            <a:ext cx="2722631" cy="94609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8514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E88DA1-E8A8-4DEE-AB22-155C56254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989" y="98387"/>
            <a:ext cx="10515600" cy="707886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创建账套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A4B0EA-8174-40F2-A8F7-BE3D4CB0DE33}"/>
              </a:ext>
            </a:extLst>
          </p:cNvPr>
          <p:cNvSpPr txBox="1"/>
          <p:nvPr/>
        </p:nvSpPr>
        <p:spPr>
          <a:xfrm>
            <a:off x="909411" y="806273"/>
            <a:ext cx="97850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双击运行世纪之星服装进销存软件，点击创建账套，输入手机号、账套名、口令，然后点击获取验证码，输入验证码后，点确定</a:t>
            </a:r>
            <a:endParaRPr lang="en-US" altLang="zh-CN" sz="20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74B0C92-F4D7-4854-8B99-79BA4E4A3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0006" y="1890349"/>
            <a:ext cx="3840813" cy="3071126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41B34BA-D15B-4180-8D7F-E16E5406A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4144698-7CE8-4A33-BCB2-5B25B990A1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531" y="1890349"/>
            <a:ext cx="4378391" cy="306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8260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901F84A-2253-4EAE-83D9-34DC08409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900" y="1022433"/>
            <a:ext cx="8012536" cy="584247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销售退货单录入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641472" y="5378261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扫描销售属性条码，自动在对应的销售属性数量</a:t>
            </a:r>
            <a:r>
              <a:rPr lang="en-US" altLang="zh-CN" dirty="0"/>
              <a:t>+1</a:t>
            </a:r>
            <a:endParaRPr lang="zh-CN" altLang="en-US" dirty="0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671433" y="4694548"/>
            <a:ext cx="277225" cy="6837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6414078" y="5815062"/>
            <a:ext cx="994149" cy="33971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260264" y="1191882"/>
            <a:ext cx="2931736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单据需审核才生效，审核后自动增加库存、生成负的应收账款，审核后不允许修改，如需修改按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268206" y="2853851"/>
            <a:ext cx="2066046" cy="261369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C430E74C-579D-4A31-B051-F5599812F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44885"/>
            <a:ext cx="5671433" cy="206240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14" name="对话气泡: 矩形 13">
            <a:extLst>
              <a:ext uri="{FF2B5EF4-FFF2-40B4-BE49-F238E27FC236}">
                <a16:creationId xmlns:a16="http://schemas.microsoft.com/office/drawing/2014/main" id="{6EC738DF-117B-4273-A1C7-8C1FF1FE026C}"/>
              </a:ext>
            </a:extLst>
          </p:cNvPr>
          <p:cNvSpPr/>
          <p:nvPr/>
        </p:nvSpPr>
        <p:spPr>
          <a:xfrm>
            <a:off x="9468679" y="3096398"/>
            <a:ext cx="2697759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注意：</a:t>
            </a:r>
            <a:r>
              <a:rPr lang="zh-CN" altLang="en-US" dirty="0"/>
              <a:t>这里需要输入成本价，系统根据这里的成本价加权计算库存成本价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82B09A02-6EBB-4906-BC3D-C07A46448893}"/>
              </a:ext>
            </a:extLst>
          </p:cNvPr>
          <p:cNvCxnSpPr>
            <a:cxnSpLocks/>
          </p:cNvCxnSpPr>
          <p:nvPr/>
        </p:nvCxnSpPr>
        <p:spPr>
          <a:xfrm flipH="1" flipV="1">
            <a:off x="8629867" y="3135117"/>
            <a:ext cx="841406" cy="2936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659523F5-24BA-41FD-8138-6B0D68F2F93D}"/>
              </a:ext>
            </a:extLst>
          </p:cNvPr>
          <p:cNvCxnSpPr>
            <a:cxnSpLocks/>
          </p:cNvCxnSpPr>
          <p:nvPr/>
        </p:nvCxnSpPr>
        <p:spPr>
          <a:xfrm flipH="1" flipV="1">
            <a:off x="6523348" y="2966901"/>
            <a:ext cx="2945331" cy="84152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17739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D8FB2C3-0847-4B1A-81AD-66C484A7D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876" y="1031377"/>
            <a:ext cx="8208388" cy="598528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销售退货单录入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17554" y="5466872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扫描产品条码，进入销售属性数量输入界面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197323" y="3761295"/>
            <a:ext cx="1341581" cy="190061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690160" y="5876143"/>
            <a:ext cx="861574" cy="60441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260264" y="1191882"/>
            <a:ext cx="2931736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单据需审核才生效，审核后自动增加库存、生成负的应收账款，审核后不允许修改，如需修改按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691303" y="3318235"/>
            <a:ext cx="1197219" cy="249607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820F87A8-9552-4AB7-B1C2-4BF1190DE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05292"/>
            <a:ext cx="4482211" cy="19305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838201" y="4514585"/>
            <a:ext cx="3160760" cy="11473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552BB1B4-8400-41AA-9907-293A6F68CC2A}"/>
              </a:ext>
            </a:extLst>
          </p:cNvPr>
          <p:cNvSpPr/>
          <p:nvPr/>
        </p:nvSpPr>
        <p:spPr>
          <a:xfrm>
            <a:off x="9260264" y="3776506"/>
            <a:ext cx="2697759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注意：</a:t>
            </a:r>
            <a:r>
              <a:rPr lang="zh-CN" altLang="en-US" dirty="0"/>
              <a:t>这里需要输入成本价，系统根据这里的成本价加权计算库存成本价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B64850B7-73B1-4FC5-BDED-FD0D062505D8}"/>
              </a:ext>
            </a:extLst>
          </p:cNvPr>
          <p:cNvCxnSpPr>
            <a:cxnSpLocks/>
          </p:cNvCxnSpPr>
          <p:nvPr/>
        </p:nvCxnSpPr>
        <p:spPr>
          <a:xfrm flipH="1" flipV="1">
            <a:off x="6314933" y="3647009"/>
            <a:ext cx="2945331" cy="84152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21374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F166387-F8B5-4882-8552-A2F732D48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74" y="1037137"/>
            <a:ext cx="10648055" cy="57961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销项发票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4287120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系统可以根据销项发票中任何信息进行查询，包括发票号码、日期、客户名称、检索码、业务员、产品等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78090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模糊查询指只要包含值中内容即满足条件，如图只要供应商名称中包含‘世纪软件’的都会检索出来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325386" y="3504521"/>
            <a:ext cx="292231" cy="16014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3903301"/>
            <a:ext cx="1861862" cy="4648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2012284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点发票申请进入销项发票录入界面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270342" y="831051"/>
            <a:ext cx="1027218" cy="4616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5863472" y="2846895"/>
            <a:ext cx="1470584" cy="65762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发票信息可以导出到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1432875"/>
            <a:ext cx="2490249" cy="11031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144365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8A3707C-37C6-44EF-8960-79CBCD248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5179" y="5551566"/>
            <a:ext cx="1996613" cy="111261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C55F631-908C-4D4F-9EC9-729141F83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94" y="931162"/>
            <a:ext cx="9056222" cy="607239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销项发票录入</a:t>
            </a:r>
            <a:r>
              <a:rPr lang="en-US" altLang="zh-CN" sz="3200" dirty="0"/>
              <a:t>(</a:t>
            </a:r>
            <a:r>
              <a:rPr lang="zh-CN" altLang="en-US" sz="3200" dirty="0"/>
              <a:t>从销售单或销售退货单生成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5375673" y="4275061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选择发票类型，输入发票号码后保存即可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9564647" y="962311"/>
            <a:ext cx="2627353" cy="1437188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在销售单或销售退货单中点销项发票，系统自动生成当前销售单或退货单对应的销项发票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7258639" y="1209020"/>
            <a:ext cx="2366284" cy="20214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3770722" y="2840713"/>
            <a:ext cx="1689794" cy="156295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787870" y="4806286"/>
            <a:ext cx="313367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销项发票中的产品明细和销售单中产品明细保持一致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1420329" y="3787313"/>
            <a:ext cx="0" cy="10338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单据需审核才生效，审核后对应的销售单或退货单开票标志将显示已开票，审核后不允许修改，如需修改按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H="1">
            <a:off x="9341163" y="2388226"/>
            <a:ext cx="1348032" cy="4524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箭头: 直角双向 21">
            <a:extLst>
              <a:ext uri="{FF2B5EF4-FFF2-40B4-BE49-F238E27FC236}">
                <a16:creationId xmlns:a16="http://schemas.microsoft.com/office/drawing/2014/main" id="{FC41C4AD-FC55-43AD-9548-0BF524D98522}"/>
              </a:ext>
            </a:extLst>
          </p:cNvPr>
          <p:cNvSpPr/>
          <p:nvPr/>
        </p:nvSpPr>
        <p:spPr>
          <a:xfrm flipH="1">
            <a:off x="787870" y="3014763"/>
            <a:ext cx="1071398" cy="989938"/>
          </a:xfrm>
          <a:prstGeom prst="leftUpArrow">
            <a:avLst>
              <a:gd name="adj1" fmla="val 11910"/>
              <a:gd name="adj2" fmla="val 25000"/>
              <a:gd name="adj3" fmla="val 255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>
            <a:off x="10423522" y="4709023"/>
            <a:ext cx="265673" cy="84254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5641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C24AF94B-6064-4ABD-AAF1-FB6D030C4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5179" y="5640395"/>
            <a:ext cx="1996613" cy="111261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CB70AFE-F4E3-46FC-AD88-CB00A05130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822" y="938133"/>
            <a:ext cx="8104578" cy="591986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销项发票录入</a:t>
            </a:r>
            <a:r>
              <a:rPr lang="en-US" altLang="zh-CN" sz="3200" dirty="0"/>
              <a:t>(</a:t>
            </a:r>
            <a:r>
              <a:rPr lang="zh-CN" altLang="en-US" sz="3200" dirty="0"/>
              <a:t>选入销售单或销售退货单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2310594" y="3251308"/>
            <a:ext cx="2431088" cy="839116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选择发票类型，输入发票号码后保存即可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9450449" y="938133"/>
            <a:ext cx="2627353" cy="1437188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在销项发票录入界面，点销售单或销售退货单按钮，选入销售单或销售退货单进行开票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6570434" y="1340967"/>
            <a:ext cx="2880016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3487919" y="2130458"/>
            <a:ext cx="86571" cy="11208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58243" y="5652952"/>
            <a:ext cx="313367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销项发票中的产品明细和销售单中产品明细保持一致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1938803" y="4835951"/>
            <a:ext cx="0" cy="9072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单据需审核才生效，审核后对应的销售单或退货单开票标志将显示已开票，审核后不允许修改，如需修改按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H="1">
            <a:off x="9341163" y="2388226"/>
            <a:ext cx="1348032" cy="4524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箭头: 直角双向 21">
            <a:extLst>
              <a:ext uri="{FF2B5EF4-FFF2-40B4-BE49-F238E27FC236}">
                <a16:creationId xmlns:a16="http://schemas.microsoft.com/office/drawing/2014/main" id="{FC41C4AD-FC55-43AD-9548-0BF524D98522}"/>
              </a:ext>
            </a:extLst>
          </p:cNvPr>
          <p:cNvSpPr/>
          <p:nvPr/>
        </p:nvSpPr>
        <p:spPr>
          <a:xfrm flipH="1">
            <a:off x="1558313" y="3251308"/>
            <a:ext cx="1263896" cy="1835743"/>
          </a:xfrm>
          <a:prstGeom prst="leftUpArrow">
            <a:avLst>
              <a:gd name="adj1" fmla="val 11910"/>
              <a:gd name="adj2" fmla="val 25000"/>
              <a:gd name="adj3" fmla="val 255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>
            <a:off x="10444899" y="4743040"/>
            <a:ext cx="319226" cy="10261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0CF46E72-5423-477A-878E-0F760DD41FCB}"/>
              </a:ext>
            </a:extLst>
          </p:cNvPr>
          <p:cNvSpPr/>
          <p:nvPr/>
        </p:nvSpPr>
        <p:spPr>
          <a:xfrm>
            <a:off x="5841476" y="3468415"/>
            <a:ext cx="2880016" cy="839116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按</a:t>
            </a:r>
            <a:r>
              <a:rPr lang="en-US" altLang="zh-CN" dirty="0"/>
              <a:t>CTRL</a:t>
            </a:r>
            <a:r>
              <a:rPr lang="zh-CN" altLang="en-US" dirty="0"/>
              <a:t>或</a:t>
            </a:r>
            <a:r>
              <a:rPr lang="en-US" altLang="zh-CN" dirty="0"/>
              <a:t>SHIFT</a:t>
            </a:r>
            <a:r>
              <a:rPr lang="zh-CN" altLang="en-US" dirty="0"/>
              <a:t>键可以一次选入多张销售单进行开票</a:t>
            </a: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70E4EF40-D417-415D-9637-4F322E7BD0A3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429080" y="2840713"/>
            <a:ext cx="852404" cy="62770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19891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775DACA-4338-432F-8FB3-D997C6C5BF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32" y="993353"/>
            <a:ext cx="9491586" cy="579394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应收账款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20136" y="3410147"/>
            <a:ext cx="1833088" cy="800871"/>
          </a:xfrm>
          <a:prstGeom prst="wedgeRectCallout">
            <a:avLst>
              <a:gd name="adj1" fmla="val -473"/>
              <a:gd name="adj2" fmla="val -51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应收金额</a:t>
            </a:r>
            <a:r>
              <a:rPr lang="en-US" altLang="zh-CN" dirty="0"/>
              <a:t>=</a:t>
            </a:r>
            <a:r>
              <a:rPr lang="zh-CN" altLang="en-US" dirty="0"/>
              <a:t>销售单上的销售金额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823763" y="1732289"/>
            <a:ext cx="210891" cy="64989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>
            <a:off x="1853224" y="4137637"/>
            <a:ext cx="2554217" cy="63677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193425" y="1321202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销售单审核后，系统自动生成一笔应收账款，销售退货单审核后，系统自动生成一笔负的应收账款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H="1">
            <a:off x="1034654" y="3917271"/>
            <a:ext cx="1612607" cy="74055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>
            <a:off x="172745" y="4194198"/>
            <a:ext cx="967330" cy="14328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对话气泡: 矩形 13">
            <a:extLst>
              <a:ext uri="{FF2B5EF4-FFF2-40B4-BE49-F238E27FC236}">
                <a16:creationId xmlns:a16="http://schemas.microsoft.com/office/drawing/2014/main" id="{5C8EE3D0-54CB-4723-A517-184DD106A328}"/>
              </a:ext>
            </a:extLst>
          </p:cNvPr>
          <p:cNvSpPr/>
          <p:nvPr/>
        </p:nvSpPr>
        <p:spPr>
          <a:xfrm>
            <a:off x="-12306" y="2382182"/>
            <a:ext cx="2838051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销售单对应的销项发票审核后，这里会显示已开票</a:t>
            </a:r>
          </a:p>
        </p:txBody>
      </p: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02EF14A5-00A9-46F3-BA13-99630886049F}"/>
              </a:ext>
            </a:extLst>
          </p:cNvPr>
          <p:cNvSpPr/>
          <p:nvPr/>
        </p:nvSpPr>
        <p:spPr>
          <a:xfrm>
            <a:off x="2071773" y="3280528"/>
            <a:ext cx="2248533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点击冲账明细可以查看对应收款单信息</a:t>
            </a:r>
          </a:p>
        </p:txBody>
      </p:sp>
      <p:sp>
        <p:nvSpPr>
          <p:cNvPr id="25" name="对话气泡: 矩形 24">
            <a:extLst>
              <a:ext uri="{FF2B5EF4-FFF2-40B4-BE49-F238E27FC236}">
                <a16:creationId xmlns:a16="http://schemas.microsoft.com/office/drawing/2014/main" id="{FD277432-91FD-41A2-8DB1-ABE105708C95}"/>
              </a:ext>
            </a:extLst>
          </p:cNvPr>
          <p:cNvSpPr/>
          <p:nvPr/>
        </p:nvSpPr>
        <p:spPr>
          <a:xfrm>
            <a:off x="4407440" y="3567258"/>
            <a:ext cx="3036558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点击原始单据，可以查看对应销售单或销售退货单信息</a:t>
            </a:r>
          </a:p>
        </p:txBody>
      </p:sp>
      <p:sp>
        <p:nvSpPr>
          <p:cNvPr id="27" name="对话气泡: 矩形 26">
            <a:extLst>
              <a:ext uri="{FF2B5EF4-FFF2-40B4-BE49-F238E27FC236}">
                <a16:creationId xmlns:a16="http://schemas.microsoft.com/office/drawing/2014/main" id="{BC5FA0E2-5DDE-4C8B-A984-5AD446E5BFF4}"/>
              </a:ext>
            </a:extLst>
          </p:cNvPr>
          <p:cNvSpPr/>
          <p:nvPr/>
        </p:nvSpPr>
        <p:spPr>
          <a:xfrm>
            <a:off x="6897058" y="4543720"/>
            <a:ext cx="3294714" cy="1012598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对销售单进行收款后，这里显示已收金额，如果收款单上有折让，将显示在折让金额中</a:t>
            </a:r>
          </a:p>
        </p:txBody>
      </p: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FC120C61-0EA7-428C-B8B4-6C8D81CDD891}"/>
              </a:ext>
            </a:extLst>
          </p:cNvPr>
          <p:cNvCxnSpPr>
            <a:cxnSpLocks/>
          </p:cNvCxnSpPr>
          <p:nvPr/>
        </p:nvCxnSpPr>
        <p:spPr>
          <a:xfrm flipH="1">
            <a:off x="4403636" y="4903440"/>
            <a:ext cx="2519967" cy="79977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9659E2BC-88D8-409D-A420-38862D1787A8}"/>
              </a:ext>
            </a:extLst>
          </p:cNvPr>
          <p:cNvCxnSpPr>
            <a:cxnSpLocks/>
          </p:cNvCxnSpPr>
          <p:nvPr/>
        </p:nvCxnSpPr>
        <p:spPr>
          <a:xfrm flipH="1">
            <a:off x="6266427" y="5412951"/>
            <a:ext cx="733514" cy="21681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431140C2-1AFB-4AEA-9D38-5860909EE54F}"/>
              </a:ext>
            </a:extLst>
          </p:cNvPr>
          <p:cNvCxnSpPr>
            <a:cxnSpLocks/>
          </p:cNvCxnSpPr>
          <p:nvPr/>
        </p:nvCxnSpPr>
        <p:spPr>
          <a:xfrm flipH="1" flipV="1">
            <a:off x="518474" y="1363172"/>
            <a:ext cx="3609744" cy="84821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对话气泡: 矩形 21">
            <a:extLst>
              <a:ext uri="{FF2B5EF4-FFF2-40B4-BE49-F238E27FC236}">
                <a16:creationId xmlns:a16="http://schemas.microsoft.com/office/drawing/2014/main" id="{C4E886B3-3433-433E-ADEC-6AB9D2EEE4FC}"/>
              </a:ext>
            </a:extLst>
          </p:cNvPr>
          <p:cNvSpPr/>
          <p:nvPr/>
        </p:nvSpPr>
        <p:spPr>
          <a:xfrm>
            <a:off x="3081256" y="2211386"/>
            <a:ext cx="3815802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点新增，可以输入客户的期初应收款，或者从</a:t>
            </a:r>
            <a:r>
              <a:rPr lang="en-US" altLang="zh-CN" dirty="0"/>
              <a:t>excel</a:t>
            </a:r>
            <a:r>
              <a:rPr lang="zh-CN" altLang="en-US" dirty="0"/>
              <a:t>导入期初应收款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ADB2DC36-F374-4B3B-8806-721EC8E4FF9C}"/>
              </a:ext>
            </a:extLst>
          </p:cNvPr>
          <p:cNvCxnSpPr>
            <a:cxnSpLocks/>
          </p:cNvCxnSpPr>
          <p:nvPr/>
        </p:nvCxnSpPr>
        <p:spPr>
          <a:xfrm flipV="1">
            <a:off x="4666268" y="1321202"/>
            <a:ext cx="1600159" cy="89018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3949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B39370-C799-4B21-BE0D-181696B17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46" y="989813"/>
            <a:ext cx="7811412" cy="569358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预收账款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6928" y="3201056"/>
            <a:ext cx="1444892" cy="800871"/>
          </a:xfrm>
          <a:prstGeom prst="wedgeRectCallout">
            <a:avLst>
              <a:gd name="adj1" fmla="val -473"/>
              <a:gd name="adj2" fmla="val -51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选择对应的收款账户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>
            <a:off x="4883802" y="4267283"/>
            <a:ext cx="779684" cy="119426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521072" y="2166866"/>
            <a:ext cx="2536567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从客户预收的货款这里输入，在收款单上点选择预收款可以取用这里输入的预收款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H="1">
            <a:off x="1776229" y="3917271"/>
            <a:ext cx="871032" cy="55385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>
            <a:off x="721765" y="4001927"/>
            <a:ext cx="967330" cy="14328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02EF14A5-00A9-46F3-BA13-99630886049F}"/>
              </a:ext>
            </a:extLst>
          </p:cNvPr>
          <p:cNvSpPr/>
          <p:nvPr/>
        </p:nvSpPr>
        <p:spPr>
          <a:xfrm>
            <a:off x="2071773" y="3280528"/>
            <a:ext cx="2248533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点击取用明细可以查看对应收款单信息</a:t>
            </a:r>
          </a:p>
        </p:txBody>
      </p:sp>
      <p:sp>
        <p:nvSpPr>
          <p:cNvPr id="25" name="对话气泡: 矩形 24">
            <a:extLst>
              <a:ext uri="{FF2B5EF4-FFF2-40B4-BE49-F238E27FC236}">
                <a16:creationId xmlns:a16="http://schemas.microsoft.com/office/drawing/2014/main" id="{FD277432-91FD-41A2-8DB1-ABE105708C95}"/>
              </a:ext>
            </a:extLst>
          </p:cNvPr>
          <p:cNvSpPr/>
          <p:nvPr/>
        </p:nvSpPr>
        <p:spPr>
          <a:xfrm>
            <a:off x="4407440" y="3567258"/>
            <a:ext cx="3464256" cy="700025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这里输入预收的金额</a:t>
            </a:r>
          </a:p>
        </p:txBody>
      </p:sp>
      <p:sp>
        <p:nvSpPr>
          <p:cNvPr id="27" name="对话气泡: 矩形 26">
            <a:extLst>
              <a:ext uri="{FF2B5EF4-FFF2-40B4-BE49-F238E27FC236}">
                <a16:creationId xmlns:a16="http://schemas.microsoft.com/office/drawing/2014/main" id="{BC5FA0E2-5DDE-4C8B-A984-5AD446E5BFF4}"/>
              </a:ext>
            </a:extLst>
          </p:cNvPr>
          <p:cNvSpPr/>
          <p:nvPr/>
        </p:nvSpPr>
        <p:spPr>
          <a:xfrm>
            <a:off x="8413584" y="4718364"/>
            <a:ext cx="2212930" cy="1012598"/>
          </a:xfrm>
          <a:prstGeom prst="wedgeRectCallout">
            <a:avLst>
              <a:gd name="adj1" fmla="val -8844"/>
              <a:gd name="adj2" fmla="val -469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这里显示已经被收款单取用的金额</a:t>
            </a: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9659E2BC-88D8-409D-A420-38862D1787A8}"/>
              </a:ext>
            </a:extLst>
          </p:cNvPr>
          <p:cNvCxnSpPr>
            <a:cxnSpLocks/>
          </p:cNvCxnSpPr>
          <p:nvPr/>
        </p:nvCxnSpPr>
        <p:spPr>
          <a:xfrm flipH="1">
            <a:off x="7230359" y="5244736"/>
            <a:ext cx="1183225" cy="2982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63101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32DE574-1B8C-4E61-A3E7-BFB65A7C7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49" y="1045380"/>
            <a:ext cx="10014461" cy="571599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收款单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4287120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系统可以根据收款单中的任何信息进行查询，包括单号、日期、客户名称、检索码、业务员、产品等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78090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模糊查询指只要包含值中内容即满足条件，如图只要收款账户是现金帐都会检索出来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954149" y="3131556"/>
            <a:ext cx="663469" cy="19744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2995064"/>
            <a:ext cx="1719269" cy="13730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点新增进入收款单录入界面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270342" y="831051"/>
            <a:ext cx="1027218" cy="4616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6004874" y="2676191"/>
            <a:ext cx="1495722" cy="104094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收款单信息可以导出到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4977353" y="1432875"/>
            <a:ext cx="2490249" cy="11031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57914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A060F0-C1FD-4035-8435-CEFF937E4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211" y="938133"/>
            <a:ext cx="8379188" cy="593010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收款单录入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从销售单或销售退货单生成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5045039" y="4196965"/>
            <a:ext cx="2106010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选择收款账户，输入现付金额即可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9450449" y="938133"/>
            <a:ext cx="2627353" cy="1437188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在销售单或销售退货单中点收款单，系统自动生成当前销售单或退货单对应的收款单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7151049" y="1257325"/>
            <a:ext cx="2384242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3033532" y="3006168"/>
            <a:ext cx="1988193" cy="138890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787870" y="4806286"/>
            <a:ext cx="313367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收款单中的产品明细和销售单中产品明细保持一致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1420329" y="3787313"/>
            <a:ext cx="0" cy="10338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单据需审核才生效，审核后对应的销售单或退货单收款标志将显示已收款，审核后不允许修改，如需修改按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H="1">
            <a:off x="8982944" y="2372804"/>
            <a:ext cx="1348032" cy="4524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箭头: 直角双向 21">
            <a:extLst>
              <a:ext uri="{FF2B5EF4-FFF2-40B4-BE49-F238E27FC236}">
                <a16:creationId xmlns:a16="http://schemas.microsoft.com/office/drawing/2014/main" id="{FC41C4AD-FC55-43AD-9548-0BF524D98522}"/>
              </a:ext>
            </a:extLst>
          </p:cNvPr>
          <p:cNvSpPr/>
          <p:nvPr/>
        </p:nvSpPr>
        <p:spPr>
          <a:xfrm flipH="1">
            <a:off x="956583" y="2993924"/>
            <a:ext cx="1071398" cy="989938"/>
          </a:xfrm>
          <a:prstGeom prst="leftUpArrow">
            <a:avLst>
              <a:gd name="adj1" fmla="val 11910"/>
              <a:gd name="adj2" fmla="val 25000"/>
              <a:gd name="adj3" fmla="val 255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3A5F6F7F-CD3C-4EA5-9500-CABC82E5FC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7410" y="5524107"/>
            <a:ext cx="1988992" cy="113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53353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187BBB-5009-4787-9286-C08B2D78E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122" y="938133"/>
            <a:ext cx="7905724" cy="591986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收款单录入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选择应收账款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763993" y="2811830"/>
            <a:ext cx="2106010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选择付款账户，输入现付金额即可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9450449" y="938133"/>
            <a:ext cx="2627353" cy="1437188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在收款单界面点选择账款，选入对应一笔或多笔应收账款进行收款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>
            <a:off x="6096000" y="1257326"/>
            <a:ext cx="3439291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2525221" y="2474484"/>
            <a:ext cx="1238772" cy="8834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760974" y="5366957"/>
            <a:ext cx="313367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付款单中的产品明细和采购单中产品明细保持一致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1853962" y="4571095"/>
            <a:ext cx="0" cy="10338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单据需审核才生效，审核后对应的销售单或退货单收款标志将显示已收款，审核后不允许修改，如需修改按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H="1">
            <a:off x="8428009" y="1935607"/>
            <a:ext cx="1029459" cy="35510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箭头: 直角双向 21">
            <a:extLst>
              <a:ext uri="{FF2B5EF4-FFF2-40B4-BE49-F238E27FC236}">
                <a16:creationId xmlns:a16="http://schemas.microsoft.com/office/drawing/2014/main" id="{FC41C4AD-FC55-43AD-9548-0BF524D98522}"/>
              </a:ext>
            </a:extLst>
          </p:cNvPr>
          <p:cNvSpPr/>
          <p:nvPr/>
        </p:nvSpPr>
        <p:spPr>
          <a:xfrm flipH="1">
            <a:off x="1453823" y="3178127"/>
            <a:ext cx="1071398" cy="1714383"/>
          </a:xfrm>
          <a:prstGeom prst="leftUpArrow">
            <a:avLst>
              <a:gd name="adj1" fmla="val 11910"/>
              <a:gd name="adj2" fmla="val 25000"/>
              <a:gd name="adj3" fmla="val 255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0BF00436-426A-44AF-97DE-3158F9318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7410" y="5524107"/>
            <a:ext cx="1988992" cy="113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66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2BE537-239B-40B5-9472-67385BEAE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9900"/>
            <a:ext cx="10515600" cy="659725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创建账套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CDB8366A-68EF-4184-B94F-657012BA4A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943" y="1539928"/>
            <a:ext cx="3840813" cy="30711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36E2D30-D4A7-4B04-9D1E-577CB63B5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593" y="1572300"/>
            <a:ext cx="3840813" cy="307112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D08F496-A5DF-4567-AC18-13098097D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6406" y="1572300"/>
            <a:ext cx="4107536" cy="28729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A9B02CC-40A3-47C1-8FE1-3BEFEA8A3D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943" y="5090629"/>
            <a:ext cx="3657917" cy="145554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3D1D179-E63C-4237-8BD7-34DFF2345BD2}"/>
              </a:ext>
            </a:extLst>
          </p:cNvPr>
          <p:cNvSpPr txBox="1"/>
          <p:nvPr/>
        </p:nvSpPr>
        <p:spPr>
          <a:xfrm>
            <a:off x="838200" y="907217"/>
            <a:ext cx="100206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系统开始创建账套，创建成功后点确定，然后登录，选择管理员登录，默认口令为空</a:t>
            </a:r>
          </a:p>
        </p:txBody>
      </p:sp>
    </p:spTree>
    <p:extLst>
      <p:ext uri="{BB962C8B-B14F-4D97-AF65-F5344CB8AC3E}">
        <p14:creationId xmlns:p14="http://schemas.microsoft.com/office/powerpoint/2010/main" val="356719665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9CCFB0-9C84-4B79-AE8B-02A6B14611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940" y="954467"/>
            <a:ext cx="8256273" cy="590353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收款单录入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选择发票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103516" y="3683366"/>
            <a:ext cx="2106010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选择收款账户，输入现收金额即可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9336253" y="938133"/>
            <a:ext cx="2741550" cy="1220605"/>
          </a:xfrm>
          <a:prstGeom prst="wedgeRectCallout">
            <a:avLst>
              <a:gd name="adj1" fmla="val 13663"/>
              <a:gd name="adj2" fmla="val -42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在收款单界面点选择发票，根据销项发票进行收款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>
            <a:off x="6721311" y="1257326"/>
            <a:ext cx="2813981" cy="907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2302590" y="2390158"/>
            <a:ext cx="1800926" cy="183928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4613225"/>
            <a:ext cx="313367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收款单中的产品明细和销售单中产品明细保持一致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2221607" y="3562427"/>
            <a:ext cx="0" cy="10338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单据需审核才生效，审核后对应的销售单或退货单收款标志将显示已收款，审核后不允许修改，如需修改按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H="1">
            <a:off x="8428009" y="1935607"/>
            <a:ext cx="1029459" cy="35510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箭头: 直角双向 21">
            <a:extLst>
              <a:ext uri="{FF2B5EF4-FFF2-40B4-BE49-F238E27FC236}">
                <a16:creationId xmlns:a16="http://schemas.microsoft.com/office/drawing/2014/main" id="{FC41C4AD-FC55-43AD-9548-0BF524D98522}"/>
              </a:ext>
            </a:extLst>
          </p:cNvPr>
          <p:cNvSpPr/>
          <p:nvPr/>
        </p:nvSpPr>
        <p:spPr>
          <a:xfrm flipH="1">
            <a:off x="1970201" y="3178127"/>
            <a:ext cx="555019" cy="573741"/>
          </a:xfrm>
          <a:prstGeom prst="leftUpArrow">
            <a:avLst>
              <a:gd name="adj1" fmla="val 11910"/>
              <a:gd name="adj2" fmla="val 25000"/>
              <a:gd name="adj3" fmla="val 255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6945B59B-4634-4D64-86B7-48248BE39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7410" y="5524107"/>
            <a:ext cx="1988992" cy="113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9428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401B634-E257-458F-896C-BEB600CEC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260" y="966742"/>
            <a:ext cx="7929902" cy="579227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收款单录入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预收冲抵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69682" y="3702154"/>
            <a:ext cx="343135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选入应收账款后，可以直接输入现收金额，有预收款的，可以选择预收款，然后输入取用金额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2554723" y="2465227"/>
            <a:ext cx="1462709" cy="13096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单据需审核才生效，审核后对应的销售单或退货单收款标志将显示已收款，审核后不允许修改，如需修改按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>
            <a:off x="3373266" y="4533768"/>
            <a:ext cx="2009439" cy="68868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8A7F40A9-488D-4B2F-9D73-66F121C9E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7410" y="5524107"/>
            <a:ext cx="1988992" cy="113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067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2522E3-0335-483D-852C-048DA9BDE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13" y="989443"/>
            <a:ext cx="7916567" cy="578253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收款单录入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自动收款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555359" y="3693090"/>
            <a:ext cx="6334813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一般情况下收款单需选择对应的销售单进行收款，也可以直接输入收款金额，点自动收款，让系统自动去对应销售单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619060" y="2383426"/>
            <a:ext cx="519243" cy="13096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单据需审核才生效，审核后对应的销售单或退货单收款标志将显示已收款或部分收款，审核后不允许修改，如需修改按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V="1">
            <a:off x="3514668" y="2392490"/>
            <a:ext cx="2581332" cy="134412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A82276D-78D0-4F98-9BCE-2EE837383819}"/>
              </a:ext>
            </a:extLst>
          </p:cNvPr>
          <p:cNvCxnSpPr>
            <a:cxnSpLocks/>
          </p:cNvCxnSpPr>
          <p:nvPr/>
        </p:nvCxnSpPr>
        <p:spPr>
          <a:xfrm flipV="1">
            <a:off x="5769204" y="3176090"/>
            <a:ext cx="777642" cy="56052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D8EC1AD6-C20F-4B4A-846A-36425B002F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3350" y="5473816"/>
            <a:ext cx="1981372" cy="116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73388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92627C6-245A-4308-A079-3827F3D7F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441" y="946144"/>
            <a:ext cx="8093612" cy="591185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收款单录入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折让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602557" y="3878611"/>
            <a:ext cx="7070103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当实际需收款金额比销售金额少，我们把这个叫做折让。比如销售单</a:t>
            </a:r>
            <a:r>
              <a:rPr lang="en-US" altLang="zh-CN" dirty="0"/>
              <a:t>44891.5</a:t>
            </a:r>
            <a:r>
              <a:rPr lang="zh-CN" altLang="en-US" dirty="0"/>
              <a:t>元，实际需收款</a:t>
            </a:r>
            <a:r>
              <a:rPr lang="en-US" altLang="zh-CN" dirty="0"/>
              <a:t>44890</a:t>
            </a:r>
            <a:r>
              <a:rPr lang="zh-CN" altLang="en-US" dirty="0"/>
              <a:t>元，差额</a:t>
            </a:r>
            <a:r>
              <a:rPr lang="en-US" altLang="zh-CN" dirty="0"/>
              <a:t>1.5</a:t>
            </a:r>
            <a:r>
              <a:rPr lang="zh-CN" altLang="en-US" dirty="0"/>
              <a:t>就是折让。只需在明细的折让金额中输入</a:t>
            </a:r>
            <a:r>
              <a:rPr lang="en-US" altLang="zh-CN" dirty="0"/>
              <a:t>1.5</a:t>
            </a:r>
            <a:r>
              <a:rPr lang="zh-CN" altLang="en-US" dirty="0"/>
              <a:t>，然后现收金额输入实际要收取的金额</a:t>
            </a:r>
            <a:r>
              <a:rPr lang="en-US" altLang="zh-CN" dirty="0"/>
              <a:t>44890</a:t>
            </a:r>
            <a:r>
              <a:rPr lang="zh-CN" altLang="en-US" dirty="0"/>
              <a:t>即可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2111604" y="2403835"/>
            <a:ext cx="358219" cy="14747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93350" y="3066923"/>
            <a:ext cx="2741551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单据需审核才生效，审核后对应的销售单或退货单收款标志将显示已收款，审核后不允许修改，如需修改按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0E58EA7-0CF1-43B9-A3E0-EBBFDDAE3CDA}"/>
              </a:ext>
            </a:extLst>
          </p:cNvPr>
          <p:cNvCxnSpPr>
            <a:cxnSpLocks/>
          </p:cNvCxnSpPr>
          <p:nvPr/>
        </p:nvCxnSpPr>
        <p:spPr>
          <a:xfrm flipV="1">
            <a:off x="7334054" y="2780907"/>
            <a:ext cx="546754" cy="13663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6104D725-6447-47BC-B168-4D05D6F873EC}"/>
              </a:ext>
            </a:extLst>
          </p:cNvPr>
          <p:cNvCxnSpPr>
            <a:cxnSpLocks/>
          </p:cNvCxnSpPr>
          <p:nvPr/>
        </p:nvCxnSpPr>
        <p:spPr>
          <a:xfrm flipH="1">
            <a:off x="10206716" y="4743040"/>
            <a:ext cx="238183" cy="7810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A0599855-8A1E-427F-BF77-23C8CAF8BF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7410" y="5524107"/>
            <a:ext cx="1988992" cy="113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2817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CC58FC-BF15-41A3-A5CE-1AD20F5DF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0091"/>
            <a:ext cx="7155800" cy="539053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其他收入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10313" y="3429000"/>
            <a:ext cx="2545629" cy="632136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输入收入金额</a:t>
            </a:r>
          </a:p>
        </p:txBody>
      </p: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8280430" y="991352"/>
            <a:ext cx="3305112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其他收支只涉及账户余额，不涉及进销存。提供收支一览表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F63C4CFA-438E-4FBA-AC47-C9FD47389CEC}"/>
              </a:ext>
            </a:extLst>
          </p:cNvPr>
          <p:cNvCxnSpPr>
            <a:cxnSpLocks/>
          </p:cNvCxnSpPr>
          <p:nvPr/>
        </p:nvCxnSpPr>
        <p:spPr>
          <a:xfrm>
            <a:off x="2177592" y="3997923"/>
            <a:ext cx="103696" cy="14234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BD687B1A-C1EA-44D0-8845-71C6C9B5570C}"/>
              </a:ext>
            </a:extLst>
          </p:cNvPr>
          <p:cNvCxnSpPr>
            <a:cxnSpLocks/>
          </p:cNvCxnSpPr>
          <p:nvPr/>
        </p:nvCxnSpPr>
        <p:spPr>
          <a:xfrm flipH="1">
            <a:off x="8936610" y="2633452"/>
            <a:ext cx="325824" cy="136447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A1104503-0C3C-4AD2-8D85-5413D43AB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056" y="3997923"/>
            <a:ext cx="6301107" cy="214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7790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C03F5E9-389C-4667-8EC7-49E4665B3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836" y="991352"/>
            <a:ext cx="8399237" cy="572053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货运单位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10313" y="3429000"/>
            <a:ext cx="3271493" cy="632136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点新增，输入相关信息后保存</a:t>
            </a:r>
          </a:p>
        </p:txBody>
      </p: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8657503" y="1245876"/>
            <a:ext cx="3305112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设置货运单位名称、期初金额、对应打印模板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F63C4CFA-438E-4FBA-AC47-C9FD47389CEC}"/>
              </a:ext>
            </a:extLst>
          </p:cNvPr>
          <p:cNvCxnSpPr>
            <a:cxnSpLocks/>
          </p:cNvCxnSpPr>
          <p:nvPr/>
        </p:nvCxnSpPr>
        <p:spPr>
          <a:xfrm flipH="1" flipV="1">
            <a:off x="1329180" y="1308527"/>
            <a:ext cx="659876" cy="212047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BD687B1A-C1EA-44D0-8845-71C6C9B5570C}"/>
              </a:ext>
            </a:extLst>
          </p:cNvPr>
          <p:cNvCxnSpPr>
            <a:cxnSpLocks/>
          </p:cNvCxnSpPr>
          <p:nvPr/>
        </p:nvCxnSpPr>
        <p:spPr>
          <a:xfrm flipH="1">
            <a:off x="4939645" y="2887976"/>
            <a:ext cx="4043682" cy="272414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69090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4EF8C5C-DB48-47F7-B4A7-38B13872F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942" y="973040"/>
            <a:ext cx="8210305" cy="588496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货运单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5040984"/>
            <a:ext cx="3799788" cy="632136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选择货运单位，输入单号及运费</a:t>
            </a:r>
          </a:p>
        </p:txBody>
      </p: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153427" y="1404594"/>
            <a:ext cx="2875176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在销售出库单上点发货按钮，系统自动生成一笔货运单，选择货运单位，填入单号、运费金额即可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F63C4CFA-438E-4FBA-AC47-C9FD47389CEC}"/>
              </a:ext>
            </a:extLst>
          </p:cNvPr>
          <p:cNvCxnSpPr>
            <a:cxnSpLocks/>
          </p:cNvCxnSpPr>
          <p:nvPr/>
        </p:nvCxnSpPr>
        <p:spPr>
          <a:xfrm flipV="1">
            <a:off x="2111572" y="3429000"/>
            <a:ext cx="1696857" cy="167561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BD687B1A-C1EA-44D0-8845-71C6C9B5570C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6523349" y="1404594"/>
            <a:ext cx="2630078" cy="8210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F8C025C5-68CF-4E7F-ACF3-BB88CC17679E}"/>
              </a:ext>
            </a:extLst>
          </p:cNvPr>
          <p:cNvCxnSpPr>
            <a:cxnSpLocks/>
          </p:cNvCxnSpPr>
          <p:nvPr/>
        </p:nvCxnSpPr>
        <p:spPr>
          <a:xfrm flipV="1">
            <a:off x="3472761" y="3590827"/>
            <a:ext cx="1696857" cy="167561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0329EDF6-0DA3-4DF1-8DD0-121D0CDA9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5267" y="5104616"/>
            <a:ext cx="2263336" cy="1226926"/>
          </a:xfrm>
          <a:prstGeom prst="rect">
            <a:avLst/>
          </a:prstGeom>
        </p:spPr>
      </p:pic>
      <p:sp>
        <p:nvSpPr>
          <p:cNvPr id="15" name="对话气泡: 矩形 14">
            <a:extLst>
              <a:ext uri="{FF2B5EF4-FFF2-40B4-BE49-F238E27FC236}">
                <a16:creationId xmlns:a16="http://schemas.microsoft.com/office/drawing/2014/main" id="{E08BFD5C-48A2-4AC2-A3D8-AAC8C345683E}"/>
              </a:ext>
            </a:extLst>
          </p:cNvPr>
          <p:cNvSpPr/>
          <p:nvPr/>
        </p:nvSpPr>
        <p:spPr>
          <a:xfrm>
            <a:off x="9587060" y="3590827"/>
            <a:ext cx="2393261" cy="632136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货运单审核后，对应销售单显示已发货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7E7B7DCC-B499-48A7-A90C-52E0A0EF4131}"/>
              </a:ext>
            </a:extLst>
          </p:cNvPr>
          <p:cNvCxnSpPr>
            <a:cxnSpLocks/>
            <a:stCxn id="15" idx="2"/>
          </p:cNvCxnSpPr>
          <p:nvPr/>
        </p:nvCxnSpPr>
        <p:spPr>
          <a:xfrm flipH="1">
            <a:off x="10612059" y="4222963"/>
            <a:ext cx="171632" cy="145015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36909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C9049EE-04FB-47D0-97F2-4B40356BF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449" y="979758"/>
            <a:ext cx="7547075" cy="585427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货运付款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1908535" y="2860274"/>
            <a:ext cx="3799788" cy="632136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点新增，选择货运单位，自动提示当前应付，输入实付金额即可</a:t>
            </a:r>
          </a:p>
        </p:txBody>
      </p: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455610" y="1941922"/>
            <a:ext cx="2486566" cy="1642100"/>
          </a:xfrm>
          <a:prstGeom prst="wedgeRectCallout">
            <a:avLst>
              <a:gd name="adj1" fmla="val 3108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对应报表请查看</a:t>
            </a:r>
            <a:endParaRPr lang="en-US" altLang="zh-CN" dirty="0"/>
          </a:p>
          <a:p>
            <a:r>
              <a:rPr lang="zh-CN" altLang="en-US" dirty="0"/>
              <a:t>报表分析</a:t>
            </a:r>
            <a:r>
              <a:rPr lang="en-US" altLang="zh-CN" dirty="0"/>
              <a:t>-&gt;</a:t>
            </a:r>
          </a:p>
          <a:p>
            <a:r>
              <a:rPr lang="zh-CN" altLang="en-US" dirty="0"/>
              <a:t>应付账款报表</a:t>
            </a:r>
            <a:r>
              <a:rPr lang="en-US" altLang="zh-CN" dirty="0"/>
              <a:t>-&gt;</a:t>
            </a:r>
          </a:p>
          <a:p>
            <a:r>
              <a:rPr lang="zh-CN" altLang="en-US" dirty="0"/>
              <a:t>货运应付账款统计报表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F63C4CFA-438E-4FBA-AC47-C9FD47389CEC}"/>
              </a:ext>
            </a:extLst>
          </p:cNvPr>
          <p:cNvCxnSpPr>
            <a:cxnSpLocks/>
          </p:cNvCxnSpPr>
          <p:nvPr/>
        </p:nvCxnSpPr>
        <p:spPr>
          <a:xfrm flipH="1" flipV="1">
            <a:off x="2139884" y="1371078"/>
            <a:ext cx="615592" cy="15067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F8C025C5-68CF-4E7F-ACF3-BB88CC17679E}"/>
              </a:ext>
            </a:extLst>
          </p:cNvPr>
          <p:cNvCxnSpPr>
            <a:cxnSpLocks/>
          </p:cNvCxnSpPr>
          <p:nvPr/>
        </p:nvCxnSpPr>
        <p:spPr>
          <a:xfrm flipH="1">
            <a:off x="3601039" y="3492410"/>
            <a:ext cx="348938" cy="275756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A093ED3A-E5E9-4D6F-ADDC-51CA85E24E63}"/>
              </a:ext>
            </a:extLst>
          </p:cNvPr>
          <p:cNvCxnSpPr>
            <a:cxnSpLocks/>
          </p:cNvCxnSpPr>
          <p:nvPr/>
        </p:nvCxnSpPr>
        <p:spPr>
          <a:xfrm>
            <a:off x="4232635" y="3492410"/>
            <a:ext cx="2017336" cy="170774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970485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A7F8284-C9F0-4464-9A37-C5DBFE9B5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067" y="961535"/>
            <a:ext cx="8454396" cy="589646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销售管理</a:t>
            </a:r>
            <a:r>
              <a:rPr lang="en-US" altLang="zh-CN" sz="3200" dirty="0"/>
              <a:t>-</a:t>
            </a:r>
            <a:r>
              <a:rPr lang="zh-CN" altLang="en-US" sz="3200" dirty="0"/>
              <a:t>货运应付账款统计报表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1018094" y="4669386"/>
            <a:ext cx="7965649" cy="632136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选择日期，点查找，系统自动统计货运单位的应付账款</a:t>
            </a:r>
          </a:p>
        </p:txBody>
      </p: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5501265" y="2343202"/>
            <a:ext cx="2486566" cy="1642100"/>
          </a:xfrm>
          <a:prstGeom prst="wedgeRectCallout">
            <a:avLst>
              <a:gd name="adj1" fmla="val 3108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点明细，查看账款明细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F63C4CFA-438E-4FBA-AC47-C9FD47389CEC}"/>
              </a:ext>
            </a:extLst>
          </p:cNvPr>
          <p:cNvCxnSpPr>
            <a:cxnSpLocks/>
          </p:cNvCxnSpPr>
          <p:nvPr/>
        </p:nvCxnSpPr>
        <p:spPr>
          <a:xfrm flipV="1">
            <a:off x="1434491" y="1328834"/>
            <a:ext cx="0" cy="3308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F8C025C5-68CF-4E7F-ACF3-BB88CC17679E}"/>
              </a:ext>
            </a:extLst>
          </p:cNvPr>
          <p:cNvCxnSpPr>
            <a:cxnSpLocks/>
          </p:cNvCxnSpPr>
          <p:nvPr/>
        </p:nvCxnSpPr>
        <p:spPr>
          <a:xfrm>
            <a:off x="1404594" y="4867889"/>
            <a:ext cx="527901" cy="175915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A093ED3A-E5E9-4D6F-ADDC-51CA85E24E63}"/>
              </a:ext>
            </a:extLst>
          </p:cNvPr>
          <p:cNvCxnSpPr>
            <a:cxnSpLocks/>
          </p:cNvCxnSpPr>
          <p:nvPr/>
        </p:nvCxnSpPr>
        <p:spPr>
          <a:xfrm flipV="1">
            <a:off x="8031637" y="1659118"/>
            <a:ext cx="311085" cy="30717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1FC825EE-2CBE-46D8-B154-4531BF52F570}"/>
              </a:ext>
            </a:extLst>
          </p:cNvPr>
          <p:cNvCxnSpPr>
            <a:cxnSpLocks/>
          </p:cNvCxnSpPr>
          <p:nvPr/>
        </p:nvCxnSpPr>
        <p:spPr>
          <a:xfrm flipH="1">
            <a:off x="4788816" y="3076769"/>
            <a:ext cx="712450" cy="652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D4E94B94-0066-4EFC-830B-A1A1DFA1E85C}"/>
              </a:ext>
            </a:extLst>
          </p:cNvPr>
          <p:cNvCxnSpPr>
            <a:cxnSpLocks/>
          </p:cNvCxnSpPr>
          <p:nvPr/>
        </p:nvCxnSpPr>
        <p:spPr>
          <a:xfrm flipH="1" flipV="1">
            <a:off x="2149311" y="1325057"/>
            <a:ext cx="3351954" cy="115419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349461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9">
            <a:extLst>
              <a:ext uri="{FF2B5EF4-FFF2-40B4-BE49-F238E27FC236}">
                <a16:creationId xmlns:a16="http://schemas.microsoft.com/office/drawing/2014/main" id="{9FBBB8E6-18B8-4FE8-BA34-1A8BB8C6EA60}"/>
              </a:ext>
            </a:extLst>
          </p:cNvPr>
          <p:cNvSpPr/>
          <p:nvPr/>
        </p:nvSpPr>
        <p:spPr>
          <a:xfrm>
            <a:off x="6289250" y="2618031"/>
            <a:ext cx="1440000" cy="360000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入库单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E1924C35-7A7A-47E0-97B7-028481828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0438" y="1057707"/>
            <a:ext cx="8420373" cy="816023"/>
          </a:xfrm>
          <a:prstGeom prst="rect">
            <a:avLst/>
          </a:prstGeom>
          <a:gradFill rotWithShape="0">
            <a:gsLst>
              <a:gs pos="0">
                <a:srgbClr val="83ACFF"/>
              </a:gs>
              <a:gs pos="100000">
                <a:srgbClr val="DDF2FF"/>
              </a:gs>
            </a:gsLst>
            <a:lin ang="5400000" scaled="1"/>
          </a:gradFill>
          <a:ln w="9525">
            <a:solidFill>
              <a:srgbClr val="33CCCC"/>
            </a:solidFill>
            <a:miter lim="800000"/>
          </a:ln>
          <a:effectLst>
            <a:outerShdw dist="89803" dir="2700000" algn="ctr" rotWithShape="0">
              <a:srgbClr val="808080"/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3200" dirty="0">
                <a:latin typeface="Microsoft YaHei" panose="020B0503020204020204" charset="-122"/>
                <a:ea typeface="Microsoft YaHei" panose="020B0503020204020204" charset="-122"/>
              </a:rPr>
              <a:t>库存管理流程</a:t>
            </a:r>
            <a:endParaRPr lang="en-US" altLang="ja-JP" sz="32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14" name="正方形/長方形 9">
            <a:extLst>
              <a:ext uri="{FF2B5EF4-FFF2-40B4-BE49-F238E27FC236}">
                <a16:creationId xmlns:a16="http://schemas.microsoft.com/office/drawing/2014/main" id="{ED2980FE-3CE3-4EC0-B1DD-B55CCD2D8A28}"/>
              </a:ext>
            </a:extLst>
          </p:cNvPr>
          <p:cNvSpPr/>
          <p:nvPr/>
        </p:nvSpPr>
        <p:spPr>
          <a:xfrm>
            <a:off x="6289250" y="3558785"/>
            <a:ext cx="1440000" cy="36000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出库单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5" name="正方形/長方形 9">
            <a:extLst>
              <a:ext uri="{FF2B5EF4-FFF2-40B4-BE49-F238E27FC236}">
                <a16:creationId xmlns:a16="http://schemas.microsoft.com/office/drawing/2014/main" id="{D7EB1572-AC08-4A97-90EA-B961CE19ED05}"/>
              </a:ext>
            </a:extLst>
          </p:cNvPr>
          <p:cNvSpPr/>
          <p:nvPr/>
        </p:nvSpPr>
        <p:spPr>
          <a:xfrm>
            <a:off x="6308741" y="4499539"/>
            <a:ext cx="1440000" cy="360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调拨单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6" name="正方形/長方形 9">
            <a:extLst>
              <a:ext uri="{FF2B5EF4-FFF2-40B4-BE49-F238E27FC236}">
                <a16:creationId xmlns:a16="http://schemas.microsoft.com/office/drawing/2014/main" id="{DEE1776B-08D9-4C3E-B47B-AE2C5E09A8B3}"/>
              </a:ext>
            </a:extLst>
          </p:cNvPr>
          <p:cNvSpPr/>
          <p:nvPr/>
        </p:nvSpPr>
        <p:spPr>
          <a:xfrm>
            <a:off x="9034910" y="3855600"/>
            <a:ext cx="1440000" cy="36000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库存一览表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F90ED21F-F401-4BD5-B592-B29DD557C6A1}"/>
              </a:ext>
            </a:extLst>
          </p:cNvPr>
          <p:cNvCxnSpPr>
            <a:stCxn id="11" idx="3"/>
          </p:cNvCxnSpPr>
          <p:nvPr/>
        </p:nvCxnSpPr>
        <p:spPr>
          <a:xfrm>
            <a:off x="7729250" y="2798031"/>
            <a:ext cx="1296304" cy="112075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CAA5DCF1-7C97-44D6-A332-7D5010824091}"/>
              </a:ext>
            </a:extLst>
          </p:cNvPr>
          <p:cNvCxnSpPr/>
          <p:nvPr/>
        </p:nvCxnSpPr>
        <p:spPr>
          <a:xfrm>
            <a:off x="7719538" y="3782631"/>
            <a:ext cx="1306016" cy="21531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F7D9155B-BCB6-4404-9939-F091B5BA6197}"/>
              </a:ext>
            </a:extLst>
          </p:cNvPr>
          <p:cNvCxnSpPr/>
          <p:nvPr/>
        </p:nvCxnSpPr>
        <p:spPr>
          <a:xfrm flipV="1">
            <a:off x="7758097" y="4182591"/>
            <a:ext cx="1276813" cy="143770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">
            <a:extLst>
              <a:ext uri="{FF2B5EF4-FFF2-40B4-BE49-F238E27FC236}">
                <a16:creationId xmlns:a16="http://schemas.microsoft.com/office/drawing/2014/main" id="{5A19DCF9-923D-489F-90F7-B99DE3994B52}"/>
              </a:ext>
            </a:extLst>
          </p:cNvPr>
          <p:cNvSpPr txBox="1"/>
          <p:nvPr/>
        </p:nvSpPr>
        <p:spPr>
          <a:xfrm>
            <a:off x="1717090" y="2146838"/>
            <a:ext cx="3851919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/>
              <a:t>1</a:t>
            </a:r>
            <a:r>
              <a:rPr lang="zh-CN" altLang="en-US" sz="1400" dirty="0"/>
              <a:t>、不涉及账款的入库、出库在库存管理中操作</a:t>
            </a:r>
          </a:p>
        </p:txBody>
      </p:sp>
      <p:sp>
        <p:nvSpPr>
          <p:cNvPr id="24" name="TextBox 33">
            <a:extLst>
              <a:ext uri="{FF2B5EF4-FFF2-40B4-BE49-F238E27FC236}">
                <a16:creationId xmlns:a16="http://schemas.microsoft.com/office/drawing/2014/main" id="{045E6B61-4F6B-474B-B34D-6C0C3AD85823}"/>
              </a:ext>
            </a:extLst>
          </p:cNvPr>
          <p:cNvSpPr txBox="1"/>
          <p:nvPr/>
        </p:nvSpPr>
        <p:spPr>
          <a:xfrm>
            <a:off x="1717089" y="2785066"/>
            <a:ext cx="3851919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/>
              <a:t>2</a:t>
            </a:r>
            <a:r>
              <a:rPr lang="zh-CN" altLang="en-US" sz="1400" dirty="0"/>
              <a:t>、期初库存、自己生产的产品通过入库单入库</a:t>
            </a:r>
          </a:p>
        </p:txBody>
      </p:sp>
      <p:sp>
        <p:nvSpPr>
          <p:cNvPr id="25" name="TextBox 39">
            <a:extLst>
              <a:ext uri="{FF2B5EF4-FFF2-40B4-BE49-F238E27FC236}">
                <a16:creationId xmlns:a16="http://schemas.microsoft.com/office/drawing/2014/main" id="{C19A6788-70F1-4D2E-A735-C65BE1A1F7F1}"/>
              </a:ext>
            </a:extLst>
          </p:cNvPr>
          <p:cNvSpPr txBox="1"/>
          <p:nvPr/>
        </p:nvSpPr>
        <p:spPr>
          <a:xfrm>
            <a:off x="1748594" y="3423294"/>
            <a:ext cx="3635896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/>
              <a:t>3</a:t>
            </a:r>
            <a:r>
              <a:rPr lang="zh-CN" altLang="en-US" sz="1400" dirty="0"/>
              <a:t>、生产领料或产品报废通过出库单操作</a:t>
            </a:r>
          </a:p>
        </p:txBody>
      </p:sp>
      <p:sp>
        <p:nvSpPr>
          <p:cNvPr id="26" name="TextBox 41">
            <a:extLst>
              <a:ext uri="{FF2B5EF4-FFF2-40B4-BE49-F238E27FC236}">
                <a16:creationId xmlns:a16="http://schemas.microsoft.com/office/drawing/2014/main" id="{95E33E0B-E208-4178-A622-82B7B9D6250A}"/>
              </a:ext>
            </a:extLst>
          </p:cNvPr>
          <p:cNvSpPr txBox="1"/>
          <p:nvPr/>
        </p:nvSpPr>
        <p:spPr>
          <a:xfrm>
            <a:off x="1737691" y="4061522"/>
            <a:ext cx="3635896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/>
              <a:t>4</a:t>
            </a:r>
            <a:r>
              <a:rPr lang="zh-CN" altLang="en-US" sz="1400" dirty="0"/>
              <a:t>、仓库直接调拨，通过调拨单操作</a:t>
            </a:r>
          </a:p>
        </p:txBody>
      </p:sp>
      <p:sp>
        <p:nvSpPr>
          <p:cNvPr id="27" name="正方形/長方形 9">
            <a:extLst>
              <a:ext uri="{FF2B5EF4-FFF2-40B4-BE49-F238E27FC236}">
                <a16:creationId xmlns:a16="http://schemas.microsoft.com/office/drawing/2014/main" id="{D5D927ED-FE15-46A5-980C-3681FC43B8EE}"/>
              </a:ext>
            </a:extLst>
          </p:cNvPr>
          <p:cNvSpPr/>
          <p:nvPr/>
        </p:nvSpPr>
        <p:spPr>
          <a:xfrm>
            <a:off x="6289250" y="5440292"/>
            <a:ext cx="1440000" cy="360000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盘点单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28" name="TextBox 51">
            <a:extLst>
              <a:ext uri="{FF2B5EF4-FFF2-40B4-BE49-F238E27FC236}">
                <a16:creationId xmlns:a16="http://schemas.microsoft.com/office/drawing/2014/main" id="{4A82374C-FA9E-4E89-946A-579409CD222B}"/>
              </a:ext>
            </a:extLst>
          </p:cNvPr>
          <p:cNvSpPr txBox="1"/>
          <p:nvPr/>
        </p:nvSpPr>
        <p:spPr>
          <a:xfrm>
            <a:off x="1748594" y="4699749"/>
            <a:ext cx="363589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/>
              <a:t>5</a:t>
            </a:r>
            <a:r>
              <a:rPr lang="zh-CN" altLang="en-US" sz="1400" dirty="0"/>
              <a:t>、当帐存和实存不一致时，通过盘点单调整库存。</a:t>
            </a: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ACB5ACD9-4A08-4687-AC3F-9311B2FAF5B2}"/>
              </a:ext>
            </a:extLst>
          </p:cNvPr>
          <p:cNvCxnSpPr>
            <a:stCxn id="15" idx="3"/>
          </p:cNvCxnSpPr>
          <p:nvPr/>
        </p:nvCxnSpPr>
        <p:spPr>
          <a:xfrm flipV="1">
            <a:off x="7748741" y="4098785"/>
            <a:ext cx="1276813" cy="58075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61">
            <a:extLst>
              <a:ext uri="{FF2B5EF4-FFF2-40B4-BE49-F238E27FC236}">
                <a16:creationId xmlns:a16="http://schemas.microsoft.com/office/drawing/2014/main" id="{C07FB1CE-B78C-4528-A523-E44B30955B39}"/>
              </a:ext>
            </a:extLst>
          </p:cNvPr>
          <p:cNvSpPr txBox="1"/>
          <p:nvPr/>
        </p:nvSpPr>
        <p:spPr>
          <a:xfrm>
            <a:off x="8053794" y="27980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/>
              <a:t>增加库存</a:t>
            </a:r>
          </a:p>
        </p:txBody>
      </p:sp>
      <p:sp>
        <p:nvSpPr>
          <p:cNvPr id="31" name="TextBox 76">
            <a:extLst>
              <a:ext uri="{FF2B5EF4-FFF2-40B4-BE49-F238E27FC236}">
                <a16:creationId xmlns:a16="http://schemas.microsoft.com/office/drawing/2014/main" id="{7716E198-DBE7-4C76-BC34-8A0DAE153414}"/>
              </a:ext>
            </a:extLst>
          </p:cNvPr>
          <p:cNvSpPr txBox="1"/>
          <p:nvPr/>
        </p:nvSpPr>
        <p:spPr>
          <a:xfrm>
            <a:off x="8485135" y="4859539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/>
              <a:t>调整为实际库存</a:t>
            </a:r>
          </a:p>
        </p:txBody>
      </p:sp>
      <p:sp>
        <p:nvSpPr>
          <p:cNvPr id="32" name="TextBox 77">
            <a:extLst>
              <a:ext uri="{FF2B5EF4-FFF2-40B4-BE49-F238E27FC236}">
                <a16:creationId xmlns:a16="http://schemas.microsoft.com/office/drawing/2014/main" id="{3A4ABE8C-2079-4362-9DE1-6856D563D4B8}"/>
              </a:ext>
            </a:extLst>
          </p:cNvPr>
          <p:cNvSpPr txBox="1"/>
          <p:nvPr/>
        </p:nvSpPr>
        <p:spPr>
          <a:xfrm>
            <a:off x="7746549" y="410491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/>
              <a:t>调拨</a:t>
            </a:r>
          </a:p>
        </p:txBody>
      </p:sp>
      <p:sp>
        <p:nvSpPr>
          <p:cNvPr id="33" name="TextBox 78">
            <a:extLst>
              <a:ext uri="{FF2B5EF4-FFF2-40B4-BE49-F238E27FC236}">
                <a16:creationId xmlns:a16="http://schemas.microsoft.com/office/drawing/2014/main" id="{A536C4DD-0D96-4CD5-A3A0-03A82ED26B5C}"/>
              </a:ext>
            </a:extLst>
          </p:cNvPr>
          <p:cNvSpPr txBox="1"/>
          <p:nvPr/>
        </p:nvSpPr>
        <p:spPr>
          <a:xfrm>
            <a:off x="7838882" y="353902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/>
              <a:t>减少库存</a:t>
            </a:r>
          </a:p>
        </p:txBody>
      </p:sp>
    </p:spTree>
    <p:extLst>
      <p:ext uri="{BB962C8B-B14F-4D97-AF65-F5344CB8AC3E}">
        <p14:creationId xmlns:p14="http://schemas.microsoft.com/office/powerpoint/2010/main" val="4134641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>
            <a:extLst>
              <a:ext uri="{FF2B5EF4-FFF2-40B4-BE49-F238E27FC236}">
                <a16:creationId xmlns:a16="http://schemas.microsoft.com/office/drawing/2014/main" id="{4023DBC9-95A4-4D0E-9874-E58B450344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383" y="1962871"/>
            <a:ext cx="3454101" cy="51663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Microsoft YaHei" panose="020B0503020204020204" charset="-122"/>
                <a:ea typeface="Microsoft YaHei" panose="020B0503020204020204" charset="-122"/>
              </a:rPr>
              <a:t>产品资料</a:t>
            </a:r>
            <a:endParaRPr lang="en-US" altLang="ja-JP" sz="20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20CC691F-2ED7-46D1-A880-6FE1FADF2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382" y="2984071"/>
            <a:ext cx="3454101" cy="53889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Microsoft YaHei" panose="020B0503020204020204" charset="-122"/>
                <a:ea typeface="Microsoft YaHei" panose="020B0503020204020204" charset="-122"/>
              </a:rPr>
              <a:t>客户资料</a:t>
            </a:r>
            <a:endParaRPr lang="en-US" altLang="ja-JP" sz="20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id="{B8D6086A-238B-48FF-B690-83C892DA9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382" y="4027531"/>
            <a:ext cx="3454101" cy="53889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Microsoft YaHei" panose="020B0503020204020204" charset="-122"/>
                <a:ea typeface="Microsoft YaHei" panose="020B0503020204020204" charset="-122"/>
              </a:rPr>
              <a:t>供应商资料</a:t>
            </a:r>
            <a:endParaRPr lang="en-US" altLang="ja-JP" sz="20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id="{3D41D788-9202-45D5-9F8A-927325E50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382" y="5123567"/>
            <a:ext cx="3454101" cy="53889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Microsoft YaHei" panose="020B0503020204020204" charset="-122"/>
                <a:ea typeface="Microsoft YaHei" panose="020B0503020204020204" charset="-122"/>
              </a:rPr>
              <a:t>员工资料</a:t>
            </a:r>
            <a:endParaRPr lang="en-US" altLang="ja-JP" sz="20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id="{A68AC48E-A1F3-4898-92C9-030B87292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4086" y="1984791"/>
            <a:ext cx="3454101" cy="53889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Microsoft YaHei" panose="020B0503020204020204" charset="-122"/>
                <a:ea typeface="Microsoft YaHei" panose="020B0503020204020204" charset="-122"/>
              </a:rPr>
              <a:t>员工权限</a:t>
            </a:r>
            <a:endParaRPr lang="en-US" altLang="ja-JP" sz="20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A59F6B86-F4A1-4259-AB92-BAD6369AF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4086" y="2995104"/>
            <a:ext cx="3454101" cy="53889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Microsoft YaHei" panose="020B0503020204020204" charset="-122"/>
                <a:ea typeface="Microsoft YaHei" panose="020B0503020204020204" charset="-122"/>
              </a:rPr>
              <a:t>仓库资料</a:t>
            </a:r>
            <a:endParaRPr lang="en-US" altLang="ja-JP" sz="20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E67884D4-0925-42FD-B94D-75A35D7526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5429" y="4013273"/>
            <a:ext cx="3454101" cy="53889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Microsoft YaHei" panose="020B0503020204020204" charset="-122"/>
                <a:ea typeface="Microsoft YaHei" panose="020B0503020204020204" charset="-122"/>
              </a:rPr>
              <a:t>账户资料</a:t>
            </a:r>
            <a:endParaRPr lang="en-US" altLang="ja-JP" sz="20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5" name="Rectangle 2">
            <a:extLst>
              <a:ext uri="{FF2B5EF4-FFF2-40B4-BE49-F238E27FC236}">
                <a16:creationId xmlns:a16="http://schemas.microsoft.com/office/drawing/2014/main" id="{347193A5-EB60-4FE6-8792-51C950428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4086" y="5123567"/>
            <a:ext cx="3454101" cy="53889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Microsoft YaHei" panose="020B0503020204020204" charset="-122"/>
                <a:ea typeface="Microsoft YaHei" panose="020B0503020204020204" charset="-122"/>
              </a:rPr>
              <a:t>下拉列表</a:t>
            </a:r>
            <a:endParaRPr lang="en-US" altLang="ja-JP" sz="20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6" name="Rectangle 2">
            <a:extLst>
              <a:ext uri="{FF2B5EF4-FFF2-40B4-BE49-F238E27FC236}">
                <a16:creationId xmlns:a16="http://schemas.microsoft.com/office/drawing/2014/main" id="{16B5FEDC-55CE-4308-A46D-A4AAA2444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6691" y="365125"/>
            <a:ext cx="8420373" cy="816023"/>
          </a:xfrm>
          <a:prstGeom prst="rect">
            <a:avLst/>
          </a:prstGeom>
          <a:gradFill rotWithShape="0">
            <a:gsLst>
              <a:gs pos="0">
                <a:srgbClr val="83ACFF"/>
              </a:gs>
              <a:gs pos="100000">
                <a:srgbClr val="DDF2FF"/>
              </a:gs>
            </a:gsLst>
            <a:lin ang="5400000" scaled="1"/>
          </a:gradFill>
          <a:ln w="9525">
            <a:solidFill>
              <a:srgbClr val="33CCCC"/>
            </a:solidFill>
            <a:miter lim="800000"/>
          </a:ln>
          <a:effectLst>
            <a:outerShdw dist="89803" dir="2700000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Microsoft YaHei" panose="020B0503020204020204" charset="-122"/>
                <a:ea typeface="Microsoft YaHei" panose="020B0503020204020204" charset="-122"/>
              </a:rPr>
              <a:t>基本资料模块</a:t>
            </a:r>
            <a:endParaRPr lang="en-US" altLang="ja-JP" sz="32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73583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7FC2A1B-BCCB-46CB-88C2-438CB729BD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67" y="1027522"/>
            <a:ext cx="10222084" cy="583047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入库单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4287120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系统可以根据入库单中的任何信息进行查询，包括单号、日期、手工单号、仓库、业务员、产品等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780907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模糊查询指只要包含值中内容即满足条件，如图只要品名中包含豆浆机的都会检索出来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V="1">
            <a:off x="6617619" y="2769305"/>
            <a:ext cx="135116" cy="233669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3633943"/>
            <a:ext cx="2121031" cy="73416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点新增进入入库单录入界面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741682" y="831051"/>
            <a:ext cx="555878" cy="36969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6004874" y="2676191"/>
            <a:ext cx="1495722" cy="104094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入库单信息可以导出到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5558604" y="1385814"/>
            <a:ext cx="1908999" cy="11502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33106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78A7CA-E7D6-49D7-B6E8-2981EEE08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643" y="939018"/>
            <a:ext cx="8763759" cy="583885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入库单录入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直接录入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989056" y="3429000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无销售属性的产品直接输入数量、单价即可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035231" y="5105994"/>
            <a:ext cx="2922308" cy="1041311"/>
          </a:xfrm>
          <a:prstGeom prst="wedgeRectCallout">
            <a:avLst>
              <a:gd name="adj1" fmla="val 39792"/>
              <a:gd name="adj2" fmla="val -917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有销售属性的产品在这里输入数量和单价，左边产品列表中自动合计数量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279660" y="3091992"/>
            <a:ext cx="1337957" cy="20140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2083324" y="2696066"/>
            <a:ext cx="500269" cy="10054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4912198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在货号中输入货号、品名、面料、款式及检索码，系统自动检索产品，回车或双击选入对应的产品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/>
          <p:nvPr/>
        </p:nvCxnSpPr>
        <p:spPr>
          <a:xfrm flipV="1">
            <a:off x="1140643" y="3271101"/>
            <a:ext cx="329938" cy="1641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单据需审核才生效，审核后自动增加库存，审核后不允许修改，如需修改按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</p:spTree>
    <p:extLst>
      <p:ext uri="{BB962C8B-B14F-4D97-AF65-F5344CB8AC3E}">
        <p14:creationId xmlns:p14="http://schemas.microsoft.com/office/powerpoint/2010/main" val="2645564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558D693-2155-4C45-AE52-7ECBE4120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036" y="948478"/>
            <a:ext cx="7612904" cy="556073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入库单录入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78442" y="5104602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扫描销售属性条码，自动在对应的销售属性数量</a:t>
            </a:r>
            <a:r>
              <a:rPr lang="en-US" altLang="zh-CN" dirty="0"/>
              <a:t>+1</a:t>
            </a:r>
            <a:endParaRPr lang="zh-CN" altLang="en-US" dirty="0"/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9126704" y="4188548"/>
            <a:ext cx="2777213" cy="1041311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入库单中单价默认取产品资料中设置的指导进价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751048" y="5854045"/>
            <a:ext cx="531783" cy="554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单据需审核才生效，审核后自动增加库存，审核后不允许修改，如需修改按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0D6C72D-FB5C-460C-AF29-D91E06BBE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61" y="3298917"/>
            <a:ext cx="5575372" cy="177926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691303" y="2931736"/>
            <a:ext cx="1640330" cy="288257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671433" y="4487159"/>
            <a:ext cx="867470" cy="66595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FAA8E547-CCEA-41D2-9B68-A11F41E9918A}"/>
              </a:ext>
            </a:extLst>
          </p:cNvPr>
          <p:cNvCxnSpPr>
            <a:cxnSpLocks/>
          </p:cNvCxnSpPr>
          <p:nvPr/>
        </p:nvCxnSpPr>
        <p:spPr>
          <a:xfrm flipH="1" flipV="1">
            <a:off x="8737747" y="2840713"/>
            <a:ext cx="1145663" cy="13478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304667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ECF237-ABC0-4175-ACAF-E8D510935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584" y="916480"/>
            <a:ext cx="8033195" cy="586772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入库单录入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17554" y="5466872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扫描产品条码，进入销售属性数量输入界面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V="1">
            <a:off x="5703216" y="3850344"/>
            <a:ext cx="75415" cy="161652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690160" y="6054159"/>
            <a:ext cx="1006348" cy="245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558779" y="1198613"/>
            <a:ext cx="2545458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单据需审核才生效，审核后自动增加库存，审核后不允许修改，如需修改按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691303" y="3704734"/>
            <a:ext cx="1962503" cy="210957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820F87A8-9552-4AB7-B1C2-4BF1190DE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" y="3027900"/>
            <a:ext cx="4482211" cy="19305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838201" y="4514585"/>
            <a:ext cx="3160760" cy="11473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202509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D40E2E-06A5-43B6-8250-327545BC3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4" y="979098"/>
            <a:ext cx="9839131" cy="584840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调拨单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4287120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系统可以根据调拨单中的任何信息进行查询，包括单号、日期、手工单号、仓库、业务员、产品等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328421" cy="93919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V="1">
            <a:off x="6617619" y="2769305"/>
            <a:ext cx="135116" cy="233669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3633943"/>
            <a:ext cx="2121031" cy="73416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点新增进入调拨单录入界面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589106" y="1432875"/>
            <a:ext cx="99052" cy="7344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6927374" y="3504521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515439" y="831051"/>
            <a:ext cx="782121" cy="32147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6004874" y="2676191"/>
            <a:ext cx="1495722" cy="104094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调拨单信息可以导出到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5558604" y="1385814"/>
            <a:ext cx="1908999" cy="11502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41080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9805F30-5735-4460-9AF8-9D02AB5B7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201" y="929040"/>
            <a:ext cx="8155744" cy="595724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调拨单录入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直接录入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989056" y="3429000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无销售属性的产品直接输入数量、单价即可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035231" y="5105994"/>
            <a:ext cx="2922308" cy="1041311"/>
          </a:xfrm>
          <a:prstGeom prst="wedgeRectCallout">
            <a:avLst>
              <a:gd name="adj1" fmla="val 12373"/>
              <a:gd name="adj2" fmla="val -1759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有销售属性的产品在这里输入数量和单价，左边产品列表中自动合计数量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4609708" y="2998261"/>
            <a:ext cx="2007910" cy="21077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2083324" y="2696066"/>
            <a:ext cx="500269" cy="10054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4912198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在货号中输入货号、品名、面料、款式及检索码，系统自动检索产品，回车或双击选入对应的产品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1140643" y="3091992"/>
            <a:ext cx="442736" cy="18202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单据需审核才生效，审核后自动减少调出仓库库存，增加调入仓库库存，审核后不允许修改，如需修改按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BAC1D0F-805B-43C6-8F91-A9BB71E2CA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8944" y="4658825"/>
            <a:ext cx="3368332" cy="1935648"/>
          </a:xfrm>
          <a:prstGeom prst="rect">
            <a:avLst/>
          </a:prstGeom>
        </p:spPr>
      </p:pic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F5AB2460-3B2D-4C42-9936-6DF6B90A3417}"/>
              </a:ext>
            </a:extLst>
          </p:cNvPr>
          <p:cNvSpPr/>
          <p:nvPr/>
        </p:nvSpPr>
        <p:spPr>
          <a:xfrm>
            <a:off x="9261503" y="2998261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调拨单默认价格根据系统参数中的设置，可以是零售价或成本价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25272D55-DE98-44FB-ADBE-9DEFE7E7875B}"/>
              </a:ext>
            </a:extLst>
          </p:cNvPr>
          <p:cNvCxnSpPr>
            <a:cxnSpLocks/>
          </p:cNvCxnSpPr>
          <p:nvPr/>
        </p:nvCxnSpPr>
        <p:spPr>
          <a:xfrm flipH="1" flipV="1">
            <a:off x="8957539" y="2706454"/>
            <a:ext cx="366675" cy="9950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82945805-CC71-403C-981E-82898F36095A}"/>
              </a:ext>
            </a:extLst>
          </p:cNvPr>
          <p:cNvCxnSpPr>
            <a:cxnSpLocks/>
          </p:cNvCxnSpPr>
          <p:nvPr/>
        </p:nvCxnSpPr>
        <p:spPr>
          <a:xfrm>
            <a:off x="10258782" y="4052129"/>
            <a:ext cx="1271757" cy="19527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E2CF2F93-A94A-434A-8C23-D9C2F64CA0EA}"/>
              </a:ext>
            </a:extLst>
          </p:cNvPr>
          <p:cNvCxnSpPr>
            <a:cxnSpLocks/>
          </p:cNvCxnSpPr>
          <p:nvPr/>
        </p:nvCxnSpPr>
        <p:spPr>
          <a:xfrm flipH="1" flipV="1">
            <a:off x="6806153" y="2706454"/>
            <a:ext cx="2502926" cy="96675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647068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7C7881-3499-45BE-8045-7277E8BC7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509" y="1043693"/>
            <a:ext cx="7612904" cy="556073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调拨单录入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78442" y="5104602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扫描销售属性条码，自动在对应的销售属性数量</a:t>
            </a:r>
            <a:r>
              <a:rPr lang="en-US" altLang="zh-CN" dirty="0"/>
              <a:t>+1</a:t>
            </a:r>
            <a:endParaRPr lang="zh-CN" altLang="en-US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751048" y="5854045"/>
            <a:ext cx="531783" cy="554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单据需审核才生效，审核后自动减少调出仓库库存，增加调入仓库库存，审核后不允许修改，如需修改按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0D6C72D-FB5C-460C-AF29-D91E06BBE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61" y="3298917"/>
            <a:ext cx="5575372" cy="177926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691303" y="2988297"/>
            <a:ext cx="1162612" cy="282601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671433" y="4487159"/>
            <a:ext cx="867470" cy="66595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D9DD669F-E821-46D2-ACAB-75E7BA0F9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8944" y="4658825"/>
            <a:ext cx="3368332" cy="1935648"/>
          </a:xfrm>
          <a:prstGeom prst="rect">
            <a:avLst/>
          </a:prstGeom>
        </p:spPr>
      </p:pic>
      <p:sp>
        <p:nvSpPr>
          <p:cNvPr id="17" name="对话气泡: 矩形 16">
            <a:extLst>
              <a:ext uri="{FF2B5EF4-FFF2-40B4-BE49-F238E27FC236}">
                <a16:creationId xmlns:a16="http://schemas.microsoft.com/office/drawing/2014/main" id="{B2BE7265-ACC3-45B3-9787-5C3B91347250}"/>
              </a:ext>
            </a:extLst>
          </p:cNvPr>
          <p:cNvSpPr/>
          <p:nvPr/>
        </p:nvSpPr>
        <p:spPr>
          <a:xfrm>
            <a:off x="9261503" y="2998261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调拨单默认价格根据系统参数中的设置，可以是零售价或成本价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606230EA-4FBF-445A-BAB1-876EBC7ADE69}"/>
              </a:ext>
            </a:extLst>
          </p:cNvPr>
          <p:cNvCxnSpPr>
            <a:cxnSpLocks/>
          </p:cNvCxnSpPr>
          <p:nvPr/>
        </p:nvCxnSpPr>
        <p:spPr>
          <a:xfrm flipH="1" flipV="1">
            <a:off x="8371002" y="2743200"/>
            <a:ext cx="953213" cy="95829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DC14D203-D487-419A-ADFF-A757C079807E}"/>
              </a:ext>
            </a:extLst>
          </p:cNvPr>
          <p:cNvCxnSpPr>
            <a:cxnSpLocks/>
          </p:cNvCxnSpPr>
          <p:nvPr/>
        </p:nvCxnSpPr>
        <p:spPr>
          <a:xfrm>
            <a:off x="10258782" y="4052129"/>
            <a:ext cx="1271757" cy="19527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9632B2DB-5F7E-45F7-9F4B-D1F3C5F1F535}"/>
              </a:ext>
            </a:extLst>
          </p:cNvPr>
          <p:cNvCxnSpPr>
            <a:cxnSpLocks/>
          </p:cNvCxnSpPr>
          <p:nvPr/>
        </p:nvCxnSpPr>
        <p:spPr>
          <a:xfrm flipH="1" flipV="1">
            <a:off x="6334812" y="2743200"/>
            <a:ext cx="2974267" cy="93001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89404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4980627-3BD9-49AC-B908-D01374F17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779" y="942679"/>
            <a:ext cx="8316000" cy="589734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调拨单录入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17554" y="5466872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扫描产品条码，进入销售属性数量输入界面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V="1">
            <a:off x="5703216" y="3536273"/>
            <a:ext cx="113122" cy="193059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690160" y="6054159"/>
            <a:ext cx="1006348" cy="245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558779" y="1198613"/>
            <a:ext cx="2545458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单据需审核才生效，审核后自动减少调出仓库库存，增加调入仓库库存，审核后不允许修改，如需修改按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691303" y="3083125"/>
            <a:ext cx="2066198" cy="273118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820F87A8-9552-4AB7-B1C2-4BF1190DE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" y="3027900"/>
            <a:ext cx="4482211" cy="19305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838201" y="4514585"/>
            <a:ext cx="3160760" cy="11473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19623205-C2F1-43F7-B4B8-12D40DCE28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8944" y="4658825"/>
            <a:ext cx="3368332" cy="1935648"/>
          </a:xfrm>
          <a:prstGeom prst="rect">
            <a:avLst/>
          </a:prstGeom>
        </p:spPr>
      </p:pic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80987269-F041-4432-833F-5374CE8B6A20}"/>
              </a:ext>
            </a:extLst>
          </p:cNvPr>
          <p:cNvSpPr/>
          <p:nvPr/>
        </p:nvSpPr>
        <p:spPr>
          <a:xfrm>
            <a:off x="9261503" y="2998261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调拨单默认价格根据系统参数中的设置，可以是零售价或成本价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E9E35722-810F-468C-AF43-8C79B49B50CF}"/>
              </a:ext>
            </a:extLst>
          </p:cNvPr>
          <p:cNvCxnSpPr>
            <a:cxnSpLocks/>
          </p:cNvCxnSpPr>
          <p:nvPr/>
        </p:nvCxnSpPr>
        <p:spPr>
          <a:xfrm>
            <a:off x="10258782" y="4052129"/>
            <a:ext cx="1271757" cy="19527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88B0BAC-6B6F-496F-BB2B-DA1967DBDE3C}"/>
              </a:ext>
            </a:extLst>
          </p:cNvPr>
          <p:cNvCxnSpPr>
            <a:cxnSpLocks/>
          </p:cNvCxnSpPr>
          <p:nvPr/>
        </p:nvCxnSpPr>
        <p:spPr>
          <a:xfrm flipH="1" flipV="1">
            <a:off x="6575981" y="3356411"/>
            <a:ext cx="2733099" cy="31679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006909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0096A11-86C2-44B5-A2B6-2D6056645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24" y="982415"/>
            <a:ext cx="9636406" cy="59104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出库单</a:t>
            </a: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D78734FF-BB0F-4C37-9D3F-A1A5D9E5E31A}"/>
              </a:ext>
            </a:extLst>
          </p:cNvPr>
          <p:cNvSpPr/>
          <p:nvPr/>
        </p:nvSpPr>
        <p:spPr>
          <a:xfrm>
            <a:off x="5299940" y="96625"/>
            <a:ext cx="4287120" cy="835621"/>
          </a:xfrm>
          <a:prstGeom prst="wedgeRectCallout">
            <a:avLst>
              <a:gd name="adj1" fmla="val -28146"/>
              <a:gd name="adj2" fmla="val 10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系统可以根据出库单中的任何信息进行查询，包括单号、日期、手工单号、仓库、业务员、产品等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452486" y="4368100"/>
            <a:ext cx="2328421" cy="93919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模糊查询指只要包含值中内容即满足条件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5601094" y="4914175"/>
            <a:ext cx="3288382" cy="1041311"/>
          </a:xfrm>
          <a:prstGeom prst="wedgeRectCallout">
            <a:avLst>
              <a:gd name="adj1" fmla="val 31405"/>
              <a:gd name="adj2" fmla="val -509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多个条件的可以选择并且、或者，并且指多个条件都满足，或者指只要满足一个条件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V="1">
            <a:off x="6617619" y="3767306"/>
            <a:ext cx="309755" cy="133869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564849" y="3633943"/>
            <a:ext cx="2121031" cy="73416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9168" y="2167300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点新增进入出库单录入界面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688158" y="1385814"/>
            <a:ext cx="0" cy="7814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矩形 20">
            <a:extLst>
              <a:ext uri="{FF2B5EF4-FFF2-40B4-BE49-F238E27FC236}">
                <a16:creationId xmlns:a16="http://schemas.microsoft.com/office/drawing/2014/main" id="{2FEFEF71-A166-405E-9B0C-7B14BB18C09D}"/>
              </a:ext>
            </a:extLst>
          </p:cNvPr>
          <p:cNvSpPr/>
          <p:nvPr/>
        </p:nvSpPr>
        <p:spPr>
          <a:xfrm>
            <a:off x="7399681" y="3429000"/>
            <a:ext cx="3448336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日期、数字的字段可以选择等于、大于、小于等关系进行检索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F62D726-FCC5-4DA8-A9D3-C04F473C1005}"/>
              </a:ext>
            </a:extLst>
          </p:cNvPr>
          <p:cNvCxnSpPr>
            <a:cxnSpLocks/>
          </p:cNvCxnSpPr>
          <p:nvPr/>
        </p:nvCxnSpPr>
        <p:spPr>
          <a:xfrm flipH="1">
            <a:off x="4815252" y="831051"/>
            <a:ext cx="482309" cy="32147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0BE707F0-DBB0-4307-BEEA-2107C8C74B5B}"/>
              </a:ext>
            </a:extLst>
          </p:cNvPr>
          <p:cNvCxnSpPr>
            <a:cxnSpLocks/>
          </p:cNvCxnSpPr>
          <p:nvPr/>
        </p:nvCxnSpPr>
        <p:spPr>
          <a:xfrm flipH="1" flipV="1">
            <a:off x="6004874" y="2676191"/>
            <a:ext cx="1495722" cy="104094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出库单信息可以导出到</a:t>
            </a:r>
            <a:r>
              <a:rPr lang="en-US" altLang="zh-CN" dirty="0"/>
              <a:t>excel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5558604" y="1385814"/>
            <a:ext cx="1908999" cy="11502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29577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BE1BAC-0DFE-4208-BCF4-7E303C440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447" y="1014114"/>
            <a:ext cx="7948354" cy="580575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出库单录入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直接录入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1989056" y="3429000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无销售属性的产品直接输入数量、单价即可</a:t>
            </a:r>
          </a:p>
        </p:txBody>
      </p:sp>
      <p:sp>
        <p:nvSpPr>
          <p:cNvPr id="9" name="对话气泡: 矩形 8">
            <a:extLst>
              <a:ext uri="{FF2B5EF4-FFF2-40B4-BE49-F238E27FC236}">
                <a16:creationId xmlns:a16="http://schemas.microsoft.com/office/drawing/2014/main" id="{FE7237C0-FE32-4A17-B4DF-B8844DC3C7EC}"/>
              </a:ext>
            </a:extLst>
          </p:cNvPr>
          <p:cNvSpPr/>
          <p:nvPr/>
        </p:nvSpPr>
        <p:spPr>
          <a:xfrm>
            <a:off x="6035231" y="5105994"/>
            <a:ext cx="2922308" cy="1041311"/>
          </a:xfrm>
          <a:prstGeom prst="wedgeRectCallout">
            <a:avLst>
              <a:gd name="adj1" fmla="val 29470"/>
              <a:gd name="adj2" fmla="val -1777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有销售属性的产品在这里输入数量和单价，左边产品列表中自动合计数量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666166" y="2998261"/>
            <a:ext cx="951453" cy="210773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H="1" flipV="1">
            <a:off x="2083324" y="2696066"/>
            <a:ext cx="500269" cy="10054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838200" y="4912198"/>
            <a:ext cx="4054311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在货号中输入货号、品名、面料、款式及检索码，系统自动检索产品，回车或双击选入对应的产品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1140643" y="3091992"/>
            <a:ext cx="442736" cy="18202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单据需审核才生效，审核后自动减少库存，审核后不允许修改，如需修改按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BAC1D0F-805B-43C6-8F91-A9BB71E2CA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8944" y="4658825"/>
            <a:ext cx="3368332" cy="1935648"/>
          </a:xfrm>
          <a:prstGeom prst="rect">
            <a:avLst/>
          </a:prstGeom>
        </p:spPr>
      </p:pic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F5AB2460-3B2D-4C42-9936-6DF6B90A3417}"/>
              </a:ext>
            </a:extLst>
          </p:cNvPr>
          <p:cNvSpPr/>
          <p:nvPr/>
        </p:nvSpPr>
        <p:spPr>
          <a:xfrm>
            <a:off x="9261503" y="2998261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出库单默认价格根据系统参数中的设置，可以是零售价或成本价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25272D55-DE98-44FB-ADBE-9DEFE7E7875B}"/>
              </a:ext>
            </a:extLst>
          </p:cNvPr>
          <p:cNvCxnSpPr>
            <a:cxnSpLocks/>
          </p:cNvCxnSpPr>
          <p:nvPr/>
        </p:nvCxnSpPr>
        <p:spPr>
          <a:xfrm flipH="1" flipV="1">
            <a:off x="8957539" y="2706454"/>
            <a:ext cx="366675" cy="9950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82945805-CC71-403C-981E-82898F36095A}"/>
              </a:ext>
            </a:extLst>
          </p:cNvPr>
          <p:cNvCxnSpPr>
            <a:cxnSpLocks/>
          </p:cNvCxnSpPr>
          <p:nvPr/>
        </p:nvCxnSpPr>
        <p:spPr>
          <a:xfrm>
            <a:off x="10258782" y="4052129"/>
            <a:ext cx="1271757" cy="19527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E2CF2F93-A94A-434A-8C23-D9C2F64CA0EA}"/>
              </a:ext>
            </a:extLst>
          </p:cNvPr>
          <p:cNvCxnSpPr>
            <a:cxnSpLocks/>
          </p:cNvCxnSpPr>
          <p:nvPr/>
        </p:nvCxnSpPr>
        <p:spPr>
          <a:xfrm flipH="1" flipV="1">
            <a:off x="6806153" y="2706454"/>
            <a:ext cx="2502926" cy="96675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1471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C5FDE7-3BB1-4D1C-9F1D-7AB81DB32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042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基本资料</a:t>
            </a:r>
            <a:r>
              <a:rPr lang="en-US" altLang="zh-CN" sz="3200" dirty="0"/>
              <a:t>-</a:t>
            </a:r>
            <a:r>
              <a:rPr lang="zh-CN" altLang="en-US" sz="3200" dirty="0"/>
              <a:t>产品资料</a:t>
            </a:r>
            <a:r>
              <a:rPr lang="en-US" altLang="zh-CN" sz="3200" dirty="0"/>
              <a:t>-</a:t>
            </a:r>
            <a:r>
              <a:rPr lang="zh-CN" altLang="en-US" sz="3200" dirty="0"/>
              <a:t>产品类别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0B73D5-8A6E-45AE-ABB4-704B15004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5" y="1200665"/>
            <a:ext cx="10658475" cy="4976298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产品类别两级分类，进入产品资料，点击左下角的大类资料、小类资料分别设置产品大类和小类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E74CF64-7939-4134-951C-AAE836486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65" y="2621256"/>
            <a:ext cx="3883098" cy="38179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675DC30-520E-4478-B077-F57AEA83A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369" y="2621256"/>
            <a:ext cx="5034653" cy="3741744"/>
          </a:xfrm>
          <a:prstGeom prst="rect">
            <a:avLst/>
          </a:prstGeom>
        </p:spPr>
      </p:pic>
      <p:sp>
        <p:nvSpPr>
          <p:cNvPr id="11" name="对话气泡: 矩形 10">
            <a:extLst>
              <a:ext uri="{FF2B5EF4-FFF2-40B4-BE49-F238E27FC236}">
                <a16:creationId xmlns:a16="http://schemas.microsoft.com/office/drawing/2014/main" id="{FFA6B96E-FE3F-4F49-9E76-EF8B59E85594}"/>
              </a:ext>
            </a:extLst>
          </p:cNvPr>
          <p:cNvSpPr/>
          <p:nvPr/>
        </p:nvSpPr>
        <p:spPr>
          <a:xfrm>
            <a:off x="3943146" y="4800799"/>
            <a:ext cx="2876550" cy="648605"/>
          </a:xfrm>
          <a:prstGeom prst="wedgeRectCallout">
            <a:avLst>
              <a:gd name="adj1" fmla="val -13823"/>
              <a:gd name="adj2" fmla="val -19808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建议按</a:t>
            </a:r>
            <a:r>
              <a:rPr lang="en-US" altLang="zh-CN" dirty="0"/>
              <a:t>01</a:t>
            </a:r>
            <a:r>
              <a:rPr lang="zh-CN" altLang="en-US" dirty="0"/>
              <a:t>、</a:t>
            </a:r>
            <a:r>
              <a:rPr lang="en-US" altLang="zh-CN" dirty="0"/>
              <a:t>02</a:t>
            </a:r>
            <a:r>
              <a:rPr lang="zh-CN" altLang="en-US" dirty="0"/>
              <a:t>、</a:t>
            </a:r>
            <a:r>
              <a:rPr lang="en-US" altLang="zh-CN" dirty="0"/>
              <a:t>03…</a:t>
            </a:r>
            <a:r>
              <a:rPr lang="zh-CN" altLang="en-US" dirty="0"/>
              <a:t>编号</a:t>
            </a:r>
          </a:p>
        </p:txBody>
      </p:sp>
      <p:sp>
        <p:nvSpPr>
          <p:cNvPr id="12" name="对话气泡: 矩形 11">
            <a:extLst>
              <a:ext uri="{FF2B5EF4-FFF2-40B4-BE49-F238E27FC236}">
                <a16:creationId xmlns:a16="http://schemas.microsoft.com/office/drawing/2014/main" id="{43DB3D66-62CE-4304-B765-36A576E828CF}"/>
              </a:ext>
            </a:extLst>
          </p:cNvPr>
          <p:cNvSpPr/>
          <p:nvPr/>
        </p:nvSpPr>
        <p:spPr>
          <a:xfrm>
            <a:off x="5475117" y="1893697"/>
            <a:ext cx="3295650" cy="609594"/>
          </a:xfrm>
          <a:prstGeom prst="wedgeRectCallout">
            <a:avLst>
              <a:gd name="adj1" fmla="val -54050"/>
              <a:gd name="adj2" fmla="val 1402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先选择对应的大类，然后点新增，输入小类编号和小类名称</a:t>
            </a:r>
          </a:p>
        </p:txBody>
      </p:sp>
      <p:sp>
        <p:nvSpPr>
          <p:cNvPr id="14" name="对话气泡: 矩形 13">
            <a:extLst>
              <a:ext uri="{FF2B5EF4-FFF2-40B4-BE49-F238E27FC236}">
                <a16:creationId xmlns:a16="http://schemas.microsoft.com/office/drawing/2014/main" id="{5FB1EF86-D35A-49C0-874D-5147DD35B9EC}"/>
              </a:ext>
            </a:extLst>
          </p:cNvPr>
          <p:cNvSpPr/>
          <p:nvPr/>
        </p:nvSpPr>
        <p:spPr>
          <a:xfrm>
            <a:off x="157482" y="4698162"/>
            <a:ext cx="3607232" cy="885515"/>
          </a:xfrm>
          <a:prstGeom prst="wedgeRectCallout">
            <a:avLst>
              <a:gd name="adj1" fmla="val -38968"/>
              <a:gd name="adj2" fmla="val -1827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建议按</a:t>
            </a:r>
            <a:r>
              <a:rPr lang="en-US" altLang="zh-CN" dirty="0"/>
              <a:t>01</a:t>
            </a:r>
            <a:r>
              <a:rPr lang="zh-CN" altLang="en-US" dirty="0"/>
              <a:t>、</a:t>
            </a:r>
            <a:r>
              <a:rPr lang="en-US" altLang="zh-CN" dirty="0"/>
              <a:t>02</a:t>
            </a:r>
            <a:r>
              <a:rPr lang="zh-CN" altLang="en-US" dirty="0"/>
              <a:t>、</a:t>
            </a:r>
            <a:r>
              <a:rPr lang="en-US" altLang="zh-CN" dirty="0"/>
              <a:t>03…</a:t>
            </a:r>
            <a:r>
              <a:rPr lang="zh-CN" altLang="en-US" dirty="0"/>
              <a:t>编号，超过</a:t>
            </a:r>
            <a:r>
              <a:rPr lang="en-US" altLang="zh-CN" dirty="0"/>
              <a:t>99</a:t>
            </a:r>
            <a:r>
              <a:rPr lang="zh-CN" altLang="en-US" dirty="0"/>
              <a:t>的可以按</a:t>
            </a:r>
            <a:r>
              <a:rPr lang="en-US" altLang="zh-CN" dirty="0"/>
              <a:t>A0</a:t>
            </a:r>
            <a:r>
              <a:rPr lang="zh-CN" altLang="en-US" dirty="0"/>
              <a:t>、</a:t>
            </a:r>
            <a:r>
              <a:rPr lang="en-US" altLang="zh-CN" dirty="0"/>
              <a:t>A1</a:t>
            </a:r>
            <a:r>
              <a:rPr lang="zh-CN" altLang="en-US" dirty="0"/>
              <a:t>、</a:t>
            </a:r>
            <a:r>
              <a:rPr lang="en-US" altLang="zh-CN" dirty="0"/>
              <a:t>A3…</a:t>
            </a:r>
            <a:r>
              <a:rPr lang="zh-CN" altLang="en-US" dirty="0"/>
              <a:t>继续编号</a:t>
            </a:r>
          </a:p>
          <a:p>
            <a:pPr algn="ctr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D1AAE44-260A-48AE-AFE1-C36F8958A7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1732" y="2249046"/>
            <a:ext cx="2583033" cy="4051268"/>
          </a:xfrm>
          <a:prstGeom prst="rect">
            <a:avLst/>
          </a:prstGeom>
        </p:spPr>
      </p:pic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6725F34C-3273-4903-B88D-9F2C40434D09}"/>
              </a:ext>
            </a:extLst>
          </p:cNvPr>
          <p:cNvSpPr/>
          <p:nvPr/>
        </p:nvSpPr>
        <p:spPr>
          <a:xfrm>
            <a:off x="5861523" y="5657334"/>
            <a:ext cx="3764603" cy="612648"/>
          </a:xfrm>
          <a:prstGeom prst="wedgeRectCallout">
            <a:avLst>
              <a:gd name="adj1" fmla="val 186"/>
              <a:gd name="adj2" fmla="val -1439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点击浏览选择类别图片，小程序商城中将显示这里设置的类别图片</a:t>
            </a:r>
          </a:p>
        </p:txBody>
      </p:sp>
      <p:sp>
        <p:nvSpPr>
          <p:cNvPr id="17" name="箭头: 圆角右 16">
            <a:extLst>
              <a:ext uri="{FF2B5EF4-FFF2-40B4-BE49-F238E27FC236}">
                <a16:creationId xmlns:a16="http://schemas.microsoft.com/office/drawing/2014/main" id="{ABD5D40B-2665-4B56-AD0D-EDFC52D6D187}"/>
              </a:ext>
            </a:extLst>
          </p:cNvPr>
          <p:cNvSpPr/>
          <p:nvPr/>
        </p:nvSpPr>
        <p:spPr>
          <a:xfrm>
            <a:off x="9391650" y="2879387"/>
            <a:ext cx="588929" cy="277794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26627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3CBFD81-1FC3-4C6D-A1F4-425F0A5EA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1" y="948478"/>
            <a:ext cx="8231017" cy="596466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出库单录入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78442" y="5104602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扫描销售属性条码，自动在对应的销售属性数量</a:t>
            </a:r>
            <a:r>
              <a:rPr lang="en-US" altLang="zh-CN" dirty="0"/>
              <a:t>+1</a:t>
            </a:r>
            <a:endParaRPr lang="zh-CN" altLang="en-US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751048" y="5854045"/>
            <a:ext cx="888056" cy="56388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414787" y="626276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单据需审核才生效，审核后自动减少库存，审核后不允许修改，如需修改按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0D6C72D-FB5C-460C-AF29-D91E06BBE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61" y="3298917"/>
            <a:ext cx="5575372" cy="177926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9F95E15-F0BD-4ED1-976F-77FB1F621CDC}"/>
              </a:ext>
            </a:extLst>
          </p:cNvPr>
          <p:cNvCxnSpPr>
            <a:cxnSpLocks/>
          </p:cNvCxnSpPr>
          <p:nvPr/>
        </p:nvCxnSpPr>
        <p:spPr>
          <a:xfrm flipV="1">
            <a:off x="6691303" y="2988297"/>
            <a:ext cx="1162612" cy="282601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H="1" flipV="1">
            <a:off x="5671433" y="4487159"/>
            <a:ext cx="867470" cy="66595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D9DD669F-E821-46D2-ACAB-75E7BA0F9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8944" y="4658825"/>
            <a:ext cx="3368332" cy="1935648"/>
          </a:xfrm>
          <a:prstGeom prst="rect">
            <a:avLst/>
          </a:prstGeom>
        </p:spPr>
      </p:pic>
      <p:sp>
        <p:nvSpPr>
          <p:cNvPr id="17" name="对话气泡: 矩形 16">
            <a:extLst>
              <a:ext uri="{FF2B5EF4-FFF2-40B4-BE49-F238E27FC236}">
                <a16:creationId xmlns:a16="http://schemas.microsoft.com/office/drawing/2014/main" id="{B2BE7265-ACC3-45B3-9787-5C3B91347250}"/>
              </a:ext>
            </a:extLst>
          </p:cNvPr>
          <p:cNvSpPr/>
          <p:nvPr/>
        </p:nvSpPr>
        <p:spPr>
          <a:xfrm>
            <a:off x="9501763" y="2977076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出库单默认价格根据系统参数中的设置，可以是零售价或成本价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606230EA-4FBF-445A-BAB1-876EBC7ADE69}"/>
              </a:ext>
            </a:extLst>
          </p:cNvPr>
          <p:cNvCxnSpPr>
            <a:cxnSpLocks/>
            <a:stCxn id="17" idx="1"/>
          </p:cNvCxnSpPr>
          <p:nvPr/>
        </p:nvCxnSpPr>
        <p:spPr>
          <a:xfrm flipH="1" flipV="1">
            <a:off x="9330975" y="2998613"/>
            <a:ext cx="170788" cy="5245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DC14D203-D487-419A-ADFF-A757C079807E}"/>
              </a:ext>
            </a:extLst>
          </p:cNvPr>
          <p:cNvCxnSpPr>
            <a:cxnSpLocks/>
          </p:cNvCxnSpPr>
          <p:nvPr/>
        </p:nvCxnSpPr>
        <p:spPr>
          <a:xfrm>
            <a:off x="10258782" y="4052129"/>
            <a:ext cx="1271757" cy="19527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9632B2DB-5F7E-45F7-9F4B-D1F3C5F1F535}"/>
              </a:ext>
            </a:extLst>
          </p:cNvPr>
          <p:cNvCxnSpPr>
            <a:cxnSpLocks/>
          </p:cNvCxnSpPr>
          <p:nvPr/>
        </p:nvCxnSpPr>
        <p:spPr>
          <a:xfrm flipH="1" flipV="1">
            <a:off x="6843860" y="2743200"/>
            <a:ext cx="2657903" cy="91200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345336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1B1F08-9431-4031-8A3A-3977C88AD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207" y="1043692"/>
            <a:ext cx="7960064" cy="581430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出库单录入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17554" y="5466872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扫描产品条码，进入销售属性数量输入界面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V="1">
            <a:off x="5703216" y="4052129"/>
            <a:ext cx="0" cy="141474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690160" y="6054159"/>
            <a:ext cx="1006348" cy="245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558779" y="1198613"/>
            <a:ext cx="2545458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单据需审核才生效，审核后自动减少库存，审核后不允许修改，如需修改按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20F87A8-9552-4AB7-B1C2-4BF1190DE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" y="3027900"/>
            <a:ext cx="4482211" cy="19305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838201" y="4514585"/>
            <a:ext cx="3160760" cy="11473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19623205-C2F1-43F7-B4B8-12D40DCE28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8944" y="4658825"/>
            <a:ext cx="3368332" cy="1935648"/>
          </a:xfrm>
          <a:prstGeom prst="rect">
            <a:avLst/>
          </a:prstGeom>
        </p:spPr>
      </p:pic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80987269-F041-4432-833F-5374CE8B6A20}"/>
              </a:ext>
            </a:extLst>
          </p:cNvPr>
          <p:cNvSpPr/>
          <p:nvPr/>
        </p:nvSpPr>
        <p:spPr>
          <a:xfrm>
            <a:off x="9261503" y="2998261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出库单默认价格根据系统参数中的设置，可以是零售价或成本价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E9E35722-810F-468C-AF43-8C79B49B50CF}"/>
              </a:ext>
            </a:extLst>
          </p:cNvPr>
          <p:cNvCxnSpPr>
            <a:cxnSpLocks/>
          </p:cNvCxnSpPr>
          <p:nvPr/>
        </p:nvCxnSpPr>
        <p:spPr>
          <a:xfrm>
            <a:off x="10258782" y="4052129"/>
            <a:ext cx="1271757" cy="19527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88B0BAC-6B6F-496F-BB2B-DA1967DBDE3C}"/>
              </a:ext>
            </a:extLst>
          </p:cNvPr>
          <p:cNvCxnSpPr>
            <a:cxnSpLocks/>
          </p:cNvCxnSpPr>
          <p:nvPr/>
        </p:nvCxnSpPr>
        <p:spPr>
          <a:xfrm flipH="1" flipV="1">
            <a:off x="6391373" y="3428113"/>
            <a:ext cx="2917708" cy="2450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734156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1B1F08-9431-4031-8A3A-3977C88AD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207" y="1043692"/>
            <a:ext cx="7960064" cy="581430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出库单录入</a:t>
            </a:r>
            <a:r>
              <a:rPr lang="en-US" altLang="zh-CN" sz="3200" dirty="0"/>
              <a:t>(</a:t>
            </a:r>
            <a:r>
              <a:rPr lang="zh-CN" altLang="en-US" sz="3200" dirty="0"/>
              <a:t>通过扫描枪录入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917554" y="5466872"/>
            <a:ext cx="2772606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扫描产品条码，进入销售属性数量输入界面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 flipV="1">
            <a:off x="5703216" y="4052129"/>
            <a:ext cx="0" cy="141474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6690160" y="6054159"/>
            <a:ext cx="1006348" cy="245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558779" y="1198613"/>
            <a:ext cx="2545458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单据需审核才生效，审核后自动减少库存，审核后不允许修改，如需修改按</a:t>
            </a:r>
            <a:r>
              <a:rPr lang="en-US" altLang="zh-CN" dirty="0"/>
              <a:t>F4</a:t>
            </a:r>
            <a:r>
              <a:rPr lang="zh-CN" altLang="en-US" dirty="0"/>
              <a:t>反审核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20F87A8-9552-4AB7-B1C2-4BF1190DE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" y="3027900"/>
            <a:ext cx="4482211" cy="19305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838201" y="4514585"/>
            <a:ext cx="3160760" cy="11473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19623205-C2F1-43F7-B4B8-12D40DCE28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8944" y="4658825"/>
            <a:ext cx="3368332" cy="1935648"/>
          </a:xfrm>
          <a:prstGeom prst="rect">
            <a:avLst/>
          </a:prstGeom>
        </p:spPr>
      </p:pic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80987269-F041-4432-833F-5374CE8B6A20}"/>
              </a:ext>
            </a:extLst>
          </p:cNvPr>
          <p:cNvSpPr/>
          <p:nvPr/>
        </p:nvSpPr>
        <p:spPr>
          <a:xfrm>
            <a:off x="9261503" y="2998261"/>
            <a:ext cx="2620652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出库单默认价格根据系统参数中的设置，可以是零售价或成本价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E9E35722-810F-468C-AF43-8C79B49B50CF}"/>
              </a:ext>
            </a:extLst>
          </p:cNvPr>
          <p:cNvCxnSpPr>
            <a:cxnSpLocks/>
          </p:cNvCxnSpPr>
          <p:nvPr/>
        </p:nvCxnSpPr>
        <p:spPr>
          <a:xfrm>
            <a:off x="10258782" y="4052129"/>
            <a:ext cx="1271757" cy="19527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288B0BAC-6B6F-496F-BB2B-DA1967DBDE3C}"/>
              </a:ext>
            </a:extLst>
          </p:cNvPr>
          <p:cNvCxnSpPr>
            <a:cxnSpLocks/>
          </p:cNvCxnSpPr>
          <p:nvPr/>
        </p:nvCxnSpPr>
        <p:spPr>
          <a:xfrm flipH="1" flipV="1">
            <a:off x="6391373" y="3428113"/>
            <a:ext cx="2917708" cy="2450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342123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96174D1-7309-4F1A-8BDC-DCCACFD438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992" y="2243299"/>
            <a:ext cx="3528366" cy="159271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盘点开始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323393" y="4849547"/>
            <a:ext cx="3652441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选择仓库，然后点盘点开始，盘点进行中不允许出入库操作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3667027" y="3525626"/>
            <a:ext cx="477064" cy="164968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4260915" y="3039658"/>
            <a:ext cx="631596" cy="188713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48200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D455400-1062-4CB8-8ECB-7C68949F09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49" y="1069942"/>
            <a:ext cx="8986415" cy="584461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盘点准备单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591149" y="3881192"/>
            <a:ext cx="8873362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选择仓库，点查找，系统列出帐存数量，然后扫描所有库存产品的条码，扫描一次对应的实存数量会自动</a:t>
            </a:r>
            <a:r>
              <a:rPr lang="en-US" altLang="zh-CN" dirty="0"/>
              <a:t>+1</a:t>
            </a:r>
            <a:r>
              <a:rPr lang="zh-CN" altLang="en-US" dirty="0"/>
              <a:t>，全部扫描后，比较实存和帐存数量，有不符合的做盘点单即可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1DB2AEA-A565-4EE3-9C62-F9D456552FBC}"/>
              </a:ext>
            </a:extLst>
          </p:cNvPr>
          <p:cNvCxnSpPr>
            <a:cxnSpLocks/>
          </p:cNvCxnSpPr>
          <p:nvPr/>
        </p:nvCxnSpPr>
        <p:spPr>
          <a:xfrm>
            <a:off x="2978870" y="4759501"/>
            <a:ext cx="766047" cy="173337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>
            <a:off x="796043" y="4660975"/>
            <a:ext cx="316320" cy="202262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756794" y="1446003"/>
            <a:ext cx="1128567" cy="24284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433630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CF21C9E-F413-4470-BE78-04F12FC34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197" y="980388"/>
            <a:ext cx="8394556" cy="587761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盘点单录入</a:t>
            </a:r>
          </a:p>
        </p:txBody>
      </p: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B35EE8CA-1FF4-4846-939B-51986A01D880}"/>
              </a:ext>
            </a:extLst>
          </p:cNvPr>
          <p:cNvSpPr/>
          <p:nvPr/>
        </p:nvSpPr>
        <p:spPr>
          <a:xfrm>
            <a:off x="9327024" y="1198613"/>
            <a:ext cx="2777213" cy="164210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单据需审核才生效，审核后系统根据实存数量和新成本价更新库存数量和库存成本价</a:t>
            </a:r>
          </a:p>
        </p:txBody>
      </p:sp>
      <p:sp>
        <p:nvSpPr>
          <p:cNvPr id="16" name="对话气泡: 矩形 15">
            <a:extLst>
              <a:ext uri="{FF2B5EF4-FFF2-40B4-BE49-F238E27FC236}">
                <a16:creationId xmlns:a16="http://schemas.microsoft.com/office/drawing/2014/main" id="{F5AB2460-3B2D-4C42-9936-6DF6B90A3417}"/>
              </a:ext>
            </a:extLst>
          </p:cNvPr>
          <p:cNvSpPr/>
          <p:nvPr/>
        </p:nvSpPr>
        <p:spPr>
          <a:xfrm>
            <a:off x="2309174" y="3594852"/>
            <a:ext cx="3893999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选择仓库，输入实存数量，也可以输入新成本价调整库存成本价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25272D55-DE98-44FB-ADBE-9DEFE7E7875B}"/>
              </a:ext>
            </a:extLst>
          </p:cNvPr>
          <p:cNvCxnSpPr>
            <a:cxnSpLocks/>
          </p:cNvCxnSpPr>
          <p:nvPr/>
        </p:nvCxnSpPr>
        <p:spPr>
          <a:xfrm flipV="1">
            <a:off x="6203173" y="2840715"/>
            <a:ext cx="1798057" cy="91115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82945805-CC71-403C-981E-82898F36095A}"/>
              </a:ext>
            </a:extLst>
          </p:cNvPr>
          <p:cNvCxnSpPr>
            <a:cxnSpLocks/>
          </p:cNvCxnSpPr>
          <p:nvPr/>
        </p:nvCxnSpPr>
        <p:spPr>
          <a:xfrm flipV="1">
            <a:off x="6156432" y="2762054"/>
            <a:ext cx="2799032" cy="12660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E2CF2F93-A94A-434A-8C23-D9C2F64CA0EA}"/>
              </a:ext>
            </a:extLst>
          </p:cNvPr>
          <p:cNvCxnSpPr>
            <a:cxnSpLocks/>
          </p:cNvCxnSpPr>
          <p:nvPr/>
        </p:nvCxnSpPr>
        <p:spPr>
          <a:xfrm flipV="1">
            <a:off x="5196475" y="2840714"/>
            <a:ext cx="141009" cy="72596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对话气泡: 矩形 21">
            <a:extLst>
              <a:ext uri="{FF2B5EF4-FFF2-40B4-BE49-F238E27FC236}">
                <a16:creationId xmlns:a16="http://schemas.microsoft.com/office/drawing/2014/main" id="{58EA185B-9A69-4D57-B52B-BC899D392D7E}"/>
              </a:ext>
            </a:extLst>
          </p:cNvPr>
          <p:cNvSpPr/>
          <p:nvPr/>
        </p:nvSpPr>
        <p:spPr>
          <a:xfrm>
            <a:off x="9468679" y="3096398"/>
            <a:ext cx="2697759" cy="1092150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注意：</a:t>
            </a:r>
            <a:r>
              <a:rPr lang="zh-CN" altLang="en-US" dirty="0"/>
              <a:t>盘点单没有删除或反审核功能，如果盘点不对，再做一张盘点单即可</a:t>
            </a:r>
          </a:p>
        </p:txBody>
      </p:sp>
    </p:spTree>
    <p:extLst>
      <p:ext uri="{BB962C8B-B14F-4D97-AF65-F5344CB8AC3E}">
        <p14:creationId xmlns:p14="http://schemas.microsoft.com/office/powerpoint/2010/main" val="20066366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6328119-9EF9-42E8-A9F5-0A19BC6D1D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876" y="2167118"/>
            <a:ext cx="3513124" cy="16689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库存管理</a:t>
            </a:r>
            <a:r>
              <a:rPr lang="en-US" altLang="zh-CN" sz="3200" dirty="0"/>
              <a:t>-</a:t>
            </a:r>
            <a:r>
              <a:rPr lang="zh-CN" altLang="en-US" sz="3200" dirty="0"/>
              <a:t>盘点结束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3323394" y="4849547"/>
            <a:ext cx="3171674" cy="873602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选择仓库，然后点盘点结束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H="1" flipV="1">
            <a:off x="3667027" y="3525626"/>
            <a:ext cx="477064" cy="164968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2D96498-11C4-4F8A-939A-F8CC53E1BAF8}"/>
              </a:ext>
            </a:extLst>
          </p:cNvPr>
          <p:cNvCxnSpPr>
            <a:cxnSpLocks/>
          </p:cNvCxnSpPr>
          <p:nvPr/>
        </p:nvCxnSpPr>
        <p:spPr>
          <a:xfrm flipH="1" flipV="1">
            <a:off x="4260915" y="3039658"/>
            <a:ext cx="631596" cy="188713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927191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743E98C2-F9D6-4129-A123-1B37B6F4D2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1532" y="812541"/>
            <a:ext cx="8420373" cy="816023"/>
          </a:xfrm>
          <a:prstGeom prst="rect">
            <a:avLst/>
          </a:prstGeom>
          <a:gradFill rotWithShape="0">
            <a:gsLst>
              <a:gs pos="0">
                <a:srgbClr val="83ACFF"/>
              </a:gs>
              <a:gs pos="100000">
                <a:srgbClr val="DDF2FF"/>
              </a:gs>
            </a:gsLst>
            <a:lin ang="5400000" scaled="1"/>
          </a:gradFill>
          <a:ln w="9525">
            <a:solidFill>
              <a:srgbClr val="33CCCC"/>
            </a:solidFill>
            <a:miter lim="800000"/>
          </a:ln>
          <a:effectLst>
            <a:outerShdw dist="89803" dir="2700000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Microsoft YaHei" panose="020B0503020204020204" charset="-122"/>
                <a:ea typeface="Microsoft YaHei" panose="020B0503020204020204" charset="-122"/>
              </a:rPr>
              <a:t>零售</a:t>
            </a:r>
            <a:r>
              <a:rPr lang="en-US" altLang="zh-CN" sz="3200" dirty="0">
                <a:latin typeface="Microsoft YaHei" panose="020B0503020204020204" charset="-122"/>
                <a:ea typeface="Microsoft YaHei" panose="020B0503020204020204" charset="-122"/>
              </a:rPr>
              <a:t>POS</a:t>
            </a:r>
            <a:r>
              <a:rPr lang="zh-CN" altLang="en-US" sz="3200" dirty="0">
                <a:latin typeface="Microsoft YaHei" panose="020B0503020204020204" charset="-122"/>
                <a:ea typeface="Microsoft YaHei" panose="020B0503020204020204" charset="-122"/>
              </a:rPr>
              <a:t>管理</a:t>
            </a:r>
            <a:endParaRPr lang="en-US" altLang="ja-JP" sz="3200" dirty="0"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63F665E9-6F37-474E-92F5-401BFC57A330}"/>
              </a:ext>
            </a:extLst>
          </p:cNvPr>
          <p:cNvSpPr/>
          <p:nvPr/>
        </p:nvSpPr>
        <p:spPr>
          <a:xfrm>
            <a:off x="1434961" y="2996756"/>
            <a:ext cx="1440000" cy="3600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前台当班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6" name="正方形/長方形 9">
            <a:extLst>
              <a:ext uri="{FF2B5EF4-FFF2-40B4-BE49-F238E27FC236}">
                <a16:creationId xmlns:a16="http://schemas.microsoft.com/office/drawing/2014/main" id="{916C0C41-D8F8-48E2-BC30-662F9DA1CDA4}"/>
              </a:ext>
            </a:extLst>
          </p:cNvPr>
          <p:cNvSpPr/>
          <p:nvPr/>
        </p:nvSpPr>
        <p:spPr>
          <a:xfrm>
            <a:off x="3451185" y="2996756"/>
            <a:ext cx="1440000" cy="3600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前台收银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84F2457D-09A5-4100-BD02-A0B118B22325}"/>
              </a:ext>
            </a:extLst>
          </p:cNvPr>
          <p:cNvCxnSpPr>
            <a:stCxn id="5" idx="3"/>
          </p:cNvCxnSpPr>
          <p:nvPr/>
        </p:nvCxnSpPr>
        <p:spPr>
          <a:xfrm>
            <a:off x="2874961" y="3176756"/>
            <a:ext cx="576224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">
            <a:extLst>
              <a:ext uri="{FF2B5EF4-FFF2-40B4-BE49-F238E27FC236}">
                <a16:creationId xmlns:a16="http://schemas.microsoft.com/office/drawing/2014/main" id="{B3AB6099-138C-4A39-A770-89EC0914AA62}"/>
              </a:ext>
            </a:extLst>
          </p:cNvPr>
          <p:cNvSpPr txBox="1"/>
          <p:nvPr/>
        </p:nvSpPr>
        <p:spPr>
          <a:xfrm>
            <a:off x="1078374" y="1947791"/>
            <a:ext cx="838470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/>
              <a:t>、商场、专卖店等零售终端使用。可以管理收银员交接班，提供交接班记录报表、零售报表，可以实时扣减库存或日终处理时扣减库存。</a:t>
            </a:r>
          </a:p>
        </p:txBody>
      </p:sp>
      <p:sp>
        <p:nvSpPr>
          <p:cNvPr id="9" name="TextBox 33">
            <a:extLst>
              <a:ext uri="{FF2B5EF4-FFF2-40B4-BE49-F238E27FC236}">
                <a16:creationId xmlns:a16="http://schemas.microsoft.com/office/drawing/2014/main" id="{A2230126-0B8D-4C07-8AE3-BD0A18C8B15D}"/>
              </a:ext>
            </a:extLst>
          </p:cNvPr>
          <p:cNvSpPr txBox="1"/>
          <p:nvPr/>
        </p:nvSpPr>
        <p:spPr>
          <a:xfrm>
            <a:off x="1096374" y="4580892"/>
            <a:ext cx="8366706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2</a:t>
            </a:r>
            <a:r>
              <a:rPr lang="zh-CN" altLang="en-US" sz="1400" dirty="0"/>
              <a:t>、收银操作简单，支持扫描枪，支持多种收款方式，现金、支付宝、微信、银行卡等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5BE33559-A671-4055-B602-E1C5AA401D9E}"/>
              </a:ext>
            </a:extLst>
          </p:cNvPr>
          <p:cNvSpPr/>
          <p:nvPr/>
        </p:nvSpPr>
        <p:spPr>
          <a:xfrm>
            <a:off x="5432098" y="2996756"/>
            <a:ext cx="1440000" cy="360000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前台交班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9287CBDE-52F7-418F-A45C-A0F7DB8A36E0}"/>
              </a:ext>
            </a:extLst>
          </p:cNvPr>
          <p:cNvCxnSpPr/>
          <p:nvPr/>
        </p:nvCxnSpPr>
        <p:spPr>
          <a:xfrm>
            <a:off x="4855874" y="3176756"/>
            <a:ext cx="576224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9">
            <a:extLst>
              <a:ext uri="{FF2B5EF4-FFF2-40B4-BE49-F238E27FC236}">
                <a16:creationId xmlns:a16="http://schemas.microsoft.com/office/drawing/2014/main" id="{5963FBE5-3880-4877-A913-3DB7565FC310}"/>
              </a:ext>
            </a:extLst>
          </p:cNvPr>
          <p:cNvSpPr/>
          <p:nvPr/>
        </p:nvSpPr>
        <p:spPr>
          <a:xfrm>
            <a:off x="7492395" y="2969156"/>
            <a:ext cx="1440000" cy="360000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日终处理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39D156B2-DA9C-427F-B371-FAE2E05F4A8B}"/>
              </a:ext>
            </a:extLst>
          </p:cNvPr>
          <p:cNvCxnSpPr/>
          <p:nvPr/>
        </p:nvCxnSpPr>
        <p:spPr>
          <a:xfrm>
            <a:off x="6916171" y="3149156"/>
            <a:ext cx="576224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正方形/長方形 9">
            <a:extLst>
              <a:ext uri="{FF2B5EF4-FFF2-40B4-BE49-F238E27FC236}">
                <a16:creationId xmlns:a16="http://schemas.microsoft.com/office/drawing/2014/main" id="{14B13D4A-B10F-4F0B-8D32-A44F90DEEF50}"/>
              </a:ext>
            </a:extLst>
          </p:cNvPr>
          <p:cNvSpPr/>
          <p:nvPr/>
        </p:nvSpPr>
        <p:spPr>
          <a:xfrm>
            <a:off x="2033364" y="5556234"/>
            <a:ext cx="1683194" cy="3600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交接班记录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  <p:sp>
        <p:nvSpPr>
          <p:cNvPr id="15" name="正方形/長方形 9">
            <a:extLst>
              <a:ext uri="{FF2B5EF4-FFF2-40B4-BE49-F238E27FC236}">
                <a16:creationId xmlns:a16="http://schemas.microsoft.com/office/drawing/2014/main" id="{6D70EADD-902A-48BF-A8EB-676C7AE69EC4}"/>
              </a:ext>
            </a:extLst>
          </p:cNvPr>
          <p:cNvSpPr/>
          <p:nvPr/>
        </p:nvSpPr>
        <p:spPr>
          <a:xfrm>
            <a:off x="6311768" y="5556234"/>
            <a:ext cx="1683194" cy="3600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Meiryo UI" panose="020B0604030504040204" pitchFamily="50" charset="-128"/>
              </a:rPr>
              <a:t>零售报表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YaHei" panose="020B0503020204020204" charset="-122"/>
              <a:ea typeface="Microsoft YaHei" panose="020B0503020204020204" charset="-122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703881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B4DAE0F-49D1-4D48-BFEC-034A7889D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236" y="1152526"/>
            <a:ext cx="5038725" cy="547687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零售</a:t>
            </a:r>
            <a:r>
              <a:rPr lang="en-US" altLang="zh-CN" sz="3200" dirty="0"/>
              <a:t>POS</a:t>
            </a:r>
            <a:r>
              <a:rPr lang="zh-CN" altLang="en-US" sz="3200" dirty="0"/>
              <a:t>管理</a:t>
            </a:r>
            <a:r>
              <a:rPr lang="en-US" altLang="zh-CN" sz="3200" dirty="0"/>
              <a:t>-POS</a:t>
            </a:r>
            <a:r>
              <a:rPr lang="zh-CN" altLang="en-US" sz="3200" dirty="0"/>
              <a:t>设置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5E1C27B5-F16A-445A-A4E1-9E585B37F900}"/>
              </a:ext>
            </a:extLst>
          </p:cNvPr>
          <p:cNvSpPr/>
          <p:nvPr/>
        </p:nvSpPr>
        <p:spPr>
          <a:xfrm>
            <a:off x="200815" y="4815324"/>
            <a:ext cx="2328421" cy="939191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这里设置当前</a:t>
            </a:r>
            <a:r>
              <a:rPr lang="en-US" altLang="zh-CN" dirty="0"/>
              <a:t>POS</a:t>
            </a:r>
            <a:r>
              <a:rPr lang="zh-CN" altLang="en-US" dirty="0"/>
              <a:t>对应的收款账户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BB8D69-E8A7-41F0-9263-FDCE61191E37}"/>
              </a:ext>
            </a:extLst>
          </p:cNvPr>
          <p:cNvCxnSpPr>
            <a:cxnSpLocks/>
          </p:cNvCxnSpPr>
          <p:nvPr/>
        </p:nvCxnSpPr>
        <p:spPr>
          <a:xfrm flipV="1">
            <a:off x="1068962" y="4436651"/>
            <a:ext cx="2052919" cy="42358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257814" y="2301574"/>
            <a:ext cx="1908998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每个零售</a:t>
            </a:r>
            <a:r>
              <a:rPr lang="en-US" altLang="zh-CN" dirty="0"/>
              <a:t>POS</a:t>
            </a:r>
            <a:r>
              <a:rPr lang="zh-CN" altLang="en-US" dirty="0"/>
              <a:t>请设置不同的编号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2111606" y="2403835"/>
            <a:ext cx="1894786" cy="31329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399681" y="2288328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点新增输入</a:t>
            </a:r>
            <a:r>
              <a:rPr lang="en-US" altLang="zh-CN" dirty="0"/>
              <a:t>POS</a:t>
            </a:r>
            <a:r>
              <a:rPr lang="zh-CN" altLang="en-US" dirty="0"/>
              <a:t>编号及相应的设置，然后点保存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5601094" y="1939926"/>
            <a:ext cx="1866510" cy="59609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785003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105D12-4243-4347-BDE8-8B51EE6B6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321" y="1828897"/>
            <a:ext cx="4442845" cy="146316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4E37E85-F93D-4B32-8119-CC9CF674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4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零售</a:t>
            </a:r>
            <a:r>
              <a:rPr lang="en-US" altLang="zh-CN" sz="3200" dirty="0"/>
              <a:t>POS</a:t>
            </a:r>
            <a:r>
              <a:rPr lang="zh-CN" altLang="en-US" sz="3200" dirty="0"/>
              <a:t>管理</a:t>
            </a:r>
            <a:r>
              <a:rPr lang="en-US" altLang="zh-CN" sz="3200" dirty="0"/>
              <a:t>-</a:t>
            </a:r>
            <a:r>
              <a:rPr lang="zh-CN" altLang="en-US" sz="3200" dirty="0"/>
              <a:t>前台当班</a:t>
            </a:r>
          </a:p>
        </p:txBody>
      </p:sp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01BAD4DC-F2DF-4B6E-9E24-C83912F175CF}"/>
              </a:ext>
            </a:extLst>
          </p:cNvPr>
          <p:cNvSpPr/>
          <p:nvPr/>
        </p:nvSpPr>
        <p:spPr>
          <a:xfrm>
            <a:off x="154887" y="3292064"/>
            <a:ext cx="2052919" cy="787400"/>
          </a:xfrm>
          <a:prstGeom prst="wedgeRectCallout">
            <a:avLst>
              <a:gd name="adj1" fmla="val -24008"/>
              <a:gd name="adj2" fmla="val 44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输入钱箱初始余额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73F3D40-6C29-470C-B445-4843697BA99B}"/>
              </a:ext>
            </a:extLst>
          </p:cNvPr>
          <p:cNvCxnSpPr>
            <a:cxnSpLocks/>
          </p:cNvCxnSpPr>
          <p:nvPr/>
        </p:nvCxnSpPr>
        <p:spPr>
          <a:xfrm flipV="1">
            <a:off x="2207806" y="2837468"/>
            <a:ext cx="2052919" cy="90173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0DC797A5-2A33-4D04-8241-CA4F918B68B2}"/>
              </a:ext>
            </a:extLst>
          </p:cNvPr>
          <p:cNvSpPr/>
          <p:nvPr/>
        </p:nvSpPr>
        <p:spPr>
          <a:xfrm>
            <a:off x="7025166" y="3310402"/>
            <a:ext cx="3448336" cy="857597"/>
          </a:xfrm>
          <a:prstGeom prst="wedgeRectCallout">
            <a:avLst>
              <a:gd name="adj1" fmla="val -17364"/>
              <a:gd name="adj2" fmla="val -46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收银员开始收银之前，点击前台当班，输入钱箱余额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56ECFBC-1F0F-4C99-B8EC-B4E6F0FCF0BB}"/>
              </a:ext>
            </a:extLst>
          </p:cNvPr>
          <p:cNvCxnSpPr>
            <a:cxnSpLocks/>
          </p:cNvCxnSpPr>
          <p:nvPr/>
        </p:nvCxnSpPr>
        <p:spPr>
          <a:xfrm flipH="1" flipV="1">
            <a:off x="6675750" y="2832908"/>
            <a:ext cx="1866510" cy="59609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5548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3163</TotalTime>
  <Words>10364</Words>
  <Application>Microsoft Office PowerPoint</Application>
  <PresentationFormat>宽屏</PresentationFormat>
  <Paragraphs>942</Paragraphs>
  <Slides>156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156</vt:i4>
      </vt:variant>
    </vt:vector>
  </HeadingPairs>
  <TitlesOfParts>
    <vt:vector size="162" baseType="lpstr">
      <vt:lpstr>Meiryo</vt:lpstr>
      <vt:lpstr>等线</vt:lpstr>
      <vt:lpstr>等线 Light</vt:lpstr>
      <vt:lpstr>Microsoft YaHei</vt:lpstr>
      <vt:lpstr>Arial</vt:lpstr>
      <vt:lpstr>Office 主题​​</vt:lpstr>
      <vt:lpstr>世纪之星服装进销存</vt:lpstr>
      <vt:lpstr>三大功能模块</vt:lpstr>
      <vt:lpstr>目录</vt:lpstr>
      <vt:lpstr>目录</vt:lpstr>
      <vt:lpstr>安装</vt:lpstr>
      <vt:lpstr>创建账套</vt:lpstr>
      <vt:lpstr>创建账套</vt:lpstr>
      <vt:lpstr>PowerPoint 演示文稿</vt:lpstr>
      <vt:lpstr>基本资料-产品资料-产品类别</vt:lpstr>
      <vt:lpstr>基本资料-产品资料(无销售属性)</vt:lpstr>
      <vt:lpstr>基本资料-产品资料(单销售属性)</vt:lpstr>
      <vt:lpstr>基本资料-产品资料(双销售属性)</vt:lpstr>
      <vt:lpstr>基本资料-产品资料(产品参数)</vt:lpstr>
      <vt:lpstr>基本资料-产品资料(宝贝图片)</vt:lpstr>
      <vt:lpstr>基本资料-产品资料(图文详情)</vt:lpstr>
      <vt:lpstr>基本资料-客户资料</vt:lpstr>
      <vt:lpstr>基本资料-供应商资料</vt:lpstr>
      <vt:lpstr>基本资料-员工资料</vt:lpstr>
      <vt:lpstr>基本资料-员工权限</vt:lpstr>
      <vt:lpstr>基本资料-仓库资料</vt:lpstr>
      <vt:lpstr>基本资料-账户资料</vt:lpstr>
      <vt:lpstr>基本资料-下拉列表</vt:lpstr>
      <vt:lpstr>PowerPoint 演示文稿</vt:lpstr>
      <vt:lpstr>采购管理-采购订单</vt:lpstr>
      <vt:lpstr>采购管理-采购订单录入</vt:lpstr>
      <vt:lpstr>采购管理-采购入库单</vt:lpstr>
      <vt:lpstr>采购管理-采购入库单录入(直接录入)</vt:lpstr>
      <vt:lpstr>采购管理-采购入库单录入(选择采购订单)</vt:lpstr>
      <vt:lpstr>采购管理-采购入库单录入(通过扫描枪录入)</vt:lpstr>
      <vt:lpstr>采购管理-采购入库单录入(通过扫描枪录入)</vt:lpstr>
      <vt:lpstr>采购管理-采购退货单</vt:lpstr>
      <vt:lpstr>采购管理-采购退货单录入(直接录入)</vt:lpstr>
      <vt:lpstr>采购管理-采购退货单录入(选择采购单)</vt:lpstr>
      <vt:lpstr>采购管理-采购退货单录入(通过扫描枪录入)</vt:lpstr>
      <vt:lpstr>采购管理-采购退货单录入(通过扫描枪录入)</vt:lpstr>
      <vt:lpstr>采购管理-进项发票</vt:lpstr>
      <vt:lpstr>采购管理-进项发票录入(从采购单或采购退货单生成)</vt:lpstr>
      <vt:lpstr>采购管理-进项发票录入(选入采购单或采购退货单)</vt:lpstr>
      <vt:lpstr>采购管理-应付账款</vt:lpstr>
      <vt:lpstr>采购管理-预付账款</vt:lpstr>
      <vt:lpstr>采购管理-付款单</vt:lpstr>
      <vt:lpstr>采购管理-付款单录入(从采购单或采购退货单生成)</vt:lpstr>
      <vt:lpstr>采购管理-付款单录入(选择应付账款)</vt:lpstr>
      <vt:lpstr>采购管理-付款单录入(选择发票)</vt:lpstr>
      <vt:lpstr>采购管理-付款单录入(预付冲抵)</vt:lpstr>
      <vt:lpstr>采购管理-付款单录入(自动付款)</vt:lpstr>
      <vt:lpstr>采购管理-付款单录入(折让)</vt:lpstr>
      <vt:lpstr>采购管理-其他支出</vt:lpstr>
      <vt:lpstr>PowerPoint 演示文稿</vt:lpstr>
      <vt:lpstr>销售管理-销售定单</vt:lpstr>
      <vt:lpstr>销售管理-销售定单录入</vt:lpstr>
      <vt:lpstr>销售管理-销售出库单</vt:lpstr>
      <vt:lpstr>销售管理-销售出库单录入(直接录入)</vt:lpstr>
      <vt:lpstr>销售管理-销售出库单录入(选择销售定单)</vt:lpstr>
      <vt:lpstr>销售管理-销售出库单录入(通过扫描枪录入)</vt:lpstr>
      <vt:lpstr>销售管理-销售出库单录入(通过扫描枪录入)</vt:lpstr>
      <vt:lpstr>销售管理-销售退货单</vt:lpstr>
      <vt:lpstr>销售管理-销售退货单录入(直接录入)</vt:lpstr>
      <vt:lpstr>销售管理-销售退货单录入(选择销售单)</vt:lpstr>
      <vt:lpstr>销售管理-销售退货单录入(通过扫描枪录入)</vt:lpstr>
      <vt:lpstr>销售管理-销售退货单录入(通过扫描枪录入)</vt:lpstr>
      <vt:lpstr>销售管理-销项发票</vt:lpstr>
      <vt:lpstr>销售管理-销项发票录入(从销售单或销售退货单生成)</vt:lpstr>
      <vt:lpstr>销售管理-销项发票录入(选入销售单或销售退货单)</vt:lpstr>
      <vt:lpstr>销售管理-应收账款</vt:lpstr>
      <vt:lpstr>销售管理-预收账款</vt:lpstr>
      <vt:lpstr>销售管理-收款单</vt:lpstr>
      <vt:lpstr>销售管理-收款单录入(从销售单或销售退货单生成)</vt:lpstr>
      <vt:lpstr>销售管理-收款单录入(选择应收账款)</vt:lpstr>
      <vt:lpstr>销售管理-收款单录入(选择发票)</vt:lpstr>
      <vt:lpstr>销售管理-收款单录入(预收冲抵)</vt:lpstr>
      <vt:lpstr>销售管理-收款单录入(自动收款)</vt:lpstr>
      <vt:lpstr>销售管理-收款单录入(折让)</vt:lpstr>
      <vt:lpstr>销售管理-其他收入</vt:lpstr>
      <vt:lpstr>销售管理-货运单位</vt:lpstr>
      <vt:lpstr>销售管理-货运单</vt:lpstr>
      <vt:lpstr>销售管理-货运付款</vt:lpstr>
      <vt:lpstr>销售管理-货运应付账款统计报表</vt:lpstr>
      <vt:lpstr>PowerPoint 演示文稿</vt:lpstr>
      <vt:lpstr>库存管理-入库单</vt:lpstr>
      <vt:lpstr>库存管理-入库单录入(直接录入)</vt:lpstr>
      <vt:lpstr>库存管理-入库单录入(通过扫描枪录入)</vt:lpstr>
      <vt:lpstr>库存管理-入库单录入(通过扫描枪录入)</vt:lpstr>
      <vt:lpstr>库存管理-调拨单</vt:lpstr>
      <vt:lpstr>库存管理-调拨单录入(直接录入)</vt:lpstr>
      <vt:lpstr>库存管理-调拨单录入(通过扫描枪录入)</vt:lpstr>
      <vt:lpstr>库存管理-调拨单录入(通过扫描枪录入)</vt:lpstr>
      <vt:lpstr>库存管理-出库单</vt:lpstr>
      <vt:lpstr>库存管理-出库单录入(直接录入)</vt:lpstr>
      <vt:lpstr>库存管理-出库单录入(通过扫描枪录入)</vt:lpstr>
      <vt:lpstr>库存管理-出库单录入(通过扫描枪录入)</vt:lpstr>
      <vt:lpstr>库存管理-出库单录入(通过扫描枪录入)</vt:lpstr>
      <vt:lpstr>库存管理-盘点开始</vt:lpstr>
      <vt:lpstr>库存管理-盘点准备单</vt:lpstr>
      <vt:lpstr>库存管理-盘点单录入</vt:lpstr>
      <vt:lpstr>库存管理-盘点结束</vt:lpstr>
      <vt:lpstr>PowerPoint 演示文稿</vt:lpstr>
      <vt:lpstr>零售POS管理-POS设置</vt:lpstr>
      <vt:lpstr>零售POS管理-前台当班</vt:lpstr>
      <vt:lpstr>零售POS管理-前台收银(通过扫描枪录入)</vt:lpstr>
      <vt:lpstr>零售POS管理-前台收银(通过扫描枪录入)</vt:lpstr>
      <vt:lpstr>零售POS管理-前台收银(收款操作)</vt:lpstr>
      <vt:lpstr>零售POS管理-零售报表</vt:lpstr>
      <vt:lpstr>零售POS管理-前台交班</vt:lpstr>
      <vt:lpstr>零售POS管理-交接班记录</vt:lpstr>
      <vt:lpstr>零售POS管理-日终处理</vt:lpstr>
      <vt:lpstr>PowerPoint 演示文稿</vt:lpstr>
      <vt:lpstr>我是供应商-供应商申请</vt:lpstr>
      <vt:lpstr>我是供应商-产品发布</vt:lpstr>
      <vt:lpstr>我是分销商-分销申请</vt:lpstr>
      <vt:lpstr>我是供应商-分销商管理</vt:lpstr>
      <vt:lpstr>我是分销商-产品同步</vt:lpstr>
      <vt:lpstr>我是分销商-分销采购选择产品</vt:lpstr>
      <vt:lpstr>我是分销商-生成采购订单</vt:lpstr>
      <vt:lpstr>我是供应商-审核分销定单</vt:lpstr>
      <vt:lpstr>我是供应商-销售出库、发货</vt:lpstr>
      <vt:lpstr>我是分销商-采购入库</vt:lpstr>
      <vt:lpstr>分销采购流程闭环</vt:lpstr>
      <vt:lpstr>我是供应商-分销商库存查询</vt:lpstr>
      <vt:lpstr>我是供应商-分销商库存查询</vt:lpstr>
      <vt:lpstr>我是供应商-分销商销售明细</vt:lpstr>
      <vt:lpstr>我是供应商-分销商销售汇总</vt:lpstr>
      <vt:lpstr>PowerPoint 演示文稿</vt:lpstr>
      <vt:lpstr>微商城-店铺信息</vt:lpstr>
      <vt:lpstr>微商城-轮播图</vt:lpstr>
      <vt:lpstr>微商城-微商城页面模块介绍</vt:lpstr>
      <vt:lpstr>微商城-微商城页面模块介绍</vt:lpstr>
      <vt:lpstr>微商城-宝贝图片</vt:lpstr>
      <vt:lpstr>微商城-图文详情</vt:lpstr>
      <vt:lpstr>微商城-在线客服</vt:lpstr>
      <vt:lpstr>微商城-微商城下单</vt:lpstr>
      <vt:lpstr>微商城-审核微商城定单</vt:lpstr>
      <vt:lpstr>微商城-审核微商城定单</vt:lpstr>
      <vt:lpstr>微商城-销售出库、发货</vt:lpstr>
      <vt:lpstr>微商城-微商城个人中心</vt:lpstr>
      <vt:lpstr>报表分析-采购报表</vt:lpstr>
      <vt:lpstr>报表分析-销售报表</vt:lpstr>
      <vt:lpstr>报表分析-库存报表</vt:lpstr>
      <vt:lpstr>报表分析-应付账款报表</vt:lpstr>
      <vt:lpstr>报表分析-应收账款报表</vt:lpstr>
      <vt:lpstr>报表分析-发票报表</vt:lpstr>
      <vt:lpstr>系统维护-系统参数</vt:lpstr>
      <vt:lpstr>系统维护-检索设置</vt:lpstr>
      <vt:lpstr>系统维护-检索设置</vt:lpstr>
      <vt:lpstr>系统维护-操作日志</vt:lpstr>
      <vt:lpstr>系统维护-录入界面设计</vt:lpstr>
      <vt:lpstr>系统维护-录入界面设计-显示列</vt:lpstr>
      <vt:lpstr>系统维护-录入界面设计-拖动前后顺序</vt:lpstr>
      <vt:lpstr>系统维护-录入界面设计-修改名称</vt:lpstr>
      <vt:lpstr>系统维护-录入界面设计-排序</vt:lpstr>
      <vt:lpstr>系统维护-单据打印-三种格式</vt:lpstr>
      <vt:lpstr>系统维护-单据打印-打印列设置</vt:lpstr>
      <vt:lpstr>系统维护-单据打印-调整列宽度</vt:lpstr>
      <vt:lpstr>系统维护-单据打印-修改名称</vt:lpstr>
      <vt:lpstr>系统维护-单据打印-移动、删除不要的项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世纪微商城</dc:title>
  <dc:creator>Administrator</dc:creator>
  <cp:lastModifiedBy>Administrator</cp:lastModifiedBy>
  <cp:revision>181</cp:revision>
  <dcterms:created xsi:type="dcterms:W3CDTF">2019-11-19T00:59:44Z</dcterms:created>
  <dcterms:modified xsi:type="dcterms:W3CDTF">2019-11-27T01:00:36Z</dcterms:modified>
</cp:coreProperties>
</file>