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1015" r:id="rId3"/>
    <p:sldId id="934" r:id="rId5"/>
    <p:sldId id="1000" r:id="rId6"/>
    <p:sldId id="937" r:id="rId7"/>
    <p:sldId id="971" r:id="rId8"/>
    <p:sldId id="981" r:id="rId9"/>
    <p:sldId id="993" r:id="rId10"/>
    <p:sldId id="982" r:id="rId11"/>
    <p:sldId id="983" r:id="rId12"/>
    <p:sldId id="992" r:id="rId13"/>
    <p:sldId id="995" r:id="rId14"/>
    <p:sldId id="1014" r:id="rId15"/>
    <p:sldId id="972" r:id="rId16"/>
    <p:sldId id="973" r:id="rId17"/>
    <p:sldId id="997" r:id="rId18"/>
    <p:sldId id="984" r:id="rId19"/>
    <p:sldId id="974" r:id="rId20"/>
    <p:sldId id="998" r:id="rId21"/>
    <p:sldId id="975" r:id="rId22"/>
    <p:sldId id="979" r:id="rId23"/>
    <p:sldId id="986" r:id="rId24"/>
    <p:sldId id="976" r:id="rId25"/>
    <p:sldId id="977" r:id="rId26"/>
    <p:sldId id="978" r:id="rId27"/>
    <p:sldId id="988" r:id="rId28"/>
    <p:sldId id="1013" r:id="rId29"/>
    <p:sldId id="999" r:id="rId30"/>
    <p:sldId id="1016" r:id="rId31"/>
  </p:sldIdLst>
  <p:sldSz cx="12196445" cy="6858000"/>
  <p:notesSz cx="6858000" cy="9144000"/>
  <p:custDataLst>
    <p:tags r:id="rId36"/>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97A6"/>
    <a:srgbClr val="EAEAEA"/>
    <a:srgbClr val="F8F8F8"/>
    <a:srgbClr val="006BBC"/>
    <a:srgbClr val="DDDDDD"/>
    <a:srgbClr val="0DC2D5"/>
    <a:srgbClr val="17DCF1"/>
    <a:srgbClr val="12D0CB"/>
    <a:srgbClr val="FDE673"/>
    <a:srgbClr val="FDE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586" autoAdjust="0"/>
    <p:restoredTop sz="49635" autoAdjust="0"/>
  </p:normalViewPr>
  <p:slideViewPr>
    <p:cSldViewPr snapToObjects="1">
      <p:cViewPr varScale="1">
        <p:scale>
          <a:sx n="113" d="100"/>
          <a:sy n="113" d="100"/>
        </p:scale>
        <p:origin x="132" y="174"/>
      </p:cViewPr>
      <p:guideLst>
        <p:guide orient="horz" pos="2143"/>
        <p:guide pos="3842"/>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2"/>
            <a:ext cx="2743201"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1" y="908052"/>
            <a:ext cx="8081963" cy="521811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5" y="2886610"/>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80"/>
            <a:ext cx="3013732"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7"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1" y="2904247"/>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8" y="2574150"/>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9"/>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5"/>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9"/>
            <a:ext cx="1116793"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1" y="3624922"/>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79" y="2365002"/>
            <a:ext cx="522111"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5"/>
            <a:ext cx="169736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7"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1"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9" y="2909286"/>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4"/>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5" y="908051"/>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5" y="1600201"/>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4" y="2906713"/>
            <a:ext cx="10366375" cy="1500187"/>
          </a:xfrm>
        </p:spPr>
        <p:txBody>
          <a:bodyPr anchor="b"/>
          <a:lstStyle>
            <a:lvl1pPr marL="0" indent="0">
              <a:buNone/>
              <a:defRPr sz="2000">
                <a:solidFill>
                  <a:srgbClr val="F8F8F8"/>
                </a:solidFill>
              </a:defRPr>
            </a:lvl1pPr>
            <a:lvl2pPr marL="457200" indent="0">
              <a:buNone/>
              <a:defRPr sz="1700"/>
            </a:lvl2pPr>
            <a:lvl3pPr marL="914400" indent="0">
              <a:buNone/>
              <a:defRPr sz="1600"/>
            </a:lvl3pPr>
            <a:lvl4pPr marL="1371600" indent="0">
              <a:buNone/>
              <a:defRPr sz="1300"/>
            </a:lvl4pPr>
            <a:lvl5pPr marL="1828800" indent="0">
              <a:buNone/>
              <a:defRPr sz="1300"/>
            </a:lvl5pPr>
            <a:lvl6pPr marL="2286000" indent="0">
              <a:buNone/>
              <a:defRPr sz="1300"/>
            </a:lvl6pPr>
            <a:lvl7pPr marL="2743200" indent="0">
              <a:buNone/>
              <a:defRPr sz="1300"/>
            </a:lvl7pPr>
            <a:lvl8pPr marL="3200400" indent="0">
              <a:buNone/>
              <a:defRPr sz="1300"/>
            </a:lvl8pPr>
            <a:lvl9pPr marL="3657600" indent="0">
              <a:buNone/>
              <a:defRPr sz="1300"/>
            </a:lvl9pPr>
          </a:lstStyle>
          <a:p>
            <a:pPr lvl="0"/>
            <a:r>
              <a:rPr lang="zh-CN" altLang="en-US" smtClean="0"/>
              <a:t>单击此处编辑母版文本样式</a:t>
            </a:r>
            <a:endParaRPr lang="zh-CN" altLang="en-US" smtClean="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99"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3788" y="1600201"/>
            <a:ext cx="5413375"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9"/>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9563" cy="639763"/>
          </a:xfrm>
        </p:spPr>
        <p:txBody>
          <a:bodyPr anchor="b"/>
          <a:lstStyle>
            <a:lvl1pPr marL="0" indent="0">
              <a:buNone/>
              <a:defRPr sz="2400" b="1"/>
            </a:lvl1pPr>
            <a:lvl2pPr marL="457200" indent="0">
              <a:buNone/>
              <a:defRPr sz="2000" b="1"/>
            </a:lvl2pPr>
            <a:lvl3pPr marL="914400" indent="0">
              <a:buNone/>
              <a:defRPr sz="17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1" y="2174875"/>
            <a:ext cx="5389563"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1" cy="639763"/>
          </a:xfrm>
        </p:spPr>
        <p:txBody>
          <a:bodyPr anchor="b"/>
          <a:lstStyle>
            <a:lvl1pPr marL="0" indent="0">
              <a:buNone/>
              <a:defRPr sz="2400" b="1"/>
            </a:lvl1pPr>
            <a:lvl2pPr marL="457200" indent="0">
              <a:buNone/>
              <a:defRPr sz="2000" b="1"/>
            </a:lvl2pPr>
            <a:lvl3pPr marL="914400" indent="0">
              <a:buNone/>
              <a:defRPr sz="17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6013" y="2174875"/>
            <a:ext cx="5391151"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49"/>
            <a:ext cx="4013201"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2"/>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2"/>
            <a:ext cx="4013201" cy="4691063"/>
          </a:xfrm>
        </p:spPr>
        <p:txBody>
          <a:bodyPr/>
          <a:lstStyle>
            <a:lvl1pPr marL="0" indent="0">
              <a:buNone/>
              <a:defRPr sz="1300"/>
            </a:lvl1pPr>
            <a:lvl2pPr marL="457200" indent="0">
              <a:buNone/>
              <a:defRPr sz="1200"/>
            </a:lvl2pPr>
            <a:lvl3pPr marL="914400" indent="0">
              <a:buNone/>
              <a:defRPr sz="9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3"/>
          </a:xfrm>
        </p:spPr>
        <p:txBody>
          <a:bodyPr/>
          <a:lstStyle>
            <a:lvl1pPr marL="0" indent="0">
              <a:buNone/>
              <a:defRPr sz="1300"/>
            </a:lvl1pPr>
            <a:lvl2pPr marL="457200" indent="0">
              <a:buNone/>
              <a:defRPr sz="1200"/>
            </a:lvl2pPr>
            <a:lvl3pPr marL="914400" indent="0">
              <a:buNone/>
              <a:defRPr sz="9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1" y="908051"/>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lstStyle/>
          <a:p>
            <a:pPr lvl="0"/>
            <a:r>
              <a:rPr lang="zh-CN" dirty="0" smtClean="0"/>
              <a:t>单击此处编辑母版标题样式</a:t>
            </a:r>
            <a:endParaRPr lang="zh-CN" dirty="0" smtClean="0"/>
          </a:p>
        </p:txBody>
      </p:sp>
      <p:sp>
        <p:nvSpPr>
          <p:cNvPr id="1027" name="Rectangle 3"/>
          <p:cNvSpPr>
            <a:spLocks noGrp="1" noChangeArrowheads="1"/>
          </p:cNvSpPr>
          <p:nvPr>
            <p:ph type="body" idx="1"/>
          </p:nvPr>
        </p:nvSpPr>
        <p:spPr bwMode="auto">
          <a:xfrm>
            <a:off x="609601" y="1600201"/>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pPr lvl="0"/>
            <a:r>
              <a:rPr lang="zh-CN" dirty="0" smtClean="0"/>
              <a:t>单击此处编辑母版文本样式</a:t>
            </a:r>
            <a:endParaRPr lang="zh-CN" dirty="0" smtClean="0"/>
          </a:p>
          <a:p>
            <a:pPr lvl="1"/>
            <a:r>
              <a:rPr lang="zh-CN" dirty="0" smtClean="0"/>
              <a:t>第二级</a:t>
            </a:r>
            <a:endParaRPr lang="zh-CN" dirty="0"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700" kern="1200">
          <a:solidFill>
            <a:schemeClr val="tx1"/>
          </a:solidFill>
          <a:latin typeface="+mn-lt"/>
          <a:ea typeface="+mn-ea"/>
          <a:cs typeface="+mn-cs"/>
        </a:defRPr>
      </a:lvl1pPr>
      <a:lvl2pPr marL="457200" algn="l" defTabSz="914400" rtl="0" eaLnBrk="1" latinLnBrk="0" hangingPunct="1">
        <a:defRPr sz="1700" kern="1200">
          <a:solidFill>
            <a:schemeClr val="tx1"/>
          </a:solidFill>
          <a:latin typeface="+mn-lt"/>
          <a:ea typeface="+mn-ea"/>
          <a:cs typeface="+mn-cs"/>
        </a:defRPr>
      </a:lvl2pPr>
      <a:lvl3pPr marL="914400" algn="l" defTabSz="914400" rtl="0" eaLnBrk="1" latinLnBrk="0" hangingPunct="1">
        <a:defRPr sz="1700" kern="1200">
          <a:solidFill>
            <a:schemeClr val="tx1"/>
          </a:solidFill>
          <a:latin typeface="+mn-lt"/>
          <a:ea typeface="+mn-ea"/>
          <a:cs typeface="+mn-cs"/>
        </a:defRPr>
      </a:lvl3pPr>
      <a:lvl4pPr marL="1371600" algn="l" defTabSz="914400" rtl="0" eaLnBrk="1" latinLnBrk="0" hangingPunct="1">
        <a:defRPr sz="1700" kern="1200">
          <a:solidFill>
            <a:schemeClr val="tx1"/>
          </a:solidFill>
          <a:latin typeface="+mn-lt"/>
          <a:ea typeface="+mn-ea"/>
          <a:cs typeface="+mn-cs"/>
        </a:defRPr>
      </a:lvl4pPr>
      <a:lvl5pPr marL="1828800" algn="l" defTabSz="914400" rtl="0" eaLnBrk="1" latinLnBrk="0" hangingPunct="1">
        <a:defRPr sz="1700" kern="1200">
          <a:solidFill>
            <a:schemeClr val="tx1"/>
          </a:solidFill>
          <a:latin typeface="+mn-lt"/>
          <a:ea typeface="+mn-ea"/>
          <a:cs typeface="+mn-cs"/>
        </a:defRPr>
      </a:lvl5pPr>
      <a:lvl6pPr marL="2286000" algn="l" defTabSz="914400" rtl="0" eaLnBrk="1" latinLnBrk="0" hangingPunct="1">
        <a:defRPr sz="1700" kern="1200">
          <a:solidFill>
            <a:schemeClr val="tx1"/>
          </a:solidFill>
          <a:latin typeface="+mn-lt"/>
          <a:ea typeface="+mn-ea"/>
          <a:cs typeface="+mn-cs"/>
        </a:defRPr>
      </a:lvl6pPr>
      <a:lvl7pPr marL="2743200" algn="l" defTabSz="914400" rtl="0" eaLnBrk="1" latinLnBrk="0" hangingPunct="1">
        <a:defRPr sz="1700" kern="1200">
          <a:solidFill>
            <a:schemeClr val="tx1"/>
          </a:solidFill>
          <a:latin typeface="+mn-lt"/>
          <a:ea typeface="+mn-ea"/>
          <a:cs typeface="+mn-cs"/>
        </a:defRPr>
      </a:lvl7pPr>
      <a:lvl8pPr marL="3200400" algn="l" defTabSz="914400" rtl="0" eaLnBrk="1" latinLnBrk="0" hangingPunct="1">
        <a:defRPr sz="1700" kern="1200">
          <a:solidFill>
            <a:schemeClr val="tx1"/>
          </a:solidFill>
          <a:latin typeface="+mn-lt"/>
          <a:ea typeface="+mn-ea"/>
          <a:cs typeface="+mn-cs"/>
        </a:defRPr>
      </a:lvl8pPr>
      <a:lvl9pPr marL="3657600" algn="l" defTabSz="91440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50" y="119219665"/>
            <a:ext cx="20054886"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p>
        </p:txBody>
      </p:sp>
      <p:sp>
        <p:nvSpPr>
          <p:cNvPr id="44" name="Freeform 25"/>
          <p:cNvSpPr>
            <a:spLocks noEditPoints="1"/>
          </p:cNvSpPr>
          <p:nvPr/>
        </p:nvSpPr>
        <p:spPr bwMode="auto">
          <a:xfrm>
            <a:off x="81102648" y="119043449"/>
            <a:ext cx="20918488" cy="15690851"/>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p>
        </p:txBody>
      </p:sp>
      <p:sp>
        <p:nvSpPr>
          <p:cNvPr id="45" name="Freeform 26"/>
          <p:cNvSpPr>
            <a:spLocks noEditPoints="1"/>
          </p:cNvSpPr>
          <p:nvPr/>
        </p:nvSpPr>
        <p:spPr bwMode="auto">
          <a:xfrm>
            <a:off x="103079997" y="119083139"/>
            <a:ext cx="20820063"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p>
        </p:txBody>
      </p:sp>
      <p:sp>
        <p:nvSpPr>
          <p:cNvPr id="46" name="Freeform 27"/>
          <p:cNvSpPr>
            <a:spLocks noEditPoints="1"/>
          </p:cNvSpPr>
          <p:nvPr/>
        </p:nvSpPr>
        <p:spPr bwMode="auto">
          <a:xfrm>
            <a:off x="125055758" y="119083139"/>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p>
        </p:txBody>
      </p:sp>
      <p:sp>
        <p:nvSpPr>
          <p:cNvPr id="47" name="Freeform 28"/>
          <p:cNvSpPr>
            <a:spLocks noEditPoints="1"/>
          </p:cNvSpPr>
          <p:nvPr/>
        </p:nvSpPr>
        <p:spPr bwMode="auto">
          <a:xfrm>
            <a:off x="147014058" y="119141876"/>
            <a:ext cx="20742273"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p>
        </p:txBody>
      </p:sp>
      <p:sp>
        <p:nvSpPr>
          <p:cNvPr id="48" name="Freeform 29"/>
          <p:cNvSpPr>
            <a:spLocks noEditPoints="1"/>
          </p:cNvSpPr>
          <p:nvPr/>
        </p:nvSpPr>
        <p:spPr bwMode="auto">
          <a:xfrm>
            <a:off x="168970769" y="119102189"/>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p>
        </p:txBody>
      </p:sp>
      <p:sp>
        <p:nvSpPr>
          <p:cNvPr id="49" name="Freeform 30"/>
          <p:cNvSpPr>
            <a:spLocks noEditPoints="1"/>
          </p:cNvSpPr>
          <p:nvPr/>
        </p:nvSpPr>
        <p:spPr bwMode="auto">
          <a:xfrm>
            <a:off x="191065594" y="119141875"/>
            <a:ext cx="20448587" cy="15552739"/>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p>
        </p:txBody>
      </p:sp>
      <p:sp>
        <p:nvSpPr>
          <p:cNvPr id="50" name="Freeform 31"/>
          <p:cNvSpPr>
            <a:spLocks noEditPoints="1"/>
          </p:cNvSpPr>
          <p:nvPr/>
        </p:nvSpPr>
        <p:spPr bwMode="auto">
          <a:xfrm>
            <a:off x="212749256" y="119179975"/>
            <a:ext cx="20937536"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p>
        </p:txBody>
      </p:sp>
      <p:sp>
        <p:nvSpPr>
          <p:cNvPr id="51" name="Freeform 32"/>
          <p:cNvSpPr>
            <a:spLocks noEditPoints="1"/>
          </p:cNvSpPr>
          <p:nvPr/>
        </p:nvSpPr>
        <p:spPr bwMode="auto">
          <a:xfrm>
            <a:off x="234745654" y="119141876"/>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p>
        </p:txBody>
      </p:sp>
      <p:sp>
        <p:nvSpPr>
          <p:cNvPr id="32" name="Freeform 7"/>
          <p:cNvSpPr/>
          <p:nvPr/>
        </p:nvSpPr>
        <p:spPr bwMode="auto">
          <a:xfrm>
            <a:off x="11317416" y="5877274"/>
            <a:ext cx="646572" cy="647279"/>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34" tIns="45717" rIns="91434" bIns="45717" numCol="1" anchor="t" anchorCtr="0" compatLnSpc="1"/>
          <a:lstStyle/>
          <a:p>
            <a:endParaRPr lang="zh-CN" altLang="en-US"/>
          </a:p>
        </p:txBody>
      </p:sp>
      <p:sp>
        <p:nvSpPr>
          <p:cNvPr id="34" name="Rectangle 6"/>
          <p:cNvSpPr>
            <a:spLocks noChangeArrowheads="1"/>
          </p:cNvSpPr>
          <p:nvPr/>
        </p:nvSpPr>
        <p:spPr bwMode="auto">
          <a:xfrm>
            <a:off x="6408675" y="4211576"/>
            <a:ext cx="2013388" cy="81520"/>
          </a:xfrm>
          <a:prstGeom prst="rect">
            <a:avLst/>
          </a:prstGeom>
          <a:solidFill>
            <a:schemeClr val="accent1"/>
          </a:solidFill>
          <a:ln>
            <a:noFill/>
          </a:ln>
        </p:spPr>
        <p:txBody>
          <a:bodyPr vert="horz" wrap="square" lIns="91434" tIns="45717" rIns="91434" bIns="45717" numCol="1" anchor="t" anchorCtr="0" compatLnSpc="1"/>
          <a:lstStyle/>
          <a:p>
            <a:endParaRPr lang="zh-CN" altLang="en-US"/>
          </a:p>
        </p:txBody>
      </p:sp>
      <p:sp>
        <p:nvSpPr>
          <p:cNvPr id="35" name="Rectangle 7"/>
          <p:cNvSpPr>
            <a:spLocks noChangeArrowheads="1"/>
          </p:cNvSpPr>
          <p:nvPr/>
        </p:nvSpPr>
        <p:spPr bwMode="auto">
          <a:xfrm>
            <a:off x="7676310" y="4211576"/>
            <a:ext cx="2010896" cy="81520"/>
          </a:xfrm>
          <a:prstGeom prst="rect">
            <a:avLst/>
          </a:prstGeom>
          <a:solidFill>
            <a:schemeClr val="bg1"/>
          </a:solidFill>
          <a:ln>
            <a:noFill/>
          </a:ln>
        </p:spPr>
        <p:txBody>
          <a:bodyPr vert="horz" wrap="square" lIns="91434" tIns="45717" rIns="91434" bIns="45717" numCol="1" anchor="t" anchorCtr="0" compatLnSpc="1"/>
          <a:lstStyle/>
          <a:p>
            <a:endParaRPr lang="zh-CN" altLang="en-US"/>
          </a:p>
        </p:txBody>
      </p:sp>
      <p:sp>
        <p:nvSpPr>
          <p:cNvPr id="36" name="Rectangle 8"/>
          <p:cNvSpPr>
            <a:spLocks noChangeArrowheads="1"/>
          </p:cNvSpPr>
          <p:nvPr/>
        </p:nvSpPr>
        <p:spPr bwMode="auto">
          <a:xfrm>
            <a:off x="8940531" y="4211576"/>
            <a:ext cx="2013388" cy="81520"/>
          </a:xfrm>
          <a:prstGeom prst="rect">
            <a:avLst/>
          </a:prstGeom>
          <a:solidFill>
            <a:schemeClr val="tx2"/>
          </a:solidFill>
          <a:ln>
            <a:noFill/>
          </a:ln>
        </p:spPr>
        <p:txBody>
          <a:bodyPr vert="horz" wrap="square" lIns="91434" tIns="45717" rIns="91434" bIns="45717" numCol="1" anchor="t" anchorCtr="0" compatLnSpc="1"/>
          <a:lstStyle/>
          <a:p>
            <a:endParaRPr lang="zh-CN" altLang="en-US"/>
          </a:p>
        </p:txBody>
      </p:sp>
      <p:sp>
        <p:nvSpPr>
          <p:cNvPr id="37" name="Rectangle 9"/>
          <p:cNvSpPr>
            <a:spLocks noChangeArrowheads="1"/>
          </p:cNvSpPr>
          <p:nvPr/>
        </p:nvSpPr>
        <p:spPr bwMode="auto">
          <a:xfrm>
            <a:off x="10208166" y="4211576"/>
            <a:ext cx="2010896" cy="81520"/>
          </a:xfrm>
          <a:prstGeom prst="rect">
            <a:avLst/>
          </a:prstGeom>
          <a:solidFill>
            <a:schemeClr val="bg2"/>
          </a:solidFill>
          <a:ln>
            <a:noFill/>
          </a:ln>
        </p:spPr>
        <p:txBody>
          <a:bodyPr vert="horz" wrap="square" lIns="91434" tIns="45717" rIns="91434" bIns="45717" numCol="1" anchor="t" anchorCtr="0" compatLnSpc="1"/>
          <a:lstStyle/>
          <a:p>
            <a:endParaRPr lang="zh-CN" altLang="en-US"/>
          </a:p>
        </p:txBody>
      </p:sp>
      <p:grpSp>
        <p:nvGrpSpPr>
          <p:cNvPr id="15" name="组合 14"/>
          <p:cNvGrpSpPr/>
          <p:nvPr/>
        </p:nvGrpSpPr>
        <p:grpSpPr>
          <a:xfrm>
            <a:off x="481758" y="404665"/>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1086970" y="404665"/>
            <a:ext cx="472312"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组合 16"/>
          <p:cNvGrpSpPr/>
          <p:nvPr/>
        </p:nvGrpSpPr>
        <p:grpSpPr>
          <a:xfrm>
            <a:off x="1690618" y="404665"/>
            <a:ext cx="472312"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2294267" y="404665"/>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7" name="Rectangle 3"/>
          <p:cNvSpPr txBox="1">
            <a:spLocks noChangeArrowheads="1"/>
          </p:cNvSpPr>
          <p:nvPr/>
        </p:nvSpPr>
        <p:spPr bwMode="auto">
          <a:xfrm>
            <a:off x="6691225" y="2690311"/>
            <a:ext cx="5288531" cy="100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dist"/>
            <a:r>
              <a:rPr lang="zh-CN" altLang="en-US" sz="6500" dirty="0">
                <a:solidFill>
                  <a:srgbClr val="294A5A"/>
                </a:solidFill>
                <a:latin typeface="方正兰亭粗黑简体" pitchFamily="2" charset="-122"/>
                <a:ea typeface="方正兰亭粗黑简体" pitchFamily="2" charset="-122"/>
              </a:rPr>
              <a:t>个人述职报告</a:t>
            </a:r>
            <a:endParaRPr lang="en-US" altLang="zh-CN" sz="6500" dirty="0">
              <a:solidFill>
                <a:srgbClr val="294A5A"/>
              </a:solidFill>
              <a:latin typeface="方正兰亭粗黑简体" pitchFamily="2" charset="-122"/>
              <a:ea typeface="方正兰亭粗黑简体" pitchFamily="2" charset="-122"/>
            </a:endParaRPr>
          </a:p>
        </p:txBody>
      </p:sp>
      <p:sp>
        <p:nvSpPr>
          <p:cNvPr id="68" name="TextBox 67"/>
          <p:cNvSpPr txBox="1"/>
          <p:nvPr/>
        </p:nvSpPr>
        <p:spPr>
          <a:xfrm>
            <a:off x="6771508" y="3697289"/>
            <a:ext cx="5208245" cy="292382"/>
          </a:xfrm>
          <a:prstGeom prst="rect">
            <a:avLst/>
          </a:prstGeom>
          <a:noFill/>
        </p:spPr>
        <p:txBody>
          <a:bodyPr wrap="square" lIns="91434" tIns="45717" rIns="91434" bIns="45717" rtlCol="0">
            <a:spAutoFit/>
          </a:bodyPr>
          <a:lstStyle/>
          <a:p>
            <a:pPr algn="just"/>
            <a:r>
              <a:rPr lang="zh-CN" altLang="en-US" sz="1300" dirty="0">
                <a:solidFill>
                  <a:schemeClr val="accent1"/>
                </a:solidFill>
                <a:latin typeface="+mj-ea"/>
                <a:ea typeface="+mj-ea"/>
              </a:rPr>
              <a:t>框架及文字内容完整，实用很强，适用于转正述职、干部述职等</a:t>
            </a:r>
            <a:endParaRPr lang="zh-CN" altLang="en-US" sz="1300" dirty="0">
              <a:solidFill>
                <a:schemeClr val="accent1"/>
              </a:solidFill>
              <a:latin typeface="+mj-ea"/>
              <a:ea typeface="+mj-ea"/>
            </a:endParaRPr>
          </a:p>
        </p:txBody>
      </p:sp>
      <p:sp>
        <p:nvSpPr>
          <p:cNvPr id="69" name="TextBox 68"/>
          <p:cNvSpPr txBox="1"/>
          <p:nvPr/>
        </p:nvSpPr>
        <p:spPr>
          <a:xfrm>
            <a:off x="6527460" y="6256885"/>
            <a:ext cx="2773827" cy="338555"/>
          </a:xfrm>
          <a:prstGeom prst="rect">
            <a:avLst/>
          </a:prstGeom>
          <a:noFill/>
        </p:spPr>
        <p:txBody>
          <a:bodyPr wrap="square" lIns="91434" tIns="45717" rIns="91434" bIns="45717" rtlCol="0">
            <a:spAutoFit/>
          </a:bodyPr>
          <a:lstStyle/>
          <a:p>
            <a:r>
              <a:rPr lang="zh-CN" altLang="en-US" sz="1600" b="1" dirty="0">
                <a:solidFill>
                  <a:schemeClr val="accent1"/>
                </a:solidFill>
                <a:latin typeface="+mj-ea"/>
                <a:ea typeface="+mj-ea"/>
              </a:rPr>
              <a:t>这里输入您的单位</a:t>
            </a:r>
            <a:r>
              <a:rPr lang="en-US" altLang="zh-CN" sz="1600" b="1" dirty="0">
                <a:solidFill>
                  <a:schemeClr val="accent1"/>
                </a:solidFill>
                <a:latin typeface="+mj-ea"/>
                <a:ea typeface="+mj-ea"/>
              </a:rPr>
              <a:t>/</a:t>
            </a:r>
            <a:r>
              <a:rPr lang="zh-CN" altLang="en-US" sz="1600" b="1" dirty="0">
                <a:solidFill>
                  <a:schemeClr val="accent1"/>
                </a:solidFill>
                <a:latin typeface="+mj-ea"/>
                <a:ea typeface="+mj-ea"/>
              </a:rPr>
              <a:t>部门名称</a:t>
            </a:r>
            <a:endParaRPr lang="zh-CN" altLang="en-US" sz="1600" b="1" dirty="0">
              <a:solidFill>
                <a:schemeClr val="accent1"/>
              </a:solidFill>
              <a:latin typeface="+mj-ea"/>
              <a:ea typeface="+mj-ea"/>
            </a:endParaRPr>
          </a:p>
        </p:txBody>
      </p:sp>
      <p:sp>
        <p:nvSpPr>
          <p:cNvPr id="70" name="Freeform 9"/>
          <p:cNvSpPr>
            <a:spLocks noEditPoints="1"/>
          </p:cNvSpPr>
          <p:nvPr/>
        </p:nvSpPr>
        <p:spPr bwMode="auto">
          <a:xfrm>
            <a:off x="9263115" y="6253079"/>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71" name="Rectangle 4"/>
          <p:cNvSpPr txBox="1">
            <a:spLocks noChangeArrowheads="1"/>
          </p:cNvSpPr>
          <p:nvPr/>
        </p:nvSpPr>
        <p:spPr bwMode="auto">
          <a:xfrm>
            <a:off x="9672235" y="6256885"/>
            <a:ext cx="1618810" cy="3359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rtlCol="0">
            <a:spAutoFit/>
          </a:bodyPr>
          <a:lstStyle>
            <a:defPPr>
              <a:defRPr lang="zh-CN"/>
            </a:defPPr>
            <a:lvl1pPr>
              <a:defRPr sz="2400" b="1">
                <a:latin typeface="+mj-ea"/>
                <a:ea typeface="+mj-ea"/>
              </a:defRPr>
            </a:lvl1pPr>
          </a:lstStyle>
          <a:p>
            <a:r>
              <a:rPr lang="zh-CN" altLang="en-US" sz="1600" dirty="0">
                <a:solidFill>
                  <a:schemeClr val="accent1"/>
                </a:solidFill>
              </a:rPr>
              <a:t>汇报人：</a:t>
            </a:r>
            <a:r>
              <a:rPr lang="en-US" altLang="zh-CN" sz="1600" dirty="0">
                <a:solidFill>
                  <a:schemeClr val="accent1"/>
                </a:solidFill>
              </a:rPr>
              <a:t>XXX</a:t>
            </a:r>
            <a:endParaRPr lang="en-US" altLang="zh-CN" sz="1600" dirty="0">
              <a:solidFill>
                <a:schemeClr val="accent1"/>
              </a:solidFill>
            </a:endParaRPr>
          </a:p>
        </p:txBody>
      </p:sp>
      <p:sp>
        <p:nvSpPr>
          <p:cNvPr id="74" name="Freeform 10"/>
          <p:cNvSpPr>
            <a:spLocks noChangeAspect="1" noEditPoints="1"/>
          </p:cNvSpPr>
          <p:nvPr/>
        </p:nvSpPr>
        <p:spPr bwMode="auto">
          <a:xfrm>
            <a:off x="6154624" y="6253219"/>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p:spPr>
        <p:txBody>
          <a:bodyPr vert="horz" wrap="square" lIns="91434" tIns="45717" rIns="91434" bIns="45717"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9710">
        <p:blinds dir="vert"/>
      </p:transition>
    </mc:Choice>
    <mc:Fallback>
      <p:transition spd="slow" advTm="971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5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099"/>
                                </p:stCondLst>
                                <p:childTnLst>
                                  <p:par>
                                    <p:cTn id="54" presetID="22" presetClass="entr" presetSubtype="8"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wipe(left)">
                                          <p:cBhvr>
                                            <p:cTn id="56" dur="500"/>
                                            <p:tgtEl>
                                              <p:spTgt spid="68"/>
                                            </p:tgtEl>
                                          </p:cBhvr>
                                        </p:animEffect>
                                      </p:childTnLst>
                                    </p:cTn>
                                  </p:par>
                                </p:childTnLst>
                              </p:cTn>
                            </p:par>
                            <p:par>
                              <p:cTn id="57" fill="hold">
                                <p:stCondLst>
                                  <p:cond delay="3599"/>
                                </p:stCondLst>
                                <p:childTnLst>
                                  <p:par>
                                    <p:cTn id="58" presetID="2" presetClass="entr" presetSubtype="1" fill="hold" grpId="0" nodeType="afterEffect" p14:presetBounceEnd="66000">
                                      <p:stCondLst>
                                        <p:cond delay="0"/>
                                      </p:stCondLst>
                                      <p:childTnLst>
                                        <p:set>
                                          <p:cBhvr>
                                            <p:cTn id="59" dur="1" fill="hold">
                                              <p:stCondLst>
                                                <p:cond delay="0"/>
                                              </p:stCondLst>
                                            </p:cTn>
                                            <p:tgtEl>
                                              <p:spTgt spid="74"/>
                                            </p:tgtEl>
                                            <p:attrNameLst>
                                              <p:attrName>style.visibility</p:attrName>
                                            </p:attrNameLst>
                                          </p:cBhvr>
                                          <p:to>
                                            <p:strVal val="visible"/>
                                          </p:to>
                                        </p:set>
                                        <p:anim calcmode="lin" valueType="num" p14:bounceEnd="66000">
                                          <p:cBhvr additive="base">
                                            <p:cTn id="60" dur="300" fill="hold"/>
                                            <p:tgtEl>
                                              <p:spTgt spid="74"/>
                                            </p:tgtEl>
                                            <p:attrNameLst>
                                              <p:attrName>ppt_x</p:attrName>
                                            </p:attrNameLst>
                                          </p:cBhvr>
                                          <p:tavLst>
                                            <p:tav tm="0">
                                              <p:val>
                                                <p:strVal val="#ppt_x"/>
                                              </p:val>
                                            </p:tav>
                                            <p:tav tm="100000">
                                              <p:val>
                                                <p:strVal val="#ppt_x"/>
                                              </p:val>
                                            </p:tav>
                                          </p:tavLst>
                                        </p:anim>
                                        <p:anim calcmode="lin" valueType="num" p14:bounceEnd="66000">
                                          <p:cBhvr additive="base">
                                            <p:cTn id="61" dur="300" fill="hold"/>
                                            <p:tgtEl>
                                              <p:spTgt spid="74"/>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66000">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14:bounceEnd="66000">
                                          <p:cBhvr additive="base">
                                            <p:cTn id="64" dur="300" fill="hold"/>
                                            <p:tgtEl>
                                              <p:spTgt spid="70"/>
                                            </p:tgtEl>
                                            <p:attrNameLst>
                                              <p:attrName>ppt_x</p:attrName>
                                            </p:attrNameLst>
                                          </p:cBhvr>
                                          <p:tavLst>
                                            <p:tav tm="0">
                                              <p:val>
                                                <p:strVal val="#ppt_x"/>
                                              </p:val>
                                            </p:tav>
                                            <p:tav tm="100000">
                                              <p:val>
                                                <p:strVal val="#ppt_x"/>
                                              </p:val>
                                            </p:tav>
                                          </p:tavLst>
                                        </p:anim>
                                        <p:anim calcmode="lin" valueType="num" p14:bounceEnd="66000">
                                          <p:cBhvr additive="base">
                                            <p:cTn id="65" dur="300" fill="hold"/>
                                            <p:tgtEl>
                                              <p:spTgt spid="70"/>
                                            </p:tgtEl>
                                            <p:attrNameLst>
                                              <p:attrName>ppt_y</p:attrName>
                                            </p:attrNameLst>
                                          </p:cBhvr>
                                          <p:tavLst>
                                            <p:tav tm="0">
                                              <p:val>
                                                <p:strVal val="0-#ppt_h/2"/>
                                              </p:val>
                                            </p:tav>
                                            <p:tav tm="100000">
                                              <p:val>
                                                <p:strVal val="#ppt_y"/>
                                              </p:val>
                                            </p:tav>
                                          </p:tavLst>
                                        </p:anim>
                                      </p:childTnLst>
                                    </p:cTn>
                                  </p:par>
                                </p:childTnLst>
                              </p:cTn>
                            </p:par>
                            <p:par>
                              <p:cTn id="66" fill="hold">
                                <p:stCondLst>
                                  <p:cond delay="4099"/>
                                </p:stCondLst>
                                <p:childTnLst>
                                  <p:par>
                                    <p:cTn id="67" presetID="22" presetClass="entr" presetSubtype="8" fill="hold" grpId="0"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wipe(left)">
                                          <p:cBhvr>
                                            <p:cTn id="72" dur="500"/>
                                            <p:tgtEl>
                                              <p:spTgt spid="71"/>
                                            </p:tgtEl>
                                          </p:cBhvr>
                                        </p:animEffect>
                                      </p:childTnLst>
                                    </p:cTn>
                                  </p:par>
                                </p:childTnLst>
                              </p:cTn>
                            </p:par>
                            <p:par>
                              <p:cTn id="73" fill="hold">
                                <p:stCondLst>
                                  <p:cond delay="4599"/>
                                </p:stCondLst>
                                <p:childTnLst>
                                  <p:par>
                                    <p:cTn id="74" presetID="2" presetClass="entr" presetSubtype="9" fill="hold" grpId="0" nodeType="afterEffect" p14:presetBounceEnd="40000">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14:bounceEnd="40000">
                                          <p:cBhvr additive="base">
                                            <p:cTn id="76"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77"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5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099"/>
                                </p:stCondLst>
                                <p:childTnLst>
                                  <p:par>
                                    <p:cTn id="54" presetID="22" presetClass="entr" presetSubtype="8"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wipe(left)">
                                          <p:cBhvr>
                                            <p:cTn id="56" dur="500"/>
                                            <p:tgtEl>
                                              <p:spTgt spid="68"/>
                                            </p:tgtEl>
                                          </p:cBhvr>
                                        </p:animEffect>
                                      </p:childTnLst>
                                    </p:cTn>
                                  </p:par>
                                </p:childTnLst>
                              </p:cTn>
                            </p:par>
                            <p:par>
                              <p:cTn id="57" fill="hold">
                                <p:stCondLst>
                                  <p:cond delay="3599"/>
                                </p:stCondLst>
                                <p:childTnLst>
                                  <p:par>
                                    <p:cTn id="58" presetID="2" presetClass="entr" presetSubtype="1" fill="hold" grpId="0" nodeType="afterEffect">
                                      <p:stCondLst>
                                        <p:cond delay="0"/>
                                      </p:stCondLst>
                                      <p:childTnLst>
                                        <p:set>
                                          <p:cBhvr>
                                            <p:cTn id="59" dur="1" fill="hold">
                                              <p:stCondLst>
                                                <p:cond delay="0"/>
                                              </p:stCondLst>
                                            </p:cTn>
                                            <p:tgtEl>
                                              <p:spTgt spid="74"/>
                                            </p:tgtEl>
                                            <p:attrNameLst>
                                              <p:attrName>style.visibility</p:attrName>
                                            </p:attrNameLst>
                                          </p:cBhvr>
                                          <p:to>
                                            <p:strVal val="visible"/>
                                          </p:to>
                                        </p:set>
                                        <p:anim calcmode="lin" valueType="num">
                                          <p:cBhvr additive="base">
                                            <p:cTn id="60" dur="300" fill="hold"/>
                                            <p:tgtEl>
                                              <p:spTgt spid="74"/>
                                            </p:tgtEl>
                                            <p:attrNameLst>
                                              <p:attrName>ppt_x</p:attrName>
                                            </p:attrNameLst>
                                          </p:cBhvr>
                                          <p:tavLst>
                                            <p:tav tm="0">
                                              <p:val>
                                                <p:strVal val="#ppt_x"/>
                                              </p:val>
                                            </p:tav>
                                            <p:tav tm="100000">
                                              <p:val>
                                                <p:strVal val="#ppt_x"/>
                                              </p:val>
                                            </p:tav>
                                          </p:tavLst>
                                        </p:anim>
                                        <p:anim calcmode="lin" valueType="num">
                                          <p:cBhvr additive="base">
                                            <p:cTn id="61" dur="300" fill="hold"/>
                                            <p:tgtEl>
                                              <p:spTgt spid="74"/>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cBhvr additive="base">
                                            <p:cTn id="64" dur="300" fill="hold"/>
                                            <p:tgtEl>
                                              <p:spTgt spid="70"/>
                                            </p:tgtEl>
                                            <p:attrNameLst>
                                              <p:attrName>ppt_x</p:attrName>
                                            </p:attrNameLst>
                                          </p:cBhvr>
                                          <p:tavLst>
                                            <p:tav tm="0">
                                              <p:val>
                                                <p:strVal val="#ppt_x"/>
                                              </p:val>
                                            </p:tav>
                                            <p:tav tm="100000">
                                              <p:val>
                                                <p:strVal val="#ppt_x"/>
                                              </p:val>
                                            </p:tav>
                                          </p:tavLst>
                                        </p:anim>
                                        <p:anim calcmode="lin" valueType="num">
                                          <p:cBhvr additive="base">
                                            <p:cTn id="65" dur="300" fill="hold"/>
                                            <p:tgtEl>
                                              <p:spTgt spid="70"/>
                                            </p:tgtEl>
                                            <p:attrNameLst>
                                              <p:attrName>ppt_y</p:attrName>
                                            </p:attrNameLst>
                                          </p:cBhvr>
                                          <p:tavLst>
                                            <p:tav tm="0">
                                              <p:val>
                                                <p:strVal val="0-#ppt_h/2"/>
                                              </p:val>
                                            </p:tav>
                                            <p:tav tm="100000">
                                              <p:val>
                                                <p:strVal val="#ppt_y"/>
                                              </p:val>
                                            </p:tav>
                                          </p:tavLst>
                                        </p:anim>
                                      </p:childTnLst>
                                    </p:cTn>
                                  </p:par>
                                </p:childTnLst>
                              </p:cTn>
                            </p:par>
                            <p:par>
                              <p:cTn id="66" fill="hold">
                                <p:stCondLst>
                                  <p:cond delay="4099"/>
                                </p:stCondLst>
                                <p:childTnLst>
                                  <p:par>
                                    <p:cTn id="67" presetID="22" presetClass="entr" presetSubtype="8" fill="hold" grpId="0"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wipe(left)">
                                          <p:cBhvr>
                                            <p:cTn id="72" dur="500"/>
                                            <p:tgtEl>
                                              <p:spTgt spid="71"/>
                                            </p:tgtEl>
                                          </p:cBhvr>
                                        </p:animEffect>
                                      </p:childTnLst>
                                    </p:cTn>
                                  </p:par>
                                </p:childTnLst>
                              </p:cTn>
                            </p:par>
                            <p:par>
                              <p:cTn id="73" fill="hold">
                                <p:stCondLst>
                                  <p:cond delay="4599"/>
                                </p:stCondLst>
                                <p:childTnLst>
                                  <p:par>
                                    <p:cTn id="74" presetID="2" presetClass="entr" presetSubtype="9"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fill="hold"/>
                                            <p:tgtEl>
                                              <p:spTgt spid="32"/>
                                            </p:tgtEl>
                                            <p:attrNameLst>
                                              <p:attrName>ppt_x</p:attrName>
                                            </p:attrNameLst>
                                          </p:cBhvr>
                                          <p:tavLst>
                                            <p:tav tm="0">
                                              <p:val>
                                                <p:strVal val="0-#ppt_w/2"/>
                                              </p:val>
                                            </p:tav>
                                            <p:tav tm="100000">
                                              <p:val>
                                                <p:strVal val="#ppt_x"/>
                                              </p:val>
                                            </p:tav>
                                          </p:tavLst>
                                        </p:anim>
                                        <p:anim calcmode="lin" valueType="num">
                                          <p:cBhvr additive="base">
                                            <p:cTn id="77"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资料室管理工作</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8" name="Freeform 10"/>
          <p:cNvSpPr>
            <a:spLocks noEditPoints="1"/>
          </p:cNvSpPr>
          <p:nvPr/>
        </p:nvSpPr>
        <p:spPr bwMode="auto">
          <a:xfrm>
            <a:off x="708026" y="3609505"/>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5 w 3467"/>
              <a:gd name="T11" fmla="*/ 374 h 374"/>
              <a:gd name="T12" fmla="*/ 1905 w 3467"/>
              <a:gd name="T13" fmla="*/ 238 h 374"/>
              <a:gd name="T14" fmla="*/ 2014 w 3467"/>
              <a:gd name="T15" fmla="*/ 103 h 374"/>
              <a:gd name="T16" fmla="*/ 1795 w 3467"/>
              <a:gd name="T17" fmla="*/ 103 h 374"/>
              <a:gd name="T18" fmla="*/ 1577 w 3467"/>
              <a:gd name="T19" fmla="*/ 103 h 374"/>
              <a:gd name="T20" fmla="*/ 1686 w 3467"/>
              <a:gd name="T21" fmla="*/ 238 h 374"/>
              <a:gd name="T22" fmla="*/ 1795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9" name="Freeform 11"/>
          <p:cNvSpPr>
            <a:spLocks noEditPoints="1"/>
          </p:cNvSpPr>
          <p:nvPr/>
        </p:nvSpPr>
        <p:spPr bwMode="auto">
          <a:xfrm>
            <a:off x="3476626" y="3609505"/>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10" name="Freeform 12"/>
          <p:cNvSpPr>
            <a:spLocks noEditPoints="1"/>
          </p:cNvSpPr>
          <p:nvPr/>
        </p:nvSpPr>
        <p:spPr bwMode="auto">
          <a:xfrm>
            <a:off x="6226176" y="3609505"/>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11" name="Freeform 13"/>
          <p:cNvSpPr>
            <a:spLocks noEditPoints="1"/>
          </p:cNvSpPr>
          <p:nvPr/>
        </p:nvSpPr>
        <p:spPr bwMode="auto">
          <a:xfrm>
            <a:off x="8988427" y="3609505"/>
            <a:ext cx="2646363" cy="284163"/>
          </a:xfrm>
          <a:custGeom>
            <a:avLst/>
            <a:gdLst>
              <a:gd name="T0" fmla="*/ 0 w 3466"/>
              <a:gd name="T1" fmla="*/ 51 h 374"/>
              <a:gd name="T2" fmla="*/ 3466 w 3466"/>
              <a:gd name="T3" fmla="*/ 51 h 374"/>
              <a:gd name="T4" fmla="*/ 3466 w 3466"/>
              <a:gd name="T5" fmla="*/ 0 h 374"/>
              <a:gd name="T6" fmla="*/ 0 w 3466"/>
              <a:gd name="T7" fmla="*/ 0 h 374"/>
              <a:gd name="T8" fmla="*/ 0 w 3466"/>
              <a:gd name="T9" fmla="*/ 51 h 374"/>
              <a:gd name="T10" fmla="*/ 1795 w 3466"/>
              <a:gd name="T11" fmla="*/ 374 h 374"/>
              <a:gd name="T12" fmla="*/ 1904 w 3466"/>
              <a:gd name="T13" fmla="*/ 238 h 374"/>
              <a:gd name="T14" fmla="*/ 2013 w 3466"/>
              <a:gd name="T15" fmla="*/ 103 h 374"/>
              <a:gd name="T16" fmla="*/ 1795 w 3466"/>
              <a:gd name="T17" fmla="*/ 103 h 374"/>
              <a:gd name="T18" fmla="*/ 1576 w 3466"/>
              <a:gd name="T19" fmla="*/ 103 h 374"/>
              <a:gd name="T20" fmla="*/ 1686 w 3466"/>
              <a:gd name="T21" fmla="*/ 238 h 374"/>
              <a:gd name="T22" fmla="*/ 1795 w 3466"/>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12" name="TextBox 11"/>
          <p:cNvSpPr txBox="1"/>
          <p:nvPr/>
        </p:nvSpPr>
        <p:spPr>
          <a:xfrm>
            <a:off x="707670" y="4148017"/>
            <a:ext cx="2626855" cy="369326"/>
          </a:xfrm>
          <a:prstGeom prst="rect">
            <a:avLst/>
          </a:prstGeom>
          <a:solidFill>
            <a:schemeClr val="bg2"/>
          </a:solidFill>
        </p:spPr>
        <p:txBody>
          <a:bodyPr wrap="square" lIns="91434" tIns="45717" rIns="91434" bIns="45717"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3" name="TextBox 12"/>
          <p:cNvSpPr txBox="1"/>
          <p:nvPr/>
        </p:nvSpPr>
        <p:spPr>
          <a:xfrm>
            <a:off x="682388" y="4606677"/>
            <a:ext cx="2647666" cy="1846659"/>
          </a:xfrm>
          <a:prstGeom prst="rect">
            <a:avLst/>
          </a:prstGeom>
          <a:noFill/>
        </p:spPr>
        <p:txBody>
          <a:bodyPr wrap="square" lIns="91434" tIns="45717" rIns="91434" bIns="45717" rtlCol="0">
            <a:spAutoFit/>
          </a:bodyPr>
          <a:lstStyle/>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zh-CN" altLang="en-US" sz="1600" dirty="0">
              <a:latin typeface="+mn-ea"/>
              <a:ea typeface="+mn-ea"/>
            </a:endParaRPr>
          </a:p>
          <a:p>
            <a:pPr algn="ctr"/>
            <a:endParaRPr lang="zh-CN" altLang="en-US" sz="1600" dirty="0">
              <a:latin typeface="+mn-ea"/>
              <a:ea typeface="+mn-ea"/>
            </a:endParaRPr>
          </a:p>
        </p:txBody>
      </p:sp>
      <p:sp>
        <p:nvSpPr>
          <p:cNvPr id="14" name="TextBox 13"/>
          <p:cNvSpPr txBox="1"/>
          <p:nvPr/>
        </p:nvSpPr>
        <p:spPr>
          <a:xfrm>
            <a:off x="3505461" y="4148017"/>
            <a:ext cx="2626855" cy="369326"/>
          </a:xfrm>
          <a:prstGeom prst="rect">
            <a:avLst/>
          </a:prstGeom>
          <a:solidFill>
            <a:schemeClr val="accent4"/>
          </a:solidFill>
        </p:spPr>
        <p:txBody>
          <a:bodyPr wrap="square" lIns="91434" tIns="45717" rIns="91434" bIns="45717"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5" name="TextBox 14"/>
          <p:cNvSpPr txBox="1"/>
          <p:nvPr/>
        </p:nvSpPr>
        <p:spPr>
          <a:xfrm>
            <a:off x="6289603" y="4148017"/>
            <a:ext cx="2626855" cy="369326"/>
          </a:xfrm>
          <a:prstGeom prst="rect">
            <a:avLst/>
          </a:prstGeom>
          <a:solidFill>
            <a:schemeClr val="bg2"/>
          </a:solidFill>
        </p:spPr>
        <p:txBody>
          <a:bodyPr wrap="square" lIns="91434" tIns="45717" rIns="91434" bIns="45717"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6" name="TextBox 15"/>
          <p:cNvSpPr txBox="1"/>
          <p:nvPr/>
        </p:nvSpPr>
        <p:spPr>
          <a:xfrm>
            <a:off x="9019156" y="4148017"/>
            <a:ext cx="2626855" cy="369326"/>
          </a:xfrm>
          <a:prstGeom prst="rect">
            <a:avLst/>
          </a:prstGeom>
          <a:solidFill>
            <a:schemeClr val="accent4"/>
          </a:solidFill>
        </p:spPr>
        <p:txBody>
          <a:bodyPr wrap="square" lIns="91434" tIns="45717" rIns="91434" bIns="45717"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7" name="TextBox 16"/>
          <p:cNvSpPr txBox="1"/>
          <p:nvPr/>
        </p:nvSpPr>
        <p:spPr>
          <a:xfrm>
            <a:off x="3466531" y="4606677"/>
            <a:ext cx="2647666" cy="1846659"/>
          </a:xfrm>
          <a:prstGeom prst="rect">
            <a:avLst/>
          </a:prstGeom>
          <a:noFill/>
        </p:spPr>
        <p:txBody>
          <a:bodyPr wrap="square" lIns="91434" tIns="45717" rIns="91434" bIns="45717" rtlCol="0">
            <a:spAutoFit/>
          </a:bodyPr>
          <a:lstStyle/>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zh-CN" altLang="en-US" sz="1600" dirty="0">
              <a:latin typeface="+mn-ea"/>
              <a:ea typeface="+mn-ea"/>
            </a:endParaRPr>
          </a:p>
          <a:p>
            <a:pPr algn="ctr"/>
            <a:endParaRPr lang="zh-CN" altLang="en-US" sz="1600" dirty="0">
              <a:latin typeface="+mn-ea"/>
              <a:ea typeface="+mn-ea"/>
            </a:endParaRPr>
          </a:p>
        </p:txBody>
      </p:sp>
      <p:sp>
        <p:nvSpPr>
          <p:cNvPr id="18" name="TextBox 17"/>
          <p:cNvSpPr txBox="1"/>
          <p:nvPr/>
        </p:nvSpPr>
        <p:spPr>
          <a:xfrm>
            <a:off x="6242396" y="4606677"/>
            <a:ext cx="2647666" cy="1846659"/>
          </a:xfrm>
          <a:prstGeom prst="rect">
            <a:avLst/>
          </a:prstGeom>
          <a:noFill/>
        </p:spPr>
        <p:txBody>
          <a:bodyPr wrap="square" lIns="91434" tIns="45717" rIns="91434" bIns="45717" rtlCol="0">
            <a:spAutoFit/>
          </a:bodyPr>
          <a:lstStyle/>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zh-CN" altLang="en-US" sz="1600" dirty="0">
              <a:latin typeface="+mn-ea"/>
              <a:ea typeface="+mn-ea"/>
            </a:endParaRPr>
          </a:p>
          <a:p>
            <a:pPr algn="ctr"/>
            <a:endParaRPr lang="zh-CN" altLang="en-US" sz="1600" dirty="0">
              <a:latin typeface="+mn-ea"/>
              <a:ea typeface="+mn-ea"/>
            </a:endParaRPr>
          </a:p>
        </p:txBody>
      </p:sp>
      <p:sp>
        <p:nvSpPr>
          <p:cNvPr id="19" name="TextBox 18"/>
          <p:cNvSpPr txBox="1"/>
          <p:nvPr/>
        </p:nvSpPr>
        <p:spPr>
          <a:xfrm>
            <a:off x="9026540" y="4606677"/>
            <a:ext cx="2647666" cy="1846659"/>
          </a:xfrm>
          <a:prstGeom prst="rect">
            <a:avLst/>
          </a:prstGeom>
          <a:noFill/>
        </p:spPr>
        <p:txBody>
          <a:bodyPr wrap="square" lIns="91434" tIns="45717" rIns="91434" bIns="45717" rtlCol="0">
            <a:spAutoFit/>
          </a:bodyPr>
          <a:lstStyle/>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zh-CN" altLang="en-US" sz="1600" dirty="0">
              <a:latin typeface="+mn-ea"/>
              <a:ea typeface="+mn-ea"/>
            </a:endParaRPr>
          </a:p>
          <a:p>
            <a:pPr algn="ctr"/>
            <a:endParaRPr lang="zh-CN" altLang="en-US" sz="1600" dirty="0">
              <a:latin typeface="+mn-ea"/>
              <a:ea typeface="+mn-ea"/>
            </a:endParaRPr>
          </a:p>
        </p:txBody>
      </p:sp>
      <p:sp>
        <p:nvSpPr>
          <p:cNvPr id="20" name="Rectangle 6"/>
          <p:cNvSpPr>
            <a:spLocks noChangeArrowheads="1"/>
          </p:cNvSpPr>
          <p:nvPr/>
        </p:nvSpPr>
        <p:spPr bwMode="auto">
          <a:xfrm>
            <a:off x="715964" y="1507653"/>
            <a:ext cx="2640014" cy="2051051"/>
          </a:xfrm>
          <a:prstGeom prst="rect">
            <a:avLst/>
          </a:prstGeom>
          <a:blipFill>
            <a:blip r:embed="rId1"/>
            <a:stretch>
              <a:fillRect/>
            </a:stretch>
          </a:blipFill>
          <a:ln>
            <a:noFill/>
          </a:ln>
        </p:spPr>
        <p:txBody>
          <a:bodyPr vert="horz" wrap="square" lIns="91434" tIns="45717" rIns="91434" bIns="45717" numCol="1" anchor="t" anchorCtr="0" compatLnSpc="1"/>
          <a:lstStyle/>
          <a:p>
            <a:endParaRPr lang="zh-CN" altLang="en-US"/>
          </a:p>
        </p:txBody>
      </p:sp>
      <p:sp>
        <p:nvSpPr>
          <p:cNvPr id="21" name="Rectangle 7"/>
          <p:cNvSpPr>
            <a:spLocks noChangeArrowheads="1"/>
          </p:cNvSpPr>
          <p:nvPr/>
        </p:nvSpPr>
        <p:spPr bwMode="auto">
          <a:xfrm>
            <a:off x="3475039" y="1507653"/>
            <a:ext cx="2640014" cy="2051051"/>
          </a:xfrm>
          <a:prstGeom prst="rect">
            <a:avLst/>
          </a:prstGeom>
          <a:blipFill>
            <a:blip r:embed="rId2"/>
            <a:stretch>
              <a:fillRect/>
            </a:stretch>
          </a:blipFill>
          <a:ln>
            <a:noFill/>
          </a:ln>
        </p:spPr>
        <p:txBody>
          <a:bodyPr vert="horz" wrap="square" lIns="91434" tIns="45717" rIns="91434" bIns="45717" numCol="1" anchor="t" anchorCtr="0" compatLnSpc="1"/>
          <a:lstStyle/>
          <a:p>
            <a:endParaRPr lang="zh-CN" altLang="en-US"/>
          </a:p>
        </p:txBody>
      </p:sp>
      <p:sp>
        <p:nvSpPr>
          <p:cNvPr id="22" name="Rectangle 8"/>
          <p:cNvSpPr>
            <a:spLocks noChangeArrowheads="1"/>
          </p:cNvSpPr>
          <p:nvPr/>
        </p:nvSpPr>
        <p:spPr bwMode="auto">
          <a:xfrm>
            <a:off x="6234114" y="1507653"/>
            <a:ext cx="2640014" cy="2051051"/>
          </a:xfrm>
          <a:prstGeom prst="rect">
            <a:avLst/>
          </a:prstGeom>
          <a:blipFill>
            <a:blip r:embed="rId3"/>
            <a:stretch>
              <a:fillRect/>
            </a:stretch>
          </a:blipFill>
          <a:ln>
            <a:noFill/>
          </a:ln>
        </p:spPr>
        <p:txBody>
          <a:bodyPr vert="horz" wrap="square" lIns="91434" tIns="45717" rIns="91434" bIns="45717" numCol="1" anchor="t" anchorCtr="0" compatLnSpc="1"/>
          <a:lstStyle/>
          <a:p>
            <a:endParaRPr lang="zh-CN" altLang="en-US"/>
          </a:p>
        </p:txBody>
      </p:sp>
      <p:sp>
        <p:nvSpPr>
          <p:cNvPr id="23" name="Rectangle 9"/>
          <p:cNvSpPr>
            <a:spLocks noChangeArrowheads="1"/>
          </p:cNvSpPr>
          <p:nvPr/>
        </p:nvSpPr>
        <p:spPr bwMode="auto">
          <a:xfrm>
            <a:off x="8993188" y="1507653"/>
            <a:ext cx="2638425" cy="2051051"/>
          </a:xfrm>
          <a:prstGeom prst="rect">
            <a:avLst/>
          </a:prstGeom>
          <a:blipFill>
            <a:blip r:embed="rId4"/>
            <a:stretch>
              <a:fillRect/>
            </a:stretch>
          </a:blipFill>
          <a:ln>
            <a:noFill/>
          </a:ln>
        </p:spPr>
        <p:txBody>
          <a:bodyPr vert="horz" wrap="square" lIns="91434" tIns="45717" rIns="91434" bIns="45717" numCol="1" anchor="t" anchorCtr="0" compatLnSpc="1"/>
          <a:lstStyle/>
          <a:p>
            <a:endParaRPr lang="zh-CN" altLang="en-US"/>
          </a:p>
        </p:txBody>
      </p:sp>
    </p:spTree>
  </p:cSld>
  <p:clrMapOvr>
    <a:masterClrMapping/>
  </p:clrMapOvr>
  <p:transition spd="slow" advTm="63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39"/>
                            </p:stCondLst>
                            <p:childTnLst>
                              <p:par>
                                <p:cTn id="25" presetID="47"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2039"/>
                            </p:stCondLst>
                            <p:childTnLst>
                              <p:par>
                                <p:cTn id="46" presetID="4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anim calcmode="lin" valueType="num">
                                      <p:cBhvr>
                                        <p:cTn id="54" dur="500" fill="hold"/>
                                        <p:tgtEl>
                                          <p:spTgt spid="9"/>
                                        </p:tgtEl>
                                        <p:attrNameLst>
                                          <p:attrName>ppt_x</p:attrName>
                                        </p:attrNameLst>
                                      </p:cBhvr>
                                      <p:tavLst>
                                        <p:tav tm="0">
                                          <p:val>
                                            <p:strVal val="#ppt_x"/>
                                          </p:val>
                                        </p:tav>
                                        <p:tav tm="100000">
                                          <p:val>
                                            <p:strVal val="#ppt_x"/>
                                          </p:val>
                                        </p:tav>
                                      </p:tavLst>
                                    </p:anim>
                                    <p:anim calcmode="lin" valueType="num">
                                      <p:cBhvr>
                                        <p:cTn id="55" dur="500" fill="hold"/>
                                        <p:tgtEl>
                                          <p:spTgt spid="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3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anim calcmode="lin" valueType="num">
                                      <p:cBhvr>
                                        <p:cTn id="64" dur="500" fill="hold"/>
                                        <p:tgtEl>
                                          <p:spTgt spid="11"/>
                                        </p:tgtEl>
                                        <p:attrNameLst>
                                          <p:attrName>ppt_x</p:attrName>
                                        </p:attrNameLst>
                                      </p:cBhvr>
                                      <p:tavLst>
                                        <p:tav tm="0">
                                          <p:val>
                                            <p:strVal val="#ppt_x"/>
                                          </p:val>
                                        </p:tav>
                                        <p:tav tm="100000">
                                          <p:val>
                                            <p:strVal val="#ppt_x"/>
                                          </p:val>
                                        </p:tav>
                                      </p:tavLst>
                                    </p:anim>
                                    <p:anim calcmode="lin" valueType="num">
                                      <p:cBhvr>
                                        <p:cTn id="65" dur="5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2539"/>
                            </p:stCondLst>
                            <p:childTnLst>
                              <p:par>
                                <p:cTn id="67" presetID="2" presetClass="entr" presetSubtype="1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0-#ppt_w/2"/>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par>
                                <p:cTn id="71" presetID="2" presetClass="entr" presetSubtype="12" fill="hold" grpId="0" nodeType="withEffect">
                                  <p:stCondLst>
                                    <p:cond delay="20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0-#ppt_w/2"/>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par>
                                <p:cTn id="75" presetID="2" presetClass="entr" presetSubtype="12" fill="hold" grpId="0" nodeType="withEffect">
                                  <p:stCondLst>
                                    <p:cond delay="40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0-#ppt_w/2"/>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12" fill="hold" grpId="0" nodeType="withEffect">
                                  <p:stCondLst>
                                    <p:cond delay="60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0-#ppt_w/2"/>
                                          </p:val>
                                        </p:tav>
                                        <p:tav tm="100000">
                                          <p:val>
                                            <p:strVal val="#ppt_x"/>
                                          </p:val>
                                        </p:tav>
                                      </p:tavLst>
                                    </p:anim>
                                    <p:anim calcmode="lin" valueType="num">
                                      <p:cBhvr additive="base">
                                        <p:cTn id="82" dur="500" fill="hold"/>
                                        <p:tgtEl>
                                          <p:spTgt spid="16"/>
                                        </p:tgtEl>
                                        <p:attrNameLst>
                                          <p:attrName>ppt_y</p:attrName>
                                        </p:attrNameLst>
                                      </p:cBhvr>
                                      <p:tavLst>
                                        <p:tav tm="0">
                                          <p:val>
                                            <p:strVal val="1+#ppt_h/2"/>
                                          </p:val>
                                        </p:tav>
                                        <p:tav tm="100000">
                                          <p:val>
                                            <p:strVal val="#ppt_y"/>
                                          </p:val>
                                        </p:tav>
                                      </p:tavLst>
                                    </p:anim>
                                  </p:childTnLst>
                                </p:cTn>
                              </p:par>
                            </p:childTnLst>
                          </p:cTn>
                        </p:par>
                        <p:par>
                          <p:cTn id="83" fill="hold">
                            <p:stCondLst>
                              <p:cond delay="3039"/>
                            </p:stCondLst>
                            <p:childTnLst>
                              <p:par>
                                <p:cTn id="84" presetID="22" presetClass="entr" presetSubtype="1"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wipe(up)">
                                      <p:cBhvr>
                                        <p:cTn id="86" dur="500"/>
                                        <p:tgtEl>
                                          <p:spTgt spid="13"/>
                                        </p:tgtEl>
                                      </p:cBhvr>
                                    </p:animEffect>
                                  </p:childTnLst>
                                </p:cTn>
                              </p:par>
                              <p:par>
                                <p:cTn id="87" presetID="22" presetClass="entr" presetSubtype="1" fill="hold" grpId="0" nodeType="withEffect">
                                  <p:stCondLst>
                                    <p:cond delay="200"/>
                                  </p:stCondLst>
                                  <p:childTnLst>
                                    <p:set>
                                      <p:cBhvr>
                                        <p:cTn id="88" dur="1" fill="hold">
                                          <p:stCondLst>
                                            <p:cond delay="0"/>
                                          </p:stCondLst>
                                        </p:cTn>
                                        <p:tgtEl>
                                          <p:spTgt spid="17"/>
                                        </p:tgtEl>
                                        <p:attrNameLst>
                                          <p:attrName>style.visibility</p:attrName>
                                        </p:attrNameLst>
                                      </p:cBhvr>
                                      <p:to>
                                        <p:strVal val="visible"/>
                                      </p:to>
                                    </p:set>
                                    <p:animEffect transition="in" filter="wipe(up)">
                                      <p:cBhvr>
                                        <p:cTn id="89" dur="500"/>
                                        <p:tgtEl>
                                          <p:spTgt spid="17"/>
                                        </p:tgtEl>
                                      </p:cBhvr>
                                    </p:animEffect>
                                  </p:childTnLst>
                                </p:cTn>
                              </p:par>
                              <p:par>
                                <p:cTn id="90" presetID="22" presetClass="entr" presetSubtype="1" fill="hold" grpId="0" nodeType="withEffect">
                                  <p:stCondLst>
                                    <p:cond delay="400"/>
                                  </p:stCondLst>
                                  <p:childTnLst>
                                    <p:set>
                                      <p:cBhvr>
                                        <p:cTn id="91" dur="1" fill="hold">
                                          <p:stCondLst>
                                            <p:cond delay="0"/>
                                          </p:stCondLst>
                                        </p:cTn>
                                        <p:tgtEl>
                                          <p:spTgt spid="18"/>
                                        </p:tgtEl>
                                        <p:attrNameLst>
                                          <p:attrName>style.visibility</p:attrName>
                                        </p:attrNameLst>
                                      </p:cBhvr>
                                      <p:to>
                                        <p:strVal val="visible"/>
                                      </p:to>
                                    </p:set>
                                    <p:animEffect transition="in" filter="wipe(up)">
                                      <p:cBhvr>
                                        <p:cTn id="92" dur="500"/>
                                        <p:tgtEl>
                                          <p:spTgt spid="18"/>
                                        </p:tgtEl>
                                      </p:cBhvr>
                                    </p:animEffect>
                                  </p:childTnLst>
                                </p:cTn>
                              </p:par>
                              <p:par>
                                <p:cTn id="93" presetID="22" presetClass="entr" presetSubtype="1" fill="hold" grpId="0" nodeType="withEffect">
                                  <p:stCondLst>
                                    <p:cond delay="600"/>
                                  </p:stCondLst>
                                  <p:childTnLst>
                                    <p:set>
                                      <p:cBhvr>
                                        <p:cTn id="94" dur="1" fill="hold">
                                          <p:stCondLst>
                                            <p:cond delay="0"/>
                                          </p:stCondLst>
                                        </p:cTn>
                                        <p:tgtEl>
                                          <p:spTgt spid="19"/>
                                        </p:tgtEl>
                                        <p:attrNameLst>
                                          <p:attrName>style.visibility</p:attrName>
                                        </p:attrNameLst>
                                      </p:cBhvr>
                                      <p:to>
                                        <p:strVal val="visible"/>
                                      </p:to>
                                    </p:set>
                                    <p:animEffect transition="in" filter="wipe(up)">
                                      <p:cBhvr>
                                        <p:cTn id="9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p:bldP spid="14" grpId="0" animBg="1"/>
      <p:bldP spid="15" grpId="0" animBg="1"/>
      <p:bldP spid="16" grpId="0" animBg="1"/>
      <p:bldP spid="17" grpId="0"/>
      <p:bldP spid="18" grpId="0"/>
      <p:bldP spid="19" grpId="0"/>
      <p:bldP spid="20" grpId="0" animBg="1"/>
      <p:bldP spid="21" grpId="0" animBg="1"/>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内部培训学习</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8" name="Freeform 5"/>
          <p:cNvSpPr>
            <a:spLocks noEditPoints="1"/>
          </p:cNvSpPr>
          <p:nvPr/>
        </p:nvSpPr>
        <p:spPr bwMode="auto">
          <a:xfrm>
            <a:off x="2234807" y="3101852"/>
            <a:ext cx="2306337"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9" name="Freeform 5"/>
          <p:cNvSpPr>
            <a:spLocks noEditPoints="1"/>
          </p:cNvSpPr>
          <p:nvPr/>
        </p:nvSpPr>
        <p:spPr bwMode="auto">
          <a:xfrm>
            <a:off x="7043290" y="3101852"/>
            <a:ext cx="2306337"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10" name="TextBox 9"/>
          <p:cNvSpPr txBox="1"/>
          <p:nvPr/>
        </p:nvSpPr>
        <p:spPr>
          <a:xfrm>
            <a:off x="2490149" y="4031940"/>
            <a:ext cx="1664016" cy="646325"/>
          </a:xfrm>
          <a:prstGeom prst="rect">
            <a:avLst/>
          </a:prstGeom>
          <a:noFill/>
        </p:spPr>
        <p:txBody>
          <a:bodyPr wrap="square" lIns="91434" tIns="45717" rIns="91434" bIns="45717" rtlCol="0">
            <a:spAutoFit/>
          </a:bodyPr>
          <a:lstStyle/>
          <a:p>
            <a:pPr algn="ctr"/>
            <a:r>
              <a:rPr lang="en-US" altLang="zh-CN" dirty="0">
                <a:solidFill>
                  <a:schemeClr val="accent1"/>
                </a:solidFill>
                <a:latin typeface="+mj-ea"/>
                <a:ea typeface="+mj-ea"/>
              </a:rPr>
              <a:t>《</a:t>
            </a:r>
            <a:r>
              <a:rPr lang="zh-CN" altLang="en-US" dirty="0">
                <a:solidFill>
                  <a:schemeClr val="accent1"/>
                </a:solidFill>
                <a:latin typeface="+mj-ea"/>
                <a:ea typeface="+mj-ea"/>
              </a:rPr>
              <a:t>某某某学习计划</a:t>
            </a:r>
            <a:r>
              <a:rPr lang="en-US" altLang="zh-CN" dirty="0">
                <a:solidFill>
                  <a:schemeClr val="accent1"/>
                </a:solidFill>
                <a:latin typeface="+mj-ea"/>
                <a:ea typeface="+mj-ea"/>
              </a:rPr>
              <a:t>》</a:t>
            </a:r>
            <a:endParaRPr lang="zh-CN" altLang="en-US" dirty="0">
              <a:solidFill>
                <a:schemeClr val="accent1"/>
              </a:solidFill>
              <a:latin typeface="+mj-ea"/>
              <a:ea typeface="+mj-ea"/>
            </a:endParaRPr>
          </a:p>
        </p:txBody>
      </p:sp>
      <p:sp>
        <p:nvSpPr>
          <p:cNvPr id="11" name="TextBox 10"/>
          <p:cNvSpPr txBox="1"/>
          <p:nvPr/>
        </p:nvSpPr>
        <p:spPr>
          <a:xfrm>
            <a:off x="7314685" y="4031941"/>
            <a:ext cx="1664016" cy="830991"/>
          </a:xfrm>
          <a:prstGeom prst="rect">
            <a:avLst/>
          </a:prstGeom>
          <a:noFill/>
        </p:spPr>
        <p:txBody>
          <a:bodyPr wrap="square" lIns="91434" tIns="45717" rIns="91434" bIns="45717" rtlCol="0">
            <a:spAutoFit/>
          </a:bodyPr>
          <a:lstStyle>
            <a:defPPr>
              <a:defRPr lang="zh-CN"/>
            </a:defPPr>
            <a:lvl1pPr algn="ctr">
              <a:defRPr sz="2400">
                <a:solidFill>
                  <a:schemeClr val="accent1"/>
                </a:solidFill>
                <a:latin typeface="+mj-ea"/>
                <a:ea typeface="+mj-ea"/>
              </a:defRPr>
            </a:lvl1pPr>
          </a:lstStyle>
          <a:p>
            <a:r>
              <a:rPr lang="en-US" altLang="zh-CN" dirty="0"/>
              <a:t>《</a:t>
            </a:r>
            <a:r>
              <a:rPr lang="zh-CN" altLang="en-US" dirty="0"/>
              <a:t>某某某习计划</a:t>
            </a:r>
            <a:r>
              <a:rPr lang="en-US" altLang="zh-CN" dirty="0"/>
              <a:t>》</a:t>
            </a:r>
            <a:endParaRPr lang="zh-CN" altLang="en-US" dirty="0"/>
          </a:p>
        </p:txBody>
      </p:sp>
      <p:sp>
        <p:nvSpPr>
          <p:cNvPr id="12" name="TextBox 84"/>
          <p:cNvSpPr txBox="1">
            <a:spLocks noChangeArrowheads="1"/>
          </p:cNvSpPr>
          <p:nvPr/>
        </p:nvSpPr>
        <p:spPr bwMode="auto">
          <a:xfrm>
            <a:off x="1417861" y="1364577"/>
            <a:ext cx="9398962"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sz="1700" dirty="0">
                <a:solidFill>
                  <a:schemeClr val="accent1"/>
                </a:solidFill>
              </a:rPr>
              <a:t>今年以来，我公司始终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sz="1700" dirty="0">
                <a:solidFill>
                  <a:schemeClr val="accent1"/>
                </a:solidFill>
              </a:rPr>
              <a:t>《</a:t>
            </a:r>
            <a:r>
              <a:rPr lang="zh-CN" altLang="en-US" sz="1700" dirty="0">
                <a:solidFill>
                  <a:schemeClr val="accent1"/>
                </a:solidFill>
              </a:rPr>
              <a:t>中心组学习计划</a:t>
            </a:r>
            <a:r>
              <a:rPr lang="en-US" altLang="zh-CN" sz="1700" dirty="0">
                <a:solidFill>
                  <a:schemeClr val="accent1"/>
                </a:solidFill>
              </a:rPr>
              <a:t>》</a:t>
            </a:r>
            <a:r>
              <a:rPr lang="zh-CN" altLang="en-US" sz="1700" dirty="0">
                <a:solidFill>
                  <a:schemeClr val="accent1"/>
                </a:solidFill>
              </a:rPr>
              <a:t>、</a:t>
            </a:r>
            <a:r>
              <a:rPr lang="en-US" altLang="zh-CN" sz="1700" dirty="0">
                <a:solidFill>
                  <a:schemeClr val="accent1"/>
                </a:solidFill>
              </a:rPr>
              <a:t>《</a:t>
            </a:r>
            <a:r>
              <a:rPr lang="zh-CN" altLang="en-US" sz="1700" dirty="0">
                <a:solidFill>
                  <a:schemeClr val="accent1"/>
                </a:solidFill>
              </a:rPr>
              <a:t>党小组学习计划</a:t>
            </a:r>
            <a:r>
              <a:rPr lang="en-US" altLang="zh-CN" sz="1700" dirty="0">
                <a:solidFill>
                  <a:schemeClr val="accent1"/>
                </a:solidFill>
              </a:rPr>
              <a:t>》，</a:t>
            </a:r>
            <a:r>
              <a:rPr lang="zh-CN" altLang="en-US" sz="1700" dirty="0">
                <a:solidFill>
                  <a:schemeClr val="accent1"/>
                </a:solidFill>
              </a:rPr>
              <a:t>狠抓学习“三结合”。</a:t>
            </a:r>
            <a:endParaRPr lang="zh-CN" altLang="en-US" sz="1700" dirty="0">
              <a:solidFill>
                <a:schemeClr val="accent1"/>
              </a:solidFill>
            </a:endParaRPr>
          </a:p>
        </p:txBody>
      </p:sp>
    </p:spTree>
  </p:cSld>
  <p:clrMapOvr>
    <a:masterClrMapping/>
  </p:clrMapOvr>
  <p:transition spd="slow" advTm="491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31"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90"/>
                                          </p:val>
                                        </p:tav>
                                        <p:tav tm="100000">
                                          <p:val>
                                            <p:fltVal val="0"/>
                                          </p:val>
                                        </p:tav>
                                      </p:tavLst>
                                    </p:anim>
                                    <p:animEffect transition="in" filter="fade">
                                      <p:cBhvr>
                                        <p:cTn id="45" dur="500"/>
                                        <p:tgtEl>
                                          <p:spTgt spid="10"/>
                                        </p:tgtEl>
                                      </p:cBhvr>
                                    </p:animEffect>
                                  </p:childTnLst>
                                </p:cTn>
                              </p:par>
                              <p:par>
                                <p:cTn id="46" presetID="31" presetClass="entr" presetSubtype="0" fill="hold" grpId="0" nodeType="withEffect">
                                  <p:stCondLst>
                                    <p:cond delay="2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其他工</a:t>
            </a:r>
            <a:r>
              <a:rPr lang="zh-CN" altLang="en-US" b="1" dirty="0">
                <a:solidFill>
                  <a:schemeClr val="accent1"/>
                </a:solidFill>
                <a:latin typeface="微软雅黑" panose="020B0503020204020204" pitchFamily="34" charset="-122"/>
                <a:ea typeface="微软雅黑" panose="020B0503020204020204" pitchFamily="34" charset="-122"/>
              </a:rPr>
              <a:t>作</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12" name="TextBox 84"/>
          <p:cNvSpPr txBox="1">
            <a:spLocks noChangeArrowheads="1"/>
          </p:cNvSpPr>
          <p:nvPr/>
        </p:nvSpPr>
        <p:spPr bwMode="auto">
          <a:xfrm>
            <a:off x="1091908" y="1268761"/>
            <a:ext cx="10110105" cy="61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sz="1700" dirty="0">
                <a:solidFill>
                  <a:schemeClr val="accent1"/>
                </a:solidFill>
              </a:rPr>
              <a:t>这里可以列举出所做的其他工作，这里可以列举出所做的其他工作，这里可以列举出所做的其他工作，这里可以列举出所做的其他工作，这里可以列举出所做的其他工作</a:t>
            </a:r>
            <a:endParaRPr lang="zh-CN" altLang="en-US" sz="1700" dirty="0">
              <a:solidFill>
                <a:schemeClr val="accent1"/>
              </a:solidFill>
            </a:endParaRPr>
          </a:p>
        </p:txBody>
      </p:sp>
      <p:sp>
        <p:nvSpPr>
          <p:cNvPr id="13" name="矩形 12"/>
          <p:cNvSpPr/>
          <p:nvPr/>
        </p:nvSpPr>
        <p:spPr bwMode="auto">
          <a:xfrm>
            <a:off x="1457027" y="2348880"/>
            <a:ext cx="2736305" cy="1944216"/>
          </a:xfrm>
          <a:prstGeom prst="rect">
            <a:avLst/>
          </a:prstGeom>
          <a:blipFill>
            <a:blip r:embed="rId1"/>
            <a:stretch>
              <a:fillRect/>
            </a:stretch>
          </a:blip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4" name="矩形 13"/>
          <p:cNvSpPr/>
          <p:nvPr/>
        </p:nvSpPr>
        <p:spPr bwMode="auto">
          <a:xfrm>
            <a:off x="4767785" y="2348880"/>
            <a:ext cx="2736305" cy="1944216"/>
          </a:xfrm>
          <a:prstGeom prst="rect">
            <a:avLst/>
          </a:prstGeom>
          <a:blipFill>
            <a:blip r:embed="rId2"/>
            <a:stretch>
              <a:fillRect/>
            </a:stretch>
          </a:blip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5" name="矩形 14"/>
          <p:cNvSpPr/>
          <p:nvPr/>
        </p:nvSpPr>
        <p:spPr bwMode="auto">
          <a:xfrm>
            <a:off x="8078545" y="2348880"/>
            <a:ext cx="2736305" cy="1944216"/>
          </a:xfrm>
          <a:prstGeom prst="rect">
            <a:avLst/>
          </a:prstGeom>
          <a:blipFill>
            <a:blip r:embed="rId3"/>
            <a:stretch>
              <a:fillRect/>
            </a:stretch>
          </a:blip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6" name="矩形 15"/>
          <p:cNvSpPr/>
          <p:nvPr/>
        </p:nvSpPr>
        <p:spPr bwMode="auto">
          <a:xfrm>
            <a:off x="0" y="4509120"/>
            <a:ext cx="12196763" cy="64807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7" name="TextBox 16"/>
          <p:cNvSpPr txBox="1"/>
          <p:nvPr/>
        </p:nvSpPr>
        <p:spPr>
          <a:xfrm>
            <a:off x="1510376" y="4608936"/>
            <a:ext cx="2175738"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n-ea"/>
                <a:ea typeface="+mn-ea"/>
              </a:rPr>
              <a:t>这里是标题</a:t>
            </a:r>
            <a:endParaRPr lang="en-US" altLang="zh-CN" b="1" dirty="0">
              <a:solidFill>
                <a:schemeClr val="accent2"/>
              </a:solidFill>
              <a:latin typeface="+mn-ea"/>
              <a:ea typeface="+mn-ea"/>
            </a:endParaRPr>
          </a:p>
        </p:txBody>
      </p:sp>
      <p:sp>
        <p:nvSpPr>
          <p:cNvPr id="18" name="TextBox 17"/>
          <p:cNvSpPr txBox="1"/>
          <p:nvPr/>
        </p:nvSpPr>
        <p:spPr>
          <a:xfrm>
            <a:off x="1425650" y="5354626"/>
            <a:ext cx="2767681" cy="830997"/>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n-ea"/>
                <a:ea typeface="+mn-ea"/>
              </a:rPr>
              <a:t>这里可以添加主要内容这里可以添加主要内容这里可以添加主要</a:t>
            </a:r>
            <a:endParaRPr lang="zh-CN" altLang="en-US" sz="1600" dirty="0">
              <a:solidFill>
                <a:schemeClr val="accent1"/>
              </a:solidFill>
              <a:latin typeface="+mn-ea"/>
              <a:ea typeface="+mn-ea"/>
            </a:endParaRPr>
          </a:p>
        </p:txBody>
      </p:sp>
      <p:sp>
        <p:nvSpPr>
          <p:cNvPr id="19" name="TextBox 18"/>
          <p:cNvSpPr txBox="1"/>
          <p:nvPr/>
        </p:nvSpPr>
        <p:spPr>
          <a:xfrm>
            <a:off x="5073161" y="4608936"/>
            <a:ext cx="2175738"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n-ea"/>
                <a:ea typeface="+mn-ea"/>
              </a:rPr>
              <a:t>这里是标题</a:t>
            </a:r>
            <a:endParaRPr lang="en-US" altLang="zh-CN" b="1" dirty="0">
              <a:solidFill>
                <a:schemeClr val="accent2"/>
              </a:solidFill>
              <a:latin typeface="+mn-ea"/>
              <a:ea typeface="+mn-ea"/>
            </a:endParaRPr>
          </a:p>
        </p:txBody>
      </p:sp>
      <p:sp>
        <p:nvSpPr>
          <p:cNvPr id="20" name="TextBox 19"/>
          <p:cNvSpPr txBox="1"/>
          <p:nvPr/>
        </p:nvSpPr>
        <p:spPr>
          <a:xfrm>
            <a:off x="4736407" y="5354626"/>
            <a:ext cx="2767681" cy="830997"/>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n-ea"/>
                <a:ea typeface="+mn-ea"/>
              </a:rPr>
              <a:t>这里可以添加主要内容这里可以添加主要内容这里可以添加主要</a:t>
            </a:r>
            <a:endParaRPr lang="zh-CN" altLang="en-US" sz="1600" dirty="0">
              <a:solidFill>
                <a:schemeClr val="accent1"/>
              </a:solidFill>
              <a:latin typeface="+mn-ea"/>
              <a:ea typeface="+mn-ea"/>
            </a:endParaRPr>
          </a:p>
        </p:txBody>
      </p:sp>
      <p:sp>
        <p:nvSpPr>
          <p:cNvPr id="21" name="TextBox 20"/>
          <p:cNvSpPr txBox="1"/>
          <p:nvPr/>
        </p:nvSpPr>
        <p:spPr>
          <a:xfrm>
            <a:off x="8399685" y="4608936"/>
            <a:ext cx="2175738"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n-ea"/>
                <a:ea typeface="+mn-ea"/>
              </a:rPr>
              <a:t>这里是标题</a:t>
            </a:r>
            <a:endParaRPr lang="en-US" altLang="zh-CN" b="1" dirty="0">
              <a:solidFill>
                <a:schemeClr val="accent2"/>
              </a:solidFill>
              <a:latin typeface="+mn-ea"/>
              <a:ea typeface="+mn-ea"/>
            </a:endParaRPr>
          </a:p>
        </p:txBody>
      </p:sp>
      <p:sp>
        <p:nvSpPr>
          <p:cNvPr id="22" name="TextBox 21"/>
          <p:cNvSpPr txBox="1"/>
          <p:nvPr/>
        </p:nvSpPr>
        <p:spPr>
          <a:xfrm>
            <a:off x="8062931" y="5354626"/>
            <a:ext cx="2767681" cy="830997"/>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n-ea"/>
                <a:ea typeface="+mn-ea"/>
              </a:rPr>
              <a:t>这里可以添加主要内容这里可以添加主要内容这里可以添加主要</a:t>
            </a:r>
            <a:endParaRPr lang="zh-CN" altLang="en-US" sz="1600" dirty="0">
              <a:solidFill>
                <a:schemeClr val="accent1"/>
              </a:solidFill>
              <a:latin typeface="+mn-ea"/>
              <a:ea typeface="+mn-ea"/>
            </a:endParaRPr>
          </a:p>
        </p:txBody>
      </p:sp>
    </p:spTree>
  </p:cSld>
  <p:clrMapOvr>
    <a:masterClrMapping/>
  </p:clrMapOvr>
  <p:transition spd="slow" advTm="3624">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19"/>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419"/>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1919"/>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400"/>
                                        <p:tgtEl>
                                          <p:spTgt spid="13"/>
                                        </p:tgtEl>
                                        <p:attrNameLst>
                                          <p:attrName>ppt_y</p:attrName>
                                        </p:attrNameLst>
                                      </p:cBhvr>
                                      <p:tavLst>
                                        <p:tav tm="0">
                                          <p:val>
                                            <p:strVal val="#ppt_y+#ppt_h*1.125000"/>
                                          </p:val>
                                        </p:tav>
                                        <p:tav tm="100000">
                                          <p:val>
                                            <p:strVal val="#ppt_y"/>
                                          </p:val>
                                        </p:tav>
                                      </p:tavLst>
                                    </p:anim>
                                    <p:animEffect transition="in" filter="wipe(up)">
                                      <p:cBhvr>
                                        <p:cTn id="36" dur="400"/>
                                        <p:tgtEl>
                                          <p:spTgt spid="13"/>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400"/>
                                        <p:tgtEl>
                                          <p:spTgt spid="14"/>
                                        </p:tgtEl>
                                        <p:attrNameLst>
                                          <p:attrName>ppt_y</p:attrName>
                                        </p:attrNameLst>
                                      </p:cBhvr>
                                      <p:tavLst>
                                        <p:tav tm="0">
                                          <p:val>
                                            <p:strVal val="#ppt_y+#ppt_h*1.125000"/>
                                          </p:val>
                                        </p:tav>
                                        <p:tav tm="100000">
                                          <p:val>
                                            <p:strVal val="#ppt_y"/>
                                          </p:val>
                                        </p:tav>
                                      </p:tavLst>
                                    </p:anim>
                                    <p:animEffect transition="in" filter="wipe(up)">
                                      <p:cBhvr>
                                        <p:cTn id="40" dur="400"/>
                                        <p:tgtEl>
                                          <p:spTgt spid="1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400"/>
                                        <p:tgtEl>
                                          <p:spTgt spid="15"/>
                                        </p:tgtEl>
                                        <p:attrNameLst>
                                          <p:attrName>ppt_y</p:attrName>
                                        </p:attrNameLst>
                                      </p:cBhvr>
                                      <p:tavLst>
                                        <p:tav tm="0">
                                          <p:val>
                                            <p:strVal val="#ppt_y+#ppt_h*1.125000"/>
                                          </p:val>
                                        </p:tav>
                                        <p:tav tm="100000">
                                          <p:val>
                                            <p:strVal val="#ppt_y"/>
                                          </p:val>
                                        </p:tav>
                                      </p:tavLst>
                                    </p:anim>
                                    <p:animEffect transition="in" filter="wipe(up)">
                                      <p:cBhvr>
                                        <p:cTn id="44" dur="400"/>
                                        <p:tgtEl>
                                          <p:spTgt spid="15"/>
                                        </p:tgtEl>
                                      </p:cBhvr>
                                    </p:animEffect>
                                  </p:childTnLst>
                                </p:cTn>
                              </p:par>
                              <p:par>
                                <p:cTn id="45" presetID="2" presetClass="entr" presetSubtype="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par>
                          <p:cTn id="57" fill="hold">
                            <p:stCondLst>
                              <p:cond delay="2419"/>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1">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0" y="2164258"/>
            <a:ext cx="2786013" cy="2529487"/>
          </a:xfrm>
          <a:prstGeom prst="rect">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3" name="Oval 9"/>
          <p:cNvSpPr>
            <a:spLocks noChangeArrowheads="1"/>
          </p:cNvSpPr>
          <p:nvPr/>
        </p:nvSpPr>
        <p:spPr bwMode="auto">
          <a:xfrm>
            <a:off x="821253" y="2924944"/>
            <a:ext cx="1100664" cy="1108515"/>
          </a:xfrm>
          <a:prstGeom prst="ellipse">
            <a:avLst/>
          </a:prstGeom>
          <a:solidFill>
            <a:srgbClr val="FFFFFF"/>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43" name="TextBox 42"/>
          <p:cNvSpPr txBox="1"/>
          <p:nvPr/>
        </p:nvSpPr>
        <p:spPr>
          <a:xfrm>
            <a:off x="3224240" y="3576599"/>
            <a:ext cx="6690565" cy="1138767"/>
          </a:xfrm>
          <a:prstGeom prst="rect">
            <a:avLst/>
          </a:prstGeom>
          <a:noFill/>
        </p:spPr>
        <p:txBody>
          <a:bodyPr wrap="square" lIns="91434" tIns="45717" rIns="91434" bIns="45717" rtlCol="0">
            <a:spAutoFit/>
          </a:bodyPr>
          <a:lstStyle>
            <a:defPPr>
              <a:defRPr lang="zh-CN"/>
            </a:defPPr>
            <a:lvl1pPr>
              <a:defRPr sz="6800" b="1">
                <a:solidFill>
                  <a:schemeClr val="accent1"/>
                </a:solidFill>
                <a:latin typeface="+mj-ea"/>
                <a:ea typeface="+mj-ea"/>
              </a:defRPr>
            </a:lvl1pPr>
          </a:lstStyle>
          <a:p>
            <a:r>
              <a:rPr lang="zh-CN" altLang="en-US" dirty="0" smtClean="0"/>
              <a:t>自我评价</a:t>
            </a:r>
            <a:endParaRPr lang="zh-CN" altLang="en-US" dirty="0"/>
          </a:p>
        </p:txBody>
      </p:sp>
      <p:sp>
        <p:nvSpPr>
          <p:cNvPr id="44" name="TextBox 43"/>
          <p:cNvSpPr txBox="1"/>
          <p:nvPr/>
        </p:nvSpPr>
        <p:spPr>
          <a:xfrm>
            <a:off x="3265865" y="2780315"/>
            <a:ext cx="1595958" cy="646331"/>
          </a:xfrm>
          <a:prstGeom prst="rect">
            <a:avLst/>
          </a:prstGeom>
          <a:noFill/>
        </p:spPr>
        <p:txBody>
          <a:bodyPr wrap="square" lIns="91434" tIns="45717" rIns="91434" bIns="45717" rtlCol="0">
            <a:spAutoFit/>
          </a:bodyPr>
          <a:lstStyle/>
          <a:p>
            <a:r>
              <a:rPr lang="en-US" altLang="zh-CN" sz="3600" dirty="0">
                <a:solidFill>
                  <a:schemeClr val="accent1"/>
                </a:solidFill>
                <a:latin typeface="+mn-ea"/>
                <a:ea typeface="+mn-ea"/>
              </a:rPr>
              <a:t>Part 2</a:t>
            </a:r>
            <a:endParaRPr lang="zh-CN" altLang="en-US" sz="3600" dirty="0">
              <a:solidFill>
                <a:schemeClr val="accent1"/>
              </a:solidFill>
              <a:latin typeface="+mn-ea"/>
              <a:ea typeface="+mn-ea"/>
            </a:endParaRPr>
          </a:p>
        </p:txBody>
      </p:sp>
      <p:sp>
        <p:nvSpPr>
          <p:cNvPr id="9" name="Freeform 9"/>
          <p:cNvSpPr>
            <a:spLocks noEditPoints="1"/>
          </p:cNvSpPr>
          <p:nvPr/>
        </p:nvSpPr>
        <p:spPr bwMode="auto">
          <a:xfrm>
            <a:off x="1099503" y="3092752"/>
            <a:ext cx="681199" cy="772899"/>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Tree>
  </p:cSld>
  <p:clrMapOvr>
    <a:masterClrMapping/>
  </p:clrMapOvr>
  <p:transition spd="slow" advTm="42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2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6"/>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我的优势（或是做得好的地方）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10" name="TextBox 9"/>
          <p:cNvSpPr txBox="1"/>
          <p:nvPr/>
        </p:nvSpPr>
        <p:spPr>
          <a:xfrm>
            <a:off x="1622180" y="4952203"/>
            <a:ext cx="2232248" cy="523220"/>
          </a:xfrm>
          <a:prstGeom prst="rect">
            <a:avLst/>
          </a:prstGeom>
          <a:solidFill>
            <a:schemeClr val="accent1"/>
          </a:solidFill>
        </p:spPr>
        <p:txBody>
          <a:bodyPr wrap="square" lIns="91434" tIns="45717" rIns="91434" bIns="45717" rtlCol="0">
            <a:spAutoFit/>
          </a:bodyPr>
          <a:lstStyle/>
          <a:p>
            <a:pPr algn="ctr"/>
            <a:r>
              <a:rPr lang="zh-CN" altLang="en-US" sz="2800" b="1" dirty="0">
                <a:solidFill>
                  <a:schemeClr val="accent2"/>
                </a:solidFill>
                <a:latin typeface="+mj-ea"/>
                <a:ea typeface="+mj-ea"/>
              </a:rPr>
              <a:t>优势优点</a:t>
            </a:r>
            <a:endParaRPr lang="zh-CN" altLang="en-US" sz="2800" b="1" dirty="0">
              <a:solidFill>
                <a:schemeClr val="accent2"/>
              </a:solidFill>
              <a:latin typeface="+mj-ea"/>
              <a:ea typeface="+mj-ea"/>
            </a:endParaRPr>
          </a:p>
        </p:txBody>
      </p:sp>
      <p:sp>
        <p:nvSpPr>
          <p:cNvPr id="11" name="椭圆 10"/>
          <p:cNvSpPr/>
          <p:nvPr/>
        </p:nvSpPr>
        <p:spPr bwMode="auto">
          <a:xfrm>
            <a:off x="1417862" y="2132856"/>
            <a:ext cx="2531370" cy="2531371"/>
          </a:xfrm>
          <a:prstGeom prst="ellipse">
            <a:avLst/>
          </a:prstGeom>
          <a:solidFill>
            <a:schemeClr val="accent4"/>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8" name="Freeform 5"/>
          <p:cNvSpPr>
            <a:spLocks noEditPoints="1"/>
          </p:cNvSpPr>
          <p:nvPr/>
        </p:nvSpPr>
        <p:spPr bwMode="auto">
          <a:xfrm>
            <a:off x="1953524" y="2575939"/>
            <a:ext cx="1460046" cy="1668799"/>
          </a:xfrm>
          <a:custGeom>
            <a:avLst/>
            <a:gdLst>
              <a:gd name="T0" fmla="*/ 1232 w 1933"/>
              <a:gd name="T1" fmla="*/ 274 h 2183"/>
              <a:gd name="T2" fmla="*/ 958 w 1933"/>
              <a:gd name="T3" fmla="*/ 547 h 2183"/>
              <a:gd name="T4" fmla="*/ 684 w 1933"/>
              <a:gd name="T5" fmla="*/ 547 h 2183"/>
              <a:gd name="T6" fmla="*/ 411 w 1933"/>
              <a:gd name="T7" fmla="*/ 274 h 2183"/>
              <a:gd name="T8" fmla="*/ 684 w 1933"/>
              <a:gd name="T9" fmla="*/ 0 h 2183"/>
              <a:gd name="T10" fmla="*/ 958 w 1933"/>
              <a:gd name="T11" fmla="*/ 0 h 2183"/>
              <a:gd name="T12" fmla="*/ 1232 w 1933"/>
              <a:gd name="T13" fmla="*/ 274 h 2183"/>
              <a:gd name="T14" fmla="*/ 1362 w 1933"/>
              <a:gd name="T15" fmla="*/ 274 h 2183"/>
              <a:gd name="T16" fmla="*/ 1368 w 1933"/>
              <a:gd name="T17" fmla="*/ 336 h 2183"/>
              <a:gd name="T18" fmla="*/ 1026 w 1933"/>
              <a:gd name="T19" fmla="*/ 678 h 2183"/>
              <a:gd name="T20" fmla="*/ 616 w 1933"/>
              <a:gd name="T21" fmla="*/ 678 h 2183"/>
              <a:gd name="T22" fmla="*/ 274 w 1933"/>
              <a:gd name="T23" fmla="*/ 336 h 2183"/>
              <a:gd name="T24" fmla="*/ 280 w 1933"/>
              <a:gd name="T25" fmla="*/ 274 h 2183"/>
              <a:gd name="T26" fmla="*/ 0 w 1933"/>
              <a:gd name="T27" fmla="*/ 610 h 2183"/>
              <a:gd name="T28" fmla="*/ 0 w 1933"/>
              <a:gd name="T29" fmla="*/ 1841 h 2183"/>
              <a:gd name="T30" fmla="*/ 342 w 1933"/>
              <a:gd name="T31" fmla="*/ 2183 h 2183"/>
              <a:gd name="T32" fmla="*/ 1253 w 1933"/>
              <a:gd name="T33" fmla="*/ 2183 h 2183"/>
              <a:gd name="T34" fmla="*/ 881 w 1933"/>
              <a:gd name="T35" fmla="*/ 1620 h 2183"/>
              <a:gd name="T36" fmla="*/ 1492 w 1933"/>
              <a:gd name="T37" fmla="*/ 1009 h 2183"/>
              <a:gd name="T38" fmla="*/ 1642 w 1933"/>
              <a:gd name="T39" fmla="*/ 1028 h 2183"/>
              <a:gd name="T40" fmla="*/ 1642 w 1933"/>
              <a:gd name="T41" fmla="*/ 610 h 2183"/>
              <a:gd name="T42" fmla="*/ 1362 w 1933"/>
              <a:gd name="T43" fmla="*/ 274 h 2183"/>
              <a:gd name="T44" fmla="*/ 770 w 1933"/>
              <a:gd name="T45" fmla="*/ 1368 h 2183"/>
              <a:gd name="T46" fmla="*/ 770 w 1933"/>
              <a:gd name="T47" fmla="*/ 1368 h 2183"/>
              <a:gd name="T48" fmla="*/ 342 w 1933"/>
              <a:gd name="T49" fmla="*/ 1368 h 2183"/>
              <a:gd name="T50" fmla="*/ 274 w 1933"/>
              <a:gd name="T51" fmla="*/ 1300 h 2183"/>
              <a:gd name="T52" fmla="*/ 342 w 1933"/>
              <a:gd name="T53" fmla="*/ 1232 h 2183"/>
              <a:gd name="T54" fmla="*/ 770 w 1933"/>
              <a:gd name="T55" fmla="*/ 1232 h 2183"/>
              <a:gd name="T56" fmla="*/ 838 w 1933"/>
              <a:gd name="T57" fmla="*/ 1300 h 2183"/>
              <a:gd name="T58" fmla="*/ 770 w 1933"/>
              <a:gd name="T59" fmla="*/ 1368 h 2183"/>
              <a:gd name="T60" fmla="*/ 907 w 1933"/>
              <a:gd name="T61" fmla="*/ 1095 h 2183"/>
              <a:gd name="T62" fmla="*/ 907 w 1933"/>
              <a:gd name="T63" fmla="*/ 1095 h 2183"/>
              <a:gd name="T64" fmla="*/ 342 w 1933"/>
              <a:gd name="T65" fmla="*/ 1095 h 2183"/>
              <a:gd name="T66" fmla="*/ 274 w 1933"/>
              <a:gd name="T67" fmla="*/ 1026 h 2183"/>
              <a:gd name="T68" fmla="*/ 342 w 1933"/>
              <a:gd name="T69" fmla="*/ 958 h 2183"/>
              <a:gd name="T70" fmla="*/ 907 w 1933"/>
              <a:gd name="T71" fmla="*/ 958 h 2183"/>
              <a:gd name="T72" fmla="*/ 975 w 1933"/>
              <a:gd name="T73" fmla="*/ 1026 h 2183"/>
              <a:gd name="T74" fmla="*/ 907 w 1933"/>
              <a:gd name="T75" fmla="*/ 1095 h 2183"/>
              <a:gd name="T76" fmla="*/ 1605 w 1933"/>
              <a:gd name="T77" fmla="*/ 1197 h 2183"/>
              <a:gd name="T78" fmla="*/ 1497 w 1933"/>
              <a:gd name="T79" fmla="*/ 1183 h 2183"/>
              <a:gd name="T80" fmla="*/ 1060 w 1933"/>
              <a:gd name="T81" fmla="*/ 1619 h 2183"/>
              <a:gd name="T82" fmla="*/ 1405 w 1933"/>
              <a:gd name="T83" fmla="*/ 2045 h 2183"/>
              <a:gd name="T84" fmla="*/ 1497 w 1933"/>
              <a:gd name="T85" fmla="*/ 2055 h 2183"/>
              <a:gd name="T86" fmla="*/ 1933 w 1933"/>
              <a:gd name="T87" fmla="*/ 1619 h 2183"/>
              <a:gd name="T88" fmla="*/ 1605 w 1933"/>
              <a:gd name="T89" fmla="*/ 1197 h 2183"/>
              <a:gd name="T90" fmla="*/ 1743 w 1933"/>
              <a:gd name="T91" fmla="*/ 1557 h 2183"/>
              <a:gd name="T92" fmla="*/ 1743 w 1933"/>
              <a:gd name="T93" fmla="*/ 1557 h 2183"/>
              <a:gd name="T94" fmla="*/ 1605 w 1933"/>
              <a:gd name="T95" fmla="*/ 1695 h 2183"/>
              <a:gd name="T96" fmla="*/ 1497 w 1933"/>
              <a:gd name="T97" fmla="*/ 1804 h 2183"/>
              <a:gd name="T98" fmla="*/ 1373 w 1933"/>
              <a:gd name="T99" fmla="*/ 1804 h 2183"/>
              <a:gd name="T100" fmla="*/ 1250 w 1933"/>
              <a:gd name="T101" fmla="*/ 1681 h 2183"/>
              <a:gd name="T102" fmla="*/ 1250 w 1933"/>
              <a:gd name="T103" fmla="*/ 1557 h 2183"/>
              <a:gd name="T104" fmla="*/ 1373 w 1933"/>
              <a:gd name="T105" fmla="*/ 1557 h 2183"/>
              <a:gd name="T106" fmla="*/ 1435 w 1933"/>
              <a:gd name="T107" fmla="*/ 1619 h 2183"/>
              <a:gd name="T108" fmla="*/ 1605 w 1933"/>
              <a:gd name="T109" fmla="*/ 1448 h 2183"/>
              <a:gd name="T110" fmla="*/ 1620 w 1933"/>
              <a:gd name="T111" fmla="*/ 1434 h 2183"/>
              <a:gd name="T112" fmla="*/ 1743 w 1933"/>
              <a:gd name="T113" fmla="*/ 1434 h 2183"/>
              <a:gd name="T114" fmla="*/ 1743 w 1933"/>
              <a:gd name="T115" fmla="*/ 1557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3" h="2183">
                <a:moveTo>
                  <a:pt x="1232" y="274"/>
                </a:moveTo>
                <a:cubicBezTo>
                  <a:pt x="1232" y="425"/>
                  <a:pt x="1109" y="547"/>
                  <a:pt x="958" y="547"/>
                </a:cubicBezTo>
                <a:lnTo>
                  <a:pt x="684" y="547"/>
                </a:lnTo>
                <a:cubicBezTo>
                  <a:pt x="533" y="547"/>
                  <a:pt x="411" y="425"/>
                  <a:pt x="411" y="274"/>
                </a:cubicBezTo>
                <a:cubicBezTo>
                  <a:pt x="411" y="122"/>
                  <a:pt x="533" y="0"/>
                  <a:pt x="684" y="0"/>
                </a:cubicBezTo>
                <a:lnTo>
                  <a:pt x="958" y="0"/>
                </a:lnTo>
                <a:cubicBezTo>
                  <a:pt x="1109" y="0"/>
                  <a:pt x="1232" y="122"/>
                  <a:pt x="1232" y="274"/>
                </a:cubicBezTo>
                <a:close/>
                <a:moveTo>
                  <a:pt x="1362" y="274"/>
                </a:moveTo>
                <a:cubicBezTo>
                  <a:pt x="1366" y="294"/>
                  <a:pt x="1368" y="315"/>
                  <a:pt x="1368" y="336"/>
                </a:cubicBezTo>
                <a:cubicBezTo>
                  <a:pt x="1368" y="525"/>
                  <a:pt x="1215" y="678"/>
                  <a:pt x="1026" y="678"/>
                </a:cubicBezTo>
                <a:lnTo>
                  <a:pt x="616" y="678"/>
                </a:lnTo>
                <a:cubicBezTo>
                  <a:pt x="427" y="678"/>
                  <a:pt x="274" y="525"/>
                  <a:pt x="274" y="336"/>
                </a:cubicBezTo>
                <a:cubicBezTo>
                  <a:pt x="274" y="315"/>
                  <a:pt x="276" y="294"/>
                  <a:pt x="280" y="274"/>
                </a:cubicBezTo>
                <a:cubicBezTo>
                  <a:pt x="121" y="303"/>
                  <a:pt x="0" y="442"/>
                  <a:pt x="0" y="610"/>
                </a:cubicBezTo>
                <a:lnTo>
                  <a:pt x="0" y="1841"/>
                </a:lnTo>
                <a:cubicBezTo>
                  <a:pt x="0" y="2030"/>
                  <a:pt x="153" y="2183"/>
                  <a:pt x="342" y="2183"/>
                </a:cubicBezTo>
                <a:lnTo>
                  <a:pt x="1253" y="2183"/>
                </a:lnTo>
                <a:cubicBezTo>
                  <a:pt x="1034" y="2090"/>
                  <a:pt x="881" y="1873"/>
                  <a:pt x="881" y="1620"/>
                </a:cubicBezTo>
                <a:cubicBezTo>
                  <a:pt x="881" y="1283"/>
                  <a:pt x="1155" y="1009"/>
                  <a:pt x="1492" y="1009"/>
                </a:cubicBezTo>
                <a:cubicBezTo>
                  <a:pt x="1544" y="1009"/>
                  <a:pt x="1594" y="1016"/>
                  <a:pt x="1642" y="1028"/>
                </a:cubicBezTo>
                <a:lnTo>
                  <a:pt x="1642" y="610"/>
                </a:lnTo>
                <a:cubicBezTo>
                  <a:pt x="1642" y="442"/>
                  <a:pt x="1521" y="303"/>
                  <a:pt x="1362" y="274"/>
                </a:cubicBezTo>
                <a:close/>
                <a:moveTo>
                  <a:pt x="770" y="1368"/>
                </a:moveTo>
                <a:lnTo>
                  <a:pt x="770" y="1368"/>
                </a:lnTo>
                <a:lnTo>
                  <a:pt x="342" y="1368"/>
                </a:lnTo>
                <a:cubicBezTo>
                  <a:pt x="304" y="1368"/>
                  <a:pt x="274" y="1338"/>
                  <a:pt x="274" y="1300"/>
                </a:cubicBezTo>
                <a:cubicBezTo>
                  <a:pt x="274" y="1262"/>
                  <a:pt x="304" y="1232"/>
                  <a:pt x="342" y="1232"/>
                </a:cubicBezTo>
                <a:lnTo>
                  <a:pt x="770" y="1232"/>
                </a:lnTo>
                <a:cubicBezTo>
                  <a:pt x="807" y="1232"/>
                  <a:pt x="838" y="1262"/>
                  <a:pt x="838" y="1300"/>
                </a:cubicBezTo>
                <a:cubicBezTo>
                  <a:pt x="838" y="1338"/>
                  <a:pt x="807" y="1368"/>
                  <a:pt x="770" y="1368"/>
                </a:cubicBezTo>
                <a:close/>
                <a:moveTo>
                  <a:pt x="907" y="1095"/>
                </a:moveTo>
                <a:lnTo>
                  <a:pt x="907" y="1095"/>
                </a:lnTo>
                <a:lnTo>
                  <a:pt x="342" y="1095"/>
                </a:lnTo>
                <a:cubicBezTo>
                  <a:pt x="304" y="1095"/>
                  <a:pt x="274" y="1064"/>
                  <a:pt x="274" y="1026"/>
                </a:cubicBezTo>
                <a:cubicBezTo>
                  <a:pt x="274" y="988"/>
                  <a:pt x="304" y="958"/>
                  <a:pt x="342" y="958"/>
                </a:cubicBezTo>
                <a:lnTo>
                  <a:pt x="907" y="958"/>
                </a:lnTo>
                <a:cubicBezTo>
                  <a:pt x="944" y="958"/>
                  <a:pt x="975" y="988"/>
                  <a:pt x="975" y="1026"/>
                </a:cubicBezTo>
                <a:cubicBezTo>
                  <a:pt x="975" y="1064"/>
                  <a:pt x="944" y="1095"/>
                  <a:pt x="907" y="1095"/>
                </a:cubicBezTo>
                <a:close/>
                <a:moveTo>
                  <a:pt x="1605" y="1197"/>
                </a:moveTo>
                <a:cubicBezTo>
                  <a:pt x="1571" y="1187"/>
                  <a:pt x="1534" y="1183"/>
                  <a:pt x="1497" y="1183"/>
                </a:cubicBezTo>
                <a:cubicBezTo>
                  <a:pt x="1256" y="1183"/>
                  <a:pt x="1060" y="1378"/>
                  <a:pt x="1060" y="1619"/>
                </a:cubicBezTo>
                <a:cubicBezTo>
                  <a:pt x="1060" y="1828"/>
                  <a:pt x="1208" y="2003"/>
                  <a:pt x="1405" y="2045"/>
                </a:cubicBezTo>
                <a:cubicBezTo>
                  <a:pt x="1434" y="2051"/>
                  <a:pt x="1465" y="2055"/>
                  <a:pt x="1497" y="2055"/>
                </a:cubicBezTo>
                <a:cubicBezTo>
                  <a:pt x="1737" y="2055"/>
                  <a:pt x="1933" y="1860"/>
                  <a:pt x="1933" y="1619"/>
                </a:cubicBezTo>
                <a:cubicBezTo>
                  <a:pt x="1933" y="1416"/>
                  <a:pt x="1794" y="1245"/>
                  <a:pt x="1605" y="1197"/>
                </a:cubicBezTo>
                <a:close/>
                <a:moveTo>
                  <a:pt x="1743" y="1557"/>
                </a:moveTo>
                <a:lnTo>
                  <a:pt x="1743" y="1557"/>
                </a:lnTo>
                <a:lnTo>
                  <a:pt x="1605" y="1695"/>
                </a:lnTo>
                <a:lnTo>
                  <a:pt x="1497" y="1804"/>
                </a:lnTo>
                <a:cubicBezTo>
                  <a:pt x="1462" y="1838"/>
                  <a:pt x="1407" y="1838"/>
                  <a:pt x="1373" y="1804"/>
                </a:cubicBezTo>
                <a:lnTo>
                  <a:pt x="1250" y="1681"/>
                </a:lnTo>
                <a:cubicBezTo>
                  <a:pt x="1216" y="1646"/>
                  <a:pt x="1216" y="1591"/>
                  <a:pt x="1250" y="1557"/>
                </a:cubicBezTo>
                <a:cubicBezTo>
                  <a:pt x="1284" y="1523"/>
                  <a:pt x="1339" y="1523"/>
                  <a:pt x="1373" y="1557"/>
                </a:cubicBezTo>
                <a:lnTo>
                  <a:pt x="1435" y="1619"/>
                </a:lnTo>
                <a:lnTo>
                  <a:pt x="1605" y="1448"/>
                </a:lnTo>
                <a:lnTo>
                  <a:pt x="1620" y="1434"/>
                </a:lnTo>
                <a:cubicBezTo>
                  <a:pt x="1654" y="1400"/>
                  <a:pt x="1709" y="1400"/>
                  <a:pt x="1743" y="1434"/>
                </a:cubicBezTo>
                <a:cubicBezTo>
                  <a:pt x="1777" y="1468"/>
                  <a:pt x="1777" y="1523"/>
                  <a:pt x="1743" y="1557"/>
                </a:cubicBez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30" name="椭圆 29"/>
          <p:cNvSpPr>
            <a:spLocks noChangeAspect="1"/>
          </p:cNvSpPr>
          <p:nvPr/>
        </p:nvSpPr>
        <p:spPr bwMode="auto">
          <a:xfrm>
            <a:off x="4371301" y="1584767"/>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r>
              <a:rPr lang="en-US" altLang="zh-CN" sz="1600" b="1" dirty="0">
                <a:solidFill>
                  <a:schemeClr val="accent2"/>
                </a:solidFill>
                <a:latin typeface="+mn-ea"/>
                <a:ea typeface="+mn-ea"/>
              </a:rPr>
              <a:t>1</a:t>
            </a:r>
            <a:endParaRPr lang="zh-CN" altLang="en-US" sz="1600" b="1" dirty="0">
              <a:solidFill>
                <a:schemeClr val="accent2"/>
              </a:solidFill>
              <a:latin typeface="+mn-ea"/>
              <a:ea typeface="+mn-ea"/>
            </a:endParaRPr>
          </a:p>
        </p:txBody>
      </p:sp>
      <p:sp>
        <p:nvSpPr>
          <p:cNvPr id="31" name="TextBox 30"/>
          <p:cNvSpPr txBox="1"/>
          <p:nvPr/>
        </p:nvSpPr>
        <p:spPr>
          <a:xfrm>
            <a:off x="4825720" y="1520191"/>
            <a:ext cx="6085492" cy="646325"/>
          </a:xfrm>
          <a:prstGeom prst="rect">
            <a:avLst/>
          </a:prstGeom>
          <a:noFill/>
        </p:spPr>
        <p:txBody>
          <a:bodyPr wrap="square" lIns="91434" tIns="45717" rIns="91434" bIns="45717" rtlCol="0">
            <a:spAutoFit/>
          </a:bodyPr>
          <a:lstStyle/>
          <a:p>
            <a:r>
              <a:rPr lang="zh-CN" altLang="en-US" dirty="0" smtClean="0">
                <a:solidFill>
                  <a:schemeClr val="accent1"/>
                </a:solidFill>
                <a:latin typeface="微软雅黑" panose="020B0503020204020204" pitchFamily="34" charset="-122"/>
                <a:ea typeface="微软雅黑" panose="020B0503020204020204" pitchFamily="34" charset="-122"/>
              </a:rPr>
              <a:t>态度端正，工作学习态度端正，能够认真完成本岗本职各项工作，虚心学习。</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32" name="椭圆 31"/>
          <p:cNvSpPr>
            <a:spLocks noChangeAspect="1"/>
          </p:cNvSpPr>
          <p:nvPr/>
        </p:nvSpPr>
        <p:spPr bwMode="auto">
          <a:xfrm>
            <a:off x="4371301" y="2569647"/>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r>
              <a:rPr lang="en-US" altLang="zh-CN" sz="1600" b="1" dirty="0">
                <a:solidFill>
                  <a:schemeClr val="accent2"/>
                </a:solidFill>
                <a:latin typeface="+mn-ea"/>
                <a:ea typeface="+mn-ea"/>
              </a:rPr>
              <a:t>2</a:t>
            </a:r>
            <a:endParaRPr lang="zh-CN" altLang="en-US" sz="1600" b="1" dirty="0">
              <a:solidFill>
                <a:schemeClr val="accent2"/>
              </a:solidFill>
              <a:latin typeface="+mn-ea"/>
              <a:ea typeface="+mn-ea"/>
            </a:endParaRPr>
          </a:p>
        </p:txBody>
      </p:sp>
      <p:sp>
        <p:nvSpPr>
          <p:cNvPr id="33" name="TextBox 32"/>
          <p:cNvSpPr txBox="1"/>
          <p:nvPr/>
        </p:nvSpPr>
        <p:spPr>
          <a:xfrm>
            <a:off x="4825720" y="2462613"/>
            <a:ext cx="6085492" cy="646325"/>
          </a:xfrm>
          <a:prstGeom prst="rect">
            <a:avLst/>
          </a:prstGeom>
          <a:noFill/>
        </p:spPr>
        <p:txBody>
          <a:bodyPr wrap="square" lIns="91434" tIns="45717" rIns="91434" bIns="45717" rtlCol="0">
            <a:spAutoFit/>
          </a:bodyPr>
          <a:lstStyle/>
          <a:p>
            <a:r>
              <a:rPr lang="zh-CN" altLang="en-US" dirty="0" smtClean="0">
                <a:solidFill>
                  <a:schemeClr val="accent1"/>
                </a:solidFill>
                <a:latin typeface="微软雅黑" panose="020B0503020204020204" pitchFamily="34" charset="-122"/>
                <a:ea typeface="微软雅黑" panose="020B0503020204020204" pitchFamily="34" charset="-122"/>
              </a:rPr>
              <a:t>懂得摆正心态，具备全局眼光，懂得处理好个人与集体的关系。</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34" name="椭圆 33"/>
          <p:cNvSpPr>
            <a:spLocks noChangeAspect="1"/>
          </p:cNvSpPr>
          <p:nvPr/>
        </p:nvSpPr>
        <p:spPr bwMode="auto">
          <a:xfrm>
            <a:off x="4371301" y="3594771"/>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r>
              <a:rPr lang="en-US" altLang="zh-CN" sz="1600" b="1" dirty="0">
                <a:solidFill>
                  <a:schemeClr val="accent2"/>
                </a:solidFill>
                <a:latin typeface="+mn-ea"/>
                <a:ea typeface="+mn-ea"/>
              </a:rPr>
              <a:t>3</a:t>
            </a:r>
            <a:endParaRPr lang="zh-CN" altLang="en-US" sz="1600" b="1" dirty="0">
              <a:solidFill>
                <a:schemeClr val="accent2"/>
              </a:solidFill>
              <a:latin typeface="+mn-ea"/>
              <a:ea typeface="+mn-ea"/>
            </a:endParaRPr>
          </a:p>
        </p:txBody>
      </p:sp>
      <p:sp>
        <p:nvSpPr>
          <p:cNvPr id="35" name="TextBox 34"/>
          <p:cNvSpPr txBox="1"/>
          <p:nvPr/>
        </p:nvSpPr>
        <p:spPr>
          <a:xfrm>
            <a:off x="4825720" y="3493133"/>
            <a:ext cx="6085492" cy="615547"/>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anose="020B0503020204020204" pitchFamily="34" charset="-122"/>
                <a:ea typeface="微软雅黑" panose="020B0503020204020204" pitchFamily="34" charset="-122"/>
              </a:defRPr>
            </a:lvl1pPr>
          </a:lstStyle>
          <a:p>
            <a:r>
              <a:rPr lang="zh-CN" altLang="en-US" sz="1700" dirty="0"/>
              <a:t>有较强的电脑技能，善用各种电脑软件完成工作，并有一定的创新。</a:t>
            </a:r>
            <a:endParaRPr lang="zh-CN" altLang="en-US" sz="1700" dirty="0"/>
          </a:p>
        </p:txBody>
      </p:sp>
      <p:sp>
        <p:nvSpPr>
          <p:cNvPr id="36" name="椭圆 35"/>
          <p:cNvSpPr>
            <a:spLocks noChangeAspect="1"/>
          </p:cNvSpPr>
          <p:nvPr/>
        </p:nvSpPr>
        <p:spPr bwMode="auto">
          <a:xfrm>
            <a:off x="4371301" y="4587999"/>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r>
              <a:rPr lang="en-US" altLang="zh-CN" sz="1600" b="1" dirty="0">
                <a:solidFill>
                  <a:schemeClr val="accent2"/>
                </a:solidFill>
                <a:latin typeface="+mn-ea"/>
                <a:ea typeface="+mn-ea"/>
              </a:rPr>
              <a:t>4</a:t>
            </a:r>
            <a:endParaRPr lang="zh-CN" altLang="en-US" sz="1600" b="1" dirty="0">
              <a:solidFill>
                <a:schemeClr val="accent2"/>
              </a:solidFill>
              <a:latin typeface="+mn-ea"/>
              <a:ea typeface="+mn-ea"/>
            </a:endParaRPr>
          </a:p>
        </p:txBody>
      </p:sp>
      <p:sp>
        <p:nvSpPr>
          <p:cNvPr id="37" name="TextBox 36"/>
          <p:cNvSpPr txBox="1"/>
          <p:nvPr/>
        </p:nvSpPr>
        <p:spPr>
          <a:xfrm>
            <a:off x="4825720" y="4486361"/>
            <a:ext cx="6085492" cy="353937"/>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anose="020B0503020204020204" pitchFamily="34" charset="-122"/>
                <a:ea typeface="微软雅黑" panose="020B0503020204020204" pitchFamily="34" charset="-122"/>
              </a:defRPr>
            </a:lvl1pPr>
          </a:lstStyle>
          <a:p>
            <a:r>
              <a:rPr lang="zh-CN" altLang="en-US" sz="1700" dirty="0"/>
              <a:t>勤奋诚恳，上进心较强，有积累的意识，不骄不躁。</a:t>
            </a:r>
            <a:endParaRPr lang="zh-CN" altLang="en-US" sz="1700" dirty="0"/>
          </a:p>
        </p:txBody>
      </p:sp>
      <p:sp>
        <p:nvSpPr>
          <p:cNvPr id="38" name="椭圆 37"/>
          <p:cNvSpPr>
            <a:spLocks noChangeAspect="1"/>
          </p:cNvSpPr>
          <p:nvPr/>
        </p:nvSpPr>
        <p:spPr bwMode="auto">
          <a:xfrm>
            <a:off x="4371301" y="5549696"/>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r>
              <a:rPr lang="en-US" altLang="zh-CN" sz="1600" b="1" dirty="0">
                <a:solidFill>
                  <a:schemeClr val="accent2"/>
                </a:solidFill>
                <a:latin typeface="+mn-ea"/>
                <a:ea typeface="+mn-ea"/>
              </a:rPr>
              <a:t>5</a:t>
            </a:r>
            <a:endParaRPr lang="zh-CN" altLang="en-US" sz="1600" b="1" dirty="0">
              <a:solidFill>
                <a:schemeClr val="accent2"/>
              </a:solidFill>
              <a:latin typeface="+mn-ea"/>
              <a:ea typeface="+mn-ea"/>
            </a:endParaRPr>
          </a:p>
        </p:txBody>
      </p:sp>
      <p:sp>
        <p:nvSpPr>
          <p:cNvPr id="39" name="TextBox 38"/>
          <p:cNvSpPr txBox="1"/>
          <p:nvPr/>
        </p:nvSpPr>
        <p:spPr>
          <a:xfrm>
            <a:off x="4825720" y="5590981"/>
            <a:ext cx="6085492" cy="615547"/>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anose="020B0503020204020204" pitchFamily="34" charset="-122"/>
                <a:ea typeface="微软雅黑" panose="020B0503020204020204" pitchFamily="34" charset="-122"/>
              </a:defRPr>
            </a:lvl1pPr>
          </a:lstStyle>
          <a:p>
            <a:r>
              <a:rPr lang="zh-CN" altLang="en-US" sz="1700" dirty="0"/>
              <a:t>团结合作，团队意识强，能与领导、同事们保持良好的合作关系。</a:t>
            </a:r>
            <a:endParaRPr lang="zh-CN" altLang="en-US" sz="1700" dirty="0"/>
          </a:p>
        </p:txBody>
      </p:sp>
    </p:spTree>
  </p:cSld>
  <p:clrMapOvr>
    <a:masterClrMapping/>
  </p:clrMapOvr>
  <mc:AlternateContent xmlns:mc="http://schemas.openxmlformats.org/markup-compatibility/2006">
    <mc:Choice xmlns:p14="http://schemas.microsoft.com/office/powerpoint/2010/main" Requires="p14">
      <p:transition spd="slow" p14:dur="800" advTm="5214">
        <p14:gallery dir="l"/>
      </p:transition>
    </mc:Choice>
    <mc:Fallback>
      <p:transition spd="slow" advTm="52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2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2320"/>
                            </p:stCondLst>
                            <p:childTnLst>
                              <p:par>
                                <p:cTn id="36" presetID="16" presetClass="entr" presetSubtype="2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2820"/>
                            </p:stCondLst>
                            <p:childTnLst>
                              <p:par>
                                <p:cTn id="40" presetID="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1+#ppt_w/2"/>
                                          </p:val>
                                        </p:tav>
                                        <p:tav tm="100000">
                                          <p:val>
                                            <p:strVal val="#ppt_x"/>
                                          </p:val>
                                        </p:tav>
                                      </p:tavLst>
                                    </p:anim>
                                    <p:anim calcmode="lin" valueType="num">
                                      <p:cBhvr additive="base">
                                        <p:cTn id="47" dur="500" fill="hold"/>
                                        <p:tgtEl>
                                          <p:spTgt spid="3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1+#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3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1+#ppt_w/2"/>
                                          </p:val>
                                        </p:tav>
                                        <p:tav tm="100000">
                                          <p:val>
                                            <p:strVal val="#ppt_x"/>
                                          </p:val>
                                        </p:tav>
                                      </p:tavLst>
                                    </p:anim>
                                    <p:anim calcmode="lin" valueType="num">
                                      <p:cBhvr additive="base">
                                        <p:cTn id="55" dur="50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4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1+#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par>
                          <p:cTn id="60" fill="hold">
                            <p:stCondLst>
                              <p:cond delay="332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par>
                                <p:cTn id="64" presetID="22" presetClass="entr" presetSubtype="8" fill="hold" grpId="0" nodeType="withEffect">
                                  <p:stCondLst>
                                    <p:cond delay="100"/>
                                  </p:stCondLst>
                                  <p:childTnLst>
                                    <p:set>
                                      <p:cBhvr>
                                        <p:cTn id="65" dur="1" fill="hold">
                                          <p:stCondLst>
                                            <p:cond delay="0"/>
                                          </p:stCondLst>
                                        </p:cTn>
                                        <p:tgtEl>
                                          <p:spTgt spid="33"/>
                                        </p:tgtEl>
                                        <p:attrNameLst>
                                          <p:attrName>style.visibility</p:attrName>
                                        </p:attrNameLst>
                                      </p:cBhvr>
                                      <p:to>
                                        <p:strVal val="visible"/>
                                      </p:to>
                                    </p:set>
                                    <p:animEffect transition="in" filter="wipe(left)">
                                      <p:cBhvr>
                                        <p:cTn id="66" dur="500"/>
                                        <p:tgtEl>
                                          <p:spTgt spid="33"/>
                                        </p:tgtEl>
                                      </p:cBhvr>
                                    </p:animEffect>
                                  </p:childTnLst>
                                </p:cTn>
                              </p:par>
                              <p:par>
                                <p:cTn id="67" presetID="22" presetClass="entr" presetSubtype="8" fill="hold" grpId="0" nodeType="withEffect">
                                  <p:stCondLst>
                                    <p:cond delay="20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par>
                                <p:cTn id="70" presetID="22" presetClass="entr" presetSubtype="8" fill="hold" grpId="0" nodeType="withEffect">
                                  <p:stCondLst>
                                    <p:cond delay="20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par>
                                <p:cTn id="73" presetID="22" presetClass="entr" presetSubtype="8" fill="hold" grpId="0" nodeType="withEffect">
                                  <p:stCondLst>
                                    <p:cond delay="20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8" grpId="0" animBg="1"/>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6"/>
            <a:ext cx="5976665" cy="1077212"/>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panose="020B0503020204020204" pitchFamily="34" charset="-122"/>
                <a:ea typeface="微软雅黑" panose="020B0503020204020204" pitchFamily="34" charset="-122"/>
              </a:rPr>
              <a:t>我</a:t>
            </a:r>
            <a:r>
              <a:rPr lang="zh-CN" altLang="en-US" b="1" dirty="0" smtClean="0">
                <a:solidFill>
                  <a:schemeClr val="accent1"/>
                </a:solidFill>
                <a:latin typeface="微软雅黑" panose="020B0503020204020204" pitchFamily="34" charset="-122"/>
                <a:ea typeface="微软雅黑" panose="020B0503020204020204" pitchFamily="34" charset="-122"/>
              </a:rPr>
              <a:t>的劣势</a:t>
            </a:r>
            <a:r>
              <a:rPr lang="zh-CN" altLang="en-US" b="1" dirty="0">
                <a:solidFill>
                  <a:schemeClr val="accent1"/>
                </a:solidFill>
                <a:latin typeface="微软雅黑" panose="020B0503020204020204" pitchFamily="34" charset="-122"/>
                <a:ea typeface="微软雅黑" panose="020B0503020204020204" pitchFamily="34" charset="-122"/>
              </a:rPr>
              <a:t>（</a:t>
            </a:r>
            <a:r>
              <a:rPr lang="zh-CN" altLang="en-US" b="1" dirty="0" smtClean="0">
                <a:solidFill>
                  <a:schemeClr val="accent1"/>
                </a:solidFill>
                <a:latin typeface="微软雅黑" panose="020B0503020204020204" pitchFamily="34" charset="-122"/>
                <a:ea typeface="微软雅黑" panose="020B0503020204020204" pitchFamily="34" charset="-122"/>
              </a:rPr>
              <a:t>或是有所欠缺的</a:t>
            </a:r>
            <a:r>
              <a:rPr lang="zh-CN" altLang="en-US" b="1" dirty="0">
                <a:solidFill>
                  <a:schemeClr val="accent1"/>
                </a:solidFill>
                <a:latin typeface="微软雅黑" panose="020B0503020204020204" pitchFamily="34" charset="-122"/>
                <a:ea typeface="微软雅黑" panose="020B0503020204020204" pitchFamily="34" charset="-122"/>
              </a:rPr>
              <a:t>地方）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10" name="TextBox 9"/>
          <p:cNvSpPr txBox="1"/>
          <p:nvPr/>
        </p:nvSpPr>
        <p:spPr>
          <a:xfrm>
            <a:off x="1586992" y="4896219"/>
            <a:ext cx="2232248" cy="523220"/>
          </a:xfrm>
          <a:prstGeom prst="rect">
            <a:avLst/>
          </a:prstGeom>
          <a:solidFill>
            <a:schemeClr val="accent1"/>
          </a:solidFill>
        </p:spPr>
        <p:txBody>
          <a:bodyPr wrap="square" lIns="91434" tIns="45717" rIns="91434" bIns="45717" rtlCol="0">
            <a:spAutoFit/>
          </a:bodyPr>
          <a:lstStyle/>
          <a:p>
            <a:pPr algn="ctr"/>
            <a:r>
              <a:rPr lang="zh-CN" altLang="en-US" sz="2800" b="1" dirty="0">
                <a:solidFill>
                  <a:schemeClr val="accent2"/>
                </a:solidFill>
                <a:latin typeface="+mj-ea"/>
                <a:ea typeface="+mj-ea"/>
              </a:rPr>
              <a:t>劣势缺点</a:t>
            </a:r>
            <a:endParaRPr lang="zh-CN" altLang="en-US" sz="2800" b="1" dirty="0">
              <a:solidFill>
                <a:schemeClr val="accent2"/>
              </a:solidFill>
              <a:latin typeface="+mj-ea"/>
              <a:ea typeface="+mj-ea"/>
            </a:endParaRPr>
          </a:p>
        </p:txBody>
      </p:sp>
      <p:sp>
        <p:nvSpPr>
          <p:cNvPr id="11" name="椭圆 10"/>
          <p:cNvSpPr/>
          <p:nvPr/>
        </p:nvSpPr>
        <p:spPr bwMode="auto">
          <a:xfrm>
            <a:off x="1382673" y="2076872"/>
            <a:ext cx="2531370" cy="2531371"/>
          </a:xfrm>
          <a:prstGeom prst="ellipse">
            <a:avLst/>
          </a:prstGeom>
          <a:solidFill>
            <a:schemeClr val="bg2"/>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30" name="椭圆 29"/>
          <p:cNvSpPr>
            <a:spLocks noChangeAspect="1"/>
          </p:cNvSpPr>
          <p:nvPr/>
        </p:nvSpPr>
        <p:spPr bwMode="auto">
          <a:xfrm>
            <a:off x="4419825" y="1630991"/>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r>
              <a:rPr lang="en-US" altLang="zh-CN" sz="1600" b="1" dirty="0">
                <a:solidFill>
                  <a:schemeClr val="accent2"/>
                </a:solidFill>
                <a:latin typeface="+mn-ea"/>
                <a:ea typeface="+mn-ea"/>
              </a:rPr>
              <a:t>1</a:t>
            </a:r>
            <a:endParaRPr lang="zh-CN" altLang="en-US" sz="1600" b="1" dirty="0">
              <a:solidFill>
                <a:schemeClr val="accent2"/>
              </a:solidFill>
              <a:latin typeface="+mn-ea"/>
              <a:ea typeface="+mn-ea"/>
            </a:endParaRPr>
          </a:p>
        </p:txBody>
      </p:sp>
      <p:sp>
        <p:nvSpPr>
          <p:cNvPr id="31" name="TextBox 30"/>
          <p:cNvSpPr txBox="1"/>
          <p:nvPr/>
        </p:nvSpPr>
        <p:spPr>
          <a:xfrm>
            <a:off x="4802237" y="1608958"/>
            <a:ext cx="6408712" cy="400111"/>
          </a:xfrm>
          <a:prstGeom prst="rect">
            <a:avLst/>
          </a:prstGeom>
          <a:noFill/>
        </p:spPr>
        <p:txBody>
          <a:bodyPr wrap="square" lIns="91434" tIns="45717" rIns="91434" bIns="45717" rtlCol="0">
            <a:spAutoFit/>
          </a:bodyPr>
          <a:lstStyle/>
          <a:p>
            <a:r>
              <a:rPr lang="zh-CN" altLang="en-US" sz="2000" dirty="0">
                <a:solidFill>
                  <a:schemeClr val="accent1"/>
                </a:solidFill>
                <a:latin typeface="微软雅黑" panose="020B0503020204020204" pitchFamily="34" charset="-122"/>
                <a:ea typeface="微软雅黑" panose="020B0503020204020204" pitchFamily="34" charset="-122"/>
              </a:rPr>
              <a:t>思想认识上不够成熟，处于发展积累阶段。</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32" name="椭圆 31"/>
          <p:cNvSpPr>
            <a:spLocks noChangeAspect="1"/>
          </p:cNvSpPr>
          <p:nvPr/>
        </p:nvSpPr>
        <p:spPr bwMode="auto">
          <a:xfrm>
            <a:off x="4419825" y="2615869"/>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r>
              <a:rPr lang="en-US" altLang="zh-CN" sz="1600" b="1" dirty="0">
                <a:solidFill>
                  <a:schemeClr val="accent2"/>
                </a:solidFill>
                <a:latin typeface="+mn-ea"/>
                <a:ea typeface="+mn-ea"/>
              </a:rPr>
              <a:t>2</a:t>
            </a:r>
            <a:endParaRPr lang="zh-CN" altLang="en-US" sz="1600" b="1" dirty="0">
              <a:solidFill>
                <a:schemeClr val="accent2"/>
              </a:solidFill>
              <a:latin typeface="+mn-ea"/>
              <a:ea typeface="+mn-ea"/>
            </a:endParaRPr>
          </a:p>
        </p:txBody>
      </p:sp>
      <p:sp>
        <p:nvSpPr>
          <p:cNvPr id="33" name="TextBox 32"/>
          <p:cNvSpPr txBox="1"/>
          <p:nvPr/>
        </p:nvSpPr>
        <p:spPr>
          <a:xfrm>
            <a:off x="4802237" y="2571805"/>
            <a:ext cx="6408712" cy="400111"/>
          </a:xfrm>
          <a:prstGeom prst="rect">
            <a:avLst/>
          </a:prstGeom>
          <a:noFill/>
        </p:spPr>
        <p:txBody>
          <a:bodyPr wrap="square" lIns="91434" tIns="45717" rIns="91434" bIns="45717" rtlCol="0">
            <a:spAutoFit/>
          </a:bodyPr>
          <a:lstStyle/>
          <a:p>
            <a:r>
              <a:rPr lang="zh-CN" altLang="en-US" sz="2000">
                <a:solidFill>
                  <a:schemeClr val="accent1"/>
                </a:solidFill>
                <a:latin typeface="微软雅黑" panose="020B0503020204020204" pitchFamily="34" charset="-122"/>
                <a:ea typeface="微软雅黑" panose="020B0503020204020204" pitchFamily="34" charset="-122"/>
              </a:rPr>
              <a:t>有时有些粗心马虎，对细节的把握有待加强。</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34" name="椭圆 33"/>
          <p:cNvSpPr>
            <a:spLocks noChangeAspect="1"/>
          </p:cNvSpPr>
          <p:nvPr/>
        </p:nvSpPr>
        <p:spPr bwMode="auto">
          <a:xfrm>
            <a:off x="4419825" y="3640995"/>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r>
              <a:rPr lang="en-US" altLang="zh-CN" sz="1600" b="1" dirty="0">
                <a:solidFill>
                  <a:schemeClr val="accent2"/>
                </a:solidFill>
                <a:latin typeface="+mn-ea"/>
                <a:ea typeface="+mn-ea"/>
              </a:rPr>
              <a:t>3</a:t>
            </a:r>
            <a:endParaRPr lang="zh-CN" altLang="en-US" sz="1600" b="1" dirty="0">
              <a:solidFill>
                <a:schemeClr val="accent2"/>
              </a:solidFill>
              <a:latin typeface="+mn-ea"/>
              <a:ea typeface="+mn-ea"/>
            </a:endParaRPr>
          </a:p>
        </p:txBody>
      </p:sp>
      <p:sp>
        <p:nvSpPr>
          <p:cNvPr id="35" name="TextBox 34"/>
          <p:cNvSpPr txBox="1"/>
          <p:nvPr/>
        </p:nvSpPr>
        <p:spPr>
          <a:xfrm>
            <a:off x="4802237" y="3454006"/>
            <a:ext cx="6408712" cy="707887"/>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dirty="0"/>
              <a:t>某某技能有待学习加强，面对突发情况不能单独应对处理。</a:t>
            </a:r>
            <a:endParaRPr lang="zh-CN" altLang="en-US" sz="2000" dirty="0"/>
          </a:p>
        </p:txBody>
      </p:sp>
      <p:sp>
        <p:nvSpPr>
          <p:cNvPr id="36" name="椭圆 35"/>
          <p:cNvSpPr>
            <a:spLocks noChangeAspect="1"/>
          </p:cNvSpPr>
          <p:nvPr/>
        </p:nvSpPr>
        <p:spPr bwMode="auto">
          <a:xfrm>
            <a:off x="4419825" y="4634223"/>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r>
              <a:rPr lang="en-US" altLang="zh-CN" sz="1600" b="1" dirty="0">
                <a:solidFill>
                  <a:schemeClr val="accent2"/>
                </a:solidFill>
                <a:latin typeface="+mn-ea"/>
                <a:ea typeface="+mn-ea"/>
              </a:rPr>
              <a:t>4</a:t>
            </a:r>
            <a:endParaRPr lang="zh-CN" altLang="en-US" sz="1600" b="1" dirty="0">
              <a:solidFill>
                <a:schemeClr val="accent2"/>
              </a:solidFill>
              <a:latin typeface="+mn-ea"/>
              <a:ea typeface="+mn-ea"/>
            </a:endParaRPr>
          </a:p>
        </p:txBody>
      </p:sp>
      <p:sp>
        <p:nvSpPr>
          <p:cNvPr id="37" name="TextBox 36"/>
          <p:cNvSpPr txBox="1"/>
          <p:nvPr/>
        </p:nvSpPr>
        <p:spPr>
          <a:xfrm>
            <a:off x="4802237" y="4597669"/>
            <a:ext cx="6408712" cy="400111"/>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dirty="0"/>
              <a:t>缺乏自信，有时思考太多贻误最佳时机</a:t>
            </a:r>
            <a:endParaRPr lang="zh-CN" altLang="en-US" sz="2000" dirty="0"/>
          </a:p>
        </p:txBody>
      </p:sp>
      <p:sp>
        <p:nvSpPr>
          <p:cNvPr id="38" name="椭圆 37"/>
          <p:cNvSpPr>
            <a:spLocks noChangeAspect="1"/>
          </p:cNvSpPr>
          <p:nvPr/>
        </p:nvSpPr>
        <p:spPr bwMode="auto">
          <a:xfrm>
            <a:off x="4419825" y="5595919"/>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r>
              <a:rPr lang="en-US" altLang="zh-CN" sz="1600" b="1" dirty="0">
                <a:solidFill>
                  <a:schemeClr val="accent2"/>
                </a:solidFill>
                <a:latin typeface="+mn-ea"/>
                <a:ea typeface="+mn-ea"/>
              </a:rPr>
              <a:t>5</a:t>
            </a:r>
            <a:endParaRPr lang="zh-CN" altLang="en-US" sz="1600" b="1" dirty="0">
              <a:solidFill>
                <a:schemeClr val="accent2"/>
              </a:solidFill>
              <a:latin typeface="+mn-ea"/>
              <a:ea typeface="+mn-ea"/>
            </a:endParaRPr>
          </a:p>
        </p:txBody>
      </p:sp>
      <p:sp>
        <p:nvSpPr>
          <p:cNvPr id="39" name="TextBox 38"/>
          <p:cNvSpPr txBox="1"/>
          <p:nvPr/>
        </p:nvSpPr>
        <p:spPr>
          <a:xfrm>
            <a:off x="4802237" y="5457418"/>
            <a:ext cx="6408712" cy="707887"/>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a:t>性格内向，缺乏一种</a:t>
            </a:r>
            <a:r>
              <a:rPr lang="en-US" altLang="zh-CN" sz="2000" dirty="0"/>
              <a:t>“</a:t>
            </a:r>
            <a:r>
              <a:rPr lang="zh-CN" altLang="en-US" sz="2000" dirty="0"/>
              <a:t>推销</a:t>
            </a:r>
            <a:r>
              <a:rPr lang="en-US" altLang="zh-CN" sz="2000" dirty="0"/>
              <a:t>”</a:t>
            </a:r>
            <a:r>
              <a:rPr lang="zh-CN" altLang="en-US" sz="2000" dirty="0"/>
              <a:t>自己的意思，不善于展示自己，让自己在陌生场合成为关注点。</a:t>
            </a:r>
            <a:endParaRPr lang="zh-CN" altLang="en-US" sz="2000" dirty="0"/>
          </a:p>
        </p:txBody>
      </p:sp>
      <p:sp>
        <p:nvSpPr>
          <p:cNvPr id="19" name="Freeform 6"/>
          <p:cNvSpPr>
            <a:spLocks noEditPoints="1"/>
          </p:cNvSpPr>
          <p:nvPr/>
        </p:nvSpPr>
        <p:spPr bwMode="auto">
          <a:xfrm>
            <a:off x="1970154" y="2495025"/>
            <a:ext cx="1465926" cy="1676931"/>
          </a:xfrm>
          <a:custGeom>
            <a:avLst/>
            <a:gdLst>
              <a:gd name="T0" fmla="*/ 957 w 1932"/>
              <a:gd name="T1" fmla="*/ 547 h 2183"/>
              <a:gd name="T2" fmla="*/ 410 w 1932"/>
              <a:gd name="T3" fmla="*/ 274 h 2183"/>
              <a:gd name="T4" fmla="*/ 957 w 1932"/>
              <a:gd name="T5" fmla="*/ 0 h 2183"/>
              <a:gd name="T6" fmla="*/ 1362 w 1932"/>
              <a:gd name="T7" fmla="*/ 274 h 2183"/>
              <a:gd name="T8" fmla="*/ 1026 w 1932"/>
              <a:gd name="T9" fmla="*/ 678 h 2183"/>
              <a:gd name="T10" fmla="*/ 273 w 1932"/>
              <a:gd name="T11" fmla="*/ 336 h 2183"/>
              <a:gd name="T12" fmla="*/ 0 w 1932"/>
              <a:gd name="T13" fmla="*/ 610 h 2183"/>
              <a:gd name="T14" fmla="*/ 342 w 1932"/>
              <a:gd name="T15" fmla="*/ 2183 h 2183"/>
              <a:gd name="T16" fmla="*/ 880 w 1932"/>
              <a:gd name="T17" fmla="*/ 1620 h 2183"/>
              <a:gd name="T18" fmla="*/ 1641 w 1932"/>
              <a:gd name="T19" fmla="*/ 1028 h 2183"/>
              <a:gd name="T20" fmla="*/ 1362 w 1932"/>
              <a:gd name="T21" fmla="*/ 274 h 2183"/>
              <a:gd name="T22" fmla="*/ 769 w 1932"/>
              <a:gd name="T23" fmla="*/ 1368 h 2183"/>
              <a:gd name="T24" fmla="*/ 273 w 1932"/>
              <a:gd name="T25" fmla="*/ 1300 h 2183"/>
              <a:gd name="T26" fmla="*/ 769 w 1932"/>
              <a:gd name="T27" fmla="*/ 1232 h 2183"/>
              <a:gd name="T28" fmla="*/ 769 w 1932"/>
              <a:gd name="T29" fmla="*/ 1368 h 2183"/>
              <a:gd name="T30" fmla="*/ 906 w 1932"/>
              <a:gd name="T31" fmla="*/ 1095 h 2183"/>
              <a:gd name="T32" fmla="*/ 273 w 1932"/>
              <a:gd name="T33" fmla="*/ 1026 h 2183"/>
              <a:gd name="T34" fmla="*/ 906 w 1932"/>
              <a:gd name="T35" fmla="*/ 958 h 2183"/>
              <a:gd name="T36" fmla="*/ 906 w 1932"/>
              <a:gd name="T37" fmla="*/ 1095 h 2183"/>
              <a:gd name="T38" fmla="*/ 1496 w 1932"/>
              <a:gd name="T39" fmla="*/ 1183 h 2183"/>
              <a:gd name="T40" fmla="*/ 1404 w 1932"/>
              <a:gd name="T41" fmla="*/ 2045 h 2183"/>
              <a:gd name="T42" fmla="*/ 1932 w 1932"/>
              <a:gd name="T43" fmla="*/ 1619 h 2183"/>
              <a:gd name="T44" fmla="*/ 1692 w 1932"/>
              <a:gd name="T45" fmla="*/ 1434 h 2183"/>
              <a:gd name="T46" fmla="*/ 1686 w 1932"/>
              <a:gd name="T47" fmla="*/ 1559 h 2183"/>
              <a:gd name="T48" fmla="*/ 1686 w 1932"/>
              <a:gd name="T49" fmla="*/ 1662 h 2183"/>
              <a:gd name="T50" fmla="*/ 1692 w 1932"/>
              <a:gd name="T51" fmla="*/ 1787 h 2183"/>
              <a:gd name="T52" fmla="*/ 1515 w 1932"/>
              <a:gd name="T53" fmla="*/ 1729 h 2183"/>
              <a:gd name="T54" fmla="*/ 1338 w 1932"/>
              <a:gd name="T55" fmla="*/ 1787 h 2183"/>
              <a:gd name="T56" fmla="*/ 1345 w 1932"/>
              <a:gd name="T57" fmla="*/ 1662 h 2183"/>
              <a:gd name="T58" fmla="*/ 1345 w 1932"/>
              <a:gd name="T59" fmla="*/ 1559 h 2183"/>
              <a:gd name="T60" fmla="*/ 1338 w 1932"/>
              <a:gd name="T61" fmla="*/ 1434 h 2183"/>
              <a:gd name="T62" fmla="*/ 1515 w 1932"/>
              <a:gd name="T63" fmla="*/ 1492 h 2183"/>
              <a:gd name="T64" fmla="*/ 1692 w 1932"/>
              <a:gd name="T65" fmla="*/ 1434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2" h="2183">
                <a:moveTo>
                  <a:pt x="1231" y="274"/>
                </a:moveTo>
                <a:cubicBezTo>
                  <a:pt x="1231" y="425"/>
                  <a:pt x="1108" y="547"/>
                  <a:pt x="957" y="547"/>
                </a:cubicBezTo>
                <a:lnTo>
                  <a:pt x="684" y="547"/>
                </a:lnTo>
                <a:cubicBezTo>
                  <a:pt x="533" y="547"/>
                  <a:pt x="410" y="425"/>
                  <a:pt x="410" y="274"/>
                </a:cubicBezTo>
                <a:cubicBezTo>
                  <a:pt x="410" y="122"/>
                  <a:pt x="533" y="0"/>
                  <a:pt x="684" y="0"/>
                </a:cubicBezTo>
                <a:lnTo>
                  <a:pt x="957" y="0"/>
                </a:lnTo>
                <a:cubicBezTo>
                  <a:pt x="1108" y="0"/>
                  <a:pt x="1231" y="122"/>
                  <a:pt x="1231" y="274"/>
                </a:cubicBezTo>
                <a:close/>
                <a:moveTo>
                  <a:pt x="1362" y="274"/>
                </a:moveTo>
                <a:cubicBezTo>
                  <a:pt x="1366" y="294"/>
                  <a:pt x="1368" y="315"/>
                  <a:pt x="1368" y="336"/>
                </a:cubicBezTo>
                <a:cubicBezTo>
                  <a:pt x="1368" y="525"/>
                  <a:pt x="1215" y="678"/>
                  <a:pt x="1026" y="678"/>
                </a:cubicBezTo>
                <a:lnTo>
                  <a:pt x="616" y="678"/>
                </a:lnTo>
                <a:cubicBezTo>
                  <a:pt x="426" y="678"/>
                  <a:pt x="273" y="525"/>
                  <a:pt x="273" y="336"/>
                </a:cubicBezTo>
                <a:cubicBezTo>
                  <a:pt x="273" y="315"/>
                  <a:pt x="275" y="294"/>
                  <a:pt x="279" y="274"/>
                </a:cubicBezTo>
                <a:cubicBezTo>
                  <a:pt x="120" y="303"/>
                  <a:pt x="0" y="442"/>
                  <a:pt x="0" y="610"/>
                </a:cubicBezTo>
                <a:lnTo>
                  <a:pt x="0" y="1841"/>
                </a:lnTo>
                <a:cubicBezTo>
                  <a:pt x="0" y="2030"/>
                  <a:pt x="153" y="2183"/>
                  <a:pt x="342" y="2183"/>
                </a:cubicBezTo>
                <a:lnTo>
                  <a:pt x="1252" y="2183"/>
                </a:lnTo>
                <a:cubicBezTo>
                  <a:pt x="1034" y="2090"/>
                  <a:pt x="880" y="1873"/>
                  <a:pt x="880" y="1620"/>
                </a:cubicBezTo>
                <a:cubicBezTo>
                  <a:pt x="880" y="1283"/>
                  <a:pt x="1154" y="1009"/>
                  <a:pt x="1492" y="1009"/>
                </a:cubicBezTo>
                <a:cubicBezTo>
                  <a:pt x="1544" y="1009"/>
                  <a:pt x="1594" y="1016"/>
                  <a:pt x="1641" y="1028"/>
                </a:cubicBezTo>
                <a:lnTo>
                  <a:pt x="1641" y="610"/>
                </a:lnTo>
                <a:cubicBezTo>
                  <a:pt x="1641" y="442"/>
                  <a:pt x="1521" y="303"/>
                  <a:pt x="1362" y="274"/>
                </a:cubicBezTo>
                <a:close/>
                <a:moveTo>
                  <a:pt x="769" y="1368"/>
                </a:moveTo>
                <a:lnTo>
                  <a:pt x="769" y="1368"/>
                </a:lnTo>
                <a:lnTo>
                  <a:pt x="342" y="1368"/>
                </a:lnTo>
                <a:cubicBezTo>
                  <a:pt x="304" y="1368"/>
                  <a:pt x="273" y="1338"/>
                  <a:pt x="273" y="1300"/>
                </a:cubicBezTo>
                <a:cubicBezTo>
                  <a:pt x="273" y="1262"/>
                  <a:pt x="304" y="1232"/>
                  <a:pt x="342" y="1232"/>
                </a:cubicBezTo>
                <a:lnTo>
                  <a:pt x="769" y="1232"/>
                </a:lnTo>
                <a:cubicBezTo>
                  <a:pt x="807" y="1232"/>
                  <a:pt x="838" y="1262"/>
                  <a:pt x="838" y="1300"/>
                </a:cubicBezTo>
                <a:cubicBezTo>
                  <a:pt x="838" y="1338"/>
                  <a:pt x="807" y="1368"/>
                  <a:pt x="769" y="1368"/>
                </a:cubicBezTo>
                <a:close/>
                <a:moveTo>
                  <a:pt x="906" y="1095"/>
                </a:moveTo>
                <a:lnTo>
                  <a:pt x="906" y="1095"/>
                </a:lnTo>
                <a:lnTo>
                  <a:pt x="342" y="1095"/>
                </a:lnTo>
                <a:cubicBezTo>
                  <a:pt x="304" y="1095"/>
                  <a:pt x="273" y="1064"/>
                  <a:pt x="273" y="1026"/>
                </a:cubicBezTo>
                <a:cubicBezTo>
                  <a:pt x="273" y="988"/>
                  <a:pt x="304" y="958"/>
                  <a:pt x="342" y="958"/>
                </a:cubicBezTo>
                <a:lnTo>
                  <a:pt x="906" y="958"/>
                </a:lnTo>
                <a:cubicBezTo>
                  <a:pt x="944" y="958"/>
                  <a:pt x="975" y="988"/>
                  <a:pt x="975" y="1026"/>
                </a:cubicBezTo>
                <a:cubicBezTo>
                  <a:pt x="975" y="1064"/>
                  <a:pt x="944" y="1095"/>
                  <a:pt x="906" y="1095"/>
                </a:cubicBezTo>
                <a:close/>
                <a:moveTo>
                  <a:pt x="1605" y="1197"/>
                </a:moveTo>
                <a:cubicBezTo>
                  <a:pt x="1570" y="1187"/>
                  <a:pt x="1534" y="1183"/>
                  <a:pt x="1496" y="1183"/>
                </a:cubicBezTo>
                <a:cubicBezTo>
                  <a:pt x="1255" y="1183"/>
                  <a:pt x="1060" y="1378"/>
                  <a:pt x="1060" y="1619"/>
                </a:cubicBezTo>
                <a:cubicBezTo>
                  <a:pt x="1060" y="1828"/>
                  <a:pt x="1208" y="2003"/>
                  <a:pt x="1404" y="2045"/>
                </a:cubicBezTo>
                <a:cubicBezTo>
                  <a:pt x="1434" y="2051"/>
                  <a:pt x="1464" y="2055"/>
                  <a:pt x="1496" y="2055"/>
                </a:cubicBezTo>
                <a:cubicBezTo>
                  <a:pt x="1737" y="2055"/>
                  <a:pt x="1932" y="1860"/>
                  <a:pt x="1932" y="1619"/>
                </a:cubicBezTo>
                <a:cubicBezTo>
                  <a:pt x="1932" y="1416"/>
                  <a:pt x="1793" y="1245"/>
                  <a:pt x="1605" y="1197"/>
                </a:cubicBezTo>
                <a:close/>
                <a:moveTo>
                  <a:pt x="1692" y="1434"/>
                </a:moveTo>
                <a:lnTo>
                  <a:pt x="1692" y="1434"/>
                </a:lnTo>
                <a:cubicBezTo>
                  <a:pt x="1724" y="1467"/>
                  <a:pt x="1722" y="1523"/>
                  <a:pt x="1686" y="1559"/>
                </a:cubicBezTo>
                <a:lnTo>
                  <a:pt x="1634" y="1610"/>
                </a:lnTo>
                <a:lnTo>
                  <a:pt x="1686" y="1662"/>
                </a:lnTo>
                <a:cubicBezTo>
                  <a:pt x="1722" y="1698"/>
                  <a:pt x="1724" y="1754"/>
                  <a:pt x="1692" y="1787"/>
                </a:cubicBezTo>
                <a:lnTo>
                  <a:pt x="1692" y="1787"/>
                </a:lnTo>
                <a:cubicBezTo>
                  <a:pt x="1659" y="1820"/>
                  <a:pt x="1603" y="1817"/>
                  <a:pt x="1567" y="1781"/>
                </a:cubicBezTo>
                <a:lnTo>
                  <a:pt x="1515" y="1729"/>
                </a:lnTo>
                <a:lnTo>
                  <a:pt x="1463" y="1781"/>
                </a:lnTo>
                <a:cubicBezTo>
                  <a:pt x="1427" y="1817"/>
                  <a:pt x="1371" y="1820"/>
                  <a:pt x="1338" y="1787"/>
                </a:cubicBezTo>
                <a:lnTo>
                  <a:pt x="1338" y="1787"/>
                </a:lnTo>
                <a:cubicBezTo>
                  <a:pt x="1306" y="1754"/>
                  <a:pt x="1309" y="1698"/>
                  <a:pt x="1345" y="1662"/>
                </a:cubicBezTo>
                <a:lnTo>
                  <a:pt x="1396" y="1610"/>
                </a:lnTo>
                <a:lnTo>
                  <a:pt x="1345" y="1559"/>
                </a:lnTo>
                <a:cubicBezTo>
                  <a:pt x="1309" y="1523"/>
                  <a:pt x="1306" y="1466"/>
                  <a:pt x="1338" y="1434"/>
                </a:cubicBezTo>
                <a:lnTo>
                  <a:pt x="1338" y="1434"/>
                </a:lnTo>
                <a:cubicBezTo>
                  <a:pt x="1371" y="1401"/>
                  <a:pt x="1427" y="1404"/>
                  <a:pt x="1463" y="1440"/>
                </a:cubicBezTo>
                <a:lnTo>
                  <a:pt x="1515" y="1492"/>
                </a:lnTo>
                <a:lnTo>
                  <a:pt x="1567" y="1440"/>
                </a:lnTo>
                <a:cubicBezTo>
                  <a:pt x="1603" y="1404"/>
                  <a:pt x="1659" y="1401"/>
                  <a:pt x="1692" y="1434"/>
                </a:cubicBez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4982">
        <p14:gallery dir="l"/>
      </p:transition>
    </mc:Choice>
    <mc:Fallback>
      <p:transition spd="slow" advTm="4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60"/>
                            </p:stCondLst>
                            <p:childTnLst>
                              <p:par>
                                <p:cTn id="25" presetID="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300" fill="hold"/>
                                        <p:tgtEl>
                                          <p:spTgt spid="11"/>
                                        </p:tgtEl>
                                        <p:attrNameLst>
                                          <p:attrName>ppt_x</p:attrName>
                                        </p:attrNameLst>
                                      </p:cBhvr>
                                      <p:tavLst>
                                        <p:tav tm="0">
                                          <p:val>
                                            <p:strVal val="#ppt_x"/>
                                          </p:val>
                                        </p:tav>
                                        <p:tav tm="100000">
                                          <p:val>
                                            <p:strVal val="#ppt_x"/>
                                          </p:val>
                                        </p:tav>
                                      </p:tavLst>
                                    </p:anim>
                                    <p:anim calcmode="lin" valueType="num">
                                      <p:cBhvr additive="base">
                                        <p:cTn id="28" dur="3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300" fill="hold"/>
                                        <p:tgtEl>
                                          <p:spTgt spid="19"/>
                                        </p:tgtEl>
                                        <p:attrNameLst>
                                          <p:attrName>ppt_x</p:attrName>
                                        </p:attrNameLst>
                                      </p:cBhvr>
                                      <p:tavLst>
                                        <p:tav tm="0">
                                          <p:val>
                                            <p:strVal val="#ppt_x"/>
                                          </p:val>
                                        </p:tav>
                                        <p:tav tm="100000">
                                          <p:val>
                                            <p:strVal val="#ppt_x"/>
                                          </p:val>
                                        </p:tav>
                                      </p:tavLst>
                                    </p:anim>
                                    <p:anim calcmode="lin" valueType="num">
                                      <p:cBhvr additive="base">
                                        <p:cTn id="32" dur="300" fill="hold"/>
                                        <p:tgtEl>
                                          <p:spTgt spid="19"/>
                                        </p:tgtEl>
                                        <p:attrNameLst>
                                          <p:attrName>ppt_y</p:attrName>
                                        </p:attrNameLst>
                                      </p:cBhvr>
                                      <p:tavLst>
                                        <p:tav tm="0">
                                          <p:val>
                                            <p:strVal val="0-#ppt_h/2"/>
                                          </p:val>
                                        </p:tav>
                                        <p:tav tm="100000">
                                          <p:val>
                                            <p:strVal val="#ppt_y"/>
                                          </p:val>
                                        </p:tav>
                                      </p:tavLst>
                                    </p:anim>
                                  </p:childTnLst>
                                </p:cTn>
                              </p:par>
                            </p:childTnLst>
                          </p:cTn>
                        </p:par>
                        <p:par>
                          <p:cTn id="33" fill="hold">
                            <p:stCondLst>
                              <p:cond delay="186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360"/>
                            </p:stCondLst>
                            <p:childTnLst>
                              <p:par>
                                <p:cTn id="38" presetID="2" presetClass="entr" presetSubtype="12"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10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0-#ppt_w/2"/>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0-#ppt_w/2"/>
                                          </p:val>
                                        </p:tav>
                                        <p:tav tm="100000">
                                          <p:val>
                                            <p:strVal val="#ppt_x"/>
                                          </p:val>
                                        </p:tav>
                                      </p:tavLst>
                                    </p:anim>
                                    <p:anim calcmode="lin" valueType="num">
                                      <p:cBhvr additive="base">
                                        <p:cTn id="49" dur="500" fill="hold"/>
                                        <p:tgtEl>
                                          <p:spTgt spid="34"/>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30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0-#ppt_w/2"/>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0-#ppt_w/2"/>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par>
                          <p:cTn id="58" fill="hold">
                            <p:stCondLst>
                              <p:cond delay="286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10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par>
                                <p:cTn id="65" presetID="22" presetClass="entr" presetSubtype="8"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39"/>
                                        </p:tgtEl>
                                        <p:attrNameLst>
                                          <p:attrName>style.visibility</p:attrName>
                                        </p:attrNameLst>
                                      </p:cBhvr>
                                      <p:to>
                                        <p:strVal val="visible"/>
                                      </p:to>
                                    </p:set>
                                    <p:animEffect transition="in" filter="wipe(left)">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30" grpId="0" animBg="1"/>
      <p:bldP spid="31" grpId="0"/>
      <p:bldP spid="32" grpId="0" animBg="1"/>
      <p:bldP spid="33" grpId="0"/>
      <p:bldP spid="34" grpId="0" animBg="1"/>
      <p:bldP spid="35" grpId="0"/>
      <p:bldP spid="36" grpId="0" animBg="1"/>
      <p:bldP spid="37" grpId="0"/>
      <p:bldP spid="38" grpId="0" animBg="1"/>
      <p:bldP spid="39"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信条</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8" name="Freeform 14"/>
          <p:cNvSpPr/>
          <p:nvPr/>
        </p:nvSpPr>
        <p:spPr bwMode="auto">
          <a:xfrm>
            <a:off x="1578468" y="1347051"/>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accent4"/>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9" name="TextBox 8"/>
          <p:cNvSpPr txBox="1"/>
          <p:nvPr/>
        </p:nvSpPr>
        <p:spPr>
          <a:xfrm>
            <a:off x="3209610" y="1467984"/>
            <a:ext cx="7497284" cy="646325"/>
          </a:xfrm>
          <a:prstGeom prst="rect">
            <a:avLst/>
          </a:prstGeom>
          <a:noFill/>
        </p:spPr>
        <p:txBody>
          <a:bodyPr wrap="square" lIns="91434" tIns="45717" rIns="91434" bIns="45717" rtlCol="0">
            <a:spAutoFit/>
          </a:bodyPr>
          <a:lstStyle/>
          <a:p>
            <a:pPr algn="just"/>
            <a:r>
              <a:rPr lang="zh-CN" altLang="en-US" dirty="0" smtClean="0">
                <a:solidFill>
                  <a:schemeClr val="accent1"/>
                </a:solidFill>
                <a:latin typeface="+mj-ea"/>
                <a:ea typeface="+mj-ea"/>
              </a:rPr>
              <a:t>这是唯物主义者的最基本要求，这意味着我们首先要了解实际，才能从实际出发，做出符合现实情况的决定，不能好高骛远，不能眼高手低。</a:t>
            </a:r>
            <a:endParaRPr lang="zh-CN" altLang="en-US" dirty="0">
              <a:solidFill>
                <a:schemeClr val="accent1"/>
              </a:solidFill>
              <a:latin typeface="+mj-ea"/>
              <a:ea typeface="+mj-ea"/>
            </a:endParaRPr>
          </a:p>
        </p:txBody>
      </p:sp>
      <p:sp>
        <p:nvSpPr>
          <p:cNvPr id="11" name="TextBox 10"/>
          <p:cNvSpPr txBox="1"/>
          <p:nvPr/>
        </p:nvSpPr>
        <p:spPr>
          <a:xfrm>
            <a:off x="1515004" y="1619135"/>
            <a:ext cx="1500087" cy="646325"/>
          </a:xfrm>
          <a:prstGeom prst="rect">
            <a:avLst/>
          </a:prstGeom>
          <a:noFill/>
        </p:spPr>
        <p:txBody>
          <a:bodyPr wrap="square" lIns="91434" tIns="45717" rIns="91434" bIns="45717" rtlCol="0">
            <a:spAutoFit/>
          </a:bodyPr>
          <a:lstStyle/>
          <a:p>
            <a:pPr algn="ctr"/>
            <a:r>
              <a:rPr lang="zh-CN" altLang="en-US" b="1" dirty="0">
                <a:solidFill>
                  <a:schemeClr val="accent2"/>
                </a:solidFill>
                <a:latin typeface="+mj-ea"/>
                <a:ea typeface="+mj-ea"/>
              </a:rPr>
              <a:t>一切从实际出发</a:t>
            </a:r>
            <a:endParaRPr lang="zh-CN" altLang="en-US" b="1" dirty="0">
              <a:solidFill>
                <a:schemeClr val="accent2"/>
              </a:solidFill>
              <a:latin typeface="+mj-ea"/>
              <a:ea typeface="+mj-ea"/>
            </a:endParaRPr>
          </a:p>
        </p:txBody>
      </p:sp>
      <p:sp>
        <p:nvSpPr>
          <p:cNvPr id="12" name="Freeform 14"/>
          <p:cNvSpPr/>
          <p:nvPr/>
        </p:nvSpPr>
        <p:spPr bwMode="auto">
          <a:xfrm>
            <a:off x="1578468" y="3231615"/>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13" name="TextBox 12"/>
          <p:cNvSpPr txBox="1"/>
          <p:nvPr/>
        </p:nvSpPr>
        <p:spPr>
          <a:xfrm>
            <a:off x="3209610" y="3204493"/>
            <a:ext cx="7497284" cy="892528"/>
          </a:xfrm>
          <a:prstGeom prst="rect">
            <a:avLst/>
          </a:prstGeom>
          <a:noFill/>
        </p:spPr>
        <p:txBody>
          <a:bodyPr wrap="square" lIns="91434" tIns="45717" rIns="91434" bIns="45717" rtlCol="0">
            <a:spAutoFit/>
          </a:bodyPr>
          <a:lstStyle>
            <a:defPPr>
              <a:defRPr lang="zh-CN"/>
            </a:defPPr>
            <a:lvl1pPr algn="just">
              <a:defRPr sz="2400">
                <a:solidFill>
                  <a:schemeClr val="accent1"/>
                </a:solidFill>
                <a:latin typeface="+mj-ea"/>
                <a:ea typeface="+mj-ea"/>
              </a:defRPr>
            </a:lvl1pPr>
          </a:lstStyle>
          <a:p>
            <a:r>
              <a:rPr lang="zh-CN" altLang="en-US" sz="1700" dirty="0"/>
              <a:t>以人为本的文化管理，是以高素质的员工为中心，把员工自我价值的实现，与企业的发展目标相融合，把管理制度的强制性实施，改变为员工自觉遵守和执行，这是对严格规范管理的升华。尊重理解员工，与员工全面沟通</a:t>
            </a:r>
            <a:endParaRPr lang="zh-CN" altLang="en-US" sz="1700" dirty="0"/>
          </a:p>
        </p:txBody>
      </p:sp>
      <p:sp>
        <p:nvSpPr>
          <p:cNvPr id="14" name="TextBox 13"/>
          <p:cNvSpPr txBox="1"/>
          <p:nvPr/>
        </p:nvSpPr>
        <p:spPr>
          <a:xfrm>
            <a:off x="1531262" y="3622958"/>
            <a:ext cx="1500087"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j-ea"/>
                <a:ea typeface="+mj-ea"/>
              </a:rPr>
              <a:t>以人为本</a:t>
            </a:r>
            <a:endParaRPr lang="zh-CN" altLang="en-US" b="1" dirty="0">
              <a:solidFill>
                <a:schemeClr val="accent2"/>
              </a:solidFill>
              <a:latin typeface="+mj-ea"/>
              <a:ea typeface="+mj-ea"/>
            </a:endParaRPr>
          </a:p>
        </p:txBody>
      </p:sp>
      <p:sp>
        <p:nvSpPr>
          <p:cNvPr id="15" name="Freeform 14"/>
          <p:cNvSpPr/>
          <p:nvPr/>
        </p:nvSpPr>
        <p:spPr bwMode="auto">
          <a:xfrm>
            <a:off x="1578468" y="4997354"/>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2"/>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16" name="TextBox 15"/>
          <p:cNvSpPr txBox="1"/>
          <p:nvPr/>
        </p:nvSpPr>
        <p:spPr>
          <a:xfrm>
            <a:off x="3209610" y="5302950"/>
            <a:ext cx="7497284" cy="646325"/>
          </a:xfrm>
          <a:prstGeom prst="rect">
            <a:avLst/>
          </a:prstGeom>
          <a:noFill/>
        </p:spPr>
        <p:txBody>
          <a:bodyPr wrap="square" lIns="91434" tIns="45717" rIns="91434" bIns="45717" rtlCol="0">
            <a:spAutoFit/>
          </a:bodyPr>
          <a:lstStyle/>
          <a:p>
            <a:pPr algn="just"/>
            <a:r>
              <a:rPr lang="zh-CN" altLang="en-US" dirty="0" smtClean="0">
                <a:solidFill>
                  <a:schemeClr val="accent1"/>
                </a:solidFill>
                <a:latin typeface="+mj-ea"/>
                <a:ea typeface="+mj-ea"/>
              </a:rPr>
              <a:t>这个世界最可怕的之处就是：比我们更优秀的人比我还可要勤奋，我们还有什么理由不努力的。</a:t>
            </a:r>
            <a:endParaRPr lang="zh-CN" altLang="en-US" dirty="0">
              <a:solidFill>
                <a:schemeClr val="accent1"/>
              </a:solidFill>
              <a:latin typeface="+mj-ea"/>
              <a:ea typeface="+mj-ea"/>
            </a:endParaRPr>
          </a:p>
        </p:txBody>
      </p:sp>
      <p:sp>
        <p:nvSpPr>
          <p:cNvPr id="17" name="TextBox 16"/>
          <p:cNvSpPr txBox="1"/>
          <p:nvPr/>
        </p:nvSpPr>
        <p:spPr>
          <a:xfrm>
            <a:off x="1498742" y="5422720"/>
            <a:ext cx="1532607"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j-ea"/>
                <a:ea typeface="+mj-ea"/>
              </a:rPr>
              <a:t>勤奋务实</a:t>
            </a:r>
            <a:endParaRPr lang="zh-CN" altLang="en-US"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advTm="4932">
        <p14:gallery dir="l"/>
      </p:transition>
    </mc:Choice>
    <mc:Fallback>
      <p:transition spd="slow" advTm="49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par>
                                <p:cTn id="24" presetID="1" presetClass="entr" presetSubtype="0" fill="hold" grpId="0" nodeType="withEffect">
                                  <p:stCondLst>
                                    <p:cond delay="200"/>
                                  </p:stCondLst>
                                  <p:childTnLst>
                                    <p:set>
                                      <p:cBhvr>
                                        <p:cTn id="25" dur="1" fill="hold">
                                          <p:stCondLst>
                                            <p:cond delay="0"/>
                                          </p:stCondLst>
                                        </p:cTn>
                                        <p:tgtEl>
                                          <p:spTgt spid="8"/>
                                        </p:tgtEl>
                                        <p:attrNameLst>
                                          <p:attrName>style.visibility</p:attrName>
                                        </p:attrNameLst>
                                      </p:cBhvr>
                                      <p:to>
                                        <p:strVal val="visible"/>
                                      </p:to>
                                    </p:set>
                                  </p:childTnLst>
                                </p:cTn>
                              </p:par>
                              <p:par>
                                <p:cTn id="26" presetID="35" presetClass="path" presetSubtype="0" accel="50000" fill="hold" grpId="1" nodeType="withEffect">
                                  <p:stCondLst>
                                    <p:cond delay="200"/>
                                  </p:stCondLst>
                                  <p:childTnLst>
                                    <p:animMotion origin="layout" path="M -6.25E-7 7.40741E-7 L -0.25026 0.27477 " pathEditMode="relative" rAng="0" ptsTypes="AA">
                                      <p:cBhvr>
                                        <p:cTn id="27" dur="500" spd="-100000" fill="hold"/>
                                        <p:tgtEl>
                                          <p:spTgt spid="8"/>
                                        </p:tgtEl>
                                        <p:attrNameLst>
                                          <p:attrName>ppt_x</p:attrName>
                                          <p:attrName>ppt_y</p:attrName>
                                        </p:attrNameLst>
                                      </p:cBhvr>
                                      <p:rCtr x="-12513" y="13727"/>
                                    </p:animMotion>
                                  </p:childTnLst>
                                </p:cTn>
                              </p:par>
                              <p:par>
                                <p:cTn id="28" presetID="1"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childTnLst>
                                </p:cTn>
                              </p:par>
                              <p:par>
                                <p:cTn id="30" presetID="35" presetClass="path" presetSubtype="0" accel="50000" fill="hold" grpId="1" nodeType="withEffect">
                                  <p:stCondLst>
                                    <p:cond delay="200"/>
                                  </p:stCondLst>
                                  <p:childTnLst>
                                    <p:animMotion origin="layout" path="M -6.25E-7 2.22222E-6 L -0.25026 2.22222E-6 " pathEditMode="relative" rAng="0" ptsTypes="AA">
                                      <p:cBhvr>
                                        <p:cTn id="31" dur="500" spd="-100000" fill="hold"/>
                                        <p:tgtEl>
                                          <p:spTgt spid="12"/>
                                        </p:tgtEl>
                                        <p:attrNameLst>
                                          <p:attrName>ppt_x</p:attrName>
                                          <p:attrName>ppt_y</p:attrName>
                                        </p:attrNameLst>
                                      </p:cBhvr>
                                      <p:rCtr x="-12513" y="0"/>
                                    </p:animMotion>
                                  </p:childTnLst>
                                </p:cTn>
                              </p:par>
                              <p:par>
                                <p:cTn id="32" presetID="1" presetClass="entr" presetSubtype="0" fill="hold" grpId="0" nodeType="withEffect">
                                  <p:stCondLst>
                                    <p:cond delay="200"/>
                                  </p:stCondLst>
                                  <p:childTnLst>
                                    <p:set>
                                      <p:cBhvr>
                                        <p:cTn id="33" dur="1" fill="hold">
                                          <p:stCondLst>
                                            <p:cond delay="0"/>
                                          </p:stCondLst>
                                        </p:cTn>
                                        <p:tgtEl>
                                          <p:spTgt spid="15"/>
                                        </p:tgtEl>
                                        <p:attrNameLst>
                                          <p:attrName>style.visibility</p:attrName>
                                        </p:attrNameLst>
                                      </p:cBhvr>
                                      <p:to>
                                        <p:strVal val="visible"/>
                                      </p:to>
                                    </p:set>
                                  </p:childTnLst>
                                </p:cTn>
                              </p:par>
                              <p:par>
                                <p:cTn id="34" presetID="35" presetClass="path" presetSubtype="0" accel="50000" fill="hold" grpId="1" nodeType="withEffect">
                                  <p:stCondLst>
                                    <p:cond delay="200"/>
                                  </p:stCondLst>
                                  <p:childTnLst>
                                    <p:animMotion origin="layout" path="M -6.25E-7 4.81481E-6 L -0.25026 -0.25741 " pathEditMode="relative" rAng="0" ptsTypes="AA">
                                      <p:cBhvr>
                                        <p:cTn id="35" dur="500" spd="-100000" fill="hold"/>
                                        <p:tgtEl>
                                          <p:spTgt spid="15"/>
                                        </p:tgtEl>
                                        <p:attrNameLst>
                                          <p:attrName>ppt_x</p:attrName>
                                          <p:attrName>ppt_y</p:attrName>
                                        </p:attrNameLst>
                                      </p:cBhvr>
                                      <p:rCtr x="-12513" y="-12870"/>
                                    </p:animMotion>
                                  </p:childTnLst>
                                </p:cTn>
                              </p:par>
                            </p:childTnLst>
                          </p:cTn>
                        </p:par>
                        <p:par>
                          <p:cTn id="36" fill="hold">
                            <p:stCondLst>
                              <p:cond delay="11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400" fill="hold"/>
                                        <p:tgtEl>
                                          <p:spTgt spid="11"/>
                                        </p:tgtEl>
                                        <p:attrNameLst>
                                          <p:attrName>ppt_w</p:attrName>
                                        </p:attrNameLst>
                                      </p:cBhvr>
                                      <p:tavLst>
                                        <p:tav tm="0">
                                          <p:val>
                                            <p:fltVal val="0"/>
                                          </p:val>
                                        </p:tav>
                                        <p:tav tm="100000">
                                          <p:val>
                                            <p:strVal val="#ppt_w"/>
                                          </p:val>
                                        </p:tav>
                                      </p:tavLst>
                                    </p:anim>
                                    <p:anim calcmode="lin" valueType="num">
                                      <p:cBhvr>
                                        <p:cTn id="40" dur="400" fill="hold"/>
                                        <p:tgtEl>
                                          <p:spTgt spid="11"/>
                                        </p:tgtEl>
                                        <p:attrNameLst>
                                          <p:attrName>ppt_h</p:attrName>
                                        </p:attrNameLst>
                                      </p:cBhvr>
                                      <p:tavLst>
                                        <p:tav tm="0">
                                          <p:val>
                                            <p:fltVal val="0"/>
                                          </p:val>
                                        </p:tav>
                                        <p:tav tm="100000">
                                          <p:val>
                                            <p:strVal val="#ppt_h"/>
                                          </p:val>
                                        </p:tav>
                                      </p:tavLst>
                                    </p:anim>
                                    <p:anim calcmode="lin" valueType="num">
                                      <p:cBhvr>
                                        <p:cTn id="41" dur="400" fill="hold"/>
                                        <p:tgtEl>
                                          <p:spTgt spid="11"/>
                                        </p:tgtEl>
                                        <p:attrNameLst>
                                          <p:attrName>style.rotation</p:attrName>
                                        </p:attrNameLst>
                                      </p:cBhvr>
                                      <p:tavLst>
                                        <p:tav tm="0">
                                          <p:val>
                                            <p:fltVal val="90"/>
                                          </p:val>
                                        </p:tav>
                                        <p:tav tm="100000">
                                          <p:val>
                                            <p:fltVal val="0"/>
                                          </p:val>
                                        </p:tav>
                                      </p:tavLst>
                                    </p:anim>
                                    <p:animEffect transition="in" filter="fade">
                                      <p:cBhvr>
                                        <p:cTn id="42" dur="400"/>
                                        <p:tgtEl>
                                          <p:spTgt spid="11"/>
                                        </p:tgtEl>
                                      </p:cBhvr>
                                    </p:animEffect>
                                  </p:childTnLst>
                                </p:cTn>
                              </p:par>
                            </p:childTnLst>
                          </p:cTn>
                        </p:par>
                        <p:par>
                          <p:cTn id="43" fill="hold">
                            <p:stCondLst>
                              <p:cond delay="160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600"/>
                                        <p:tgtEl>
                                          <p:spTgt spid="9"/>
                                        </p:tgtEl>
                                      </p:cBhvr>
                                    </p:animEffect>
                                    <p:anim calcmode="lin" valueType="num">
                                      <p:cBhvr>
                                        <p:cTn id="47" dur="600" fill="hold"/>
                                        <p:tgtEl>
                                          <p:spTgt spid="9"/>
                                        </p:tgtEl>
                                        <p:attrNameLst>
                                          <p:attrName>ppt_x</p:attrName>
                                        </p:attrNameLst>
                                      </p:cBhvr>
                                      <p:tavLst>
                                        <p:tav tm="0">
                                          <p:val>
                                            <p:strVal val="#ppt_x"/>
                                          </p:val>
                                        </p:tav>
                                        <p:tav tm="100000">
                                          <p:val>
                                            <p:strVal val="#ppt_x"/>
                                          </p:val>
                                        </p:tav>
                                      </p:tavLst>
                                    </p:anim>
                                    <p:anim calcmode="lin" valueType="num">
                                      <p:cBhvr>
                                        <p:cTn id="48" dur="60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2600"/>
                            </p:stCondLst>
                            <p:childTnLst>
                              <p:par>
                                <p:cTn id="50" presetID="31"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400" fill="hold"/>
                                        <p:tgtEl>
                                          <p:spTgt spid="14"/>
                                        </p:tgtEl>
                                        <p:attrNameLst>
                                          <p:attrName>ppt_w</p:attrName>
                                        </p:attrNameLst>
                                      </p:cBhvr>
                                      <p:tavLst>
                                        <p:tav tm="0">
                                          <p:val>
                                            <p:fltVal val="0"/>
                                          </p:val>
                                        </p:tav>
                                        <p:tav tm="100000">
                                          <p:val>
                                            <p:strVal val="#ppt_w"/>
                                          </p:val>
                                        </p:tav>
                                      </p:tavLst>
                                    </p:anim>
                                    <p:anim calcmode="lin" valueType="num">
                                      <p:cBhvr>
                                        <p:cTn id="53" dur="400" fill="hold"/>
                                        <p:tgtEl>
                                          <p:spTgt spid="14"/>
                                        </p:tgtEl>
                                        <p:attrNameLst>
                                          <p:attrName>ppt_h</p:attrName>
                                        </p:attrNameLst>
                                      </p:cBhvr>
                                      <p:tavLst>
                                        <p:tav tm="0">
                                          <p:val>
                                            <p:fltVal val="0"/>
                                          </p:val>
                                        </p:tav>
                                        <p:tav tm="100000">
                                          <p:val>
                                            <p:strVal val="#ppt_h"/>
                                          </p:val>
                                        </p:tav>
                                      </p:tavLst>
                                    </p:anim>
                                    <p:anim calcmode="lin" valueType="num">
                                      <p:cBhvr>
                                        <p:cTn id="54" dur="400" fill="hold"/>
                                        <p:tgtEl>
                                          <p:spTgt spid="14"/>
                                        </p:tgtEl>
                                        <p:attrNameLst>
                                          <p:attrName>style.rotation</p:attrName>
                                        </p:attrNameLst>
                                      </p:cBhvr>
                                      <p:tavLst>
                                        <p:tav tm="0">
                                          <p:val>
                                            <p:fltVal val="90"/>
                                          </p:val>
                                        </p:tav>
                                        <p:tav tm="100000">
                                          <p:val>
                                            <p:fltVal val="0"/>
                                          </p:val>
                                        </p:tav>
                                      </p:tavLst>
                                    </p:anim>
                                    <p:animEffect transition="in" filter="fade">
                                      <p:cBhvr>
                                        <p:cTn id="55" dur="400"/>
                                        <p:tgtEl>
                                          <p:spTgt spid="14"/>
                                        </p:tgtEl>
                                      </p:cBhvr>
                                    </p:animEffect>
                                  </p:childTnLst>
                                </p:cTn>
                              </p:par>
                            </p:childTnLst>
                          </p:cTn>
                        </p:par>
                        <p:par>
                          <p:cTn id="56" fill="hold">
                            <p:stCondLst>
                              <p:cond delay="3100"/>
                            </p:stCondLst>
                            <p:childTnLst>
                              <p:par>
                                <p:cTn id="57" presetID="42"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600"/>
                                        <p:tgtEl>
                                          <p:spTgt spid="13"/>
                                        </p:tgtEl>
                                      </p:cBhvr>
                                    </p:animEffect>
                                    <p:anim calcmode="lin" valueType="num">
                                      <p:cBhvr>
                                        <p:cTn id="60" dur="600" fill="hold"/>
                                        <p:tgtEl>
                                          <p:spTgt spid="13"/>
                                        </p:tgtEl>
                                        <p:attrNameLst>
                                          <p:attrName>ppt_x</p:attrName>
                                        </p:attrNameLst>
                                      </p:cBhvr>
                                      <p:tavLst>
                                        <p:tav tm="0">
                                          <p:val>
                                            <p:strVal val="#ppt_x"/>
                                          </p:val>
                                        </p:tav>
                                        <p:tav tm="100000">
                                          <p:val>
                                            <p:strVal val="#ppt_x"/>
                                          </p:val>
                                        </p:tav>
                                      </p:tavLst>
                                    </p:anim>
                                    <p:anim calcmode="lin" valueType="num">
                                      <p:cBhvr>
                                        <p:cTn id="61" dur="6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4100"/>
                            </p:stCondLst>
                            <p:childTnLst>
                              <p:par>
                                <p:cTn id="63" presetID="31"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400" fill="hold"/>
                                        <p:tgtEl>
                                          <p:spTgt spid="17"/>
                                        </p:tgtEl>
                                        <p:attrNameLst>
                                          <p:attrName>ppt_w</p:attrName>
                                        </p:attrNameLst>
                                      </p:cBhvr>
                                      <p:tavLst>
                                        <p:tav tm="0">
                                          <p:val>
                                            <p:fltVal val="0"/>
                                          </p:val>
                                        </p:tav>
                                        <p:tav tm="100000">
                                          <p:val>
                                            <p:strVal val="#ppt_w"/>
                                          </p:val>
                                        </p:tav>
                                      </p:tavLst>
                                    </p:anim>
                                    <p:anim calcmode="lin" valueType="num">
                                      <p:cBhvr>
                                        <p:cTn id="66" dur="400" fill="hold"/>
                                        <p:tgtEl>
                                          <p:spTgt spid="17"/>
                                        </p:tgtEl>
                                        <p:attrNameLst>
                                          <p:attrName>ppt_h</p:attrName>
                                        </p:attrNameLst>
                                      </p:cBhvr>
                                      <p:tavLst>
                                        <p:tav tm="0">
                                          <p:val>
                                            <p:fltVal val="0"/>
                                          </p:val>
                                        </p:tav>
                                        <p:tav tm="100000">
                                          <p:val>
                                            <p:strVal val="#ppt_h"/>
                                          </p:val>
                                        </p:tav>
                                      </p:tavLst>
                                    </p:anim>
                                    <p:anim calcmode="lin" valueType="num">
                                      <p:cBhvr>
                                        <p:cTn id="67" dur="400" fill="hold"/>
                                        <p:tgtEl>
                                          <p:spTgt spid="17"/>
                                        </p:tgtEl>
                                        <p:attrNameLst>
                                          <p:attrName>style.rotation</p:attrName>
                                        </p:attrNameLst>
                                      </p:cBhvr>
                                      <p:tavLst>
                                        <p:tav tm="0">
                                          <p:val>
                                            <p:fltVal val="90"/>
                                          </p:val>
                                        </p:tav>
                                        <p:tav tm="100000">
                                          <p:val>
                                            <p:fltVal val="0"/>
                                          </p:val>
                                        </p:tav>
                                      </p:tavLst>
                                    </p:anim>
                                    <p:animEffect transition="in" filter="fade">
                                      <p:cBhvr>
                                        <p:cTn id="68" dur="400"/>
                                        <p:tgtEl>
                                          <p:spTgt spid="17"/>
                                        </p:tgtEl>
                                      </p:cBhvr>
                                    </p:animEffect>
                                  </p:childTnLst>
                                </p:cTn>
                              </p:par>
                            </p:childTnLst>
                          </p:cTn>
                        </p:par>
                        <p:par>
                          <p:cTn id="69" fill="hold">
                            <p:stCondLst>
                              <p:cond delay="4600"/>
                            </p:stCondLst>
                            <p:childTnLst>
                              <p:par>
                                <p:cTn id="70" presetID="42" presetClass="entr" presetSubtype="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600"/>
                                        <p:tgtEl>
                                          <p:spTgt spid="16"/>
                                        </p:tgtEl>
                                      </p:cBhvr>
                                    </p:animEffect>
                                    <p:anim calcmode="lin" valueType="num">
                                      <p:cBhvr>
                                        <p:cTn id="73" dur="600" fill="hold"/>
                                        <p:tgtEl>
                                          <p:spTgt spid="16"/>
                                        </p:tgtEl>
                                        <p:attrNameLst>
                                          <p:attrName>ppt_x</p:attrName>
                                        </p:attrNameLst>
                                      </p:cBhvr>
                                      <p:tavLst>
                                        <p:tav tm="0">
                                          <p:val>
                                            <p:strVal val="#ppt_x"/>
                                          </p:val>
                                        </p:tav>
                                        <p:tav tm="100000">
                                          <p:val>
                                            <p:strVal val="#ppt_x"/>
                                          </p:val>
                                        </p:tav>
                                      </p:tavLst>
                                    </p:anim>
                                    <p:anim calcmode="lin" valueType="num">
                                      <p:cBhvr>
                                        <p:cTn id="74" dur="6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8" grpId="1" animBg="1"/>
      <p:bldP spid="9" grpId="0"/>
      <p:bldP spid="11" grpId="0"/>
      <p:bldP spid="12" grpId="0" animBg="1"/>
      <p:bldP spid="12" grpId="1" animBg="1"/>
      <p:bldP spid="13" grpId="0"/>
      <p:bldP spid="14" grpId="0"/>
      <p:bldP spid="15" grpId="0" animBg="1"/>
      <p:bldP spid="15" grpId="1" animBg="1"/>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1">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0" y="2164258"/>
            <a:ext cx="2786013" cy="2529487"/>
          </a:xfrm>
          <a:prstGeom prst="rect">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3" name="Oval 9"/>
          <p:cNvSpPr>
            <a:spLocks noChangeArrowheads="1"/>
          </p:cNvSpPr>
          <p:nvPr/>
        </p:nvSpPr>
        <p:spPr bwMode="auto">
          <a:xfrm>
            <a:off x="821253" y="2852936"/>
            <a:ext cx="1100664" cy="1108515"/>
          </a:xfrm>
          <a:prstGeom prst="ellipse">
            <a:avLst/>
          </a:prstGeom>
          <a:solidFill>
            <a:srgbClr val="FFFFFF"/>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43" name="TextBox 42"/>
          <p:cNvSpPr txBox="1"/>
          <p:nvPr/>
        </p:nvSpPr>
        <p:spPr>
          <a:xfrm>
            <a:off x="3080224" y="3576599"/>
            <a:ext cx="6690565" cy="1138767"/>
          </a:xfrm>
          <a:prstGeom prst="rect">
            <a:avLst/>
          </a:prstGeom>
          <a:noFill/>
        </p:spPr>
        <p:txBody>
          <a:bodyPr wrap="square" lIns="91434" tIns="45717" rIns="91434" bIns="45717" rtlCol="0">
            <a:spAutoFit/>
          </a:bodyPr>
          <a:lstStyle>
            <a:defPPr>
              <a:defRPr lang="zh-CN"/>
            </a:defPPr>
            <a:lvl1pPr>
              <a:defRPr sz="6800" b="1">
                <a:solidFill>
                  <a:schemeClr val="accent1"/>
                </a:solidFill>
                <a:latin typeface="+mj-ea"/>
                <a:ea typeface="+mj-ea"/>
              </a:defRPr>
            </a:lvl1pPr>
          </a:lstStyle>
          <a:p>
            <a:r>
              <a:rPr lang="zh-CN" altLang="en-US" dirty="0" smtClean="0"/>
              <a:t>工作体会</a:t>
            </a:r>
            <a:endParaRPr lang="zh-CN" altLang="en-US" dirty="0"/>
          </a:p>
        </p:txBody>
      </p:sp>
      <p:sp>
        <p:nvSpPr>
          <p:cNvPr id="44" name="TextBox 43"/>
          <p:cNvSpPr txBox="1"/>
          <p:nvPr/>
        </p:nvSpPr>
        <p:spPr>
          <a:xfrm>
            <a:off x="3182075" y="2780315"/>
            <a:ext cx="1595958" cy="646331"/>
          </a:xfrm>
          <a:prstGeom prst="rect">
            <a:avLst/>
          </a:prstGeom>
          <a:noFill/>
        </p:spPr>
        <p:txBody>
          <a:bodyPr wrap="square" lIns="91434" tIns="45717" rIns="91434" bIns="45717" rtlCol="0">
            <a:spAutoFit/>
          </a:bodyPr>
          <a:lstStyle/>
          <a:p>
            <a:r>
              <a:rPr lang="en-US" altLang="zh-CN" sz="3600" dirty="0">
                <a:solidFill>
                  <a:schemeClr val="accent1"/>
                </a:solidFill>
                <a:latin typeface="+mn-ea"/>
                <a:ea typeface="+mn-ea"/>
              </a:rPr>
              <a:t>Part 3</a:t>
            </a:r>
            <a:endParaRPr lang="zh-CN" altLang="en-US" sz="3600" dirty="0">
              <a:solidFill>
                <a:schemeClr val="accent1"/>
              </a:solidFill>
              <a:latin typeface="+mn-ea"/>
              <a:ea typeface="+mn-ea"/>
            </a:endParaRPr>
          </a:p>
        </p:txBody>
      </p:sp>
      <p:sp>
        <p:nvSpPr>
          <p:cNvPr id="11" name="Freeform 10"/>
          <p:cNvSpPr>
            <a:spLocks noEditPoints="1"/>
          </p:cNvSpPr>
          <p:nvPr/>
        </p:nvSpPr>
        <p:spPr bwMode="auto">
          <a:xfrm>
            <a:off x="915420" y="2996894"/>
            <a:ext cx="765587" cy="820599"/>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Tree>
  </p:cSld>
  <p:clrMapOvr>
    <a:masterClrMapping/>
  </p:clrMapOvr>
  <p:transition spd="slow" advTm="405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90"/>
                                          </p:val>
                                        </p:tav>
                                        <p:tav tm="100000">
                                          <p:val>
                                            <p:fltVal val="0"/>
                                          </p:val>
                                        </p:tav>
                                      </p:tavLst>
                                    </p:anim>
                                    <p:animEffect transition="in" filter="fade">
                                      <p:cBhvr>
                                        <p:cTn id="20" dur="500"/>
                                        <p:tgtEl>
                                          <p:spTgt spid="11"/>
                                        </p:tgtEl>
                                      </p:cBhvr>
                                    </p:animEffect>
                                  </p:childTnLst>
                                </p:cTn>
                              </p:par>
                              <p:par>
                                <p:cTn id="21" presetID="8" presetClass="emph" presetSubtype="0" fill="hold" grpId="1" nodeType="withEffect">
                                  <p:stCondLst>
                                    <p:cond delay="0"/>
                                  </p:stCondLst>
                                  <p:childTnLst>
                                    <p:animRot by="21600000">
                                      <p:cBhvr>
                                        <p:cTn id="22" dur="500" fill="hold"/>
                                        <p:tgtEl>
                                          <p:spTgt spid="11"/>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2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11" grpId="0" animBg="1"/>
      <p:bldP spid="1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工作心得</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9" name="椭圆 8"/>
          <p:cNvSpPr/>
          <p:nvPr/>
        </p:nvSpPr>
        <p:spPr bwMode="auto">
          <a:xfrm>
            <a:off x="1417861" y="1395017"/>
            <a:ext cx="799976" cy="799976"/>
          </a:xfrm>
          <a:prstGeom prst="ellipse">
            <a:avLst/>
          </a:prstGeom>
          <a:solidFill>
            <a:schemeClr val="bg2"/>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0" name="TextBox 9"/>
          <p:cNvSpPr txBox="1"/>
          <p:nvPr/>
        </p:nvSpPr>
        <p:spPr>
          <a:xfrm>
            <a:off x="1472242" y="1502618"/>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mj-ea"/>
                <a:ea typeface="+mj-ea"/>
              </a:rPr>
              <a:t>01</a:t>
            </a:r>
            <a:endParaRPr lang="zh-CN" altLang="en-US" sz="3200" b="1" dirty="0">
              <a:solidFill>
                <a:schemeClr val="accent2"/>
              </a:solidFill>
              <a:latin typeface="+mj-ea"/>
              <a:ea typeface="+mj-ea"/>
            </a:endParaRPr>
          </a:p>
        </p:txBody>
      </p:sp>
      <p:sp>
        <p:nvSpPr>
          <p:cNvPr id="11" name="椭圆 10"/>
          <p:cNvSpPr/>
          <p:nvPr/>
        </p:nvSpPr>
        <p:spPr bwMode="auto">
          <a:xfrm>
            <a:off x="1417861" y="3331345"/>
            <a:ext cx="799976" cy="799976"/>
          </a:xfrm>
          <a:prstGeom prst="ellipse">
            <a:avLst/>
          </a:prstGeom>
          <a:solidFill>
            <a:schemeClr val="accent4"/>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2" name="TextBox 11"/>
          <p:cNvSpPr txBox="1"/>
          <p:nvPr/>
        </p:nvSpPr>
        <p:spPr>
          <a:xfrm>
            <a:off x="1472242" y="3438946"/>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mj-ea"/>
                <a:ea typeface="+mj-ea"/>
              </a:rPr>
              <a:t>02</a:t>
            </a:r>
            <a:endParaRPr lang="zh-CN" altLang="en-US" sz="3200" b="1" dirty="0">
              <a:solidFill>
                <a:schemeClr val="accent2"/>
              </a:solidFill>
              <a:latin typeface="+mj-ea"/>
              <a:ea typeface="+mj-ea"/>
            </a:endParaRPr>
          </a:p>
        </p:txBody>
      </p:sp>
      <p:sp>
        <p:nvSpPr>
          <p:cNvPr id="13" name="椭圆 12"/>
          <p:cNvSpPr/>
          <p:nvPr/>
        </p:nvSpPr>
        <p:spPr bwMode="auto">
          <a:xfrm>
            <a:off x="1417861" y="5320631"/>
            <a:ext cx="799976" cy="799976"/>
          </a:xfrm>
          <a:prstGeom prst="ellipse">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4" name="TextBox 13"/>
          <p:cNvSpPr txBox="1"/>
          <p:nvPr/>
        </p:nvSpPr>
        <p:spPr>
          <a:xfrm>
            <a:off x="1472242" y="5428233"/>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mj-ea"/>
                <a:ea typeface="+mj-ea"/>
              </a:rPr>
              <a:t>03</a:t>
            </a:r>
            <a:endParaRPr lang="zh-CN" altLang="en-US" sz="3200" b="1" dirty="0">
              <a:solidFill>
                <a:schemeClr val="accent2"/>
              </a:solidFill>
              <a:latin typeface="+mj-ea"/>
              <a:ea typeface="+mj-ea"/>
            </a:endParaRPr>
          </a:p>
        </p:txBody>
      </p:sp>
      <p:cxnSp>
        <p:nvCxnSpPr>
          <p:cNvPr id="15" name="直接连接符 14"/>
          <p:cNvCxnSpPr/>
          <p:nvPr/>
        </p:nvCxnSpPr>
        <p:spPr bwMode="auto">
          <a:xfrm>
            <a:off x="1824316" y="4139462"/>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矩形 15"/>
          <p:cNvSpPr/>
          <p:nvPr/>
        </p:nvSpPr>
        <p:spPr>
          <a:xfrm>
            <a:off x="2353964" y="1545643"/>
            <a:ext cx="8695340" cy="830997"/>
          </a:xfrm>
          <a:prstGeom prst="rect">
            <a:avLst/>
          </a:prstGeom>
          <a:noFill/>
          <a:ln>
            <a:noFill/>
          </a:ln>
        </p:spPr>
        <p:txBody>
          <a:bodyPr wrap="square" lIns="91434" tIns="45717" rIns="91434" bIns="45717">
            <a:spAutoFit/>
          </a:bodyPr>
          <a:lstStyle/>
          <a:p>
            <a:pPr algn="just" eaLnBrk="0" hangingPunct="0"/>
            <a:r>
              <a:rPr lang="zh-CN" altLang="en-US" sz="1600" dirty="0">
                <a:solidFill>
                  <a:schemeClr val="accent1"/>
                </a:solidFill>
                <a:latin typeface="微软雅黑" panose="020B0503020204020204" pitchFamily="34" charset="-122"/>
                <a:ea typeface="微软雅黑" panose="020B0503020204020204" pitchFamily="34" charset="-122"/>
              </a:rPr>
              <a:t>这是我的第一份真正意义上的工作，对我来说意义重大，是一个转折点。是我正式步入社会的入口，从此以后我不再是一名在校学生，我要用我所学的知识去创造财富，为自己，为公司，为社会。也要学会平衡家庭、公司之间的关系。</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7" name="矩形 16"/>
          <p:cNvSpPr/>
          <p:nvPr/>
        </p:nvSpPr>
        <p:spPr>
          <a:xfrm>
            <a:off x="2353965" y="3223502"/>
            <a:ext cx="2070605" cy="430887"/>
          </a:xfrm>
          <a:prstGeom prst="rect">
            <a:avLst/>
          </a:prstGeom>
          <a:noFill/>
          <a:ln>
            <a:noFill/>
          </a:ln>
        </p:spPr>
        <p:txBody>
          <a:bodyPr wrap="square" lIns="91434" tIns="45717" rIns="91434" bIns="45717">
            <a:spAutoFit/>
          </a:bodyPr>
          <a:lstStyle/>
          <a:p>
            <a:pPr algn="just" eaLnBrk="0" hangingPunct="0"/>
            <a:r>
              <a:rPr lang="zh-CN" altLang="en-US" sz="2100" b="1" dirty="0">
                <a:solidFill>
                  <a:schemeClr val="accent1"/>
                </a:solidFill>
                <a:latin typeface="微软雅黑" panose="020B0503020204020204" pitchFamily="34" charset="-122"/>
                <a:ea typeface="微软雅黑" panose="020B0503020204020204" pitchFamily="34" charset="-122"/>
              </a:rPr>
              <a:t>团队精神</a:t>
            </a:r>
            <a:endParaRPr lang="zh-CN" altLang="en-US" sz="2100" b="1" dirty="0">
              <a:solidFill>
                <a:schemeClr val="accent1"/>
              </a:solidFill>
              <a:latin typeface="微软雅黑" panose="020B0503020204020204" pitchFamily="34" charset="-122"/>
              <a:ea typeface="微软雅黑" panose="020B0503020204020204" pitchFamily="34" charset="-122"/>
            </a:endParaRPr>
          </a:p>
        </p:txBody>
      </p:sp>
      <p:sp>
        <p:nvSpPr>
          <p:cNvPr id="18" name="矩形 17"/>
          <p:cNvSpPr/>
          <p:nvPr/>
        </p:nvSpPr>
        <p:spPr>
          <a:xfrm>
            <a:off x="2353964" y="5533692"/>
            <a:ext cx="8695340" cy="830997"/>
          </a:xfrm>
          <a:prstGeom prst="rect">
            <a:avLst/>
          </a:prstGeom>
          <a:noFill/>
          <a:ln>
            <a:noFill/>
          </a:ln>
        </p:spPr>
        <p:txBody>
          <a:bodyPr wrap="square" lIns="91434" tIns="45717" rIns="91434" bIns="45717">
            <a:spAutoFit/>
          </a:bodyPr>
          <a:lstStyle/>
          <a:p>
            <a:pPr algn="just" eaLnBrk="0" hangingPunct="0"/>
            <a:r>
              <a:rPr lang="zh-CN" altLang="en-US" sz="1600" dirty="0">
                <a:solidFill>
                  <a:schemeClr val="accent1"/>
                </a:solidFill>
                <a:latin typeface="微软雅黑" panose="020B0503020204020204" pitchFamily="34" charset="-122"/>
                <a:ea typeface="微软雅黑" panose="020B0503020204020204" pitchFamily="34" charset="-122"/>
              </a:rPr>
              <a:t>在工作中我也深深体会到责任的重大，我们要做一个勇于承担责任的人。在学校，虽然我学到了要做一个负责的人，但是学校的包容性使得我们对此的理解有相当的局限性。现在我真正认识到</a:t>
            </a:r>
            <a:r>
              <a:rPr lang="en-US" altLang="zh-CN" sz="1600" dirty="0">
                <a:solidFill>
                  <a:schemeClr val="accent1"/>
                </a:solidFill>
                <a:latin typeface="微软雅黑" panose="020B0503020204020204" pitchFamily="34" charset="-122"/>
                <a:ea typeface="微软雅黑" panose="020B0503020204020204" pitchFamily="34" charset="-122"/>
              </a:rPr>
              <a:t>“</a:t>
            </a:r>
            <a:r>
              <a:rPr lang="zh-CN" altLang="en-US" sz="1600" dirty="0">
                <a:solidFill>
                  <a:schemeClr val="accent1"/>
                </a:solidFill>
                <a:latin typeface="微软雅黑" panose="020B0503020204020204" pitchFamily="34" charset="-122"/>
                <a:ea typeface="微软雅黑" panose="020B0503020204020204" pitchFamily="34" charset="-122"/>
              </a:rPr>
              <a:t>负责</a:t>
            </a:r>
            <a:r>
              <a:rPr lang="en-US" altLang="zh-CN" sz="1600" dirty="0">
                <a:solidFill>
                  <a:schemeClr val="accent1"/>
                </a:solidFill>
                <a:latin typeface="微软雅黑" panose="020B0503020204020204" pitchFamily="34" charset="-122"/>
                <a:ea typeface="微软雅黑" panose="020B0503020204020204" pitchFamily="34" charset="-122"/>
              </a:rPr>
              <a:t>”</a:t>
            </a:r>
            <a:r>
              <a:rPr lang="zh-CN" altLang="en-US" sz="1600" dirty="0">
                <a:solidFill>
                  <a:schemeClr val="accent1"/>
                </a:solidFill>
                <a:latin typeface="微软雅黑" panose="020B0503020204020204" pitchFamily="34" charset="-122"/>
                <a:ea typeface="微软雅黑" panose="020B0503020204020204" pitchFamily="34" charset="-122"/>
              </a:rPr>
              <a:t>一词的意义。</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bwMode="auto">
          <a:xfrm>
            <a:off x="1824316" y="2200303"/>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矩形 21"/>
          <p:cNvSpPr/>
          <p:nvPr/>
        </p:nvSpPr>
        <p:spPr>
          <a:xfrm>
            <a:off x="2353966" y="1124746"/>
            <a:ext cx="2406001" cy="430887"/>
          </a:xfrm>
          <a:prstGeom prst="rect">
            <a:avLst/>
          </a:prstGeom>
          <a:noFill/>
          <a:ln>
            <a:noFill/>
          </a:ln>
        </p:spPr>
        <p:txBody>
          <a:bodyPr wrap="square" lIns="91434" tIns="45717" rIns="91434" bIns="45717">
            <a:spAutoFit/>
          </a:bodyPr>
          <a:lstStyle/>
          <a:p>
            <a:pPr algn="just" eaLnBrk="0" hangingPunct="0"/>
            <a:r>
              <a:rPr lang="zh-CN" altLang="en-US" sz="2100" b="1" dirty="0">
                <a:solidFill>
                  <a:schemeClr val="accent1"/>
                </a:solidFill>
                <a:latin typeface="微软雅黑" panose="020B0503020204020204" pitchFamily="34" charset="-122"/>
                <a:ea typeface="微软雅黑" panose="020B0503020204020204" pitchFamily="34" charset="-122"/>
              </a:rPr>
              <a:t>新的定位</a:t>
            </a:r>
            <a:endParaRPr lang="zh-CN" altLang="en-US" sz="2100" b="1" dirty="0">
              <a:solidFill>
                <a:schemeClr val="accent1"/>
              </a:solidFill>
              <a:latin typeface="微软雅黑" panose="020B0503020204020204" pitchFamily="34" charset="-122"/>
              <a:ea typeface="微软雅黑" panose="020B0503020204020204" pitchFamily="34" charset="-122"/>
            </a:endParaRPr>
          </a:p>
        </p:txBody>
      </p:sp>
      <p:sp>
        <p:nvSpPr>
          <p:cNvPr id="23" name="矩形 22"/>
          <p:cNvSpPr/>
          <p:nvPr/>
        </p:nvSpPr>
        <p:spPr>
          <a:xfrm>
            <a:off x="2353964" y="3691698"/>
            <a:ext cx="8695340" cy="584775"/>
          </a:xfrm>
          <a:prstGeom prst="rect">
            <a:avLst/>
          </a:prstGeom>
          <a:noFill/>
          <a:ln>
            <a:noFill/>
          </a:ln>
        </p:spPr>
        <p:txBody>
          <a:bodyPr wrap="square" lIns="91434" tIns="45717" rIns="91434" bIns="45717">
            <a:spAutoFit/>
          </a:bodyPr>
          <a:lstStyle/>
          <a:p>
            <a:pPr algn="just" eaLnBrk="0" hangingPunct="0"/>
            <a:r>
              <a:rPr lang="zh-CN" altLang="en-US" sz="1600" dirty="0">
                <a:solidFill>
                  <a:schemeClr val="accent1"/>
                </a:solidFill>
                <a:latin typeface="微软雅黑" panose="020B0503020204020204" pitchFamily="34" charset="-122"/>
                <a:ea typeface="微软雅黑" panose="020B0503020204020204" pitchFamily="34" charset="-122"/>
              </a:rPr>
              <a:t>工作之中，我深深地体会到团队合作的重要，我们就如螺丝钉，任何一个掉队都有可能导致机器瘫痪，只有我们协同合作，才能实现我们的共同价值，并且发挥出更大的作用。</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2353965" y="5068006"/>
            <a:ext cx="2070605" cy="430887"/>
          </a:xfrm>
          <a:prstGeom prst="rect">
            <a:avLst/>
          </a:prstGeom>
          <a:noFill/>
          <a:ln>
            <a:noFill/>
          </a:ln>
        </p:spPr>
        <p:txBody>
          <a:bodyPr wrap="square" lIns="91434" tIns="45717" rIns="91434" bIns="45717">
            <a:spAutoFit/>
          </a:bodyPr>
          <a:lstStyle/>
          <a:p>
            <a:pPr algn="just" eaLnBrk="0" hangingPunct="0"/>
            <a:r>
              <a:rPr lang="zh-CN" altLang="en-US" sz="2100" b="1" dirty="0">
                <a:solidFill>
                  <a:schemeClr val="accent1"/>
                </a:solidFill>
                <a:latin typeface="微软雅黑" panose="020B0503020204020204" pitchFamily="34" charset="-122"/>
                <a:ea typeface="微软雅黑" panose="020B0503020204020204" pitchFamily="34" charset="-122"/>
              </a:rPr>
              <a:t>责任感</a:t>
            </a:r>
            <a:endParaRPr lang="zh-CN" altLang="en-US" sz="21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Tm="7144">
        <p14:prism dir="d"/>
      </p:transition>
    </mc:Choice>
    <mc:Fallback>
      <p:transition spd="slow" advTm="71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19"/>
                            </p:stCondLst>
                            <p:childTnLst>
                              <p:par>
                                <p:cTn id="25" presetID="21"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600"/>
                                        <p:tgtEl>
                                          <p:spTgt spid="9"/>
                                        </p:tgtEl>
                                      </p:cBhvr>
                                    </p:animEffect>
                                  </p:childTnLst>
                                </p:cTn>
                              </p:par>
                            </p:childTnLst>
                          </p:cTn>
                        </p:par>
                        <p:par>
                          <p:cTn id="28" fill="hold">
                            <p:stCondLst>
                              <p:cond delay="1919"/>
                            </p:stCondLst>
                            <p:childTnLst>
                              <p:par>
                                <p:cTn id="29" presetID="31"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fltVal val="0"/>
                                          </p:val>
                                        </p:tav>
                                        <p:tav tm="100000">
                                          <p:val>
                                            <p:strVal val="#ppt_w"/>
                                          </p:val>
                                        </p:tav>
                                      </p:tavLst>
                                    </p:anim>
                                    <p:anim calcmode="lin" valueType="num">
                                      <p:cBhvr>
                                        <p:cTn id="32" dur="300" fill="hold"/>
                                        <p:tgtEl>
                                          <p:spTgt spid="10"/>
                                        </p:tgtEl>
                                        <p:attrNameLst>
                                          <p:attrName>ppt_h</p:attrName>
                                        </p:attrNameLst>
                                      </p:cBhvr>
                                      <p:tavLst>
                                        <p:tav tm="0">
                                          <p:val>
                                            <p:fltVal val="0"/>
                                          </p:val>
                                        </p:tav>
                                        <p:tav tm="100000">
                                          <p:val>
                                            <p:strVal val="#ppt_h"/>
                                          </p:val>
                                        </p:tav>
                                      </p:tavLst>
                                    </p:anim>
                                    <p:anim calcmode="lin" valueType="num">
                                      <p:cBhvr>
                                        <p:cTn id="33" dur="300" fill="hold"/>
                                        <p:tgtEl>
                                          <p:spTgt spid="10"/>
                                        </p:tgtEl>
                                        <p:attrNameLst>
                                          <p:attrName>style.rotation</p:attrName>
                                        </p:attrNameLst>
                                      </p:cBhvr>
                                      <p:tavLst>
                                        <p:tav tm="0">
                                          <p:val>
                                            <p:fltVal val="90"/>
                                          </p:val>
                                        </p:tav>
                                        <p:tav tm="100000">
                                          <p:val>
                                            <p:fltVal val="0"/>
                                          </p:val>
                                        </p:tav>
                                      </p:tavLst>
                                    </p:anim>
                                    <p:animEffect transition="in" filter="fade">
                                      <p:cBhvr>
                                        <p:cTn id="34" dur="300"/>
                                        <p:tgtEl>
                                          <p:spTgt spid="10"/>
                                        </p:tgtEl>
                                      </p:cBhvr>
                                    </p:animEffect>
                                  </p:childTnLst>
                                </p:cTn>
                              </p:par>
                            </p:childTnLst>
                          </p:cTn>
                        </p:par>
                        <p:par>
                          <p:cTn id="35" fill="hold">
                            <p:stCondLst>
                              <p:cond delay="2419"/>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2919"/>
                            </p:stCondLst>
                            <p:childTnLst>
                              <p:par>
                                <p:cTn id="40" presetID="2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par>
                          <p:cTn id="43" fill="hold">
                            <p:stCondLst>
                              <p:cond delay="3419"/>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par>
                                <p:cTn id="46" presetID="42" presetClass="path" presetSubtype="0" accel="50000" decel="50000" fill="hold" grpId="1" nodeType="withEffect">
                                  <p:stCondLst>
                                    <p:cond delay="0"/>
                                  </p:stCondLst>
                                  <p:childTnLst>
                                    <p:animMotion origin="layout" path="M 4.30727E-6 -3.7037E-7 L 4.30727E-6 -0.28079 " pathEditMode="relative" rAng="0" ptsTypes="AA">
                                      <p:cBhvr>
                                        <p:cTn id="47" dur="500" spd="-100000" fill="hold"/>
                                        <p:tgtEl>
                                          <p:spTgt spid="11"/>
                                        </p:tgtEl>
                                        <p:attrNameLst>
                                          <p:attrName>ppt_x</p:attrName>
                                          <p:attrName>ppt_y</p:attrName>
                                        </p:attrNameLst>
                                      </p:cBhvr>
                                      <p:rCtr x="0" y="-14051"/>
                                    </p:animMotion>
                                  </p:childTnLst>
                                </p:cTn>
                              </p:par>
                              <p:par>
                                <p:cTn id="48" presetID="22" presetClass="entr" presetSubtype="1"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childTnLst>
                          </p:cTn>
                        </p:par>
                        <p:par>
                          <p:cTn id="51" fill="hold">
                            <p:stCondLst>
                              <p:cond delay="3419"/>
                            </p:stCondLst>
                            <p:childTnLst>
                              <p:par>
                                <p:cTn id="52" presetID="31"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300" fill="hold"/>
                                        <p:tgtEl>
                                          <p:spTgt spid="12"/>
                                        </p:tgtEl>
                                        <p:attrNameLst>
                                          <p:attrName>ppt_w</p:attrName>
                                        </p:attrNameLst>
                                      </p:cBhvr>
                                      <p:tavLst>
                                        <p:tav tm="0">
                                          <p:val>
                                            <p:fltVal val="0"/>
                                          </p:val>
                                        </p:tav>
                                        <p:tav tm="100000">
                                          <p:val>
                                            <p:strVal val="#ppt_w"/>
                                          </p:val>
                                        </p:tav>
                                      </p:tavLst>
                                    </p:anim>
                                    <p:anim calcmode="lin" valueType="num">
                                      <p:cBhvr>
                                        <p:cTn id="55" dur="300" fill="hold"/>
                                        <p:tgtEl>
                                          <p:spTgt spid="12"/>
                                        </p:tgtEl>
                                        <p:attrNameLst>
                                          <p:attrName>ppt_h</p:attrName>
                                        </p:attrNameLst>
                                      </p:cBhvr>
                                      <p:tavLst>
                                        <p:tav tm="0">
                                          <p:val>
                                            <p:fltVal val="0"/>
                                          </p:val>
                                        </p:tav>
                                        <p:tav tm="100000">
                                          <p:val>
                                            <p:strVal val="#ppt_h"/>
                                          </p:val>
                                        </p:tav>
                                      </p:tavLst>
                                    </p:anim>
                                    <p:anim calcmode="lin" valueType="num">
                                      <p:cBhvr>
                                        <p:cTn id="56" dur="300" fill="hold"/>
                                        <p:tgtEl>
                                          <p:spTgt spid="12"/>
                                        </p:tgtEl>
                                        <p:attrNameLst>
                                          <p:attrName>style.rotation</p:attrName>
                                        </p:attrNameLst>
                                      </p:cBhvr>
                                      <p:tavLst>
                                        <p:tav tm="0">
                                          <p:val>
                                            <p:fltVal val="90"/>
                                          </p:val>
                                        </p:tav>
                                        <p:tav tm="100000">
                                          <p:val>
                                            <p:fltVal val="0"/>
                                          </p:val>
                                        </p:tav>
                                      </p:tavLst>
                                    </p:anim>
                                    <p:animEffect transition="in" filter="fade">
                                      <p:cBhvr>
                                        <p:cTn id="57" dur="300"/>
                                        <p:tgtEl>
                                          <p:spTgt spid="12"/>
                                        </p:tgtEl>
                                      </p:cBhvr>
                                    </p:animEffect>
                                  </p:childTnLst>
                                </p:cTn>
                              </p:par>
                            </p:childTnLst>
                          </p:cTn>
                        </p:par>
                        <p:par>
                          <p:cTn id="58" fill="hold">
                            <p:stCondLst>
                              <p:cond delay="3919"/>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4419"/>
                            </p:stCondLst>
                            <p:childTnLst>
                              <p:par>
                                <p:cTn id="63" presetID="22" presetClass="entr" presetSubtype="1"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up)">
                                      <p:cBhvr>
                                        <p:cTn id="65" dur="500"/>
                                        <p:tgtEl>
                                          <p:spTgt spid="23"/>
                                        </p:tgtEl>
                                      </p:cBhvr>
                                    </p:animEffect>
                                  </p:childTnLst>
                                </p:cTn>
                              </p:par>
                            </p:childTnLst>
                          </p:cTn>
                        </p:par>
                        <p:par>
                          <p:cTn id="66" fill="hold">
                            <p:stCondLst>
                              <p:cond delay="4919"/>
                            </p:stCondLst>
                            <p:childTnLst>
                              <p:par>
                                <p:cTn id="67" presetID="1"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childTnLst>
                                </p:cTn>
                              </p:par>
                              <p:par>
                                <p:cTn id="69" presetID="42" presetClass="path" presetSubtype="0" accel="50000" decel="50000" fill="hold" grpId="1" nodeType="withEffect">
                                  <p:stCondLst>
                                    <p:cond delay="0"/>
                                  </p:stCondLst>
                                  <p:childTnLst>
                                    <p:animMotion origin="layout" path="M 4.30727E-6 -3.7037E-7 L 4.30727E-6 -0.28079 " pathEditMode="relative" rAng="0" ptsTypes="AA">
                                      <p:cBhvr>
                                        <p:cTn id="70" dur="500" spd="-100000" fill="hold"/>
                                        <p:tgtEl>
                                          <p:spTgt spid="13"/>
                                        </p:tgtEl>
                                        <p:attrNameLst>
                                          <p:attrName>ppt_x</p:attrName>
                                          <p:attrName>ppt_y</p:attrName>
                                        </p:attrNameLst>
                                      </p:cBhvr>
                                      <p:rCtr x="0" y="-14051"/>
                                    </p:animMotion>
                                  </p:childTnLst>
                                </p:cTn>
                              </p:par>
                              <p:par>
                                <p:cTn id="71" presetID="22" presetClass="entr" presetSubtype="1"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up)">
                                      <p:cBhvr>
                                        <p:cTn id="73" dur="500"/>
                                        <p:tgtEl>
                                          <p:spTgt spid="15"/>
                                        </p:tgtEl>
                                      </p:cBhvr>
                                    </p:animEffect>
                                  </p:childTnLst>
                                </p:cTn>
                              </p:par>
                            </p:childTnLst>
                          </p:cTn>
                        </p:par>
                        <p:par>
                          <p:cTn id="74" fill="hold">
                            <p:stCondLst>
                              <p:cond delay="4919"/>
                            </p:stCondLst>
                            <p:childTnLst>
                              <p:par>
                                <p:cTn id="75" presetID="31"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300" fill="hold"/>
                                        <p:tgtEl>
                                          <p:spTgt spid="14"/>
                                        </p:tgtEl>
                                        <p:attrNameLst>
                                          <p:attrName>ppt_w</p:attrName>
                                        </p:attrNameLst>
                                      </p:cBhvr>
                                      <p:tavLst>
                                        <p:tav tm="0">
                                          <p:val>
                                            <p:fltVal val="0"/>
                                          </p:val>
                                        </p:tav>
                                        <p:tav tm="100000">
                                          <p:val>
                                            <p:strVal val="#ppt_w"/>
                                          </p:val>
                                        </p:tav>
                                      </p:tavLst>
                                    </p:anim>
                                    <p:anim calcmode="lin" valueType="num">
                                      <p:cBhvr>
                                        <p:cTn id="78" dur="300" fill="hold"/>
                                        <p:tgtEl>
                                          <p:spTgt spid="14"/>
                                        </p:tgtEl>
                                        <p:attrNameLst>
                                          <p:attrName>ppt_h</p:attrName>
                                        </p:attrNameLst>
                                      </p:cBhvr>
                                      <p:tavLst>
                                        <p:tav tm="0">
                                          <p:val>
                                            <p:fltVal val="0"/>
                                          </p:val>
                                        </p:tav>
                                        <p:tav tm="100000">
                                          <p:val>
                                            <p:strVal val="#ppt_h"/>
                                          </p:val>
                                        </p:tav>
                                      </p:tavLst>
                                    </p:anim>
                                    <p:anim calcmode="lin" valueType="num">
                                      <p:cBhvr>
                                        <p:cTn id="79" dur="300" fill="hold"/>
                                        <p:tgtEl>
                                          <p:spTgt spid="14"/>
                                        </p:tgtEl>
                                        <p:attrNameLst>
                                          <p:attrName>style.rotation</p:attrName>
                                        </p:attrNameLst>
                                      </p:cBhvr>
                                      <p:tavLst>
                                        <p:tav tm="0">
                                          <p:val>
                                            <p:fltVal val="90"/>
                                          </p:val>
                                        </p:tav>
                                        <p:tav tm="100000">
                                          <p:val>
                                            <p:fltVal val="0"/>
                                          </p:val>
                                        </p:tav>
                                      </p:tavLst>
                                    </p:anim>
                                    <p:animEffect transition="in" filter="fade">
                                      <p:cBhvr>
                                        <p:cTn id="80" dur="300"/>
                                        <p:tgtEl>
                                          <p:spTgt spid="14"/>
                                        </p:tgtEl>
                                      </p:cBhvr>
                                    </p:animEffect>
                                  </p:childTnLst>
                                </p:cTn>
                              </p:par>
                            </p:childTnLst>
                          </p:cTn>
                        </p:par>
                        <p:par>
                          <p:cTn id="81" fill="hold">
                            <p:stCondLst>
                              <p:cond delay="5419"/>
                            </p:stCondLst>
                            <p:childTnLst>
                              <p:par>
                                <p:cTn id="82" presetID="22" presetClass="entr" presetSubtype="8"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par>
                          <p:cTn id="85" fill="hold">
                            <p:stCondLst>
                              <p:cond delay="5919"/>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10" grpId="0"/>
      <p:bldP spid="11" grpId="0" animBg="1"/>
      <p:bldP spid="11" grpId="1" animBg="1"/>
      <p:bldP spid="12" grpId="0"/>
      <p:bldP spid="13" grpId="0" animBg="1"/>
      <p:bldP spid="13" grpId="1" animBg="1"/>
      <p:bldP spid="14" grpId="0"/>
      <p:bldP spid="16" grpId="0"/>
      <p:bldP spid="17" grpId="0"/>
      <p:bldP spid="18"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619064" y="764704"/>
            <a:ext cx="10807910" cy="5414965"/>
            <a:chOff x="619063" y="1082596"/>
            <a:chExt cx="10807910" cy="5097073"/>
          </a:xfrm>
        </p:grpSpPr>
        <p:sp>
          <p:nvSpPr>
            <p:cNvPr id="26" name="圆角矩形 25"/>
            <p:cNvSpPr/>
            <p:nvPr/>
          </p:nvSpPr>
          <p:spPr bwMode="auto">
            <a:xfrm>
              <a:off x="913805" y="1082596"/>
              <a:ext cx="10513168" cy="5097073"/>
            </a:xfrm>
            <a:prstGeom prst="roundRect">
              <a:avLst>
                <a:gd name="adj" fmla="val 4604"/>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p>
          </p:txBody>
        </p:sp>
        <p:grpSp>
          <p:nvGrpSpPr>
            <p:cNvPr id="27" name="组合 26"/>
            <p:cNvGrpSpPr/>
            <p:nvPr/>
          </p:nvGrpSpPr>
          <p:grpSpPr>
            <a:xfrm>
              <a:off x="619063" y="1443956"/>
              <a:ext cx="589484" cy="4362719"/>
              <a:chOff x="619063" y="1443956"/>
              <a:chExt cx="589484" cy="4362719"/>
            </a:xfrm>
          </p:grpSpPr>
          <p:sp>
            <p:nvSpPr>
              <p:cNvPr id="28" name="圆角矩形 27"/>
              <p:cNvSpPr/>
              <p:nvPr/>
            </p:nvSpPr>
            <p:spPr bwMode="auto">
              <a:xfrm>
                <a:off x="619063" y="3807128"/>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a:endParaRPr lang="zh-CN" altLang="en-US" sz="1700"/>
              </a:p>
            </p:txBody>
          </p:sp>
          <p:sp>
            <p:nvSpPr>
              <p:cNvPr id="29" name="圆角矩形 28"/>
              <p:cNvSpPr/>
              <p:nvPr/>
            </p:nvSpPr>
            <p:spPr bwMode="auto">
              <a:xfrm>
                <a:off x="619063" y="4397921"/>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a:endParaRPr lang="zh-CN" altLang="en-US" sz="1700"/>
              </a:p>
            </p:txBody>
          </p:sp>
          <p:sp>
            <p:nvSpPr>
              <p:cNvPr id="30" name="圆角矩形 29"/>
              <p:cNvSpPr/>
              <p:nvPr/>
            </p:nvSpPr>
            <p:spPr bwMode="auto">
              <a:xfrm>
                <a:off x="619063" y="498871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a:endParaRPr lang="zh-CN" altLang="en-US" sz="1700"/>
              </a:p>
            </p:txBody>
          </p:sp>
          <p:sp>
            <p:nvSpPr>
              <p:cNvPr id="31" name="圆角矩形 30"/>
              <p:cNvSpPr/>
              <p:nvPr/>
            </p:nvSpPr>
            <p:spPr bwMode="auto">
              <a:xfrm>
                <a:off x="619063" y="557950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a:endParaRPr lang="zh-CN" altLang="en-US" sz="1700"/>
              </a:p>
            </p:txBody>
          </p:sp>
          <p:sp>
            <p:nvSpPr>
              <p:cNvPr id="32" name="圆角矩形 31"/>
              <p:cNvSpPr/>
              <p:nvPr/>
            </p:nvSpPr>
            <p:spPr bwMode="auto">
              <a:xfrm>
                <a:off x="619063" y="1443956"/>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a:endParaRPr lang="zh-CN" altLang="en-US" sz="1700"/>
              </a:p>
            </p:txBody>
          </p:sp>
          <p:sp>
            <p:nvSpPr>
              <p:cNvPr id="33" name="圆角矩形 32"/>
              <p:cNvSpPr/>
              <p:nvPr/>
            </p:nvSpPr>
            <p:spPr bwMode="auto">
              <a:xfrm>
                <a:off x="619063" y="2034749"/>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a:endParaRPr lang="zh-CN" altLang="en-US" sz="1700"/>
              </a:p>
            </p:txBody>
          </p:sp>
          <p:sp>
            <p:nvSpPr>
              <p:cNvPr id="34" name="圆角矩形 33"/>
              <p:cNvSpPr/>
              <p:nvPr/>
            </p:nvSpPr>
            <p:spPr bwMode="auto">
              <a:xfrm>
                <a:off x="619063" y="2625542"/>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a:endParaRPr lang="zh-CN" altLang="en-US" sz="1700"/>
              </a:p>
            </p:txBody>
          </p:sp>
          <p:sp>
            <p:nvSpPr>
              <p:cNvPr id="35" name="圆角矩形 34"/>
              <p:cNvSpPr/>
              <p:nvPr/>
            </p:nvSpPr>
            <p:spPr bwMode="auto">
              <a:xfrm>
                <a:off x="619063" y="3216335"/>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914400"/>
                <a:endParaRPr lang="zh-CN" altLang="en-US" sz="1700"/>
              </a:p>
            </p:txBody>
          </p:sp>
        </p:grpSp>
      </p:grpSp>
      <p:sp>
        <p:nvSpPr>
          <p:cNvPr id="55" name="TextBox 54"/>
          <p:cNvSpPr txBox="1"/>
          <p:nvPr/>
        </p:nvSpPr>
        <p:spPr>
          <a:xfrm>
            <a:off x="2057681" y="4466506"/>
            <a:ext cx="2520280" cy="707887"/>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r>
              <a:rPr lang="zh-CN" altLang="en-US" sz="4000" b="1" dirty="0">
                <a:solidFill>
                  <a:schemeClr val="accent1"/>
                </a:solidFill>
                <a:latin typeface="微软雅黑" panose="020B0503020204020204" pitchFamily="34" charset="-122"/>
                <a:ea typeface="微软雅黑" panose="020B0503020204020204" pitchFamily="34" charset="-122"/>
              </a:rPr>
              <a:t>关于责任</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sp>
        <p:nvSpPr>
          <p:cNvPr id="8" name="Oval 5"/>
          <p:cNvSpPr>
            <a:spLocks noChangeArrowheads="1"/>
          </p:cNvSpPr>
          <p:nvPr/>
        </p:nvSpPr>
        <p:spPr bwMode="auto">
          <a:xfrm>
            <a:off x="2281958" y="2224210"/>
            <a:ext cx="2071728" cy="2078071"/>
          </a:xfrm>
          <a:prstGeom prst="ellipse">
            <a:avLst/>
          </a:prstGeom>
          <a:solidFill>
            <a:schemeClr val="bg2"/>
          </a:solidFill>
          <a:ln>
            <a:noFill/>
          </a:ln>
        </p:spPr>
        <p:txBody>
          <a:bodyPr vert="horz" wrap="square" lIns="91434" tIns="45717" rIns="91434" bIns="45717" numCol="1" anchor="t" anchorCtr="0" compatLnSpc="1"/>
          <a:lstStyle/>
          <a:p>
            <a:endParaRPr lang="zh-CN" altLang="en-US"/>
          </a:p>
        </p:txBody>
      </p:sp>
      <p:sp>
        <p:nvSpPr>
          <p:cNvPr id="9" name="Freeform 6"/>
          <p:cNvSpPr>
            <a:spLocks noEditPoints="1"/>
          </p:cNvSpPr>
          <p:nvPr/>
        </p:nvSpPr>
        <p:spPr bwMode="auto">
          <a:xfrm>
            <a:off x="2569021" y="2719695"/>
            <a:ext cx="1551574" cy="1220452"/>
          </a:xfrm>
          <a:custGeom>
            <a:avLst/>
            <a:gdLst>
              <a:gd name="T0" fmla="*/ 20 w 2597"/>
              <a:gd name="T1" fmla="*/ 741 h 2038"/>
              <a:gd name="T2" fmla="*/ 249 w 2597"/>
              <a:gd name="T3" fmla="*/ 1466 h 2038"/>
              <a:gd name="T4" fmla="*/ 769 w 2597"/>
              <a:gd name="T5" fmla="*/ 1898 h 2038"/>
              <a:gd name="T6" fmla="*/ 1121 w 2597"/>
              <a:gd name="T7" fmla="*/ 1981 h 2038"/>
              <a:gd name="T8" fmla="*/ 1051 w 2597"/>
              <a:gd name="T9" fmla="*/ 1588 h 2038"/>
              <a:gd name="T10" fmla="*/ 850 w 2597"/>
              <a:gd name="T11" fmla="*/ 1313 h 2038"/>
              <a:gd name="T12" fmla="*/ 585 w 2597"/>
              <a:gd name="T13" fmla="*/ 1103 h 2038"/>
              <a:gd name="T14" fmla="*/ 585 w 2597"/>
              <a:gd name="T15" fmla="*/ 1176 h 2038"/>
              <a:gd name="T16" fmla="*/ 550 w 2597"/>
              <a:gd name="T17" fmla="*/ 1346 h 2038"/>
              <a:gd name="T18" fmla="*/ 336 w 2597"/>
              <a:gd name="T19" fmla="*/ 1131 h 2038"/>
              <a:gd name="T20" fmla="*/ 42 w 2597"/>
              <a:gd name="T21" fmla="*/ 560 h 2038"/>
              <a:gd name="T22" fmla="*/ 35 w 2597"/>
              <a:gd name="T23" fmla="*/ 559 h 2038"/>
              <a:gd name="T24" fmla="*/ 20 w 2597"/>
              <a:gd name="T25" fmla="*/ 741 h 2038"/>
              <a:gd name="T26" fmla="*/ 1953 w 2597"/>
              <a:gd name="T27" fmla="*/ 1404 h 2038"/>
              <a:gd name="T28" fmla="*/ 2000 w 2597"/>
              <a:gd name="T29" fmla="*/ 1210 h 2038"/>
              <a:gd name="T30" fmla="*/ 2000 w 2597"/>
              <a:gd name="T31" fmla="*/ 1129 h 2038"/>
              <a:gd name="T32" fmla="*/ 1993 w 2597"/>
              <a:gd name="T33" fmla="*/ 1096 h 2038"/>
              <a:gd name="T34" fmla="*/ 1463 w 2597"/>
              <a:gd name="T35" fmla="*/ 1846 h 2038"/>
              <a:gd name="T36" fmla="*/ 1463 w 2597"/>
              <a:gd name="T37" fmla="*/ 1980 h 2038"/>
              <a:gd name="T38" fmla="*/ 1707 w 2597"/>
              <a:gd name="T39" fmla="*/ 1943 h 2038"/>
              <a:gd name="T40" fmla="*/ 1929 w 2597"/>
              <a:gd name="T41" fmla="*/ 1842 h 2038"/>
              <a:gd name="T42" fmla="*/ 2277 w 2597"/>
              <a:gd name="T43" fmla="*/ 1548 h 2038"/>
              <a:gd name="T44" fmla="*/ 2504 w 2597"/>
              <a:gd name="T45" fmla="*/ 1131 h 2038"/>
              <a:gd name="T46" fmla="*/ 2549 w 2597"/>
              <a:gd name="T47" fmla="*/ 566 h 2038"/>
              <a:gd name="T48" fmla="*/ 2536 w 2597"/>
              <a:gd name="T49" fmla="*/ 566 h 2038"/>
              <a:gd name="T50" fmla="*/ 2312 w 2597"/>
              <a:gd name="T51" fmla="*/ 1053 h 2038"/>
              <a:gd name="T52" fmla="*/ 1953 w 2597"/>
              <a:gd name="T53" fmla="*/ 1404 h 2038"/>
              <a:gd name="T54" fmla="*/ 467 w 2597"/>
              <a:gd name="T55" fmla="*/ 451 h 2038"/>
              <a:gd name="T56" fmla="*/ 769 w 2597"/>
              <a:gd name="T57" fmla="*/ 1032 h 2038"/>
              <a:gd name="T58" fmla="*/ 1015 w 2597"/>
              <a:gd name="T59" fmla="*/ 1227 h 2038"/>
              <a:gd name="T60" fmla="*/ 1296 w 2597"/>
              <a:gd name="T61" fmla="*/ 1388 h 2038"/>
              <a:gd name="T62" fmla="*/ 1573 w 2597"/>
              <a:gd name="T63" fmla="*/ 1224 h 2038"/>
              <a:gd name="T64" fmla="*/ 1821 w 2597"/>
              <a:gd name="T65" fmla="*/ 1030 h 2038"/>
              <a:gd name="T66" fmla="*/ 2125 w 2597"/>
              <a:gd name="T67" fmla="*/ 451 h 2038"/>
              <a:gd name="T68" fmla="*/ 1699 w 2597"/>
              <a:gd name="T69" fmla="*/ 2 h 2038"/>
              <a:gd name="T70" fmla="*/ 1683 w 2597"/>
              <a:gd name="T71" fmla="*/ 0 h 2038"/>
              <a:gd name="T72" fmla="*/ 1575 w 2597"/>
              <a:gd name="T73" fmla="*/ 9 h 2038"/>
              <a:gd name="T74" fmla="*/ 1421 w 2597"/>
              <a:gd name="T75" fmla="*/ 88 h 2038"/>
              <a:gd name="T76" fmla="*/ 1296 w 2597"/>
              <a:gd name="T77" fmla="*/ 203 h 2038"/>
              <a:gd name="T78" fmla="*/ 916 w 2597"/>
              <a:gd name="T79" fmla="*/ 2 h 2038"/>
              <a:gd name="T80" fmla="*/ 467 w 2597"/>
              <a:gd name="T81" fmla="*/ 451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97" h="2038">
                <a:moveTo>
                  <a:pt x="20" y="741"/>
                </a:moveTo>
                <a:cubicBezTo>
                  <a:pt x="0" y="1010"/>
                  <a:pt x="147" y="1313"/>
                  <a:pt x="249" y="1466"/>
                </a:cubicBezTo>
                <a:cubicBezTo>
                  <a:pt x="377" y="1659"/>
                  <a:pt x="552" y="1791"/>
                  <a:pt x="769" y="1898"/>
                </a:cubicBezTo>
                <a:cubicBezTo>
                  <a:pt x="803" y="1915"/>
                  <a:pt x="1109" y="2038"/>
                  <a:pt x="1121" y="1981"/>
                </a:cubicBezTo>
                <a:cubicBezTo>
                  <a:pt x="1149" y="1856"/>
                  <a:pt x="1093" y="1671"/>
                  <a:pt x="1051" y="1588"/>
                </a:cubicBezTo>
                <a:cubicBezTo>
                  <a:pt x="1002" y="1489"/>
                  <a:pt x="925" y="1388"/>
                  <a:pt x="850" y="1313"/>
                </a:cubicBezTo>
                <a:cubicBezTo>
                  <a:pt x="810" y="1273"/>
                  <a:pt x="635" y="1107"/>
                  <a:pt x="585" y="1103"/>
                </a:cubicBezTo>
                <a:lnTo>
                  <a:pt x="585" y="1176"/>
                </a:lnTo>
                <a:cubicBezTo>
                  <a:pt x="585" y="1315"/>
                  <a:pt x="711" y="1488"/>
                  <a:pt x="550" y="1346"/>
                </a:cubicBezTo>
                <a:cubicBezTo>
                  <a:pt x="460" y="1267"/>
                  <a:pt x="413" y="1221"/>
                  <a:pt x="336" y="1131"/>
                </a:cubicBezTo>
                <a:cubicBezTo>
                  <a:pt x="219" y="996"/>
                  <a:pt x="89" y="762"/>
                  <a:pt x="42" y="560"/>
                </a:cubicBezTo>
                <a:lnTo>
                  <a:pt x="35" y="559"/>
                </a:lnTo>
                <a:lnTo>
                  <a:pt x="20" y="741"/>
                </a:lnTo>
                <a:close/>
                <a:moveTo>
                  <a:pt x="1953" y="1404"/>
                </a:moveTo>
                <a:cubicBezTo>
                  <a:pt x="1954" y="1361"/>
                  <a:pt x="2000" y="1282"/>
                  <a:pt x="2000" y="1210"/>
                </a:cubicBezTo>
                <a:lnTo>
                  <a:pt x="2000" y="1129"/>
                </a:lnTo>
                <a:cubicBezTo>
                  <a:pt x="2000" y="1111"/>
                  <a:pt x="1996" y="1111"/>
                  <a:pt x="1993" y="1096"/>
                </a:cubicBezTo>
                <a:cubicBezTo>
                  <a:pt x="1805" y="1221"/>
                  <a:pt x="1463" y="1547"/>
                  <a:pt x="1463" y="1846"/>
                </a:cubicBezTo>
                <a:lnTo>
                  <a:pt x="1463" y="1980"/>
                </a:lnTo>
                <a:cubicBezTo>
                  <a:pt x="1463" y="2025"/>
                  <a:pt x="1679" y="1954"/>
                  <a:pt x="1707" y="1943"/>
                </a:cubicBezTo>
                <a:cubicBezTo>
                  <a:pt x="1795" y="1909"/>
                  <a:pt x="1853" y="1889"/>
                  <a:pt x="1929" y="1842"/>
                </a:cubicBezTo>
                <a:cubicBezTo>
                  <a:pt x="2055" y="1765"/>
                  <a:pt x="2192" y="1664"/>
                  <a:pt x="2277" y="1548"/>
                </a:cubicBezTo>
                <a:cubicBezTo>
                  <a:pt x="2366" y="1427"/>
                  <a:pt x="2462" y="1296"/>
                  <a:pt x="2504" y="1131"/>
                </a:cubicBezTo>
                <a:cubicBezTo>
                  <a:pt x="2546" y="964"/>
                  <a:pt x="2597" y="771"/>
                  <a:pt x="2549" y="566"/>
                </a:cubicBezTo>
                <a:lnTo>
                  <a:pt x="2536" y="566"/>
                </a:lnTo>
                <a:cubicBezTo>
                  <a:pt x="2536" y="704"/>
                  <a:pt x="2375" y="960"/>
                  <a:pt x="2312" y="1053"/>
                </a:cubicBezTo>
                <a:cubicBezTo>
                  <a:pt x="2259" y="1131"/>
                  <a:pt x="2035" y="1382"/>
                  <a:pt x="1953" y="1404"/>
                </a:cubicBezTo>
                <a:close/>
                <a:moveTo>
                  <a:pt x="467" y="451"/>
                </a:moveTo>
                <a:cubicBezTo>
                  <a:pt x="467" y="698"/>
                  <a:pt x="641" y="909"/>
                  <a:pt x="769" y="1032"/>
                </a:cubicBezTo>
                <a:cubicBezTo>
                  <a:pt x="837" y="1097"/>
                  <a:pt x="933" y="1175"/>
                  <a:pt x="1015" y="1227"/>
                </a:cubicBezTo>
                <a:cubicBezTo>
                  <a:pt x="1104" y="1283"/>
                  <a:pt x="1215" y="1334"/>
                  <a:pt x="1296" y="1388"/>
                </a:cubicBezTo>
                <a:cubicBezTo>
                  <a:pt x="1347" y="1344"/>
                  <a:pt x="1501" y="1279"/>
                  <a:pt x="1573" y="1224"/>
                </a:cubicBezTo>
                <a:cubicBezTo>
                  <a:pt x="1664" y="1156"/>
                  <a:pt x="1740" y="1111"/>
                  <a:pt x="1821" y="1030"/>
                </a:cubicBezTo>
                <a:cubicBezTo>
                  <a:pt x="1946" y="905"/>
                  <a:pt x="2125" y="693"/>
                  <a:pt x="2125" y="451"/>
                </a:cubicBezTo>
                <a:cubicBezTo>
                  <a:pt x="2125" y="217"/>
                  <a:pt x="1926" y="2"/>
                  <a:pt x="1699" y="2"/>
                </a:cubicBezTo>
                <a:lnTo>
                  <a:pt x="1683" y="0"/>
                </a:lnTo>
                <a:lnTo>
                  <a:pt x="1575" y="9"/>
                </a:lnTo>
                <a:cubicBezTo>
                  <a:pt x="1531" y="39"/>
                  <a:pt x="1477" y="46"/>
                  <a:pt x="1421" y="88"/>
                </a:cubicBezTo>
                <a:cubicBezTo>
                  <a:pt x="1402" y="102"/>
                  <a:pt x="1299" y="203"/>
                  <a:pt x="1296" y="203"/>
                </a:cubicBezTo>
                <a:cubicBezTo>
                  <a:pt x="1275" y="203"/>
                  <a:pt x="1144" y="2"/>
                  <a:pt x="916" y="2"/>
                </a:cubicBezTo>
                <a:cubicBezTo>
                  <a:pt x="663" y="2"/>
                  <a:pt x="467" y="196"/>
                  <a:pt x="467" y="451"/>
                </a:cubicBez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36" name="TextBox 35"/>
          <p:cNvSpPr txBox="1"/>
          <p:nvPr/>
        </p:nvSpPr>
        <p:spPr>
          <a:xfrm>
            <a:off x="4802237" y="2294870"/>
            <a:ext cx="6192688" cy="2862316"/>
          </a:xfrm>
          <a:prstGeom prst="rect">
            <a:avLst/>
          </a:prstGeom>
          <a:noFill/>
          <a:ln>
            <a:noFill/>
          </a:ln>
        </p:spPr>
        <p:txBody>
          <a:bodyPr wrap="square" lIns="91434" tIns="45717" rIns="91434" bIns="45717">
            <a:spAutoFit/>
          </a:bodyPr>
          <a:lstStyle>
            <a:defPPr>
              <a:defRPr lang="zh-CN"/>
            </a:defPPr>
            <a:lvl1pPr algn="just" eaLnBrk="0" hangingPunct="0">
              <a:defRPr sz="2000">
                <a:solidFill>
                  <a:srgbClr val="595959"/>
                </a:solidFill>
                <a:latin typeface="微软雅黑" panose="020B0503020204020204" pitchFamily="34" charset="-122"/>
                <a:ea typeface="微软雅黑" panose="020B0503020204020204" pitchFamily="34" charset="-122"/>
              </a:defRPr>
            </a:lvl1pPr>
          </a:lstStyle>
          <a:p>
            <a:pPr>
              <a:lnSpc>
                <a:spcPct val="150000"/>
              </a:lnSpc>
            </a:pPr>
            <a:r>
              <a:rPr lang="en-US" altLang="zh-CN" dirty="0">
                <a:solidFill>
                  <a:schemeClr val="tx1"/>
                </a:solidFill>
                <a:latin typeface="+mj-ea"/>
              </a:rPr>
              <a:t>●</a:t>
            </a:r>
            <a:r>
              <a:rPr lang="zh-CN" altLang="en-US" dirty="0">
                <a:solidFill>
                  <a:schemeClr val="tx1"/>
                </a:solidFill>
                <a:latin typeface="+mj-ea"/>
              </a:rPr>
              <a:t>对工作负责任就是信守你的承诺</a:t>
            </a:r>
            <a:endParaRPr lang="en-US" altLang="zh-CN"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只有在工作中认真负责的人才能有自己的</a:t>
            </a:r>
            <a:r>
              <a:rPr lang="zh-CN" altLang="en-US" dirty="0" smtClean="0">
                <a:solidFill>
                  <a:schemeClr val="tx1"/>
                </a:solidFill>
                <a:latin typeface="+mj-ea"/>
              </a:rPr>
              <a:t>立足之地；</a:t>
            </a:r>
            <a:endParaRPr lang="zh-CN" altLang="en-US"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责任给人力量、气魄、毅力；</a:t>
            </a:r>
            <a:endParaRPr lang="zh-CN" altLang="en-US"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责任给人机遇，它会让你脱颖页出、走向成功；</a:t>
            </a:r>
            <a:endParaRPr lang="zh-CN" altLang="en-US"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我们正是通过履行自己的责任为自己带来安宁，为别人创造幸福，这就是我们的荣誉</a:t>
            </a:r>
            <a:r>
              <a:rPr lang="zh-CN" altLang="en-US" dirty="0" smtClean="0">
                <a:solidFill>
                  <a:schemeClr val="tx1"/>
                </a:solidFill>
                <a:latin typeface="+mj-ea"/>
              </a:rPr>
              <a:t>。</a:t>
            </a:r>
            <a:endParaRPr lang="zh-CN" altLang="en-US" dirty="0">
              <a:solidFill>
                <a:schemeClr val="tx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advTm="4232">
        <p14:prism/>
      </p:transition>
    </mc:Choice>
    <mc:Fallback>
      <p:transition spd="slow" advTm="42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1000"/>
                                        <p:tgtEl>
                                          <p:spTgt spid="8"/>
                                        </p:tgtEl>
                                      </p:cBhvr>
                                    </p:animEffect>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2019"/>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8" grpId="0" animBg="1"/>
      <p:bldP spid="9" grpId="0" animBg="1"/>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1">
            <a:lum/>
          </a:blip>
          <a:srcRect/>
          <a:stretch>
            <a:fillRect t="-3000" b="-3000"/>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458" y="897396"/>
            <a:ext cx="4078603" cy="5826579"/>
          </a:xfrm>
          <a:prstGeom prst="rect">
            <a:avLst/>
          </a:prstGeom>
        </p:spPr>
      </p:pic>
      <p:sp>
        <p:nvSpPr>
          <p:cNvPr id="65" name="TextBox 64"/>
          <p:cNvSpPr txBox="1"/>
          <p:nvPr/>
        </p:nvSpPr>
        <p:spPr>
          <a:xfrm>
            <a:off x="4069546" y="2539917"/>
            <a:ext cx="7019455" cy="3477875"/>
          </a:xfrm>
          <a:prstGeom prst="rect">
            <a:avLst/>
          </a:prstGeom>
          <a:noFill/>
        </p:spPr>
        <p:txBody>
          <a:bodyPr wrap="square" lIns="91434" tIns="45717" rIns="91434" bIns="45717" rtlCol="0">
            <a:spAutoFit/>
          </a:bodyPr>
          <a:lstStyle>
            <a:defPPr>
              <a:defRPr lang="zh-CN"/>
            </a:defPPr>
            <a:lvl1pPr algn="just">
              <a:defRPr sz="2200">
                <a:solidFill>
                  <a:schemeClr val="accent1"/>
                </a:solidFill>
                <a:latin typeface="+mn-ea"/>
                <a:ea typeface="+mn-ea"/>
              </a:defRPr>
            </a:lvl1pPr>
          </a:lstStyle>
          <a:p>
            <a:r>
              <a:rPr lang="zh-CN" altLang="en-US" sz="2000" dirty="0"/>
              <a:t>时光飞驰，我自去年</a:t>
            </a:r>
            <a:r>
              <a:rPr lang="en-US" altLang="zh-CN" sz="2000" dirty="0"/>
              <a:t>XX</a:t>
            </a:r>
            <a:r>
              <a:rPr lang="zh-CN" altLang="en-US" sz="2000" dirty="0"/>
              <a:t>月</a:t>
            </a:r>
            <a:r>
              <a:rPr lang="en-US" altLang="zh-CN" sz="2000" dirty="0"/>
              <a:t>XX</a:t>
            </a:r>
            <a:r>
              <a:rPr lang="zh-CN" altLang="en-US" sz="2000" dirty="0"/>
              <a:t>日来到集团公司，转眼已愉快地度过了快六个月。六个月的工作实践，使我收获了很多，也使我体会到了各位领导和同事们的关心，体会到了集团公司大家庭的温暖。我以积极进取的工作热情和踏实勤勉的工作态度，认真履职，大胆负责，较好地完成了领导交办的工作任务。</a:t>
            </a:r>
            <a:endParaRPr lang="en-US" altLang="zh-CN" sz="2000" dirty="0"/>
          </a:p>
          <a:p>
            <a:r>
              <a:rPr lang="zh-CN" altLang="en-US" sz="2000" dirty="0"/>
              <a:t>入职以来，我努力实践着自己的诺言，力争做到更高、更强、更优。下面，我就这六个月的工作情况向各位领导与同事作个简要汇报，以接受大家评议。</a:t>
            </a:r>
            <a:endParaRPr lang="zh-CN" altLang="en-US" sz="2000" dirty="0"/>
          </a:p>
          <a:p>
            <a:endParaRPr lang="en-US" altLang="zh-CN" sz="2000" dirty="0"/>
          </a:p>
          <a:p>
            <a:endParaRPr lang="zh-CN" altLang="en-US" sz="2000" dirty="0"/>
          </a:p>
        </p:txBody>
      </p:sp>
      <p:sp>
        <p:nvSpPr>
          <p:cNvPr id="67" name="TextBox 66"/>
          <p:cNvSpPr txBox="1"/>
          <p:nvPr/>
        </p:nvSpPr>
        <p:spPr>
          <a:xfrm>
            <a:off x="4763928" y="1564759"/>
            <a:ext cx="5688632" cy="646331"/>
          </a:xfrm>
          <a:prstGeom prst="rect">
            <a:avLst/>
          </a:prstGeom>
          <a:noFill/>
        </p:spPr>
        <p:txBody>
          <a:bodyPr wrap="square" lIns="91434" tIns="45717" rIns="91434" bIns="45717" rtlCol="0">
            <a:spAutoFit/>
          </a:bodyPr>
          <a:lstStyle/>
          <a:p>
            <a:r>
              <a:rPr lang="zh-CN" altLang="en-US" sz="3600" b="1" dirty="0">
                <a:solidFill>
                  <a:srgbClr val="0A97A6"/>
                </a:solidFill>
                <a:latin typeface="+mn-ea"/>
                <a:ea typeface="+mn-ea"/>
              </a:rPr>
              <a:t>前言</a:t>
            </a:r>
            <a:endParaRPr lang="zh-CN" altLang="en-US" sz="3600" b="1" dirty="0">
              <a:solidFill>
                <a:srgbClr val="0A97A6"/>
              </a:solidFill>
              <a:latin typeface="+mn-ea"/>
              <a:ea typeface="+mn-ea"/>
            </a:endParaRPr>
          </a:p>
        </p:txBody>
      </p:sp>
      <p:sp>
        <p:nvSpPr>
          <p:cNvPr id="68" name="Rectangle 9"/>
          <p:cNvSpPr>
            <a:spLocks noChangeArrowheads="1"/>
          </p:cNvSpPr>
          <p:nvPr/>
        </p:nvSpPr>
        <p:spPr bwMode="auto">
          <a:xfrm>
            <a:off x="-37" y="6732000"/>
            <a:ext cx="12196800" cy="126000"/>
          </a:xfrm>
          <a:prstGeom prst="rect">
            <a:avLst/>
          </a:prstGeom>
          <a:solidFill>
            <a:srgbClr val="0A97A6"/>
          </a:solidFill>
          <a:ln>
            <a:noFill/>
          </a:ln>
        </p:spPr>
        <p:txBody>
          <a:bodyPr vert="horz" wrap="square" lIns="91434" tIns="45717" rIns="91434" bIns="45717" numCol="1" anchor="t" anchorCtr="0" compatLnSpc="1"/>
          <a:lstStyle/>
          <a:p>
            <a:endParaRPr lang="zh-CN" altLang="en-US"/>
          </a:p>
        </p:txBody>
      </p:sp>
      <p:grpSp>
        <p:nvGrpSpPr>
          <p:cNvPr id="69" name="Group 10"/>
          <p:cNvGrpSpPr/>
          <p:nvPr/>
        </p:nvGrpSpPr>
        <p:grpSpPr bwMode="auto">
          <a:xfrm>
            <a:off x="4226173" y="1623850"/>
            <a:ext cx="533094" cy="533092"/>
            <a:chOff x="0" y="0"/>
            <a:chExt cx="2494" cy="2494"/>
          </a:xfrm>
          <a:solidFill>
            <a:srgbClr val="0A97A6"/>
          </a:solidFill>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100"/>
            </a:p>
          </p:txBody>
        </p:sp>
        <p:sp>
          <p:nvSpPr>
            <p:cNvPr id="71" name="AutoShape 12"/>
            <p:cNvSpPr>
              <a:spLocks noChangeArrowheads="1"/>
            </p:cNvSpPr>
            <p:nvPr/>
          </p:nvSpPr>
          <p:spPr bwMode="auto">
            <a:xfrm rot="5400000">
              <a:off x="646" y="574"/>
              <a:ext cx="1632" cy="1283"/>
            </a:xfrm>
            <a:prstGeom prst="triangle">
              <a:avLst>
                <a:gd name="adj" fmla="val 50000"/>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100"/>
            </a:p>
          </p:txBody>
        </p:sp>
      </p:grpSp>
      <p:cxnSp>
        <p:nvCxnSpPr>
          <p:cNvPr id="72" name="直接连接符 71"/>
          <p:cNvCxnSpPr/>
          <p:nvPr/>
        </p:nvCxnSpPr>
        <p:spPr bwMode="auto">
          <a:xfrm>
            <a:off x="4232794" y="2343980"/>
            <a:ext cx="6958798" cy="0"/>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360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500" fill="hold"/>
                                        <p:tgtEl>
                                          <p:spTgt spid="69"/>
                                        </p:tgtEl>
                                        <p:attrNameLst>
                                          <p:attrName>ppt_w</p:attrName>
                                        </p:attrNameLst>
                                      </p:cBhvr>
                                      <p:tavLst>
                                        <p:tav tm="0">
                                          <p:val>
                                            <p:fltVal val="0"/>
                                          </p:val>
                                        </p:tav>
                                        <p:tav tm="100000">
                                          <p:val>
                                            <p:strVal val="#ppt_w"/>
                                          </p:val>
                                        </p:tav>
                                      </p:tavLst>
                                    </p:anim>
                                    <p:anim calcmode="lin" valueType="num">
                                      <p:cBhvr>
                                        <p:cTn id="14" dur="500" fill="hold"/>
                                        <p:tgtEl>
                                          <p:spTgt spid="69"/>
                                        </p:tgtEl>
                                        <p:attrNameLst>
                                          <p:attrName>ppt_h</p:attrName>
                                        </p:attrNameLst>
                                      </p:cBhvr>
                                      <p:tavLst>
                                        <p:tav tm="0">
                                          <p:val>
                                            <p:fltVal val="0"/>
                                          </p:val>
                                        </p:tav>
                                        <p:tav tm="100000">
                                          <p:val>
                                            <p:strVal val="#ppt_h"/>
                                          </p:val>
                                        </p:tav>
                                      </p:tavLst>
                                    </p:anim>
                                    <p:anim calcmode="lin" valueType="num">
                                      <p:cBhvr>
                                        <p:cTn id="15" dur="500" fill="hold"/>
                                        <p:tgtEl>
                                          <p:spTgt spid="69"/>
                                        </p:tgtEl>
                                        <p:attrNameLst>
                                          <p:attrName>style.rotation</p:attrName>
                                        </p:attrNameLst>
                                      </p:cBhvr>
                                      <p:tavLst>
                                        <p:tav tm="0">
                                          <p:val>
                                            <p:fltVal val="90"/>
                                          </p:val>
                                        </p:tav>
                                        <p:tav tm="100000">
                                          <p:val>
                                            <p:fltVal val="0"/>
                                          </p:val>
                                        </p:tav>
                                      </p:tavLst>
                                    </p:anim>
                                    <p:animEffect transition="in" filter="fade">
                                      <p:cBhvr>
                                        <p:cTn id="16" dur="500"/>
                                        <p:tgtEl>
                                          <p:spTgt spid="69"/>
                                        </p:tgtEl>
                                      </p:cBhvr>
                                    </p:animEffect>
                                  </p:childTnLst>
                                </p:cTn>
                              </p:par>
                              <p:par>
                                <p:cTn id="17" presetID="8" presetClass="emph" presetSubtype="0" fill="hold" nodeType="withEffect">
                                  <p:stCondLst>
                                    <p:cond delay="0"/>
                                  </p:stCondLst>
                                  <p:childTnLst>
                                    <p:animRot by="21600000">
                                      <p:cBhvr>
                                        <p:cTn id="18" dur="500" fill="hold"/>
                                        <p:tgtEl>
                                          <p:spTgt spid="69"/>
                                        </p:tgtEl>
                                        <p:attrNameLst>
                                          <p:attrName>r</p:attrName>
                                        </p:attrNameLst>
                                      </p:cBhvr>
                                    </p:animRot>
                                  </p:childTnLst>
                                </p:cTn>
                              </p:par>
                            </p:childTnLst>
                          </p:cTn>
                        </p:par>
                        <p:par>
                          <p:cTn id="19" fill="hold">
                            <p:stCondLst>
                              <p:cond delay="1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7"/>
                                        </p:tgtEl>
                                        <p:attrNameLst>
                                          <p:attrName>style.visibility</p:attrName>
                                        </p:attrNameLst>
                                      </p:cBhvr>
                                      <p:to>
                                        <p:strVal val="visible"/>
                                      </p:to>
                                    </p:set>
                                    <p:anim by="(-#ppt_w*2)" calcmode="lin" valueType="num">
                                      <p:cBhvr rctx="PPT">
                                        <p:cTn id="22" dur="250" autoRev="1" fill="hold">
                                          <p:stCondLst>
                                            <p:cond delay="0"/>
                                          </p:stCondLst>
                                        </p:cTn>
                                        <p:tgtEl>
                                          <p:spTgt spid="67"/>
                                        </p:tgtEl>
                                        <p:attrNameLst>
                                          <p:attrName>ppt_w</p:attrName>
                                        </p:attrNameLst>
                                      </p:cBhvr>
                                    </p:anim>
                                    <p:anim by="(#ppt_w*0.50)" calcmode="lin" valueType="num">
                                      <p:cBhvr>
                                        <p:cTn id="23" dur="250" decel="50000" autoRev="1" fill="hold">
                                          <p:stCondLst>
                                            <p:cond delay="0"/>
                                          </p:stCondLst>
                                        </p:cTn>
                                        <p:tgtEl>
                                          <p:spTgt spid="67"/>
                                        </p:tgtEl>
                                        <p:attrNameLst>
                                          <p:attrName>ppt_x</p:attrName>
                                        </p:attrNameLst>
                                      </p:cBhvr>
                                    </p:anim>
                                    <p:anim from="(-#ppt_h/2)" to="(#ppt_y)" calcmode="lin" valueType="num">
                                      <p:cBhvr>
                                        <p:cTn id="24" dur="500" fill="hold">
                                          <p:stCondLst>
                                            <p:cond delay="0"/>
                                          </p:stCondLst>
                                        </p:cTn>
                                        <p:tgtEl>
                                          <p:spTgt spid="67"/>
                                        </p:tgtEl>
                                        <p:attrNameLst>
                                          <p:attrName>ppt_y</p:attrName>
                                        </p:attrNameLst>
                                      </p:cBhvr>
                                    </p:anim>
                                    <p:animRot by="21600000">
                                      <p:cBhvr>
                                        <p:cTn id="25" dur="500" fill="hold">
                                          <p:stCondLst>
                                            <p:cond delay="0"/>
                                          </p:stCondLst>
                                        </p:cTn>
                                        <p:tgtEl>
                                          <p:spTgt spid="67"/>
                                        </p:tgtEl>
                                        <p:attrNameLst>
                                          <p:attrName>r</p:attrName>
                                        </p:attrNameLst>
                                      </p:cBhvr>
                                    </p:animRot>
                                  </p:childTnLst>
                                </p:cTn>
                              </p:par>
                            </p:childTnLst>
                          </p:cTn>
                        </p:par>
                        <p:par>
                          <p:cTn id="26" fill="hold">
                            <p:stCondLst>
                              <p:cond delay="1549"/>
                            </p:stCondLst>
                            <p:childTnLst>
                              <p:par>
                                <p:cTn id="27" presetID="22" presetClass="entr" presetSubtype="8"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400"/>
                                        <p:tgtEl>
                                          <p:spTgt spid="72"/>
                                        </p:tgtEl>
                                      </p:cBhvr>
                                    </p:animEffect>
                                  </p:childTnLst>
                                </p:cTn>
                              </p:par>
                            </p:childTnLst>
                          </p:cTn>
                        </p:par>
                        <p:par>
                          <p:cTn id="30" fill="hold">
                            <p:stCondLst>
                              <p:cond delay="2049"/>
                            </p:stCondLst>
                            <p:childTnLst>
                              <p:par>
                                <p:cTn id="31" presetID="22" presetClass="entr" presetSubtype="1"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up)">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企业文化的理解</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8" name="Oval 5"/>
          <p:cNvSpPr>
            <a:spLocks noChangeArrowheads="1"/>
          </p:cNvSpPr>
          <p:nvPr/>
        </p:nvSpPr>
        <p:spPr bwMode="auto">
          <a:xfrm>
            <a:off x="4298193" y="1681741"/>
            <a:ext cx="1574514" cy="1564299"/>
          </a:xfrm>
          <a:prstGeom prst="ellipse">
            <a:avLst/>
          </a:prstGeom>
          <a:solidFill>
            <a:schemeClr val="tx1"/>
          </a:solidFill>
          <a:ln w="38100" cap="flat">
            <a:solidFill>
              <a:schemeClr val="accent2"/>
            </a:solidFill>
            <a:prstDash val="solid"/>
            <a:miter lim="800000"/>
          </a:ln>
        </p:spPr>
        <p:txBody>
          <a:bodyPr vert="horz" wrap="square" lIns="91434" tIns="45717" rIns="91434" bIns="45717" numCol="1" anchor="t" anchorCtr="0" compatLnSpc="1"/>
          <a:lstStyle/>
          <a:p>
            <a:endParaRPr lang="zh-CN" altLang="en-US"/>
          </a:p>
        </p:txBody>
      </p:sp>
      <p:sp>
        <p:nvSpPr>
          <p:cNvPr id="9" name="Oval 6"/>
          <p:cNvSpPr>
            <a:spLocks noChangeArrowheads="1"/>
          </p:cNvSpPr>
          <p:nvPr/>
        </p:nvSpPr>
        <p:spPr bwMode="auto">
          <a:xfrm>
            <a:off x="4968177" y="3150553"/>
            <a:ext cx="1574514" cy="1564299"/>
          </a:xfrm>
          <a:prstGeom prst="ellipse">
            <a:avLst/>
          </a:prstGeom>
          <a:solidFill>
            <a:schemeClr val="bg1"/>
          </a:solidFill>
          <a:ln w="38100" cap="flat">
            <a:solidFill>
              <a:schemeClr val="accent2"/>
            </a:solidFill>
            <a:prstDash val="solid"/>
            <a:miter lim="800000"/>
          </a:ln>
        </p:spPr>
        <p:txBody>
          <a:bodyPr vert="horz" wrap="square" lIns="91434" tIns="45717" rIns="91434" bIns="45717" numCol="1" anchor="t" anchorCtr="0" compatLnSpc="1"/>
          <a:lstStyle/>
          <a:p>
            <a:endParaRPr lang="zh-CN" altLang="en-US"/>
          </a:p>
        </p:txBody>
      </p:sp>
      <p:sp>
        <p:nvSpPr>
          <p:cNvPr id="10" name="Oval 7"/>
          <p:cNvSpPr>
            <a:spLocks noChangeArrowheads="1"/>
          </p:cNvSpPr>
          <p:nvPr/>
        </p:nvSpPr>
        <p:spPr bwMode="auto">
          <a:xfrm>
            <a:off x="4298193" y="4617023"/>
            <a:ext cx="1574514" cy="1564299"/>
          </a:xfrm>
          <a:prstGeom prst="ellipse">
            <a:avLst/>
          </a:prstGeom>
          <a:solidFill>
            <a:schemeClr val="bg2"/>
          </a:solidFill>
          <a:ln w="38100" cap="flat">
            <a:solidFill>
              <a:schemeClr val="accent2"/>
            </a:solidFill>
            <a:prstDash val="solid"/>
            <a:miter lim="800000"/>
          </a:ln>
        </p:spPr>
        <p:txBody>
          <a:bodyPr vert="horz" wrap="square" lIns="91434" tIns="45717" rIns="91434" bIns="45717" numCol="1" anchor="t" anchorCtr="0" compatLnSpc="1"/>
          <a:lstStyle/>
          <a:p>
            <a:endParaRPr lang="zh-CN" altLang="en-US"/>
          </a:p>
        </p:txBody>
      </p:sp>
      <p:sp>
        <p:nvSpPr>
          <p:cNvPr id="11" name="Freeform 10"/>
          <p:cNvSpPr>
            <a:spLocks noEditPoints="1"/>
          </p:cNvSpPr>
          <p:nvPr/>
        </p:nvSpPr>
        <p:spPr bwMode="auto">
          <a:xfrm>
            <a:off x="5964473" y="2290485"/>
            <a:ext cx="365445"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12" name="Freeform 11"/>
          <p:cNvSpPr>
            <a:spLocks noEditPoints="1"/>
          </p:cNvSpPr>
          <p:nvPr/>
        </p:nvSpPr>
        <p:spPr bwMode="auto">
          <a:xfrm>
            <a:off x="4523517" y="3728895"/>
            <a:ext cx="365445" cy="363104"/>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13" name="Freeform 12"/>
          <p:cNvSpPr>
            <a:spLocks noEditPoints="1"/>
          </p:cNvSpPr>
          <p:nvPr/>
        </p:nvSpPr>
        <p:spPr bwMode="auto">
          <a:xfrm>
            <a:off x="5964473" y="5235191"/>
            <a:ext cx="365445"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14" name="TextBox 13"/>
          <p:cNvSpPr txBox="1"/>
          <p:nvPr/>
        </p:nvSpPr>
        <p:spPr>
          <a:xfrm flipH="1">
            <a:off x="4534722" y="2002225"/>
            <a:ext cx="1116760" cy="923331"/>
          </a:xfrm>
          <a:prstGeom prst="rect">
            <a:avLst/>
          </a:prstGeom>
          <a:noFill/>
        </p:spPr>
        <p:txBody>
          <a:bodyPr wrap="square" lIns="91434" tIns="45717" rIns="91434" bIns="45717" rtlCol="0">
            <a:spAutoFit/>
          </a:bodyPr>
          <a:lstStyle/>
          <a:p>
            <a:pPr algn="ctr"/>
            <a:r>
              <a:rPr lang="en-US" altLang="zh-CN" sz="5300" dirty="0">
                <a:solidFill>
                  <a:schemeClr val="accent2"/>
                </a:solidFill>
                <a:latin typeface="+mn-ea"/>
                <a:ea typeface="+mn-ea"/>
              </a:rPr>
              <a:t>01</a:t>
            </a:r>
            <a:endParaRPr lang="en-US" altLang="zh-CN" sz="5300" dirty="0">
              <a:solidFill>
                <a:schemeClr val="accent2"/>
              </a:solidFill>
              <a:latin typeface="+mn-ea"/>
              <a:ea typeface="+mn-ea"/>
            </a:endParaRPr>
          </a:p>
        </p:txBody>
      </p:sp>
      <p:sp>
        <p:nvSpPr>
          <p:cNvPr id="15" name="TextBox 14"/>
          <p:cNvSpPr txBox="1"/>
          <p:nvPr/>
        </p:nvSpPr>
        <p:spPr>
          <a:xfrm flipH="1">
            <a:off x="5213159" y="3471037"/>
            <a:ext cx="1116760" cy="923331"/>
          </a:xfrm>
          <a:prstGeom prst="rect">
            <a:avLst/>
          </a:prstGeom>
          <a:noFill/>
        </p:spPr>
        <p:txBody>
          <a:bodyPr wrap="square" lIns="91434" tIns="45717" rIns="91434" bIns="45717" rtlCol="0">
            <a:spAutoFit/>
          </a:bodyPr>
          <a:lstStyle/>
          <a:p>
            <a:pPr algn="ctr"/>
            <a:r>
              <a:rPr lang="en-US" altLang="zh-CN" sz="5300" dirty="0">
                <a:solidFill>
                  <a:schemeClr val="accent2"/>
                </a:solidFill>
                <a:latin typeface="+mn-ea"/>
                <a:ea typeface="+mn-ea"/>
              </a:rPr>
              <a:t>02</a:t>
            </a:r>
            <a:endParaRPr lang="en-US" altLang="zh-CN" sz="5300" dirty="0">
              <a:solidFill>
                <a:schemeClr val="accent2"/>
              </a:solidFill>
              <a:latin typeface="+mn-ea"/>
              <a:ea typeface="+mn-ea"/>
            </a:endParaRPr>
          </a:p>
        </p:txBody>
      </p:sp>
      <p:sp>
        <p:nvSpPr>
          <p:cNvPr id="16" name="TextBox 15"/>
          <p:cNvSpPr txBox="1"/>
          <p:nvPr/>
        </p:nvSpPr>
        <p:spPr>
          <a:xfrm flipH="1">
            <a:off x="4547207" y="4955077"/>
            <a:ext cx="1116760" cy="923331"/>
          </a:xfrm>
          <a:prstGeom prst="rect">
            <a:avLst/>
          </a:prstGeom>
          <a:noFill/>
        </p:spPr>
        <p:txBody>
          <a:bodyPr wrap="square" lIns="91434" tIns="45717" rIns="91434" bIns="45717" rtlCol="0">
            <a:spAutoFit/>
          </a:bodyPr>
          <a:lstStyle/>
          <a:p>
            <a:pPr algn="ctr"/>
            <a:r>
              <a:rPr lang="en-US" altLang="zh-CN" sz="5300" dirty="0">
                <a:solidFill>
                  <a:schemeClr val="accent2"/>
                </a:solidFill>
                <a:latin typeface="+mn-ea"/>
                <a:ea typeface="+mn-ea"/>
              </a:rPr>
              <a:t>03</a:t>
            </a:r>
            <a:endParaRPr lang="en-US" altLang="zh-CN" sz="5300" dirty="0">
              <a:solidFill>
                <a:schemeClr val="accent2"/>
              </a:solidFill>
              <a:latin typeface="+mn-ea"/>
              <a:ea typeface="+mn-ea"/>
            </a:endParaRPr>
          </a:p>
        </p:txBody>
      </p:sp>
      <p:sp>
        <p:nvSpPr>
          <p:cNvPr id="17" name="TextBox 16"/>
          <p:cNvSpPr txBox="1"/>
          <p:nvPr/>
        </p:nvSpPr>
        <p:spPr>
          <a:xfrm>
            <a:off x="6542091" y="2132856"/>
            <a:ext cx="4812874" cy="1200323"/>
          </a:xfrm>
          <a:prstGeom prst="rect">
            <a:avLst/>
          </a:prstGeom>
          <a:noFill/>
        </p:spPr>
        <p:txBody>
          <a:bodyPr wrap="square" lIns="91434" tIns="45717" rIns="91434" bIns="45717" rtlCol="0">
            <a:spAutoFit/>
          </a:bodyPr>
          <a:lstStyle/>
          <a:p>
            <a:pPr algn="just"/>
            <a:r>
              <a:rPr lang="zh-CN" altLang="en-US" dirty="0" smtClean="0">
                <a:solidFill>
                  <a:schemeClr val="accent1"/>
                </a:solidFill>
                <a:latin typeface="+mj-ea"/>
                <a:ea typeface="+mj-ea"/>
              </a:rPr>
              <a:t>企业承担着自己应尽的社会责任，企业在创造利润的同时也在为社会增进福利，为员工提供了工作机会。企业的目标与社会需求，与员工的需求是相一致的。</a:t>
            </a:r>
            <a:endParaRPr lang="zh-CN" altLang="en-US" dirty="0">
              <a:solidFill>
                <a:schemeClr val="accent1"/>
              </a:solidFill>
              <a:latin typeface="+mj-ea"/>
              <a:ea typeface="+mj-ea"/>
            </a:endParaRPr>
          </a:p>
        </p:txBody>
      </p:sp>
      <p:sp>
        <p:nvSpPr>
          <p:cNvPr id="18" name="矩形 17"/>
          <p:cNvSpPr/>
          <p:nvPr/>
        </p:nvSpPr>
        <p:spPr>
          <a:xfrm>
            <a:off x="6549637" y="1628173"/>
            <a:ext cx="1107984" cy="369326"/>
          </a:xfrm>
          <a:prstGeom prst="rect">
            <a:avLst/>
          </a:prstGeom>
        </p:spPr>
        <p:txBody>
          <a:bodyPr wrap="none" lIns="91434" tIns="45717" rIns="91434" bIns="45717">
            <a:spAutoFit/>
          </a:bodyPr>
          <a:lstStyle/>
          <a:p>
            <a:r>
              <a:rPr lang="zh-CN" altLang="en-US" b="1" dirty="0">
                <a:solidFill>
                  <a:schemeClr val="accent1"/>
                </a:solidFill>
                <a:latin typeface="+mj-ea"/>
                <a:ea typeface="+mj-ea"/>
              </a:rPr>
              <a:t>社会责任</a:t>
            </a:r>
            <a:endParaRPr lang="zh-CN" altLang="en-US" b="1" dirty="0">
              <a:solidFill>
                <a:schemeClr val="accent1"/>
              </a:solidFill>
              <a:latin typeface="+mj-ea"/>
              <a:ea typeface="+mj-ea"/>
            </a:endParaRPr>
          </a:p>
        </p:txBody>
      </p:sp>
      <p:sp>
        <p:nvSpPr>
          <p:cNvPr id="19" name="TextBox 18"/>
          <p:cNvSpPr txBox="1"/>
          <p:nvPr/>
        </p:nvSpPr>
        <p:spPr>
          <a:xfrm>
            <a:off x="708407" y="3704679"/>
            <a:ext cx="3589786" cy="923324"/>
          </a:xfrm>
          <a:prstGeom prst="rect">
            <a:avLst/>
          </a:prstGeom>
          <a:noFill/>
        </p:spPr>
        <p:txBody>
          <a:bodyPr wrap="square" lIns="91434" tIns="45717" rIns="91434" bIns="45717" rtlCol="0">
            <a:spAutoFit/>
          </a:bodyPr>
          <a:lstStyle/>
          <a:p>
            <a:pPr algn="just"/>
            <a:r>
              <a:rPr lang="zh-CN" altLang="en-US" dirty="0" smtClean="0">
                <a:solidFill>
                  <a:schemeClr val="accent1"/>
                </a:solidFill>
                <a:latin typeface="+mj-ea"/>
                <a:ea typeface="+mj-ea"/>
              </a:rPr>
              <a:t>以务实的精神，积极开拓进取，实现财富的共享，实现知识的共享。</a:t>
            </a:r>
            <a:endParaRPr lang="zh-CN" altLang="en-US" dirty="0">
              <a:solidFill>
                <a:schemeClr val="accent1"/>
              </a:solidFill>
              <a:latin typeface="+mj-ea"/>
              <a:ea typeface="+mj-ea"/>
            </a:endParaRPr>
          </a:p>
        </p:txBody>
      </p:sp>
      <p:sp>
        <p:nvSpPr>
          <p:cNvPr id="20" name="矩形 19"/>
          <p:cNvSpPr/>
          <p:nvPr/>
        </p:nvSpPr>
        <p:spPr>
          <a:xfrm>
            <a:off x="708406" y="3199997"/>
            <a:ext cx="2031313" cy="369326"/>
          </a:xfrm>
          <a:prstGeom prst="rect">
            <a:avLst/>
          </a:prstGeom>
        </p:spPr>
        <p:txBody>
          <a:bodyPr wrap="none" lIns="91434" tIns="45717" rIns="91434" bIns="45717">
            <a:spAutoFit/>
          </a:bodyPr>
          <a:lstStyle/>
          <a:p>
            <a:r>
              <a:rPr lang="zh-CN" altLang="en-US" b="1" dirty="0">
                <a:solidFill>
                  <a:schemeClr val="accent1"/>
                </a:solidFill>
                <a:latin typeface="+mj-ea"/>
                <a:ea typeface="+mj-ea"/>
              </a:rPr>
              <a:t>求实、进取、共享</a:t>
            </a:r>
            <a:endParaRPr lang="zh-CN" altLang="en-US" b="1" dirty="0">
              <a:solidFill>
                <a:schemeClr val="accent1"/>
              </a:solidFill>
              <a:latin typeface="+mj-ea"/>
              <a:ea typeface="+mj-ea"/>
            </a:endParaRPr>
          </a:p>
        </p:txBody>
      </p:sp>
      <p:sp>
        <p:nvSpPr>
          <p:cNvPr id="21" name="TextBox 20"/>
          <p:cNvSpPr txBox="1"/>
          <p:nvPr/>
        </p:nvSpPr>
        <p:spPr>
          <a:xfrm>
            <a:off x="6542091" y="5219535"/>
            <a:ext cx="4812874" cy="923324"/>
          </a:xfrm>
          <a:prstGeom prst="rect">
            <a:avLst/>
          </a:prstGeom>
          <a:noFill/>
        </p:spPr>
        <p:txBody>
          <a:bodyPr wrap="square" lIns="91434" tIns="45717" rIns="91434" bIns="45717" rtlCol="0">
            <a:spAutoFit/>
          </a:bodyPr>
          <a:lstStyle/>
          <a:p>
            <a:pPr algn="just"/>
            <a:r>
              <a:rPr lang="zh-CN" altLang="en-US" dirty="0" smtClean="0">
                <a:solidFill>
                  <a:schemeClr val="accent1"/>
                </a:solidFill>
                <a:latin typeface="+mj-ea"/>
                <a:ea typeface="+mj-ea"/>
              </a:rPr>
              <a:t>以专业高效的服务服务精神为依托，以创新的技术为手段，实现企业与客户的共赢，企业与员工的共赢，企业与社会的共赢。</a:t>
            </a:r>
            <a:endParaRPr lang="zh-CN" altLang="en-US" dirty="0">
              <a:solidFill>
                <a:schemeClr val="accent1"/>
              </a:solidFill>
              <a:latin typeface="+mj-ea"/>
              <a:ea typeface="+mj-ea"/>
            </a:endParaRPr>
          </a:p>
        </p:txBody>
      </p:sp>
      <p:sp>
        <p:nvSpPr>
          <p:cNvPr id="22" name="矩形 21"/>
          <p:cNvSpPr/>
          <p:nvPr/>
        </p:nvSpPr>
        <p:spPr>
          <a:xfrm>
            <a:off x="6549637" y="4714853"/>
            <a:ext cx="2723810" cy="369326"/>
          </a:xfrm>
          <a:prstGeom prst="rect">
            <a:avLst/>
          </a:prstGeom>
        </p:spPr>
        <p:txBody>
          <a:bodyPr wrap="none" lIns="91434" tIns="45717" rIns="91434" bIns="45717">
            <a:spAutoFit/>
          </a:bodyPr>
          <a:lstStyle/>
          <a:p>
            <a:r>
              <a:rPr lang="zh-CN" altLang="en-US" b="1" dirty="0">
                <a:solidFill>
                  <a:schemeClr val="accent1"/>
                </a:solidFill>
                <a:latin typeface="+mj-ea"/>
                <a:ea typeface="+mj-ea"/>
              </a:rPr>
              <a:t>专业、高效、创新、共赢</a:t>
            </a:r>
            <a:endParaRPr lang="zh-CN" altLang="en-US" b="1" dirty="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advTm="8899">
        <p14:prism dir="d"/>
      </p:transition>
    </mc:Choice>
    <mc:Fallback>
      <p:transition spd="slow" advTm="88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39"/>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539"/>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90"/>
                                          </p:val>
                                        </p:tav>
                                        <p:tav tm="100000">
                                          <p:val>
                                            <p:fltVal val="0"/>
                                          </p:val>
                                        </p:tav>
                                      </p:tavLst>
                                    </p:anim>
                                    <p:animEffect transition="in" filter="fade">
                                      <p:cBhvr>
                                        <p:cTn id="35" dur="500"/>
                                        <p:tgtEl>
                                          <p:spTgt spid="14"/>
                                        </p:tgtEl>
                                      </p:cBhvr>
                                    </p:animEffect>
                                  </p:childTnLst>
                                </p:cTn>
                              </p:par>
                            </p:childTnLst>
                          </p:cTn>
                        </p:par>
                        <p:par>
                          <p:cTn id="36" fill="hold">
                            <p:stCondLst>
                              <p:cond delay="2039"/>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300"/>
                                        <p:tgtEl>
                                          <p:spTgt spid="11"/>
                                        </p:tgtEl>
                                        <p:attrNameLst>
                                          <p:attrName>ppt_x</p:attrName>
                                        </p:attrNameLst>
                                      </p:cBhvr>
                                      <p:tavLst>
                                        <p:tav tm="0">
                                          <p:val>
                                            <p:strVal val="#ppt_x-#ppt_w*1.125000"/>
                                          </p:val>
                                        </p:tav>
                                        <p:tav tm="100000">
                                          <p:val>
                                            <p:strVal val="#ppt_x"/>
                                          </p:val>
                                        </p:tav>
                                      </p:tavLst>
                                    </p:anim>
                                    <p:animEffect transition="in" filter="wipe(right)">
                                      <p:cBhvr>
                                        <p:cTn id="40" dur="300"/>
                                        <p:tgtEl>
                                          <p:spTgt spid="11"/>
                                        </p:tgtEl>
                                      </p:cBhvr>
                                    </p:animEffect>
                                  </p:childTnLst>
                                </p:cTn>
                              </p:par>
                            </p:childTnLst>
                          </p:cTn>
                        </p:par>
                        <p:par>
                          <p:cTn id="41" fill="hold">
                            <p:stCondLst>
                              <p:cond delay="2539"/>
                            </p:stCondLst>
                            <p:childTnLst>
                              <p:par>
                                <p:cTn id="42" presetID="31"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400" fill="hold"/>
                                        <p:tgtEl>
                                          <p:spTgt spid="18"/>
                                        </p:tgtEl>
                                        <p:attrNameLst>
                                          <p:attrName>ppt_w</p:attrName>
                                        </p:attrNameLst>
                                      </p:cBhvr>
                                      <p:tavLst>
                                        <p:tav tm="0">
                                          <p:val>
                                            <p:fltVal val="0"/>
                                          </p:val>
                                        </p:tav>
                                        <p:tav tm="100000">
                                          <p:val>
                                            <p:strVal val="#ppt_w"/>
                                          </p:val>
                                        </p:tav>
                                      </p:tavLst>
                                    </p:anim>
                                    <p:anim calcmode="lin" valueType="num">
                                      <p:cBhvr>
                                        <p:cTn id="45" dur="400" fill="hold"/>
                                        <p:tgtEl>
                                          <p:spTgt spid="18"/>
                                        </p:tgtEl>
                                        <p:attrNameLst>
                                          <p:attrName>ppt_h</p:attrName>
                                        </p:attrNameLst>
                                      </p:cBhvr>
                                      <p:tavLst>
                                        <p:tav tm="0">
                                          <p:val>
                                            <p:fltVal val="0"/>
                                          </p:val>
                                        </p:tav>
                                        <p:tav tm="100000">
                                          <p:val>
                                            <p:strVal val="#ppt_h"/>
                                          </p:val>
                                        </p:tav>
                                      </p:tavLst>
                                    </p:anim>
                                    <p:anim calcmode="lin" valueType="num">
                                      <p:cBhvr>
                                        <p:cTn id="46" dur="400" fill="hold"/>
                                        <p:tgtEl>
                                          <p:spTgt spid="18"/>
                                        </p:tgtEl>
                                        <p:attrNameLst>
                                          <p:attrName>style.rotation</p:attrName>
                                        </p:attrNameLst>
                                      </p:cBhvr>
                                      <p:tavLst>
                                        <p:tav tm="0">
                                          <p:val>
                                            <p:fltVal val="90"/>
                                          </p:val>
                                        </p:tav>
                                        <p:tav tm="100000">
                                          <p:val>
                                            <p:fltVal val="0"/>
                                          </p:val>
                                        </p:tav>
                                      </p:tavLst>
                                    </p:anim>
                                    <p:animEffect transition="in" filter="fade">
                                      <p:cBhvr>
                                        <p:cTn id="47" dur="400"/>
                                        <p:tgtEl>
                                          <p:spTgt spid="18"/>
                                        </p:tgtEl>
                                      </p:cBhvr>
                                    </p:animEffect>
                                  </p:childTnLst>
                                </p:cTn>
                              </p:par>
                            </p:childTnLst>
                          </p:cTn>
                        </p:par>
                        <p:par>
                          <p:cTn id="48" fill="hold">
                            <p:stCondLst>
                              <p:cond delay="3039"/>
                            </p:stCondLst>
                            <p:childTnLst>
                              <p:par>
                                <p:cTn id="49" presetID="22"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3539"/>
                            </p:stCondLst>
                            <p:childTnLst>
                              <p:par>
                                <p:cTn id="53" presetID="2" presetClass="entr" presetSubtype="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par>
                          <p:cTn id="57" fill="hold">
                            <p:stCondLst>
                              <p:cond delay="4039"/>
                            </p:stCondLst>
                            <p:childTnLst>
                              <p:par>
                                <p:cTn id="58" presetID="31"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90"/>
                                          </p:val>
                                        </p:tav>
                                        <p:tav tm="100000">
                                          <p:val>
                                            <p:fltVal val="0"/>
                                          </p:val>
                                        </p:tav>
                                      </p:tavLst>
                                    </p:anim>
                                    <p:animEffect transition="in" filter="fade">
                                      <p:cBhvr>
                                        <p:cTn id="63" dur="500"/>
                                        <p:tgtEl>
                                          <p:spTgt spid="15"/>
                                        </p:tgtEl>
                                      </p:cBhvr>
                                    </p:animEffect>
                                  </p:childTnLst>
                                </p:cTn>
                              </p:par>
                            </p:childTnLst>
                          </p:cTn>
                        </p:par>
                        <p:par>
                          <p:cTn id="64" fill="hold">
                            <p:stCondLst>
                              <p:cond delay="4539"/>
                            </p:stCondLst>
                            <p:childTnLst>
                              <p:par>
                                <p:cTn id="65" presetID="12" presetClass="entr" presetSubtype="2"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300"/>
                                        <p:tgtEl>
                                          <p:spTgt spid="12"/>
                                        </p:tgtEl>
                                        <p:attrNameLst>
                                          <p:attrName>ppt_x</p:attrName>
                                        </p:attrNameLst>
                                      </p:cBhvr>
                                      <p:tavLst>
                                        <p:tav tm="0">
                                          <p:val>
                                            <p:strVal val="#ppt_x+#ppt_w*1.125000"/>
                                          </p:val>
                                        </p:tav>
                                        <p:tav tm="100000">
                                          <p:val>
                                            <p:strVal val="#ppt_x"/>
                                          </p:val>
                                        </p:tav>
                                      </p:tavLst>
                                    </p:anim>
                                    <p:animEffect transition="in" filter="wipe(left)">
                                      <p:cBhvr>
                                        <p:cTn id="68" dur="300"/>
                                        <p:tgtEl>
                                          <p:spTgt spid="12"/>
                                        </p:tgtEl>
                                      </p:cBhvr>
                                    </p:animEffect>
                                  </p:childTnLst>
                                </p:cTn>
                              </p:par>
                            </p:childTnLst>
                          </p:cTn>
                        </p:par>
                        <p:par>
                          <p:cTn id="69" fill="hold">
                            <p:stCondLst>
                              <p:cond delay="5039"/>
                            </p:stCondLst>
                            <p:childTnLst>
                              <p:par>
                                <p:cTn id="70" presetID="31"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400" fill="hold"/>
                                        <p:tgtEl>
                                          <p:spTgt spid="20"/>
                                        </p:tgtEl>
                                        <p:attrNameLst>
                                          <p:attrName>ppt_w</p:attrName>
                                        </p:attrNameLst>
                                      </p:cBhvr>
                                      <p:tavLst>
                                        <p:tav tm="0">
                                          <p:val>
                                            <p:fltVal val="0"/>
                                          </p:val>
                                        </p:tav>
                                        <p:tav tm="100000">
                                          <p:val>
                                            <p:strVal val="#ppt_w"/>
                                          </p:val>
                                        </p:tav>
                                      </p:tavLst>
                                    </p:anim>
                                    <p:anim calcmode="lin" valueType="num">
                                      <p:cBhvr>
                                        <p:cTn id="73" dur="400" fill="hold"/>
                                        <p:tgtEl>
                                          <p:spTgt spid="20"/>
                                        </p:tgtEl>
                                        <p:attrNameLst>
                                          <p:attrName>ppt_h</p:attrName>
                                        </p:attrNameLst>
                                      </p:cBhvr>
                                      <p:tavLst>
                                        <p:tav tm="0">
                                          <p:val>
                                            <p:fltVal val="0"/>
                                          </p:val>
                                        </p:tav>
                                        <p:tav tm="100000">
                                          <p:val>
                                            <p:strVal val="#ppt_h"/>
                                          </p:val>
                                        </p:tav>
                                      </p:tavLst>
                                    </p:anim>
                                    <p:anim calcmode="lin" valueType="num">
                                      <p:cBhvr>
                                        <p:cTn id="74" dur="400" fill="hold"/>
                                        <p:tgtEl>
                                          <p:spTgt spid="20"/>
                                        </p:tgtEl>
                                        <p:attrNameLst>
                                          <p:attrName>style.rotation</p:attrName>
                                        </p:attrNameLst>
                                      </p:cBhvr>
                                      <p:tavLst>
                                        <p:tav tm="0">
                                          <p:val>
                                            <p:fltVal val="90"/>
                                          </p:val>
                                        </p:tav>
                                        <p:tav tm="100000">
                                          <p:val>
                                            <p:fltVal val="0"/>
                                          </p:val>
                                        </p:tav>
                                      </p:tavLst>
                                    </p:anim>
                                    <p:animEffect transition="in" filter="fade">
                                      <p:cBhvr>
                                        <p:cTn id="75" dur="400"/>
                                        <p:tgtEl>
                                          <p:spTgt spid="20"/>
                                        </p:tgtEl>
                                      </p:cBhvr>
                                    </p:animEffect>
                                  </p:childTnLst>
                                </p:cTn>
                              </p:par>
                            </p:childTnLst>
                          </p:cTn>
                        </p:par>
                        <p:par>
                          <p:cTn id="76" fill="hold">
                            <p:stCondLst>
                              <p:cond delay="5539"/>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par>
                          <p:cTn id="80" fill="hold">
                            <p:stCondLst>
                              <p:cond delay="6039"/>
                            </p:stCondLst>
                            <p:childTnLst>
                              <p:par>
                                <p:cTn id="81" presetID="2" presetClass="entr" presetSubtype="8"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0-#ppt_w/2"/>
                                          </p:val>
                                        </p:tav>
                                        <p:tav tm="100000">
                                          <p:val>
                                            <p:strVal val="#ppt_x"/>
                                          </p:val>
                                        </p:tav>
                                      </p:tavLst>
                                    </p:anim>
                                    <p:anim calcmode="lin" valueType="num">
                                      <p:cBhvr additive="base">
                                        <p:cTn id="84" dur="500" fill="hold"/>
                                        <p:tgtEl>
                                          <p:spTgt spid="10"/>
                                        </p:tgtEl>
                                        <p:attrNameLst>
                                          <p:attrName>ppt_y</p:attrName>
                                        </p:attrNameLst>
                                      </p:cBhvr>
                                      <p:tavLst>
                                        <p:tav tm="0">
                                          <p:val>
                                            <p:strVal val="#ppt_y"/>
                                          </p:val>
                                        </p:tav>
                                        <p:tav tm="100000">
                                          <p:val>
                                            <p:strVal val="#ppt_y"/>
                                          </p:val>
                                        </p:tav>
                                      </p:tavLst>
                                    </p:anim>
                                  </p:childTnLst>
                                </p:cTn>
                              </p:par>
                            </p:childTnLst>
                          </p:cTn>
                        </p:par>
                        <p:par>
                          <p:cTn id="85" fill="hold">
                            <p:stCondLst>
                              <p:cond delay="6539"/>
                            </p:stCondLst>
                            <p:childTnLst>
                              <p:par>
                                <p:cTn id="86" presetID="31"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p:cTn id="88" dur="500" fill="hold"/>
                                        <p:tgtEl>
                                          <p:spTgt spid="16"/>
                                        </p:tgtEl>
                                        <p:attrNameLst>
                                          <p:attrName>ppt_w</p:attrName>
                                        </p:attrNameLst>
                                      </p:cBhvr>
                                      <p:tavLst>
                                        <p:tav tm="0">
                                          <p:val>
                                            <p:fltVal val="0"/>
                                          </p:val>
                                        </p:tav>
                                        <p:tav tm="100000">
                                          <p:val>
                                            <p:strVal val="#ppt_w"/>
                                          </p:val>
                                        </p:tav>
                                      </p:tavLst>
                                    </p:anim>
                                    <p:anim calcmode="lin" valueType="num">
                                      <p:cBhvr>
                                        <p:cTn id="89" dur="500" fill="hold"/>
                                        <p:tgtEl>
                                          <p:spTgt spid="16"/>
                                        </p:tgtEl>
                                        <p:attrNameLst>
                                          <p:attrName>ppt_h</p:attrName>
                                        </p:attrNameLst>
                                      </p:cBhvr>
                                      <p:tavLst>
                                        <p:tav tm="0">
                                          <p:val>
                                            <p:fltVal val="0"/>
                                          </p:val>
                                        </p:tav>
                                        <p:tav tm="100000">
                                          <p:val>
                                            <p:strVal val="#ppt_h"/>
                                          </p:val>
                                        </p:tav>
                                      </p:tavLst>
                                    </p:anim>
                                    <p:anim calcmode="lin" valueType="num">
                                      <p:cBhvr>
                                        <p:cTn id="90" dur="500" fill="hold"/>
                                        <p:tgtEl>
                                          <p:spTgt spid="16"/>
                                        </p:tgtEl>
                                        <p:attrNameLst>
                                          <p:attrName>style.rotation</p:attrName>
                                        </p:attrNameLst>
                                      </p:cBhvr>
                                      <p:tavLst>
                                        <p:tav tm="0">
                                          <p:val>
                                            <p:fltVal val="90"/>
                                          </p:val>
                                        </p:tav>
                                        <p:tav tm="100000">
                                          <p:val>
                                            <p:fltVal val="0"/>
                                          </p:val>
                                        </p:tav>
                                      </p:tavLst>
                                    </p:anim>
                                    <p:animEffect transition="in" filter="fade">
                                      <p:cBhvr>
                                        <p:cTn id="91" dur="500"/>
                                        <p:tgtEl>
                                          <p:spTgt spid="16"/>
                                        </p:tgtEl>
                                      </p:cBhvr>
                                    </p:animEffect>
                                  </p:childTnLst>
                                </p:cTn>
                              </p:par>
                            </p:childTnLst>
                          </p:cTn>
                        </p:par>
                        <p:par>
                          <p:cTn id="92" fill="hold">
                            <p:stCondLst>
                              <p:cond delay="7039"/>
                            </p:stCondLst>
                            <p:childTnLst>
                              <p:par>
                                <p:cTn id="93" presetID="1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additive="base">
                                        <p:cTn id="95" dur="300"/>
                                        <p:tgtEl>
                                          <p:spTgt spid="13"/>
                                        </p:tgtEl>
                                        <p:attrNameLst>
                                          <p:attrName>ppt_x</p:attrName>
                                        </p:attrNameLst>
                                      </p:cBhvr>
                                      <p:tavLst>
                                        <p:tav tm="0">
                                          <p:val>
                                            <p:strVal val="#ppt_x-#ppt_w*1.125000"/>
                                          </p:val>
                                        </p:tav>
                                        <p:tav tm="100000">
                                          <p:val>
                                            <p:strVal val="#ppt_x"/>
                                          </p:val>
                                        </p:tav>
                                      </p:tavLst>
                                    </p:anim>
                                    <p:animEffect transition="in" filter="wipe(right)">
                                      <p:cBhvr>
                                        <p:cTn id="96" dur="300"/>
                                        <p:tgtEl>
                                          <p:spTgt spid="13"/>
                                        </p:tgtEl>
                                      </p:cBhvr>
                                    </p:animEffect>
                                  </p:childTnLst>
                                </p:cTn>
                              </p:par>
                            </p:childTnLst>
                          </p:cTn>
                        </p:par>
                        <p:par>
                          <p:cTn id="97" fill="hold">
                            <p:stCondLst>
                              <p:cond delay="7539"/>
                            </p:stCondLst>
                            <p:childTnLst>
                              <p:par>
                                <p:cTn id="98" presetID="31"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400" fill="hold"/>
                                        <p:tgtEl>
                                          <p:spTgt spid="22"/>
                                        </p:tgtEl>
                                        <p:attrNameLst>
                                          <p:attrName>ppt_w</p:attrName>
                                        </p:attrNameLst>
                                      </p:cBhvr>
                                      <p:tavLst>
                                        <p:tav tm="0">
                                          <p:val>
                                            <p:fltVal val="0"/>
                                          </p:val>
                                        </p:tav>
                                        <p:tav tm="100000">
                                          <p:val>
                                            <p:strVal val="#ppt_w"/>
                                          </p:val>
                                        </p:tav>
                                      </p:tavLst>
                                    </p:anim>
                                    <p:anim calcmode="lin" valueType="num">
                                      <p:cBhvr>
                                        <p:cTn id="101" dur="400" fill="hold"/>
                                        <p:tgtEl>
                                          <p:spTgt spid="22"/>
                                        </p:tgtEl>
                                        <p:attrNameLst>
                                          <p:attrName>ppt_h</p:attrName>
                                        </p:attrNameLst>
                                      </p:cBhvr>
                                      <p:tavLst>
                                        <p:tav tm="0">
                                          <p:val>
                                            <p:fltVal val="0"/>
                                          </p:val>
                                        </p:tav>
                                        <p:tav tm="100000">
                                          <p:val>
                                            <p:strVal val="#ppt_h"/>
                                          </p:val>
                                        </p:tav>
                                      </p:tavLst>
                                    </p:anim>
                                    <p:anim calcmode="lin" valueType="num">
                                      <p:cBhvr>
                                        <p:cTn id="102" dur="400" fill="hold"/>
                                        <p:tgtEl>
                                          <p:spTgt spid="22"/>
                                        </p:tgtEl>
                                        <p:attrNameLst>
                                          <p:attrName>style.rotation</p:attrName>
                                        </p:attrNameLst>
                                      </p:cBhvr>
                                      <p:tavLst>
                                        <p:tav tm="0">
                                          <p:val>
                                            <p:fltVal val="90"/>
                                          </p:val>
                                        </p:tav>
                                        <p:tav tm="100000">
                                          <p:val>
                                            <p:fltVal val="0"/>
                                          </p:val>
                                        </p:tav>
                                      </p:tavLst>
                                    </p:anim>
                                    <p:animEffect transition="in" filter="fade">
                                      <p:cBhvr>
                                        <p:cTn id="103" dur="400"/>
                                        <p:tgtEl>
                                          <p:spTgt spid="22"/>
                                        </p:tgtEl>
                                      </p:cBhvr>
                                    </p:animEffect>
                                  </p:childTnLst>
                                </p:cTn>
                              </p:par>
                            </p:childTnLst>
                          </p:cTn>
                        </p:par>
                        <p:par>
                          <p:cTn id="104" fill="hold">
                            <p:stCondLst>
                              <p:cond delay="8039"/>
                            </p:stCondLst>
                            <p:childTnLst>
                              <p:par>
                                <p:cTn id="105" presetID="22" presetClass="entr" presetSubtype="1"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wipe(up)">
                                      <p:cBhvr>
                                        <p:cTn id="10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6170390"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0" name="矩形 9"/>
          <p:cNvSpPr/>
          <p:nvPr/>
        </p:nvSpPr>
        <p:spPr bwMode="auto">
          <a:xfrm>
            <a:off x="985814"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1" name="矩形 10"/>
          <p:cNvSpPr/>
          <p:nvPr/>
        </p:nvSpPr>
        <p:spPr bwMode="auto">
          <a:xfrm>
            <a:off x="6170390" y="4053621"/>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2" name="矩形 11"/>
          <p:cNvSpPr/>
          <p:nvPr/>
        </p:nvSpPr>
        <p:spPr bwMode="auto">
          <a:xfrm>
            <a:off x="985814" y="4053621"/>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grpSp>
        <p:nvGrpSpPr>
          <p:cNvPr id="2" name="组合 1"/>
          <p:cNvGrpSpPr/>
          <p:nvPr/>
        </p:nvGrpSpPr>
        <p:grpSpPr>
          <a:xfrm>
            <a:off x="1230013" y="1296938"/>
            <a:ext cx="1011238" cy="1011239"/>
            <a:chOff x="1230014" y="1296938"/>
            <a:chExt cx="1011238" cy="1011238"/>
          </a:xfrm>
        </p:grpSpPr>
        <p:sp>
          <p:nvSpPr>
            <p:cNvPr id="14" name="Oval 13"/>
            <p:cNvSpPr>
              <a:spLocks noChangeArrowheads="1"/>
            </p:cNvSpPr>
            <p:nvPr/>
          </p:nvSpPr>
          <p:spPr bwMode="auto">
            <a:xfrm>
              <a:off x="1230014" y="1296938"/>
              <a:ext cx="1011238" cy="1011238"/>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5" name="TextBox 14"/>
            <p:cNvSpPr txBox="1"/>
            <p:nvPr/>
          </p:nvSpPr>
          <p:spPr>
            <a:xfrm>
              <a:off x="1282081" y="1429117"/>
              <a:ext cx="868522" cy="707885"/>
            </a:xfrm>
            <a:prstGeom prst="rect">
              <a:avLst/>
            </a:prstGeom>
            <a:noFill/>
          </p:spPr>
          <p:txBody>
            <a:bodyPr wrap="square" rtlCol="0">
              <a:spAutoFit/>
            </a:bodyPr>
            <a:lstStyle/>
            <a:p>
              <a:pPr algn="ctr"/>
              <a:r>
                <a:rPr lang="en-US" altLang="zh-CN" sz="4000" dirty="0">
                  <a:solidFill>
                    <a:schemeClr val="accent2"/>
                  </a:solidFill>
                  <a:latin typeface="+mn-ea"/>
                  <a:ea typeface="+mn-ea"/>
                </a:rPr>
                <a:t>01</a:t>
              </a:r>
              <a:endParaRPr lang="zh-CN" altLang="en-US" sz="4000" dirty="0">
                <a:solidFill>
                  <a:schemeClr val="accent2"/>
                </a:solidFill>
                <a:latin typeface="+mn-ea"/>
                <a:ea typeface="+mn-ea"/>
              </a:endParaRPr>
            </a:p>
          </p:txBody>
        </p:sp>
      </p:grpSp>
      <p:sp>
        <p:nvSpPr>
          <p:cNvPr id="16" name="TextBox 15"/>
          <p:cNvSpPr txBox="1"/>
          <p:nvPr/>
        </p:nvSpPr>
        <p:spPr>
          <a:xfrm>
            <a:off x="2497981" y="1052737"/>
            <a:ext cx="2952328" cy="369326"/>
          </a:xfrm>
          <a:prstGeom prst="rect">
            <a:avLst/>
          </a:prstGeom>
          <a:noFill/>
        </p:spPr>
        <p:txBody>
          <a:bodyPr wrap="square" lIns="91434" tIns="45717" rIns="91434" bIns="45717" rtlCol="0">
            <a:spAutoFit/>
          </a:bodyPr>
          <a:lstStyle/>
          <a:p>
            <a:r>
              <a:rPr lang="zh-CN" altLang="en-US" b="1" dirty="0">
                <a:solidFill>
                  <a:schemeClr val="accent1"/>
                </a:solidFill>
                <a:latin typeface="+mn-ea"/>
                <a:ea typeface="+mn-ea"/>
              </a:rPr>
              <a:t>包装区加装降温设备</a:t>
            </a:r>
            <a:endParaRPr lang="en-US" altLang="zh-CN" b="1" dirty="0">
              <a:solidFill>
                <a:schemeClr val="accent1"/>
              </a:solidFill>
              <a:latin typeface="+mn-ea"/>
              <a:ea typeface="+mn-ea"/>
            </a:endParaRPr>
          </a:p>
        </p:txBody>
      </p:sp>
      <p:sp>
        <p:nvSpPr>
          <p:cNvPr id="17" name="TextBox 16"/>
          <p:cNvSpPr txBox="1"/>
          <p:nvPr/>
        </p:nvSpPr>
        <p:spPr>
          <a:xfrm>
            <a:off x="2513479" y="1593017"/>
            <a:ext cx="2936830" cy="923324"/>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时至夏季，应当在包装区加装降温设备，以免汗水对包材产生污染。</a:t>
            </a:r>
            <a:endParaRPr lang="zh-CN" altLang="en-US" dirty="0">
              <a:solidFill>
                <a:schemeClr val="accent1"/>
              </a:solidFill>
              <a:latin typeface="+mn-ea"/>
              <a:ea typeface="+mn-ea"/>
            </a:endParaRPr>
          </a:p>
        </p:txBody>
      </p:sp>
      <p:grpSp>
        <p:nvGrpSpPr>
          <p:cNvPr id="3" name="组合 2"/>
          <p:cNvGrpSpPr/>
          <p:nvPr/>
        </p:nvGrpSpPr>
        <p:grpSpPr>
          <a:xfrm>
            <a:off x="6470753" y="1296938"/>
            <a:ext cx="1011238" cy="1011239"/>
            <a:chOff x="6470754" y="1296938"/>
            <a:chExt cx="1011238" cy="1011238"/>
          </a:xfrm>
        </p:grpSpPr>
        <p:sp>
          <p:nvSpPr>
            <p:cNvPr id="19" name="Oval 13"/>
            <p:cNvSpPr>
              <a:spLocks noChangeArrowheads="1"/>
            </p:cNvSpPr>
            <p:nvPr/>
          </p:nvSpPr>
          <p:spPr bwMode="auto">
            <a:xfrm>
              <a:off x="6470754" y="1296938"/>
              <a:ext cx="1011238" cy="1011238"/>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sp>
          <p:nvSpPr>
            <p:cNvPr id="20" name="TextBox 19"/>
            <p:cNvSpPr txBox="1"/>
            <p:nvPr/>
          </p:nvSpPr>
          <p:spPr>
            <a:xfrm>
              <a:off x="6522821" y="1429117"/>
              <a:ext cx="868522" cy="707885"/>
            </a:xfrm>
            <a:prstGeom prst="rect">
              <a:avLst/>
            </a:prstGeom>
            <a:noFill/>
          </p:spPr>
          <p:txBody>
            <a:bodyPr wrap="square" rtlCol="0">
              <a:spAutoFit/>
            </a:bodyPr>
            <a:lstStyle/>
            <a:p>
              <a:pPr algn="ctr"/>
              <a:r>
                <a:rPr lang="en-US" altLang="zh-CN" sz="4000" dirty="0">
                  <a:solidFill>
                    <a:schemeClr val="accent2"/>
                  </a:solidFill>
                  <a:latin typeface="+mn-ea"/>
                  <a:ea typeface="+mn-ea"/>
                </a:rPr>
                <a:t>02</a:t>
              </a:r>
              <a:endParaRPr lang="zh-CN" altLang="en-US" sz="4000" dirty="0">
                <a:solidFill>
                  <a:schemeClr val="accent2"/>
                </a:solidFill>
                <a:latin typeface="+mn-ea"/>
                <a:ea typeface="+mn-ea"/>
              </a:endParaRPr>
            </a:p>
          </p:txBody>
        </p:sp>
      </p:grpSp>
      <p:sp>
        <p:nvSpPr>
          <p:cNvPr id="21" name="TextBox 20"/>
          <p:cNvSpPr txBox="1"/>
          <p:nvPr/>
        </p:nvSpPr>
        <p:spPr>
          <a:xfrm>
            <a:off x="7738721" y="1052737"/>
            <a:ext cx="2608132" cy="369326"/>
          </a:xfrm>
          <a:prstGeom prst="rect">
            <a:avLst/>
          </a:prstGeom>
          <a:noFill/>
        </p:spPr>
        <p:txBody>
          <a:bodyPr wrap="square" lIns="91434" tIns="45717" rIns="91434" bIns="45717" rtlCol="0">
            <a:spAutoFit/>
          </a:bodyPr>
          <a:lstStyle/>
          <a:p>
            <a:r>
              <a:rPr lang="zh-CN" altLang="en-US" b="1" dirty="0">
                <a:solidFill>
                  <a:schemeClr val="accent1"/>
                </a:solidFill>
                <a:latin typeface="+mn-ea"/>
                <a:ea typeface="+mn-ea"/>
              </a:rPr>
              <a:t>对设计师分级</a:t>
            </a:r>
            <a:endParaRPr lang="en-US" altLang="zh-CN" b="1" dirty="0">
              <a:solidFill>
                <a:schemeClr val="accent1"/>
              </a:solidFill>
              <a:latin typeface="+mn-ea"/>
              <a:ea typeface="+mn-ea"/>
            </a:endParaRPr>
          </a:p>
        </p:txBody>
      </p:sp>
      <p:sp>
        <p:nvSpPr>
          <p:cNvPr id="22" name="TextBox 21"/>
          <p:cNvSpPr txBox="1"/>
          <p:nvPr/>
        </p:nvSpPr>
        <p:spPr>
          <a:xfrm>
            <a:off x="7754219" y="1593016"/>
            <a:ext cx="2936830" cy="1200323"/>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对设计人员进行分级管理，不同级别享受不同的待遇和责任，有利于提高设计师的积级性。</a:t>
            </a:r>
            <a:endParaRPr lang="zh-CN" altLang="en-US" dirty="0">
              <a:solidFill>
                <a:schemeClr val="accent1"/>
              </a:solidFill>
              <a:latin typeface="+mn-ea"/>
              <a:ea typeface="+mn-ea"/>
            </a:endParaRPr>
          </a:p>
        </p:txBody>
      </p:sp>
      <p:grpSp>
        <p:nvGrpSpPr>
          <p:cNvPr id="4" name="组合 3"/>
          <p:cNvGrpSpPr/>
          <p:nvPr/>
        </p:nvGrpSpPr>
        <p:grpSpPr>
          <a:xfrm>
            <a:off x="1230013" y="4513849"/>
            <a:ext cx="1011238" cy="1011239"/>
            <a:chOff x="1230014" y="4513848"/>
            <a:chExt cx="1011238" cy="1011238"/>
          </a:xfrm>
        </p:grpSpPr>
        <p:sp>
          <p:nvSpPr>
            <p:cNvPr id="24" name="Oval 13"/>
            <p:cNvSpPr>
              <a:spLocks noChangeArrowheads="1"/>
            </p:cNvSpPr>
            <p:nvPr/>
          </p:nvSpPr>
          <p:spPr bwMode="auto">
            <a:xfrm>
              <a:off x="1230014" y="4513848"/>
              <a:ext cx="1011238" cy="1011238"/>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25" name="TextBox 24"/>
            <p:cNvSpPr txBox="1"/>
            <p:nvPr/>
          </p:nvSpPr>
          <p:spPr>
            <a:xfrm>
              <a:off x="1282081" y="4646027"/>
              <a:ext cx="868522" cy="707885"/>
            </a:xfrm>
            <a:prstGeom prst="rect">
              <a:avLst/>
            </a:prstGeom>
            <a:noFill/>
          </p:spPr>
          <p:txBody>
            <a:bodyPr wrap="square" rtlCol="0">
              <a:spAutoFit/>
            </a:bodyPr>
            <a:lstStyle/>
            <a:p>
              <a:pPr algn="ctr"/>
              <a:r>
                <a:rPr lang="en-US" altLang="zh-CN" sz="4000" dirty="0">
                  <a:solidFill>
                    <a:schemeClr val="accent2"/>
                  </a:solidFill>
                  <a:latin typeface="+mn-ea"/>
                  <a:ea typeface="+mn-ea"/>
                </a:rPr>
                <a:t>03</a:t>
              </a:r>
              <a:endParaRPr lang="zh-CN" altLang="en-US" sz="4000" dirty="0">
                <a:solidFill>
                  <a:schemeClr val="accent2"/>
                </a:solidFill>
                <a:latin typeface="+mn-ea"/>
                <a:ea typeface="+mn-ea"/>
              </a:endParaRPr>
            </a:p>
          </p:txBody>
        </p:sp>
      </p:grpSp>
      <p:sp>
        <p:nvSpPr>
          <p:cNvPr id="26" name="TextBox 25"/>
          <p:cNvSpPr txBox="1"/>
          <p:nvPr/>
        </p:nvSpPr>
        <p:spPr>
          <a:xfrm>
            <a:off x="2497981" y="4269648"/>
            <a:ext cx="2952328" cy="369326"/>
          </a:xfrm>
          <a:prstGeom prst="rect">
            <a:avLst/>
          </a:prstGeom>
          <a:noFill/>
        </p:spPr>
        <p:txBody>
          <a:bodyPr wrap="square" lIns="91434" tIns="45717" rIns="91434" bIns="45717" rtlCol="0">
            <a:spAutoFit/>
          </a:bodyPr>
          <a:lstStyle/>
          <a:p>
            <a:r>
              <a:rPr lang="zh-CN" altLang="en-US" b="1" dirty="0">
                <a:solidFill>
                  <a:schemeClr val="accent1"/>
                </a:solidFill>
                <a:latin typeface="+mn-ea"/>
                <a:ea typeface="+mn-ea"/>
              </a:rPr>
              <a:t>让懂技术者有话语权</a:t>
            </a:r>
            <a:endParaRPr lang="en-US" altLang="zh-CN" b="1" dirty="0">
              <a:solidFill>
                <a:schemeClr val="accent1"/>
              </a:solidFill>
              <a:latin typeface="+mn-ea"/>
              <a:ea typeface="+mn-ea"/>
            </a:endParaRPr>
          </a:p>
        </p:txBody>
      </p:sp>
      <p:sp>
        <p:nvSpPr>
          <p:cNvPr id="27" name="TextBox 26"/>
          <p:cNvSpPr txBox="1"/>
          <p:nvPr/>
        </p:nvSpPr>
        <p:spPr>
          <a:xfrm>
            <a:off x="2513479" y="4809925"/>
            <a:ext cx="2936830" cy="923324"/>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真正懂业务的人话语权不足，应当在管理层中增设技术人员。</a:t>
            </a:r>
            <a:endParaRPr lang="zh-CN" altLang="en-US" dirty="0">
              <a:solidFill>
                <a:schemeClr val="accent1"/>
              </a:solidFill>
              <a:latin typeface="+mn-ea"/>
              <a:ea typeface="+mn-ea"/>
            </a:endParaRPr>
          </a:p>
        </p:txBody>
      </p:sp>
      <p:grpSp>
        <p:nvGrpSpPr>
          <p:cNvPr id="5" name="组合 4"/>
          <p:cNvGrpSpPr/>
          <p:nvPr/>
        </p:nvGrpSpPr>
        <p:grpSpPr>
          <a:xfrm>
            <a:off x="6470753" y="4513849"/>
            <a:ext cx="1011238" cy="1011239"/>
            <a:chOff x="6470754" y="4513848"/>
            <a:chExt cx="1011238" cy="1011238"/>
          </a:xfrm>
        </p:grpSpPr>
        <p:sp>
          <p:nvSpPr>
            <p:cNvPr id="29" name="Oval 13"/>
            <p:cNvSpPr>
              <a:spLocks noChangeArrowheads="1"/>
            </p:cNvSpPr>
            <p:nvPr/>
          </p:nvSpPr>
          <p:spPr bwMode="auto">
            <a:xfrm>
              <a:off x="6470754" y="4513848"/>
              <a:ext cx="1011238" cy="1011238"/>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30" name="TextBox 29"/>
            <p:cNvSpPr txBox="1"/>
            <p:nvPr/>
          </p:nvSpPr>
          <p:spPr>
            <a:xfrm>
              <a:off x="6522821" y="4646027"/>
              <a:ext cx="868522" cy="707885"/>
            </a:xfrm>
            <a:prstGeom prst="rect">
              <a:avLst/>
            </a:prstGeom>
            <a:noFill/>
          </p:spPr>
          <p:txBody>
            <a:bodyPr wrap="square" rtlCol="0">
              <a:spAutoFit/>
            </a:bodyPr>
            <a:lstStyle/>
            <a:p>
              <a:pPr algn="ctr"/>
              <a:r>
                <a:rPr lang="en-US" altLang="zh-CN" sz="4000" dirty="0">
                  <a:solidFill>
                    <a:schemeClr val="accent2"/>
                  </a:solidFill>
                  <a:latin typeface="+mn-ea"/>
                  <a:ea typeface="+mn-ea"/>
                </a:rPr>
                <a:t>04</a:t>
              </a:r>
              <a:endParaRPr lang="zh-CN" altLang="en-US" sz="4000" dirty="0">
                <a:solidFill>
                  <a:schemeClr val="accent2"/>
                </a:solidFill>
                <a:latin typeface="+mn-ea"/>
                <a:ea typeface="+mn-ea"/>
              </a:endParaRPr>
            </a:p>
          </p:txBody>
        </p:sp>
      </p:grpSp>
      <p:sp>
        <p:nvSpPr>
          <p:cNvPr id="31" name="TextBox 30"/>
          <p:cNvSpPr txBox="1"/>
          <p:nvPr/>
        </p:nvSpPr>
        <p:spPr>
          <a:xfrm>
            <a:off x="7738721" y="4269648"/>
            <a:ext cx="2952328" cy="369326"/>
          </a:xfrm>
          <a:prstGeom prst="rect">
            <a:avLst/>
          </a:prstGeom>
          <a:noFill/>
        </p:spPr>
        <p:txBody>
          <a:bodyPr wrap="square" lIns="91434" tIns="45717" rIns="91434" bIns="45717" rtlCol="0">
            <a:spAutoFit/>
          </a:bodyPr>
          <a:lstStyle/>
          <a:p>
            <a:r>
              <a:rPr lang="zh-CN" altLang="en-US" b="1" dirty="0">
                <a:solidFill>
                  <a:schemeClr val="accent1"/>
                </a:solidFill>
                <a:latin typeface="+mn-ea"/>
                <a:ea typeface="+mn-ea"/>
              </a:rPr>
              <a:t>增设服务专员</a:t>
            </a:r>
            <a:endParaRPr lang="en-US" altLang="zh-CN" b="1" dirty="0">
              <a:solidFill>
                <a:schemeClr val="accent1"/>
              </a:solidFill>
              <a:latin typeface="+mn-ea"/>
              <a:ea typeface="+mn-ea"/>
            </a:endParaRPr>
          </a:p>
        </p:txBody>
      </p:sp>
      <p:sp>
        <p:nvSpPr>
          <p:cNvPr id="32" name="TextBox 31"/>
          <p:cNvSpPr txBox="1"/>
          <p:nvPr/>
        </p:nvSpPr>
        <p:spPr>
          <a:xfrm>
            <a:off x="7754219" y="4809926"/>
            <a:ext cx="2936830" cy="923324"/>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应当增设服务专员，专职处理某方面产生的问题，而不是由值班人员处理。</a:t>
            </a:r>
            <a:endParaRPr lang="zh-CN" altLang="en-US" dirty="0">
              <a:solidFill>
                <a:schemeClr val="accent1"/>
              </a:solidFill>
              <a:latin typeface="+mn-ea"/>
              <a:ea typeface="+mn-ea"/>
            </a:endParaRPr>
          </a:p>
        </p:txBody>
      </p:sp>
      <p:sp>
        <p:nvSpPr>
          <p:cNvPr id="33" name="矩形 32"/>
          <p:cNvSpPr/>
          <p:nvPr/>
        </p:nvSpPr>
        <p:spPr bwMode="auto">
          <a:xfrm>
            <a:off x="0" y="3068960"/>
            <a:ext cx="12196763" cy="864096"/>
          </a:xfrm>
          <a:prstGeom prst="rect">
            <a:avLst/>
          </a:prstGeom>
          <a:solidFill>
            <a:schemeClr val="accent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34" name="TextBox 33"/>
          <p:cNvSpPr txBox="1"/>
          <p:nvPr/>
        </p:nvSpPr>
        <p:spPr>
          <a:xfrm>
            <a:off x="3755144" y="3252670"/>
            <a:ext cx="3877985" cy="584775"/>
          </a:xfrm>
          <a:prstGeom prst="rect">
            <a:avLst/>
          </a:prstGeom>
          <a:noFill/>
        </p:spPr>
        <p:txBody>
          <a:bodyPr wrap="none" lIns="91434" tIns="45717" rIns="91434" bIns="45717" rtlCol="0">
            <a:spAutoFit/>
          </a:bodyPr>
          <a:lstStyle/>
          <a:p>
            <a:pPr algn="ctr"/>
            <a:r>
              <a:rPr lang="zh-CN" altLang="en-US" sz="3200" b="1" dirty="0">
                <a:solidFill>
                  <a:schemeClr val="accent2"/>
                </a:solidFill>
                <a:latin typeface="微软雅黑" panose="020B0503020204020204" pitchFamily="34" charset="-122"/>
                <a:ea typeface="微软雅黑" panose="020B0503020204020204" pitchFamily="34" charset="-122"/>
              </a:rPr>
              <a:t>对部门的意见和建议</a:t>
            </a:r>
            <a:endParaRPr lang="zh-CN" altLang="en-US" sz="3200"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Tm="6925">
        <p14:prism/>
      </p:transition>
    </mc:Choice>
    <mc:Fallback>
      <p:transition spd="slow" advTm="69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ppt_w</p:attrName>
                                        </p:attrNameLst>
                                      </p:cBhvr>
                                      <p:tavLst>
                                        <p:tav tm="0">
                                          <p:val>
                                            <p:fltVal val="0"/>
                                          </p:val>
                                        </p:tav>
                                        <p:tav tm="100000">
                                          <p:val>
                                            <p:strVal val="#ppt_w"/>
                                          </p:val>
                                        </p:tav>
                                      </p:tavLst>
                                    </p:anim>
                                    <p:anim calcmode="lin" valueType="num">
                                      <p:cBhvr>
                                        <p:cTn id="12" dur="400" fill="hold"/>
                                        <p:tgtEl>
                                          <p:spTgt spid="34"/>
                                        </p:tgtEl>
                                        <p:attrNameLst>
                                          <p:attrName>ppt_h</p:attrName>
                                        </p:attrNameLst>
                                      </p:cBhvr>
                                      <p:tavLst>
                                        <p:tav tm="0">
                                          <p:val>
                                            <p:fltVal val="0"/>
                                          </p:val>
                                        </p:tav>
                                        <p:tav tm="100000">
                                          <p:val>
                                            <p:strVal val="#ppt_h"/>
                                          </p:val>
                                        </p:tav>
                                      </p:tavLst>
                                    </p:anim>
                                    <p:anim calcmode="lin" valueType="num">
                                      <p:cBhvr>
                                        <p:cTn id="13" dur="400" fill="hold"/>
                                        <p:tgtEl>
                                          <p:spTgt spid="34"/>
                                        </p:tgtEl>
                                        <p:attrNameLst>
                                          <p:attrName>style.rotation</p:attrName>
                                        </p:attrNameLst>
                                      </p:cBhvr>
                                      <p:tavLst>
                                        <p:tav tm="0">
                                          <p:val>
                                            <p:fltVal val="90"/>
                                          </p:val>
                                        </p:tav>
                                        <p:tav tm="100000">
                                          <p:val>
                                            <p:fltVal val="0"/>
                                          </p:val>
                                        </p:tav>
                                      </p:tavLst>
                                    </p:anim>
                                    <p:animEffect transition="in" filter="fade">
                                      <p:cBhvr>
                                        <p:cTn id="14" dur="400"/>
                                        <p:tgtEl>
                                          <p:spTgt spid="34"/>
                                        </p:tgtEl>
                                      </p:cBhvr>
                                    </p:animEffect>
                                  </p:childTnLst>
                                </p:cTn>
                              </p:par>
                              <p:par>
                                <p:cTn id="15" presetID="8" presetClass="emph" presetSubtype="0" fill="hold" grpId="1" nodeType="withEffect">
                                  <p:stCondLst>
                                    <p:cond delay="0"/>
                                  </p:stCondLst>
                                  <p:childTnLst>
                                    <p:animRot by="21600000">
                                      <p:cBhvr>
                                        <p:cTn id="16" dur="400" fill="hold"/>
                                        <p:tgtEl>
                                          <p:spTgt spid="34"/>
                                        </p:tgtEl>
                                        <p:attrNameLst>
                                          <p:attrName>r</p:attrName>
                                        </p:attrNameLst>
                                      </p:cBhvr>
                                    </p:animRot>
                                  </p:childTnLst>
                                </p:cTn>
                              </p:par>
                            </p:childTnLst>
                          </p:cTn>
                        </p:par>
                        <p:par>
                          <p:cTn id="17" fill="hold">
                            <p:stCondLst>
                              <p:cond delay="1000"/>
                            </p:stCondLst>
                            <p:childTnLst>
                              <p:par>
                                <p:cTn id="18" presetID="53" presetClass="entr" presetSubtype="52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fltVal val="0.5"/>
                                          </p:val>
                                        </p:tav>
                                        <p:tav tm="100000">
                                          <p:val>
                                            <p:strVal val="#ppt_x"/>
                                          </p:val>
                                        </p:tav>
                                      </p:tavLst>
                                    </p:anim>
                                    <p:anim calcmode="lin" valueType="num">
                                      <p:cBhvr>
                                        <p:cTn id="24" dur="500" fill="hold"/>
                                        <p:tgtEl>
                                          <p:spTgt spid="10"/>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anim calcmode="lin" valueType="num">
                                      <p:cBhvr>
                                        <p:cTn id="30" dur="500" fill="hold"/>
                                        <p:tgtEl>
                                          <p:spTgt spid="9"/>
                                        </p:tgtEl>
                                        <p:attrNameLst>
                                          <p:attrName>ppt_x</p:attrName>
                                        </p:attrNameLst>
                                      </p:cBhvr>
                                      <p:tavLst>
                                        <p:tav tm="0">
                                          <p:val>
                                            <p:fltVal val="0.5"/>
                                          </p:val>
                                        </p:tav>
                                        <p:tav tm="100000">
                                          <p:val>
                                            <p:strVal val="#ppt_x"/>
                                          </p:val>
                                        </p:tav>
                                      </p:tavLst>
                                    </p:anim>
                                    <p:anim calcmode="lin" valueType="num">
                                      <p:cBhvr>
                                        <p:cTn id="31" dur="500" fill="hold"/>
                                        <p:tgtEl>
                                          <p:spTgt spid="9"/>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anim calcmode="lin" valueType="num">
                                      <p:cBhvr>
                                        <p:cTn id="37" dur="500" fill="hold"/>
                                        <p:tgtEl>
                                          <p:spTgt spid="11"/>
                                        </p:tgtEl>
                                        <p:attrNameLst>
                                          <p:attrName>ppt_x</p:attrName>
                                        </p:attrNameLst>
                                      </p:cBhvr>
                                      <p:tavLst>
                                        <p:tav tm="0">
                                          <p:val>
                                            <p:fltVal val="0.5"/>
                                          </p:val>
                                        </p:tav>
                                        <p:tav tm="100000">
                                          <p:val>
                                            <p:strVal val="#ppt_x"/>
                                          </p:val>
                                        </p:tav>
                                      </p:tavLst>
                                    </p:anim>
                                    <p:anim calcmode="lin" valueType="num">
                                      <p:cBhvr>
                                        <p:cTn id="38" dur="500" fill="hold"/>
                                        <p:tgtEl>
                                          <p:spTgt spid="11"/>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fltVal val="0.5"/>
                                          </p:val>
                                        </p:tav>
                                        <p:tav tm="100000">
                                          <p:val>
                                            <p:strVal val="#ppt_x"/>
                                          </p:val>
                                        </p:tav>
                                      </p:tavLst>
                                    </p:anim>
                                    <p:anim calcmode="lin" valueType="num">
                                      <p:cBhvr>
                                        <p:cTn id="45" dur="500" fill="hold"/>
                                        <p:tgtEl>
                                          <p:spTgt spid="12"/>
                                        </p:tgtEl>
                                        <p:attrNameLst>
                                          <p:attrName>ppt_y</p:attrName>
                                        </p:attrNameLst>
                                      </p:cBhvr>
                                      <p:tavLst>
                                        <p:tav tm="0">
                                          <p:val>
                                            <p:fltVal val="0.5"/>
                                          </p:val>
                                        </p:tav>
                                        <p:tav tm="100000">
                                          <p:val>
                                            <p:strVal val="#ppt_y"/>
                                          </p:val>
                                        </p:tav>
                                      </p:tavLst>
                                    </p:anim>
                                  </p:childTnLst>
                                </p:cTn>
                              </p:par>
                            </p:childTnLst>
                          </p:cTn>
                        </p:par>
                        <p:par>
                          <p:cTn id="46" fill="hold">
                            <p:stCondLst>
                              <p:cond delay="1500"/>
                            </p:stCondLst>
                            <p:childTnLst>
                              <p:par>
                                <p:cTn id="47" presetID="1"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childTnLst>
                                </p:cTn>
                              </p:par>
                              <p:par>
                                <p:cTn id="49" presetID="56" presetClass="path" presetSubtype="0" accel="50000" decel="50000" fill="hold" nodeType="withEffect">
                                  <p:stCondLst>
                                    <p:cond delay="0"/>
                                  </p:stCondLst>
                                  <p:childTnLst>
                                    <p:animMotion origin="layout" path="M 3.39058E-6 1.56337E-6 L 0.33398 0.24745 " pathEditMode="relative" rAng="0" ptsTypes="AA">
                                      <p:cBhvr>
                                        <p:cTn id="50" dur="500" spd="-100000" fill="hold"/>
                                        <p:tgtEl>
                                          <p:spTgt spid="2"/>
                                        </p:tgtEl>
                                        <p:attrNameLst>
                                          <p:attrName>ppt_x</p:attrName>
                                          <p:attrName>ppt_y</p:attrName>
                                        </p:attrNameLst>
                                      </p:cBhvr>
                                      <p:rCtr x="16693" y="12373"/>
                                    </p:animMotion>
                                  </p:childTnLst>
                                </p:cTn>
                              </p:par>
                              <p:par>
                                <p:cTn id="51" presetID="1" presetClass="entr" presetSubtype="0" fill="hold" nodeType="withEffect">
                                  <p:stCondLst>
                                    <p:cond delay="0"/>
                                  </p:stCondLst>
                                  <p:childTnLst>
                                    <p:set>
                                      <p:cBhvr>
                                        <p:cTn id="52" dur="1" fill="hold">
                                          <p:stCondLst>
                                            <p:cond delay="0"/>
                                          </p:stCondLst>
                                        </p:cTn>
                                        <p:tgtEl>
                                          <p:spTgt spid="3"/>
                                        </p:tgtEl>
                                        <p:attrNameLst>
                                          <p:attrName>style.visibility</p:attrName>
                                        </p:attrNameLst>
                                      </p:cBhvr>
                                      <p:to>
                                        <p:strVal val="visible"/>
                                      </p:to>
                                    </p:set>
                                  </p:childTnLst>
                                </p:cTn>
                              </p:par>
                              <p:par>
                                <p:cTn id="53" presetID="56" presetClass="path" presetSubtype="0" accel="50000" decel="50000" fill="hold" nodeType="withEffect">
                                  <p:stCondLst>
                                    <p:cond delay="0"/>
                                  </p:stCondLst>
                                  <p:childTnLst>
                                    <p:animMotion origin="layout" path="M 1.2152E-6 1.56337E-6 L -0.0955 0.24745 " pathEditMode="relative" rAng="0" ptsTypes="AA">
                                      <p:cBhvr>
                                        <p:cTn id="54" dur="500" spd="-100000" fill="hold"/>
                                        <p:tgtEl>
                                          <p:spTgt spid="3"/>
                                        </p:tgtEl>
                                        <p:attrNameLst>
                                          <p:attrName>ppt_x</p:attrName>
                                          <p:attrName>ppt_y</p:attrName>
                                        </p:attrNameLst>
                                      </p:cBhvr>
                                      <p:rCtr x="-4775" y="12373"/>
                                    </p:animMotion>
                                  </p:childTnLst>
                                </p:cTn>
                              </p:par>
                              <p:par>
                                <p:cTn id="55" presetID="1" presetClass="entr" presetSubtype="0" fill="hold" nodeType="withEffect">
                                  <p:stCondLst>
                                    <p:cond delay="0"/>
                                  </p:stCondLst>
                                  <p:childTnLst>
                                    <p:set>
                                      <p:cBhvr>
                                        <p:cTn id="56" dur="1" fill="hold">
                                          <p:stCondLst>
                                            <p:cond delay="0"/>
                                          </p:stCondLst>
                                        </p:cTn>
                                        <p:tgtEl>
                                          <p:spTgt spid="4"/>
                                        </p:tgtEl>
                                        <p:attrNameLst>
                                          <p:attrName>style.visibility</p:attrName>
                                        </p:attrNameLst>
                                      </p:cBhvr>
                                      <p:to>
                                        <p:strVal val="visible"/>
                                      </p:to>
                                    </p:set>
                                  </p:childTnLst>
                                </p:cTn>
                              </p:par>
                              <p:par>
                                <p:cTn id="57" presetID="56" presetClass="path" presetSubtype="0" accel="50000" decel="50000" fill="hold" nodeType="withEffect">
                                  <p:stCondLst>
                                    <p:cond delay="0"/>
                                  </p:stCondLst>
                                  <p:childTnLst>
                                    <p:animMotion origin="layout" path="M 3.39058E-6 3.92229E-6 L 0.33398 -0.2211 " pathEditMode="relative" rAng="0" ptsTypes="AA">
                                      <p:cBhvr>
                                        <p:cTn id="58" dur="500" spd="-100000" fill="hold"/>
                                        <p:tgtEl>
                                          <p:spTgt spid="4"/>
                                        </p:tgtEl>
                                        <p:attrNameLst>
                                          <p:attrName>ppt_x</p:attrName>
                                          <p:attrName>ppt_y</p:attrName>
                                        </p:attrNameLst>
                                      </p:cBhvr>
                                      <p:rCtr x="16693" y="-11055"/>
                                    </p:animMotion>
                                  </p:childTnLst>
                                </p:cTn>
                              </p:par>
                              <p:par>
                                <p:cTn id="59" presetID="1"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childTnLst>
                                </p:cTn>
                              </p:par>
                              <p:par>
                                <p:cTn id="61" presetID="56" presetClass="path" presetSubtype="0" accel="50000" decel="50000" fill="hold" nodeType="withEffect">
                                  <p:stCondLst>
                                    <p:cond delay="0"/>
                                  </p:stCondLst>
                                  <p:childTnLst>
                                    <p:animMotion origin="layout" path="M 1.2152E-6 3.92229E-6 L -0.0955 -0.2211 " pathEditMode="relative" rAng="0" ptsTypes="AA">
                                      <p:cBhvr>
                                        <p:cTn id="62" dur="500" spd="-100000" fill="hold"/>
                                        <p:tgtEl>
                                          <p:spTgt spid="5"/>
                                        </p:tgtEl>
                                        <p:attrNameLst>
                                          <p:attrName>ppt_x</p:attrName>
                                          <p:attrName>ppt_y</p:attrName>
                                        </p:attrNameLst>
                                      </p:cBhvr>
                                      <p:rCtr x="-4775" y="-11055"/>
                                    </p:animMotion>
                                  </p:childTnLst>
                                </p:cTn>
                              </p:par>
                            </p:childTnLst>
                          </p:cTn>
                        </p:par>
                        <p:par>
                          <p:cTn id="63" fill="hold">
                            <p:stCondLst>
                              <p:cond delay="1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2000"/>
                            </p:stCondLst>
                            <p:childTnLst>
                              <p:par>
                                <p:cTn id="68" presetID="22" presetClass="entr" presetSubtype="1"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up)">
                                      <p:cBhvr>
                                        <p:cTn id="70" dur="500"/>
                                        <p:tgtEl>
                                          <p:spTgt spid="17"/>
                                        </p:tgtEl>
                                      </p:cBhvr>
                                    </p:animEffect>
                                  </p:childTnLst>
                                </p:cTn>
                              </p:par>
                            </p:childTnLst>
                          </p:cTn>
                        </p:par>
                        <p:par>
                          <p:cTn id="71" fill="hold">
                            <p:stCondLst>
                              <p:cond delay="25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3000"/>
                            </p:stCondLst>
                            <p:childTnLst>
                              <p:par>
                                <p:cTn id="76" presetID="22" presetClass="entr" presetSubtype="1"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up)">
                                      <p:cBhvr>
                                        <p:cTn id="78" dur="500"/>
                                        <p:tgtEl>
                                          <p:spTgt spid="22"/>
                                        </p:tgtEl>
                                      </p:cBhvr>
                                    </p:animEffect>
                                  </p:childTnLst>
                                </p:cTn>
                              </p:par>
                            </p:childTnLst>
                          </p:cTn>
                        </p:par>
                        <p:par>
                          <p:cTn id="79" fill="hold">
                            <p:stCondLst>
                              <p:cond delay="3500"/>
                            </p:stCondLst>
                            <p:childTnLst>
                              <p:par>
                                <p:cTn id="80" presetID="22" presetClass="entr" presetSubtype="8"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4000"/>
                            </p:stCondLst>
                            <p:childTnLst>
                              <p:par>
                                <p:cTn id="84" presetID="22" presetClass="entr" presetSubtype="1"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wipe(up)">
                                      <p:cBhvr>
                                        <p:cTn id="86" dur="500"/>
                                        <p:tgtEl>
                                          <p:spTgt spid="27"/>
                                        </p:tgtEl>
                                      </p:cBhvr>
                                    </p:animEffect>
                                  </p:childTnLst>
                                </p:cTn>
                              </p:par>
                            </p:childTnLst>
                          </p:cTn>
                        </p:par>
                        <p:par>
                          <p:cTn id="87" fill="hold">
                            <p:stCondLst>
                              <p:cond delay="4500"/>
                            </p:stCondLst>
                            <p:childTnLst>
                              <p:par>
                                <p:cTn id="88" presetID="22" presetClass="entr" presetSubtype="8"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500"/>
                                        <p:tgtEl>
                                          <p:spTgt spid="31"/>
                                        </p:tgtEl>
                                      </p:cBhvr>
                                    </p:animEffect>
                                  </p:childTnLst>
                                </p:cTn>
                              </p:par>
                            </p:childTnLst>
                          </p:cTn>
                        </p:par>
                        <p:par>
                          <p:cTn id="91" fill="hold">
                            <p:stCondLst>
                              <p:cond delay="5000"/>
                            </p:stCondLst>
                            <p:childTnLst>
                              <p:par>
                                <p:cTn id="92" presetID="22" presetClass="entr" presetSubtype="1"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up)">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6" grpId="0"/>
      <p:bldP spid="17" grpId="0"/>
      <p:bldP spid="21" grpId="0"/>
      <p:bldP spid="22" grpId="0"/>
      <p:bldP spid="26" grpId="0"/>
      <p:bldP spid="27" grpId="0"/>
      <p:bldP spid="31" grpId="0"/>
      <p:bldP spid="32" grpId="0"/>
      <p:bldP spid="33" grpId="0" animBg="1"/>
      <p:bldP spid="34" grpId="0"/>
      <p:bldP spid="34"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1">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8"/>
            <a:ext cx="2714005" cy="2529487"/>
          </a:xfrm>
          <a:prstGeom prst="rect">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3" name="Oval 9"/>
          <p:cNvSpPr>
            <a:spLocks noChangeArrowheads="1"/>
          </p:cNvSpPr>
          <p:nvPr/>
        </p:nvSpPr>
        <p:spPr bwMode="auto">
          <a:xfrm>
            <a:off x="821253" y="2852936"/>
            <a:ext cx="1100664" cy="1108515"/>
          </a:xfrm>
          <a:prstGeom prst="ellipse">
            <a:avLst/>
          </a:prstGeom>
          <a:solidFill>
            <a:srgbClr val="FFFFFF"/>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43" name="TextBox 42"/>
          <p:cNvSpPr txBox="1"/>
          <p:nvPr/>
        </p:nvSpPr>
        <p:spPr>
          <a:xfrm>
            <a:off x="2864201" y="3576599"/>
            <a:ext cx="6690565" cy="1138767"/>
          </a:xfrm>
          <a:prstGeom prst="rect">
            <a:avLst/>
          </a:prstGeom>
          <a:noFill/>
        </p:spPr>
        <p:txBody>
          <a:bodyPr wrap="square" lIns="91434" tIns="45717" rIns="91434" bIns="45717" rtlCol="0">
            <a:spAutoFit/>
          </a:bodyPr>
          <a:lstStyle>
            <a:defPPr>
              <a:defRPr lang="zh-CN"/>
            </a:defPPr>
            <a:lvl1pPr>
              <a:defRPr sz="6800" b="1">
                <a:solidFill>
                  <a:schemeClr val="accent1"/>
                </a:solidFill>
                <a:latin typeface="+mj-ea"/>
                <a:ea typeface="+mj-ea"/>
              </a:defRPr>
            </a:lvl1pPr>
          </a:lstStyle>
          <a:p>
            <a:r>
              <a:rPr lang="zh-CN" altLang="en-US" dirty="0" smtClean="0"/>
              <a:t>工作规划和展望</a:t>
            </a:r>
            <a:endParaRPr lang="zh-CN" altLang="en-US" dirty="0"/>
          </a:p>
        </p:txBody>
      </p:sp>
      <p:sp>
        <p:nvSpPr>
          <p:cNvPr id="44" name="TextBox 43"/>
          <p:cNvSpPr txBox="1"/>
          <p:nvPr/>
        </p:nvSpPr>
        <p:spPr>
          <a:xfrm>
            <a:off x="2905825" y="2780315"/>
            <a:ext cx="1595958" cy="646331"/>
          </a:xfrm>
          <a:prstGeom prst="rect">
            <a:avLst/>
          </a:prstGeom>
          <a:noFill/>
        </p:spPr>
        <p:txBody>
          <a:bodyPr wrap="square" lIns="91434" tIns="45717" rIns="91434" bIns="45717" rtlCol="0">
            <a:spAutoFit/>
          </a:bodyPr>
          <a:lstStyle/>
          <a:p>
            <a:r>
              <a:rPr lang="en-US" altLang="zh-CN" sz="3600" dirty="0">
                <a:solidFill>
                  <a:schemeClr val="accent1"/>
                </a:solidFill>
                <a:latin typeface="+mn-ea"/>
                <a:ea typeface="+mn-ea"/>
              </a:rPr>
              <a:t>Part 4</a:t>
            </a:r>
            <a:endParaRPr lang="zh-CN" altLang="en-US" sz="3600" dirty="0">
              <a:solidFill>
                <a:schemeClr val="accent1"/>
              </a:solidFill>
              <a:latin typeface="+mn-ea"/>
              <a:ea typeface="+mn-ea"/>
            </a:endParaRPr>
          </a:p>
        </p:txBody>
      </p:sp>
      <p:sp>
        <p:nvSpPr>
          <p:cNvPr id="9" name="Freeform 11"/>
          <p:cNvSpPr>
            <a:spLocks noEditPoints="1"/>
          </p:cNvSpPr>
          <p:nvPr/>
        </p:nvSpPr>
        <p:spPr bwMode="auto">
          <a:xfrm>
            <a:off x="1030776" y="3040874"/>
            <a:ext cx="681620" cy="732639"/>
          </a:xfrm>
          <a:custGeom>
            <a:avLst/>
            <a:gdLst>
              <a:gd name="T0" fmla="*/ 203 w 675"/>
              <a:gd name="T1" fmla="*/ 110 h 720"/>
              <a:gd name="T2" fmla="*/ 442 w 675"/>
              <a:gd name="T3" fmla="*/ 80 h 720"/>
              <a:gd name="T4" fmla="*/ 356 w 675"/>
              <a:gd name="T5" fmla="*/ 50 h 720"/>
              <a:gd name="T6" fmla="*/ 258 w 675"/>
              <a:gd name="T7" fmla="*/ 50 h 720"/>
              <a:gd name="T8" fmla="*/ 172 w 675"/>
              <a:gd name="T9" fmla="*/ 80 h 720"/>
              <a:gd name="T10" fmla="*/ 555 w 675"/>
              <a:gd name="T11" fmla="*/ 624 h 720"/>
              <a:gd name="T12" fmla="*/ 564 w 675"/>
              <a:gd name="T13" fmla="*/ 602 h 720"/>
              <a:gd name="T14" fmla="*/ 526 w 675"/>
              <a:gd name="T15" fmla="*/ 467 h 720"/>
              <a:gd name="T16" fmla="*/ 500 w 675"/>
              <a:gd name="T17" fmla="*/ 467 h 720"/>
              <a:gd name="T18" fmla="*/ 501 w 675"/>
              <a:gd name="T19" fmla="*/ 571 h 720"/>
              <a:gd name="T20" fmla="*/ 501 w 675"/>
              <a:gd name="T21" fmla="*/ 573 h 720"/>
              <a:gd name="T22" fmla="*/ 502 w 675"/>
              <a:gd name="T23" fmla="*/ 576 h 720"/>
              <a:gd name="T24" fmla="*/ 504 w 675"/>
              <a:gd name="T25" fmla="*/ 578 h 720"/>
              <a:gd name="T26" fmla="*/ 642 w 675"/>
              <a:gd name="T27" fmla="*/ 475 h 720"/>
              <a:gd name="T28" fmla="*/ 513 w 675"/>
              <a:gd name="T29" fmla="*/ 407 h 720"/>
              <a:gd name="T30" fmla="*/ 484 w 675"/>
              <a:gd name="T31" fmla="*/ 717 h 720"/>
              <a:gd name="T32" fmla="*/ 667 w 675"/>
              <a:gd name="T33" fmla="*/ 593 h 720"/>
              <a:gd name="T34" fmla="*/ 643 w 675"/>
              <a:gd name="T35" fmla="*/ 588 h 720"/>
              <a:gd name="T36" fmla="*/ 513 w 675"/>
              <a:gd name="T37" fmla="*/ 696 h 720"/>
              <a:gd name="T38" fmla="*/ 383 w 675"/>
              <a:gd name="T39" fmla="*/ 538 h 720"/>
              <a:gd name="T40" fmla="*/ 538 w 675"/>
              <a:gd name="T41" fmla="*/ 433 h 720"/>
              <a:gd name="T42" fmla="*/ 643 w 675"/>
              <a:gd name="T43" fmla="*/ 588 h 720"/>
              <a:gd name="T44" fmla="*/ 226 w 675"/>
              <a:gd name="T45" fmla="*/ 587 h 720"/>
              <a:gd name="T46" fmla="*/ 386 w 675"/>
              <a:gd name="T47" fmla="*/ 428 h 720"/>
              <a:gd name="T48" fmla="*/ 419 w 675"/>
              <a:gd name="T49" fmla="*/ 403 h 720"/>
              <a:gd name="T50" fmla="*/ 582 w 675"/>
              <a:gd name="T51" fmla="*/ 244 h 720"/>
              <a:gd name="T52" fmla="*/ 589 w 675"/>
              <a:gd name="T53" fmla="*/ 394 h 720"/>
              <a:gd name="T54" fmla="*/ 614 w 675"/>
              <a:gd name="T55" fmla="*/ 403 h 720"/>
              <a:gd name="T56" fmla="*/ 614 w 675"/>
              <a:gd name="T57" fmla="*/ 166 h 720"/>
              <a:gd name="T58" fmla="*/ 32 w 675"/>
              <a:gd name="T59" fmla="*/ 134 h 720"/>
              <a:gd name="T60" fmla="*/ 0 w 675"/>
              <a:gd name="T61" fmla="*/ 251 h 720"/>
              <a:gd name="T62" fmla="*/ 0 w 675"/>
              <a:gd name="T63" fmla="*/ 428 h 720"/>
              <a:gd name="T64" fmla="*/ 0 w 675"/>
              <a:gd name="T65" fmla="*/ 599 h 720"/>
              <a:gd name="T66" fmla="*/ 340 w 675"/>
              <a:gd name="T67" fmla="*/ 631 h 720"/>
              <a:gd name="T68" fmla="*/ 25 w 675"/>
              <a:gd name="T69" fmla="*/ 251 h 720"/>
              <a:gd name="T70" fmla="*/ 32 w 675"/>
              <a:gd name="T71" fmla="*/ 244 h 720"/>
              <a:gd name="T72" fmla="*/ 201 w 675"/>
              <a:gd name="T73" fmla="*/ 403 h 720"/>
              <a:gd name="T74" fmla="*/ 25 w 675"/>
              <a:gd name="T75" fmla="*/ 251 h 720"/>
              <a:gd name="T76" fmla="*/ 201 w 675"/>
              <a:gd name="T77" fmla="*/ 428 h 720"/>
              <a:gd name="T78" fmla="*/ 32 w 675"/>
              <a:gd name="T79" fmla="*/ 587 h 720"/>
              <a:gd name="T80" fmla="*/ 25 w 675"/>
              <a:gd name="T81" fmla="*/ 428 h 720"/>
              <a:gd name="T82" fmla="*/ 226 w 675"/>
              <a:gd name="T83" fmla="*/ 403 h 720"/>
              <a:gd name="T84" fmla="*/ 226 w 675"/>
              <a:gd name="T85" fmla="*/ 244 h 720"/>
              <a:gd name="T86" fmla="*/ 394 w 675"/>
              <a:gd name="T87" fmla="*/ 403 h 720"/>
              <a:gd name="T88" fmla="*/ 406 w 675"/>
              <a:gd name="T89" fmla="*/ 166 h 720"/>
              <a:gd name="T90" fmla="*/ 428 w 675"/>
              <a:gd name="T91" fmla="*/ 188 h 720"/>
              <a:gd name="T92" fmla="*/ 385 w 675"/>
              <a:gd name="T93" fmla="*/ 188 h 720"/>
              <a:gd name="T94" fmla="*/ 213 w 675"/>
              <a:gd name="T95" fmla="*/ 166 h 720"/>
              <a:gd name="T96" fmla="*/ 235 w 675"/>
              <a:gd name="T97" fmla="*/ 188 h 720"/>
              <a:gd name="T98" fmla="*/ 192 w 675"/>
              <a:gd name="T99" fmla="*/ 18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5" h="720">
                <a:moveTo>
                  <a:pt x="172" y="80"/>
                </a:moveTo>
                <a:cubicBezTo>
                  <a:pt x="172" y="97"/>
                  <a:pt x="186" y="110"/>
                  <a:pt x="203" y="110"/>
                </a:cubicBezTo>
                <a:lnTo>
                  <a:pt x="411" y="110"/>
                </a:lnTo>
                <a:cubicBezTo>
                  <a:pt x="428" y="110"/>
                  <a:pt x="442" y="97"/>
                  <a:pt x="442" y="80"/>
                </a:cubicBezTo>
                <a:cubicBezTo>
                  <a:pt x="442" y="63"/>
                  <a:pt x="428" y="50"/>
                  <a:pt x="411" y="50"/>
                </a:cubicBezTo>
                <a:lnTo>
                  <a:pt x="356" y="50"/>
                </a:lnTo>
                <a:cubicBezTo>
                  <a:pt x="356" y="22"/>
                  <a:pt x="334" y="0"/>
                  <a:pt x="307" y="0"/>
                </a:cubicBezTo>
                <a:cubicBezTo>
                  <a:pt x="280" y="0"/>
                  <a:pt x="258" y="22"/>
                  <a:pt x="258" y="50"/>
                </a:cubicBezTo>
                <a:lnTo>
                  <a:pt x="203" y="50"/>
                </a:lnTo>
                <a:cubicBezTo>
                  <a:pt x="186" y="50"/>
                  <a:pt x="172" y="63"/>
                  <a:pt x="172" y="80"/>
                </a:cubicBezTo>
                <a:close/>
                <a:moveTo>
                  <a:pt x="546" y="620"/>
                </a:moveTo>
                <a:cubicBezTo>
                  <a:pt x="549" y="622"/>
                  <a:pt x="552" y="624"/>
                  <a:pt x="555" y="624"/>
                </a:cubicBezTo>
                <a:cubicBezTo>
                  <a:pt x="558" y="624"/>
                  <a:pt x="562" y="622"/>
                  <a:pt x="564" y="620"/>
                </a:cubicBezTo>
                <a:cubicBezTo>
                  <a:pt x="569" y="615"/>
                  <a:pt x="569" y="607"/>
                  <a:pt x="564" y="602"/>
                </a:cubicBezTo>
                <a:lnTo>
                  <a:pt x="526" y="563"/>
                </a:lnTo>
                <a:lnTo>
                  <a:pt x="526" y="467"/>
                </a:lnTo>
                <a:cubicBezTo>
                  <a:pt x="526" y="460"/>
                  <a:pt x="520" y="455"/>
                  <a:pt x="513" y="455"/>
                </a:cubicBezTo>
                <a:cubicBezTo>
                  <a:pt x="506" y="455"/>
                  <a:pt x="500" y="460"/>
                  <a:pt x="500" y="467"/>
                </a:cubicBezTo>
                <a:lnTo>
                  <a:pt x="500" y="569"/>
                </a:lnTo>
                <a:cubicBezTo>
                  <a:pt x="500" y="570"/>
                  <a:pt x="500" y="570"/>
                  <a:pt x="501" y="571"/>
                </a:cubicBezTo>
                <a:cubicBezTo>
                  <a:pt x="501" y="572"/>
                  <a:pt x="501" y="572"/>
                  <a:pt x="501" y="572"/>
                </a:cubicBezTo>
                <a:cubicBezTo>
                  <a:pt x="501" y="573"/>
                  <a:pt x="501" y="573"/>
                  <a:pt x="501" y="573"/>
                </a:cubicBezTo>
                <a:cubicBezTo>
                  <a:pt x="502" y="574"/>
                  <a:pt x="502" y="574"/>
                  <a:pt x="502" y="575"/>
                </a:cubicBezTo>
                <a:cubicBezTo>
                  <a:pt x="502" y="575"/>
                  <a:pt x="502" y="575"/>
                  <a:pt x="502" y="576"/>
                </a:cubicBezTo>
                <a:cubicBezTo>
                  <a:pt x="503" y="576"/>
                  <a:pt x="503" y="577"/>
                  <a:pt x="504" y="577"/>
                </a:cubicBezTo>
                <a:cubicBezTo>
                  <a:pt x="504" y="577"/>
                  <a:pt x="504" y="578"/>
                  <a:pt x="504" y="578"/>
                </a:cubicBezTo>
                <a:lnTo>
                  <a:pt x="546" y="620"/>
                </a:lnTo>
                <a:close/>
                <a:moveTo>
                  <a:pt x="642" y="475"/>
                </a:moveTo>
                <a:cubicBezTo>
                  <a:pt x="619" y="441"/>
                  <a:pt x="583" y="417"/>
                  <a:pt x="542" y="410"/>
                </a:cubicBezTo>
                <a:cubicBezTo>
                  <a:pt x="533" y="408"/>
                  <a:pt x="523" y="407"/>
                  <a:pt x="513" y="407"/>
                </a:cubicBezTo>
                <a:cubicBezTo>
                  <a:pt x="438" y="407"/>
                  <a:pt x="373" y="460"/>
                  <a:pt x="359" y="534"/>
                </a:cubicBezTo>
                <a:cubicBezTo>
                  <a:pt x="343" y="619"/>
                  <a:pt x="399" y="701"/>
                  <a:pt x="484" y="717"/>
                </a:cubicBezTo>
                <a:cubicBezTo>
                  <a:pt x="493" y="719"/>
                  <a:pt x="503" y="720"/>
                  <a:pt x="513" y="720"/>
                </a:cubicBezTo>
                <a:cubicBezTo>
                  <a:pt x="588" y="720"/>
                  <a:pt x="653" y="666"/>
                  <a:pt x="667" y="593"/>
                </a:cubicBezTo>
                <a:cubicBezTo>
                  <a:pt x="675" y="552"/>
                  <a:pt x="666" y="510"/>
                  <a:pt x="642" y="475"/>
                </a:cubicBezTo>
                <a:close/>
                <a:moveTo>
                  <a:pt x="643" y="588"/>
                </a:moveTo>
                <a:lnTo>
                  <a:pt x="643" y="588"/>
                </a:lnTo>
                <a:cubicBezTo>
                  <a:pt x="631" y="650"/>
                  <a:pt x="576" y="696"/>
                  <a:pt x="513" y="696"/>
                </a:cubicBezTo>
                <a:cubicBezTo>
                  <a:pt x="505" y="696"/>
                  <a:pt x="496" y="695"/>
                  <a:pt x="488" y="693"/>
                </a:cubicBezTo>
                <a:cubicBezTo>
                  <a:pt x="416" y="680"/>
                  <a:pt x="369" y="610"/>
                  <a:pt x="383" y="538"/>
                </a:cubicBezTo>
                <a:cubicBezTo>
                  <a:pt x="395" y="476"/>
                  <a:pt x="449" y="431"/>
                  <a:pt x="513" y="431"/>
                </a:cubicBezTo>
                <a:cubicBezTo>
                  <a:pt x="521" y="431"/>
                  <a:pt x="529" y="432"/>
                  <a:pt x="538" y="433"/>
                </a:cubicBezTo>
                <a:cubicBezTo>
                  <a:pt x="573" y="440"/>
                  <a:pt x="603" y="460"/>
                  <a:pt x="622" y="489"/>
                </a:cubicBezTo>
                <a:cubicBezTo>
                  <a:pt x="642" y="518"/>
                  <a:pt x="650" y="553"/>
                  <a:pt x="643" y="588"/>
                </a:cubicBezTo>
                <a:close/>
                <a:moveTo>
                  <a:pt x="329" y="587"/>
                </a:moveTo>
                <a:lnTo>
                  <a:pt x="226" y="587"/>
                </a:lnTo>
                <a:lnTo>
                  <a:pt x="226" y="428"/>
                </a:lnTo>
                <a:lnTo>
                  <a:pt x="386" y="428"/>
                </a:lnTo>
                <a:cubicBezTo>
                  <a:pt x="396" y="418"/>
                  <a:pt x="407" y="410"/>
                  <a:pt x="419" y="403"/>
                </a:cubicBezTo>
                <a:lnTo>
                  <a:pt x="419" y="403"/>
                </a:lnTo>
                <a:lnTo>
                  <a:pt x="419" y="244"/>
                </a:lnTo>
                <a:lnTo>
                  <a:pt x="582" y="244"/>
                </a:lnTo>
                <a:cubicBezTo>
                  <a:pt x="586" y="244"/>
                  <a:pt x="589" y="247"/>
                  <a:pt x="589" y="251"/>
                </a:cubicBezTo>
                <a:lnTo>
                  <a:pt x="589" y="394"/>
                </a:lnTo>
                <a:cubicBezTo>
                  <a:pt x="598" y="398"/>
                  <a:pt x="606" y="403"/>
                  <a:pt x="614" y="408"/>
                </a:cubicBezTo>
                <a:lnTo>
                  <a:pt x="614" y="403"/>
                </a:lnTo>
                <a:lnTo>
                  <a:pt x="614" y="251"/>
                </a:lnTo>
                <a:lnTo>
                  <a:pt x="614" y="166"/>
                </a:lnTo>
                <a:cubicBezTo>
                  <a:pt x="614" y="148"/>
                  <a:pt x="600" y="134"/>
                  <a:pt x="582" y="134"/>
                </a:cubicBezTo>
                <a:lnTo>
                  <a:pt x="32" y="134"/>
                </a:lnTo>
                <a:cubicBezTo>
                  <a:pt x="14" y="134"/>
                  <a:pt x="0" y="148"/>
                  <a:pt x="0" y="166"/>
                </a:cubicBezTo>
                <a:lnTo>
                  <a:pt x="0" y="251"/>
                </a:lnTo>
                <a:lnTo>
                  <a:pt x="0" y="403"/>
                </a:lnTo>
                <a:lnTo>
                  <a:pt x="0" y="428"/>
                </a:lnTo>
                <a:lnTo>
                  <a:pt x="0" y="580"/>
                </a:lnTo>
                <a:lnTo>
                  <a:pt x="0" y="599"/>
                </a:lnTo>
                <a:cubicBezTo>
                  <a:pt x="0" y="617"/>
                  <a:pt x="14" y="631"/>
                  <a:pt x="32" y="631"/>
                </a:cubicBezTo>
                <a:lnTo>
                  <a:pt x="340" y="631"/>
                </a:lnTo>
                <a:cubicBezTo>
                  <a:pt x="334" y="617"/>
                  <a:pt x="330" y="602"/>
                  <a:pt x="329" y="587"/>
                </a:cubicBezTo>
                <a:close/>
                <a:moveTo>
                  <a:pt x="25" y="251"/>
                </a:moveTo>
                <a:lnTo>
                  <a:pt x="25" y="251"/>
                </a:lnTo>
                <a:cubicBezTo>
                  <a:pt x="25" y="247"/>
                  <a:pt x="28" y="244"/>
                  <a:pt x="32" y="244"/>
                </a:cubicBezTo>
                <a:lnTo>
                  <a:pt x="201" y="244"/>
                </a:lnTo>
                <a:lnTo>
                  <a:pt x="201" y="403"/>
                </a:lnTo>
                <a:lnTo>
                  <a:pt x="25" y="403"/>
                </a:lnTo>
                <a:lnTo>
                  <a:pt x="25" y="251"/>
                </a:lnTo>
                <a:close/>
                <a:moveTo>
                  <a:pt x="201" y="428"/>
                </a:moveTo>
                <a:lnTo>
                  <a:pt x="201" y="428"/>
                </a:lnTo>
                <a:lnTo>
                  <a:pt x="201" y="587"/>
                </a:lnTo>
                <a:lnTo>
                  <a:pt x="32" y="587"/>
                </a:lnTo>
                <a:cubicBezTo>
                  <a:pt x="28" y="587"/>
                  <a:pt x="25" y="584"/>
                  <a:pt x="25" y="580"/>
                </a:cubicBezTo>
                <a:lnTo>
                  <a:pt x="25" y="428"/>
                </a:lnTo>
                <a:lnTo>
                  <a:pt x="201" y="428"/>
                </a:lnTo>
                <a:close/>
                <a:moveTo>
                  <a:pt x="226" y="403"/>
                </a:moveTo>
                <a:lnTo>
                  <a:pt x="226" y="403"/>
                </a:lnTo>
                <a:lnTo>
                  <a:pt x="226" y="244"/>
                </a:lnTo>
                <a:lnTo>
                  <a:pt x="394" y="244"/>
                </a:lnTo>
                <a:lnTo>
                  <a:pt x="394" y="403"/>
                </a:lnTo>
                <a:lnTo>
                  <a:pt x="226" y="403"/>
                </a:lnTo>
                <a:close/>
                <a:moveTo>
                  <a:pt x="406" y="166"/>
                </a:moveTo>
                <a:lnTo>
                  <a:pt x="406" y="166"/>
                </a:lnTo>
                <a:cubicBezTo>
                  <a:pt x="418" y="166"/>
                  <a:pt x="428" y="176"/>
                  <a:pt x="428" y="188"/>
                </a:cubicBezTo>
                <a:cubicBezTo>
                  <a:pt x="428" y="200"/>
                  <a:pt x="418" y="209"/>
                  <a:pt x="406" y="209"/>
                </a:cubicBezTo>
                <a:cubicBezTo>
                  <a:pt x="394" y="209"/>
                  <a:pt x="385" y="200"/>
                  <a:pt x="385" y="188"/>
                </a:cubicBezTo>
                <a:cubicBezTo>
                  <a:pt x="385" y="176"/>
                  <a:pt x="394" y="166"/>
                  <a:pt x="406" y="166"/>
                </a:cubicBezTo>
                <a:close/>
                <a:moveTo>
                  <a:pt x="213" y="166"/>
                </a:moveTo>
                <a:lnTo>
                  <a:pt x="213" y="166"/>
                </a:lnTo>
                <a:cubicBezTo>
                  <a:pt x="225" y="166"/>
                  <a:pt x="235" y="176"/>
                  <a:pt x="235" y="188"/>
                </a:cubicBezTo>
                <a:cubicBezTo>
                  <a:pt x="235" y="200"/>
                  <a:pt x="225" y="209"/>
                  <a:pt x="213" y="209"/>
                </a:cubicBezTo>
                <a:cubicBezTo>
                  <a:pt x="201" y="209"/>
                  <a:pt x="192" y="200"/>
                  <a:pt x="192" y="188"/>
                </a:cubicBezTo>
                <a:cubicBezTo>
                  <a:pt x="192" y="176"/>
                  <a:pt x="201" y="166"/>
                  <a:pt x="213" y="166"/>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Tree>
  </p:cSld>
  <p:clrMapOvr>
    <a:masterClrMapping/>
  </p:clrMapOvr>
  <p:transition spd="slow" advTm="467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2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职业规划</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8" name="Oval 6"/>
          <p:cNvSpPr>
            <a:spLocks noChangeAspect="1" noChangeArrowheads="1"/>
          </p:cNvSpPr>
          <p:nvPr/>
        </p:nvSpPr>
        <p:spPr bwMode="auto">
          <a:xfrm>
            <a:off x="6131861" y="4077232"/>
            <a:ext cx="1436316" cy="1440000"/>
          </a:xfrm>
          <a:prstGeom prst="ellipse">
            <a:avLst/>
          </a:prstGeom>
          <a:solidFill>
            <a:schemeClr val="bg2"/>
          </a:solidFill>
          <a:ln>
            <a:noFill/>
          </a:ln>
        </p:spPr>
        <p:txBody>
          <a:bodyPr vert="horz" wrap="square" lIns="91434" tIns="45717" rIns="91434" bIns="45717" numCol="1" anchor="t" anchorCtr="0" compatLnSpc="1"/>
          <a:lstStyle/>
          <a:p>
            <a:endParaRPr lang="zh-CN" altLang="en-US"/>
          </a:p>
        </p:txBody>
      </p:sp>
      <p:sp>
        <p:nvSpPr>
          <p:cNvPr id="9" name="Oval 7"/>
          <p:cNvSpPr>
            <a:spLocks noChangeAspect="1" noChangeArrowheads="1"/>
          </p:cNvSpPr>
          <p:nvPr/>
        </p:nvSpPr>
        <p:spPr bwMode="auto">
          <a:xfrm>
            <a:off x="8128006" y="2708920"/>
            <a:ext cx="1438159" cy="1440000"/>
          </a:xfrm>
          <a:prstGeom prst="ellipse">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0" name="Oval 8"/>
          <p:cNvSpPr>
            <a:spLocks noChangeAspect="1" noChangeArrowheads="1"/>
          </p:cNvSpPr>
          <p:nvPr/>
        </p:nvSpPr>
        <p:spPr bwMode="auto">
          <a:xfrm>
            <a:off x="10060822" y="1340928"/>
            <a:ext cx="1438159" cy="1440000"/>
          </a:xfrm>
          <a:prstGeom prst="ellipse">
            <a:avLst/>
          </a:prstGeom>
          <a:solidFill>
            <a:schemeClr val="bg1"/>
          </a:solidFill>
          <a:ln>
            <a:noFill/>
          </a:ln>
        </p:spPr>
        <p:txBody>
          <a:bodyPr vert="horz" wrap="square" lIns="91434" tIns="45717" rIns="91434" bIns="45717" numCol="1" anchor="t" anchorCtr="0" compatLnSpc="1"/>
          <a:lstStyle/>
          <a:p>
            <a:endParaRPr lang="zh-CN" altLang="en-US"/>
          </a:p>
        </p:txBody>
      </p:sp>
      <p:sp>
        <p:nvSpPr>
          <p:cNvPr id="11" name="Freeform 9"/>
          <p:cNvSpPr/>
          <p:nvPr/>
        </p:nvSpPr>
        <p:spPr bwMode="auto">
          <a:xfrm>
            <a:off x="5666333" y="2836500"/>
            <a:ext cx="6584349" cy="4021501"/>
          </a:xfrm>
          <a:custGeom>
            <a:avLst/>
            <a:gdLst/>
            <a:ahLst/>
            <a:cxnLst/>
            <a:rect l="l" t="t" r="r" b="b"/>
            <a:pathLst>
              <a:path w="5358466" h="3767155">
                <a:moveTo>
                  <a:pt x="3479568" y="0"/>
                </a:moveTo>
                <a:lnTo>
                  <a:pt x="3618115" y="0"/>
                </a:lnTo>
                <a:lnTo>
                  <a:pt x="5358466" y="0"/>
                </a:lnTo>
                <a:lnTo>
                  <a:pt x="5358466" y="138769"/>
                </a:lnTo>
                <a:lnTo>
                  <a:pt x="3618115" y="138769"/>
                </a:lnTo>
                <a:lnTo>
                  <a:pt x="3618115" y="1287028"/>
                </a:lnTo>
                <a:lnTo>
                  <a:pt x="3618115" y="1425797"/>
                </a:lnTo>
                <a:lnTo>
                  <a:pt x="3479568" y="1425797"/>
                </a:lnTo>
                <a:lnTo>
                  <a:pt x="1878331" y="1425797"/>
                </a:lnTo>
                <a:lnTo>
                  <a:pt x="1878331" y="2574055"/>
                </a:lnTo>
                <a:lnTo>
                  <a:pt x="1878331" y="2712824"/>
                </a:lnTo>
                <a:lnTo>
                  <a:pt x="1739784" y="2712824"/>
                </a:lnTo>
                <a:lnTo>
                  <a:pt x="138547" y="2712824"/>
                </a:lnTo>
                <a:lnTo>
                  <a:pt x="138547" y="3767155"/>
                </a:lnTo>
                <a:lnTo>
                  <a:pt x="0" y="3767155"/>
                </a:lnTo>
                <a:lnTo>
                  <a:pt x="0" y="2712824"/>
                </a:lnTo>
                <a:lnTo>
                  <a:pt x="0" y="2574055"/>
                </a:lnTo>
                <a:lnTo>
                  <a:pt x="138547" y="2574055"/>
                </a:lnTo>
                <a:lnTo>
                  <a:pt x="1739784" y="2574055"/>
                </a:lnTo>
                <a:lnTo>
                  <a:pt x="1739784" y="1425797"/>
                </a:lnTo>
                <a:lnTo>
                  <a:pt x="1739784" y="1287028"/>
                </a:lnTo>
                <a:lnTo>
                  <a:pt x="1878331" y="1287028"/>
                </a:lnTo>
                <a:lnTo>
                  <a:pt x="3479568" y="1287028"/>
                </a:lnTo>
                <a:lnTo>
                  <a:pt x="3479568" y="138769"/>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12" name="Line 10"/>
          <p:cNvSpPr>
            <a:spLocks noChangeShapeType="1"/>
          </p:cNvSpPr>
          <p:nvPr/>
        </p:nvSpPr>
        <p:spPr bwMode="auto">
          <a:xfrm flipH="1">
            <a:off x="4802237" y="4793187"/>
            <a:ext cx="1114907"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3" name="Line 11"/>
          <p:cNvSpPr>
            <a:spLocks noChangeShapeType="1"/>
          </p:cNvSpPr>
          <p:nvPr/>
        </p:nvSpPr>
        <p:spPr bwMode="auto">
          <a:xfrm flipH="1">
            <a:off x="5917144" y="3428920"/>
            <a:ext cx="2053442"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4" name="Line 12"/>
          <p:cNvSpPr>
            <a:spLocks noChangeShapeType="1"/>
          </p:cNvSpPr>
          <p:nvPr/>
        </p:nvSpPr>
        <p:spPr bwMode="auto">
          <a:xfrm flipH="1">
            <a:off x="6850017" y="2060928"/>
            <a:ext cx="3064784"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5" name="TextBox 14"/>
          <p:cNvSpPr txBox="1"/>
          <p:nvPr/>
        </p:nvSpPr>
        <p:spPr>
          <a:xfrm>
            <a:off x="10060822" y="1645429"/>
            <a:ext cx="1397466"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j-ea"/>
                <a:ea typeface="+mj-ea"/>
              </a:rPr>
              <a:t>管理指导</a:t>
            </a:r>
            <a:endParaRPr lang="zh-CN" altLang="en-US" b="1" dirty="0">
              <a:solidFill>
                <a:schemeClr val="accent2"/>
              </a:solidFill>
              <a:latin typeface="+mj-ea"/>
              <a:ea typeface="+mj-ea"/>
            </a:endParaRPr>
          </a:p>
        </p:txBody>
      </p:sp>
      <p:sp>
        <p:nvSpPr>
          <p:cNvPr id="16" name="TextBox 15"/>
          <p:cNvSpPr txBox="1"/>
          <p:nvPr/>
        </p:nvSpPr>
        <p:spPr>
          <a:xfrm>
            <a:off x="8162965" y="2951867"/>
            <a:ext cx="1366544" cy="830997"/>
          </a:xfrm>
          <a:prstGeom prst="rect">
            <a:avLst/>
          </a:prstGeom>
          <a:noFill/>
        </p:spPr>
        <p:txBody>
          <a:bodyPr wrap="square" lIns="91434" tIns="45717" rIns="91434" bIns="45717" rtlCol="0">
            <a:spAutoFit/>
          </a:bodyPr>
          <a:lstStyle>
            <a:defPPr>
              <a:defRPr lang="zh-CN"/>
            </a:defPPr>
            <a:lvl1pPr algn="ctr">
              <a:defRPr sz="2800">
                <a:solidFill>
                  <a:schemeClr val="accent2"/>
                </a:solidFill>
                <a:latin typeface="+mj-ea"/>
                <a:ea typeface="+mj-ea"/>
              </a:defRPr>
            </a:lvl1pPr>
          </a:lstStyle>
          <a:p>
            <a:r>
              <a:rPr lang="zh-CN" altLang="en-US" sz="2400" b="1" dirty="0"/>
              <a:t>单一至复合</a:t>
            </a:r>
            <a:endParaRPr lang="zh-CN" altLang="en-US" sz="2400" b="1" dirty="0"/>
          </a:p>
        </p:txBody>
      </p:sp>
      <p:sp>
        <p:nvSpPr>
          <p:cNvPr id="17" name="TextBox 16"/>
          <p:cNvSpPr txBox="1"/>
          <p:nvPr/>
        </p:nvSpPr>
        <p:spPr>
          <a:xfrm>
            <a:off x="6024504" y="4431752"/>
            <a:ext cx="1651031" cy="830997"/>
          </a:xfrm>
          <a:prstGeom prst="rect">
            <a:avLst/>
          </a:prstGeom>
          <a:noFill/>
        </p:spPr>
        <p:txBody>
          <a:bodyPr wrap="square" lIns="91434" tIns="45717" rIns="91434" bIns="45717" rtlCol="0">
            <a:spAutoFit/>
          </a:bodyPr>
          <a:lstStyle>
            <a:defPPr>
              <a:defRPr lang="zh-CN"/>
            </a:defPPr>
            <a:lvl1pPr algn="ctr">
              <a:defRPr sz="2800">
                <a:solidFill>
                  <a:schemeClr val="accent2"/>
                </a:solidFill>
                <a:latin typeface="+mj-ea"/>
                <a:ea typeface="+mj-ea"/>
              </a:defRPr>
            </a:lvl1pPr>
          </a:lstStyle>
          <a:p>
            <a:r>
              <a:rPr lang="zh-CN" altLang="en-US" sz="2400" b="1" dirty="0"/>
              <a:t>校园人至社会人</a:t>
            </a:r>
            <a:endParaRPr lang="zh-CN" altLang="en-US" sz="2400" b="1" dirty="0"/>
          </a:p>
        </p:txBody>
      </p:sp>
      <p:sp>
        <p:nvSpPr>
          <p:cNvPr id="18" name="矩形 17"/>
          <p:cNvSpPr/>
          <p:nvPr/>
        </p:nvSpPr>
        <p:spPr>
          <a:xfrm>
            <a:off x="1201838" y="4501569"/>
            <a:ext cx="3384374" cy="923324"/>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34" tIns="45717" rIns="91434" bIns="45717">
            <a:spAutoFit/>
          </a:bodyPr>
          <a:lstStyle/>
          <a:p>
            <a:pPr algn="just"/>
            <a:r>
              <a:rPr lang="en-US" altLang="zh-CN" dirty="0" smtClean="0">
                <a:solidFill>
                  <a:schemeClr val="accent1"/>
                </a:solidFill>
                <a:latin typeface="微软雅黑" panose="020B0503020204020204" pitchFamily="34" charset="-122"/>
                <a:ea typeface="微软雅黑" panose="020B0503020204020204" pitchFamily="34" charset="-122"/>
              </a:rPr>
              <a:t>1</a:t>
            </a:r>
            <a:r>
              <a:rPr lang="zh-CN" altLang="en-US" dirty="0" smtClean="0">
                <a:solidFill>
                  <a:schemeClr val="accent1"/>
                </a:solidFill>
                <a:latin typeface="微软雅黑" panose="020B0503020204020204" pitchFamily="34" charset="-122"/>
                <a:ea typeface="微软雅黑" panose="020B0503020204020204" pitchFamily="34" charset="-122"/>
              </a:rPr>
              <a:t>、掌握基本的工作技能</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gn="just"/>
            <a:r>
              <a:rPr lang="en-US" altLang="zh-CN" dirty="0" smtClean="0">
                <a:solidFill>
                  <a:schemeClr val="accent1"/>
                </a:solidFill>
                <a:latin typeface="微软雅黑" panose="020B0503020204020204" pitchFamily="34" charset="-122"/>
                <a:ea typeface="微软雅黑" panose="020B0503020204020204" pitchFamily="34" charset="-122"/>
              </a:rPr>
              <a:t>2、</a:t>
            </a:r>
            <a:r>
              <a:rPr lang="zh-CN" altLang="en-US" dirty="0" smtClean="0">
                <a:solidFill>
                  <a:schemeClr val="accent1"/>
                </a:solidFill>
                <a:latin typeface="微软雅黑" panose="020B0503020204020204" pitchFamily="34" charset="-122"/>
                <a:ea typeface="微软雅黑" panose="020B0503020204020204" pitchFamily="34" charset="-122"/>
              </a:rPr>
              <a:t>适应工作节奏及要求</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gn="just"/>
            <a:r>
              <a:rPr lang="en-US" altLang="zh-CN" dirty="0" smtClean="0">
                <a:solidFill>
                  <a:schemeClr val="accent1"/>
                </a:solidFill>
                <a:latin typeface="微软雅黑" panose="020B0503020204020204" pitchFamily="34" charset="-122"/>
                <a:ea typeface="微软雅黑" panose="020B0503020204020204" pitchFamily="34" charset="-122"/>
              </a:rPr>
              <a:t>3、</a:t>
            </a:r>
            <a:r>
              <a:rPr lang="zh-CN" altLang="en-US" dirty="0" smtClean="0">
                <a:solidFill>
                  <a:schemeClr val="accent1"/>
                </a:solidFill>
                <a:latin typeface="微软雅黑" panose="020B0503020204020204" pitchFamily="34" charset="-122"/>
                <a:ea typeface="微软雅黑" panose="020B0503020204020204" pitchFamily="34" charset="-122"/>
              </a:rPr>
              <a:t>了解公司及业务</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19" name="矩形 18"/>
          <p:cNvSpPr/>
          <p:nvPr/>
        </p:nvSpPr>
        <p:spPr>
          <a:xfrm>
            <a:off x="1201838" y="2518213"/>
            <a:ext cx="4464495" cy="1477321"/>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34" tIns="45717" rIns="91434" bIns="45717">
            <a:spAutoFit/>
          </a:bodyPr>
          <a:lstStyle/>
          <a:p>
            <a:pPr algn="just"/>
            <a:r>
              <a:rPr lang="en-US" altLang="zh-CN" dirty="0" smtClean="0">
                <a:solidFill>
                  <a:schemeClr val="accent1"/>
                </a:solidFill>
                <a:latin typeface="微软雅黑" panose="020B0503020204020204" pitchFamily="34" charset="-122"/>
                <a:ea typeface="微软雅黑" panose="020B0503020204020204" pitchFamily="34" charset="-122"/>
              </a:rPr>
              <a:t>1</a:t>
            </a:r>
            <a:r>
              <a:rPr lang="zh-CN" altLang="en-US" dirty="0" smtClean="0">
                <a:solidFill>
                  <a:schemeClr val="accent1"/>
                </a:solidFill>
                <a:latin typeface="微软雅黑" panose="020B0503020204020204" pitchFamily="34" charset="-122"/>
                <a:ea typeface="微软雅黑" panose="020B0503020204020204" pitchFamily="34" charset="-122"/>
              </a:rPr>
              <a:t>、独立自主开展工作，技能持续提升</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gn="just"/>
            <a:r>
              <a:rPr lang="en-US" altLang="zh-CN" dirty="0" smtClean="0">
                <a:solidFill>
                  <a:schemeClr val="accent1"/>
                </a:solidFill>
                <a:latin typeface="微软雅黑" panose="020B0503020204020204" pitchFamily="34" charset="-122"/>
                <a:ea typeface="微软雅黑" panose="020B0503020204020204" pitchFamily="34" charset="-122"/>
              </a:rPr>
              <a:t>2、</a:t>
            </a:r>
            <a:r>
              <a:rPr lang="zh-CN" altLang="en-US" dirty="0" smtClean="0">
                <a:solidFill>
                  <a:schemeClr val="accent1"/>
                </a:solidFill>
                <a:latin typeface="微软雅黑" panose="020B0503020204020204" pitchFamily="34" charset="-122"/>
                <a:ea typeface="微软雅黑" panose="020B0503020204020204" pitchFamily="34" charset="-122"/>
              </a:rPr>
              <a:t>单一模块向多模块发展</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gn="just"/>
            <a:r>
              <a:rPr lang="en-US" altLang="zh-CN" dirty="0" smtClean="0">
                <a:solidFill>
                  <a:schemeClr val="accent1"/>
                </a:solidFill>
                <a:latin typeface="微软雅黑" panose="020B0503020204020204" pitchFamily="34" charset="-122"/>
                <a:ea typeface="微软雅黑" panose="020B0503020204020204" pitchFamily="34" charset="-122"/>
              </a:rPr>
              <a:t>3、</a:t>
            </a:r>
            <a:r>
              <a:rPr lang="zh-CN" altLang="en-US" dirty="0" smtClean="0">
                <a:solidFill>
                  <a:schemeClr val="accent1"/>
                </a:solidFill>
                <a:latin typeface="微软雅黑" panose="020B0503020204020204" pitchFamily="34" charset="-122"/>
                <a:ea typeface="微软雅黑" panose="020B0503020204020204" pitchFamily="34" charset="-122"/>
              </a:rPr>
              <a:t>持续学习，争取一年后拿到某证</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gn="just"/>
            <a:r>
              <a:rPr lang="en-US" altLang="zh-CN" dirty="0" smtClean="0">
                <a:solidFill>
                  <a:schemeClr val="accent1"/>
                </a:solidFill>
                <a:latin typeface="微软雅黑" panose="020B0503020204020204" pitchFamily="34" charset="-122"/>
                <a:ea typeface="微软雅黑" panose="020B0503020204020204" pitchFamily="34" charset="-122"/>
              </a:rPr>
              <a:t>4、</a:t>
            </a:r>
            <a:r>
              <a:rPr lang="zh-CN" altLang="en-US" dirty="0" smtClean="0">
                <a:solidFill>
                  <a:schemeClr val="accent1"/>
                </a:solidFill>
                <a:latin typeface="微软雅黑" panose="020B0503020204020204" pitchFamily="34" charset="-122"/>
                <a:ea typeface="微软雅黑" panose="020B0503020204020204" pitchFamily="34" charset="-122"/>
              </a:rPr>
              <a:t>持续学习某某知，争取两年后考上某某工程师</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20" name="矩形 19"/>
          <p:cNvSpPr/>
          <p:nvPr/>
        </p:nvSpPr>
        <p:spPr>
          <a:xfrm>
            <a:off x="1201838" y="1866570"/>
            <a:ext cx="5648180" cy="369326"/>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34" tIns="45717" rIns="91434" bIns="45717">
            <a:spAutoFit/>
          </a:bodyPr>
          <a:lstStyle/>
          <a:p>
            <a:pPr algn="just"/>
            <a:r>
              <a:rPr lang="en-US" altLang="zh-CN" dirty="0">
                <a:solidFill>
                  <a:schemeClr val="accent1"/>
                </a:solidFill>
                <a:latin typeface="微软雅黑" panose="020B0503020204020204" pitchFamily="34" charset="-122"/>
                <a:ea typeface="微软雅黑" panose="020B0503020204020204" pitchFamily="34" charset="-122"/>
              </a:rPr>
              <a:t>1</a:t>
            </a:r>
            <a:r>
              <a:rPr lang="zh-CN" altLang="en-US" dirty="0" smtClean="0">
                <a:solidFill>
                  <a:schemeClr val="accent1"/>
                </a:solidFill>
                <a:latin typeface="微软雅黑" panose="020B0503020204020204" pitchFamily="34" charset="-122"/>
                <a:ea typeface="微软雅黑" panose="020B0503020204020204" pitchFamily="34" charset="-122"/>
              </a:rPr>
              <a:t>、团队的管理和指导   </a:t>
            </a:r>
            <a:r>
              <a:rPr lang="en-US" altLang="zh-CN" dirty="0" smtClean="0">
                <a:solidFill>
                  <a:schemeClr val="accent1"/>
                </a:solidFill>
                <a:latin typeface="微软雅黑" panose="020B0503020204020204" pitchFamily="34" charset="-122"/>
                <a:ea typeface="微软雅黑" panose="020B0503020204020204" pitchFamily="34" charset="-122"/>
              </a:rPr>
              <a:t>2</a:t>
            </a:r>
            <a:r>
              <a:rPr lang="zh-CN" altLang="en-US" dirty="0" smtClean="0">
                <a:solidFill>
                  <a:schemeClr val="accent1"/>
                </a:solidFill>
                <a:latin typeface="微软雅黑" panose="020B0503020204020204" pitchFamily="34" charset="-122"/>
                <a:ea typeface="微软雅黑" panose="020B0503020204020204" pitchFamily="34" charset="-122"/>
              </a:rPr>
              <a:t>、某一专业领域的专家</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5892937" y="5813478"/>
            <a:ext cx="2101857" cy="400111"/>
          </a:xfrm>
          <a:prstGeom prst="rect">
            <a:avLst/>
          </a:prstGeom>
          <a:noFill/>
        </p:spPr>
        <p:txBody>
          <a:bodyPr wrap="none" lIns="91434" tIns="45717" rIns="91434" bIns="45717" rtlCol="0">
            <a:spAutoFit/>
          </a:bodyPr>
          <a:lstStyle/>
          <a:p>
            <a:r>
              <a:rPr lang="en-US" altLang="zh-CN" sz="2000" b="1" dirty="0">
                <a:latin typeface="+mj-ea"/>
                <a:ea typeface="+mj-ea"/>
              </a:rPr>
              <a:t>2015</a:t>
            </a:r>
            <a:r>
              <a:rPr lang="zh-CN" altLang="en-US" sz="2000" b="1" dirty="0">
                <a:latin typeface="+mj-ea"/>
                <a:ea typeface="+mj-ea"/>
              </a:rPr>
              <a:t>年实现转型</a:t>
            </a:r>
            <a:endParaRPr lang="zh-CN" altLang="en-US" sz="2000" b="1" dirty="0">
              <a:latin typeface="+mj-ea"/>
              <a:ea typeface="+mj-ea"/>
            </a:endParaRPr>
          </a:p>
        </p:txBody>
      </p:sp>
      <p:sp>
        <p:nvSpPr>
          <p:cNvPr id="22" name="TextBox 21"/>
          <p:cNvSpPr txBox="1"/>
          <p:nvPr/>
        </p:nvSpPr>
        <p:spPr>
          <a:xfrm>
            <a:off x="8021281" y="4378815"/>
            <a:ext cx="2297424" cy="400111"/>
          </a:xfrm>
          <a:prstGeom prst="rect">
            <a:avLst/>
          </a:prstGeom>
          <a:noFill/>
        </p:spPr>
        <p:txBody>
          <a:bodyPr wrap="none" lIns="91434" tIns="45717" rIns="91434" bIns="45717" rtlCol="0">
            <a:spAutoFit/>
          </a:bodyPr>
          <a:lstStyle/>
          <a:p>
            <a:r>
              <a:rPr lang="en-US" altLang="zh-CN" sz="2000" b="1" dirty="0">
                <a:latin typeface="+mj-ea"/>
                <a:ea typeface="+mj-ea"/>
              </a:rPr>
              <a:t>2016</a:t>
            </a:r>
            <a:r>
              <a:rPr lang="zh-CN" altLang="en-US" sz="2000" b="1" dirty="0">
                <a:latin typeface="+mj-ea"/>
                <a:ea typeface="+mj-ea"/>
              </a:rPr>
              <a:t>年</a:t>
            </a:r>
            <a:r>
              <a:rPr lang="en-US" altLang="zh-CN" sz="2000" b="1" dirty="0">
                <a:latin typeface="+mj-ea"/>
                <a:ea typeface="+mj-ea"/>
              </a:rPr>
              <a:t>~</a:t>
            </a:r>
            <a:r>
              <a:rPr lang="zh-CN" altLang="en-US" sz="2000" b="1" dirty="0">
                <a:latin typeface="+mj-ea"/>
                <a:ea typeface="+mj-ea"/>
              </a:rPr>
              <a:t>复合熟练</a:t>
            </a:r>
            <a:endParaRPr lang="zh-CN" altLang="en-US" sz="2000" b="1" dirty="0">
              <a:latin typeface="+mj-ea"/>
              <a:ea typeface="+mj-ea"/>
            </a:endParaRPr>
          </a:p>
        </p:txBody>
      </p:sp>
      <p:sp>
        <p:nvSpPr>
          <p:cNvPr id="23" name="TextBox 22"/>
          <p:cNvSpPr txBox="1"/>
          <p:nvPr/>
        </p:nvSpPr>
        <p:spPr>
          <a:xfrm>
            <a:off x="10323285" y="3070278"/>
            <a:ext cx="1210587" cy="400111"/>
          </a:xfrm>
          <a:prstGeom prst="rect">
            <a:avLst/>
          </a:prstGeom>
          <a:noFill/>
        </p:spPr>
        <p:txBody>
          <a:bodyPr wrap="none" lIns="91434" tIns="45717" rIns="91434" bIns="45717" rtlCol="0">
            <a:spAutoFit/>
          </a:bodyPr>
          <a:lstStyle/>
          <a:p>
            <a:r>
              <a:rPr lang="zh-CN" altLang="en-US" sz="2000" b="1" dirty="0">
                <a:latin typeface="+mj-ea"/>
                <a:ea typeface="+mj-ea"/>
              </a:rPr>
              <a:t>管理指导</a:t>
            </a:r>
            <a:endParaRPr lang="zh-CN" altLang="en-US" sz="2000" b="1"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advTm="10732">
        <p14:prism isInverted="1"/>
      </p:transition>
    </mc:Choice>
    <mc:Fallback>
      <p:transition spd="slow" advTm="107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19"/>
                            </p:stCondLst>
                            <p:childTnLst>
                              <p:par>
                                <p:cTn id="25" presetID="18" presetClass="entr" presetSubtype="3"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upRight)">
                                      <p:cBhvr>
                                        <p:cTn id="27" dur="1000"/>
                                        <p:tgtEl>
                                          <p:spTgt spid="11"/>
                                        </p:tgtEl>
                                      </p:cBhvr>
                                    </p:animEffect>
                                  </p:childTnLst>
                                </p:cTn>
                              </p:par>
                            </p:childTnLst>
                          </p:cTn>
                        </p:par>
                        <p:par>
                          <p:cTn id="28" fill="hold">
                            <p:stCondLst>
                              <p:cond delay="1919"/>
                            </p:stCondLst>
                            <p:childTnLst>
                              <p:par>
                                <p:cTn id="29" presetID="26"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232">
                                          <p:stCondLst>
                                            <p:cond delay="0"/>
                                          </p:stCondLst>
                                        </p:cTn>
                                        <p:tgtEl>
                                          <p:spTgt spid="8"/>
                                        </p:tgtEl>
                                      </p:cBhvr>
                                    </p:animEffect>
                                    <p:anim calcmode="lin" valueType="num">
                                      <p:cBhvr>
                                        <p:cTn id="32" dur="72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3" dur="2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4" dur="266" tmFilter="0, 0; 0.125,0.2665; 0.25,0.4; 0.375,0.465; 0.5,0.5;  0.625,0.535; 0.75,0.6; 0.875,0.7335; 1,1">
                                          <p:stCondLst>
                                            <p:cond delay="266"/>
                                          </p:stCondLst>
                                        </p:cTn>
                                        <p:tgtEl>
                                          <p:spTgt spid="8"/>
                                        </p:tgtEl>
                                        <p:attrNameLst>
                                          <p:attrName>ppt_y</p:attrName>
                                        </p:attrNameLst>
                                      </p:cBhvr>
                                      <p:tavLst>
                                        <p:tav tm="0" fmla="#ppt_y-sin(pi*$)/9">
                                          <p:val>
                                            <p:fltVal val="0"/>
                                          </p:val>
                                        </p:tav>
                                        <p:tav tm="100000">
                                          <p:val>
                                            <p:fltVal val="1"/>
                                          </p:val>
                                        </p:tav>
                                      </p:tavLst>
                                    </p:anim>
                                    <p:anim calcmode="lin" valueType="num">
                                      <p:cBhvr>
                                        <p:cTn id="35" dur="133" tmFilter="0, 0; 0.125,0.2665; 0.25,0.4; 0.375,0.465; 0.5,0.5;  0.625,0.535; 0.75,0.6; 0.875,0.7335; 1,1">
                                          <p:stCondLst>
                                            <p:cond delay="530"/>
                                          </p:stCondLst>
                                        </p:cTn>
                                        <p:tgtEl>
                                          <p:spTgt spid="8"/>
                                        </p:tgtEl>
                                        <p:attrNameLst>
                                          <p:attrName>ppt_y</p:attrName>
                                        </p:attrNameLst>
                                      </p:cBhvr>
                                      <p:tavLst>
                                        <p:tav tm="0" fmla="#ppt_y-sin(pi*$)/27">
                                          <p:val>
                                            <p:fltVal val="0"/>
                                          </p:val>
                                        </p:tav>
                                        <p:tav tm="100000">
                                          <p:val>
                                            <p:fltVal val="1"/>
                                          </p:val>
                                        </p:tav>
                                      </p:tavLst>
                                    </p:anim>
                                    <p:anim calcmode="lin" valueType="num">
                                      <p:cBhvr>
                                        <p:cTn id="36" dur="66" tmFilter="0, 0; 0.125,0.2665; 0.25,0.4; 0.375,0.465; 0.5,0.5;  0.625,0.535; 0.75,0.6; 0.875,0.7335; 1,1">
                                          <p:stCondLst>
                                            <p:cond delay="662"/>
                                          </p:stCondLst>
                                        </p:cTn>
                                        <p:tgtEl>
                                          <p:spTgt spid="8"/>
                                        </p:tgtEl>
                                        <p:attrNameLst>
                                          <p:attrName>ppt_y</p:attrName>
                                        </p:attrNameLst>
                                      </p:cBhvr>
                                      <p:tavLst>
                                        <p:tav tm="0" fmla="#ppt_y-sin(pi*$)/81">
                                          <p:val>
                                            <p:fltVal val="0"/>
                                          </p:val>
                                        </p:tav>
                                        <p:tav tm="100000">
                                          <p:val>
                                            <p:fltVal val="1"/>
                                          </p:val>
                                        </p:tav>
                                      </p:tavLst>
                                    </p:anim>
                                    <p:animScale>
                                      <p:cBhvr>
                                        <p:cTn id="37" dur="10">
                                          <p:stCondLst>
                                            <p:cond delay="260"/>
                                          </p:stCondLst>
                                        </p:cTn>
                                        <p:tgtEl>
                                          <p:spTgt spid="8"/>
                                        </p:tgtEl>
                                      </p:cBhvr>
                                      <p:to x="100000" y="60000"/>
                                    </p:animScale>
                                    <p:animScale>
                                      <p:cBhvr>
                                        <p:cTn id="38" dur="66" decel="50000">
                                          <p:stCondLst>
                                            <p:cond delay="270"/>
                                          </p:stCondLst>
                                        </p:cTn>
                                        <p:tgtEl>
                                          <p:spTgt spid="8"/>
                                        </p:tgtEl>
                                      </p:cBhvr>
                                      <p:to x="100000" y="100000"/>
                                    </p:animScale>
                                    <p:animScale>
                                      <p:cBhvr>
                                        <p:cTn id="39" dur="10">
                                          <p:stCondLst>
                                            <p:cond delay="525"/>
                                          </p:stCondLst>
                                        </p:cTn>
                                        <p:tgtEl>
                                          <p:spTgt spid="8"/>
                                        </p:tgtEl>
                                      </p:cBhvr>
                                      <p:to x="100000" y="80000"/>
                                    </p:animScale>
                                    <p:animScale>
                                      <p:cBhvr>
                                        <p:cTn id="40" dur="66" decel="50000">
                                          <p:stCondLst>
                                            <p:cond delay="535"/>
                                          </p:stCondLst>
                                        </p:cTn>
                                        <p:tgtEl>
                                          <p:spTgt spid="8"/>
                                        </p:tgtEl>
                                      </p:cBhvr>
                                      <p:to x="100000" y="100000"/>
                                    </p:animScale>
                                    <p:animScale>
                                      <p:cBhvr>
                                        <p:cTn id="41" dur="10">
                                          <p:stCondLst>
                                            <p:cond delay="657"/>
                                          </p:stCondLst>
                                        </p:cTn>
                                        <p:tgtEl>
                                          <p:spTgt spid="8"/>
                                        </p:tgtEl>
                                      </p:cBhvr>
                                      <p:to x="100000" y="90000"/>
                                    </p:animScale>
                                    <p:animScale>
                                      <p:cBhvr>
                                        <p:cTn id="42" dur="66" decel="50000">
                                          <p:stCondLst>
                                            <p:cond delay="667"/>
                                          </p:stCondLst>
                                        </p:cTn>
                                        <p:tgtEl>
                                          <p:spTgt spid="8"/>
                                        </p:tgtEl>
                                      </p:cBhvr>
                                      <p:to x="100000" y="100000"/>
                                    </p:animScale>
                                    <p:animScale>
                                      <p:cBhvr>
                                        <p:cTn id="43" dur="10">
                                          <p:stCondLst>
                                            <p:cond delay="723"/>
                                          </p:stCondLst>
                                        </p:cTn>
                                        <p:tgtEl>
                                          <p:spTgt spid="8"/>
                                        </p:tgtEl>
                                      </p:cBhvr>
                                      <p:to x="100000" y="95000"/>
                                    </p:animScale>
                                    <p:animScale>
                                      <p:cBhvr>
                                        <p:cTn id="44" dur="66" decel="50000">
                                          <p:stCondLst>
                                            <p:cond delay="734"/>
                                          </p:stCondLst>
                                        </p:cTn>
                                        <p:tgtEl>
                                          <p:spTgt spid="8"/>
                                        </p:tgtEl>
                                      </p:cBhvr>
                                      <p:to x="100000" y="100000"/>
                                    </p:animScale>
                                  </p:childTnLst>
                                </p:cTn>
                              </p:par>
                              <p:par>
                                <p:cTn id="45" presetID="26" presetClass="entr" presetSubtype="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290">
                                          <p:stCondLst>
                                            <p:cond delay="0"/>
                                          </p:stCondLst>
                                        </p:cTn>
                                        <p:tgtEl>
                                          <p:spTgt spid="9"/>
                                        </p:tgtEl>
                                      </p:cBhvr>
                                    </p:animEffect>
                                    <p:anim calcmode="lin" valueType="num">
                                      <p:cBhvr>
                                        <p:cTn id="4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5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5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53" dur="13">
                                          <p:stCondLst>
                                            <p:cond delay="325"/>
                                          </p:stCondLst>
                                        </p:cTn>
                                        <p:tgtEl>
                                          <p:spTgt spid="9"/>
                                        </p:tgtEl>
                                      </p:cBhvr>
                                      <p:to x="100000" y="60000"/>
                                    </p:animScale>
                                    <p:animScale>
                                      <p:cBhvr>
                                        <p:cTn id="54" dur="83" decel="50000">
                                          <p:stCondLst>
                                            <p:cond delay="338"/>
                                          </p:stCondLst>
                                        </p:cTn>
                                        <p:tgtEl>
                                          <p:spTgt spid="9"/>
                                        </p:tgtEl>
                                      </p:cBhvr>
                                      <p:to x="100000" y="100000"/>
                                    </p:animScale>
                                    <p:animScale>
                                      <p:cBhvr>
                                        <p:cTn id="55" dur="13">
                                          <p:stCondLst>
                                            <p:cond delay="656"/>
                                          </p:stCondLst>
                                        </p:cTn>
                                        <p:tgtEl>
                                          <p:spTgt spid="9"/>
                                        </p:tgtEl>
                                      </p:cBhvr>
                                      <p:to x="100000" y="80000"/>
                                    </p:animScale>
                                    <p:animScale>
                                      <p:cBhvr>
                                        <p:cTn id="56" dur="83" decel="50000">
                                          <p:stCondLst>
                                            <p:cond delay="669"/>
                                          </p:stCondLst>
                                        </p:cTn>
                                        <p:tgtEl>
                                          <p:spTgt spid="9"/>
                                        </p:tgtEl>
                                      </p:cBhvr>
                                      <p:to x="100000" y="100000"/>
                                    </p:animScale>
                                    <p:animScale>
                                      <p:cBhvr>
                                        <p:cTn id="57" dur="13">
                                          <p:stCondLst>
                                            <p:cond delay="821"/>
                                          </p:stCondLst>
                                        </p:cTn>
                                        <p:tgtEl>
                                          <p:spTgt spid="9"/>
                                        </p:tgtEl>
                                      </p:cBhvr>
                                      <p:to x="100000" y="90000"/>
                                    </p:animScale>
                                    <p:animScale>
                                      <p:cBhvr>
                                        <p:cTn id="58" dur="83" decel="50000">
                                          <p:stCondLst>
                                            <p:cond delay="834"/>
                                          </p:stCondLst>
                                        </p:cTn>
                                        <p:tgtEl>
                                          <p:spTgt spid="9"/>
                                        </p:tgtEl>
                                      </p:cBhvr>
                                      <p:to x="100000" y="100000"/>
                                    </p:animScale>
                                    <p:animScale>
                                      <p:cBhvr>
                                        <p:cTn id="59" dur="13">
                                          <p:stCondLst>
                                            <p:cond delay="904"/>
                                          </p:stCondLst>
                                        </p:cTn>
                                        <p:tgtEl>
                                          <p:spTgt spid="9"/>
                                        </p:tgtEl>
                                      </p:cBhvr>
                                      <p:to x="100000" y="95000"/>
                                    </p:animScale>
                                    <p:animScale>
                                      <p:cBhvr>
                                        <p:cTn id="60" dur="83" decel="50000">
                                          <p:stCondLst>
                                            <p:cond delay="917"/>
                                          </p:stCondLst>
                                        </p:cTn>
                                        <p:tgtEl>
                                          <p:spTgt spid="9"/>
                                        </p:tgtEl>
                                      </p:cBhvr>
                                      <p:to x="100000" y="100000"/>
                                    </p:animScale>
                                  </p:childTnLst>
                                </p:cTn>
                              </p:par>
                              <p:par>
                                <p:cTn id="61" presetID="26" presetClass="entr" presetSubtype="0" fill="hold" grpId="0" nodeType="withEffect">
                                  <p:stCondLst>
                                    <p:cond delay="400"/>
                                  </p:stCondLst>
                                  <p:childTnLst>
                                    <p:set>
                                      <p:cBhvr>
                                        <p:cTn id="62" dur="1" fill="hold">
                                          <p:stCondLst>
                                            <p:cond delay="0"/>
                                          </p:stCondLst>
                                        </p:cTn>
                                        <p:tgtEl>
                                          <p:spTgt spid="10"/>
                                        </p:tgtEl>
                                        <p:attrNameLst>
                                          <p:attrName>style.visibility</p:attrName>
                                        </p:attrNameLst>
                                      </p:cBhvr>
                                      <p:to>
                                        <p:strVal val="visible"/>
                                      </p:to>
                                    </p:set>
                                    <p:animEffect transition="in" filter="wipe(down)">
                                      <p:cBhvr>
                                        <p:cTn id="63" dur="290">
                                          <p:stCondLst>
                                            <p:cond delay="0"/>
                                          </p:stCondLst>
                                        </p:cTn>
                                        <p:tgtEl>
                                          <p:spTgt spid="10"/>
                                        </p:tgtEl>
                                      </p:cBhvr>
                                    </p:animEffect>
                                    <p:anim calcmode="lin" valueType="num">
                                      <p:cBhvr>
                                        <p:cTn id="6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6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6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69" dur="13">
                                          <p:stCondLst>
                                            <p:cond delay="325"/>
                                          </p:stCondLst>
                                        </p:cTn>
                                        <p:tgtEl>
                                          <p:spTgt spid="10"/>
                                        </p:tgtEl>
                                      </p:cBhvr>
                                      <p:to x="100000" y="60000"/>
                                    </p:animScale>
                                    <p:animScale>
                                      <p:cBhvr>
                                        <p:cTn id="70" dur="83" decel="50000">
                                          <p:stCondLst>
                                            <p:cond delay="338"/>
                                          </p:stCondLst>
                                        </p:cTn>
                                        <p:tgtEl>
                                          <p:spTgt spid="10"/>
                                        </p:tgtEl>
                                      </p:cBhvr>
                                      <p:to x="100000" y="100000"/>
                                    </p:animScale>
                                    <p:animScale>
                                      <p:cBhvr>
                                        <p:cTn id="71" dur="13">
                                          <p:stCondLst>
                                            <p:cond delay="656"/>
                                          </p:stCondLst>
                                        </p:cTn>
                                        <p:tgtEl>
                                          <p:spTgt spid="10"/>
                                        </p:tgtEl>
                                      </p:cBhvr>
                                      <p:to x="100000" y="80000"/>
                                    </p:animScale>
                                    <p:animScale>
                                      <p:cBhvr>
                                        <p:cTn id="72" dur="83" decel="50000">
                                          <p:stCondLst>
                                            <p:cond delay="669"/>
                                          </p:stCondLst>
                                        </p:cTn>
                                        <p:tgtEl>
                                          <p:spTgt spid="10"/>
                                        </p:tgtEl>
                                      </p:cBhvr>
                                      <p:to x="100000" y="100000"/>
                                    </p:animScale>
                                    <p:animScale>
                                      <p:cBhvr>
                                        <p:cTn id="73" dur="13">
                                          <p:stCondLst>
                                            <p:cond delay="821"/>
                                          </p:stCondLst>
                                        </p:cTn>
                                        <p:tgtEl>
                                          <p:spTgt spid="10"/>
                                        </p:tgtEl>
                                      </p:cBhvr>
                                      <p:to x="100000" y="90000"/>
                                    </p:animScale>
                                    <p:animScale>
                                      <p:cBhvr>
                                        <p:cTn id="74" dur="83" decel="50000">
                                          <p:stCondLst>
                                            <p:cond delay="834"/>
                                          </p:stCondLst>
                                        </p:cTn>
                                        <p:tgtEl>
                                          <p:spTgt spid="10"/>
                                        </p:tgtEl>
                                      </p:cBhvr>
                                      <p:to x="100000" y="100000"/>
                                    </p:animScale>
                                    <p:animScale>
                                      <p:cBhvr>
                                        <p:cTn id="75" dur="13">
                                          <p:stCondLst>
                                            <p:cond delay="904"/>
                                          </p:stCondLst>
                                        </p:cTn>
                                        <p:tgtEl>
                                          <p:spTgt spid="10"/>
                                        </p:tgtEl>
                                      </p:cBhvr>
                                      <p:to x="100000" y="95000"/>
                                    </p:animScale>
                                    <p:animScale>
                                      <p:cBhvr>
                                        <p:cTn id="76" dur="83" decel="50000">
                                          <p:stCondLst>
                                            <p:cond delay="917"/>
                                          </p:stCondLst>
                                        </p:cTn>
                                        <p:tgtEl>
                                          <p:spTgt spid="10"/>
                                        </p:tgtEl>
                                      </p:cBhvr>
                                      <p:to x="100000" y="100000"/>
                                    </p:animScale>
                                  </p:childTnLst>
                                </p:cTn>
                              </p:par>
                            </p:childTnLst>
                          </p:cTn>
                        </p:par>
                        <p:par>
                          <p:cTn id="77" fill="hold">
                            <p:stCondLst>
                              <p:cond delay="2919"/>
                            </p:stCondLst>
                            <p:childTnLst>
                              <p:par>
                                <p:cTn id="78" presetID="31" presetClass="entr" presetSubtype="0"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 calcmode="lin" valueType="num">
                                      <p:cBhvr>
                                        <p:cTn id="82" dur="500" fill="hold"/>
                                        <p:tgtEl>
                                          <p:spTgt spid="17"/>
                                        </p:tgtEl>
                                        <p:attrNameLst>
                                          <p:attrName>style.rotation</p:attrName>
                                        </p:attrNameLst>
                                      </p:cBhvr>
                                      <p:tavLst>
                                        <p:tav tm="0">
                                          <p:val>
                                            <p:fltVal val="90"/>
                                          </p:val>
                                        </p:tav>
                                        <p:tav tm="100000">
                                          <p:val>
                                            <p:fltVal val="0"/>
                                          </p:val>
                                        </p:tav>
                                      </p:tavLst>
                                    </p:anim>
                                    <p:animEffect transition="in" filter="fade">
                                      <p:cBhvr>
                                        <p:cTn id="83" dur="500"/>
                                        <p:tgtEl>
                                          <p:spTgt spid="17"/>
                                        </p:tgtEl>
                                      </p:cBhvr>
                                    </p:animEffect>
                                  </p:childTnLst>
                                </p:cTn>
                              </p:par>
                            </p:childTnLst>
                          </p:cTn>
                        </p:par>
                        <p:par>
                          <p:cTn id="84" fill="hold">
                            <p:stCondLst>
                              <p:cond delay="3419"/>
                            </p:stCondLst>
                            <p:childTnLst>
                              <p:par>
                                <p:cTn id="85" presetID="42" presetClass="entr" presetSubtype="0" fill="hold" grpId="0" nodeType="after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fade">
                                      <p:cBhvr>
                                        <p:cTn id="87" dur="500"/>
                                        <p:tgtEl>
                                          <p:spTgt spid="2"/>
                                        </p:tgtEl>
                                      </p:cBhvr>
                                    </p:animEffect>
                                    <p:anim calcmode="lin" valueType="num">
                                      <p:cBhvr>
                                        <p:cTn id="88" dur="500" fill="hold"/>
                                        <p:tgtEl>
                                          <p:spTgt spid="2"/>
                                        </p:tgtEl>
                                        <p:attrNameLst>
                                          <p:attrName>ppt_x</p:attrName>
                                        </p:attrNameLst>
                                      </p:cBhvr>
                                      <p:tavLst>
                                        <p:tav tm="0">
                                          <p:val>
                                            <p:strVal val="#ppt_x"/>
                                          </p:val>
                                        </p:tav>
                                        <p:tav tm="100000">
                                          <p:val>
                                            <p:strVal val="#ppt_x"/>
                                          </p:val>
                                        </p:tav>
                                      </p:tavLst>
                                    </p:anim>
                                    <p:anim calcmode="lin" valueType="num">
                                      <p:cBhvr>
                                        <p:cTn id="89" dur="500" fill="hold"/>
                                        <p:tgtEl>
                                          <p:spTgt spid="2"/>
                                        </p:tgtEl>
                                        <p:attrNameLst>
                                          <p:attrName>ppt_y</p:attrName>
                                        </p:attrNameLst>
                                      </p:cBhvr>
                                      <p:tavLst>
                                        <p:tav tm="0">
                                          <p:val>
                                            <p:strVal val="#ppt_y+.1"/>
                                          </p:val>
                                        </p:tav>
                                        <p:tav tm="100000">
                                          <p:val>
                                            <p:strVal val="#ppt_y"/>
                                          </p:val>
                                        </p:tav>
                                      </p:tavLst>
                                    </p:anim>
                                  </p:childTnLst>
                                </p:cTn>
                              </p:par>
                            </p:childTnLst>
                          </p:cTn>
                        </p:par>
                        <p:par>
                          <p:cTn id="90" fill="hold">
                            <p:stCondLst>
                              <p:cond delay="3919"/>
                            </p:stCondLst>
                            <p:childTnLst>
                              <p:par>
                                <p:cTn id="91" presetID="22" presetClass="entr" presetSubtype="2"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childTnLst>
                          </p:cTn>
                        </p:par>
                        <p:par>
                          <p:cTn id="94" fill="hold">
                            <p:stCondLst>
                              <p:cond delay="4419"/>
                            </p:stCondLst>
                            <p:childTnLst>
                              <p:par>
                                <p:cTn id="95" presetID="31" presetClass="entr" presetSubtype="0"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400" fill="hold"/>
                                        <p:tgtEl>
                                          <p:spTgt spid="18"/>
                                        </p:tgtEl>
                                        <p:attrNameLst>
                                          <p:attrName>ppt_w</p:attrName>
                                        </p:attrNameLst>
                                      </p:cBhvr>
                                      <p:tavLst>
                                        <p:tav tm="0">
                                          <p:val>
                                            <p:fltVal val="0"/>
                                          </p:val>
                                        </p:tav>
                                        <p:tav tm="100000">
                                          <p:val>
                                            <p:strVal val="#ppt_w"/>
                                          </p:val>
                                        </p:tav>
                                      </p:tavLst>
                                    </p:anim>
                                    <p:anim calcmode="lin" valueType="num">
                                      <p:cBhvr>
                                        <p:cTn id="98" dur="400" fill="hold"/>
                                        <p:tgtEl>
                                          <p:spTgt spid="18"/>
                                        </p:tgtEl>
                                        <p:attrNameLst>
                                          <p:attrName>ppt_h</p:attrName>
                                        </p:attrNameLst>
                                      </p:cBhvr>
                                      <p:tavLst>
                                        <p:tav tm="0">
                                          <p:val>
                                            <p:fltVal val="0"/>
                                          </p:val>
                                        </p:tav>
                                        <p:tav tm="100000">
                                          <p:val>
                                            <p:strVal val="#ppt_h"/>
                                          </p:val>
                                        </p:tav>
                                      </p:tavLst>
                                    </p:anim>
                                    <p:anim calcmode="lin" valueType="num">
                                      <p:cBhvr>
                                        <p:cTn id="99" dur="400" fill="hold"/>
                                        <p:tgtEl>
                                          <p:spTgt spid="18"/>
                                        </p:tgtEl>
                                        <p:attrNameLst>
                                          <p:attrName>style.rotation</p:attrName>
                                        </p:attrNameLst>
                                      </p:cBhvr>
                                      <p:tavLst>
                                        <p:tav tm="0">
                                          <p:val>
                                            <p:fltVal val="90"/>
                                          </p:val>
                                        </p:tav>
                                        <p:tav tm="100000">
                                          <p:val>
                                            <p:fltVal val="0"/>
                                          </p:val>
                                        </p:tav>
                                      </p:tavLst>
                                    </p:anim>
                                    <p:animEffect transition="in" filter="fade">
                                      <p:cBhvr>
                                        <p:cTn id="100" dur="400"/>
                                        <p:tgtEl>
                                          <p:spTgt spid="18"/>
                                        </p:tgtEl>
                                      </p:cBhvr>
                                    </p:animEffect>
                                  </p:childTnLst>
                                </p:cTn>
                              </p:par>
                            </p:childTnLst>
                          </p:cTn>
                        </p:par>
                        <p:par>
                          <p:cTn id="101" fill="hold">
                            <p:stCondLst>
                              <p:cond delay="4919"/>
                            </p:stCondLst>
                            <p:childTnLst>
                              <p:par>
                                <p:cTn id="102" presetID="31"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500" fill="hold"/>
                                        <p:tgtEl>
                                          <p:spTgt spid="16"/>
                                        </p:tgtEl>
                                        <p:attrNameLst>
                                          <p:attrName>ppt_w</p:attrName>
                                        </p:attrNameLst>
                                      </p:cBhvr>
                                      <p:tavLst>
                                        <p:tav tm="0">
                                          <p:val>
                                            <p:fltVal val="0"/>
                                          </p:val>
                                        </p:tav>
                                        <p:tav tm="100000">
                                          <p:val>
                                            <p:strVal val="#ppt_w"/>
                                          </p:val>
                                        </p:tav>
                                      </p:tavLst>
                                    </p:anim>
                                    <p:anim calcmode="lin" valueType="num">
                                      <p:cBhvr>
                                        <p:cTn id="105" dur="500" fill="hold"/>
                                        <p:tgtEl>
                                          <p:spTgt spid="16"/>
                                        </p:tgtEl>
                                        <p:attrNameLst>
                                          <p:attrName>ppt_h</p:attrName>
                                        </p:attrNameLst>
                                      </p:cBhvr>
                                      <p:tavLst>
                                        <p:tav tm="0">
                                          <p:val>
                                            <p:fltVal val="0"/>
                                          </p:val>
                                        </p:tav>
                                        <p:tav tm="100000">
                                          <p:val>
                                            <p:strVal val="#ppt_h"/>
                                          </p:val>
                                        </p:tav>
                                      </p:tavLst>
                                    </p:anim>
                                    <p:anim calcmode="lin" valueType="num">
                                      <p:cBhvr>
                                        <p:cTn id="106" dur="500" fill="hold"/>
                                        <p:tgtEl>
                                          <p:spTgt spid="16"/>
                                        </p:tgtEl>
                                        <p:attrNameLst>
                                          <p:attrName>style.rotation</p:attrName>
                                        </p:attrNameLst>
                                      </p:cBhvr>
                                      <p:tavLst>
                                        <p:tav tm="0">
                                          <p:val>
                                            <p:fltVal val="90"/>
                                          </p:val>
                                        </p:tav>
                                        <p:tav tm="100000">
                                          <p:val>
                                            <p:fltVal val="0"/>
                                          </p:val>
                                        </p:tav>
                                      </p:tavLst>
                                    </p:anim>
                                    <p:animEffect transition="in" filter="fade">
                                      <p:cBhvr>
                                        <p:cTn id="107" dur="500"/>
                                        <p:tgtEl>
                                          <p:spTgt spid="16"/>
                                        </p:tgtEl>
                                      </p:cBhvr>
                                    </p:animEffect>
                                  </p:childTnLst>
                                </p:cTn>
                              </p:par>
                            </p:childTnLst>
                          </p:cTn>
                        </p:par>
                        <p:par>
                          <p:cTn id="108" fill="hold">
                            <p:stCondLst>
                              <p:cond delay="5419"/>
                            </p:stCondLst>
                            <p:childTnLst>
                              <p:par>
                                <p:cTn id="109" presetID="42" presetClass="entr" presetSubtype="0"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fade">
                                      <p:cBhvr>
                                        <p:cTn id="111" dur="500"/>
                                        <p:tgtEl>
                                          <p:spTgt spid="22"/>
                                        </p:tgtEl>
                                      </p:cBhvr>
                                    </p:animEffect>
                                    <p:anim calcmode="lin" valueType="num">
                                      <p:cBhvr>
                                        <p:cTn id="112" dur="500" fill="hold"/>
                                        <p:tgtEl>
                                          <p:spTgt spid="22"/>
                                        </p:tgtEl>
                                        <p:attrNameLst>
                                          <p:attrName>ppt_x</p:attrName>
                                        </p:attrNameLst>
                                      </p:cBhvr>
                                      <p:tavLst>
                                        <p:tav tm="0">
                                          <p:val>
                                            <p:strVal val="#ppt_x"/>
                                          </p:val>
                                        </p:tav>
                                        <p:tav tm="100000">
                                          <p:val>
                                            <p:strVal val="#ppt_x"/>
                                          </p:val>
                                        </p:tav>
                                      </p:tavLst>
                                    </p:anim>
                                    <p:anim calcmode="lin" valueType="num">
                                      <p:cBhvr>
                                        <p:cTn id="113" dur="500" fill="hold"/>
                                        <p:tgtEl>
                                          <p:spTgt spid="22"/>
                                        </p:tgtEl>
                                        <p:attrNameLst>
                                          <p:attrName>ppt_y</p:attrName>
                                        </p:attrNameLst>
                                      </p:cBhvr>
                                      <p:tavLst>
                                        <p:tav tm="0">
                                          <p:val>
                                            <p:strVal val="#ppt_y+.1"/>
                                          </p:val>
                                        </p:tav>
                                        <p:tav tm="100000">
                                          <p:val>
                                            <p:strVal val="#ppt_y"/>
                                          </p:val>
                                        </p:tav>
                                      </p:tavLst>
                                    </p:anim>
                                  </p:childTnLst>
                                </p:cTn>
                              </p:par>
                            </p:childTnLst>
                          </p:cTn>
                        </p:par>
                        <p:par>
                          <p:cTn id="114" fill="hold">
                            <p:stCondLst>
                              <p:cond delay="5919"/>
                            </p:stCondLst>
                            <p:childTnLst>
                              <p:par>
                                <p:cTn id="115" presetID="22" presetClass="entr" presetSubtype="2" fill="hold" grpId="0" nodeType="after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wipe(right)">
                                      <p:cBhvr>
                                        <p:cTn id="117" dur="500"/>
                                        <p:tgtEl>
                                          <p:spTgt spid="13"/>
                                        </p:tgtEl>
                                      </p:cBhvr>
                                    </p:animEffect>
                                  </p:childTnLst>
                                </p:cTn>
                              </p:par>
                            </p:childTnLst>
                          </p:cTn>
                        </p:par>
                        <p:par>
                          <p:cTn id="118" fill="hold">
                            <p:stCondLst>
                              <p:cond delay="6419"/>
                            </p:stCondLst>
                            <p:childTnLst>
                              <p:par>
                                <p:cTn id="119" presetID="31" presetClass="entr" presetSubtype="0"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 calcmode="lin" valueType="num">
                                      <p:cBhvr>
                                        <p:cTn id="121" dur="400" fill="hold"/>
                                        <p:tgtEl>
                                          <p:spTgt spid="19"/>
                                        </p:tgtEl>
                                        <p:attrNameLst>
                                          <p:attrName>ppt_w</p:attrName>
                                        </p:attrNameLst>
                                      </p:cBhvr>
                                      <p:tavLst>
                                        <p:tav tm="0">
                                          <p:val>
                                            <p:fltVal val="0"/>
                                          </p:val>
                                        </p:tav>
                                        <p:tav tm="100000">
                                          <p:val>
                                            <p:strVal val="#ppt_w"/>
                                          </p:val>
                                        </p:tav>
                                      </p:tavLst>
                                    </p:anim>
                                    <p:anim calcmode="lin" valueType="num">
                                      <p:cBhvr>
                                        <p:cTn id="122" dur="400" fill="hold"/>
                                        <p:tgtEl>
                                          <p:spTgt spid="19"/>
                                        </p:tgtEl>
                                        <p:attrNameLst>
                                          <p:attrName>ppt_h</p:attrName>
                                        </p:attrNameLst>
                                      </p:cBhvr>
                                      <p:tavLst>
                                        <p:tav tm="0">
                                          <p:val>
                                            <p:fltVal val="0"/>
                                          </p:val>
                                        </p:tav>
                                        <p:tav tm="100000">
                                          <p:val>
                                            <p:strVal val="#ppt_h"/>
                                          </p:val>
                                        </p:tav>
                                      </p:tavLst>
                                    </p:anim>
                                    <p:anim calcmode="lin" valueType="num">
                                      <p:cBhvr>
                                        <p:cTn id="123" dur="400" fill="hold"/>
                                        <p:tgtEl>
                                          <p:spTgt spid="19"/>
                                        </p:tgtEl>
                                        <p:attrNameLst>
                                          <p:attrName>style.rotation</p:attrName>
                                        </p:attrNameLst>
                                      </p:cBhvr>
                                      <p:tavLst>
                                        <p:tav tm="0">
                                          <p:val>
                                            <p:fltVal val="90"/>
                                          </p:val>
                                        </p:tav>
                                        <p:tav tm="100000">
                                          <p:val>
                                            <p:fltVal val="0"/>
                                          </p:val>
                                        </p:tav>
                                      </p:tavLst>
                                    </p:anim>
                                    <p:animEffect transition="in" filter="fade">
                                      <p:cBhvr>
                                        <p:cTn id="124" dur="400"/>
                                        <p:tgtEl>
                                          <p:spTgt spid="19"/>
                                        </p:tgtEl>
                                      </p:cBhvr>
                                    </p:animEffect>
                                  </p:childTnLst>
                                </p:cTn>
                              </p:par>
                            </p:childTnLst>
                          </p:cTn>
                        </p:par>
                        <p:par>
                          <p:cTn id="125" fill="hold">
                            <p:stCondLst>
                              <p:cond delay="6919"/>
                            </p:stCondLst>
                            <p:childTnLst>
                              <p:par>
                                <p:cTn id="126" presetID="31" presetClass="entr" presetSubtype="0" fill="hold" grpId="0" nodeType="afterEffect">
                                  <p:stCondLst>
                                    <p:cond delay="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500" fill="hold"/>
                                        <p:tgtEl>
                                          <p:spTgt spid="15"/>
                                        </p:tgtEl>
                                        <p:attrNameLst>
                                          <p:attrName>ppt_w</p:attrName>
                                        </p:attrNameLst>
                                      </p:cBhvr>
                                      <p:tavLst>
                                        <p:tav tm="0">
                                          <p:val>
                                            <p:fltVal val="0"/>
                                          </p:val>
                                        </p:tav>
                                        <p:tav tm="100000">
                                          <p:val>
                                            <p:strVal val="#ppt_w"/>
                                          </p:val>
                                        </p:tav>
                                      </p:tavLst>
                                    </p:anim>
                                    <p:anim calcmode="lin" valueType="num">
                                      <p:cBhvr>
                                        <p:cTn id="129" dur="500" fill="hold"/>
                                        <p:tgtEl>
                                          <p:spTgt spid="15"/>
                                        </p:tgtEl>
                                        <p:attrNameLst>
                                          <p:attrName>ppt_h</p:attrName>
                                        </p:attrNameLst>
                                      </p:cBhvr>
                                      <p:tavLst>
                                        <p:tav tm="0">
                                          <p:val>
                                            <p:fltVal val="0"/>
                                          </p:val>
                                        </p:tav>
                                        <p:tav tm="100000">
                                          <p:val>
                                            <p:strVal val="#ppt_h"/>
                                          </p:val>
                                        </p:tav>
                                      </p:tavLst>
                                    </p:anim>
                                    <p:anim calcmode="lin" valueType="num">
                                      <p:cBhvr>
                                        <p:cTn id="130" dur="500" fill="hold"/>
                                        <p:tgtEl>
                                          <p:spTgt spid="15"/>
                                        </p:tgtEl>
                                        <p:attrNameLst>
                                          <p:attrName>style.rotation</p:attrName>
                                        </p:attrNameLst>
                                      </p:cBhvr>
                                      <p:tavLst>
                                        <p:tav tm="0">
                                          <p:val>
                                            <p:fltVal val="90"/>
                                          </p:val>
                                        </p:tav>
                                        <p:tav tm="100000">
                                          <p:val>
                                            <p:fltVal val="0"/>
                                          </p:val>
                                        </p:tav>
                                      </p:tavLst>
                                    </p:anim>
                                    <p:animEffect transition="in" filter="fade">
                                      <p:cBhvr>
                                        <p:cTn id="131" dur="500"/>
                                        <p:tgtEl>
                                          <p:spTgt spid="15"/>
                                        </p:tgtEl>
                                      </p:cBhvr>
                                    </p:animEffect>
                                  </p:childTnLst>
                                </p:cTn>
                              </p:par>
                            </p:childTnLst>
                          </p:cTn>
                        </p:par>
                        <p:par>
                          <p:cTn id="132" fill="hold">
                            <p:stCondLst>
                              <p:cond delay="7419"/>
                            </p:stCondLst>
                            <p:childTnLst>
                              <p:par>
                                <p:cTn id="133" presetID="42" presetClass="entr" presetSubtype="0" fill="hold" grpId="0" nodeType="after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fade">
                                      <p:cBhvr>
                                        <p:cTn id="135" dur="500"/>
                                        <p:tgtEl>
                                          <p:spTgt spid="23"/>
                                        </p:tgtEl>
                                      </p:cBhvr>
                                    </p:animEffect>
                                    <p:anim calcmode="lin" valueType="num">
                                      <p:cBhvr>
                                        <p:cTn id="136" dur="500" fill="hold"/>
                                        <p:tgtEl>
                                          <p:spTgt spid="23"/>
                                        </p:tgtEl>
                                        <p:attrNameLst>
                                          <p:attrName>ppt_x</p:attrName>
                                        </p:attrNameLst>
                                      </p:cBhvr>
                                      <p:tavLst>
                                        <p:tav tm="0">
                                          <p:val>
                                            <p:strVal val="#ppt_x"/>
                                          </p:val>
                                        </p:tav>
                                        <p:tav tm="100000">
                                          <p:val>
                                            <p:strVal val="#ppt_x"/>
                                          </p:val>
                                        </p:tav>
                                      </p:tavLst>
                                    </p:anim>
                                    <p:anim calcmode="lin" valueType="num">
                                      <p:cBhvr>
                                        <p:cTn id="137" dur="500" fill="hold"/>
                                        <p:tgtEl>
                                          <p:spTgt spid="23"/>
                                        </p:tgtEl>
                                        <p:attrNameLst>
                                          <p:attrName>ppt_y</p:attrName>
                                        </p:attrNameLst>
                                      </p:cBhvr>
                                      <p:tavLst>
                                        <p:tav tm="0">
                                          <p:val>
                                            <p:strVal val="#ppt_y+.1"/>
                                          </p:val>
                                        </p:tav>
                                        <p:tav tm="100000">
                                          <p:val>
                                            <p:strVal val="#ppt_y"/>
                                          </p:val>
                                        </p:tav>
                                      </p:tavLst>
                                    </p:anim>
                                  </p:childTnLst>
                                </p:cTn>
                              </p:par>
                            </p:childTnLst>
                          </p:cTn>
                        </p:par>
                        <p:par>
                          <p:cTn id="138" fill="hold">
                            <p:stCondLst>
                              <p:cond delay="7919"/>
                            </p:stCondLst>
                            <p:childTnLst>
                              <p:par>
                                <p:cTn id="139" presetID="22" presetClass="entr" presetSubtype="2" fill="hold" grpId="0" nodeType="afterEffect">
                                  <p:stCondLst>
                                    <p:cond delay="0"/>
                                  </p:stCondLst>
                                  <p:childTnLst>
                                    <p:set>
                                      <p:cBhvr>
                                        <p:cTn id="140" dur="1" fill="hold">
                                          <p:stCondLst>
                                            <p:cond delay="0"/>
                                          </p:stCondLst>
                                        </p:cTn>
                                        <p:tgtEl>
                                          <p:spTgt spid="14"/>
                                        </p:tgtEl>
                                        <p:attrNameLst>
                                          <p:attrName>style.visibility</p:attrName>
                                        </p:attrNameLst>
                                      </p:cBhvr>
                                      <p:to>
                                        <p:strVal val="visible"/>
                                      </p:to>
                                    </p:set>
                                    <p:animEffect transition="in" filter="wipe(right)">
                                      <p:cBhvr>
                                        <p:cTn id="141" dur="500"/>
                                        <p:tgtEl>
                                          <p:spTgt spid="14"/>
                                        </p:tgtEl>
                                      </p:cBhvr>
                                    </p:animEffect>
                                  </p:childTnLst>
                                </p:cTn>
                              </p:par>
                            </p:childTnLst>
                          </p:cTn>
                        </p:par>
                        <p:par>
                          <p:cTn id="142" fill="hold">
                            <p:stCondLst>
                              <p:cond delay="8419"/>
                            </p:stCondLst>
                            <p:childTnLst>
                              <p:par>
                                <p:cTn id="143" presetID="31" presetClass="entr" presetSubtype="0" fill="hold" grpId="0" nodeType="afterEffect">
                                  <p:stCondLst>
                                    <p:cond delay="0"/>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400" fill="hold"/>
                                        <p:tgtEl>
                                          <p:spTgt spid="20"/>
                                        </p:tgtEl>
                                        <p:attrNameLst>
                                          <p:attrName>ppt_w</p:attrName>
                                        </p:attrNameLst>
                                      </p:cBhvr>
                                      <p:tavLst>
                                        <p:tav tm="0">
                                          <p:val>
                                            <p:fltVal val="0"/>
                                          </p:val>
                                        </p:tav>
                                        <p:tav tm="100000">
                                          <p:val>
                                            <p:strVal val="#ppt_w"/>
                                          </p:val>
                                        </p:tav>
                                      </p:tavLst>
                                    </p:anim>
                                    <p:anim calcmode="lin" valueType="num">
                                      <p:cBhvr>
                                        <p:cTn id="146" dur="400" fill="hold"/>
                                        <p:tgtEl>
                                          <p:spTgt spid="20"/>
                                        </p:tgtEl>
                                        <p:attrNameLst>
                                          <p:attrName>ppt_h</p:attrName>
                                        </p:attrNameLst>
                                      </p:cBhvr>
                                      <p:tavLst>
                                        <p:tav tm="0">
                                          <p:val>
                                            <p:fltVal val="0"/>
                                          </p:val>
                                        </p:tav>
                                        <p:tav tm="100000">
                                          <p:val>
                                            <p:strVal val="#ppt_h"/>
                                          </p:val>
                                        </p:tav>
                                      </p:tavLst>
                                    </p:anim>
                                    <p:anim calcmode="lin" valueType="num">
                                      <p:cBhvr>
                                        <p:cTn id="147" dur="400" fill="hold"/>
                                        <p:tgtEl>
                                          <p:spTgt spid="20"/>
                                        </p:tgtEl>
                                        <p:attrNameLst>
                                          <p:attrName>style.rotation</p:attrName>
                                        </p:attrNameLst>
                                      </p:cBhvr>
                                      <p:tavLst>
                                        <p:tav tm="0">
                                          <p:val>
                                            <p:fltVal val="90"/>
                                          </p:val>
                                        </p:tav>
                                        <p:tav tm="100000">
                                          <p:val>
                                            <p:fltVal val="0"/>
                                          </p:val>
                                        </p:tav>
                                      </p:tavLst>
                                    </p:anim>
                                    <p:animEffect transition="in" filter="fade">
                                      <p:cBhvr>
                                        <p:cTn id="148"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实现目标的关键</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8" name="矩形 7"/>
          <p:cNvSpPr/>
          <p:nvPr/>
        </p:nvSpPr>
        <p:spPr bwMode="auto">
          <a:xfrm>
            <a:off x="3564309" y="1659007"/>
            <a:ext cx="7430616"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a:p>
        </p:txBody>
      </p:sp>
      <p:sp>
        <p:nvSpPr>
          <p:cNvPr id="9" name="右箭头 8"/>
          <p:cNvSpPr/>
          <p:nvPr/>
        </p:nvSpPr>
        <p:spPr bwMode="auto">
          <a:xfrm>
            <a:off x="3492300" y="1803023"/>
            <a:ext cx="576064" cy="461820"/>
          </a:xfrm>
          <a:prstGeom prst="rightArrow">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0" name="矩形 9"/>
          <p:cNvSpPr/>
          <p:nvPr/>
        </p:nvSpPr>
        <p:spPr bwMode="auto">
          <a:xfrm>
            <a:off x="1163103" y="1659007"/>
            <a:ext cx="2448272" cy="749853"/>
          </a:xfrm>
          <a:prstGeom prst="rect">
            <a:avLst/>
          </a:prstGeom>
          <a:solidFill>
            <a:schemeClr val="tx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34" tIns="45717" rIns="91434" bIns="45717" numCol="1" rtlCol="0" anchor="t" anchorCtr="0" compatLnSpc="1"/>
          <a:lstStyle/>
          <a:p>
            <a:pPr defTabSz="914400"/>
            <a:endParaRPr lang="zh-CN" altLang="en-US" sz="1700"/>
          </a:p>
        </p:txBody>
      </p:sp>
      <p:sp>
        <p:nvSpPr>
          <p:cNvPr id="11" name="矩形 10"/>
          <p:cNvSpPr/>
          <p:nvPr/>
        </p:nvSpPr>
        <p:spPr bwMode="auto">
          <a:xfrm>
            <a:off x="3564309" y="2778358"/>
            <a:ext cx="7430616"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a:p>
        </p:txBody>
      </p:sp>
      <p:sp>
        <p:nvSpPr>
          <p:cNvPr id="12" name="右箭头 11"/>
          <p:cNvSpPr/>
          <p:nvPr/>
        </p:nvSpPr>
        <p:spPr bwMode="auto">
          <a:xfrm>
            <a:off x="3492300" y="2922374"/>
            <a:ext cx="576064" cy="461820"/>
          </a:xfrm>
          <a:prstGeom prst="rightArrow">
            <a:avLst/>
          </a:prstGeom>
          <a:solidFill>
            <a:schemeClr val="accent4"/>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3" name="矩形 12"/>
          <p:cNvSpPr/>
          <p:nvPr/>
        </p:nvSpPr>
        <p:spPr bwMode="auto">
          <a:xfrm>
            <a:off x="1163103" y="2778358"/>
            <a:ext cx="2448272" cy="749853"/>
          </a:xfrm>
          <a:prstGeom prst="rect">
            <a:avLst/>
          </a:prstGeom>
          <a:solidFill>
            <a:schemeClr val="accent4"/>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34" tIns="45717" rIns="91434" bIns="45717" numCol="1" rtlCol="0" anchor="t" anchorCtr="0" compatLnSpc="1"/>
          <a:lstStyle/>
          <a:p>
            <a:endParaRPr lang="zh-CN" altLang="en-US"/>
          </a:p>
        </p:txBody>
      </p:sp>
      <p:sp>
        <p:nvSpPr>
          <p:cNvPr id="14" name="矩形 13"/>
          <p:cNvSpPr/>
          <p:nvPr/>
        </p:nvSpPr>
        <p:spPr bwMode="auto">
          <a:xfrm>
            <a:off x="3564309" y="3929240"/>
            <a:ext cx="7430616"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a:p>
        </p:txBody>
      </p:sp>
      <p:sp>
        <p:nvSpPr>
          <p:cNvPr id="15" name="右箭头 14"/>
          <p:cNvSpPr/>
          <p:nvPr/>
        </p:nvSpPr>
        <p:spPr bwMode="auto">
          <a:xfrm>
            <a:off x="3492300" y="4073257"/>
            <a:ext cx="576064" cy="461820"/>
          </a:xfrm>
          <a:prstGeom prst="rightArrow">
            <a:avLst/>
          </a:prstGeom>
          <a:solidFill>
            <a:schemeClr val="bg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6" name="矩形 15"/>
          <p:cNvSpPr/>
          <p:nvPr/>
        </p:nvSpPr>
        <p:spPr bwMode="auto">
          <a:xfrm>
            <a:off x="1163103" y="3929240"/>
            <a:ext cx="2448272" cy="749853"/>
          </a:xfrm>
          <a:prstGeom prst="rect">
            <a:avLst/>
          </a:prstGeom>
          <a:solidFill>
            <a:schemeClr val="bg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34" tIns="45717" rIns="91434" bIns="45717" numCol="1" rtlCol="0" anchor="t" anchorCtr="0" compatLnSpc="1"/>
          <a:lstStyle/>
          <a:p>
            <a:endParaRPr lang="zh-CN" altLang="en-US"/>
          </a:p>
        </p:txBody>
      </p:sp>
      <p:sp>
        <p:nvSpPr>
          <p:cNvPr id="17" name="矩形 16"/>
          <p:cNvSpPr/>
          <p:nvPr/>
        </p:nvSpPr>
        <p:spPr bwMode="auto">
          <a:xfrm>
            <a:off x="3564309" y="5127420"/>
            <a:ext cx="7430616"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a:p>
        </p:txBody>
      </p:sp>
      <p:sp>
        <p:nvSpPr>
          <p:cNvPr id="18" name="右箭头 17"/>
          <p:cNvSpPr/>
          <p:nvPr/>
        </p:nvSpPr>
        <p:spPr bwMode="auto">
          <a:xfrm>
            <a:off x="3492300" y="5271435"/>
            <a:ext cx="576064" cy="461820"/>
          </a:xfrm>
          <a:prstGeom prst="rightArrow">
            <a:avLst/>
          </a:prstGeom>
          <a:solidFill>
            <a:schemeClr val="bg2"/>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
        <p:nvSpPr>
          <p:cNvPr id="19" name="矩形 18"/>
          <p:cNvSpPr/>
          <p:nvPr/>
        </p:nvSpPr>
        <p:spPr bwMode="auto">
          <a:xfrm>
            <a:off x="1163103" y="5127420"/>
            <a:ext cx="2448272" cy="749853"/>
          </a:xfrm>
          <a:prstGeom prst="rect">
            <a:avLst/>
          </a:prstGeom>
          <a:solidFill>
            <a:schemeClr val="bg2"/>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34" tIns="45717" rIns="91434" bIns="45717" numCol="1" rtlCol="0" anchor="t" anchorCtr="0" compatLnSpc="1"/>
          <a:lstStyle/>
          <a:p>
            <a:endParaRPr lang="zh-CN" altLang="en-US"/>
          </a:p>
        </p:txBody>
      </p:sp>
      <p:sp>
        <p:nvSpPr>
          <p:cNvPr id="20" name="TextBox 19"/>
          <p:cNvSpPr txBox="1"/>
          <p:nvPr/>
        </p:nvSpPr>
        <p:spPr>
          <a:xfrm>
            <a:off x="1553369" y="1818489"/>
            <a:ext cx="1672939" cy="400111"/>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j-ea"/>
                <a:ea typeface="+mj-ea"/>
              </a:rPr>
              <a:t>突破心智</a:t>
            </a:r>
            <a:endParaRPr lang="zh-CN" altLang="en-US" sz="2000" dirty="0">
              <a:solidFill>
                <a:schemeClr val="accent2"/>
              </a:solidFill>
              <a:latin typeface="+mj-ea"/>
              <a:ea typeface="+mj-ea"/>
            </a:endParaRPr>
          </a:p>
        </p:txBody>
      </p:sp>
      <p:sp>
        <p:nvSpPr>
          <p:cNvPr id="21" name="TextBox 20"/>
          <p:cNvSpPr txBox="1"/>
          <p:nvPr/>
        </p:nvSpPr>
        <p:spPr>
          <a:xfrm>
            <a:off x="4248740" y="1677598"/>
            <a:ext cx="6408712" cy="646325"/>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做自己，量力而行，别把自己逼太紧。遇到障碍多想一想，要想办法从思想意识上突破。</a:t>
            </a:r>
            <a:endParaRPr lang="zh-CN" altLang="en-US" dirty="0">
              <a:solidFill>
                <a:schemeClr val="accent1"/>
              </a:solidFill>
              <a:latin typeface="+mn-ea"/>
              <a:ea typeface="+mn-ea"/>
            </a:endParaRPr>
          </a:p>
        </p:txBody>
      </p:sp>
      <p:sp>
        <p:nvSpPr>
          <p:cNvPr id="22" name="TextBox 21"/>
          <p:cNvSpPr txBox="1"/>
          <p:nvPr/>
        </p:nvSpPr>
        <p:spPr>
          <a:xfrm>
            <a:off x="1553369" y="2922074"/>
            <a:ext cx="1672939" cy="400111"/>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j-ea"/>
                <a:ea typeface="+mj-ea"/>
              </a:rPr>
              <a:t>强化优势</a:t>
            </a:r>
            <a:endParaRPr lang="zh-CN" altLang="en-US" sz="2000" dirty="0">
              <a:solidFill>
                <a:schemeClr val="accent2"/>
              </a:solidFill>
              <a:latin typeface="+mj-ea"/>
              <a:ea typeface="+mj-ea"/>
            </a:endParaRPr>
          </a:p>
        </p:txBody>
      </p:sp>
      <p:sp>
        <p:nvSpPr>
          <p:cNvPr id="23" name="TextBox 22"/>
          <p:cNvSpPr txBox="1"/>
          <p:nvPr/>
        </p:nvSpPr>
        <p:spPr>
          <a:xfrm>
            <a:off x="4226174" y="2938764"/>
            <a:ext cx="6408712" cy="369326"/>
          </a:xfrm>
          <a:prstGeom prst="rect">
            <a:avLst/>
          </a:prstGeom>
          <a:noFill/>
        </p:spPr>
        <p:txBody>
          <a:bodyPr wrap="square" lIns="91434" tIns="45717" rIns="91434" bIns="45717" rtlCol="0">
            <a:spAutoFit/>
          </a:bodyPr>
          <a:lstStyle/>
          <a:p>
            <a:r>
              <a:rPr lang="zh-CN" altLang="en-US" smtClean="0">
                <a:solidFill>
                  <a:schemeClr val="accent1"/>
                </a:solidFill>
                <a:latin typeface="+mn-ea"/>
                <a:ea typeface="+mn-ea"/>
              </a:rPr>
              <a:t>认真是最大的资产，更快的学习与适应</a:t>
            </a:r>
            <a:endParaRPr lang="zh-CN" altLang="en-US" dirty="0">
              <a:solidFill>
                <a:schemeClr val="accent1"/>
              </a:solidFill>
              <a:latin typeface="+mn-ea"/>
              <a:ea typeface="+mn-ea"/>
            </a:endParaRPr>
          </a:p>
        </p:txBody>
      </p:sp>
      <p:sp>
        <p:nvSpPr>
          <p:cNvPr id="24" name="TextBox 23"/>
          <p:cNvSpPr txBox="1"/>
          <p:nvPr/>
        </p:nvSpPr>
        <p:spPr>
          <a:xfrm>
            <a:off x="1553369" y="4072958"/>
            <a:ext cx="1672939" cy="400111"/>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j-ea"/>
                <a:ea typeface="+mj-ea"/>
              </a:rPr>
              <a:t>自我补课</a:t>
            </a:r>
            <a:endParaRPr lang="zh-CN" altLang="en-US" sz="2000" dirty="0">
              <a:solidFill>
                <a:schemeClr val="accent2"/>
              </a:solidFill>
              <a:latin typeface="+mj-ea"/>
              <a:ea typeface="+mj-ea"/>
            </a:endParaRPr>
          </a:p>
        </p:txBody>
      </p:sp>
      <p:sp>
        <p:nvSpPr>
          <p:cNvPr id="25" name="TextBox 24"/>
          <p:cNvSpPr txBox="1"/>
          <p:nvPr/>
        </p:nvSpPr>
        <p:spPr>
          <a:xfrm>
            <a:off x="4226174" y="3963263"/>
            <a:ext cx="6408712" cy="646325"/>
          </a:xfrm>
          <a:prstGeom prst="rect">
            <a:avLst/>
          </a:prstGeom>
          <a:noFill/>
        </p:spPr>
        <p:txBody>
          <a:bodyPr wrap="square" lIns="91434" tIns="45717" rIns="91434" bIns="45717" rtlCol="0">
            <a:spAutoFit/>
          </a:bodyPr>
          <a:lstStyle/>
          <a:p>
            <a:r>
              <a:rPr lang="zh-CN" altLang="en-US" smtClean="0">
                <a:solidFill>
                  <a:schemeClr val="accent1"/>
                </a:solidFill>
                <a:latin typeface="+mn-ea"/>
                <a:ea typeface="+mn-ea"/>
              </a:rPr>
              <a:t>补专业知识，补说话艺术，补为人处事的智慧，被职业成熟度。</a:t>
            </a:r>
            <a:endParaRPr lang="zh-CN" altLang="en-US" dirty="0">
              <a:solidFill>
                <a:schemeClr val="accent1"/>
              </a:solidFill>
              <a:latin typeface="+mn-ea"/>
              <a:ea typeface="+mn-ea"/>
            </a:endParaRPr>
          </a:p>
        </p:txBody>
      </p:sp>
      <p:sp>
        <p:nvSpPr>
          <p:cNvPr id="26" name="TextBox 25"/>
          <p:cNvSpPr txBox="1"/>
          <p:nvPr/>
        </p:nvSpPr>
        <p:spPr>
          <a:xfrm>
            <a:off x="1553369" y="5271137"/>
            <a:ext cx="1672939" cy="400111"/>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j-ea"/>
                <a:ea typeface="+mj-ea"/>
              </a:rPr>
              <a:t>业务实践</a:t>
            </a:r>
            <a:endParaRPr lang="zh-CN" altLang="en-US" sz="2000" dirty="0">
              <a:solidFill>
                <a:schemeClr val="accent2"/>
              </a:solidFill>
              <a:latin typeface="+mj-ea"/>
              <a:ea typeface="+mj-ea"/>
            </a:endParaRPr>
          </a:p>
        </p:txBody>
      </p:sp>
      <p:sp>
        <p:nvSpPr>
          <p:cNvPr id="27" name="TextBox 26"/>
          <p:cNvSpPr txBox="1"/>
          <p:nvPr/>
        </p:nvSpPr>
        <p:spPr>
          <a:xfrm>
            <a:off x="4226174" y="5169387"/>
            <a:ext cx="6408712" cy="646325"/>
          </a:xfrm>
          <a:prstGeom prst="rect">
            <a:avLst/>
          </a:prstGeom>
          <a:noFill/>
        </p:spPr>
        <p:txBody>
          <a:bodyPr wrap="square" lIns="91434" tIns="45717" rIns="91434" bIns="45717" rtlCol="0">
            <a:spAutoFit/>
          </a:bodyPr>
          <a:lstStyle/>
          <a:p>
            <a:r>
              <a:rPr lang="zh-CN" altLang="en-US" smtClean="0">
                <a:solidFill>
                  <a:schemeClr val="accent1"/>
                </a:solidFill>
                <a:latin typeface="+mn-ea"/>
                <a:ea typeface="+mn-ea"/>
              </a:rPr>
              <a:t>通过轮岗，业务交流，以会代训，案例学习等方式不断让自己落地</a:t>
            </a:r>
            <a:endParaRPr lang="zh-CN" altLang="en-US" dirty="0">
              <a:solidFill>
                <a:schemeClr val="accent1"/>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8060">
        <p14:prism dir="d" isInverted="1"/>
      </p:transition>
    </mc:Choice>
    <mc:Fallback>
      <p:transition spd="slow" advTm="80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39"/>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4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40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6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6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1539"/>
                            </p:stCondLst>
                            <p:childTnLst>
                              <p:par>
                                <p:cTn id="58" presetID="31"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90"/>
                                          </p:val>
                                        </p:tav>
                                        <p:tav tm="100000">
                                          <p:val>
                                            <p:fltVal val="0"/>
                                          </p:val>
                                        </p:tav>
                                      </p:tavLst>
                                    </p:anim>
                                    <p:animEffect transition="in" filter="fade">
                                      <p:cBhvr>
                                        <p:cTn id="63" dur="500"/>
                                        <p:tgtEl>
                                          <p:spTgt spid="20"/>
                                        </p:tgtEl>
                                      </p:cBhvr>
                                    </p:animEffect>
                                  </p:childTnLst>
                                </p:cTn>
                              </p:par>
                            </p:childTnLst>
                          </p:cTn>
                        </p:par>
                        <p:par>
                          <p:cTn id="64" fill="hold">
                            <p:stCondLst>
                              <p:cond delay="2039"/>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2539"/>
                            </p:stCondLst>
                            <p:childTnLst>
                              <p:par>
                                <p:cTn id="72" presetID="31" presetClass="entr" presetSubtype="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 calcmode="lin" valueType="num">
                                      <p:cBhvr>
                                        <p:cTn id="76" dur="500" fill="hold"/>
                                        <p:tgtEl>
                                          <p:spTgt spid="22"/>
                                        </p:tgtEl>
                                        <p:attrNameLst>
                                          <p:attrName>style.rotation</p:attrName>
                                        </p:attrNameLst>
                                      </p:cBhvr>
                                      <p:tavLst>
                                        <p:tav tm="0">
                                          <p:val>
                                            <p:fltVal val="90"/>
                                          </p:val>
                                        </p:tav>
                                        <p:tav tm="100000">
                                          <p:val>
                                            <p:fltVal val="0"/>
                                          </p:val>
                                        </p:tav>
                                      </p:tavLst>
                                    </p:anim>
                                    <p:animEffect transition="in" filter="fade">
                                      <p:cBhvr>
                                        <p:cTn id="77" dur="500"/>
                                        <p:tgtEl>
                                          <p:spTgt spid="22"/>
                                        </p:tgtEl>
                                      </p:cBhvr>
                                    </p:animEffect>
                                  </p:childTnLst>
                                </p:cTn>
                              </p:par>
                            </p:childTnLst>
                          </p:cTn>
                        </p:par>
                        <p:par>
                          <p:cTn id="78" fill="hold">
                            <p:stCondLst>
                              <p:cond delay="3039"/>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left)">
                                      <p:cBhvr>
                                        <p:cTn id="84" dur="500"/>
                                        <p:tgtEl>
                                          <p:spTgt spid="11"/>
                                        </p:tgtEl>
                                      </p:cBhvr>
                                    </p:animEffect>
                                  </p:childTnLst>
                                </p:cTn>
                              </p:par>
                            </p:childTnLst>
                          </p:cTn>
                        </p:par>
                        <p:par>
                          <p:cTn id="85" fill="hold">
                            <p:stCondLst>
                              <p:cond delay="3539"/>
                            </p:stCondLst>
                            <p:childTnLst>
                              <p:par>
                                <p:cTn id="86" presetID="31" presetClass="entr" presetSubtype="0"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anim calcmode="lin" valueType="num">
                                      <p:cBhvr>
                                        <p:cTn id="90" dur="500" fill="hold"/>
                                        <p:tgtEl>
                                          <p:spTgt spid="24"/>
                                        </p:tgtEl>
                                        <p:attrNameLst>
                                          <p:attrName>style.rotation</p:attrName>
                                        </p:attrNameLst>
                                      </p:cBhvr>
                                      <p:tavLst>
                                        <p:tav tm="0">
                                          <p:val>
                                            <p:fltVal val="90"/>
                                          </p:val>
                                        </p:tav>
                                        <p:tav tm="100000">
                                          <p:val>
                                            <p:fltVal val="0"/>
                                          </p:val>
                                        </p:tav>
                                      </p:tavLst>
                                    </p:anim>
                                    <p:animEffect transition="in" filter="fade">
                                      <p:cBhvr>
                                        <p:cTn id="91" dur="500"/>
                                        <p:tgtEl>
                                          <p:spTgt spid="24"/>
                                        </p:tgtEl>
                                      </p:cBhvr>
                                    </p:animEffect>
                                  </p:childTnLst>
                                </p:cTn>
                              </p:par>
                            </p:childTnLst>
                          </p:cTn>
                        </p:par>
                        <p:par>
                          <p:cTn id="92" fill="hold">
                            <p:stCondLst>
                              <p:cond delay="4039"/>
                            </p:stCondLst>
                            <p:childTnLst>
                              <p:par>
                                <p:cTn id="93" presetID="2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500"/>
                                        <p:tgtEl>
                                          <p:spTgt spid="14"/>
                                        </p:tgtEl>
                                      </p:cBhvr>
                                    </p:animEffect>
                                  </p:childTnLst>
                                </p:cTn>
                              </p:par>
                            </p:childTnLst>
                          </p:cTn>
                        </p:par>
                        <p:par>
                          <p:cTn id="99" fill="hold">
                            <p:stCondLst>
                              <p:cond delay="4539"/>
                            </p:stCondLst>
                            <p:childTnLst>
                              <p:par>
                                <p:cTn id="100" presetID="31" presetClass="entr" presetSubtype="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p:cTn id="102" dur="500" fill="hold"/>
                                        <p:tgtEl>
                                          <p:spTgt spid="26"/>
                                        </p:tgtEl>
                                        <p:attrNameLst>
                                          <p:attrName>ppt_w</p:attrName>
                                        </p:attrNameLst>
                                      </p:cBhvr>
                                      <p:tavLst>
                                        <p:tav tm="0">
                                          <p:val>
                                            <p:fltVal val="0"/>
                                          </p:val>
                                        </p:tav>
                                        <p:tav tm="100000">
                                          <p:val>
                                            <p:strVal val="#ppt_w"/>
                                          </p:val>
                                        </p:tav>
                                      </p:tavLst>
                                    </p:anim>
                                    <p:anim calcmode="lin" valueType="num">
                                      <p:cBhvr>
                                        <p:cTn id="103" dur="500" fill="hold"/>
                                        <p:tgtEl>
                                          <p:spTgt spid="26"/>
                                        </p:tgtEl>
                                        <p:attrNameLst>
                                          <p:attrName>ppt_h</p:attrName>
                                        </p:attrNameLst>
                                      </p:cBhvr>
                                      <p:tavLst>
                                        <p:tav tm="0">
                                          <p:val>
                                            <p:fltVal val="0"/>
                                          </p:val>
                                        </p:tav>
                                        <p:tav tm="100000">
                                          <p:val>
                                            <p:strVal val="#ppt_h"/>
                                          </p:val>
                                        </p:tav>
                                      </p:tavLst>
                                    </p:anim>
                                    <p:anim calcmode="lin" valueType="num">
                                      <p:cBhvr>
                                        <p:cTn id="104" dur="500" fill="hold"/>
                                        <p:tgtEl>
                                          <p:spTgt spid="26"/>
                                        </p:tgtEl>
                                        <p:attrNameLst>
                                          <p:attrName>style.rotation</p:attrName>
                                        </p:attrNameLst>
                                      </p:cBhvr>
                                      <p:tavLst>
                                        <p:tav tm="0">
                                          <p:val>
                                            <p:fltVal val="90"/>
                                          </p:val>
                                        </p:tav>
                                        <p:tav tm="100000">
                                          <p:val>
                                            <p:fltVal val="0"/>
                                          </p:val>
                                        </p:tav>
                                      </p:tavLst>
                                    </p:anim>
                                    <p:animEffect transition="in" filter="fade">
                                      <p:cBhvr>
                                        <p:cTn id="105" dur="500"/>
                                        <p:tgtEl>
                                          <p:spTgt spid="26"/>
                                        </p:tgtEl>
                                      </p:cBhvr>
                                    </p:animEffect>
                                  </p:childTnLst>
                                </p:cTn>
                              </p:par>
                            </p:childTnLst>
                          </p:cTn>
                        </p:par>
                        <p:par>
                          <p:cTn id="106" fill="hold">
                            <p:stCondLst>
                              <p:cond delay="5039"/>
                            </p:stCondLst>
                            <p:childTnLst>
                              <p:par>
                                <p:cTn id="107" presetID="22" presetClass="entr" presetSubtype="8"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wipe(left)">
                                      <p:cBhvr>
                                        <p:cTn id="109" dur="500"/>
                                        <p:tgtEl>
                                          <p:spTgt spid="27"/>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wipe(left)">
                                      <p:cBhvr>
                                        <p:cTn id="1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panose="020B0503020204020204" pitchFamily="34" charset="-122"/>
                <a:ea typeface="微软雅黑" panose="020B0503020204020204" pitchFamily="34" charset="-122"/>
              </a:rPr>
              <a:t>下一步工作规划</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9" name="Line 5"/>
          <p:cNvSpPr>
            <a:spLocks noChangeShapeType="1"/>
          </p:cNvSpPr>
          <p:nvPr/>
        </p:nvSpPr>
        <p:spPr bwMode="auto">
          <a:xfrm>
            <a:off x="1293813" y="1600181"/>
            <a:ext cx="0" cy="5257820"/>
          </a:xfrm>
          <a:prstGeom prst="line">
            <a:avLst/>
          </a:prstGeom>
          <a:noFill/>
          <a:ln w="12700" cap="flat">
            <a:solidFill>
              <a:srgbClr val="2E2C2C"/>
            </a:solidFill>
            <a:prstDash val="solid"/>
            <a:miter lim="800000"/>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70" name="Oval 6"/>
          <p:cNvSpPr>
            <a:spLocks noChangeArrowheads="1"/>
          </p:cNvSpPr>
          <p:nvPr/>
        </p:nvSpPr>
        <p:spPr bwMode="auto">
          <a:xfrm>
            <a:off x="1174751" y="4529913"/>
            <a:ext cx="238125" cy="234951"/>
          </a:xfrm>
          <a:prstGeom prst="ellipse">
            <a:avLst/>
          </a:prstGeom>
          <a:solidFill>
            <a:schemeClr val="accent4"/>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71" name="Oval 7"/>
          <p:cNvSpPr>
            <a:spLocks noChangeArrowheads="1"/>
          </p:cNvSpPr>
          <p:nvPr/>
        </p:nvSpPr>
        <p:spPr bwMode="auto">
          <a:xfrm>
            <a:off x="1174751" y="5065806"/>
            <a:ext cx="238125" cy="234951"/>
          </a:xfrm>
          <a:prstGeom prst="ellipse">
            <a:avLst/>
          </a:prstGeom>
          <a:solidFill>
            <a:schemeClr val="accent4"/>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72" name="Freeform 9"/>
          <p:cNvSpPr/>
          <p:nvPr/>
        </p:nvSpPr>
        <p:spPr bwMode="auto">
          <a:xfrm>
            <a:off x="1630364" y="1520805"/>
            <a:ext cx="165100" cy="207963"/>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3" name="Freeform 11"/>
          <p:cNvSpPr/>
          <p:nvPr/>
        </p:nvSpPr>
        <p:spPr bwMode="auto">
          <a:xfrm>
            <a:off x="1630364" y="3629597"/>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grpSp>
        <p:nvGrpSpPr>
          <p:cNvPr id="74" name="组合 73"/>
          <p:cNvGrpSpPr/>
          <p:nvPr/>
        </p:nvGrpSpPr>
        <p:grpSpPr>
          <a:xfrm>
            <a:off x="912760" y="1348888"/>
            <a:ext cx="717604" cy="523220"/>
            <a:chOff x="912759" y="1007596"/>
            <a:chExt cx="717604" cy="523220"/>
          </a:xfrm>
        </p:grpSpPr>
        <p:sp>
          <p:nvSpPr>
            <p:cNvPr id="75" name="Freeform 8"/>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TextBox 75"/>
            <p:cNvSpPr txBox="1"/>
            <p:nvPr/>
          </p:nvSpPr>
          <p:spPr>
            <a:xfrm>
              <a:off x="912759" y="1007596"/>
              <a:ext cx="717604" cy="523220"/>
            </a:xfrm>
            <a:prstGeom prst="rect">
              <a:avLst/>
            </a:prstGeom>
            <a:noFill/>
          </p:spPr>
          <p:txBody>
            <a:bodyPr wrap="square" rtlCol="0">
              <a:spAutoFit/>
            </a:bodyPr>
            <a:lstStyle/>
            <a:p>
              <a:pPr algn="ctr"/>
              <a:r>
                <a:rPr lang="en-US" altLang="zh-CN" sz="2800" dirty="0">
                  <a:solidFill>
                    <a:schemeClr val="accent2"/>
                  </a:solidFill>
                  <a:latin typeface="+mn-ea"/>
                  <a:ea typeface="+mn-ea"/>
                </a:rPr>
                <a:t>01</a:t>
              </a:r>
              <a:endParaRPr lang="zh-CN" altLang="en-US" sz="2800" dirty="0">
                <a:solidFill>
                  <a:schemeClr val="accent2"/>
                </a:solidFill>
                <a:latin typeface="+mn-ea"/>
                <a:ea typeface="+mn-ea"/>
              </a:endParaRPr>
            </a:p>
          </p:txBody>
        </p:sp>
      </p:grpSp>
      <p:sp>
        <p:nvSpPr>
          <p:cNvPr id="77" name="矩形 76"/>
          <p:cNvSpPr/>
          <p:nvPr/>
        </p:nvSpPr>
        <p:spPr>
          <a:xfrm>
            <a:off x="1834508" y="1406291"/>
            <a:ext cx="8322972" cy="400111"/>
          </a:xfrm>
          <a:prstGeom prst="rect">
            <a:avLst/>
          </a:prstGeom>
        </p:spPr>
        <p:txBody>
          <a:bodyPr wrap="square" lIns="91434" tIns="45717" rIns="91434" bIns="45717">
            <a:spAutoFit/>
          </a:bodyPr>
          <a:lstStyle/>
          <a:p>
            <a:pPr algn="just"/>
            <a:r>
              <a:rPr lang="zh-CN" altLang="en-US" sz="2000" dirty="0">
                <a:latin typeface="+mj-ea"/>
                <a:ea typeface="+mj-ea"/>
              </a:rPr>
              <a:t>继续加强某业务的学习，在两个月内能自主开展相关业务。</a:t>
            </a:r>
            <a:endParaRPr lang="zh-CN" altLang="en-US" sz="2000" dirty="0">
              <a:latin typeface="+mj-ea"/>
              <a:ea typeface="+mj-ea"/>
            </a:endParaRPr>
          </a:p>
        </p:txBody>
      </p:sp>
      <p:sp>
        <p:nvSpPr>
          <p:cNvPr id="78" name="矩形 77"/>
          <p:cNvSpPr/>
          <p:nvPr/>
        </p:nvSpPr>
        <p:spPr>
          <a:xfrm>
            <a:off x="1834508" y="3501008"/>
            <a:ext cx="8728369" cy="400111"/>
          </a:xfrm>
          <a:prstGeom prst="rect">
            <a:avLst/>
          </a:prstGeom>
        </p:spPr>
        <p:txBody>
          <a:bodyPr wrap="square" lIns="91434" tIns="45717" rIns="91434" bIns="45717">
            <a:spAutoFit/>
          </a:bodyPr>
          <a:lstStyle/>
          <a:p>
            <a:pPr algn="just"/>
            <a:r>
              <a:rPr lang="zh-CN" altLang="en-US" sz="2000" dirty="0">
                <a:latin typeface="+mj-ea"/>
                <a:ea typeface="+mj-ea"/>
              </a:rPr>
              <a:t>完成</a:t>
            </a:r>
            <a:r>
              <a:rPr lang="en-US" altLang="zh-CN" sz="2000" dirty="0">
                <a:latin typeface="+mj-ea"/>
                <a:ea typeface="+mj-ea"/>
              </a:rPr>
              <a:t>《</a:t>
            </a:r>
            <a:r>
              <a:rPr lang="zh-CN" altLang="en-US" sz="2000" dirty="0">
                <a:latin typeface="+mj-ea"/>
                <a:ea typeface="+mj-ea"/>
              </a:rPr>
              <a:t>某某某操作规程</a:t>
            </a:r>
            <a:r>
              <a:rPr lang="en-US" altLang="zh-CN" sz="2000" dirty="0">
                <a:latin typeface="+mj-ea"/>
                <a:ea typeface="+mj-ea"/>
              </a:rPr>
              <a:t>》</a:t>
            </a:r>
            <a:r>
              <a:rPr lang="zh-CN" altLang="en-US" sz="2000" dirty="0">
                <a:latin typeface="+mj-ea"/>
                <a:ea typeface="+mj-ea"/>
              </a:rPr>
              <a:t>的编写工作</a:t>
            </a:r>
            <a:endParaRPr lang="zh-CN" altLang="en-US" sz="2000" dirty="0">
              <a:latin typeface="+mj-ea"/>
              <a:ea typeface="+mj-ea"/>
            </a:endParaRPr>
          </a:p>
        </p:txBody>
      </p:sp>
      <p:grpSp>
        <p:nvGrpSpPr>
          <p:cNvPr id="79" name="组合 78"/>
          <p:cNvGrpSpPr/>
          <p:nvPr/>
        </p:nvGrpSpPr>
        <p:grpSpPr>
          <a:xfrm>
            <a:off x="912760" y="3467035"/>
            <a:ext cx="717604" cy="523220"/>
            <a:chOff x="912759" y="1884191"/>
            <a:chExt cx="717604" cy="523220"/>
          </a:xfrm>
        </p:grpSpPr>
        <p:sp>
          <p:nvSpPr>
            <p:cNvPr id="80" name="Freeform 10"/>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TextBox 80"/>
            <p:cNvSpPr txBox="1"/>
            <p:nvPr/>
          </p:nvSpPr>
          <p:spPr>
            <a:xfrm>
              <a:off x="912759" y="1884191"/>
              <a:ext cx="717604" cy="523220"/>
            </a:xfrm>
            <a:prstGeom prst="rect">
              <a:avLst/>
            </a:prstGeom>
            <a:noFill/>
          </p:spPr>
          <p:txBody>
            <a:bodyPr wrap="square" rtlCol="0">
              <a:spAutoFit/>
            </a:bodyPr>
            <a:lstStyle/>
            <a:p>
              <a:pPr algn="ctr"/>
              <a:r>
                <a:rPr lang="en-US" altLang="zh-CN" sz="2800" dirty="0">
                  <a:solidFill>
                    <a:schemeClr val="accent2"/>
                  </a:solidFill>
                  <a:latin typeface="+mn-ea"/>
                  <a:ea typeface="+mn-ea"/>
                </a:rPr>
                <a:t>02</a:t>
              </a:r>
              <a:endParaRPr lang="zh-CN" altLang="en-US" sz="2800" dirty="0">
                <a:solidFill>
                  <a:schemeClr val="accent2"/>
                </a:solidFill>
                <a:latin typeface="+mn-ea"/>
                <a:ea typeface="+mn-ea"/>
              </a:endParaRPr>
            </a:p>
          </p:txBody>
        </p:sp>
      </p:grpSp>
      <p:sp>
        <p:nvSpPr>
          <p:cNvPr id="86" name="矩形 85"/>
          <p:cNvSpPr/>
          <p:nvPr/>
        </p:nvSpPr>
        <p:spPr>
          <a:xfrm>
            <a:off x="1577792" y="4447332"/>
            <a:ext cx="9777174" cy="369326"/>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(1</a:t>
            </a:r>
            <a:r>
              <a:rPr lang="en-US" altLang="zh-CN">
                <a:solidFill>
                  <a:schemeClr val="accent1"/>
                </a:solidFill>
                <a:latin typeface="+mj-ea"/>
                <a:ea typeface="+mj-ea"/>
              </a:rPr>
              <a:t>)</a:t>
            </a:r>
            <a:r>
              <a:rPr lang="zh-CN" altLang="en-US" dirty="0" smtClean="0">
                <a:solidFill>
                  <a:schemeClr val="accent1"/>
                </a:solidFill>
                <a:latin typeface="+mj-ea"/>
                <a:ea typeface="+mj-ea"/>
              </a:rPr>
              <a:t>、十月底完成初稿的编写和审阅工作。</a:t>
            </a:r>
            <a:endParaRPr lang="zh-CN" altLang="en-US" dirty="0">
              <a:solidFill>
                <a:schemeClr val="accent1"/>
              </a:solidFill>
              <a:latin typeface="+mj-ea"/>
              <a:ea typeface="+mj-ea"/>
            </a:endParaRPr>
          </a:p>
        </p:txBody>
      </p:sp>
      <p:sp>
        <p:nvSpPr>
          <p:cNvPr id="87" name="矩形 86"/>
          <p:cNvSpPr/>
          <p:nvPr/>
        </p:nvSpPr>
        <p:spPr>
          <a:xfrm>
            <a:off x="1577792" y="4983225"/>
            <a:ext cx="9777174" cy="369326"/>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、十一月底前综合各部室意见，汇总成材料并在会议上讨论。</a:t>
            </a:r>
            <a:endParaRPr lang="zh-CN" altLang="en-US" dirty="0">
              <a:solidFill>
                <a:schemeClr val="accent1"/>
              </a:solidFill>
              <a:latin typeface="+mj-ea"/>
              <a:ea typeface="+mj-ea"/>
            </a:endParaRPr>
          </a:p>
        </p:txBody>
      </p:sp>
      <p:sp>
        <p:nvSpPr>
          <p:cNvPr id="90" name="Oval 6"/>
          <p:cNvSpPr>
            <a:spLocks noChangeArrowheads="1"/>
          </p:cNvSpPr>
          <p:nvPr/>
        </p:nvSpPr>
        <p:spPr bwMode="auto">
          <a:xfrm>
            <a:off x="1174751" y="2318809"/>
            <a:ext cx="238125" cy="234951"/>
          </a:xfrm>
          <a:prstGeom prst="ellipse">
            <a:avLst/>
          </a:prstGeom>
          <a:solidFill>
            <a:schemeClr val="accent4"/>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91" name="Oval 7"/>
          <p:cNvSpPr>
            <a:spLocks noChangeArrowheads="1"/>
          </p:cNvSpPr>
          <p:nvPr/>
        </p:nvSpPr>
        <p:spPr bwMode="auto">
          <a:xfrm>
            <a:off x="1174751" y="2854241"/>
            <a:ext cx="238125" cy="234951"/>
          </a:xfrm>
          <a:prstGeom prst="ellipse">
            <a:avLst/>
          </a:prstGeom>
          <a:solidFill>
            <a:schemeClr val="accent4"/>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92" name="矩形 91"/>
          <p:cNvSpPr/>
          <p:nvPr/>
        </p:nvSpPr>
        <p:spPr>
          <a:xfrm>
            <a:off x="1577791" y="2236229"/>
            <a:ext cx="9633158" cy="369326"/>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(1)</a:t>
            </a:r>
            <a:r>
              <a:rPr lang="zh-CN" altLang="en-US" dirty="0" smtClean="0">
                <a:solidFill>
                  <a:schemeClr val="accent1"/>
                </a:solidFill>
                <a:latin typeface="+mj-ea"/>
                <a:ea typeface="+mj-ea"/>
              </a:rPr>
              <a:t>、在两周内看完所有操作手册，熟悉工作流程，边学习边写读书笔记，强化记忆。</a:t>
            </a:r>
            <a:endParaRPr lang="zh-CN" altLang="en-US" dirty="0">
              <a:solidFill>
                <a:schemeClr val="accent1"/>
              </a:solidFill>
              <a:latin typeface="+mj-ea"/>
              <a:ea typeface="+mj-ea"/>
            </a:endParaRPr>
          </a:p>
        </p:txBody>
      </p:sp>
      <p:sp>
        <p:nvSpPr>
          <p:cNvPr id="93" name="矩形 92"/>
          <p:cNvSpPr/>
          <p:nvPr/>
        </p:nvSpPr>
        <p:spPr>
          <a:xfrm>
            <a:off x="1577791" y="2771661"/>
            <a:ext cx="9633158" cy="369326"/>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、主动参与到市场走访中，要更直观地了解客户的想法，掌握第一手材料。</a:t>
            </a:r>
            <a:endParaRPr lang="zh-CN" altLang="en-US" dirty="0">
              <a:solidFill>
                <a:schemeClr val="accent1"/>
              </a:solidFill>
              <a:latin typeface="+mj-ea"/>
              <a:ea typeface="+mj-ea"/>
            </a:endParaRPr>
          </a:p>
        </p:txBody>
      </p:sp>
      <p:sp>
        <p:nvSpPr>
          <p:cNvPr id="94" name="Oval 7"/>
          <p:cNvSpPr>
            <a:spLocks noChangeArrowheads="1"/>
          </p:cNvSpPr>
          <p:nvPr/>
        </p:nvSpPr>
        <p:spPr bwMode="auto">
          <a:xfrm>
            <a:off x="1174751" y="5569406"/>
            <a:ext cx="238125" cy="234951"/>
          </a:xfrm>
          <a:prstGeom prst="ellipse">
            <a:avLst/>
          </a:prstGeom>
          <a:solidFill>
            <a:schemeClr val="accent4"/>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95" name="矩形 94"/>
          <p:cNvSpPr/>
          <p:nvPr/>
        </p:nvSpPr>
        <p:spPr>
          <a:xfrm>
            <a:off x="1577792" y="5486825"/>
            <a:ext cx="9777174" cy="369326"/>
          </a:xfrm>
          <a:prstGeom prst="rect">
            <a:avLst/>
          </a:prstGeom>
        </p:spPr>
        <p:txBody>
          <a:bodyPr wrap="square" lIns="91434" tIns="45717" rIns="91434" bIns="45717">
            <a:spAutoFit/>
          </a:bodyPr>
          <a:lstStyle/>
          <a:p>
            <a:pPr algn="just"/>
            <a:r>
              <a:rPr lang="en-US" altLang="zh-CN" dirty="0" smtClean="0">
                <a:solidFill>
                  <a:schemeClr val="accent1"/>
                </a:solidFill>
                <a:latin typeface="+mj-ea"/>
                <a:ea typeface="+mj-ea"/>
              </a:rPr>
              <a:t>(3)</a:t>
            </a:r>
            <a:r>
              <a:rPr lang="zh-CN" altLang="en-US" dirty="0" smtClean="0">
                <a:solidFill>
                  <a:schemeClr val="accent1"/>
                </a:solidFill>
                <a:latin typeface="+mj-ea"/>
                <a:ea typeface="+mj-ea"/>
              </a:rPr>
              <a:t>、次年一月完成最终稿编辑工作，并交付印刷。</a:t>
            </a:r>
            <a:endParaRPr lang="zh-CN" altLang="en-US" dirty="0">
              <a:solidFill>
                <a:schemeClr val="accent1"/>
              </a:solidFill>
              <a:latin typeface="+mj-ea"/>
              <a:ea typeface="+mj-ea"/>
            </a:endParaRPr>
          </a:p>
        </p:txBody>
      </p:sp>
    </p:spTree>
  </p:cSld>
  <p:clrMapOvr>
    <a:masterClrMapping/>
  </p:clrMapOvr>
  <p:transition spd="slow" advTm="882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39"/>
                            </p:stCondLst>
                            <p:childTnLst>
                              <p:par>
                                <p:cTn id="25" presetID="2" presetClass="entr" presetSubtype="4"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400" fill="hold"/>
                                        <p:tgtEl>
                                          <p:spTgt spid="74"/>
                                        </p:tgtEl>
                                        <p:attrNameLst>
                                          <p:attrName>ppt_x</p:attrName>
                                        </p:attrNameLst>
                                      </p:cBhvr>
                                      <p:tavLst>
                                        <p:tav tm="0">
                                          <p:val>
                                            <p:strVal val="#ppt_x"/>
                                          </p:val>
                                        </p:tav>
                                        <p:tav tm="100000">
                                          <p:val>
                                            <p:strVal val="#ppt_x"/>
                                          </p:val>
                                        </p:tav>
                                      </p:tavLst>
                                    </p:anim>
                                    <p:anim calcmode="lin" valueType="num">
                                      <p:cBhvr additive="base">
                                        <p:cTn id="28" dur="400" fill="hold"/>
                                        <p:tgtEl>
                                          <p:spTgt spid="74"/>
                                        </p:tgtEl>
                                        <p:attrNameLst>
                                          <p:attrName>ppt_y</p:attrName>
                                        </p:attrNameLst>
                                      </p:cBhvr>
                                      <p:tavLst>
                                        <p:tav tm="0">
                                          <p:val>
                                            <p:strVal val="1+#ppt_h/2"/>
                                          </p:val>
                                        </p:tav>
                                        <p:tav tm="100000">
                                          <p:val>
                                            <p:strVal val="#ppt_y"/>
                                          </p:val>
                                        </p:tav>
                                      </p:tavLst>
                                    </p:anim>
                                  </p:childTnLst>
                                </p:cTn>
                              </p:par>
                            </p:childTnLst>
                          </p:cTn>
                        </p:par>
                        <p:par>
                          <p:cTn id="29" fill="hold">
                            <p:stCondLst>
                              <p:cond delay="1539"/>
                            </p:stCondLst>
                            <p:childTnLst>
                              <p:par>
                                <p:cTn id="30" presetID="12" presetClass="entr" presetSubtype="8"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300"/>
                                        <p:tgtEl>
                                          <p:spTgt spid="72"/>
                                        </p:tgtEl>
                                        <p:attrNameLst>
                                          <p:attrName>ppt_x</p:attrName>
                                        </p:attrNameLst>
                                      </p:cBhvr>
                                      <p:tavLst>
                                        <p:tav tm="0">
                                          <p:val>
                                            <p:strVal val="#ppt_x-#ppt_w*1.125000"/>
                                          </p:val>
                                        </p:tav>
                                        <p:tav tm="100000">
                                          <p:val>
                                            <p:strVal val="#ppt_x"/>
                                          </p:val>
                                        </p:tav>
                                      </p:tavLst>
                                    </p:anim>
                                    <p:animEffect transition="in" filter="wipe(right)">
                                      <p:cBhvr>
                                        <p:cTn id="33" dur="300"/>
                                        <p:tgtEl>
                                          <p:spTgt spid="72"/>
                                        </p:tgtEl>
                                      </p:cBhvr>
                                    </p:animEffect>
                                  </p:childTnLst>
                                </p:cTn>
                              </p:par>
                            </p:childTnLst>
                          </p:cTn>
                        </p:par>
                        <p:par>
                          <p:cTn id="34" fill="hold">
                            <p:stCondLst>
                              <p:cond delay="2039"/>
                            </p:stCondLst>
                            <p:childTnLst>
                              <p:par>
                                <p:cTn id="35" presetID="22" presetClass="entr" presetSubtype="8" fill="hold" grpId="0"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wipe(left)">
                                      <p:cBhvr>
                                        <p:cTn id="37" dur="400"/>
                                        <p:tgtEl>
                                          <p:spTgt spid="77"/>
                                        </p:tgtEl>
                                      </p:cBhvr>
                                    </p:animEffect>
                                  </p:childTnLst>
                                </p:cTn>
                              </p:par>
                            </p:childTnLst>
                          </p:cTn>
                        </p:par>
                        <p:par>
                          <p:cTn id="38" fill="hold">
                            <p:stCondLst>
                              <p:cond delay="2539"/>
                            </p:stCondLst>
                            <p:childTnLst>
                              <p:par>
                                <p:cTn id="39" presetID="22" presetClass="entr" presetSubtype="1"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up)">
                                      <p:cBhvr>
                                        <p:cTn id="41" dur="500"/>
                                        <p:tgtEl>
                                          <p:spTgt spid="69"/>
                                        </p:tgtEl>
                                      </p:cBhvr>
                                    </p:animEffect>
                                  </p:childTnLst>
                                </p:cTn>
                              </p:par>
                            </p:childTnLst>
                          </p:cTn>
                        </p:par>
                        <p:par>
                          <p:cTn id="42" fill="hold">
                            <p:stCondLst>
                              <p:cond delay="3039"/>
                            </p:stCondLst>
                            <p:childTnLst>
                              <p:par>
                                <p:cTn id="43" presetID="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400" fill="hold"/>
                                        <p:tgtEl>
                                          <p:spTgt spid="90"/>
                                        </p:tgtEl>
                                        <p:attrNameLst>
                                          <p:attrName>ppt_x</p:attrName>
                                        </p:attrNameLst>
                                      </p:cBhvr>
                                      <p:tavLst>
                                        <p:tav tm="0">
                                          <p:val>
                                            <p:strVal val="#ppt_x"/>
                                          </p:val>
                                        </p:tav>
                                        <p:tav tm="100000">
                                          <p:val>
                                            <p:strVal val="#ppt_x"/>
                                          </p:val>
                                        </p:tav>
                                      </p:tavLst>
                                    </p:anim>
                                    <p:anim calcmode="lin" valueType="num">
                                      <p:cBhvr additive="base">
                                        <p:cTn id="46" dur="400" fill="hold"/>
                                        <p:tgtEl>
                                          <p:spTgt spid="90"/>
                                        </p:tgtEl>
                                        <p:attrNameLst>
                                          <p:attrName>ppt_y</p:attrName>
                                        </p:attrNameLst>
                                      </p:cBhvr>
                                      <p:tavLst>
                                        <p:tav tm="0">
                                          <p:val>
                                            <p:strVal val="1+#ppt_h/2"/>
                                          </p:val>
                                        </p:tav>
                                        <p:tav tm="100000">
                                          <p:val>
                                            <p:strVal val="#ppt_y"/>
                                          </p:val>
                                        </p:tav>
                                      </p:tavLst>
                                    </p:anim>
                                  </p:childTnLst>
                                </p:cTn>
                              </p:par>
                            </p:childTnLst>
                          </p:cTn>
                        </p:par>
                        <p:par>
                          <p:cTn id="47" fill="hold">
                            <p:stCondLst>
                              <p:cond delay="3539"/>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400"/>
                                        <p:tgtEl>
                                          <p:spTgt spid="92"/>
                                        </p:tgtEl>
                                      </p:cBhvr>
                                    </p:animEffect>
                                  </p:childTnLst>
                                </p:cTn>
                              </p:par>
                            </p:childTnLst>
                          </p:cTn>
                        </p:par>
                        <p:par>
                          <p:cTn id="51" fill="hold">
                            <p:stCondLst>
                              <p:cond delay="4039"/>
                            </p:stCondLst>
                            <p:childTnLst>
                              <p:par>
                                <p:cTn id="52" presetID="2" presetClass="entr" presetSubtype="4"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 calcmode="lin" valueType="num">
                                      <p:cBhvr additive="base">
                                        <p:cTn id="54" dur="400" fill="hold"/>
                                        <p:tgtEl>
                                          <p:spTgt spid="91"/>
                                        </p:tgtEl>
                                        <p:attrNameLst>
                                          <p:attrName>ppt_x</p:attrName>
                                        </p:attrNameLst>
                                      </p:cBhvr>
                                      <p:tavLst>
                                        <p:tav tm="0">
                                          <p:val>
                                            <p:strVal val="#ppt_x"/>
                                          </p:val>
                                        </p:tav>
                                        <p:tav tm="100000">
                                          <p:val>
                                            <p:strVal val="#ppt_x"/>
                                          </p:val>
                                        </p:tav>
                                      </p:tavLst>
                                    </p:anim>
                                    <p:anim calcmode="lin" valueType="num">
                                      <p:cBhvr additive="base">
                                        <p:cTn id="55" dur="400" fill="hold"/>
                                        <p:tgtEl>
                                          <p:spTgt spid="91"/>
                                        </p:tgtEl>
                                        <p:attrNameLst>
                                          <p:attrName>ppt_y</p:attrName>
                                        </p:attrNameLst>
                                      </p:cBhvr>
                                      <p:tavLst>
                                        <p:tav tm="0">
                                          <p:val>
                                            <p:strVal val="1+#ppt_h/2"/>
                                          </p:val>
                                        </p:tav>
                                        <p:tav tm="100000">
                                          <p:val>
                                            <p:strVal val="#ppt_y"/>
                                          </p:val>
                                        </p:tav>
                                      </p:tavLst>
                                    </p:anim>
                                  </p:childTnLst>
                                </p:cTn>
                              </p:par>
                            </p:childTnLst>
                          </p:cTn>
                        </p:par>
                        <p:par>
                          <p:cTn id="56" fill="hold">
                            <p:stCondLst>
                              <p:cond delay="4539"/>
                            </p:stCondLst>
                            <p:childTnLst>
                              <p:par>
                                <p:cTn id="57" presetID="22" presetClass="entr" presetSubtype="8" fill="hold" grpId="0" nodeType="afterEffect">
                                  <p:stCondLst>
                                    <p:cond delay="0"/>
                                  </p:stCondLst>
                                  <p:childTnLst>
                                    <p:set>
                                      <p:cBhvr>
                                        <p:cTn id="58" dur="1" fill="hold">
                                          <p:stCondLst>
                                            <p:cond delay="0"/>
                                          </p:stCondLst>
                                        </p:cTn>
                                        <p:tgtEl>
                                          <p:spTgt spid="93"/>
                                        </p:tgtEl>
                                        <p:attrNameLst>
                                          <p:attrName>style.visibility</p:attrName>
                                        </p:attrNameLst>
                                      </p:cBhvr>
                                      <p:to>
                                        <p:strVal val="visible"/>
                                      </p:to>
                                    </p:set>
                                    <p:animEffect transition="in" filter="wipe(left)">
                                      <p:cBhvr>
                                        <p:cTn id="59" dur="400"/>
                                        <p:tgtEl>
                                          <p:spTgt spid="93"/>
                                        </p:tgtEl>
                                      </p:cBhvr>
                                    </p:animEffect>
                                  </p:childTnLst>
                                </p:cTn>
                              </p:par>
                            </p:childTnLst>
                          </p:cTn>
                        </p:par>
                        <p:par>
                          <p:cTn id="60" fill="hold">
                            <p:stCondLst>
                              <p:cond delay="5039"/>
                            </p:stCondLst>
                            <p:childTnLst>
                              <p:par>
                                <p:cTn id="61" presetID="2" presetClass="entr" presetSubtype="4" fill="hold" nodeType="after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additive="base">
                                        <p:cTn id="63" dur="400" fill="hold"/>
                                        <p:tgtEl>
                                          <p:spTgt spid="79"/>
                                        </p:tgtEl>
                                        <p:attrNameLst>
                                          <p:attrName>ppt_x</p:attrName>
                                        </p:attrNameLst>
                                      </p:cBhvr>
                                      <p:tavLst>
                                        <p:tav tm="0">
                                          <p:val>
                                            <p:strVal val="#ppt_x"/>
                                          </p:val>
                                        </p:tav>
                                        <p:tav tm="100000">
                                          <p:val>
                                            <p:strVal val="#ppt_x"/>
                                          </p:val>
                                        </p:tav>
                                      </p:tavLst>
                                    </p:anim>
                                    <p:anim calcmode="lin" valueType="num">
                                      <p:cBhvr additive="base">
                                        <p:cTn id="64" dur="400" fill="hold"/>
                                        <p:tgtEl>
                                          <p:spTgt spid="79"/>
                                        </p:tgtEl>
                                        <p:attrNameLst>
                                          <p:attrName>ppt_y</p:attrName>
                                        </p:attrNameLst>
                                      </p:cBhvr>
                                      <p:tavLst>
                                        <p:tav tm="0">
                                          <p:val>
                                            <p:strVal val="1+#ppt_h/2"/>
                                          </p:val>
                                        </p:tav>
                                        <p:tav tm="100000">
                                          <p:val>
                                            <p:strVal val="#ppt_y"/>
                                          </p:val>
                                        </p:tav>
                                      </p:tavLst>
                                    </p:anim>
                                  </p:childTnLst>
                                </p:cTn>
                              </p:par>
                            </p:childTnLst>
                          </p:cTn>
                        </p:par>
                        <p:par>
                          <p:cTn id="65" fill="hold">
                            <p:stCondLst>
                              <p:cond delay="5539"/>
                            </p:stCondLst>
                            <p:childTnLst>
                              <p:par>
                                <p:cTn id="66" presetID="12" presetClass="entr" presetSubtype="8" fill="hold" grpId="0" nodeType="afterEffect">
                                  <p:stCondLst>
                                    <p:cond delay="0"/>
                                  </p:stCondLst>
                                  <p:childTnLst>
                                    <p:set>
                                      <p:cBhvr>
                                        <p:cTn id="67" dur="1" fill="hold">
                                          <p:stCondLst>
                                            <p:cond delay="0"/>
                                          </p:stCondLst>
                                        </p:cTn>
                                        <p:tgtEl>
                                          <p:spTgt spid="73"/>
                                        </p:tgtEl>
                                        <p:attrNameLst>
                                          <p:attrName>style.visibility</p:attrName>
                                        </p:attrNameLst>
                                      </p:cBhvr>
                                      <p:to>
                                        <p:strVal val="visible"/>
                                      </p:to>
                                    </p:set>
                                    <p:anim calcmode="lin" valueType="num">
                                      <p:cBhvr additive="base">
                                        <p:cTn id="68" dur="300"/>
                                        <p:tgtEl>
                                          <p:spTgt spid="73"/>
                                        </p:tgtEl>
                                        <p:attrNameLst>
                                          <p:attrName>ppt_x</p:attrName>
                                        </p:attrNameLst>
                                      </p:cBhvr>
                                      <p:tavLst>
                                        <p:tav tm="0">
                                          <p:val>
                                            <p:strVal val="#ppt_x-#ppt_w*1.125000"/>
                                          </p:val>
                                        </p:tav>
                                        <p:tav tm="100000">
                                          <p:val>
                                            <p:strVal val="#ppt_x"/>
                                          </p:val>
                                        </p:tav>
                                      </p:tavLst>
                                    </p:anim>
                                    <p:animEffect transition="in" filter="wipe(right)">
                                      <p:cBhvr>
                                        <p:cTn id="69" dur="300"/>
                                        <p:tgtEl>
                                          <p:spTgt spid="73"/>
                                        </p:tgtEl>
                                      </p:cBhvr>
                                    </p:animEffect>
                                  </p:childTnLst>
                                </p:cTn>
                              </p:par>
                            </p:childTnLst>
                          </p:cTn>
                        </p:par>
                        <p:par>
                          <p:cTn id="70" fill="hold">
                            <p:stCondLst>
                              <p:cond delay="6039"/>
                            </p:stCondLst>
                            <p:childTnLst>
                              <p:par>
                                <p:cTn id="71" presetID="22" presetClass="entr" presetSubtype="8"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400"/>
                                        <p:tgtEl>
                                          <p:spTgt spid="78"/>
                                        </p:tgtEl>
                                      </p:cBhvr>
                                    </p:animEffect>
                                  </p:childTnLst>
                                </p:cTn>
                              </p:par>
                            </p:childTnLst>
                          </p:cTn>
                        </p:par>
                        <p:par>
                          <p:cTn id="74" fill="hold">
                            <p:stCondLst>
                              <p:cond delay="6539"/>
                            </p:stCondLst>
                            <p:childTnLst>
                              <p:par>
                                <p:cTn id="75" presetID="2" presetClass="entr" presetSubtype="4"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 calcmode="lin" valueType="num">
                                      <p:cBhvr additive="base">
                                        <p:cTn id="77" dur="400" fill="hold"/>
                                        <p:tgtEl>
                                          <p:spTgt spid="70"/>
                                        </p:tgtEl>
                                        <p:attrNameLst>
                                          <p:attrName>ppt_x</p:attrName>
                                        </p:attrNameLst>
                                      </p:cBhvr>
                                      <p:tavLst>
                                        <p:tav tm="0">
                                          <p:val>
                                            <p:strVal val="#ppt_x"/>
                                          </p:val>
                                        </p:tav>
                                        <p:tav tm="100000">
                                          <p:val>
                                            <p:strVal val="#ppt_x"/>
                                          </p:val>
                                        </p:tav>
                                      </p:tavLst>
                                    </p:anim>
                                    <p:anim calcmode="lin" valueType="num">
                                      <p:cBhvr additive="base">
                                        <p:cTn id="78" dur="400" fill="hold"/>
                                        <p:tgtEl>
                                          <p:spTgt spid="70"/>
                                        </p:tgtEl>
                                        <p:attrNameLst>
                                          <p:attrName>ppt_y</p:attrName>
                                        </p:attrNameLst>
                                      </p:cBhvr>
                                      <p:tavLst>
                                        <p:tav tm="0">
                                          <p:val>
                                            <p:strVal val="1+#ppt_h/2"/>
                                          </p:val>
                                        </p:tav>
                                        <p:tav tm="100000">
                                          <p:val>
                                            <p:strVal val="#ppt_y"/>
                                          </p:val>
                                        </p:tav>
                                      </p:tavLst>
                                    </p:anim>
                                  </p:childTnLst>
                                </p:cTn>
                              </p:par>
                            </p:childTnLst>
                          </p:cTn>
                        </p:par>
                        <p:par>
                          <p:cTn id="79" fill="hold">
                            <p:stCondLst>
                              <p:cond delay="7039"/>
                            </p:stCondLst>
                            <p:childTnLst>
                              <p:par>
                                <p:cTn id="80" presetID="22" presetClass="entr" presetSubtype="8" fill="hold" grpId="0" nodeType="after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wipe(left)">
                                      <p:cBhvr>
                                        <p:cTn id="82" dur="400"/>
                                        <p:tgtEl>
                                          <p:spTgt spid="86"/>
                                        </p:tgtEl>
                                      </p:cBhvr>
                                    </p:animEffect>
                                  </p:childTnLst>
                                </p:cTn>
                              </p:par>
                            </p:childTnLst>
                          </p:cTn>
                        </p:par>
                        <p:par>
                          <p:cTn id="83" fill="hold">
                            <p:stCondLst>
                              <p:cond delay="7539"/>
                            </p:stCondLst>
                            <p:childTnLst>
                              <p:par>
                                <p:cTn id="84" presetID="2" presetClass="entr" presetSubtype="4"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additive="base">
                                        <p:cTn id="86" dur="400" fill="hold"/>
                                        <p:tgtEl>
                                          <p:spTgt spid="71"/>
                                        </p:tgtEl>
                                        <p:attrNameLst>
                                          <p:attrName>ppt_x</p:attrName>
                                        </p:attrNameLst>
                                      </p:cBhvr>
                                      <p:tavLst>
                                        <p:tav tm="0">
                                          <p:val>
                                            <p:strVal val="#ppt_x"/>
                                          </p:val>
                                        </p:tav>
                                        <p:tav tm="100000">
                                          <p:val>
                                            <p:strVal val="#ppt_x"/>
                                          </p:val>
                                        </p:tav>
                                      </p:tavLst>
                                    </p:anim>
                                    <p:anim calcmode="lin" valueType="num">
                                      <p:cBhvr additive="base">
                                        <p:cTn id="87" dur="400" fill="hold"/>
                                        <p:tgtEl>
                                          <p:spTgt spid="71"/>
                                        </p:tgtEl>
                                        <p:attrNameLst>
                                          <p:attrName>ppt_y</p:attrName>
                                        </p:attrNameLst>
                                      </p:cBhvr>
                                      <p:tavLst>
                                        <p:tav tm="0">
                                          <p:val>
                                            <p:strVal val="1+#ppt_h/2"/>
                                          </p:val>
                                        </p:tav>
                                        <p:tav tm="100000">
                                          <p:val>
                                            <p:strVal val="#ppt_y"/>
                                          </p:val>
                                        </p:tav>
                                      </p:tavLst>
                                    </p:anim>
                                  </p:childTnLst>
                                </p:cTn>
                              </p:par>
                            </p:childTnLst>
                          </p:cTn>
                        </p:par>
                        <p:par>
                          <p:cTn id="88" fill="hold">
                            <p:stCondLst>
                              <p:cond delay="8039"/>
                            </p:stCondLst>
                            <p:childTnLst>
                              <p:par>
                                <p:cTn id="89" presetID="22" presetClass="entr" presetSubtype="8"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wipe(left)">
                                      <p:cBhvr>
                                        <p:cTn id="91" dur="400"/>
                                        <p:tgtEl>
                                          <p:spTgt spid="87"/>
                                        </p:tgtEl>
                                      </p:cBhvr>
                                    </p:animEffect>
                                  </p:childTnLst>
                                </p:cTn>
                              </p:par>
                            </p:childTnLst>
                          </p:cTn>
                        </p:par>
                        <p:par>
                          <p:cTn id="92" fill="hold">
                            <p:stCondLst>
                              <p:cond delay="8539"/>
                            </p:stCondLst>
                            <p:childTnLst>
                              <p:par>
                                <p:cTn id="93" presetID="2" presetClass="entr" presetSubtype="4" fill="hold" grpId="0" nodeType="afterEffect">
                                  <p:stCondLst>
                                    <p:cond delay="0"/>
                                  </p:stCondLst>
                                  <p:childTnLst>
                                    <p:set>
                                      <p:cBhvr>
                                        <p:cTn id="94" dur="1" fill="hold">
                                          <p:stCondLst>
                                            <p:cond delay="0"/>
                                          </p:stCondLst>
                                        </p:cTn>
                                        <p:tgtEl>
                                          <p:spTgt spid="94"/>
                                        </p:tgtEl>
                                        <p:attrNameLst>
                                          <p:attrName>style.visibility</p:attrName>
                                        </p:attrNameLst>
                                      </p:cBhvr>
                                      <p:to>
                                        <p:strVal val="visible"/>
                                      </p:to>
                                    </p:set>
                                    <p:anim calcmode="lin" valueType="num">
                                      <p:cBhvr additive="base">
                                        <p:cTn id="95" dur="400" fill="hold"/>
                                        <p:tgtEl>
                                          <p:spTgt spid="94"/>
                                        </p:tgtEl>
                                        <p:attrNameLst>
                                          <p:attrName>ppt_x</p:attrName>
                                        </p:attrNameLst>
                                      </p:cBhvr>
                                      <p:tavLst>
                                        <p:tav tm="0">
                                          <p:val>
                                            <p:strVal val="#ppt_x"/>
                                          </p:val>
                                        </p:tav>
                                        <p:tav tm="100000">
                                          <p:val>
                                            <p:strVal val="#ppt_x"/>
                                          </p:val>
                                        </p:tav>
                                      </p:tavLst>
                                    </p:anim>
                                    <p:anim calcmode="lin" valueType="num">
                                      <p:cBhvr additive="base">
                                        <p:cTn id="96" dur="400" fill="hold"/>
                                        <p:tgtEl>
                                          <p:spTgt spid="94"/>
                                        </p:tgtEl>
                                        <p:attrNameLst>
                                          <p:attrName>ppt_y</p:attrName>
                                        </p:attrNameLst>
                                      </p:cBhvr>
                                      <p:tavLst>
                                        <p:tav tm="0">
                                          <p:val>
                                            <p:strVal val="1+#ppt_h/2"/>
                                          </p:val>
                                        </p:tav>
                                        <p:tav tm="100000">
                                          <p:val>
                                            <p:strVal val="#ppt_y"/>
                                          </p:val>
                                        </p:tav>
                                      </p:tavLst>
                                    </p:anim>
                                  </p:childTnLst>
                                </p:cTn>
                              </p:par>
                            </p:childTnLst>
                          </p:cTn>
                        </p:par>
                        <p:par>
                          <p:cTn id="97" fill="hold">
                            <p:stCondLst>
                              <p:cond delay="9039"/>
                            </p:stCondLst>
                            <p:childTnLst>
                              <p:par>
                                <p:cTn id="98" presetID="22" presetClass="entr" presetSubtype="8" fill="hold" grpId="0" nodeType="afterEffect">
                                  <p:stCondLst>
                                    <p:cond delay="0"/>
                                  </p:stCondLst>
                                  <p:childTnLst>
                                    <p:set>
                                      <p:cBhvr>
                                        <p:cTn id="99" dur="1" fill="hold">
                                          <p:stCondLst>
                                            <p:cond delay="0"/>
                                          </p:stCondLst>
                                        </p:cTn>
                                        <p:tgtEl>
                                          <p:spTgt spid="95"/>
                                        </p:tgtEl>
                                        <p:attrNameLst>
                                          <p:attrName>style.visibility</p:attrName>
                                        </p:attrNameLst>
                                      </p:cBhvr>
                                      <p:to>
                                        <p:strVal val="visible"/>
                                      </p:to>
                                    </p:set>
                                    <p:animEffect transition="in" filter="wipe(left)">
                                      <p:cBhvr>
                                        <p:cTn id="100" dur="4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69" grpId="0" animBg="1"/>
      <p:bldP spid="70" grpId="0" animBg="1"/>
      <p:bldP spid="71" grpId="0" animBg="1"/>
      <p:bldP spid="72" grpId="0" animBg="1"/>
      <p:bldP spid="73" grpId="0" animBg="1"/>
      <p:bldP spid="77" grpId="0"/>
      <p:bldP spid="78" grpId="0"/>
      <p:bldP spid="86" grpId="0"/>
      <p:bldP spid="87" grpId="0"/>
      <p:bldP spid="90" grpId="0" animBg="1"/>
      <p:bldP spid="91" grpId="0" animBg="1"/>
      <p:bldP spid="92" grpId="0"/>
      <p:bldP spid="93" grpId="0"/>
      <p:bldP spid="94" grpId="0" animBg="1"/>
      <p:bldP spid="9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5"/>
          <p:cNvSpPr>
            <a:spLocks noChangeShapeType="1"/>
          </p:cNvSpPr>
          <p:nvPr/>
        </p:nvSpPr>
        <p:spPr bwMode="auto">
          <a:xfrm>
            <a:off x="1293813" y="0"/>
            <a:ext cx="0" cy="6858000"/>
          </a:xfrm>
          <a:prstGeom prst="line">
            <a:avLst/>
          </a:prstGeom>
          <a:noFill/>
          <a:ln w="12700" cap="flat">
            <a:solidFill>
              <a:srgbClr val="2E2C2C"/>
            </a:solidFill>
            <a:prstDash val="solid"/>
            <a:miter lim="800000"/>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9" name="Oval 6"/>
          <p:cNvSpPr>
            <a:spLocks noChangeArrowheads="1"/>
          </p:cNvSpPr>
          <p:nvPr/>
        </p:nvSpPr>
        <p:spPr bwMode="auto">
          <a:xfrm>
            <a:off x="1174751" y="3393138"/>
            <a:ext cx="238125" cy="234951"/>
          </a:xfrm>
          <a:prstGeom prst="ellipse">
            <a:avLst/>
          </a:prstGeom>
          <a:solidFill>
            <a:schemeClr val="accent4"/>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10" name="Oval 7"/>
          <p:cNvSpPr>
            <a:spLocks noChangeArrowheads="1"/>
          </p:cNvSpPr>
          <p:nvPr/>
        </p:nvSpPr>
        <p:spPr bwMode="auto">
          <a:xfrm>
            <a:off x="1174751" y="4277755"/>
            <a:ext cx="238125" cy="234951"/>
          </a:xfrm>
          <a:prstGeom prst="ellipse">
            <a:avLst/>
          </a:prstGeom>
          <a:solidFill>
            <a:schemeClr val="accent4"/>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11" name="Freeform 9"/>
          <p:cNvSpPr/>
          <p:nvPr/>
        </p:nvSpPr>
        <p:spPr bwMode="auto">
          <a:xfrm>
            <a:off x="1630364" y="990639"/>
            <a:ext cx="165100" cy="207963"/>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2" name="Freeform 11"/>
          <p:cNvSpPr/>
          <p:nvPr/>
        </p:nvSpPr>
        <p:spPr bwMode="auto">
          <a:xfrm>
            <a:off x="1630364" y="2175291"/>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grpSp>
        <p:nvGrpSpPr>
          <p:cNvPr id="13" name="组合 12"/>
          <p:cNvGrpSpPr/>
          <p:nvPr/>
        </p:nvGrpSpPr>
        <p:grpSpPr>
          <a:xfrm>
            <a:off x="912760" y="818723"/>
            <a:ext cx="717604" cy="523220"/>
            <a:chOff x="912759" y="1007596"/>
            <a:chExt cx="717604" cy="523220"/>
          </a:xfrm>
        </p:grpSpPr>
        <p:sp>
          <p:nvSpPr>
            <p:cNvPr id="14" name="Freeform 8"/>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TextBox 14"/>
            <p:cNvSpPr txBox="1"/>
            <p:nvPr/>
          </p:nvSpPr>
          <p:spPr>
            <a:xfrm>
              <a:off x="912759" y="1007596"/>
              <a:ext cx="717604" cy="523220"/>
            </a:xfrm>
            <a:prstGeom prst="rect">
              <a:avLst/>
            </a:prstGeom>
            <a:noFill/>
          </p:spPr>
          <p:txBody>
            <a:bodyPr wrap="square" rtlCol="0">
              <a:spAutoFit/>
            </a:bodyPr>
            <a:lstStyle/>
            <a:p>
              <a:pPr algn="ctr"/>
              <a:r>
                <a:rPr lang="en-US" altLang="zh-CN" sz="2800" dirty="0">
                  <a:solidFill>
                    <a:schemeClr val="accent2"/>
                  </a:solidFill>
                  <a:latin typeface="+mn-ea"/>
                  <a:ea typeface="+mn-ea"/>
                </a:rPr>
                <a:t>03</a:t>
              </a:r>
              <a:endParaRPr lang="zh-CN" altLang="en-US" sz="2800" dirty="0">
                <a:solidFill>
                  <a:schemeClr val="accent2"/>
                </a:solidFill>
                <a:latin typeface="+mn-ea"/>
                <a:ea typeface="+mn-ea"/>
              </a:endParaRPr>
            </a:p>
          </p:txBody>
        </p:sp>
      </p:grpSp>
      <p:sp>
        <p:nvSpPr>
          <p:cNvPr id="16" name="矩形 15"/>
          <p:cNvSpPr/>
          <p:nvPr/>
        </p:nvSpPr>
        <p:spPr>
          <a:xfrm>
            <a:off x="1834508" y="876126"/>
            <a:ext cx="8322972" cy="400111"/>
          </a:xfrm>
          <a:prstGeom prst="rect">
            <a:avLst/>
          </a:prstGeom>
        </p:spPr>
        <p:txBody>
          <a:bodyPr wrap="square" lIns="91434" tIns="45717" rIns="91434" bIns="45717">
            <a:spAutoFit/>
          </a:bodyPr>
          <a:lstStyle/>
          <a:p>
            <a:pPr algn="just"/>
            <a:r>
              <a:rPr lang="zh-CN" altLang="en-US" sz="2000" dirty="0">
                <a:latin typeface="+mj-ea"/>
                <a:ea typeface="+mj-ea"/>
              </a:rPr>
              <a:t>这里是第三个工作计划，这里可以没有子项目。</a:t>
            </a:r>
            <a:endParaRPr lang="zh-CN" altLang="en-US" sz="2000" dirty="0">
              <a:latin typeface="+mj-ea"/>
              <a:ea typeface="+mj-ea"/>
            </a:endParaRPr>
          </a:p>
        </p:txBody>
      </p:sp>
      <p:sp>
        <p:nvSpPr>
          <p:cNvPr id="17" name="矩形 16"/>
          <p:cNvSpPr/>
          <p:nvPr/>
        </p:nvSpPr>
        <p:spPr>
          <a:xfrm>
            <a:off x="1834508" y="2046703"/>
            <a:ext cx="8728369" cy="707887"/>
          </a:xfrm>
          <a:prstGeom prst="rect">
            <a:avLst/>
          </a:prstGeom>
        </p:spPr>
        <p:txBody>
          <a:bodyPr wrap="square" lIns="91434" tIns="45717" rIns="91434" bIns="45717">
            <a:spAutoFit/>
          </a:bodyPr>
          <a:lstStyle/>
          <a:p>
            <a:pPr algn="just"/>
            <a:r>
              <a:rPr lang="zh-CN" altLang="en-US" sz="2000" dirty="0">
                <a:latin typeface="+mj-ea"/>
                <a:ea typeface="+mj-ea"/>
              </a:rPr>
              <a:t>这里是第四个工作计划，这里不仅有子项目，还可以插入相关图片，以丰富表达形式。</a:t>
            </a:r>
            <a:endParaRPr lang="zh-CN" altLang="en-US" sz="2000" dirty="0">
              <a:latin typeface="+mj-ea"/>
              <a:ea typeface="+mj-ea"/>
            </a:endParaRPr>
          </a:p>
        </p:txBody>
      </p:sp>
      <p:grpSp>
        <p:nvGrpSpPr>
          <p:cNvPr id="18" name="组合 17"/>
          <p:cNvGrpSpPr/>
          <p:nvPr/>
        </p:nvGrpSpPr>
        <p:grpSpPr>
          <a:xfrm>
            <a:off x="912760" y="2012731"/>
            <a:ext cx="717604" cy="523220"/>
            <a:chOff x="912759" y="1884191"/>
            <a:chExt cx="717604" cy="523220"/>
          </a:xfrm>
        </p:grpSpPr>
        <p:sp>
          <p:nvSpPr>
            <p:cNvPr id="19" name="Freeform 10"/>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TextBox 19"/>
            <p:cNvSpPr txBox="1"/>
            <p:nvPr/>
          </p:nvSpPr>
          <p:spPr>
            <a:xfrm>
              <a:off x="912759" y="1884191"/>
              <a:ext cx="717604" cy="523220"/>
            </a:xfrm>
            <a:prstGeom prst="rect">
              <a:avLst/>
            </a:prstGeom>
            <a:noFill/>
          </p:spPr>
          <p:txBody>
            <a:bodyPr wrap="square" rtlCol="0">
              <a:spAutoFit/>
            </a:bodyPr>
            <a:lstStyle/>
            <a:p>
              <a:pPr algn="ctr"/>
              <a:r>
                <a:rPr lang="en-US" altLang="zh-CN" sz="2800" dirty="0">
                  <a:solidFill>
                    <a:schemeClr val="accent2"/>
                  </a:solidFill>
                  <a:latin typeface="+mn-ea"/>
                  <a:ea typeface="+mn-ea"/>
                </a:rPr>
                <a:t>04</a:t>
              </a:r>
              <a:endParaRPr lang="zh-CN" altLang="en-US" sz="2800" dirty="0">
                <a:solidFill>
                  <a:schemeClr val="accent2"/>
                </a:solidFill>
                <a:latin typeface="+mn-ea"/>
                <a:ea typeface="+mn-ea"/>
              </a:endParaRPr>
            </a:p>
          </p:txBody>
        </p:sp>
      </p:grpSp>
      <p:sp>
        <p:nvSpPr>
          <p:cNvPr id="21" name="矩形 20"/>
          <p:cNvSpPr/>
          <p:nvPr/>
        </p:nvSpPr>
        <p:spPr>
          <a:xfrm>
            <a:off x="1577792" y="3310558"/>
            <a:ext cx="4888586" cy="646325"/>
          </a:xfrm>
          <a:prstGeom prst="rect">
            <a:avLst/>
          </a:prstGeom>
        </p:spPr>
        <p:txBody>
          <a:bodyPr wrap="square" lIns="91434" tIns="45717" rIns="91434" bIns="45717">
            <a:spAutoFit/>
          </a:bodyPr>
          <a:lstStyle/>
          <a:p>
            <a:pPr algn="just"/>
            <a:r>
              <a:rPr lang="en-US" altLang="zh-CN" dirty="0" smtClean="0">
                <a:solidFill>
                  <a:schemeClr val="accent1"/>
                </a:solidFill>
                <a:latin typeface="+mj-ea"/>
                <a:ea typeface="+mj-ea"/>
              </a:rPr>
              <a:t>(1)</a:t>
            </a:r>
            <a:r>
              <a:rPr lang="zh-CN" altLang="en-US" dirty="0" smtClean="0">
                <a:solidFill>
                  <a:schemeClr val="accent1"/>
                </a:solidFill>
                <a:latin typeface="+mj-ea"/>
                <a:ea typeface="+mj-ea"/>
              </a:rPr>
              <a:t>、这里是详细内容一，可以是细分的子任务，也可以是步骤。</a:t>
            </a:r>
            <a:endParaRPr lang="zh-CN" altLang="en-US" dirty="0">
              <a:solidFill>
                <a:schemeClr val="accent1"/>
              </a:solidFill>
              <a:latin typeface="+mj-ea"/>
              <a:ea typeface="+mj-ea"/>
            </a:endParaRPr>
          </a:p>
        </p:txBody>
      </p:sp>
      <p:sp>
        <p:nvSpPr>
          <p:cNvPr id="22" name="矩形 21"/>
          <p:cNvSpPr/>
          <p:nvPr/>
        </p:nvSpPr>
        <p:spPr>
          <a:xfrm>
            <a:off x="1577792" y="4195177"/>
            <a:ext cx="4888586" cy="646325"/>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(2)</a:t>
            </a:r>
            <a:r>
              <a:rPr lang="zh-CN" altLang="en-US" dirty="0">
                <a:solidFill>
                  <a:schemeClr val="accent1"/>
                </a:solidFill>
                <a:latin typeface="+mj-ea"/>
                <a:ea typeface="+mj-ea"/>
              </a:rPr>
              <a:t>、这里是详细内容二，可以是细分的子任务，也可以是步骤。</a:t>
            </a:r>
            <a:endParaRPr lang="zh-CN" altLang="en-US" dirty="0">
              <a:solidFill>
                <a:schemeClr val="accent1"/>
              </a:solidFill>
              <a:latin typeface="+mj-ea"/>
              <a:ea typeface="+mj-ea"/>
            </a:endParaRPr>
          </a:p>
        </p:txBody>
      </p:sp>
      <p:sp>
        <p:nvSpPr>
          <p:cNvPr id="27" name="Oval 7"/>
          <p:cNvSpPr>
            <a:spLocks noChangeArrowheads="1"/>
          </p:cNvSpPr>
          <p:nvPr/>
        </p:nvSpPr>
        <p:spPr bwMode="auto">
          <a:xfrm>
            <a:off x="1174751" y="5183246"/>
            <a:ext cx="238125" cy="234951"/>
          </a:xfrm>
          <a:prstGeom prst="ellipse">
            <a:avLst/>
          </a:prstGeom>
          <a:solidFill>
            <a:schemeClr val="accent4"/>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28" name="矩形 27"/>
          <p:cNvSpPr/>
          <p:nvPr/>
        </p:nvSpPr>
        <p:spPr>
          <a:xfrm>
            <a:off x="1577792" y="5100666"/>
            <a:ext cx="4888586" cy="646325"/>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(3)</a:t>
            </a:r>
            <a:r>
              <a:rPr lang="zh-CN" altLang="en-US" dirty="0">
                <a:solidFill>
                  <a:schemeClr val="accent1"/>
                </a:solidFill>
                <a:latin typeface="+mj-ea"/>
                <a:ea typeface="+mj-ea"/>
              </a:rPr>
              <a:t>、这里是详细内容三，可以是细分的子任务，也可以是步骤。</a:t>
            </a:r>
            <a:endParaRPr lang="zh-CN" altLang="en-US" dirty="0">
              <a:solidFill>
                <a:schemeClr val="accent1"/>
              </a:solidFill>
              <a:latin typeface="+mj-ea"/>
              <a:ea typeface="+mj-ea"/>
            </a:endParaRPr>
          </a:p>
        </p:txBody>
      </p:sp>
      <p:sp>
        <p:nvSpPr>
          <p:cNvPr id="2" name="矩形 1"/>
          <p:cNvSpPr/>
          <p:nvPr/>
        </p:nvSpPr>
        <p:spPr bwMode="auto">
          <a:xfrm>
            <a:off x="6663795" y="3231059"/>
            <a:ext cx="4320481" cy="2710731"/>
          </a:xfrm>
          <a:prstGeom prst="rect">
            <a:avLst/>
          </a:prstGeom>
          <a:blipFill>
            <a:blip r:embed="rId1"/>
            <a:stretch>
              <a:fillRect/>
            </a:stretch>
          </a:blipFill>
          <a:ln w="9525" cap="flat" cmpd="sng" algn="ctr">
            <a:solidFill>
              <a:schemeClr val="tx1"/>
            </a:solid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Tree>
  </p:cSld>
  <p:clrMapOvr>
    <a:masterClrMapping/>
  </p:clrMapOvr>
  <p:transition spd="slow" advTm="69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400" fill="hold"/>
                                        <p:tgtEl>
                                          <p:spTgt spid="13"/>
                                        </p:tgtEl>
                                        <p:attrNameLst>
                                          <p:attrName>ppt_x</p:attrName>
                                        </p:attrNameLst>
                                      </p:cBhvr>
                                      <p:tavLst>
                                        <p:tav tm="0">
                                          <p:val>
                                            <p:strVal val="#ppt_x"/>
                                          </p:val>
                                        </p:tav>
                                        <p:tav tm="100000">
                                          <p:val>
                                            <p:strVal val="#ppt_x"/>
                                          </p:val>
                                        </p:tav>
                                      </p:tavLst>
                                    </p:anim>
                                    <p:anim calcmode="lin" valueType="num">
                                      <p:cBhvr additive="base">
                                        <p:cTn id="12" dur="4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300"/>
                                        <p:tgtEl>
                                          <p:spTgt spid="11"/>
                                        </p:tgtEl>
                                        <p:attrNameLst>
                                          <p:attrName>ppt_x</p:attrName>
                                        </p:attrNameLst>
                                      </p:cBhvr>
                                      <p:tavLst>
                                        <p:tav tm="0">
                                          <p:val>
                                            <p:strVal val="#ppt_x-#ppt_w*1.125000"/>
                                          </p:val>
                                        </p:tav>
                                        <p:tav tm="100000">
                                          <p:val>
                                            <p:strVal val="#ppt_x"/>
                                          </p:val>
                                        </p:tav>
                                      </p:tavLst>
                                    </p:anim>
                                    <p:animEffect transition="in" filter="wipe(right)">
                                      <p:cBhvr>
                                        <p:cTn id="17" dur="300"/>
                                        <p:tgtEl>
                                          <p:spTgt spid="1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400"/>
                                        <p:tgtEl>
                                          <p:spTgt spid="16"/>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fill="hold"/>
                                        <p:tgtEl>
                                          <p:spTgt spid="18"/>
                                        </p:tgtEl>
                                        <p:attrNameLst>
                                          <p:attrName>ppt_x</p:attrName>
                                        </p:attrNameLst>
                                      </p:cBhvr>
                                      <p:tavLst>
                                        <p:tav tm="0">
                                          <p:val>
                                            <p:strVal val="#ppt_x"/>
                                          </p:val>
                                        </p:tav>
                                        <p:tav tm="100000">
                                          <p:val>
                                            <p:strVal val="#ppt_x"/>
                                          </p:val>
                                        </p:tav>
                                      </p:tavLst>
                                    </p:anim>
                                    <p:anim calcmode="lin" valueType="num">
                                      <p:cBhvr additive="base">
                                        <p:cTn id="26" dur="4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ppt_x</p:attrName>
                                        </p:attrNameLst>
                                      </p:cBhvr>
                                      <p:tavLst>
                                        <p:tav tm="0">
                                          <p:val>
                                            <p:strVal val="#ppt_x-#ppt_w*1.125000"/>
                                          </p:val>
                                        </p:tav>
                                        <p:tav tm="100000">
                                          <p:val>
                                            <p:strVal val="#ppt_x"/>
                                          </p:val>
                                        </p:tav>
                                      </p:tavLst>
                                    </p:anim>
                                    <p:animEffect transition="in" filter="wipe(right)">
                                      <p:cBhvr>
                                        <p:cTn id="31" dur="300"/>
                                        <p:tgtEl>
                                          <p:spTgt spid="12"/>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400"/>
                                        <p:tgtEl>
                                          <p:spTgt spid="17"/>
                                        </p:tgtEl>
                                      </p:cBhvr>
                                    </p:animEffect>
                                  </p:childTnLst>
                                </p:cTn>
                              </p:par>
                            </p:childTnLst>
                          </p:cTn>
                        </p:par>
                        <p:par>
                          <p:cTn id="36" fill="hold">
                            <p:stCondLst>
                              <p:cond delay="35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400" fill="hold"/>
                                        <p:tgtEl>
                                          <p:spTgt spid="9"/>
                                        </p:tgtEl>
                                        <p:attrNameLst>
                                          <p:attrName>ppt_x</p:attrName>
                                        </p:attrNameLst>
                                      </p:cBhvr>
                                      <p:tavLst>
                                        <p:tav tm="0">
                                          <p:val>
                                            <p:strVal val="#ppt_x"/>
                                          </p:val>
                                        </p:tav>
                                        <p:tav tm="100000">
                                          <p:val>
                                            <p:strVal val="#ppt_x"/>
                                          </p:val>
                                        </p:tav>
                                      </p:tavLst>
                                    </p:anim>
                                    <p:anim calcmode="lin" valueType="num">
                                      <p:cBhvr additive="base">
                                        <p:cTn id="40" dur="4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400"/>
                                        <p:tgtEl>
                                          <p:spTgt spid="21"/>
                                        </p:tgtEl>
                                      </p:cBhvr>
                                    </p:animEffect>
                                  </p:childTnLst>
                                </p:cTn>
                              </p:par>
                            </p:childTnLst>
                          </p:cTn>
                        </p:par>
                        <p:par>
                          <p:cTn id="45" fill="hold">
                            <p:stCondLst>
                              <p:cond delay="45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400" fill="hold"/>
                                        <p:tgtEl>
                                          <p:spTgt spid="10"/>
                                        </p:tgtEl>
                                        <p:attrNameLst>
                                          <p:attrName>ppt_x</p:attrName>
                                        </p:attrNameLst>
                                      </p:cBhvr>
                                      <p:tavLst>
                                        <p:tav tm="0">
                                          <p:val>
                                            <p:strVal val="#ppt_x"/>
                                          </p:val>
                                        </p:tav>
                                        <p:tav tm="100000">
                                          <p:val>
                                            <p:strVal val="#ppt_x"/>
                                          </p:val>
                                        </p:tav>
                                      </p:tavLst>
                                    </p:anim>
                                    <p:anim calcmode="lin" valueType="num">
                                      <p:cBhvr additive="base">
                                        <p:cTn id="49" dur="400" fill="hold"/>
                                        <p:tgtEl>
                                          <p:spTgt spid="10"/>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400"/>
                                        <p:tgtEl>
                                          <p:spTgt spid="22"/>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400" fill="hold"/>
                                        <p:tgtEl>
                                          <p:spTgt spid="27"/>
                                        </p:tgtEl>
                                        <p:attrNameLst>
                                          <p:attrName>ppt_x</p:attrName>
                                        </p:attrNameLst>
                                      </p:cBhvr>
                                      <p:tavLst>
                                        <p:tav tm="0">
                                          <p:val>
                                            <p:strVal val="#ppt_x"/>
                                          </p:val>
                                        </p:tav>
                                        <p:tav tm="100000">
                                          <p:val>
                                            <p:strVal val="#ppt_x"/>
                                          </p:val>
                                        </p:tav>
                                      </p:tavLst>
                                    </p:anim>
                                    <p:anim calcmode="lin" valueType="num">
                                      <p:cBhvr additive="base">
                                        <p:cTn id="58" dur="40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400"/>
                                        <p:tgtEl>
                                          <p:spTgt spid="28"/>
                                        </p:tgtEl>
                                      </p:cBhvr>
                                    </p:animEffect>
                                  </p:childTnLst>
                                </p:cTn>
                              </p:par>
                            </p:childTnLst>
                          </p:cTn>
                        </p:par>
                        <p:par>
                          <p:cTn id="63" fill="hold">
                            <p:stCondLst>
                              <p:cond delay="6500"/>
                            </p:stCondLst>
                            <p:childTnLst>
                              <p:par>
                                <p:cTn id="64" presetID="31" presetClass="entr" presetSubtype="0"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 calcmode="lin" valueType="num">
                                      <p:cBhvr>
                                        <p:cTn id="68" dur="500" fill="hold"/>
                                        <p:tgtEl>
                                          <p:spTgt spid="2"/>
                                        </p:tgtEl>
                                        <p:attrNameLst>
                                          <p:attrName>style.rotation</p:attrName>
                                        </p:attrNameLst>
                                      </p:cBhvr>
                                      <p:tavLst>
                                        <p:tav tm="0">
                                          <p:val>
                                            <p:fltVal val="90"/>
                                          </p:val>
                                        </p:tav>
                                        <p:tav tm="100000">
                                          <p:val>
                                            <p:fltVal val="0"/>
                                          </p:val>
                                        </p:tav>
                                      </p:tavLst>
                                    </p:anim>
                                    <p:animEffect transition="in" filter="fade">
                                      <p:cBhvr>
                                        <p:cTn id="69" dur="500"/>
                                        <p:tgtEl>
                                          <p:spTgt spid="2"/>
                                        </p:tgtEl>
                                      </p:cBhvr>
                                    </p:animEffect>
                                  </p:childTnLst>
                                </p:cTn>
                              </p:par>
                              <p:par>
                                <p:cTn id="70" presetID="8" presetClass="emph" presetSubtype="0" fill="hold" grpId="1" nodeType="withEffect">
                                  <p:stCondLst>
                                    <p:cond delay="0"/>
                                  </p:stCondLst>
                                  <p:childTnLst>
                                    <p:animRot by="21600000">
                                      <p:cBhvr>
                                        <p:cTn id="71" dur="5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6" grpId="0"/>
      <p:bldP spid="17" grpId="0"/>
      <p:bldP spid="21" grpId="0"/>
      <p:bldP spid="22" grpId="0"/>
      <p:bldP spid="27" grpId="0" animBg="1"/>
      <p:bldP spid="28" grpId="0"/>
      <p:bldP spid="2" grpId="0" animBg="1"/>
      <p:bldP spid="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4730228" y="1700809"/>
            <a:ext cx="2232248" cy="769441"/>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dist"/>
            <a:r>
              <a:rPr lang="zh-CN" altLang="en-US" sz="4400" b="1" dirty="0">
                <a:solidFill>
                  <a:schemeClr val="bg2"/>
                </a:solidFill>
                <a:latin typeface="微软雅黑" panose="020B0503020204020204" pitchFamily="34" charset="-122"/>
                <a:ea typeface="微软雅黑" panose="020B0503020204020204" pitchFamily="34" charset="-122"/>
              </a:rPr>
              <a:t>致谢</a:t>
            </a:r>
            <a:endParaRPr lang="zh-CN" altLang="en-US" sz="4400" b="1" dirty="0">
              <a:solidFill>
                <a:schemeClr val="bg2"/>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057821" y="2470249"/>
            <a:ext cx="10297144" cy="2585317"/>
          </a:xfrm>
          <a:prstGeom prst="rect">
            <a:avLst/>
          </a:prstGeom>
          <a:noFill/>
        </p:spPr>
        <p:txBody>
          <a:bodyPr wrap="square" lIns="91434" tIns="45717" rIns="91434" bIns="45717" rtlCol="0">
            <a:spAutoFit/>
          </a:bodyPr>
          <a:lstStyle/>
          <a:p>
            <a:pPr>
              <a:lnSpc>
                <a:spcPct val="150000"/>
              </a:lnSpc>
            </a:pPr>
            <a:r>
              <a:rPr lang="zh-CN" altLang="en-US" dirty="0" smtClean="0">
                <a:solidFill>
                  <a:schemeClr val="accent1"/>
                </a:solidFill>
                <a:latin typeface="+mj-ea"/>
                <a:ea typeface="+mj-ea"/>
              </a:rPr>
              <a:t>       首先</a:t>
            </a:r>
            <a:r>
              <a:rPr lang="zh-CN" altLang="en-US" dirty="0">
                <a:solidFill>
                  <a:schemeClr val="accent1"/>
                </a:solidFill>
                <a:latin typeface="+mj-ea"/>
                <a:ea typeface="+mj-ea"/>
              </a:rPr>
              <a:t>要</a:t>
            </a:r>
            <a:r>
              <a:rPr lang="zh-CN" altLang="en-US" dirty="0" smtClean="0">
                <a:solidFill>
                  <a:schemeClr val="accent1"/>
                </a:solidFill>
                <a:latin typeface="+mj-ea"/>
                <a:ea typeface="+mj-ea"/>
              </a:rPr>
              <a:t>感谢吴总</a:t>
            </a:r>
            <a:r>
              <a:rPr lang="zh-CN" altLang="en-US" dirty="0">
                <a:solidFill>
                  <a:schemeClr val="accent1"/>
                </a:solidFill>
                <a:latin typeface="+mj-ea"/>
                <a:ea typeface="+mj-ea"/>
              </a:rPr>
              <a:t>。</a:t>
            </a:r>
            <a:r>
              <a:rPr lang="zh-CN" altLang="en-US" dirty="0" smtClean="0">
                <a:solidFill>
                  <a:schemeClr val="accent1"/>
                </a:solidFill>
                <a:latin typeface="+mj-ea"/>
                <a:ea typeface="+mj-ea"/>
              </a:rPr>
              <a:t>谢谢吴总</a:t>
            </a:r>
            <a:r>
              <a:rPr lang="zh-CN" altLang="en-US" dirty="0">
                <a:solidFill>
                  <a:schemeClr val="accent1"/>
                </a:solidFill>
                <a:latin typeface="+mj-ea"/>
                <a:ea typeface="+mj-ea"/>
              </a:rPr>
              <a:t>帮我找导师，带我入门，虽然邬总对待工作庄重严肃，一丝不苟，对待工程品质力求精致完美，但是生活上和蔼可亲、待人宽厚、爱开玩笑、关心下属</a:t>
            </a:r>
            <a:r>
              <a:rPr lang="zh-CN" altLang="en-US" dirty="0" smtClean="0">
                <a:solidFill>
                  <a:schemeClr val="accent1"/>
                </a:solidFill>
                <a:latin typeface="+mj-ea"/>
                <a:ea typeface="+mj-ea"/>
              </a:rPr>
              <a:t>。</a:t>
            </a:r>
            <a:endParaRPr lang="en-US" altLang="zh-CN" dirty="0" smtClean="0">
              <a:solidFill>
                <a:schemeClr val="accent1"/>
              </a:solidFill>
              <a:latin typeface="+mj-ea"/>
              <a:ea typeface="+mj-ea"/>
            </a:endParaRPr>
          </a:p>
          <a:p>
            <a:pPr>
              <a:lnSpc>
                <a:spcPct val="150000"/>
              </a:lnSpc>
            </a:pPr>
            <a:r>
              <a:rPr lang="zh-CN" altLang="en-US" dirty="0" smtClean="0">
                <a:solidFill>
                  <a:schemeClr val="accent1"/>
                </a:solidFill>
                <a:latin typeface="+mj-ea"/>
                <a:ea typeface="+mj-ea"/>
              </a:rPr>
              <a:t>       同时</a:t>
            </a:r>
            <a:r>
              <a:rPr lang="zh-CN" altLang="en-US" dirty="0">
                <a:solidFill>
                  <a:schemeClr val="accent1"/>
                </a:solidFill>
                <a:latin typeface="+mj-ea"/>
                <a:ea typeface="+mj-ea"/>
              </a:rPr>
              <a:t>也要感谢部门各位同仁。谢谢你们平时对我的包容，原谅我的幼稚与任性</a:t>
            </a:r>
            <a:r>
              <a:rPr lang="zh-CN" altLang="en-US" dirty="0" smtClean="0">
                <a:solidFill>
                  <a:schemeClr val="accent1"/>
                </a:solidFill>
                <a:latin typeface="+mj-ea"/>
                <a:ea typeface="+mj-ea"/>
              </a:rPr>
              <a:t>，原谅</a:t>
            </a:r>
            <a:r>
              <a:rPr lang="zh-CN" altLang="en-US" dirty="0">
                <a:solidFill>
                  <a:schemeClr val="accent1"/>
                </a:solidFill>
                <a:latin typeface="+mj-ea"/>
                <a:ea typeface="+mj-ea"/>
              </a:rPr>
              <a:t>我目前专业知识的薄弱，谢谢你们的大度。我们是一个非常和谐的团队</a:t>
            </a:r>
            <a:r>
              <a:rPr lang="zh-CN" altLang="en-US" dirty="0" smtClean="0">
                <a:solidFill>
                  <a:schemeClr val="accent1"/>
                </a:solidFill>
                <a:latin typeface="+mj-ea"/>
                <a:ea typeface="+mj-ea"/>
              </a:rPr>
              <a:t>，团结，互助。我们</a:t>
            </a:r>
            <a:r>
              <a:rPr lang="zh-CN" altLang="en-US" dirty="0">
                <a:solidFill>
                  <a:schemeClr val="accent1"/>
                </a:solidFill>
                <a:latin typeface="+mj-ea"/>
                <a:ea typeface="+mj-ea"/>
              </a:rPr>
              <a:t>为了同一个目标，追求相似的理想，用我们强大的内心，一起努力，一起奋斗，并肩作战。</a:t>
            </a:r>
            <a:endParaRPr lang="zh-CN" altLang="en-US" dirty="0">
              <a:solidFill>
                <a:schemeClr val="accent1"/>
              </a:solidFill>
              <a:latin typeface="+mj-ea"/>
              <a:ea typeface="+mj-ea"/>
            </a:endParaRPr>
          </a:p>
          <a:p>
            <a:pPr>
              <a:lnSpc>
                <a:spcPct val="150000"/>
              </a:lnSpc>
            </a:pPr>
            <a:endParaRPr lang="zh-CN" altLang="en-US" dirty="0">
              <a:solidFill>
                <a:schemeClr val="accent1"/>
              </a:solidFill>
              <a:latin typeface="+mj-ea"/>
              <a:ea typeface="+mj-ea"/>
            </a:endParaRPr>
          </a:p>
        </p:txBody>
      </p:sp>
    </p:spTree>
  </p:cSld>
  <p:clrMapOvr>
    <a:masterClrMapping/>
  </p:clrMapOvr>
  <p:transition spd="slow" advTm="4281">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by="(-#ppt_w*2)" calcmode="lin" valueType="num">
                                      <p:cBhvr rctx="PPT">
                                        <p:cTn id="7" dur="200" autoRev="1" fill="hold">
                                          <p:stCondLst>
                                            <p:cond delay="0"/>
                                          </p:stCondLst>
                                        </p:cTn>
                                        <p:tgtEl>
                                          <p:spTgt spid="55"/>
                                        </p:tgtEl>
                                        <p:attrNameLst>
                                          <p:attrName>ppt_w</p:attrName>
                                        </p:attrNameLst>
                                      </p:cBhvr>
                                    </p:anim>
                                    <p:anim by="(#ppt_w*0.50)" calcmode="lin" valueType="num">
                                      <p:cBhvr>
                                        <p:cTn id="8" dur="200" decel="50000" autoRev="1" fill="hold">
                                          <p:stCondLst>
                                            <p:cond delay="0"/>
                                          </p:stCondLst>
                                        </p:cTn>
                                        <p:tgtEl>
                                          <p:spTgt spid="55"/>
                                        </p:tgtEl>
                                        <p:attrNameLst>
                                          <p:attrName>ppt_x</p:attrName>
                                        </p:attrNameLst>
                                      </p:cBhvr>
                                    </p:anim>
                                    <p:anim from="(-#ppt_h/2)" to="(#ppt_y)" calcmode="lin" valueType="num">
                                      <p:cBhvr>
                                        <p:cTn id="9" dur="400" fill="hold">
                                          <p:stCondLst>
                                            <p:cond delay="0"/>
                                          </p:stCondLst>
                                        </p:cTn>
                                        <p:tgtEl>
                                          <p:spTgt spid="55"/>
                                        </p:tgtEl>
                                        <p:attrNameLst>
                                          <p:attrName>ppt_y</p:attrName>
                                        </p:attrNameLst>
                                      </p:cBhvr>
                                    </p:anim>
                                    <p:animRot by="21600000">
                                      <p:cBhvr>
                                        <p:cTn id="10" dur="400" fill="hold">
                                          <p:stCondLst>
                                            <p:cond delay="0"/>
                                          </p:stCondLst>
                                        </p:cTn>
                                        <p:tgtEl>
                                          <p:spTgt spid="55"/>
                                        </p:tgtEl>
                                        <p:attrNameLst>
                                          <p:attrName>r</p:attrName>
                                        </p:attrNameLst>
                                      </p:cBhvr>
                                    </p:animRot>
                                  </p:childTnLst>
                                </p:cTn>
                              </p:par>
                            </p:childTnLst>
                          </p:cTn>
                        </p:par>
                        <p:par>
                          <p:cTn id="11" fill="hold">
                            <p:stCondLst>
                              <p:cond delay="439"/>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1">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50" y="119219665"/>
            <a:ext cx="20054886"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solidFill>
                <a:srgbClr val="294A5A"/>
              </a:solidFill>
            </a:endParaRPr>
          </a:p>
        </p:txBody>
      </p:sp>
      <p:sp>
        <p:nvSpPr>
          <p:cNvPr id="44" name="Freeform 25"/>
          <p:cNvSpPr>
            <a:spLocks noEditPoints="1"/>
          </p:cNvSpPr>
          <p:nvPr/>
        </p:nvSpPr>
        <p:spPr bwMode="auto">
          <a:xfrm>
            <a:off x="81102648" y="119043449"/>
            <a:ext cx="20918488" cy="15690851"/>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solidFill>
                <a:srgbClr val="294A5A"/>
              </a:solidFill>
            </a:endParaRPr>
          </a:p>
        </p:txBody>
      </p:sp>
      <p:sp>
        <p:nvSpPr>
          <p:cNvPr id="45" name="Freeform 26"/>
          <p:cNvSpPr>
            <a:spLocks noEditPoints="1"/>
          </p:cNvSpPr>
          <p:nvPr/>
        </p:nvSpPr>
        <p:spPr bwMode="auto">
          <a:xfrm>
            <a:off x="103079997" y="119083139"/>
            <a:ext cx="20820063"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solidFill>
                <a:srgbClr val="294A5A"/>
              </a:solidFill>
            </a:endParaRPr>
          </a:p>
        </p:txBody>
      </p:sp>
      <p:sp>
        <p:nvSpPr>
          <p:cNvPr id="46" name="Freeform 27"/>
          <p:cNvSpPr>
            <a:spLocks noEditPoints="1"/>
          </p:cNvSpPr>
          <p:nvPr/>
        </p:nvSpPr>
        <p:spPr bwMode="auto">
          <a:xfrm>
            <a:off x="125055758" y="119083139"/>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solidFill>
                <a:srgbClr val="294A5A"/>
              </a:solidFill>
            </a:endParaRPr>
          </a:p>
        </p:txBody>
      </p:sp>
      <p:sp>
        <p:nvSpPr>
          <p:cNvPr id="47" name="Freeform 28"/>
          <p:cNvSpPr>
            <a:spLocks noEditPoints="1"/>
          </p:cNvSpPr>
          <p:nvPr/>
        </p:nvSpPr>
        <p:spPr bwMode="auto">
          <a:xfrm>
            <a:off x="147014058" y="119141876"/>
            <a:ext cx="20742273"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solidFill>
                <a:srgbClr val="294A5A"/>
              </a:solidFill>
            </a:endParaRPr>
          </a:p>
        </p:txBody>
      </p:sp>
      <p:sp>
        <p:nvSpPr>
          <p:cNvPr id="48" name="Freeform 29"/>
          <p:cNvSpPr>
            <a:spLocks noEditPoints="1"/>
          </p:cNvSpPr>
          <p:nvPr/>
        </p:nvSpPr>
        <p:spPr bwMode="auto">
          <a:xfrm>
            <a:off x="168970769" y="119102189"/>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solidFill>
                <a:srgbClr val="294A5A"/>
              </a:solidFill>
            </a:endParaRPr>
          </a:p>
        </p:txBody>
      </p:sp>
      <p:sp>
        <p:nvSpPr>
          <p:cNvPr id="49" name="Freeform 30"/>
          <p:cNvSpPr>
            <a:spLocks noEditPoints="1"/>
          </p:cNvSpPr>
          <p:nvPr/>
        </p:nvSpPr>
        <p:spPr bwMode="auto">
          <a:xfrm>
            <a:off x="191065594" y="119141875"/>
            <a:ext cx="20448587" cy="15552739"/>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solidFill>
                <a:srgbClr val="294A5A"/>
              </a:solidFill>
            </a:endParaRPr>
          </a:p>
        </p:txBody>
      </p:sp>
      <p:sp>
        <p:nvSpPr>
          <p:cNvPr id="50" name="Freeform 31"/>
          <p:cNvSpPr>
            <a:spLocks noEditPoints="1"/>
          </p:cNvSpPr>
          <p:nvPr/>
        </p:nvSpPr>
        <p:spPr bwMode="auto">
          <a:xfrm>
            <a:off x="212749256" y="119179975"/>
            <a:ext cx="20937536"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solidFill>
                <a:srgbClr val="294A5A"/>
              </a:solidFill>
            </a:endParaRPr>
          </a:p>
        </p:txBody>
      </p:sp>
      <p:sp>
        <p:nvSpPr>
          <p:cNvPr id="51" name="Freeform 32"/>
          <p:cNvSpPr>
            <a:spLocks noEditPoints="1"/>
          </p:cNvSpPr>
          <p:nvPr/>
        </p:nvSpPr>
        <p:spPr bwMode="auto">
          <a:xfrm>
            <a:off x="234745654" y="119141876"/>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ln>
        </p:spPr>
        <p:txBody>
          <a:bodyPr vert="horz" wrap="square" lIns="91434" tIns="45717" rIns="91434" bIns="45717" numCol="1" anchor="t" anchorCtr="0" compatLnSpc="1"/>
          <a:lstStyle/>
          <a:p>
            <a:endParaRPr lang="zh-CN" altLang="en-US">
              <a:solidFill>
                <a:srgbClr val="294A5A"/>
              </a:solidFill>
            </a:endParaRPr>
          </a:p>
        </p:txBody>
      </p:sp>
      <p:sp>
        <p:nvSpPr>
          <p:cNvPr id="32" name="Freeform 7"/>
          <p:cNvSpPr/>
          <p:nvPr/>
        </p:nvSpPr>
        <p:spPr bwMode="auto">
          <a:xfrm>
            <a:off x="727557" y="3068962"/>
            <a:ext cx="1079283" cy="1080463"/>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34" name="Rectangle 6"/>
          <p:cNvSpPr>
            <a:spLocks noChangeArrowheads="1"/>
          </p:cNvSpPr>
          <p:nvPr/>
        </p:nvSpPr>
        <p:spPr bwMode="auto">
          <a:xfrm>
            <a:off x="764388" y="5508063"/>
            <a:ext cx="2835078" cy="81520"/>
          </a:xfrm>
          <a:prstGeom prst="rect">
            <a:avLst/>
          </a:prstGeom>
          <a:solidFill>
            <a:schemeClr val="accent1"/>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35" name="Rectangle 7"/>
          <p:cNvSpPr>
            <a:spLocks noChangeArrowheads="1"/>
          </p:cNvSpPr>
          <p:nvPr/>
        </p:nvSpPr>
        <p:spPr bwMode="auto">
          <a:xfrm>
            <a:off x="2031101" y="5508063"/>
            <a:ext cx="2831571" cy="81520"/>
          </a:xfrm>
          <a:prstGeom prst="rect">
            <a:avLst/>
          </a:prstGeom>
          <a:solidFill>
            <a:schemeClr val="bg1"/>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36" name="Rectangle 8"/>
          <p:cNvSpPr>
            <a:spLocks noChangeArrowheads="1"/>
          </p:cNvSpPr>
          <p:nvPr/>
        </p:nvSpPr>
        <p:spPr bwMode="auto">
          <a:xfrm>
            <a:off x="3296244" y="5508063"/>
            <a:ext cx="2835078" cy="81520"/>
          </a:xfrm>
          <a:prstGeom prst="rect">
            <a:avLst/>
          </a:prstGeom>
          <a:solidFill>
            <a:schemeClr val="tx2"/>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37" name="Rectangle 9"/>
          <p:cNvSpPr>
            <a:spLocks noChangeArrowheads="1"/>
          </p:cNvSpPr>
          <p:nvPr/>
        </p:nvSpPr>
        <p:spPr bwMode="auto">
          <a:xfrm>
            <a:off x="4562955" y="5508063"/>
            <a:ext cx="2039483" cy="81520"/>
          </a:xfrm>
          <a:prstGeom prst="rect">
            <a:avLst/>
          </a:prstGeom>
          <a:solidFill>
            <a:schemeClr val="bg2"/>
          </a:solidFill>
          <a:ln>
            <a:noFill/>
          </a:ln>
        </p:spPr>
        <p:txBody>
          <a:bodyPr vert="horz" wrap="square" lIns="91434" tIns="45717" rIns="91434" bIns="45717" numCol="1" anchor="t" anchorCtr="0" compatLnSpc="1"/>
          <a:lstStyle/>
          <a:p>
            <a:endParaRPr lang="zh-CN" altLang="en-US">
              <a:solidFill>
                <a:srgbClr val="294A5A"/>
              </a:solidFill>
            </a:endParaRPr>
          </a:p>
        </p:txBody>
      </p:sp>
      <p:grpSp>
        <p:nvGrpSpPr>
          <p:cNvPr id="15" name="组合 14"/>
          <p:cNvGrpSpPr/>
          <p:nvPr/>
        </p:nvGrpSpPr>
        <p:grpSpPr>
          <a:xfrm>
            <a:off x="9410750" y="513104"/>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grpSp>
        <p:nvGrpSpPr>
          <p:cNvPr id="16" name="组合 15"/>
          <p:cNvGrpSpPr/>
          <p:nvPr/>
        </p:nvGrpSpPr>
        <p:grpSpPr>
          <a:xfrm>
            <a:off x="10015962" y="513104"/>
            <a:ext cx="472312"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grpSp>
        <p:nvGrpSpPr>
          <p:cNvPr id="17" name="组合 16"/>
          <p:cNvGrpSpPr/>
          <p:nvPr/>
        </p:nvGrpSpPr>
        <p:grpSpPr>
          <a:xfrm>
            <a:off x="10619610" y="513104"/>
            <a:ext cx="472312"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grpSp>
        <p:nvGrpSpPr>
          <p:cNvPr id="18" name="组合 17"/>
          <p:cNvGrpSpPr/>
          <p:nvPr/>
        </p:nvGrpSpPr>
        <p:grpSpPr>
          <a:xfrm>
            <a:off x="11223260" y="513104"/>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7" name="Rectangle 3"/>
          <p:cNvSpPr txBox="1">
            <a:spLocks noChangeArrowheads="1"/>
          </p:cNvSpPr>
          <p:nvPr/>
        </p:nvSpPr>
        <p:spPr bwMode="auto">
          <a:xfrm>
            <a:off x="543451" y="4149080"/>
            <a:ext cx="6419027" cy="1296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000" dirty="0">
                <a:solidFill>
                  <a:srgbClr val="294A5A"/>
                </a:solidFill>
                <a:latin typeface="方正兰亭粗黑简体" pitchFamily="2" charset="-122"/>
                <a:ea typeface="方正兰亭粗黑简体" pitchFamily="2" charset="-122"/>
              </a:rPr>
              <a:t>汇报完毕诚请指导</a:t>
            </a:r>
            <a:endParaRPr lang="en-US" altLang="zh-CN" sz="6000" dirty="0">
              <a:solidFill>
                <a:srgbClr val="294A5A"/>
              </a:solidFill>
              <a:latin typeface="方正兰亭粗黑简体" pitchFamily="2" charset="-122"/>
              <a:ea typeface="方正兰亭粗黑简体" pitchFamily="2" charset="-122"/>
            </a:endParaRPr>
          </a:p>
        </p:txBody>
      </p:sp>
      <p:sp>
        <p:nvSpPr>
          <p:cNvPr id="69" name="TextBox 68"/>
          <p:cNvSpPr txBox="1"/>
          <p:nvPr/>
        </p:nvSpPr>
        <p:spPr>
          <a:xfrm>
            <a:off x="1027035" y="6228021"/>
            <a:ext cx="3194798" cy="369326"/>
          </a:xfrm>
          <a:prstGeom prst="rect">
            <a:avLst/>
          </a:prstGeom>
          <a:noFill/>
        </p:spPr>
        <p:txBody>
          <a:bodyPr wrap="square" lIns="91434" tIns="45717" rIns="91434" bIns="45717" rtlCol="0">
            <a:spAutoFit/>
          </a:bodyPr>
          <a:lstStyle/>
          <a:p>
            <a:r>
              <a:rPr lang="zh-CN" altLang="en-US" b="1" dirty="0" smtClean="0">
                <a:solidFill>
                  <a:srgbClr val="484849"/>
                </a:solidFill>
                <a:latin typeface="微软雅黑" panose="020B0503020204020204" pitchFamily="34" charset="-122"/>
                <a:ea typeface="微软雅黑" panose="020B0503020204020204" pitchFamily="34" charset="-122"/>
              </a:rPr>
              <a:t>这里输入您的单位</a:t>
            </a:r>
            <a:r>
              <a:rPr lang="en-US" altLang="zh-CN" b="1" dirty="0" smtClean="0">
                <a:solidFill>
                  <a:srgbClr val="484849"/>
                </a:solidFill>
                <a:latin typeface="微软雅黑" panose="020B0503020204020204" pitchFamily="34" charset="-122"/>
                <a:ea typeface="微软雅黑" panose="020B0503020204020204" pitchFamily="34" charset="-122"/>
              </a:rPr>
              <a:t>/</a:t>
            </a:r>
            <a:r>
              <a:rPr lang="zh-CN" altLang="en-US" b="1" dirty="0" smtClean="0">
                <a:solidFill>
                  <a:srgbClr val="484849"/>
                </a:solidFill>
                <a:latin typeface="微软雅黑" panose="020B0503020204020204" pitchFamily="34" charset="-122"/>
                <a:ea typeface="微软雅黑" panose="020B0503020204020204" pitchFamily="34" charset="-122"/>
              </a:rPr>
              <a:t>部门名称</a:t>
            </a:r>
            <a:endParaRPr lang="zh-CN" altLang="en-US" b="1" dirty="0">
              <a:solidFill>
                <a:srgbClr val="484849"/>
              </a:solidFill>
              <a:latin typeface="微软雅黑" panose="020B0503020204020204" pitchFamily="34" charset="-122"/>
              <a:ea typeface="微软雅黑" panose="020B0503020204020204" pitchFamily="34" charset="-122"/>
            </a:endParaRPr>
          </a:p>
        </p:txBody>
      </p:sp>
      <p:sp>
        <p:nvSpPr>
          <p:cNvPr id="70" name="Freeform 9"/>
          <p:cNvSpPr>
            <a:spLocks noEditPoints="1"/>
          </p:cNvSpPr>
          <p:nvPr/>
        </p:nvSpPr>
        <p:spPr bwMode="auto">
          <a:xfrm>
            <a:off x="4293843" y="6217763"/>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p:spPr>
        <p:txBody>
          <a:bodyPr vert="horz" wrap="square" lIns="91434" tIns="45717" rIns="91434" bIns="45717" numCol="1" anchor="t" anchorCtr="0" compatLnSpc="1"/>
          <a:lstStyle/>
          <a:p>
            <a:endParaRPr lang="zh-CN" altLang="en-US">
              <a:solidFill>
                <a:srgbClr val="484849"/>
              </a:solidFill>
            </a:endParaRPr>
          </a:p>
        </p:txBody>
      </p:sp>
      <p:sp>
        <p:nvSpPr>
          <p:cNvPr id="71" name="Rectangle 4"/>
          <p:cNvSpPr txBox="1">
            <a:spLocks noChangeArrowheads="1"/>
          </p:cNvSpPr>
          <p:nvPr/>
        </p:nvSpPr>
        <p:spPr bwMode="auto">
          <a:xfrm>
            <a:off x="4702961" y="6228021"/>
            <a:ext cx="1899476" cy="3511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rtlCol="0">
            <a:spAutoFit/>
          </a:bodyPr>
          <a:lstStyle>
            <a:defPPr>
              <a:defRPr lang="zh-CN"/>
            </a:defPPr>
            <a:lvl1pPr>
              <a:defRPr sz="2400" b="1">
                <a:latin typeface="+mj-ea"/>
                <a:ea typeface="+mj-ea"/>
              </a:defRPr>
            </a:lvl1pPr>
          </a:lstStyle>
          <a:p>
            <a:r>
              <a:rPr lang="zh-CN" altLang="en-US" sz="1700" dirty="0">
                <a:solidFill>
                  <a:srgbClr val="484849"/>
                </a:solidFill>
              </a:rPr>
              <a:t>汇报人：XXX</a:t>
            </a:r>
            <a:endParaRPr lang="zh-CN" altLang="en-US" sz="1700" dirty="0">
              <a:solidFill>
                <a:srgbClr val="484849"/>
              </a:solidFill>
            </a:endParaRPr>
          </a:p>
        </p:txBody>
      </p:sp>
      <p:sp>
        <p:nvSpPr>
          <p:cNvPr id="74" name="Freeform 10"/>
          <p:cNvSpPr>
            <a:spLocks noChangeAspect="1" noEditPoints="1"/>
          </p:cNvSpPr>
          <p:nvPr/>
        </p:nvSpPr>
        <p:spPr bwMode="auto">
          <a:xfrm>
            <a:off x="654200" y="6217903"/>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p:spPr>
        <p:txBody>
          <a:bodyPr vert="horz" wrap="square" lIns="91434" tIns="45717" rIns="91434" bIns="45717" numCol="1" anchor="t" anchorCtr="0" compatLnSpc="1"/>
          <a:lstStyle/>
          <a:p>
            <a:endParaRPr lang="zh-CN" altLang="en-US">
              <a:solidFill>
                <a:srgbClr val="294A5A"/>
              </a:solidFill>
            </a:endParaRPr>
          </a:p>
        </p:txBody>
      </p:sp>
      <p:pic>
        <p:nvPicPr>
          <p:cNvPr id="33" name="图片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2" y="1"/>
            <a:ext cx="12194382" cy="6859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8381">
        <p:blinds dir="vert"/>
      </p:transition>
    </mc:Choice>
    <mc:Fallback>
      <p:transition spd="slow" advTm="8381">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5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299"/>
                                </p:stCondLst>
                                <p:childTnLst>
                                  <p:par>
                                    <p:cTn id="54" presetID="2" presetClass="entr" presetSubtype="1" fill="hold" grpId="0" nodeType="afterEffect" p14:presetBounceEnd="66000">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14:bounceEnd="66000">
                                          <p:cBhvr additive="base">
                                            <p:cTn id="56" dur="300" fill="hold"/>
                                            <p:tgtEl>
                                              <p:spTgt spid="74"/>
                                            </p:tgtEl>
                                            <p:attrNameLst>
                                              <p:attrName>ppt_x</p:attrName>
                                            </p:attrNameLst>
                                          </p:cBhvr>
                                          <p:tavLst>
                                            <p:tav tm="0">
                                              <p:val>
                                                <p:strVal val="#ppt_x"/>
                                              </p:val>
                                            </p:tav>
                                            <p:tav tm="100000">
                                              <p:val>
                                                <p:strVal val="#ppt_x"/>
                                              </p:val>
                                            </p:tav>
                                          </p:tavLst>
                                        </p:anim>
                                        <p:anim calcmode="lin" valueType="num" p14:bounceEnd="66000">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66000">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14:bounceEnd="66000">
                                          <p:cBhvr additive="base">
                                            <p:cTn id="60" dur="300" fill="hold"/>
                                            <p:tgtEl>
                                              <p:spTgt spid="70"/>
                                            </p:tgtEl>
                                            <p:attrNameLst>
                                              <p:attrName>ppt_x</p:attrName>
                                            </p:attrNameLst>
                                          </p:cBhvr>
                                          <p:tavLst>
                                            <p:tav tm="0">
                                              <p:val>
                                                <p:strVal val="#ppt_x"/>
                                              </p:val>
                                            </p:tav>
                                            <p:tav tm="100000">
                                              <p:val>
                                                <p:strVal val="#ppt_x"/>
                                              </p:val>
                                            </p:tav>
                                          </p:tavLst>
                                        </p:anim>
                                        <p:anim calcmode="lin" valueType="num" p14:bounceEnd="66000">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799"/>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299"/>
                                </p:stCondLst>
                                <p:childTnLst>
                                  <p:par>
                                    <p:cTn id="70" presetID="2" presetClass="entr" presetSubtype="9" fill="hold" grpId="0" nodeType="afterEffect" p14:presetBounceEnd="40000">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14:bounceEnd="40000">
                                          <p:cBhvr additive="base">
                                            <p:cTn id="72"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5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299"/>
                                </p:stCondLst>
                                <p:childTnLst>
                                  <p:par>
                                    <p:cTn id="54" presetID="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300" fill="hold"/>
                                            <p:tgtEl>
                                              <p:spTgt spid="74"/>
                                            </p:tgtEl>
                                            <p:attrNameLst>
                                              <p:attrName>ppt_x</p:attrName>
                                            </p:attrNameLst>
                                          </p:cBhvr>
                                          <p:tavLst>
                                            <p:tav tm="0">
                                              <p:val>
                                                <p:strVal val="#ppt_x"/>
                                              </p:val>
                                            </p:tav>
                                            <p:tav tm="100000">
                                              <p:val>
                                                <p:strVal val="#ppt_x"/>
                                              </p:val>
                                            </p:tav>
                                          </p:tavLst>
                                        </p:anim>
                                        <p:anim calcmode="lin" valueType="num">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300" fill="hold"/>
                                            <p:tgtEl>
                                              <p:spTgt spid="70"/>
                                            </p:tgtEl>
                                            <p:attrNameLst>
                                              <p:attrName>ppt_x</p:attrName>
                                            </p:attrNameLst>
                                          </p:cBhvr>
                                          <p:tavLst>
                                            <p:tav tm="0">
                                              <p:val>
                                                <p:strVal val="#ppt_x"/>
                                              </p:val>
                                            </p:tav>
                                            <p:tav tm="100000">
                                              <p:val>
                                                <p:strVal val="#ppt_x"/>
                                              </p:val>
                                            </p:tav>
                                          </p:tavLst>
                                        </p:anim>
                                        <p:anim calcmode="lin" valueType="num">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799"/>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299"/>
                                </p:stCondLst>
                                <p:childTnLst>
                                  <p:par>
                                    <p:cTn id="70" presetID="2" presetClass="entr" presetSubtype="9"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500" fill="hold"/>
                                            <p:tgtEl>
                                              <p:spTgt spid="32"/>
                                            </p:tgtEl>
                                            <p:attrNameLst>
                                              <p:attrName>ppt_x</p:attrName>
                                            </p:attrNameLst>
                                          </p:cBhvr>
                                          <p:tavLst>
                                            <p:tav tm="0">
                                              <p:val>
                                                <p:strVal val="0-#ppt_w/2"/>
                                              </p:val>
                                            </p:tav>
                                            <p:tav tm="100000">
                                              <p:val>
                                                <p:strVal val="#ppt_x"/>
                                              </p:val>
                                            </p:tav>
                                          </p:tavLst>
                                        </p:anim>
                                        <p:anim calcmode="lin" valueType="num">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1">
            <a:lum/>
          </a:blip>
          <a:srcRect/>
          <a:stretch>
            <a:fillRect t="-3000" b="-3000"/>
          </a:stretch>
        </a:blipFill>
        <a:effectLst/>
      </p:bgPr>
    </p:bg>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257319"/>
            <a:ext cx="1201837" cy="833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lstStyle/>
          <a:p>
            <a:pPr>
              <a:buFont typeface="Arial" panose="020B0604020202020204" pitchFamily="34" charset="0"/>
              <a:buNone/>
            </a:pPr>
            <a:endParaRPr lang="zh-CN" altLang="en-US"/>
          </a:p>
        </p:txBody>
      </p:sp>
      <p:sp>
        <p:nvSpPr>
          <p:cNvPr id="27" name="Freeform 6"/>
          <p:cNvSpPr/>
          <p:nvPr/>
        </p:nvSpPr>
        <p:spPr bwMode="auto">
          <a:xfrm>
            <a:off x="599606" y="339867"/>
            <a:ext cx="530224" cy="668339"/>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
        <p:nvSpPr>
          <p:cNvPr id="28" name="Freeform 7"/>
          <p:cNvSpPr>
            <a:spLocks noEditPoints="1"/>
          </p:cNvSpPr>
          <p:nvPr/>
        </p:nvSpPr>
        <p:spPr bwMode="auto">
          <a:xfrm>
            <a:off x="1507381" y="852631"/>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
        <p:nvSpPr>
          <p:cNvPr id="29" name="Freeform 8"/>
          <p:cNvSpPr>
            <a:spLocks noEditPoints="1"/>
          </p:cNvSpPr>
          <p:nvPr/>
        </p:nvSpPr>
        <p:spPr bwMode="auto">
          <a:xfrm>
            <a:off x="1545481" y="317029"/>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grpSp>
        <p:nvGrpSpPr>
          <p:cNvPr id="39" name="组合 38"/>
          <p:cNvGrpSpPr/>
          <p:nvPr/>
        </p:nvGrpSpPr>
        <p:grpSpPr>
          <a:xfrm>
            <a:off x="9205516" y="2132858"/>
            <a:ext cx="1306513" cy="1527175"/>
            <a:chOff x="7793038" y="2205038"/>
            <a:chExt cx="1306513" cy="1527175"/>
          </a:xfrm>
        </p:grpSpPr>
        <p:sp>
          <p:nvSpPr>
            <p:cNvPr id="40" name="Freeform 8"/>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1"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5" name="TextBox 44"/>
          <p:cNvSpPr txBox="1"/>
          <p:nvPr/>
        </p:nvSpPr>
        <p:spPr>
          <a:xfrm>
            <a:off x="769788" y="3679722"/>
            <a:ext cx="2659148" cy="523220"/>
          </a:xfrm>
          <a:prstGeom prst="rect">
            <a:avLst/>
          </a:prstGeom>
          <a:noFill/>
        </p:spPr>
        <p:txBody>
          <a:bodyPr wrap="square" lIns="91434" tIns="45717" rIns="91434" bIns="45717"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工作回顾</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786570" y="3679722"/>
            <a:ext cx="1784275" cy="523214"/>
          </a:xfrm>
          <a:prstGeom prst="rect">
            <a:avLst/>
          </a:prstGeom>
          <a:noFill/>
        </p:spPr>
        <p:txBody>
          <a:bodyPr wrap="square" lIns="91434" tIns="45717" rIns="91434" bIns="45717"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t>自我评价</a:t>
            </a:r>
            <a:endParaRPr lang="zh-CN" altLang="en-US" dirty="0"/>
          </a:p>
        </p:txBody>
      </p:sp>
      <p:sp>
        <p:nvSpPr>
          <p:cNvPr id="47" name="TextBox 46"/>
          <p:cNvSpPr txBox="1"/>
          <p:nvPr/>
        </p:nvSpPr>
        <p:spPr>
          <a:xfrm>
            <a:off x="6158200" y="3679722"/>
            <a:ext cx="2158025" cy="523214"/>
          </a:xfrm>
          <a:prstGeom prst="rect">
            <a:avLst/>
          </a:prstGeom>
          <a:noFill/>
        </p:spPr>
        <p:txBody>
          <a:bodyPr wrap="square" lIns="91434" tIns="45717" rIns="91434" bIns="45717"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t>工作体会</a:t>
            </a:r>
            <a:endParaRPr lang="zh-CN" altLang="en-US" dirty="0"/>
          </a:p>
        </p:txBody>
      </p:sp>
      <p:sp>
        <p:nvSpPr>
          <p:cNvPr id="48" name="TextBox 47"/>
          <p:cNvSpPr txBox="1"/>
          <p:nvPr/>
        </p:nvSpPr>
        <p:spPr>
          <a:xfrm>
            <a:off x="8546652" y="3679722"/>
            <a:ext cx="2703394" cy="523214"/>
          </a:xfrm>
          <a:prstGeom prst="rect">
            <a:avLst/>
          </a:prstGeom>
          <a:noFill/>
        </p:spPr>
        <p:txBody>
          <a:bodyPr wrap="square" lIns="91434" tIns="45717" rIns="91434" bIns="45717"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t>工作规划和展望</a:t>
            </a:r>
            <a:endParaRPr lang="zh-CN" altLang="en-US" dirty="0"/>
          </a:p>
        </p:txBody>
      </p:sp>
      <p:sp>
        <p:nvSpPr>
          <p:cNvPr id="50" name="TextBox 49"/>
          <p:cNvSpPr txBox="1"/>
          <p:nvPr/>
        </p:nvSpPr>
        <p:spPr>
          <a:xfrm>
            <a:off x="1345854" y="4148907"/>
            <a:ext cx="1535066" cy="646325"/>
          </a:xfrm>
          <a:prstGeom prst="rect">
            <a:avLst/>
          </a:prstGeom>
          <a:noFill/>
        </p:spPr>
        <p:txBody>
          <a:bodyPr wrap="square" lIns="91434" tIns="45717" rIns="91434" bIns="45717" rtlCol="0">
            <a:spAutoFit/>
          </a:bodyPr>
          <a:lstStyle/>
          <a:p>
            <a:pPr algn="ctr"/>
            <a:r>
              <a:rPr lang="zh-CN" altLang="en-US" dirty="0" smtClean="0">
                <a:solidFill>
                  <a:schemeClr val="accent1"/>
                </a:solidFill>
                <a:latin typeface="+mn-ea"/>
                <a:ea typeface="+mn-ea"/>
              </a:rPr>
              <a:t>谈近来的工作情况</a:t>
            </a:r>
            <a:endParaRPr lang="zh-CN" altLang="en-US" dirty="0">
              <a:solidFill>
                <a:schemeClr val="accent1"/>
              </a:solidFill>
              <a:latin typeface="+mn-ea"/>
              <a:ea typeface="+mn-ea"/>
            </a:endParaRPr>
          </a:p>
        </p:txBody>
      </p:sp>
      <p:sp>
        <p:nvSpPr>
          <p:cNvPr id="51" name="TextBox 50"/>
          <p:cNvSpPr txBox="1"/>
          <p:nvPr/>
        </p:nvSpPr>
        <p:spPr>
          <a:xfrm>
            <a:off x="3722117" y="4148907"/>
            <a:ext cx="1951773" cy="646325"/>
          </a:xfrm>
          <a:prstGeom prst="rect">
            <a:avLst/>
          </a:prstGeom>
          <a:noFill/>
        </p:spPr>
        <p:txBody>
          <a:bodyPr wrap="square" lIns="91434" tIns="45717" rIns="91434" bIns="45717" rtlCol="0">
            <a:spAutoFit/>
          </a:bodyPr>
          <a:lstStyle/>
          <a:p>
            <a:pPr algn="ctr"/>
            <a:r>
              <a:rPr lang="zh-CN" altLang="en-US" dirty="0" smtClean="0">
                <a:solidFill>
                  <a:schemeClr val="accent1"/>
                </a:solidFill>
                <a:latin typeface="+mn-ea"/>
                <a:ea typeface="+mn-ea"/>
              </a:rPr>
              <a:t>对本人和工作都可以评价</a:t>
            </a:r>
            <a:endParaRPr lang="zh-CN" altLang="en-US" dirty="0">
              <a:solidFill>
                <a:schemeClr val="accent1"/>
              </a:solidFill>
              <a:latin typeface="+mn-ea"/>
              <a:ea typeface="+mn-ea"/>
            </a:endParaRPr>
          </a:p>
        </p:txBody>
      </p:sp>
      <p:sp>
        <p:nvSpPr>
          <p:cNvPr id="52" name="TextBox 51"/>
          <p:cNvSpPr txBox="1"/>
          <p:nvPr/>
        </p:nvSpPr>
        <p:spPr>
          <a:xfrm>
            <a:off x="6458422" y="4195073"/>
            <a:ext cx="1466419" cy="646325"/>
          </a:xfrm>
          <a:prstGeom prst="rect">
            <a:avLst/>
          </a:prstGeom>
          <a:noFill/>
        </p:spPr>
        <p:txBody>
          <a:bodyPr wrap="square" lIns="91434" tIns="45717" rIns="91434" bIns="45717" rtlCol="0">
            <a:spAutoFit/>
          </a:bodyPr>
          <a:lstStyle/>
          <a:p>
            <a:pPr algn="ctr"/>
            <a:r>
              <a:rPr lang="zh-CN" altLang="en-US" dirty="0" smtClean="0">
                <a:solidFill>
                  <a:schemeClr val="accent1"/>
                </a:solidFill>
                <a:latin typeface="+mn-ea"/>
                <a:ea typeface="+mn-ea"/>
              </a:rPr>
              <a:t>谈工作感想领悟、体会</a:t>
            </a:r>
            <a:endParaRPr lang="zh-CN" altLang="en-US" dirty="0">
              <a:solidFill>
                <a:schemeClr val="accent1"/>
              </a:solidFill>
              <a:latin typeface="+mn-ea"/>
              <a:ea typeface="+mn-ea"/>
            </a:endParaRPr>
          </a:p>
        </p:txBody>
      </p:sp>
      <p:sp>
        <p:nvSpPr>
          <p:cNvPr id="53" name="TextBox 52"/>
          <p:cNvSpPr txBox="1"/>
          <p:nvPr/>
        </p:nvSpPr>
        <p:spPr>
          <a:xfrm>
            <a:off x="8762676" y="4148907"/>
            <a:ext cx="2232248" cy="646325"/>
          </a:xfrm>
          <a:prstGeom prst="rect">
            <a:avLst/>
          </a:prstGeom>
          <a:noFill/>
        </p:spPr>
        <p:txBody>
          <a:bodyPr wrap="square" lIns="91434" tIns="45717" rIns="91434" bIns="45717" rtlCol="0">
            <a:spAutoFit/>
          </a:bodyPr>
          <a:lstStyle/>
          <a:p>
            <a:pPr algn="ctr"/>
            <a:r>
              <a:rPr lang="zh-CN" altLang="en-US" dirty="0" smtClean="0">
                <a:solidFill>
                  <a:schemeClr val="accent1"/>
                </a:solidFill>
                <a:latin typeface="+mn-ea"/>
                <a:ea typeface="+mn-ea"/>
              </a:rPr>
              <a:t>谈下一步工作计划或长远职业规划</a:t>
            </a:r>
            <a:endParaRPr lang="zh-CN" altLang="en-US" dirty="0">
              <a:solidFill>
                <a:schemeClr val="accent1"/>
              </a:solidFill>
              <a:latin typeface="+mn-ea"/>
              <a:ea typeface="+mn-ea"/>
            </a:endParaRPr>
          </a:p>
        </p:txBody>
      </p:sp>
      <p:grpSp>
        <p:nvGrpSpPr>
          <p:cNvPr id="4" name="组合 3"/>
          <p:cNvGrpSpPr/>
          <p:nvPr/>
        </p:nvGrpSpPr>
        <p:grpSpPr>
          <a:xfrm>
            <a:off x="1446899" y="2132858"/>
            <a:ext cx="1304926" cy="1527175"/>
            <a:chOff x="1446900" y="2132856"/>
            <a:chExt cx="1304925" cy="1527175"/>
          </a:xfrm>
        </p:grpSpPr>
        <p:sp>
          <p:nvSpPr>
            <p:cNvPr id="31" name="Freeform 5"/>
            <p:cNvSpPr/>
            <p:nvPr/>
          </p:nvSpPr>
          <p:spPr bwMode="auto">
            <a:xfrm>
              <a:off x="1446900"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56" name="Freeform 16"/>
            <p:cNvSpPr>
              <a:spLocks noEditPoints="1"/>
            </p:cNvSpPr>
            <p:nvPr/>
          </p:nvSpPr>
          <p:spPr bwMode="auto">
            <a:xfrm>
              <a:off x="1668969" y="2542449"/>
              <a:ext cx="860788" cy="500028"/>
            </a:xfrm>
            <a:custGeom>
              <a:avLst/>
              <a:gdLst>
                <a:gd name="T0" fmla="*/ 712 w 739"/>
                <a:gd name="T1" fmla="*/ 36 h 492"/>
                <a:gd name="T2" fmla="*/ 712 w 739"/>
                <a:gd name="T3" fmla="*/ 404 h 492"/>
                <a:gd name="T4" fmla="*/ 702 w 739"/>
                <a:gd name="T5" fmla="*/ 404 h 492"/>
                <a:gd name="T6" fmla="*/ 678 w 739"/>
                <a:gd name="T7" fmla="*/ 403 h 492"/>
                <a:gd name="T8" fmla="*/ 373 w 739"/>
                <a:gd name="T9" fmla="*/ 480 h 492"/>
                <a:gd name="T10" fmla="*/ 369 w 739"/>
                <a:gd name="T11" fmla="*/ 482 h 492"/>
                <a:gd name="T12" fmla="*/ 365 w 739"/>
                <a:gd name="T13" fmla="*/ 480 h 492"/>
                <a:gd name="T14" fmla="*/ 60 w 739"/>
                <a:gd name="T15" fmla="*/ 403 h 492"/>
                <a:gd name="T16" fmla="*/ 37 w 739"/>
                <a:gd name="T17" fmla="*/ 404 h 492"/>
                <a:gd name="T18" fmla="*/ 26 w 739"/>
                <a:gd name="T19" fmla="*/ 404 h 492"/>
                <a:gd name="T20" fmla="*/ 26 w 739"/>
                <a:gd name="T21" fmla="*/ 36 h 492"/>
                <a:gd name="T22" fmla="*/ 0 w 739"/>
                <a:gd name="T23" fmla="*/ 36 h 492"/>
                <a:gd name="T24" fmla="*/ 0 w 739"/>
                <a:gd name="T25" fmla="*/ 418 h 492"/>
                <a:gd name="T26" fmla="*/ 369 w 739"/>
                <a:gd name="T27" fmla="*/ 492 h 492"/>
                <a:gd name="T28" fmla="*/ 739 w 739"/>
                <a:gd name="T29" fmla="*/ 418 h 492"/>
                <a:gd name="T30" fmla="*/ 739 w 739"/>
                <a:gd name="T31" fmla="*/ 36 h 492"/>
                <a:gd name="T32" fmla="*/ 712 w 739"/>
                <a:gd name="T33" fmla="*/ 36 h 492"/>
                <a:gd name="T34" fmla="*/ 357 w 739"/>
                <a:gd name="T35" fmla="*/ 418 h 492"/>
                <a:gd name="T36" fmla="*/ 357 w 739"/>
                <a:gd name="T37" fmla="*/ 82 h 492"/>
                <a:gd name="T38" fmla="*/ 101 w 739"/>
                <a:gd name="T39" fmla="*/ 2 h 492"/>
                <a:gd name="T40" fmla="*/ 101 w 739"/>
                <a:gd name="T41" fmla="*/ 352 h 492"/>
                <a:gd name="T42" fmla="*/ 111 w 739"/>
                <a:gd name="T43" fmla="*/ 352 h 492"/>
                <a:gd name="T44" fmla="*/ 357 w 739"/>
                <a:gd name="T45" fmla="*/ 418 h 492"/>
                <a:gd name="T46" fmla="*/ 638 w 739"/>
                <a:gd name="T47" fmla="*/ 352 h 492"/>
                <a:gd name="T48" fmla="*/ 638 w 739"/>
                <a:gd name="T49" fmla="*/ 2 h 492"/>
                <a:gd name="T50" fmla="*/ 382 w 739"/>
                <a:gd name="T51" fmla="*/ 82 h 492"/>
                <a:gd name="T52" fmla="*/ 382 w 739"/>
                <a:gd name="T53" fmla="*/ 418 h 492"/>
                <a:gd name="T54" fmla="*/ 628 w 739"/>
                <a:gd name="T55" fmla="*/ 352 h 492"/>
                <a:gd name="T56" fmla="*/ 638 w 739"/>
                <a:gd name="T57" fmla="*/ 352 h 492"/>
                <a:gd name="T58" fmla="*/ 369 w 739"/>
                <a:gd name="T59" fmla="*/ 473 h 492"/>
                <a:gd name="T60" fmla="*/ 695 w 739"/>
                <a:gd name="T61" fmla="*/ 395 h 492"/>
                <a:gd name="T62" fmla="*/ 695 w 739"/>
                <a:gd name="T63" fmla="*/ 7 h 492"/>
                <a:gd name="T64" fmla="*/ 655 w 739"/>
                <a:gd name="T65" fmla="*/ 7 h 492"/>
                <a:gd name="T66" fmla="*/ 655 w 739"/>
                <a:gd name="T67" fmla="*/ 370 h 492"/>
                <a:gd name="T68" fmla="*/ 645 w 739"/>
                <a:gd name="T69" fmla="*/ 370 h 492"/>
                <a:gd name="T70" fmla="*/ 626 w 739"/>
                <a:gd name="T71" fmla="*/ 369 h 492"/>
                <a:gd name="T72" fmla="*/ 376 w 739"/>
                <a:gd name="T73" fmla="*/ 441 h 492"/>
                <a:gd name="T74" fmla="*/ 369 w 739"/>
                <a:gd name="T75" fmla="*/ 445 h 492"/>
                <a:gd name="T76" fmla="*/ 363 w 739"/>
                <a:gd name="T77" fmla="*/ 441 h 492"/>
                <a:gd name="T78" fmla="*/ 113 w 739"/>
                <a:gd name="T79" fmla="*/ 369 h 492"/>
                <a:gd name="T80" fmla="*/ 93 w 739"/>
                <a:gd name="T81" fmla="*/ 370 h 492"/>
                <a:gd name="T82" fmla="*/ 83 w 739"/>
                <a:gd name="T83" fmla="*/ 370 h 492"/>
                <a:gd name="T84" fmla="*/ 83 w 739"/>
                <a:gd name="T85" fmla="*/ 7 h 492"/>
                <a:gd name="T86" fmla="*/ 44 w 739"/>
                <a:gd name="T87" fmla="*/ 7 h 492"/>
                <a:gd name="T88" fmla="*/ 44 w 739"/>
                <a:gd name="T89" fmla="*/ 395 h 492"/>
                <a:gd name="T90" fmla="*/ 369 w 739"/>
                <a:gd name="T91" fmla="*/ 47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492">
                  <a:moveTo>
                    <a:pt x="712" y="36"/>
                  </a:moveTo>
                  <a:lnTo>
                    <a:pt x="712" y="404"/>
                  </a:lnTo>
                  <a:lnTo>
                    <a:pt x="702" y="404"/>
                  </a:lnTo>
                  <a:cubicBezTo>
                    <a:pt x="694" y="404"/>
                    <a:pt x="686" y="403"/>
                    <a:pt x="678" y="403"/>
                  </a:cubicBezTo>
                  <a:cubicBezTo>
                    <a:pt x="576" y="403"/>
                    <a:pt x="467" y="430"/>
                    <a:pt x="373" y="480"/>
                  </a:cubicBezTo>
                  <a:lnTo>
                    <a:pt x="369" y="482"/>
                  </a:lnTo>
                  <a:lnTo>
                    <a:pt x="365" y="480"/>
                  </a:lnTo>
                  <a:cubicBezTo>
                    <a:pt x="271" y="430"/>
                    <a:pt x="163" y="403"/>
                    <a:pt x="60" y="403"/>
                  </a:cubicBezTo>
                  <a:cubicBezTo>
                    <a:pt x="52" y="403"/>
                    <a:pt x="45" y="404"/>
                    <a:pt x="37" y="404"/>
                  </a:cubicBezTo>
                  <a:lnTo>
                    <a:pt x="26" y="404"/>
                  </a:lnTo>
                  <a:lnTo>
                    <a:pt x="26" y="36"/>
                  </a:lnTo>
                  <a:cubicBezTo>
                    <a:pt x="17" y="36"/>
                    <a:pt x="9" y="36"/>
                    <a:pt x="0" y="36"/>
                  </a:cubicBezTo>
                  <a:lnTo>
                    <a:pt x="0" y="418"/>
                  </a:lnTo>
                  <a:cubicBezTo>
                    <a:pt x="123" y="415"/>
                    <a:pt x="254" y="442"/>
                    <a:pt x="369" y="492"/>
                  </a:cubicBezTo>
                  <a:cubicBezTo>
                    <a:pt x="484" y="442"/>
                    <a:pt x="616" y="415"/>
                    <a:pt x="739" y="418"/>
                  </a:cubicBezTo>
                  <a:lnTo>
                    <a:pt x="739" y="36"/>
                  </a:lnTo>
                  <a:cubicBezTo>
                    <a:pt x="730" y="36"/>
                    <a:pt x="721" y="36"/>
                    <a:pt x="712" y="36"/>
                  </a:cubicBezTo>
                  <a:close/>
                  <a:moveTo>
                    <a:pt x="357" y="418"/>
                  </a:moveTo>
                  <a:lnTo>
                    <a:pt x="357" y="82"/>
                  </a:lnTo>
                  <a:cubicBezTo>
                    <a:pt x="277" y="28"/>
                    <a:pt x="186" y="0"/>
                    <a:pt x="101" y="2"/>
                  </a:cubicBezTo>
                  <a:lnTo>
                    <a:pt x="101" y="352"/>
                  </a:lnTo>
                  <a:cubicBezTo>
                    <a:pt x="104" y="352"/>
                    <a:pt x="107" y="352"/>
                    <a:pt x="111" y="352"/>
                  </a:cubicBezTo>
                  <a:cubicBezTo>
                    <a:pt x="193" y="352"/>
                    <a:pt x="280" y="375"/>
                    <a:pt x="357" y="418"/>
                  </a:cubicBezTo>
                  <a:close/>
                  <a:moveTo>
                    <a:pt x="638" y="352"/>
                  </a:moveTo>
                  <a:lnTo>
                    <a:pt x="638" y="2"/>
                  </a:lnTo>
                  <a:cubicBezTo>
                    <a:pt x="552" y="0"/>
                    <a:pt x="461" y="28"/>
                    <a:pt x="382" y="82"/>
                  </a:cubicBezTo>
                  <a:lnTo>
                    <a:pt x="382" y="418"/>
                  </a:lnTo>
                  <a:cubicBezTo>
                    <a:pt x="459" y="375"/>
                    <a:pt x="545" y="352"/>
                    <a:pt x="628" y="352"/>
                  </a:cubicBezTo>
                  <a:cubicBezTo>
                    <a:pt x="631" y="352"/>
                    <a:pt x="635" y="352"/>
                    <a:pt x="638" y="352"/>
                  </a:cubicBezTo>
                  <a:close/>
                  <a:moveTo>
                    <a:pt x="369" y="473"/>
                  </a:moveTo>
                  <a:cubicBezTo>
                    <a:pt x="473" y="417"/>
                    <a:pt x="590" y="391"/>
                    <a:pt x="695" y="395"/>
                  </a:cubicBezTo>
                  <a:lnTo>
                    <a:pt x="695" y="7"/>
                  </a:lnTo>
                  <a:cubicBezTo>
                    <a:pt x="682" y="6"/>
                    <a:pt x="669" y="6"/>
                    <a:pt x="655" y="7"/>
                  </a:cubicBezTo>
                  <a:lnTo>
                    <a:pt x="655" y="370"/>
                  </a:lnTo>
                  <a:lnTo>
                    <a:pt x="645" y="370"/>
                  </a:lnTo>
                  <a:cubicBezTo>
                    <a:pt x="639" y="369"/>
                    <a:pt x="632" y="369"/>
                    <a:pt x="626" y="369"/>
                  </a:cubicBezTo>
                  <a:cubicBezTo>
                    <a:pt x="542" y="369"/>
                    <a:pt x="453" y="395"/>
                    <a:pt x="376" y="441"/>
                  </a:cubicBezTo>
                  <a:lnTo>
                    <a:pt x="369" y="445"/>
                  </a:lnTo>
                  <a:lnTo>
                    <a:pt x="363" y="441"/>
                  </a:lnTo>
                  <a:cubicBezTo>
                    <a:pt x="286" y="395"/>
                    <a:pt x="197" y="369"/>
                    <a:pt x="113" y="369"/>
                  </a:cubicBezTo>
                  <a:cubicBezTo>
                    <a:pt x="106" y="369"/>
                    <a:pt x="100" y="369"/>
                    <a:pt x="93" y="370"/>
                  </a:cubicBezTo>
                  <a:lnTo>
                    <a:pt x="83" y="370"/>
                  </a:lnTo>
                  <a:lnTo>
                    <a:pt x="83" y="7"/>
                  </a:lnTo>
                  <a:cubicBezTo>
                    <a:pt x="70" y="6"/>
                    <a:pt x="57" y="6"/>
                    <a:pt x="44" y="7"/>
                  </a:cubicBezTo>
                  <a:lnTo>
                    <a:pt x="44" y="395"/>
                  </a:lnTo>
                  <a:cubicBezTo>
                    <a:pt x="148" y="391"/>
                    <a:pt x="265" y="417"/>
                    <a:pt x="369" y="4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4022275" y="2132858"/>
            <a:ext cx="1304926" cy="1527175"/>
            <a:chOff x="4022275" y="2132856"/>
            <a:chExt cx="1304925" cy="1527175"/>
          </a:xfrm>
        </p:grpSpPr>
        <p:sp>
          <p:nvSpPr>
            <p:cNvPr id="34" name="Freeform 6"/>
            <p:cNvSpPr/>
            <p:nvPr/>
          </p:nvSpPr>
          <p:spPr bwMode="auto">
            <a:xfrm>
              <a:off x="4022275"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57" name="Freeform 9"/>
            <p:cNvSpPr>
              <a:spLocks noEditPoints="1"/>
            </p:cNvSpPr>
            <p:nvPr/>
          </p:nvSpPr>
          <p:spPr bwMode="auto">
            <a:xfrm>
              <a:off x="4399628" y="2380272"/>
              <a:ext cx="650316" cy="737858"/>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6560095" y="2132858"/>
            <a:ext cx="1306513" cy="1527175"/>
            <a:chOff x="6560095" y="2132856"/>
            <a:chExt cx="1306513" cy="1527175"/>
          </a:xfrm>
        </p:grpSpPr>
        <p:sp>
          <p:nvSpPr>
            <p:cNvPr id="37" name="Freeform 7"/>
            <p:cNvSpPr/>
            <p:nvPr/>
          </p:nvSpPr>
          <p:spPr bwMode="auto">
            <a:xfrm>
              <a:off x="6560095" y="2132856"/>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3" name="Freeform 10"/>
            <p:cNvSpPr>
              <a:spLocks noEditPoints="1"/>
            </p:cNvSpPr>
            <p:nvPr/>
          </p:nvSpPr>
          <p:spPr bwMode="auto">
            <a:xfrm>
              <a:off x="6850001" y="2403005"/>
              <a:ext cx="726700" cy="778916"/>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矩形 2"/>
          <p:cNvSpPr/>
          <p:nvPr/>
        </p:nvSpPr>
        <p:spPr bwMode="auto">
          <a:xfrm>
            <a:off x="0" y="6758608"/>
            <a:ext cx="12196763" cy="99392"/>
          </a:xfrm>
          <a:prstGeom prst="rect">
            <a:avLst/>
          </a:prstGeom>
          <a:solidFill>
            <a:srgbClr val="0A97A6"/>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400"/>
            <a:endParaRPr lang="zh-CN" altLang="en-US" sz="1700"/>
          </a:p>
        </p:txBody>
      </p:sp>
    </p:spTree>
  </p:cSld>
  <p:clrMapOvr>
    <a:masterClrMapping/>
  </p:clrMapOvr>
  <p:transition spd="slow" advTm="995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400" fill="hold"/>
                                        <p:tgtEl>
                                          <p:spTgt spid="27"/>
                                        </p:tgtEl>
                                        <p:attrNameLst>
                                          <p:attrName>ppt_w</p:attrName>
                                        </p:attrNameLst>
                                      </p:cBhvr>
                                      <p:tavLst>
                                        <p:tav tm="0">
                                          <p:val>
                                            <p:fltVal val="0"/>
                                          </p:val>
                                        </p:tav>
                                        <p:tav tm="100000">
                                          <p:val>
                                            <p:strVal val="#ppt_w"/>
                                          </p:val>
                                        </p:tav>
                                      </p:tavLst>
                                    </p:anim>
                                    <p:anim calcmode="lin" valueType="num">
                                      <p:cBhvr>
                                        <p:cTn id="13" dur="400" fill="hold"/>
                                        <p:tgtEl>
                                          <p:spTgt spid="27"/>
                                        </p:tgtEl>
                                        <p:attrNameLst>
                                          <p:attrName>ppt_h</p:attrName>
                                        </p:attrNameLst>
                                      </p:cBhvr>
                                      <p:tavLst>
                                        <p:tav tm="0">
                                          <p:val>
                                            <p:fltVal val="0"/>
                                          </p:val>
                                        </p:tav>
                                        <p:tav tm="100000">
                                          <p:val>
                                            <p:strVal val="#ppt_h"/>
                                          </p:val>
                                        </p:tav>
                                      </p:tavLst>
                                    </p:anim>
                                    <p:anim calcmode="lin" valueType="num">
                                      <p:cBhvr>
                                        <p:cTn id="14" dur="400" fill="hold"/>
                                        <p:tgtEl>
                                          <p:spTgt spid="27"/>
                                        </p:tgtEl>
                                        <p:attrNameLst>
                                          <p:attrName>style.rotation</p:attrName>
                                        </p:attrNameLst>
                                      </p:cBhvr>
                                      <p:tavLst>
                                        <p:tav tm="0">
                                          <p:val>
                                            <p:fltVal val="90"/>
                                          </p:val>
                                        </p:tav>
                                        <p:tav tm="100000">
                                          <p:val>
                                            <p:fltVal val="0"/>
                                          </p:val>
                                        </p:tav>
                                      </p:tavLst>
                                    </p:anim>
                                    <p:animEffect transition="in" filter="fade">
                                      <p:cBhvr>
                                        <p:cTn id="15" dur="400"/>
                                        <p:tgtEl>
                                          <p:spTgt spid="2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1500"/>
                            </p:stCondLst>
                            <p:childTnLst>
                              <p:par>
                                <p:cTn id="24" presetID="4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700"/>
                                        <p:tgtEl>
                                          <p:spTgt spid="4"/>
                                        </p:tgtEl>
                                      </p:cBhvr>
                                    </p:animEffect>
                                    <p:anim calcmode="lin" valueType="num">
                                      <p:cBhvr>
                                        <p:cTn id="27" dur="700" fill="hold"/>
                                        <p:tgtEl>
                                          <p:spTgt spid="4"/>
                                        </p:tgtEl>
                                        <p:attrNameLst>
                                          <p:attrName>ppt_x</p:attrName>
                                        </p:attrNameLst>
                                      </p:cBhvr>
                                      <p:tavLst>
                                        <p:tav tm="0">
                                          <p:val>
                                            <p:strVal val="#ppt_x"/>
                                          </p:val>
                                        </p:tav>
                                        <p:tav tm="100000">
                                          <p:val>
                                            <p:strVal val="#ppt_x"/>
                                          </p:val>
                                        </p:tav>
                                      </p:tavLst>
                                    </p:anim>
                                    <p:anim calcmode="lin" valueType="num">
                                      <p:cBhvr>
                                        <p:cTn id="28" dur="7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5"/>
                                        </p:tgtEl>
                                        <p:attrNameLst>
                                          <p:attrName>style.visibility</p:attrName>
                                        </p:attrNameLst>
                                      </p:cBhvr>
                                      <p:to>
                                        <p:strVal val="visible"/>
                                      </p:to>
                                    </p:set>
                                    <p:anim by="(-#ppt_w*2)" calcmode="lin" valueType="num">
                                      <p:cBhvr rctx="PPT">
                                        <p:cTn id="32" dur="250" autoRev="1" fill="hold">
                                          <p:stCondLst>
                                            <p:cond delay="0"/>
                                          </p:stCondLst>
                                        </p:cTn>
                                        <p:tgtEl>
                                          <p:spTgt spid="45"/>
                                        </p:tgtEl>
                                        <p:attrNameLst>
                                          <p:attrName>ppt_w</p:attrName>
                                        </p:attrNameLst>
                                      </p:cBhvr>
                                    </p:anim>
                                    <p:anim by="(#ppt_w*0.50)" calcmode="lin" valueType="num">
                                      <p:cBhvr>
                                        <p:cTn id="33" dur="250" decel="50000" autoRev="1" fill="hold">
                                          <p:stCondLst>
                                            <p:cond delay="0"/>
                                          </p:stCondLst>
                                        </p:cTn>
                                        <p:tgtEl>
                                          <p:spTgt spid="45"/>
                                        </p:tgtEl>
                                        <p:attrNameLst>
                                          <p:attrName>ppt_x</p:attrName>
                                        </p:attrNameLst>
                                      </p:cBhvr>
                                    </p:anim>
                                    <p:anim from="(-#ppt_h/2)" to="(#ppt_y)" calcmode="lin" valueType="num">
                                      <p:cBhvr>
                                        <p:cTn id="34" dur="500" fill="hold">
                                          <p:stCondLst>
                                            <p:cond delay="0"/>
                                          </p:stCondLst>
                                        </p:cTn>
                                        <p:tgtEl>
                                          <p:spTgt spid="45"/>
                                        </p:tgtEl>
                                        <p:attrNameLst>
                                          <p:attrName>ppt_y</p:attrName>
                                        </p:attrNameLst>
                                      </p:cBhvr>
                                    </p:anim>
                                    <p:animRot by="21600000">
                                      <p:cBhvr>
                                        <p:cTn id="35" dur="500" fill="hold">
                                          <p:stCondLst>
                                            <p:cond delay="0"/>
                                          </p:stCondLst>
                                        </p:cTn>
                                        <p:tgtEl>
                                          <p:spTgt spid="45"/>
                                        </p:tgtEl>
                                        <p:attrNameLst>
                                          <p:attrName>r</p:attrName>
                                        </p:attrNameLst>
                                      </p:cBhvr>
                                    </p:animRot>
                                  </p:childTnLst>
                                </p:cTn>
                              </p:par>
                            </p:childTnLst>
                          </p:cTn>
                        </p:par>
                        <p:par>
                          <p:cTn id="36" fill="hold">
                            <p:stCondLst>
                              <p:cond delay="2750"/>
                            </p:stCondLst>
                            <p:childTnLst>
                              <p:par>
                                <p:cTn id="37" presetID="42"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anim calcmode="lin" valueType="num">
                                      <p:cBhvr>
                                        <p:cTn id="40" dur="500" fill="hold"/>
                                        <p:tgtEl>
                                          <p:spTgt spid="50"/>
                                        </p:tgtEl>
                                        <p:attrNameLst>
                                          <p:attrName>ppt_x</p:attrName>
                                        </p:attrNameLst>
                                      </p:cBhvr>
                                      <p:tavLst>
                                        <p:tav tm="0">
                                          <p:val>
                                            <p:strVal val="#ppt_x"/>
                                          </p:val>
                                        </p:tav>
                                        <p:tav tm="100000">
                                          <p:val>
                                            <p:strVal val="#ppt_x"/>
                                          </p:val>
                                        </p:tav>
                                      </p:tavLst>
                                    </p:anim>
                                    <p:anim calcmode="lin" valueType="num">
                                      <p:cBhvr>
                                        <p:cTn id="41" dur="500" fill="hold"/>
                                        <p:tgtEl>
                                          <p:spTgt spid="50"/>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47"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700"/>
                                        <p:tgtEl>
                                          <p:spTgt spid="5"/>
                                        </p:tgtEl>
                                      </p:cBhvr>
                                    </p:animEffect>
                                    <p:anim calcmode="lin" valueType="num">
                                      <p:cBhvr>
                                        <p:cTn id="46" dur="700" fill="hold"/>
                                        <p:tgtEl>
                                          <p:spTgt spid="5"/>
                                        </p:tgtEl>
                                        <p:attrNameLst>
                                          <p:attrName>ppt_x</p:attrName>
                                        </p:attrNameLst>
                                      </p:cBhvr>
                                      <p:tavLst>
                                        <p:tav tm="0">
                                          <p:val>
                                            <p:strVal val="#ppt_x"/>
                                          </p:val>
                                        </p:tav>
                                        <p:tav tm="100000">
                                          <p:val>
                                            <p:strVal val="#ppt_x"/>
                                          </p:val>
                                        </p:tav>
                                      </p:tavLst>
                                    </p:anim>
                                    <p:anim calcmode="lin" valueType="num">
                                      <p:cBhvr>
                                        <p:cTn id="47" dur="7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425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46"/>
                                        </p:tgtEl>
                                        <p:attrNameLst>
                                          <p:attrName>style.visibility</p:attrName>
                                        </p:attrNameLst>
                                      </p:cBhvr>
                                      <p:to>
                                        <p:strVal val="visible"/>
                                      </p:to>
                                    </p:set>
                                    <p:anim by="(-#ppt_w*2)" calcmode="lin" valueType="num">
                                      <p:cBhvr rctx="PPT">
                                        <p:cTn id="51" dur="250" autoRev="1" fill="hold">
                                          <p:stCondLst>
                                            <p:cond delay="0"/>
                                          </p:stCondLst>
                                        </p:cTn>
                                        <p:tgtEl>
                                          <p:spTgt spid="46"/>
                                        </p:tgtEl>
                                        <p:attrNameLst>
                                          <p:attrName>ppt_w</p:attrName>
                                        </p:attrNameLst>
                                      </p:cBhvr>
                                    </p:anim>
                                    <p:anim by="(#ppt_w*0.50)" calcmode="lin" valueType="num">
                                      <p:cBhvr>
                                        <p:cTn id="52" dur="250" decel="50000" autoRev="1" fill="hold">
                                          <p:stCondLst>
                                            <p:cond delay="0"/>
                                          </p:stCondLst>
                                        </p:cTn>
                                        <p:tgtEl>
                                          <p:spTgt spid="46"/>
                                        </p:tgtEl>
                                        <p:attrNameLst>
                                          <p:attrName>ppt_x</p:attrName>
                                        </p:attrNameLst>
                                      </p:cBhvr>
                                    </p:anim>
                                    <p:anim from="(-#ppt_h/2)" to="(#ppt_y)" calcmode="lin" valueType="num">
                                      <p:cBhvr>
                                        <p:cTn id="53" dur="500" fill="hold">
                                          <p:stCondLst>
                                            <p:cond delay="0"/>
                                          </p:stCondLst>
                                        </p:cTn>
                                        <p:tgtEl>
                                          <p:spTgt spid="46"/>
                                        </p:tgtEl>
                                        <p:attrNameLst>
                                          <p:attrName>ppt_y</p:attrName>
                                        </p:attrNameLst>
                                      </p:cBhvr>
                                    </p:anim>
                                    <p:animRot by="21600000">
                                      <p:cBhvr>
                                        <p:cTn id="54" dur="500" fill="hold">
                                          <p:stCondLst>
                                            <p:cond delay="0"/>
                                          </p:stCondLst>
                                        </p:cTn>
                                        <p:tgtEl>
                                          <p:spTgt spid="46"/>
                                        </p:tgtEl>
                                        <p:attrNameLst>
                                          <p:attrName>r</p:attrName>
                                        </p:attrNameLst>
                                      </p:cBhvr>
                                    </p:animRot>
                                  </p:childTnLst>
                                </p:cTn>
                              </p:par>
                            </p:childTnLst>
                          </p:cTn>
                        </p:par>
                        <p:par>
                          <p:cTn id="55" fill="hold">
                            <p:stCondLst>
                              <p:cond delay="4599"/>
                            </p:stCondLst>
                            <p:childTnLst>
                              <p:par>
                                <p:cTn id="56" presetID="42" presetClass="entr" presetSubtype="0" fill="hold" grpId="0" nodeType="after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anim calcmode="lin" valueType="num">
                                      <p:cBhvr>
                                        <p:cTn id="59" dur="500" fill="hold"/>
                                        <p:tgtEl>
                                          <p:spTgt spid="51"/>
                                        </p:tgtEl>
                                        <p:attrNameLst>
                                          <p:attrName>ppt_x</p:attrName>
                                        </p:attrNameLst>
                                      </p:cBhvr>
                                      <p:tavLst>
                                        <p:tav tm="0">
                                          <p:val>
                                            <p:strVal val="#ppt_x"/>
                                          </p:val>
                                        </p:tav>
                                        <p:tav tm="100000">
                                          <p:val>
                                            <p:strVal val="#ppt_x"/>
                                          </p:val>
                                        </p:tav>
                                      </p:tavLst>
                                    </p:anim>
                                    <p:anim calcmode="lin" valueType="num">
                                      <p:cBhvr>
                                        <p:cTn id="60" dur="500" fill="hold"/>
                                        <p:tgtEl>
                                          <p:spTgt spid="51"/>
                                        </p:tgtEl>
                                        <p:attrNameLst>
                                          <p:attrName>ppt_y</p:attrName>
                                        </p:attrNameLst>
                                      </p:cBhvr>
                                      <p:tavLst>
                                        <p:tav tm="0">
                                          <p:val>
                                            <p:strVal val="#ppt_y+.1"/>
                                          </p:val>
                                        </p:tav>
                                        <p:tav tm="100000">
                                          <p:val>
                                            <p:strVal val="#ppt_y"/>
                                          </p:val>
                                        </p:tav>
                                      </p:tavLst>
                                    </p:anim>
                                  </p:childTnLst>
                                </p:cTn>
                              </p:par>
                            </p:childTnLst>
                          </p:cTn>
                        </p:par>
                        <p:par>
                          <p:cTn id="61" fill="hold">
                            <p:stCondLst>
                              <p:cond delay="5099"/>
                            </p:stCondLst>
                            <p:childTnLst>
                              <p:par>
                                <p:cTn id="62" presetID="47" presetClass="entr" presetSubtype="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00"/>
                                        <p:tgtEl>
                                          <p:spTgt spid="23"/>
                                        </p:tgtEl>
                                      </p:cBhvr>
                                    </p:animEffect>
                                    <p:anim calcmode="lin" valueType="num">
                                      <p:cBhvr>
                                        <p:cTn id="65" dur="700" fill="hold"/>
                                        <p:tgtEl>
                                          <p:spTgt spid="23"/>
                                        </p:tgtEl>
                                        <p:attrNameLst>
                                          <p:attrName>ppt_x</p:attrName>
                                        </p:attrNameLst>
                                      </p:cBhvr>
                                      <p:tavLst>
                                        <p:tav tm="0">
                                          <p:val>
                                            <p:strVal val="#ppt_x"/>
                                          </p:val>
                                        </p:tav>
                                        <p:tav tm="100000">
                                          <p:val>
                                            <p:strVal val="#ppt_x"/>
                                          </p:val>
                                        </p:tav>
                                      </p:tavLst>
                                    </p:anim>
                                    <p:anim calcmode="lin" valueType="num">
                                      <p:cBhvr>
                                        <p:cTn id="66" dur="700" fill="hold"/>
                                        <p:tgtEl>
                                          <p:spTgt spid="23"/>
                                        </p:tgtEl>
                                        <p:attrNameLst>
                                          <p:attrName>ppt_y</p:attrName>
                                        </p:attrNameLst>
                                      </p:cBhvr>
                                      <p:tavLst>
                                        <p:tav tm="0">
                                          <p:val>
                                            <p:strVal val="#ppt_y-.1"/>
                                          </p:val>
                                        </p:tav>
                                        <p:tav tm="100000">
                                          <p:val>
                                            <p:strVal val="#ppt_y"/>
                                          </p:val>
                                        </p:tav>
                                      </p:tavLst>
                                    </p:anim>
                                  </p:childTnLst>
                                </p:cTn>
                              </p:par>
                            </p:childTnLst>
                          </p:cTn>
                        </p:par>
                        <p:par>
                          <p:cTn id="67" fill="hold">
                            <p:stCondLst>
                              <p:cond delay="6099"/>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47"/>
                                        </p:tgtEl>
                                        <p:attrNameLst>
                                          <p:attrName>style.visibility</p:attrName>
                                        </p:attrNameLst>
                                      </p:cBhvr>
                                      <p:to>
                                        <p:strVal val="visible"/>
                                      </p:to>
                                    </p:set>
                                    <p:anim by="(-#ppt_w*2)" calcmode="lin" valueType="num">
                                      <p:cBhvr rctx="PPT">
                                        <p:cTn id="70" dur="250" autoRev="1" fill="hold">
                                          <p:stCondLst>
                                            <p:cond delay="0"/>
                                          </p:stCondLst>
                                        </p:cTn>
                                        <p:tgtEl>
                                          <p:spTgt spid="47"/>
                                        </p:tgtEl>
                                        <p:attrNameLst>
                                          <p:attrName>ppt_w</p:attrName>
                                        </p:attrNameLst>
                                      </p:cBhvr>
                                    </p:anim>
                                    <p:anim by="(#ppt_w*0.50)" calcmode="lin" valueType="num">
                                      <p:cBhvr>
                                        <p:cTn id="71" dur="250" decel="50000" autoRev="1" fill="hold">
                                          <p:stCondLst>
                                            <p:cond delay="0"/>
                                          </p:stCondLst>
                                        </p:cTn>
                                        <p:tgtEl>
                                          <p:spTgt spid="47"/>
                                        </p:tgtEl>
                                        <p:attrNameLst>
                                          <p:attrName>ppt_x</p:attrName>
                                        </p:attrNameLst>
                                      </p:cBhvr>
                                    </p:anim>
                                    <p:anim from="(-#ppt_h/2)" to="(#ppt_y)" calcmode="lin" valueType="num">
                                      <p:cBhvr>
                                        <p:cTn id="72" dur="500" fill="hold">
                                          <p:stCondLst>
                                            <p:cond delay="0"/>
                                          </p:stCondLst>
                                        </p:cTn>
                                        <p:tgtEl>
                                          <p:spTgt spid="47"/>
                                        </p:tgtEl>
                                        <p:attrNameLst>
                                          <p:attrName>ppt_y</p:attrName>
                                        </p:attrNameLst>
                                      </p:cBhvr>
                                    </p:anim>
                                    <p:animRot by="21600000">
                                      <p:cBhvr>
                                        <p:cTn id="73" dur="500" fill="hold">
                                          <p:stCondLst>
                                            <p:cond delay="0"/>
                                          </p:stCondLst>
                                        </p:cTn>
                                        <p:tgtEl>
                                          <p:spTgt spid="47"/>
                                        </p:tgtEl>
                                        <p:attrNameLst>
                                          <p:attrName>r</p:attrName>
                                        </p:attrNameLst>
                                      </p:cBhvr>
                                    </p:animRot>
                                  </p:childTnLst>
                                </p:cTn>
                              </p:par>
                            </p:childTnLst>
                          </p:cTn>
                        </p:par>
                        <p:par>
                          <p:cTn id="74" fill="hold">
                            <p:stCondLst>
                              <p:cond delay="6449"/>
                            </p:stCondLst>
                            <p:childTnLst>
                              <p:par>
                                <p:cTn id="75" presetID="42" presetClass="entr" presetSubtype="0"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anim calcmode="lin" valueType="num">
                                      <p:cBhvr>
                                        <p:cTn id="78" dur="500" fill="hold"/>
                                        <p:tgtEl>
                                          <p:spTgt spid="52"/>
                                        </p:tgtEl>
                                        <p:attrNameLst>
                                          <p:attrName>ppt_x</p:attrName>
                                        </p:attrNameLst>
                                      </p:cBhvr>
                                      <p:tavLst>
                                        <p:tav tm="0">
                                          <p:val>
                                            <p:strVal val="#ppt_x"/>
                                          </p:val>
                                        </p:tav>
                                        <p:tav tm="100000">
                                          <p:val>
                                            <p:strVal val="#ppt_x"/>
                                          </p:val>
                                        </p:tav>
                                      </p:tavLst>
                                    </p:anim>
                                    <p:anim calcmode="lin" valueType="num">
                                      <p:cBhvr>
                                        <p:cTn id="79" dur="500" fill="hold"/>
                                        <p:tgtEl>
                                          <p:spTgt spid="52"/>
                                        </p:tgtEl>
                                        <p:attrNameLst>
                                          <p:attrName>ppt_y</p:attrName>
                                        </p:attrNameLst>
                                      </p:cBhvr>
                                      <p:tavLst>
                                        <p:tav tm="0">
                                          <p:val>
                                            <p:strVal val="#ppt_y+.1"/>
                                          </p:val>
                                        </p:tav>
                                        <p:tav tm="100000">
                                          <p:val>
                                            <p:strVal val="#ppt_y"/>
                                          </p:val>
                                        </p:tav>
                                      </p:tavLst>
                                    </p:anim>
                                  </p:childTnLst>
                                </p:cTn>
                              </p:par>
                            </p:childTnLst>
                          </p:cTn>
                        </p:par>
                        <p:par>
                          <p:cTn id="80" fill="hold">
                            <p:stCondLst>
                              <p:cond delay="6949"/>
                            </p:stCondLst>
                            <p:childTnLst>
                              <p:par>
                                <p:cTn id="81" presetID="47" presetClass="entr" presetSubtype="0" fill="hold"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700"/>
                                        <p:tgtEl>
                                          <p:spTgt spid="39"/>
                                        </p:tgtEl>
                                      </p:cBhvr>
                                    </p:animEffect>
                                    <p:anim calcmode="lin" valueType="num">
                                      <p:cBhvr>
                                        <p:cTn id="84" dur="700" fill="hold"/>
                                        <p:tgtEl>
                                          <p:spTgt spid="39"/>
                                        </p:tgtEl>
                                        <p:attrNameLst>
                                          <p:attrName>ppt_x</p:attrName>
                                        </p:attrNameLst>
                                      </p:cBhvr>
                                      <p:tavLst>
                                        <p:tav tm="0">
                                          <p:val>
                                            <p:strVal val="#ppt_x"/>
                                          </p:val>
                                        </p:tav>
                                        <p:tav tm="100000">
                                          <p:val>
                                            <p:strVal val="#ppt_x"/>
                                          </p:val>
                                        </p:tav>
                                      </p:tavLst>
                                    </p:anim>
                                    <p:anim calcmode="lin" valueType="num">
                                      <p:cBhvr>
                                        <p:cTn id="85" dur="7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7949"/>
                            </p:stCondLst>
                            <p:childTnLst>
                              <p:par>
                                <p:cTn id="87" presetID="56" presetClass="entr" presetSubtype="0" fill="hold" grpId="0" nodeType="afterEffect">
                                  <p:stCondLst>
                                    <p:cond delay="0"/>
                                  </p:stCondLst>
                                  <p:iterate type="lt">
                                    <p:tmPct val="10000"/>
                                  </p:iterate>
                                  <p:childTnLst>
                                    <p:set>
                                      <p:cBhvr>
                                        <p:cTn id="88" dur="1" fill="hold">
                                          <p:stCondLst>
                                            <p:cond delay="0"/>
                                          </p:stCondLst>
                                        </p:cTn>
                                        <p:tgtEl>
                                          <p:spTgt spid="48"/>
                                        </p:tgtEl>
                                        <p:attrNameLst>
                                          <p:attrName>style.visibility</p:attrName>
                                        </p:attrNameLst>
                                      </p:cBhvr>
                                      <p:to>
                                        <p:strVal val="visible"/>
                                      </p:to>
                                    </p:set>
                                    <p:anim by="(-#ppt_w*2)" calcmode="lin" valueType="num">
                                      <p:cBhvr rctx="PPT">
                                        <p:cTn id="89" dur="250" autoRev="1" fill="hold">
                                          <p:stCondLst>
                                            <p:cond delay="0"/>
                                          </p:stCondLst>
                                        </p:cTn>
                                        <p:tgtEl>
                                          <p:spTgt spid="48"/>
                                        </p:tgtEl>
                                        <p:attrNameLst>
                                          <p:attrName>ppt_w</p:attrName>
                                        </p:attrNameLst>
                                      </p:cBhvr>
                                    </p:anim>
                                    <p:anim by="(#ppt_w*0.50)" calcmode="lin" valueType="num">
                                      <p:cBhvr>
                                        <p:cTn id="90" dur="250" decel="50000" autoRev="1" fill="hold">
                                          <p:stCondLst>
                                            <p:cond delay="0"/>
                                          </p:stCondLst>
                                        </p:cTn>
                                        <p:tgtEl>
                                          <p:spTgt spid="48"/>
                                        </p:tgtEl>
                                        <p:attrNameLst>
                                          <p:attrName>ppt_x</p:attrName>
                                        </p:attrNameLst>
                                      </p:cBhvr>
                                    </p:anim>
                                    <p:anim from="(-#ppt_h/2)" to="(#ppt_y)" calcmode="lin" valueType="num">
                                      <p:cBhvr>
                                        <p:cTn id="91" dur="500" fill="hold">
                                          <p:stCondLst>
                                            <p:cond delay="0"/>
                                          </p:stCondLst>
                                        </p:cTn>
                                        <p:tgtEl>
                                          <p:spTgt spid="48"/>
                                        </p:tgtEl>
                                        <p:attrNameLst>
                                          <p:attrName>ppt_y</p:attrName>
                                        </p:attrNameLst>
                                      </p:cBhvr>
                                    </p:anim>
                                    <p:animRot by="21600000">
                                      <p:cBhvr>
                                        <p:cTn id="92" dur="500" fill="hold">
                                          <p:stCondLst>
                                            <p:cond delay="0"/>
                                          </p:stCondLst>
                                        </p:cTn>
                                        <p:tgtEl>
                                          <p:spTgt spid="48"/>
                                        </p:tgtEl>
                                        <p:attrNameLst>
                                          <p:attrName>r</p:attrName>
                                        </p:attrNameLst>
                                      </p:cBhvr>
                                    </p:animRot>
                                  </p:childTnLst>
                                </p:cTn>
                              </p:par>
                            </p:childTnLst>
                          </p:cTn>
                        </p:par>
                        <p:par>
                          <p:cTn id="93" fill="hold">
                            <p:stCondLst>
                              <p:cond delay="8449"/>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500"/>
                                        <p:tgtEl>
                                          <p:spTgt spid="53"/>
                                        </p:tgtEl>
                                      </p:cBhvr>
                                    </p:animEffect>
                                    <p:anim calcmode="lin" valueType="num">
                                      <p:cBhvr>
                                        <p:cTn id="97" dur="500" fill="hold"/>
                                        <p:tgtEl>
                                          <p:spTgt spid="53"/>
                                        </p:tgtEl>
                                        <p:attrNameLst>
                                          <p:attrName>ppt_x</p:attrName>
                                        </p:attrNameLst>
                                      </p:cBhvr>
                                      <p:tavLst>
                                        <p:tav tm="0">
                                          <p:val>
                                            <p:strVal val="#ppt_x"/>
                                          </p:val>
                                        </p:tav>
                                        <p:tav tm="100000">
                                          <p:val>
                                            <p:strVal val="#ppt_x"/>
                                          </p:val>
                                        </p:tav>
                                      </p:tavLst>
                                    </p:anim>
                                    <p:anim calcmode="lin" valueType="num">
                                      <p:cBhvr>
                                        <p:cTn id="98"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45" grpId="0"/>
      <p:bldP spid="46" grpId="0"/>
      <p:bldP spid="47" grpId="0"/>
      <p:bldP spid="48" grpId="0"/>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1">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22299" y="2164258"/>
            <a:ext cx="2736305" cy="2529487"/>
          </a:xfrm>
          <a:prstGeom prst="rect">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3" name="Oval 9"/>
          <p:cNvSpPr>
            <a:spLocks noChangeArrowheads="1"/>
          </p:cNvSpPr>
          <p:nvPr/>
        </p:nvSpPr>
        <p:spPr bwMode="auto">
          <a:xfrm>
            <a:off x="769789" y="2896549"/>
            <a:ext cx="1100664" cy="1108515"/>
          </a:xfrm>
          <a:prstGeom prst="ellipse">
            <a:avLst/>
          </a:prstGeom>
          <a:solidFill>
            <a:srgbClr val="FFFFFF"/>
          </a:solidFill>
          <a:ln w="10" cap="flat">
            <a:solidFill>
              <a:srgbClr val="FFFFFF"/>
            </a:solidFill>
            <a:prstDash val="solid"/>
            <a:miter lim="800000"/>
          </a:ln>
        </p:spPr>
        <p:txBody>
          <a:bodyPr vert="horz" wrap="square" lIns="91434" tIns="45717" rIns="91434" bIns="45717" numCol="1" anchor="t" anchorCtr="0" compatLnSpc="1"/>
          <a:lstStyle/>
          <a:p>
            <a:endParaRPr lang="zh-CN" altLang="en-US"/>
          </a:p>
        </p:txBody>
      </p:sp>
      <p:sp>
        <p:nvSpPr>
          <p:cNvPr id="43" name="TextBox 42"/>
          <p:cNvSpPr txBox="1"/>
          <p:nvPr/>
        </p:nvSpPr>
        <p:spPr>
          <a:xfrm>
            <a:off x="2960415" y="3576599"/>
            <a:ext cx="6234311" cy="1138773"/>
          </a:xfrm>
          <a:prstGeom prst="rect">
            <a:avLst/>
          </a:prstGeom>
          <a:noFill/>
        </p:spPr>
        <p:txBody>
          <a:bodyPr wrap="square" lIns="91434" tIns="45717" rIns="91434" bIns="45717" rtlCol="0">
            <a:spAutoFit/>
          </a:bodyPr>
          <a:lstStyle/>
          <a:p>
            <a:r>
              <a:rPr lang="zh-CN" altLang="en-US" sz="6800" b="1" dirty="0">
                <a:solidFill>
                  <a:schemeClr val="accent1"/>
                </a:solidFill>
                <a:latin typeface="+mj-ea"/>
                <a:ea typeface="+mj-ea"/>
              </a:rPr>
              <a:t>工作回顾</a:t>
            </a:r>
            <a:endParaRPr lang="zh-CN" altLang="en-US" sz="6800" b="1" dirty="0">
              <a:solidFill>
                <a:schemeClr val="accent1"/>
              </a:solidFill>
              <a:latin typeface="+mj-ea"/>
              <a:ea typeface="+mj-ea"/>
            </a:endParaRPr>
          </a:p>
        </p:txBody>
      </p:sp>
      <p:sp>
        <p:nvSpPr>
          <p:cNvPr id="44" name="TextBox 43"/>
          <p:cNvSpPr txBox="1"/>
          <p:nvPr/>
        </p:nvSpPr>
        <p:spPr>
          <a:xfrm>
            <a:off x="3002038" y="2780315"/>
            <a:ext cx="1595958" cy="646331"/>
          </a:xfrm>
          <a:prstGeom prst="rect">
            <a:avLst/>
          </a:prstGeom>
          <a:noFill/>
        </p:spPr>
        <p:txBody>
          <a:bodyPr wrap="square" lIns="91434" tIns="45717" rIns="91434" bIns="45717" rtlCol="0">
            <a:spAutoFit/>
          </a:bodyPr>
          <a:lstStyle/>
          <a:p>
            <a:r>
              <a:rPr lang="en-US" altLang="zh-CN" sz="3600" dirty="0">
                <a:solidFill>
                  <a:schemeClr val="accent1"/>
                </a:solidFill>
                <a:latin typeface="+mn-ea"/>
                <a:ea typeface="+mn-ea"/>
              </a:rPr>
              <a:t>Part 1</a:t>
            </a:r>
            <a:endParaRPr lang="zh-CN" altLang="en-US" sz="3600" dirty="0">
              <a:solidFill>
                <a:schemeClr val="accent1"/>
              </a:solidFill>
              <a:latin typeface="+mn-ea"/>
              <a:ea typeface="+mn-ea"/>
            </a:endParaRPr>
          </a:p>
        </p:txBody>
      </p:sp>
      <p:sp>
        <p:nvSpPr>
          <p:cNvPr id="53" name="Freeform 40"/>
          <p:cNvSpPr>
            <a:spLocks noEditPoints="1"/>
          </p:cNvSpPr>
          <p:nvPr/>
        </p:nvSpPr>
        <p:spPr bwMode="auto">
          <a:xfrm>
            <a:off x="927607" y="3188620"/>
            <a:ext cx="785027" cy="524375"/>
          </a:xfrm>
          <a:custGeom>
            <a:avLst/>
            <a:gdLst>
              <a:gd name="T0" fmla="*/ 544 w 564"/>
              <a:gd name="T1" fmla="*/ 27 h 376"/>
              <a:gd name="T2" fmla="*/ 544 w 564"/>
              <a:gd name="T3" fmla="*/ 309 h 376"/>
              <a:gd name="T4" fmla="*/ 536 w 564"/>
              <a:gd name="T5" fmla="*/ 309 h 376"/>
              <a:gd name="T6" fmla="*/ 518 w 564"/>
              <a:gd name="T7" fmla="*/ 308 h 376"/>
              <a:gd name="T8" fmla="*/ 285 w 564"/>
              <a:gd name="T9" fmla="*/ 367 h 376"/>
              <a:gd name="T10" fmla="*/ 282 w 564"/>
              <a:gd name="T11" fmla="*/ 368 h 376"/>
              <a:gd name="T12" fmla="*/ 279 w 564"/>
              <a:gd name="T13" fmla="*/ 367 h 376"/>
              <a:gd name="T14" fmla="*/ 46 w 564"/>
              <a:gd name="T15" fmla="*/ 308 h 376"/>
              <a:gd name="T16" fmla="*/ 28 w 564"/>
              <a:gd name="T17" fmla="*/ 309 h 376"/>
              <a:gd name="T18" fmla="*/ 20 w 564"/>
              <a:gd name="T19" fmla="*/ 309 h 376"/>
              <a:gd name="T20" fmla="*/ 20 w 564"/>
              <a:gd name="T21" fmla="*/ 27 h 376"/>
              <a:gd name="T22" fmla="*/ 0 w 564"/>
              <a:gd name="T23" fmla="*/ 27 h 376"/>
              <a:gd name="T24" fmla="*/ 0 w 564"/>
              <a:gd name="T25" fmla="*/ 320 h 376"/>
              <a:gd name="T26" fmla="*/ 282 w 564"/>
              <a:gd name="T27" fmla="*/ 376 h 376"/>
              <a:gd name="T28" fmla="*/ 564 w 564"/>
              <a:gd name="T29" fmla="*/ 320 h 376"/>
              <a:gd name="T30" fmla="*/ 564 w 564"/>
              <a:gd name="T31" fmla="*/ 27 h 376"/>
              <a:gd name="T32" fmla="*/ 544 w 564"/>
              <a:gd name="T33" fmla="*/ 27 h 376"/>
              <a:gd name="T34" fmla="*/ 272 w 564"/>
              <a:gd name="T35" fmla="*/ 319 h 376"/>
              <a:gd name="T36" fmla="*/ 272 w 564"/>
              <a:gd name="T37" fmla="*/ 63 h 376"/>
              <a:gd name="T38" fmla="*/ 77 w 564"/>
              <a:gd name="T39" fmla="*/ 1 h 376"/>
              <a:gd name="T40" fmla="*/ 77 w 564"/>
              <a:gd name="T41" fmla="*/ 269 h 376"/>
              <a:gd name="T42" fmla="*/ 84 w 564"/>
              <a:gd name="T43" fmla="*/ 269 h 376"/>
              <a:gd name="T44" fmla="*/ 272 w 564"/>
              <a:gd name="T45" fmla="*/ 319 h 376"/>
              <a:gd name="T46" fmla="*/ 487 w 564"/>
              <a:gd name="T47" fmla="*/ 269 h 376"/>
              <a:gd name="T48" fmla="*/ 487 w 564"/>
              <a:gd name="T49" fmla="*/ 1 h 376"/>
              <a:gd name="T50" fmla="*/ 292 w 564"/>
              <a:gd name="T51" fmla="*/ 63 h 376"/>
              <a:gd name="T52" fmla="*/ 292 w 564"/>
              <a:gd name="T53" fmla="*/ 319 h 376"/>
              <a:gd name="T54" fmla="*/ 480 w 564"/>
              <a:gd name="T55" fmla="*/ 269 h 376"/>
              <a:gd name="T56" fmla="*/ 487 w 564"/>
              <a:gd name="T57" fmla="*/ 269 h 376"/>
              <a:gd name="T58" fmla="*/ 282 w 564"/>
              <a:gd name="T59" fmla="*/ 361 h 376"/>
              <a:gd name="T60" fmla="*/ 531 w 564"/>
              <a:gd name="T61" fmla="*/ 302 h 376"/>
              <a:gd name="T62" fmla="*/ 531 w 564"/>
              <a:gd name="T63" fmla="*/ 5 h 376"/>
              <a:gd name="T64" fmla="*/ 501 w 564"/>
              <a:gd name="T65" fmla="*/ 5 h 376"/>
              <a:gd name="T66" fmla="*/ 501 w 564"/>
              <a:gd name="T67" fmla="*/ 283 h 376"/>
              <a:gd name="T68" fmla="*/ 493 w 564"/>
              <a:gd name="T69" fmla="*/ 282 h 376"/>
              <a:gd name="T70" fmla="*/ 478 w 564"/>
              <a:gd name="T71" fmla="*/ 282 h 376"/>
              <a:gd name="T72" fmla="*/ 287 w 564"/>
              <a:gd name="T73" fmla="*/ 337 h 376"/>
              <a:gd name="T74" fmla="*/ 282 w 564"/>
              <a:gd name="T75" fmla="*/ 340 h 376"/>
              <a:gd name="T76" fmla="*/ 277 w 564"/>
              <a:gd name="T77" fmla="*/ 337 h 376"/>
              <a:gd name="T78" fmla="*/ 86 w 564"/>
              <a:gd name="T79" fmla="*/ 282 h 376"/>
              <a:gd name="T80" fmla="*/ 71 w 564"/>
              <a:gd name="T81" fmla="*/ 282 h 376"/>
              <a:gd name="T82" fmla="*/ 63 w 564"/>
              <a:gd name="T83" fmla="*/ 283 h 376"/>
              <a:gd name="T84" fmla="*/ 63 w 564"/>
              <a:gd name="T85" fmla="*/ 5 h 376"/>
              <a:gd name="T86" fmla="*/ 33 w 564"/>
              <a:gd name="T87" fmla="*/ 5 h 376"/>
              <a:gd name="T88" fmla="*/ 33 w 564"/>
              <a:gd name="T89" fmla="*/ 302 h 376"/>
              <a:gd name="T90" fmla="*/ 282 w 564"/>
              <a:gd name="T91"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4" h="376">
                <a:moveTo>
                  <a:pt x="544" y="27"/>
                </a:moveTo>
                <a:lnTo>
                  <a:pt x="544" y="309"/>
                </a:lnTo>
                <a:lnTo>
                  <a:pt x="536" y="309"/>
                </a:lnTo>
                <a:cubicBezTo>
                  <a:pt x="530" y="308"/>
                  <a:pt x="524" y="308"/>
                  <a:pt x="518" y="308"/>
                </a:cubicBezTo>
                <a:cubicBezTo>
                  <a:pt x="440" y="308"/>
                  <a:pt x="357" y="329"/>
                  <a:pt x="285" y="367"/>
                </a:cubicBezTo>
                <a:lnTo>
                  <a:pt x="282" y="368"/>
                </a:lnTo>
                <a:lnTo>
                  <a:pt x="279" y="367"/>
                </a:lnTo>
                <a:cubicBezTo>
                  <a:pt x="207" y="329"/>
                  <a:pt x="124" y="308"/>
                  <a:pt x="46" y="308"/>
                </a:cubicBezTo>
                <a:cubicBezTo>
                  <a:pt x="40" y="308"/>
                  <a:pt x="34" y="308"/>
                  <a:pt x="28" y="309"/>
                </a:cubicBezTo>
                <a:lnTo>
                  <a:pt x="20" y="309"/>
                </a:lnTo>
                <a:lnTo>
                  <a:pt x="20" y="27"/>
                </a:lnTo>
                <a:cubicBezTo>
                  <a:pt x="13" y="27"/>
                  <a:pt x="6" y="27"/>
                  <a:pt x="0" y="27"/>
                </a:cubicBezTo>
                <a:lnTo>
                  <a:pt x="0" y="320"/>
                </a:lnTo>
                <a:cubicBezTo>
                  <a:pt x="94" y="317"/>
                  <a:pt x="194" y="338"/>
                  <a:pt x="282" y="376"/>
                </a:cubicBezTo>
                <a:cubicBezTo>
                  <a:pt x="370" y="338"/>
                  <a:pt x="470" y="317"/>
                  <a:pt x="564" y="320"/>
                </a:cubicBezTo>
                <a:lnTo>
                  <a:pt x="564" y="27"/>
                </a:lnTo>
                <a:cubicBezTo>
                  <a:pt x="558" y="27"/>
                  <a:pt x="551" y="27"/>
                  <a:pt x="544" y="27"/>
                </a:cubicBezTo>
                <a:close/>
                <a:moveTo>
                  <a:pt x="272" y="319"/>
                </a:moveTo>
                <a:lnTo>
                  <a:pt x="272" y="63"/>
                </a:lnTo>
                <a:cubicBezTo>
                  <a:pt x="212" y="22"/>
                  <a:pt x="142" y="0"/>
                  <a:pt x="77" y="1"/>
                </a:cubicBezTo>
                <a:lnTo>
                  <a:pt x="77" y="269"/>
                </a:lnTo>
                <a:cubicBezTo>
                  <a:pt x="79" y="269"/>
                  <a:pt x="82" y="269"/>
                  <a:pt x="84" y="269"/>
                </a:cubicBezTo>
                <a:cubicBezTo>
                  <a:pt x="147" y="269"/>
                  <a:pt x="214" y="287"/>
                  <a:pt x="272" y="319"/>
                </a:cubicBezTo>
                <a:close/>
                <a:moveTo>
                  <a:pt x="487" y="269"/>
                </a:moveTo>
                <a:lnTo>
                  <a:pt x="487" y="1"/>
                </a:lnTo>
                <a:cubicBezTo>
                  <a:pt x="422" y="0"/>
                  <a:pt x="352" y="22"/>
                  <a:pt x="292" y="63"/>
                </a:cubicBezTo>
                <a:lnTo>
                  <a:pt x="292" y="319"/>
                </a:lnTo>
                <a:cubicBezTo>
                  <a:pt x="350" y="287"/>
                  <a:pt x="417" y="269"/>
                  <a:pt x="480" y="269"/>
                </a:cubicBezTo>
                <a:cubicBezTo>
                  <a:pt x="482" y="269"/>
                  <a:pt x="485" y="269"/>
                  <a:pt x="487" y="269"/>
                </a:cubicBezTo>
                <a:close/>
                <a:moveTo>
                  <a:pt x="282" y="361"/>
                </a:moveTo>
                <a:cubicBezTo>
                  <a:pt x="362" y="318"/>
                  <a:pt x="451" y="299"/>
                  <a:pt x="531" y="302"/>
                </a:cubicBezTo>
                <a:lnTo>
                  <a:pt x="531" y="5"/>
                </a:lnTo>
                <a:cubicBezTo>
                  <a:pt x="521" y="5"/>
                  <a:pt x="511" y="5"/>
                  <a:pt x="501" y="5"/>
                </a:cubicBezTo>
                <a:lnTo>
                  <a:pt x="501" y="283"/>
                </a:lnTo>
                <a:lnTo>
                  <a:pt x="493" y="282"/>
                </a:lnTo>
                <a:cubicBezTo>
                  <a:pt x="488" y="282"/>
                  <a:pt x="483" y="282"/>
                  <a:pt x="478" y="282"/>
                </a:cubicBezTo>
                <a:cubicBezTo>
                  <a:pt x="414" y="282"/>
                  <a:pt x="346" y="301"/>
                  <a:pt x="287" y="337"/>
                </a:cubicBezTo>
                <a:lnTo>
                  <a:pt x="282" y="340"/>
                </a:lnTo>
                <a:lnTo>
                  <a:pt x="277" y="337"/>
                </a:lnTo>
                <a:cubicBezTo>
                  <a:pt x="218" y="301"/>
                  <a:pt x="150" y="282"/>
                  <a:pt x="86" y="282"/>
                </a:cubicBezTo>
                <a:cubicBezTo>
                  <a:pt x="81" y="282"/>
                  <a:pt x="76" y="282"/>
                  <a:pt x="71" y="282"/>
                </a:cubicBezTo>
                <a:lnTo>
                  <a:pt x="63" y="283"/>
                </a:lnTo>
                <a:lnTo>
                  <a:pt x="63" y="5"/>
                </a:lnTo>
                <a:cubicBezTo>
                  <a:pt x="53" y="5"/>
                  <a:pt x="43" y="5"/>
                  <a:pt x="33" y="5"/>
                </a:cubicBezTo>
                <a:lnTo>
                  <a:pt x="33" y="302"/>
                </a:lnTo>
                <a:cubicBezTo>
                  <a:pt x="113" y="299"/>
                  <a:pt x="202" y="318"/>
                  <a:pt x="282" y="361"/>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Tree>
  </p:cSld>
  <p:clrMapOvr>
    <a:masterClrMapping/>
  </p:clrMapOvr>
  <p:transition spd="slow" advTm="433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 calcmode="lin" valueType="num">
                                      <p:cBhvr>
                                        <p:cTn id="19" dur="500" fill="hold"/>
                                        <p:tgtEl>
                                          <p:spTgt spid="53"/>
                                        </p:tgtEl>
                                        <p:attrNameLst>
                                          <p:attrName>style.rotation</p:attrName>
                                        </p:attrNameLst>
                                      </p:cBhvr>
                                      <p:tavLst>
                                        <p:tav tm="0">
                                          <p:val>
                                            <p:fltVal val="90"/>
                                          </p:val>
                                        </p:tav>
                                        <p:tav tm="100000">
                                          <p:val>
                                            <p:fltVal val="0"/>
                                          </p:val>
                                        </p:tav>
                                      </p:tavLst>
                                    </p:anim>
                                    <p:animEffect transition="in" filter="fade">
                                      <p:cBhvr>
                                        <p:cTn id="20" dur="500"/>
                                        <p:tgtEl>
                                          <p:spTgt spid="53"/>
                                        </p:tgtEl>
                                      </p:cBhvr>
                                    </p:animEffect>
                                  </p:childTnLst>
                                </p:cTn>
                              </p:par>
                              <p:par>
                                <p:cTn id="21" presetID="8" presetClass="emph" presetSubtype="0" fill="hold" grpId="1" nodeType="withEffect">
                                  <p:stCondLst>
                                    <p:cond delay="0"/>
                                  </p:stCondLst>
                                  <p:childTnLst>
                                    <p:animRot by="21600000">
                                      <p:cBhvr>
                                        <p:cTn id="22" dur="500" fill="hold"/>
                                        <p:tgtEl>
                                          <p:spTgt spid="53"/>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2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53" grpId="0" animBg="1"/>
      <p:bldP spid="5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panose="020B0503020204020204" pitchFamily="34" charset="-122"/>
                <a:ea typeface="微软雅黑" panose="020B0503020204020204" pitchFamily="34" charset="-122"/>
              </a:rPr>
              <a:t>工作</a:t>
            </a:r>
            <a:r>
              <a:rPr lang="zh-CN" altLang="en-US" b="1" dirty="0" smtClean="0">
                <a:solidFill>
                  <a:schemeClr val="accent1"/>
                </a:solidFill>
                <a:latin typeface="微软雅黑" panose="020B0503020204020204" pitchFamily="34" charset="-122"/>
                <a:ea typeface="微软雅黑" panose="020B0503020204020204" pitchFamily="34" charset="-122"/>
              </a:rPr>
              <a:t>岗位及职责</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9" name="Oval 7"/>
          <p:cNvSpPr>
            <a:spLocks noChangeArrowheads="1"/>
          </p:cNvSpPr>
          <p:nvPr/>
        </p:nvSpPr>
        <p:spPr bwMode="auto">
          <a:xfrm>
            <a:off x="3387386" y="2678114"/>
            <a:ext cx="831850" cy="830263"/>
          </a:xfrm>
          <a:prstGeom prst="ellipse">
            <a:avLst/>
          </a:prstGeom>
          <a:solidFill>
            <a:schemeClr val="bg1"/>
          </a:solidFill>
          <a:ln>
            <a:noFill/>
          </a:ln>
        </p:spPr>
        <p:txBody>
          <a:bodyPr vert="horz" wrap="square" lIns="91434" tIns="45717" rIns="91434" bIns="45717" numCol="1" anchor="t" anchorCtr="0" compatLnSpc="1"/>
          <a:lstStyle/>
          <a:p>
            <a:endParaRPr lang="zh-CN" altLang="en-US"/>
          </a:p>
        </p:txBody>
      </p:sp>
      <p:sp>
        <p:nvSpPr>
          <p:cNvPr id="13" name="Oval 6"/>
          <p:cNvSpPr>
            <a:spLocks noChangeArrowheads="1"/>
          </p:cNvSpPr>
          <p:nvPr/>
        </p:nvSpPr>
        <p:spPr bwMode="auto">
          <a:xfrm>
            <a:off x="2871448" y="1484313"/>
            <a:ext cx="831850" cy="831851"/>
          </a:xfrm>
          <a:prstGeom prst="ellipse">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5" name="Freeform 13"/>
          <p:cNvSpPr/>
          <p:nvPr/>
        </p:nvSpPr>
        <p:spPr bwMode="auto">
          <a:xfrm>
            <a:off x="3431836" y="1978026"/>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7" name="Oval 9"/>
          <p:cNvSpPr>
            <a:spLocks noChangeArrowheads="1"/>
          </p:cNvSpPr>
          <p:nvPr/>
        </p:nvSpPr>
        <p:spPr bwMode="auto">
          <a:xfrm>
            <a:off x="3387386" y="4133849"/>
            <a:ext cx="831850" cy="831851"/>
          </a:xfrm>
          <a:prstGeom prst="ellipse">
            <a:avLst/>
          </a:prstGeom>
          <a:solidFill>
            <a:schemeClr val="bg2"/>
          </a:solidFill>
          <a:ln>
            <a:noFill/>
          </a:ln>
        </p:spPr>
        <p:txBody>
          <a:bodyPr vert="horz" wrap="square" lIns="91434" tIns="45717" rIns="91434" bIns="45717" numCol="1" anchor="t" anchorCtr="0" compatLnSpc="1"/>
          <a:lstStyle/>
          <a:p>
            <a:endParaRPr lang="zh-CN" altLang="en-US"/>
          </a:p>
        </p:txBody>
      </p:sp>
      <p:sp>
        <p:nvSpPr>
          <p:cNvPr id="23" name="Oval 8"/>
          <p:cNvSpPr>
            <a:spLocks noChangeArrowheads="1"/>
          </p:cNvSpPr>
          <p:nvPr/>
        </p:nvSpPr>
        <p:spPr bwMode="auto">
          <a:xfrm>
            <a:off x="2871448" y="5327650"/>
            <a:ext cx="831850" cy="830263"/>
          </a:xfrm>
          <a:prstGeom prst="ellipse">
            <a:avLst/>
          </a:prstGeom>
          <a:solidFill>
            <a:schemeClr val="accent1"/>
          </a:solidFill>
          <a:ln>
            <a:noFill/>
          </a:ln>
        </p:spPr>
        <p:txBody>
          <a:bodyPr vert="horz" wrap="square" lIns="91434" tIns="45717" rIns="91434" bIns="45717" numCol="1" anchor="t" anchorCtr="0" compatLnSpc="1"/>
          <a:lstStyle/>
          <a:p>
            <a:endParaRPr lang="zh-CN" altLang="en-US"/>
          </a:p>
        </p:txBody>
      </p:sp>
      <p:sp>
        <p:nvSpPr>
          <p:cNvPr id="26" name="Oval 5"/>
          <p:cNvSpPr>
            <a:spLocks noChangeArrowheads="1"/>
          </p:cNvSpPr>
          <p:nvPr/>
        </p:nvSpPr>
        <p:spPr bwMode="auto">
          <a:xfrm>
            <a:off x="804632" y="2727435"/>
            <a:ext cx="2377858" cy="2377856"/>
          </a:xfrm>
          <a:prstGeom prst="ellipse">
            <a:avLst/>
          </a:prstGeom>
          <a:solidFill>
            <a:schemeClr val="tx1"/>
          </a:solidFill>
          <a:ln>
            <a:noFill/>
          </a:ln>
        </p:spPr>
        <p:txBody>
          <a:bodyPr vert="horz" wrap="square" lIns="91434" tIns="45717" rIns="91434" bIns="45717" numCol="1" anchor="t" anchorCtr="0" compatLnSpc="1"/>
          <a:lstStyle/>
          <a:p>
            <a:endParaRPr lang="zh-CN" altLang="en-US"/>
          </a:p>
        </p:txBody>
      </p:sp>
      <p:sp>
        <p:nvSpPr>
          <p:cNvPr id="27" name="TextBox 26"/>
          <p:cNvSpPr txBox="1"/>
          <p:nvPr/>
        </p:nvSpPr>
        <p:spPr>
          <a:xfrm>
            <a:off x="1138467" y="4240337"/>
            <a:ext cx="1755776" cy="523220"/>
          </a:xfrm>
          <a:prstGeom prst="rect">
            <a:avLst/>
          </a:prstGeom>
          <a:noFill/>
        </p:spPr>
        <p:txBody>
          <a:bodyPr wrap="square" lIns="91434" tIns="45717" rIns="91434" bIns="45717" rtlCol="0">
            <a:spAutoFit/>
          </a:bodyPr>
          <a:lstStyle/>
          <a:p>
            <a:pPr algn="ctr"/>
            <a:r>
              <a:rPr lang="zh-CN" altLang="en-US" sz="2800" b="1" dirty="0">
                <a:solidFill>
                  <a:schemeClr val="accent2"/>
                </a:solidFill>
                <a:latin typeface="+mj-ea"/>
                <a:ea typeface="+mj-ea"/>
              </a:rPr>
              <a:t>行政助理</a:t>
            </a:r>
            <a:endParaRPr lang="zh-CN" altLang="en-US" sz="2800" b="1" dirty="0">
              <a:solidFill>
                <a:schemeClr val="accent2"/>
              </a:solidFill>
              <a:latin typeface="+mj-ea"/>
              <a:ea typeface="+mj-ea"/>
            </a:endParaRPr>
          </a:p>
        </p:txBody>
      </p:sp>
      <p:sp>
        <p:nvSpPr>
          <p:cNvPr id="28" name="TextBox 27"/>
          <p:cNvSpPr txBox="1"/>
          <p:nvPr/>
        </p:nvSpPr>
        <p:spPr>
          <a:xfrm>
            <a:off x="3723812" y="1259469"/>
            <a:ext cx="3738312"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协助部门领导完成日常工作</a:t>
            </a:r>
            <a:endParaRPr lang="zh-CN" altLang="en-US" sz="2000" b="1" dirty="0">
              <a:solidFill>
                <a:schemeClr val="accent1"/>
              </a:solidFill>
              <a:latin typeface="+mj-ea"/>
              <a:ea typeface="+mj-ea"/>
            </a:endParaRPr>
          </a:p>
        </p:txBody>
      </p:sp>
      <p:sp>
        <p:nvSpPr>
          <p:cNvPr id="29" name="TextBox 28"/>
          <p:cNvSpPr txBox="1"/>
          <p:nvPr/>
        </p:nvSpPr>
        <p:spPr>
          <a:xfrm>
            <a:off x="3786216" y="1700809"/>
            <a:ext cx="7351814" cy="369326"/>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协助部门领导的资料收集、整理、打印，领导交办的其他工作。</a:t>
            </a:r>
            <a:endParaRPr lang="zh-CN" altLang="en-US" dirty="0">
              <a:solidFill>
                <a:schemeClr val="accent1"/>
              </a:solidFill>
              <a:latin typeface="+mn-ea"/>
              <a:ea typeface="+mn-ea"/>
            </a:endParaRPr>
          </a:p>
        </p:txBody>
      </p:sp>
      <p:sp>
        <p:nvSpPr>
          <p:cNvPr id="30" name="TextBox 29"/>
          <p:cNvSpPr txBox="1"/>
          <p:nvPr/>
        </p:nvSpPr>
        <p:spPr>
          <a:xfrm>
            <a:off x="3723812" y="5363925"/>
            <a:ext cx="5256583"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负责部门的网站、微信微博管理工作</a:t>
            </a:r>
            <a:endParaRPr lang="zh-CN" altLang="en-US" sz="2000" b="1" dirty="0">
              <a:solidFill>
                <a:schemeClr val="accent1"/>
              </a:solidFill>
              <a:latin typeface="+mj-ea"/>
              <a:ea typeface="+mj-ea"/>
            </a:endParaRPr>
          </a:p>
        </p:txBody>
      </p:sp>
      <p:sp>
        <p:nvSpPr>
          <p:cNvPr id="31" name="TextBox 30"/>
          <p:cNvSpPr txBox="1"/>
          <p:nvPr/>
        </p:nvSpPr>
        <p:spPr>
          <a:xfrm>
            <a:off x="3786216" y="5754194"/>
            <a:ext cx="7351814" cy="369326"/>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负责管理本部门的网站、微信微博的更新与管理工作。</a:t>
            </a:r>
            <a:endParaRPr lang="zh-CN" altLang="en-US" dirty="0">
              <a:solidFill>
                <a:schemeClr val="accent1"/>
              </a:solidFill>
              <a:latin typeface="+mn-ea"/>
              <a:ea typeface="+mn-ea"/>
            </a:endParaRPr>
          </a:p>
        </p:txBody>
      </p:sp>
      <p:sp>
        <p:nvSpPr>
          <p:cNvPr id="32" name="TextBox 31"/>
          <p:cNvSpPr txBox="1"/>
          <p:nvPr/>
        </p:nvSpPr>
        <p:spPr>
          <a:xfrm>
            <a:off x="4228779" y="3933057"/>
            <a:ext cx="4103545"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组织部分会议并记录存档</a:t>
            </a:r>
            <a:endParaRPr lang="zh-CN" altLang="en-US" sz="2000" b="1" dirty="0">
              <a:solidFill>
                <a:schemeClr val="accent1"/>
              </a:solidFill>
              <a:latin typeface="+mj-ea"/>
              <a:ea typeface="+mj-ea"/>
            </a:endParaRPr>
          </a:p>
        </p:txBody>
      </p:sp>
      <p:sp>
        <p:nvSpPr>
          <p:cNvPr id="33" name="TextBox 32"/>
          <p:cNvSpPr txBox="1"/>
          <p:nvPr/>
        </p:nvSpPr>
        <p:spPr>
          <a:xfrm>
            <a:off x="4291184" y="4323326"/>
            <a:ext cx="6846847" cy="646325"/>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组织通知部门会议，打印会议材料，并对每次会做会议记录，整理会议纪要。</a:t>
            </a:r>
            <a:endParaRPr lang="zh-CN" altLang="en-US" dirty="0">
              <a:solidFill>
                <a:schemeClr val="accent1"/>
              </a:solidFill>
              <a:latin typeface="+mn-ea"/>
              <a:ea typeface="+mn-ea"/>
            </a:endParaRPr>
          </a:p>
        </p:txBody>
      </p:sp>
      <p:sp>
        <p:nvSpPr>
          <p:cNvPr id="34" name="TextBox 33"/>
          <p:cNvSpPr txBox="1"/>
          <p:nvPr/>
        </p:nvSpPr>
        <p:spPr>
          <a:xfrm>
            <a:off x="4228779" y="2500042"/>
            <a:ext cx="3959529" cy="400103"/>
          </a:xfrm>
          <a:prstGeom prst="rect">
            <a:avLst/>
          </a:prstGeom>
          <a:noFill/>
        </p:spPr>
        <p:txBody>
          <a:bodyPr wrap="square" lIns="91434" tIns="45717" rIns="91434" bIns="45717" rtlCol="0">
            <a:spAutoFit/>
          </a:bodyPr>
          <a:lstStyle>
            <a:defPPr>
              <a:defRPr lang="zh-CN"/>
            </a:defPPr>
            <a:lvl1pPr>
              <a:defRPr sz="2000" b="1">
                <a:solidFill>
                  <a:schemeClr val="accent1"/>
                </a:solidFill>
                <a:latin typeface="+mj-ea"/>
                <a:ea typeface="+mj-ea"/>
              </a:defRPr>
            </a:lvl1pPr>
          </a:lstStyle>
          <a:p>
            <a:r>
              <a:rPr lang="zh-CN" altLang="en-US" dirty="0"/>
              <a:t>资料室管理</a:t>
            </a:r>
            <a:endParaRPr lang="zh-CN" altLang="en-US" dirty="0"/>
          </a:p>
        </p:txBody>
      </p:sp>
      <p:sp>
        <p:nvSpPr>
          <p:cNvPr id="35" name="TextBox 34"/>
          <p:cNvSpPr txBox="1"/>
          <p:nvPr/>
        </p:nvSpPr>
        <p:spPr>
          <a:xfrm>
            <a:off x="4291184" y="2890311"/>
            <a:ext cx="7351814" cy="369326"/>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资料室的管理工作，具体资料的存档，保管，资料室的日常维护工作。</a:t>
            </a:r>
            <a:endParaRPr lang="zh-CN" altLang="en-US" dirty="0">
              <a:solidFill>
                <a:schemeClr val="accent1"/>
              </a:solidFill>
              <a:latin typeface="+mn-ea"/>
              <a:ea typeface="+mn-ea"/>
            </a:endParaRPr>
          </a:p>
        </p:txBody>
      </p:sp>
      <p:sp>
        <p:nvSpPr>
          <p:cNvPr id="36" name="Freeform 5"/>
          <p:cNvSpPr>
            <a:spLocks noEditPoints="1"/>
          </p:cNvSpPr>
          <p:nvPr/>
        </p:nvSpPr>
        <p:spPr bwMode="auto">
          <a:xfrm>
            <a:off x="1529810" y="2932387"/>
            <a:ext cx="927502" cy="1176020"/>
          </a:xfrm>
          <a:custGeom>
            <a:avLst/>
            <a:gdLst>
              <a:gd name="T0" fmla="*/ 622 w 794"/>
              <a:gd name="T1" fmla="*/ 491 h 1018"/>
              <a:gd name="T2" fmla="*/ 481 w 794"/>
              <a:gd name="T3" fmla="*/ 612 h 1018"/>
              <a:gd name="T4" fmla="*/ 667 w 794"/>
              <a:gd name="T5" fmla="*/ 641 h 1018"/>
              <a:gd name="T6" fmla="*/ 672 w 794"/>
              <a:gd name="T7" fmla="*/ 487 h 1018"/>
              <a:gd name="T8" fmla="*/ 794 w 794"/>
              <a:gd name="T9" fmla="*/ 420 h 1018"/>
              <a:gd name="T10" fmla="*/ 747 w 794"/>
              <a:gd name="T11" fmla="*/ 487 h 1018"/>
              <a:gd name="T12" fmla="*/ 713 w 794"/>
              <a:gd name="T13" fmla="*/ 679 h 1018"/>
              <a:gd name="T14" fmla="*/ 631 w 794"/>
              <a:gd name="T15" fmla="*/ 709 h 1018"/>
              <a:gd name="T16" fmla="*/ 442 w 794"/>
              <a:gd name="T17" fmla="*/ 719 h 1018"/>
              <a:gd name="T18" fmla="*/ 627 w 794"/>
              <a:gd name="T19" fmla="*/ 911 h 1018"/>
              <a:gd name="T20" fmla="*/ 659 w 794"/>
              <a:gd name="T21" fmla="*/ 971 h 1018"/>
              <a:gd name="T22" fmla="*/ 565 w 794"/>
              <a:gd name="T23" fmla="*/ 971 h 1018"/>
              <a:gd name="T24" fmla="*/ 428 w 794"/>
              <a:gd name="T25" fmla="*/ 906 h 1018"/>
              <a:gd name="T26" fmla="*/ 456 w 794"/>
              <a:gd name="T27" fmla="*/ 971 h 1018"/>
              <a:gd name="T28" fmla="*/ 361 w 794"/>
              <a:gd name="T29" fmla="*/ 971 h 1018"/>
              <a:gd name="T30" fmla="*/ 381 w 794"/>
              <a:gd name="T31" fmla="*/ 905 h 1018"/>
              <a:gd name="T32" fmla="*/ 243 w 794"/>
              <a:gd name="T33" fmla="*/ 971 h 1018"/>
              <a:gd name="T34" fmla="*/ 148 w 794"/>
              <a:gd name="T35" fmla="*/ 971 h 1018"/>
              <a:gd name="T36" fmla="*/ 173 w 794"/>
              <a:gd name="T37" fmla="*/ 911 h 1018"/>
              <a:gd name="T38" fmla="*/ 346 w 794"/>
              <a:gd name="T39" fmla="*/ 719 h 1018"/>
              <a:gd name="T40" fmla="*/ 154 w 794"/>
              <a:gd name="T41" fmla="*/ 706 h 1018"/>
              <a:gd name="T42" fmla="*/ 81 w 794"/>
              <a:gd name="T43" fmla="*/ 679 h 1018"/>
              <a:gd name="T44" fmla="*/ 47 w 794"/>
              <a:gd name="T45" fmla="*/ 487 h 1018"/>
              <a:gd name="T46" fmla="*/ 0 w 794"/>
              <a:gd name="T47" fmla="*/ 420 h 1018"/>
              <a:gd name="T48" fmla="*/ 122 w 794"/>
              <a:gd name="T49" fmla="*/ 487 h 1018"/>
              <a:gd name="T50" fmla="*/ 127 w 794"/>
              <a:gd name="T51" fmla="*/ 641 h 1018"/>
              <a:gd name="T52" fmla="*/ 316 w 794"/>
              <a:gd name="T53" fmla="*/ 611 h 1018"/>
              <a:gd name="T54" fmla="*/ 168 w 794"/>
              <a:gd name="T55" fmla="*/ 491 h 1018"/>
              <a:gd name="T56" fmla="*/ 591 w 794"/>
              <a:gd name="T57" fmla="*/ 126 h 1018"/>
              <a:gd name="T58" fmla="*/ 494 w 794"/>
              <a:gd name="T59" fmla="*/ 168 h 1018"/>
              <a:gd name="T60" fmla="*/ 297 w 794"/>
              <a:gd name="T61" fmla="*/ 194 h 1018"/>
              <a:gd name="T62" fmla="*/ 287 w 794"/>
              <a:gd name="T63" fmla="*/ 273 h 1018"/>
              <a:gd name="T64" fmla="*/ 504 w 794"/>
              <a:gd name="T65" fmla="*/ 299 h 1018"/>
              <a:gd name="T66" fmla="*/ 287 w 794"/>
              <a:gd name="T67" fmla="*/ 273 h 1018"/>
              <a:gd name="T68" fmla="*/ 514 w 794"/>
              <a:gd name="T69" fmla="*/ 383 h 1018"/>
              <a:gd name="T70" fmla="*/ 277 w 794"/>
              <a:gd name="T71" fmla="*/ 4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4" h="1018">
                <a:moveTo>
                  <a:pt x="591" y="126"/>
                </a:moveTo>
                <a:cubicBezTo>
                  <a:pt x="601" y="248"/>
                  <a:pt x="611" y="370"/>
                  <a:pt x="622" y="491"/>
                </a:cubicBezTo>
                <a:cubicBezTo>
                  <a:pt x="607" y="518"/>
                  <a:pt x="550" y="536"/>
                  <a:pt x="481" y="544"/>
                </a:cubicBezTo>
                <a:lnTo>
                  <a:pt x="481" y="612"/>
                </a:lnTo>
                <a:cubicBezTo>
                  <a:pt x="548" y="619"/>
                  <a:pt x="604" y="634"/>
                  <a:pt x="624" y="657"/>
                </a:cubicBezTo>
                <a:lnTo>
                  <a:pt x="667" y="641"/>
                </a:lnTo>
                <a:lnTo>
                  <a:pt x="695" y="487"/>
                </a:lnTo>
                <a:lnTo>
                  <a:pt x="672" y="487"/>
                </a:lnTo>
                <a:lnTo>
                  <a:pt x="654" y="420"/>
                </a:lnTo>
                <a:lnTo>
                  <a:pt x="794" y="420"/>
                </a:lnTo>
                <a:lnTo>
                  <a:pt x="776" y="487"/>
                </a:lnTo>
                <a:lnTo>
                  <a:pt x="747" y="487"/>
                </a:lnTo>
                <a:lnTo>
                  <a:pt x="715" y="665"/>
                </a:lnTo>
                <a:lnTo>
                  <a:pt x="713" y="679"/>
                </a:lnTo>
                <a:lnTo>
                  <a:pt x="699" y="684"/>
                </a:lnTo>
                <a:lnTo>
                  <a:pt x="631" y="709"/>
                </a:lnTo>
                <a:lnTo>
                  <a:pt x="631" y="719"/>
                </a:lnTo>
                <a:lnTo>
                  <a:pt x="442" y="719"/>
                </a:lnTo>
                <a:lnTo>
                  <a:pt x="442" y="866"/>
                </a:lnTo>
                <a:cubicBezTo>
                  <a:pt x="504" y="871"/>
                  <a:pt x="565" y="887"/>
                  <a:pt x="627" y="911"/>
                </a:cubicBezTo>
                <a:lnTo>
                  <a:pt x="621" y="925"/>
                </a:lnTo>
                <a:cubicBezTo>
                  <a:pt x="643" y="929"/>
                  <a:pt x="659" y="948"/>
                  <a:pt x="659" y="971"/>
                </a:cubicBezTo>
                <a:cubicBezTo>
                  <a:pt x="659" y="997"/>
                  <a:pt x="638" y="1018"/>
                  <a:pt x="612" y="1018"/>
                </a:cubicBezTo>
                <a:cubicBezTo>
                  <a:pt x="586" y="1018"/>
                  <a:pt x="565" y="997"/>
                  <a:pt x="565" y="971"/>
                </a:cubicBezTo>
                <a:cubicBezTo>
                  <a:pt x="565" y="958"/>
                  <a:pt x="570" y="946"/>
                  <a:pt x="579" y="938"/>
                </a:cubicBezTo>
                <a:cubicBezTo>
                  <a:pt x="528" y="920"/>
                  <a:pt x="478" y="910"/>
                  <a:pt x="428" y="906"/>
                </a:cubicBezTo>
                <a:lnTo>
                  <a:pt x="430" y="929"/>
                </a:lnTo>
                <a:cubicBezTo>
                  <a:pt x="445" y="937"/>
                  <a:pt x="456" y="953"/>
                  <a:pt x="456" y="971"/>
                </a:cubicBezTo>
                <a:cubicBezTo>
                  <a:pt x="456" y="997"/>
                  <a:pt x="434" y="1018"/>
                  <a:pt x="408" y="1018"/>
                </a:cubicBezTo>
                <a:cubicBezTo>
                  <a:pt x="382" y="1018"/>
                  <a:pt x="361" y="997"/>
                  <a:pt x="361" y="971"/>
                </a:cubicBezTo>
                <a:cubicBezTo>
                  <a:pt x="361" y="954"/>
                  <a:pt x="370" y="940"/>
                  <a:pt x="383" y="931"/>
                </a:cubicBezTo>
                <a:lnTo>
                  <a:pt x="381" y="905"/>
                </a:lnTo>
                <a:cubicBezTo>
                  <a:pt x="330" y="907"/>
                  <a:pt x="278" y="916"/>
                  <a:pt x="226" y="935"/>
                </a:cubicBezTo>
                <a:cubicBezTo>
                  <a:pt x="236" y="943"/>
                  <a:pt x="243" y="956"/>
                  <a:pt x="243" y="971"/>
                </a:cubicBezTo>
                <a:cubicBezTo>
                  <a:pt x="243" y="997"/>
                  <a:pt x="222" y="1018"/>
                  <a:pt x="196" y="1018"/>
                </a:cubicBezTo>
                <a:cubicBezTo>
                  <a:pt x="170" y="1018"/>
                  <a:pt x="148" y="997"/>
                  <a:pt x="148" y="971"/>
                </a:cubicBezTo>
                <a:cubicBezTo>
                  <a:pt x="148" y="950"/>
                  <a:pt x="162" y="933"/>
                  <a:pt x="180" y="927"/>
                </a:cubicBezTo>
                <a:lnTo>
                  <a:pt x="173" y="911"/>
                </a:lnTo>
                <a:cubicBezTo>
                  <a:pt x="231" y="886"/>
                  <a:pt x="288" y="871"/>
                  <a:pt x="346" y="866"/>
                </a:cubicBezTo>
                <a:lnTo>
                  <a:pt x="346" y="719"/>
                </a:lnTo>
                <a:lnTo>
                  <a:pt x="154" y="719"/>
                </a:lnTo>
                <a:lnTo>
                  <a:pt x="154" y="706"/>
                </a:lnTo>
                <a:lnTo>
                  <a:pt x="95" y="684"/>
                </a:lnTo>
                <a:lnTo>
                  <a:pt x="81" y="679"/>
                </a:lnTo>
                <a:lnTo>
                  <a:pt x="78" y="665"/>
                </a:lnTo>
                <a:lnTo>
                  <a:pt x="47" y="487"/>
                </a:lnTo>
                <a:lnTo>
                  <a:pt x="17" y="487"/>
                </a:lnTo>
                <a:lnTo>
                  <a:pt x="0" y="420"/>
                </a:lnTo>
                <a:lnTo>
                  <a:pt x="139" y="420"/>
                </a:lnTo>
                <a:lnTo>
                  <a:pt x="122" y="487"/>
                </a:lnTo>
                <a:lnTo>
                  <a:pt x="99" y="487"/>
                </a:lnTo>
                <a:lnTo>
                  <a:pt x="127" y="641"/>
                </a:lnTo>
                <a:lnTo>
                  <a:pt x="163" y="654"/>
                </a:lnTo>
                <a:cubicBezTo>
                  <a:pt x="186" y="631"/>
                  <a:pt x="246" y="617"/>
                  <a:pt x="316" y="611"/>
                </a:cubicBezTo>
                <a:lnTo>
                  <a:pt x="316" y="546"/>
                </a:lnTo>
                <a:cubicBezTo>
                  <a:pt x="240" y="539"/>
                  <a:pt x="178" y="521"/>
                  <a:pt x="168" y="491"/>
                </a:cubicBezTo>
                <a:cubicBezTo>
                  <a:pt x="178" y="370"/>
                  <a:pt x="189" y="248"/>
                  <a:pt x="199" y="126"/>
                </a:cubicBezTo>
                <a:cubicBezTo>
                  <a:pt x="219" y="6"/>
                  <a:pt x="561" y="0"/>
                  <a:pt x="591" y="126"/>
                </a:cubicBezTo>
                <a:close/>
                <a:moveTo>
                  <a:pt x="297" y="168"/>
                </a:moveTo>
                <a:lnTo>
                  <a:pt x="494" y="168"/>
                </a:lnTo>
                <a:lnTo>
                  <a:pt x="494" y="194"/>
                </a:lnTo>
                <a:lnTo>
                  <a:pt x="297" y="194"/>
                </a:lnTo>
                <a:lnTo>
                  <a:pt x="297" y="168"/>
                </a:lnTo>
                <a:close/>
                <a:moveTo>
                  <a:pt x="287" y="273"/>
                </a:moveTo>
                <a:lnTo>
                  <a:pt x="504" y="273"/>
                </a:lnTo>
                <a:lnTo>
                  <a:pt x="504" y="299"/>
                </a:lnTo>
                <a:lnTo>
                  <a:pt x="287" y="299"/>
                </a:lnTo>
                <a:lnTo>
                  <a:pt x="287" y="273"/>
                </a:lnTo>
                <a:close/>
                <a:moveTo>
                  <a:pt x="277" y="383"/>
                </a:moveTo>
                <a:lnTo>
                  <a:pt x="514" y="383"/>
                </a:lnTo>
                <a:lnTo>
                  <a:pt x="514" y="409"/>
                </a:lnTo>
                <a:lnTo>
                  <a:pt x="277" y="409"/>
                </a:lnTo>
                <a:lnTo>
                  <a:pt x="277" y="383"/>
                </a:ln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37" name="TextBox 36"/>
          <p:cNvSpPr txBox="1"/>
          <p:nvPr/>
        </p:nvSpPr>
        <p:spPr>
          <a:xfrm>
            <a:off x="2967414" y="1607851"/>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微软雅黑" panose="020B0503020204020204" pitchFamily="34" charset="-122"/>
                <a:ea typeface="微软雅黑" panose="020B0503020204020204" pitchFamily="34" charset="-122"/>
              </a:rPr>
              <a:t>01</a:t>
            </a:r>
            <a:endParaRPr lang="zh-CN" altLang="en-US" sz="3200" b="1" dirty="0">
              <a:solidFill>
                <a:schemeClr val="accent2"/>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471911" y="2806030"/>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微软雅黑" panose="020B0503020204020204" pitchFamily="34" charset="-122"/>
                <a:ea typeface="微软雅黑" panose="020B0503020204020204" pitchFamily="34" charset="-122"/>
              </a:rPr>
              <a:t>02</a:t>
            </a:r>
            <a:endParaRPr lang="zh-CN" altLang="en-US" sz="3200" b="1" dirty="0">
              <a:solidFill>
                <a:schemeClr val="accent2"/>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3456145" y="4240693"/>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微软雅黑" panose="020B0503020204020204" pitchFamily="34" charset="-122"/>
                <a:ea typeface="微软雅黑" panose="020B0503020204020204" pitchFamily="34" charset="-122"/>
              </a:rPr>
              <a:t>03</a:t>
            </a:r>
            <a:endParaRPr lang="zh-CN" altLang="en-US" sz="3200" b="1" dirty="0">
              <a:solidFill>
                <a:schemeClr val="accent2"/>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951648" y="5445226"/>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微软雅黑" panose="020B0503020204020204" pitchFamily="34" charset="-122"/>
                <a:ea typeface="微软雅黑" panose="020B0503020204020204" pitchFamily="34" charset="-122"/>
              </a:rPr>
              <a:t>04</a:t>
            </a:r>
            <a:endParaRPr lang="zh-CN" altLang="en-US" sz="3200"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938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39"/>
                            </p:stCondLst>
                            <p:childTnLst>
                              <p:par>
                                <p:cTn id="25" presetID="21" presetClass="entr" presetSubtype="1"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500"/>
                                        <p:tgtEl>
                                          <p:spTgt spid="26"/>
                                        </p:tgtEl>
                                      </p:cBhvr>
                                    </p:animEffect>
                                  </p:childTnLst>
                                </p:cTn>
                              </p:par>
                            </p:childTnLst>
                          </p:cTn>
                        </p:par>
                        <p:par>
                          <p:cTn id="28" fill="hold">
                            <p:stCondLst>
                              <p:cond delay="1539"/>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anim calcmode="lin" valueType="num">
                                      <p:cBhvr>
                                        <p:cTn id="37" dur="500" fill="hold"/>
                                        <p:tgtEl>
                                          <p:spTgt spid="27"/>
                                        </p:tgtEl>
                                        <p:attrNameLst>
                                          <p:attrName>ppt_x</p:attrName>
                                        </p:attrNameLst>
                                      </p:cBhvr>
                                      <p:tavLst>
                                        <p:tav tm="0">
                                          <p:val>
                                            <p:strVal val="#ppt_x"/>
                                          </p:val>
                                        </p:tav>
                                        <p:tav tm="100000">
                                          <p:val>
                                            <p:strVal val="#ppt_x"/>
                                          </p:val>
                                        </p:tav>
                                      </p:tavLst>
                                    </p:anim>
                                    <p:anim calcmode="lin" valueType="num">
                                      <p:cBhvr>
                                        <p:cTn id="38" dur="5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2039"/>
                            </p:stCondLst>
                            <p:childTnLst>
                              <p:par>
                                <p:cTn id="40" presetID="1"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56" presetClass="path" presetSubtype="0" accel="50000" decel="50000" fill="hold" grpId="1" nodeType="withEffect">
                                  <p:stCondLst>
                                    <p:cond delay="0"/>
                                  </p:stCondLst>
                                  <p:childTnLst>
                                    <p:animMotion origin="layout" path="M 2.36113E-6 -3.33333E-6 L -0.09991 0.29653 " pathEditMode="relative" rAng="0" ptsTypes="AA">
                                      <p:cBhvr>
                                        <p:cTn id="43" dur="500" spd="-100000" fill="hold"/>
                                        <p:tgtEl>
                                          <p:spTgt spid="13"/>
                                        </p:tgtEl>
                                        <p:attrNameLst>
                                          <p:attrName>ppt_x</p:attrName>
                                          <p:attrName>ppt_y</p:attrName>
                                        </p:attrNameLst>
                                      </p:cBhvr>
                                      <p:rCtr x="-4995" y="14815"/>
                                    </p:animMotion>
                                  </p:childTnLst>
                                </p:cTn>
                              </p:par>
                              <p:par>
                                <p:cTn id="44" presetID="1" presetClass="entr" presetSubtype="0" fill="hold" grpId="0" nodeType="withEffect">
                                  <p:stCondLst>
                                    <p:cond delay="100"/>
                                  </p:stCondLst>
                                  <p:childTnLst>
                                    <p:set>
                                      <p:cBhvr>
                                        <p:cTn id="45" dur="1" fill="hold">
                                          <p:stCondLst>
                                            <p:cond delay="0"/>
                                          </p:stCondLst>
                                        </p:cTn>
                                        <p:tgtEl>
                                          <p:spTgt spid="9"/>
                                        </p:tgtEl>
                                        <p:attrNameLst>
                                          <p:attrName>style.visibility</p:attrName>
                                        </p:attrNameLst>
                                      </p:cBhvr>
                                      <p:to>
                                        <p:strVal val="visible"/>
                                      </p:to>
                                    </p:set>
                                  </p:childTnLst>
                                </p:cTn>
                              </p:par>
                              <p:par>
                                <p:cTn id="46" presetID="56" presetClass="path" presetSubtype="0" accel="50000" decel="50000" fill="hold" grpId="1" nodeType="withEffect">
                                  <p:stCondLst>
                                    <p:cond delay="100"/>
                                  </p:stCondLst>
                                  <p:childTnLst>
                                    <p:animMotion origin="layout" path="M 3.1885E-6 4.07407E-6 L -0.14219 0.12268 " pathEditMode="relative" rAng="0" ptsTypes="AA">
                                      <p:cBhvr>
                                        <p:cTn id="47" dur="500" spd="-100000" fill="hold"/>
                                        <p:tgtEl>
                                          <p:spTgt spid="9"/>
                                        </p:tgtEl>
                                        <p:attrNameLst>
                                          <p:attrName>ppt_x</p:attrName>
                                          <p:attrName>ppt_y</p:attrName>
                                        </p:attrNameLst>
                                      </p:cBhvr>
                                      <p:rCtr x="-7116" y="6134"/>
                                    </p:animMotion>
                                  </p:childTnLst>
                                </p:cTn>
                              </p:par>
                              <p:par>
                                <p:cTn id="48" presetID="1" presetClass="entr" presetSubtype="0" fill="hold" grpId="0" nodeType="withEffect">
                                  <p:stCondLst>
                                    <p:cond delay="200"/>
                                  </p:stCondLst>
                                  <p:childTnLst>
                                    <p:set>
                                      <p:cBhvr>
                                        <p:cTn id="49" dur="1" fill="hold">
                                          <p:stCondLst>
                                            <p:cond delay="0"/>
                                          </p:stCondLst>
                                        </p:cTn>
                                        <p:tgtEl>
                                          <p:spTgt spid="17"/>
                                        </p:tgtEl>
                                        <p:attrNameLst>
                                          <p:attrName>style.visibility</p:attrName>
                                        </p:attrNameLst>
                                      </p:cBhvr>
                                      <p:to>
                                        <p:strVal val="visible"/>
                                      </p:to>
                                    </p:set>
                                  </p:childTnLst>
                                </p:cTn>
                              </p:par>
                              <p:par>
                                <p:cTn id="50" presetID="56" presetClass="path" presetSubtype="0" accel="50000" decel="50000" fill="hold" grpId="1" nodeType="withEffect">
                                  <p:stCondLst>
                                    <p:cond delay="200"/>
                                  </p:stCondLst>
                                  <p:childTnLst>
                                    <p:animMotion origin="layout" path="M 3.1885E-6 4.07407E-6 L -0.14219 -0.08982 " pathEditMode="relative" rAng="0" ptsTypes="AA">
                                      <p:cBhvr>
                                        <p:cTn id="51" dur="500" spd="-100000" fill="hold"/>
                                        <p:tgtEl>
                                          <p:spTgt spid="17"/>
                                        </p:tgtEl>
                                        <p:attrNameLst>
                                          <p:attrName>ppt_x</p:attrName>
                                          <p:attrName>ppt_y</p:attrName>
                                        </p:attrNameLst>
                                      </p:cBhvr>
                                      <p:rCtr x="-7116" y="-4491"/>
                                    </p:animMotion>
                                  </p:childTnLst>
                                </p:cTn>
                              </p:par>
                              <p:par>
                                <p:cTn id="52" presetID="1" presetClass="entr" presetSubtype="0" fill="hold" grpId="0" nodeType="withEffect">
                                  <p:stCondLst>
                                    <p:cond delay="300"/>
                                  </p:stCondLst>
                                  <p:childTnLst>
                                    <p:set>
                                      <p:cBhvr>
                                        <p:cTn id="53" dur="1" fill="hold">
                                          <p:stCondLst>
                                            <p:cond delay="0"/>
                                          </p:stCondLst>
                                        </p:cTn>
                                        <p:tgtEl>
                                          <p:spTgt spid="23"/>
                                        </p:tgtEl>
                                        <p:attrNameLst>
                                          <p:attrName>style.visibility</p:attrName>
                                        </p:attrNameLst>
                                      </p:cBhvr>
                                      <p:to>
                                        <p:strVal val="visible"/>
                                      </p:to>
                                    </p:set>
                                  </p:childTnLst>
                                </p:cTn>
                              </p:par>
                              <p:par>
                                <p:cTn id="54" presetID="56" presetClass="path" presetSubtype="0" accel="50000" decel="50000" fill="hold" grpId="1" nodeType="withEffect">
                                  <p:stCondLst>
                                    <p:cond delay="300"/>
                                  </p:stCondLst>
                                  <p:childTnLst>
                                    <p:animMotion origin="layout" path="M 2.36113E-6 1.48148E-6 L -0.09991 -0.26366 " pathEditMode="relative" rAng="0" ptsTypes="AA">
                                      <p:cBhvr>
                                        <p:cTn id="55" dur="500" spd="-100000" fill="hold"/>
                                        <p:tgtEl>
                                          <p:spTgt spid="23"/>
                                        </p:tgtEl>
                                        <p:attrNameLst>
                                          <p:attrName>ppt_x</p:attrName>
                                          <p:attrName>ppt_y</p:attrName>
                                        </p:attrNameLst>
                                      </p:cBhvr>
                                      <p:rCtr x="-4995" y="-13194"/>
                                    </p:animMotion>
                                  </p:childTnLst>
                                </p:cTn>
                              </p:par>
                            </p:childTnLst>
                          </p:cTn>
                        </p:par>
                        <p:par>
                          <p:cTn id="56" fill="hold">
                            <p:stCondLst>
                              <p:cond delay="2039"/>
                            </p:stCondLst>
                            <p:childTnLst>
                              <p:par>
                                <p:cTn id="57" presetID="31"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 calcmode="lin" valueType="num">
                                      <p:cBhvr>
                                        <p:cTn id="61" dur="500" fill="hold"/>
                                        <p:tgtEl>
                                          <p:spTgt spid="37"/>
                                        </p:tgtEl>
                                        <p:attrNameLst>
                                          <p:attrName>style.rotation</p:attrName>
                                        </p:attrNameLst>
                                      </p:cBhvr>
                                      <p:tavLst>
                                        <p:tav tm="0">
                                          <p:val>
                                            <p:fltVal val="90"/>
                                          </p:val>
                                        </p:tav>
                                        <p:tav tm="100000">
                                          <p:val>
                                            <p:fltVal val="0"/>
                                          </p:val>
                                        </p:tav>
                                      </p:tavLst>
                                    </p:anim>
                                    <p:animEffect transition="in" filter="fade">
                                      <p:cBhvr>
                                        <p:cTn id="62" dur="500"/>
                                        <p:tgtEl>
                                          <p:spTgt spid="37"/>
                                        </p:tgtEl>
                                      </p:cBhvr>
                                    </p:animEffect>
                                  </p:childTnLst>
                                </p:cTn>
                              </p:par>
                            </p:childTnLst>
                          </p:cTn>
                        </p:par>
                        <p:par>
                          <p:cTn id="63" fill="hold">
                            <p:stCondLst>
                              <p:cond delay="2539"/>
                            </p:stCondLst>
                            <p:childTnLst>
                              <p:par>
                                <p:cTn id="64" presetID="22" presetClass="entr" presetSubtype="8"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500"/>
                                        <p:tgtEl>
                                          <p:spTgt spid="28"/>
                                        </p:tgtEl>
                                      </p:cBhvr>
                                    </p:animEffect>
                                  </p:childTnLst>
                                </p:cTn>
                              </p:par>
                            </p:childTnLst>
                          </p:cTn>
                        </p:par>
                        <p:par>
                          <p:cTn id="67" fill="hold">
                            <p:stCondLst>
                              <p:cond delay="3039"/>
                            </p:stCondLst>
                            <p:childTnLst>
                              <p:par>
                                <p:cTn id="68" presetID="22" presetClass="entr" presetSubtype="1"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childTnLst>
                          </p:cTn>
                        </p:par>
                        <p:par>
                          <p:cTn id="71" fill="hold">
                            <p:stCondLst>
                              <p:cond delay="3539"/>
                            </p:stCondLst>
                            <p:childTnLst>
                              <p:par>
                                <p:cTn id="72" presetID="31"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 calcmode="lin" valueType="num">
                                      <p:cBhvr>
                                        <p:cTn id="76" dur="500" fill="hold"/>
                                        <p:tgtEl>
                                          <p:spTgt spid="39"/>
                                        </p:tgtEl>
                                        <p:attrNameLst>
                                          <p:attrName>style.rotation</p:attrName>
                                        </p:attrNameLst>
                                      </p:cBhvr>
                                      <p:tavLst>
                                        <p:tav tm="0">
                                          <p:val>
                                            <p:fltVal val="90"/>
                                          </p:val>
                                        </p:tav>
                                        <p:tav tm="100000">
                                          <p:val>
                                            <p:fltVal val="0"/>
                                          </p:val>
                                        </p:tav>
                                      </p:tavLst>
                                    </p:anim>
                                    <p:animEffect transition="in" filter="fade">
                                      <p:cBhvr>
                                        <p:cTn id="77" dur="500"/>
                                        <p:tgtEl>
                                          <p:spTgt spid="39"/>
                                        </p:tgtEl>
                                      </p:cBhvr>
                                    </p:animEffect>
                                  </p:childTnLst>
                                </p:cTn>
                              </p:par>
                            </p:childTnLst>
                          </p:cTn>
                        </p:par>
                        <p:par>
                          <p:cTn id="78" fill="hold">
                            <p:stCondLst>
                              <p:cond delay="4039"/>
                            </p:stCondLst>
                            <p:childTnLst>
                              <p:par>
                                <p:cTn id="79" presetID="22" presetClass="entr" presetSubtype="8"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childTnLst>
                          </p:cTn>
                        </p:par>
                        <p:par>
                          <p:cTn id="82" fill="hold">
                            <p:stCondLst>
                              <p:cond delay="4539"/>
                            </p:stCondLst>
                            <p:childTnLst>
                              <p:par>
                                <p:cTn id="83" presetID="22" presetClass="entr" presetSubtype="1"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up)">
                                      <p:cBhvr>
                                        <p:cTn id="85" dur="500"/>
                                        <p:tgtEl>
                                          <p:spTgt spid="35"/>
                                        </p:tgtEl>
                                      </p:cBhvr>
                                    </p:animEffect>
                                  </p:childTnLst>
                                </p:cTn>
                              </p:par>
                            </p:childTnLst>
                          </p:cTn>
                        </p:par>
                        <p:par>
                          <p:cTn id="86" fill="hold">
                            <p:stCondLst>
                              <p:cond delay="5039"/>
                            </p:stCondLst>
                            <p:childTnLst>
                              <p:par>
                                <p:cTn id="87" presetID="31" presetClass="entr" presetSubtype="0"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500" fill="hold"/>
                                        <p:tgtEl>
                                          <p:spTgt spid="40"/>
                                        </p:tgtEl>
                                        <p:attrNameLst>
                                          <p:attrName>ppt_w</p:attrName>
                                        </p:attrNameLst>
                                      </p:cBhvr>
                                      <p:tavLst>
                                        <p:tav tm="0">
                                          <p:val>
                                            <p:fltVal val="0"/>
                                          </p:val>
                                        </p:tav>
                                        <p:tav tm="100000">
                                          <p:val>
                                            <p:strVal val="#ppt_w"/>
                                          </p:val>
                                        </p:tav>
                                      </p:tavLst>
                                    </p:anim>
                                    <p:anim calcmode="lin" valueType="num">
                                      <p:cBhvr>
                                        <p:cTn id="90" dur="500" fill="hold"/>
                                        <p:tgtEl>
                                          <p:spTgt spid="40"/>
                                        </p:tgtEl>
                                        <p:attrNameLst>
                                          <p:attrName>ppt_h</p:attrName>
                                        </p:attrNameLst>
                                      </p:cBhvr>
                                      <p:tavLst>
                                        <p:tav tm="0">
                                          <p:val>
                                            <p:fltVal val="0"/>
                                          </p:val>
                                        </p:tav>
                                        <p:tav tm="100000">
                                          <p:val>
                                            <p:strVal val="#ppt_h"/>
                                          </p:val>
                                        </p:tav>
                                      </p:tavLst>
                                    </p:anim>
                                    <p:anim calcmode="lin" valueType="num">
                                      <p:cBhvr>
                                        <p:cTn id="91" dur="500" fill="hold"/>
                                        <p:tgtEl>
                                          <p:spTgt spid="40"/>
                                        </p:tgtEl>
                                        <p:attrNameLst>
                                          <p:attrName>style.rotation</p:attrName>
                                        </p:attrNameLst>
                                      </p:cBhvr>
                                      <p:tavLst>
                                        <p:tav tm="0">
                                          <p:val>
                                            <p:fltVal val="90"/>
                                          </p:val>
                                        </p:tav>
                                        <p:tav tm="100000">
                                          <p:val>
                                            <p:fltVal val="0"/>
                                          </p:val>
                                        </p:tav>
                                      </p:tavLst>
                                    </p:anim>
                                    <p:animEffect transition="in" filter="fade">
                                      <p:cBhvr>
                                        <p:cTn id="92" dur="500"/>
                                        <p:tgtEl>
                                          <p:spTgt spid="40"/>
                                        </p:tgtEl>
                                      </p:cBhvr>
                                    </p:animEffect>
                                  </p:childTnLst>
                                </p:cTn>
                              </p:par>
                            </p:childTnLst>
                          </p:cTn>
                        </p:par>
                        <p:par>
                          <p:cTn id="93" fill="hold">
                            <p:stCondLst>
                              <p:cond delay="5539"/>
                            </p:stCondLst>
                            <p:childTnLst>
                              <p:par>
                                <p:cTn id="94" presetID="2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par>
                          <p:cTn id="97" fill="hold">
                            <p:stCondLst>
                              <p:cond delay="6039"/>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6539"/>
                            </p:stCondLst>
                            <p:childTnLst>
                              <p:par>
                                <p:cTn id="102" presetID="31" presetClass="entr" presetSubtype="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 calcmode="lin" valueType="num">
                                      <p:cBhvr>
                                        <p:cTn id="104" dur="500" fill="hold"/>
                                        <p:tgtEl>
                                          <p:spTgt spid="41"/>
                                        </p:tgtEl>
                                        <p:attrNameLst>
                                          <p:attrName>ppt_w</p:attrName>
                                        </p:attrNameLst>
                                      </p:cBhvr>
                                      <p:tavLst>
                                        <p:tav tm="0">
                                          <p:val>
                                            <p:fltVal val="0"/>
                                          </p:val>
                                        </p:tav>
                                        <p:tav tm="100000">
                                          <p:val>
                                            <p:strVal val="#ppt_w"/>
                                          </p:val>
                                        </p:tav>
                                      </p:tavLst>
                                    </p:anim>
                                    <p:anim calcmode="lin" valueType="num">
                                      <p:cBhvr>
                                        <p:cTn id="105" dur="500" fill="hold"/>
                                        <p:tgtEl>
                                          <p:spTgt spid="41"/>
                                        </p:tgtEl>
                                        <p:attrNameLst>
                                          <p:attrName>ppt_h</p:attrName>
                                        </p:attrNameLst>
                                      </p:cBhvr>
                                      <p:tavLst>
                                        <p:tav tm="0">
                                          <p:val>
                                            <p:fltVal val="0"/>
                                          </p:val>
                                        </p:tav>
                                        <p:tav tm="100000">
                                          <p:val>
                                            <p:strVal val="#ppt_h"/>
                                          </p:val>
                                        </p:tav>
                                      </p:tavLst>
                                    </p:anim>
                                    <p:anim calcmode="lin" valueType="num">
                                      <p:cBhvr>
                                        <p:cTn id="106" dur="500" fill="hold"/>
                                        <p:tgtEl>
                                          <p:spTgt spid="41"/>
                                        </p:tgtEl>
                                        <p:attrNameLst>
                                          <p:attrName>style.rotation</p:attrName>
                                        </p:attrNameLst>
                                      </p:cBhvr>
                                      <p:tavLst>
                                        <p:tav tm="0">
                                          <p:val>
                                            <p:fltVal val="90"/>
                                          </p:val>
                                        </p:tav>
                                        <p:tav tm="100000">
                                          <p:val>
                                            <p:fltVal val="0"/>
                                          </p:val>
                                        </p:tav>
                                      </p:tavLst>
                                    </p:anim>
                                    <p:animEffect transition="in" filter="fade">
                                      <p:cBhvr>
                                        <p:cTn id="107" dur="500"/>
                                        <p:tgtEl>
                                          <p:spTgt spid="41"/>
                                        </p:tgtEl>
                                      </p:cBhvr>
                                    </p:animEffect>
                                  </p:childTnLst>
                                </p:cTn>
                              </p:par>
                            </p:childTnLst>
                          </p:cTn>
                        </p:par>
                        <p:par>
                          <p:cTn id="108" fill="hold">
                            <p:stCondLst>
                              <p:cond delay="7039"/>
                            </p:stCondLst>
                            <p:childTnLst>
                              <p:par>
                                <p:cTn id="109" presetID="22" presetClass="entr" presetSubtype="8" fill="hold" grpId="0" nodeType="after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wipe(left)">
                                      <p:cBhvr>
                                        <p:cTn id="111" dur="500"/>
                                        <p:tgtEl>
                                          <p:spTgt spid="30"/>
                                        </p:tgtEl>
                                      </p:cBhvr>
                                    </p:animEffect>
                                  </p:childTnLst>
                                </p:cTn>
                              </p:par>
                            </p:childTnLst>
                          </p:cTn>
                        </p:par>
                        <p:par>
                          <p:cTn id="112" fill="hold">
                            <p:stCondLst>
                              <p:cond delay="7539"/>
                            </p:stCondLst>
                            <p:childTnLst>
                              <p:par>
                                <p:cTn id="113" presetID="22" presetClass="entr" presetSubtype="1"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wipe(up)">
                                      <p:cBhvr>
                                        <p:cTn id="1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9" grpId="1" animBg="1"/>
      <p:bldP spid="13" grpId="0" animBg="1"/>
      <p:bldP spid="13" grpId="1" animBg="1"/>
      <p:bldP spid="17" grpId="0" animBg="1"/>
      <p:bldP spid="17" grpId="1" animBg="1"/>
      <p:bldP spid="23" grpId="0" animBg="1"/>
      <p:bldP spid="23" grpId="1" animBg="1"/>
      <p:bldP spid="26" grpId="0" animBg="1"/>
      <p:bldP spid="27" grpId="0"/>
      <p:bldP spid="28" grpId="0"/>
      <p:bldP spid="29" grpId="0"/>
      <p:bldP spid="30" grpId="0"/>
      <p:bldP spid="31" grpId="0"/>
      <p:bldP spid="32" grpId="0"/>
      <p:bldP spid="33" grpId="0"/>
      <p:bldP spid="34" grpId="0"/>
      <p:bldP spid="35" grpId="0"/>
      <p:bldP spid="36" grpId="0" animBg="1"/>
      <p:bldP spid="37"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工作完成情况</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8" name="Freeform 5"/>
          <p:cNvSpPr/>
          <p:nvPr/>
        </p:nvSpPr>
        <p:spPr bwMode="auto">
          <a:xfrm>
            <a:off x="1187451" y="1412778"/>
            <a:ext cx="304800"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9" name="Freeform 6"/>
          <p:cNvSpPr/>
          <p:nvPr/>
        </p:nvSpPr>
        <p:spPr bwMode="auto">
          <a:xfrm>
            <a:off x="1187451" y="1892202"/>
            <a:ext cx="304800" cy="3830639"/>
          </a:xfrm>
          <a:custGeom>
            <a:avLst/>
            <a:gdLst>
              <a:gd name="T0" fmla="*/ 175 w 351"/>
              <a:gd name="T1" fmla="*/ 0 h 4397"/>
              <a:gd name="T2" fmla="*/ 175 w 351"/>
              <a:gd name="T3" fmla="*/ 0 h 4397"/>
              <a:gd name="T4" fmla="*/ 351 w 351"/>
              <a:gd name="T5" fmla="*/ 143 h 4397"/>
              <a:gd name="T6" fmla="*/ 351 w 351"/>
              <a:gd name="T7" fmla="*/ 4254 h 4397"/>
              <a:gd name="T8" fmla="*/ 175 w 351"/>
              <a:gd name="T9" fmla="*/ 4397 h 4397"/>
              <a:gd name="T10" fmla="*/ 175 w 351"/>
              <a:gd name="T11" fmla="*/ 4397 h 4397"/>
              <a:gd name="T12" fmla="*/ 0 w 351"/>
              <a:gd name="T13" fmla="*/ 4254 h 4397"/>
              <a:gd name="T14" fmla="*/ 0 w 351"/>
              <a:gd name="T15" fmla="*/ 143 h 4397"/>
              <a:gd name="T16" fmla="*/ 175 w 351"/>
              <a:gd name="T17" fmla="*/ 0 h 4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397">
                <a:moveTo>
                  <a:pt x="175" y="0"/>
                </a:moveTo>
                <a:lnTo>
                  <a:pt x="175" y="0"/>
                </a:lnTo>
                <a:cubicBezTo>
                  <a:pt x="272" y="0"/>
                  <a:pt x="351" y="64"/>
                  <a:pt x="351" y="143"/>
                </a:cubicBezTo>
                <a:lnTo>
                  <a:pt x="351" y="4254"/>
                </a:lnTo>
                <a:cubicBezTo>
                  <a:pt x="351" y="4332"/>
                  <a:pt x="272" y="4397"/>
                  <a:pt x="175" y="4397"/>
                </a:cubicBezTo>
                <a:lnTo>
                  <a:pt x="175" y="4397"/>
                </a:lnTo>
                <a:cubicBezTo>
                  <a:pt x="79" y="4397"/>
                  <a:pt x="0" y="4332"/>
                  <a:pt x="0" y="4254"/>
                </a:cubicBezTo>
                <a:lnTo>
                  <a:pt x="0" y="143"/>
                </a:lnTo>
                <a:cubicBezTo>
                  <a:pt x="0" y="64"/>
                  <a:pt x="79" y="0"/>
                  <a:pt x="175" y="0"/>
                </a:cubicBezTo>
                <a:close/>
              </a:path>
            </a:pathLst>
          </a:custGeom>
          <a:solidFill>
            <a:srgbClr val="00A3A6"/>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0" name="Oval 7"/>
          <p:cNvSpPr>
            <a:spLocks noChangeArrowheads="1"/>
          </p:cNvSpPr>
          <p:nvPr/>
        </p:nvSpPr>
        <p:spPr bwMode="auto">
          <a:xfrm>
            <a:off x="1057276" y="5354539"/>
            <a:ext cx="585787" cy="585788"/>
          </a:xfrm>
          <a:prstGeom prst="ellipse">
            <a:avLst/>
          </a:prstGeom>
          <a:solidFill>
            <a:srgbClr val="00A3A6"/>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1" name="Freeform 8"/>
          <p:cNvSpPr/>
          <p:nvPr/>
        </p:nvSpPr>
        <p:spPr bwMode="auto">
          <a:xfrm>
            <a:off x="2362374" y="1412778"/>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2" name="Freeform 9"/>
          <p:cNvSpPr/>
          <p:nvPr/>
        </p:nvSpPr>
        <p:spPr bwMode="auto">
          <a:xfrm>
            <a:off x="2362374" y="2389090"/>
            <a:ext cx="306388" cy="3333751"/>
          </a:xfrm>
          <a:custGeom>
            <a:avLst/>
            <a:gdLst>
              <a:gd name="T0" fmla="*/ 175 w 351"/>
              <a:gd name="T1" fmla="*/ 0 h 3828"/>
              <a:gd name="T2" fmla="*/ 175 w 351"/>
              <a:gd name="T3" fmla="*/ 0 h 3828"/>
              <a:gd name="T4" fmla="*/ 351 w 351"/>
              <a:gd name="T5" fmla="*/ 124 h 3828"/>
              <a:gd name="T6" fmla="*/ 351 w 351"/>
              <a:gd name="T7" fmla="*/ 3703 h 3828"/>
              <a:gd name="T8" fmla="*/ 175 w 351"/>
              <a:gd name="T9" fmla="*/ 3828 h 3828"/>
              <a:gd name="T10" fmla="*/ 175 w 351"/>
              <a:gd name="T11" fmla="*/ 3828 h 3828"/>
              <a:gd name="T12" fmla="*/ 0 w 351"/>
              <a:gd name="T13" fmla="*/ 3703 h 3828"/>
              <a:gd name="T14" fmla="*/ 0 w 351"/>
              <a:gd name="T15" fmla="*/ 124 h 3828"/>
              <a:gd name="T16" fmla="*/ 175 w 351"/>
              <a:gd name="T17" fmla="*/ 0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3828">
                <a:moveTo>
                  <a:pt x="175" y="0"/>
                </a:moveTo>
                <a:lnTo>
                  <a:pt x="175" y="0"/>
                </a:lnTo>
                <a:cubicBezTo>
                  <a:pt x="272" y="0"/>
                  <a:pt x="351" y="56"/>
                  <a:pt x="351" y="124"/>
                </a:cubicBezTo>
                <a:lnTo>
                  <a:pt x="351" y="3703"/>
                </a:lnTo>
                <a:cubicBezTo>
                  <a:pt x="351" y="3772"/>
                  <a:pt x="272" y="3828"/>
                  <a:pt x="175" y="3828"/>
                </a:cubicBezTo>
                <a:lnTo>
                  <a:pt x="175" y="3828"/>
                </a:lnTo>
                <a:cubicBezTo>
                  <a:pt x="79" y="3828"/>
                  <a:pt x="0" y="3772"/>
                  <a:pt x="0" y="3703"/>
                </a:cubicBezTo>
                <a:lnTo>
                  <a:pt x="0" y="124"/>
                </a:lnTo>
                <a:cubicBezTo>
                  <a:pt x="0" y="56"/>
                  <a:pt x="79" y="0"/>
                  <a:pt x="175" y="0"/>
                </a:cubicBezTo>
                <a:close/>
              </a:path>
            </a:pathLst>
          </a:custGeom>
          <a:solidFill>
            <a:srgbClr val="93CA38"/>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3" name="Oval 10"/>
          <p:cNvSpPr>
            <a:spLocks noChangeArrowheads="1"/>
          </p:cNvSpPr>
          <p:nvPr/>
        </p:nvSpPr>
        <p:spPr bwMode="auto">
          <a:xfrm>
            <a:off x="2232199" y="5354539"/>
            <a:ext cx="585787" cy="585788"/>
          </a:xfrm>
          <a:prstGeom prst="ellipse">
            <a:avLst/>
          </a:prstGeom>
          <a:solidFill>
            <a:srgbClr val="93CA38"/>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4" name="Freeform 11"/>
          <p:cNvSpPr/>
          <p:nvPr/>
        </p:nvSpPr>
        <p:spPr bwMode="auto">
          <a:xfrm>
            <a:off x="3463082" y="1412778"/>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5" name="Freeform 12"/>
          <p:cNvSpPr/>
          <p:nvPr/>
        </p:nvSpPr>
        <p:spPr bwMode="auto">
          <a:xfrm>
            <a:off x="3463082" y="1590576"/>
            <a:ext cx="306388" cy="4132263"/>
          </a:xfrm>
          <a:custGeom>
            <a:avLst/>
            <a:gdLst>
              <a:gd name="T0" fmla="*/ 175 w 351"/>
              <a:gd name="T1" fmla="*/ 0 h 4744"/>
              <a:gd name="T2" fmla="*/ 175 w 351"/>
              <a:gd name="T3" fmla="*/ 0 h 4744"/>
              <a:gd name="T4" fmla="*/ 351 w 351"/>
              <a:gd name="T5" fmla="*/ 154 h 4744"/>
              <a:gd name="T6" fmla="*/ 351 w 351"/>
              <a:gd name="T7" fmla="*/ 4589 h 4744"/>
              <a:gd name="T8" fmla="*/ 175 w 351"/>
              <a:gd name="T9" fmla="*/ 4744 h 4744"/>
              <a:gd name="T10" fmla="*/ 175 w 351"/>
              <a:gd name="T11" fmla="*/ 4744 h 4744"/>
              <a:gd name="T12" fmla="*/ 0 w 351"/>
              <a:gd name="T13" fmla="*/ 4589 h 4744"/>
              <a:gd name="T14" fmla="*/ 0 w 351"/>
              <a:gd name="T15" fmla="*/ 154 h 4744"/>
              <a:gd name="T16" fmla="*/ 175 w 351"/>
              <a:gd name="T17" fmla="*/ 0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744">
                <a:moveTo>
                  <a:pt x="175" y="0"/>
                </a:moveTo>
                <a:lnTo>
                  <a:pt x="175" y="0"/>
                </a:lnTo>
                <a:cubicBezTo>
                  <a:pt x="272" y="0"/>
                  <a:pt x="351" y="69"/>
                  <a:pt x="351" y="154"/>
                </a:cubicBezTo>
                <a:lnTo>
                  <a:pt x="351" y="4589"/>
                </a:lnTo>
                <a:cubicBezTo>
                  <a:pt x="351" y="4674"/>
                  <a:pt x="272" y="4744"/>
                  <a:pt x="175" y="4744"/>
                </a:cubicBezTo>
                <a:lnTo>
                  <a:pt x="175" y="4744"/>
                </a:lnTo>
                <a:cubicBezTo>
                  <a:pt x="79" y="4744"/>
                  <a:pt x="0" y="4674"/>
                  <a:pt x="0" y="4589"/>
                </a:cubicBezTo>
                <a:lnTo>
                  <a:pt x="0" y="154"/>
                </a:lnTo>
                <a:cubicBezTo>
                  <a:pt x="0" y="69"/>
                  <a:pt x="79" y="0"/>
                  <a:pt x="175" y="0"/>
                </a:cubicBezTo>
                <a:close/>
              </a:path>
            </a:pathLst>
          </a:custGeom>
          <a:solidFill>
            <a:srgbClr val="F4BF00"/>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6" name="Oval 13"/>
          <p:cNvSpPr>
            <a:spLocks noChangeArrowheads="1"/>
          </p:cNvSpPr>
          <p:nvPr/>
        </p:nvSpPr>
        <p:spPr bwMode="auto">
          <a:xfrm>
            <a:off x="3332908" y="5354539"/>
            <a:ext cx="585787" cy="585788"/>
          </a:xfrm>
          <a:prstGeom prst="ellipse">
            <a:avLst/>
          </a:prstGeom>
          <a:solidFill>
            <a:srgbClr val="F4BF00"/>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7" name="Freeform 14"/>
          <p:cNvSpPr/>
          <p:nvPr/>
        </p:nvSpPr>
        <p:spPr bwMode="auto">
          <a:xfrm>
            <a:off x="4705077" y="1412778"/>
            <a:ext cx="306388" cy="4310063"/>
          </a:xfrm>
          <a:custGeom>
            <a:avLst/>
            <a:gdLst>
              <a:gd name="T0" fmla="*/ 176 w 352"/>
              <a:gd name="T1" fmla="*/ 0 h 4948"/>
              <a:gd name="T2" fmla="*/ 176 w 352"/>
              <a:gd name="T3" fmla="*/ 0 h 4948"/>
              <a:gd name="T4" fmla="*/ 352 w 352"/>
              <a:gd name="T5" fmla="*/ 176 h 4948"/>
              <a:gd name="T6" fmla="*/ 352 w 352"/>
              <a:gd name="T7" fmla="*/ 4772 h 4948"/>
              <a:gd name="T8" fmla="*/ 176 w 352"/>
              <a:gd name="T9" fmla="*/ 4948 h 4948"/>
              <a:gd name="T10" fmla="*/ 176 w 352"/>
              <a:gd name="T11" fmla="*/ 4948 h 4948"/>
              <a:gd name="T12" fmla="*/ 0 w 352"/>
              <a:gd name="T13" fmla="*/ 4772 h 4948"/>
              <a:gd name="T14" fmla="*/ 0 w 352"/>
              <a:gd name="T15" fmla="*/ 176 h 4948"/>
              <a:gd name="T16" fmla="*/ 176 w 352"/>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948">
                <a:moveTo>
                  <a:pt x="176" y="0"/>
                </a:moveTo>
                <a:lnTo>
                  <a:pt x="176" y="0"/>
                </a:lnTo>
                <a:cubicBezTo>
                  <a:pt x="273" y="0"/>
                  <a:pt x="352" y="79"/>
                  <a:pt x="352" y="176"/>
                </a:cubicBezTo>
                <a:lnTo>
                  <a:pt x="352" y="4772"/>
                </a:lnTo>
                <a:cubicBezTo>
                  <a:pt x="352" y="4869"/>
                  <a:pt x="273" y="4948"/>
                  <a:pt x="176" y="4948"/>
                </a:cubicBezTo>
                <a:lnTo>
                  <a:pt x="176" y="4948"/>
                </a:lnTo>
                <a:cubicBezTo>
                  <a:pt x="79" y="4948"/>
                  <a:pt x="0" y="4869"/>
                  <a:pt x="0" y="4772"/>
                </a:cubicBezTo>
                <a:lnTo>
                  <a:pt x="0" y="176"/>
                </a:lnTo>
                <a:cubicBezTo>
                  <a:pt x="0" y="79"/>
                  <a:pt x="79" y="0"/>
                  <a:pt x="176" y="0"/>
                </a:cubicBezTo>
                <a:close/>
              </a:path>
            </a:pathLst>
          </a:custGeom>
          <a:solidFill>
            <a:srgbClr val="C1C0C3"/>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8" name="Freeform 15"/>
          <p:cNvSpPr/>
          <p:nvPr/>
        </p:nvSpPr>
        <p:spPr bwMode="auto">
          <a:xfrm>
            <a:off x="4705077" y="2060850"/>
            <a:ext cx="306388" cy="3661991"/>
          </a:xfrm>
          <a:custGeom>
            <a:avLst/>
            <a:gdLst>
              <a:gd name="T0" fmla="*/ 176 w 352"/>
              <a:gd name="T1" fmla="*/ 0 h 4581"/>
              <a:gd name="T2" fmla="*/ 176 w 352"/>
              <a:gd name="T3" fmla="*/ 0 h 4581"/>
              <a:gd name="T4" fmla="*/ 352 w 352"/>
              <a:gd name="T5" fmla="*/ 149 h 4581"/>
              <a:gd name="T6" fmla="*/ 352 w 352"/>
              <a:gd name="T7" fmla="*/ 4432 h 4581"/>
              <a:gd name="T8" fmla="*/ 176 w 352"/>
              <a:gd name="T9" fmla="*/ 4581 h 4581"/>
              <a:gd name="T10" fmla="*/ 176 w 352"/>
              <a:gd name="T11" fmla="*/ 4581 h 4581"/>
              <a:gd name="T12" fmla="*/ 0 w 352"/>
              <a:gd name="T13" fmla="*/ 4432 h 4581"/>
              <a:gd name="T14" fmla="*/ 0 w 352"/>
              <a:gd name="T15" fmla="*/ 149 h 4581"/>
              <a:gd name="T16" fmla="*/ 176 w 352"/>
              <a:gd name="T17" fmla="*/ 0 h 4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581">
                <a:moveTo>
                  <a:pt x="176" y="0"/>
                </a:moveTo>
                <a:lnTo>
                  <a:pt x="176" y="0"/>
                </a:lnTo>
                <a:cubicBezTo>
                  <a:pt x="273" y="0"/>
                  <a:pt x="352" y="67"/>
                  <a:pt x="352" y="149"/>
                </a:cubicBezTo>
                <a:lnTo>
                  <a:pt x="352" y="4432"/>
                </a:lnTo>
                <a:cubicBezTo>
                  <a:pt x="352" y="4514"/>
                  <a:pt x="273" y="4581"/>
                  <a:pt x="176" y="4581"/>
                </a:cubicBezTo>
                <a:lnTo>
                  <a:pt x="176" y="4581"/>
                </a:lnTo>
                <a:cubicBezTo>
                  <a:pt x="79" y="4581"/>
                  <a:pt x="0" y="4514"/>
                  <a:pt x="0" y="4432"/>
                </a:cubicBezTo>
                <a:lnTo>
                  <a:pt x="0" y="149"/>
                </a:lnTo>
                <a:cubicBezTo>
                  <a:pt x="0" y="67"/>
                  <a:pt x="79" y="0"/>
                  <a:pt x="176" y="0"/>
                </a:cubicBezTo>
                <a:close/>
              </a:path>
            </a:pathLst>
          </a:custGeom>
          <a:solidFill>
            <a:srgbClr val="ED7200"/>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9" name="Oval 16"/>
          <p:cNvSpPr>
            <a:spLocks noChangeArrowheads="1"/>
          </p:cNvSpPr>
          <p:nvPr/>
        </p:nvSpPr>
        <p:spPr bwMode="auto">
          <a:xfrm>
            <a:off x="4576491" y="5354539"/>
            <a:ext cx="585787" cy="585788"/>
          </a:xfrm>
          <a:prstGeom prst="ellipse">
            <a:avLst/>
          </a:prstGeom>
          <a:solidFill>
            <a:srgbClr val="ED7200"/>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20" name="TextBox 19"/>
          <p:cNvSpPr txBox="1"/>
          <p:nvPr/>
        </p:nvSpPr>
        <p:spPr>
          <a:xfrm>
            <a:off x="824594" y="6012578"/>
            <a:ext cx="1025316" cy="584775"/>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j-ea"/>
                <a:ea typeface="+mj-ea"/>
              </a:rPr>
              <a:t>协助领导工作</a:t>
            </a:r>
            <a:endParaRPr lang="zh-CN" altLang="en-US" sz="1600" dirty="0">
              <a:solidFill>
                <a:schemeClr val="accent1"/>
              </a:solidFill>
              <a:latin typeface="+mj-ea"/>
              <a:ea typeface="+mj-ea"/>
            </a:endParaRPr>
          </a:p>
        </p:txBody>
      </p:sp>
      <p:sp>
        <p:nvSpPr>
          <p:cNvPr id="22" name="TextBox 21"/>
          <p:cNvSpPr txBox="1"/>
          <p:nvPr/>
        </p:nvSpPr>
        <p:spPr>
          <a:xfrm>
            <a:off x="2007007" y="6012578"/>
            <a:ext cx="1025316" cy="584775"/>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j-ea"/>
                <a:ea typeface="+mj-ea"/>
              </a:rPr>
              <a:t>网站微信管理</a:t>
            </a:r>
            <a:endParaRPr lang="zh-CN" altLang="en-US" sz="1600" dirty="0">
              <a:solidFill>
                <a:schemeClr val="accent1"/>
              </a:solidFill>
              <a:latin typeface="+mj-ea"/>
              <a:ea typeface="+mj-ea"/>
            </a:endParaRPr>
          </a:p>
        </p:txBody>
      </p:sp>
      <p:sp>
        <p:nvSpPr>
          <p:cNvPr id="23" name="TextBox 22"/>
          <p:cNvSpPr txBox="1"/>
          <p:nvPr/>
        </p:nvSpPr>
        <p:spPr>
          <a:xfrm>
            <a:off x="3157890" y="6012577"/>
            <a:ext cx="1025316" cy="338555"/>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j-ea"/>
                <a:ea typeface="+mj-ea"/>
              </a:rPr>
              <a:t>会议组织</a:t>
            </a:r>
            <a:endParaRPr lang="zh-CN" altLang="en-US" sz="1600" dirty="0">
              <a:solidFill>
                <a:schemeClr val="accent1"/>
              </a:solidFill>
              <a:latin typeface="+mj-ea"/>
              <a:ea typeface="+mj-ea"/>
            </a:endParaRPr>
          </a:p>
        </p:txBody>
      </p:sp>
      <p:sp>
        <p:nvSpPr>
          <p:cNvPr id="24" name="TextBox 23"/>
          <p:cNvSpPr txBox="1"/>
          <p:nvPr/>
        </p:nvSpPr>
        <p:spPr>
          <a:xfrm>
            <a:off x="4356070" y="6012577"/>
            <a:ext cx="1025316" cy="338555"/>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j-ea"/>
                <a:ea typeface="+mj-ea"/>
              </a:rPr>
              <a:t>资料管理</a:t>
            </a:r>
            <a:endParaRPr lang="zh-CN" altLang="en-US" sz="1600" dirty="0">
              <a:solidFill>
                <a:schemeClr val="accent1"/>
              </a:solidFill>
              <a:latin typeface="+mj-ea"/>
              <a:ea typeface="+mj-ea"/>
            </a:endParaRPr>
          </a:p>
        </p:txBody>
      </p:sp>
      <p:sp>
        <p:nvSpPr>
          <p:cNvPr id="25" name="矩形 83"/>
          <p:cNvSpPr>
            <a:spLocks noChangeArrowheads="1"/>
          </p:cNvSpPr>
          <p:nvPr/>
        </p:nvSpPr>
        <p:spPr bwMode="auto">
          <a:xfrm>
            <a:off x="6220422" y="1235105"/>
            <a:ext cx="5109485" cy="4983816"/>
          </a:xfrm>
          <a:prstGeom prst="rect">
            <a:avLst/>
          </a:prstGeom>
          <a:solidFill>
            <a:srgbClr val="F2F2F2"/>
          </a:solidFill>
          <a:ln w="9525" cmpd="sng">
            <a:solidFill>
              <a:schemeClr val="accent1"/>
            </a:solidFill>
            <a:miter lim="800000"/>
          </a:ln>
        </p:spPr>
        <p:txBody>
          <a:bodyPr lIns="91434" tIns="45717" rIns="91434" bIns="45717"/>
          <a:lstStyle/>
          <a:p>
            <a:endParaRPr lang="zh-CN" altLang="en-US"/>
          </a:p>
        </p:txBody>
      </p:sp>
      <p:sp>
        <p:nvSpPr>
          <p:cNvPr id="26" name="TextBox 84"/>
          <p:cNvSpPr txBox="1">
            <a:spLocks noChangeArrowheads="1"/>
          </p:cNvSpPr>
          <p:nvPr/>
        </p:nvSpPr>
        <p:spPr bwMode="auto">
          <a:xfrm>
            <a:off x="6460053" y="1967929"/>
            <a:ext cx="4623506" cy="369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这里可以用简要的话描述出工作完成的情况，未完成的工作是什么原因也可以在这里说明。</a:t>
            </a:r>
            <a:endParaRPr lang="en-US" altLang="zh-CN"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这里可以用简要的话描述出工作完成的情况，未完成的工作是什么原因也可以在这里说明。</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endParaRPr lang="en-US" altLang="zh-CN"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这里可以用简要的话描述出工作完成的情况，未完成的工作是什么原因也可以在这里说明</a:t>
            </a:r>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可以用简要的话描述出工作完成的情况，未完成的工作是什么原因也可以在这里说明。</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12"/>
          <p:cNvSpPr/>
          <p:nvPr/>
        </p:nvSpPr>
        <p:spPr bwMode="auto">
          <a:xfrm>
            <a:off x="6145807" y="108905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
        <p:nvSpPr>
          <p:cNvPr id="28" name="Freeform 12"/>
          <p:cNvSpPr/>
          <p:nvPr/>
        </p:nvSpPr>
        <p:spPr bwMode="auto">
          <a:xfrm flipH="1" flipV="1">
            <a:off x="10909076" y="580369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
        <p:nvSpPr>
          <p:cNvPr id="21" name="TextBox 20"/>
          <p:cNvSpPr txBox="1"/>
          <p:nvPr/>
        </p:nvSpPr>
        <p:spPr>
          <a:xfrm>
            <a:off x="1059563" y="5507940"/>
            <a:ext cx="646319" cy="369326"/>
          </a:xfrm>
          <a:prstGeom prst="rect">
            <a:avLst/>
          </a:prstGeom>
          <a:noFill/>
        </p:spPr>
        <p:txBody>
          <a:bodyPr wrap="none" lIns="91434" tIns="45717" rIns="91434" bIns="45717" rtlCol="0">
            <a:spAutoFit/>
          </a:bodyPr>
          <a:lstStyle/>
          <a:p>
            <a:r>
              <a:rPr lang="en-US" altLang="zh-CN" dirty="0" smtClean="0">
                <a:solidFill>
                  <a:schemeClr val="accent2"/>
                </a:solidFill>
              </a:rPr>
              <a:t>90%</a:t>
            </a:r>
            <a:endParaRPr lang="zh-CN" altLang="en-US" dirty="0">
              <a:solidFill>
                <a:schemeClr val="accent2"/>
              </a:solidFill>
            </a:endParaRPr>
          </a:p>
        </p:txBody>
      </p:sp>
      <p:sp>
        <p:nvSpPr>
          <p:cNvPr id="30" name="TextBox 29"/>
          <p:cNvSpPr txBox="1"/>
          <p:nvPr/>
        </p:nvSpPr>
        <p:spPr>
          <a:xfrm>
            <a:off x="2226211" y="5507940"/>
            <a:ext cx="646319" cy="369326"/>
          </a:xfrm>
          <a:prstGeom prst="rect">
            <a:avLst/>
          </a:prstGeom>
          <a:noFill/>
        </p:spPr>
        <p:txBody>
          <a:bodyPr wrap="none" lIns="91434" tIns="45717" rIns="91434" bIns="45717" rtlCol="0">
            <a:spAutoFit/>
          </a:bodyPr>
          <a:lstStyle/>
          <a:p>
            <a:r>
              <a:rPr lang="en-US" altLang="zh-CN" dirty="0" smtClean="0">
                <a:solidFill>
                  <a:schemeClr val="accent2"/>
                </a:solidFill>
              </a:rPr>
              <a:t>70%</a:t>
            </a:r>
            <a:endParaRPr lang="zh-CN" altLang="en-US" dirty="0">
              <a:solidFill>
                <a:schemeClr val="accent2"/>
              </a:solidFill>
            </a:endParaRPr>
          </a:p>
        </p:txBody>
      </p:sp>
      <p:sp>
        <p:nvSpPr>
          <p:cNvPr id="31" name="TextBox 30"/>
          <p:cNvSpPr txBox="1"/>
          <p:nvPr/>
        </p:nvSpPr>
        <p:spPr>
          <a:xfrm>
            <a:off x="3329796" y="5507940"/>
            <a:ext cx="646319" cy="369326"/>
          </a:xfrm>
          <a:prstGeom prst="rect">
            <a:avLst/>
          </a:prstGeom>
          <a:noFill/>
        </p:spPr>
        <p:txBody>
          <a:bodyPr wrap="none" lIns="91434" tIns="45717" rIns="91434" bIns="45717" rtlCol="0">
            <a:spAutoFit/>
          </a:bodyPr>
          <a:lstStyle/>
          <a:p>
            <a:r>
              <a:rPr lang="en-US" altLang="zh-CN" dirty="0" smtClean="0">
                <a:solidFill>
                  <a:schemeClr val="accent2"/>
                </a:solidFill>
              </a:rPr>
              <a:t>98%</a:t>
            </a:r>
            <a:endParaRPr lang="zh-CN" altLang="en-US" dirty="0">
              <a:solidFill>
                <a:schemeClr val="accent2"/>
              </a:solidFill>
            </a:endParaRPr>
          </a:p>
        </p:txBody>
      </p:sp>
      <p:sp>
        <p:nvSpPr>
          <p:cNvPr id="32" name="TextBox 31"/>
          <p:cNvSpPr txBox="1"/>
          <p:nvPr/>
        </p:nvSpPr>
        <p:spPr>
          <a:xfrm>
            <a:off x="4559506" y="5507940"/>
            <a:ext cx="646319" cy="369326"/>
          </a:xfrm>
          <a:prstGeom prst="rect">
            <a:avLst/>
          </a:prstGeom>
          <a:noFill/>
        </p:spPr>
        <p:txBody>
          <a:bodyPr wrap="none" lIns="91434" tIns="45717" rIns="91434" bIns="45717" rtlCol="0">
            <a:spAutoFit/>
          </a:bodyPr>
          <a:lstStyle/>
          <a:p>
            <a:r>
              <a:rPr lang="en-US" altLang="zh-CN" dirty="0" smtClean="0">
                <a:solidFill>
                  <a:schemeClr val="accent2"/>
                </a:solidFill>
              </a:rPr>
              <a:t>85%</a:t>
            </a:r>
            <a:endParaRPr lang="zh-CN" altLang="en-US" dirty="0">
              <a:solidFill>
                <a:schemeClr val="accent2"/>
              </a:solidFill>
            </a:endParaRPr>
          </a:p>
        </p:txBody>
      </p:sp>
    </p:spTree>
  </p:cSld>
  <p:clrMapOvr>
    <a:masterClrMapping/>
  </p:clrMapOvr>
  <p:transition spd="slow" advTm="987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strVal val="#ppt_x"/>
                                          </p:val>
                                        </p:tav>
                                        <p:tav tm="100000">
                                          <p:val>
                                            <p:strVal val="#ppt_x"/>
                                          </p:val>
                                        </p:tav>
                                      </p:tavLst>
                                    </p:anim>
                                    <p:anim calcmode="lin" valueType="num">
                                      <p:cBhvr>
                                        <p:cTn id="39" dur="5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21"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heel(1)">
                                      <p:cBhvr>
                                        <p:cTn id="48" dur="500"/>
                                        <p:tgtEl>
                                          <p:spTgt spid="10"/>
                                        </p:tgtEl>
                                      </p:cBhvr>
                                    </p:animEffect>
                                  </p:childTnLst>
                                </p:cTn>
                              </p:par>
                            </p:childTnLst>
                          </p:cTn>
                        </p:par>
                        <p:par>
                          <p:cTn id="49" fill="hold">
                            <p:stCondLst>
                              <p:cond delay="2000"/>
                            </p:stCondLst>
                            <p:childTnLst>
                              <p:par>
                                <p:cTn id="50" presetID="2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400"/>
                                        <p:tgtEl>
                                          <p:spTgt spid="9"/>
                                        </p:tgtEl>
                                      </p:cBhvr>
                                    </p:animEffect>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300" fill="hold"/>
                                        <p:tgtEl>
                                          <p:spTgt spid="21"/>
                                        </p:tgtEl>
                                        <p:attrNameLst>
                                          <p:attrName>ppt_w</p:attrName>
                                        </p:attrNameLst>
                                      </p:cBhvr>
                                      <p:tavLst>
                                        <p:tav tm="0">
                                          <p:val>
                                            <p:fltVal val="0"/>
                                          </p:val>
                                        </p:tav>
                                        <p:tav tm="100000">
                                          <p:val>
                                            <p:strVal val="#ppt_w"/>
                                          </p:val>
                                        </p:tav>
                                      </p:tavLst>
                                    </p:anim>
                                    <p:anim calcmode="lin" valueType="num">
                                      <p:cBhvr>
                                        <p:cTn id="57" dur="300" fill="hold"/>
                                        <p:tgtEl>
                                          <p:spTgt spid="21"/>
                                        </p:tgtEl>
                                        <p:attrNameLst>
                                          <p:attrName>ppt_h</p:attrName>
                                        </p:attrNameLst>
                                      </p:cBhvr>
                                      <p:tavLst>
                                        <p:tav tm="0">
                                          <p:val>
                                            <p:fltVal val="0"/>
                                          </p:val>
                                        </p:tav>
                                        <p:tav tm="100000">
                                          <p:val>
                                            <p:strVal val="#ppt_h"/>
                                          </p:val>
                                        </p:tav>
                                      </p:tavLst>
                                    </p:anim>
                                    <p:anim calcmode="lin" valueType="num">
                                      <p:cBhvr>
                                        <p:cTn id="58" dur="300" fill="hold"/>
                                        <p:tgtEl>
                                          <p:spTgt spid="21"/>
                                        </p:tgtEl>
                                        <p:attrNameLst>
                                          <p:attrName>style.rotation</p:attrName>
                                        </p:attrNameLst>
                                      </p:cBhvr>
                                      <p:tavLst>
                                        <p:tav tm="0">
                                          <p:val>
                                            <p:fltVal val="90"/>
                                          </p:val>
                                        </p:tav>
                                        <p:tav tm="100000">
                                          <p:val>
                                            <p:fltVal val="0"/>
                                          </p:val>
                                        </p:tav>
                                      </p:tavLst>
                                    </p:anim>
                                    <p:animEffect transition="in" filter="fade">
                                      <p:cBhvr>
                                        <p:cTn id="59" dur="300"/>
                                        <p:tgtEl>
                                          <p:spTgt spid="21"/>
                                        </p:tgtEl>
                                      </p:cBhvr>
                                    </p:animEffect>
                                  </p:childTnLst>
                                </p:cTn>
                              </p:par>
                            </p:childTnLst>
                          </p:cTn>
                        </p:par>
                        <p:par>
                          <p:cTn id="60" fill="hold">
                            <p:stCondLst>
                              <p:cond delay="3000"/>
                            </p:stCondLst>
                            <p:childTnLst>
                              <p:par>
                                <p:cTn id="61" presetID="42"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400"/>
                                        <p:tgtEl>
                                          <p:spTgt spid="20"/>
                                        </p:tgtEl>
                                      </p:cBhvr>
                                    </p:animEffect>
                                    <p:anim calcmode="lin" valueType="num">
                                      <p:cBhvr>
                                        <p:cTn id="64" dur="400" fill="hold"/>
                                        <p:tgtEl>
                                          <p:spTgt spid="20"/>
                                        </p:tgtEl>
                                        <p:attrNameLst>
                                          <p:attrName>ppt_x</p:attrName>
                                        </p:attrNameLst>
                                      </p:cBhvr>
                                      <p:tavLst>
                                        <p:tav tm="0">
                                          <p:val>
                                            <p:strVal val="#ppt_x"/>
                                          </p:val>
                                        </p:tav>
                                        <p:tav tm="100000">
                                          <p:val>
                                            <p:strVal val="#ppt_x"/>
                                          </p:val>
                                        </p:tav>
                                      </p:tavLst>
                                    </p:anim>
                                    <p:anim calcmode="lin" valueType="num">
                                      <p:cBhvr>
                                        <p:cTn id="65" dur="400" fill="hold"/>
                                        <p:tgtEl>
                                          <p:spTgt spid="20"/>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21" presetClass="entr" presetSubtype="1"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heel(1)">
                                      <p:cBhvr>
                                        <p:cTn id="69" dur="500"/>
                                        <p:tgtEl>
                                          <p:spTgt spid="13"/>
                                        </p:tgtEl>
                                      </p:cBhvr>
                                    </p:animEffect>
                                  </p:childTnLst>
                                </p:cTn>
                              </p:par>
                            </p:childTnLst>
                          </p:cTn>
                        </p:par>
                        <p:par>
                          <p:cTn id="70" fill="hold">
                            <p:stCondLst>
                              <p:cond delay="4000"/>
                            </p:stCondLst>
                            <p:childTnLst>
                              <p:par>
                                <p:cTn id="71" presetID="22" presetClass="entr" presetSubtype="4"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400"/>
                                        <p:tgtEl>
                                          <p:spTgt spid="12"/>
                                        </p:tgtEl>
                                      </p:cBhvr>
                                    </p:animEffect>
                                  </p:childTnLst>
                                </p:cTn>
                              </p:par>
                            </p:childTnLst>
                          </p:cTn>
                        </p:par>
                        <p:par>
                          <p:cTn id="74" fill="hold">
                            <p:stCondLst>
                              <p:cond delay="4500"/>
                            </p:stCondLst>
                            <p:childTnLst>
                              <p:par>
                                <p:cTn id="75" presetID="31"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300" fill="hold"/>
                                        <p:tgtEl>
                                          <p:spTgt spid="30"/>
                                        </p:tgtEl>
                                        <p:attrNameLst>
                                          <p:attrName>ppt_w</p:attrName>
                                        </p:attrNameLst>
                                      </p:cBhvr>
                                      <p:tavLst>
                                        <p:tav tm="0">
                                          <p:val>
                                            <p:fltVal val="0"/>
                                          </p:val>
                                        </p:tav>
                                        <p:tav tm="100000">
                                          <p:val>
                                            <p:strVal val="#ppt_w"/>
                                          </p:val>
                                        </p:tav>
                                      </p:tavLst>
                                    </p:anim>
                                    <p:anim calcmode="lin" valueType="num">
                                      <p:cBhvr>
                                        <p:cTn id="78" dur="300" fill="hold"/>
                                        <p:tgtEl>
                                          <p:spTgt spid="30"/>
                                        </p:tgtEl>
                                        <p:attrNameLst>
                                          <p:attrName>ppt_h</p:attrName>
                                        </p:attrNameLst>
                                      </p:cBhvr>
                                      <p:tavLst>
                                        <p:tav tm="0">
                                          <p:val>
                                            <p:fltVal val="0"/>
                                          </p:val>
                                        </p:tav>
                                        <p:tav tm="100000">
                                          <p:val>
                                            <p:strVal val="#ppt_h"/>
                                          </p:val>
                                        </p:tav>
                                      </p:tavLst>
                                    </p:anim>
                                    <p:anim calcmode="lin" valueType="num">
                                      <p:cBhvr>
                                        <p:cTn id="79" dur="300" fill="hold"/>
                                        <p:tgtEl>
                                          <p:spTgt spid="30"/>
                                        </p:tgtEl>
                                        <p:attrNameLst>
                                          <p:attrName>style.rotation</p:attrName>
                                        </p:attrNameLst>
                                      </p:cBhvr>
                                      <p:tavLst>
                                        <p:tav tm="0">
                                          <p:val>
                                            <p:fltVal val="90"/>
                                          </p:val>
                                        </p:tav>
                                        <p:tav tm="100000">
                                          <p:val>
                                            <p:fltVal val="0"/>
                                          </p:val>
                                        </p:tav>
                                      </p:tavLst>
                                    </p:anim>
                                    <p:animEffect transition="in" filter="fade">
                                      <p:cBhvr>
                                        <p:cTn id="80" dur="300"/>
                                        <p:tgtEl>
                                          <p:spTgt spid="30"/>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400"/>
                                        <p:tgtEl>
                                          <p:spTgt spid="22"/>
                                        </p:tgtEl>
                                      </p:cBhvr>
                                    </p:animEffect>
                                    <p:anim calcmode="lin" valueType="num">
                                      <p:cBhvr>
                                        <p:cTn id="84" dur="400" fill="hold"/>
                                        <p:tgtEl>
                                          <p:spTgt spid="22"/>
                                        </p:tgtEl>
                                        <p:attrNameLst>
                                          <p:attrName>ppt_x</p:attrName>
                                        </p:attrNameLst>
                                      </p:cBhvr>
                                      <p:tavLst>
                                        <p:tav tm="0">
                                          <p:val>
                                            <p:strVal val="#ppt_x"/>
                                          </p:val>
                                        </p:tav>
                                        <p:tav tm="100000">
                                          <p:val>
                                            <p:strVal val="#ppt_x"/>
                                          </p:val>
                                        </p:tav>
                                      </p:tavLst>
                                    </p:anim>
                                    <p:anim calcmode="lin" valueType="num">
                                      <p:cBhvr>
                                        <p:cTn id="85" dur="40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5000"/>
                            </p:stCondLst>
                            <p:childTnLst>
                              <p:par>
                                <p:cTn id="87" presetID="21" presetClass="entr" presetSubtype="1"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heel(1)">
                                      <p:cBhvr>
                                        <p:cTn id="89" dur="500"/>
                                        <p:tgtEl>
                                          <p:spTgt spid="16"/>
                                        </p:tgtEl>
                                      </p:cBhvr>
                                    </p:animEffect>
                                  </p:childTnLst>
                                </p:cTn>
                              </p:par>
                            </p:childTnLst>
                          </p:cTn>
                        </p:par>
                        <p:par>
                          <p:cTn id="90" fill="hold">
                            <p:stCondLst>
                              <p:cond delay="5500"/>
                            </p:stCondLst>
                            <p:childTnLst>
                              <p:par>
                                <p:cTn id="91" presetID="22" presetClass="entr" presetSubtype="4"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down)">
                                      <p:cBhvr>
                                        <p:cTn id="93" dur="400"/>
                                        <p:tgtEl>
                                          <p:spTgt spid="15"/>
                                        </p:tgtEl>
                                      </p:cBhvr>
                                    </p:animEffect>
                                  </p:childTnLst>
                                </p:cTn>
                              </p:par>
                            </p:childTnLst>
                          </p:cTn>
                        </p:par>
                        <p:par>
                          <p:cTn id="94" fill="hold">
                            <p:stCondLst>
                              <p:cond delay="6000"/>
                            </p:stCondLst>
                            <p:childTnLst>
                              <p:par>
                                <p:cTn id="95" presetID="31"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300" fill="hold"/>
                                        <p:tgtEl>
                                          <p:spTgt spid="31"/>
                                        </p:tgtEl>
                                        <p:attrNameLst>
                                          <p:attrName>ppt_w</p:attrName>
                                        </p:attrNameLst>
                                      </p:cBhvr>
                                      <p:tavLst>
                                        <p:tav tm="0">
                                          <p:val>
                                            <p:fltVal val="0"/>
                                          </p:val>
                                        </p:tav>
                                        <p:tav tm="100000">
                                          <p:val>
                                            <p:strVal val="#ppt_w"/>
                                          </p:val>
                                        </p:tav>
                                      </p:tavLst>
                                    </p:anim>
                                    <p:anim calcmode="lin" valueType="num">
                                      <p:cBhvr>
                                        <p:cTn id="98" dur="300" fill="hold"/>
                                        <p:tgtEl>
                                          <p:spTgt spid="31"/>
                                        </p:tgtEl>
                                        <p:attrNameLst>
                                          <p:attrName>ppt_h</p:attrName>
                                        </p:attrNameLst>
                                      </p:cBhvr>
                                      <p:tavLst>
                                        <p:tav tm="0">
                                          <p:val>
                                            <p:fltVal val="0"/>
                                          </p:val>
                                        </p:tav>
                                        <p:tav tm="100000">
                                          <p:val>
                                            <p:strVal val="#ppt_h"/>
                                          </p:val>
                                        </p:tav>
                                      </p:tavLst>
                                    </p:anim>
                                    <p:anim calcmode="lin" valueType="num">
                                      <p:cBhvr>
                                        <p:cTn id="99" dur="300" fill="hold"/>
                                        <p:tgtEl>
                                          <p:spTgt spid="31"/>
                                        </p:tgtEl>
                                        <p:attrNameLst>
                                          <p:attrName>style.rotation</p:attrName>
                                        </p:attrNameLst>
                                      </p:cBhvr>
                                      <p:tavLst>
                                        <p:tav tm="0">
                                          <p:val>
                                            <p:fltVal val="90"/>
                                          </p:val>
                                        </p:tav>
                                        <p:tav tm="100000">
                                          <p:val>
                                            <p:fltVal val="0"/>
                                          </p:val>
                                        </p:tav>
                                      </p:tavLst>
                                    </p:anim>
                                    <p:animEffect transition="in" filter="fade">
                                      <p:cBhvr>
                                        <p:cTn id="100" dur="300"/>
                                        <p:tgtEl>
                                          <p:spTgt spid="31"/>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400"/>
                                        <p:tgtEl>
                                          <p:spTgt spid="23"/>
                                        </p:tgtEl>
                                      </p:cBhvr>
                                    </p:animEffect>
                                    <p:anim calcmode="lin" valueType="num">
                                      <p:cBhvr>
                                        <p:cTn id="104" dur="400" fill="hold"/>
                                        <p:tgtEl>
                                          <p:spTgt spid="23"/>
                                        </p:tgtEl>
                                        <p:attrNameLst>
                                          <p:attrName>ppt_x</p:attrName>
                                        </p:attrNameLst>
                                      </p:cBhvr>
                                      <p:tavLst>
                                        <p:tav tm="0">
                                          <p:val>
                                            <p:strVal val="#ppt_x"/>
                                          </p:val>
                                        </p:tav>
                                        <p:tav tm="100000">
                                          <p:val>
                                            <p:strVal val="#ppt_x"/>
                                          </p:val>
                                        </p:tav>
                                      </p:tavLst>
                                    </p:anim>
                                    <p:anim calcmode="lin" valueType="num">
                                      <p:cBhvr>
                                        <p:cTn id="105" dur="400" fill="hold"/>
                                        <p:tgtEl>
                                          <p:spTgt spid="23"/>
                                        </p:tgtEl>
                                        <p:attrNameLst>
                                          <p:attrName>ppt_y</p:attrName>
                                        </p:attrNameLst>
                                      </p:cBhvr>
                                      <p:tavLst>
                                        <p:tav tm="0">
                                          <p:val>
                                            <p:strVal val="#ppt_y+.1"/>
                                          </p:val>
                                        </p:tav>
                                        <p:tav tm="100000">
                                          <p:val>
                                            <p:strVal val="#ppt_y"/>
                                          </p:val>
                                        </p:tav>
                                      </p:tavLst>
                                    </p:anim>
                                  </p:childTnLst>
                                </p:cTn>
                              </p:par>
                            </p:childTnLst>
                          </p:cTn>
                        </p:par>
                        <p:par>
                          <p:cTn id="106" fill="hold">
                            <p:stCondLst>
                              <p:cond delay="6500"/>
                            </p:stCondLst>
                            <p:childTnLst>
                              <p:par>
                                <p:cTn id="107" presetID="21" presetClass="entr" presetSubtype="1"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heel(1)">
                                      <p:cBhvr>
                                        <p:cTn id="109" dur="500"/>
                                        <p:tgtEl>
                                          <p:spTgt spid="19"/>
                                        </p:tgtEl>
                                      </p:cBhvr>
                                    </p:animEffect>
                                  </p:childTnLst>
                                </p:cTn>
                              </p:par>
                            </p:childTnLst>
                          </p:cTn>
                        </p:par>
                        <p:par>
                          <p:cTn id="110" fill="hold">
                            <p:stCondLst>
                              <p:cond delay="7000"/>
                            </p:stCondLst>
                            <p:childTnLst>
                              <p:par>
                                <p:cTn id="111" presetID="22" presetClass="entr" presetSubtype="4"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down)">
                                      <p:cBhvr>
                                        <p:cTn id="113" dur="400"/>
                                        <p:tgtEl>
                                          <p:spTgt spid="18"/>
                                        </p:tgtEl>
                                      </p:cBhvr>
                                    </p:animEffect>
                                  </p:childTnLst>
                                </p:cTn>
                              </p:par>
                            </p:childTnLst>
                          </p:cTn>
                        </p:par>
                        <p:par>
                          <p:cTn id="114" fill="hold">
                            <p:stCondLst>
                              <p:cond delay="7500"/>
                            </p:stCondLst>
                            <p:childTnLst>
                              <p:par>
                                <p:cTn id="115" presetID="31" presetClass="entr" presetSubtype="0"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300" fill="hold"/>
                                        <p:tgtEl>
                                          <p:spTgt spid="32"/>
                                        </p:tgtEl>
                                        <p:attrNameLst>
                                          <p:attrName>ppt_w</p:attrName>
                                        </p:attrNameLst>
                                      </p:cBhvr>
                                      <p:tavLst>
                                        <p:tav tm="0">
                                          <p:val>
                                            <p:fltVal val="0"/>
                                          </p:val>
                                        </p:tav>
                                        <p:tav tm="100000">
                                          <p:val>
                                            <p:strVal val="#ppt_w"/>
                                          </p:val>
                                        </p:tav>
                                      </p:tavLst>
                                    </p:anim>
                                    <p:anim calcmode="lin" valueType="num">
                                      <p:cBhvr>
                                        <p:cTn id="118" dur="300" fill="hold"/>
                                        <p:tgtEl>
                                          <p:spTgt spid="32"/>
                                        </p:tgtEl>
                                        <p:attrNameLst>
                                          <p:attrName>ppt_h</p:attrName>
                                        </p:attrNameLst>
                                      </p:cBhvr>
                                      <p:tavLst>
                                        <p:tav tm="0">
                                          <p:val>
                                            <p:fltVal val="0"/>
                                          </p:val>
                                        </p:tav>
                                        <p:tav tm="100000">
                                          <p:val>
                                            <p:strVal val="#ppt_h"/>
                                          </p:val>
                                        </p:tav>
                                      </p:tavLst>
                                    </p:anim>
                                    <p:anim calcmode="lin" valueType="num">
                                      <p:cBhvr>
                                        <p:cTn id="119" dur="300" fill="hold"/>
                                        <p:tgtEl>
                                          <p:spTgt spid="32"/>
                                        </p:tgtEl>
                                        <p:attrNameLst>
                                          <p:attrName>style.rotation</p:attrName>
                                        </p:attrNameLst>
                                      </p:cBhvr>
                                      <p:tavLst>
                                        <p:tav tm="0">
                                          <p:val>
                                            <p:fltVal val="90"/>
                                          </p:val>
                                        </p:tav>
                                        <p:tav tm="100000">
                                          <p:val>
                                            <p:fltVal val="0"/>
                                          </p:val>
                                        </p:tav>
                                      </p:tavLst>
                                    </p:anim>
                                    <p:animEffect transition="in" filter="fade">
                                      <p:cBhvr>
                                        <p:cTn id="120" dur="300"/>
                                        <p:tgtEl>
                                          <p:spTgt spid="32"/>
                                        </p:tgtEl>
                                      </p:cBhvr>
                                    </p:animEffect>
                                  </p:childTnLst>
                                </p:cTn>
                              </p:par>
                              <p:par>
                                <p:cTn id="121" presetID="42" presetClass="entr" presetSubtype="0" fill="hold" grpId="0" nodeType="with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400"/>
                                        <p:tgtEl>
                                          <p:spTgt spid="24"/>
                                        </p:tgtEl>
                                      </p:cBhvr>
                                    </p:animEffect>
                                    <p:anim calcmode="lin" valueType="num">
                                      <p:cBhvr>
                                        <p:cTn id="124" dur="400" fill="hold"/>
                                        <p:tgtEl>
                                          <p:spTgt spid="24"/>
                                        </p:tgtEl>
                                        <p:attrNameLst>
                                          <p:attrName>ppt_x</p:attrName>
                                        </p:attrNameLst>
                                      </p:cBhvr>
                                      <p:tavLst>
                                        <p:tav tm="0">
                                          <p:val>
                                            <p:strVal val="#ppt_x"/>
                                          </p:val>
                                        </p:tav>
                                        <p:tav tm="100000">
                                          <p:val>
                                            <p:strVal val="#ppt_x"/>
                                          </p:val>
                                        </p:tav>
                                      </p:tavLst>
                                    </p:anim>
                                    <p:anim calcmode="lin" valueType="num">
                                      <p:cBhvr>
                                        <p:cTn id="125" dur="400" fill="hold"/>
                                        <p:tgtEl>
                                          <p:spTgt spid="24"/>
                                        </p:tgtEl>
                                        <p:attrNameLst>
                                          <p:attrName>ppt_y</p:attrName>
                                        </p:attrNameLst>
                                      </p:cBhvr>
                                      <p:tavLst>
                                        <p:tav tm="0">
                                          <p:val>
                                            <p:strVal val="#ppt_y+.1"/>
                                          </p:val>
                                        </p:tav>
                                        <p:tav tm="100000">
                                          <p:val>
                                            <p:strVal val="#ppt_y"/>
                                          </p:val>
                                        </p:tav>
                                      </p:tavLst>
                                    </p:anim>
                                  </p:childTnLst>
                                </p:cTn>
                              </p:par>
                            </p:childTnLst>
                          </p:cTn>
                        </p:par>
                        <p:par>
                          <p:cTn id="126" fill="hold">
                            <p:stCondLst>
                              <p:cond delay="8000"/>
                            </p:stCondLst>
                            <p:childTnLst>
                              <p:par>
                                <p:cTn id="127" presetID="1" presetClass="entr" presetSubtype="0"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childTnLst>
                                </p:cTn>
                              </p:par>
                              <p:par>
                                <p:cTn id="129" presetID="35" presetClass="path" presetSubtype="0" accel="50000" decel="50000" fill="hold" grpId="1" nodeType="withEffect">
                                  <p:stCondLst>
                                    <p:cond delay="0"/>
                                  </p:stCondLst>
                                  <p:childTnLst>
                                    <p:animMotion origin="layout" path="M -2.36893E-6 -3.7037E-6 L 0.20476 0.34445 " pathEditMode="relative" rAng="0" ptsTypes="AA">
                                      <p:cBhvr>
                                        <p:cTn id="130" dur="500" spd="-99900" fill="hold"/>
                                        <p:tgtEl>
                                          <p:spTgt spid="27"/>
                                        </p:tgtEl>
                                        <p:attrNameLst>
                                          <p:attrName>ppt_x</p:attrName>
                                          <p:attrName>ppt_y</p:attrName>
                                        </p:attrNameLst>
                                      </p:cBhvr>
                                      <p:rCtr x="10238" y="17222"/>
                                    </p:animMotion>
                                  </p:childTnLst>
                                </p:cTn>
                              </p:par>
                              <p:par>
                                <p:cTn id="131" presetID="1" presetClass="entr" presetSubtype="0"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childTnLst>
                                </p:cTn>
                              </p:par>
                              <p:par>
                                <p:cTn id="133" presetID="35" presetClass="path" presetSubtype="0" accel="50000" decel="50000" fill="hold" grpId="1" nodeType="withEffect">
                                  <p:stCondLst>
                                    <p:cond delay="0"/>
                                  </p:stCondLst>
                                  <p:childTnLst>
                                    <p:animMotion origin="layout" path="M -1.7445E-6 -3.7037E-6 L -0.18564 -0.34305 " pathEditMode="relative" rAng="0" ptsTypes="AA">
                                      <p:cBhvr>
                                        <p:cTn id="134" dur="500" spd="-99900" fill="hold"/>
                                        <p:tgtEl>
                                          <p:spTgt spid="28"/>
                                        </p:tgtEl>
                                        <p:attrNameLst>
                                          <p:attrName>ppt_x</p:attrName>
                                          <p:attrName>ppt_y</p:attrName>
                                        </p:attrNameLst>
                                      </p:cBhvr>
                                      <p:rCtr x="-9288" y="-17153"/>
                                    </p:animMotion>
                                  </p:childTnLst>
                                </p:cTn>
                              </p:par>
                              <p:par>
                                <p:cTn id="135" presetID="10" presetClass="entr" presetSubtype="0"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childTnLst>
                          </p:cTn>
                        </p:par>
                        <p:par>
                          <p:cTn id="140" fill="hold">
                            <p:stCondLst>
                              <p:cond delay="8000"/>
                            </p:stCondLst>
                            <p:childTnLst>
                              <p:par>
                                <p:cTn id="141" presetID="22" presetClass="entr" presetSubtype="1" fill="hold" nodeType="afterEffect">
                                  <p:stCondLst>
                                    <p:cond delay="0"/>
                                  </p:stCondLst>
                                  <p:childTnLst>
                                    <p:set>
                                      <p:cBhvr>
                                        <p:cTn id="142" dur="1" fill="hold">
                                          <p:stCondLst>
                                            <p:cond delay="0"/>
                                          </p:stCondLst>
                                        </p:cTn>
                                        <p:tgtEl>
                                          <p:spTgt spid="26">
                                            <p:txEl>
                                              <p:pRg st="0" end="0"/>
                                            </p:txEl>
                                          </p:spTgt>
                                        </p:tgtEl>
                                        <p:attrNameLst>
                                          <p:attrName>style.visibility</p:attrName>
                                        </p:attrNameLst>
                                      </p:cBhvr>
                                      <p:to>
                                        <p:strVal val="visible"/>
                                      </p:to>
                                    </p:set>
                                    <p:animEffect transition="in" filter="wipe(up)">
                                      <p:cBhvr>
                                        <p:cTn id="143" dur="500"/>
                                        <p:tgtEl>
                                          <p:spTgt spid="26">
                                            <p:txEl>
                                              <p:pRg st="0" end="0"/>
                                            </p:txEl>
                                          </p:spTgt>
                                        </p:tgtEl>
                                      </p:cBhvr>
                                    </p:animEffect>
                                  </p:childTnLst>
                                </p:cTn>
                              </p:par>
                            </p:childTnLst>
                          </p:cTn>
                        </p:par>
                        <p:par>
                          <p:cTn id="144" fill="hold">
                            <p:stCondLst>
                              <p:cond delay="8500"/>
                            </p:stCondLst>
                            <p:childTnLst>
                              <p:par>
                                <p:cTn id="145" presetID="22" presetClass="entr" presetSubtype="1" fill="hold" nodeType="afterEffect">
                                  <p:stCondLst>
                                    <p:cond delay="0"/>
                                  </p:stCondLst>
                                  <p:childTnLst>
                                    <p:set>
                                      <p:cBhvr>
                                        <p:cTn id="146" dur="1" fill="hold">
                                          <p:stCondLst>
                                            <p:cond delay="0"/>
                                          </p:stCondLst>
                                        </p:cTn>
                                        <p:tgtEl>
                                          <p:spTgt spid="26">
                                            <p:txEl>
                                              <p:pRg st="1" end="1"/>
                                            </p:txEl>
                                          </p:spTgt>
                                        </p:tgtEl>
                                        <p:attrNameLst>
                                          <p:attrName>style.visibility</p:attrName>
                                        </p:attrNameLst>
                                      </p:cBhvr>
                                      <p:to>
                                        <p:strVal val="visible"/>
                                      </p:to>
                                    </p:set>
                                    <p:animEffect transition="in" filter="wipe(up)">
                                      <p:cBhvr>
                                        <p:cTn id="147" dur="500"/>
                                        <p:tgtEl>
                                          <p:spTgt spid="26">
                                            <p:txEl>
                                              <p:pRg st="1" end="1"/>
                                            </p:txEl>
                                          </p:spTgt>
                                        </p:tgtEl>
                                      </p:cBhvr>
                                    </p:animEffect>
                                  </p:childTnLst>
                                </p:cTn>
                              </p:par>
                            </p:childTnLst>
                          </p:cTn>
                        </p:par>
                        <p:par>
                          <p:cTn id="148" fill="hold">
                            <p:stCondLst>
                              <p:cond delay="9000"/>
                            </p:stCondLst>
                            <p:childTnLst>
                              <p:par>
                                <p:cTn id="149" presetID="22" presetClass="entr" presetSubtype="1" fill="hold" nodeType="afterEffect">
                                  <p:stCondLst>
                                    <p:cond delay="0"/>
                                  </p:stCondLst>
                                  <p:childTnLst>
                                    <p:set>
                                      <p:cBhvr>
                                        <p:cTn id="150" dur="1" fill="hold">
                                          <p:stCondLst>
                                            <p:cond delay="0"/>
                                          </p:stCondLst>
                                        </p:cTn>
                                        <p:tgtEl>
                                          <p:spTgt spid="26">
                                            <p:txEl>
                                              <p:pRg st="3" end="3"/>
                                            </p:txEl>
                                          </p:spTgt>
                                        </p:tgtEl>
                                        <p:attrNameLst>
                                          <p:attrName>style.visibility</p:attrName>
                                        </p:attrNameLst>
                                      </p:cBhvr>
                                      <p:to>
                                        <p:strVal val="visible"/>
                                      </p:to>
                                    </p:set>
                                    <p:animEffect transition="in" filter="wipe(up)">
                                      <p:cBhvr>
                                        <p:cTn id="151"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2" grpId="0"/>
      <p:bldP spid="23" grpId="0"/>
      <p:bldP spid="24" grpId="0"/>
      <p:bldP spid="25" grpId="0" animBg="1" autoUpdateAnimBg="0"/>
      <p:bldP spid="27" grpId="0" animBg="1"/>
      <p:bldP spid="27" grpId="1" animBg="1"/>
      <p:bldP spid="28" grpId="0" animBg="1"/>
      <p:bldP spid="28" grpId="1" animBg="1"/>
      <p:bldP spid="21"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自主学习情况</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8" name="Oval 5"/>
          <p:cNvSpPr>
            <a:spLocks noChangeArrowheads="1"/>
          </p:cNvSpPr>
          <p:nvPr/>
        </p:nvSpPr>
        <p:spPr bwMode="auto">
          <a:xfrm>
            <a:off x="5080001" y="2883825"/>
            <a:ext cx="2100263" cy="2103439"/>
          </a:xfrm>
          <a:prstGeom prst="ellipse">
            <a:avLst/>
          </a:prstGeom>
          <a:solidFill>
            <a:schemeClr val="bg2"/>
          </a:solidFill>
          <a:ln>
            <a:noFill/>
          </a:ln>
        </p:spPr>
        <p:txBody>
          <a:bodyPr vert="horz" wrap="square" lIns="91434" tIns="45717" rIns="91434" bIns="45717" numCol="1" anchor="t" anchorCtr="0" compatLnSpc="1"/>
          <a:lstStyle/>
          <a:p>
            <a:endParaRPr lang="zh-CN" altLang="en-US"/>
          </a:p>
        </p:txBody>
      </p:sp>
      <p:sp>
        <p:nvSpPr>
          <p:cNvPr id="9" name="Oval 6"/>
          <p:cNvSpPr>
            <a:spLocks noChangeArrowheads="1"/>
          </p:cNvSpPr>
          <p:nvPr/>
        </p:nvSpPr>
        <p:spPr bwMode="auto">
          <a:xfrm>
            <a:off x="3921126" y="1721773"/>
            <a:ext cx="4418013" cy="4427539"/>
          </a:xfrm>
          <a:prstGeom prst="ellipse">
            <a:avLst/>
          </a:prstGeom>
          <a:noFill/>
          <a:ln w="12700" cap="flat">
            <a:solidFill>
              <a:srgbClr val="2E2C2C"/>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34" tIns="45717" rIns="91434" bIns="45717" numCol="1" anchor="t" anchorCtr="0" compatLnSpc="1"/>
          <a:lstStyle/>
          <a:p>
            <a:endParaRPr lang="zh-CN" altLang="en-US"/>
          </a:p>
        </p:txBody>
      </p:sp>
      <p:sp>
        <p:nvSpPr>
          <p:cNvPr id="10" name="Oval 7"/>
          <p:cNvSpPr>
            <a:spLocks noChangeArrowheads="1"/>
          </p:cNvSpPr>
          <p:nvPr/>
        </p:nvSpPr>
        <p:spPr bwMode="auto">
          <a:xfrm>
            <a:off x="5695951" y="1286799"/>
            <a:ext cx="868363" cy="871539"/>
          </a:xfrm>
          <a:prstGeom prst="ellipse">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1" name="Oval 8"/>
          <p:cNvSpPr>
            <a:spLocks noChangeArrowheads="1"/>
          </p:cNvSpPr>
          <p:nvPr/>
        </p:nvSpPr>
        <p:spPr bwMode="auto">
          <a:xfrm>
            <a:off x="7797800" y="2817150"/>
            <a:ext cx="868363" cy="869951"/>
          </a:xfrm>
          <a:prstGeom prst="ellipse">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2" name="Oval 9"/>
          <p:cNvSpPr>
            <a:spLocks noChangeArrowheads="1"/>
          </p:cNvSpPr>
          <p:nvPr/>
        </p:nvSpPr>
        <p:spPr bwMode="auto">
          <a:xfrm>
            <a:off x="6994525" y="5290473"/>
            <a:ext cx="868363" cy="871539"/>
          </a:xfrm>
          <a:prstGeom prst="ellipse">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3" name="Oval 10"/>
          <p:cNvSpPr>
            <a:spLocks noChangeArrowheads="1"/>
          </p:cNvSpPr>
          <p:nvPr/>
        </p:nvSpPr>
        <p:spPr bwMode="auto">
          <a:xfrm>
            <a:off x="4397376" y="5290473"/>
            <a:ext cx="868363" cy="871539"/>
          </a:xfrm>
          <a:prstGeom prst="ellipse">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4" name="Oval 11"/>
          <p:cNvSpPr>
            <a:spLocks noChangeArrowheads="1"/>
          </p:cNvSpPr>
          <p:nvPr/>
        </p:nvSpPr>
        <p:spPr bwMode="auto">
          <a:xfrm>
            <a:off x="3594100" y="2815561"/>
            <a:ext cx="869950" cy="871539"/>
          </a:xfrm>
          <a:prstGeom prst="ellipse">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5" name="Line 12"/>
          <p:cNvSpPr>
            <a:spLocks noChangeShapeType="1"/>
          </p:cNvSpPr>
          <p:nvPr/>
        </p:nvSpPr>
        <p:spPr bwMode="auto">
          <a:xfrm flipV="1">
            <a:off x="7175501" y="3398173"/>
            <a:ext cx="606425" cy="196851"/>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6" name="Line 13"/>
          <p:cNvSpPr>
            <a:spLocks noChangeShapeType="1"/>
          </p:cNvSpPr>
          <p:nvPr/>
        </p:nvSpPr>
        <p:spPr bwMode="auto">
          <a:xfrm flipV="1">
            <a:off x="6130925" y="2196438"/>
            <a:ext cx="0" cy="638175"/>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7" name="Line 14"/>
          <p:cNvSpPr>
            <a:spLocks noChangeShapeType="1"/>
          </p:cNvSpPr>
          <p:nvPr/>
        </p:nvSpPr>
        <p:spPr bwMode="auto">
          <a:xfrm flipH="1" flipV="1">
            <a:off x="4478339" y="3398173"/>
            <a:ext cx="606425" cy="196851"/>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8" name="Line 15"/>
          <p:cNvSpPr>
            <a:spLocks noChangeShapeType="1"/>
          </p:cNvSpPr>
          <p:nvPr/>
        </p:nvSpPr>
        <p:spPr bwMode="auto">
          <a:xfrm flipH="1">
            <a:off x="5110162" y="4826924"/>
            <a:ext cx="374650" cy="515939"/>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9" name="Line 16"/>
          <p:cNvSpPr>
            <a:spLocks noChangeShapeType="1"/>
          </p:cNvSpPr>
          <p:nvPr/>
        </p:nvSpPr>
        <p:spPr bwMode="auto">
          <a:xfrm>
            <a:off x="6777039" y="4826924"/>
            <a:ext cx="373063" cy="515939"/>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20" name="TextBox 19"/>
          <p:cNvSpPr txBox="1"/>
          <p:nvPr/>
        </p:nvSpPr>
        <p:spPr>
          <a:xfrm>
            <a:off x="5558027" y="3520044"/>
            <a:ext cx="1219012" cy="646325"/>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自主学习情况</a:t>
            </a:r>
            <a:endParaRPr lang="zh-CN" altLang="en-US" dirty="0">
              <a:solidFill>
                <a:schemeClr val="accent2"/>
              </a:solidFill>
              <a:latin typeface="+mj-ea"/>
              <a:ea typeface="+mj-ea"/>
            </a:endParaRPr>
          </a:p>
        </p:txBody>
      </p:sp>
      <p:sp>
        <p:nvSpPr>
          <p:cNvPr id="23" name="TextBox 22"/>
          <p:cNvSpPr txBox="1"/>
          <p:nvPr/>
        </p:nvSpPr>
        <p:spPr>
          <a:xfrm>
            <a:off x="5770752" y="1490942"/>
            <a:ext cx="793562" cy="369326"/>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读书</a:t>
            </a:r>
            <a:endParaRPr lang="zh-CN" altLang="en-US" dirty="0">
              <a:solidFill>
                <a:schemeClr val="accent2"/>
              </a:solidFill>
              <a:latin typeface="+mj-ea"/>
              <a:ea typeface="+mj-ea"/>
            </a:endParaRPr>
          </a:p>
        </p:txBody>
      </p:sp>
      <p:sp>
        <p:nvSpPr>
          <p:cNvPr id="24" name="TextBox 23"/>
          <p:cNvSpPr txBox="1"/>
          <p:nvPr/>
        </p:nvSpPr>
        <p:spPr>
          <a:xfrm>
            <a:off x="7848932" y="3046610"/>
            <a:ext cx="793562" cy="369326"/>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工作</a:t>
            </a:r>
            <a:endParaRPr lang="zh-CN" altLang="en-US" dirty="0">
              <a:solidFill>
                <a:schemeClr val="accent2"/>
              </a:solidFill>
              <a:latin typeface="+mj-ea"/>
              <a:ea typeface="+mj-ea"/>
            </a:endParaRPr>
          </a:p>
        </p:txBody>
      </p:sp>
      <p:sp>
        <p:nvSpPr>
          <p:cNvPr id="25" name="TextBox 24"/>
          <p:cNvSpPr txBox="1"/>
          <p:nvPr/>
        </p:nvSpPr>
        <p:spPr>
          <a:xfrm>
            <a:off x="7029535" y="5492928"/>
            <a:ext cx="793562" cy="369326"/>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网络</a:t>
            </a:r>
            <a:endParaRPr lang="zh-CN" altLang="en-US" dirty="0">
              <a:solidFill>
                <a:schemeClr val="accent2"/>
              </a:solidFill>
              <a:latin typeface="+mj-ea"/>
              <a:ea typeface="+mj-ea"/>
            </a:endParaRPr>
          </a:p>
        </p:txBody>
      </p:sp>
      <p:sp>
        <p:nvSpPr>
          <p:cNvPr id="26" name="TextBox 25"/>
          <p:cNvSpPr txBox="1"/>
          <p:nvPr/>
        </p:nvSpPr>
        <p:spPr>
          <a:xfrm>
            <a:off x="4405089" y="5516678"/>
            <a:ext cx="793562" cy="369326"/>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会议</a:t>
            </a:r>
            <a:endParaRPr lang="zh-CN" altLang="en-US" dirty="0">
              <a:solidFill>
                <a:schemeClr val="accent2"/>
              </a:solidFill>
              <a:latin typeface="+mj-ea"/>
              <a:ea typeface="+mj-ea"/>
            </a:endParaRPr>
          </a:p>
        </p:txBody>
      </p:sp>
      <p:sp>
        <p:nvSpPr>
          <p:cNvPr id="27" name="TextBox 26"/>
          <p:cNvSpPr txBox="1"/>
          <p:nvPr/>
        </p:nvSpPr>
        <p:spPr>
          <a:xfrm>
            <a:off x="3633193" y="3034736"/>
            <a:ext cx="793562" cy="369326"/>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培训</a:t>
            </a:r>
            <a:endParaRPr lang="zh-CN" altLang="en-US" dirty="0">
              <a:solidFill>
                <a:schemeClr val="accent2"/>
              </a:solidFill>
              <a:latin typeface="+mj-ea"/>
              <a:ea typeface="+mj-ea"/>
            </a:endParaRPr>
          </a:p>
        </p:txBody>
      </p:sp>
      <p:sp>
        <p:nvSpPr>
          <p:cNvPr id="28" name="TextBox 84"/>
          <p:cNvSpPr txBox="1">
            <a:spLocks noChangeArrowheads="1"/>
          </p:cNvSpPr>
          <p:nvPr/>
        </p:nvSpPr>
        <p:spPr bwMode="auto">
          <a:xfrm>
            <a:off x="6858007" y="983110"/>
            <a:ext cx="4032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在三个月里读完了</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博弈论</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行政组织理论</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现代管理学概述</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等著作</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84"/>
          <p:cNvSpPr txBox="1">
            <a:spLocks noChangeArrowheads="1"/>
          </p:cNvSpPr>
          <p:nvPr/>
        </p:nvSpPr>
        <p:spPr bwMode="auto">
          <a:xfrm>
            <a:off x="9018247" y="2316202"/>
            <a:ext cx="233671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在工作中熟悉工作内容、了解工作流程、掌握工作方法，领会工作思路，向导师、同事求教，不懂就问，在解惑中成长，形成严格的工作笔记制度，常反思，常总结</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84"/>
          <p:cNvSpPr txBox="1">
            <a:spLocks noChangeArrowheads="1"/>
          </p:cNvSpPr>
          <p:nvPr/>
        </p:nvSpPr>
        <p:spPr bwMode="auto">
          <a:xfrm>
            <a:off x="8226160" y="5541462"/>
            <a:ext cx="28787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OA</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平台制度文档学习、工作案例学习、</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E-LEARNIN</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学习</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84"/>
          <p:cNvSpPr txBox="1">
            <a:spLocks noChangeArrowheads="1"/>
          </p:cNvSpPr>
          <p:nvPr/>
        </p:nvSpPr>
        <p:spPr bwMode="auto">
          <a:xfrm>
            <a:off x="909449" y="2834612"/>
            <a:ext cx="23367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柠檬计划培训、行政助理培训、公司内部培训、部门内部培训</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84"/>
          <p:cNvSpPr txBox="1">
            <a:spLocks noChangeArrowheads="1"/>
          </p:cNvSpPr>
          <p:nvPr/>
        </p:nvSpPr>
        <p:spPr bwMode="auto">
          <a:xfrm>
            <a:off x="1033790" y="5541462"/>
            <a:ext cx="28787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公司总经办会议、工程部周例会、资料员会议、评审会</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advTm="9222">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600" fill="hold"/>
                                        <p:tgtEl>
                                          <p:spTgt spid="8"/>
                                        </p:tgtEl>
                                        <p:attrNameLst>
                                          <p:attrName>ppt_w</p:attrName>
                                        </p:attrNameLst>
                                      </p:cBhvr>
                                      <p:tavLst>
                                        <p:tav tm="0">
                                          <p:val>
                                            <p:fltVal val="0"/>
                                          </p:val>
                                        </p:tav>
                                        <p:tav tm="100000">
                                          <p:val>
                                            <p:strVal val="#ppt_w"/>
                                          </p:val>
                                        </p:tav>
                                      </p:tavLst>
                                    </p:anim>
                                    <p:anim calcmode="lin" valueType="num">
                                      <p:cBhvr>
                                        <p:cTn id="28" dur="600" fill="hold"/>
                                        <p:tgtEl>
                                          <p:spTgt spid="8"/>
                                        </p:tgtEl>
                                        <p:attrNameLst>
                                          <p:attrName>ppt_h</p:attrName>
                                        </p:attrNameLst>
                                      </p:cBhvr>
                                      <p:tavLst>
                                        <p:tav tm="0">
                                          <p:val>
                                            <p:fltVal val="0"/>
                                          </p:val>
                                        </p:tav>
                                        <p:tav tm="100000">
                                          <p:val>
                                            <p:strVal val="#ppt_h"/>
                                          </p:val>
                                        </p:tav>
                                      </p:tavLst>
                                    </p:anim>
                                    <p:animEffect transition="in" filter="fade">
                                      <p:cBhvr>
                                        <p:cTn id="29" dur="600"/>
                                        <p:tgtEl>
                                          <p:spTgt spid="8"/>
                                        </p:tgtEl>
                                      </p:cBhvr>
                                    </p:animEffect>
                                  </p:childTnLst>
                                </p:cTn>
                              </p:par>
                            </p:childTnLst>
                          </p:cTn>
                        </p:par>
                        <p:par>
                          <p:cTn id="30" fill="hold">
                            <p:stCondLst>
                              <p:cond delay="2000"/>
                            </p:stCondLst>
                            <p:childTnLst>
                              <p:par>
                                <p:cTn id="31" presetID="21"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heel(1)">
                                      <p:cBhvr>
                                        <p:cTn id="33" dur="700"/>
                                        <p:tgtEl>
                                          <p:spTgt spid="9"/>
                                        </p:tgtEl>
                                      </p:cBhvr>
                                    </p:animEffect>
                                  </p:childTnLst>
                                </p:cTn>
                              </p:par>
                            </p:childTnLst>
                          </p:cTn>
                        </p:par>
                        <p:par>
                          <p:cTn id="34" fill="hold">
                            <p:stCondLst>
                              <p:cond delay="3000"/>
                            </p:stCondLst>
                            <p:childTnLst>
                              <p:par>
                                <p:cTn id="35" presetID="31"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style.rotation</p:attrName>
                                        </p:attrNameLst>
                                      </p:cBhvr>
                                      <p:tavLst>
                                        <p:tav tm="0">
                                          <p:val>
                                            <p:fltVal val="90"/>
                                          </p:val>
                                        </p:tav>
                                        <p:tav tm="100000">
                                          <p:val>
                                            <p:fltVal val="0"/>
                                          </p:val>
                                        </p:tav>
                                      </p:tavLst>
                                    </p:anim>
                                    <p:animEffect transition="in" filter="fade">
                                      <p:cBhvr>
                                        <p:cTn id="40" dur="500"/>
                                        <p:tgtEl>
                                          <p:spTgt spid="20"/>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right)">
                                      <p:cBhvr>
                                        <p:cTn id="56" dur="500"/>
                                        <p:tgtEl>
                                          <p:spTgt spid="17"/>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Effect transition="in" filter="fade">
                                      <p:cBhvr>
                                        <p:cTn id="62" dur="500"/>
                                        <p:tgtEl>
                                          <p:spTgt spid="1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Effect transition="in" filter="fade">
                                      <p:cBhvr>
                                        <p:cTn id="72" dur="500"/>
                                        <p:tgtEl>
                                          <p:spTgt spid="12"/>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4500"/>
                            </p:stCondLst>
                            <p:childTnLst>
                              <p:par>
                                <p:cTn id="84" presetID="31" presetClass="entr" presetSubtype="0"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p:cTn id="86" dur="400" fill="hold"/>
                                        <p:tgtEl>
                                          <p:spTgt spid="23"/>
                                        </p:tgtEl>
                                        <p:attrNameLst>
                                          <p:attrName>ppt_w</p:attrName>
                                        </p:attrNameLst>
                                      </p:cBhvr>
                                      <p:tavLst>
                                        <p:tav tm="0">
                                          <p:val>
                                            <p:fltVal val="0"/>
                                          </p:val>
                                        </p:tav>
                                        <p:tav tm="100000">
                                          <p:val>
                                            <p:strVal val="#ppt_w"/>
                                          </p:val>
                                        </p:tav>
                                      </p:tavLst>
                                    </p:anim>
                                    <p:anim calcmode="lin" valueType="num">
                                      <p:cBhvr>
                                        <p:cTn id="87" dur="400" fill="hold"/>
                                        <p:tgtEl>
                                          <p:spTgt spid="23"/>
                                        </p:tgtEl>
                                        <p:attrNameLst>
                                          <p:attrName>ppt_h</p:attrName>
                                        </p:attrNameLst>
                                      </p:cBhvr>
                                      <p:tavLst>
                                        <p:tav tm="0">
                                          <p:val>
                                            <p:fltVal val="0"/>
                                          </p:val>
                                        </p:tav>
                                        <p:tav tm="100000">
                                          <p:val>
                                            <p:strVal val="#ppt_h"/>
                                          </p:val>
                                        </p:tav>
                                      </p:tavLst>
                                    </p:anim>
                                    <p:anim calcmode="lin" valueType="num">
                                      <p:cBhvr>
                                        <p:cTn id="88" dur="400" fill="hold"/>
                                        <p:tgtEl>
                                          <p:spTgt spid="23"/>
                                        </p:tgtEl>
                                        <p:attrNameLst>
                                          <p:attrName>style.rotation</p:attrName>
                                        </p:attrNameLst>
                                      </p:cBhvr>
                                      <p:tavLst>
                                        <p:tav tm="0">
                                          <p:val>
                                            <p:fltVal val="90"/>
                                          </p:val>
                                        </p:tav>
                                        <p:tav tm="100000">
                                          <p:val>
                                            <p:fltVal val="0"/>
                                          </p:val>
                                        </p:tav>
                                      </p:tavLst>
                                    </p:anim>
                                    <p:animEffect transition="in" filter="fade">
                                      <p:cBhvr>
                                        <p:cTn id="89" dur="400"/>
                                        <p:tgtEl>
                                          <p:spTgt spid="23"/>
                                        </p:tgtEl>
                                      </p:cBhvr>
                                    </p:animEffect>
                                  </p:childTnLst>
                                </p:cTn>
                              </p:par>
                            </p:childTnLst>
                          </p:cTn>
                        </p:par>
                        <p:par>
                          <p:cTn id="90" fill="hold">
                            <p:stCondLst>
                              <p:cond delay="5000"/>
                            </p:stCondLst>
                            <p:childTnLst>
                              <p:par>
                                <p:cTn id="91" presetID="22" presetClass="entr" presetSubtype="8" fill="hold" nodeType="afterEffect">
                                  <p:stCondLst>
                                    <p:cond delay="0"/>
                                  </p:stCondLst>
                                  <p:childTnLst>
                                    <p:set>
                                      <p:cBhvr>
                                        <p:cTn id="92" dur="1" fill="hold">
                                          <p:stCondLst>
                                            <p:cond delay="0"/>
                                          </p:stCondLst>
                                        </p:cTn>
                                        <p:tgtEl>
                                          <p:spTgt spid="28">
                                            <p:txEl>
                                              <p:pRg st="0" end="0"/>
                                            </p:txEl>
                                          </p:spTgt>
                                        </p:tgtEl>
                                        <p:attrNameLst>
                                          <p:attrName>style.visibility</p:attrName>
                                        </p:attrNameLst>
                                      </p:cBhvr>
                                      <p:to>
                                        <p:strVal val="visible"/>
                                      </p:to>
                                    </p:set>
                                    <p:animEffect transition="in" filter="wipe(left)">
                                      <p:cBhvr>
                                        <p:cTn id="93" dur="500"/>
                                        <p:tgtEl>
                                          <p:spTgt spid="28">
                                            <p:txEl>
                                              <p:pRg st="0" end="0"/>
                                            </p:txEl>
                                          </p:spTgt>
                                        </p:tgtEl>
                                      </p:cBhvr>
                                    </p:animEffect>
                                  </p:childTnLst>
                                </p:cTn>
                              </p:par>
                            </p:childTnLst>
                          </p:cTn>
                        </p:par>
                        <p:par>
                          <p:cTn id="94" fill="hold">
                            <p:stCondLst>
                              <p:cond delay="5500"/>
                            </p:stCondLst>
                            <p:childTnLst>
                              <p:par>
                                <p:cTn id="95" presetID="31"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400" fill="hold"/>
                                        <p:tgtEl>
                                          <p:spTgt spid="24"/>
                                        </p:tgtEl>
                                        <p:attrNameLst>
                                          <p:attrName>ppt_w</p:attrName>
                                        </p:attrNameLst>
                                      </p:cBhvr>
                                      <p:tavLst>
                                        <p:tav tm="0">
                                          <p:val>
                                            <p:fltVal val="0"/>
                                          </p:val>
                                        </p:tav>
                                        <p:tav tm="100000">
                                          <p:val>
                                            <p:strVal val="#ppt_w"/>
                                          </p:val>
                                        </p:tav>
                                      </p:tavLst>
                                    </p:anim>
                                    <p:anim calcmode="lin" valueType="num">
                                      <p:cBhvr>
                                        <p:cTn id="98" dur="400" fill="hold"/>
                                        <p:tgtEl>
                                          <p:spTgt spid="24"/>
                                        </p:tgtEl>
                                        <p:attrNameLst>
                                          <p:attrName>ppt_h</p:attrName>
                                        </p:attrNameLst>
                                      </p:cBhvr>
                                      <p:tavLst>
                                        <p:tav tm="0">
                                          <p:val>
                                            <p:fltVal val="0"/>
                                          </p:val>
                                        </p:tav>
                                        <p:tav tm="100000">
                                          <p:val>
                                            <p:strVal val="#ppt_h"/>
                                          </p:val>
                                        </p:tav>
                                      </p:tavLst>
                                    </p:anim>
                                    <p:anim calcmode="lin" valueType="num">
                                      <p:cBhvr>
                                        <p:cTn id="99" dur="400" fill="hold"/>
                                        <p:tgtEl>
                                          <p:spTgt spid="24"/>
                                        </p:tgtEl>
                                        <p:attrNameLst>
                                          <p:attrName>style.rotation</p:attrName>
                                        </p:attrNameLst>
                                      </p:cBhvr>
                                      <p:tavLst>
                                        <p:tav tm="0">
                                          <p:val>
                                            <p:fltVal val="90"/>
                                          </p:val>
                                        </p:tav>
                                        <p:tav tm="100000">
                                          <p:val>
                                            <p:fltVal val="0"/>
                                          </p:val>
                                        </p:tav>
                                      </p:tavLst>
                                    </p:anim>
                                    <p:animEffect transition="in" filter="fade">
                                      <p:cBhvr>
                                        <p:cTn id="100" dur="400"/>
                                        <p:tgtEl>
                                          <p:spTgt spid="24"/>
                                        </p:tgtEl>
                                      </p:cBhvr>
                                    </p:animEffect>
                                  </p:childTnLst>
                                </p:cTn>
                              </p:par>
                            </p:childTnLst>
                          </p:cTn>
                        </p:par>
                        <p:par>
                          <p:cTn id="101" fill="hold">
                            <p:stCondLst>
                              <p:cond delay="6000"/>
                            </p:stCondLst>
                            <p:childTnLst>
                              <p:par>
                                <p:cTn id="102" presetID="22" presetClass="entr" presetSubtype="8" fill="hold" nodeType="afterEffect">
                                  <p:stCondLst>
                                    <p:cond delay="0"/>
                                  </p:stCondLst>
                                  <p:childTnLst>
                                    <p:set>
                                      <p:cBhvr>
                                        <p:cTn id="103" dur="1" fill="hold">
                                          <p:stCondLst>
                                            <p:cond delay="0"/>
                                          </p:stCondLst>
                                        </p:cTn>
                                        <p:tgtEl>
                                          <p:spTgt spid="30">
                                            <p:txEl>
                                              <p:pRg st="0" end="0"/>
                                            </p:txEl>
                                          </p:spTgt>
                                        </p:tgtEl>
                                        <p:attrNameLst>
                                          <p:attrName>style.visibility</p:attrName>
                                        </p:attrNameLst>
                                      </p:cBhvr>
                                      <p:to>
                                        <p:strVal val="visible"/>
                                      </p:to>
                                    </p:set>
                                    <p:animEffect transition="in" filter="wipe(left)">
                                      <p:cBhvr>
                                        <p:cTn id="104" dur="500"/>
                                        <p:tgtEl>
                                          <p:spTgt spid="30">
                                            <p:txEl>
                                              <p:pRg st="0" end="0"/>
                                            </p:txEl>
                                          </p:spTgt>
                                        </p:tgtEl>
                                      </p:cBhvr>
                                    </p:animEffect>
                                  </p:childTnLst>
                                </p:cTn>
                              </p:par>
                            </p:childTnLst>
                          </p:cTn>
                        </p:par>
                        <p:par>
                          <p:cTn id="105" fill="hold">
                            <p:stCondLst>
                              <p:cond delay="6500"/>
                            </p:stCondLst>
                            <p:childTnLst>
                              <p:par>
                                <p:cTn id="106" presetID="31"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p:cTn id="108" dur="400" fill="hold"/>
                                        <p:tgtEl>
                                          <p:spTgt spid="25"/>
                                        </p:tgtEl>
                                        <p:attrNameLst>
                                          <p:attrName>ppt_w</p:attrName>
                                        </p:attrNameLst>
                                      </p:cBhvr>
                                      <p:tavLst>
                                        <p:tav tm="0">
                                          <p:val>
                                            <p:fltVal val="0"/>
                                          </p:val>
                                        </p:tav>
                                        <p:tav tm="100000">
                                          <p:val>
                                            <p:strVal val="#ppt_w"/>
                                          </p:val>
                                        </p:tav>
                                      </p:tavLst>
                                    </p:anim>
                                    <p:anim calcmode="lin" valueType="num">
                                      <p:cBhvr>
                                        <p:cTn id="109" dur="400" fill="hold"/>
                                        <p:tgtEl>
                                          <p:spTgt spid="25"/>
                                        </p:tgtEl>
                                        <p:attrNameLst>
                                          <p:attrName>ppt_h</p:attrName>
                                        </p:attrNameLst>
                                      </p:cBhvr>
                                      <p:tavLst>
                                        <p:tav tm="0">
                                          <p:val>
                                            <p:fltVal val="0"/>
                                          </p:val>
                                        </p:tav>
                                        <p:tav tm="100000">
                                          <p:val>
                                            <p:strVal val="#ppt_h"/>
                                          </p:val>
                                        </p:tav>
                                      </p:tavLst>
                                    </p:anim>
                                    <p:anim calcmode="lin" valueType="num">
                                      <p:cBhvr>
                                        <p:cTn id="110" dur="400" fill="hold"/>
                                        <p:tgtEl>
                                          <p:spTgt spid="25"/>
                                        </p:tgtEl>
                                        <p:attrNameLst>
                                          <p:attrName>style.rotation</p:attrName>
                                        </p:attrNameLst>
                                      </p:cBhvr>
                                      <p:tavLst>
                                        <p:tav tm="0">
                                          <p:val>
                                            <p:fltVal val="90"/>
                                          </p:val>
                                        </p:tav>
                                        <p:tav tm="100000">
                                          <p:val>
                                            <p:fltVal val="0"/>
                                          </p:val>
                                        </p:tav>
                                      </p:tavLst>
                                    </p:anim>
                                    <p:animEffect transition="in" filter="fade">
                                      <p:cBhvr>
                                        <p:cTn id="111" dur="400"/>
                                        <p:tgtEl>
                                          <p:spTgt spid="25"/>
                                        </p:tgtEl>
                                      </p:cBhvr>
                                    </p:animEffect>
                                  </p:childTnLst>
                                </p:cTn>
                              </p:par>
                            </p:childTnLst>
                          </p:cTn>
                        </p:par>
                        <p:par>
                          <p:cTn id="112" fill="hold">
                            <p:stCondLst>
                              <p:cond delay="7000"/>
                            </p:stCondLst>
                            <p:childTnLst>
                              <p:par>
                                <p:cTn id="113" presetID="22" presetClass="entr" presetSubtype="8" fill="hold" nodeType="afterEffect">
                                  <p:stCondLst>
                                    <p:cond delay="0"/>
                                  </p:stCondLst>
                                  <p:childTnLst>
                                    <p:set>
                                      <p:cBhvr>
                                        <p:cTn id="114" dur="1" fill="hold">
                                          <p:stCondLst>
                                            <p:cond delay="0"/>
                                          </p:stCondLst>
                                        </p:cTn>
                                        <p:tgtEl>
                                          <p:spTgt spid="31">
                                            <p:txEl>
                                              <p:pRg st="0" end="0"/>
                                            </p:txEl>
                                          </p:spTgt>
                                        </p:tgtEl>
                                        <p:attrNameLst>
                                          <p:attrName>style.visibility</p:attrName>
                                        </p:attrNameLst>
                                      </p:cBhvr>
                                      <p:to>
                                        <p:strVal val="visible"/>
                                      </p:to>
                                    </p:set>
                                    <p:animEffect transition="in" filter="wipe(left)">
                                      <p:cBhvr>
                                        <p:cTn id="115" dur="500"/>
                                        <p:tgtEl>
                                          <p:spTgt spid="31">
                                            <p:txEl>
                                              <p:pRg st="0" end="0"/>
                                            </p:txEl>
                                          </p:spTgt>
                                        </p:tgtEl>
                                      </p:cBhvr>
                                    </p:animEffect>
                                  </p:childTnLst>
                                </p:cTn>
                              </p:par>
                            </p:childTnLst>
                          </p:cTn>
                        </p:par>
                        <p:par>
                          <p:cTn id="116" fill="hold">
                            <p:stCondLst>
                              <p:cond delay="7500"/>
                            </p:stCondLst>
                            <p:childTnLst>
                              <p:par>
                                <p:cTn id="117" presetID="31" presetClass="entr" presetSubtype="0"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400" fill="hold"/>
                                        <p:tgtEl>
                                          <p:spTgt spid="26"/>
                                        </p:tgtEl>
                                        <p:attrNameLst>
                                          <p:attrName>ppt_w</p:attrName>
                                        </p:attrNameLst>
                                      </p:cBhvr>
                                      <p:tavLst>
                                        <p:tav tm="0">
                                          <p:val>
                                            <p:fltVal val="0"/>
                                          </p:val>
                                        </p:tav>
                                        <p:tav tm="100000">
                                          <p:val>
                                            <p:strVal val="#ppt_w"/>
                                          </p:val>
                                        </p:tav>
                                      </p:tavLst>
                                    </p:anim>
                                    <p:anim calcmode="lin" valueType="num">
                                      <p:cBhvr>
                                        <p:cTn id="120" dur="400" fill="hold"/>
                                        <p:tgtEl>
                                          <p:spTgt spid="26"/>
                                        </p:tgtEl>
                                        <p:attrNameLst>
                                          <p:attrName>ppt_h</p:attrName>
                                        </p:attrNameLst>
                                      </p:cBhvr>
                                      <p:tavLst>
                                        <p:tav tm="0">
                                          <p:val>
                                            <p:fltVal val="0"/>
                                          </p:val>
                                        </p:tav>
                                        <p:tav tm="100000">
                                          <p:val>
                                            <p:strVal val="#ppt_h"/>
                                          </p:val>
                                        </p:tav>
                                      </p:tavLst>
                                    </p:anim>
                                    <p:anim calcmode="lin" valueType="num">
                                      <p:cBhvr>
                                        <p:cTn id="121" dur="400" fill="hold"/>
                                        <p:tgtEl>
                                          <p:spTgt spid="26"/>
                                        </p:tgtEl>
                                        <p:attrNameLst>
                                          <p:attrName>style.rotation</p:attrName>
                                        </p:attrNameLst>
                                      </p:cBhvr>
                                      <p:tavLst>
                                        <p:tav tm="0">
                                          <p:val>
                                            <p:fltVal val="90"/>
                                          </p:val>
                                        </p:tav>
                                        <p:tav tm="100000">
                                          <p:val>
                                            <p:fltVal val="0"/>
                                          </p:val>
                                        </p:tav>
                                      </p:tavLst>
                                    </p:anim>
                                    <p:animEffect transition="in" filter="fade">
                                      <p:cBhvr>
                                        <p:cTn id="122" dur="400"/>
                                        <p:tgtEl>
                                          <p:spTgt spid="26"/>
                                        </p:tgtEl>
                                      </p:cBhvr>
                                    </p:animEffect>
                                  </p:childTnLst>
                                </p:cTn>
                              </p:par>
                            </p:childTnLst>
                          </p:cTn>
                        </p:par>
                        <p:par>
                          <p:cTn id="123" fill="hold">
                            <p:stCondLst>
                              <p:cond delay="8000"/>
                            </p:stCondLst>
                            <p:childTnLst>
                              <p:par>
                                <p:cTn id="124" presetID="22" presetClass="entr" presetSubtype="2" fill="hold" nodeType="afterEffect">
                                  <p:stCondLst>
                                    <p:cond delay="0"/>
                                  </p:stCondLst>
                                  <p:childTnLst>
                                    <p:set>
                                      <p:cBhvr>
                                        <p:cTn id="125" dur="1" fill="hold">
                                          <p:stCondLst>
                                            <p:cond delay="0"/>
                                          </p:stCondLst>
                                        </p:cTn>
                                        <p:tgtEl>
                                          <p:spTgt spid="34">
                                            <p:txEl>
                                              <p:pRg st="0" end="0"/>
                                            </p:txEl>
                                          </p:spTgt>
                                        </p:tgtEl>
                                        <p:attrNameLst>
                                          <p:attrName>style.visibility</p:attrName>
                                        </p:attrNameLst>
                                      </p:cBhvr>
                                      <p:to>
                                        <p:strVal val="visible"/>
                                      </p:to>
                                    </p:set>
                                    <p:animEffect transition="in" filter="wipe(right)">
                                      <p:cBhvr>
                                        <p:cTn id="126" dur="500"/>
                                        <p:tgtEl>
                                          <p:spTgt spid="34">
                                            <p:txEl>
                                              <p:pRg st="0" end="0"/>
                                            </p:txEl>
                                          </p:spTgt>
                                        </p:tgtEl>
                                      </p:cBhvr>
                                    </p:animEffect>
                                  </p:childTnLst>
                                </p:cTn>
                              </p:par>
                            </p:childTnLst>
                          </p:cTn>
                        </p:par>
                        <p:par>
                          <p:cTn id="127" fill="hold">
                            <p:stCondLst>
                              <p:cond delay="8500"/>
                            </p:stCondLst>
                            <p:childTnLst>
                              <p:par>
                                <p:cTn id="128" presetID="31" presetClass="entr" presetSubtype="0"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p:cTn id="130" dur="400" fill="hold"/>
                                        <p:tgtEl>
                                          <p:spTgt spid="27"/>
                                        </p:tgtEl>
                                        <p:attrNameLst>
                                          <p:attrName>ppt_w</p:attrName>
                                        </p:attrNameLst>
                                      </p:cBhvr>
                                      <p:tavLst>
                                        <p:tav tm="0">
                                          <p:val>
                                            <p:fltVal val="0"/>
                                          </p:val>
                                        </p:tav>
                                        <p:tav tm="100000">
                                          <p:val>
                                            <p:strVal val="#ppt_w"/>
                                          </p:val>
                                        </p:tav>
                                      </p:tavLst>
                                    </p:anim>
                                    <p:anim calcmode="lin" valueType="num">
                                      <p:cBhvr>
                                        <p:cTn id="131" dur="400" fill="hold"/>
                                        <p:tgtEl>
                                          <p:spTgt spid="27"/>
                                        </p:tgtEl>
                                        <p:attrNameLst>
                                          <p:attrName>ppt_h</p:attrName>
                                        </p:attrNameLst>
                                      </p:cBhvr>
                                      <p:tavLst>
                                        <p:tav tm="0">
                                          <p:val>
                                            <p:fltVal val="0"/>
                                          </p:val>
                                        </p:tav>
                                        <p:tav tm="100000">
                                          <p:val>
                                            <p:strVal val="#ppt_h"/>
                                          </p:val>
                                        </p:tav>
                                      </p:tavLst>
                                    </p:anim>
                                    <p:anim calcmode="lin" valueType="num">
                                      <p:cBhvr>
                                        <p:cTn id="132" dur="400" fill="hold"/>
                                        <p:tgtEl>
                                          <p:spTgt spid="27"/>
                                        </p:tgtEl>
                                        <p:attrNameLst>
                                          <p:attrName>style.rotation</p:attrName>
                                        </p:attrNameLst>
                                      </p:cBhvr>
                                      <p:tavLst>
                                        <p:tav tm="0">
                                          <p:val>
                                            <p:fltVal val="90"/>
                                          </p:val>
                                        </p:tav>
                                        <p:tav tm="100000">
                                          <p:val>
                                            <p:fltVal val="0"/>
                                          </p:val>
                                        </p:tav>
                                      </p:tavLst>
                                    </p:anim>
                                    <p:animEffect transition="in" filter="fade">
                                      <p:cBhvr>
                                        <p:cTn id="133" dur="400"/>
                                        <p:tgtEl>
                                          <p:spTgt spid="27"/>
                                        </p:tgtEl>
                                      </p:cBhvr>
                                    </p:animEffect>
                                  </p:childTnLst>
                                </p:cTn>
                              </p:par>
                            </p:childTnLst>
                          </p:cTn>
                        </p:par>
                        <p:par>
                          <p:cTn id="134" fill="hold">
                            <p:stCondLst>
                              <p:cond delay="9000"/>
                            </p:stCondLst>
                            <p:childTnLst>
                              <p:par>
                                <p:cTn id="135" presetID="22" presetClass="entr" presetSubtype="2" fill="hold" nodeType="afterEffect">
                                  <p:stCondLst>
                                    <p:cond delay="0"/>
                                  </p:stCondLst>
                                  <p:childTnLst>
                                    <p:set>
                                      <p:cBhvr>
                                        <p:cTn id="136" dur="1" fill="hold">
                                          <p:stCondLst>
                                            <p:cond delay="0"/>
                                          </p:stCondLst>
                                        </p:cTn>
                                        <p:tgtEl>
                                          <p:spTgt spid="32">
                                            <p:txEl>
                                              <p:pRg st="0" end="0"/>
                                            </p:txEl>
                                          </p:spTgt>
                                        </p:tgtEl>
                                        <p:attrNameLst>
                                          <p:attrName>style.visibility</p:attrName>
                                        </p:attrNameLst>
                                      </p:cBhvr>
                                      <p:to>
                                        <p:strVal val="visible"/>
                                      </p:to>
                                    </p:set>
                                    <p:animEffect transition="in" filter="wipe(right)">
                                      <p:cBhvr>
                                        <p:cTn id="13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3"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6"/>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panose="020B0503020204020204" pitchFamily="34" charset="-122"/>
                <a:ea typeface="微软雅黑" panose="020B0503020204020204" pitchFamily="34" charset="-122"/>
              </a:rPr>
              <a:t>网站及微信公众号管理工</a:t>
            </a:r>
            <a:r>
              <a:rPr lang="zh-CN" altLang="en-US" b="1" dirty="0">
                <a:solidFill>
                  <a:schemeClr val="accent1"/>
                </a:solidFill>
                <a:latin typeface="微软雅黑" panose="020B0503020204020204" pitchFamily="34" charset="-122"/>
                <a:ea typeface="微软雅黑" panose="020B0503020204020204" pitchFamily="34" charset="-122"/>
              </a:rPr>
              <a:t>作</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pic>
        <p:nvPicPr>
          <p:cNvPr id="4098" name="Picture 2" descr="C:\Program Files\Tencent\QQ\Users\992620\FileRecv\MobileFile\Screenshot_2015-06-16-11-56-23.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90130" y="1412776"/>
            <a:ext cx="2753163" cy="4894512"/>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pic>
        <p:nvPicPr>
          <p:cNvPr id="4099" name="Picture 3" descr="C:\Program Files\Tencent\QQ\Users\992620\FileRecv\MobileFile\Screenshot_2015-06-10-10-07-4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6897" y="1412776"/>
            <a:ext cx="2753163" cy="4894512"/>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sp>
        <p:nvSpPr>
          <p:cNvPr id="8" name="Oval 5"/>
          <p:cNvSpPr>
            <a:spLocks noChangeArrowheads="1"/>
          </p:cNvSpPr>
          <p:nvPr/>
        </p:nvSpPr>
        <p:spPr bwMode="auto">
          <a:xfrm>
            <a:off x="6637068" y="1331397"/>
            <a:ext cx="1394581" cy="1377524"/>
          </a:xfrm>
          <a:prstGeom prst="ellipse">
            <a:avLst/>
          </a:prstGeom>
          <a:solidFill>
            <a:schemeClr val="bg2"/>
          </a:solidFill>
          <a:ln>
            <a:noFill/>
          </a:ln>
        </p:spPr>
        <p:txBody>
          <a:bodyPr vert="horz" wrap="square" lIns="91434" tIns="45717" rIns="91434" bIns="45717" numCol="1" anchor="t" anchorCtr="0" compatLnSpc="1"/>
          <a:lstStyle/>
          <a:p>
            <a:endParaRPr lang="zh-CN" altLang="en-US"/>
          </a:p>
        </p:txBody>
      </p:sp>
      <p:sp>
        <p:nvSpPr>
          <p:cNvPr id="9" name="Oval 6"/>
          <p:cNvSpPr>
            <a:spLocks noChangeArrowheads="1"/>
          </p:cNvSpPr>
          <p:nvPr/>
        </p:nvSpPr>
        <p:spPr bwMode="auto">
          <a:xfrm>
            <a:off x="6637068" y="4941169"/>
            <a:ext cx="1394581" cy="1377524"/>
          </a:xfrm>
          <a:prstGeom prst="ellipse">
            <a:avLst/>
          </a:prstGeom>
          <a:solidFill>
            <a:schemeClr val="bg1"/>
          </a:solidFill>
          <a:ln>
            <a:noFill/>
          </a:ln>
        </p:spPr>
        <p:txBody>
          <a:bodyPr vert="horz" wrap="square" lIns="91434" tIns="45717" rIns="91434" bIns="45717" numCol="1" anchor="t" anchorCtr="0" compatLnSpc="1"/>
          <a:lstStyle/>
          <a:p>
            <a:endParaRPr lang="zh-CN" altLang="en-US"/>
          </a:p>
        </p:txBody>
      </p:sp>
      <p:sp>
        <p:nvSpPr>
          <p:cNvPr id="10" name="TextBox 9"/>
          <p:cNvSpPr txBox="1"/>
          <p:nvPr/>
        </p:nvSpPr>
        <p:spPr>
          <a:xfrm>
            <a:off x="6754222" y="1776842"/>
            <a:ext cx="1163246" cy="584775"/>
          </a:xfrm>
          <a:prstGeom prst="rect">
            <a:avLst/>
          </a:prstGeom>
          <a:noFill/>
        </p:spPr>
        <p:txBody>
          <a:bodyPr wrap="square" lIns="91434" tIns="45717" rIns="91434" bIns="45717">
            <a:spAutoFit/>
          </a:bodyPr>
          <a:lstStyle/>
          <a:p>
            <a:pPr algn="ctr">
              <a:buFont typeface="Arial" panose="020B0604020202020204" pitchFamily="34" charset="0"/>
              <a:buNone/>
              <a:defRPr/>
            </a:pPr>
            <a:r>
              <a:rPr lang="en-US" altLang="zh-CN" sz="3200" b="1" dirty="0">
                <a:solidFill>
                  <a:schemeClr val="accent2"/>
                </a:solidFill>
                <a:latin typeface="微软雅黑" panose="020B0503020204020204" pitchFamily="34" charset="-122"/>
                <a:ea typeface="微软雅黑" panose="020B0503020204020204" pitchFamily="34" charset="-122"/>
              </a:rPr>
              <a:t>87</a:t>
            </a:r>
            <a:r>
              <a:rPr lang="zh-CN" altLang="en-US" sz="3200" b="1" dirty="0">
                <a:solidFill>
                  <a:schemeClr val="accent2"/>
                </a:solidFill>
                <a:latin typeface="微软雅黑" panose="020B0503020204020204" pitchFamily="34" charset="-122"/>
                <a:ea typeface="微软雅黑" panose="020B0503020204020204" pitchFamily="34" charset="-122"/>
              </a:rPr>
              <a:t>篇</a:t>
            </a:r>
            <a:endParaRPr lang="en-US" altLang="zh-CN" sz="3200" b="1" dirty="0">
              <a:solidFill>
                <a:schemeClr val="accent2"/>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8059500" y="1576786"/>
            <a:ext cx="3288538" cy="707887"/>
          </a:xfrm>
          <a:prstGeom prst="rect">
            <a:avLst/>
          </a:prstGeom>
          <a:noFill/>
        </p:spPr>
        <p:txBody>
          <a:bodyPr wrap="square" lIns="91434" tIns="45717" rIns="91434" bIns="45717">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olidFill>
                  <a:schemeClr val="accent1">
                    <a:lumMod val="50000"/>
                  </a:schemeClr>
                </a:solidFill>
              </a:rPr>
              <a:t>共计编辑微信公众号图文</a:t>
            </a:r>
            <a:r>
              <a:rPr lang="en-US" altLang="zh-CN" sz="2000" dirty="0">
                <a:solidFill>
                  <a:schemeClr val="accent1">
                    <a:lumMod val="50000"/>
                  </a:schemeClr>
                </a:solidFill>
              </a:rPr>
              <a:t>87</a:t>
            </a:r>
            <a:r>
              <a:rPr lang="zh-CN" altLang="en-US" sz="2000" dirty="0">
                <a:solidFill>
                  <a:schemeClr val="accent1">
                    <a:lumMod val="50000"/>
                  </a:schemeClr>
                </a:solidFill>
              </a:rPr>
              <a:t>篇。其中原创文章</a:t>
            </a:r>
            <a:r>
              <a:rPr lang="en-US" altLang="zh-CN" sz="2000" dirty="0">
                <a:solidFill>
                  <a:schemeClr val="accent1">
                    <a:lumMod val="50000"/>
                  </a:schemeClr>
                </a:solidFill>
              </a:rPr>
              <a:t>45</a:t>
            </a:r>
            <a:r>
              <a:rPr lang="zh-CN" altLang="en-US" sz="2000" dirty="0">
                <a:solidFill>
                  <a:schemeClr val="accent1">
                    <a:lumMod val="50000"/>
                  </a:schemeClr>
                </a:solidFill>
              </a:rPr>
              <a:t>篇</a:t>
            </a:r>
            <a:endParaRPr lang="zh-CN" altLang="en-US" sz="2000" dirty="0">
              <a:solidFill>
                <a:schemeClr val="accent1">
                  <a:lumMod val="50000"/>
                </a:schemeClr>
              </a:solidFill>
            </a:endParaRPr>
          </a:p>
        </p:txBody>
      </p:sp>
      <p:sp>
        <p:nvSpPr>
          <p:cNvPr id="12" name="TextBox 11"/>
          <p:cNvSpPr txBox="1"/>
          <p:nvPr/>
        </p:nvSpPr>
        <p:spPr>
          <a:xfrm>
            <a:off x="8059500" y="5275986"/>
            <a:ext cx="3511489" cy="707887"/>
          </a:xfrm>
          <a:prstGeom prst="rect">
            <a:avLst/>
          </a:prstGeom>
          <a:noFill/>
        </p:spPr>
        <p:txBody>
          <a:bodyPr wrap="square" lIns="91434" tIns="45717" rIns="91434" bIns="45717">
            <a:spAutoFit/>
          </a:bodyPr>
          <a:lstStyle>
            <a:defPPr>
              <a:defRPr lang="zh-CN"/>
            </a:defPPr>
            <a:lvl1pPr>
              <a:buNone/>
              <a:defRPr sz="2400">
                <a:solidFill>
                  <a:schemeClr val="accent1">
                    <a:lumMod val="50000"/>
                  </a:schemeClr>
                </a:solidFill>
                <a:latin typeface="微软雅黑" panose="020B0503020204020204" pitchFamily="34" charset="-122"/>
                <a:ea typeface="微软雅黑" panose="020B0503020204020204" pitchFamily="34" charset="-122"/>
              </a:defRPr>
            </a:lvl1pPr>
          </a:lstStyle>
          <a:p>
            <a:pPr algn="just"/>
            <a:r>
              <a:rPr lang="zh-CN" altLang="en-US" sz="2000" dirty="0"/>
              <a:t>编辑的资料在官网上每天下载</a:t>
            </a:r>
            <a:endParaRPr lang="en-US" altLang="zh-CN" sz="2000" dirty="0"/>
          </a:p>
          <a:p>
            <a:pPr algn="just"/>
            <a:r>
              <a:rPr lang="zh-CN" altLang="en-US" sz="2000" dirty="0"/>
              <a:t>人数达</a:t>
            </a:r>
            <a:r>
              <a:rPr lang="en-US" altLang="zh-CN" sz="2000" dirty="0"/>
              <a:t>3000</a:t>
            </a:r>
            <a:r>
              <a:rPr lang="zh-CN" altLang="en-US" sz="2000" dirty="0"/>
              <a:t>人次。</a:t>
            </a:r>
            <a:endParaRPr lang="zh-CN" altLang="en-US" sz="2000" dirty="0"/>
          </a:p>
        </p:txBody>
      </p:sp>
      <p:sp>
        <p:nvSpPr>
          <p:cNvPr id="13" name="TextBox 12"/>
          <p:cNvSpPr txBox="1"/>
          <p:nvPr/>
        </p:nvSpPr>
        <p:spPr>
          <a:xfrm>
            <a:off x="6740296" y="5221190"/>
            <a:ext cx="1163246" cy="861775"/>
          </a:xfrm>
          <a:prstGeom prst="rect">
            <a:avLst/>
          </a:prstGeom>
          <a:noFill/>
        </p:spPr>
        <p:txBody>
          <a:bodyPr wrap="square" lIns="91434" tIns="45717" rIns="91434" bIns="45717">
            <a:spAutoFit/>
          </a:bodyPr>
          <a:lstStyle/>
          <a:p>
            <a:pPr>
              <a:buFont typeface="Arial" panose="020B0604020202020204" pitchFamily="34" charset="0"/>
              <a:buNone/>
              <a:defRPr/>
            </a:pPr>
            <a:r>
              <a:rPr lang="en-US" altLang="zh-CN" sz="2900" b="1" dirty="0">
                <a:solidFill>
                  <a:schemeClr val="accent2"/>
                </a:solidFill>
                <a:latin typeface="微软雅黑" panose="020B0503020204020204" pitchFamily="34" charset="-122"/>
                <a:ea typeface="微软雅黑" panose="020B0503020204020204" pitchFamily="34" charset="-122"/>
              </a:rPr>
              <a:t>3000</a:t>
            </a:r>
            <a:endParaRPr lang="en-US" altLang="zh-CN" sz="2900" b="1" dirty="0">
              <a:solidFill>
                <a:schemeClr val="accent2"/>
              </a:solidFill>
              <a:latin typeface="微软雅黑" panose="020B0503020204020204" pitchFamily="34" charset="-122"/>
              <a:ea typeface="微软雅黑" panose="020B0503020204020204" pitchFamily="34" charset="-122"/>
            </a:endParaRPr>
          </a:p>
          <a:p>
            <a:pPr>
              <a:buFont typeface="Arial" panose="020B0604020202020204" pitchFamily="34" charset="0"/>
              <a:buNone/>
              <a:defRPr/>
            </a:pPr>
            <a:r>
              <a:rPr lang="zh-CN" altLang="en-US" sz="2000" b="1" dirty="0">
                <a:solidFill>
                  <a:schemeClr val="accent2"/>
                </a:solidFill>
                <a:latin typeface="微软雅黑" panose="020B0503020204020204" pitchFamily="34" charset="-122"/>
                <a:ea typeface="微软雅黑" panose="020B0503020204020204" pitchFamily="34" charset="-122"/>
              </a:rPr>
              <a:t>下载</a:t>
            </a:r>
            <a:r>
              <a:rPr lang="en-US" altLang="zh-CN" sz="2000" b="1" dirty="0">
                <a:solidFill>
                  <a:schemeClr val="accent2"/>
                </a:solidFill>
                <a:latin typeface="微软雅黑" panose="020B0503020204020204" pitchFamily="34" charset="-122"/>
                <a:ea typeface="微软雅黑" panose="020B0503020204020204" pitchFamily="34" charset="-122"/>
              </a:rPr>
              <a:t>/</a:t>
            </a:r>
            <a:r>
              <a:rPr lang="zh-CN" altLang="en-US" sz="2000" b="1" dirty="0">
                <a:solidFill>
                  <a:schemeClr val="accent2"/>
                </a:solidFill>
                <a:latin typeface="微软雅黑" panose="020B0503020204020204" pitchFamily="34" charset="-122"/>
                <a:ea typeface="微软雅黑" panose="020B0503020204020204" pitchFamily="34" charset="-122"/>
              </a:rPr>
              <a:t>天</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14" name="Oval 5"/>
          <p:cNvSpPr>
            <a:spLocks noChangeArrowheads="1"/>
          </p:cNvSpPr>
          <p:nvPr/>
        </p:nvSpPr>
        <p:spPr bwMode="auto">
          <a:xfrm>
            <a:off x="6637068" y="3107070"/>
            <a:ext cx="1394581" cy="1377524"/>
          </a:xfrm>
          <a:prstGeom prst="ellipse">
            <a:avLst/>
          </a:prstGeom>
          <a:solidFill>
            <a:schemeClr val="accent4"/>
          </a:solidFill>
          <a:ln>
            <a:noFill/>
          </a:ln>
        </p:spPr>
        <p:txBody>
          <a:bodyPr vert="horz" wrap="square" lIns="91434" tIns="45717" rIns="91434" bIns="45717" numCol="1" anchor="t" anchorCtr="0" compatLnSpc="1"/>
          <a:lstStyle/>
          <a:p>
            <a:endParaRPr lang="zh-CN" altLang="en-US"/>
          </a:p>
        </p:txBody>
      </p:sp>
      <p:sp>
        <p:nvSpPr>
          <p:cNvPr id="15" name="TextBox 14"/>
          <p:cNvSpPr txBox="1"/>
          <p:nvPr/>
        </p:nvSpPr>
        <p:spPr>
          <a:xfrm>
            <a:off x="6726370" y="3392136"/>
            <a:ext cx="1191098" cy="954107"/>
          </a:xfrm>
          <a:prstGeom prst="rect">
            <a:avLst/>
          </a:prstGeom>
          <a:noFill/>
        </p:spPr>
        <p:txBody>
          <a:bodyPr wrap="square" lIns="91434" tIns="45717" rIns="91434" bIns="45717">
            <a:spAutoFit/>
          </a:bodyPr>
          <a:lstStyle/>
          <a:p>
            <a:pPr algn="ctr">
              <a:buFont typeface="Arial" panose="020B0604020202020204" pitchFamily="34" charset="0"/>
              <a:buNone/>
              <a:defRPr/>
            </a:pPr>
            <a:r>
              <a:rPr lang="en-US" altLang="zh-CN" sz="2800" b="1">
                <a:solidFill>
                  <a:schemeClr val="accent2"/>
                </a:solidFill>
                <a:latin typeface="微软雅黑" panose="020B0503020204020204" pitchFamily="34" charset="-122"/>
                <a:ea typeface="微软雅黑" panose="020B0503020204020204" pitchFamily="34" charset="-122"/>
              </a:rPr>
              <a:t>3060</a:t>
            </a:r>
            <a:r>
              <a:rPr lang="zh-CN" altLang="en-US" sz="2800" b="1" dirty="0">
                <a:solidFill>
                  <a:schemeClr val="accent2"/>
                </a:solidFill>
                <a:latin typeface="微软雅黑" panose="020B0503020204020204" pitchFamily="34" charset="-122"/>
                <a:ea typeface="微软雅黑" panose="020B0503020204020204" pitchFamily="34" charset="-122"/>
              </a:rPr>
              <a:t>人</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8078772" y="3011002"/>
            <a:ext cx="3271848" cy="1015663"/>
          </a:xfrm>
          <a:prstGeom prst="rect">
            <a:avLst/>
          </a:prstGeom>
          <a:noFill/>
        </p:spPr>
        <p:txBody>
          <a:bodyPr wrap="square" lIns="91434" tIns="45717" rIns="91434" bIns="45717">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just"/>
            <a:r>
              <a:rPr lang="zh-CN" altLang="en-US" sz="2000" dirty="0">
                <a:solidFill>
                  <a:schemeClr val="accent1">
                    <a:lumMod val="50000"/>
                  </a:schemeClr>
                </a:solidFill>
              </a:rPr>
              <a:t>经营微信公众号三个月时间，订阅人数增长了</a:t>
            </a:r>
            <a:r>
              <a:rPr lang="en-US" altLang="zh-CN" sz="2000" dirty="0">
                <a:solidFill>
                  <a:schemeClr val="accent1">
                    <a:lumMod val="50000"/>
                  </a:schemeClr>
                </a:solidFill>
              </a:rPr>
              <a:t>3060</a:t>
            </a:r>
            <a:r>
              <a:rPr lang="zh-CN" altLang="en-US" sz="2000" dirty="0">
                <a:solidFill>
                  <a:schemeClr val="accent1">
                    <a:lumMod val="50000"/>
                  </a:schemeClr>
                </a:solidFill>
              </a:rPr>
              <a:t>人，相当于过去</a:t>
            </a:r>
            <a:r>
              <a:rPr lang="en-US" altLang="zh-CN" sz="2000" dirty="0">
                <a:solidFill>
                  <a:schemeClr val="accent1">
                    <a:lumMod val="50000"/>
                  </a:schemeClr>
                </a:solidFill>
              </a:rPr>
              <a:t>6</a:t>
            </a:r>
            <a:r>
              <a:rPr lang="zh-CN" altLang="en-US" sz="2000" dirty="0">
                <a:solidFill>
                  <a:schemeClr val="accent1">
                    <a:lumMod val="50000"/>
                  </a:schemeClr>
                </a:solidFill>
              </a:rPr>
              <a:t>个月的增长量。</a:t>
            </a:r>
            <a:endParaRPr lang="zh-CN" altLang="en-US" sz="2000" dirty="0">
              <a:solidFill>
                <a:schemeClr val="accent1">
                  <a:lumMod val="50000"/>
                </a:schemeClr>
              </a:solidFill>
            </a:endParaRPr>
          </a:p>
        </p:txBody>
      </p:sp>
    </p:spTree>
  </p:cSld>
  <p:clrMapOvr>
    <a:masterClrMapping/>
  </p:clrMapOvr>
  <p:transition spd="slow" advTm="685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240"/>
                            </p:stCondLst>
                            <p:childTnLst>
                              <p:par>
                                <p:cTn id="25" presetID="31" presetClass="entr" presetSubtype="0" fill="hold" nodeType="afterEffect">
                                  <p:stCondLst>
                                    <p:cond delay="0"/>
                                  </p:stCondLst>
                                  <p:childTnLst>
                                    <p:set>
                                      <p:cBhvr>
                                        <p:cTn id="26" dur="1" fill="hold">
                                          <p:stCondLst>
                                            <p:cond delay="0"/>
                                          </p:stCondLst>
                                        </p:cTn>
                                        <p:tgtEl>
                                          <p:spTgt spid="4098"/>
                                        </p:tgtEl>
                                        <p:attrNameLst>
                                          <p:attrName>style.visibility</p:attrName>
                                        </p:attrNameLst>
                                      </p:cBhvr>
                                      <p:to>
                                        <p:strVal val="visible"/>
                                      </p:to>
                                    </p:set>
                                    <p:anim calcmode="lin" valueType="num">
                                      <p:cBhvr>
                                        <p:cTn id="27" dur="500" fill="hold"/>
                                        <p:tgtEl>
                                          <p:spTgt spid="4098"/>
                                        </p:tgtEl>
                                        <p:attrNameLst>
                                          <p:attrName>ppt_w</p:attrName>
                                        </p:attrNameLst>
                                      </p:cBhvr>
                                      <p:tavLst>
                                        <p:tav tm="0">
                                          <p:val>
                                            <p:fltVal val="0"/>
                                          </p:val>
                                        </p:tav>
                                        <p:tav tm="100000">
                                          <p:val>
                                            <p:strVal val="#ppt_w"/>
                                          </p:val>
                                        </p:tav>
                                      </p:tavLst>
                                    </p:anim>
                                    <p:anim calcmode="lin" valueType="num">
                                      <p:cBhvr>
                                        <p:cTn id="28" dur="500" fill="hold"/>
                                        <p:tgtEl>
                                          <p:spTgt spid="4098"/>
                                        </p:tgtEl>
                                        <p:attrNameLst>
                                          <p:attrName>ppt_h</p:attrName>
                                        </p:attrNameLst>
                                      </p:cBhvr>
                                      <p:tavLst>
                                        <p:tav tm="0">
                                          <p:val>
                                            <p:fltVal val="0"/>
                                          </p:val>
                                        </p:tav>
                                        <p:tav tm="100000">
                                          <p:val>
                                            <p:strVal val="#ppt_h"/>
                                          </p:val>
                                        </p:tav>
                                      </p:tavLst>
                                    </p:anim>
                                    <p:anim calcmode="lin" valueType="num">
                                      <p:cBhvr>
                                        <p:cTn id="29" dur="500" fill="hold"/>
                                        <p:tgtEl>
                                          <p:spTgt spid="4098"/>
                                        </p:tgtEl>
                                        <p:attrNameLst>
                                          <p:attrName>style.rotation</p:attrName>
                                        </p:attrNameLst>
                                      </p:cBhvr>
                                      <p:tavLst>
                                        <p:tav tm="0">
                                          <p:val>
                                            <p:fltVal val="90"/>
                                          </p:val>
                                        </p:tav>
                                        <p:tav tm="100000">
                                          <p:val>
                                            <p:fltVal val="0"/>
                                          </p:val>
                                        </p:tav>
                                      </p:tavLst>
                                    </p:anim>
                                    <p:animEffect transition="in" filter="fade">
                                      <p:cBhvr>
                                        <p:cTn id="30" dur="500"/>
                                        <p:tgtEl>
                                          <p:spTgt spid="4098"/>
                                        </p:tgtEl>
                                      </p:cBhvr>
                                    </p:animEffect>
                                  </p:childTnLst>
                                </p:cTn>
                              </p:par>
                              <p:par>
                                <p:cTn id="31" presetID="8" presetClass="emph" presetSubtype="0" fill="hold" nodeType="withEffect">
                                  <p:stCondLst>
                                    <p:cond delay="0"/>
                                  </p:stCondLst>
                                  <p:childTnLst>
                                    <p:animRot by="21600000">
                                      <p:cBhvr>
                                        <p:cTn id="32" dur="500" fill="hold"/>
                                        <p:tgtEl>
                                          <p:spTgt spid="4098"/>
                                        </p:tgtEl>
                                        <p:attrNameLst>
                                          <p:attrName>r</p:attrName>
                                        </p:attrNameLst>
                                      </p:cBhvr>
                                    </p:animRot>
                                  </p:childTnLst>
                                </p:cTn>
                              </p:par>
                              <p:par>
                                <p:cTn id="33" presetID="31" presetClass="entr" presetSubtype="0" fill="hold" nodeType="withEffect">
                                  <p:stCondLst>
                                    <p:cond delay="100"/>
                                  </p:stCondLst>
                                  <p:childTnLst>
                                    <p:set>
                                      <p:cBhvr>
                                        <p:cTn id="34" dur="1" fill="hold">
                                          <p:stCondLst>
                                            <p:cond delay="0"/>
                                          </p:stCondLst>
                                        </p:cTn>
                                        <p:tgtEl>
                                          <p:spTgt spid="4099"/>
                                        </p:tgtEl>
                                        <p:attrNameLst>
                                          <p:attrName>style.visibility</p:attrName>
                                        </p:attrNameLst>
                                      </p:cBhvr>
                                      <p:to>
                                        <p:strVal val="visible"/>
                                      </p:to>
                                    </p:set>
                                    <p:anim calcmode="lin" valueType="num">
                                      <p:cBhvr>
                                        <p:cTn id="35" dur="500" fill="hold"/>
                                        <p:tgtEl>
                                          <p:spTgt spid="4099"/>
                                        </p:tgtEl>
                                        <p:attrNameLst>
                                          <p:attrName>ppt_w</p:attrName>
                                        </p:attrNameLst>
                                      </p:cBhvr>
                                      <p:tavLst>
                                        <p:tav tm="0">
                                          <p:val>
                                            <p:fltVal val="0"/>
                                          </p:val>
                                        </p:tav>
                                        <p:tav tm="100000">
                                          <p:val>
                                            <p:strVal val="#ppt_w"/>
                                          </p:val>
                                        </p:tav>
                                      </p:tavLst>
                                    </p:anim>
                                    <p:anim calcmode="lin" valueType="num">
                                      <p:cBhvr>
                                        <p:cTn id="36" dur="500" fill="hold"/>
                                        <p:tgtEl>
                                          <p:spTgt spid="4099"/>
                                        </p:tgtEl>
                                        <p:attrNameLst>
                                          <p:attrName>ppt_h</p:attrName>
                                        </p:attrNameLst>
                                      </p:cBhvr>
                                      <p:tavLst>
                                        <p:tav tm="0">
                                          <p:val>
                                            <p:fltVal val="0"/>
                                          </p:val>
                                        </p:tav>
                                        <p:tav tm="100000">
                                          <p:val>
                                            <p:strVal val="#ppt_h"/>
                                          </p:val>
                                        </p:tav>
                                      </p:tavLst>
                                    </p:anim>
                                    <p:anim calcmode="lin" valueType="num">
                                      <p:cBhvr>
                                        <p:cTn id="37" dur="500" fill="hold"/>
                                        <p:tgtEl>
                                          <p:spTgt spid="4099"/>
                                        </p:tgtEl>
                                        <p:attrNameLst>
                                          <p:attrName>style.rotation</p:attrName>
                                        </p:attrNameLst>
                                      </p:cBhvr>
                                      <p:tavLst>
                                        <p:tav tm="0">
                                          <p:val>
                                            <p:fltVal val="90"/>
                                          </p:val>
                                        </p:tav>
                                        <p:tav tm="100000">
                                          <p:val>
                                            <p:fltVal val="0"/>
                                          </p:val>
                                        </p:tav>
                                      </p:tavLst>
                                    </p:anim>
                                    <p:animEffect transition="in" filter="fade">
                                      <p:cBhvr>
                                        <p:cTn id="38" dur="500"/>
                                        <p:tgtEl>
                                          <p:spTgt spid="4099"/>
                                        </p:tgtEl>
                                      </p:cBhvr>
                                    </p:animEffect>
                                  </p:childTnLst>
                                </p:cTn>
                              </p:par>
                              <p:par>
                                <p:cTn id="39" presetID="8" presetClass="emph" presetSubtype="0" fill="hold" nodeType="withEffect">
                                  <p:stCondLst>
                                    <p:cond delay="0"/>
                                  </p:stCondLst>
                                  <p:childTnLst>
                                    <p:animRot by="21600000">
                                      <p:cBhvr>
                                        <p:cTn id="40" dur="500" fill="hold"/>
                                        <p:tgtEl>
                                          <p:spTgt spid="4099"/>
                                        </p:tgtEl>
                                        <p:attrNameLst>
                                          <p:attrName>r</p:attrName>
                                        </p:attrNameLst>
                                      </p:cBhvr>
                                    </p:animRot>
                                  </p:childTnLst>
                                </p:cTn>
                              </p:par>
                            </p:childTnLst>
                          </p:cTn>
                        </p:par>
                        <p:par>
                          <p:cTn id="41" fill="hold">
                            <p:stCondLst>
                              <p:cond delay="1740"/>
                            </p:stCondLst>
                            <p:childTnLst>
                              <p:par>
                                <p:cTn id="42" presetID="52"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Scale>
                                      <p:cBhvr>
                                        <p:cTn id="4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
                                        </p:tgtEl>
                                        <p:attrNameLst>
                                          <p:attrName>ppt_x</p:attrName>
                                          <p:attrName>ppt_y</p:attrName>
                                        </p:attrNameLst>
                                      </p:cBhvr>
                                    </p:animMotion>
                                    <p:animEffect transition="in" filter="fade">
                                      <p:cBhvr>
                                        <p:cTn id="46" dur="1000"/>
                                        <p:tgtEl>
                                          <p:spTgt spid="8"/>
                                        </p:tgtEl>
                                      </p:cBhvr>
                                    </p:animEffect>
                                  </p:childTnLst>
                                </p:cTn>
                              </p:par>
                              <p:par>
                                <p:cTn id="47" presetID="52" presetClass="entr" presetSubtype="0"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Scale>
                                      <p:cBhvr>
                                        <p:cTn id="4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4"/>
                                        </p:tgtEl>
                                        <p:attrNameLst>
                                          <p:attrName>ppt_x</p:attrName>
                                          <p:attrName>ppt_y</p:attrName>
                                        </p:attrNameLst>
                                      </p:cBhvr>
                                    </p:animMotion>
                                    <p:animEffect transition="in" filter="fade">
                                      <p:cBhvr>
                                        <p:cTn id="51" dur="1000"/>
                                        <p:tgtEl>
                                          <p:spTgt spid="14"/>
                                        </p:tgtEl>
                                      </p:cBhvr>
                                    </p:animEffect>
                                  </p:childTnLst>
                                </p:cTn>
                              </p:par>
                              <p:par>
                                <p:cTn id="52" presetID="52" presetClass="entr" presetSubtype="0"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Scale>
                                      <p:cBhvr>
                                        <p:cTn id="5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9"/>
                                        </p:tgtEl>
                                        <p:attrNameLst>
                                          <p:attrName>ppt_x</p:attrName>
                                          <p:attrName>ppt_y</p:attrName>
                                        </p:attrNameLst>
                                      </p:cBhvr>
                                    </p:animMotion>
                                    <p:animEffect transition="in" filter="fade">
                                      <p:cBhvr>
                                        <p:cTn id="56" dur="1000"/>
                                        <p:tgtEl>
                                          <p:spTgt spid="9"/>
                                        </p:tgtEl>
                                      </p:cBhvr>
                                    </p:animEffect>
                                  </p:childTnLst>
                                </p:cTn>
                              </p:par>
                            </p:childTnLst>
                          </p:cTn>
                        </p:par>
                        <p:par>
                          <p:cTn id="57" fill="hold">
                            <p:stCondLst>
                              <p:cond delay="2740"/>
                            </p:stCondLst>
                            <p:childTnLst>
                              <p:par>
                                <p:cTn id="58" presetID="31"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400" fill="hold"/>
                                        <p:tgtEl>
                                          <p:spTgt spid="10"/>
                                        </p:tgtEl>
                                        <p:attrNameLst>
                                          <p:attrName>ppt_w</p:attrName>
                                        </p:attrNameLst>
                                      </p:cBhvr>
                                      <p:tavLst>
                                        <p:tav tm="0">
                                          <p:val>
                                            <p:fltVal val="0"/>
                                          </p:val>
                                        </p:tav>
                                        <p:tav tm="100000">
                                          <p:val>
                                            <p:strVal val="#ppt_w"/>
                                          </p:val>
                                        </p:tav>
                                      </p:tavLst>
                                    </p:anim>
                                    <p:anim calcmode="lin" valueType="num">
                                      <p:cBhvr>
                                        <p:cTn id="61" dur="400" fill="hold"/>
                                        <p:tgtEl>
                                          <p:spTgt spid="10"/>
                                        </p:tgtEl>
                                        <p:attrNameLst>
                                          <p:attrName>ppt_h</p:attrName>
                                        </p:attrNameLst>
                                      </p:cBhvr>
                                      <p:tavLst>
                                        <p:tav tm="0">
                                          <p:val>
                                            <p:fltVal val="0"/>
                                          </p:val>
                                        </p:tav>
                                        <p:tav tm="100000">
                                          <p:val>
                                            <p:strVal val="#ppt_h"/>
                                          </p:val>
                                        </p:tav>
                                      </p:tavLst>
                                    </p:anim>
                                    <p:anim calcmode="lin" valueType="num">
                                      <p:cBhvr>
                                        <p:cTn id="62" dur="400" fill="hold"/>
                                        <p:tgtEl>
                                          <p:spTgt spid="10"/>
                                        </p:tgtEl>
                                        <p:attrNameLst>
                                          <p:attrName>style.rotation</p:attrName>
                                        </p:attrNameLst>
                                      </p:cBhvr>
                                      <p:tavLst>
                                        <p:tav tm="0">
                                          <p:val>
                                            <p:fltVal val="90"/>
                                          </p:val>
                                        </p:tav>
                                        <p:tav tm="100000">
                                          <p:val>
                                            <p:fltVal val="0"/>
                                          </p:val>
                                        </p:tav>
                                      </p:tavLst>
                                    </p:anim>
                                    <p:animEffect transition="in" filter="fade">
                                      <p:cBhvr>
                                        <p:cTn id="63" dur="400"/>
                                        <p:tgtEl>
                                          <p:spTgt spid="10"/>
                                        </p:tgtEl>
                                      </p:cBhvr>
                                    </p:animEffect>
                                  </p:childTnLst>
                                </p:cTn>
                              </p:par>
                            </p:childTnLst>
                          </p:cTn>
                        </p:par>
                        <p:par>
                          <p:cTn id="64" fill="hold">
                            <p:stCondLst>
                              <p:cond delay="3240"/>
                            </p:stCondLst>
                            <p:childTnLst>
                              <p:par>
                                <p:cTn id="65" presetID="2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par>
                          <p:cTn id="68" fill="hold">
                            <p:stCondLst>
                              <p:cond delay="3740"/>
                            </p:stCondLst>
                            <p:childTnLst>
                              <p:par>
                                <p:cTn id="69" presetID="31"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400" fill="hold"/>
                                        <p:tgtEl>
                                          <p:spTgt spid="15"/>
                                        </p:tgtEl>
                                        <p:attrNameLst>
                                          <p:attrName>ppt_w</p:attrName>
                                        </p:attrNameLst>
                                      </p:cBhvr>
                                      <p:tavLst>
                                        <p:tav tm="0">
                                          <p:val>
                                            <p:fltVal val="0"/>
                                          </p:val>
                                        </p:tav>
                                        <p:tav tm="100000">
                                          <p:val>
                                            <p:strVal val="#ppt_w"/>
                                          </p:val>
                                        </p:tav>
                                      </p:tavLst>
                                    </p:anim>
                                    <p:anim calcmode="lin" valueType="num">
                                      <p:cBhvr>
                                        <p:cTn id="72" dur="400" fill="hold"/>
                                        <p:tgtEl>
                                          <p:spTgt spid="15"/>
                                        </p:tgtEl>
                                        <p:attrNameLst>
                                          <p:attrName>ppt_h</p:attrName>
                                        </p:attrNameLst>
                                      </p:cBhvr>
                                      <p:tavLst>
                                        <p:tav tm="0">
                                          <p:val>
                                            <p:fltVal val="0"/>
                                          </p:val>
                                        </p:tav>
                                        <p:tav tm="100000">
                                          <p:val>
                                            <p:strVal val="#ppt_h"/>
                                          </p:val>
                                        </p:tav>
                                      </p:tavLst>
                                    </p:anim>
                                    <p:anim calcmode="lin" valueType="num">
                                      <p:cBhvr>
                                        <p:cTn id="73" dur="400" fill="hold"/>
                                        <p:tgtEl>
                                          <p:spTgt spid="15"/>
                                        </p:tgtEl>
                                        <p:attrNameLst>
                                          <p:attrName>style.rotation</p:attrName>
                                        </p:attrNameLst>
                                      </p:cBhvr>
                                      <p:tavLst>
                                        <p:tav tm="0">
                                          <p:val>
                                            <p:fltVal val="90"/>
                                          </p:val>
                                        </p:tav>
                                        <p:tav tm="100000">
                                          <p:val>
                                            <p:fltVal val="0"/>
                                          </p:val>
                                        </p:tav>
                                      </p:tavLst>
                                    </p:anim>
                                    <p:animEffect transition="in" filter="fade">
                                      <p:cBhvr>
                                        <p:cTn id="74" dur="400"/>
                                        <p:tgtEl>
                                          <p:spTgt spid="15"/>
                                        </p:tgtEl>
                                      </p:cBhvr>
                                    </p:animEffect>
                                  </p:childTnLst>
                                </p:cTn>
                              </p:par>
                            </p:childTnLst>
                          </p:cTn>
                        </p:par>
                        <p:par>
                          <p:cTn id="75" fill="hold">
                            <p:stCondLst>
                              <p:cond delay="4240"/>
                            </p:stCondLst>
                            <p:childTnLst>
                              <p:par>
                                <p:cTn id="76" presetID="2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4740"/>
                            </p:stCondLst>
                            <p:childTnLst>
                              <p:par>
                                <p:cTn id="80" presetID="31" presetClass="entr" presetSubtype="0"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400" fill="hold"/>
                                        <p:tgtEl>
                                          <p:spTgt spid="13"/>
                                        </p:tgtEl>
                                        <p:attrNameLst>
                                          <p:attrName>ppt_w</p:attrName>
                                        </p:attrNameLst>
                                      </p:cBhvr>
                                      <p:tavLst>
                                        <p:tav tm="0">
                                          <p:val>
                                            <p:fltVal val="0"/>
                                          </p:val>
                                        </p:tav>
                                        <p:tav tm="100000">
                                          <p:val>
                                            <p:strVal val="#ppt_w"/>
                                          </p:val>
                                        </p:tav>
                                      </p:tavLst>
                                    </p:anim>
                                    <p:anim calcmode="lin" valueType="num">
                                      <p:cBhvr>
                                        <p:cTn id="83" dur="400" fill="hold"/>
                                        <p:tgtEl>
                                          <p:spTgt spid="13"/>
                                        </p:tgtEl>
                                        <p:attrNameLst>
                                          <p:attrName>ppt_h</p:attrName>
                                        </p:attrNameLst>
                                      </p:cBhvr>
                                      <p:tavLst>
                                        <p:tav tm="0">
                                          <p:val>
                                            <p:fltVal val="0"/>
                                          </p:val>
                                        </p:tav>
                                        <p:tav tm="100000">
                                          <p:val>
                                            <p:strVal val="#ppt_h"/>
                                          </p:val>
                                        </p:tav>
                                      </p:tavLst>
                                    </p:anim>
                                    <p:anim calcmode="lin" valueType="num">
                                      <p:cBhvr>
                                        <p:cTn id="84" dur="400" fill="hold"/>
                                        <p:tgtEl>
                                          <p:spTgt spid="13"/>
                                        </p:tgtEl>
                                        <p:attrNameLst>
                                          <p:attrName>style.rotation</p:attrName>
                                        </p:attrNameLst>
                                      </p:cBhvr>
                                      <p:tavLst>
                                        <p:tav tm="0">
                                          <p:val>
                                            <p:fltVal val="90"/>
                                          </p:val>
                                        </p:tav>
                                        <p:tav tm="100000">
                                          <p:val>
                                            <p:fltVal val="0"/>
                                          </p:val>
                                        </p:tav>
                                      </p:tavLst>
                                    </p:anim>
                                    <p:animEffect transition="in" filter="fade">
                                      <p:cBhvr>
                                        <p:cTn id="85" dur="400"/>
                                        <p:tgtEl>
                                          <p:spTgt spid="13"/>
                                        </p:tgtEl>
                                      </p:cBhvr>
                                    </p:animEffect>
                                  </p:childTnLst>
                                </p:cTn>
                              </p:par>
                            </p:childTnLst>
                          </p:cTn>
                        </p:par>
                        <p:par>
                          <p:cTn id="86" fill="hold">
                            <p:stCondLst>
                              <p:cond delay="5240"/>
                            </p:stCondLst>
                            <p:childTnLst>
                              <p:par>
                                <p:cTn id="87" presetID="22" presetClass="entr" presetSubtype="8"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wipe(left)">
                                      <p:cBhvr>
                                        <p:cTn id="8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P spid="12" grpId="0"/>
      <p:bldP spid="13" grpId="0"/>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panose="020B0503020204020204" pitchFamily="34" charset="-122"/>
                <a:ea typeface="微软雅黑" panose="020B0503020204020204" pitchFamily="34" charset="-122"/>
              </a:rPr>
              <a:t>部门活动组织</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6" name="Freeform 6"/>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sp>
        <p:nvSpPr>
          <p:cNvPr id="7" name="Freeform 7"/>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lstStyle/>
          <a:p>
            <a:endParaRPr lang="zh-CN" altLang="en-US"/>
          </a:p>
        </p:txBody>
      </p:sp>
      <p:pic>
        <p:nvPicPr>
          <p:cNvPr id="5122" name="Picture 2" descr="E:\我的文档\商务图片\19147185_150127007000_2.jpg"/>
          <p:cNvPicPr>
            <a:picLocks noChangeAspect="1" noChangeArrowheads="1"/>
          </p:cNvPicPr>
          <p:nvPr/>
        </p:nvPicPr>
        <p:blipFill rotWithShape="1">
          <a:blip r:embed="rId1">
            <a:extLst>
              <a:ext uri="{28A0092B-C50C-407E-A947-70E740481C1C}">
                <a14:useLocalDpi xmlns:a14="http://schemas.microsoft.com/office/drawing/2010/main" val="0"/>
              </a:ext>
            </a:extLst>
          </a:blip>
          <a:srcRect b="11761"/>
          <a:stretch>
            <a:fillRect/>
          </a:stretch>
        </p:blipFill>
        <p:spPr bwMode="auto">
          <a:xfrm>
            <a:off x="1044832" y="3666112"/>
            <a:ext cx="5024327" cy="2822835"/>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pic>
        <p:nvPicPr>
          <p:cNvPr id="5123" name="Picture 3" descr="E:\我的文档\商务图片\Nipic_1082507_2009120709052602481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3976"/>
          <a:stretch>
            <a:fillRect/>
          </a:stretch>
        </p:blipFill>
        <p:spPr bwMode="auto">
          <a:xfrm>
            <a:off x="6231326" y="3661146"/>
            <a:ext cx="5112569" cy="2827801"/>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sp>
        <p:nvSpPr>
          <p:cNvPr id="8" name="矩形 83"/>
          <p:cNvSpPr>
            <a:spLocks noChangeArrowheads="1"/>
          </p:cNvSpPr>
          <p:nvPr/>
        </p:nvSpPr>
        <p:spPr bwMode="auto">
          <a:xfrm>
            <a:off x="1045962" y="1288422"/>
            <a:ext cx="10226386" cy="2117583"/>
          </a:xfrm>
          <a:prstGeom prst="rect">
            <a:avLst/>
          </a:prstGeom>
          <a:solidFill>
            <a:srgbClr val="F2F2F2"/>
          </a:solidFill>
          <a:ln w="9525" cmpd="sng">
            <a:solidFill>
              <a:schemeClr val="accent1"/>
            </a:solidFill>
            <a:miter lim="800000"/>
          </a:ln>
        </p:spPr>
        <p:txBody>
          <a:bodyPr lIns="91434" tIns="45717" rIns="91434" bIns="45717"/>
          <a:lstStyle/>
          <a:p>
            <a:endParaRPr lang="zh-CN" altLang="en-US"/>
          </a:p>
        </p:txBody>
      </p:sp>
      <p:sp>
        <p:nvSpPr>
          <p:cNvPr id="9" name="TextBox 84"/>
          <p:cNvSpPr txBox="1">
            <a:spLocks noChangeArrowheads="1"/>
          </p:cNvSpPr>
          <p:nvPr/>
        </p:nvSpPr>
        <p:spPr bwMode="auto">
          <a:xfrm>
            <a:off x="1273846" y="1772816"/>
            <a:ext cx="9781801" cy="120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这里简述部门会议组织开展情况，下面配图更换成自己的即</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可。这里简述部门会议组织开展情况，下面配图更换成自己的即可</a:t>
            </a:r>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这里简述部门会议组织开展情况，下面配图更换成自己的即可</a:t>
            </a:r>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简述部门会议组织开展情况，下面配图更换成自己的即可。这里简述部门会议组织开展情况，下面配图更换成自己的即可</a:t>
            </a:r>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2"/>
          <p:cNvSpPr/>
          <p:nvPr/>
        </p:nvSpPr>
        <p:spPr bwMode="auto">
          <a:xfrm>
            <a:off x="971348" y="114237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
        <p:nvSpPr>
          <p:cNvPr id="11" name="Freeform 12"/>
          <p:cNvSpPr/>
          <p:nvPr/>
        </p:nvSpPr>
        <p:spPr bwMode="auto">
          <a:xfrm flipH="1" flipV="1">
            <a:off x="10815256" y="294460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Tree>
  </p:cSld>
  <p:clrMapOvr>
    <a:masterClrMapping/>
  </p:clrMapOvr>
  <p:transition spd="slow" advTm="4107">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3.56836E-6 -3.7037E-7 L 0.36686 0.15278 " pathEditMode="relative" rAng="0" ptsTypes="AA">
                                      <p:cBhvr>
                                        <p:cTn id="28" dur="500" spd="-99900" fill="hold"/>
                                        <p:tgtEl>
                                          <p:spTgt spid="10"/>
                                        </p:tgtEl>
                                        <p:attrNameLst>
                                          <p:attrName>ppt_x</p:attrName>
                                          <p:attrName>ppt_y</p:attrName>
                                        </p:attrNameLst>
                                      </p:cBhvr>
                                      <p:rCtr x="18343" y="7639"/>
                                    </p:animMotion>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7.85742E-7 -3.33333E-6 L -0.39495 -0.11018 " pathEditMode="relative" rAng="0" ptsTypes="AA">
                                      <p:cBhvr>
                                        <p:cTn id="32" dur="500" spd="-99900" fill="hold"/>
                                        <p:tgtEl>
                                          <p:spTgt spid="11"/>
                                        </p:tgtEl>
                                        <p:attrNameLst>
                                          <p:attrName>ppt_x</p:attrName>
                                          <p:attrName>ppt_y</p:attrName>
                                        </p:attrNameLst>
                                      </p:cBhvr>
                                      <p:rCtr x="-19748" y="-5509"/>
                                    </p:animMotion>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1000"/>
                            </p:stCondLst>
                            <p:childTnLst>
                              <p:par>
                                <p:cTn id="39" presetID="22" presetClass="entr" presetSubtype="1" fill="hold" nodeType="after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Effect transition="in" filter="wipe(up)">
                                      <p:cBhvr>
                                        <p:cTn id="41" dur="500"/>
                                        <p:tgtEl>
                                          <p:spTgt spid="9">
                                            <p:txEl>
                                              <p:pRg st="0" end="0"/>
                                            </p:txEl>
                                          </p:spTgt>
                                        </p:tgtEl>
                                      </p:cBhvr>
                                    </p:animEffect>
                                  </p:childTnLst>
                                </p:cTn>
                              </p:par>
                            </p:childTnLst>
                          </p:cTn>
                        </p:par>
                        <p:par>
                          <p:cTn id="42" fill="hold">
                            <p:stCondLst>
                              <p:cond delay="1500"/>
                            </p:stCondLst>
                            <p:childTnLst>
                              <p:par>
                                <p:cTn id="43" presetID="2" presetClass="entr" presetSubtype="8" fill="hold" nodeType="afterEffect">
                                  <p:stCondLst>
                                    <p:cond delay="0"/>
                                  </p:stCondLst>
                                  <p:childTnLst>
                                    <p:set>
                                      <p:cBhvr>
                                        <p:cTn id="44" dur="1" fill="hold">
                                          <p:stCondLst>
                                            <p:cond delay="0"/>
                                          </p:stCondLst>
                                        </p:cTn>
                                        <p:tgtEl>
                                          <p:spTgt spid="5122"/>
                                        </p:tgtEl>
                                        <p:attrNameLst>
                                          <p:attrName>style.visibility</p:attrName>
                                        </p:attrNameLst>
                                      </p:cBhvr>
                                      <p:to>
                                        <p:strVal val="visible"/>
                                      </p:to>
                                    </p:set>
                                    <p:anim calcmode="lin" valueType="num">
                                      <p:cBhvr additive="base">
                                        <p:cTn id="45" dur="500" fill="hold"/>
                                        <p:tgtEl>
                                          <p:spTgt spid="5122"/>
                                        </p:tgtEl>
                                        <p:attrNameLst>
                                          <p:attrName>ppt_x</p:attrName>
                                        </p:attrNameLst>
                                      </p:cBhvr>
                                      <p:tavLst>
                                        <p:tav tm="0">
                                          <p:val>
                                            <p:strVal val="0-#ppt_w/2"/>
                                          </p:val>
                                        </p:tav>
                                        <p:tav tm="100000">
                                          <p:val>
                                            <p:strVal val="#ppt_x"/>
                                          </p:val>
                                        </p:tav>
                                      </p:tavLst>
                                    </p:anim>
                                    <p:anim calcmode="lin" valueType="num">
                                      <p:cBhvr additive="base">
                                        <p:cTn id="46" dur="500" fill="hold"/>
                                        <p:tgtEl>
                                          <p:spTgt spid="512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5123"/>
                                        </p:tgtEl>
                                        <p:attrNameLst>
                                          <p:attrName>style.visibility</p:attrName>
                                        </p:attrNameLst>
                                      </p:cBhvr>
                                      <p:to>
                                        <p:strVal val="visible"/>
                                      </p:to>
                                    </p:set>
                                    <p:anim calcmode="lin" valueType="num">
                                      <p:cBhvr additive="base">
                                        <p:cTn id="49" dur="500" fill="hold"/>
                                        <p:tgtEl>
                                          <p:spTgt spid="5123"/>
                                        </p:tgtEl>
                                        <p:attrNameLst>
                                          <p:attrName>ppt_x</p:attrName>
                                        </p:attrNameLst>
                                      </p:cBhvr>
                                      <p:tavLst>
                                        <p:tav tm="0">
                                          <p:val>
                                            <p:strVal val="1+#ppt_w/2"/>
                                          </p:val>
                                        </p:tav>
                                        <p:tav tm="100000">
                                          <p:val>
                                            <p:strVal val="#ppt_x"/>
                                          </p:val>
                                        </p:tav>
                                      </p:tavLst>
                                    </p:anim>
                                    <p:anim calcmode="lin" valueType="num">
                                      <p:cBhvr additive="base">
                                        <p:cTn id="50"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autoUpdateAnimBg="0"/>
      <p:bldP spid="10" grpId="0" animBg="1"/>
      <p:bldP spid="10" grpId="1" animBg="1"/>
      <p:bldP spid="11" grpId="0" animBg="1"/>
      <p:bldP spid="11" grpId="1" animBg="1"/>
    </p:bldLst>
  </p:timing>
</p:sld>
</file>

<file path=ppt/tags/tag1.xml><?xml version="1.0" encoding="utf-8"?>
<p:tagLst xmlns:p="http://schemas.openxmlformats.org/presentationml/2006/main">
  <p:tag name="ISPRING_RESOURCE_PATHS_HASH_PRESENTER" val="d83a66c153e99f6bf76fde639c30485a1a1b992"/>
  <p:tag name="ISPRING_PRESENTATION_TITLE" val="falsh"/>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4022</Words>
  <Application>WPS 演示</Application>
  <PresentationFormat>自定义</PresentationFormat>
  <Paragraphs>434</Paragraphs>
  <Slides>28</Slides>
  <Notes>30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28</vt:i4>
      </vt:variant>
    </vt:vector>
  </HeadingPairs>
  <TitlesOfParts>
    <vt:vector size="45" baseType="lpstr">
      <vt:lpstr>Arial</vt:lpstr>
      <vt:lpstr>宋体</vt:lpstr>
      <vt:lpstr>Wingdings</vt:lpstr>
      <vt:lpstr>微软雅黑</vt:lpstr>
      <vt:lpstr>仿宋_GB2312</vt:lpstr>
      <vt:lpstr>仿宋</vt:lpstr>
      <vt:lpstr>Calibri</vt:lpstr>
      <vt:lpstr>Calibri</vt:lpstr>
      <vt:lpstr>方正兰亭粗黑简体</vt:lpstr>
      <vt:lpstr>黑体</vt:lpstr>
      <vt:lpstr>方正卡通简体</vt:lpstr>
      <vt:lpstr>Arial Unicode MS</vt:lpstr>
      <vt:lpstr>Meiryo</vt:lpstr>
      <vt:lpstr>Yu Gothic UI</vt:lpstr>
      <vt:lpstr>Arial Narrow</vt:lpstr>
      <vt:lpstr>Calibri Light</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PPT之家www.52ppt.com; PPT之家</cp:keywords>
  <dc:description>http://www.52ppt.com</dc:description>
  <cp:lastModifiedBy>铭</cp:lastModifiedBy>
  <cp:revision>6</cp:revision>
  <dcterms:created xsi:type="dcterms:W3CDTF">2013-01-25T01:44:00Z</dcterms:created>
  <dcterms:modified xsi:type="dcterms:W3CDTF">2022-03-10T06:17:31Z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491A780611E84011A5CC7E31F8B4FBDE</vt:lpwstr>
  </property>
</Properties>
</file>